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825" r:id="rId2"/>
    <p:sldId id="258" r:id="rId3"/>
    <p:sldId id="304" r:id="rId4"/>
    <p:sldId id="307" r:id="rId5"/>
    <p:sldId id="827" r:id="rId6"/>
    <p:sldId id="793" r:id="rId7"/>
    <p:sldId id="308" r:id="rId8"/>
    <p:sldId id="824" r:id="rId9"/>
    <p:sldId id="822" r:id="rId10"/>
    <p:sldId id="311" r:id="rId11"/>
    <p:sldId id="309" r:id="rId12"/>
    <p:sldId id="738" r:id="rId13"/>
    <p:sldId id="800" r:id="rId14"/>
    <p:sldId id="801" r:id="rId15"/>
    <p:sldId id="818" r:id="rId16"/>
    <p:sldId id="819" r:id="rId17"/>
    <p:sldId id="803" r:id="rId18"/>
    <p:sldId id="804" r:id="rId19"/>
    <p:sldId id="805" r:id="rId20"/>
    <p:sldId id="806" r:id="rId21"/>
    <p:sldId id="807" r:id="rId22"/>
    <p:sldId id="808" r:id="rId23"/>
    <p:sldId id="797" r:id="rId24"/>
    <p:sldId id="796" r:id="rId25"/>
    <p:sldId id="809" r:id="rId26"/>
    <p:sldId id="799" r:id="rId27"/>
    <p:sldId id="821" r:id="rId28"/>
    <p:sldId id="811" r:id="rId29"/>
    <p:sldId id="820" r:id="rId30"/>
    <p:sldId id="812" r:id="rId31"/>
    <p:sldId id="813" r:id="rId32"/>
    <p:sldId id="823" r:id="rId33"/>
    <p:sldId id="815" r:id="rId34"/>
    <p:sldId id="816" r:id="rId35"/>
    <p:sldId id="817" r:id="rId36"/>
    <p:sldId id="826" r:id="rId37"/>
    <p:sldId id="301" r:id="rId38"/>
  </p:sldIdLst>
  <p:sldSz cx="12192000" cy="6858000"/>
  <p:notesSz cx="6865938" cy="999648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3816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iUD7xCa6SyankUBMS5VLgdWL0y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1"/>
    <p:restoredTop sz="94609"/>
  </p:normalViewPr>
  <p:slideViewPr>
    <p:cSldViewPr snapToGrid="0">
      <p:cViewPr varScale="1">
        <p:scale>
          <a:sx n="151" d="100"/>
          <a:sy n="151" d="100"/>
        </p:scale>
        <p:origin x="1160" y="200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5240" cy="50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9109" y="0"/>
            <a:ext cx="2975240" cy="50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94929"/>
            <a:ext cx="2975240" cy="50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6587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8947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7494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1533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2155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0480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9820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8097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6947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512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130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1227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5508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2375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0671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78486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63141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04044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4359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740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91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12418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6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664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5256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7127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9441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2632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3684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MU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8"/>
          <p:cNvSpPr txBox="1">
            <a:spLocks noGrp="1"/>
          </p:cNvSpPr>
          <p:nvPr>
            <p:ph type="ctrTitle"/>
          </p:nvPr>
        </p:nvSpPr>
        <p:spPr>
          <a:xfrm>
            <a:off x="895149" y="3794257"/>
            <a:ext cx="7642460" cy="262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subTitle" idx="1"/>
          </p:nvPr>
        </p:nvSpPr>
        <p:spPr>
          <a:xfrm>
            <a:off x="895149" y="2759384"/>
            <a:ext cx="4882564" cy="103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39464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8" name="Google Shape;1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6922" y="397746"/>
            <a:ext cx="1247372" cy="124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361" y="508644"/>
            <a:ext cx="3810330" cy="109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>
  <p:cSld name="Two Conten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5553075" cy="4362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7"/>
          <p:cNvSpPr txBox="1">
            <a:spLocks noGrp="1"/>
          </p:cNvSpPr>
          <p:nvPr>
            <p:ph type="body" idx="2"/>
          </p:nvPr>
        </p:nvSpPr>
        <p:spPr>
          <a:xfrm>
            <a:off x="6172199" y="1523999"/>
            <a:ext cx="5553075" cy="4362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5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Title">
  <p:cSld name="Content with 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8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49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8"/>
          <p:cNvSpPr txBox="1">
            <a:spLocks noGrp="1"/>
          </p:cNvSpPr>
          <p:nvPr>
            <p:ph type="body" idx="1"/>
          </p:nvPr>
        </p:nvSpPr>
        <p:spPr>
          <a:xfrm>
            <a:off x="5183188" y="1524519"/>
            <a:ext cx="6542086" cy="4361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‒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58"/>
          <p:cNvSpPr txBox="1">
            <a:spLocks noGrp="1"/>
          </p:cNvSpPr>
          <p:nvPr>
            <p:ph type="body" idx="2"/>
          </p:nvPr>
        </p:nvSpPr>
        <p:spPr>
          <a:xfrm>
            <a:off x="466726" y="1523999"/>
            <a:ext cx="4305300" cy="4344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21A9C0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58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9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9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0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9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9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20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9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MU 02">
  <p:cSld name="Image MU 0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0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1"/>
          </p:nvPr>
        </p:nvSpPr>
        <p:spPr>
          <a:xfrm>
            <a:off x="419100" y="2752825"/>
            <a:ext cx="2911241" cy="26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1531" y="941772"/>
            <a:ext cx="705133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81526" y="3743299"/>
            <a:ext cx="654514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2440" y="3752924"/>
            <a:ext cx="823313" cy="59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2185" y="5217319"/>
            <a:ext cx="470509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Cover Slide">
    <p:bg>
      <p:bgPr>
        <a:noFill/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" y="0"/>
            <a:ext cx="12191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1"/>
          <p:cNvSpPr txBox="1">
            <a:spLocks noGrp="1"/>
          </p:cNvSpPr>
          <p:nvPr>
            <p:ph type="ctrTitle"/>
          </p:nvPr>
        </p:nvSpPr>
        <p:spPr>
          <a:xfrm>
            <a:off x="697706" y="2562224"/>
            <a:ext cx="10796588" cy="234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subTitle" idx="1"/>
          </p:nvPr>
        </p:nvSpPr>
        <p:spPr>
          <a:xfrm>
            <a:off x="697706" y="5105399"/>
            <a:ext cx="10796588" cy="971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39464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6" name="Google Shape;3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361" y="508644"/>
            <a:ext cx="3810330" cy="109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BUT">
  <p:cSld name="Cover Slide B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5" y="0"/>
            <a:ext cx="1218895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2"/>
          <p:cNvSpPr txBox="1">
            <a:spLocks noGrp="1"/>
          </p:cNvSpPr>
          <p:nvPr>
            <p:ph type="ctrTitle"/>
          </p:nvPr>
        </p:nvSpPr>
        <p:spPr>
          <a:xfrm>
            <a:off x="895149" y="3794257"/>
            <a:ext cx="7642460" cy="262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2"/>
          <p:cNvSpPr txBox="1">
            <a:spLocks noGrp="1"/>
          </p:cNvSpPr>
          <p:nvPr>
            <p:ph type="subTitle" idx="1"/>
          </p:nvPr>
        </p:nvSpPr>
        <p:spPr>
          <a:xfrm>
            <a:off x="895149" y="2759384"/>
            <a:ext cx="4882564" cy="103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39464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1" name="Google Shape;41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1146" y="634882"/>
            <a:ext cx="2453146" cy="78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361" y="508644"/>
            <a:ext cx="3810330" cy="109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" type="secHead">
  <p:cSld name="SECTION_HEADER">
    <p:bg>
      <p:bgPr>
        <a:noFill/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341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body" idx="1"/>
          </p:nvPr>
        </p:nvSpPr>
        <p:spPr>
          <a:xfrm>
            <a:off x="466725" y="3975101"/>
            <a:ext cx="11258550" cy="180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E9293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E9293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E9293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E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9293"/>
              </a:buClr>
              <a:buSzPts val="1600"/>
              <a:buNone/>
              <a:defRPr sz="1600">
                <a:solidFill>
                  <a:srgbClr val="8E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9293"/>
              </a:buClr>
              <a:buSzPts val="1600"/>
              <a:buNone/>
              <a:defRPr sz="1600">
                <a:solidFill>
                  <a:srgbClr val="8E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9293"/>
              </a:buClr>
              <a:buSzPts val="1600"/>
              <a:buNone/>
              <a:defRPr sz="1600">
                <a:solidFill>
                  <a:srgbClr val="8E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9293"/>
              </a:buClr>
              <a:buSzPts val="1600"/>
              <a:buNone/>
              <a:defRPr sz="1600">
                <a:solidFill>
                  <a:srgbClr val="8E9293"/>
                </a:solidFill>
              </a:defRPr>
            </a:lvl9pPr>
          </a:lstStyle>
          <a:p>
            <a:endParaRPr/>
          </a:p>
        </p:txBody>
      </p:sp>
      <p:pic>
        <p:nvPicPr>
          <p:cNvPr id="46" name="Google Shape;46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7539" y="6423535"/>
            <a:ext cx="1661620" cy="212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MU 01">
  <p:cSld name="Image MU 0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4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54"/>
          <p:cNvSpPr txBox="1">
            <a:spLocks noGrp="1"/>
          </p:cNvSpPr>
          <p:nvPr>
            <p:ph type="body" idx="1"/>
          </p:nvPr>
        </p:nvSpPr>
        <p:spPr>
          <a:xfrm>
            <a:off x="419100" y="2752825"/>
            <a:ext cx="2911241" cy="26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0" name="Google Shape;50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1531" y="941772"/>
            <a:ext cx="705133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81526" y="3743299"/>
            <a:ext cx="654514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2440" y="3752924"/>
            <a:ext cx="823313" cy="59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2185" y="5217319"/>
            <a:ext cx="470509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UT 01">
  <p:cSld name="Image BUT 0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55"/>
          <p:cNvSpPr txBox="1">
            <a:spLocks noGrp="1"/>
          </p:cNvSpPr>
          <p:nvPr>
            <p:ph type="body" idx="1"/>
          </p:nvPr>
        </p:nvSpPr>
        <p:spPr>
          <a:xfrm>
            <a:off x="419100" y="2752825"/>
            <a:ext cx="2911241" cy="26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1526" y="3743299"/>
            <a:ext cx="654514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UT 02">
  <p:cSld name="Image BUT 0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56"/>
          <p:cNvSpPr txBox="1">
            <a:spLocks noGrp="1"/>
          </p:cNvSpPr>
          <p:nvPr>
            <p:ph type="body" idx="1"/>
          </p:nvPr>
        </p:nvSpPr>
        <p:spPr>
          <a:xfrm>
            <a:off x="419100" y="2752825"/>
            <a:ext cx="2911241" cy="26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" name="Google Shape;63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1526" y="3743299"/>
            <a:ext cx="654514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1A9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A9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2000"/>
              <a:buFont typeface="Arial"/>
              <a:buChar char="‒"/>
              <a:defRPr sz="20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4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77539" y="6423535"/>
            <a:ext cx="1661620" cy="21221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vojtech.bystry@ceitec.muni.c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vojtech.bystry@ceitec.muni.cz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895149" y="3794257"/>
            <a:ext cx="7642460" cy="262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4320"/>
            </a:pPr>
            <a:br>
              <a:rPr lang="en-US" sz="4320" dirty="0"/>
            </a:br>
            <a:r>
              <a:rPr lang="en-US" sz="4320" dirty="0"/>
              <a:t>NGS data analysis introduction</a:t>
            </a:r>
            <a:br>
              <a:rPr lang="en-US" sz="4320" dirty="0"/>
            </a:br>
            <a:endParaRPr sz="4320" dirty="0"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895149" y="2759384"/>
            <a:ext cx="4882564" cy="103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b="1" dirty="0"/>
              <a:t>Bi7420: </a:t>
            </a:r>
            <a:r>
              <a:rPr lang="en-US" b="1" dirty="0" err="1"/>
              <a:t>Moderní</a:t>
            </a:r>
            <a:r>
              <a:rPr lang="en-US" b="1" dirty="0"/>
              <a:t> </a:t>
            </a:r>
            <a:r>
              <a:rPr lang="en-US" b="1" dirty="0" err="1"/>
              <a:t>metody</a:t>
            </a:r>
            <a:r>
              <a:rPr lang="en-US" b="1" dirty="0"/>
              <a:t> pro </a:t>
            </a:r>
            <a:r>
              <a:rPr lang="en-US" b="1" dirty="0" err="1"/>
              <a:t>analýzu</a:t>
            </a:r>
            <a:r>
              <a:rPr lang="en-US" b="1" dirty="0"/>
              <a:t> </a:t>
            </a:r>
            <a:r>
              <a:rPr lang="en-US" b="1" dirty="0" err="1"/>
              <a:t>genomu</a:t>
            </a:r>
            <a:endParaRPr lang="en-US" sz="1800" dirty="0"/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469" y="345438"/>
            <a:ext cx="4277238" cy="15544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04;p46">
            <a:extLst>
              <a:ext uri="{FF2B5EF4-FFF2-40B4-BE49-F238E27FC236}">
                <a16:creationId xmlns:a16="http://schemas.microsoft.com/office/drawing/2014/main" id="{26D116E4-2B42-BF40-92F1-F8E4DF950945}"/>
              </a:ext>
            </a:extLst>
          </p:cNvPr>
          <p:cNvSpPr txBox="1"/>
          <p:nvPr/>
        </p:nvSpPr>
        <p:spPr>
          <a:xfrm>
            <a:off x="9781443" y="6034208"/>
            <a:ext cx="2351926" cy="43084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1A9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Vojta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Bystry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rgbClr val="21A9C0"/>
                </a:solidFill>
                <a:hlinkClick r:id="rId4"/>
              </a:rPr>
              <a:t>vojtech.bystry</a:t>
            </a:r>
            <a:r>
              <a:rPr lang="en-US" sz="1100" u="sng" dirty="0">
                <a:solidFill>
                  <a:srgbClr val="21A9C0"/>
                </a:solidFill>
                <a:sym typeface="Arial"/>
                <a:hlinkClick r:id="rId4"/>
              </a:rPr>
              <a:t>@ceitec.muni.cz</a:t>
            </a:r>
            <a:endParaRPr sz="1100" dirty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NGS library preparation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F4CAC4F-2D9B-9941-8445-51F07B4B2417}"/>
              </a:ext>
            </a:extLst>
          </p:cNvPr>
          <p:cNvSpPr/>
          <p:nvPr/>
        </p:nvSpPr>
        <p:spPr>
          <a:xfrm rot="19861796">
            <a:off x="3600414" y="3059271"/>
            <a:ext cx="868951" cy="327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377B4FB-CEB0-364F-B3E2-9C5CC442893D}"/>
              </a:ext>
            </a:extLst>
          </p:cNvPr>
          <p:cNvSpPr/>
          <p:nvPr/>
        </p:nvSpPr>
        <p:spPr>
          <a:xfrm>
            <a:off x="5849112" y="2944368"/>
            <a:ext cx="505968" cy="1168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72149-F033-094A-B76C-B15E003EF2EA}"/>
              </a:ext>
            </a:extLst>
          </p:cNvPr>
          <p:cNvSpPr txBox="1"/>
          <p:nvPr/>
        </p:nvSpPr>
        <p:spPr>
          <a:xfrm>
            <a:off x="1643104" y="4213860"/>
            <a:ext cx="1838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Living material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285305-59AF-6147-A490-D8316A697067}"/>
              </a:ext>
            </a:extLst>
          </p:cNvPr>
          <p:cNvSpPr txBox="1"/>
          <p:nvPr/>
        </p:nvSpPr>
        <p:spPr>
          <a:xfrm>
            <a:off x="4509540" y="2513076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DNA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E39087-DFD0-6C4F-9737-50DB5C09089A}"/>
              </a:ext>
            </a:extLst>
          </p:cNvPr>
          <p:cNvSpPr txBox="1"/>
          <p:nvPr/>
        </p:nvSpPr>
        <p:spPr>
          <a:xfrm>
            <a:off x="6611553" y="3197316"/>
            <a:ext cx="1521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Select</a:t>
            </a:r>
          </a:p>
          <a:p>
            <a:pPr algn="ctr"/>
            <a:r>
              <a:rPr lang="en-US" sz="2000" dirty="0"/>
              <a:t>some parts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645480-6023-9B47-9299-38C1A7F15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376" y="2722118"/>
            <a:ext cx="1485900" cy="13589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E2AF224-8009-E445-865B-9833ED51D4F5}"/>
              </a:ext>
            </a:extLst>
          </p:cNvPr>
          <p:cNvSpPr txBox="1"/>
          <p:nvPr/>
        </p:nvSpPr>
        <p:spPr>
          <a:xfrm>
            <a:off x="4515636" y="4009644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RNA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34BE8367-8FC4-144B-B195-FF179C28770E}"/>
              </a:ext>
            </a:extLst>
          </p:cNvPr>
          <p:cNvSpPr/>
          <p:nvPr/>
        </p:nvSpPr>
        <p:spPr>
          <a:xfrm rot="1738204" flipV="1">
            <a:off x="3579078" y="3723734"/>
            <a:ext cx="868951" cy="327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95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NGS library overview</a:t>
            </a: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9D27A271-408F-BD49-A5D6-333984A2A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88" y="298196"/>
            <a:ext cx="10196576" cy="589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52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1951038" y="322263"/>
            <a:ext cx="8274050" cy="792162"/>
          </a:xfrm>
        </p:spPr>
        <p:txBody>
          <a:bodyPr/>
          <a:lstStyle/>
          <a:p>
            <a:pPr>
              <a:defRPr/>
            </a:pPr>
            <a:r>
              <a:rPr lang="en-US" kern="1200" dirty="0">
                <a:solidFill>
                  <a:srgbClr val="7AC143"/>
                </a:solidFill>
                <a:ea typeface="ＭＳ Ｐゴシック" charset="-128"/>
                <a:cs typeface="+mn-cs"/>
              </a:rPr>
              <a:t>NGS data analysis</a:t>
            </a:r>
            <a:endParaRPr lang="en-GB" kern="1200" dirty="0">
              <a:solidFill>
                <a:srgbClr val="7AC143"/>
              </a:solidFill>
              <a:ea typeface="ＭＳ Ｐゴシック" charset="-128"/>
              <a:cs typeface="+mn-cs"/>
            </a:endParaRPr>
          </a:p>
        </p:txBody>
      </p:sp>
      <p:sp>
        <p:nvSpPr>
          <p:cNvPr id="118787" name="Zástupný symbol pro číslo snímku 3"/>
          <p:cNvSpPr txBox="1">
            <a:spLocks noGrp="1"/>
          </p:cNvSpPr>
          <p:nvPr/>
        </p:nvSpPr>
        <p:spPr bwMode="auto">
          <a:xfrm>
            <a:off x="1731964" y="6411913"/>
            <a:ext cx="668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A4F89AD9-F27F-C74F-937E-EAB456F55A7D}" type="slidenum">
              <a:rPr lang="cs-CZ" sz="1300" b="1">
                <a:solidFill>
                  <a:schemeClr val="bg1"/>
                </a:solidFill>
              </a:rPr>
              <a:pPr algn="l" eaLnBrk="1" hangingPunct="1"/>
              <a:t>12</a:t>
            </a:fld>
            <a:endParaRPr lang="cs-CZ" sz="1300" b="1">
              <a:solidFill>
                <a:srgbClr val="E1F0D2"/>
              </a:solidFill>
            </a:endParaRPr>
          </a:p>
        </p:txBody>
      </p:sp>
      <p:sp>
        <p:nvSpPr>
          <p:cNvPr id="118788" name="Zástupný symbol pro číslo snímku 1"/>
          <p:cNvSpPr>
            <a:spLocks noGrp="1"/>
          </p:cNvSpPr>
          <p:nvPr>
            <p:ph type="sldNum" sz="quarter" idx="10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fld id="{6F2A10B0-4E7F-614C-AA28-6C2E3EBCFE56}" type="slidenum">
              <a:rPr lang="cs-CZ" smtClean="0"/>
              <a:pPr eaLnBrk="1" hangingPunct="1">
                <a:defRPr/>
              </a:pPr>
              <a:t>12</a:t>
            </a:fld>
            <a:endParaRPr lang="cs-CZ" sz="1300">
              <a:solidFill>
                <a:srgbClr val="E1F0D2"/>
              </a:solidFill>
            </a:endParaRPr>
          </a:p>
        </p:txBody>
      </p:sp>
      <p:sp>
        <p:nvSpPr>
          <p:cNvPr id="118789" name="Rounded Rectangle 2"/>
          <p:cNvSpPr>
            <a:spLocks noChangeArrowheads="1"/>
          </p:cNvSpPr>
          <p:nvPr/>
        </p:nvSpPr>
        <p:spPr bwMode="auto">
          <a:xfrm>
            <a:off x="7031967" y="97972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Raw data</a:t>
            </a:r>
          </a:p>
          <a:p>
            <a:pPr algn="ctr"/>
            <a:r>
              <a:rPr lang="en-US" i="1" dirty="0"/>
              <a:t>.</a:t>
            </a:r>
            <a:r>
              <a:rPr lang="en-US" i="1" dirty="0" err="1"/>
              <a:t>fastq</a:t>
            </a:r>
            <a:endParaRPr lang="en-US" i="1" dirty="0"/>
          </a:p>
        </p:txBody>
      </p:sp>
      <p:sp>
        <p:nvSpPr>
          <p:cNvPr id="118790" name="Rounded Rectangle 7"/>
          <p:cNvSpPr>
            <a:spLocks noChangeArrowheads="1"/>
          </p:cNvSpPr>
          <p:nvPr/>
        </p:nvSpPr>
        <p:spPr bwMode="auto">
          <a:xfrm>
            <a:off x="7760658" y="3047970"/>
            <a:ext cx="2224178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Genome/Transcriptome Reference Mapping</a:t>
            </a:r>
          </a:p>
          <a:p>
            <a:pPr algn="ctr"/>
            <a:r>
              <a:rPr lang="en-US" i="1" dirty="0"/>
              <a:t>.bam</a:t>
            </a:r>
          </a:p>
        </p:txBody>
      </p:sp>
      <p:grpSp>
        <p:nvGrpSpPr>
          <p:cNvPr id="118791" name="Group 4"/>
          <p:cNvGrpSpPr>
            <a:grpSpLocks/>
          </p:cNvGrpSpPr>
          <p:nvPr/>
        </p:nvGrpSpPr>
        <p:grpSpPr bwMode="auto">
          <a:xfrm>
            <a:off x="6415656" y="5330285"/>
            <a:ext cx="4749800" cy="850900"/>
            <a:chOff x="3937000" y="3676650"/>
            <a:chExt cx="4749800" cy="850900"/>
          </a:xfrm>
        </p:grpSpPr>
        <p:sp>
          <p:nvSpPr>
            <p:cNvPr id="118801" name="Rounded Rectangle 8"/>
            <p:cNvSpPr>
              <a:spLocks noChangeArrowheads="1"/>
            </p:cNvSpPr>
            <p:nvPr/>
          </p:nvSpPr>
          <p:spPr bwMode="auto">
            <a:xfrm>
              <a:off x="39370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Interaction</a:t>
              </a:r>
            </a:p>
            <a:p>
              <a:pPr algn="ctr"/>
              <a:r>
                <a:rPr lang="en-US" dirty="0"/>
                <a:t>analysis</a:t>
              </a:r>
            </a:p>
            <a:p>
              <a:pPr algn="ctr"/>
              <a:r>
                <a:rPr lang="en-US" i="1" dirty="0"/>
                <a:t>CHIP-seq</a:t>
              </a:r>
            </a:p>
          </p:txBody>
        </p:sp>
        <p:sp>
          <p:nvSpPr>
            <p:cNvPr id="118802" name="Rounded Rectangle 9"/>
            <p:cNvSpPr>
              <a:spLocks noChangeArrowheads="1"/>
            </p:cNvSpPr>
            <p:nvPr/>
          </p:nvSpPr>
          <p:spPr bwMode="auto">
            <a:xfrm>
              <a:off x="55626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Expression analysis</a:t>
              </a:r>
            </a:p>
            <a:p>
              <a:pPr algn="ctr"/>
              <a:r>
                <a:rPr lang="en-US" i="1" dirty="0" err="1"/>
                <a:t>RNAseq</a:t>
              </a:r>
              <a:endParaRPr lang="en-US" i="1" dirty="0"/>
            </a:p>
          </p:txBody>
        </p:sp>
        <p:sp>
          <p:nvSpPr>
            <p:cNvPr id="118803" name="Rounded Rectangle 10"/>
            <p:cNvSpPr>
              <a:spLocks noChangeArrowheads="1"/>
            </p:cNvSpPr>
            <p:nvPr/>
          </p:nvSpPr>
          <p:spPr bwMode="auto">
            <a:xfrm>
              <a:off x="71882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Variant analysis</a:t>
              </a:r>
            </a:p>
            <a:p>
              <a:pPr algn="ctr"/>
              <a:r>
                <a:rPr lang="en-US" i="1" dirty="0"/>
                <a:t>WES</a:t>
              </a:r>
            </a:p>
          </p:txBody>
        </p:sp>
      </p:grpSp>
      <p:sp>
        <p:nvSpPr>
          <p:cNvPr id="118792" name="Rectangle 3"/>
          <p:cNvSpPr>
            <a:spLocks noChangeArrowheads="1"/>
          </p:cNvSpPr>
          <p:nvPr/>
        </p:nvSpPr>
        <p:spPr bwMode="auto">
          <a:xfrm>
            <a:off x="5284397" y="1177866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de-multiplexing</a:t>
            </a:r>
          </a:p>
        </p:txBody>
      </p:sp>
      <p:sp>
        <p:nvSpPr>
          <p:cNvPr id="118793" name="Rounded Rectangle 13"/>
          <p:cNvSpPr>
            <a:spLocks noChangeArrowheads="1"/>
          </p:cNvSpPr>
          <p:nvPr/>
        </p:nvSpPr>
        <p:spPr bwMode="auto">
          <a:xfrm>
            <a:off x="2715643" y="2336562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known</a:t>
            </a:r>
          </a:p>
          <a:p>
            <a:pPr algn="ctr"/>
            <a:r>
              <a:rPr lang="en-US" dirty="0"/>
              <a:t>reference</a:t>
            </a:r>
          </a:p>
        </p:txBody>
      </p:sp>
      <p:sp>
        <p:nvSpPr>
          <p:cNvPr id="118794" name="Rectangle 14"/>
          <p:cNvSpPr>
            <a:spLocks noChangeArrowheads="1"/>
          </p:cNvSpPr>
          <p:nvPr/>
        </p:nvSpPr>
        <p:spPr bwMode="auto">
          <a:xfrm>
            <a:off x="8264346" y="1255535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sp>
        <p:nvSpPr>
          <p:cNvPr id="118795" name="Rectangle 15"/>
          <p:cNvSpPr>
            <a:spLocks noChangeArrowheads="1"/>
          </p:cNvSpPr>
          <p:nvPr/>
        </p:nvSpPr>
        <p:spPr bwMode="auto">
          <a:xfrm>
            <a:off x="9660866" y="3322189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grpSp>
        <p:nvGrpSpPr>
          <p:cNvPr id="118796" name="Group 17"/>
          <p:cNvGrpSpPr>
            <a:grpSpLocks/>
          </p:cNvGrpSpPr>
          <p:nvPr/>
        </p:nvGrpSpPr>
        <p:grpSpPr bwMode="auto">
          <a:xfrm>
            <a:off x="3385390" y="1219200"/>
            <a:ext cx="1866900" cy="863600"/>
            <a:chOff x="3390900" y="927100"/>
            <a:chExt cx="1866900" cy="862944"/>
          </a:xfrm>
        </p:grpSpPr>
        <p:pic>
          <p:nvPicPr>
            <p:cNvPr id="11879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927100"/>
              <a:ext cx="1257300" cy="86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9" name="Picture 5" descr="Chimestry_flas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900" y="1028372"/>
              <a:ext cx="6604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Plus 16"/>
            <p:cNvSpPr/>
            <p:nvPr/>
          </p:nvSpPr>
          <p:spPr bwMode="auto">
            <a:xfrm>
              <a:off x="3962400" y="1206288"/>
              <a:ext cx="304800" cy="304568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9" name="Cloud 18"/>
          <p:cNvSpPr/>
          <p:nvPr/>
        </p:nvSpPr>
        <p:spPr bwMode="auto">
          <a:xfrm>
            <a:off x="549454" y="1205183"/>
            <a:ext cx="2133600" cy="8763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pitchFamily="34" charset="0"/>
              </a:rPr>
              <a:t>Experiment design</a:t>
            </a:r>
          </a:p>
        </p:txBody>
      </p:sp>
      <p:cxnSp>
        <p:nvCxnSpPr>
          <p:cNvPr id="7" name="Straight Arrow Connector 6"/>
          <p:cNvCxnSpPr>
            <a:cxnSpLocks/>
            <a:stCxn id="118789" idx="2"/>
            <a:endCxn id="118790" idx="0"/>
          </p:cNvCxnSpPr>
          <p:nvPr/>
        </p:nvCxnSpPr>
        <p:spPr bwMode="auto">
          <a:xfrm>
            <a:off x="7781267" y="1830628"/>
            <a:ext cx="1091480" cy="1217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cxnSpLocks/>
            <a:stCxn id="118790" idx="2"/>
            <a:endCxn id="118802" idx="0"/>
          </p:cNvCxnSpPr>
          <p:nvPr/>
        </p:nvCxnSpPr>
        <p:spPr bwMode="auto">
          <a:xfrm flipH="1">
            <a:off x="8790556" y="3898870"/>
            <a:ext cx="821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cxnSpLocks/>
            <a:stCxn id="118790" idx="2"/>
            <a:endCxn id="118801" idx="0"/>
          </p:cNvCxnSpPr>
          <p:nvPr/>
        </p:nvCxnSpPr>
        <p:spPr bwMode="auto">
          <a:xfrm flipH="1">
            <a:off x="7164956" y="3898870"/>
            <a:ext cx="17077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cxnSpLocks/>
            <a:stCxn id="118790" idx="2"/>
            <a:endCxn id="118803" idx="0"/>
          </p:cNvCxnSpPr>
          <p:nvPr/>
        </p:nvCxnSpPr>
        <p:spPr bwMode="auto">
          <a:xfrm>
            <a:off x="8872747" y="3898870"/>
            <a:ext cx="1543409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cxnSpLocks/>
            <a:stCxn id="118790" idx="3"/>
          </p:cNvCxnSpPr>
          <p:nvPr/>
        </p:nvCxnSpPr>
        <p:spPr bwMode="auto">
          <a:xfrm>
            <a:off x="9984836" y="3473420"/>
            <a:ext cx="4013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cxnSpLocks/>
            <a:stCxn id="118789" idx="3"/>
          </p:cNvCxnSpPr>
          <p:nvPr/>
        </p:nvCxnSpPr>
        <p:spPr bwMode="auto">
          <a:xfrm>
            <a:off x="8530567" y="1405178"/>
            <a:ext cx="445937" cy="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cxnSpLocks/>
            <a:stCxn id="6" idx="3"/>
            <a:endCxn id="118789" idx="1"/>
          </p:cNvCxnSpPr>
          <p:nvPr/>
        </p:nvCxnSpPr>
        <p:spPr bwMode="auto">
          <a:xfrm flipV="1">
            <a:off x="5348377" y="1405178"/>
            <a:ext cx="1683590" cy="2381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cxnSpLocks/>
            <a:stCxn id="19" idx="0"/>
            <a:endCxn id="6" idx="1"/>
          </p:cNvCxnSpPr>
          <p:nvPr/>
        </p:nvCxnSpPr>
        <p:spPr bwMode="auto">
          <a:xfrm>
            <a:off x="2681276" y="1643333"/>
            <a:ext cx="3897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6384D0F-FAB3-A24C-BAE5-6AA44F409FE0}"/>
              </a:ext>
            </a:extLst>
          </p:cNvPr>
          <p:cNvSpPr/>
          <p:nvPr/>
        </p:nvSpPr>
        <p:spPr>
          <a:xfrm>
            <a:off x="3071004" y="1069676"/>
            <a:ext cx="2277373" cy="1147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892572B-F593-9A4A-9822-E28C747FB201}"/>
              </a:ext>
            </a:extLst>
          </p:cNvPr>
          <p:cNvCxnSpPr>
            <a:cxnSpLocks/>
            <a:stCxn id="118789" idx="2"/>
            <a:endCxn id="118793" idx="3"/>
          </p:cNvCxnSpPr>
          <p:nvPr/>
        </p:nvCxnSpPr>
        <p:spPr bwMode="auto">
          <a:xfrm flipH="1">
            <a:off x="4214243" y="1830628"/>
            <a:ext cx="3567024" cy="931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13">
            <a:extLst>
              <a:ext uri="{FF2B5EF4-FFF2-40B4-BE49-F238E27FC236}">
                <a16:creationId xmlns:a16="http://schemas.microsoft.com/office/drawing/2014/main" id="{DABCEE36-BF12-F841-9374-5724550D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455" y="233368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”classic” reference</a:t>
            </a: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286648A9-A5B9-FA42-966A-B3D25CAF6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14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Metagenomics</a:t>
            </a:r>
          </a:p>
        </p:txBody>
      </p:sp>
      <p:sp>
        <p:nvSpPr>
          <p:cNvPr id="79" name="Rounded Rectangle 13">
            <a:extLst>
              <a:ext uri="{FF2B5EF4-FFF2-40B4-BE49-F238E27FC236}">
                <a16:creationId xmlns:a16="http://schemas.microsoft.com/office/drawing/2014/main" id="{C917A688-788F-764D-A84D-115E3224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875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Reference assembly</a:t>
            </a: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D4BF832A-2B60-A14E-A341-1716987A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07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Immunogenetic</a:t>
            </a:r>
          </a:p>
          <a:p>
            <a:pPr algn="ctr"/>
            <a:r>
              <a:rPr lang="en-US" i="1" dirty="0"/>
              <a:t>VDJ-genes</a:t>
            </a: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B66DC79E-C33A-274D-84CE-E757F57EA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818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CRISPR</a:t>
            </a:r>
          </a:p>
          <a:p>
            <a:pPr algn="ctr"/>
            <a:r>
              <a:rPr lang="en-US" i="1" dirty="0"/>
              <a:t>sgRNA</a:t>
            </a:r>
          </a:p>
        </p:txBody>
      </p:sp>
      <p:sp>
        <p:nvSpPr>
          <p:cNvPr id="103" name="Rounded Rectangle 13">
            <a:extLst>
              <a:ext uri="{FF2B5EF4-FFF2-40B4-BE49-F238E27FC236}">
                <a16:creationId xmlns:a16="http://schemas.microsoft.com/office/drawing/2014/main" id="{4A3BC22A-78BC-DC42-AB8E-3901FA1D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728" y="5312673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Methylation</a:t>
            </a:r>
          </a:p>
          <a:p>
            <a:pPr algn="ctr"/>
            <a:r>
              <a:rPr lang="en-US" i="1" dirty="0"/>
              <a:t>Bisulfide-seq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C25AA8E-2768-9948-80C6-EFBC260315AE}"/>
              </a:ext>
            </a:extLst>
          </p:cNvPr>
          <p:cNvCxnSpPr>
            <a:cxnSpLocks/>
            <a:stCxn id="118789" idx="2"/>
            <a:endCxn id="74" idx="0"/>
          </p:cNvCxnSpPr>
          <p:nvPr/>
        </p:nvCxnSpPr>
        <p:spPr bwMode="auto">
          <a:xfrm flipH="1">
            <a:off x="6886755" y="1830628"/>
            <a:ext cx="894512" cy="503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BD8FEC8-1B74-EE40-9096-70BC55CC9221}"/>
              </a:ext>
            </a:extLst>
          </p:cNvPr>
          <p:cNvCxnSpPr>
            <a:cxnSpLocks/>
            <a:stCxn id="74" idx="2"/>
            <a:endCxn id="95" idx="0"/>
          </p:cNvCxnSpPr>
          <p:nvPr/>
        </p:nvCxnSpPr>
        <p:spPr bwMode="auto">
          <a:xfrm flipH="1">
            <a:off x="4477107" y="3184588"/>
            <a:ext cx="2409648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6FBC242-76D9-C746-A366-64B5939DC8B7}"/>
              </a:ext>
            </a:extLst>
          </p:cNvPr>
          <p:cNvCxnSpPr>
            <a:cxnSpLocks/>
            <a:stCxn id="74" idx="2"/>
            <a:endCxn id="96" idx="0"/>
          </p:cNvCxnSpPr>
          <p:nvPr/>
        </p:nvCxnSpPr>
        <p:spPr bwMode="auto">
          <a:xfrm flipH="1">
            <a:off x="6070118" y="3184588"/>
            <a:ext cx="816637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D23E9D4-B921-BF46-BE12-D65862782B38}"/>
              </a:ext>
            </a:extLst>
          </p:cNvPr>
          <p:cNvCxnSpPr>
            <a:cxnSpLocks/>
            <a:stCxn id="118793" idx="2"/>
            <a:endCxn id="78" idx="0"/>
          </p:cNvCxnSpPr>
          <p:nvPr/>
        </p:nvCxnSpPr>
        <p:spPr bwMode="auto">
          <a:xfrm flipH="1">
            <a:off x="982214" y="3187462"/>
            <a:ext cx="2482729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6D63281-3292-3F4F-8D1A-D7C6C0587518}"/>
              </a:ext>
            </a:extLst>
          </p:cNvPr>
          <p:cNvCxnSpPr>
            <a:cxnSpLocks/>
            <a:stCxn id="118793" idx="2"/>
            <a:endCxn id="79" idx="0"/>
          </p:cNvCxnSpPr>
          <p:nvPr/>
        </p:nvCxnSpPr>
        <p:spPr bwMode="auto">
          <a:xfrm flipH="1">
            <a:off x="2582175" y="3187462"/>
            <a:ext cx="882768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DFFEEFC-0CA5-2046-9CFE-CEEEBD25F2EA}"/>
              </a:ext>
            </a:extLst>
          </p:cNvPr>
          <p:cNvCxnSpPr>
            <a:cxnSpLocks/>
            <a:stCxn id="118790" idx="2"/>
            <a:endCxn id="103" idx="0"/>
          </p:cNvCxnSpPr>
          <p:nvPr/>
        </p:nvCxnSpPr>
        <p:spPr bwMode="auto">
          <a:xfrm flipH="1">
            <a:off x="5518028" y="3898870"/>
            <a:ext cx="3354719" cy="14138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830" name="TextBox 118829">
            <a:extLst>
              <a:ext uri="{FF2B5EF4-FFF2-40B4-BE49-F238E27FC236}">
                <a16:creationId xmlns:a16="http://schemas.microsoft.com/office/drawing/2014/main" id="{70BA25DC-7C2D-8B4B-AEFC-5C3195C99A23}"/>
              </a:ext>
            </a:extLst>
          </p:cNvPr>
          <p:cNvSpPr txBox="1"/>
          <p:nvPr/>
        </p:nvSpPr>
        <p:spPr>
          <a:xfrm>
            <a:off x="3864633" y="552953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0058908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1951038" y="322263"/>
            <a:ext cx="8274050" cy="792162"/>
          </a:xfrm>
        </p:spPr>
        <p:txBody>
          <a:bodyPr/>
          <a:lstStyle/>
          <a:p>
            <a:pPr>
              <a:defRPr/>
            </a:pPr>
            <a:r>
              <a:rPr lang="en-US" kern="1200" dirty="0">
                <a:solidFill>
                  <a:srgbClr val="7AC143"/>
                </a:solidFill>
                <a:ea typeface="ＭＳ Ｐゴシック" charset="-128"/>
                <a:cs typeface="+mn-cs"/>
              </a:rPr>
              <a:t>NGS data analysis</a:t>
            </a:r>
            <a:endParaRPr lang="en-GB" kern="1200" dirty="0">
              <a:solidFill>
                <a:srgbClr val="7AC143"/>
              </a:solidFill>
              <a:ea typeface="ＭＳ Ｐゴシック" charset="-128"/>
              <a:cs typeface="+mn-cs"/>
            </a:endParaRPr>
          </a:p>
        </p:txBody>
      </p:sp>
      <p:sp>
        <p:nvSpPr>
          <p:cNvPr id="118787" name="Zástupný symbol pro číslo snímku 3"/>
          <p:cNvSpPr txBox="1">
            <a:spLocks noGrp="1"/>
          </p:cNvSpPr>
          <p:nvPr/>
        </p:nvSpPr>
        <p:spPr bwMode="auto">
          <a:xfrm>
            <a:off x="1731964" y="6411913"/>
            <a:ext cx="668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A4F89AD9-F27F-C74F-937E-EAB456F55A7D}" type="slidenum">
              <a:rPr lang="cs-CZ" sz="1300" b="1">
                <a:solidFill>
                  <a:schemeClr val="bg1"/>
                </a:solidFill>
              </a:rPr>
              <a:pPr algn="l" eaLnBrk="1" hangingPunct="1"/>
              <a:t>13</a:t>
            </a:fld>
            <a:endParaRPr lang="cs-CZ" sz="1300" b="1">
              <a:solidFill>
                <a:srgbClr val="E1F0D2"/>
              </a:solidFill>
            </a:endParaRPr>
          </a:p>
        </p:txBody>
      </p:sp>
      <p:sp>
        <p:nvSpPr>
          <p:cNvPr id="118788" name="Zástupný symbol pro číslo snímku 1"/>
          <p:cNvSpPr>
            <a:spLocks noGrp="1"/>
          </p:cNvSpPr>
          <p:nvPr>
            <p:ph type="sldNum" sz="quarter" idx="10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fld id="{6F2A10B0-4E7F-614C-AA28-6C2E3EBCFE56}" type="slidenum">
              <a:rPr lang="cs-CZ" smtClean="0"/>
              <a:pPr eaLnBrk="1" hangingPunct="1">
                <a:defRPr/>
              </a:pPr>
              <a:t>13</a:t>
            </a:fld>
            <a:endParaRPr lang="cs-CZ" sz="1300">
              <a:solidFill>
                <a:srgbClr val="E1F0D2"/>
              </a:solidFill>
            </a:endParaRPr>
          </a:p>
        </p:txBody>
      </p:sp>
      <p:sp>
        <p:nvSpPr>
          <p:cNvPr id="118789" name="Rounded Rectangle 2"/>
          <p:cNvSpPr>
            <a:spLocks noChangeArrowheads="1"/>
          </p:cNvSpPr>
          <p:nvPr/>
        </p:nvSpPr>
        <p:spPr bwMode="auto">
          <a:xfrm>
            <a:off x="7031967" y="97972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Raw data</a:t>
            </a:r>
          </a:p>
          <a:p>
            <a:pPr algn="ctr"/>
            <a:r>
              <a:rPr lang="en-US" i="1" dirty="0"/>
              <a:t>.</a:t>
            </a:r>
            <a:r>
              <a:rPr lang="en-US" i="1" dirty="0" err="1"/>
              <a:t>fastq</a:t>
            </a:r>
            <a:endParaRPr lang="en-US" i="1" dirty="0"/>
          </a:p>
        </p:txBody>
      </p:sp>
      <p:sp>
        <p:nvSpPr>
          <p:cNvPr id="118790" name="Rounded Rectangle 7"/>
          <p:cNvSpPr>
            <a:spLocks noChangeArrowheads="1"/>
          </p:cNvSpPr>
          <p:nvPr/>
        </p:nvSpPr>
        <p:spPr bwMode="auto">
          <a:xfrm>
            <a:off x="7760658" y="3047970"/>
            <a:ext cx="2224178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Genome/Transcriptome Reference Mapping</a:t>
            </a:r>
          </a:p>
          <a:p>
            <a:pPr algn="ctr"/>
            <a:r>
              <a:rPr lang="en-US" i="1" dirty="0"/>
              <a:t>.bam</a:t>
            </a:r>
          </a:p>
        </p:txBody>
      </p:sp>
      <p:grpSp>
        <p:nvGrpSpPr>
          <p:cNvPr id="118791" name="Group 4"/>
          <p:cNvGrpSpPr>
            <a:grpSpLocks/>
          </p:cNvGrpSpPr>
          <p:nvPr/>
        </p:nvGrpSpPr>
        <p:grpSpPr bwMode="auto">
          <a:xfrm>
            <a:off x="6415656" y="5330285"/>
            <a:ext cx="4749800" cy="850900"/>
            <a:chOff x="3937000" y="3676650"/>
            <a:chExt cx="4749800" cy="850900"/>
          </a:xfrm>
        </p:grpSpPr>
        <p:sp>
          <p:nvSpPr>
            <p:cNvPr id="118801" name="Rounded Rectangle 8"/>
            <p:cNvSpPr>
              <a:spLocks noChangeArrowheads="1"/>
            </p:cNvSpPr>
            <p:nvPr/>
          </p:nvSpPr>
          <p:spPr bwMode="auto">
            <a:xfrm>
              <a:off x="39370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Interaction</a:t>
              </a:r>
            </a:p>
            <a:p>
              <a:pPr algn="ctr"/>
              <a:r>
                <a:rPr lang="en-US" dirty="0"/>
                <a:t>analysis</a:t>
              </a:r>
            </a:p>
            <a:p>
              <a:pPr algn="ctr"/>
              <a:r>
                <a:rPr lang="en-US" i="1" dirty="0"/>
                <a:t>CHIP-seq</a:t>
              </a:r>
            </a:p>
          </p:txBody>
        </p:sp>
        <p:sp>
          <p:nvSpPr>
            <p:cNvPr id="118802" name="Rounded Rectangle 9"/>
            <p:cNvSpPr>
              <a:spLocks noChangeArrowheads="1"/>
            </p:cNvSpPr>
            <p:nvPr/>
          </p:nvSpPr>
          <p:spPr bwMode="auto">
            <a:xfrm>
              <a:off x="55626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Expression analysis</a:t>
              </a:r>
            </a:p>
            <a:p>
              <a:pPr algn="ctr"/>
              <a:r>
                <a:rPr lang="en-US" i="1" dirty="0" err="1"/>
                <a:t>RNAseq</a:t>
              </a:r>
              <a:endParaRPr lang="en-US" i="1" dirty="0"/>
            </a:p>
          </p:txBody>
        </p:sp>
        <p:sp>
          <p:nvSpPr>
            <p:cNvPr id="118803" name="Rounded Rectangle 10"/>
            <p:cNvSpPr>
              <a:spLocks noChangeArrowheads="1"/>
            </p:cNvSpPr>
            <p:nvPr/>
          </p:nvSpPr>
          <p:spPr bwMode="auto">
            <a:xfrm>
              <a:off x="71882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Variant analysis</a:t>
              </a:r>
            </a:p>
            <a:p>
              <a:pPr algn="ctr"/>
              <a:r>
                <a:rPr lang="en-US" i="1" dirty="0"/>
                <a:t>WES</a:t>
              </a:r>
            </a:p>
          </p:txBody>
        </p:sp>
      </p:grpSp>
      <p:sp>
        <p:nvSpPr>
          <p:cNvPr id="118792" name="Rectangle 3"/>
          <p:cNvSpPr>
            <a:spLocks noChangeArrowheads="1"/>
          </p:cNvSpPr>
          <p:nvPr/>
        </p:nvSpPr>
        <p:spPr bwMode="auto">
          <a:xfrm>
            <a:off x="5284397" y="1177866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de-multiplexing</a:t>
            </a:r>
          </a:p>
        </p:txBody>
      </p:sp>
      <p:sp>
        <p:nvSpPr>
          <p:cNvPr id="118793" name="Rounded Rectangle 13"/>
          <p:cNvSpPr>
            <a:spLocks noChangeArrowheads="1"/>
          </p:cNvSpPr>
          <p:nvPr/>
        </p:nvSpPr>
        <p:spPr bwMode="auto">
          <a:xfrm>
            <a:off x="2715643" y="2336562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known</a:t>
            </a:r>
          </a:p>
          <a:p>
            <a:pPr algn="ctr"/>
            <a:r>
              <a:rPr lang="en-US" dirty="0"/>
              <a:t>reference</a:t>
            </a:r>
          </a:p>
        </p:txBody>
      </p:sp>
      <p:sp>
        <p:nvSpPr>
          <p:cNvPr id="118794" name="Rectangle 14"/>
          <p:cNvSpPr>
            <a:spLocks noChangeArrowheads="1"/>
          </p:cNvSpPr>
          <p:nvPr/>
        </p:nvSpPr>
        <p:spPr bwMode="auto">
          <a:xfrm>
            <a:off x="8264346" y="1255535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sp>
        <p:nvSpPr>
          <p:cNvPr id="118795" name="Rectangle 15"/>
          <p:cNvSpPr>
            <a:spLocks noChangeArrowheads="1"/>
          </p:cNvSpPr>
          <p:nvPr/>
        </p:nvSpPr>
        <p:spPr bwMode="auto">
          <a:xfrm>
            <a:off x="9660866" y="3322189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grpSp>
        <p:nvGrpSpPr>
          <p:cNvPr id="118796" name="Group 17"/>
          <p:cNvGrpSpPr>
            <a:grpSpLocks/>
          </p:cNvGrpSpPr>
          <p:nvPr/>
        </p:nvGrpSpPr>
        <p:grpSpPr bwMode="auto">
          <a:xfrm>
            <a:off x="3385390" y="1219200"/>
            <a:ext cx="1866900" cy="863600"/>
            <a:chOff x="3390900" y="927100"/>
            <a:chExt cx="1866900" cy="862944"/>
          </a:xfrm>
        </p:grpSpPr>
        <p:pic>
          <p:nvPicPr>
            <p:cNvPr id="11879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927100"/>
              <a:ext cx="1257300" cy="86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9" name="Picture 5" descr="Chimestry_flas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900" y="1028372"/>
              <a:ext cx="6604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Plus 16"/>
            <p:cNvSpPr/>
            <p:nvPr/>
          </p:nvSpPr>
          <p:spPr bwMode="auto">
            <a:xfrm>
              <a:off x="3962400" y="1206288"/>
              <a:ext cx="304800" cy="304568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9" name="Cloud 18"/>
          <p:cNvSpPr/>
          <p:nvPr/>
        </p:nvSpPr>
        <p:spPr bwMode="auto">
          <a:xfrm>
            <a:off x="549454" y="1205183"/>
            <a:ext cx="2133600" cy="8763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pitchFamily="34" charset="0"/>
              </a:rPr>
              <a:t>Experiment design</a:t>
            </a:r>
          </a:p>
        </p:txBody>
      </p:sp>
      <p:cxnSp>
        <p:nvCxnSpPr>
          <p:cNvPr id="7" name="Straight Arrow Connector 6"/>
          <p:cNvCxnSpPr>
            <a:cxnSpLocks/>
            <a:stCxn id="118789" idx="2"/>
            <a:endCxn id="118790" idx="0"/>
          </p:cNvCxnSpPr>
          <p:nvPr/>
        </p:nvCxnSpPr>
        <p:spPr bwMode="auto">
          <a:xfrm>
            <a:off x="7781267" y="1830628"/>
            <a:ext cx="1091480" cy="1217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cxnSpLocks/>
            <a:stCxn id="118790" idx="2"/>
            <a:endCxn id="118802" idx="0"/>
          </p:cNvCxnSpPr>
          <p:nvPr/>
        </p:nvCxnSpPr>
        <p:spPr bwMode="auto">
          <a:xfrm flipH="1">
            <a:off x="8790556" y="3898870"/>
            <a:ext cx="821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cxnSpLocks/>
            <a:stCxn id="118790" idx="2"/>
            <a:endCxn id="118801" idx="0"/>
          </p:cNvCxnSpPr>
          <p:nvPr/>
        </p:nvCxnSpPr>
        <p:spPr bwMode="auto">
          <a:xfrm flipH="1">
            <a:off x="7164956" y="3898870"/>
            <a:ext cx="17077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cxnSpLocks/>
            <a:stCxn id="118790" idx="2"/>
            <a:endCxn id="118803" idx="0"/>
          </p:cNvCxnSpPr>
          <p:nvPr/>
        </p:nvCxnSpPr>
        <p:spPr bwMode="auto">
          <a:xfrm>
            <a:off x="8872747" y="3898870"/>
            <a:ext cx="1543409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cxnSpLocks/>
            <a:stCxn id="118790" idx="3"/>
          </p:cNvCxnSpPr>
          <p:nvPr/>
        </p:nvCxnSpPr>
        <p:spPr bwMode="auto">
          <a:xfrm>
            <a:off x="9984836" y="3473420"/>
            <a:ext cx="4013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cxnSpLocks/>
            <a:stCxn id="118789" idx="3"/>
          </p:cNvCxnSpPr>
          <p:nvPr/>
        </p:nvCxnSpPr>
        <p:spPr bwMode="auto">
          <a:xfrm>
            <a:off x="8530567" y="1405178"/>
            <a:ext cx="445937" cy="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cxnSpLocks/>
            <a:stCxn id="6" idx="3"/>
            <a:endCxn id="118789" idx="1"/>
          </p:cNvCxnSpPr>
          <p:nvPr/>
        </p:nvCxnSpPr>
        <p:spPr bwMode="auto">
          <a:xfrm flipV="1">
            <a:off x="5348377" y="1405178"/>
            <a:ext cx="1683590" cy="2381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cxnSpLocks/>
            <a:stCxn id="19" idx="0"/>
            <a:endCxn id="6" idx="1"/>
          </p:cNvCxnSpPr>
          <p:nvPr/>
        </p:nvCxnSpPr>
        <p:spPr bwMode="auto">
          <a:xfrm>
            <a:off x="2681276" y="1643333"/>
            <a:ext cx="3897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6384D0F-FAB3-A24C-BAE5-6AA44F409FE0}"/>
              </a:ext>
            </a:extLst>
          </p:cNvPr>
          <p:cNvSpPr/>
          <p:nvPr/>
        </p:nvSpPr>
        <p:spPr>
          <a:xfrm>
            <a:off x="3071004" y="1069676"/>
            <a:ext cx="2277373" cy="1147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892572B-F593-9A4A-9822-E28C747FB201}"/>
              </a:ext>
            </a:extLst>
          </p:cNvPr>
          <p:cNvCxnSpPr>
            <a:cxnSpLocks/>
            <a:stCxn id="118789" idx="2"/>
            <a:endCxn id="118793" idx="3"/>
          </p:cNvCxnSpPr>
          <p:nvPr/>
        </p:nvCxnSpPr>
        <p:spPr bwMode="auto">
          <a:xfrm flipH="1">
            <a:off x="4214243" y="1830628"/>
            <a:ext cx="3567024" cy="931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13">
            <a:extLst>
              <a:ext uri="{FF2B5EF4-FFF2-40B4-BE49-F238E27FC236}">
                <a16:creationId xmlns:a16="http://schemas.microsoft.com/office/drawing/2014/main" id="{DABCEE36-BF12-F841-9374-5724550D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455" y="233368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”classic” reference</a:t>
            </a: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286648A9-A5B9-FA42-966A-B3D25CAF6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14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Metagenomics</a:t>
            </a:r>
          </a:p>
        </p:txBody>
      </p:sp>
      <p:sp>
        <p:nvSpPr>
          <p:cNvPr id="79" name="Rounded Rectangle 13">
            <a:extLst>
              <a:ext uri="{FF2B5EF4-FFF2-40B4-BE49-F238E27FC236}">
                <a16:creationId xmlns:a16="http://schemas.microsoft.com/office/drawing/2014/main" id="{C917A688-788F-764D-A84D-115E3224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875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Reference assembly</a:t>
            </a: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D4BF832A-2B60-A14E-A341-1716987A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07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Immunogenetic</a:t>
            </a:r>
          </a:p>
          <a:p>
            <a:pPr algn="ctr"/>
            <a:r>
              <a:rPr lang="en-US" i="1" dirty="0"/>
              <a:t>VDJ-genes</a:t>
            </a: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B66DC79E-C33A-274D-84CE-E757F57EA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818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CRISPR</a:t>
            </a:r>
          </a:p>
          <a:p>
            <a:pPr algn="ctr"/>
            <a:r>
              <a:rPr lang="en-US" i="1" dirty="0"/>
              <a:t>sgRNA</a:t>
            </a:r>
          </a:p>
        </p:txBody>
      </p:sp>
      <p:sp>
        <p:nvSpPr>
          <p:cNvPr id="103" name="Rounded Rectangle 13">
            <a:extLst>
              <a:ext uri="{FF2B5EF4-FFF2-40B4-BE49-F238E27FC236}">
                <a16:creationId xmlns:a16="http://schemas.microsoft.com/office/drawing/2014/main" id="{4A3BC22A-78BC-DC42-AB8E-3901FA1D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728" y="5312673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Methylation</a:t>
            </a:r>
          </a:p>
          <a:p>
            <a:pPr algn="ctr"/>
            <a:r>
              <a:rPr lang="en-US" i="1" dirty="0"/>
              <a:t>Bisulfide-seq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C25AA8E-2768-9948-80C6-EFBC260315AE}"/>
              </a:ext>
            </a:extLst>
          </p:cNvPr>
          <p:cNvCxnSpPr>
            <a:cxnSpLocks/>
            <a:stCxn id="118789" idx="2"/>
            <a:endCxn id="74" idx="0"/>
          </p:cNvCxnSpPr>
          <p:nvPr/>
        </p:nvCxnSpPr>
        <p:spPr bwMode="auto">
          <a:xfrm flipH="1">
            <a:off x="6886755" y="1830628"/>
            <a:ext cx="894512" cy="503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BD8FEC8-1B74-EE40-9096-70BC55CC9221}"/>
              </a:ext>
            </a:extLst>
          </p:cNvPr>
          <p:cNvCxnSpPr>
            <a:cxnSpLocks/>
            <a:stCxn id="74" idx="2"/>
            <a:endCxn id="95" idx="0"/>
          </p:cNvCxnSpPr>
          <p:nvPr/>
        </p:nvCxnSpPr>
        <p:spPr bwMode="auto">
          <a:xfrm flipH="1">
            <a:off x="4477107" y="3184588"/>
            <a:ext cx="2409648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6FBC242-76D9-C746-A366-64B5939DC8B7}"/>
              </a:ext>
            </a:extLst>
          </p:cNvPr>
          <p:cNvCxnSpPr>
            <a:cxnSpLocks/>
            <a:stCxn id="74" idx="2"/>
            <a:endCxn id="96" idx="0"/>
          </p:cNvCxnSpPr>
          <p:nvPr/>
        </p:nvCxnSpPr>
        <p:spPr bwMode="auto">
          <a:xfrm flipH="1">
            <a:off x="6070118" y="3184588"/>
            <a:ext cx="816637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D23E9D4-B921-BF46-BE12-D65862782B38}"/>
              </a:ext>
            </a:extLst>
          </p:cNvPr>
          <p:cNvCxnSpPr>
            <a:cxnSpLocks/>
            <a:stCxn id="118793" idx="2"/>
            <a:endCxn id="78" idx="0"/>
          </p:cNvCxnSpPr>
          <p:nvPr/>
        </p:nvCxnSpPr>
        <p:spPr bwMode="auto">
          <a:xfrm flipH="1">
            <a:off x="982214" y="3187462"/>
            <a:ext cx="2482729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6D63281-3292-3F4F-8D1A-D7C6C0587518}"/>
              </a:ext>
            </a:extLst>
          </p:cNvPr>
          <p:cNvCxnSpPr>
            <a:cxnSpLocks/>
            <a:stCxn id="118793" idx="2"/>
            <a:endCxn id="79" idx="0"/>
          </p:cNvCxnSpPr>
          <p:nvPr/>
        </p:nvCxnSpPr>
        <p:spPr bwMode="auto">
          <a:xfrm flipH="1">
            <a:off x="2582175" y="3187462"/>
            <a:ext cx="882768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DFFEEFC-0CA5-2046-9CFE-CEEEBD25F2EA}"/>
              </a:ext>
            </a:extLst>
          </p:cNvPr>
          <p:cNvCxnSpPr>
            <a:cxnSpLocks/>
            <a:stCxn id="118790" idx="2"/>
            <a:endCxn id="103" idx="0"/>
          </p:cNvCxnSpPr>
          <p:nvPr/>
        </p:nvCxnSpPr>
        <p:spPr bwMode="auto">
          <a:xfrm flipH="1">
            <a:off x="5518028" y="3898870"/>
            <a:ext cx="3354719" cy="14138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830" name="TextBox 118829">
            <a:extLst>
              <a:ext uri="{FF2B5EF4-FFF2-40B4-BE49-F238E27FC236}">
                <a16:creationId xmlns:a16="http://schemas.microsoft.com/office/drawing/2014/main" id="{70BA25DC-7C2D-8B4B-AEFC-5C3195C99A23}"/>
              </a:ext>
            </a:extLst>
          </p:cNvPr>
          <p:cNvSpPr txBox="1"/>
          <p:nvPr/>
        </p:nvSpPr>
        <p:spPr>
          <a:xfrm>
            <a:off x="3864633" y="552953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5866238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Metagenomics</a:t>
            </a:r>
            <a:endParaRPr dirty="0"/>
          </a:p>
        </p:txBody>
      </p:sp>
      <p:sp>
        <p:nvSpPr>
          <p:cNvPr id="123" name="Google Shape;123;p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AC78D-CAAF-CE4C-A814-5A8D76006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1523999"/>
            <a:ext cx="6704542" cy="4362451"/>
          </a:xfrm>
        </p:spPr>
        <p:txBody>
          <a:bodyPr/>
          <a:lstStyle/>
          <a:p>
            <a:r>
              <a:rPr lang="en-US" dirty="0"/>
              <a:t>Environmental statistics about populations</a:t>
            </a:r>
          </a:p>
          <a:p>
            <a:pPr lvl="1"/>
            <a:r>
              <a:rPr lang="en-US" dirty="0"/>
              <a:t>alpha, beta, gamma diversity</a:t>
            </a:r>
          </a:p>
          <a:p>
            <a:pPr lvl="1"/>
            <a:r>
              <a:rPr lang="en-US" dirty="0"/>
              <a:t>identify known bacterial species</a:t>
            </a:r>
          </a:p>
          <a:p>
            <a:pPr lvl="1"/>
            <a:r>
              <a:rPr lang="en-US" dirty="0"/>
              <a:t>eventually functional profiling</a:t>
            </a:r>
          </a:p>
          <a:p>
            <a:pPr lvl="2"/>
            <a:r>
              <a:rPr lang="en-US" dirty="0"/>
              <a:t>E.g. </a:t>
            </a:r>
            <a:r>
              <a:rPr lang="en-GB" dirty="0"/>
              <a:t>antimicrobial resistance genes </a:t>
            </a:r>
          </a:p>
          <a:p>
            <a:r>
              <a:rPr lang="en-US" dirty="0"/>
              <a:t>Sequencing techniques</a:t>
            </a:r>
          </a:p>
          <a:p>
            <a:pPr lvl="1"/>
            <a:r>
              <a:rPr lang="en-US" dirty="0"/>
              <a:t>16S rRNA sequencing</a:t>
            </a:r>
          </a:p>
          <a:p>
            <a:pPr lvl="1"/>
            <a:r>
              <a:rPr lang="en-US" dirty="0"/>
              <a:t>Shotgun metagenomic sequencing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B41DF5-FE21-7C45-B945-10B194FCE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113" y="2094299"/>
            <a:ext cx="5376636" cy="43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89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Metagenomics – 16S rRNA vs. Shotgun</a:t>
            </a:r>
            <a:endParaRPr dirty="0"/>
          </a:p>
        </p:txBody>
      </p:sp>
      <p:sp>
        <p:nvSpPr>
          <p:cNvPr id="123" name="Google Shape;123;p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4821D0-F1A5-424C-B467-EC205742C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33" y="1261533"/>
            <a:ext cx="5966767" cy="447039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745A772-9843-2D4C-8F19-43F559920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220115"/>
              </p:ext>
            </p:extLst>
          </p:nvPr>
        </p:nvGraphicFramePr>
        <p:xfrm>
          <a:off x="6096000" y="1422256"/>
          <a:ext cx="4497605" cy="4409128"/>
        </p:xfrm>
        <a:graphic>
          <a:graphicData uri="http://schemas.openxmlformats.org/drawingml/2006/table">
            <a:tbl>
              <a:tblPr/>
              <a:tblGrid>
                <a:gridCol w="1222541">
                  <a:extLst>
                    <a:ext uri="{9D8B030D-6E8A-4147-A177-3AD203B41FA5}">
                      <a16:colId xmlns:a16="http://schemas.microsoft.com/office/drawing/2014/main" val="749449597"/>
                    </a:ext>
                  </a:extLst>
                </a:gridCol>
                <a:gridCol w="1340309">
                  <a:extLst>
                    <a:ext uri="{9D8B030D-6E8A-4147-A177-3AD203B41FA5}">
                      <a16:colId xmlns:a16="http://schemas.microsoft.com/office/drawing/2014/main" val="1656163332"/>
                    </a:ext>
                  </a:extLst>
                </a:gridCol>
                <a:gridCol w="1934755">
                  <a:extLst>
                    <a:ext uri="{9D8B030D-6E8A-4147-A177-3AD203B41FA5}">
                      <a16:colId xmlns:a16="http://schemas.microsoft.com/office/drawing/2014/main" val="3203342436"/>
                    </a:ext>
                  </a:extLst>
                </a:gridCol>
              </a:tblGrid>
              <a:tr h="172635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Factors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16S rRNA sequencing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Shotgun Metagenomic Sequencing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82338"/>
                  </a:ext>
                </a:extLst>
              </a:tr>
              <a:tr h="299840">
                <a:tc>
                  <a:txBody>
                    <a:bodyPr/>
                    <a:lstStyle/>
                    <a:p>
                      <a:pPr fontAlgn="t"/>
                      <a:r>
                        <a:rPr lang="en-GB" sz="800" b="1" dirty="0">
                          <a:effectLst/>
                        </a:rPr>
                        <a:t>Cost</a:t>
                      </a:r>
                      <a:endParaRPr lang="en-GB" sz="800" dirty="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~$50 USD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Starting at ~$150 but price will depend on sequencing depth required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13034"/>
                  </a:ext>
                </a:extLst>
              </a:tr>
              <a:tr h="535057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Sample preparation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Similar complexity to shotgun sequencing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Similar complexity to 16S rRNA sequencing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519126"/>
                  </a:ext>
                </a:extLst>
              </a:tr>
              <a:tr h="488376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Functional profiling (profile microbial genes)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No (but ‘predicted’ functional profiling is possible)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 dirty="0">
                          <a:effectLst/>
                        </a:rPr>
                        <a:t>Yes (but it only reveals information on functional potential)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320347"/>
                  </a:ext>
                </a:extLst>
              </a:tr>
              <a:tr h="554250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Taxonomic resolution: Genus, species, strain?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Bacterial genus (sometimes species); dependent on region(s) targeted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Bacterial species (sometimes strains and single nucleotide variants, if sequencing is deep enough)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529318"/>
                  </a:ext>
                </a:extLst>
              </a:tr>
              <a:tr h="323691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Taxonomic coverage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 dirty="0">
                          <a:effectLst/>
                        </a:rPr>
                        <a:t>Bacteria and archaea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 dirty="0">
                          <a:effectLst/>
                        </a:rPr>
                        <a:t>All taxa, including viruses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960599"/>
                  </a:ext>
                </a:extLst>
              </a:tr>
              <a:tr h="499734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Bioinformatics requirements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Beginner to intermediate expertise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Intermediate to advanced expertise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183831"/>
                  </a:ext>
                </a:extLst>
              </a:tr>
              <a:tr h="172635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Databases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Established, well-curated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Relatively new, still growing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522467"/>
                  </a:ext>
                </a:extLst>
              </a:tr>
              <a:tr h="681455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Sensitivity to host DNA contamination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Low (but PCR success depends on the absence of inhibitors and the presence of a detectable microbiome)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High , varies with sample type (but this can be mitigated by calibrating the sequencing depth)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16624"/>
                  </a:ext>
                </a:extLst>
              </a:tr>
              <a:tr h="681455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Bias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Medium to high (retrieved taxonomic composition is dependent on selected primers and targeted variable region)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 dirty="0">
                          <a:effectLst/>
                        </a:rPr>
                        <a:t>Lower (while metagenomics is “untargeted”, experimental and analytical biases can be introduced at various stages)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288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9792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Metagenomics – 16S rRNA vs. Shotgun</a:t>
            </a:r>
            <a:endParaRPr dirty="0"/>
          </a:p>
        </p:txBody>
      </p:sp>
      <p:sp>
        <p:nvSpPr>
          <p:cNvPr id="123" name="Google Shape;123;p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E5306E-D257-D948-A3B8-EA95DFF7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1523999"/>
            <a:ext cx="10754550" cy="4362451"/>
          </a:xfrm>
        </p:spPr>
        <p:txBody>
          <a:bodyPr>
            <a:normAutofit/>
          </a:bodyPr>
          <a:lstStyle/>
          <a:p>
            <a:r>
              <a:rPr lang="en-GB" dirty="0"/>
              <a:t>Study Examples</a:t>
            </a:r>
          </a:p>
          <a:p>
            <a:pPr lvl="1"/>
            <a:r>
              <a:rPr lang="en-GB" b="1" dirty="0"/>
              <a:t>Assessment of the bacterial microbiome of Amazonian soil</a:t>
            </a:r>
            <a:endParaRPr lang="en-GB" dirty="0"/>
          </a:p>
          <a:p>
            <a:pPr lvl="2"/>
            <a:r>
              <a:rPr lang="en-GB" dirty="0"/>
              <a:t>16S rRNA sequencing may provide more taxonomic resolution </a:t>
            </a:r>
          </a:p>
          <a:p>
            <a:pPr lvl="1"/>
            <a:r>
              <a:rPr lang="en-GB" b="1" dirty="0"/>
              <a:t>Changes in microbiome composition and antimicrobial gene carriage following </a:t>
            </a:r>
            <a:r>
              <a:rPr lang="en-GB" b="1" dirty="0" err="1"/>
              <a:t>fecal</a:t>
            </a:r>
            <a:r>
              <a:rPr lang="en-GB" b="1" dirty="0"/>
              <a:t> transplant</a:t>
            </a:r>
            <a:endParaRPr lang="en-GB" dirty="0"/>
          </a:p>
          <a:p>
            <a:pPr lvl="2"/>
            <a:r>
              <a:rPr lang="en-GB" dirty="0"/>
              <a:t>shotgun sequencing to assess both compositional and functional differences</a:t>
            </a:r>
            <a:endParaRPr lang="en-US" dirty="0"/>
          </a:p>
          <a:p>
            <a:pPr lvl="1"/>
            <a:r>
              <a:rPr lang="en-GB" b="1" dirty="0"/>
              <a:t>Daily fluctuations in gut microbiome following 2 week dietary </a:t>
            </a:r>
            <a:r>
              <a:rPr lang="en-GB" b="1" dirty="0" err="1"/>
              <a:t>fiber</a:t>
            </a:r>
            <a:r>
              <a:rPr lang="en-GB" b="1" dirty="0"/>
              <a:t> intervention</a:t>
            </a:r>
            <a:endParaRPr lang="en-GB" dirty="0"/>
          </a:p>
          <a:p>
            <a:pPr lvl="2"/>
            <a:r>
              <a:rPr lang="en-GB" dirty="0"/>
              <a:t>shotgun sequencing to assess both compositional and functional differences</a:t>
            </a: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868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1951038" y="322263"/>
            <a:ext cx="8274050" cy="792162"/>
          </a:xfrm>
        </p:spPr>
        <p:txBody>
          <a:bodyPr/>
          <a:lstStyle/>
          <a:p>
            <a:pPr>
              <a:defRPr/>
            </a:pPr>
            <a:r>
              <a:rPr lang="en-US" kern="1200" dirty="0">
                <a:solidFill>
                  <a:srgbClr val="7AC143"/>
                </a:solidFill>
                <a:ea typeface="ＭＳ Ｐゴシック" charset="-128"/>
                <a:cs typeface="+mn-cs"/>
              </a:rPr>
              <a:t>NGS data analysis</a:t>
            </a:r>
            <a:endParaRPr lang="en-GB" kern="1200" dirty="0">
              <a:solidFill>
                <a:srgbClr val="7AC143"/>
              </a:solidFill>
              <a:ea typeface="ＭＳ Ｐゴシック" charset="-128"/>
              <a:cs typeface="+mn-cs"/>
            </a:endParaRPr>
          </a:p>
        </p:txBody>
      </p:sp>
      <p:sp>
        <p:nvSpPr>
          <p:cNvPr id="118787" name="Zástupný symbol pro číslo snímku 3"/>
          <p:cNvSpPr txBox="1">
            <a:spLocks noGrp="1"/>
          </p:cNvSpPr>
          <p:nvPr/>
        </p:nvSpPr>
        <p:spPr bwMode="auto">
          <a:xfrm>
            <a:off x="1731964" y="6411913"/>
            <a:ext cx="668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A4F89AD9-F27F-C74F-937E-EAB456F55A7D}" type="slidenum">
              <a:rPr lang="cs-CZ" sz="1300" b="1">
                <a:solidFill>
                  <a:schemeClr val="bg1"/>
                </a:solidFill>
              </a:rPr>
              <a:pPr algn="l" eaLnBrk="1" hangingPunct="1"/>
              <a:t>17</a:t>
            </a:fld>
            <a:endParaRPr lang="cs-CZ" sz="1300" b="1">
              <a:solidFill>
                <a:srgbClr val="E1F0D2"/>
              </a:solidFill>
            </a:endParaRPr>
          </a:p>
        </p:txBody>
      </p:sp>
      <p:sp>
        <p:nvSpPr>
          <p:cNvPr id="118788" name="Zástupný symbol pro číslo snímku 1"/>
          <p:cNvSpPr>
            <a:spLocks noGrp="1"/>
          </p:cNvSpPr>
          <p:nvPr>
            <p:ph type="sldNum" sz="quarter" idx="10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fld id="{6F2A10B0-4E7F-614C-AA28-6C2E3EBCFE56}" type="slidenum">
              <a:rPr lang="cs-CZ" smtClean="0"/>
              <a:pPr eaLnBrk="1" hangingPunct="1">
                <a:defRPr/>
              </a:pPr>
              <a:t>17</a:t>
            </a:fld>
            <a:endParaRPr lang="cs-CZ" sz="1300">
              <a:solidFill>
                <a:srgbClr val="E1F0D2"/>
              </a:solidFill>
            </a:endParaRPr>
          </a:p>
        </p:txBody>
      </p:sp>
      <p:sp>
        <p:nvSpPr>
          <p:cNvPr id="118789" name="Rounded Rectangle 2"/>
          <p:cNvSpPr>
            <a:spLocks noChangeArrowheads="1"/>
          </p:cNvSpPr>
          <p:nvPr/>
        </p:nvSpPr>
        <p:spPr bwMode="auto">
          <a:xfrm>
            <a:off x="7031967" y="97972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Raw data</a:t>
            </a:r>
          </a:p>
          <a:p>
            <a:pPr algn="ctr"/>
            <a:r>
              <a:rPr lang="en-US" i="1" dirty="0"/>
              <a:t>.</a:t>
            </a:r>
            <a:r>
              <a:rPr lang="en-US" i="1" dirty="0" err="1"/>
              <a:t>fastq</a:t>
            </a:r>
            <a:endParaRPr lang="en-US" i="1" dirty="0"/>
          </a:p>
        </p:txBody>
      </p:sp>
      <p:sp>
        <p:nvSpPr>
          <p:cNvPr id="118790" name="Rounded Rectangle 7"/>
          <p:cNvSpPr>
            <a:spLocks noChangeArrowheads="1"/>
          </p:cNvSpPr>
          <p:nvPr/>
        </p:nvSpPr>
        <p:spPr bwMode="auto">
          <a:xfrm>
            <a:off x="7760658" y="3047970"/>
            <a:ext cx="2224178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Genome/Transcriptome Reference Mapping</a:t>
            </a:r>
          </a:p>
          <a:p>
            <a:pPr algn="ctr"/>
            <a:r>
              <a:rPr lang="en-US" i="1" dirty="0"/>
              <a:t>.bam</a:t>
            </a:r>
          </a:p>
        </p:txBody>
      </p:sp>
      <p:grpSp>
        <p:nvGrpSpPr>
          <p:cNvPr id="118791" name="Group 4"/>
          <p:cNvGrpSpPr>
            <a:grpSpLocks/>
          </p:cNvGrpSpPr>
          <p:nvPr/>
        </p:nvGrpSpPr>
        <p:grpSpPr bwMode="auto">
          <a:xfrm>
            <a:off x="6415656" y="5330285"/>
            <a:ext cx="4749800" cy="850900"/>
            <a:chOff x="3937000" y="3676650"/>
            <a:chExt cx="4749800" cy="850900"/>
          </a:xfrm>
        </p:grpSpPr>
        <p:sp>
          <p:nvSpPr>
            <p:cNvPr id="118801" name="Rounded Rectangle 8"/>
            <p:cNvSpPr>
              <a:spLocks noChangeArrowheads="1"/>
            </p:cNvSpPr>
            <p:nvPr/>
          </p:nvSpPr>
          <p:spPr bwMode="auto">
            <a:xfrm>
              <a:off x="39370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Interaction</a:t>
              </a:r>
            </a:p>
            <a:p>
              <a:pPr algn="ctr"/>
              <a:r>
                <a:rPr lang="en-US" dirty="0"/>
                <a:t>analysis</a:t>
              </a:r>
            </a:p>
            <a:p>
              <a:pPr algn="ctr"/>
              <a:r>
                <a:rPr lang="en-US" i="1" dirty="0"/>
                <a:t>CHIP-seq</a:t>
              </a:r>
            </a:p>
          </p:txBody>
        </p:sp>
        <p:sp>
          <p:nvSpPr>
            <p:cNvPr id="118802" name="Rounded Rectangle 9"/>
            <p:cNvSpPr>
              <a:spLocks noChangeArrowheads="1"/>
            </p:cNvSpPr>
            <p:nvPr/>
          </p:nvSpPr>
          <p:spPr bwMode="auto">
            <a:xfrm>
              <a:off x="55626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Expression analysis</a:t>
              </a:r>
            </a:p>
            <a:p>
              <a:pPr algn="ctr"/>
              <a:r>
                <a:rPr lang="en-US" i="1" dirty="0" err="1"/>
                <a:t>RNAseq</a:t>
              </a:r>
              <a:endParaRPr lang="en-US" i="1" dirty="0"/>
            </a:p>
          </p:txBody>
        </p:sp>
        <p:sp>
          <p:nvSpPr>
            <p:cNvPr id="118803" name="Rounded Rectangle 10"/>
            <p:cNvSpPr>
              <a:spLocks noChangeArrowheads="1"/>
            </p:cNvSpPr>
            <p:nvPr/>
          </p:nvSpPr>
          <p:spPr bwMode="auto">
            <a:xfrm>
              <a:off x="71882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Variant analysis</a:t>
              </a:r>
            </a:p>
            <a:p>
              <a:pPr algn="ctr"/>
              <a:r>
                <a:rPr lang="en-US" i="1" dirty="0"/>
                <a:t>WES</a:t>
              </a:r>
            </a:p>
          </p:txBody>
        </p:sp>
      </p:grpSp>
      <p:sp>
        <p:nvSpPr>
          <p:cNvPr id="118792" name="Rectangle 3"/>
          <p:cNvSpPr>
            <a:spLocks noChangeArrowheads="1"/>
          </p:cNvSpPr>
          <p:nvPr/>
        </p:nvSpPr>
        <p:spPr bwMode="auto">
          <a:xfrm>
            <a:off x="5284397" y="1177866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de-multiplexing</a:t>
            </a:r>
          </a:p>
        </p:txBody>
      </p:sp>
      <p:sp>
        <p:nvSpPr>
          <p:cNvPr id="118793" name="Rounded Rectangle 13"/>
          <p:cNvSpPr>
            <a:spLocks noChangeArrowheads="1"/>
          </p:cNvSpPr>
          <p:nvPr/>
        </p:nvSpPr>
        <p:spPr bwMode="auto">
          <a:xfrm>
            <a:off x="2715643" y="2336562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known</a:t>
            </a:r>
          </a:p>
          <a:p>
            <a:pPr algn="ctr"/>
            <a:r>
              <a:rPr lang="en-US" dirty="0"/>
              <a:t>reference</a:t>
            </a:r>
          </a:p>
        </p:txBody>
      </p:sp>
      <p:sp>
        <p:nvSpPr>
          <p:cNvPr id="118794" name="Rectangle 14"/>
          <p:cNvSpPr>
            <a:spLocks noChangeArrowheads="1"/>
          </p:cNvSpPr>
          <p:nvPr/>
        </p:nvSpPr>
        <p:spPr bwMode="auto">
          <a:xfrm>
            <a:off x="8264346" y="1255535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sp>
        <p:nvSpPr>
          <p:cNvPr id="118795" name="Rectangle 15"/>
          <p:cNvSpPr>
            <a:spLocks noChangeArrowheads="1"/>
          </p:cNvSpPr>
          <p:nvPr/>
        </p:nvSpPr>
        <p:spPr bwMode="auto">
          <a:xfrm>
            <a:off x="9660866" y="3322189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grpSp>
        <p:nvGrpSpPr>
          <p:cNvPr id="118796" name="Group 17"/>
          <p:cNvGrpSpPr>
            <a:grpSpLocks/>
          </p:cNvGrpSpPr>
          <p:nvPr/>
        </p:nvGrpSpPr>
        <p:grpSpPr bwMode="auto">
          <a:xfrm>
            <a:off x="3385390" y="1219200"/>
            <a:ext cx="1866900" cy="863600"/>
            <a:chOff x="3390900" y="927100"/>
            <a:chExt cx="1866900" cy="862944"/>
          </a:xfrm>
        </p:grpSpPr>
        <p:pic>
          <p:nvPicPr>
            <p:cNvPr id="11879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927100"/>
              <a:ext cx="1257300" cy="86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9" name="Picture 5" descr="Chimestry_flas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900" y="1028372"/>
              <a:ext cx="6604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Plus 16"/>
            <p:cNvSpPr/>
            <p:nvPr/>
          </p:nvSpPr>
          <p:spPr bwMode="auto">
            <a:xfrm>
              <a:off x="3962400" y="1206288"/>
              <a:ext cx="304800" cy="304568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9" name="Cloud 18"/>
          <p:cNvSpPr/>
          <p:nvPr/>
        </p:nvSpPr>
        <p:spPr bwMode="auto">
          <a:xfrm>
            <a:off x="549454" y="1205183"/>
            <a:ext cx="2133600" cy="8763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pitchFamily="34" charset="0"/>
              </a:rPr>
              <a:t>Experiment design</a:t>
            </a:r>
          </a:p>
        </p:txBody>
      </p:sp>
      <p:cxnSp>
        <p:nvCxnSpPr>
          <p:cNvPr id="7" name="Straight Arrow Connector 6"/>
          <p:cNvCxnSpPr>
            <a:cxnSpLocks/>
            <a:stCxn id="118789" idx="2"/>
            <a:endCxn id="118790" idx="0"/>
          </p:cNvCxnSpPr>
          <p:nvPr/>
        </p:nvCxnSpPr>
        <p:spPr bwMode="auto">
          <a:xfrm>
            <a:off x="7781267" y="1830628"/>
            <a:ext cx="1091480" cy="1217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cxnSpLocks/>
            <a:stCxn id="118790" idx="2"/>
            <a:endCxn id="118802" idx="0"/>
          </p:cNvCxnSpPr>
          <p:nvPr/>
        </p:nvCxnSpPr>
        <p:spPr bwMode="auto">
          <a:xfrm flipH="1">
            <a:off x="8790556" y="3898870"/>
            <a:ext cx="821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cxnSpLocks/>
            <a:stCxn id="118790" idx="2"/>
            <a:endCxn id="118801" idx="0"/>
          </p:cNvCxnSpPr>
          <p:nvPr/>
        </p:nvCxnSpPr>
        <p:spPr bwMode="auto">
          <a:xfrm flipH="1">
            <a:off x="7164956" y="3898870"/>
            <a:ext cx="17077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cxnSpLocks/>
            <a:stCxn id="118790" idx="2"/>
            <a:endCxn id="118803" idx="0"/>
          </p:cNvCxnSpPr>
          <p:nvPr/>
        </p:nvCxnSpPr>
        <p:spPr bwMode="auto">
          <a:xfrm>
            <a:off x="8872747" y="3898870"/>
            <a:ext cx="1543409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cxnSpLocks/>
            <a:stCxn id="118790" idx="3"/>
          </p:cNvCxnSpPr>
          <p:nvPr/>
        </p:nvCxnSpPr>
        <p:spPr bwMode="auto">
          <a:xfrm>
            <a:off x="9984836" y="3473420"/>
            <a:ext cx="4013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cxnSpLocks/>
            <a:stCxn id="118789" idx="3"/>
          </p:cNvCxnSpPr>
          <p:nvPr/>
        </p:nvCxnSpPr>
        <p:spPr bwMode="auto">
          <a:xfrm>
            <a:off x="8530567" y="1405178"/>
            <a:ext cx="445937" cy="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cxnSpLocks/>
            <a:stCxn id="6" idx="3"/>
            <a:endCxn id="118789" idx="1"/>
          </p:cNvCxnSpPr>
          <p:nvPr/>
        </p:nvCxnSpPr>
        <p:spPr bwMode="auto">
          <a:xfrm flipV="1">
            <a:off x="5348377" y="1405178"/>
            <a:ext cx="1683590" cy="2381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cxnSpLocks/>
            <a:stCxn id="19" idx="0"/>
            <a:endCxn id="6" idx="1"/>
          </p:cNvCxnSpPr>
          <p:nvPr/>
        </p:nvCxnSpPr>
        <p:spPr bwMode="auto">
          <a:xfrm>
            <a:off x="2681276" y="1643333"/>
            <a:ext cx="3897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6384D0F-FAB3-A24C-BAE5-6AA44F409FE0}"/>
              </a:ext>
            </a:extLst>
          </p:cNvPr>
          <p:cNvSpPr/>
          <p:nvPr/>
        </p:nvSpPr>
        <p:spPr>
          <a:xfrm>
            <a:off x="3071004" y="1069676"/>
            <a:ext cx="2277373" cy="1147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892572B-F593-9A4A-9822-E28C747FB201}"/>
              </a:ext>
            </a:extLst>
          </p:cNvPr>
          <p:cNvCxnSpPr>
            <a:cxnSpLocks/>
            <a:stCxn id="118789" idx="2"/>
            <a:endCxn id="118793" idx="3"/>
          </p:cNvCxnSpPr>
          <p:nvPr/>
        </p:nvCxnSpPr>
        <p:spPr bwMode="auto">
          <a:xfrm flipH="1">
            <a:off x="4214243" y="1830628"/>
            <a:ext cx="3567024" cy="931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13">
            <a:extLst>
              <a:ext uri="{FF2B5EF4-FFF2-40B4-BE49-F238E27FC236}">
                <a16:creationId xmlns:a16="http://schemas.microsoft.com/office/drawing/2014/main" id="{DABCEE36-BF12-F841-9374-5724550D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455" y="233368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”classic” reference</a:t>
            </a: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286648A9-A5B9-FA42-966A-B3D25CAF6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14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Metagenomics</a:t>
            </a:r>
          </a:p>
        </p:txBody>
      </p:sp>
      <p:sp>
        <p:nvSpPr>
          <p:cNvPr id="79" name="Rounded Rectangle 13">
            <a:extLst>
              <a:ext uri="{FF2B5EF4-FFF2-40B4-BE49-F238E27FC236}">
                <a16:creationId xmlns:a16="http://schemas.microsoft.com/office/drawing/2014/main" id="{C917A688-788F-764D-A84D-115E3224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875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Reference assembly</a:t>
            </a: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D4BF832A-2B60-A14E-A341-1716987A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07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Immunogenetic</a:t>
            </a:r>
          </a:p>
          <a:p>
            <a:pPr algn="ctr"/>
            <a:r>
              <a:rPr lang="en-US" i="1" dirty="0"/>
              <a:t>VDJ-genes</a:t>
            </a: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B66DC79E-C33A-274D-84CE-E757F57EA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818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CRISPR</a:t>
            </a:r>
          </a:p>
          <a:p>
            <a:pPr algn="ctr"/>
            <a:r>
              <a:rPr lang="en-US" i="1" dirty="0"/>
              <a:t>sgRNA</a:t>
            </a:r>
          </a:p>
        </p:txBody>
      </p:sp>
      <p:sp>
        <p:nvSpPr>
          <p:cNvPr id="103" name="Rounded Rectangle 13">
            <a:extLst>
              <a:ext uri="{FF2B5EF4-FFF2-40B4-BE49-F238E27FC236}">
                <a16:creationId xmlns:a16="http://schemas.microsoft.com/office/drawing/2014/main" id="{4A3BC22A-78BC-DC42-AB8E-3901FA1D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728" y="5312673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Methylation</a:t>
            </a:r>
          </a:p>
          <a:p>
            <a:pPr algn="ctr"/>
            <a:r>
              <a:rPr lang="en-US" i="1" dirty="0"/>
              <a:t>Bisulfide-seq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C25AA8E-2768-9948-80C6-EFBC260315AE}"/>
              </a:ext>
            </a:extLst>
          </p:cNvPr>
          <p:cNvCxnSpPr>
            <a:cxnSpLocks/>
            <a:stCxn id="118789" idx="2"/>
            <a:endCxn id="74" idx="0"/>
          </p:cNvCxnSpPr>
          <p:nvPr/>
        </p:nvCxnSpPr>
        <p:spPr bwMode="auto">
          <a:xfrm flipH="1">
            <a:off x="6886755" y="1830628"/>
            <a:ext cx="894512" cy="503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BD8FEC8-1B74-EE40-9096-70BC55CC9221}"/>
              </a:ext>
            </a:extLst>
          </p:cNvPr>
          <p:cNvCxnSpPr>
            <a:cxnSpLocks/>
            <a:stCxn id="74" idx="2"/>
            <a:endCxn id="95" idx="0"/>
          </p:cNvCxnSpPr>
          <p:nvPr/>
        </p:nvCxnSpPr>
        <p:spPr bwMode="auto">
          <a:xfrm flipH="1">
            <a:off x="4477107" y="3184588"/>
            <a:ext cx="2409648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6FBC242-76D9-C746-A366-64B5939DC8B7}"/>
              </a:ext>
            </a:extLst>
          </p:cNvPr>
          <p:cNvCxnSpPr>
            <a:cxnSpLocks/>
            <a:stCxn id="74" idx="2"/>
            <a:endCxn id="96" idx="0"/>
          </p:cNvCxnSpPr>
          <p:nvPr/>
        </p:nvCxnSpPr>
        <p:spPr bwMode="auto">
          <a:xfrm flipH="1">
            <a:off x="6070118" y="3184588"/>
            <a:ext cx="816637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D23E9D4-B921-BF46-BE12-D65862782B38}"/>
              </a:ext>
            </a:extLst>
          </p:cNvPr>
          <p:cNvCxnSpPr>
            <a:cxnSpLocks/>
            <a:stCxn id="118793" idx="2"/>
            <a:endCxn id="78" idx="0"/>
          </p:cNvCxnSpPr>
          <p:nvPr/>
        </p:nvCxnSpPr>
        <p:spPr bwMode="auto">
          <a:xfrm flipH="1">
            <a:off x="982214" y="3187462"/>
            <a:ext cx="2482729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6D63281-3292-3F4F-8D1A-D7C6C0587518}"/>
              </a:ext>
            </a:extLst>
          </p:cNvPr>
          <p:cNvCxnSpPr>
            <a:cxnSpLocks/>
            <a:stCxn id="118793" idx="2"/>
            <a:endCxn id="79" idx="0"/>
          </p:cNvCxnSpPr>
          <p:nvPr/>
        </p:nvCxnSpPr>
        <p:spPr bwMode="auto">
          <a:xfrm flipH="1">
            <a:off x="2582175" y="3187462"/>
            <a:ext cx="882768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DFFEEFC-0CA5-2046-9CFE-CEEEBD25F2EA}"/>
              </a:ext>
            </a:extLst>
          </p:cNvPr>
          <p:cNvCxnSpPr>
            <a:cxnSpLocks/>
            <a:stCxn id="118790" idx="2"/>
            <a:endCxn id="103" idx="0"/>
          </p:cNvCxnSpPr>
          <p:nvPr/>
        </p:nvCxnSpPr>
        <p:spPr bwMode="auto">
          <a:xfrm flipH="1">
            <a:off x="5518028" y="3898870"/>
            <a:ext cx="3354719" cy="14138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830" name="TextBox 118829">
            <a:extLst>
              <a:ext uri="{FF2B5EF4-FFF2-40B4-BE49-F238E27FC236}">
                <a16:creationId xmlns:a16="http://schemas.microsoft.com/office/drawing/2014/main" id="{70BA25DC-7C2D-8B4B-AEFC-5C3195C99A23}"/>
              </a:ext>
            </a:extLst>
          </p:cNvPr>
          <p:cNvSpPr txBox="1"/>
          <p:nvPr/>
        </p:nvSpPr>
        <p:spPr>
          <a:xfrm>
            <a:off x="3864633" y="552953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7156626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Reference Assembly</a:t>
            </a:r>
            <a:endParaRPr dirty="0"/>
          </a:p>
        </p:txBody>
      </p:sp>
      <p:sp>
        <p:nvSpPr>
          <p:cNvPr id="123" name="Google Shape;123;p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D24F3-9DF8-F743-81E9-1A2067AB8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20" y="1407542"/>
            <a:ext cx="4575476" cy="457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71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Reference Assembly</a:t>
            </a:r>
            <a:endParaRPr dirty="0"/>
          </a:p>
        </p:txBody>
      </p:sp>
      <p:sp>
        <p:nvSpPr>
          <p:cNvPr id="123" name="Google Shape;123;p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027EB-EB5E-A245-B8B7-037A9E23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994" y="1324631"/>
            <a:ext cx="6098617" cy="4472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3D24F3-9DF8-F743-81E9-1A2067AB8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20" y="1407542"/>
            <a:ext cx="4575476" cy="4575476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10A4FB6B-5985-164C-85B2-9E09DCA0F36B}"/>
              </a:ext>
            </a:extLst>
          </p:cNvPr>
          <p:cNvSpPr/>
          <p:nvPr/>
        </p:nvSpPr>
        <p:spPr>
          <a:xfrm>
            <a:off x="5262113" y="2449902"/>
            <a:ext cx="250166" cy="2104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18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Plan for </a:t>
            </a:r>
            <a:r>
              <a:rPr lang="en-US" b="1" dirty="0"/>
              <a:t>Bi7420</a:t>
            </a: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65BDD-C93F-2544-A576-D046E8CDD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spcBef>
                <a:spcPts val="0"/>
              </a:spcBef>
              <a:buSzPts val="2400"/>
            </a:pPr>
            <a:r>
              <a:rPr lang="en-US" dirty="0"/>
              <a:t>NGS data analysis for non-bioinformatics</a:t>
            </a:r>
          </a:p>
          <a:p>
            <a:pPr marL="685800" lvl="1" indent="-228600">
              <a:spcBef>
                <a:spcPts val="0"/>
              </a:spcBef>
              <a:buSzPts val="2400"/>
            </a:pPr>
            <a:r>
              <a:rPr lang="en-US" dirty="0"/>
              <a:t>Focus on experiment planning and result interpretation </a:t>
            </a:r>
          </a:p>
          <a:p>
            <a:pPr marL="685800" lvl="1" indent="-228600">
              <a:spcBef>
                <a:spcPts val="0"/>
              </a:spcBef>
              <a:buSzPts val="2400"/>
            </a:pPr>
            <a:endParaRPr lang="en-US" dirty="0"/>
          </a:p>
          <a:p>
            <a:pPr indent="-457200"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en-US" dirty="0"/>
              <a:t>Introduction to NGS technology</a:t>
            </a:r>
          </a:p>
          <a:p>
            <a:pPr indent="-457200"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en-US" dirty="0"/>
              <a:t>Introduction analysis; NGS Overview</a:t>
            </a:r>
          </a:p>
          <a:p>
            <a:pPr indent="-457200"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en-US" dirty="0"/>
              <a:t>DNA resequencing</a:t>
            </a:r>
          </a:p>
          <a:p>
            <a:pPr indent="-457200"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en-US" dirty="0"/>
              <a:t>miRNA, lncRNA in cancer - Marek </a:t>
            </a:r>
            <a:r>
              <a:rPr lang="en-US" dirty="0" err="1"/>
              <a:t>Mráz</a:t>
            </a:r>
            <a:endParaRPr lang="en-US" dirty="0"/>
          </a:p>
          <a:p>
            <a:pPr indent="-457200"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en-US" dirty="0"/>
              <a:t>DNA resequencing, Chip-seq (CLIP-seq)</a:t>
            </a:r>
          </a:p>
          <a:p>
            <a:pPr indent="-457200"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en-US" dirty="0"/>
              <a:t>RNA-seq</a:t>
            </a:r>
          </a:p>
          <a:p>
            <a:pPr indent="-457200"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en-US" dirty="0"/>
              <a:t>RNA-seq – single cell sequencing</a:t>
            </a:r>
          </a:p>
          <a:p>
            <a:pPr marL="0" lvl="0" indent="0">
              <a:spcBef>
                <a:spcPts val="0"/>
              </a:spcBef>
              <a:buSzPts val="2400"/>
              <a:buNone/>
            </a:pPr>
            <a:endParaRPr lang="en-US" dirty="0"/>
          </a:p>
          <a:p>
            <a:r>
              <a:rPr lang="en-US" dirty="0"/>
              <a:t>The plan is open to change</a:t>
            </a:r>
          </a:p>
          <a:p>
            <a:pPr marL="558800" lvl="1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Reference Assembly</a:t>
            </a:r>
            <a:endParaRPr dirty="0"/>
          </a:p>
        </p:txBody>
      </p:sp>
      <p:sp>
        <p:nvSpPr>
          <p:cNvPr id="123" name="Google Shape;123;p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AC78D-CAAF-CE4C-A814-5A8D76006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Genome – DNA </a:t>
            </a:r>
            <a:r>
              <a:rPr lang="en-US" i="1" dirty="0"/>
              <a:t>– very hard and costly</a:t>
            </a:r>
          </a:p>
          <a:p>
            <a:r>
              <a:rPr lang="en-US" dirty="0"/>
              <a:t>Transcriptome – RNA</a:t>
            </a:r>
          </a:p>
          <a:p>
            <a:r>
              <a:rPr lang="en-US" dirty="0"/>
              <a:t>Multiple sequencing types highly beneficial</a:t>
            </a:r>
          </a:p>
          <a:p>
            <a:pPr lvl="1"/>
            <a:r>
              <a:rPr lang="en-US" dirty="0"/>
              <a:t>Pair-end</a:t>
            </a:r>
          </a:p>
          <a:p>
            <a:pPr lvl="1"/>
            <a:r>
              <a:rPr lang="en-US" dirty="0"/>
              <a:t>Long reads</a:t>
            </a:r>
          </a:p>
          <a:p>
            <a:pPr lvl="1"/>
            <a:r>
              <a:rPr lang="en-US" dirty="0"/>
              <a:t>Mate-pairs</a:t>
            </a:r>
          </a:p>
          <a:p>
            <a:r>
              <a:rPr lang="en-US" dirty="0"/>
              <a:t>Similar reference helpful – assembly by homology</a:t>
            </a:r>
          </a:p>
        </p:txBody>
      </p:sp>
    </p:spTree>
    <p:extLst>
      <p:ext uri="{BB962C8B-B14F-4D97-AF65-F5344CB8AC3E}">
        <p14:creationId xmlns:p14="http://schemas.microsoft.com/office/powerpoint/2010/main" val="2747593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1951038" y="322263"/>
            <a:ext cx="8274050" cy="792162"/>
          </a:xfrm>
        </p:spPr>
        <p:txBody>
          <a:bodyPr/>
          <a:lstStyle/>
          <a:p>
            <a:pPr>
              <a:defRPr/>
            </a:pPr>
            <a:r>
              <a:rPr lang="en-US" kern="1200" dirty="0">
                <a:solidFill>
                  <a:srgbClr val="7AC143"/>
                </a:solidFill>
                <a:ea typeface="ＭＳ Ｐゴシック" charset="-128"/>
                <a:cs typeface="+mn-cs"/>
              </a:rPr>
              <a:t>NGS data analysis</a:t>
            </a:r>
            <a:endParaRPr lang="en-GB" kern="1200" dirty="0">
              <a:solidFill>
                <a:srgbClr val="7AC143"/>
              </a:solidFill>
              <a:ea typeface="ＭＳ Ｐゴシック" charset="-128"/>
              <a:cs typeface="+mn-cs"/>
            </a:endParaRPr>
          </a:p>
        </p:txBody>
      </p:sp>
      <p:sp>
        <p:nvSpPr>
          <p:cNvPr id="118787" name="Zástupný symbol pro číslo snímku 3"/>
          <p:cNvSpPr txBox="1">
            <a:spLocks noGrp="1"/>
          </p:cNvSpPr>
          <p:nvPr/>
        </p:nvSpPr>
        <p:spPr bwMode="auto">
          <a:xfrm>
            <a:off x="1731964" y="6411913"/>
            <a:ext cx="668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A4F89AD9-F27F-C74F-937E-EAB456F55A7D}" type="slidenum">
              <a:rPr lang="cs-CZ" sz="1300" b="1">
                <a:solidFill>
                  <a:schemeClr val="bg1"/>
                </a:solidFill>
              </a:rPr>
              <a:pPr algn="l" eaLnBrk="1" hangingPunct="1"/>
              <a:t>21</a:t>
            </a:fld>
            <a:endParaRPr lang="cs-CZ" sz="1300" b="1">
              <a:solidFill>
                <a:srgbClr val="E1F0D2"/>
              </a:solidFill>
            </a:endParaRPr>
          </a:p>
        </p:txBody>
      </p:sp>
      <p:sp>
        <p:nvSpPr>
          <p:cNvPr id="118788" name="Zástupný symbol pro číslo snímku 1"/>
          <p:cNvSpPr>
            <a:spLocks noGrp="1"/>
          </p:cNvSpPr>
          <p:nvPr>
            <p:ph type="sldNum" sz="quarter" idx="10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fld id="{6F2A10B0-4E7F-614C-AA28-6C2E3EBCFE56}" type="slidenum">
              <a:rPr lang="cs-CZ" smtClean="0"/>
              <a:pPr eaLnBrk="1" hangingPunct="1">
                <a:defRPr/>
              </a:pPr>
              <a:t>21</a:t>
            </a:fld>
            <a:endParaRPr lang="cs-CZ" sz="1300">
              <a:solidFill>
                <a:srgbClr val="E1F0D2"/>
              </a:solidFill>
            </a:endParaRPr>
          </a:p>
        </p:txBody>
      </p:sp>
      <p:sp>
        <p:nvSpPr>
          <p:cNvPr id="118789" name="Rounded Rectangle 2"/>
          <p:cNvSpPr>
            <a:spLocks noChangeArrowheads="1"/>
          </p:cNvSpPr>
          <p:nvPr/>
        </p:nvSpPr>
        <p:spPr bwMode="auto">
          <a:xfrm>
            <a:off x="7031967" y="97972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Raw data</a:t>
            </a:r>
          </a:p>
          <a:p>
            <a:pPr algn="ctr"/>
            <a:r>
              <a:rPr lang="en-US" i="1" dirty="0"/>
              <a:t>.</a:t>
            </a:r>
            <a:r>
              <a:rPr lang="en-US" i="1" dirty="0" err="1"/>
              <a:t>fastq</a:t>
            </a:r>
            <a:endParaRPr lang="en-US" i="1" dirty="0"/>
          </a:p>
        </p:txBody>
      </p:sp>
      <p:sp>
        <p:nvSpPr>
          <p:cNvPr id="118790" name="Rounded Rectangle 7"/>
          <p:cNvSpPr>
            <a:spLocks noChangeArrowheads="1"/>
          </p:cNvSpPr>
          <p:nvPr/>
        </p:nvSpPr>
        <p:spPr bwMode="auto">
          <a:xfrm>
            <a:off x="7760658" y="3047970"/>
            <a:ext cx="2224178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Genome/Transcriptome Reference Mapping</a:t>
            </a:r>
          </a:p>
          <a:p>
            <a:pPr algn="ctr"/>
            <a:r>
              <a:rPr lang="en-US" i="1" dirty="0"/>
              <a:t>.bam</a:t>
            </a:r>
          </a:p>
        </p:txBody>
      </p:sp>
      <p:grpSp>
        <p:nvGrpSpPr>
          <p:cNvPr id="118791" name="Group 4"/>
          <p:cNvGrpSpPr>
            <a:grpSpLocks/>
          </p:cNvGrpSpPr>
          <p:nvPr/>
        </p:nvGrpSpPr>
        <p:grpSpPr bwMode="auto">
          <a:xfrm>
            <a:off x="6415656" y="5330285"/>
            <a:ext cx="4749800" cy="850900"/>
            <a:chOff x="3937000" y="3676650"/>
            <a:chExt cx="4749800" cy="850900"/>
          </a:xfrm>
        </p:grpSpPr>
        <p:sp>
          <p:nvSpPr>
            <p:cNvPr id="118801" name="Rounded Rectangle 8"/>
            <p:cNvSpPr>
              <a:spLocks noChangeArrowheads="1"/>
            </p:cNvSpPr>
            <p:nvPr/>
          </p:nvSpPr>
          <p:spPr bwMode="auto">
            <a:xfrm>
              <a:off x="39370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Interaction</a:t>
              </a:r>
            </a:p>
            <a:p>
              <a:pPr algn="ctr"/>
              <a:r>
                <a:rPr lang="en-US" dirty="0"/>
                <a:t>analysis</a:t>
              </a:r>
            </a:p>
            <a:p>
              <a:pPr algn="ctr"/>
              <a:r>
                <a:rPr lang="en-US" i="1" dirty="0"/>
                <a:t>CHIP-seq</a:t>
              </a:r>
            </a:p>
          </p:txBody>
        </p:sp>
        <p:sp>
          <p:nvSpPr>
            <p:cNvPr id="118802" name="Rounded Rectangle 9"/>
            <p:cNvSpPr>
              <a:spLocks noChangeArrowheads="1"/>
            </p:cNvSpPr>
            <p:nvPr/>
          </p:nvSpPr>
          <p:spPr bwMode="auto">
            <a:xfrm>
              <a:off x="55626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Expression analysis</a:t>
              </a:r>
            </a:p>
            <a:p>
              <a:pPr algn="ctr"/>
              <a:r>
                <a:rPr lang="en-US" i="1" dirty="0" err="1"/>
                <a:t>RNAseq</a:t>
              </a:r>
              <a:endParaRPr lang="en-US" i="1" dirty="0"/>
            </a:p>
          </p:txBody>
        </p:sp>
        <p:sp>
          <p:nvSpPr>
            <p:cNvPr id="118803" name="Rounded Rectangle 10"/>
            <p:cNvSpPr>
              <a:spLocks noChangeArrowheads="1"/>
            </p:cNvSpPr>
            <p:nvPr/>
          </p:nvSpPr>
          <p:spPr bwMode="auto">
            <a:xfrm>
              <a:off x="71882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Variant analysis</a:t>
              </a:r>
            </a:p>
            <a:p>
              <a:pPr algn="ctr"/>
              <a:r>
                <a:rPr lang="en-US" i="1" dirty="0"/>
                <a:t>WES</a:t>
              </a:r>
            </a:p>
          </p:txBody>
        </p:sp>
      </p:grpSp>
      <p:sp>
        <p:nvSpPr>
          <p:cNvPr id="118792" name="Rectangle 3"/>
          <p:cNvSpPr>
            <a:spLocks noChangeArrowheads="1"/>
          </p:cNvSpPr>
          <p:nvPr/>
        </p:nvSpPr>
        <p:spPr bwMode="auto">
          <a:xfrm>
            <a:off x="5284397" y="1177866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de-multiplexing</a:t>
            </a:r>
          </a:p>
        </p:txBody>
      </p:sp>
      <p:sp>
        <p:nvSpPr>
          <p:cNvPr id="118793" name="Rounded Rectangle 13"/>
          <p:cNvSpPr>
            <a:spLocks noChangeArrowheads="1"/>
          </p:cNvSpPr>
          <p:nvPr/>
        </p:nvSpPr>
        <p:spPr bwMode="auto">
          <a:xfrm>
            <a:off x="2715643" y="2336562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known</a:t>
            </a:r>
          </a:p>
          <a:p>
            <a:pPr algn="ctr"/>
            <a:r>
              <a:rPr lang="en-US" dirty="0"/>
              <a:t>reference</a:t>
            </a:r>
          </a:p>
        </p:txBody>
      </p:sp>
      <p:sp>
        <p:nvSpPr>
          <p:cNvPr id="118794" name="Rectangle 14"/>
          <p:cNvSpPr>
            <a:spLocks noChangeArrowheads="1"/>
          </p:cNvSpPr>
          <p:nvPr/>
        </p:nvSpPr>
        <p:spPr bwMode="auto">
          <a:xfrm>
            <a:off x="8264346" y="1255535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sp>
        <p:nvSpPr>
          <p:cNvPr id="118795" name="Rectangle 15"/>
          <p:cNvSpPr>
            <a:spLocks noChangeArrowheads="1"/>
          </p:cNvSpPr>
          <p:nvPr/>
        </p:nvSpPr>
        <p:spPr bwMode="auto">
          <a:xfrm>
            <a:off x="9660866" y="3322189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grpSp>
        <p:nvGrpSpPr>
          <p:cNvPr id="118796" name="Group 17"/>
          <p:cNvGrpSpPr>
            <a:grpSpLocks/>
          </p:cNvGrpSpPr>
          <p:nvPr/>
        </p:nvGrpSpPr>
        <p:grpSpPr bwMode="auto">
          <a:xfrm>
            <a:off x="3385390" y="1219200"/>
            <a:ext cx="1866900" cy="863600"/>
            <a:chOff x="3390900" y="927100"/>
            <a:chExt cx="1866900" cy="862944"/>
          </a:xfrm>
        </p:grpSpPr>
        <p:pic>
          <p:nvPicPr>
            <p:cNvPr id="11879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927100"/>
              <a:ext cx="1257300" cy="86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9" name="Picture 5" descr="Chimestry_flas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900" y="1028372"/>
              <a:ext cx="6604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Plus 16"/>
            <p:cNvSpPr/>
            <p:nvPr/>
          </p:nvSpPr>
          <p:spPr bwMode="auto">
            <a:xfrm>
              <a:off x="3962400" y="1206288"/>
              <a:ext cx="304800" cy="304568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9" name="Cloud 18"/>
          <p:cNvSpPr/>
          <p:nvPr/>
        </p:nvSpPr>
        <p:spPr bwMode="auto">
          <a:xfrm>
            <a:off x="549454" y="1205183"/>
            <a:ext cx="2133600" cy="8763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pitchFamily="34" charset="0"/>
              </a:rPr>
              <a:t>Experiment design</a:t>
            </a:r>
          </a:p>
        </p:txBody>
      </p:sp>
      <p:cxnSp>
        <p:nvCxnSpPr>
          <p:cNvPr id="7" name="Straight Arrow Connector 6"/>
          <p:cNvCxnSpPr>
            <a:cxnSpLocks/>
            <a:stCxn id="118789" idx="2"/>
            <a:endCxn id="118790" idx="0"/>
          </p:cNvCxnSpPr>
          <p:nvPr/>
        </p:nvCxnSpPr>
        <p:spPr bwMode="auto">
          <a:xfrm>
            <a:off x="7781267" y="1830628"/>
            <a:ext cx="1091480" cy="1217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cxnSpLocks/>
            <a:stCxn id="118790" idx="2"/>
            <a:endCxn id="118802" idx="0"/>
          </p:cNvCxnSpPr>
          <p:nvPr/>
        </p:nvCxnSpPr>
        <p:spPr bwMode="auto">
          <a:xfrm flipH="1">
            <a:off x="8790556" y="3898870"/>
            <a:ext cx="821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cxnSpLocks/>
            <a:stCxn id="118790" idx="2"/>
            <a:endCxn id="118801" idx="0"/>
          </p:cNvCxnSpPr>
          <p:nvPr/>
        </p:nvCxnSpPr>
        <p:spPr bwMode="auto">
          <a:xfrm flipH="1">
            <a:off x="7164956" y="3898870"/>
            <a:ext cx="17077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cxnSpLocks/>
            <a:stCxn id="118790" idx="2"/>
            <a:endCxn id="118803" idx="0"/>
          </p:cNvCxnSpPr>
          <p:nvPr/>
        </p:nvCxnSpPr>
        <p:spPr bwMode="auto">
          <a:xfrm>
            <a:off x="8872747" y="3898870"/>
            <a:ext cx="1543409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cxnSpLocks/>
            <a:stCxn id="118790" idx="3"/>
          </p:cNvCxnSpPr>
          <p:nvPr/>
        </p:nvCxnSpPr>
        <p:spPr bwMode="auto">
          <a:xfrm>
            <a:off x="9984836" y="3473420"/>
            <a:ext cx="4013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cxnSpLocks/>
            <a:stCxn id="118789" idx="3"/>
          </p:cNvCxnSpPr>
          <p:nvPr/>
        </p:nvCxnSpPr>
        <p:spPr bwMode="auto">
          <a:xfrm>
            <a:off x="8530567" y="1405178"/>
            <a:ext cx="445937" cy="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cxnSpLocks/>
            <a:stCxn id="6" idx="3"/>
            <a:endCxn id="118789" idx="1"/>
          </p:cNvCxnSpPr>
          <p:nvPr/>
        </p:nvCxnSpPr>
        <p:spPr bwMode="auto">
          <a:xfrm flipV="1">
            <a:off x="5348377" y="1405178"/>
            <a:ext cx="1683590" cy="2381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cxnSpLocks/>
            <a:stCxn id="19" idx="0"/>
            <a:endCxn id="6" idx="1"/>
          </p:cNvCxnSpPr>
          <p:nvPr/>
        </p:nvCxnSpPr>
        <p:spPr bwMode="auto">
          <a:xfrm>
            <a:off x="2681276" y="1643333"/>
            <a:ext cx="3897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6384D0F-FAB3-A24C-BAE5-6AA44F409FE0}"/>
              </a:ext>
            </a:extLst>
          </p:cNvPr>
          <p:cNvSpPr/>
          <p:nvPr/>
        </p:nvSpPr>
        <p:spPr>
          <a:xfrm>
            <a:off x="3071004" y="1069676"/>
            <a:ext cx="2277373" cy="1147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892572B-F593-9A4A-9822-E28C747FB201}"/>
              </a:ext>
            </a:extLst>
          </p:cNvPr>
          <p:cNvCxnSpPr>
            <a:cxnSpLocks/>
            <a:stCxn id="118789" idx="2"/>
            <a:endCxn id="118793" idx="3"/>
          </p:cNvCxnSpPr>
          <p:nvPr/>
        </p:nvCxnSpPr>
        <p:spPr bwMode="auto">
          <a:xfrm flipH="1">
            <a:off x="4214243" y="1830628"/>
            <a:ext cx="3567024" cy="931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13">
            <a:extLst>
              <a:ext uri="{FF2B5EF4-FFF2-40B4-BE49-F238E27FC236}">
                <a16:creationId xmlns:a16="http://schemas.microsoft.com/office/drawing/2014/main" id="{DABCEE36-BF12-F841-9374-5724550D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455" y="233368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”classic” reference</a:t>
            </a: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286648A9-A5B9-FA42-966A-B3D25CAF6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14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Metagenomics</a:t>
            </a:r>
          </a:p>
        </p:txBody>
      </p:sp>
      <p:sp>
        <p:nvSpPr>
          <p:cNvPr id="79" name="Rounded Rectangle 13">
            <a:extLst>
              <a:ext uri="{FF2B5EF4-FFF2-40B4-BE49-F238E27FC236}">
                <a16:creationId xmlns:a16="http://schemas.microsoft.com/office/drawing/2014/main" id="{C917A688-788F-764D-A84D-115E3224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875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Reference assembly</a:t>
            </a: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D4BF832A-2B60-A14E-A341-1716987A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07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Immunogenetic</a:t>
            </a:r>
          </a:p>
          <a:p>
            <a:pPr algn="ctr"/>
            <a:r>
              <a:rPr lang="en-US" i="1" dirty="0"/>
              <a:t>VDJ-genes</a:t>
            </a: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B66DC79E-C33A-274D-84CE-E757F57EA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818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CRISPR</a:t>
            </a:r>
          </a:p>
          <a:p>
            <a:pPr algn="ctr"/>
            <a:r>
              <a:rPr lang="en-US" i="1" dirty="0"/>
              <a:t>sgRNA</a:t>
            </a:r>
          </a:p>
        </p:txBody>
      </p:sp>
      <p:sp>
        <p:nvSpPr>
          <p:cNvPr id="103" name="Rounded Rectangle 13">
            <a:extLst>
              <a:ext uri="{FF2B5EF4-FFF2-40B4-BE49-F238E27FC236}">
                <a16:creationId xmlns:a16="http://schemas.microsoft.com/office/drawing/2014/main" id="{4A3BC22A-78BC-DC42-AB8E-3901FA1D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728" y="5312673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Methylation</a:t>
            </a:r>
          </a:p>
          <a:p>
            <a:pPr algn="ctr"/>
            <a:r>
              <a:rPr lang="en-US" i="1" dirty="0"/>
              <a:t>Bisulfide-seq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C25AA8E-2768-9948-80C6-EFBC260315AE}"/>
              </a:ext>
            </a:extLst>
          </p:cNvPr>
          <p:cNvCxnSpPr>
            <a:cxnSpLocks/>
            <a:stCxn id="118789" idx="2"/>
            <a:endCxn id="74" idx="0"/>
          </p:cNvCxnSpPr>
          <p:nvPr/>
        </p:nvCxnSpPr>
        <p:spPr bwMode="auto">
          <a:xfrm flipH="1">
            <a:off x="6886755" y="1830628"/>
            <a:ext cx="894512" cy="503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BD8FEC8-1B74-EE40-9096-70BC55CC9221}"/>
              </a:ext>
            </a:extLst>
          </p:cNvPr>
          <p:cNvCxnSpPr>
            <a:cxnSpLocks/>
            <a:stCxn id="74" idx="2"/>
            <a:endCxn id="95" idx="0"/>
          </p:cNvCxnSpPr>
          <p:nvPr/>
        </p:nvCxnSpPr>
        <p:spPr bwMode="auto">
          <a:xfrm flipH="1">
            <a:off x="4477107" y="3184588"/>
            <a:ext cx="2409648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6FBC242-76D9-C746-A366-64B5939DC8B7}"/>
              </a:ext>
            </a:extLst>
          </p:cNvPr>
          <p:cNvCxnSpPr>
            <a:cxnSpLocks/>
            <a:stCxn id="74" idx="2"/>
            <a:endCxn id="96" idx="0"/>
          </p:cNvCxnSpPr>
          <p:nvPr/>
        </p:nvCxnSpPr>
        <p:spPr bwMode="auto">
          <a:xfrm flipH="1">
            <a:off x="6070118" y="3184588"/>
            <a:ext cx="816637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D23E9D4-B921-BF46-BE12-D65862782B38}"/>
              </a:ext>
            </a:extLst>
          </p:cNvPr>
          <p:cNvCxnSpPr>
            <a:cxnSpLocks/>
            <a:stCxn id="118793" idx="2"/>
            <a:endCxn id="78" idx="0"/>
          </p:cNvCxnSpPr>
          <p:nvPr/>
        </p:nvCxnSpPr>
        <p:spPr bwMode="auto">
          <a:xfrm flipH="1">
            <a:off x="982214" y="3187462"/>
            <a:ext cx="2482729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6D63281-3292-3F4F-8D1A-D7C6C0587518}"/>
              </a:ext>
            </a:extLst>
          </p:cNvPr>
          <p:cNvCxnSpPr>
            <a:cxnSpLocks/>
            <a:stCxn id="118793" idx="2"/>
            <a:endCxn id="79" idx="0"/>
          </p:cNvCxnSpPr>
          <p:nvPr/>
        </p:nvCxnSpPr>
        <p:spPr bwMode="auto">
          <a:xfrm flipH="1">
            <a:off x="2582175" y="3187462"/>
            <a:ext cx="882768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DFFEEFC-0CA5-2046-9CFE-CEEEBD25F2EA}"/>
              </a:ext>
            </a:extLst>
          </p:cNvPr>
          <p:cNvCxnSpPr>
            <a:cxnSpLocks/>
            <a:stCxn id="118790" idx="2"/>
            <a:endCxn id="103" idx="0"/>
          </p:cNvCxnSpPr>
          <p:nvPr/>
        </p:nvCxnSpPr>
        <p:spPr bwMode="auto">
          <a:xfrm flipH="1">
            <a:off x="5518028" y="3898870"/>
            <a:ext cx="3354719" cy="14138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830" name="TextBox 118829">
            <a:extLst>
              <a:ext uri="{FF2B5EF4-FFF2-40B4-BE49-F238E27FC236}">
                <a16:creationId xmlns:a16="http://schemas.microsoft.com/office/drawing/2014/main" id="{70BA25DC-7C2D-8B4B-AEFC-5C3195C99A23}"/>
              </a:ext>
            </a:extLst>
          </p:cNvPr>
          <p:cNvSpPr txBox="1"/>
          <p:nvPr/>
        </p:nvSpPr>
        <p:spPr>
          <a:xfrm>
            <a:off x="3864633" y="552953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4972917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Immunogenetic</a:t>
            </a:r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>
              <a:spcBef>
                <a:spcPts val="0"/>
              </a:spcBef>
              <a:buSzPts val="2400"/>
            </a:pPr>
            <a:r>
              <a:rPr lang="en-GB" dirty="0"/>
              <a:t>T-cell receptor , Immunoglobulin – (B-cell)</a:t>
            </a:r>
          </a:p>
          <a:p>
            <a:pPr marL="495300">
              <a:spcBef>
                <a:spcPts val="0"/>
              </a:spcBef>
              <a:buSzPts val="2400"/>
            </a:pPr>
            <a:r>
              <a:rPr lang="en-GB" dirty="0"/>
              <a:t>Gene rearrangement during cell maturation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GB" dirty="0"/>
              <a:t>VDJ recombination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98C8A-EB84-6C4A-8FE1-D3B7E38AC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367" y="596845"/>
            <a:ext cx="4543127" cy="55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52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Immunogenetic</a:t>
            </a:r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>
              <a:spcBef>
                <a:spcPts val="0"/>
              </a:spcBef>
              <a:buSzPts val="2400"/>
            </a:pPr>
            <a:r>
              <a:rPr lang="en-GB" dirty="0"/>
              <a:t>T-cell receptor , Immunoglobulin – (B-cell)</a:t>
            </a:r>
          </a:p>
          <a:p>
            <a:pPr marL="495300">
              <a:spcBef>
                <a:spcPts val="0"/>
              </a:spcBef>
              <a:buSzPts val="2400"/>
            </a:pPr>
            <a:r>
              <a:rPr lang="en-GB" dirty="0"/>
              <a:t>Gene rearrangement during cell maturation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GB" dirty="0"/>
              <a:t>VDJ recombination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F42A5-8B4C-064D-8498-C87B9B783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12" y="2792801"/>
            <a:ext cx="6846117" cy="328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75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Immunogenetic</a:t>
            </a:r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>
              <a:spcBef>
                <a:spcPts val="0"/>
              </a:spcBef>
              <a:buSzPts val="2400"/>
            </a:pPr>
            <a:r>
              <a:rPr lang="en-US" dirty="0"/>
              <a:t>Different cell populations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US" dirty="0"/>
              <a:t>Clonal studies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US" dirty="0"/>
              <a:t>Repertoire usage</a:t>
            </a:r>
          </a:p>
          <a:p>
            <a:pPr marL="495300">
              <a:spcBef>
                <a:spcPts val="0"/>
              </a:spcBef>
              <a:buSzPts val="2400"/>
            </a:pPr>
            <a:r>
              <a:rPr lang="en-US" dirty="0"/>
              <a:t>Main usage – blood malignancies (leukemias) </a:t>
            </a:r>
            <a:endParaRPr dirty="0"/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F42A5-8B4C-064D-8498-C87B9B783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163" y="493268"/>
            <a:ext cx="4328354" cy="2079308"/>
          </a:xfrm>
          <a:prstGeom prst="rect">
            <a:avLst/>
          </a:prstGeom>
        </p:spPr>
      </p:pic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9A7E577-99B7-B043-BCB6-3A8BDAB04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76" y="2834639"/>
            <a:ext cx="8907719" cy="359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31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1951038" y="322263"/>
            <a:ext cx="8274050" cy="792162"/>
          </a:xfrm>
        </p:spPr>
        <p:txBody>
          <a:bodyPr/>
          <a:lstStyle/>
          <a:p>
            <a:pPr>
              <a:defRPr/>
            </a:pPr>
            <a:r>
              <a:rPr lang="en-US" kern="1200" dirty="0">
                <a:solidFill>
                  <a:srgbClr val="7AC143"/>
                </a:solidFill>
                <a:ea typeface="ＭＳ Ｐゴシック" charset="-128"/>
                <a:cs typeface="+mn-cs"/>
              </a:rPr>
              <a:t>NGS data analysis</a:t>
            </a:r>
            <a:endParaRPr lang="en-GB" kern="1200" dirty="0">
              <a:solidFill>
                <a:srgbClr val="7AC143"/>
              </a:solidFill>
              <a:ea typeface="ＭＳ Ｐゴシック" charset="-128"/>
              <a:cs typeface="+mn-cs"/>
            </a:endParaRPr>
          </a:p>
        </p:txBody>
      </p:sp>
      <p:sp>
        <p:nvSpPr>
          <p:cNvPr id="118787" name="Zástupný symbol pro číslo snímku 3"/>
          <p:cNvSpPr txBox="1">
            <a:spLocks noGrp="1"/>
          </p:cNvSpPr>
          <p:nvPr/>
        </p:nvSpPr>
        <p:spPr bwMode="auto">
          <a:xfrm>
            <a:off x="1731964" y="6411913"/>
            <a:ext cx="668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A4F89AD9-F27F-C74F-937E-EAB456F55A7D}" type="slidenum">
              <a:rPr lang="cs-CZ" sz="1300" b="1">
                <a:solidFill>
                  <a:schemeClr val="bg1"/>
                </a:solidFill>
              </a:rPr>
              <a:pPr algn="l" eaLnBrk="1" hangingPunct="1"/>
              <a:t>25</a:t>
            </a:fld>
            <a:endParaRPr lang="cs-CZ" sz="1300" b="1">
              <a:solidFill>
                <a:srgbClr val="E1F0D2"/>
              </a:solidFill>
            </a:endParaRPr>
          </a:p>
        </p:txBody>
      </p:sp>
      <p:sp>
        <p:nvSpPr>
          <p:cNvPr id="118788" name="Zástupný symbol pro číslo snímku 1"/>
          <p:cNvSpPr>
            <a:spLocks noGrp="1"/>
          </p:cNvSpPr>
          <p:nvPr>
            <p:ph type="sldNum" sz="quarter" idx="10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fld id="{6F2A10B0-4E7F-614C-AA28-6C2E3EBCFE56}" type="slidenum">
              <a:rPr lang="cs-CZ" smtClean="0"/>
              <a:pPr eaLnBrk="1" hangingPunct="1">
                <a:defRPr/>
              </a:pPr>
              <a:t>25</a:t>
            </a:fld>
            <a:endParaRPr lang="cs-CZ" sz="1300">
              <a:solidFill>
                <a:srgbClr val="E1F0D2"/>
              </a:solidFill>
            </a:endParaRPr>
          </a:p>
        </p:txBody>
      </p:sp>
      <p:sp>
        <p:nvSpPr>
          <p:cNvPr id="118789" name="Rounded Rectangle 2"/>
          <p:cNvSpPr>
            <a:spLocks noChangeArrowheads="1"/>
          </p:cNvSpPr>
          <p:nvPr/>
        </p:nvSpPr>
        <p:spPr bwMode="auto">
          <a:xfrm>
            <a:off x="7031967" y="97972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Raw data</a:t>
            </a:r>
          </a:p>
          <a:p>
            <a:pPr algn="ctr"/>
            <a:r>
              <a:rPr lang="en-US" i="1" dirty="0"/>
              <a:t>.</a:t>
            </a:r>
            <a:r>
              <a:rPr lang="en-US" i="1" dirty="0" err="1"/>
              <a:t>fastq</a:t>
            </a:r>
            <a:endParaRPr lang="en-US" i="1" dirty="0"/>
          </a:p>
        </p:txBody>
      </p:sp>
      <p:sp>
        <p:nvSpPr>
          <p:cNvPr id="118790" name="Rounded Rectangle 7"/>
          <p:cNvSpPr>
            <a:spLocks noChangeArrowheads="1"/>
          </p:cNvSpPr>
          <p:nvPr/>
        </p:nvSpPr>
        <p:spPr bwMode="auto">
          <a:xfrm>
            <a:off x="7760658" y="3047970"/>
            <a:ext cx="2224178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Genome/Transcriptome Reference Mapping</a:t>
            </a:r>
          </a:p>
          <a:p>
            <a:pPr algn="ctr"/>
            <a:r>
              <a:rPr lang="en-US" i="1" dirty="0"/>
              <a:t>.bam</a:t>
            </a:r>
          </a:p>
        </p:txBody>
      </p:sp>
      <p:grpSp>
        <p:nvGrpSpPr>
          <p:cNvPr id="118791" name="Group 4"/>
          <p:cNvGrpSpPr>
            <a:grpSpLocks/>
          </p:cNvGrpSpPr>
          <p:nvPr/>
        </p:nvGrpSpPr>
        <p:grpSpPr bwMode="auto">
          <a:xfrm>
            <a:off x="6415656" y="5330285"/>
            <a:ext cx="4749800" cy="850900"/>
            <a:chOff x="3937000" y="3676650"/>
            <a:chExt cx="4749800" cy="850900"/>
          </a:xfrm>
        </p:grpSpPr>
        <p:sp>
          <p:nvSpPr>
            <p:cNvPr id="118801" name="Rounded Rectangle 8"/>
            <p:cNvSpPr>
              <a:spLocks noChangeArrowheads="1"/>
            </p:cNvSpPr>
            <p:nvPr/>
          </p:nvSpPr>
          <p:spPr bwMode="auto">
            <a:xfrm>
              <a:off x="39370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Interaction</a:t>
              </a:r>
            </a:p>
            <a:p>
              <a:pPr algn="ctr"/>
              <a:r>
                <a:rPr lang="en-US" dirty="0"/>
                <a:t>analysis</a:t>
              </a:r>
            </a:p>
            <a:p>
              <a:pPr algn="ctr"/>
              <a:r>
                <a:rPr lang="en-US" i="1" dirty="0"/>
                <a:t>CHIP-seq</a:t>
              </a:r>
            </a:p>
          </p:txBody>
        </p:sp>
        <p:sp>
          <p:nvSpPr>
            <p:cNvPr id="118802" name="Rounded Rectangle 9"/>
            <p:cNvSpPr>
              <a:spLocks noChangeArrowheads="1"/>
            </p:cNvSpPr>
            <p:nvPr/>
          </p:nvSpPr>
          <p:spPr bwMode="auto">
            <a:xfrm>
              <a:off x="55626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Expression analysis</a:t>
              </a:r>
            </a:p>
            <a:p>
              <a:pPr algn="ctr"/>
              <a:r>
                <a:rPr lang="en-US" i="1" dirty="0" err="1"/>
                <a:t>RNAseq</a:t>
              </a:r>
              <a:endParaRPr lang="en-US" i="1" dirty="0"/>
            </a:p>
          </p:txBody>
        </p:sp>
        <p:sp>
          <p:nvSpPr>
            <p:cNvPr id="118803" name="Rounded Rectangle 10"/>
            <p:cNvSpPr>
              <a:spLocks noChangeArrowheads="1"/>
            </p:cNvSpPr>
            <p:nvPr/>
          </p:nvSpPr>
          <p:spPr bwMode="auto">
            <a:xfrm>
              <a:off x="71882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Variant analysis</a:t>
              </a:r>
            </a:p>
            <a:p>
              <a:pPr algn="ctr"/>
              <a:r>
                <a:rPr lang="en-US" i="1" dirty="0"/>
                <a:t>WES</a:t>
              </a:r>
            </a:p>
          </p:txBody>
        </p:sp>
      </p:grpSp>
      <p:sp>
        <p:nvSpPr>
          <p:cNvPr id="118792" name="Rectangle 3"/>
          <p:cNvSpPr>
            <a:spLocks noChangeArrowheads="1"/>
          </p:cNvSpPr>
          <p:nvPr/>
        </p:nvSpPr>
        <p:spPr bwMode="auto">
          <a:xfrm>
            <a:off x="5284397" y="1177866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de-multiplexing</a:t>
            </a:r>
          </a:p>
        </p:txBody>
      </p:sp>
      <p:sp>
        <p:nvSpPr>
          <p:cNvPr id="118793" name="Rounded Rectangle 13"/>
          <p:cNvSpPr>
            <a:spLocks noChangeArrowheads="1"/>
          </p:cNvSpPr>
          <p:nvPr/>
        </p:nvSpPr>
        <p:spPr bwMode="auto">
          <a:xfrm>
            <a:off x="2715643" y="2336562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known</a:t>
            </a:r>
          </a:p>
          <a:p>
            <a:pPr algn="ctr"/>
            <a:r>
              <a:rPr lang="en-US" dirty="0"/>
              <a:t>reference</a:t>
            </a:r>
          </a:p>
        </p:txBody>
      </p:sp>
      <p:sp>
        <p:nvSpPr>
          <p:cNvPr id="118794" name="Rectangle 14"/>
          <p:cNvSpPr>
            <a:spLocks noChangeArrowheads="1"/>
          </p:cNvSpPr>
          <p:nvPr/>
        </p:nvSpPr>
        <p:spPr bwMode="auto">
          <a:xfrm>
            <a:off x="8264346" y="1255535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sp>
        <p:nvSpPr>
          <p:cNvPr id="118795" name="Rectangle 15"/>
          <p:cNvSpPr>
            <a:spLocks noChangeArrowheads="1"/>
          </p:cNvSpPr>
          <p:nvPr/>
        </p:nvSpPr>
        <p:spPr bwMode="auto">
          <a:xfrm>
            <a:off x="9660866" y="3322189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grpSp>
        <p:nvGrpSpPr>
          <p:cNvPr id="118796" name="Group 17"/>
          <p:cNvGrpSpPr>
            <a:grpSpLocks/>
          </p:cNvGrpSpPr>
          <p:nvPr/>
        </p:nvGrpSpPr>
        <p:grpSpPr bwMode="auto">
          <a:xfrm>
            <a:off x="3385390" y="1219200"/>
            <a:ext cx="1866900" cy="863600"/>
            <a:chOff x="3390900" y="927100"/>
            <a:chExt cx="1866900" cy="862944"/>
          </a:xfrm>
        </p:grpSpPr>
        <p:pic>
          <p:nvPicPr>
            <p:cNvPr id="11879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927100"/>
              <a:ext cx="1257300" cy="86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9" name="Picture 5" descr="Chimestry_flas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900" y="1028372"/>
              <a:ext cx="6604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Plus 16"/>
            <p:cNvSpPr/>
            <p:nvPr/>
          </p:nvSpPr>
          <p:spPr bwMode="auto">
            <a:xfrm>
              <a:off x="3962400" y="1206288"/>
              <a:ext cx="304800" cy="304568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9" name="Cloud 18"/>
          <p:cNvSpPr/>
          <p:nvPr/>
        </p:nvSpPr>
        <p:spPr bwMode="auto">
          <a:xfrm>
            <a:off x="549454" y="1205183"/>
            <a:ext cx="2133600" cy="8763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pitchFamily="34" charset="0"/>
              </a:rPr>
              <a:t>Experiment design</a:t>
            </a:r>
          </a:p>
        </p:txBody>
      </p:sp>
      <p:cxnSp>
        <p:nvCxnSpPr>
          <p:cNvPr id="7" name="Straight Arrow Connector 6"/>
          <p:cNvCxnSpPr>
            <a:cxnSpLocks/>
            <a:stCxn id="118789" idx="2"/>
            <a:endCxn id="118790" idx="0"/>
          </p:cNvCxnSpPr>
          <p:nvPr/>
        </p:nvCxnSpPr>
        <p:spPr bwMode="auto">
          <a:xfrm>
            <a:off x="7781267" y="1830628"/>
            <a:ext cx="1091480" cy="1217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cxnSpLocks/>
            <a:stCxn id="118790" idx="2"/>
            <a:endCxn id="118802" idx="0"/>
          </p:cNvCxnSpPr>
          <p:nvPr/>
        </p:nvCxnSpPr>
        <p:spPr bwMode="auto">
          <a:xfrm flipH="1">
            <a:off x="8790556" y="3898870"/>
            <a:ext cx="821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cxnSpLocks/>
            <a:stCxn id="118790" idx="2"/>
            <a:endCxn id="118801" idx="0"/>
          </p:cNvCxnSpPr>
          <p:nvPr/>
        </p:nvCxnSpPr>
        <p:spPr bwMode="auto">
          <a:xfrm flipH="1">
            <a:off x="7164956" y="3898870"/>
            <a:ext cx="17077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cxnSpLocks/>
            <a:stCxn id="118790" idx="2"/>
            <a:endCxn id="118803" idx="0"/>
          </p:cNvCxnSpPr>
          <p:nvPr/>
        </p:nvCxnSpPr>
        <p:spPr bwMode="auto">
          <a:xfrm>
            <a:off x="8872747" y="3898870"/>
            <a:ext cx="1543409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cxnSpLocks/>
            <a:stCxn id="118790" idx="3"/>
          </p:cNvCxnSpPr>
          <p:nvPr/>
        </p:nvCxnSpPr>
        <p:spPr bwMode="auto">
          <a:xfrm>
            <a:off x="9984836" y="3473420"/>
            <a:ext cx="4013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cxnSpLocks/>
            <a:stCxn id="118789" idx="3"/>
          </p:cNvCxnSpPr>
          <p:nvPr/>
        </p:nvCxnSpPr>
        <p:spPr bwMode="auto">
          <a:xfrm>
            <a:off x="8530567" y="1405178"/>
            <a:ext cx="445937" cy="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cxnSpLocks/>
            <a:stCxn id="6" idx="3"/>
            <a:endCxn id="118789" idx="1"/>
          </p:cNvCxnSpPr>
          <p:nvPr/>
        </p:nvCxnSpPr>
        <p:spPr bwMode="auto">
          <a:xfrm flipV="1">
            <a:off x="5348377" y="1405178"/>
            <a:ext cx="1683590" cy="2381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cxnSpLocks/>
            <a:stCxn id="19" idx="0"/>
            <a:endCxn id="6" idx="1"/>
          </p:cNvCxnSpPr>
          <p:nvPr/>
        </p:nvCxnSpPr>
        <p:spPr bwMode="auto">
          <a:xfrm>
            <a:off x="2681276" y="1643333"/>
            <a:ext cx="3897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6384D0F-FAB3-A24C-BAE5-6AA44F409FE0}"/>
              </a:ext>
            </a:extLst>
          </p:cNvPr>
          <p:cNvSpPr/>
          <p:nvPr/>
        </p:nvSpPr>
        <p:spPr>
          <a:xfrm>
            <a:off x="3071004" y="1069676"/>
            <a:ext cx="2277373" cy="1147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892572B-F593-9A4A-9822-E28C747FB201}"/>
              </a:ext>
            </a:extLst>
          </p:cNvPr>
          <p:cNvCxnSpPr>
            <a:cxnSpLocks/>
            <a:stCxn id="118789" idx="2"/>
            <a:endCxn id="118793" idx="3"/>
          </p:cNvCxnSpPr>
          <p:nvPr/>
        </p:nvCxnSpPr>
        <p:spPr bwMode="auto">
          <a:xfrm flipH="1">
            <a:off x="4214243" y="1830628"/>
            <a:ext cx="3567024" cy="931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13">
            <a:extLst>
              <a:ext uri="{FF2B5EF4-FFF2-40B4-BE49-F238E27FC236}">
                <a16:creationId xmlns:a16="http://schemas.microsoft.com/office/drawing/2014/main" id="{DABCEE36-BF12-F841-9374-5724550D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455" y="233368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”classic” reference</a:t>
            </a: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286648A9-A5B9-FA42-966A-B3D25CAF6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14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Metagenomics</a:t>
            </a:r>
          </a:p>
        </p:txBody>
      </p:sp>
      <p:sp>
        <p:nvSpPr>
          <p:cNvPr id="79" name="Rounded Rectangle 13">
            <a:extLst>
              <a:ext uri="{FF2B5EF4-FFF2-40B4-BE49-F238E27FC236}">
                <a16:creationId xmlns:a16="http://schemas.microsoft.com/office/drawing/2014/main" id="{C917A688-788F-764D-A84D-115E3224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875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Reference assembly</a:t>
            </a: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D4BF832A-2B60-A14E-A341-1716987A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07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Immunogenetic</a:t>
            </a:r>
          </a:p>
          <a:p>
            <a:pPr algn="ctr"/>
            <a:r>
              <a:rPr lang="en-US" i="1" dirty="0"/>
              <a:t>VDJ-genes</a:t>
            </a: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B66DC79E-C33A-274D-84CE-E757F57EA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818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CRISPR</a:t>
            </a:r>
          </a:p>
          <a:p>
            <a:pPr algn="ctr"/>
            <a:r>
              <a:rPr lang="en-US" i="1" dirty="0"/>
              <a:t>sgRNA</a:t>
            </a:r>
          </a:p>
        </p:txBody>
      </p:sp>
      <p:sp>
        <p:nvSpPr>
          <p:cNvPr id="103" name="Rounded Rectangle 13">
            <a:extLst>
              <a:ext uri="{FF2B5EF4-FFF2-40B4-BE49-F238E27FC236}">
                <a16:creationId xmlns:a16="http://schemas.microsoft.com/office/drawing/2014/main" id="{4A3BC22A-78BC-DC42-AB8E-3901FA1D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728" y="5312673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Methylation</a:t>
            </a:r>
          </a:p>
          <a:p>
            <a:pPr algn="ctr"/>
            <a:r>
              <a:rPr lang="en-US" i="1" dirty="0"/>
              <a:t>Bisulfide-seq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C25AA8E-2768-9948-80C6-EFBC260315AE}"/>
              </a:ext>
            </a:extLst>
          </p:cNvPr>
          <p:cNvCxnSpPr>
            <a:cxnSpLocks/>
            <a:stCxn id="118789" idx="2"/>
            <a:endCxn id="74" idx="0"/>
          </p:cNvCxnSpPr>
          <p:nvPr/>
        </p:nvCxnSpPr>
        <p:spPr bwMode="auto">
          <a:xfrm flipH="1">
            <a:off x="6886755" y="1830628"/>
            <a:ext cx="894512" cy="503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BD8FEC8-1B74-EE40-9096-70BC55CC9221}"/>
              </a:ext>
            </a:extLst>
          </p:cNvPr>
          <p:cNvCxnSpPr>
            <a:cxnSpLocks/>
            <a:stCxn id="74" idx="2"/>
            <a:endCxn id="95" idx="0"/>
          </p:cNvCxnSpPr>
          <p:nvPr/>
        </p:nvCxnSpPr>
        <p:spPr bwMode="auto">
          <a:xfrm flipH="1">
            <a:off x="4477107" y="3184588"/>
            <a:ext cx="2409648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6FBC242-76D9-C746-A366-64B5939DC8B7}"/>
              </a:ext>
            </a:extLst>
          </p:cNvPr>
          <p:cNvCxnSpPr>
            <a:cxnSpLocks/>
            <a:stCxn id="74" idx="2"/>
            <a:endCxn id="96" idx="0"/>
          </p:cNvCxnSpPr>
          <p:nvPr/>
        </p:nvCxnSpPr>
        <p:spPr bwMode="auto">
          <a:xfrm flipH="1">
            <a:off x="6070118" y="3184588"/>
            <a:ext cx="816637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D23E9D4-B921-BF46-BE12-D65862782B38}"/>
              </a:ext>
            </a:extLst>
          </p:cNvPr>
          <p:cNvCxnSpPr>
            <a:cxnSpLocks/>
            <a:stCxn id="118793" idx="2"/>
            <a:endCxn id="78" idx="0"/>
          </p:cNvCxnSpPr>
          <p:nvPr/>
        </p:nvCxnSpPr>
        <p:spPr bwMode="auto">
          <a:xfrm flipH="1">
            <a:off x="982214" y="3187462"/>
            <a:ext cx="2482729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6D63281-3292-3F4F-8D1A-D7C6C0587518}"/>
              </a:ext>
            </a:extLst>
          </p:cNvPr>
          <p:cNvCxnSpPr>
            <a:cxnSpLocks/>
            <a:stCxn id="118793" idx="2"/>
            <a:endCxn id="79" idx="0"/>
          </p:cNvCxnSpPr>
          <p:nvPr/>
        </p:nvCxnSpPr>
        <p:spPr bwMode="auto">
          <a:xfrm flipH="1">
            <a:off x="2582175" y="3187462"/>
            <a:ext cx="882768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DFFEEFC-0CA5-2046-9CFE-CEEEBD25F2EA}"/>
              </a:ext>
            </a:extLst>
          </p:cNvPr>
          <p:cNvCxnSpPr>
            <a:cxnSpLocks/>
            <a:stCxn id="118790" idx="2"/>
            <a:endCxn id="103" idx="0"/>
          </p:cNvCxnSpPr>
          <p:nvPr/>
        </p:nvCxnSpPr>
        <p:spPr bwMode="auto">
          <a:xfrm flipH="1">
            <a:off x="5518028" y="3898870"/>
            <a:ext cx="3354719" cy="14138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830" name="TextBox 118829">
            <a:extLst>
              <a:ext uri="{FF2B5EF4-FFF2-40B4-BE49-F238E27FC236}">
                <a16:creationId xmlns:a16="http://schemas.microsoft.com/office/drawing/2014/main" id="{70BA25DC-7C2D-8B4B-AEFC-5C3195C99A23}"/>
              </a:ext>
            </a:extLst>
          </p:cNvPr>
          <p:cNvSpPr txBox="1"/>
          <p:nvPr/>
        </p:nvSpPr>
        <p:spPr>
          <a:xfrm>
            <a:off x="3864633" y="552953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8618039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ow to how to use CRISPR Libraries for Screening-GenScript丨CRISPR/Cas9  Applications">
            <a:extLst>
              <a:ext uri="{FF2B5EF4-FFF2-40B4-BE49-F238E27FC236}">
                <a16:creationId xmlns:a16="http://schemas.microsoft.com/office/drawing/2014/main" id="{9F6DC652-577F-7E46-88F4-3AB950842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64" y="3252358"/>
            <a:ext cx="7620000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GB" dirty="0"/>
              <a:t>Genome-wide CRISPR-Cas9 knockout screens</a:t>
            </a:r>
            <a:r>
              <a:rPr lang="en-US" dirty="0"/>
              <a:t> </a:t>
            </a:r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>
              <a:spcBef>
                <a:spcPts val="0"/>
              </a:spcBef>
              <a:buSzPts val="2400"/>
            </a:pPr>
            <a:r>
              <a:rPr lang="en-US" dirty="0"/>
              <a:t>Cas9 (CRISPR associated protein 9) is a protein which plays a vital role in the immunological defense of certain bacteria against DNA viruses</a:t>
            </a:r>
          </a:p>
          <a:p>
            <a:pPr marL="495300">
              <a:spcBef>
                <a:spcPts val="0"/>
              </a:spcBef>
              <a:buSzPts val="2400"/>
            </a:pPr>
            <a:r>
              <a:rPr lang="en-US" dirty="0"/>
              <a:t>sgRNA libraries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US" dirty="0"/>
              <a:t>Each sgRNA </a:t>
            </a:r>
            <a:r>
              <a:rPr lang="en-GB" dirty="0"/>
              <a:t>knockout</a:t>
            </a:r>
            <a:r>
              <a:rPr lang="en-US" dirty="0"/>
              <a:t> specific gene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GB" dirty="0"/>
              <a:t>76,000 guide RNAs (sgRNAs) with four highly active guides per gene, targeting about 19,000 genes as well as non-targeting sgRNA controls</a:t>
            </a:r>
            <a:endParaRPr lang="en-US" dirty="0"/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CF9BAF0-1356-5143-A8DA-F2AA1F603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24" y="3841515"/>
            <a:ext cx="2133601" cy="142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6148B-A6D4-D24A-B815-5B9A863DCA41}"/>
              </a:ext>
            </a:extLst>
          </p:cNvPr>
          <p:cNvSpPr txBox="1"/>
          <p:nvPr/>
        </p:nvSpPr>
        <p:spPr>
          <a:xfrm>
            <a:off x="6460744" y="5113260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Lentivirus</a:t>
            </a:r>
            <a:endParaRPr lang="en-CZ" dirty="0"/>
          </a:p>
        </p:txBody>
      </p:sp>
      <p:sp>
        <p:nvSpPr>
          <p:cNvPr id="4" name="Curved Up Arrow 3">
            <a:extLst>
              <a:ext uri="{FF2B5EF4-FFF2-40B4-BE49-F238E27FC236}">
                <a16:creationId xmlns:a16="http://schemas.microsoft.com/office/drawing/2014/main" id="{FE5716DD-C4A5-BC4C-A031-D63C67C14B19}"/>
              </a:ext>
            </a:extLst>
          </p:cNvPr>
          <p:cNvSpPr/>
          <p:nvPr/>
        </p:nvSpPr>
        <p:spPr>
          <a:xfrm>
            <a:off x="2142066" y="5267148"/>
            <a:ext cx="6316134" cy="89692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57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GB" dirty="0"/>
              <a:t>Genome-wide CRISPR-Cas9 knockout screens</a:t>
            </a:r>
            <a:r>
              <a:rPr lang="en-US" dirty="0"/>
              <a:t> </a:t>
            </a:r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>
              <a:spcBef>
                <a:spcPts val="0"/>
              </a:spcBef>
              <a:buSzPts val="2400"/>
            </a:pPr>
            <a:r>
              <a:rPr lang="en-US" dirty="0"/>
              <a:t>Screen selection + expansion/enrichment of surviving cells</a:t>
            </a:r>
          </a:p>
          <a:p>
            <a:pPr marL="495300">
              <a:spcBef>
                <a:spcPts val="0"/>
              </a:spcBef>
              <a:buSzPts val="2400"/>
            </a:pPr>
            <a:r>
              <a:rPr lang="en-US" dirty="0"/>
              <a:t>NGS sequencing</a:t>
            </a:r>
          </a:p>
          <a:p>
            <a:pPr marL="495300">
              <a:spcBef>
                <a:spcPts val="0"/>
              </a:spcBef>
              <a:buSzPts val="2400"/>
            </a:pPr>
            <a:endParaRPr dirty="0"/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57C34-5850-3F48-AF2B-9DE0874E4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27" y="2771625"/>
            <a:ext cx="4633246" cy="330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33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FC9EEB-7906-CC45-B717-E14BC581B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286" y="1950586"/>
            <a:ext cx="6124755" cy="4683636"/>
          </a:xfrm>
          <a:prstGeom prst="rect">
            <a:avLst/>
          </a:prstGeom>
        </p:spPr>
      </p:pic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Genome-wide CRISPR-Cas9 knockout screens  </a:t>
            </a:r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>
              <a:spcBef>
                <a:spcPts val="0"/>
              </a:spcBef>
              <a:buSzPts val="2400"/>
            </a:pPr>
            <a:r>
              <a:rPr lang="en-US" dirty="0"/>
              <a:t>NGS data analysis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US" dirty="0"/>
              <a:t>Counting cells with different genes KD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US" dirty="0"/>
              <a:t>Counting sgRNA fragments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US" dirty="0"/>
              <a:t>Compare conditions</a:t>
            </a:r>
          </a:p>
          <a:p>
            <a:pPr marL="495300">
              <a:spcBef>
                <a:spcPts val="0"/>
              </a:spcBef>
              <a:buSzPts val="2400"/>
            </a:pPr>
            <a:endParaRPr lang="en-US" dirty="0"/>
          </a:p>
          <a:p>
            <a:pPr marL="152400" indent="0">
              <a:spcBef>
                <a:spcPts val="0"/>
              </a:spcBef>
              <a:buSzPts val="2400"/>
              <a:buNone/>
            </a:pPr>
            <a:endParaRPr lang="en-US" dirty="0"/>
          </a:p>
          <a:p>
            <a:pPr marL="495300">
              <a:spcBef>
                <a:spcPts val="0"/>
              </a:spcBef>
              <a:buSzPts val="2400"/>
            </a:pPr>
            <a:endParaRPr dirty="0"/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5459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Genome-wide CRISPR-Cas9 knockout screens  </a:t>
            </a:r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>
              <a:spcBef>
                <a:spcPts val="0"/>
              </a:spcBef>
              <a:buSzPts val="2400"/>
            </a:pPr>
            <a:r>
              <a:rPr lang="en-US" dirty="0"/>
              <a:t>Example study</a:t>
            </a:r>
          </a:p>
          <a:p>
            <a:pPr marL="495300">
              <a:spcBef>
                <a:spcPts val="0"/>
              </a:spcBef>
              <a:buSzPts val="2400"/>
            </a:pPr>
            <a:endParaRPr lang="en-US" dirty="0"/>
          </a:p>
          <a:p>
            <a:pPr marL="152400" indent="0">
              <a:spcBef>
                <a:spcPts val="0"/>
              </a:spcBef>
              <a:buSzPts val="2400"/>
              <a:buNone/>
            </a:pPr>
            <a:endParaRPr lang="en-US" dirty="0"/>
          </a:p>
          <a:p>
            <a:pPr marL="495300">
              <a:spcBef>
                <a:spcPts val="0"/>
              </a:spcBef>
              <a:buSzPts val="2400"/>
            </a:pPr>
            <a:endParaRPr dirty="0"/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pic>
        <p:nvPicPr>
          <p:cNvPr id="12290" name="Picture 2" descr="figure1">
            <a:extLst>
              <a:ext uri="{FF2B5EF4-FFF2-40B4-BE49-F238E27FC236}">
                <a16:creationId xmlns:a16="http://schemas.microsoft.com/office/drawing/2014/main" id="{89B12642-7C21-6C49-8140-68779DDA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62" y="1287057"/>
            <a:ext cx="5460714" cy="459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59CFC-8745-7041-9B9C-A1215CBBC18E}"/>
              </a:ext>
            </a:extLst>
          </p:cNvPr>
          <p:cNvSpPr txBox="1"/>
          <p:nvPr/>
        </p:nvSpPr>
        <p:spPr>
          <a:xfrm>
            <a:off x="2329398" y="5982881"/>
            <a:ext cx="698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Wei, L., Lee, D., Law, CT. </a:t>
            </a:r>
            <a:r>
              <a:rPr lang="en-GB" sz="800" i="1" dirty="0"/>
              <a:t>et al.</a:t>
            </a:r>
            <a:r>
              <a:rPr lang="en-GB" sz="800" dirty="0"/>
              <a:t> Genome-wide CRISPR/Cas9 library screening identified PHGDH as a critical driver for Sorafenib resistance in HCC. </a:t>
            </a:r>
          </a:p>
          <a:p>
            <a:r>
              <a:rPr lang="en-GB" sz="800" i="1" dirty="0"/>
              <a:t>Nat </a:t>
            </a:r>
            <a:r>
              <a:rPr lang="en-GB" sz="800" i="1" dirty="0" err="1"/>
              <a:t>Commun</a:t>
            </a:r>
            <a:r>
              <a:rPr lang="en-GB" sz="800" dirty="0"/>
              <a:t> </a:t>
            </a:r>
            <a:r>
              <a:rPr lang="en-GB" sz="800" b="1" dirty="0"/>
              <a:t>10, </a:t>
            </a:r>
            <a:r>
              <a:rPr lang="en-GB" sz="800" dirty="0"/>
              <a:t>4681 (2019). https://</a:t>
            </a:r>
            <a:r>
              <a:rPr lang="en-GB" sz="800" dirty="0" err="1"/>
              <a:t>doi.org</a:t>
            </a:r>
            <a:r>
              <a:rPr lang="en-GB" sz="800" dirty="0"/>
              <a:t>/10.1038/s41467-019-12606-7</a:t>
            </a:r>
            <a:endParaRPr lang="en-CZ" sz="800" dirty="0"/>
          </a:p>
        </p:txBody>
      </p:sp>
    </p:spTree>
    <p:extLst>
      <p:ext uri="{BB962C8B-B14F-4D97-AF65-F5344CB8AC3E}">
        <p14:creationId xmlns:p14="http://schemas.microsoft.com/office/powerpoint/2010/main" val="3085623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What is NGS?</a:t>
            </a: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65BDD-C93F-2544-A576-D046E8CDD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generation sequencing</a:t>
            </a:r>
          </a:p>
          <a:p>
            <a:pPr lvl="1"/>
            <a:r>
              <a:rPr lang="en-US" dirty="0"/>
              <a:t>New generation sequencing</a:t>
            </a:r>
          </a:p>
          <a:p>
            <a:pPr lvl="1"/>
            <a:r>
              <a:rPr lang="en-US" dirty="0"/>
              <a:t>HTP = High throughput </a:t>
            </a:r>
          </a:p>
          <a:p>
            <a:pPr lvl="1"/>
            <a:r>
              <a:rPr lang="en-US" dirty="0"/>
              <a:t>Massively parallel sequencing</a:t>
            </a:r>
          </a:p>
          <a:p>
            <a:r>
              <a:rPr lang="en-US" dirty="0"/>
              <a:t>Contrast to Sanger sequencing</a:t>
            </a:r>
          </a:p>
          <a:p>
            <a:pPr marL="5588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067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1951038" y="322263"/>
            <a:ext cx="8274050" cy="792162"/>
          </a:xfrm>
        </p:spPr>
        <p:txBody>
          <a:bodyPr/>
          <a:lstStyle/>
          <a:p>
            <a:pPr>
              <a:defRPr/>
            </a:pPr>
            <a:r>
              <a:rPr lang="en-US" kern="1200" dirty="0">
                <a:solidFill>
                  <a:srgbClr val="7AC143"/>
                </a:solidFill>
                <a:ea typeface="ＭＳ Ｐゴシック" charset="-128"/>
                <a:cs typeface="+mn-cs"/>
              </a:rPr>
              <a:t>NGS data analysis</a:t>
            </a:r>
            <a:endParaRPr lang="en-GB" kern="1200" dirty="0">
              <a:solidFill>
                <a:srgbClr val="7AC143"/>
              </a:solidFill>
              <a:ea typeface="ＭＳ Ｐゴシック" charset="-128"/>
              <a:cs typeface="+mn-cs"/>
            </a:endParaRPr>
          </a:p>
        </p:txBody>
      </p:sp>
      <p:sp>
        <p:nvSpPr>
          <p:cNvPr id="118787" name="Zástupný symbol pro číslo snímku 3"/>
          <p:cNvSpPr txBox="1">
            <a:spLocks noGrp="1"/>
          </p:cNvSpPr>
          <p:nvPr/>
        </p:nvSpPr>
        <p:spPr bwMode="auto">
          <a:xfrm>
            <a:off x="1731964" y="6411913"/>
            <a:ext cx="668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A4F89AD9-F27F-C74F-937E-EAB456F55A7D}" type="slidenum">
              <a:rPr lang="cs-CZ" sz="1300" b="1">
                <a:solidFill>
                  <a:schemeClr val="bg1"/>
                </a:solidFill>
              </a:rPr>
              <a:pPr algn="l" eaLnBrk="1" hangingPunct="1"/>
              <a:t>30</a:t>
            </a:fld>
            <a:endParaRPr lang="cs-CZ" sz="1300" b="1">
              <a:solidFill>
                <a:srgbClr val="E1F0D2"/>
              </a:solidFill>
            </a:endParaRPr>
          </a:p>
        </p:txBody>
      </p:sp>
      <p:sp>
        <p:nvSpPr>
          <p:cNvPr id="118788" name="Zástupný symbol pro číslo snímku 1"/>
          <p:cNvSpPr>
            <a:spLocks noGrp="1"/>
          </p:cNvSpPr>
          <p:nvPr>
            <p:ph type="sldNum" sz="quarter" idx="10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fld id="{6F2A10B0-4E7F-614C-AA28-6C2E3EBCFE56}" type="slidenum">
              <a:rPr lang="cs-CZ" smtClean="0"/>
              <a:pPr eaLnBrk="1" hangingPunct="1">
                <a:defRPr/>
              </a:pPr>
              <a:t>30</a:t>
            </a:fld>
            <a:endParaRPr lang="cs-CZ" sz="1300">
              <a:solidFill>
                <a:srgbClr val="E1F0D2"/>
              </a:solidFill>
            </a:endParaRPr>
          </a:p>
        </p:txBody>
      </p:sp>
      <p:sp>
        <p:nvSpPr>
          <p:cNvPr id="118789" name="Rounded Rectangle 2"/>
          <p:cNvSpPr>
            <a:spLocks noChangeArrowheads="1"/>
          </p:cNvSpPr>
          <p:nvPr/>
        </p:nvSpPr>
        <p:spPr bwMode="auto">
          <a:xfrm>
            <a:off x="7031967" y="97972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Raw data</a:t>
            </a:r>
          </a:p>
          <a:p>
            <a:pPr algn="ctr"/>
            <a:r>
              <a:rPr lang="en-US" i="1" dirty="0"/>
              <a:t>.</a:t>
            </a:r>
            <a:r>
              <a:rPr lang="en-US" i="1" dirty="0" err="1"/>
              <a:t>fastq</a:t>
            </a:r>
            <a:endParaRPr lang="en-US" i="1" dirty="0"/>
          </a:p>
        </p:txBody>
      </p:sp>
      <p:sp>
        <p:nvSpPr>
          <p:cNvPr id="118790" name="Rounded Rectangle 7"/>
          <p:cNvSpPr>
            <a:spLocks noChangeArrowheads="1"/>
          </p:cNvSpPr>
          <p:nvPr/>
        </p:nvSpPr>
        <p:spPr bwMode="auto">
          <a:xfrm>
            <a:off x="7760658" y="3047970"/>
            <a:ext cx="2224178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Genome/Transcriptome Reference Mapping</a:t>
            </a:r>
          </a:p>
          <a:p>
            <a:pPr algn="ctr"/>
            <a:r>
              <a:rPr lang="en-US" i="1" dirty="0"/>
              <a:t>.bam</a:t>
            </a:r>
          </a:p>
        </p:txBody>
      </p:sp>
      <p:grpSp>
        <p:nvGrpSpPr>
          <p:cNvPr id="118791" name="Group 4"/>
          <p:cNvGrpSpPr>
            <a:grpSpLocks/>
          </p:cNvGrpSpPr>
          <p:nvPr/>
        </p:nvGrpSpPr>
        <p:grpSpPr bwMode="auto">
          <a:xfrm>
            <a:off x="6415656" y="5330285"/>
            <a:ext cx="4749800" cy="850900"/>
            <a:chOff x="3937000" y="3676650"/>
            <a:chExt cx="4749800" cy="850900"/>
          </a:xfrm>
        </p:grpSpPr>
        <p:sp>
          <p:nvSpPr>
            <p:cNvPr id="118801" name="Rounded Rectangle 8"/>
            <p:cNvSpPr>
              <a:spLocks noChangeArrowheads="1"/>
            </p:cNvSpPr>
            <p:nvPr/>
          </p:nvSpPr>
          <p:spPr bwMode="auto">
            <a:xfrm>
              <a:off x="39370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Interaction</a:t>
              </a:r>
            </a:p>
            <a:p>
              <a:pPr algn="ctr"/>
              <a:r>
                <a:rPr lang="en-US" dirty="0"/>
                <a:t>analysis</a:t>
              </a:r>
            </a:p>
            <a:p>
              <a:pPr algn="ctr"/>
              <a:r>
                <a:rPr lang="en-US" i="1" dirty="0"/>
                <a:t>CHIP-seq</a:t>
              </a:r>
            </a:p>
          </p:txBody>
        </p:sp>
        <p:sp>
          <p:nvSpPr>
            <p:cNvPr id="118802" name="Rounded Rectangle 9"/>
            <p:cNvSpPr>
              <a:spLocks noChangeArrowheads="1"/>
            </p:cNvSpPr>
            <p:nvPr/>
          </p:nvSpPr>
          <p:spPr bwMode="auto">
            <a:xfrm>
              <a:off x="55626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Expression analysis</a:t>
              </a:r>
            </a:p>
            <a:p>
              <a:pPr algn="ctr"/>
              <a:r>
                <a:rPr lang="en-US" i="1" dirty="0" err="1"/>
                <a:t>RNAseq</a:t>
              </a:r>
              <a:endParaRPr lang="en-US" i="1" dirty="0"/>
            </a:p>
          </p:txBody>
        </p:sp>
        <p:sp>
          <p:nvSpPr>
            <p:cNvPr id="118803" name="Rounded Rectangle 10"/>
            <p:cNvSpPr>
              <a:spLocks noChangeArrowheads="1"/>
            </p:cNvSpPr>
            <p:nvPr/>
          </p:nvSpPr>
          <p:spPr bwMode="auto">
            <a:xfrm>
              <a:off x="71882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Variant analysis</a:t>
              </a:r>
            </a:p>
            <a:p>
              <a:pPr algn="ctr"/>
              <a:r>
                <a:rPr lang="en-US" i="1" dirty="0"/>
                <a:t>WES</a:t>
              </a:r>
            </a:p>
          </p:txBody>
        </p:sp>
      </p:grpSp>
      <p:sp>
        <p:nvSpPr>
          <p:cNvPr id="118792" name="Rectangle 3"/>
          <p:cNvSpPr>
            <a:spLocks noChangeArrowheads="1"/>
          </p:cNvSpPr>
          <p:nvPr/>
        </p:nvSpPr>
        <p:spPr bwMode="auto">
          <a:xfrm>
            <a:off x="5500056" y="1013965"/>
            <a:ext cx="1418328" cy="307777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de-multiplexing</a:t>
            </a:r>
          </a:p>
        </p:txBody>
      </p:sp>
      <p:sp>
        <p:nvSpPr>
          <p:cNvPr id="118793" name="Rounded Rectangle 13"/>
          <p:cNvSpPr>
            <a:spLocks noChangeArrowheads="1"/>
          </p:cNvSpPr>
          <p:nvPr/>
        </p:nvSpPr>
        <p:spPr bwMode="auto">
          <a:xfrm>
            <a:off x="2715643" y="2336562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known</a:t>
            </a:r>
          </a:p>
          <a:p>
            <a:pPr algn="ctr"/>
            <a:r>
              <a:rPr lang="en-US" dirty="0"/>
              <a:t>reference</a:t>
            </a:r>
          </a:p>
        </p:txBody>
      </p:sp>
      <p:sp>
        <p:nvSpPr>
          <p:cNvPr id="118794" name="Rectangle 14"/>
          <p:cNvSpPr>
            <a:spLocks noChangeArrowheads="1"/>
          </p:cNvSpPr>
          <p:nvPr/>
        </p:nvSpPr>
        <p:spPr bwMode="auto">
          <a:xfrm>
            <a:off x="9023228" y="1229657"/>
            <a:ext cx="479725" cy="30584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sp>
        <p:nvSpPr>
          <p:cNvPr id="118795" name="Rectangle 15"/>
          <p:cNvSpPr>
            <a:spLocks noChangeArrowheads="1"/>
          </p:cNvSpPr>
          <p:nvPr/>
        </p:nvSpPr>
        <p:spPr bwMode="auto">
          <a:xfrm>
            <a:off x="9660866" y="3322189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grpSp>
        <p:nvGrpSpPr>
          <p:cNvPr id="118796" name="Group 17"/>
          <p:cNvGrpSpPr>
            <a:grpSpLocks/>
          </p:cNvGrpSpPr>
          <p:nvPr/>
        </p:nvGrpSpPr>
        <p:grpSpPr bwMode="auto">
          <a:xfrm>
            <a:off x="3385390" y="1219200"/>
            <a:ext cx="1866900" cy="863600"/>
            <a:chOff x="3390900" y="927100"/>
            <a:chExt cx="1866900" cy="862944"/>
          </a:xfrm>
        </p:grpSpPr>
        <p:pic>
          <p:nvPicPr>
            <p:cNvPr id="11879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927100"/>
              <a:ext cx="1257300" cy="86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9" name="Picture 5" descr="Chimestry_flas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900" y="1028372"/>
              <a:ext cx="6604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Plus 16"/>
            <p:cNvSpPr/>
            <p:nvPr/>
          </p:nvSpPr>
          <p:spPr bwMode="auto">
            <a:xfrm>
              <a:off x="3962400" y="1206288"/>
              <a:ext cx="304800" cy="304568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9" name="Cloud 18"/>
          <p:cNvSpPr/>
          <p:nvPr/>
        </p:nvSpPr>
        <p:spPr bwMode="auto">
          <a:xfrm>
            <a:off x="549454" y="1205183"/>
            <a:ext cx="2133600" cy="8763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pitchFamily="34" charset="0"/>
              </a:rPr>
              <a:t>Experiment design</a:t>
            </a:r>
          </a:p>
        </p:txBody>
      </p:sp>
      <p:cxnSp>
        <p:nvCxnSpPr>
          <p:cNvPr id="7" name="Straight Arrow Connector 6"/>
          <p:cNvCxnSpPr>
            <a:cxnSpLocks/>
            <a:stCxn id="118789" idx="2"/>
            <a:endCxn id="118790" idx="0"/>
          </p:cNvCxnSpPr>
          <p:nvPr/>
        </p:nvCxnSpPr>
        <p:spPr bwMode="auto">
          <a:xfrm>
            <a:off x="7781267" y="1830628"/>
            <a:ext cx="1091480" cy="1217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cxnSpLocks/>
            <a:stCxn id="118790" idx="2"/>
            <a:endCxn id="118802" idx="0"/>
          </p:cNvCxnSpPr>
          <p:nvPr/>
        </p:nvCxnSpPr>
        <p:spPr bwMode="auto">
          <a:xfrm flipH="1">
            <a:off x="8790556" y="3898870"/>
            <a:ext cx="821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cxnSpLocks/>
            <a:stCxn id="118790" idx="2"/>
            <a:endCxn id="118801" idx="0"/>
          </p:cNvCxnSpPr>
          <p:nvPr/>
        </p:nvCxnSpPr>
        <p:spPr bwMode="auto">
          <a:xfrm flipH="1">
            <a:off x="7164956" y="3898870"/>
            <a:ext cx="17077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cxnSpLocks/>
            <a:stCxn id="118790" idx="2"/>
            <a:endCxn id="118803" idx="0"/>
          </p:cNvCxnSpPr>
          <p:nvPr/>
        </p:nvCxnSpPr>
        <p:spPr bwMode="auto">
          <a:xfrm>
            <a:off x="8872747" y="3898870"/>
            <a:ext cx="1543409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cxnSpLocks/>
            <a:stCxn id="118790" idx="3"/>
          </p:cNvCxnSpPr>
          <p:nvPr/>
        </p:nvCxnSpPr>
        <p:spPr bwMode="auto">
          <a:xfrm>
            <a:off x="9984836" y="3473420"/>
            <a:ext cx="4013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cxnSpLocks/>
            <a:stCxn id="118789" idx="3"/>
          </p:cNvCxnSpPr>
          <p:nvPr/>
        </p:nvCxnSpPr>
        <p:spPr bwMode="auto">
          <a:xfrm>
            <a:off x="8530567" y="1405178"/>
            <a:ext cx="445937" cy="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cxnSpLocks/>
            <a:stCxn id="6" idx="3"/>
            <a:endCxn id="118789" idx="1"/>
          </p:cNvCxnSpPr>
          <p:nvPr/>
        </p:nvCxnSpPr>
        <p:spPr bwMode="auto">
          <a:xfrm flipV="1">
            <a:off x="5348377" y="1405178"/>
            <a:ext cx="1683590" cy="2381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cxnSpLocks/>
            <a:stCxn id="19" idx="0"/>
            <a:endCxn id="6" idx="1"/>
          </p:cNvCxnSpPr>
          <p:nvPr/>
        </p:nvCxnSpPr>
        <p:spPr bwMode="auto">
          <a:xfrm>
            <a:off x="2681276" y="1643333"/>
            <a:ext cx="3897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6384D0F-FAB3-A24C-BAE5-6AA44F409FE0}"/>
              </a:ext>
            </a:extLst>
          </p:cNvPr>
          <p:cNvSpPr/>
          <p:nvPr/>
        </p:nvSpPr>
        <p:spPr>
          <a:xfrm>
            <a:off x="3071004" y="1069676"/>
            <a:ext cx="2277373" cy="1147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892572B-F593-9A4A-9822-E28C747FB201}"/>
              </a:ext>
            </a:extLst>
          </p:cNvPr>
          <p:cNvCxnSpPr>
            <a:cxnSpLocks/>
            <a:stCxn id="118789" idx="2"/>
            <a:endCxn id="118793" idx="3"/>
          </p:cNvCxnSpPr>
          <p:nvPr/>
        </p:nvCxnSpPr>
        <p:spPr bwMode="auto">
          <a:xfrm flipH="1">
            <a:off x="4214243" y="1830628"/>
            <a:ext cx="3567024" cy="931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13">
            <a:extLst>
              <a:ext uri="{FF2B5EF4-FFF2-40B4-BE49-F238E27FC236}">
                <a16:creationId xmlns:a16="http://schemas.microsoft.com/office/drawing/2014/main" id="{DABCEE36-BF12-F841-9374-5724550D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455" y="233368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”classic” reference</a:t>
            </a: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286648A9-A5B9-FA42-966A-B3D25CAF6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14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Metagenomics</a:t>
            </a:r>
          </a:p>
        </p:txBody>
      </p:sp>
      <p:sp>
        <p:nvSpPr>
          <p:cNvPr id="79" name="Rounded Rectangle 13">
            <a:extLst>
              <a:ext uri="{FF2B5EF4-FFF2-40B4-BE49-F238E27FC236}">
                <a16:creationId xmlns:a16="http://schemas.microsoft.com/office/drawing/2014/main" id="{C917A688-788F-764D-A84D-115E3224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875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Reference assembly</a:t>
            </a: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D4BF832A-2B60-A14E-A341-1716987A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07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Immunogenetic</a:t>
            </a:r>
          </a:p>
          <a:p>
            <a:pPr algn="ctr"/>
            <a:r>
              <a:rPr lang="en-US" i="1" dirty="0"/>
              <a:t>VDJ-genes</a:t>
            </a: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B66DC79E-C33A-274D-84CE-E757F57EA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818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CRISPR</a:t>
            </a:r>
          </a:p>
          <a:p>
            <a:pPr algn="ctr"/>
            <a:r>
              <a:rPr lang="en-US" i="1" dirty="0"/>
              <a:t>sgRNA</a:t>
            </a:r>
          </a:p>
        </p:txBody>
      </p:sp>
      <p:sp>
        <p:nvSpPr>
          <p:cNvPr id="103" name="Rounded Rectangle 13">
            <a:extLst>
              <a:ext uri="{FF2B5EF4-FFF2-40B4-BE49-F238E27FC236}">
                <a16:creationId xmlns:a16="http://schemas.microsoft.com/office/drawing/2014/main" id="{4A3BC22A-78BC-DC42-AB8E-3901FA1D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728" y="5312673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Methylation</a:t>
            </a:r>
          </a:p>
          <a:p>
            <a:pPr algn="ctr"/>
            <a:r>
              <a:rPr lang="en-US" i="1" dirty="0"/>
              <a:t>Bisulfide-seq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C25AA8E-2768-9948-80C6-EFBC260315AE}"/>
              </a:ext>
            </a:extLst>
          </p:cNvPr>
          <p:cNvCxnSpPr>
            <a:cxnSpLocks/>
            <a:stCxn id="118789" idx="2"/>
            <a:endCxn id="74" idx="0"/>
          </p:cNvCxnSpPr>
          <p:nvPr/>
        </p:nvCxnSpPr>
        <p:spPr bwMode="auto">
          <a:xfrm flipH="1">
            <a:off x="6886755" y="1830628"/>
            <a:ext cx="894512" cy="503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BD8FEC8-1B74-EE40-9096-70BC55CC9221}"/>
              </a:ext>
            </a:extLst>
          </p:cNvPr>
          <p:cNvCxnSpPr>
            <a:cxnSpLocks/>
            <a:stCxn id="74" idx="2"/>
            <a:endCxn id="95" idx="0"/>
          </p:cNvCxnSpPr>
          <p:nvPr/>
        </p:nvCxnSpPr>
        <p:spPr bwMode="auto">
          <a:xfrm flipH="1">
            <a:off x="4477107" y="3184588"/>
            <a:ext cx="2409648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6FBC242-76D9-C746-A366-64B5939DC8B7}"/>
              </a:ext>
            </a:extLst>
          </p:cNvPr>
          <p:cNvCxnSpPr>
            <a:cxnSpLocks/>
            <a:stCxn id="74" idx="2"/>
            <a:endCxn id="96" idx="0"/>
          </p:cNvCxnSpPr>
          <p:nvPr/>
        </p:nvCxnSpPr>
        <p:spPr bwMode="auto">
          <a:xfrm flipH="1">
            <a:off x="6070118" y="3184588"/>
            <a:ext cx="816637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D23E9D4-B921-BF46-BE12-D65862782B38}"/>
              </a:ext>
            </a:extLst>
          </p:cNvPr>
          <p:cNvCxnSpPr>
            <a:cxnSpLocks/>
            <a:stCxn id="118793" idx="2"/>
            <a:endCxn id="78" idx="0"/>
          </p:cNvCxnSpPr>
          <p:nvPr/>
        </p:nvCxnSpPr>
        <p:spPr bwMode="auto">
          <a:xfrm flipH="1">
            <a:off x="982214" y="3187462"/>
            <a:ext cx="2482729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6D63281-3292-3F4F-8D1A-D7C6C0587518}"/>
              </a:ext>
            </a:extLst>
          </p:cNvPr>
          <p:cNvCxnSpPr>
            <a:cxnSpLocks/>
            <a:stCxn id="118793" idx="2"/>
            <a:endCxn id="79" idx="0"/>
          </p:cNvCxnSpPr>
          <p:nvPr/>
        </p:nvCxnSpPr>
        <p:spPr bwMode="auto">
          <a:xfrm flipH="1">
            <a:off x="2582175" y="3187462"/>
            <a:ext cx="882768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DFFEEFC-0CA5-2046-9CFE-CEEEBD25F2EA}"/>
              </a:ext>
            </a:extLst>
          </p:cNvPr>
          <p:cNvCxnSpPr>
            <a:cxnSpLocks/>
            <a:stCxn id="118790" idx="2"/>
            <a:endCxn id="103" idx="0"/>
          </p:cNvCxnSpPr>
          <p:nvPr/>
        </p:nvCxnSpPr>
        <p:spPr bwMode="auto">
          <a:xfrm flipH="1">
            <a:off x="5518028" y="3898870"/>
            <a:ext cx="3354719" cy="14138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830" name="TextBox 118829">
            <a:extLst>
              <a:ext uri="{FF2B5EF4-FFF2-40B4-BE49-F238E27FC236}">
                <a16:creationId xmlns:a16="http://schemas.microsoft.com/office/drawing/2014/main" id="{70BA25DC-7C2D-8B4B-AEFC-5C3195C99A23}"/>
              </a:ext>
            </a:extLst>
          </p:cNvPr>
          <p:cNvSpPr txBox="1"/>
          <p:nvPr/>
        </p:nvSpPr>
        <p:spPr>
          <a:xfrm>
            <a:off x="3864633" y="552953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8670176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De-multiplexing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A47A7E-D195-F243-9FB1-939AA804A8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96" r="26070"/>
          <a:stretch/>
        </p:blipFill>
        <p:spPr>
          <a:xfrm>
            <a:off x="486758" y="1388854"/>
            <a:ext cx="6043438" cy="476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37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De-multiplexing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F2B7A70-5525-2943-A9DB-A18CCA41A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</p:spPr>
        <p:txBody>
          <a:bodyPr/>
          <a:lstStyle/>
          <a:p>
            <a:r>
              <a:rPr lang="en-US" dirty="0"/>
              <a:t>Bcl2fastq tool</a:t>
            </a:r>
          </a:p>
          <a:p>
            <a:pPr lvl="1"/>
            <a:r>
              <a:rPr lang="en-US" i="1" dirty="0"/>
              <a:t>Needs sample sheet with indexes</a:t>
            </a:r>
          </a:p>
          <a:p>
            <a:pPr lvl="1"/>
            <a:r>
              <a:rPr lang="en-US" i="1" dirty="0"/>
              <a:t>Number of barcode mismatches</a:t>
            </a:r>
          </a:p>
          <a:p>
            <a:pPr lvl="2"/>
            <a:r>
              <a:rPr lang="en-US" i="1" dirty="0"/>
              <a:t>Check undetermined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CD787-90C7-4744-9744-544EFD727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556" y="1787247"/>
            <a:ext cx="6243926" cy="38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8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Primary data – </a:t>
            </a:r>
            <a:r>
              <a:rPr lang="en-US" dirty="0" err="1"/>
              <a:t>fastq</a:t>
            </a:r>
            <a:r>
              <a:rPr lang="en-US" dirty="0"/>
              <a:t> file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F1B59DA-4217-2F4E-BFF2-22F627744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43" t="15733" r="289" b="5600"/>
          <a:stretch/>
        </p:blipFill>
        <p:spPr>
          <a:xfrm>
            <a:off x="1444753" y="978408"/>
            <a:ext cx="9290303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443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 err="1"/>
              <a:t>Fastq</a:t>
            </a:r>
            <a:r>
              <a:rPr lang="en-US" dirty="0"/>
              <a:t> format - quality 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30F7C9F-F504-7340-94EE-55309094C54D}"/>
              </a:ext>
            </a:extLst>
          </p:cNvPr>
          <p:cNvSpPr txBox="1">
            <a:spLocks/>
          </p:cNvSpPr>
          <p:nvPr/>
        </p:nvSpPr>
        <p:spPr>
          <a:xfrm>
            <a:off x="425450" y="1179513"/>
            <a:ext cx="8591550" cy="118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2000"/>
              <a:buFont typeface="Arial"/>
              <a:buChar char="‒"/>
              <a:defRPr sz="20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1800"/>
              <a:buFont typeface="Arial"/>
              <a:buChar char="‒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100000"/>
              <a:defRPr/>
            </a:pPr>
            <a:r>
              <a:rPr lang="en-US" sz="2000" b="1" kern="1200" dirty="0">
                <a:solidFill>
                  <a:srgbClr val="000000"/>
                </a:solidFill>
                <a:ea typeface="Times New Roman"/>
                <a:cs typeface="+mn-cs"/>
              </a:rPr>
              <a:t>F</a:t>
            </a:r>
            <a:r>
              <a:rPr lang="en-GB" sz="2000" b="1" kern="1200" dirty="0" err="1">
                <a:solidFill>
                  <a:srgbClr val="000000"/>
                </a:solidFill>
                <a:ea typeface="Times New Roman"/>
                <a:cs typeface="+mn-cs"/>
              </a:rPr>
              <a:t>astq</a:t>
            </a:r>
            <a:r>
              <a:rPr lang="en-GB" sz="2000" b="1" kern="1200" dirty="0">
                <a:solidFill>
                  <a:srgbClr val="000000"/>
                </a:solidFill>
                <a:ea typeface="Times New Roman"/>
                <a:cs typeface="+mn-cs"/>
              </a:rPr>
              <a:t> - </a:t>
            </a:r>
            <a:r>
              <a:rPr lang="fr-FR" sz="2000" b="1" kern="1200" dirty="0">
                <a:solidFill>
                  <a:srgbClr val="000000"/>
                </a:solidFill>
                <a:ea typeface="Times New Roman"/>
                <a:cs typeface="+mn-cs"/>
              </a:rPr>
              <a:t>q</a:t>
            </a:r>
            <a:r>
              <a:rPr lang="en-GB" sz="2000" b="1" kern="1200" dirty="0">
                <a:solidFill>
                  <a:srgbClr val="000000"/>
                </a:solidFill>
                <a:ea typeface="Times New Roman"/>
                <a:cs typeface="+mn-cs"/>
              </a:rPr>
              <a:t> stands for quality </a:t>
            </a:r>
            <a:r>
              <a:rPr lang="en-US" sz="2000" b="1" kern="1200" dirty="0">
                <a:solidFill>
                  <a:srgbClr val="000000"/>
                </a:solidFill>
                <a:ea typeface="Times New Roman"/>
                <a:cs typeface="+mn-cs"/>
              </a:rPr>
              <a:t>–</a:t>
            </a:r>
            <a:r>
              <a:rPr lang="en-GB" sz="2000" b="1" kern="1200" dirty="0">
                <a:solidFill>
                  <a:srgbClr val="000000"/>
                </a:solidFill>
                <a:ea typeface="Times New Roman"/>
                <a:cs typeface="+mn-cs"/>
              </a:rPr>
              <a:t> coded </a:t>
            </a:r>
            <a:r>
              <a:rPr lang="en-GB" sz="2000" b="1" kern="1200" dirty="0" err="1">
                <a:solidFill>
                  <a:srgbClr val="000000"/>
                </a:solidFill>
                <a:ea typeface="Times New Roman"/>
                <a:cs typeface="+mn-cs"/>
              </a:rPr>
              <a:t>phred</a:t>
            </a:r>
            <a:r>
              <a:rPr lang="en-GB" sz="2000" b="1" kern="1200" dirty="0">
                <a:solidFill>
                  <a:srgbClr val="000000"/>
                </a:solidFill>
                <a:ea typeface="Times New Roman"/>
                <a:cs typeface="+mn-cs"/>
              </a:rPr>
              <a:t> score</a:t>
            </a:r>
          </a:p>
          <a:p>
            <a:pPr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100000"/>
              <a:defRPr/>
            </a:pPr>
            <a:endParaRPr lang="en-GB" sz="2000" b="1" kern="1200" dirty="0">
              <a:solidFill>
                <a:srgbClr val="000000"/>
              </a:solidFill>
              <a:ea typeface="Times New Roman"/>
              <a:cs typeface="+mn-cs"/>
            </a:endParaRPr>
          </a:p>
          <a:p>
            <a:pPr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100000"/>
              <a:defRPr/>
            </a:pPr>
            <a:endParaRPr lang="en-GB" sz="2000" b="1" kern="1200" dirty="0">
              <a:solidFill>
                <a:schemeClr val="tx1">
                  <a:lumMod val="65000"/>
                  <a:lumOff val="35000"/>
                </a:schemeClr>
              </a:solidFill>
              <a:ea typeface="Times New Roman"/>
              <a:cs typeface="+mn-cs"/>
            </a:endParaRPr>
          </a:p>
        </p:txBody>
      </p:sp>
      <p:graphicFrame>
        <p:nvGraphicFramePr>
          <p:cNvPr id="8" name="Object 1">
            <a:extLst>
              <a:ext uri="{FF2B5EF4-FFF2-40B4-BE49-F238E27FC236}">
                <a16:creationId xmlns:a16="http://schemas.microsoft.com/office/drawing/2014/main" id="{A24E04BD-5E15-734C-B39A-FE9D8215D9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800" y="2595524"/>
          <a:ext cx="2336800" cy="739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4" imgW="990600" imgH="266700" progId="Equation.DSMT4">
                  <p:embed/>
                </p:oleObj>
              </mc:Choice>
              <mc:Fallback>
                <p:oleObj name="Equation" r:id="rId4" imgW="990600" imgH="266700" progId="Equation.DSMT4">
                  <p:embed/>
                  <p:pic>
                    <p:nvPicPr>
                      <p:cNvPr id="8" name="Object 1">
                        <a:extLst>
                          <a:ext uri="{FF2B5EF4-FFF2-40B4-BE49-F238E27FC236}">
                            <a16:creationId xmlns:a16="http://schemas.microsoft.com/office/drawing/2014/main" id="{A24E04BD-5E15-734C-B39A-FE9D8215D9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2595524"/>
                        <a:ext cx="2336800" cy="7398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B6D5CB0-FDC7-F940-B3B3-BB1F2F9B63AD}"/>
              </a:ext>
            </a:extLst>
          </p:cNvPr>
          <p:cNvGraphicFramePr>
            <a:graphicFrameLocks noGrp="1"/>
          </p:cNvGraphicFramePr>
          <p:nvPr/>
        </p:nvGraphicFramePr>
        <p:xfrm>
          <a:off x="3568192" y="1874520"/>
          <a:ext cx="4927600" cy="1859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268">
                <a:tc>
                  <a:txBody>
                    <a:bodyPr/>
                    <a:lstStyle/>
                    <a:p>
                      <a:r>
                        <a:rPr lang="en-US" dirty="0"/>
                        <a:t>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Error</a:t>
                      </a:r>
                      <a:r>
                        <a:rPr lang="en-US" baseline="0" dirty="0"/>
                        <a:t> probability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3E11DA9D-2D8F-214E-B9B3-50722852D57C}"/>
              </a:ext>
            </a:extLst>
          </p:cNvPr>
          <p:cNvSpPr txBox="1">
            <a:spLocks/>
          </p:cNvSpPr>
          <p:nvPr/>
        </p:nvSpPr>
        <p:spPr bwMode="auto">
          <a:xfrm>
            <a:off x="412750" y="4138613"/>
            <a:ext cx="8591550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charset="0"/>
              <a:buChar char="§"/>
              <a:defRPr sz="2800">
                <a:solidFill>
                  <a:srgbClr val="29292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charset="0"/>
              <a:buChar char="§"/>
              <a:defRPr sz="2400">
                <a:solidFill>
                  <a:srgbClr val="292929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charset="0"/>
              <a:buChar char="§"/>
              <a:defRPr sz="2000">
                <a:solidFill>
                  <a:srgbClr val="292929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charset="0"/>
              <a:buChar char="§"/>
              <a:defRPr>
                <a:solidFill>
                  <a:srgbClr val="292929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charset="0"/>
              <a:buChar char="§"/>
              <a:defRPr sz="1600">
                <a:solidFill>
                  <a:srgbClr val="292929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100000"/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ea typeface="Times New Roman"/>
                <a:cs typeface="+mn-cs"/>
              </a:rPr>
              <a:t>Very good for early problem detection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100000"/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ea typeface="Times New Roman"/>
                <a:cs typeface="+mn-cs"/>
              </a:rPr>
              <a:t>Reasonable for trimming and read filtering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100000"/>
              <a:buFont typeface="Arial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ea typeface="Times New Roman"/>
                <a:cs typeface="+mn-cs"/>
              </a:rPr>
              <a:t>RNA </a:t>
            </a:r>
            <a:r>
              <a:rPr lang="en-US" sz="1600" b="1" dirty="0" err="1">
                <a:solidFill>
                  <a:srgbClr val="000000"/>
                </a:solidFill>
                <a:ea typeface="Times New Roman"/>
                <a:cs typeface="+mn-cs"/>
              </a:rPr>
              <a:t>seq</a:t>
            </a:r>
            <a:r>
              <a:rPr lang="en-US" sz="1600" b="1" dirty="0">
                <a:solidFill>
                  <a:srgbClr val="000000"/>
                </a:solidFill>
                <a:ea typeface="Times New Roman"/>
                <a:cs typeface="+mn-cs"/>
              </a:rPr>
              <a:t>  - above </a:t>
            </a:r>
            <a:r>
              <a:rPr lang="en-US" sz="1600" b="1" dirty="0" err="1">
                <a:solidFill>
                  <a:srgbClr val="000000"/>
                </a:solidFill>
                <a:ea typeface="Times New Roman"/>
                <a:cs typeface="+mn-cs"/>
              </a:rPr>
              <a:t>phred</a:t>
            </a:r>
            <a:r>
              <a:rPr lang="en-US" sz="1600" b="1" dirty="0">
                <a:solidFill>
                  <a:srgbClr val="000000"/>
                </a:solidFill>
                <a:ea typeface="Times New Roman"/>
                <a:cs typeface="+mn-cs"/>
              </a:rPr>
              <a:t> score 5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100000"/>
              <a:buNone/>
              <a:defRPr/>
            </a:pP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ea typeface="Times New Roman"/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100000"/>
              <a:buFont typeface="Arial"/>
              <a:buChar char="•"/>
              <a:defRPr/>
            </a:pP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ea typeface="Times New Roman"/>
              <a:cs typeface="+mn-cs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5FBB00B3-4113-2944-B780-1E3BB4FBC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1517650"/>
            <a:ext cx="774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urier" charset="0"/>
                <a:cs typeface="Courier" charset="0"/>
              </a:rPr>
              <a:t>CFFFFEFFGCEEGECFGGGGAFF87@E:++6C&lt;++3:,8,33,,:,,,:,,:,,,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C4FA85-72B4-794B-A542-8C761F481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55" y="4031531"/>
            <a:ext cx="3451353" cy="258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38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 err="1"/>
              <a:t>Fastq</a:t>
            </a:r>
            <a:r>
              <a:rPr lang="en-US" dirty="0"/>
              <a:t> – quality control 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16" name="Google Shape;129;p7">
            <a:extLst>
              <a:ext uri="{FF2B5EF4-FFF2-40B4-BE49-F238E27FC236}">
                <a16:creationId xmlns:a16="http://schemas.microsoft.com/office/drawing/2014/main" id="{49129C7D-39CF-7046-8C44-C9AE4EF0EC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>
              <a:spcBef>
                <a:spcPts val="0"/>
              </a:spcBef>
              <a:buSzPts val="2400"/>
            </a:pPr>
            <a:r>
              <a:rPr lang="en-US" dirty="0" err="1"/>
              <a:t>Fastqc</a:t>
            </a:r>
            <a:r>
              <a:rPr lang="en-US" dirty="0"/>
              <a:t> - tool</a:t>
            </a:r>
          </a:p>
          <a:p>
            <a:pPr marL="152400" indent="0">
              <a:spcBef>
                <a:spcPts val="0"/>
              </a:spcBef>
              <a:buSzPts val="2400"/>
              <a:buNone/>
            </a:pPr>
            <a:r>
              <a:rPr lang="en-US" dirty="0"/>
              <a:t> </a:t>
            </a:r>
          </a:p>
          <a:p>
            <a:pPr marL="495300">
              <a:spcBef>
                <a:spcPts val="0"/>
              </a:spcBef>
              <a:buSzPts val="2400"/>
            </a:pPr>
            <a:endParaRPr lang="en-US" dirty="0"/>
          </a:p>
          <a:p>
            <a:pPr marL="495300">
              <a:spcBef>
                <a:spcPts val="0"/>
              </a:spcBef>
              <a:buSzPts val="2400"/>
            </a:pPr>
            <a:endParaRPr dirty="0"/>
          </a:p>
        </p:txBody>
      </p:sp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707B5A5A-3437-0149-85E3-1BCC66A8A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600"/>
          <a:stretch/>
        </p:blipFill>
        <p:spPr>
          <a:xfrm>
            <a:off x="678048" y="1965960"/>
            <a:ext cx="3287130" cy="4293122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7514C8CF-073C-E845-8442-9B749C472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133"/>
          <a:stretch/>
        </p:blipFill>
        <p:spPr>
          <a:xfrm>
            <a:off x="5329296" y="365759"/>
            <a:ext cx="2808864" cy="582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16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 err="1"/>
              <a:t>FastQC</a:t>
            </a:r>
            <a:r>
              <a:rPr lang="en-US" dirty="0"/>
              <a:t> Report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1CD9B7-F9BD-8C45-BBC7-E278F6C3F1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32" t="11679" r="1192" b="75961"/>
          <a:stretch/>
        </p:blipFill>
        <p:spPr>
          <a:xfrm>
            <a:off x="4549154" y="5435600"/>
            <a:ext cx="6355914" cy="685800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0C86C67B-E6AB-F54A-B6BD-FA9B4D454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66" y="1422399"/>
            <a:ext cx="2456097" cy="4250267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18109C10-7D26-4B4F-B4ED-06EC724D9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968" y="1190626"/>
            <a:ext cx="70231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46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499" name="Google Shape;499;p46"/>
          <p:cNvSpPr txBox="1"/>
          <p:nvPr/>
        </p:nvSpPr>
        <p:spPr>
          <a:xfrm>
            <a:off x="3330341" y="6408258"/>
            <a:ext cx="2263592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21A9C0"/>
                </a:solidFill>
                <a:latin typeface="Arial"/>
                <a:ea typeface="Arial"/>
                <a:cs typeface="Arial"/>
                <a:sym typeface="Arial"/>
              </a:rPr>
              <a:t>www.ceitec.eu</a:t>
            </a:r>
            <a:endParaRPr sz="1800" b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6"/>
          <p:cNvSpPr txBox="1"/>
          <p:nvPr/>
        </p:nvSpPr>
        <p:spPr>
          <a:xfrm>
            <a:off x="2363404" y="1836406"/>
            <a:ext cx="841809" cy="2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rgbClr val="21A9C0"/>
                </a:solidFill>
                <a:latin typeface="Arial"/>
                <a:ea typeface="Arial"/>
                <a:cs typeface="Arial"/>
                <a:sym typeface="Arial"/>
              </a:rPr>
              <a:t>CEITEC</a:t>
            </a:r>
            <a:endParaRPr sz="1600" b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6"/>
          <p:cNvSpPr txBox="1"/>
          <p:nvPr/>
        </p:nvSpPr>
        <p:spPr>
          <a:xfrm>
            <a:off x="2026520" y="2419317"/>
            <a:ext cx="1554079" cy="2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rgbClr val="21A9C0"/>
                </a:solidFill>
                <a:latin typeface="Arial"/>
                <a:ea typeface="Arial"/>
                <a:cs typeface="Arial"/>
                <a:sym typeface="Arial"/>
              </a:rPr>
              <a:t>@CEITEC_Brno</a:t>
            </a:r>
            <a:endParaRPr sz="1600" b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6"/>
          <p:cNvSpPr/>
          <p:nvPr/>
        </p:nvSpPr>
        <p:spPr>
          <a:xfrm>
            <a:off x="1489711" y="2383237"/>
            <a:ext cx="414501" cy="360000"/>
          </a:xfrm>
          <a:custGeom>
            <a:avLst/>
            <a:gdLst/>
            <a:ahLst/>
            <a:cxnLst/>
            <a:rect l="l" t="t" r="r" b="b"/>
            <a:pathLst>
              <a:path w="1833" h="1587" extrusionOk="0">
                <a:moveTo>
                  <a:pt x="1375" y="0"/>
                </a:moveTo>
                <a:cubicBezTo>
                  <a:pt x="1833" y="793"/>
                  <a:pt x="1833" y="793"/>
                  <a:pt x="1833" y="793"/>
                </a:cubicBezTo>
                <a:cubicBezTo>
                  <a:pt x="1375" y="1587"/>
                  <a:pt x="1375" y="1587"/>
                  <a:pt x="1375" y="1587"/>
                </a:cubicBezTo>
                <a:cubicBezTo>
                  <a:pt x="459" y="1587"/>
                  <a:pt x="459" y="1587"/>
                  <a:pt x="459" y="1587"/>
                </a:cubicBezTo>
                <a:cubicBezTo>
                  <a:pt x="0" y="793"/>
                  <a:pt x="0" y="793"/>
                  <a:pt x="0" y="793"/>
                </a:cubicBezTo>
                <a:cubicBezTo>
                  <a:pt x="459" y="0"/>
                  <a:pt x="459" y="0"/>
                  <a:pt x="459" y="0"/>
                </a:cubicBezTo>
                <a:lnTo>
                  <a:pt x="1375" y="0"/>
                </a:lnTo>
                <a:close/>
                <a:moveTo>
                  <a:pt x="1271" y="612"/>
                </a:moveTo>
                <a:cubicBezTo>
                  <a:pt x="1307" y="586"/>
                  <a:pt x="1338" y="554"/>
                  <a:pt x="1362" y="517"/>
                </a:cubicBezTo>
                <a:cubicBezTo>
                  <a:pt x="1330" y="532"/>
                  <a:pt x="1295" y="542"/>
                  <a:pt x="1257" y="546"/>
                </a:cubicBezTo>
                <a:cubicBezTo>
                  <a:pt x="1295" y="523"/>
                  <a:pt x="1324" y="487"/>
                  <a:pt x="1338" y="445"/>
                </a:cubicBezTo>
                <a:cubicBezTo>
                  <a:pt x="1303" y="466"/>
                  <a:pt x="1263" y="481"/>
                  <a:pt x="1222" y="489"/>
                </a:cubicBezTo>
                <a:cubicBezTo>
                  <a:pt x="1188" y="454"/>
                  <a:pt x="1141" y="431"/>
                  <a:pt x="1088" y="431"/>
                </a:cubicBezTo>
                <a:cubicBezTo>
                  <a:pt x="987" y="431"/>
                  <a:pt x="905" y="513"/>
                  <a:pt x="905" y="614"/>
                </a:cubicBezTo>
                <a:cubicBezTo>
                  <a:pt x="905" y="629"/>
                  <a:pt x="907" y="642"/>
                  <a:pt x="910" y="656"/>
                </a:cubicBezTo>
                <a:cubicBezTo>
                  <a:pt x="758" y="648"/>
                  <a:pt x="623" y="575"/>
                  <a:pt x="533" y="465"/>
                </a:cubicBezTo>
                <a:cubicBezTo>
                  <a:pt x="518" y="492"/>
                  <a:pt x="509" y="523"/>
                  <a:pt x="509" y="557"/>
                </a:cubicBezTo>
                <a:cubicBezTo>
                  <a:pt x="509" y="620"/>
                  <a:pt x="541" y="676"/>
                  <a:pt x="590" y="709"/>
                </a:cubicBezTo>
                <a:cubicBezTo>
                  <a:pt x="560" y="708"/>
                  <a:pt x="532" y="700"/>
                  <a:pt x="507" y="686"/>
                </a:cubicBezTo>
                <a:cubicBezTo>
                  <a:pt x="507" y="687"/>
                  <a:pt x="507" y="688"/>
                  <a:pt x="507" y="688"/>
                </a:cubicBezTo>
                <a:cubicBezTo>
                  <a:pt x="507" y="777"/>
                  <a:pt x="570" y="851"/>
                  <a:pt x="654" y="868"/>
                </a:cubicBezTo>
                <a:cubicBezTo>
                  <a:pt x="638" y="872"/>
                  <a:pt x="622" y="874"/>
                  <a:pt x="606" y="874"/>
                </a:cubicBezTo>
                <a:cubicBezTo>
                  <a:pt x="594" y="874"/>
                  <a:pt x="582" y="873"/>
                  <a:pt x="571" y="871"/>
                </a:cubicBezTo>
                <a:cubicBezTo>
                  <a:pt x="595" y="943"/>
                  <a:pt x="662" y="996"/>
                  <a:pt x="742" y="998"/>
                </a:cubicBezTo>
                <a:cubicBezTo>
                  <a:pt x="679" y="1047"/>
                  <a:pt x="601" y="1076"/>
                  <a:pt x="515" y="1076"/>
                </a:cubicBezTo>
                <a:cubicBezTo>
                  <a:pt x="500" y="1076"/>
                  <a:pt x="486" y="1075"/>
                  <a:pt x="471" y="1073"/>
                </a:cubicBezTo>
                <a:cubicBezTo>
                  <a:pt x="552" y="1125"/>
                  <a:pt x="648" y="1156"/>
                  <a:pt x="752" y="1156"/>
                </a:cubicBezTo>
                <a:cubicBezTo>
                  <a:pt x="1088" y="1156"/>
                  <a:pt x="1272" y="877"/>
                  <a:pt x="1272" y="635"/>
                </a:cubicBezTo>
                <a:cubicBezTo>
                  <a:pt x="1272" y="627"/>
                  <a:pt x="1272" y="619"/>
                  <a:pt x="1271" y="612"/>
                </a:cubicBezTo>
                <a:close/>
                <a:moveTo>
                  <a:pt x="1271" y="612"/>
                </a:moveTo>
                <a:cubicBezTo>
                  <a:pt x="1271" y="612"/>
                  <a:pt x="1271" y="612"/>
                  <a:pt x="1271" y="612"/>
                </a:cubicBezTo>
              </a:path>
            </a:pathLst>
          </a:custGeom>
          <a:solidFill>
            <a:srgbClr val="21A9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46"/>
          <p:cNvSpPr/>
          <p:nvPr/>
        </p:nvSpPr>
        <p:spPr>
          <a:xfrm>
            <a:off x="1826595" y="1797075"/>
            <a:ext cx="417079" cy="360000"/>
          </a:xfrm>
          <a:custGeom>
            <a:avLst/>
            <a:gdLst/>
            <a:ahLst/>
            <a:cxnLst/>
            <a:rect l="l" t="t" r="r" b="b"/>
            <a:pathLst>
              <a:path w="1833" h="1587" extrusionOk="0">
                <a:moveTo>
                  <a:pt x="1375" y="0"/>
                </a:moveTo>
                <a:cubicBezTo>
                  <a:pt x="1833" y="793"/>
                  <a:pt x="1833" y="793"/>
                  <a:pt x="1833" y="793"/>
                </a:cubicBezTo>
                <a:cubicBezTo>
                  <a:pt x="1375" y="1587"/>
                  <a:pt x="1375" y="1587"/>
                  <a:pt x="1375" y="1587"/>
                </a:cubicBezTo>
                <a:cubicBezTo>
                  <a:pt x="459" y="1587"/>
                  <a:pt x="459" y="1587"/>
                  <a:pt x="459" y="1587"/>
                </a:cubicBezTo>
                <a:cubicBezTo>
                  <a:pt x="0" y="793"/>
                  <a:pt x="0" y="793"/>
                  <a:pt x="0" y="793"/>
                </a:cubicBezTo>
                <a:cubicBezTo>
                  <a:pt x="459" y="0"/>
                  <a:pt x="459" y="0"/>
                  <a:pt x="459" y="0"/>
                </a:cubicBezTo>
                <a:lnTo>
                  <a:pt x="1375" y="0"/>
                </a:lnTo>
                <a:close/>
                <a:moveTo>
                  <a:pt x="1131" y="659"/>
                </a:moveTo>
                <a:cubicBezTo>
                  <a:pt x="985" y="659"/>
                  <a:pt x="985" y="659"/>
                  <a:pt x="985" y="659"/>
                </a:cubicBezTo>
                <a:cubicBezTo>
                  <a:pt x="985" y="563"/>
                  <a:pt x="985" y="563"/>
                  <a:pt x="985" y="563"/>
                </a:cubicBezTo>
                <a:cubicBezTo>
                  <a:pt x="985" y="527"/>
                  <a:pt x="1009" y="519"/>
                  <a:pt x="1026" y="519"/>
                </a:cubicBezTo>
                <a:cubicBezTo>
                  <a:pt x="1129" y="519"/>
                  <a:pt x="1129" y="519"/>
                  <a:pt x="1129" y="519"/>
                </a:cubicBezTo>
                <a:cubicBezTo>
                  <a:pt x="1129" y="361"/>
                  <a:pt x="1129" y="361"/>
                  <a:pt x="1129" y="361"/>
                </a:cubicBezTo>
                <a:cubicBezTo>
                  <a:pt x="987" y="360"/>
                  <a:pt x="987" y="360"/>
                  <a:pt x="987" y="360"/>
                </a:cubicBezTo>
                <a:cubicBezTo>
                  <a:pt x="830" y="360"/>
                  <a:pt x="794" y="478"/>
                  <a:pt x="794" y="553"/>
                </a:cubicBezTo>
                <a:cubicBezTo>
                  <a:pt x="794" y="659"/>
                  <a:pt x="794" y="659"/>
                  <a:pt x="794" y="659"/>
                </a:cubicBezTo>
                <a:cubicBezTo>
                  <a:pt x="703" y="659"/>
                  <a:pt x="703" y="659"/>
                  <a:pt x="703" y="659"/>
                </a:cubicBezTo>
                <a:cubicBezTo>
                  <a:pt x="703" y="821"/>
                  <a:pt x="703" y="821"/>
                  <a:pt x="703" y="821"/>
                </a:cubicBezTo>
                <a:cubicBezTo>
                  <a:pt x="794" y="821"/>
                  <a:pt x="794" y="821"/>
                  <a:pt x="794" y="821"/>
                </a:cubicBezTo>
                <a:cubicBezTo>
                  <a:pt x="794" y="1282"/>
                  <a:pt x="794" y="1282"/>
                  <a:pt x="794" y="1282"/>
                </a:cubicBezTo>
                <a:cubicBezTo>
                  <a:pt x="985" y="1282"/>
                  <a:pt x="985" y="1282"/>
                  <a:pt x="985" y="1282"/>
                </a:cubicBezTo>
                <a:cubicBezTo>
                  <a:pt x="985" y="821"/>
                  <a:pt x="985" y="821"/>
                  <a:pt x="985" y="821"/>
                </a:cubicBezTo>
                <a:cubicBezTo>
                  <a:pt x="1115" y="821"/>
                  <a:pt x="1115" y="821"/>
                  <a:pt x="1115" y="821"/>
                </a:cubicBezTo>
                <a:lnTo>
                  <a:pt x="1131" y="659"/>
                </a:lnTo>
                <a:close/>
                <a:moveTo>
                  <a:pt x="1115" y="821"/>
                </a:moveTo>
                <a:cubicBezTo>
                  <a:pt x="1115" y="821"/>
                  <a:pt x="1115" y="821"/>
                  <a:pt x="1115" y="821"/>
                </a:cubicBezTo>
              </a:path>
            </a:pathLst>
          </a:custGeom>
          <a:solidFill>
            <a:srgbClr val="21A9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46"/>
          <p:cNvSpPr txBox="1"/>
          <p:nvPr/>
        </p:nvSpPr>
        <p:spPr>
          <a:xfrm>
            <a:off x="9781443" y="6034208"/>
            <a:ext cx="2351926" cy="43084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1A9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Vojta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Bystry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rgbClr val="21A9C0"/>
                </a:solidFill>
                <a:hlinkClick r:id="rId3"/>
              </a:rPr>
              <a:t>vojtech.bystry</a:t>
            </a:r>
            <a:r>
              <a:rPr lang="en-US" sz="1100" u="sng" dirty="0">
                <a:solidFill>
                  <a:srgbClr val="21A9C0"/>
                </a:solidFill>
                <a:sym typeface="Arial"/>
                <a:hlinkClick r:id="rId3"/>
              </a:rPr>
              <a:t>@ceitec.muni.cz</a:t>
            </a:r>
            <a:endParaRPr sz="1100" dirty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46"/>
          <p:cNvSpPr txBox="1"/>
          <p:nvPr/>
        </p:nvSpPr>
        <p:spPr>
          <a:xfrm>
            <a:off x="274273" y="3044848"/>
            <a:ext cx="334621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 for your attention!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What is NGS?</a:t>
            </a: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A4F9AB-3DD1-CD46-B410-6E14EF5A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Illumina – sequencing by synthesis</a:t>
            </a:r>
          </a:p>
          <a:p>
            <a:r>
              <a:rPr lang="en-US" dirty="0"/>
              <a:t>Oxford Nanopore – Nanopore sequencing</a:t>
            </a:r>
          </a:p>
          <a:p>
            <a:r>
              <a:rPr lang="en-US" dirty="0"/>
              <a:t>Pacific Bioscience - </a:t>
            </a:r>
            <a:r>
              <a:rPr lang="en-GB" dirty="0"/>
              <a:t>Single Molecule, Real-Time (SMRT)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869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What is NGS?</a:t>
            </a: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A4F9AB-3DD1-CD46-B410-6E14EF5A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Illumina – sequencing by synthesis</a:t>
            </a:r>
          </a:p>
          <a:p>
            <a:r>
              <a:rPr lang="en-US" dirty="0"/>
              <a:t>Oxford Nanopore – Nanopore sequencing</a:t>
            </a:r>
          </a:p>
          <a:p>
            <a:r>
              <a:rPr lang="en-US" dirty="0"/>
              <a:t>Pacific Bioscience - </a:t>
            </a:r>
            <a:r>
              <a:rPr lang="en-GB" dirty="0"/>
              <a:t>Single Molecule, Real-Time (SMRT)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4998A2-0418-4B44-B142-CE86DD25A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3181092"/>
            <a:ext cx="6692900" cy="2752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34B8F6-8119-5A4A-8599-C588D3A23A0E}"/>
              </a:ext>
            </a:extLst>
          </p:cNvPr>
          <p:cNvPicPr/>
          <p:nvPr/>
        </p:nvPicPr>
        <p:blipFill>
          <a:blip r:embed="rId4"/>
          <a:srcRect l="16334" t="2693" r="16199"/>
          <a:stretch/>
        </p:blipFill>
        <p:spPr>
          <a:xfrm>
            <a:off x="7725614" y="3186134"/>
            <a:ext cx="2011053" cy="280826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34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Raw data</a:t>
            </a:r>
          </a:p>
        </p:txBody>
      </p:sp>
      <p:sp>
        <p:nvSpPr>
          <p:cNvPr id="108" name="Google Shape;108;p4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2FD46F-233E-EE45-A13A-4122B5E4F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43" y="1319841"/>
            <a:ext cx="3419771" cy="4692769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E2311F9-5823-4F4F-A3AB-FD03B8DF5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9163" y="1523999"/>
            <a:ext cx="4864400" cy="4362451"/>
          </a:xfrm>
        </p:spPr>
        <p:txBody>
          <a:bodyPr/>
          <a:lstStyle/>
          <a:p>
            <a:r>
              <a:rPr lang="en-US" dirty="0"/>
              <a:t>10^5 – 10^10 reads</a:t>
            </a:r>
          </a:p>
          <a:p>
            <a:r>
              <a:rPr lang="en-US" dirty="0"/>
              <a:t>75 – 300Bp</a:t>
            </a:r>
          </a:p>
          <a:p>
            <a:r>
              <a:rPr lang="en-US" dirty="0"/>
              <a:t>Could be pair-end</a:t>
            </a:r>
          </a:p>
        </p:txBody>
      </p:sp>
    </p:spTree>
    <p:extLst>
      <p:ext uri="{BB962C8B-B14F-4D97-AF65-F5344CB8AC3E}">
        <p14:creationId xmlns:p14="http://schemas.microsoft.com/office/powerpoint/2010/main" val="280217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Basic workflow 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8A497-5CCA-FD4D-B848-CDF60D3DF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814" y="2112519"/>
            <a:ext cx="1397000" cy="146050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9593506-2D8B-CF42-8EE6-089401A5B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90" y="2091946"/>
            <a:ext cx="2186220" cy="150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himestry_flask.png">
            <a:extLst>
              <a:ext uri="{FF2B5EF4-FFF2-40B4-BE49-F238E27FC236}">
                <a16:creationId xmlns:a16="http://schemas.microsoft.com/office/drawing/2014/main" id="{54ED0209-2B35-C140-8D4C-AF4125489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17" y="2221013"/>
            <a:ext cx="1242568" cy="1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400B5E-3028-804A-9A1F-87AF3A7AC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12" y="2188719"/>
            <a:ext cx="1549400" cy="13081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582A0BE-36A9-994E-9C71-CD85605ACE52}"/>
              </a:ext>
            </a:extLst>
          </p:cNvPr>
          <p:cNvSpPr/>
          <p:nvPr/>
        </p:nvSpPr>
        <p:spPr>
          <a:xfrm>
            <a:off x="2761488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F4CAC4F-2D9B-9941-8445-51F07B4B2417}"/>
              </a:ext>
            </a:extLst>
          </p:cNvPr>
          <p:cNvSpPr/>
          <p:nvPr/>
        </p:nvSpPr>
        <p:spPr>
          <a:xfrm>
            <a:off x="5035296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377B4FB-CEB0-364F-B3E2-9C5CC442893D}"/>
              </a:ext>
            </a:extLst>
          </p:cNvPr>
          <p:cNvSpPr/>
          <p:nvPr/>
        </p:nvSpPr>
        <p:spPr>
          <a:xfrm>
            <a:off x="7988808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72149-F033-094A-B76C-B15E003EF2EA}"/>
              </a:ext>
            </a:extLst>
          </p:cNvPr>
          <p:cNvSpPr txBox="1"/>
          <p:nvPr/>
        </p:nvSpPr>
        <p:spPr>
          <a:xfrm>
            <a:off x="935264" y="3811524"/>
            <a:ext cx="1681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Experimental</a:t>
            </a:r>
          </a:p>
          <a:p>
            <a:pPr algn="ctr"/>
            <a:r>
              <a:rPr lang="en-US" sz="2000" dirty="0"/>
              <a:t>design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285305-59AF-6147-A490-D8316A697067}"/>
              </a:ext>
            </a:extLst>
          </p:cNvPr>
          <p:cNvSpPr txBox="1"/>
          <p:nvPr/>
        </p:nvSpPr>
        <p:spPr>
          <a:xfrm>
            <a:off x="3446423" y="3811524"/>
            <a:ext cx="1481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Library </a:t>
            </a:r>
          </a:p>
          <a:p>
            <a:pPr algn="ctr"/>
            <a:r>
              <a:rPr lang="en-US" sz="2000" dirty="0"/>
              <a:t>preparation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3016CF-4D6E-214F-840D-8F3EE9CF366B}"/>
              </a:ext>
            </a:extLst>
          </p:cNvPr>
          <p:cNvSpPr txBox="1"/>
          <p:nvPr/>
        </p:nvSpPr>
        <p:spPr>
          <a:xfrm>
            <a:off x="6202642" y="3965412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Sequencing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E39087-DFD0-6C4F-9737-50DB5C09089A}"/>
              </a:ext>
            </a:extLst>
          </p:cNvPr>
          <p:cNvSpPr txBox="1"/>
          <p:nvPr/>
        </p:nvSpPr>
        <p:spPr>
          <a:xfrm>
            <a:off x="8850622" y="3965412"/>
            <a:ext cx="172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 analysis</a:t>
            </a:r>
          </a:p>
        </p:txBody>
      </p:sp>
    </p:spTree>
    <p:extLst>
      <p:ext uri="{BB962C8B-B14F-4D97-AF65-F5344CB8AC3E}">
        <p14:creationId xmlns:p14="http://schemas.microsoft.com/office/powerpoint/2010/main" val="3322025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Basic workflow 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8A497-5CCA-FD4D-B848-CDF60D3DF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814" y="2112519"/>
            <a:ext cx="1397000" cy="146050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9593506-2D8B-CF42-8EE6-089401A5B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90" y="2091946"/>
            <a:ext cx="2186220" cy="150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himestry_flask.png">
            <a:extLst>
              <a:ext uri="{FF2B5EF4-FFF2-40B4-BE49-F238E27FC236}">
                <a16:creationId xmlns:a16="http://schemas.microsoft.com/office/drawing/2014/main" id="{54ED0209-2B35-C140-8D4C-AF4125489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17" y="2221013"/>
            <a:ext cx="1242568" cy="1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400B5E-3028-804A-9A1F-87AF3A7AC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12" y="2188719"/>
            <a:ext cx="1549400" cy="13081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582A0BE-36A9-994E-9C71-CD85605ACE52}"/>
              </a:ext>
            </a:extLst>
          </p:cNvPr>
          <p:cNvSpPr/>
          <p:nvPr/>
        </p:nvSpPr>
        <p:spPr>
          <a:xfrm>
            <a:off x="2761488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F4CAC4F-2D9B-9941-8445-51F07B4B2417}"/>
              </a:ext>
            </a:extLst>
          </p:cNvPr>
          <p:cNvSpPr/>
          <p:nvPr/>
        </p:nvSpPr>
        <p:spPr>
          <a:xfrm>
            <a:off x="5035296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377B4FB-CEB0-364F-B3E2-9C5CC442893D}"/>
              </a:ext>
            </a:extLst>
          </p:cNvPr>
          <p:cNvSpPr/>
          <p:nvPr/>
        </p:nvSpPr>
        <p:spPr>
          <a:xfrm>
            <a:off x="7988808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72149-F033-094A-B76C-B15E003EF2EA}"/>
              </a:ext>
            </a:extLst>
          </p:cNvPr>
          <p:cNvSpPr txBox="1"/>
          <p:nvPr/>
        </p:nvSpPr>
        <p:spPr>
          <a:xfrm>
            <a:off x="935264" y="3811524"/>
            <a:ext cx="1681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Experimental</a:t>
            </a:r>
          </a:p>
          <a:p>
            <a:pPr algn="ctr"/>
            <a:r>
              <a:rPr lang="en-US" sz="2000" dirty="0"/>
              <a:t>design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285305-59AF-6147-A490-D8316A697067}"/>
              </a:ext>
            </a:extLst>
          </p:cNvPr>
          <p:cNvSpPr txBox="1"/>
          <p:nvPr/>
        </p:nvSpPr>
        <p:spPr>
          <a:xfrm>
            <a:off x="3446423" y="3811524"/>
            <a:ext cx="1481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Library </a:t>
            </a:r>
          </a:p>
          <a:p>
            <a:pPr algn="ctr"/>
            <a:r>
              <a:rPr lang="en-US" sz="2000" dirty="0"/>
              <a:t>preparation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3016CF-4D6E-214F-840D-8F3EE9CF366B}"/>
              </a:ext>
            </a:extLst>
          </p:cNvPr>
          <p:cNvSpPr txBox="1"/>
          <p:nvPr/>
        </p:nvSpPr>
        <p:spPr>
          <a:xfrm>
            <a:off x="6202642" y="3965412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Sequencing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E39087-DFD0-6C4F-9737-50DB5C09089A}"/>
              </a:ext>
            </a:extLst>
          </p:cNvPr>
          <p:cNvSpPr txBox="1"/>
          <p:nvPr/>
        </p:nvSpPr>
        <p:spPr>
          <a:xfrm>
            <a:off x="8850622" y="3965412"/>
            <a:ext cx="172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 analysis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5AAA14-F864-5D41-8F91-CA70E49B65D6}"/>
              </a:ext>
            </a:extLst>
          </p:cNvPr>
          <p:cNvSpPr txBox="1"/>
          <p:nvPr/>
        </p:nvSpPr>
        <p:spPr>
          <a:xfrm>
            <a:off x="5846349" y="4792944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How we sequence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A73104-BE9D-2644-83CF-B7D118611240}"/>
              </a:ext>
            </a:extLst>
          </p:cNvPr>
          <p:cNvSpPr txBox="1"/>
          <p:nvPr/>
        </p:nvSpPr>
        <p:spPr>
          <a:xfrm>
            <a:off x="3107915" y="4792944"/>
            <a:ext cx="247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What we sequence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7A432-8030-6646-9B38-3E8DF825145C}"/>
              </a:ext>
            </a:extLst>
          </p:cNvPr>
          <p:cNvSpPr txBox="1"/>
          <p:nvPr/>
        </p:nvSpPr>
        <p:spPr>
          <a:xfrm>
            <a:off x="454440" y="4792944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Why we sequence</a:t>
            </a:r>
          </a:p>
        </p:txBody>
      </p:sp>
    </p:spTree>
    <p:extLst>
      <p:ext uri="{BB962C8B-B14F-4D97-AF65-F5344CB8AC3E}">
        <p14:creationId xmlns:p14="http://schemas.microsoft.com/office/powerpoint/2010/main" val="3967899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Basic workflow 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8A497-5CCA-FD4D-B848-CDF60D3DF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814" y="2112519"/>
            <a:ext cx="1397000" cy="146050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9593506-2D8B-CF42-8EE6-089401A5B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90" y="2091946"/>
            <a:ext cx="2186220" cy="150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himestry_flask.png">
            <a:extLst>
              <a:ext uri="{FF2B5EF4-FFF2-40B4-BE49-F238E27FC236}">
                <a16:creationId xmlns:a16="http://schemas.microsoft.com/office/drawing/2014/main" id="{54ED0209-2B35-C140-8D4C-AF4125489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17" y="2221013"/>
            <a:ext cx="1242568" cy="1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400B5E-3028-804A-9A1F-87AF3A7AC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12" y="2188719"/>
            <a:ext cx="1549400" cy="13081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582A0BE-36A9-994E-9C71-CD85605ACE52}"/>
              </a:ext>
            </a:extLst>
          </p:cNvPr>
          <p:cNvSpPr/>
          <p:nvPr/>
        </p:nvSpPr>
        <p:spPr>
          <a:xfrm>
            <a:off x="2761488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F4CAC4F-2D9B-9941-8445-51F07B4B2417}"/>
              </a:ext>
            </a:extLst>
          </p:cNvPr>
          <p:cNvSpPr/>
          <p:nvPr/>
        </p:nvSpPr>
        <p:spPr>
          <a:xfrm>
            <a:off x="5035296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377B4FB-CEB0-364F-B3E2-9C5CC442893D}"/>
              </a:ext>
            </a:extLst>
          </p:cNvPr>
          <p:cNvSpPr/>
          <p:nvPr/>
        </p:nvSpPr>
        <p:spPr>
          <a:xfrm>
            <a:off x="7988808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72149-F033-094A-B76C-B15E003EF2EA}"/>
              </a:ext>
            </a:extLst>
          </p:cNvPr>
          <p:cNvSpPr txBox="1"/>
          <p:nvPr/>
        </p:nvSpPr>
        <p:spPr>
          <a:xfrm>
            <a:off x="935264" y="3811524"/>
            <a:ext cx="1681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Experimental</a:t>
            </a:r>
          </a:p>
          <a:p>
            <a:pPr algn="ctr"/>
            <a:r>
              <a:rPr lang="en-US" sz="2000" dirty="0"/>
              <a:t>design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285305-59AF-6147-A490-D8316A697067}"/>
              </a:ext>
            </a:extLst>
          </p:cNvPr>
          <p:cNvSpPr txBox="1"/>
          <p:nvPr/>
        </p:nvSpPr>
        <p:spPr>
          <a:xfrm>
            <a:off x="3446423" y="3811524"/>
            <a:ext cx="1481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Library </a:t>
            </a:r>
          </a:p>
          <a:p>
            <a:pPr algn="ctr"/>
            <a:r>
              <a:rPr lang="en-US" sz="2000" dirty="0"/>
              <a:t>preparation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3016CF-4D6E-214F-840D-8F3EE9CF366B}"/>
              </a:ext>
            </a:extLst>
          </p:cNvPr>
          <p:cNvSpPr txBox="1"/>
          <p:nvPr/>
        </p:nvSpPr>
        <p:spPr>
          <a:xfrm>
            <a:off x="6202642" y="3965412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Sequencing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E39087-DFD0-6C4F-9737-50DB5C09089A}"/>
              </a:ext>
            </a:extLst>
          </p:cNvPr>
          <p:cNvSpPr txBox="1"/>
          <p:nvPr/>
        </p:nvSpPr>
        <p:spPr>
          <a:xfrm>
            <a:off x="8850622" y="3965412"/>
            <a:ext cx="172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 analysis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5AAA14-F864-5D41-8F91-CA70E49B65D6}"/>
              </a:ext>
            </a:extLst>
          </p:cNvPr>
          <p:cNvSpPr txBox="1"/>
          <p:nvPr/>
        </p:nvSpPr>
        <p:spPr>
          <a:xfrm>
            <a:off x="5846349" y="4792944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How we sequence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A73104-BE9D-2644-83CF-B7D118611240}"/>
              </a:ext>
            </a:extLst>
          </p:cNvPr>
          <p:cNvSpPr txBox="1"/>
          <p:nvPr/>
        </p:nvSpPr>
        <p:spPr>
          <a:xfrm>
            <a:off x="3107915" y="4792944"/>
            <a:ext cx="247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What we sequence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7A432-8030-6646-9B38-3E8DF825145C}"/>
              </a:ext>
            </a:extLst>
          </p:cNvPr>
          <p:cNvSpPr txBox="1"/>
          <p:nvPr/>
        </p:nvSpPr>
        <p:spPr>
          <a:xfrm>
            <a:off x="454440" y="4792944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Why we sequence</a:t>
            </a:r>
          </a:p>
        </p:txBody>
      </p:sp>
      <p:sp>
        <p:nvSpPr>
          <p:cNvPr id="3" name="Curved Down Arrow 2">
            <a:extLst>
              <a:ext uri="{FF2B5EF4-FFF2-40B4-BE49-F238E27FC236}">
                <a16:creationId xmlns:a16="http://schemas.microsoft.com/office/drawing/2014/main" id="{20C3CEC6-E381-3A4D-906C-6F01C4DB059C}"/>
              </a:ext>
            </a:extLst>
          </p:cNvPr>
          <p:cNvSpPr/>
          <p:nvPr/>
        </p:nvSpPr>
        <p:spPr>
          <a:xfrm>
            <a:off x="2243667" y="1181695"/>
            <a:ext cx="7933266" cy="854369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chemeClr val="tx1"/>
              </a:solidFill>
            </a:endParaRPr>
          </a:p>
        </p:txBody>
      </p:sp>
      <p:sp>
        <p:nvSpPr>
          <p:cNvPr id="22" name="Curved Down Arrow 21">
            <a:extLst>
              <a:ext uri="{FF2B5EF4-FFF2-40B4-BE49-F238E27FC236}">
                <a16:creationId xmlns:a16="http://schemas.microsoft.com/office/drawing/2014/main" id="{275115A9-245D-1442-8B45-61CCCA599605}"/>
              </a:ext>
            </a:extLst>
          </p:cNvPr>
          <p:cNvSpPr/>
          <p:nvPr/>
        </p:nvSpPr>
        <p:spPr>
          <a:xfrm flipH="1">
            <a:off x="4157133" y="1375576"/>
            <a:ext cx="5503334" cy="736944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chemeClr val="tx1"/>
              </a:solidFill>
            </a:endParaRPr>
          </a:p>
        </p:txBody>
      </p:sp>
      <p:sp>
        <p:nvSpPr>
          <p:cNvPr id="23" name="Curved Down Arrow 22">
            <a:extLst>
              <a:ext uri="{FF2B5EF4-FFF2-40B4-BE49-F238E27FC236}">
                <a16:creationId xmlns:a16="http://schemas.microsoft.com/office/drawing/2014/main" id="{FF9EBC66-B8A9-DC4D-98D8-F817B737A5CA}"/>
              </a:ext>
            </a:extLst>
          </p:cNvPr>
          <p:cNvSpPr/>
          <p:nvPr/>
        </p:nvSpPr>
        <p:spPr>
          <a:xfrm flipH="1">
            <a:off x="6827196" y="1562446"/>
            <a:ext cx="2819400" cy="575987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FEC28-B885-404F-A164-D0C1542C91AF}"/>
              </a:ext>
            </a:extLst>
          </p:cNvPr>
          <p:cNvSpPr txBox="1"/>
          <p:nvPr/>
        </p:nvSpPr>
        <p:spPr>
          <a:xfrm>
            <a:off x="2004089" y="5564874"/>
            <a:ext cx="7104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000" b="1" dirty="0"/>
              <a:t>Consultation regarding data analysis is highly advisable.</a:t>
            </a:r>
          </a:p>
        </p:txBody>
      </p:sp>
    </p:spTree>
    <p:extLst>
      <p:ext uri="{BB962C8B-B14F-4D97-AF65-F5344CB8AC3E}">
        <p14:creationId xmlns:p14="http://schemas.microsoft.com/office/powerpoint/2010/main" val="205087830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EITEC">
      <a:dk1>
        <a:srgbClr val="39464A"/>
      </a:dk1>
      <a:lt1>
        <a:srgbClr val="F2F2F2"/>
      </a:lt1>
      <a:dk2>
        <a:srgbClr val="39464A"/>
      </a:dk2>
      <a:lt2>
        <a:srgbClr val="D8D8D8"/>
      </a:lt2>
      <a:accent1>
        <a:srgbClr val="62BB46"/>
      </a:accent1>
      <a:accent2>
        <a:srgbClr val="21A9C0"/>
      </a:accent2>
      <a:accent3>
        <a:srgbClr val="39464A"/>
      </a:accent3>
      <a:accent4>
        <a:srgbClr val="F2F2F2"/>
      </a:accent4>
      <a:accent5>
        <a:srgbClr val="BFBFBF"/>
      </a:accent5>
      <a:accent6>
        <a:srgbClr val="7F7F7F"/>
      </a:accent6>
      <a:hlink>
        <a:srgbClr val="21A9C0"/>
      </a:hlink>
      <a:folHlink>
        <a:srgbClr val="3946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1206</Words>
  <Application>Microsoft Macintosh PowerPoint</Application>
  <PresentationFormat>Widescreen</PresentationFormat>
  <Paragraphs>417</Paragraphs>
  <Slides>37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Courier</vt:lpstr>
      <vt:lpstr>Wingdings</vt:lpstr>
      <vt:lpstr>Motiv Office</vt:lpstr>
      <vt:lpstr>Equation</vt:lpstr>
      <vt:lpstr> NGS data analysis introduction </vt:lpstr>
      <vt:lpstr>Plan for Bi7420</vt:lpstr>
      <vt:lpstr>What is NGS?</vt:lpstr>
      <vt:lpstr>What is NGS?</vt:lpstr>
      <vt:lpstr>What is NGS?</vt:lpstr>
      <vt:lpstr>Raw data</vt:lpstr>
      <vt:lpstr>Basic workflow </vt:lpstr>
      <vt:lpstr>Basic workflow </vt:lpstr>
      <vt:lpstr>Basic workflow </vt:lpstr>
      <vt:lpstr>NGS library preparation</vt:lpstr>
      <vt:lpstr>NGS library overview</vt:lpstr>
      <vt:lpstr>NGS data analysis</vt:lpstr>
      <vt:lpstr>NGS data analysis</vt:lpstr>
      <vt:lpstr>Metagenomics</vt:lpstr>
      <vt:lpstr>Metagenomics – 16S rRNA vs. Shotgun</vt:lpstr>
      <vt:lpstr>Metagenomics – 16S rRNA vs. Shotgun</vt:lpstr>
      <vt:lpstr>NGS data analysis</vt:lpstr>
      <vt:lpstr>Reference Assembly</vt:lpstr>
      <vt:lpstr>Reference Assembly</vt:lpstr>
      <vt:lpstr>Reference Assembly</vt:lpstr>
      <vt:lpstr>NGS data analysis</vt:lpstr>
      <vt:lpstr>Immunogenetic</vt:lpstr>
      <vt:lpstr>Immunogenetic</vt:lpstr>
      <vt:lpstr>Immunogenetic</vt:lpstr>
      <vt:lpstr>NGS data analysis</vt:lpstr>
      <vt:lpstr>Genome-wide CRISPR-Cas9 knockout screens </vt:lpstr>
      <vt:lpstr>Genome-wide CRISPR-Cas9 knockout screens </vt:lpstr>
      <vt:lpstr>Genome-wide CRISPR-Cas9 knockout screens  </vt:lpstr>
      <vt:lpstr>Genome-wide CRISPR-Cas9 knockout screens  </vt:lpstr>
      <vt:lpstr>NGS data analysis</vt:lpstr>
      <vt:lpstr>De-multiplexing</vt:lpstr>
      <vt:lpstr>De-multiplexing</vt:lpstr>
      <vt:lpstr>Primary data – fastq file</vt:lpstr>
      <vt:lpstr>Fastq format - quality </vt:lpstr>
      <vt:lpstr>Fastq – quality control </vt:lpstr>
      <vt:lpstr>FastQC Report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Week 1 : Introduction; Algorithm Basics </dc:title>
  <dc:creator>Zdeňka Lipovská</dc:creator>
  <cp:lastModifiedBy>Vojtěch Bystrý</cp:lastModifiedBy>
  <cp:revision>41</cp:revision>
  <dcterms:created xsi:type="dcterms:W3CDTF">2018-06-18T13:01:41Z</dcterms:created>
  <dcterms:modified xsi:type="dcterms:W3CDTF">2021-10-04T12:53:03Z</dcterms:modified>
</cp:coreProperties>
</file>