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6"/>
  </p:notesMasterIdLst>
  <p:sldIdLst>
    <p:sldId id="926" r:id="rId4"/>
    <p:sldId id="936" r:id="rId5"/>
    <p:sldId id="937" r:id="rId6"/>
    <p:sldId id="938" r:id="rId7"/>
    <p:sldId id="939" r:id="rId8"/>
    <p:sldId id="932" r:id="rId9"/>
    <p:sldId id="933" r:id="rId10"/>
    <p:sldId id="944" r:id="rId11"/>
    <p:sldId id="940" r:id="rId12"/>
    <p:sldId id="941" r:id="rId13"/>
    <p:sldId id="942" r:id="rId14"/>
    <p:sldId id="943" r:id="rId15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9" autoAdjust="0"/>
    <p:restoredTop sz="94660"/>
  </p:normalViewPr>
  <p:slideViewPr>
    <p:cSldViewPr>
      <p:cViewPr varScale="1">
        <p:scale>
          <a:sx n="108" d="100"/>
          <a:sy n="108" d="100"/>
        </p:scale>
        <p:origin x="18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521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B2951C-56A7-4F83-9861-6C659F12BBC5}" type="slidenum">
              <a:rPr lang="cs-CZ" sz="1200" b="0" i="0"/>
              <a:pPr algn="r"/>
              <a:t>2</a:t>
            </a:fld>
            <a:endParaRPr lang="cs-CZ" sz="1200" b="0" i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76EEAF-A2CC-4CC3-A9C6-439E78A90FFE}" type="slidenum">
              <a:rPr lang="cs-CZ" sz="1200" b="0" i="0"/>
              <a:pPr algn="r"/>
              <a:t>3</a:t>
            </a:fld>
            <a:endParaRPr lang="cs-CZ" sz="1200" b="0" i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C888C4-4445-463F-A751-969AA07C9642}" type="slidenum">
              <a:rPr lang="cs-CZ" sz="1200" b="0" i="0"/>
              <a:pPr algn="r"/>
              <a:t>4</a:t>
            </a:fld>
            <a:endParaRPr lang="cs-CZ" sz="1200" b="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12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Jarkovský, L. Dušek,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Princip testování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Chyby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p-hodnota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7. Statistické testování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One-sample vs. two sample testy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395288" y="132873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>
                <a:latin typeface="Verdana" pitchFamily="34" charset="0"/>
              </a:rPr>
              <a:t>Jednovýběrové</a:t>
            </a:r>
            <a:r>
              <a:rPr lang="cs-CZ" i="0" dirty="0">
                <a:latin typeface="Verdana" pitchFamily="34" charset="0"/>
              </a:rPr>
              <a:t> testy (</a:t>
            </a:r>
            <a:r>
              <a:rPr lang="cs-CZ" i="0" dirty="0" err="1">
                <a:latin typeface="Verdana" pitchFamily="34" charset="0"/>
              </a:rPr>
              <a:t>one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95288" y="393285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>
                <a:latin typeface="Verdana" pitchFamily="34" charset="0"/>
              </a:rPr>
              <a:t>Dvouvýběrové</a:t>
            </a:r>
            <a:r>
              <a:rPr lang="cs-CZ" i="0" dirty="0">
                <a:latin typeface="Verdana" pitchFamily="34" charset="0"/>
              </a:rPr>
              <a:t> testy (</a:t>
            </a:r>
            <a:r>
              <a:rPr lang="cs-CZ" i="0" dirty="0" err="1">
                <a:latin typeface="Verdana" pitchFamily="34" charset="0"/>
              </a:rPr>
              <a:t>two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68313" y="1758950"/>
            <a:ext cx="835215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jeden vzorek (</a:t>
            </a:r>
            <a:r>
              <a:rPr lang="cs-CZ" sz="2000" b="0" i="0" dirty="0" err="1"/>
              <a:t>one</a:t>
            </a:r>
            <a:r>
              <a:rPr lang="cs-CZ" sz="2000" b="0" i="0" dirty="0"/>
              <a:t> sample, </a:t>
            </a:r>
            <a:r>
              <a:rPr lang="cs-CZ" sz="2000" b="0" i="0" dirty="0" err="1"/>
              <a:t>jednovýběrové</a:t>
            </a:r>
            <a:r>
              <a:rPr lang="cs-CZ" sz="2000" b="0" i="0" dirty="0"/>
              <a:t> testy) s referenční hodnotou (popřípadě se statistickým parametrem cílové populace).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je tedy srovnáváno rozložení hodnot (vzorek) s jediným číslem (referenční hodnota, </a:t>
            </a:r>
            <a:r>
              <a:rPr lang="cs-CZ" sz="2000" b="0" i="0" dirty="0" err="1"/>
              <a:t>hodnota</a:t>
            </a:r>
            <a:r>
              <a:rPr lang="cs-CZ" sz="2000" b="0" i="0" dirty="0"/>
              <a:t> cílové populace).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vztažena k průměru, rozptylu, podílu hodnot i dalším statistickým parametrům popisujícím vzorek.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95288" y="4329261"/>
            <a:ext cx="842518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navzájem dva vzorky (</a:t>
            </a:r>
            <a:r>
              <a:rPr lang="cs-CZ" sz="2000" b="0" i="0" dirty="0" err="1"/>
              <a:t>two</a:t>
            </a:r>
            <a:r>
              <a:rPr lang="cs-CZ" sz="2000" b="0" i="0" dirty="0"/>
              <a:t> sample, </a:t>
            </a:r>
            <a:r>
              <a:rPr lang="cs-CZ" sz="2000" b="0" i="0" dirty="0" err="1"/>
              <a:t>dvouvýběrové</a:t>
            </a:r>
            <a:r>
              <a:rPr lang="cs-CZ" sz="2000" b="0" i="0" dirty="0"/>
              <a:t> testy).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jsou srovnávány dvě rozložení hodnot.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opět vztažena k průměru, rozptylu, podílu hodnot i dalším statistickým parametrům popisujícím vzorek.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Kromě testů pro dvě skupiny hodnot existují samozřejmě i testy pro více skupin dat.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/>
              <a:t>Nepárový vs. párový design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288" y="12287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Nepárový design</a:t>
            </a:r>
          </a:p>
        </p:txBody>
      </p:sp>
      <p:sp>
        <p:nvSpPr>
          <p:cNvPr id="3078" name="AutoShape 4"/>
          <p:cNvSpPr>
            <a:spLocks noChangeArrowheads="1"/>
          </p:cNvSpPr>
          <p:nvPr/>
        </p:nvSpPr>
        <p:spPr bwMode="auto">
          <a:xfrm>
            <a:off x="395288" y="35020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Párový design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468313" y="1876425"/>
            <a:ext cx="55435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Skupiny srovnávaných dat jsou na sobě zcela nezávislé 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Při výpočtu je nezbytné brát v úvahu charakteristiky obou skupin dat</a:t>
            </a:r>
            <a:endParaRPr lang="cs-CZ" sz="1700" i="0" dirty="0">
              <a:latin typeface="Verdana" pitchFamily="34" charset="0"/>
            </a:endParaRP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466725" y="4005263"/>
            <a:ext cx="5545138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Mezi objekty v srovnávaných skupinách existuje vazba, daná např. člověkem před a po operaci, reakce stejného kmene krys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Vazba může být buď přímo dána nebo pouze předpokládána (v tom případě je nutné ji ověřit)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Test je v podstatě prováděn na diferencích skupin, nikoliv na jejich původních datech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6372225" y="1412875"/>
          <a:ext cx="21494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950000" imgH="3070000" progId="">
                  <p:embed/>
                </p:oleObj>
              </mc:Choice>
              <mc:Fallback>
                <p:oleObj r:id="rId3" imgW="2950000" imgH="30700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412875"/>
                        <a:ext cx="2149475" cy="223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4703763"/>
            <a:ext cx="27368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/>
              <a:t>Normalita dat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536" y="1628800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Normální rozdělení pravděpodobnosti je definováno rovnicí: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23528" y="3933056"/>
            <a:ext cx="8424862" cy="1728192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 anchor="ctr"/>
          <a:lstStyle/>
          <a:p>
            <a:pPr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Kde </a:t>
            </a:r>
            <a:r>
              <a:rPr lang="cs-CZ" b="1" i="1" dirty="0">
                <a:latin typeface="Verdana" pitchFamily="34" charset="0"/>
              </a:rPr>
              <a:t>f(x)</a:t>
            </a:r>
            <a:r>
              <a:rPr lang="cs-CZ" i="0" dirty="0">
                <a:latin typeface="Verdana" pitchFamily="34" charset="0"/>
              </a:rPr>
              <a:t> značí hustotu pravděpodobnosti, </a:t>
            </a:r>
            <a:r>
              <a:rPr lang="el-GR" b="1" i="1" dirty="0">
                <a:latin typeface="Verdana" pitchFamily="34" charset="0"/>
              </a:rPr>
              <a:t>μ</a:t>
            </a:r>
            <a:r>
              <a:rPr lang="cs-CZ" i="0" dirty="0">
                <a:latin typeface="Verdana" pitchFamily="34" charset="0"/>
              </a:rPr>
              <a:t> značí střední hodnotu (aritmetický průměr), </a:t>
            </a:r>
            <a:r>
              <a:rPr lang="el-GR" b="1" i="1" dirty="0">
                <a:latin typeface="Verdana" pitchFamily="34" charset="0"/>
              </a:rPr>
              <a:t>σ</a:t>
            </a:r>
            <a:r>
              <a:rPr lang="cs-CZ" i="0" dirty="0">
                <a:latin typeface="Verdana" pitchFamily="34" charset="0"/>
              </a:rPr>
              <a:t> značí směrodatnou odchylku a </a:t>
            </a:r>
            <a:r>
              <a:rPr lang="cs-CZ" b="1" i="1" dirty="0">
                <a:latin typeface="Verdana" pitchFamily="34" charset="0"/>
              </a:rPr>
              <a:t>x</a:t>
            </a:r>
            <a:r>
              <a:rPr lang="cs-CZ" i="0" dirty="0">
                <a:latin typeface="Verdana" pitchFamily="34" charset="0"/>
              </a:rPr>
              <a:t> hodnotu zkoumané veličiny.</a:t>
            </a:r>
          </a:p>
          <a:p>
            <a:pPr>
              <a:spcBef>
                <a:spcPct val="20000"/>
              </a:spcBef>
            </a:pPr>
            <a:endParaRPr lang="cs-CZ" dirty="0">
              <a:latin typeface="Verdana" pitchFamily="34" charset="0"/>
            </a:endParaRPr>
          </a:p>
          <a:p>
            <a:pPr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Dosazením </a:t>
            </a:r>
            <a:r>
              <a:rPr lang="cs-CZ" b="1" i="1" dirty="0">
                <a:latin typeface="Verdana" pitchFamily="34" charset="0"/>
              </a:rPr>
              <a:t>s</a:t>
            </a:r>
            <a:r>
              <a:rPr lang="cs-CZ" i="0" dirty="0">
                <a:latin typeface="Verdana" pitchFamily="34" charset="0"/>
              </a:rPr>
              <a:t> za </a:t>
            </a:r>
            <a:r>
              <a:rPr lang="el-GR" b="1" i="1" dirty="0">
                <a:latin typeface="Verdana" pitchFamily="34" charset="0"/>
              </a:rPr>
              <a:t>σ</a:t>
            </a:r>
            <a:r>
              <a:rPr lang="cs-CZ" dirty="0">
                <a:latin typeface="Verdana" pitchFamily="34" charset="0"/>
              </a:rPr>
              <a:t> a </a:t>
            </a:r>
            <a:r>
              <a:rPr lang="cs-CZ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x̅</a:t>
            </a:r>
            <a:r>
              <a:rPr lang="cs-CZ" dirty="0">
                <a:latin typeface="Verdana" pitchFamily="34" charset="0"/>
              </a:rPr>
              <a:t> za </a:t>
            </a:r>
            <a:r>
              <a:rPr lang="el-GR" b="1" i="1" dirty="0">
                <a:latin typeface="Verdana" pitchFamily="34" charset="0"/>
              </a:rPr>
              <a:t>μ</a:t>
            </a:r>
            <a:r>
              <a:rPr lang="cs-CZ" dirty="0">
                <a:latin typeface="Verdana" pitchFamily="34" charset="0"/>
              </a:rPr>
              <a:t> získáme křivku idealizovaného rozdělení pro daný výběr.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2800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564904"/>
            <a:ext cx="4314825" cy="1304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dirty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5" y="1422400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 dirty="0">
                <a:latin typeface="Verdana" pitchFamily="34" charset="0"/>
              </a:rPr>
              <a:t>Nulová hypotéza H</a:t>
            </a:r>
            <a:r>
              <a:rPr lang="cs-CZ" sz="2000" i="0" baseline="-25000" dirty="0">
                <a:latin typeface="Verdana" pitchFamily="34" charset="0"/>
              </a:rPr>
              <a:t>0</a:t>
            </a: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5" y="1997075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Alternativní hypotéza H</a:t>
            </a:r>
            <a:r>
              <a:rPr lang="cs-CZ" sz="2000" i="0" baseline="-25000">
                <a:latin typeface="Verdana" pitchFamily="34" charset="0"/>
              </a:rPr>
              <a:t>A</a:t>
            </a: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21113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338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Testová statistika</a:t>
            </a: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58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5" y="4221163"/>
            <a:ext cx="5386388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Kritický obor testové statistiky</a:t>
            </a: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436403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76375" y="4886325"/>
            <a:ext cx="3467100" cy="1371600"/>
            <a:chOff x="3192" y="1920"/>
            <a:chExt cx="2184" cy="864"/>
          </a:xfrm>
        </p:grpSpPr>
        <p:graphicFrame>
          <p:nvGraphicFramePr>
            <p:cNvPr id="1026" name="Object 12"/>
            <p:cNvGraphicFramePr>
              <a:graphicFrameLocks noChangeAspect="1"/>
            </p:cNvGraphicFramePr>
            <p:nvPr/>
          </p:nvGraphicFramePr>
          <p:xfrm>
            <a:off x="3222" y="1920"/>
            <a:ext cx="2154" cy="6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Graf" r:id="rId3" imgW="4038840" imgH="1023840" progId="Excel.Sheet.8">
                    <p:embed/>
                  </p:oleObj>
                </mc:Choice>
                <mc:Fallback>
                  <p:oleObj name="Graf" r:id="rId3" imgW="4038840" imgH="1023840" progId="Excel.Sheet.8">
                    <p:embed/>
                    <p:pic>
                      <p:nvPicPr>
                        <p:cNvPr id="0" name="Object 12"/>
                        <p:cNvPicPr>
                          <a:picLocks noRot="1"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2" y="1920"/>
                          <a:ext cx="2154" cy="6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00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3" name="Line 13"/>
            <p:cNvSpPr>
              <a:spLocks noChangeShapeType="1"/>
            </p:cNvSpPr>
            <p:nvPr/>
          </p:nvSpPr>
          <p:spPr bwMode="auto">
            <a:xfrm flipV="1">
              <a:off x="3198" y="1944"/>
              <a:ext cx="0" cy="61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Line 14"/>
            <p:cNvSpPr>
              <a:spLocks noChangeShapeType="1"/>
            </p:cNvSpPr>
            <p:nvPr/>
          </p:nvSpPr>
          <p:spPr bwMode="auto">
            <a:xfrm>
              <a:off x="3192" y="2556"/>
              <a:ext cx="21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Line 15"/>
            <p:cNvSpPr>
              <a:spLocks noChangeShapeType="1"/>
            </p:cNvSpPr>
            <p:nvPr/>
          </p:nvSpPr>
          <p:spPr bwMode="auto">
            <a:xfrm>
              <a:off x="4206" y="2532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Rectangle 16"/>
            <p:cNvSpPr>
              <a:spLocks noChangeArrowheads="1"/>
            </p:cNvSpPr>
            <p:nvPr/>
          </p:nvSpPr>
          <p:spPr bwMode="auto">
            <a:xfrm>
              <a:off x="4080" y="2568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0</a:t>
              </a:r>
            </a:p>
          </p:txBody>
        </p:sp>
        <p:sp>
          <p:nvSpPr>
            <p:cNvPr id="1057" name="Rectangle 17"/>
            <p:cNvSpPr>
              <a:spLocks noChangeArrowheads="1"/>
            </p:cNvSpPr>
            <p:nvPr/>
          </p:nvSpPr>
          <p:spPr bwMode="auto">
            <a:xfrm>
              <a:off x="5064" y="2556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-36513" y="3286125"/>
            <a:ext cx="7011988" cy="863600"/>
            <a:chOff x="1185" y="1389"/>
            <a:chExt cx="4417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3084" y="1661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3061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3061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Variabilita dat</a:t>
              </a:r>
            </a:p>
          </p:txBody>
        </p:sp>
        <p:sp>
          <p:nvSpPr>
            <p:cNvPr id="1052" name="Text Box 22"/>
            <p:cNvSpPr txBox="1">
              <a:spLocks noChangeArrowheads="1"/>
            </p:cNvSpPr>
            <p:nvPr/>
          </p:nvSpPr>
          <p:spPr bwMode="auto">
            <a:xfrm>
              <a:off x="1185" y="1495"/>
              <a:ext cx="225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cs-CZ" sz="1600" i="0">
                  <a:latin typeface="Verdana" pitchFamily="34" charset="0"/>
                </a:rPr>
                <a:t>Testová statistika =</a:t>
              </a:r>
            </a:p>
          </p:txBody>
        </p:sp>
      </p:grp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4946650" y="1420813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O</a:t>
            </a:r>
            <a:r>
              <a:rPr lang="cs-CZ" sz="1400" b="0" i="0">
                <a:latin typeface="Verdana" pitchFamily="34" charset="0"/>
              </a:rPr>
              <a:t>: sledovaný efekt je nulový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0" name="Text Box 24"/>
          <p:cNvSpPr txBox="1">
            <a:spLocks noChangeArrowheads="1"/>
          </p:cNvSpPr>
          <p:nvPr/>
        </p:nvSpPr>
        <p:spPr bwMode="auto">
          <a:xfrm>
            <a:off x="4946650" y="1995488"/>
            <a:ext cx="419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A</a:t>
            </a:r>
            <a:r>
              <a:rPr lang="cs-CZ" sz="1400" b="0" i="0">
                <a:latin typeface="Verdana" pitchFamily="34" charset="0"/>
              </a:rPr>
              <a:t>: sledovaný efekt je různý mezi skupinami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1" name="Line 25"/>
          <p:cNvSpPr>
            <a:spLocks noChangeShapeType="1"/>
          </p:cNvSpPr>
          <p:nvPr/>
        </p:nvSpPr>
        <p:spPr bwMode="auto">
          <a:xfrm>
            <a:off x="4211638" y="55753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2" name="Line 27"/>
          <p:cNvSpPr>
            <a:spLocks noChangeShapeType="1"/>
          </p:cNvSpPr>
          <p:nvPr/>
        </p:nvSpPr>
        <p:spPr bwMode="auto">
          <a:xfrm>
            <a:off x="4211638" y="5838825"/>
            <a:ext cx="288925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3" name="Line 28"/>
          <p:cNvSpPr>
            <a:spLocks noChangeShapeType="1"/>
          </p:cNvSpPr>
          <p:nvPr/>
        </p:nvSpPr>
        <p:spPr bwMode="auto">
          <a:xfrm>
            <a:off x="44275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4" name="Line 29"/>
          <p:cNvSpPr>
            <a:spLocks noChangeShapeType="1"/>
          </p:cNvSpPr>
          <p:nvPr/>
        </p:nvSpPr>
        <p:spPr bwMode="auto">
          <a:xfrm>
            <a:off x="46434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5" name="Line 30"/>
          <p:cNvSpPr>
            <a:spLocks noChangeShapeType="1"/>
          </p:cNvSpPr>
          <p:nvPr/>
        </p:nvSpPr>
        <p:spPr bwMode="auto">
          <a:xfrm>
            <a:off x="4251325" y="582295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905625" y="3582988"/>
            <a:ext cx="1770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i="0">
                <a:latin typeface="Verdana" pitchFamily="34" charset="0"/>
              </a:rPr>
              <a:t>*   Velikost vzorku</a:t>
            </a:r>
          </a:p>
        </p:txBody>
      </p:sp>
      <p:sp>
        <p:nvSpPr>
          <p:cNvPr id="1047" name="Rectangle 33"/>
          <p:cNvSpPr>
            <a:spLocks noChangeArrowheads="1"/>
          </p:cNvSpPr>
          <p:nvPr/>
        </p:nvSpPr>
        <p:spPr bwMode="auto">
          <a:xfrm>
            <a:off x="5795963" y="4383088"/>
            <a:ext cx="3097212" cy="180022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Statistické testování odpovídá na otázku zda je pozorovaný rozdíl náhodný či nikoliv</a:t>
            </a:r>
            <a:r>
              <a:rPr lang="en-US" sz="1600" i="0">
                <a:solidFill>
                  <a:schemeClr val="hlink"/>
                </a:solidFill>
                <a:latin typeface="Verdana" pitchFamily="34" charset="0"/>
              </a:rPr>
              <a:t>.</a:t>
            </a:r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 K odpovědi na otázku je využit statistický model – testová statistika. </a:t>
            </a:r>
            <a:endParaRPr lang="en-US" sz="1600" b="0" i="0">
              <a:solidFill>
                <a:schemeClr val="hlink"/>
              </a:solidFill>
              <a:latin typeface="Verdana" pitchFamily="34" charset="0"/>
            </a:endParaRP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7077075" y="3527425"/>
            <a:ext cx="1465263" cy="280988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>
                <a:latin typeface="Arial" charset="0"/>
                <a:cs typeface="Arial" charset="0"/>
              </a:rPr>
            </a:br>
            <a:r>
              <a:rPr lang="cs-CZ" dirty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/>
              <a:t>Možné chyby při testování hypotéz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Závěr testu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 dirty="0">
                <a:latin typeface="Verdana" pitchFamily="34" charset="0"/>
              </a:rPr>
              <a:t>H</a:t>
            </a:r>
            <a:r>
              <a:rPr lang="cs-CZ" sz="1200" i="0" baseline="-25000" dirty="0">
                <a:latin typeface="Verdana" pitchFamily="34" charset="0"/>
              </a:rPr>
              <a:t>0</a:t>
            </a:r>
            <a:endParaRPr lang="cs-CZ" sz="1200" i="0" dirty="0">
              <a:latin typeface="Verdana" pitchFamily="34" charset="0"/>
            </a:endParaRPr>
          </a:p>
          <a:p>
            <a:pPr algn="ctr" eaLnBrk="0" hangingPunct="0"/>
            <a:r>
              <a:rPr lang="cs-CZ" sz="1200" i="0" dirty="0">
                <a:latin typeface="Verdana" pitchFamily="34" charset="0"/>
              </a:rPr>
              <a:t>nezamítáme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 dirty="0">
                <a:latin typeface="Verdana" pitchFamily="34" charset="0"/>
              </a:rPr>
              <a:t>H</a:t>
            </a:r>
            <a:r>
              <a:rPr lang="cs-CZ" sz="1200" i="0" baseline="-25000" dirty="0">
                <a:latin typeface="Verdana" pitchFamily="34" charset="0"/>
              </a:rPr>
              <a:t>0</a:t>
            </a:r>
            <a:endParaRPr lang="cs-CZ" sz="1200" i="0" dirty="0">
              <a:latin typeface="Verdana" pitchFamily="34" charset="0"/>
            </a:endParaRPr>
          </a:p>
          <a:p>
            <a:pPr algn="ctr" eaLnBrk="0" hangingPunct="0"/>
            <a:r>
              <a:rPr lang="cs-CZ" sz="1200" i="0" dirty="0">
                <a:latin typeface="Verdana" pitchFamily="34" charset="0"/>
              </a:rPr>
              <a:t>zamítáme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β</a:t>
            </a:r>
            <a:endParaRPr lang="cs-CZ" sz="2800" i="0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β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α</a:t>
            </a:r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α</a:t>
            </a:r>
            <a:endParaRPr lang="cs-CZ" sz="2800" i="0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Skutečnost</a:t>
            </a:r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 dirty="0">
                <a:latin typeface="Verdana" pitchFamily="34" charset="0"/>
              </a:rPr>
              <a:t>H</a:t>
            </a:r>
            <a:r>
              <a:rPr lang="cs-CZ" sz="1400" i="0" baseline="-25000" dirty="0">
                <a:latin typeface="Verdana" pitchFamily="34" charset="0"/>
              </a:rPr>
              <a:t>0</a:t>
            </a:r>
            <a:endParaRPr lang="cs-CZ" sz="1400" i="0" dirty="0">
              <a:latin typeface="Verdana" pitchFamily="34" charset="0"/>
            </a:endParaRPr>
          </a:p>
          <a:p>
            <a:pPr algn="ctr" eaLnBrk="0" hangingPunct="0"/>
            <a:r>
              <a:rPr lang="cs-CZ" sz="1400" i="0" dirty="0">
                <a:latin typeface="Verdana" pitchFamily="34" charset="0"/>
              </a:rPr>
              <a:t>Platí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Neplatí</a:t>
            </a:r>
          </a:p>
        </p:txBody>
      </p:sp>
      <p:sp>
        <p:nvSpPr>
          <p:cNvPr id="25616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b="1"/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971550" y="58769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II. druhu</a:t>
            </a:r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6588125" y="299720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I. druhu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5508625" y="3429000"/>
            <a:ext cx="1655763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/>
              <a:t>Význam chyb při testování hypotéz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nesprávného zamítnutí nulové hypotézy</a:t>
            </a:r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6635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Síla testu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6639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0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1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2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0" name="Popisek se šipkou doleva 19"/>
          <p:cNvSpPr/>
          <p:nvPr/>
        </p:nvSpPr>
        <p:spPr>
          <a:xfrm>
            <a:off x="6660232" y="1268760"/>
            <a:ext cx="2232248" cy="1080120"/>
          </a:xfrm>
          <a:prstGeom prst="leftArrowCallout">
            <a:avLst>
              <a:gd name="adj1" fmla="val 16000"/>
              <a:gd name="adj2" fmla="val 25000"/>
              <a:gd name="adj3" fmla="val 2500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Před výpočtem testu si stanovujeme maximální přípustnou pravděpodobnost. Obvykle 5 %.</a:t>
            </a:r>
            <a:endParaRPr lang="cs-CZ" dirty="0"/>
          </a:p>
        </p:txBody>
      </p:sp>
      <p:sp>
        <p:nvSpPr>
          <p:cNvPr id="21" name="Popisek se šipkou doleva 20"/>
          <p:cNvSpPr/>
          <p:nvPr/>
        </p:nvSpPr>
        <p:spPr>
          <a:xfrm>
            <a:off x="6660232" y="2924944"/>
            <a:ext cx="2232248" cy="720080"/>
          </a:xfrm>
          <a:prstGeom prst="leftArrowCallout">
            <a:avLst>
              <a:gd name="adj1" fmla="val 25179"/>
              <a:gd name="adj2" fmla="val 38770"/>
              <a:gd name="adj3" fmla="val 357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Nemůžeme ovlivnit jinak než výběrem testu.</a:t>
            </a:r>
            <a:endParaRPr lang="cs-CZ" dirty="0"/>
          </a:p>
        </p:txBody>
      </p:sp>
      <p:sp>
        <p:nvSpPr>
          <p:cNvPr id="22" name="Popisek se šipkou doleva 21"/>
          <p:cNvSpPr/>
          <p:nvPr/>
        </p:nvSpPr>
        <p:spPr>
          <a:xfrm>
            <a:off x="6660232" y="4509120"/>
            <a:ext cx="2232248" cy="864096"/>
          </a:xfrm>
          <a:prstGeom prst="leftArrowCallout">
            <a:avLst>
              <a:gd name="adj1" fmla="val 17529"/>
              <a:gd name="adj2" fmla="val 33670"/>
              <a:gd name="adj3" fmla="val 306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Síla testu je vlastností testu – parametrické testy mají vyšší sílu než </a:t>
            </a:r>
            <a:r>
              <a:rPr lang="cs-CZ" sz="1200" dirty="0" err="1"/>
              <a:t>neparametrické</a:t>
            </a:r>
            <a:r>
              <a:rPr lang="cs-CZ" sz="1200" dirty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  <p:bldP spid="21" grpId="0" build="p" animBg="1"/>
      <p:bldP spid="2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229600" cy="452596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/>
              <a:t>0</a:t>
            </a:r>
            <a:r>
              <a:rPr lang="cs-CZ" sz="2000" dirty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/>
              <a:t>P-hodnotu porovnáme s </a:t>
            </a:r>
            <a:r>
              <a:rPr lang="el-GR" sz="2000" dirty="0"/>
              <a:t>α (</a:t>
            </a:r>
            <a:r>
              <a:rPr lang="cs-CZ" sz="2000" dirty="0"/>
              <a:t>hladina významnosti, stanovujeme ji na 0,05, tzn., že </a:t>
            </a:r>
            <a:r>
              <a:rPr lang="cs-CZ" sz="2000"/>
              <a:t>připouštíme 5% </a:t>
            </a:r>
            <a:r>
              <a:rPr lang="cs-CZ" sz="2000" dirty="0"/>
              <a:t>chybu testu, tedy, že zamítneme H</a:t>
            </a:r>
            <a:r>
              <a:rPr lang="cs-CZ" sz="2000" baseline="-25000" dirty="0"/>
              <a:t>0</a:t>
            </a:r>
            <a:r>
              <a:rPr lang="cs-CZ" sz="2000" dirty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Je-li p-hodnota  ≤ </a:t>
            </a:r>
            <a:r>
              <a:rPr lang="el-GR" sz="2000" dirty="0"/>
              <a:t>α, </a:t>
            </a:r>
            <a:r>
              <a:rPr lang="cs-CZ" sz="2000" dirty="0"/>
              <a:t>pak  H</a:t>
            </a:r>
            <a:r>
              <a:rPr lang="cs-CZ" sz="2000" baseline="-25000" dirty="0"/>
              <a:t>0</a:t>
            </a:r>
            <a:r>
              <a:rPr lang="cs-CZ" sz="2000" dirty="0"/>
              <a:t> zamítáme na hladině významnosti </a:t>
            </a:r>
            <a:r>
              <a:rPr lang="el-GR" sz="2000" dirty="0"/>
              <a:t>α</a:t>
            </a:r>
            <a:r>
              <a:rPr lang="cs-CZ" sz="2000" dirty="0"/>
              <a:t> a přijímáme H</a:t>
            </a:r>
            <a:r>
              <a:rPr lang="cs-CZ" sz="2000" baseline="-25000" dirty="0"/>
              <a:t>A</a:t>
            </a:r>
            <a:r>
              <a:rPr lang="cs-CZ" sz="2000" dirty="0"/>
              <a:t>.</a:t>
            </a:r>
          </a:p>
          <a:p>
            <a:pPr>
              <a:defRPr/>
            </a:pPr>
            <a:r>
              <a:rPr lang="cs-CZ" sz="2000" dirty="0"/>
              <a:t>Je-li p-hodnota &gt; </a:t>
            </a:r>
            <a:r>
              <a:rPr lang="el-GR" sz="2000" dirty="0"/>
              <a:t>α, </a:t>
            </a:r>
            <a:r>
              <a:rPr lang="cs-CZ" sz="2000" dirty="0"/>
              <a:t>pak H</a:t>
            </a:r>
            <a:r>
              <a:rPr lang="cs-CZ" sz="2000" baseline="-25000" dirty="0"/>
              <a:t>0</a:t>
            </a:r>
            <a:r>
              <a:rPr lang="cs-CZ" sz="2000" dirty="0"/>
              <a:t> nezamítáme na hladině významnosti </a:t>
            </a:r>
            <a:r>
              <a:rPr lang="el-GR" sz="2000" dirty="0"/>
              <a:t>α</a:t>
            </a:r>
            <a:r>
              <a:rPr lang="cs-CZ" sz="2000" dirty="0"/>
              <a:t>.</a:t>
            </a:r>
          </a:p>
          <a:p>
            <a:pPr>
              <a:defRPr/>
            </a:pPr>
            <a:endParaRPr lang="cs-CZ" sz="2000" dirty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/>
              <a:t>P-hodnota vyjadřuje pravděpodobnost za platnosti H</a:t>
            </a:r>
            <a:r>
              <a:rPr lang="cs-CZ" sz="2000" baseline="-25000" dirty="0"/>
              <a:t>0</a:t>
            </a:r>
            <a:r>
              <a:rPr lang="cs-CZ" sz="2000" dirty="0"/>
              <a:t>, s níž bychom získali stejnou nebo extrémnější hodnotu testové statistiky.</a:t>
            </a:r>
          </a:p>
        </p:txBody>
      </p:sp>
      <p:pic>
        <p:nvPicPr>
          <p:cNvPr id="7" name="Picture 16" descr="logo-IB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>
                <a:latin typeface="Arial" charset="0"/>
                <a:cs typeface="Arial" charset="0"/>
              </a:rPr>
            </a:br>
            <a:r>
              <a:rPr lang="cs-CZ" dirty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/>
              <a:t>Statistické testy a normalita dat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484313"/>
            <a:ext cx="8650287" cy="5545137"/>
          </a:xfrm>
        </p:spPr>
        <p:txBody>
          <a:bodyPr/>
          <a:lstStyle/>
          <a:p>
            <a:pPr eaLnBrk="1" hangingPunct="1"/>
            <a:r>
              <a:rPr lang="cs-CZ" sz="1600" b="1" dirty="0"/>
              <a:t>Normalita dat je jedním z předpokladů tzv. parametrických testů (testů založených na předpokladu nějakého rozložení) – např. </a:t>
            </a:r>
            <a:r>
              <a:rPr lang="cs-CZ" sz="1600" i="1" dirty="0"/>
              <a:t>t</a:t>
            </a:r>
            <a:r>
              <a:rPr lang="cs-CZ" sz="1600" dirty="0"/>
              <a:t>-testy</a:t>
            </a:r>
          </a:p>
          <a:p>
            <a:pPr eaLnBrk="1" hangingPunct="1"/>
            <a:r>
              <a:rPr lang="cs-CZ" sz="1600" b="1" dirty="0"/>
              <a:t>Pokud data nejsou normální, neodpovídají ani modelovému rozložení, které je použito pro výpočet (</a:t>
            </a:r>
            <a:r>
              <a:rPr lang="cs-CZ" sz="1600" b="1" i="1" dirty="0"/>
              <a:t>t</a:t>
            </a:r>
            <a:r>
              <a:rPr lang="cs-CZ" sz="1600" b="1" dirty="0"/>
              <a:t>-rozložení) a test tak může lhát</a:t>
            </a:r>
          </a:p>
          <a:p>
            <a:pPr eaLnBrk="1" hangingPunct="1"/>
            <a:endParaRPr lang="cs-CZ" sz="1600" b="1" dirty="0"/>
          </a:p>
          <a:p>
            <a:pPr eaLnBrk="1" hangingPunct="1"/>
            <a:r>
              <a:rPr lang="cs-CZ" sz="1600" b="1" dirty="0"/>
              <a:t>Řešením je tedy:</a:t>
            </a:r>
          </a:p>
          <a:p>
            <a:pPr lvl="1" eaLnBrk="1" hangingPunct="1"/>
            <a:r>
              <a:rPr lang="cs-CZ" sz="1500" dirty="0"/>
              <a:t>Transformace dat</a:t>
            </a:r>
            <a:r>
              <a:rPr lang="cs-CZ" sz="1500" b="1" dirty="0"/>
              <a:t> za účelem dosažení normality jejich rozložení</a:t>
            </a:r>
          </a:p>
          <a:p>
            <a:pPr lvl="1" eaLnBrk="1" hangingPunct="1"/>
            <a:r>
              <a:rPr lang="cs-CZ" sz="1500" dirty="0" err="1"/>
              <a:t>Neparametrické</a:t>
            </a:r>
            <a:r>
              <a:rPr lang="cs-CZ" sz="1500" dirty="0"/>
              <a:t> testy</a:t>
            </a:r>
            <a:r>
              <a:rPr lang="cs-CZ" sz="1500" b="1" dirty="0"/>
              <a:t> – tyto testy nemají žádné předpoklady o rozložení dat</a:t>
            </a:r>
          </a:p>
        </p:txBody>
      </p:sp>
      <p:graphicFrame>
        <p:nvGraphicFramePr>
          <p:cNvPr id="637956" name="Group 4"/>
          <p:cNvGraphicFramePr>
            <a:graphicFrameLocks noGrp="1"/>
          </p:cNvGraphicFramePr>
          <p:nvPr/>
        </p:nvGraphicFramePr>
        <p:xfrm>
          <a:off x="395536" y="3954463"/>
          <a:ext cx="8353425" cy="2220153"/>
        </p:xfrm>
        <a:graphic>
          <a:graphicData uri="http://schemas.openxmlformats.org/drawingml/2006/table">
            <a:tbl>
              <a:tblPr/>
              <a:tblGrid>
                <a:gridCol w="2957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2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 test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graphicFrame>
        <p:nvGraphicFramePr>
          <p:cNvPr id="1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590128"/>
              </p:ext>
            </p:extLst>
          </p:nvPr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test;</a:t>
                      </a:r>
                      <a:b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Kolomogorovův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Smirnovův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Shapiro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Wilkův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F test</a:t>
            </a: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Levenův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98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>
                <a:latin typeface="Arial" charset="0"/>
                <a:cs typeface="Arial" charset="0"/>
              </a:rPr>
            </a:br>
            <a:r>
              <a:rPr lang="cs-CZ" dirty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Parametrické vs. neparametrické testy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Parametrické testy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23850" y="3789363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Neparametrické testy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468313" y="1747838"/>
            <a:ext cx="86756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Při stejném N a dodržení předpokladů mají vyšší sílu testu než testy neparametrické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Pokud nejsou dodrženy předpoklady parametrických testů, potom jejich síla testu prudce klesá a výsledek testu může být zcela chybný a nesmyslný 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95288" y="4292600"/>
            <a:ext cx="8675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Nemají předpoklady o 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Snížená síla těchto testů je způsobena redukcí informační hodnoty původních dat, kdy neparametrické testy nevyužívají původní hodnoty, ale nejčastěji pouze jejich pořadí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11398</TotalTime>
  <Words>1351</Words>
  <Application>Microsoft Office PowerPoint</Application>
  <PresentationFormat>Předvádění na obrazovce (4:3)</PresentationFormat>
  <Paragraphs>259</Paragraphs>
  <Slides>12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3" baseType="lpstr">
      <vt:lpstr>Arial</vt:lpstr>
      <vt:lpstr>Arial Unicode MS</vt:lpstr>
      <vt:lpstr>Calibri</vt:lpstr>
      <vt:lpstr>Symbol</vt:lpstr>
      <vt:lpstr>Verdana</vt:lpstr>
      <vt:lpstr>Wingdings</vt:lpstr>
      <vt:lpstr>Wingdings 2</vt:lpstr>
      <vt:lpstr>Administrativní</vt:lpstr>
      <vt:lpstr>2_Administrativní</vt:lpstr>
      <vt:lpstr>7_Administrativní</vt:lpstr>
      <vt:lpstr>Graf</vt:lpstr>
      <vt:lpstr>7. Statistické testování</vt:lpstr>
      <vt:lpstr>Statistické testování – základní pojmy</vt:lpstr>
      <vt:lpstr>Možné chyby při testování hypotéz</vt:lpstr>
      <vt:lpstr>Význam chyb při testování hypotéz</vt:lpstr>
      <vt:lpstr>P-hodnota</vt:lpstr>
      <vt:lpstr>Statistické testy a normalita dat</vt:lpstr>
      <vt:lpstr>Shrnutí statistických testů</vt:lpstr>
      <vt:lpstr>Shrnutí statistických testů</vt:lpstr>
      <vt:lpstr>Parametrické vs. neparametrické testy</vt:lpstr>
      <vt:lpstr>One-sample vs. two sample testy</vt:lpstr>
      <vt:lpstr>Nepárový vs. párový design</vt:lpstr>
      <vt:lpstr>Normalita dat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711</cp:revision>
  <dcterms:created xsi:type="dcterms:W3CDTF">2008-06-20T05:41:33Z</dcterms:created>
  <dcterms:modified xsi:type="dcterms:W3CDTF">2021-10-18T11:51:04Z</dcterms:modified>
</cp:coreProperties>
</file>