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2" r:id="rId3"/>
    <p:sldId id="261" r:id="rId4"/>
    <p:sldId id="403" r:id="rId5"/>
    <p:sldId id="404" r:id="rId6"/>
    <p:sldId id="416" r:id="rId7"/>
    <p:sldId id="405" r:id="rId8"/>
    <p:sldId id="260" r:id="rId9"/>
    <p:sldId id="414" r:id="rId10"/>
    <p:sldId id="415" r:id="rId11"/>
    <p:sldId id="40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316" autoAdjust="0"/>
  </p:normalViewPr>
  <p:slideViewPr>
    <p:cSldViewPr snapToGrid="0">
      <p:cViewPr varScale="1">
        <p:scale>
          <a:sx n="95" d="100"/>
          <a:sy n="95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630B5-BC46-4CD0-BCFA-66C8F4C06953}" type="datetimeFigureOut">
              <a:rPr lang="en-NZ" smtClean="0"/>
              <a:t>29/09/2021</a:t>
            </a:fld>
            <a:endParaRPr lang="en-NZ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C06B8-3AB0-4C43-80D4-D8F5E71C8B2E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935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grasslands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was </a:t>
            </a:r>
            <a:r>
              <a:rPr lang="de-DE" dirty="0" err="1"/>
              <a:t>collected</a:t>
            </a:r>
            <a:r>
              <a:rPr lang="de-DE" dirty="0"/>
              <a:t> on. The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Master‘s</a:t>
            </a:r>
            <a:r>
              <a:rPr lang="de-DE" dirty="0"/>
              <a:t> </a:t>
            </a:r>
            <a:r>
              <a:rPr lang="de-DE" dirty="0" err="1"/>
              <a:t>thesis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 was:</a:t>
            </a:r>
            <a:endParaRPr lang="en-NZ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06B8-3AB0-4C43-80D4-D8F5E71C8B2E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008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Syntax…etc. – So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endParaRPr lang="en-NZ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06B8-3AB0-4C43-80D4-D8F5E71C8B2E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0275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These </a:t>
            </a:r>
            <a:r>
              <a:rPr lang="de-DE" dirty="0" err="1"/>
              <a:t>extensively</a:t>
            </a:r>
            <a:r>
              <a:rPr lang="de-DE" dirty="0"/>
              <a:t>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grasslands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North </a:t>
            </a:r>
            <a:r>
              <a:rPr lang="de-DE" dirty="0" err="1"/>
              <a:t>of</a:t>
            </a:r>
            <a:r>
              <a:rPr lang="de-DE" dirty="0"/>
              <a:t> Germany </a:t>
            </a:r>
            <a:r>
              <a:rPr lang="de-DE" dirty="0" err="1"/>
              <a:t>whose</a:t>
            </a:r>
            <a:r>
              <a:rPr lang="de-DE" dirty="0"/>
              <a:t> </a:t>
            </a:r>
            <a:r>
              <a:rPr lang="de-DE" dirty="0" err="1"/>
              <a:t>origin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kind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weird</a:t>
            </a:r>
            <a:r>
              <a:rPr lang="de-DE" dirty="0"/>
              <a:t>. This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,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wet</a:t>
            </a:r>
            <a:r>
              <a:rPr lang="de-DE" dirty="0"/>
              <a:t>. So </a:t>
            </a:r>
            <a:r>
              <a:rPr lang="de-DE" dirty="0" err="1"/>
              <a:t>formally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probably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wet</a:t>
            </a:r>
            <a:r>
              <a:rPr lang="de-DE" dirty="0"/>
              <a:t> </a:t>
            </a:r>
            <a:r>
              <a:rPr lang="de-DE" dirty="0" err="1"/>
              <a:t>grasslands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.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was an intensive </a:t>
            </a:r>
            <a:r>
              <a:rPr lang="de-DE" dirty="0" err="1"/>
              <a:t>management</a:t>
            </a:r>
            <a:r>
              <a:rPr lang="de-DE" dirty="0"/>
              <a:t> in </a:t>
            </a:r>
            <a:r>
              <a:rPr lang="de-DE" dirty="0" err="1"/>
              <a:t>course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also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river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was </a:t>
            </a:r>
            <a:r>
              <a:rPr lang="de-DE" dirty="0" err="1"/>
              <a:t>regulated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decreased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. About 20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ago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bought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lands</a:t>
            </a:r>
            <a:r>
              <a:rPr lang="de-DE" dirty="0"/>
              <a:t> and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manage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extensively</a:t>
            </a:r>
            <a:r>
              <a:rPr lang="de-DE" dirty="0"/>
              <a:t>, but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mesic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. And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quite</a:t>
            </a:r>
            <a:r>
              <a:rPr lang="de-DE" dirty="0"/>
              <a:t> an </a:t>
            </a:r>
            <a:r>
              <a:rPr lang="de-DE" dirty="0" err="1"/>
              <a:t>interesting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special</a:t>
            </a:r>
            <a:r>
              <a:rPr lang="de-DE" dirty="0"/>
              <a:t> plants, </a:t>
            </a:r>
            <a:r>
              <a:rPr lang="de-DE" dirty="0" err="1"/>
              <a:t>for</a:t>
            </a:r>
            <a:r>
              <a:rPr lang="de-DE" dirty="0"/>
              <a:t> at least </a:t>
            </a:r>
            <a:r>
              <a:rPr lang="de-DE" dirty="0" err="1"/>
              <a:t>our</a:t>
            </a:r>
            <a:r>
              <a:rPr lang="de-DE" dirty="0"/>
              <a:t> northern Germany </a:t>
            </a:r>
            <a:r>
              <a:rPr lang="de-DE" dirty="0" err="1"/>
              <a:t>region</a:t>
            </a:r>
            <a:r>
              <a:rPr lang="de-DE" dirty="0"/>
              <a:t>,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Sanguisorba</a:t>
            </a:r>
            <a:r>
              <a:rPr lang="de-DE" dirty="0"/>
              <a:t> officinalis,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Veronica </a:t>
            </a:r>
            <a:r>
              <a:rPr lang="de-DE" dirty="0" err="1"/>
              <a:t>longifolia</a:t>
            </a:r>
            <a:r>
              <a:rPr lang="de-DE" dirty="0"/>
              <a:t>.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was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classify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,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really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belongs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systematically</a:t>
            </a:r>
            <a:r>
              <a:rPr lang="de-DE" dirty="0"/>
              <a:t>.</a:t>
            </a:r>
            <a:endParaRPr lang="en-NZ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06B8-3AB0-4C43-80D4-D8F5E71C8B2E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331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ask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. 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,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course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, just like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in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, </a:t>
            </a:r>
            <a:r>
              <a:rPr lang="de-DE" dirty="0" err="1"/>
              <a:t>exists</a:t>
            </a:r>
            <a:r>
              <a:rPr lang="de-DE" dirty="0"/>
              <a:t> </a:t>
            </a:r>
            <a:r>
              <a:rPr lang="de-DE" dirty="0" err="1"/>
              <a:t>somewhere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do not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, but 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in </a:t>
            </a:r>
            <a:r>
              <a:rPr lang="de-DE" dirty="0" err="1"/>
              <a:t>other</a:t>
            </a:r>
            <a:r>
              <a:rPr lang="de-DE" dirty="0"/>
              <a:t> European </a:t>
            </a:r>
            <a:r>
              <a:rPr lang="de-DE" dirty="0" err="1"/>
              <a:t>areas</a:t>
            </a:r>
            <a:r>
              <a:rPr lang="de-DE" dirty="0"/>
              <a:t>.</a:t>
            </a:r>
          </a:p>
          <a:p>
            <a:r>
              <a:rPr lang="de-DE" dirty="0" err="1"/>
              <a:t>Then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find out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, and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described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investigated</a:t>
            </a:r>
            <a:r>
              <a:rPr lang="de-DE" dirty="0"/>
              <a:t>.</a:t>
            </a:r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yourse</a:t>
            </a:r>
            <a:r>
              <a:rPr lang="de-DE" dirty="0"/>
              <a:t>,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still </a:t>
            </a:r>
            <a:r>
              <a:rPr lang="de-DE" dirty="0" err="1"/>
              <a:t>developing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will </a:t>
            </a:r>
            <a:r>
              <a:rPr lang="de-DE" dirty="0" err="1"/>
              <a:t>look</a:t>
            </a:r>
            <a:r>
              <a:rPr lang="de-DE" dirty="0"/>
              <a:t> like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kind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like a </a:t>
            </a:r>
            <a:r>
              <a:rPr lang="de-DE" dirty="0" err="1"/>
              <a:t>stable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stays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in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direction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developing</a:t>
            </a:r>
            <a:r>
              <a:rPr lang="de-DE" dirty="0"/>
              <a:t>.</a:t>
            </a:r>
          </a:p>
          <a:p>
            <a:r>
              <a:rPr lang="de-DE" dirty="0"/>
              <a:t>And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decide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something</a:t>
            </a:r>
            <a:r>
              <a:rPr lang="de-DE" dirty="0"/>
              <a:t> </a:t>
            </a:r>
            <a:r>
              <a:rPr lang="de-DE" dirty="0" err="1"/>
              <a:t>seperate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descibed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a </a:t>
            </a:r>
            <a:r>
              <a:rPr lang="de-DE" dirty="0" err="1"/>
              <a:t>variation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.</a:t>
            </a:r>
          </a:p>
          <a:p>
            <a:endParaRPr lang="en-NZ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A5327-6127-4583-8C6E-F965E808596E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141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was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relevés</a:t>
            </a:r>
            <a:r>
              <a:rPr lang="de-DE" dirty="0"/>
              <a:t> </a:t>
            </a:r>
            <a:r>
              <a:rPr lang="de-DE" dirty="0" err="1"/>
              <a:t>recording</a:t>
            </a:r>
            <a:r>
              <a:rPr lang="de-DE" dirty="0"/>
              <a:t> all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appearing</a:t>
            </a:r>
            <a:r>
              <a:rPr lang="de-DE" dirty="0"/>
              <a:t> in 4x4 </a:t>
            </a:r>
            <a:r>
              <a:rPr lang="de-DE" dirty="0" err="1"/>
              <a:t>meters</a:t>
            </a:r>
            <a:r>
              <a:rPr lang="de-DE" dirty="0"/>
              <a:t> all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site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197 </a:t>
            </a:r>
            <a:r>
              <a:rPr lang="de-DE" dirty="0" err="1"/>
              <a:t>plots</a:t>
            </a:r>
            <a:r>
              <a:rPr lang="de-DE" dirty="0"/>
              <a:t> in total </a:t>
            </a:r>
            <a:r>
              <a:rPr lang="de-DE" dirty="0" err="1"/>
              <a:t>with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and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cover</a:t>
            </a:r>
            <a:r>
              <a:rPr lang="de-DE" dirty="0"/>
              <a:t>.</a:t>
            </a:r>
            <a:endParaRPr lang="en-NZ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06B8-3AB0-4C43-80D4-D8F5E71C8B2E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762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mesic</a:t>
            </a:r>
            <a:r>
              <a:rPr lang="de-DE" dirty="0"/>
              <a:t> and </a:t>
            </a:r>
            <a:r>
              <a:rPr lang="de-DE" dirty="0" err="1"/>
              <a:t>wet</a:t>
            </a:r>
            <a:r>
              <a:rPr lang="de-DE" dirty="0"/>
              <a:t> </a:t>
            </a:r>
            <a:r>
              <a:rPr lang="de-DE" dirty="0" err="1"/>
              <a:t>grasslands</a:t>
            </a:r>
            <a:r>
              <a:rPr lang="de-DE" dirty="0"/>
              <a:t> </a:t>
            </a:r>
            <a:r>
              <a:rPr lang="de-DE" dirty="0" err="1"/>
              <a:t>stored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European Vegetation Archive.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154,028.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these</a:t>
            </a:r>
            <a:r>
              <a:rPr lang="de-DE" dirty="0"/>
              <a:t> 154028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coverage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at least </a:t>
            </a:r>
            <a:r>
              <a:rPr lang="de-DE" dirty="0" err="1"/>
              <a:t>presence</a:t>
            </a:r>
            <a:r>
              <a:rPr lang="de-DE" dirty="0"/>
              <a:t>/</a:t>
            </a:r>
            <a:r>
              <a:rPr lang="de-DE" dirty="0" err="1"/>
              <a:t>absence</a:t>
            </a:r>
            <a:r>
              <a:rPr lang="de-DE" dirty="0"/>
              <a:t>. </a:t>
            </a:r>
            <a:endParaRPr lang="en-NZ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06B8-3AB0-4C43-80D4-D8F5E71C8B2E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9177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And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was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a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,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something</a:t>
            </a:r>
            <a:r>
              <a:rPr lang="de-DE" dirty="0"/>
              <a:t> –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select</a:t>
            </a:r>
            <a:r>
              <a:rPr lang="de-DE" dirty="0"/>
              <a:t> all </a:t>
            </a:r>
            <a:r>
              <a:rPr lang="de-DE" dirty="0" err="1"/>
              <a:t>plots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include</a:t>
            </a:r>
            <a:r>
              <a:rPr lang="de-DE" dirty="0"/>
              <a:t> </a:t>
            </a:r>
            <a:r>
              <a:rPr lang="de-DE" dirty="0" err="1"/>
              <a:t>ten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characterising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form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. This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mainly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computer</a:t>
            </a:r>
            <a:r>
              <a:rPr lang="de-DE" dirty="0"/>
              <a:t> </a:t>
            </a:r>
            <a:r>
              <a:rPr lang="de-DE" dirty="0" err="1"/>
              <a:t>couldn‘t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large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.</a:t>
            </a:r>
          </a:p>
          <a:p>
            <a:r>
              <a:rPr lang="de-DE" dirty="0" err="1"/>
              <a:t>Then</a:t>
            </a:r>
            <a:r>
              <a:rPr lang="de-DE" dirty="0"/>
              <a:t>, after </a:t>
            </a:r>
            <a:r>
              <a:rPr lang="de-DE" dirty="0" err="1"/>
              <a:t>calculating</a:t>
            </a:r>
            <a:r>
              <a:rPr lang="de-DE" dirty="0"/>
              <a:t> a </a:t>
            </a:r>
            <a:r>
              <a:rPr lang="de-DE" dirty="0" err="1"/>
              <a:t>dissimilarity</a:t>
            </a:r>
            <a:r>
              <a:rPr lang="de-DE" dirty="0"/>
              <a:t> </a:t>
            </a:r>
            <a:r>
              <a:rPr lang="de-DE" dirty="0" err="1"/>
              <a:t>matrix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own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a </a:t>
            </a:r>
            <a:r>
              <a:rPr lang="de-DE" dirty="0" err="1"/>
              <a:t>clustering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find out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ones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ours</a:t>
            </a:r>
            <a:r>
              <a:rPr lang="de-DE" dirty="0"/>
              <a:t>.</a:t>
            </a:r>
            <a:endParaRPr lang="en-NZ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06B8-3AB0-4C43-80D4-D8F5E71C8B2E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8953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And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finally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14,227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 and </a:t>
            </a:r>
            <a:r>
              <a:rPr lang="de-DE" dirty="0" err="1"/>
              <a:t>our</a:t>
            </a:r>
            <a:r>
              <a:rPr lang="de-DE" dirty="0"/>
              <a:t> 197 and </a:t>
            </a:r>
            <a:r>
              <a:rPr lang="de-DE" dirty="0" err="1"/>
              <a:t>almost</a:t>
            </a:r>
            <a:r>
              <a:rPr lang="de-DE" dirty="0"/>
              <a:t> all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clustered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Great Britain.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looking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identities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sense, </a:t>
            </a:r>
            <a:r>
              <a:rPr lang="de-DE" dirty="0" err="1"/>
              <a:t>however</a:t>
            </a:r>
            <a:r>
              <a:rPr lang="de-DE" dirty="0"/>
              <a:t> I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I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statistically</a:t>
            </a:r>
            <a:r>
              <a:rPr lang="de-DE" dirty="0"/>
              <a:t> </a:t>
            </a:r>
            <a:r>
              <a:rPr lang="de-DE" dirty="0" err="1"/>
              <a:t>acceptable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ways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investigate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06B8-3AB0-4C43-80D4-D8F5E71C8B2E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230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 </a:t>
            </a:r>
            <a:r>
              <a:rPr lang="de-DE" dirty="0" err="1"/>
              <a:t>yes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British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floodplain</a:t>
            </a:r>
            <a:r>
              <a:rPr lang="de-DE" dirty="0"/>
              <a:t> </a:t>
            </a:r>
            <a:r>
              <a:rPr lang="de-DE" dirty="0" err="1"/>
              <a:t>meadows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and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sense, but </a:t>
            </a:r>
            <a:r>
              <a:rPr lang="de-DE" dirty="0" err="1"/>
              <a:t>questions</a:t>
            </a:r>
            <a:r>
              <a:rPr lang="de-DE" dirty="0"/>
              <a:t> like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seperate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just a </a:t>
            </a:r>
            <a:r>
              <a:rPr lang="de-DE" dirty="0" err="1"/>
              <a:t>variation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investigation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literature</a:t>
            </a:r>
            <a:r>
              <a:rPr lang="de-DE" dirty="0"/>
              <a:t>.  Maybe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ways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correctly</a:t>
            </a:r>
            <a:r>
              <a:rPr lang="de-DE" dirty="0"/>
              <a:t> </a:t>
            </a:r>
            <a:r>
              <a:rPr lang="de-DE" dirty="0" err="1"/>
              <a:t>anwer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. </a:t>
            </a:r>
          </a:p>
          <a:p>
            <a:r>
              <a:rPr lang="de-DE" dirty="0"/>
              <a:t>I also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in a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publish </a:t>
            </a:r>
            <a:r>
              <a:rPr lang="de-DE" dirty="0" err="1"/>
              <a:t>it</a:t>
            </a:r>
            <a:r>
              <a:rPr lang="de-DE" dirty="0"/>
              <a:t>… But 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.</a:t>
            </a:r>
            <a:endParaRPr lang="en-NZ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A5327-6127-4583-8C6E-F965E808596E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573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54BFB-E395-4068-84F3-8B4C851D9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B703AE-19C8-4717-9E0D-8AAF780B7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D1009E-754C-48A4-B31E-2E83B95E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E330D-4F31-4624-B735-803C21832026}" type="datetime1">
              <a:rPr lang="en-NZ" smtClean="0"/>
              <a:t>29/09/2021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AA40BF-11D6-4682-83D9-0DFA0902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FBACAE-59A1-46E1-B4F4-79DA1451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455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AF4C9-E0B7-4699-82F4-F039D15F7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E2602AB-FA35-4AD6-851B-7CCFB9DE7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82FBB-8FD3-4D1A-91DC-542D168A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C19-354C-4959-AE48-0D79FCB3E40B}" type="datetime1">
              <a:rPr lang="en-NZ" smtClean="0"/>
              <a:t>29/09/2021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97EE77-6125-427F-B293-EEDB71A1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F25448-0C74-48FE-9C2B-278E5F64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290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5AFBB57-8C23-4624-AEC7-E68E1A8A9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535AB0F-681C-4A2F-BF5B-4B1B8BA98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443E4C-04F1-4A83-8FDD-2E04BCBB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7662-55A5-403A-BB1C-13417C286669}" type="datetime1">
              <a:rPr lang="en-NZ" smtClean="0"/>
              <a:t>29/09/2021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1960B2-9211-4696-9949-73E2B4D2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D16439-6384-43EF-9973-A032641D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618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CC1AFD-06EB-4835-A2CC-61FB5BDC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601FB8-ECF6-4400-BB37-EDF62A58B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18A5E0-D069-48F1-B1E4-E3BF15A2E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3A67-C3C9-407D-8EF0-DC029EF002A1}" type="datetime1">
              <a:rPr lang="en-NZ" smtClean="0"/>
              <a:t>29/09/2021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65EEFA-87F1-4CB7-8DAD-B00AAE36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1170BC-85C4-4D8F-AA31-8F44778C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6812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6D5E9-E772-4769-9ECA-85FD344B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A27E06-A35D-4FFB-B1E2-162ABCC3F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130BEA-E304-45AE-A600-3B8286E1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CDBC-6B90-4F48-9AB8-53F8A8C847BC}" type="datetime1">
              <a:rPr lang="en-NZ" smtClean="0"/>
              <a:t>29/09/2021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D18D23-1A74-4234-B9C4-47438790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16C7D1-A99A-4166-8641-18AD79E4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834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76BD8-67BB-41BC-BD7E-4377C22E7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66CC48-46CC-4CA1-A381-16A44961A1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A3708F-A618-4F87-9148-43736B3C2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4C5AF4-7D3B-4B53-B8C5-E4A4AC579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E450-DAA3-42A0-B7C0-F7D7BC712086}" type="datetime1">
              <a:rPr lang="en-NZ" smtClean="0"/>
              <a:t>29/09/2021</a:t>
            </a:fld>
            <a:endParaRPr lang="en-N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322DAC-690D-49E0-BBB2-27665A4A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5B8822-D184-455D-8AB7-A46A17B22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667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E2A74-0DF6-47BA-B75C-8E547DA0F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C334A0-654D-4055-B3B9-FDFD2F9C5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E4CF699-4DC8-4BED-952E-BB4FA9EA7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18AAB8-F32C-4BF4-8FD7-7B99452D5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3A67441-67A1-42AC-B071-A79E598A5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D4650B-27B6-49F7-A710-4A186404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894D-6557-4761-97D1-ACB152DEE0F7}" type="datetime1">
              <a:rPr lang="en-NZ" smtClean="0"/>
              <a:t>29/09/2021</a:t>
            </a:fld>
            <a:endParaRPr lang="en-NZ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98695E-9385-45B5-A33E-62A1AF8C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0593189-FBFE-4063-AC4F-14B7B4AC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975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497A5-783E-43F3-A9D8-0FDC468E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0C6E65-93BC-4376-AC79-1AFD0262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DB0A-B769-4A94-A05C-96D459DF50F0}" type="datetime1">
              <a:rPr lang="en-NZ" smtClean="0"/>
              <a:t>29/09/2021</a:t>
            </a:fld>
            <a:endParaRPr lang="en-NZ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852FC4-9471-4FF0-ABB1-94BAC5CF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3FCDC5E-A3B2-4CB0-AA0F-A32B6FCB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473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08917C8-ED02-43AC-93D4-D9F59C29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EE48-B668-46FA-B467-B55D147B0264}" type="datetime1">
              <a:rPr lang="en-NZ" smtClean="0"/>
              <a:t>29/09/2021</a:t>
            </a:fld>
            <a:endParaRPr lang="en-NZ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AD99A7-863E-4D9B-8EC3-2ACEFD4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6320BF-86F8-4638-8D73-34AE4DE5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211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4BE86-D010-4FF4-B5AE-EBCC2E14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E768CD-9394-43CD-AD73-BF14C1E8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587D83-CB2E-4123-8E0C-6BFA32FB3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2E06A94-849E-44D0-AB7C-E7C7CDC5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C382-FDB5-44C3-83E5-A573946434C7}" type="datetime1">
              <a:rPr lang="en-NZ" smtClean="0"/>
              <a:t>29/09/2021</a:t>
            </a:fld>
            <a:endParaRPr lang="en-N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DB6F16-5700-4549-9EE4-CA6F3761C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4E5002-C805-41FD-AF6C-AE52B067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5707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22B1B-11A2-43B8-B256-CB01C058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7CC8D43-A231-42C6-9F45-8D5F8EB84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ECA507-FBCF-4F8F-B4A7-813F38012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DC97DB-AC95-4291-9D6C-4DD4887EF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40F3-13AD-49B4-BC65-B912EDAC93CB}" type="datetime1">
              <a:rPr lang="en-NZ" smtClean="0"/>
              <a:t>29/09/2021</a:t>
            </a:fld>
            <a:endParaRPr lang="en-N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A25F9F-37A5-46E9-8BBF-C6604729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7AAAF6-CE1D-40C2-AA68-F71D8E9B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504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9FC060A-0B93-42FD-8612-72EB3F73E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624E4D-AD47-4116-B6B1-FE7B83A97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1401FD-EE46-410F-A497-DC51AB207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440CE-D0C9-4765-A227-DA333740B7FD}" type="datetime1">
              <a:rPr lang="en-NZ" smtClean="0"/>
              <a:t>29/09/2021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997815-CB02-4ADA-AC46-FCB726229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18072C-1212-4827-846B-D19BB5E85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4AFC3-3E35-4266-8387-A9CB46865ADD}" type="slidenum">
              <a:rPr lang="en-NZ" smtClean="0"/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7673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501A9-D07D-4FAB-9869-DF062B3EF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B284C03-41F8-4F1D-B6B3-3F4759C887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55916F-5BAD-4276-8CC4-8247A41CF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39059"/>
            <a:ext cx="12192000" cy="913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54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8A764-0C31-4C9A-B378-91256ADE1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BB82B6-E4E3-4E2A-9638-CC5CD889E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BB9E14-211B-4E94-B9F0-B106C871A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36700"/>
            <a:ext cx="12192000" cy="9144000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A8BBC64-6FD1-4987-9C27-03E3171AF2B2}"/>
              </a:ext>
            </a:extLst>
          </p:cNvPr>
          <p:cNvSpPr txBox="1">
            <a:spLocks/>
          </p:cNvSpPr>
          <p:nvPr/>
        </p:nvSpPr>
        <p:spPr>
          <a:xfrm>
            <a:off x="635000" y="896540"/>
            <a:ext cx="10896600" cy="495816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vert="horz" lIns="91440" tIns="180000" rIns="91440" bIns="7200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0">
              <a:lnSpc>
                <a:spcPct val="110000"/>
              </a:lnSpc>
              <a:buNone/>
            </a:pPr>
            <a:r>
              <a:rPr lang="en-NZ" sz="9800" dirty="0"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  <a:r>
              <a:rPr lang="en-NZ" sz="9800" dirty="0" err="1">
                <a:latin typeface="Arial" panose="020B0604020202020204" pitchFamily="34" charset="0"/>
                <a:cs typeface="Arial" panose="020B0604020202020204" pitchFamily="34" charset="0"/>
              </a:rPr>
              <a:t>Syntaxonomic</a:t>
            </a:r>
            <a:r>
              <a:rPr lang="en-NZ" sz="9800" dirty="0">
                <a:latin typeface="Arial" panose="020B0604020202020204" pitchFamily="34" charset="0"/>
                <a:cs typeface="Arial" panose="020B0604020202020204" pitchFamily="34" charset="0"/>
              </a:rPr>
              <a:t> classification of the investigated grassland community</a:t>
            </a:r>
          </a:p>
          <a:p>
            <a:pPr marL="85725" lvl="1" indent="0">
              <a:lnSpc>
                <a:spcPct val="110000"/>
              </a:lnSpc>
              <a:buNone/>
            </a:pPr>
            <a:endParaRPr lang="en-NZ" sz="8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276225">
              <a:lnSpc>
                <a:spcPct val="120000"/>
              </a:lnSpc>
            </a:pPr>
            <a:r>
              <a:rPr lang="en-NZ" sz="8600" dirty="0">
                <a:latin typeface="Arial" panose="020B0604020202020204" pitchFamily="34" charset="0"/>
                <a:cs typeface="Arial" panose="020B0604020202020204" pitchFamily="34" charset="0"/>
              </a:rPr>
              <a:t>Does this community exist somewhere else in Europe?</a:t>
            </a:r>
          </a:p>
          <a:p>
            <a:pPr marL="361950" lvl="1" indent="-276225">
              <a:lnSpc>
                <a:spcPct val="120000"/>
              </a:lnSpc>
            </a:pPr>
            <a:r>
              <a:rPr lang="en-NZ" sz="8600" dirty="0">
                <a:latin typeface="Arial" panose="020B0604020202020204" pitchFamily="34" charset="0"/>
                <a:cs typeface="Arial" panose="020B0604020202020204" pitchFamily="34" charset="0"/>
              </a:rPr>
              <a:t>If not: which is the community that is most similar?</a:t>
            </a:r>
          </a:p>
          <a:p>
            <a:pPr marL="361950" lvl="1" indent="-276225">
              <a:lnSpc>
                <a:spcPct val="120000"/>
              </a:lnSpc>
            </a:pPr>
            <a:r>
              <a:rPr lang="en-NZ" sz="8600" dirty="0">
                <a:latin typeface="Arial" panose="020B0604020202020204" pitchFamily="34" charset="0"/>
                <a:cs typeface="Arial" panose="020B0604020202020204" pitchFamily="34" charset="0"/>
              </a:rPr>
              <a:t>Is this community stable or do we actually see an intermediate state of a transforming grassland? Where could it be heading to? </a:t>
            </a:r>
          </a:p>
          <a:p>
            <a:pPr marL="361950" lvl="1" indent="-276225">
              <a:lnSpc>
                <a:spcPct val="120000"/>
              </a:lnSpc>
            </a:pPr>
            <a:r>
              <a:rPr lang="en-NZ" sz="8600" dirty="0">
                <a:latin typeface="Arial" panose="020B0604020202020204" pitchFamily="34" charset="0"/>
                <a:cs typeface="Arial" panose="020B0604020202020204" pitchFamily="34" charset="0"/>
              </a:rPr>
              <a:t>Is it a separate community or just a variation of a known community?</a:t>
            </a:r>
          </a:p>
        </p:txBody>
      </p:sp>
    </p:spTree>
    <p:extLst>
      <p:ext uri="{BB962C8B-B14F-4D97-AF65-F5344CB8AC3E}">
        <p14:creationId xmlns:p14="http://schemas.microsoft.com/office/powerpoint/2010/main" val="173291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4F5C0-DB13-435D-ABD4-E0172C06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FCC45C-DDA1-4160-800D-497D5C9E0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NZ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E79912-666D-45A1-BD40-60A814A8D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36700"/>
            <a:ext cx="12192000" cy="9144000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DA7A2EA-F8E3-4CF0-B0CE-559938A05DF7}"/>
              </a:ext>
            </a:extLst>
          </p:cNvPr>
          <p:cNvSpPr txBox="1">
            <a:spLocks/>
          </p:cNvSpPr>
          <p:nvPr/>
        </p:nvSpPr>
        <p:spPr>
          <a:xfrm>
            <a:off x="4165600" y="1077714"/>
            <a:ext cx="4114800" cy="122594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vert="horz" lIns="91440" tIns="180000" rIns="91440" bIns="7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0">
              <a:lnSpc>
                <a:spcPct val="110000"/>
              </a:lnSpc>
              <a:buNone/>
            </a:pPr>
            <a:r>
              <a:rPr lang="en-NZ" sz="60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NZ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4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501A9-D07D-4FAB-9869-DF062B3EF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B284C03-41F8-4F1D-B6B3-3F4759C887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55916F-5BAD-4276-8CC4-8247A41CF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39059"/>
            <a:ext cx="12192000" cy="913611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4A93EF9-9794-416E-B2C0-0C7E6BBE313E}"/>
              </a:ext>
            </a:extLst>
          </p:cNvPr>
          <p:cNvSpPr txBox="1">
            <a:spLocks/>
          </p:cNvSpPr>
          <p:nvPr/>
        </p:nvSpPr>
        <p:spPr>
          <a:xfrm>
            <a:off x="870439" y="1320948"/>
            <a:ext cx="10577146" cy="3936852"/>
          </a:xfrm>
          <a:prstGeom prst="rect">
            <a:avLst/>
          </a:prstGeom>
          <a:solidFill>
            <a:schemeClr val="bg1">
              <a:alpha val="70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Syntaxonomic</a:t>
            </a: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revision of extensively managed,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mesic alluvial grasslands along the Wümme river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(Lower Saxony, Germany)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Nina Fahs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4F2BA07-70F9-4FA1-A6E9-49A59AC73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46" y="1487472"/>
            <a:ext cx="4619555" cy="8979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A8D12D-2D2E-40CC-813E-F0E38F945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02" y="1487472"/>
            <a:ext cx="1007725" cy="9208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D4648BD-773F-4ADF-AE79-2C03DD0F2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94" y="1320948"/>
            <a:ext cx="2648554" cy="123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61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501A9-D07D-4FAB-9869-DF062B3EF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B284C03-41F8-4F1D-B6B3-3F4759C887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55916F-5BAD-4276-8CC4-8247A41CF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39059"/>
            <a:ext cx="12192000" cy="91361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64D40C-FF76-4B65-B4CB-58A74B0E8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446" y="2825019"/>
            <a:ext cx="2774060" cy="2824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0FEDF7F-BDB2-4BBE-8670-E4CE12884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10"/>
          <a:stretch/>
        </p:blipFill>
        <p:spPr>
          <a:xfrm>
            <a:off x="6604286" y="2200595"/>
            <a:ext cx="2585608" cy="4073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98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8A764-0C31-4C9A-B378-91256ADE1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BB82B6-E4E3-4E2A-9638-CC5CD889E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BB9E14-211B-4E94-B9F0-B106C871A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36700"/>
            <a:ext cx="12192000" cy="9144000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A8BBC64-6FD1-4987-9C27-03E3171AF2B2}"/>
              </a:ext>
            </a:extLst>
          </p:cNvPr>
          <p:cNvSpPr txBox="1">
            <a:spLocks/>
          </p:cNvSpPr>
          <p:nvPr/>
        </p:nvSpPr>
        <p:spPr>
          <a:xfrm>
            <a:off x="635000" y="896540"/>
            <a:ext cx="10896600" cy="495816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vert="horz" lIns="91440" tIns="180000" rIns="91440" bIns="7200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0">
              <a:lnSpc>
                <a:spcPct val="110000"/>
              </a:lnSpc>
              <a:buNone/>
            </a:pPr>
            <a:r>
              <a:rPr lang="en-NZ" sz="9800" dirty="0"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  <a:r>
              <a:rPr lang="en-NZ" sz="9800" dirty="0" err="1">
                <a:latin typeface="Arial" panose="020B0604020202020204" pitchFamily="34" charset="0"/>
                <a:cs typeface="Arial" panose="020B0604020202020204" pitchFamily="34" charset="0"/>
              </a:rPr>
              <a:t>Syntaxonomic</a:t>
            </a:r>
            <a:r>
              <a:rPr lang="en-NZ" sz="9800" dirty="0">
                <a:latin typeface="Arial" panose="020B0604020202020204" pitchFamily="34" charset="0"/>
                <a:cs typeface="Arial" panose="020B0604020202020204" pitchFamily="34" charset="0"/>
              </a:rPr>
              <a:t> classification of the investigated grassland community</a:t>
            </a:r>
          </a:p>
          <a:p>
            <a:pPr marL="85725" lvl="1" indent="0">
              <a:lnSpc>
                <a:spcPct val="110000"/>
              </a:lnSpc>
              <a:buNone/>
            </a:pPr>
            <a:endParaRPr lang="en-NZ" sz="8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276225">
              <a:lnSpc>
                <a:spcPct val="120000"/>
              </a:lnSpc>
            </a:pPr>
            <a:r>
              <a:rPr lang="en-NZ" sz="8600" dirty="0">
                <a:latin typeface="Arial" panose="020B0604020202020204" pitchFamily="34" charset="0"/>
                <a:cs typeface="Arial" panose="020B0604020202020204" pitchFamily="34" charset="0"/>
              </a:rPr>
              <a:t>Does this community exist somewhere else in Europe?</a:t>
            </a:r>
          </a:p>
          <a:p>
            <a:pPr marL="361950" lvl="1" indent="-276225">
              <a:lnSpc>
                <a:spcPct val="120000"/>
              </a:lnSpc>
            </a:pPr>
            <a:r>
              <a:rPr lang="en-NZ" sz="8600" dirty="0">
                <a:latin typeface="Arial" panose="020B0604020202020204" pitchFamily="34" charset="0"/>
                <a:cs typeface="Arial" panose="020B0604020202020204" pitchFamily="34" charset="0"/>
              </a:rPr>
              <a:t>If not: which is the community that is most similar?</a:t>
            </a:r>
          </a:p>
          <a:p>
            <a:pPr marL="361950" lvl="1" indent="-276225">
              <a:lnSpc>
                <a:spcPct val="120000"/>
              </a:lnSpc>
            </a:pPr>
            <a:r>
              <a:rPr lang="en-NZ" sz="8600" dirty="0">
                <a:latin typeface="Arial" panose="020B0604020202020204" pitchFamily="34" charset="0"/>
                <a:cs typeface="Arial" panose="020B0604020202020204" pitchFamily="34" charset="0"/>
              </a:rPr>
              <a:t>Is this community stable or do we actually see an intermediate state of a transforming grassland? Where could it be heading to? </a:t>
            </a:r>
          </a:p>
          <a:p>
            <a:pPr marL="361950" lvl="1" indent="-276225">
              <a:lnSpc>
                <a:spcPct val="120000"/>
              </a:lnSpc>
            </a:pPr>
            <a:r>
              <a:rPr lang="en-NZ" sz="8600" dirty="0">
                <a:latin typeface="Arial" panose="020B0604020202020204" pitchFamily="34" charset="0"/>
                <a:cs typeface="Arial" panose="020B0604020202020204" pitchFamily="34" charset="0"/>
              </a:rPr>
              <a:t>Is it a separate community or just a variation of a known community?</a:t>
            </a:r>
          </a:p>
        </p:txBody>
      </p:sp>
    </p:spTree>
    <p:extLst>
      <p:ext uri="{BB962C8B-B14F-4D97-AF65-F5344CB8AC3E}">
        <p14:creationId xmlns:p14="http://schemas.microsoft.com/office/powerpoint/2010/main" val="15634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4A288-2F2A-476A-A30C-33ACB67D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600" y="-282575"/>
            <a:ext cx="10452100" cy="1298575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197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vegetation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plots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, 4x4m,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percent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94C2A6-E8D2-4B77-9786-362A29B03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06" y="711200"/>
            <a:ext cx="11622588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1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2B49B-0DB3-4AD4-A35B-A40E6F6B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C381AE-C25B-44E4-B53A-2AF3D8A93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9306D5-C706-4CDA-A16D-572B356A3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663"/>
            <a:ext cx="12192000" cy="42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2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84B25-A56E-4E4C-894F-DC94D383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1" y="0"/>
            <a:ext cx="10772775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mesic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wet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grasslands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European Vegetation Archive-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[154,028];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vegetation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absence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11C6B6-6627-4E80-AD40-0571F6BE1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1444625"/>
            <a:ext cx="1161097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7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F77572E-AB3F-47AD-83D3-48E6EA674E8C}"/>
              </a:ext>
            </a:extLst>
          </p:cNvPr>
          <p:cNvSpPr txBox="1"/>
          <p:nvPr/>
        </p:nvSpPr>
        <p:spPr>
          <a:xfrm>
            <a:off x="2227681" y="1177303"/>
            <a:ext cx="773667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Vegetation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EVA-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[154 028]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046BDF0-7CBE-46F3-A971-84D444D95A9A}"/>
              </a:ext>
            </a:extLst>
          </p:cNvPr>
          <p:cNvCxnSpPr>
            <a:cxnSpLocks/>
          </p:cNvCxnSpPr>
          <p:nvPr/>
        </p:nvCxnSpPr>
        <p:spPr>
          <a:xfrm>
            <a:off x="6088005" y="1869206"/>
            <a:ext cx="0" cy="35712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EAB197CC-0A46-4764-82F1-FF730D4A330F}"/>
              </a:ext>
            </a:extLst>
          </p:cNvPr>
          <p:cNvSpPr txBox="1"/>
          <p:nvPr/>
        </p:nvSpPr>
        <p:spPr>
          <a:xfrm>
            <a:off x="1372463" y="2431819"/>
            <a:ext cx="94470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relevant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vegetation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plots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at least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characterising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investigated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5F266E7-4937-43F2-9D3A-20BD0C4190C3}"/>
              </a:ext>
            </a:extLst>
          </p:cNvPr>
          <p:cNvCxnSpPr>
            <a:cxnSpLocks/>
          </p:cNvCxnSpPr>
          <p:nvPr/>
        </p:nvCxnSpPr>
        <p:spPr>
          <a:xfrm>
            <a:off x="6088005" y="3472034"/>
            <a:ext cx="0" cy="35712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0D69710A-3B50-445E-8508-2A13AD323549}"/>
              </a:ext>
            </a:extLst>
          </p:cNvPr>
          <p:cNvSpPr txBox="1"/>
          <p:nvPr/>
        </p:nvSpPr>
        <p:spPr>
          <a:xfrm>
            <a:off x="1245620" y="4055666"/>
            <a:ext cx="968477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dissimilarity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investigated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absence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FBF71EE-2EDC-4372-9777-AF3FD0B79BDE}"/>
              </a:ext>
            </a:extLst>
          </p:cNvPr>
          <p:cNvSpPr txBox="1"/>
          <p:nvPr/>
        </p:nvSpPr>
        <p:spPr>
          <a:xfrm>
            <a:off x="1813342" y="5679513"/>
            <a:ext cx="856531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Clustering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further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575D4BF-B303-4A99-9528-7EA99D144DAE}"/>
              </a:ext>
            </a:extLst>
          </p:cNvPr>
          <p:cNvCxnSpPr>
            <a:cxnSpLocks/>
          </p:cNvCxnSpPr>
          <p:nvPr/>
        </p:nvCxnSpPr>
        <p:spPr>
          <a:xfrm>
            <a:off x="6088005" y="5095881"/>
            <a:ext cx="0" cy="35712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>
            <a:extLst>
              <a:ext uri="{FF2B5EF4-FFF2-40B4-BE49-F238E27FC236}">
                <a16:creationId xmlns:a16="http://schemas.microsoft.com/office/drawing/2014/main" id="{39DD9A84-0AAC-40F9-A543-79023D0B0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30" y="-183265"/>
            <a:ext cx="11182350" cy="1298575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Finding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relevés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investigated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N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9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18860D3-733B-4422-A87D-E47E7805D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57" y="1605586"/>
            <a:ext cx="9314071" cy="4874847"/>
          </a:xfrm>
          <a:prstGeom prst="rect">
            <a:avLst/>
          </a:prstGeom>
        </p:spPr>
      </p:pic>
      <p:sp>
        <p:nvSpPr>
          <p:cNvPr id="4" name="Textfeld 41">
            <a:extLst>
              <a:ext uri="{FF2B5EF4-FFF2-40B4-BE49-F238E27FC236}">
                <a16:creationId xmlns:a16="http://schemas.microsoft.com/office/drawing/2014/main" id="{800D279F-BE5D-40C6-8844-C94422C40250}"/>
              </a:ext>
            </a:extLst>
          </p:cNvPr>
          <p:cNvSpPr txBox="1"/>
          <p:nvPr/>
        </p:nvSpPr>
        <p:spPr>
          <a:xfrm rot="16200000">
            <a:off x="-971084" y="4115870"/>
            <a:ext cx="3174124" cy="47150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Bray-Curtis </a:t>
            </a:r>
            <a:r>
              <a:rPr lang="de-D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dissimilarity</a:t>
            </a:r>
            <a:endParaRPr lang="en-N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8FC39028-9643-4701-AE7D-17C5A76D7DCA}"/>
              </a:ext>
            </a:extLst>
          </p:cNvPr>
          <p:cNvCxnSpPr>
            <a:cxnSpLocks/>
          </p:cNvCxnSpPr>
          <p:nvPr/>
        </p:nvCxnSpPr>
        <p:spPr>
          <a:xfrm flipH="1">
            <a:off x="1562558" y="5221082"/>
            <a:ext cx="842935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41">
            <a:extLst>
              <a:ext uri="{FF2B5EF4-FFF2-40B4-BE49-F238E27FC236}">
                <a16:creationId xmlns:a16="http://schemas.microsoft.com/office/drawing/2014/main" id="{018CB4D2-EA3F-46AF-806F-522FF343FA79}"/>
              </a:ext>
            </a:extLst>
          </p:cNvPr>
          <p:cNvSpPr txBox="1"/>
          <p:nvPr/>
        </p:nvSpPr>
        <p:spPr>
          <a:xfrm>
            <a:off x="1881338" y="3602117"/>
            <a:ext cx="136828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41">
            <a:extLst>
              <a:ext uri="{FF2B5EF4-FFF2-40B4-BE49-F238E27FC236}">
                <a16:creationId xmlns:a16="http://schemas.microsoft.com/office/drawing/2014/main" id="{90800D58-64FF-46C2-8812-50D6525DBD06}"/>
              </a:ext>
            </a:extLst>
          </p:cNvPr>
          <p:cNvSpPr txBox="1"/>
          <p:nvPr/>
        </p:nvSpPr>
        <p:spPr>
          <a:xfrm>
            <a:off x="2487448" y="4782084"/>
            <a:ext cx="136828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41">
            <a:extLst>
              <a:ext uri="{FF2B5EF4-FFF2-40B4-BE49-F238E27FC236}">
                <a16:creationId xmlns:a16="http://schemas.microsoft.com/office/drawing/2014/main" id="{290F7232-2399-4BE8-9988-D7FEBF293444}"/>
              </a:ext>
            </a:extLst>
          </p:cNvPr>
          <p:cNvSpPr txBox="1"/>
          <p:nvPr/>
        </p:nvSpPr>
        <p:spPr>
          <a:xfrm>
            <a:off x="3318644" y="4779237"/>
            <a:ext cx="136828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41">
            <a:extLst>
              <a:ext uri="{FF2B5EF4-FFF2-40B4-BE49-F238E27FC236}">
                <a16:creationId xmlns:a16="http://schemas.microsoft.com/office/drawing/2014/main" id="{59C01FFF-106D-474C-A092-EE20BE9CDC31}"/>
              </a:ext>
            </a:extLst>
          </p:cNvPr>
          <p:cNvSpPr txBox="1"/>
          <p:nvPr/>
        </p:nvSpPr>
        <p:spPr>
          <a:xfrm>
            <a:off x="4264346" y="4723121"/>
            <a:ext cx="136828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41">
            <a:extLst>
              <a:ext uri="{FF2B5EF4-FFF2-40B4-BE49-F238E27FC236}">
                <a16:creationId xmlns:a16="http://schemas.microsoft.com/office/drawing/2014/main" id="{1AA5786D-AB4D-46F3-9115-DA14DAC2F44E}"/>
              </a:ext>
            </a:extLst>
          </p:cNvPr>
          <p:cNvSpPr txBox="1"/>
          <p:nvPr/>
        </p:nvSpPr>
        <p:spPr>
          <a:xfrm>
            <a:off x="4644821" y="4723121"/>
            <a:ext cx="136828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41">
            <a:extLst>
              <a:ext uri="{FF2B5EF4-FFF2-40B4-BE49-F238E27FC236}">
                <a16:creationId xmlns:a16="http://schemas.microsoft.com/office/drawing/2014/main" id="{FEB6F50A-BC2D-4056-BF8E-0784D689AD70}"/>
              </a:ext>
            </a:extLst>
          </p:cNvPr>
          <p:cNvSpPr txBox="1"/>
          <p:nvPr/>
        </p:nvSpPr>
        <p:spPr>
          <a:xfrm>
            <a:off x="5202154" y="3991000"/>
            <a:ext cx="96386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41">
            <a:extLst>
              <a:ext uri="{FF2B5EF4-FFF2-40B4-BE49-F238E27FC236}">
                <a16:creationId xmlns:a16="http://schemas.microsoft.com/office/drawing/2014/main" id="{4A9A3C1D-3AF2-42D7-B830-C99DCE649603}"/>
              </a:ext>
            </a:extLst>
          </p:cNvPr>
          <p:cNvSpPr txBox="1"/>
          <p:nvPr/>
        </p:nvSpPr>
        <p:spPr>
          <a:xfrm>
            <a:off x="5874942" y="4850131"/>
            <a:ext cx="136828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41">
            <a:extLst>
              <a:ext uri="{FF2B5EF4-FFF2-40B4-BE49-F238E27FC236}">
                <a16:creationId xmlns:a16="http://schemas.microsoft.com/office/drawing/2014/main" id="{20F21F51-99B0-4B80-B0DA-177A1E23D9FF}"/>
              </a:ext>
            </a:extLst>
          </p:cNvPr>
          <p:cNvSpPr txBox="1"/>
          <p:nvPr/>
        </p:nvSpPr>
        <p:spPr>
          <a:xfrm>
            <a:off x="6317366" y="4859192"/>
            <a:ext cx="136828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41">
            <a:extLst>
              <a:ext uri="{FF2B5EF4-FFF2-40B4-BE49-F238E27FC236}">
                <a16:creationId xmlns:a16="http://schemas.microsoft.com/office/drawing/2014/main" id="{547C574B-83D6-427F-B68F-7E2EACBFF873}"/>
              </a:ext>
            </a:extLst>
          </p:cNvPr>
          <p:cNvSpPr txBox="1"/>
          <p:nvPr/>
        </p:nvSpPr>
        <p:spPr>
          <a:xfrm>
            <a:off x="6875302" y="4774051"/>
            <a:ext cx="136828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41">
            <a:extLst>
              <a:ext uri="{FF2B5EF4-FFF2-40B4-BE49-F238E27FC236}">
                <a16:creationId xmlns:a16="http://schemas.microsoft.com/office/drawing/2014/main" id="{90043B2F-9E3C-4681-B190-DEF4AF3A8C7E}"/>
              </a:ext>
            </a:extLst>
          </p:cNvPr>
          <p:cNvSpPr txBox="1"/>
          <p:nvPr/>
        </p:nvSpPr>
        <p:spPr>
          <a:xfrm>
            <a:off x="7463211" y="4764187"/>
            <a:ext cx="250600" cy="27667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41">
            <a:extLst>
              <a:ext uri="{FF2B5EF4-FFF2-40B4-BE49-F238E27FC236}">
                <a16:creationId xmlns:a16="http://schemas.microsoft.com/office/drawing/2014/main" id="{2738159B-4CBD-4AC5-A6D6-482ED2508725}"/>
              </a:ext>
            </a:extLst>
          </p:cNvPr>
          <p:cNvSpPr txBox="1"/>
          <p:nvPr/>
        </p:nvSpPr>
        <p:spPr>
          <a:xfrm>
            <a:off x="7809241" y="4897085"/>
            <a:ext cx="250600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41">
            <a:extLst>
              <a:ext uri="{FF2B5EF4-FFF2-40B4-BE49-F238E27FC236}">
                <a16:creationId xmlns:a16="http://schemas.microsoft.com/office/drawing/2014/main" id="{600FE05D-FF85-4CD7-A563-1F65E5EC9CA6}"/>
              </a:ext>
            </a:extLst>
          </p:cNvPr>
          <p:cNvSpPr txBox="1"/>
          <p:nvPr/>
        </p:nvSpPr>
        <p:spPr>
          <a:xfrm>
            <a:off x="8211734" y="4902525"/>
            <a:ext cx="250600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41">
            <a:extLst>
              <a:ext uri="{FF2B5EF4-FFF2-40B4-BE49-F238E27FC236}">
                <a16:creationId xmlns:a16="http://schemas.microsoft.com/office/drawing/2014/main" id="{1F560986-1EF4-4CB5-9620-D9FE6ED6280C}"/>
              </a:ext>
            </a:extLst>
          </p:cNvPr>
          <p:cNvSpPr txBox="1"/>
          <p:nvPr/>
        </p:nvSpPr>
        <p:spPr>
          <a:xfrm>
            <a:off x="8806711" y="4637981"/>
            <a:ext cx="250600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41">
            <a:extLst>
              <a:ext uri="{FF2B5EF4-FFF2-40B4-BE49-F238E27FC236}">
                <a16:creationId xmlns:a16="http://schemas.microsoft.com/office/drawing/2014/main" id="{D3A7F076-EEE8-4419-AB6F-72A83EEB5D1A}"/>
              </a:ext>
            </a:extLst>
          </p:cNvPr>
          <p:cNvSpPr txBox="1"/>
          <p:nvPr/>
        </p:nvSpPr>
        <p:spPr>
          <a:xfrm>
            <a:off x="9429934" y="4637980"/>
            <a:ext cx="250600" cy="272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762"/>
              </a:spcAft>
            </a:pPr>
            <a:r>
              <a:rPr lang="de-DE" sz="13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endParaRPr lang="en-NZ" sz="13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BEEE79-C7AD-4353-AA39-446B0E54D6D4}"/>
              </a:ext>
            </a:extLst>
          </p:cNvPr>
          <p:cNvSpPr/>
          <p:nvPr/>
        </p:nvSpPr>
        <p:spPr>
          <a:xfrm>
            <a:off x="7500809" y="5026793"/>
            <a:ext cx="289083" cy="14262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714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B54C1EC-F8FA-41FE-BAB5-0792E4BD93E5}"/>
              </a:ext>
            </a:extLst>
          </p:cNvPr>
          <p:cNvSpPr/>
          <p:nvPr/>
        </p:nvSpPr>
        <p:spPr>
          <a:xfrm>
            <a:off x="7809241" y="5148208"/>
            <a:ext cx="402493" cy="142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6F92671E-3C71-4481-96A2-E41FD1D8E67E}"/>
              </a:ext>
            </a:extLst>
          </p:cNvPr>
          <p:cNvSpPr txBox="1">
            <a:spLocks noChangeArrowheads="1"/>
          </p:cNvSpPr>
          <p:nvPr/>
        </p:nvSpPr>
        <p:spPr>
          <a:xfrm>
            <a:off x="159115" y="225072"/>
            <a:ext cx="11632878" cy="997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Dendrogramm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of the clustering of the records including at least ten of the most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characterising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species of the investigated community</a:t>
            </a:r>
            <a:endParaRPr lang="en-GB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5B0DF4D-0174-4D74-B3F0-83969443B04C}"/>
              </a:ext>
            </a:extLst>
          </p:cNvPr>
          <p:cNvSpPr txBox="1"/>
          <p:nvPr/>
        </p:nvSpPr>
        <p:spPr>
          <a:xfrm>
            <a:off x="9312164" y="1335814"/>
            <a:ext cx="2879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Ward‘s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variance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Methode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14,227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investigated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BACD8BB-85C2-4F31-8A92-120CF7DF5531}"/>
              </a:ext>
            </a:extLst>
          </p:cNvPr>
          <p:cNvSpPr txBox="1"/>
          <p:nvPr/>
        </p:nvSpPr>
        <p:spPr>
          <a:xfrm>
            <a:off x="7866382" y="65160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2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88AD174-185C-4E89-A4B3-E742BF0FCF4D}"/>
              </a:ext>
            </a:extLst>
          </p:cNvPr>
          <p:cNvSpPr txBox="1"/>
          <p:nvPr/>
        </p:nvSpPr>
        <p:spPr>
          <a:xfrm>
            <a:off x="7377488" y="65066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195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7BF28B66-F2A4-4C60-99B7-A35435BC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AFC3-3E35-4266-8387-A9CB46865ADD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584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5" grpId="0" animBg="1"/>
      <p:bldP spid="5" grpId="1" animBg="1"/>
      <p:bldP spid="2" grpId="0"/>
      <p:bldP spid="2" grpId="1"/>
      <p:bldP spid="26" grpId="0"/>
    </p:bldLst>
  </p:timing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Microsoft Office PowerPoint</Application>
  <PresentationFormat>Breitbild</PresentationFormat>
  <Paragraphs>72</Paragraphs>
  <Slides>11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1_Office</vt:lpstr>
      <vt:lpstr>PowerPoint-Präsentation</vt:lpstr>
      <vt:lpstr>PowerPoint-Präsentation</vt:lpstr>
      <vt:lpstr>PowerPoint-Präsentation</vt:lpstr>
      <vt:lpstr>PowerPoint-Präsentation</vt:lpstr>
      <vt:lpstr>197 vegetation plots, 4x4m, percent cover</vt:lpstr>
      <vt:lpstr>PowerPoint-Präsentation</vt:lpstr>
      <vt:lpstr>All records of mesic and wet grasslands from the European Vegetation Archive-database [154,028]; vegetation plot data with species identity and cover (or presence/absence)</vt:lpstr>
      <vt:lpstr>Finding the relevés most similar to the investigated community: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Fahs</dc:creator>
  <cp:lastModifiedBy>Nina Fahs</cp:lastModifiedBy>
  <cp:revision>8</cp:revision>
  <dcterms:created xsi:type="dcterms:W3CDTF">2021-09-20T06:16:33Z</dcterms:created>
  <dcterms:modified xsi:type="dcterms:W3CDTF">2021-09-29T09:56:42Z</dcterms:modified>
</cp:coreProperties>
</file>