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69" r:id="rId3"/>
    <p:sldId id="270" r:id="rId4"/>
    <p:sldId id="264" r:id="rId5"/>
    <p:sldId id="273" r:id="rId6"/>
    <p:sldId id="274" r:id="rId7"/>
    <p:sldId id="275" r:id="rId8"/>
    <p:sldId id="276" r:id="rId9"/>
    <p:sldId id="277" r:id="rId10"/>
    <p:sldId id="279" r:id="rId11"/>
    <p:sldId id="278" r:id="rId12"/>
    <p:sldId id="280" r:id="rId13"/>
    <p:sldId id="288" r:id="rId14"/>
    <p:sldId id="281" r:id="rId15"/>
    <p:sldId id="289" r:id="rId16"/>
    <p:sldId id="283" r:id="rId17"/>
    <p:sldId id="290" r:id="rId18"/>
    <p:sldId id="284" r:id="rId19"/>
    <p:sldId id="291" r:id="rId20"/>
    <p:sldId id="287" r:id="rId21"/>
    <p:sldId id="286" r:id="rId22"/>
    <p:sldId id="271" r:id="rId23"/>
  </p:sldIdLst>
  <p:sldSz cx="9144000" cy="5143500" type="screen16x9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0DD"/>
    <a:srgbClr val="019979"/>
    <a:srgbClr val="624D45"/>
    <a:srgbClr val="382D28"/>
    <a:srgbClr val="B3F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67" autoAdjust="0"/>
    <p:restoredTop sz="95789" autoAdjust="0"/>
  </p:normalViewPr>
  <p:slideViewPr>
    <p:cSldViewPr snapToGrid="0">
      <p:cViewPr varScale="1">
        <p:scale>
          <a:sx n="145" d="100"/>
          <a:sy n="145" d="100"/>
        </p:scale>
        <p:origin x="378" y="1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1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283968" cy="4803998"/>
          </a:xfrm>
        </p:spPr>
        <p:txBody>
          <a:bodyPr/>
          <a:lstStyle/>
          <a:p>
            <a:pPr lvl="0"/>
            <a:r>
              <a:rPr lang="cs-CZ" noProof="0"/>
              <a:t>Kliknutím na ikonu přidáte obrázek.</a:t>
            </a:r>
          </a:p>
        </p:txBody>
      </p:sp>
      <p:sp>
        <p:nvSpPr>
          <p:cNvPr id="11" name="Nadpis 1"/>
          <p:cNvSpPr>
            <a:spLocks noGrp="1"/>
          </p:cNvSpPr>
          <p:nvPr>
            <p:ph type="title"/>
          </p:nvPr>
        </p:nvSpPr>
        <p:spPr>
          <a:xfrm>
            <a:off x="4716016" y="2211710"/>
            <a:ext cx="3981128" cy="1728192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Aller" pitchFamily="2" charset="-18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2" name="Zástupný symbol pro text 12"/>
          <p:cNvSpPr>
            <a:spLocks noGrp="1"/>
          </p:cNvSpPr>
          <p:nvPr>
            <p:ph type="body" sz="quarter" idx="10"/>
          </p:nvPr>
        </p:nvSpPr>
        <p:spPr>
          <a:xfrm>
            <a:off x="4721707" y="3939902"/>
            <a:ext cx="3985736" cy="50413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  <a:latin typeface="Aller Light" pitchFamily="2" charset="-18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15" name="Obrázek 2" descr="ZVT_logo_zakladni_CMYK.png"/>
          <p:cNvPicPr>
            <a:picLocks noChangeAspect="1" noChangeArrowheads="1"/>
          </p:cNvPicPr>
          <p:nvPr userDrawn="1"/>
        </p:nvPicPr>
        <p:blipFill>
          <a:blip r:embed="rId2" cstate="print"/>
          <a:srcRect t="13358"/>
          <a:stretch>
            <a:fillRect/>
          </a:stretch>
        </p:blipFill>
        <p:spPr bwMode="auto">
          <a:xfrm>
            <a:off x="4499992" y="368316"/>
            <a:ext cx="3240360" cy="1483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Obrázek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" t="4073" r="63" b="19968"/>
          <a:stretch/>
        </p:blipFill>
        <p:spPr>
          <a:xfrm>
            <a:off x="4346309" y="1979482"/>
            <a:ext cx="4797691" cy="2733753"/>
          </a:xfrm>
          <a:prstGeom prst="rect">
            <a:avLst/>
          </a:prstGeom>
        </p:spPr>
      </p:pic>
      <p:sp>
        <p:nvSpPr>
          <p:cNvPr id="8" name="Volný tvar 7"/>
          <p:cNvSpPr/>
          <p:nvPr userDrawn="1"/>
        </p:nvSpPr>
        <p:spPr>
          <a:xfrm>
            <a:off x="4346309" y="1995488"/>
            <a:ext cx="4798282" cy="3148012"/>
          </a:xfrm>
          <a:custGeom>
            <a:avLst/>
            <a:gdLst>
              <a:gd name="connsiteX0" fmla="*/ 0 w 4859337"/>
              <a:gd name="connsiteY0" fmla="*/ 0 h 3148012"/>
              <a:gd name="connsiteX1" fmla="*/ 4859337 w 4859337"/>
              <a:gd name="connsiteY1" fmla="*/ 0 h 3148012"/>
              <a:gd name="connsiteX2" fmla="*/ 4859337 w 4859337"/>
              <a:gd name="connsiteY2" fmla="*/ 3148012 h 3148012"/>
              <a:gd name="connsiteX3" fmla="*/ 0 w 4859337"/>
              <a:gd name="connsiteY3" fmla="*/ 3148012 h 3148012"/>
              <a:gd name="connsiteX4" fmla="*/ 0 w 4859337"/>
              <a:gd name="connsiteY4" fmla="*/ 0 h 3148012"/>
              <a:gd name="connsiteX0" fmla="*/ 143321 w 4859337"/>
              <a:gd name="connsiteY0" fmla="*/ 72206 h 3148012"/>
              <a:gd name="connsiteX1" fmla="*/ 4859337 w 4859337"/>
              <a:gd name="connsiteY1" fmla="*/ 0 h 3148012"/>
              <a:gd name="connsiteX2" fmla="*/ 4859337 w 4859337"/>
              <a:gd name="connsiteY2" fmla="*/ 3148012 h 3148012"/>
              <a:gd name="connsiteX3" fmla="*/ 0 w 4859337"/>
              <a:gd name="connsiteY3" fmla="*/ 3148012 h 3148012"/>
              <a:gd name="connsiteX4" fmla="*/ 143321 w 4859337"/>
              <a:gd name="connsiteY4" fmla="*/ 72206 h 3148012"/>
              <a:gd name="connsiteX0" fmla="*/ 143321 w 4859337"/>
              <a:gd name="connsiteY0" fmla="*/ 72206 h 3148012"/>
              <a:gd name="connsiteX1" fmla="*/ 4859337 w 4859337"/>
              <a:gd name="connsiteY1" fmla="*/ 0 h 3148012"/>
              <a:gd name="connsiteX2" fmla="*/ 4859337 w 4859337"/>
              <a:gd name="connsiteY2" fmla="*/ 3148012 h 3148012"/>
              <a:gd name="connsiteX3" fmla="*/ 0 w 4859337"/>
              <a:gd name="connsiteY3" fmla="*/ 3148012 h 3148012"/>
              <a:gd name="connsiteX4" fmla="*/ 143321 w 4859337"/>
              <a:gd name="connsiteY4" fmla="*/ 72206 h 3148012"/>
              <a:gd name="connsiteX0" fmla="*/ 215329 w 4859337"/>
              <a:gd name="connsiteY0" fmla="*/ 144214 h 3148012"/>
              <a:gd name="connsiteX1" fmla="*/ 4859337 w 4859337"/>
              <a:gd name="connsiteY1" fmla="*/ 0 h 3148012"/>
              <a:gd name="connsiteX2" fmla="*/ 4859337 w 4859337"/>
              <a:gd name="connsiteY2" fmla="*/ 3148012 h 3148012"/>
              <a:gd name="connsiteX3" fmla="*/ 0 w 4859337"/>
              <a:gd name="connsiteY3" fmla="*/ 3148012 h 3148012"/>
              <a:gd name="connsiteX4" fmla="*/ 215329 w 4859337"/>
              <a:gd name="connsiteY4" fmla="*/ 144214 h 3148012"/>
              <a:gd name="connsiteX0" fmla="*/ 215329 w 4859337"/>
              <a:gd name="connsiteY0" fmla="*/ 144214 h 3148012"/>
              <a:gd name="connsiteX1" fmla="*/ 4859337 w 4859337"/>
              <a:gd name="connsiteY1" fmla="*/ 0 h 3148012"/>
              <a:gd name="connsiteX2" fmla="*/ 4859337 w 4859337"/>
              <a:gd name="connsiteY2" fmla="*/ 3148012 h 3148012"/>
              <a:gd name="connsiteX3" fmla="*/ 0 w 4859337"/>
              <a:gd name="connsiteY3" fmla="*/ 3148012 h 3148012"/>
              <a:gd name="connsiteX4" fmla="*/ 215329 w 4859337"/>
              <a:gd name="connsiteY4" fmla="*/ 144214 h 3148012"/>
              <a:gd name="connsiteX0" fmla="*/ 0 w 4860032"/>
              <a:gd name="connsiteY0" fmla="*/ 198 h 3148012"/>
              <a:gd name="connsiteX1" fmla="*/ 4860032 w 4860032"/>
              <a:gd name="connsiteY1" fmla="*/ 0 h 3148012"/>
              <a:gd name="connsiteX2" fmla="*/ 4860032 w 4860032"/>
              <a:gd name="connsiteY2" fmla="*/ 3148012 h 3148012"/>
              <a:gd name="connsiteX3" fmla="*/ 695 w 4860032"/>
              <a:gd name="connsiteY3" fmla="*/ 3148012 h 3148012"/>
              <a:gd name="connsiteX4" fmla="*/ 0 w 4860032"/>
              <a:gd name="connsiteY4" fmla="*/ 198 h 3148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0032" h="3148012">
                <a:moveTo>
                  <a:pt x="0" y="198"/>
                </a:moveTo>
                <a:lnTo>
                  <a:pt x="4860032" y="0"/>
                </a:lnTo>
                <a:lnTo>
                  <a:pt x="4860032" y="3148012"/>
                </a:lnTo>
                <a:lnTo>
                  <a:pt x="695" y="3148012"/>
                </a:lnTo>
                <a:cubicBezTo>
                  <a:pt x="463" y="2098741"/>
                  <a:pt x="232" y="1049469"/>
                  <a:pt x="0" y="198"/>
                </a:cubicBezTo>
                <a:close/>
              </a:path>
            </a:pathLst>
          </a:custGeom>
          <a:solidFill>
            <a:srgbClr val="019979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4" name="Obdélník 13"/>
          <p:cNvSpPr/>
          <p:nvPr userDrawn="1"/>
        </p:nvSpPr>
        <p:spPr>
          <a:xfrm>
            <a:off x="0" y="4739493"/>
            <a:ext cx="9144000" cy="411162"/>
          </a:xfrm>
          <a:prstGeom prst="rect">
            <a:avLst/>
          </a:prstGeom>
          <a:solidFill>
            <a:srgbClr val="624D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0" name="Obdélník 9"/>
          <p:cNvSpPr/>
          <p:nvPr userDrawn="1"/>
        </p:nvSpPr>
        <p:spPr>
          <a:xfrm>
            <a:off x="4635366" y="4775797"/>
            <a:ext cx="42195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cs-CZ" sz="1600" b="1" dirty="0">
                <a:solidFill>
                  <a:schemeClr val="bg1"/>
                </a:solidFill>
                <a:latin typeface="Aller" pitchFamily="2" charset="-18"/>
                <a:cs typeface="+mn-cs"/>
              </a:rPr>
              <a:t>www.</a:t>
            </a:r>
            <a:r>
              <a:rPr lang="cs-CZ" sz="1600" b="1" dirty="0" err="1">
                <a:solidFill>
                  <a:schemeClr val="bg1"/>
                </a:solidFill>
                <a:latin typeface="Aller" pitchFamily="2" charset="-18"/>
                <a:cs typeface="+mn-cs"/>
              </a:rPr>
              <a:t>vupt.cz</a:t>
            </a:r>
            <a:endParaRPr lang="en-US" sz="1600" b="1" dirty="0">
              <a:solidFill>
                <a:schemeClr val="bg1"/>
              </a:solidFill>
              <a:latin typeface="Aller" pitchFamily="2" charset="-18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4F9B1-36E6-4C93-8F10-D7867F475287}" type="datetimeFigureOut">
              <a:rPr lang="cs-CZ" smtClean="0"/>
              <a:pPr/>
              <a:t>06.09.2021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F1349-3D3B-4402-AB6E-42A16BB2614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4F9B1-36E6-4C93-8F10-D7867F475287}" type="datetimeFigureOut">
              <a:rPr lang="cs-CZ" smtClean="0"/>
              <a:pPr/>
              <a:t>06.09.2021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F1349-3D3B-4402-AB6E-42A16BB2614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4F9B1-36E6-4C93-8F10-D7867F475287}" type="datetimeFigureOut">
              <a:rPr lang="cs-CZ" smtClean="0"/>
              <a:pPr/>
              <a:t>06.09.2021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F1349-3D3B-4402-AB6E-42A16BB2614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4F9B1-36E6-4C93-8F10-D7867F475287}" type="datetimeFigureOut">
              <a:rPr lang="cs-CZ" smtClean="0"/>
              <a:pPr/>
              <a:t>06.09.2021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F1349-3D3B-4402-AB6E-42A16BB2614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4F9B1-36E6-4C93-8F10-D7867F475287}" type="datetimeFigureOut">
              <a:rPr lang="cs-CZ" smtClean="0"/>
              <a:pPr/>
              <a:t>06.09.2021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F1349-3D3B-4402-AB6E-42A16BB2614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1"/>
          <p:cNvSpPr>
            <a:spLocks noGrp="1"/>
          </p:cNvSpPr>
          <p:nvPr>
            <p:ph type="pic" sz="quarter" idx="12"/>
          </p:nvPr>
        </p:nvSpPr>
        <p:spPr>
          <a:xfrm>
            <a:off x="4860032" y="0"/>
            <a:ext cx="4283968" cy="4732338"/>
          </a:xfrm>
        </p:spPr>
        <p:txBody>
          <a:bodyPr/>
          <a:lstStyle/>
          <a:p>
            <a:pPr lv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20" name="Obdélník 19"/>
          <p:cNvSpPr/>
          <p:nvPr userDrawn="1"/>
        </p:nvSpPr>
        <p:spPr>
          <a:xfrm>
            <a:off x="0" y="4732338"/>
            <a:ext cx="9144000" cy="411162"/>
          </a:xfrm>
          <a:prstGeom prst="rect">
            <a:avLst/>
          </a:prstGeom>
          <a:solidFill>
            <a:srgbClr val="624D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9" name="Obdélník 18"/>
          <p:cNvSpPr/>
          <p:nvPr userDrawn="1"/>
        </p:nvSpPr>
        <p:spPr>
          <a:xfrm>
            <a:off x="0" y="1995488"/>
            <a:ext cx="6012160" cy="2304454"/>
          </a:xfrm>
          <a:prstGeom prst="rect">
            <a:avLst/>
          </a:prstGeom>
          <a:solidFill>
            <a:srgbClr val="019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1" name="Nadpis 1"/>
          <p:cNvSpPr>
            <a:spLocks noGrp="1"/>
          </p:cNvSpPr>
          <p:nvPr>
            <p:ph type="title"/>
          </p:nvPr>
        </p:nvSpPr>
        <p:spPr>
          <a:xfrm>
            <a:off x="395536" y="2211710"/>
            <a:ext cx="5161583" cy="1455154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Aller" pitchFamily="2" charset="-18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2" name="Zástupný symbol pro text 12"/>
          <p:cNvSpPr>
            <a:spLocks noGrp="1"/>
          </p:cNvSpPr>
          <p:nvPr>
            <p:ph type="body" sz="quarter" idx="10"/>
          </p:nvPr>
        </p:nvSpPr>
        <p:spPr>
          <a:xfrm>
            <a:off x="401227" y="3651870"/>
            <a:ext cx="5167557" cy="42448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  <a:latin typeface="Aller Light" pitchFamily="2" charset="-18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9" name="Obrázek 2" descr="ZVT_logo_zakladni_CMYK.png"/>
          <p:cNvPicPr>
            <a:picLocks noChangeAspect="1" noChangeArrowheads="1"/>
          </p:cNvPicPr>
          <p:nvPr userDrawn="1"/>
        </p:nvPicPr>
        <p:blipFill>
          <a:blip r:embed="rId2" cstate="print"/>
          <a:srcRect t="13358"/>
          <a:stretch>
            <a:fillRect/>
          </a:stretch>
        </p:blipFill>
        <p:spPr bwMode="auto">
          <a:xfrm>
            <a:off x="251520" y="379928"/>
            <a:ext cx="3057693" cy="1399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bdélník 9"/>
          <p:cNvSpPr/>
          <p:nvPr userDrawn="1"/>
        </p:nvSpPr>
        <p:spPr>
          <a:xfrm>
            <a:off x="4635366" y="4775797"/>
            <a:ext cx="42195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cs-CZ" sz="1600" b="1" dirty="0">
                <a:solidFill>
                  <a:schemeClr val="bg1"/>
                </a:solidFill>
                <a:latin typeface="Aller" pitchFamily="2" charset="-18"/>
                <a:cs typeface="+mn-cs"/>
              </a:rPr>
              <a:t>www.</a:t>
            </a:r>
            <a:r>
              <a:rPr lang="cs-CZ" sz="1600" b="1" dirty="0" err="1">
                <a:solidFill>
                  <a:schemeClr val="bg1"/>
                </a:solidFill>
                <a:latin typeface="Aller" pitchFamily="2" charset="-18"/>
                <a:cs typeface="+mn-cs"/>
              </a:rPr>
              <a:t>vupt.cz</a:t>
            </a:r>
            <a:endParaRPr lang="en-US" sz="1600" b="1" dirty="0">
              <a:solidFill>
                <a:schemeClr val="bg1"/>
              </a:solidFill>
              <a:latin typeface="Aller" pitchFamily="2" charset="-18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Volný tvar 7"/>
          <p:cNvSpPr/>
          <p:nvPr userDrawn="1"/>
        </p:nvSpPr>
        <p:spPr>
          <a:xfrm>
            <a:off x="4543425" y="1995488"/>
            <a:ext cx="4600575" cy="2719387"/>
          </a:xfrm>
          <a:custGeom>
            <a:avLst/>
            <a:gdLst>
              <a:gd name="connsiteX0" fmla="*/ 0 w 4859337"/>
              <a:gd name="connsiteY0" fmla="*/ 0 h 3148012"/>
              <a:gd name="connsiteX1" fmla="*/ 4859337 w 4859337"/>
              <a:gd name="connsiteY1" fmla="*/ 0 h 3148012"/>
              <a:gd name="connsiteX2" fmla="*/ 4859337 w 4859337"/>
              <a:gd name="connsiteY2" fmla="*/ 3148012 h 3148012"/>
              <a:gd name="connsiteX3" fmla="*/ 0 w 4859337"/>
              <a:gd name="connsiteY3" fmla="*/ 3148012 h 3148012"/>
              <a:gd name="connsiteX4" fmla="*/ 0 w 4859337"/>
              <a:gd name="connsiteY4" fmla="*/ 0 h 3148012"/>
              <a:gd name="connsiteX0" fmla="*/ 143321 w 4859337"/>
              <a:gd name="connsiteY0" fmla="*/ 72206 h 3148012"/>
              <a:gd name="connsiteX1" fmla="*/ 4859337 w 4859337"/>
              <a:gd name="connsiteY1" fmla="*/ 0 h 3148012"/>
              <a:gd name="connsiteX2" fmla="*/ 4859337 w 4859337"/>
              <a:gd name="connsiteY2" fmla="*/ 3148012 h 3148012"/>
              <a:gd name="connsiteX3" fmla="*/ 0 w 4859337"/>
              <a:gd name="connsiteY3" fmla="*/ 3148012 h 3148012"/>
              <a:gd name="connsiteX4" fmla="*/ 143321 w 4859337"/>
              <a:gd name="connsiteY4" fmla="*/ 72206 h 3148012"/>
              <a:gd name="connsiteX0" fmla="*/ 143321 w 4859337"/>
              <a:gd name="connsiteY0" fmla="*/ 72206 h 3148012"/>
              <a:gd name="connsiteX1" fmla="*/ 4859337 w 4859337"/>
              <a:gd name="connsiteY1" fmla="*/ 0 h 3148012"/>
              <a:gd name="connsiteX2" fmla="*/ 4859337 w 4859337"/>
              <a:gd name="connsiteY2" fmla="*/ 3148012 h 3148012"/>
              <a:gd name="connsiteX3" fmla="*/ 0 w 4859337"/>
              <a:gd name="connsiteY3" fmla="*/ 3148012 h 3148012"/>
              <a:gd name="connsiteX4" fmla="*/ 143321 w 4859337"/>
              <a:gd name="connsiteY4" fmla="*/ 72206 h 3148012"/>
              <a:gd name="connsiteX0" fmla="*/ 215329 w 4859337"/>
              <a:gd name="connsiteY0" fmla="*/ 144214 h 3148012"/>
              <a:gd name="connsiteX1" fmla="*/ 4859337 w 4859337"/>
              <a:gd name="connsiteY1" fmla="*/ 0 h 3148012"/>
              <a:gd name="connsiteX2" fmla="*/ 4859337 w 4859337"/>
              <a:gd name="connsiteY2" fmla="*/ 3148012 h 3148012"/>
              <a:gd name="connsiteX3" fmla="*/ 0 w 4859337"/>
              <a:gd name="connsiteY3" fmla="*/ 3148012 h 3148012"/>
              <a:gd name="connsiteX4" fmla="*/ 215329 w 4859337"/>
              <a:gd name="connsiteY4" fmla="*/ 144214 h 3148012"/>
              <a:gd name="connsiteX0" fmla="*/ 215329 w 4859337"/>
              <a:gd name="connsiteY0" fmla="*/ 144214 h 3148012"/>
              <a:gd name="connsiteX1" fmla="*/ 4859337 w 4859337"/>
              <a:gd name="connsiteY1" fmla="*/ 0 h 3148012"/>
              <a:gd name="connsiteX2" fmla="*/ 4859337 w 4859337"/>
              <a:gd name="connsiteY2" fmla="*/ 3148012 h 3148012"/>
              <a:gd name="connsiteX3" fmla="*/ 0 w 4859337"/>
              <a:gd name="connsiteY3" fmla="*/ 3148012 h 3148012"/>
              <a:gd name="connsiteX4" fmla="*/ 215329 w 4859337"/>
              <a:gd name="connsiteY4" fmla="*/ 144214 h 3148012"/>
              <a:gd name="connsiteX0" fmla="*/ 0 w 4860032"/>
              <a:gd name="connsiteY0" fmla="*/ 198 h 3148012"/>
              <a:gd name="connsiteX1" fmla="*/ 4860032 w 4860032"/>
              <a:gd name="connsiteY1" fmla="*/ 0 h 3148012"/>
              <a:gd name="connsiteX2" fmla="*/ 4860032 w 4860032"/>
              <a:gd name="connsiteY2" fmla="*/ 3148012 h 3148012"/>
              <a:gd name="connsiteX3" fmla="*/ 695 w 4860032"/>
              <a:gd name="connsiteY3" fmla="*/ 3148012 h 3148012"/>
              <a:gd name="connsiteX4" fmla="*/ 0 w 4860032"/>
              <a:gd name="connsiteY4" fmla="*/ 198 h 3148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0032" h="3148012">
                <a:moveTo>
                  <a:pt x="0" y="198"/>
                </a:moveTo>
                <a:lnTo>
                  <a:pt x="4860032" y="0"/>
                </a:lnTo>
                <a:lnTo>
                  <a:pt x="4860032" y="3148012"/>
                </a:lnTo>
                <a:lnTo>
                  <a:pt x="695" y="3148012"/>
                </a:lnTo>
                <a:cubicBezTo>
                  <a:pt x="463" y="2098741"/>
                  <a:pt x="232" y="1049469"/>
                  <a:pt x="0" y="198"/>
                </a:cubicBezTo>
                <a:close/>
              </a:path>
            </a:pathLst>
          </a:custGeom>
          <a:solidFill>
            <a:srgbClr val="019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3" name="Zástupný symbol pro obrázek 11"/>
          <p:cNvSpPr>
            <a:spLocks noGrp="1"/>
          </p:cNvSpPr>
          <p:nvPr>
            <p:ph type="pic" sz="quarter" idx="12"/>
          </p:nvPr>
        </p:nvSpPr>
        <p:spPr>
          <a:xfrm>
            <a:off x="0" y="1995686"/>
            <a:ext cx="2238375" cy="2709664"/>
          </a:xfrm>
        </p:spPr>
        <p:txBody>
          <a:bodyPr/>
          <a:lstStyle/>
          <a:p>
            <a:pPr lv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11" name="Nadpis 1"/>
          <p:cNvSpPr>
            <a:spLocks noGrp="1"/>
          </p:cNvSpPr>
          <p:nvPr>
            <p:ph type="title"/>
          </p:nvPr>
        </p:nvSpPr>
        <p:spPr>
          <a:xfrm>
            <a:off x="4716016" y="2211710"/>
            <a:ext cx="3981128" cy="1728192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Aller" pitchFamily="2" charset="-18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2" name="Zástupný symbol pro text 12"/>
          <p:cNvSpPr>
            <a:spLocks noGrp="1"/>
          </p:cNvSpPr>
          <p:nvPr>
            <p:ph type="body" sz="quarter" idx="10"/>
          </p:nvPr>
        </p:nvSpPr>
        <p:spPr>
          <a:xfrm>
            <a:off x="4721707" y="3939902"/>
            <a:ext cx="3985736" cy="50413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  <a:latin typeface="Aller Light" pitchFamily="2" charset="-18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5" name="Zástupný symbol pro obrázek 11"/>
          <p:cNvSpPr>
            <a:spLocks noGrp="1"/>
          </p:cNvSpPr>
          <p:nvPr>
            <p:ph type="pic" sz="quarter" idx="13"/>
          </p:nvPr>
        </p:nvSpPr>
        <p:spPr>
          <a:xfrm>
            <a:off x="4543424" y="0"/>
            <a:ext cx="4600575" cy="1971675"/>
          </a:xfrm>
        </p:spPr>
        <p:txBody>
          <a:bodyPr/>
          <a:lstStyle/>
          <a:p>
            <a:pPr lv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16" name="Zástupný symbol pro obrázek 11"/>
          <p:cNvSpPr>
            <a:spLocks noGrp="1"/>
          </p:cNvSpPr>
          <p:nvPr>
            <p:ph type="pic" sz="quarter" idx="14"/>
          </p:nvPr>
        </p:nvSpPr>
        <p:spPr>
          <a:xfrm>
            <a:off x="2267744" y="1995686"/>
            <a:ext cx="2238375" cy="2709664"/>
          </a:xfrm>
        </p:spPr>
        <p:txBody>
          <a:bodyPr/>
          <a:lstStyle/>
          <a:p>
            <a:pPr lv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14" name="Obdélník 13"/>
          <p:cNvSpPr/>
          <p:nvPr userDrawn="1"/>
        </p:nvSpPr>
        <p:spPr>
          <a:xfrm>
            <a:off x="0" y="4732338"/>
            <a:ext cx="9144000" cy="411162"/>
          </a:xfrm>
          <a:prstGeom prst="rect">
            <a:avLst/>
          </a:prstGeom>
          <a:solidFill>
            <a:srgbClr val="624D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9" name="Obdélník 8"/>
          <p:cNvSpPr/>
          <p:nvPr userDrawn="1"/>
        </p:nvSpPr>
        <p:spPr>
          <a:xfrm>
            <a:off x="323850" y="4803775"/>
            <a:ext cx="8496622" cy="246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00" dirty="0">
                <a:solidFill>
                  <a:schemeClr val="bg1"/>
                </a:solidFill>
                <a:latin typeface="Aspira Wide" pitchFamily="50" charset="0"/>
                <a:cs typeface="+mn-cs"/>
              </a:rPr>
              <a:t>Název akce, datum:			              Autoři:</a:t>
            </a:r>
            <a:endParaRPr lang="en-US" sz="1000" dirty="0">
              <a:solidFill>
                <a:schemeClr val="bg1"/>
              </a:solidFill>
              <a:latin typeface="Aspira Wide" pitchFamily="50" charset="0"/>
              <a:cs typeface="+mn-cs"/>
            </a:endParaRPr>
          </a:p>
        </p:txBody>
      </p:sp>
      <p:pic>
        <p:nvPicPr>
          <p:cNvPr id="21" name="Obrázek 2" descr="ZVT_logo_zakladni_CMYK.png"/>
          <p:cNvPicPr>
            <a:picLocks noChangeAspect="1" noChangeArrowheads="1"/>
          </p:cNvPicPr>
          <p:nvPr userDrawn="1"/>
        </p:nvPicPr>
        <p:blipFill>
          <a:blip r:embed="rId2" cstate="print"/>
          <a:srcRect t="13358"/>
          <a:stretch>
            <a:fillRect/>
          </a:stretch>
        </p:blipFill>
        <p:spPr bwMode="auto">
          <a:xfrm>
            <a:off x="251520" y="379928"/>
            <a:ext cx="3057693" cy="1399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1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4732338"/>
          </a:xfrm>
        </p:spPr>
        <p:txBody>
          <a:bodyPr/>
          <a:lstStyle/>
          <a:p>
            <a:pPr lv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20" name="Obdélník 19"/>
          <p:cNvSpPr/>
          <p:nvPr userDrawn="1"/>
        </p:nvSpPr>
        <p:spPr>
          <a:xfrm>
            <a:off x="0" y="4732338"/>
            <a:ext cx="9144000" cy="411162"/>
          </a:xfrm>
          <a:prstGeom prst="rect">
            <a:avLst/>
          </a:prstGeom>
          <a:solidFill>
            <a:srgbClr val="019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1" name="Nadpis 1"/>
          <p:cNvSpPr>
            <a:spLocks noGrp="1"/>
          </p:cNvSpPr>
          <p:nvPr>
            <p:ph type="title" hasCustomPrompt="1"/>
          </p:nvPr>
        </p:nvSpPr>
        <p:spPr>
          <a:xfrm>
            <a:off x="683568" y="2499742"/>
            <a:ext cx="7776864" cy="1167122"/>
          </a:xfrm>
        </p:spPr>
        <p:txBody>
          <a:bodyPr/>
          <a:lstStyle>
            <a:lvl1pPr algn="l">
              <a:defRPr sz="3200" b="1" baseline="0">
                <a:solidFill>
                  <a:srgbClr val="019979"/>
                </a:solidFill>
                <a:latin typeface="Aller" pitchFamily="2" charset="-18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12" name="Zástupný symbol pro text 12"/>
          <p:cNvSpPr>
            <a:spLocks noGrp="1"/>
          </p:cNvSpPr>
          <p:nvPr>
            <p:ph type="body" sz="quarter" idx="10"/>
          </p:nvPr>
        </p:nvSpPr>
        <p:spPr>
          <a:xfrm>
            <a:off x="689591" y="3651870"/>
            <a:ext cx="7785865" cy="42448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rgbClr val="382D28"/>
                </a:solidFill>
                <a:latin typeface="Aller Light" pitchFamily="2" charset="-18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8" name="Obdélník 17"/>
          <p:cNvSpPr/>
          <p:nvPr userDrawn="1"/>
        </p:nvSpPr>
        <p:spPr>
          <a:xfrm>
            <a:off x="323850" y="4803775"/>
            <a:ext cx="8496622" cy="246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00" dirty="0">
                <a:solidFill>
                  <a:schemeClr val="bg1"/>
                </a:solidFill>
                <a:latin typeface="Aspira Wide" pitchFamily="50" charset="0"/>
                <a:cs typeface="+mn-cs"/>
              </a:rPr>
              <a:t>Název akce, datum:			       Autoři:</a:t>
            </a:r>
            <a:endParaRPr lang="en-US" sz="1000" dirty="0">
              <a:solidFill>
                <a:schemeClr val="bg1"/>
              </a:solidFill>
              <a:latin typeface="Aspira Wide" pitchFamily="50" charset="0"/>
              <a:cs typeface="+mn-cs"/>
            </a:endParaRPr>
          </a:p>
        </p:txBody>
      </p:sp>
      <p:pic>
        <p:nvPicPr>
          <p:cNvPr id="8" name="Obrázek 2" descr="ZVT_logo_zakladni_CMYK.png"/>
          <p:cNvPicPr>
            <a:picLocks noChangeAspect="1" noChangeArrowheads="1"/>
          </p:cNvPicPr>
          <p:nvPr userDrawn="1"/>
        </p:nvPicPr>
        <p:blipFill>
          <a:blip r:embed="rId2" cstate="print"/>
          <a:srcRect l="7065" t="13358" r="-1264"/>
          <a:stretch>
            <a:fillRect/>
          </a:stretch>
        </p:blipFill>
        <p:spPr bwMode="auto">
          <a:xfrm>
            <a:off x="3131840" y="483518"/>
            <a:ext cx="2880320" cy="1399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/>
          <p:cNvSpPr/>
          <p:nvPr userDrawn="1"/>
        </p:nvSpPr>
        <p:spPr>
          <a:xfrm>
            <a:off x="0" y="4732338"/>
            <a:ext cx="9144000" cy="411162"/>
          </a:xfrm>
          <a:prstGeom prst="rect">
            <a:avLst/>
          </a:prstGeom>
          <a:solidFill>
            <a:srgbClr val="019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457200" y="343346"/>
            <a:ext cx="8229600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37518"/>
            <a:ext cx="8229600" cy="3394472"/>
          </a:xfrm>
        </p:spPr>
        <p:txBody>
          <a:bodyPr/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8" name="Obdélník 7"/>
          <p:cNvSpPr/>
          <p:nvPr userDrawn="1"/>
        </p:nvSpPr>
        <p:spPr>
          <a:xfrm>
            <a:off x="4572000" y="4753476"/>
            <a:ext cx="42195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cs-CZ" sz="1600" b="1" dirty="0">
                <a:solidFill>
                  <a:schemeClr val="bg1"/>
                </a:solidFill>
                <a:latin typeface="Aller" pitchFamily="2" charset="-18"/>
                <a:cs typeface="+mn-cs"/>
              </a:rPr>
              <a:t>www.</a:t>
            </a:r>
            <a:r>
              <a:rPr lang="cs-CZ" sz="1600" b="1" dirty="0" err="1">
                <a:solidFill>
                  <a:schemeClr val="bg1"/>
                </a:solidFill>
                <a:latin typeface="Aller" pitchFamily="2" charset="-18"/>
                <a:cs typeface="+mn-cs"/>
              </a:rPr>
              <a:t>vupt.cz</a:t>
            </a:r>
            <a:endParaRPr lang="en-US" sz="1600" b="1" dirty="0">
              <a:solidFill>
                <a:schemeClr val="bg1"/>
              </a:solidFill>
              <a:latin typeface="Aller" pitchFamily="2" charset="-18"/>
              <a:cs typeface="+mn-cs"/>
            </a:endParaRPr>
          </a:p>
        </p:txBody>
      </p:sp>
      <p:sp>
        <p:nvSpPr>
          <p:cNvPr id="10" name="Obdélník 9"/>
          <p:cNvSpPr/>
          <p:nvPr userDrawn="1"/>
        </p:nvSpPr>
        <p:spPr>
          <a:xfrm>
            <a:off x="539552" y="4484451"/>
            <a:ext cx="1440160" cy="6590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18900000" algn="b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2" name="Obrázek 2" descr="ZVT_logo_zakladni_CMYK.png"/>
          <p:cNvPicPr>
            <a:picLocks noChangeAspect="1" noChangeArrowheads="1"/>
          </p:cNvPicPr>
          <p:nvPr userDrawn="1"/>
        </p:nvPicPr>
        <p:blipFill>
          <a:blip r:embed="rId2" cstate="print"/>
          <a:srcRect l="7065" t="13358" r="-1264" b="10869"/>
          <a:stretch>
            <a:fillRect/>
          </a:stretch>
        </p:blipFill>
        <p:spPr bwMode="auto">
          <a:xfrm>
            <a:off x="649682" y="4587974"/>
            <a:ext cx="118601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457200" y="412180"/>
            <a:ext cx="8229600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347614"/>
            <a:ext cx="4038600" cy="2545556"/>
          </a:xfrm>
        </p:spPr>
        <p:txBody>
          <a:bodyPr/>
          <a:lstStyle>
            <a:lvl1pPr marL="0" indent="0">
              <a:buNone/>
              <a:defRPr sz="1800">
                <a:solidFill>
                  <a:srgbClr val="382D28"/>
                </a:solidFill>
              </a:defRPr>
            </a:lvl1pPr>
            <a:lvl2pPr>
              <a:defRPr sz="1600">
                <a:solidFill>
                  <a:srgbClr val="382D28"/>
                </a:solidFill>
              </a:defRPr>
            </a:lvl2pPr>
            <a:lvl3pPr>
              <a:defRPr sz="1600">
                <a:solidFill>
                  <a:srgbClr val="382D28"/>
                </a:solidFill>
              </a:defRPr>
            </a:lvl3pPr>
            <a:lvl4pPr>
              <a:defRPr sz="1600">
                <a:solidFill>
                  <a:srgbClr val="382D28"/>
                </a:solidFill>
              </a:defRPr>
            </a:lvl4pPr>
            <a:lvl5pPr>
              <a:defRPr sz="1600">
                <a:solidFill>
                  <a:srgbClr val="382D28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347614"/>
            <a:ext cx="4038600" cy="2545556"/>
          </a:xfrm>
        </p:spPr>
        <p:txBody>
          <a:bodyPr/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8" name="Obdélník 7"/>
          <p:cNvSpPr/>
          <p:nvPr userDrawn="1"/>
        </p:nvSpPr>
        <p:spPr>
          <a:xfrm>
            <a:off x="0" y="4732338"/>
            <a:ext cx="9144000" cy="411162"/>
          </a:xfrm>
          <a:prstGeom prst="rect">
            <a:avLst/>
          </a:prstGeom>
          <a:solidFill>
            <a:srgbClr val="019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1" name="Obdélník 10"/>
          <p:cNvSpPr/>
          <p:nvPr userDrawn="1"/>
        </p:nvSpPr>
        <p:spPr>
          <a:xfrm>
            <a:off x="4572000" y="4753476"/>
            <a:ext cx="42195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cs-CZ" sz="1600" b="1" dirty="0">
                <a:solidFill>
                  <a:schemeClr val="bg1"/>
                </a:solidFill>
                <a:latin typeface="Aller" pitchFamily="2" charset="-18"/>
                <a:cs typeface="+mn-cs"/>
              </a:rPr>
              <a:t>www.</a:t>
            </a:r>
            <a:r>
              <a:rPr lang="cs-CZ" sz="1600" b="1" dirty="0" err="1">
                <a:solidFill>
                  <a:schemeClr val="bg1"/>
                </a:solidFill>
                <a:latin typeface="Aller" pitchFamily="2" charset="-18"/>
                <a:cs typeface="+mn-cs"/>
              </a:rPr>
              <a:t>vupt.cz</a:t>
            </a:r>
            <a:endParaRPr lang="en-US" sz="1600" b="1" dirty="0">
              <a:solidFill>
                <a:schemeClr val="bg1"/>
              </a:solidFill>
              <a:latin typeface="Aller" pitchFamily="2" charset="-18"/>
              <a:cs typeface="+mn-cs"/>
            </a:endParaRPr>
          </a:p>
        </p:txBody>
      </p:sp>
      <p:sp>
        <p:nvSpPr>
          <p:cNvPr id="9" name="Obdélník 8"/>
          <p:cNvSpPr/>
          <p:nvPr userDrawn="1"/>
        </p:nvSpPr>
        <p:spPr>
          <a:xfrm>
            <a:off x="539552" y="4484451"/>
            <a:ext cx="1440160" cy="6590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18900000" algn="b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" name="Obrázek 2" descr="ZVT_logo_zakladni_CMYK.png"/>
          <p:cNvPicPr>
            <a:picLocks noChangeAspect="1" noChangeArrowheads="1"/>
          </p:cNvPicPr>
          <p:nvPr userDrawn="1"/>
        </p:nvPicPr>
        <p:blipFill>
          <a:blip r:embed="rId2" cstate="print"/>
          <a:srcRect l="7065" t="13358" r="-1264" b="10869"/>
          <a:stretch>
            <a:fillRect/>
          </a:stretch>
        </p:blipFill>
        <p:spPr bwMode="auto">
          <a:xfrm>
            <a:off x="649682" y="4587974"/>
            <a:ext cx="118601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 userDrawn="1"/>
        </p:nvSpPr>
        <p:spPr>
          <a:xfrm>
            <a:off x="0" y="4732338"/>
            <a:ext cx="9144000" cy="411162"/>
          </a:xfrm>
          <a:prstGeom prst="rect">
            <a:avLst/>
          </a:prstGeom>
          <a:solidFill>
            <a:srgbClr val="019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3" name="Obdélník 12"/>
          <p:cNvSpPr/>
          <p:nvPr userDrawn="1"/>
        </p:nvSpPr>
        <p:spPr>
          <a:xfrm>
            <a:off x="4572000" y="4753476"/>
            <a:ext cx="42195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cs-CZ" sz="1600" b="1" dirty="0">
                <a:solidFill>
                  <a:schemeClr val="bg1"/>
                </a:solidFill>
                <a:latin typeface="Aller" pitchFamily="2" charset="-18"/>
                <a:cs typeface="+mn-cs"/>
              </a:rPr>
              <a:t>www.</a:t>
            </a:r>
            <a:r>
              <a:rPr lang="cs-CZ" sz="1600" b="1" dirty="0" err="1">
                <a:solidFill>
                  <a:schemeClr val="bg1"/>
                </a:solidFill>
                <a:latin typeface="Aller" pitchFamily="2" charset="-18"/>
                <a:cs typeface="+mn-cs"/>
              </a:rPr>
              <a:t>vupt.cz</a:t>
            </a:r>
            <a:endParaRPr lang="en-US" sz="1600" b="1" dirty="0">
              <a:solidFill>
                <a:schemeClr val="bg1"/>
              </a:solidFill>
              <a:latin typeface="Aller" pitchFamily="2" charset="-18"/>
              <a:cs typeface="+mn-cs"/>
            </a:endParaRPr>
          </a:p>
        </p:txBody>
      </p:sp>
      <p:sp>
        <p:nvSpPr>
          <p:cNvPr id="16" name="Nadpis 1"/>
          <p:cNvSpPr>
            <a:spLocks noGrp="1"/>
          </p:cNvSpPr>
          <p:nvPr>
            <p:ph type="title" hasCustomPrompt="1"/>
          </p:nvPr>
        </p:nvSpPr>
        <p:spPr>
          <a:xfrm>
            <a:off x="457200" y="465516"/>
            <a:ext cx="6275040" cy="486054"/>
          </a:xfrm>
        </p:spPr>
        <p:txBody>
          <a:bodyPr/>
          <a:lstStyle>
            <a:lvl1pPr algn="l">
              <a:defRPr sz="3200" b="1">
                <a:solidFill>
                  <a:srgbClr val="019979"/>
                </a:solidFill>
                <a:latin typeface="Aller" pitchFamily="2" charset="-18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17" name="Zástupný symbol pro obsah 2"/>
          <p:cNvSpPr>
            <a:spLocks noGrp="1"/>
          </p:cNvSpPr>
          <p:nvPr>
            <p:ph idx="1"/>
          </p:nvPr>
        </p:nvSpPr>
        <p:spPr>
          <a:xfrm>
            <a:off x="467544" y="1221600"/>
            <a:ext cx="8208912" cy="1062118"/>
          </a:xfrm>
        </p:spPr>
        <p:txBody>
          <a:bodyPr/>
          <a:lstStyle>
            <a:lvl1pPr marL="0" indent="0" algn="l">
              <a:buNone/>
              <a:defRPr sz="1600">
                <a:solidFill>
                  <a:srgbClr val="382D28"/>
                </a:solidFill>
                <a:latin typeface="Aller" pitchFamily="2" charset="-18"/>
              </a:defRPr>
            </a:lvl1pPr>
            <a:lvl2pPr algn="l">
              <a:defRPr sz="1400">
                <a:solidFill>
                  <a:srgbClr val="382D28"/>
                </a:solidFill>
                <a:latin typeface="Aller" pitchFamily="2" charset="-18"/>
              </a:defRPr>
            </a:lvl2pPr>
            <a:lvl3pPr algn="l">
              <a:defRPr sz="1200">
                <a:solidFill>
                  <a:srgbClr val="382D28"/>
                </a:solidFill>
                <a:latin typeface="Aller" pitchFamily="2" charset="-18"/>
              </a:defRPr>
            </a:lvl3pPr>
            <a:lvl4pPr>
              <a:defRPr sz="1600">
                <a:solidFill>
                  <a:schemeClr val="bg1"/>
                </a:solidFill>
                <a:latin typeface="Aller" pitchFamily="2" charset="-18"/>
              </a:defRPr>
            </a:lvl4pPr>
            <a:lvl5pPr>
              <a:defRPr sz="1400">
                <a:solidFill>
                  <a:schemeClr val="bg1"/>
                </a:solidFill>
                <a:latin typeface="Aller" pitchFamily="2" charset="-18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18" name="Zástupný symbol pro obsah 2"/>
          <p:cNvSpPr>
            <a:spLocks noGrp="1"/>
          </p:cNvSpPr>
          <p:nvPr>
            <p:ph idx="10"/>
          </p:nvPr>
        </p:nvSpPr>
        <p:spPr>
          <a:xfrm>
            <a:off x="467544" y="2967794"/>
            <a:ext cx="2592288" cy="1332148"/>
          </a:xfrm>
        </p:spPr>
        <p:txBody>
          <a:bodyPr>
            <a:normAutofit/>
          </a:bodyPr>
          <a:lstStyle>
            <a:lvl1pPr algn="l">
              <a:defRPr sz="1200">
                <a:solidFill>
                  <a:srgbClr val="019979"/>
                </a:solidFill>
                <a:latin typeface="Aller" pitchFamily="2" charset="-18"/>
              </a:defRPr>
            </a:lvl1pPr>
            <a:lvl2pPr>
              <a:defRPr sz="2000">
                <a:solidFill>
                  <a:srgbClr val="624D45"/>
                </a:solidFill>
                <a:latin typeface="Aller" pitchFamily="2" charset="-18"/>
              </a:defRPr>
            </a:lvl2pPr>
            <a:lvl3pPr>
              <a:defRPr sz="1800">
                <a:solidFill>
                  <a:srgbClr val="5D5E5F"/>
                </a:solidFill>
                <a:latin typeface="Aller" pitchFamily="2" charset="-18"/>
              </a:defRPr>
            </a:lvl3pPr>
            <a:lvl4pPr>
              <a:defRPr sz="1600">
                <a:solidFill>
                  <a:srgbClr val="5D5E5F"/>
                </a:solidFill>
                <a:latin typeface="Aller" pitchFamily="2" charset="-18"/>
              </a:defRPr>
            </a:lvl4pPr>
            <a:lvl5pPr>
              <a:defRPr sz="1400">
                <a:solidFill>
                  <a:srgbClr val="5D5E5F"/>
                </a:solidFill>
                <a:latin typeface="Aller" pitchFamily="2" charset="-18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Zástupný symbol pro obsah 2"/>
          <p:cNvSpPr>
            <a:spLocks noGrp="1"/>
          </p:cNvSpPr>
          <p:nvPr>
            <p:ph idx="11"/>
          </p:nvPr>
        </p:nvSpPr>
        <p:spPr>
          <a:xfrm>
            <a:off x="3275856" y="2967794"/>
            <a:ext cx="2592288" cy="1332148"/>
          </a:xfrm>
        </p:spPr>
        <p:txBody>
          <a:bodyPr>
            <a:normAutofit/>
          </a:bodyPr>
          <a:lstStyle>
            <a:lvl1pPr algn="l">
              <a:defRPr sz="1200">
                <a:solidFill>
                  <a:srgbClr val="019979"/>
                </a:solidFill>
                <a:latin typeface="Aller" pitchFamily="2" charset="-18"/>
              </a:defRPr>
            </a:lvl1pPr>
            <a:lvl2pPr>
              <a:defRPr sz="2000">
                <a:solidFill>
                  <a:srgbClr val="624D45"/>
                </a:solidFill>
                <a:latin typeface="Aller" pitchFamily="2" charset="-18"/>
              </a:defRPr>
            </a:lvl2pPr>
            <a:lvl3pPr>
              <a:defRPr sz="1800">
                <a:solidFill>
                  <a:srgbClr val="5D5E5F"/>
                </a:solidFill>
                <a:latin typeface="Aller" pitchFamily="2" charset="-18"/>
              </a:defRPr>
            </a:lvl3pPr>
            <a:lvl4pPr>
              <a:defRPr sz="1600">
                <a:solidFill>
                  <a:srgbClr val="5D5E5F"/>
                </a:solidFill>
                <a:latin typeface="Aller" pitchFamily="2" charset="-18"/>
              </a:defRPr>
            </a:lvl4pPr>
            <a:lvl5pPr>
              <a:defRPr sz="1400">
                <a:solidFill>
                  <a:srgbClr val="5D5E5F"/>
                </a:solidFill>
                <a:latin typeface="Aller" pitchFamily="2" charset="-18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Zástupný symbol pro obsah 2"/>
          <p:cNvSpPr>
            <a:spLocks noGrp="1"/>
          </p:cNvSpPr>
          <p:nvPr>
            <p:ph idx="12"/>
          </p:nvPr>
        </p:nvSpPr>
        <p:spPr>
          <a:xfrm>
            <a:off x="6084168" y="2967794"/>
            <a:ext cx="2592288" cy="1332148"/>
          </a:xfrm>
        </p:spPr>
        <p:txBody>
          <a:bodyPr>
            <a:normAutofit/>
          </a:bodyPr>
          <a:lstStyle>
            <a:lvl1pPr algn="l">
              <a:defRPr sz="1200">
                <a:solidFill>
                  <a:srgbClr val="019979"/>
                </a:solidFill>
                <a:latin typeface="Aller" pitchFamily="2" charset="-18"/>
              </a:defRPr>
            </a:lvl1pPr>
            <a:lvl2pPr>
              <a:defRPr sz="2000">
                <a:solidFill>
                  <a:srgbClr val="624D45"/>
                </a:solidFill>
                <a:latin typeface="Aller" pitchFamily="2" charset="-18"/>
              </a:defRPr>
            </a:lvl2pPr>
            <a:lvl3pPr>
              <a:defRPr sz="1800">
                <a:solidFill>
                  <a:srgbClr val="5D5E5F"/>
                </a:solidFill>
                <a:latin typeface="Aller" pitchFamily="2" charset="-18"/>
              </a:defRPr>
            </a:lvl3pPr>
            <a:lvl4pPr>
              <a:defRPr sz="1600">
                <a:solidFill>
                  <a:srgbClr val="5D5E5F"/>
                </a:solidFill>
                <a:latin typeface="Aller" pitchFamily="2" charset="-18"/>
              </a:defRPr>
            </a:lvl4pPr>
            <a:lvl5pPr>
              <a:defRPr sz="1400">
                <a:solidFill>
                  <a:srgbClr val="5D5E5F"/>
                </a:solidFill>
                <a:latin typeface="Aller" pitchFamily="2" charset="-18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Obdélník 11"/>
          <p:cNvSpPr/>
          <p:nvPr userDrawn="1"/>
        </p:nvSpPr>
        <p:spPr>
          <a:xfrm>
            <a:off x="539552" y="4484451"/>
            <a:ext cx="1440160" cy="6590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18900000" algn="b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4" name="Obrázek 2" descr="ZVT_logo_zakladni_CMYK.png"/>
          <p:cNvPicPr>
            <a:picLocks noChangeAspect="1" noChangeArrowheads="1"/>
          </p:cNvPicPr>
          <p:nvPr userDrawn="1"/>
        </p:nvPicPr>
        <p:blipFill>
          <a:blip r:embed="rId2" cstate="print"/>
          <a:srcRect l="7065" t="13358" r="-1264" b="10869"/>
          <a:stretch>
            <a:fillRect/>
          </a:stretch>
        </p:blipFill>
        <p:spPr bwMode="auto">
          <a:xfrm>
            <a:off x="649682" y="4587974"/>
            <a:ext cx="118601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 userDrawn="1"/>
        </p:nvSpPr>
        <p:spPr>
          <a:xfrm>
            <a:off x="0" y="4732338"/>
            <a:ext cx="9144000" cy="411162"/>
          </a:xfrm>
          <a:prstGeom prst="rect">
            <a:avLst/>
          </a:prstGeom>
          <a:solidFill>
            <a:srgbClr val="019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3" name="Obdélník 12"/>
          <p:cNvSpPr/>
          <p:nvPr userDrawn="1"/>
        </p:nvSpPr>
        <p:spPr>
          <a:xfrm>
            <a:off x="4572000" y="4753476"/>
            <a:ext cx="42195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cs-CZ" sz="1600" b="1" dirty="0">
                <a:solidFill>
                  <a:schemeClr val="bg1"/>
                </a:solidFill>
                <a:latin typeface="Aller" pitchFamily="2" charset="-18"/>
                <a:cs typeface="+mn-cs"/>
              </a:rPr>
              <a:t>www.</a:t>
            </a:r>
            <a:r>
              <a:rPr lang="cs-CZ" sz="1600" b="1" dirty="0" err="1">
                <a:solidFill>
                  <a:schemeClr val="bg1"/>
                </a:solidFill>
                <a:latin typeface="Aller" pitchFamily="2" charset="-18"/>
                <a:cs typeface="+mn-cs"/>
              </a:rPr>
              <a:t>vupt.cz</a:t>
            </a:r>
            <a:endParaRPr lang="en-US" sz="1600" b="1" dirty="0">
              <a:solidFill>
                <a:schemeClr val="bg1"/>
              </a:solidFill>
              <a:latin typeface="Aller" pitchFamily="2" charset="-18"/>
              <a:cs typeface="+mn-cs"/>
            </a:endParaRPr>
          </a:p>
        </p:txBody>
      </p:sp>
      <p:sp>
        <p:nvSpPr>
          <p:cNvPr id="21" name="Obdélník 20"/>
          <p:cNvSpPr/>
          <p:nvPr userDrawn="1"/>
        </p:nvSpPr>
        <p:spPr>
          <a:xfrm>
            <a:off x="468313" y="1347788"/>
            <a:ext cx="1871662" cy="2808287"/>
          </a:xfrm>
          <a:prstGeom prst="rect">
            <a:avLst/>
          </a:prstGeom>
          <a:solidFill>
            <a:srgbClr val="019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22" name="Obdélník 21"/>
          <p:cNvSpPr/>
          <p:nvPr userDrawn="1"/>
        </p:nvSpPr>
        <p:spPr>
          <a:xfrm>
            <a:off x="2627313" y="1347788"/>
            <a:ext cx="1873250" cy="2808287"/>
          </a:xfrm>
          <a:prstGeom prst="rect">
            <a:avLst/>
          </a:prstGeom>
          <a:solidFill>
            <a:srgbClr val="B3F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23" name="Obdélník 22"/>
          <p:cNvSpPr/>
          <p:nvPr userDrawn="1"/>
        </p:nvSpPr>
        <p:spPr>
          <a:xfrm>
            <a:off x="4716463" y="1347788"/>
            <a:ext cx="1871662" cy="2808287"/>
          </a:xfrm>
          <a:prstGeom prst="rect">
            <a:avLst/>
          </a:prstGeom>
          <a:solidFill>
            <a:srgbClr val="015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24" name="Obdélník 23"/>
          <p:cNvSpPr/>
          <p:nvPr userDrawn="1"/>
        </p:nvSpPr>
        <p:spPr>
          <a:xfrm>
            <a:off x="6804025" y="1347788"/>
            <a:ext cx="1871663" cy="2808287"/>
          </a:xfrm>
          <a:prstGeom prst="rect">
            <a:avLst/>
          </a:prstGeom>
          <a:solidFill>
            <a:srgbClr val="624D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25" name="Nadpis 1"/>
          <p:cNvSpPr>
            <a:spLocks noGrp="1"/>
          </p:cNvSpPr>
          <p:nvPr>
            <p:ph type="title" hasCustomPrompt="1"/>
          </p:nvPr>
        </p:nvSpPr>
        <p:spPr>
          <a:xfrm>
            <a:off x="457200" y="465516"/>
            <a:ext cx="8219256" cy="486054"/>
          </a:xfrm>
        </p:spPr>
        <p:txBody>
          <a:bodyPr/>
          <a:lstStyle>
            <a:lvl1pPr algn="l">
              <a:defRPr sz="3200" b="1">
                <a:solidFill>
                  <a:srgbClr val="019979"/>
                </a:solidFill>
                <a:latin typeface="Aller" pitchFamily="2" charset="-18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28" name="Zástupný symbol pro text 27"/>
          <p:cNvSpPr>
            <a:spLocks noGrp="1"/>
          </p:cNvSpPr>
          <p:nvPr>
            <p:ph type="body" sz="quarter" idx="10"/>
          </p:nvPr>
        </p:nvSpPr>
        <p:spPr>
          <a:xfrm>
            <a:off x="539552" y="1492250"/>
            <a:ext cx="1727200" cy="2592388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29" name="Zástupný symbol pro text 27"/>
          <p:cNvSpPr>
            <a:spLocks noGrp="1"/>
          </p:cNvSpPr>
          <p:nvPr>
            <p:ph type="body" sz="quarter" idx="11"/>
          </p:nvPr>
        </p:nvSpPr>
        <p:spPr>
          <a:xfrm>
            <a:off x="2699792" y="1492250"/>
            <a:ext cx="1727200" cy="2592388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rgbClr val="382D28"/>
                </a:solidFill>
              </a:defRPr>
            </a:lvl1pPr>
            <a:lvl2pPr>
              <a:defRPr sz="1200">
                <a:solidFill>
                  <a:srgbClr val="382D28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30" name="Zástupný symbol pro text 27"/>
          <p:cNvSpPr>
            <a:spLocks noGrp="1"/>
          </p:cNvSpPr>
          <p:nvPr>
            <p:ph type="body" sz="quarter" idx="12"/>
          </p:nvPr>
        </p:nvSpPr>
        <p:spPr>
          <a:xfrm>
            <a:off x="4788024" y="1492250"/>
            <a:ext cx="1727200" cy="2592388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31" name="Zástupný symbol pro text 27"/>
          <p:cNvSpPr>
            <a:spLocks noGrp="1"/>
          </p:cNvSpPr>
          <p:nvPr>
            <p:ph type="body" sz="quarter" idx="13"/>
          </p:nvPr>
        </p:nvSpPr>
        <p:spPr>
          <a:xfrm>
            <a:off x="6876256" y="1492250"/>
            <a:ext cx="1727200" cy="2592388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15" name="Obdélník 14"/>
          <p:cNvSpPr/>
          <p:nvPr userDrawn="1"/>
        </p:nvSpPr>
        <p:spPr>
          <a:xfrm>
            <a:off x="539552" y="4484451"/>
            <a:ext cx="1440160" cy="6590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18900000" algn="b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8" name="Obrázek 2" descr="ZVT_logo_zakladni_CMYK.png"/>
          <p:cNvPicPr>
            <a:picLocks noChangeAspect="1" noChangeArrowheads="1"/>
          </p:cNvPicPr>
          <p:nvPr userDrawn="1"/>
        </p:nvPicPr>
        <p:blipFill>
          <a:blip r:embed="rId2" cstate="print"/>
          <a:srcRect l="7065" t="13358" r="-1264" b="10869"/>
          <a:stretch>
            <a:fillRect/>
          </a:stretch>
        </p:blipFill>
        <p:spPr bwMode="auto">
          <a:xfrm>
            <a:off x="649682" y="4587974"/>
            <a:ext cx="118601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E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601104"/>
          </a:xfrm>
          <a:prstGeom prst="rect">
            <a:avLst/>
          </a:prstGeom>
        </p:spPr>
      </p:pic>
      <p:sp>
        <p:nvSpPr>
          <p:cNvPr id="7" name="Obdélník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1997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8" name="Obdélník 7"/>
          <p:cNvSpPr/>
          <p:nvPr userDrawn="1"/>
        </p:nvSpPr>
        <p:spPr>
          <a:xfrm>
            <a:off x="1042988" y="0"/>
            <a:ext cx="3313112" cy="5164138"/>
          </a:xfrm>
          <a:prstGeom prst="rect">
            <a:avLst/>
          </a:prstGeom>
          <a:solidFill>
            <a:srgbClr val="624D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9" name="Obdélník 8"/>
          <p:cNvSpPr/>
          <p:nvPr userDrawn="1"/>
        </p:nvSpPr>
        <p:spPr>
          <a:xfrm>
            <a:off x="1042988" y="3455888"/>
            <a:ext cx="3313112" cy="1708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0" name="Obdélník 9"/>
          <p:cNvSpPr/>
          <p:nvPr userDrawn="1"/>
        </p:nvSpPr>
        <p:spPr>
          <a:xfrm>
            <a:off x="1187512" y="371329"/>
            <a:ext cx="3024064" cy="2870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900"/>
              </a:spcAft>
              <a:defRPr/>
            </a:pPr>
            <a:r>
              <a:rPr lang="cs-CZ" sz="2400" dirty="0">
                <a:solidFill>
                  <a:schemeClr val="bg1"/>
                </a:solidFill>
                <a:latin typeface="Aller" pitchFamily="2" charset="-18"/>
                <a:cs typeface="+mn-cs"/>
              </a:rPr>
              <a:t>Kontakt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solidFill>
                <a:schemeClr val="bg1"/>
              </a:solidFill>
              <a:latin typeface="Aller" pitchFamily="2" charset="-18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solidFill>
                <a:schemeClr val="bg1"/>
              </a:solidFill>
              <a:latin typeface="Aller" pitchFamily="2" charset="-18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solidFill>
                <a:schemeClr val="bg1"/>
              </a:solidFill>
              <a:latin typeface="Aller" pitchFamily="2" charset="-18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solidFill>
                <a:schemeClr val="bg1"/>
              </a:solidFill>
              <a:latin typeface="Aller" pitchFamily="2" charset="-18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solidFill>
                <a:schemeClr val="bg1"/>
              </a:solidFill>
              <a:latin typeface="Aller" pitchFamily="2" charset="-18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dirty="0">
                <a:solidFill>
                  <a:schemeClr val="bg1"/>
                </a:solidFill>
                <a:latin typeface="Aller" pitchFamily="2" charset="-18"/>
                <a:cs typeface="+mn-cs"/>
              </a:rPr>
              <a:t>Výzkumný ústav pícninářský,</a:t>
            </a:r>
            <a:r>
              <a:rPr lang="cs-CZ" sz="1200" baseline="0" dirty="0">
                <a:solidFill>
                  <a:schemeClr val="bg1"/>
                </a:solidFill>
                <a:latin typeface="Aller" pitchFamily="2" charset="-18"/>
                <a:cs typeface="+mn-cs"/>
              </a:rPr>
              <a:t> spol. s r.o.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dirty="0">
                <a:solidFill>
                  <a:schemeClr val="bg1"/>
                </a:solidFill>
                <a:latin typeface="Aller" pitchFamily="2" charset="-18"/>
                <a:cs typeface="+mn-cs"/>
              </a:rPr>
              <a:t>Zemědělský výzkum, spol. s r.o.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dirty="0">
                <a:solidFill>
                  <a:schemeClr val="bg1"/>
                </a:solidFill>
                <a:latin typeface="Aller" pitchFamily="2" charset="-18"/>
                <a:cs typeface="+mn-cs"/>
              </a:rPr>
              <a:t>Zahradní 1</a:t>
            </a:r>
          </a:p>
          <a:p>
            <a:pPr fontAlgn="auto">
              <a:spcBef>
                <a:spcPts val="0"/>
              </a:spcBef>
              <a:spcAft>
                <a:spcPts val="900"/>
              </a:spcAft>
              <a:defRPr/>
            </a:pPr>
            <a:r>
              <a:rPr lang="cs-CZ" sz="1200" dirty="0">
                <a:solidFill>
                  <a:schemeClr val="bg1"/>
                </a:solidFill>
                <a:latin typeface="Aller" pitchFamily="2" charset="-18"/>
                <a:cs typeface="+mn-cs"/>
              </a:rPr>
              <a:t>664 41 </a:t>
            </a:r>
            <a:r>
              <a:rPr lang="cs-CZ" sz="1200" dirty="0" err="1">
                <a:solidFill>
                  <a:schemeClr val="bg1"/>
                </a:solidFill>
                <a:latin typeface="Aller" pitchFamily="2" charset="-18"/>
                <a:cs typeface="+mn-cs"/>
              </a:rPr>
              <a:t>Troubsko</a:t>
            </a:r>
            <a:endParaRPr lang="cs-CZ" sz="1200" dirty="0">
              <a:solidFill>
                <a:schemeClr val="bg1"/>
              </a:solidFill>
              <a:latin typeface="Aller" pitchFamily="2" charset="-18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900"/>
              </a:spcAft>
              <a:defRPr/>
            </a:pPr>
            <a:r>
              <a:rPr lang="cs-CZ" sz="1300" b="1" dirty="0">
                <a:solidFill>
                  <a:schemeClr val="bg1"/>
                </a:solidFill>
                <a:latin typeface="Aller" pitchFamily="2" charset="-18"/>
                <a:cs typeface="+mn-cs"/>
              </a:rPr>
              <a:t>www.vupt.cz</a:t>
            </a:r>
          </a:p>
          <a:p>
            <a:pPr fontAlgn="auto">
              <a:spcBef>
                <a:spcPts val="0"/>
              </a:spcBef>
              <a:spcAft>
                <a:spcPts val="900"/>
              </a:spcAft>
              <a:defRPr/>
            </a:pPr>
            <a:r>
              <a:rPr lang="cs-CZ" sz="1300" b="1" dirty="0">
                <a:solidFill>
                  <a:schemeClr val="bg1"/>
                </a:solidFill>
                <a:latin typeface="Aller" pitchFamily="2" charset="-18"/>
                <a:cs typeface="+mn-cs"/>
              </a:rPr>
              <a:t>https://www.facebook.com/vuptroubsko/</a:t>
            </a:r>
          </a:p>
        </p:txBody>
      </p:sp>
      <p:sp>
        <p:nvSpPr>
          <p:cNvPr id="11" name="Obdélník 10"/>
          <p:cNvSpPr/>
          <p:nvPr userDrawn="1"/>
        </p:nvSpPr>
        <p:spPr>
          <a:xfrm>
            <a:off x="4918169" y="627534"/>
            <a:ext cx="360045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ler" pitchFamily="2" charset="-18"/>
                <a:cs typeface="+mn-cs"/>
              </a:rPr>
              <a:t>DĚKUJI ZA POZORNOST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ler" pitchFamily="2" charset="-18"/>
              <a:cs typeface="+mn-cs"/>
            </a:endParaRPr>
          </a:p>
        </p:txBody>
      </p:sp>
      <p:cxnSp>
        <p:nvCxnSpPr>
          <p:cNvPr id="13" name="Přímá spojovací čára 12"/>
          <p:cNvCxnSpPr/>
          <p:nvPr userDrawn="1"/>
        </p:nvCxnSpPr>
        <p:spPr>
          <a:xfrm>
            <a:off x="1259632" y="699542"/>
            <a:ext cx="1152525" cy="0"/>
          </a:xfrm>
          <a:prstGeom prst="line">
            <a:avLst/>
          </a:prstGeom>
          <a:ln>
            <a:solidFill>
              <a:srgbClr val="0199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2" descr="ZVT_logo_zakladni_CMYK.png"/>
          <p:cNvPicPr>
            <a:picLocks noChangeAspect="1" noChangeArrowheads="1"/>
          </p:cNvPicPr>
          <p:nvPr userDrawn="1"/>
        </p:nvPicPr>
        <p:blipFill>
          <a:blip r:embed="rId3" cstate="print"/>
          <a:srcRect l="7065" t="13358" r="-1264"/>
          <a:stretch>
            <a:fillRect/>
          </a:stretch>
        </p:blipFill>
        <p:spPr bwMode="auto">
          <a:xfrm>
            <a:off x="1403647" y="3795886"/>
            <a:ext cx="2518981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4F9B1-36E6-4C93-8F10-D7867F475287}" type="datetimeFigureOut">
              <a:rPr lang="cs-CZ" smtClean="0"/>
              <a:pPr/>
              <a:t>06.09.2021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F1349-3D3B-4402-AB6E-42A16BB2614C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4" r:id="rId5"/>
    <p:sldLayoutId id="2147483652" r:id="rId6"/>
    <p:sldLayoutId id="2147483665" r:id="rId7"/>
    <p:sldLayoutId id="2147483666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3200" b="1" kern="1200">
          <a:solidFill>
            <a:srgbClr val="019979"/>
          </a:solidFill>
          <a:latin typeface="Aller" pitchFamily="2" charset="-18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19979"/>
        </a:buClr>
        <a:buFont typeface="Arial" pitchFamily="34" charset="0"/>
        <a:buChar char="•"/>
        <a:defRPr sz="3200" kern="1200" baseline="0">
          <a:solidFill>
            <a:srgbClr val="382D28"/>
          </a:solidFill>
          <a:latin typeface="Aller Light" pitchFamily="2" charset="-18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19979"/>
        </a:buClr>
        <a:buFont typeface="Arial" pitchFamily="34" charset="0"/>
        <a:buChar char="–"/>
        <a:defRPr sz="2800" kern="1200" baseline="0">
          <a:solidFill>
            <a:srgbClr val="382D28"/>
          </a:solidFill>
          <a:latin typeface="Aller Light" pitchFamily="2" charset="-18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19979"/>
        </a:buClr>
        <a:buFont typeface="Arial" pitchFamily="34" charset="0"/>
        <a:buChar char="•"/>
        <a:defRPr sz="2400" kern="1200" baseline="0">
          <a:solidFill>
            <a:srgbClr val="382D28"/>
          </a:solidFill>
          <a:latin typeface="Aller Light" pitchFamily="2" charset="-18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019979"/>
        </a:buClr>
        <a:buFont typeface="Arial" pitchFamily="34" charset="0"/>
        <a:buChar char="–"/>
        <a:defRPr sz="2000" kern="1200" baseline="0">
          <a:solidFill>
            <a:srgbClr val="382D28"/>
          </a:solidFill>
          <a:latin typeface="Aller Light" pitchFamily="2" charset="-18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019979"/>
        </a:buClr>
        <a:buFont typeface="Arial" pitchFamily="34" charset="0"/>
        <a:buChar char="»"/>
        <a:defRPr sz="2000" kern="1200" baseline="0">
          <a:solidFill>
            <a:srgbClr val="382D28"/>
          </a:solidFill>
          <a:latin typeface="Aller Light" pitchFamily="2" charset="-18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daera-ni.gov.uk/sites/default/files/styles/inline-expandable/public/images/daera/PSTVd%20photo.1.jpg?itok=dmmWZovB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hyperlink" Target="https://www.canr.msu.edu/uploads/images/Plant%20Ag/Hop_stunt_viroid.jp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eagri.cz/public/web/pub/29/8f/4b/296219_475321_A._fabae_bezkridle_samicky_s_potomstvem.jpg" TargetMode="External"/><Relationship Id="rId3" Type="http://schemas.openxmlformats.org/officeDocument/2006/relationships/image" Target="../media/image9.jpeg"/><Relationship Id="rId7" Type="http://schemas.openxmlformats.org/officeDocument/2006/relationships/image" Target="../media/image11.png"/><Relationship Id="rId2" Type="http://schemas.openxmlformats.org/officeDocument/2006/relationships/hyperlink" Target="https://www.nexles.com/articles/wp-content/uploads/2019/10/Potato-leaf-roll-virus.jpg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vegcropshotline.org/wp-content/uploads/2020/09/Laura-Photo-1-Cropped-1024x342.jpg" TargetMode="External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openxmlformats.org/officeDocument/2006/relationships/hyperlink" Target="https://img.ceskestavby.cz/cache/1200x1200-1/i.ceskyinternet.cz/clanky/odstavce/29356-592502-1-trasnenka-zapadni.jpg" TargetMode="External"/><Relationship Id="rId4" Type="http://schemas.openxmlformats.org/officeDocument/2006/relationships/hyperlink" Target="https://extension.purdue.edu/fieldcroppathology/wp-content/uploads/2019/04/Telenko.04232019_figure-1-1.png" TargetMode="External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eluc.kr-olomoucky.cz/uploads/images/11391/content_tvar_bakterii.png" TargetMode="Externa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plantpath.ifas.ufl.edu/u-scout/tomato/images/bacterial-wilt/F7AE1D82763A4C4F9706907B379B2B79/1-4.png" TargetMode="External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hyperlink" Target="https://www.agromanual.cz/cache/img/1a/--data--web--clanky--_2017--pankova_1_2017_krouzkovitost_brambor--4.fitbox.x600.y25000.r0.q90.nr0.me2.jpg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avrdc.org/download/publications/manuals/Bacterial-wilt-management-in-tomato_South-Asia.pdf" TargetMode="External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hyperlink" Target="https://www.nature-and-garden.com/wp-content/uploads/sites/4/2020/12/fire-blight-white-ooze-320x320.jpg" TargetMode="External"/><Relationship Id="rId4" Type="http://schemas.openxmlformats.org/officeDocument/2006/relationships/hyperlink" Target="https://agritech.tnau.ac.in/crop_protection/images/potato_diseases/6.brownrot_3" TargetMode="External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myeducationofagardener.files.wordpress.com/2013/03/clover-phyllody.jpg?w=545&amp;h=396" TargetMode="External"/><Relationship Id="rId13" Type="http://schemas.openxmlformats.org/officeDocument/2006/relationships/image" Target="../media/image27.png"/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12" Type="http://schemas.openxmlformats.org/officeDocument/2006/relationships/hyperlink" Target="https://wehco.media.clients.ellingtoncms.com/imports/adg/photos/195810257_0815carson004A_t800.jpg?90232451fbcadccc64a17de7521d859a8f88077d" TargetMode="External"/><Relationship Id="rId2" Type="http://schemas.openxmlformats.org/officeDocument/2006/relationships/hyperlink" Target="https://gd.eppo.int/taxon/PHYPMA/photos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11" Type="http://schemas.openxmlformats.org/officeDocument/2006/relationships/image" Target="../media/image26.jpeg"/><Relationship Id="rId5" Type="http://schemas.openxmlformats.org/officeDocument/2006/relationships/hyperlink" Target="https://gd.eppo.int/taxon/PHYPPR/photos" TargetMode="External"/><Relationship Id="rId10" Type="http://schemas.openxmlformats.org/officeDocument/2006/relationships/hyperlink" Target="https://www.researchgate.net/figure/Strawberry-fruit-exhibiting-typical-symptoms-of-phytoplasma-infection-a-b-Achenes_fig1_334476156" TargetMode="External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alchetron.com/cdn/gibberella-zeae-0953609c-8b05-4be8-90ab-89182f4b722-resize-750.jpg" TargetMode="External"/><Relationship Id="rId13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0.jpeg"/><Relationship Id="rId12" Type="http://schemas.openxmlformats.org/officeDocument/2006/relationships/hyperlink" Target="https://www.ohoubach.cz/obrazky/galerie/27/39133_1.JPG" TargetMode="External"/><Relationship Id="rId2" Type="http://schemas.openxmlformats.org/officeDocument/2006/relationships/hyperlink" Target="https://www.potatopro.com/sites/default/files/styles/728_wide/public/field/image/potato-wart-synchytrium-endobioticum-1200.jpg?itok=TNEkWTfr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old.botany.upol.cz/atlasy/system/images/ascomycetes/leotiales/203.jpg" TargetMode="External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5" Type="http://schemas.openxmlformats.org/officeDocument/2006/relationships/image" Target="../media/image34.png"/><Relationship Id="rId10" Type="http://schemas.openxmlformats.org/officeDocument/2006/relationships/hyperlink" Target="https://plantvillage-production-new.s3.amazonaws.com/images/pics/000/003/855/original/5833875707_8fde280a08_z.jpg?1416847282" TargetMode="External"/><Relationship Id="rId4" Type="http://schemas.openxmlformats.org/officeDocument/2006/relationships/hyperlink" Target="https://www.apsnet.org/edcenter/disandpath/fungalasco/pdlessons/Article%20Images/PotatoTomatoPort01.jpg" TargetMode="External"/><Relationship Id="rId9" Type="http://schemas.openxmlformats.org/officeDocument/2006/relationships/image" Target="../media/image31.png"/><Relationship Id="rId14" Type="http://schemas.openxmlformats.org/officeDocument/2006/relationships/hyperlink" Target="https://pbs.twimg.com/media/EcwAZUeWkAAAHzL?format=jpg&amp;name=large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hyperlink" Target="https://www.agromanual.cz/cache/img/28/--data--web--clanky--_2020--holec_1_2020_kokotice--1.fitbox.x600.y25000.r0.q90.nr0.me2.jpg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nematode.unl.edu/ditdipsdrw.jpg" TargetMode="External"/><Relationship Id="rId5" Type="http://schemas.openxmlformats.org/officeDocument/2006/relationships/image" Target="../media/image36.png"/><Relationship Id="rId4" Type="http://schemas.openxmlformats.org/officeDocument/2006/relationships/hyperlink" Target="https://izahradkar.cz/wp-content/uploads/2018/06/Sviluska-chmelova.jp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i.pinimg.com/originals/40/09/bd/4009bd957a054790d95f2c33f5100c8f.jpg" TargetMode="Externa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5426ABB0-C2D5-4B74-93D5-61B01926619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2" r="16552"/>
          <a:stretch>
            <a:fillRect/>
          </a:stretch>
        </p:blipFill>
        <p:spPr>
          <a:xfrm>
            <a:off x="0" y="0"/>
            <a:ext cx="4572000" cy="4736461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ÚVOD DO FYTOPATOLOGIE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53544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53B01F6D-1A41-4D6D-A1AE-AF7BFB37C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02" y="1714500"/>
            <a:ext cx="8229600" cy="857250"/>
          </a:xfrm>
        </p:spPr>
        <p:txBody>
          <a:bodyPr/>
          <a:lstStyle/>
          <a:p>
            <a:pPr algn="ctr"/>
            <a:r>
              <a:rPr lang="cs-CZ" altLang="cs-CZ" sz="5400" dirty="0"/>
              <a:t>PŮVODCI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40307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00BE1B-9B9C-419E-9392-F8F48F6F79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528" y="804330"/>
            <a:ext cx="3562922" cy="2808312"/>
          </a:xfrm>
        </p:spPr>
        <p:txBody>
          <a:bodyPr>
            <a:normAutofit/>
          </a:bodyPr>
          <a:lstStyle/>
          <a:p>
            <a:pPr marL="285750" indent="-285750"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dirty="0"/>
              <a:t>RNA</a:t>
            </a:r>
          </a:p>
          <a:p>
            <a:pPr marL="285750" indent="-285750"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dirty="0"/>
              <a:t>chybí proteinový obal</a:t>
            </a:r>
          </a:p>
          <a:p>
            <a:pPr marL="285750" indent="-285750"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dirty="0"/>
              <a:t>tropy, subtropy, skleníky</a:t>
            </a:r>
          </a:p>
          <a:p>
            <a:pPr marL="285750" indent="-285750"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dirty="0"/>
              <a:t>v jádru buňky hostitele</a:t>
            </a:r>
          </a:p>
          <a:p>
            <a:pPr marL="285750" indent="-285750"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dirty="0"/>
              <a:t>vektor – člověk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dirty="0"/>
              <a:t>symptomy: zakrslost,  epinastie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>     …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000" dirty="0">
                <a:solidFill>
                  <a:schemeClr val="tx2"/>
                </a:solidFill>
              </a:rPr>
              <a:t> </a:t>
            </a:r>
          </a:p>
          <a:p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A5FB1CA-36F4-4CA6-882E-A6996353CF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38328" y="463904"/>
            <a:ext cx="4320480" cy="262374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cs-CZ" altLang="cs-CZ" sz="1600" b="1" dirty="0">
                <a:solidFill>
                  <a:srgbClr val="019979"/>
                </a:solidFill>
              </a:rPr>
              <a:t>příklady:</a:t>
            </a:r>
          </a:p>
          <a:p>
            <a:pPr marL="285750" indent="-28575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1600" dirty="0" err="1"/>
              <a:t>viroidovitá</a:t>
            </a:r>
            <a:r>
              <a:rPr lang="cs-CZ" altLang="cs-CZ" sz="1600" dirty="0"/>
              <a:t> </a:t>
            </a:r>
            <a:r>
              <a:rPr lang="cs-CZ" altLang="cs-CZ" sz="1600" dirty="0" err="1"/>
              <a:t>vřetenovistost</a:t>
            </a:r>
            <a:r>
              <a:rPr lang="cs-CZ" altLang="cs-CZ" sz="1600" dirty="0"/>
              <a:t> hlíz bramboru </a:t>
            </a:r>
          </a:p>
          <a:p>
            <a:pPr marL="457200" lvl="1" indent="0">
              <a:lnSpc>
                <a:spcPct val="90000"/>
              </a:lnSpc>
              <a:buNone/>
              <a:defRPr/>
            </a:pPr>
            <a:r>
              <a:rPr lang="cs-CZ" altLang="cs-CZ" dirty="0"/>
              <a:t>(</a:t>
            </a:r>
            <a:r>
              <a:rPr lang="da-DK" i="1" dirty="0"/>
              <a:t>Potato </a:t>
            </a:r>
            <a:r>
              <a:rPr lang="cs-CZ" i="1" dirty="0"/>
              <a:t>s</a:t>
            </a:r>
            <a:r>
              <a:rPr lang="da-DK" i="1" dirty="0"/>
              <a:t>pindle </a:t>
            </a:r>
            <a:r>
              <a:rPr lang="cs-CZ" i="1" dirty="0"/>
              <a:t>t</a:t>
            </a:r>
            <a:r>
              <a:rPr lang="da-DK" i="1" dirty="0"/>
              <a:t>uber </a:t>
            </a:r>
            <a:r>
              <a:rPr lang="cs-CZ" i="1" dirty="0"/>
              <a:t>v</a:t>
            </a:r>
            <a:r>
              <a:rPr lang="da-DK" i="1" dirty="0"/>
              <a:t>iroid</a:t>
            </a:r>
            <a:r>
              <a:rPr lang="cs-CZ" dirty="0"/>
              <a:t>, </a:t>
            </a:r>
            <a:r>
              <a:rPr lang="da-DK" dirty="0"/>
              <a:t>PSTVd</a:t>
            </a:r>
            <a:r>
              <a:rPr lang="cs-CZ" dirty="0"/>
              <a:t>)</a:t>
            </a:r>
            <a:endParaRPr lang="cs-CZ" altLang="cs-CZ" dirty="0"/>
          </a:p>
          <a:p>
            <a:pPr marL="285750" indent="-28575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1600" dirty="0" err="1"/>
              <a:t>bledoplodost</a:t>
            </a:r>
            <a:r>
              <a:rPr lang="cs-CZ" altLang="cs-CZ" sz="1600" dirty="0"/>
              <a:t> okurky</a:t>
            </a:r>
          </a:p>
          <a:p>
            <a:pPr marL="457200" lvl="1" indent="0">
              <a:lnSpc>
                <a:spcPct val="90000"/>
              </a:lnSpc>
              <a:buNone/>
              <a:defRPr/>
            </a:pPr>
            <a:r>
              <a:rPr lang="cs-CZ" altLang="cs-CZ" i="1" dirty="0"/>
              <a:t>(</a:t>
            </a:r>
            <a:r>
              <a:rPr lang="cs-CZ" altLang="cs-CZ" i="1" dirty="0" err="1"/>
              <a:t>Cucumber</a:t>
            </a:r>
            <a:r>
              <a:rPr lang="cs-CZ" altLang="cs-CZ" i="1" dirty="0"/>
              <a:t> pale </a:t>
            </a:r>
            <a:r>
              <a:rPr lang="cs-CZ" altLang="cs-CZ" i="1" dirty="0" err="1"/>
              <a:t>fruit</a:t>
            </a:r>
            <a:r>
              <a:rPr lang="cs-CZ" altLang="cs-CZ" i="1" dirty="0"/>
              <a:t> viroid</a:t>
            </a:r>
            <a:r>
              <a:rPr lang="cs-CZ" altLang="cs-CZ" dirty="0"/>
              <a:t>, CPFV)</a:t>
            </a:r>
          </a:p>
          <a:p>
            <a:pPr marL="285750" indent="-28575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1600" dirty="0"/>
              <a:t>viroidová zakrslost chmele </a:t>
            </a:r>
          </a:p>
          <a:p>
            <a:pPr marL="457200" lvl="1" indent="0">
              <a:lnSpc>
                <a:spcPct val="90000"/>
              </a:lnSpc>
              <a:buNone/>
              <a:defRPr/>
            </a:pPr>
            <a:r>
              <a:rPr lang="cs-CZ" altLang="cs-CZ" dirty="0"/>
              <a:t>(</a:t>
            </a:r>
            <a:r>
              <a:rPr lang="cs-CZ" i="1" dirty="0"/>
              <a:t>Hop </a:t>
            </a:r>
            <a:r>
              <a:rPr lang="cs-CZ" i="1" dirty="0" err="1"/>
              <a:t>stunt</a:t>
            </a:r>
            <a:r>
              <a:rPr lang="cs-CZ" i="1" dirty="0"/>
              <a:t> viroid</a:t>
            </a:r>
            <a:r>
              <a:rPr lang="cs-CZ" dirty="0"/>
              <a:t>, </a:t>
            </a:r>
            <a:r>
              <a:rPr lang="cs-CZ" dirty="0" err="1"/>
              <a:t>HSVd</a:t>
            </a:r>
            <a:r>
              <a:rPr lang="cs-CZ" dirty="0"/>
              <a:t>)</a:t>
            </a:r>
            <a:endParaRPr lang="cs-CZ" altLang="cs-CZ" dirty="0"/>
          </a:p>
          <a:p>
            <a:endParaRPr 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7949F2CC-1878-4576-B919-90C760159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23478"/>
            <a:ext cx="8229600" cy="680852"/>
          </a:xfrm>
        </p:spPr>
        <p:txBody>
          <a:bodyPr anchor="t"/>
          <a:lstStyle/>
          <a:p>
            <a:r>
              <a:rPr lang="cs-CZ" altLang="cs-CZ" sz="3200" b="1" dirty="0">
                <a:solidFill>
                  <a:srgbClr val="019979"/>
                </a:solidFill>
              </a:rPr>
              <a:t>I. Viroidy</a:t>
            </a:r>
            <a:br>
              <a:rPr lang="cs-CZ" altLang="cs-CZ" sz="2400" b="1" dirty="0">
                <a:solidFill>
                  <a:srgbClr val="019979"/>
                </a:solidFill>
              </a:rPr>
            </a:br>
            <a:endParaRPr lang="cs-CZ" dirty="0"/>
          </a:p>
        </p:txBody>
      </p:sp>
      <p:pic>
        <p:nvPicPr>
          <p:cNvPr id="2" name="Obrázek 1">
            <a:hlinkClick r:id="rId2"/>
            <a:extLst>
              <a:ext uri="{FF2B5EF4-FFF2-40B4-BE49-F238E27FC236}">
                <a16:creationId xmlns:a16="http://schemas.microsoft.com/office/drawing/2014/main" id="{C16C1788-E35A-4A0C-8752-50EA9B0BA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5671" y="2710504"/>
            <a:ext cx="2951585" cy="180427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Obrázek 4">
            <a:hlinkClick r:id="rId4"/>
            <a:extLst>
              <a:ext uri="{FF2B5EF4-FFF2-40B4-BE49-F238E27FC236}">
                <a16:creationId xmlns:a16="http://schemas.microsoft.com/office/drawing/2014/main" id="{37E11187-4DC0-4672-BEDE-982B8D952D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1503" y="2513712"/>
            <a:ext cx="1989012" cy="219785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77867A3-2A3C-4EF2-BC8A-4894FDFDB663}"/>
              </a:ext>
            </a:extLst>
          </p:cNvPr>
          <p:cNvSpPr txBox="1"/>
          <p:nvPr/>
        </p:nvSpPr>
        <p:spPr>
          <a:xfrm>
            <a:off x="2132065" y="4450326"/>
            <a:ext cx="3087497" cy="230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da-DK" sz="900" b="1" i="1" dirty="0">
                <a:solidFill>
                  <a:srgbClr val="382D28"/>
                </a:solidFill>
                <a:latin typeface="Aller Light" pitchFamily="2" charset="-18"/>
              </a:rPr>
              <a:t>Potato </a:t>
            </a:r>
            <a:r>
              <a:rPr lang="cs-CZ" sz="900" b="1" i="1" dirty="0">
                <a:solidFill>
                  <a:srgbClr val="382D28"/>
                </a:solidFill>
                <a:latin typeface="Aller Light" pitchFamily="2" charset="-18"/>
              </a:rPr>
              <a:t>s</a:t>
            </a:r>
            <a:r>
              <a:rPr lang="da-DK" sz="900" b="1" i="1" dirty="0">
                <a:solidFill>
                  <a:srgbClr val="382D28"/>
                </a:solidFill>
                <a:latin typeface="Aller Light" pitchFamily="2" charset="-18"/>
              </a:rPr>
              <a:t>pindle </a:t>
            </a:r>
            <a:r>
              <a:rPr lang="cs-CZ" sz="900" b="1" i="1" dirty="0">
                <a:solidFill>
                  <a:srgbClr val="382D28"/>
                </a:solidFill>
                <a:latin typeface="Aller Light" pitchFamily="2" charset="-18"/>
              </a:rPr>
              <a:t>t</a:t>
            </a:r>
            <a:r>
              <a:rPr lang="da-DK" sz="900" b="1" i="1" dirty="0">
                <a:solidFill>
                  <a:srgbClr val="382D28"/>
                </a:solidFill>
                <a:latin typeface="Aller Light" pitchFamily="2" charset="-18"/>
              </a:rPr>
              <a:t>uber </a:t>
            </a:r>
            <a:r>
              <a:rPr lang="cs-CZ" sz="900" b="1" i="1" dirty="0" err="1">
                <a:solidFill>
                  <a:srgbClr val="382D28"/>
                </a:solidFill>
                <a:latin typeface="Aller Light" pitchFamily="2" charset="-18"/>
              </a:rPr>
              <a:t>vi</a:t>
            </a:r>
            <a:r>
              <a:rPr lang="da-DK" sz="900" b="1" i="1" dirty="0">
                <a:solidFill>
                  <a:srgbClr val="382D28"/>
                </a:solidFill>
                <a:latin typeface="Aller Light" pitchFamily="2" charset="-18"/>
              </a:rPr>
              <a:t>roid</a:t>
            </a:r>
            <a:endParaRPr lang="cs-CZ" sz="900" b="1" i="1" dirty="0">
              <a:solidFill>
                <a:srgbClr val="382D28"/>
              </a:solidFill>
              <a:latin typeface="Aller Light" pitchFamily="2" charset="-18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CFE7E83-E2F7-4DB0-8242-E0FA2E3FC049}"/>
              </a:ext>
            </a:extLst>
          </p:cNvPr>
          <p:cNvSpPr txBox="1"/>
          <p:nvPr/>
        </p:nvSpPr>
        <p:spPr>
          <a:xfrm>
            <a:off x="5341173" y="4482299"/>
            <a:ext cx="3087497" cy="230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sz="900" b="1" i="1" dirty="0">
                <a:solidFill>
                  <a:srgbClr val="382D28"/>
                </a:solidFill>
                <a:latin typeface="Aller Light" pitchFamily="2" charset="-18"/>
              </a:rPr>
              <a:t>Hop </a:t>
            </a:r>
            <a:r>
              <a:rPr lang="cs-CZ" sz="900" b="1" i="1" dirty="0" err="1">
                <a:solidFill>
                  <a:srgbClr val="382D28"/>
                </a:solidFill>
                <a:latin typeface="Aller Light" pitchFamily="2" charset="-18"/>
              </a:rPr>
              <a:t>stunt</a:t>
            </a:r>
            <a:r>
              <a:rPr lang="cs-CZ" sz="900" b="1" i="1" dirty="0">
                <a:solidFill>
                  <a:srgbClr val="382D28"/>
                </a:solidFill>
                <a:latin typeface="Aller Light" pitchFamily="2" charset="-18"/>
              </a:rPr>
              <a:t> viroid</a:t>
            </a:r>
          </a:p>
        </p:txBody>
      </p:sp>
    </p:spTree>
    <p:extLst>
      <p:ext uri="{BB962C8B-B14F-4D97-AF65-F5344CB8AC3E}">
        <p14:creationId xmlns:p14="http://schemas.microsoft.com/office/powerpoint/2010/main" val="1273015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5">
            <a:extLst>
              <a:ext uri="{FF2B5EF4-FFF2-40B4-BE49-F238E27FC236}">
                <a16:creationId xmlns:a16="http://schemas.microsoft.com/office/drawing/2014/main" id="{B75E20A8-351A-4625-80A9-48386F939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862" y="5912"/>
            <a:ext cx="8229600" cy="857250"/>
          </a:xfrm>
        </p:spPr>
        <p:txBody>
          <a:bodyPr/>
          <a:lstStyle/>
          <a:p>
            <a:r>
              <a:rPr lang="cs-CZ" dirty="0"/>
              <a:t>II. Viry</a:t>
            </a:r>
          </a:p>
        </p:txBody>
      </p:sp>
      <p:sp>
        <p:nvSpPr>
          <p:cNvPr id="13" name="Zástupný obsah 2">
            <a:extLst>
              <a:ext uri="{FF2B5EF4-FFF2-40B4-BE49-F238E27FC236}">
                <a16:creationId xmlns:a16="http://schemas.microsoft.com/office/drawing/2014/main" id="{4C0F9E7A-F5D5-471F-BB9A-96817C93813A}"/>
              </a:ext>
            </a:extLst>
          </p:cNvPr>
          <p:cNvSpPr txBox="1">
            <a:spLocks/>
          </p:cNvSpPr>
          <p:nvPr/>
        </p:nvSpPr>
        <p:spPr>
          <a:xfrm>
            <a:off x="210496" y="699542"/>
            <a:ext cx="4310440" cy="34593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19979"/>
              </a:buClr>
              <a:buFont typeface="Arial" pitchFamily="34" charset="0"/>
              <a:buNone/>
              <a:defRPr sz="1800" kern="1200" baseline="0">
                <a:solidFill>
                  <a:srgbClr val="382D28"/>
                </a:solidFill>
                <a:latin typeface="Aller Light" pitchFamily="2" charset="-18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19979"/>
              </a:buClr>
              <a:buFont typeface="Arial" pitchFamily="34" charset="0"/>
              <a:buChar char="–"/>
              <a:defRPr sz="1600" kern="1200" baseline="0">
                <a:solidFill>
                  <a:srgbClr val="382D28"/>
                </a:solidFill>
                <a:latin typeface="Aller Light" pitchFamily="2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19979"/>
              </a:buClr>
              <a:buFont typeface="Arial" pitchFamily="34" charset="0"/>
              <a:buChar char="•"/>
              <a:defRPr sz="1600" kern="1200" baseline="0">
                <a:solidFill>
                  <a:srgbClr val="382D28"/>
                </a:solidFill>
                <a:latin typeface="Aller Light" pitchFamily="2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19979"/>
              </a:buClr>
              <a:buFont typeface="Arial" pitchFamily="34" charset="0"/>
              <a:buChar char="–"/>
              <a:defRPr sz="1600" kern="1200" baseline="0">
                <a:solidFill>
                  <a:srgbClr val="382D28"/>
                </a:solidFill>
                <a:latin typeface="Aller Light" pitchFamily="2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19979"/>
              </a:buClr>
              <a:buFont typeface="Arial" pitchFamily="34" charset="0"/>
              <a:buChar char="»"/>
              <a:defRPr sz="1600" kern="1200" baseline="0">
                <a:solidFill>
                  <a:srgbClr val="382D28"/>
                </a:solidFill>
                <a:latin typeface="Aller Light" pitchFamily="2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1600" dirty="0"/>
              <a:t>obligátní parazité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1600" dirty="0"/>
              <a:t>bílkovinný obal + NA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1600" dirty="0"/>
              <a:t>virion = úplná virová částice 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z="1600" dirty="0"/>
              <a:t>	+ kapsida = protein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1600" dirty="0"/>
              <a:t>různý tvar (vláknité, tyčinky)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1600" b="1" dirty="0"/>
              <a:t>potřebují vektory </a:t>
            </a:r>
            <a:r>
              <a:rPr lang="cs-CZ" altLang="cs-CZ" sz="1600" dirty="0"/>
              <a:t>!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1600" dirty="0"/>
              <a:t>symptomy: </a:t>
            </a:r>
          </a:p>
          <a:p>
            <a:pPr marL="1028700" lvl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dirty="0"/>
              <a:t>změny habitu</a:t>
            </a:r>
          </a:p>
          <a:p>
            <a:pPr marL="1028700" lvl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dirty="0"/>
              <a:t>chlorózy</a:t>
            </a:r>
          </a:p>
          <a:p>
            <a:pPr marL="1028700" lvl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dirty="0" err="1"/>
              <a:t>žilkovitosti</a:t>
            </a:r>
            <a:endParaRPr lang="cs-CZ" altLang="cs-CZ" dirty="0"/>
          </a:p>
          <a:p>
            <a:pPr marL="1028700" lvl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dirty="0"/>
              <a:t>mozaiky</a:t>
            </a:r>
          </a:p>
          <a:p>
            <a:pPr marL="1028700" lvl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dirty="0" err="1"/>
              <a:t>hypo</a:t>
            </a:r>
            <a:r>
              <a:rPr lang="cs-CZ" altLang="cs-CZ" dirty="0"/>
              <a:t>- x hyperplasie</a:t>
            </a:r>
          </a:p>
          <a:p>
            <a:pPr marL="1028700" lvl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dirty="0"/>
              <a:t>inkluze</a:t>
            </a:r>
          </a:p>
          <a:p>
            <a:pPr lvl="1" indent="0">
              <a:lnSpc>
                <a:spcPct val="90000"/>
              </a:lnSpc>
              <a:buNone/>
              <a:defRPr/>
            </a:pPr>
            <a:r>
              <a:rPr lang="cs-CZ" altLang="cs-CZ" dirty="0"/>
              <a:t>      ... 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1600" dirty="0">
                <a:solidFill>
                  <a:schemeClr val="tx2"/>
                </a:solidFill>
              </a:rPr>
              <a:t> </a:t>
            </a:r>
          </a:p>
          <a:p>
            <a:endParaRPr lang="cs-CZ" sz="1600" dirty="0"/>
          </a:p>
        </p:txBody>
      </p:sp>
      <p:sp>
        <p:nvSpPr>
          <p:cNvPr id="16" name="Zástupný obsah 3">
            <a:extLst>
              <a:ext uri="{FF2B5EF4-FFF2-40B4-BE49-F238E27FC236}">
                <a16:creationId xmlns:a16="http://schemas.microsoft.com/office/drawing/2014/main" id="{623D63B8-F6EC-4C52-8F02-9BF154F1BB4C}"/>
              </a:ext>
            </a:extLst>
          </p:cNvPr>
          <p:cNvSpPr txBox="1">
            <a:spLocks/>
          </p:cNvSpPr>
          <p:nvPr/>
        </p:nvSpPr>
        <p:spPr>
          <a:xfrm>
            <a:off x="4520936" y="434537"/>
            <a:ext cx="4320480" cy="310171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19979"/>
              </a:buClr>
              <a:buFont typeface="Arial" pitchFamily="34" charset="0"/>
              <a:buNone/>
              <a:defRPr sz="1800" kern="1200" baseline="0">
                <a:solidFill>
                  <a:srgbClr val="382D28"/>
                </a:solidFill>
                <a:latin typeface="Aller Light" pitchFamily="2" charset="-18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19979"/>
              </a:buClr>
              <a:buFont typeface="Arial" pitchFamily="34" charset="0"/>
              <a:buChar char="–"/>
              <a:defRPr sz="1600" kern="1200" baseline="0">
                <a:solidFill>
                  <a:srgbClr val="382D28"/>
                </a:solidFill>
                <a:latin typeface="Aller Light" pitchFamily="2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19979"/>
              </a:buClr>
              <a:buFont typeface="Arial" pitchFamily="34" charset="0"/>
              <a:buChar char="•"/>
              <a:defRPr sz="1600" kern="1200" baseline="0">
                <a:solidFill>
                  <a:srgbClr val="382D28"/>
                </a:solidFill>
                <a:latin typeface="Aller Light" pitchFamily="2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19979"/>
              </a:buClr>
              <a:buFont typeface="Arial" pitchFamily="34" charset="0"/>
              <a:buChar char="–"/>
              <a:defRPr sz="1600" kern="1200" baseline="0">
                <a:solidFill>
                  <a:srgbClr val="382D28"/>
                </a:solidFill>
                <a:latin typeface="Aller Light" pitchFamily="2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19979"/>
              </a:buClr>
              <a:buFont typeface="Arial" pitchFamily="34" charset="0"/>
              <a:buChar char="»"/>
              <a:defRPr sz="1600" kern="1200" baseline="0">
                <a:solidFill>
                  <a:srgbClr val="382D28"/>
                </a:solidFill>
                <a:latin typeface="Aller Light" pitchFamily="2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cs-CZ" altLang="cs-CZ" sz="2600" b="1" dirty="0">
                <a:solidFill>
                  <a:srgbClr val="019979"/>
                </a:solidFill>
              </a:rPr>
              <a:t>příklady</a:t>
            </a:r>
            <a:r>
              <a:rPr lang="cs-CZ" altLang="cs-CZ" sz="2300" b="1" dirty="0">
                <a:solidFill>
                  <a:srgbClr val="019979"/>
                </a:solidFill>
              </a:rPr>
              <a:t>:</a:t>
            </a:r>
          </a:p>
          <a:p>
            <a:pPr marL="285750" indent="-285750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cs-CZ" altLang="cs-CZ" sz="2200" dirty="0"/>
              <a:t>virová zakrslost obilnin </a:t>
            </a:r>
          </a:p>
          <a:p>
            <a:pPr marL="457200" lvl="1" indent="0">
              <a:lnSpc>
                <a:spcPct val="120000"/>
              </a:lnSpc>
              <a:buNone/>
              <a:defRPr/>
            </a:pPr>
            <a:r>
              <a:rPr lang="cs-CZ" sz="2200" dirty="0"/>
              <a:t>(</a:t>
            </a:r>
            <a:r>
              <a:rPr lang="cs-CZ" sz="2200" i="1" dirty="0" err="1"/>
              <a:t>Wheat</a:t>
            </a:r>
            <a:r>
              <a:rPr lang="cs-CZ" sz="2200" i="1" dirty="0"/>
              <a:t> </a:t>
            </a:r>
            <a:r>
              <a:rPr lang="cs-CZ" sz="2200" i="1" dirty="0" err="1"/>
              <a:t>dwarf</a:t>
            </a:r>
            <a:r>
              <a:rPr lang="cs-CZ" sz="2200" i="1" dirty="0"/>
              <a:t> virus</a:t>
            </a:r>
            <a:r>
              <a:rPr lang="cs-CZ" sz="2200" dirty="0"/>
              <a:t>, WDV) – vektor: </a:t>
            </a:r>
          </a:p>
          <a:p>
            <a:pPr marL="457200" lvl="1" indent="0">
              <a:lnSpc>
                <a:spcPct val="120000"/>
              </a:lnSpc>
              <a:buNone/>
              <a:defRPr/>
            </a:pPr>
            <a:r>
              <a:rPr lang="cs-CZ" sz="2200" dirty="0"/>
              <a:t>křísek polní (</a:t>
            </a:r>
            <a:r>
              <a:rPr lang="cs-CZ" sz="2200" i="1" dirty="0" err="1"/>
              <a:t>Psammotettix</a:t>
            </a:r>
            <a:r>
              <a:rPr lang="cs-CZ" sz="2200" i="1" dirty="0"/>
              <a:t> </a:t>
            </a:r>
            <a:r>
              <a:rPr lang="cs-CZ" sz="2200" i="1" dirty="0" err="1"/>
              <a:t>alienus</a:t>
            </a:r>
            <a:r>
              <a:rPr lang="cs-CZ" sz="2200" dirty="0"/>
              <a:t>)</a:t>
            </a:r>
          </a:p>
          <a:p>
            <a:pPr marL="285750" indent="-285750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cs-CZ" altLang="cs-CZ" sz="2200" dirty="0"/>
              <a:t>virus žluté zakrslosti ječmene</a:t>
            </a:r>
          </a:p>
          <a:p>
            <a:pPr marL="457200" lvl="1" indent="0">
              <a:lnSpc>
                <a:spcPct val="120000"/>
              </a:lnSpc>
              <a:buNone/>
              <a:defRPr/>
            </a:pPr>
            <a:r>
              <a:rPr lang="cs-CZ" altLang="cs-CZ" sz="2200" dirty="0"/>
              <a:t>(</a:t>
            </a:r>
            <a:r>
              <a:rPr lang="cs-CZ" sz="2200" i="1" dirty="0" err="1"/>
              <a:t>Barley</a:t>
            </a:r>
            <a:r>
              <a:rPr lang="cs-CZ" sz="2200" i="1" dirty="0"/>
              <a:t> </a:t>
            </a:r>
            <a:r>
              <a:rPr lang="cs-CZ" sz="2200" i="1" dirty="0" err="1"/>
              <a:t>yellow</a:t>
            </a:r>
            <a:r>
              <a:rPr lang="cs-CZ" sz="2200" i="1" dirty="0"/>
              <a:t> </a:t>
            </a:r>
            <a:r>
              <a:rPr lang="cs-CZ" sz="2200" i="1" dirty="0" err="1"/>
              <a:t>dwarf</a:t>
            </a:r>
            <a:r>
              <a:rPr lang="cs-CZ" sz="2200" i="1" dirty="0"/>
              <a:t> virus</a:t>
            </a:r>
            <a:r>
              <a:rPr lang="cs-CZ" sz="2200" dirty="0"/>
              <a:t>, BYDV)</a:t>
            </a:r>
          </a:p>
          <a:p>
            <a:pPr marL="285750" indent="-285750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cs-CZ" sz="2200" dirty="0"/>
              <a:t>virová </a:t>
            </a:r>
            <a:r>
              <a:rPr lang="cs-CZ" sz="2200" dirty="0" err="1"/>
              <a:t>bronzovitost</a:t>
            </a:r>
            <a:r>
              <a:rPr lang="cs-CZ" sz="2200" dirty="0"/>
              <a:t> rajčete</a:t>
            </a:r>
          </a:p>
          <a:p>
            <a:pPr marL="457200" lvl="1" indent="0">
              <a:lnSpc>
                <a:spcPct val="120000"/>
              </a:lnSpc>
              <a:buNone/>
              <a:defRPr/>
            </a:pPr>
            <a:r>
              <a:rPr lang="cs-CZ" sz="2200" dirty="0"/>
              <a:t>(</a:t>
            </a:r>
            <a:r>
              <a:rPr lang="en-US" sz="2200" i="1" dirty="0"/>
              <a:t>Tomato spotted wilt virus</a:t>
            </a:r>
            <a:r>
              <a:rPr lang="cs-CZ" sz="2200" dirty="0"/>
              <a:t>, </a:t>
            </a:r>
            <a:r>
              <a:rPr lang="en-US" sz="2200" dirty="0"/>
              <a:t>TSWV)</a:t>
            </a:r>
            <a:r>
              <a:rPr lang="cs-CZ" sz="2200" dirty="0"/>
              <a:t> – vektor: třásněnky (</a:t>
            </a:r>
            <a:r>
              <a:rPr lang="cs-CZ" sz="2200" dirty="0" err="1"/>
              <a:t>Thripidae</a:t>
            </a:r>
            <a:r>
              <a:rPr lang="cs-CZ" sz="2200" dirty="0"/>
              <a:t>)</a:t>
            </a:r>
          </a:p>
          <a:p>
            <a:pPr marL="285750" indent="-285750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cs-CZ" sz="2200" dirty="0"/>
              <a:t>virová svinutka bramboru</a:t>
            </a:r>
          </a:p>
          <a:p>
            <a:pPr marL="457200" lvl="1" indent="0">
              <a:lnSpc>
                <a:spcPct val="120000"/>
              </a:lnSpc>
              <a:buNone/>
              <a:defRPr/>
            </a:pPr>
            <a:r>
              <a:rPr lang="cs-CZ" sz="2200" dirty="0"/>
              <a:t>(</a:t>
            </a:r>
            <a:r>
              <a:rPr lang="cs-CZ" sz="2200" i="1" dirty="0" err="1"/>
              <a:t>Potato</a:t>
            </a:r>
            <a:r>
              <a:rPr lang="cs-CZ" sz="2200" i="1" dirty="0"/>
              <a:t> </a:t>
            </a:r>
            <a:r>
              <a:rPr lang="cs-CZ" sz="2200" i="1" dirty="0" err="1"/>
              <a:t>leafroll</a:t>
            </a:r>
            <a:r>
              <a:rPr lang="cs-CZ" sz="2200" i="1" dirty="0"/>
              <a:t> virus</a:t>
            </a:r>
            <a:r>
              <a:rPr lang="cs-CZ" sz="2200" dirty="0"/>
              <a:t>, PLRV) – vektor: </a:t>
            </a:r>
          </a:p>
          <a:p>
            <a:pPr marL="457200" lvl="1" indent="0">
              <a:lnSpc>
                <a:spcPct val="120000"/>
              </a:lnSpc>
              <a:buNone/>
              <a:defRPr/>
            </a:pPr>
            <a:r>
              <a:rPr lang="cs-CZ" sz="2200" dirty="0"/>
              <a:t>mšice perzistentně</a:t>
            </a:r>
          </a:p>
          <a:p>
            <a:pPr marL="285750" indent="-285750">
              <a:lnSpc>
                <a:spcPct val="90000"/>
              </a:lnSpc>
              <a:buFont typeface="Arial" pitchFamily="34" charset="0"/>
              <a:buChar char="•"/>
              <a:defRPr/>
            </a:pPr>
            <a:endParaRPr lang="cs-CZ" altLang="cs-CZ" sz="2100" dirty="0"/>
          </a:p>
          <a:p>
            <a:pPr marL="285750" indent="-285750">
              <a:lnSpc>
                <a:spcPct val="90000"/>
              </a:lnSpc>
              <a:buFont typeface="Arial" pitchFamily="34" charset="0"/>
              <a:buChar char="•"/>
              <a:defRPr/>
            </a:pPr>
            <a:endParaRPr lang="cs-CZ" altLang="cs-CZ" sz="20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38692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otato leaf roll virus">
            <a:hlinkClick r:id="rId2"/>
            <a:extLst>
              <a:ext uri="{FF2B5EF4-FFF2-40B4-BE49-F238E27FC236}">
                <a16:creationId xmlns:a16="http://schemas.microsoft.com/office/drawing/2014/main" id="{2B760357-D43C-4B03-B29E-2F94589A0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612" y="2455817"/>
            <a:ext cx="2719708" cy="208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 descr="BYDV - symptomy&#10;">
            <a:hlinkClick r:id="rId4"/>
            <a:extLst>
              <a:ext uri="{FF2B5EF4-FFF2-40B4-BE49-F238E27FC236}">
                <a16:creationId xmlns:a16="http://schemas.microsoft.com/office/drawing/2014/main" id="{BA39C8A1-45AB-489B-ACC2-4BE2B1D2FA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80" y="70235"/>
            <a:ext cx="4959990" cy="2334723"/>
          </a:xfrm>
          <a:prstGeom prst="rect">
            <a:avLst/>
          </a:prstGeom>
        </p:spPr>
      </p:pic>
      <p:pic>
        <p:nvPicPr>
          <p:cNvPr id="5" name="Obrázek 4">
            <a:hlinkClick r:id="rId6"/>
            <a:extLst>
              <a:ext uri="{FF2B5EF4-FFF2-40B4-BE49-F238E27FC236}">
                <a16:creationId xmlns:a16="http://schemas.microsoft.com/office/drawing/2014/main" id="{E437A881-0EC0-4222-804E-D0C56FF87E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80" y="2455817"/>
            <a:ext cx="6221338" cy="208026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8B14216-AFED-47C9-9F51-445A4A8F1FDC}"/>
              </a:ext>
            </a:extLst>
          </p:cNvPr>
          <p:cNvSpPr txBox="1"/>
          <p:nvPr/>
        </p:nvSpPr>
        <p:spPr>
          <a:xfrm>
            <a:off x="0" y="2199556"/>
            <a:ext cx="5074920" cy="230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sz="900" b="1" i="1" dirty="0" err="1">
                <a:solidFill>
                  <a:srgbClr val="382D28"/>
                </a:solidFill>
                <a:latin typeface="Aller Light" pitchFamily="2" charset="-18"/>
              </a:rPr>
              <a:t>Barley</a:t>
            </a:r>
            <a:r>
              <a:rPr lang="cs-CZ" sz="900" b="1" i="1" dirty="0">
                <a:solidFill>
                  <a:srgbClr val="382D28"/>
                </a:solidFill>
                <a:latin typeface="Aller Light" pitchFamily="2" charset="-18"/>
              </a:rPr>
              <a:t> </a:t>
            </a:r>
            <a:r>
              <a:rPr lang="cs-CZ" sz="900" b="1" i="1" dirty="0" err="1">
                <a:solidFill>
                  <a:srgbClr val="382D28"/>
                </a:solidFill>
                <a:latin typeface="Aller Light" pitchFamily="2" charset="-18"/>
              </a:rPr>
              <a:t>yellow</a:t>
            </a:r>
            <a:r>
              <a:rPr lang="cs-CZ" sz="900" b="1" i="1" dirty="0">
                <a:solidFill>
                  <a:srgbClr val="382D28"/>
                </a:solidFill>
                <a:latin typeface="Aller Light" pitchFamily="2" charset="-18"/>
              </a:rPr>
              <a:t> </a:t>
            </a:r>
            <a:r>
              <a:rPr lang="cs-CZ" sz="900" b="1" i="1" dirty="0" err="1">
                <a:solidFill>
                  <a:srgbClr val="382D28"/>
                </a:solidFill>
                <a:latin typeface="Aller Light" pitchFamily="2" charset="-18"/>
              </a:rPr>
              <a:t>dwarf</a:t>
            </a:r>
            <a:r>
              <a:rPr lang="cs-CZ" sz="900" b="1" i="1" dirty="0">
                <a:solidFill>
                  <a:srgbClr val="382D28"/>
                </a:solidFill>
                <a:latin typeface="Aller Light" pitchFamily="2" charset="-18"/>
              </a:rPr>
              <a:t> virus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1FC4A00-00E9-4EA8-A0E7-F0C6C918B2F0}"/>
              </a:ext>
            </a:extLst>
          </p:cNvPr>
          <p:cNvSpPr txBox="1"/>
          <p:nvPr/>
        </p:nvSpPr>
        <p:spPr>
          <a:xfrm>
            <a:off x="62680" y="4303447"/>
            <a:ext cx="6221338" cy="230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b="1" i="1" dirty="0">
                <a:solidFill>
                  <a:srgbClr val="382D28"/>
                </a:solidFill>
                <a:latin typeface="Aller Light" pitchFamily="2" charset="-18"/>
              </a:rPr>
              <a:t>Tomato spotted wilt virus</a:t>
            </a:r>
            <a:endParaRPr lang="cs-CZ" sz="900" b="1" i="1" dirty="0">
              <a:solidFill>
                <a:srgbClr val="382D28"/>
              </a:solidFill>
              <a:latin typeface="Aller Light" pitchFamily="2" charset="-18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89B10BC-CE34-4F2F-A50D-B8E27ACE4CB3}"/>
              </a:ext>
            </a:extLst>
          </p:cNvPr>
          <p:cNvSpPr txBox="1"/>
          <p:nvPr/>
        </p:nvSpPr>
        <p:spPr>
          <a:xfrm>
            <a:off x="6284018" y="4303447"/>
            <a:ext cx="2797302" cy="230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sz="900" b="1" i="1" dirty="0" err="1">
                <a:solidFill>
                  <a:srgbClr val="382D28"/>
                </a:solidFill>
                <a:latin typeface="Aller Light" pitchFamily="2" charset="-18"/>
              </a:rPr>
              <a:t>Potato</a:t>
            </a:r>
            <a:r>
              <a:rPr lang="cs-CZ" sz="900" b="1" i="1" dirty="0">
                <a:solidFill>
                  <a:srgbClr val="382D28"/>
                </a:solidFill>
                <a:latin typeface="Aller Light" pitchFamily="2" charset="-18"/>
              </a:rPr>
              <a:t> </a:t>
            </a:r>
            <a:r>
              <a:rPr lang="cs-CZ" sz="900" b="1" i="1" dirty="0" err="1">
                <a:solidFill>
                  <a:srgbClr val="382D28"/>
                </a:solidFill>
                <a:latin typeface="Aller Light" pitchFamily="2" charset="-18"/>
              </a:rPr>
              <a:t>leafroll</a:t>
            </a:r>
            <a:r>
              <a:rPr lang="cs-CZ" sz="900" b="1" i="1" dirty="0">
                <a:solidFill>
                  <a:srgbClr val="382D28"/>
                </a:solidFill>
                <a:latin typeface="Aller Light" pitchFamily="2" charset="-18"/>
              </a:rPr>
              <a:t> virus</a:t>
            </a:r>
          </a:p>
        </p:txBody>
      </p:sp>
      <p:pic>
        <p:nvPicPr>
          <p:cNvPr id="9" name="Obrázek 8">
            <a:hlinkClick r:id="rId8"/>
            <a:extLst>
              <a:ext uri="{FF2B5EF4-FFF2-40B4-BE49-F238E27FC236}">
                <a16:creationId xmlns:a16="http://schemas.microsoft.com/office/drawing/2014/main" id="{0622864E-405C-49E7-8878-08636D75319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191"/>
          <a:stretch/>
        </p:blipFill>
        <p:spPr>
          <a:xfrm>
            <a:off x="5085349" y="70235"/>
            <a:ext cx="2165834" cy="2128164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118C5491-E280-4B43-BB60-520F064FB52D}"/>
              </a:ext>
            </a:extLst>
          </p:cNvPr>
          <p:cNvSpPr txBox="1"/>
          <p:nvPr/>
        </p:nvSpPr>
        <p:spPr>
          <a:xfrm>
            <a:off x="5022670" y="2199556"/>
            <a:ext cx="2228513" cy="230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sz="900" b="1" i="1" dirty="0">
                <a:solidFill>
                  <a:srgbClr val="382D28"/>
                </a:solidFill>
                <a:latin typeface="Aller Light" pitchFamily="2" charset="-18"/>
              </a:rPr>
              <a:t>mšice maková - vektor</a:t>
            </a:r>
          </a:p>
        </p:txBody>
      </p:sp>
      <p:pic>
        <p:nvPicPr>
          <p:cNvPr id="12" name="Obrázek 11">
            <a:hlinkClick r:id="rId10"/>
            <a:extLst>
              <a:ext uri="{FF2B5EF4-FFF2-40B4-BE49-F238E27FC236}">
                <a16:creationId xmlns:a16="http://schemas.microsoft.com/office/drawing/2014/main" id="{2750C9C9-C51F-4F66-B06C-DB1BB078C96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9763" t="1977" r="13411" b="54753"/>
          <a:stretch/>
        </p:blipFill>
        <p:spPr>
          <a:xfrm>
            <a:off x="7313862" y="68437"/>
            <a:ext cx="1767458" cy="2128164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4227F839-19C3-4267-9A37-31AF5C984756}"/>
              </a:ext>
            </a:extLst>
          </p:cNvPr>
          <p:cNvSpPr txBox="1"/>
          <p:nvPr/>
        </p:nvSpPr>
        <p:spPr>
          <a:xfrm>
            <a:off x="7251183" y="2196601"/>
            <a:ext cx="1892817" cy="230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sz="900" b="1" i="1" dirty="0">
                <a:solidFill>
                  <a:srgbClr val="382D28"/>
                </a:solidFill>
                <a:latin typeface="Aller Light" pitchFamily="2" charset="-18"/>
              </a:rPr>
              <a:t>třásněnka západní - vektor</a:t>
            </a:r>
          </a:p>
        </p:txBody>
      </p:sp>
    </p:spTree>
    <p:extLst>
      <p:ext uri="{BB962C8B-B14F-4D97-AF65-F5344CB8AC3E}">
        <p14:creationId xmlns:p14="http://schemas.microsoft.com/office/powerpoint/2010/main" val="698592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5">
            <a:extLst>
              <a:ext uri="{FF2B5EF4-FFF2-40B4-BE49-F238E27FC236}">
                <a16:creationId xmlns:a16="http://schemas.microsoft.com/office/drawing/2014/main" id="{7C6CF2C8-4283-4DC8-8101-6A98A45F5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817" y="58316"/>
            <a:ext cx="8229600" cy="857250"/>
          </a:xfrm>
        </p:spPr>
        <p:txBody>
          <a:bodyPr/>
          <a:lstStyle/>
          <a:p>
            <a:r>
              <a:rPr lang="cs-CZ" dirty="0"/>
              <a:t>III. Bakterie</a:t>
            </a: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8BCB741D-0D06-4D22-91CD-03EF762D63C8}"/>
              </a:ext>
            </a:extLst>
          </p:cNvPr>
          <p:cNvSpPr txBox="1">
            <a:spLocks/>
          </p:cNvSpPr>
          <p:nvPr/>
        </p:nvSpPr>
        <p:spPr>
          <a:xfrm>
            <a:off x="179512" y="843558"/>
            <a:ext cx="4392488" cy="352839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19979"/>
              </a:buClr>
              <a:buFont typeface="Arial" pitchFamily="34" charset="0"/>
              <a:buNone/>
              <a:defRPr sz="1800" kern="1200" baseline="0">
                <a:solidFill>
                  <a:srgbClr val="382D28"/>
                </a:solidFill>
                <a:latin typeface="Aller Light" pitchFamily="2" charset="-18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19979"/>
              </a:buClr>
              <a:buFont typeface="Arial" pitchFamily="34" charset="0"/>
              <a:buChar char="–"/>
              <a:defRPr sz="1600" kern="1200" baseline="0">
                <a:solidFill>
                  <a:srgbClr val="382D28"/>
                </a:solidFill>
                <a:latin typeface="Aller Light" pitchFamily="2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19979"/>
              </a:buClr>
              <a:buFont typeface="Arial" pitchFamily="34" charset="0"/>
              <a:buChar char="•"/>
              <a:defRPr sz="1600" kern="1200" baseline="0">
                <a:solidFill>
                  <a:srgbClr val="382D28"/>
                </a:solidFill>
                <a:latin typeface="Aller Light" pitchFamily="2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19979"/>
              </a:buClr>
              <a:buFont typeface="Arial" pitchFamily="34" charset="0"/>
              <a:buChar char="–"/>
              <a:defRPr sz="1600" kern="1200" baseline="0">
                <a:solidFill>
                  <a:srgbClr val="382D28"/>
                </a:solidFill>
                <a:latin typeface="Aller Light" pitchFamily="2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19979"/>
              </a:buClr>
              <a:buFont typeface="Arial" pitchFamily="34" charset="0"/>
              <a:buChar char="»"/>
              <a:defRPr sz="1600" kern="1200" baseline="0">
                <a:solidFill>
                  <a:srgbClr val="382D28"/>
                </a:solidFill>
                <a:latin typeface="Aller Light" pitchFamily="2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000" dirty="0" err="1"/>
              <a:t>prokaryota</a:t>
            </a:r>
            <a:endParaRPr lang="cs-CZ" altLang="cs-CZ" sz="2000" dirty="0"/>
          </a:p>
          <a:p>
            <a:pPr marL="342900" indent="-342900"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000" dirty="0"/>
              <a:t>jednobuněčné, jednoduchá struktura bez organel</a:t>
            </a:r>
          </a:p>
          <a:p>
            <a:pPr marL="342900" indent="-342900"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000" dirty="0"/>
              <a:t>koky, tyčinky, vlákna</a:t>
            </a:r>
          </a:p>
          <a:p>
            <a:pPr marL="342900" indent="-342900"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000" dirty="0"/>
              <a:t>bičíky – </a:t>
            </a:r>
            <a:r>
              <a:rPr lang="cs-CZ" altLang="cs-CZ" sz="2000" dirty="0" err="1"/>
              <a:t>flagelin</a:t>
            </a:r>
            <a:endParaRPr lang="cs-CZ" altLang="cs-CZ" sz="2000" dirty="0"/>
          </a:p>
          <a:p>
            <a:pPr marL="1085850" lvl="1" indent="-3429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1800" dirty="0" err="1"/>
              <a:t>monotricha</a:t>
            </a:r>
            <a:r>
              <a:rPr lang="cs-CZ" altLang="cs-CZ" sz="1800" dirty="0"/>
              <a:t> x </a:t>
            </a:r>
            <a:r>
              <a:rPr lang="cs-CZ" altLang="cs-CZ" sz="2000" dirty="0" err="1"/>
              <a:t>polytricha</a:t>
            </a:r>
            <a:endParaRPr lang="cs-CZ" altLang="cs-CZ" sz="2000" dirty="0"/>
          </a:p>
          <a:p>
            <a:pPr marL="1085850" lvl="1" indent="-3429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000" dirty="0"/>
              <a:t>mono x bipolárně</a:t>
            </a:r>
          </a:p>
          <a:p>
            <a:pPr marL="1085850" lvl="1" indent="-3429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000" dirty="0" err="1"/>
              <a:t>lofo</a:t>
            </a:r>
            <a:r>
              <a:rPr lang="cs-CZ" altLang="cs-CZ" sz="2000" dirty="0"/>
              <a:t>- x </a:t>
            </a:r>
            <a:r>
              <a:rPr lang="cs-CZ" altLang="cs-CZ" sz="2000" dirty="0" err="1"/>
              <a:t>peritrichálně</a:t>
            </a:r>
            <a:endParaRPr lang="cs-CZ" altLang="cs-CZ" sz="2000" dirty="0"/>
          </a:p>
          <a:p>
            <a:pPr marL="1085850" lvl="1" indent="-3429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000" dirty="0" err="1"/>
              <a:t>atricha</a:t>
            </a:r>
            <a:endParaRPr lang="cs-CZ" altLang="cs-CZ" sz="2000" dirty="0"/>
          </a:p>
          <a:p>
            <a:pPr marL="342900" indent="-342900"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000" dirty="0"/>
              <a:t>2 000 známých – 250 fytopatogenních</a:t>
            </a:r>
          </a:p>
          <a:p>
            <a:pPr marL="342900" indent="-342900"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000" dirty="0"/>
              <a:t>symptomy: </a:t>
            </a:r>
          </a:p>
          <a:p>
            <a:pPr marL="1085850" lvl="1" indent="-3429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1800" dirty="0"/>
              <a:t>vadnutí</a:t>
            </a:r>
          </a:p>
          <a:p>
            <a:pPr marL="1085850" lvl="1" indent="-3429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1800" dirty="0" err="1"/>
              <a:t>diskolorace</a:t>
            </a:r>
            <a:endParaRPr lang="cs-CZ" altLang="cs-CZ" sz="1800" dirty="0"/>
          </a:p>
          <a:p>
            <a:pPr marL="1085850" lvl="1" indent="-3429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1800" dirty="0"/>
              <a:t>nekrózy</a:t>
            </a:r>
          </a:p>
          <a:p>
            <a:pPr marL="1085850" lvl="1" indent="-3429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1800" dirty="0"/>
              <a:t>hniloby  </a:t>
            </a:r>
          </a:p>
          <a:p>
            <a:pPr marL="342900" indent="-342900"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000" dirty="0"/>
              <a:t>klasifikace – dle biochemických a fyziologických funkcí</a:t>
            </a:r>
            <a:endParaRPr lang="cs-CZ" altLang="cs-CZ" sz="2000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000" dirty="0">
                <a:solidFill>
                  <a:schemeClr val="tx2"/>
                </a:solidFill>
              </a:rPr>
              <a:t> </a:t>
            </a:r>
          </a:p>
          <a:p>
            <a:endParaRPr lang="cs-CZ" dirty="0"/>
          </a:p>
        </p:txBody>
      </p:sp>
      <p:sp>
        <p:nvSpPr>
          <p:cNvPr id="7" name="Zástupný obsah 3">
            <a:extLst>
              <a:ext uri="{FF2B5EF4-FFF2-40B4-BE49-F238E27FC236}">
                <a16:creationId xmlns:a16="http://schemas.microsoft.com/office/drawing/2014/main" id="{B4A7DC70-6163-4B4B-8874-5BABCE762EEF}"/>
              </a:ext>
            </a:extLst>
          </p:cNvPr>
          <p:cNvSpPr txBox="1">
            <a:spLocks/>
          </p:cNvSpPr>
          <p:nvPr/>
        </p:nvSpPr>
        <p:spPr>
          <a:xfrm>
            <a:off x="4572000" y="724522"/>
            <a:ext cx="4458434" cy="2885686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19979"/>
              </a:buClr>
              <a:buFont typeface="Arial" pitchFamily="34" charset="0"/>
              <a:buNone/>
              <a:defRPr sz="1800" kern="1200" baseline="0">
                <a:solidFill>
                  <a:srgbClr val="382D28"/>
                </a:solidFill>
                <a:latin typeface="Aller Light" pitchFamily="2" charset="-18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19979"/>
              </a:buClr>
              <a:buFont typeface="Arial" pitchFamily="34" charset="0"/>
              <a:buChar char="–"/>
              <a:defRPr sz="1600" kern="1200" baseline="0">
                <a:solidFill>
                  <a:srgbClr val="382D28"/>
                </a:solidFill>
                <a:latin typeface="Aller Light" pitchFamily="2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19979"/>
              </a:buClr>
              <a:buFont typeface="Arial" pitchFamily="34" charset="0"/>
              <a:buChar char="•"/>
              <a:defRPr sz="1600" kern="1200" baseline="0">
                <a:solidFill>
                  <a:srgbClr val="382D28"/>
                </a:solidFill>
                <a:latin typeface="Aller Light" pitchFamily="2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19979"/>
              </a:buClr>
              <a:buFont typeface="Arial" pitchFamily="34" charset="0"/>
              <a:buChar char="–"/>
              <a:defRPr sz="1600" kern="1200" baseline="0">
                <a:solidFill>
                  <a:srgbClr val="382D28"/>
                </a:solidFill>
                <a:latin typeface="Aller Light" pitchFamily="2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19979"/>
              </a:buClr>
              <a:buFont typeface="Arial" pitchFamily="34" charset="0"/>
              <a:buChar char="»"/>
              <a:defRPr sz="1600" kern="1200" baseline="0">
                <a:solidFill>
                  <a:srgbClr val="382D28"/>
                </a:solidFill>
                <a:latin typeface="Aller Light" pitchFamily="2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cs-CZ" altLang="cs-CZ" sz="2600" b="1" dirty="0">
                <a:solidFill>
                  <a:srgbClr val="019979"/>
                </a:solidFill>
              </a:rPr>
              <a:t>příklady</a:t>
            </a:r>
            <a:r>
              <a:rPr lang="cs-CZ" altLang="cs-CZ" sz="2300" b="1" dirty="0">
                <a:solidFill>
                  <a:srgbClr val="019979"/>
                </a:solidFill>
              </a:rPr>
              <a:t>:</a:t>
            </a:r>
          </a:p>
          <a:p>
            <a:pPr marL="285750" indent="-285750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cs-CZ" altLang="cs-CZ" sz="2600" dirty="0"/>
              <a:t>bakteriální kroužkovitost bramboru</a:t>
            </a:r>
          </a:p>
          <a:p>
            <a:pPr marL="457200" lvl="1" indent="0">
              <a:lnSpc>
                <a:spcPct val="120000"/>
              </a:lnSpc>
              <a:buNone/>
              <a:defRPr/>
            </a:pPr>
            <a:r>
              <a:rPr lang="cs-CZ" sz="2200" dirty="0"/>
              <a:t>(</a:t>
            </a:r>
            <a:r>
              <a:rPr lang="cs-CZ" sz="2200" i="1" dirty="0" err="1"/>
              <a:t>Clavibacter</a:t>
            </a:r>
            <a:r>
              <a:rPr lang="cs-CZ" sz="2200" i="1" dirty="0"/>
              <a:t> </a:t>
            </a:r>
            <a:r>
              <a:rPr lang="cs-CZ" sz="2200" i="1" dirty="0" err="1"/>
              <a:t>sepedonicus</a:t>
            </a:r>
            <a:r>
              <a:rPr lang="cs-CZ" sz="2200" dirty="0"/>
              <a:t>)</a:t>
            </a:r>
          </a:p>
          <a:p>
            <a:pPr marL="285750" indent="-285750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cs-CZ" altLang="cs-CZ" sz="2600" dirty="0"/>
              <a:t>bakteriální hnědá hniloba bramboru</a:t>
            </a:r>
          </a:p>
          <a:p>
            <a:pPr marL="457200" lvl="1" indent="0">
              <a:lnSpc>
                <a:spcPct val="120000"/>
              </a:lnSpc>
              <a:buNone/>
              <a:defRPr/>
            </a:pPr>
            <a:r>
              <a:rPr lang="cs-CZ" altLang="cs-CZ" sz="2300" dirty="0"/>
              <a:t>(</a:t>
            </a:r>
            <a:r>
              <a:rPr lang="cs-CZ" sz="2300" i="1" dirty="0" err="1"/>
              <a:t>Ralstonia</a:t>
            </a:r>
            <a:r>
              <a:rPr lang="cs-CZ" sz="2300" i="1" dirty="0"/>
              <a:t> </a:t>
            </a:r>
            <a:r>
              <a:rPr lang="cs-CZ" sz="2300" i="1" dirty="0" err="1"/>
              <a:t>solanacearum</a:t>
            </a:r>
            <a:r>
              <a:rPr lang="cs-CZ" sz="2300" dirty="0"/>
              <a:t>)</a:t>
            </a:r>
          </a:p>
          <a:p>
            <a:pPr marL="285750" indent="-285750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cs-CZ" sz="2600" dirty="0"/>
              <a:t>bakteriální vadnutí rajčete</a:t>
            </a:r>
          </a:p>
          <a:p>
            <a:pPr marL="457200" lvl="1" indent="0">
              <a:lnSpc>
                <a:spcPct val="120000"/>
              </a:lnSpc>
              <a:buNone/>
              <a:defRPr/>
            </a:pPr>
            <a:r>
              <a:rPr lang="cs-CZ" sz="2200" dirty="0"/>
              <a:t>(</a:t>
            </a:r>
            <a:r>
              <a:rPr lang="cs-CZ" sz="2200" i="1" dirty="0" err="1"/>
              <a:t>Clavibacter</a:t>
            </a:r>
            <a:r>
              <a:rPr lang="cs-CZ" sz="2200" i="1" dirty="0"/>
              <a:t> </a:t>
            </a:r>
            <a:r>
              <a:rPr lang="cs-CZ" sz="2200" i="1" dirty="0" err="1"/>
              <a:t>michiganensis</a:t>
            </a:r>
            <a:r>
              <a:rPr lang="cs-CZ" sz="2200" i="1" dirty="0"/>
              <a:t> </a:t>
            </a:r>
            <a:r>
              <a:rPr lang="cs-CZ" sz="2200" dirty="0" err="1"/>
              <a:t>subsp</a:t>
            </a:r>
            <a:r>
              <a:rPr lang="cs-CZ" sz="2200" dirty="0"/>
              <a:t>.</a:t>
            </a:r>
            <a:r>
              <a:rPr lang="cs-CZ" sz="2200" i="1" dirty="0"/>
              <a:t> </a:t>
            </a:r>
            <a:r>
              <a:rPr lang="cs-CZ" sz="2200" i="1" dirty="0" err="1"/>
              <a:t>michiganensis</a:t>
            </a:r>
            <a:r>
              <a:rPr lang="cs-CZ" sz="2200" dirty="0"/>
              <a:t> )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sz="2500" dirty="0"/>
              <a:t>bakteriální spála růžovitých</a:t>
            </a:r>
          </a:p>
          <a:p>
            <a:pPr>
              <a:lnSpc>
                <a:spcPct val="120000"/>
              </a:lnSpc>
              <a:defRPr/>
            </a:pPr>
            <a:r>
              <a:rPr lang="cs-CZ" sz="2300" dirty="0"/>
              <a:t>           (</a:t>
            </a:r>
            <a:r>
              <a:rPr lang="cs-CZ" sz="2300" i="1" dirty="0" err="1"/>
              <a:t>Erwinia</a:t>
            </a:r>
            <a:r>
              <a:rPr lang="cs-CZ" sz="2300" i="1" dirty="0"/>
              <a:t> </a:t>
            </a:r>
            <a:r>
              <a:rPr lang="cs-CZ" sz="2300" i="1" dirty="0" err="1"/>
              <a:t>amylovora</a:t>
            </a:r>
            <a:r>
              <a:rPr lang="cs-CZ" sz="2300" dirty="0"/>
              <a:t>)</a:t>
            </a:r>
            <a:endParaRPr lang="cs-CZ" sz="2100" dirty="0"/>
          </a:p>
          <a:p>
            <a:pPr marL="285750" indent="-285750">
              <a:lnSpc>
                <a:spcPct val="90000"/>
              </a:lnSpc>
              <a:buFont typeface="Arial" pitchFamily="34" charset="0"/>
              <a:buChar char="•"/>
              <a:defRPr/>
            </a:pPr>
            <a:endParaRPr lang="cs-CZ" altLang="cs-CZ" sz="2100" dirty="0"/>
          </a:p>
          <a:p>
            <a:pPr marL="285750" indent="-285750">
              <a:lnSpc>
                <a:spcPct val="90000"/>
              </a:lnSpc>
              <a:buFont typeface="Arial" pitchFamily="34" charset="0"/>
              <a:buChar char="•"/>
              <a:defRPr/>
            </a:pPr>
            <a:endParaRPr lang="cs-CZ" altLang="cs-CZ" sz="2000" dirty="0"/>
          </a:p>
          <a:p>
            <a:endParaRPr lang="cs-CZ" dirty="0"/>
          </a:p>
        </p:txBody>
      </p:sp>
      <p:pic>
        <p:nvPicPr>
          <p:cNvPr id="2" name="Obrázek 1">
            <a:hlinkClick r:id="rId2"/>
            <a:extLst>
              <a:ext uri="{FF2B5EF4-FFF2-40B4-BE49-F238E27FC236}">
                <a16:creationId xmlns:a16="http://schemas.microsoft.com/office/drawing/2014/main" id="{1B63D936-93B3-485C-BD40-C71B11046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86941"/>
            <a:ext cx="4206239" cy="388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64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hlinkClick r:id="rId2"/>
            <a:extLst>
              <a:ext uri="{FF2B5EF4-FFF2-40B4-BE49-F238E27FC236}">
                <a16:creationId xmlns:a16="http://schemas.microsoft.com/office/drawing/2014/main" id="{F0AB34E1-3D0E-4FB4-81E2-61A062FDE7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0000"/>
          <a:stretch/>
        </p:blipFill>
        <p:spPr>
          <a:xfrm>
            <a:off x="102450" y="61079"/>
            <a:ext cx="2495006" cy="2044519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AC619F1-73ED-4ACF-A886-F30A3CC01ED6}"/>
              </a:ext>
            </a:extLst>
          </p:cNvPr>
          <p:cNvSpPr txBox="1"/>
          <p:nvPr/>
        </p:nvSpPr>
        <p:spPr>
          <a:xfrm>
            <a:off x="0" y="2089505"/>
            <a:ext cx="5074920" cy="230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sz="900" b="1" i="1" dirty="0">
                <a:solidFill>
                  <a:srgbClr val="382D28"/>
                </a:solidFill>
                <a:latin typeface="Aller Light" pitchFamily="2" charset="-18"/>
              </a:rPr>
              <a:t>bakteriální kroužkovitost bramboru</a:t>
            </a:r>
          </a:p>
        </p:txBody>
      </p:sp>
      <p:pic>
        <p:nvPicPr>
          <p:cNvPr id="12" name="Obrázek 11">
            <a:hlinkClick r:id="rId4"/>
            <a:extLst>
              <a:ext uri="{FF2B5EF4-FFF2-40B4-BE49-F238E27FC236}">
                <a16:creationId xmlns:a16="http://schemas.microsoft.com/office/drawing/2014/main" id="{CD432F90-3A8F-4806-9D84-F0CF75327C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9124" y="65598"/>
            <a:ext cx="3126234" cy="204451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D3A82B6-AF9A-483A-B8E1-E971A8F67CE9}"/>
              </a:ext>
            </a:extLst>
          </p:cNvPr>
          <p:cNvSpPr txBox="1"/>
          <p:nvPr/>
        </p:nvSpPr>
        <p:spPr>
          <a:xfrm>
            <a:off x="2663734" y="2089505"/>
            <a:ext cx="5074920" cy="230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sz="900" b="1" i="1" dirty="0">
                <a:solidFill>
                  <a:srgbClr val="382D28"/>
                </a:solidFill>
                <a:latin typeface="Aller Light" pitchFamily="2" charset="-18"/>
              </a:rPr>
              <a:t>bakteriální hnědá hniloba bramboru</a:t>
            </a:r>
          </a:p>
        </p:txBody>
      </p:sp>
      <p:pic>
        <p:nvPicPr>
          <p:cNvPr id="13" name="Obrázek 12">
            <a:hlinkClick r:id="rId6"/>
            <a:extLst>
              <a:ext uri="{FF2B5EF4-FFF2-40B4-BE49-F238E27FC236}">
                <a16:creationId xmlns:a16="http://schemas.microsoft.com/office/drawing/2014/main" id="{C2E4D581-701B-4A67-B891-02F5A03E82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618" y="2382221"/>
            <a:ext cx="2733583" cy="1915595"/>
          </a:xfrm>
          <a:prstGeom prst="rect">
            <a:avLst/>
          </a:prstGeom>
        </p:spPr>
      </p:pic>
      <p:pic>
        <p:nvPicPr>
          <p:cNvPr id="14" name="Obrázek 13">
            <a:hlinkClick r:id="rId8"/>
            <a:extLst>
              <a:ext uri="{FF2B5EF4-FFF2-40B4-BE49-F238E27FC236}">
                <a16:creationId xmlns:a16="http://schemas.microsoft.com/office/drawing/2014/main" id="{A43C1120-7DDF-4C0C-93E8-B3EC331BCA3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1909" r="36079" b="18892"/>
          <a:stretch/>
        </p:blipFill>
        <p:spPr>
          <a:xfrm>
            <a:off x="2953416" y="2382221"/>
            <a:ext cx="2796325" cy="225839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3D8BE65-544E-402F-8306-5D9DA0657995}"/>
              </a:ext>
            </a:extLst>
          </p:cNvPr>
          <p:cNvSpPr txBox="1"/>
          <p:nvPr/>
        </p:nvSpPr>
        <p:spPr>
          <a:xfrm>
            <a:off x="0" y="4297816"/>
            <a:ext cx="2796325" cy="230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sz="900" b="1" i="1" dirty="0">
                <a:solidFill>
                  <a:srgbClr val="382D28"/>
                </a:solidFill>
                <a:latin typeface="Aller Light" pitchFamily="2" charset="-18"/>
              </a:rPr>
              <a:t>bakteriální vadnutí rajčete</a:t>
            </a:r>
          </a:p>
        </p:txBody>
      </p:sp>
      <p:pic>
        <p:nvPicPr>
          <p:cNvPr id="15" name="Obrázek 14">
            <a:hlinkClick r:id="rId10"/>
            <a:extLst>
              <a:ext uri="{FF2B5EF4-FFF2-40B4-BE49-F238E27FC236}">
                <a16:creationId xmlns:a16="http://schemas.microsoft.com/office/drawing/2014/main" id="{E7EC9783-EA20-415D-B744-4F7F91B7E9B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142" t="10167" r="7232" b="12890"/>
          <a:stretch/>
        </p:blipFill>
        <p:spPr>
          <a:xfrm>
            <a:off x="5965709" y="2382221"/>
            <a:ext cx="2523506" cy="2301513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8BB91AB8-DFDF-4A5C-BE0C-65FB37893A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65709" y="65598"/>
            <a:ext cx="3075841" cy="225473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0ECB264-0236-45B6-888D-3CFF88B60382}"/>
              </a:ext>
            </a:extLst>
          </p:cNvPr>
          <p:cNvSpPr txBox="1"/>
          <p:nvPr/>
        </p:nvSpPr>
        <p:spPr>
          <a:xfrm>
            <a:off x="5965709" y="4452902"/>
            <a:ext cx="2876283" cy="230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sz="900" b="1" i="1" dirty="0">
                <a:solidFill>
                  <a:srgbClr val="382D28"/>
                </a:solidFill>
                <a:latin typeface="Aller Light" pitchFamily="2" charset="-18"/>
              </a:rPr>
              <a:t>bakteriální spála růžovitých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AAF62F72-626E-44E1-BEBA-BA6FE020192C}"/>
              </a:ext>
            </a:extLst>
          </p:cNvPr>
          <p:cNvSpPr txBox="1"/>
          <p:nvPr/>
        </p:nvSpPr>
        <p:spPr>
          <a:xfrm>
            <a:off x="2894540" y="4423604"/>
            <a:ext cx="2855201" cy="230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sz="900" b="1" i="1" dirty="0">
                <a:solidFill>
                  <a:srgbClr val="382D28"/>
                </a:solidFill>
                <a:latin typeface="Aller Light" pitchFamily="2" charset="-18"/>
              </a:rPr>
              <a:t>bakteriální vadnutí rajčete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A626CA75-7765-4DB3-B759-9E04971CCA63}"/>
              </a:ext>
            </a:extLst>
          </p:cNvPr>
          <p:cNvSpPr txBox="1"/>
          <p:nvPr/>
        </p:nvSpPr>
        <p:spPr>
          <a:xfrm>
            <a:off x="5912003" y="2098358"/>
            <a:ext cx="3183252" cy="230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sz="900" b="1" i="1" dirty="0">
                <a:solidFill>
                  <a:srgbClr val="382D28"/>
                </a:solidFill>
                <a:latin typeface="Aller Light" pitchFamily="2" charset="-18"/>
              </a:rPr>
              <a:t>bakteriální spála růžovitých</a:t>
            </a:r>
          </a:p>
        </p:txBody>
      </p:sp>
    </p:spTree>
    <p:extLst>
      <p:ext uri="{BB962C8B-B14F-4D97-AF65-F5344CB8AC3E}">
        <p14:creationId xmlns:p14="http://schemas.microsoft.com/office/powerpoint/2010/main" val="11783052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5">
            <a:extLst>
              <a:ext uri="{FF2B5EF4-FFF2-40B4-BE49-F238E27FC236}">
                <a16:creationId xmlns:a16="http://schemas.microsoft.com/office/drawing/2014/main" id="{7C6CF2C8-4283-4DC8-8101-6A98A45F5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817" y="58316"/>
            <a:ext cx="8229600" cy="857250"/>
          </a:xfrm>
        </p:spPr>
        <p:txBody>
          <a:bodyPr/>
          <a:lstStyle/>
          <a:p>
            <a:r>
              <a:rPr lang="cs-CZ" dirty="0"/>
              <a:t>IV. </a:t>
            </a:r>
            <a:r>
              <a:rPr lang="cs-CZ" dirty="0" err="1"/>
              <a:t>Fytoplazmy</a:t>
            </a:r>
            <a:endParaRPr lang="cs-CZ" dirty="0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8BCB741D-0D06-4D22-91CD-03EF762D63C8}"/>
              </a:ext>
            </a:extLst>
          </p:cNvPr>
          <p:cNvSpPr txBox="1">
            <a:spLocks/>
          </p:cNvSpPr>
          <p:nvPr/>
        </p:nvSpPr>
        <p:spPr>
          <a:xfrm>
            <a:off x="179512" y="843558"/>
            <a:ext cx="3744416" cy="35283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19979"/>
              </a:buClr>
              <a:buFont typeface="Arial" pitchFamily="34" charset="0"/>
              <a:buNone/>
              <a:defRPr sz="1800" kern="1200" baseline="0">
                <a:solidFill>
                  <a:srgbClr val="382D28"/>
                </a:solidFill>
                <a:latin typeface="Aller Light" pitchFamily="2" charset="-18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19979"/>
              </a:buClr>
              <a:buFont typeface="Arial" pitchFamily="34" charset="0"/>
              <a:buChar char="–"/>
              <a:defRPr sz="1600" kern="1200" baseline="0">
                <a:solidFill>
                  <a:srgbClr val="382D28"/>
                </a:solidFill>
                <a:latin typeface="Aller Light" pitchFamily="2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19979"/>
              </a:buClr>
              <a:buFont typeface="Arial" pitchFamily="34" charset="0"/>
              <a:buChar char="•"/>
              <a:defRPr sz="1600" kern="1200" baseline="0">
                <a:solidFill>
                  <a:srgbClr val="382D28"/>
                </a:solidFill>
                <a:latin typeface="Aller Light" pitchFamily="2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19979"/>
              </a:buClr>
              <a:buFont typeface="Arial" pitchFamily="34" charset="0"/>
              <a:buChar char="–"/>
              <a:defRPr sz="1600" kern="1200" baseline="0">
                <a:solidFill>
                  <a:srgbClr val="382D28"/>
                </a:solidFill>
                <a:latin typeface="Aller Light" pitchFamily="2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19979"/>
              </a:buClr>
              <a:buFont typeface="Arial" pitchFamily="34" charset="0"/>
              <a:buChar char="»"/>
              <a:defRPr sz="1600" kern="1200" baseline="0">
                <a:solidFill>
                  <a:srgbClr val="382D28"/>
                </a:solidFill>
                <a:latin typeface="Aller Light" pitchFamily="2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dirty="0"/>
              <a:t>pleomorfní</a:t>
            </a:r>
          </a:p>
          <a:p>
            <a:pPr marL="285750" indent="-285750"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dirty="0"/>
              <a:t>chybí buněčná stěna, jen plasmatická membrána</a:t>
            </a:r>
          </a:p>
          <a:p>
            <a:pPr marL="285750" indent="-285750"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dirty="0"/>
              <a:t>nutričně náročné</a:t>
            </a:r>
          </a:p>
          <a:p>
            <a:pPr marL="285750" indent="-285750"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dirty="0"/>
              <a:t>anaerobní, žijí v sítkovicích</a:t>
            </a:r>
          </a:p>
          <a:p>
            <a:pPr marL="285750" indent="-285750"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dirty="0"/>
              <a:t>symptomy:</a:t>
            </a:r>
          </a:p>
          <a:p>
            <a:pPr marL="1028700" lvl="1">
              <a:buFont typeface="Arial" panose="020B0604020202020204" pitchFamily="34" charset="0"/>
              <a:buChar char="•"/>
              <a:defRPr/>
            </a:pPr>
            <a:r>
              <a:rPr lang="cs-CZ" altLang="cs-CZ" dirty="0" err="1"/>
              <a:t>metlovitost</a:t>
            </a:r>
            <a:endParaRPr lang="cs-CZ" altLang="cs-CZ" dirty="0"/>
          </a:p>
          <a:p>
            <a:pPr marL="1028700" lvl="1">
              <a:buFont typeface="Arial" panose="020B0604020202020204" pitchFamily="34" charset="0"/>
              <a:buChar char="•"/>
              <a:defRPr/>
            </a:pPr>
            <a:r>
              <a:rPr lang="cs-CZ" altLang="cs-CZ" dirty="0"/>
              <a:t>zakrslost</a:t>
            </a:r>
          </a:p>
          <a:p>
            <a:pPr marL="1028700" lvl="1">
              <a:buFont typeface="Arial" panose="020B0604020202020204" pitchFamily="34" charset="0"/>
              <a:buChar char="•"/>
              <a:defRPr/>
            </a:pPr>
            <a:r>
              <a:rPr lang="cs-CZ" altLang="cs-CZ" dirty="0"/>
              <a:t>žloutenka</a:t>
            </a:r>
          </a:p>
          <a:p>
            <a:pPr marL="1028700" lvl="1">
              <a:buFont typeface="Arial" panose="020B0604020202020204" pitchFamily="34" charset="0"/>
              <a:buChar char="•"/>
              <a:defRPr/>
            </a:pPr>
            <a:r>
              <a:rPr lang="cs-CZ" altLang="cs-CZ" dirty="0" err="1"/>
              <a:t>zelenokvětost</a:t>
            </a:r>
            <a:endParaRPr lang="cs-CZ" altLang="cs-CZ" dirty="0"/>
          </a:p>
        </p:txBody>
      </p:sp>
      <p:sp>
        <p:nvSpPr>
          <p:cNvPr id="7" name="Zástupný obsah 3">
            <a:extLst>
              <a:ext uri="{FF2B5EF4-FFF2-40B4-BE49-F238E27FC236}">
                <a16:creationId xmlns:a16="http://schemas.microsoft.com/office/drawing/2014/main" id="{B4A7DC70-6163-4B4B-8874-5BABCE762EEF}"/>
              </a:ext>
            </a:extLst>
          </p:cNvPr>
          <p:cNvSpPr txBox="1">
            <a:spLocks/>
          </p:cNvSpPr>
          <p:nvPr/>
        </p:nvSpPr>
        <p:spPr>
          <a:xfrm>
            <a:off x="4426749" y="778128"/>
            <a:ext cx="4458434" cy="2885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19979"/>
              </a:buClr>
              <a:buFont typeface="Arial" pitchFamily="34" charset="0"/>
              <a:buNone/>
              <a:defRPr sz="1800" kern="1200" baseline="0">
                <a:solidFill>
                  <a:srgbClr val="382D28"/>
                </a:solidFill>
                <a:latin typeface="Aller Light" pitchFamily="2" charset="-18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19979"/>
              </a:buClr>
              <a:buFont typeface="Arial" pitchFamily="34" charset="0"/>
              <a:buChar char="–"/>
              <a:defRPr sz="1600" kern="1200" baseline="0">
                <a:solidFill>
                  <a:srgbClr val="382D28"/>
                </a:solidFill>
                <a:latin typeface="Aller Light" pitchFamily="2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19979"/>
              </a:buClr>
              <a:buFont typeface="Arial" pitchFamily="34" charset="0"/>
              <a:buChar char="•"/>
              <a:defRPr sz="1600" kern="1200" baseline="0">
                <a:solidFill>
                  <a:srgbClr val="382D28"/>
                </a:solidFill>
                <a:latin typeface="Aller Light" pitchFamily="2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19979"/>
              </a:buClr>
              <a:buFont typeface="Arial" pitchFamily="34" charset="0"/>
              <a:buChar char="–"/>
              <a:defRPr sz="1600" kern="1200" baseline="0">
                <a:solidFill>
                  <a:srgbClr val="382D28"/>
                </a:solidFill>
                <a:latin typeface="Aller Light" pitchFamily="2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19979"/>
              </a:buClr>
              <a:buFont typeface="Arial" pitchFamily="34" charset="0"/>
              <a:buChar char="»"/>
              <a:defRPr sz="1600" kern="1200" baseline="0">
                <a:solidFill>
                  <a:srgbClr val="382D28"/>
                </a:solidFill>
                <a:latin typeface="Aller Light" pitchFamily="2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cs-CZ" altLang="cs-CZ" sz="1600" b="1" dirty="0">
                <a:solidFill>
                  <a:srgbClr val="019979"/>
                </a:solidFill>
              </a:rPr>
              <a:t>příklady: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sz="1600" dirty="0" err="1"/>
              <a:t>fytoplazma</a:t>
            </a:r>
            <a:r>
              <a:rPr lang="cs-CZ" altLang="cs-CZ" sz="1600" dirty="0"/>
              <a:t> proliferace jabloně </a:t>
            </a:r>
          </a:p>
          <a:p>
            <a:pPr marL="457200" lvl="1" indent="0">
              <a:buNone/>
              <a:defRPr/>
            </a:pPr>
            <a:r>
              <a:rPr lang="cs-CZ" altLang="cs-CZ" sz="1400" dirty="0"/>
              <a:t>(</a:t>
            </a:r>
            <a:r>
              <a:rPr lang="cs-CZ" sz="1400" i="1" dirty="0" err="1"/>
              <a:t>Candidatus</a:t>
            </a:r>
            <a:r>
              <a:rPr lang="cs-CZ" sz="1400" i="1" dirty="0"/>
              <a:t> </a:t>
            </a:r>
            <a:r>
              <a:rPr lang="cs-CZ" sz="1400" i="1" dirty="0" err="1"/>
              <a:t>Phytoplasma</a:t>
            </a:r>
            <a:r>
              <a:rPr lang="cs-CZ" sz="1400" i="1" dirty="0"/>
              <a:t> </a:t>
            </a:r>
            <a:r>
              <a:rPr lang="cs-CZ" sz="1400" i="1" dirty="0" err="1"/>
              <a:t>mali</a:t>
            </a:r>
            <a:r>
              <a:rPr lang="cs-CZ" sz="1400" dirty="0"/>
              <a:t>)</a:t>
            </a:r>
            <a:endParaRPr lang="cs-CZ" altLang="cs-CZ" sz="14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sz="1600" dirty="0" err="1"/>
              <a:t>fytoplazma</a:t>
            </a:r>
            <a:r>
              <a:rPr lang="cs-CZ" altLang="cs-CZ" sz="1600" dirty="0"/>
              <a:t> evropské žloutenky peckovin</a:t>
            </a:r>
          </a:p>
          <a:p>
            <a:pPr marL="457200" lvl="1" indent="0">
              <a:buNone/>
              <a:defRPr/>
            </a:pPr>
            <a:r>
              <a:rPr lang="cs-CZ" altLang="cs-CZ" sz="1400" dirty="0"/>
              <a:t>(</a:t>
            </a:r>
            <a:r>
              <a:rPr lang="cs-CZ" altLang="cs-CZ" sz="1400" i="1" dirty="0" err="1"/>
              <a:t>Phytoplasma</a:t>
            </a:r>
            <a:r>
              <a:rPr lang="cs-CZ" altLang="cs-CZ" sz="1400" i="1" dirty="0"/>
              <a:t> </a:t>
            </a:r>
            <a:r>
              <a:rPr lang="cs-CZ" altLang="cs-CZ" sz="1400" i="1" dirty="0" err="1"/>
              <a:t>prunorum</a:t>
            </a:r>
            <a:r>
              <a:rPr lang="cs-CZ" altLang="cs-CZ" sz="1400" dirty="0"/>
              <a:t>)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sz="1600" dirty="0" err="1"/>
              <a:t>fytoplazmová</a:t>
            </a:r>
            <a:r>
              <a:rPr lang="cs-CZ" altLang="cs-CZ" sz="1600" dirty="0"/>
              <a:t> žloutenka aster</a:t>
            </a:r>
          </a:p>
          <a:p>
            <a:pPr marL="457200" lvl="1" indent="0">
              <a:buNone/>
              <a:defRPr/>
            </a:pPr>
            <a:r>
              <a:rPr lang="cs-CZ" altLang="cs-CZ" sz="1400" dirty="0"/>
              <a:t>(</a:t>
            </a:r>
            <a:r>
              <a:rPr lang="cs-CZ" altLang="cs-CZ" sz="1400" i="1" dirty="0"/>
              <a:t>Aster </a:t>
            </a:r>
            <a:r>
              <a:rPr lang="cs-CZ" altLang="cs-CZ" sz="1400" i="1" dirty="0" err="1"/>
              <a:t>yellows</a:t>
            </a:r>
            <a:r>
              <a:rPr lang="cs-CZ" altLang="cs-CZ" sz="1400" i="1" dirty="0"/>
              <a:t> </a:t>
            </a:r>
            <a:r>
              <a:rPr lang="cs-CZ" altLang="cs-CZ" sz="1400" i="1" dirty="0" err="1"/>
              <a:t>phytoplasma</a:t>
            </a:r>
            <a:r>
              <a:rPr lang="cs-CZ" altLang="cs-CZ" sz="1400" dirty="0"/>
              <a:t>)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sz="1600" dirty="0" err="1"/>
              <a:t>fytplazmová</a:t>
            </a:r>
            <a:r>
              <a:rPr lang="cs-CZ" altLang="cs-CZ" sz="1600" dirty="0"/>
              <a:t> </a:t>
            </a:r>
            <a:r>
              <a:rPr lang="cs-CZ" altLang="cs-CZ" sz="1600" dirty="0" err="1"/>
              <a:t>zelenokvětost</a:t>
            </a:r>
            <a:r>
              <a:rPr lang="cs-CZ" altLang="cs-CZ" sz="1600" dirty="0"/>
              <a:t> jahodníku, </a:t>
            </a:r>
            <a:r>
              <a:rPr lang="cs-CZ" altLang="cs-CZ" sz="1600" dirty="0" err="1"/>
              <a:t>zelenokvětost</a:t>
            </a:r>
            <a:r>
              <a:rPr lang="cs-CZ" altLang="cs-CZ" sz="1600" dirty="0"/>
              <a:t> jetele</a:t>
            </a:r>
          </a:p>
          <a:p>
            <a:pPr marL="457200" lvl="1" indent="0">
              <a:buNone/>
              <a:defRPr/>
            </a:pPr>
            <a:r>
              <a:rPr lang="cs-CZ" sz="1400" dirty="0"/>
              <a:t>(</a:t>
            </a:r>
            <a:r>
              <a:rPr lang="cs-CZ" sz="1400" i="1" dirty="0" err="1"/>
              <a:t>Clover</a:t>
            </a:r>
            <a:r>
              <a:rPr lang="cs-CZ" sz="1400" i="1" dirty="0"/>
              <a:t> </a:t>
            </a:r>
            <a:r>
              <a:rPr lang="cs-CZ" sz="1400" i="1" dirty="0" err="1"/>
              <a:t>phyllody</a:t>
            </a:r>
            <a:r>
              <a:rPr lang="cs-CZ" sz="1400" i="1" dirty="0"/>
              <a:t> </a:t>
            </a:r>
            <a:r>
              <a:rPr lang="cs-CZ" sz="1400" i="1" dirty="0" err="1"/>
              <a:t>phytoplasma</a:t>
            </a:r>
            <a:r>
              <a:rPr lang="cs-CZ" sz="1400" dirty="0"/>
              <a:t>)</a:t>
            </a:r>
            <a:endParaRPr lang="cs-CZ" altLang="cs-CZ" sz="1400" dirty="0"/>
          </a:p>
          <a:p>
            <a:pPr marL="285750" indent="-285750">
              <a:lnSpc>
                <a:spcPct val="90000"/>
              </a:lnSpc>
              <a:buFont typeface="Arial" pitchFamily="34" charset="0"/>
              <a:buChar char="•"/>
              <a:defRPr/>
            </a:pPr>
            <a:endParaRPr lang="cs-CZ" altLang="cs-CZ" sz="2100" dirty="0"/>
          </a:p>
          <a:p>
            <a:pPr marL="285750" indent="-285750">
              <a:lnSpc>
                <a:spcPct val="90000"/>
              </a:lnSpc>
              <a:buFont typeface="Arial" pitchFamily="34" charset="0"/>
              <a:buChar char="•"/>
              <a:defRPr/>
            </a:pPr>
            <a:endParaRPr lang="cs-CZ" altLang="cs-CZ" sz="20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850992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hlinkClick r:id="rId2"/>
            <a:extLst>
              <a:ext uri="{FF2B5EF4-FFF2-40B4-BE49-F238E27FC236}">
                <a16:creationId xmlns:a16="http://schemas.microsoft.com/office/drawing/2014/main" id="{A86B1E71-0DBD-46D9-ADA6-106A3FCE5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364" y="46703"/>
            <a:ext cx="2095500" cy="1238250"/>
          </a:xfrm>
          <a:prstGeom prst="rect">
            <a:avLst/>
          </a:prstGeom>
        </p:spPr>
      </p:pic>
      <p:pic>
        <p:nvPicPr>
          <p:cNvPr id="6" name="Obrázek 5">
            <a:hlinkClick r:id="rId2"/>
            <a:extLst>
              <a:ext uri="{FF2B5EF4-FFF2-40B4-BE49-F238E27FC236}">
                <a16:creationId xmlns:a16="http://schemas.microsoft.com/office/drawing/2014/main" id="{4F378474-A9E4-4CCA-98AE-96F7C6AFF7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491" y="47846"/>
            <a:ext cx="1590196" cy="2445858"/>
          </a:xfrm>
          <a:prstGeom prst="rect">
            <a:avLst/>
          </a:prstGeom>
        </p:spPr>
      </p:pic>
      <p:pic>
        <p:nvPicPr>
          <p:cNvPr id="10" name="Obrázek 9">
            <a:hlinkClick r:id="rId5"/>
            <a:extLst>
              <a:ext uri="{FF2B5EF4-FFF2-40B4-BE49-F238E27FC236}">
                <a16:creationId xmlns:a16="http://schemas.microsoft.com/office/drawing/2014/main" id="{5A229ADD-104E-46F8-842C-673B790972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9195" y="2367728"/>
            <a:ext cx="3122229" cy="2109944"/>
          </a:xfrm>
          <a:prstGeom prst="rect">
            <a:avLst/>
          </a:prstGeom>
        </p:spPr>
      </p:pic>
      <p:pic>
        <p:nvPicPr>
          <p:cNvPr id="2050" name="Picture 2" descr="Candidatus Phytoplasma prunorum&amp;#39; (PHYPPR)[Photos]| EPPO Global Database">
            <a:hlinkClick r:id="rId5"/>
            <a:extLst>
              <a:ext uri="{FF2B5EF4-FFF2-40B4-BE49-F238E27FC236}">
                <a16:creationId xmlns:a16="http://schemas.microsoft.com/office/drawing/2014/main" id="{24B05815-9FAE-4AA5-B759-3A6AC397B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091" y="2360285"/>
            <a:ext cx="3181341" cy="212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15275D2A-857C-4DB5-9F85-D6BB9BAEC1F7}"/>
              </a:ext>
            </a:extLst>
          </p:cNvPr>
          <p:cNvSpPr txBox="1"/>
          <p:nvPr/>
        </p:nvSpPr>
        <p:spPr>
          <a:xfrm>
            <a:off x="2654472" y="4495298"/>
            <a:ext cx="6353237" cy="230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sz="900" b="1" i="1" dirty="0" err="1">
                <a:solidFill>
                  <a:srgbClr val="382D28"/>
                </a:solidFill>
                <a:latin typeface="Aller Light" pitchFamily="2" charset="-18"/>
              </a:rPr>
              <a:t>fytoplazma</a:t>
            </a:r>
            <a:r>
              <a:rPr lang="cs-CZ" sz="900" b="1" i="1" dirty="0">
                <a:solidFill>
                  <a:srgbClr val="382D28"/>
                </a:solidFill>
                <a:latin typeface="Aller Light" pitchFamily="2" charset="-18"/>
              </a:rPr>
              <a:t> evropské žloutenky peckovin</a:t>
            </a:r>
          </a:p>
        </p:txBody>
      </p:sp>
      <p:pic>
        <p:nvPicPr>
          <p:cNvPr id="11" name="Obrázek 10">
            <a:hlinkClick r:id="rId8"/>
            <a:extLst>
              <a:ext uri="{FF2B5EF4-FFF2-40B4-BE49-F238E27FC236}">
                <a16:creationId xmlns:a16="http://schemas.microsoft.com/office/drawing/2014/main" id="{31FB9CDE-3D09-4DF9-99B5-26BBF55A52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94923" y="73362"/>
            <a:ext cx="2800568" cy="2034980"/>
          </a:xfrm>
          <a:prstGeom prst="rect">
            <a:avLst/>
          </a:prstGeom>
        </p:spPr>
      </p:pic>
      <p:pic>
        <p:nvPicPr>
          <p:cNvPr id="2052" name="Picture 4" descr="Strawberry fruit exhibiting typical symptoms of phytoplasma infection.... |  Download Scientific Diagram">
            <a:hlinkClick r:id="rId10"/>
            <a:extLst>
              <a:ext uri="{FF2B5EF4-FFF2-40B4-BE49-F238E27FC236}">
                <a16:creationId xmlns:a16="http://schemas.microsoft.com/office/drawing/2014/main" id="{04F54ABF-186C-4550-B363-A2DA3CC03E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32" t="48979" b="22366"/>
          <a:stretch/>
        </p:blipFill>
        <p:spPr bwMode="auto">
          <a:xfrm>
            <a:off x="6842168" y="81535"/>
            <a:ext cx="2175341" cy="171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9A73ED17-ADAA-4ED3-919F-464AB75C7C4F}"/>
              </a:ext>
            </a:extLst>
          </p:cNvPr>
          <p:cNvSpPr txBox="1"/>
          <p:nvPr/>
        </p:nvSpPr>
        <p:spPr>
          <a:xfrm>
            <a:off x="3880566" y="2022961"/>
            <a:ext cx="2950986" cy="230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altLang="cs-CZ" sz="900" b="1" i="1" dirty="0" err="1">
                <a:solidFill>
                  <a:srgbClr val="382D28"/>
                </a:solidFill>
                <a:latin typeface="Aller Light" pitchFamily="2" charset="-18"/>
              </a:rPr>
              <a:t>fytoplazmová</a:t>
            </a:r>
            <a:r>
              <a:rPr lang="cs-CZ" altLang="cs-CZ" sz="900" dirty="0"/>
              <a:t> </a:t>
            </a:r>
            <a:r>
              <a:rPr lang="cs-CZ" altLang="cs-CZ" sz="900" b="1" i="1" dirty="0" err="1">
                <a:solidFill>
                  <a:srgbClr val="382D28"/>
                </a:solidFill>
                <a:latin typeface="Aller Light" pitchFamily="2" charset="-18"/>
              </a:rPr>
              <a:t>zelenokvětost</a:t>
            </a:r>
            <a:r>
              <a:rPr lang="cs-CZ" altLang="cs-CZ" sz="900" b="1" i="1" dirty="0">
                <a:solidFill>
                  <a:srgbClr val="382D28"/>
                </a:solidFill>
                <a:latin typeface="Aller Light" pitchFamily="2" charset="-18"/>
              </a:rPr>
              <a:t> jetele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C94BDAB-3ED4-4253-8CCF-8461B0621032}"/>
              </a:ext>
            </a:extLst>
          </p:cNvPr>
          <p:cNvSpPr txBox="1"/>
          <p:nvPr/>
        </p:nvSpPr>
        <p:spPr>
          <a:xfrm>
            <a:off x="6804447" y="1795839"/>
            <a:ext cx="2273160" cy="230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altLang="cs-CZ" sz="900" b="1" i="1" dirty="0" err="1">
                <a:solidFill>
                  <a:srgbClr val="382D28"/>
                </a:solidFill>
                <a:latin typeface="Aller Light" pitchFamily="2" charset="-18"/>
              </a:rPr>
              <a:t>fytoplazmová</a:t>
            </a:r>
            <a:r>
              <a:rPr lang="cs-CZ" altLang="cs-CZ" sz="900" b="1" i="1" dirty="0">
                <a:solidFill>
                  <a:srgbClr val="382D28"/>
                </a:solidFill>
                <a:latin typeface="Aller Light" pitchFamily="2" charset="-18"/>
              </a:rPr>
              <a:t> </a:t>
            </a:r>
            <a:r>
              <a:rPr lang="cs-CZ" altLang="cs-CZ" sz="900" b="1" i="1" dirty="0" err="1">
                <a:solidFill>
                  <a:srgbClr val="382D28"/>
                </a:solidFill>
                <a:latin typeface="Aller Light" pitchFamily="2" charset="-18"/>
              </a:rPr>
              <a:t>zelenokvětost</a:t>
            </a:r>
            <a:r>
              <a:rPr lang="cs-CZ" altLang="cs-CZ" sz="900" b="1" i="1" dirty="0">
                <a:solidFill>
                  <a:srgbClr val="382D28"/>
                </a:solidFill>
                <a:latin typeface="Aller Light" pitchFamily="2" charset="-18"/>
              </a:rPr>
              <a:t> jahodníku</a:t>
            </a:r>
            <a:endParaRPr lang="cs-CZ" sz="900" b="1" i="1" dirty="0">
              <a:solidFill>
                <a:srgbClr val="382D28"/>
              </a:solidFill>
              <a:latin typeface="Aller Light" pitchFamily="2" charset="-18"/>
            </a:endParaRPr>
          </a:p>
        </p:txBody>
      </p:sp>
      <p:pic>
        <p:nvPicPr>
          <p:cNvPr id="13" name="Obrázek 12">
            <a:hlinkClick r:id="rId12"/>
            <a:extLst>
              <a:ext uri="{FF2B5EF4-FFF2-40B4-BE49-F238E27FC236}">
                <a16:creationId xmlns:a16="http://schemas.microsoft.com/office/drawing/2014/main" id="{A98F8511-8ACF-4CEC-BA9B-FA51D497157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1632" t="6140" r="7889" b="3793"/>
          <a:stretch/>
        </p:blipFill>
        <p:spPr>
          <a:xfrm>
            <a:off x="126491" y="2550519"/>
            <a:ext cx="2269555" cy="190495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DF140412-52B4-4231-9D0D-58AFFE282C58}"/>
              </a:ext>
            </a:extLst>
          </p:cNvPr>
          <p:cNvSpPr txBox="1"/>
          <p:nvPr/>
        </p:nvSpPr>
        <p:spPr>
          <a:xfrm>
            <a:off x="1726034" y="1302630"/>
            <a:ext cx="2030241" cy="230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sz="900" b="1" i="1" dirty="0" err="1">
                <a:solidFill>
                  <a:srgbClr val="382D28"/>
                </a:solidFill>
                <a:latin typeface="Aller Light" pitchFamily="2" charset="-18"/>
              </a:rPr>
              <a:t>fytoplazma</a:t>
            </a:r>
            <a:r>
              <a:rPr lang="cs-CZ" sz="900" b="1" i="1" dirty="0">
                <a:solidFill>
                  <a:srgbClr val="382D28"/>
                </a:solidFill>
                <a:latin typeface="Aller Light" pitchFamily="2" charset="-18"/>
              </a:rPr>
              <a:t> proliferace jabloně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51CF10FB-E823-4745-B640-CBF7827036AB}"/>
              </a:ext>
            </a:extLst>
          </p:cNvPr>
          <p:cNvSpPr txBox="1"/>
          <p:nvPr/>
        </p:nvSpPr>
        <p:spPr>
          <a:xfrm>
            <a:off x="13972" y="4313998"/>
            <a:ext cx="2495332" cy="230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altLang="cs-CZ" sz="900" b="1" i="1" dirty="0" err="1">
                <a:solidFill>
                  <a:srgbClr val="382D28"/>
                </a:solidFill>
                <a:latin typeface="Aller Light" pitchFamily="2" charset="-18"/>
              </a:rPr>
              <a:t>fytoplazmová</a:t>
            </a:r>
            <a:r>
              <a:rPr lang="cs-CZ" altLang="cs-CZ" sz="900" b="1" i="1" dirty="0">
                <a:solidFill>
                  <a:srgbClr val="382D28"/>
                </a:solidFill>
                <a:latin typeface="Aller Light" pitchFamily="2" charset="-18"/>
              </a:rPr>
              <a:t> žloutenka aster</a:t>
            </a:r>
          </a:p>
        </p:txBody>
      </p:sp>
    </p:spTree>
    <p:extLst>
      <p:ext uri="{BB962C8B-B14F-4D97-AF65-F5344CB8AC3E}">
        <p14:creationId xmlns:p14="http://schemas.microsoft.com/office/powerpoint/2010/main" val="10956184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5">
            <a:extLst>
              <a:ext uri="{FF2B5EF4-FFF2-40B4-BE49-F238E27FC236}">
                <a16:creationId xmlns:a16="http://schemas.microsoft.com/office/drawing/2014/main" id="{7C6CF2C8-4283-4DC8-8101-6A98A45F5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817" y="58316"/>
            <a:ext cx="8229600" cy="857250"/>
          </a:xfrm>
        </p:spPr>
        <p:txBody>
          <a:bodyPr/>
          <a:lstStyle/>
          <a:p>
            <a:r>
              <a:rPr lang="cs-CZ" dirty="0"/>
              <a:t>V. Houby a houbám podobné organismy</a:t>
            </a: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8BCB741D-0D06-4D22-91CD-03EF762D63C8}"/>
              </a:ext>
            </a:extLst>
          </p:cNvPr>
          <p:cNvSpPr txBox="1">
            <a:spLocks/>
          </p:cNvSpPr>
          <p:nvPr/>
        </p:nvSpPr>
        <p:spPr>
          <a:xfrm>
            <a:off x="179512" y="843558"/>
            <a:ext cx="3744416" cy="35283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19979"/>
              </a:buClr>
              <a:buFont typeface="Arial" pitchFamily="34" charset="0"/>
              <a:buNone/>
              <a:defRPr sz="1800" kern="1200" baseline="0">
                <a:solidFill>
                  <a:srgbClr val="382D28"/>
                </a:solidFill>
                <a:latin typeface="Aller Light" pitchFamily="2" charset="-18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19979"/>
              </a:buClr>
              <a:buFont typeface="Arial" pitchFamily="34" charset="0"/>
              <a:buChar char="–"/>
              <a:defRPr sz="1600" kern="1200" baseline="0">
                <a:solidFill>
                  <a:srgbClr val="382D28"/>
                </a:solidFill>
                <a:latin typeface="Aller Light" pitchFamily="2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19979"/>
              </a:buClr>
              <a:buFont typeface="Arial" pitchFamily="34" charset="0"/>
              <a:buChar char="•"/>
              <a:defRPr sz="1600" kern="1200" baseline="0">
                <a:solidFill>
                  <a:srgbClr val="382D28"/>
                </a:solidFill>
                <a:latin typeface="Aller Light" pitchFamily="2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19979"/>
              </a:buClr>
              <a:buFont typeface="Arial" pitchFamily="34" charset="0"/>
              <a:buChar char="–"/>
              <a:defRPr sz="1600" kern="1200" baseline="0">
                <a:solidFill>
                  <a:srgbClr val="382D28"/>
                </a:solidFill>
                <a:latin typeface="Aller Light" pitchFamily="2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19979"/>
              </a:buClr>
              <a:buFont typeface="Arial" pitchFamily="34" charset="0"/>
              <a:buChar char="»"/>
              <a:defRPr sz="1600" kern="1200" baseline="0">
                <a:solidFill>
                  <a:srgbClr val="382D28"/>
                </a:solidFill>
                <a:latin typeface="Aller Light" pitchFamily="2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dirty="0"/>
              <a:t>největší význam</a:t>
            </a:r>
          </a:p>
          <a:p>
            <a:pPr marL="285750" indent="-285750"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dirty="0"/>
              <a:t>85 % všech chorob</a:t>
            </a:r>
          </a:p>
          <a:p>
            <a:pPr marL="285750" indent="-285750"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dirty="0"/>
              <a:t>eukaryota</a:t>
            </a:r>
          </a:p>
          <a:p>
            <a:pPr marL="285750" indent="-285750"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dirty="0"/>
              <a:t>nemají chlorofyl, heterotrofní</a:t>
            </a:r>
          </a:p>
          <a:p>
            <a:pPr marL="285750" indent="-285750"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dirty="0"/>
              <a:t>stélka (z hyf) + mycelium</a:t>
            </a:r>
          </a:p>
          <a:p>
            <a:pPr marL="285750" indent="-285750"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dirty="0"/>
              <a:t>pohlavní x nepohlavní rozmnožování</a:t>
            </a:r>
          </a:p>
          <a:p>
            <a:pPr marL="285750" indent="-285750"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dirty="0"/>
              <a:t>výtrusy x části hyf</a:t>
            </a:r>
          </a:p>
          <a:p>
            <a:pPr marL="285750" indent="-285750"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dirty="0"/>
              <a:t>střídání haploidní a diploidní fáze</a:t>
            </a:r>
          </a:p>
          <a:p>
            <a:pPr marL="1028700" lvl="1">
              <a:buFont typeface="Arial" panose="020B0604020202020204" pitchFamily="34" charset="0"/>
              <a:buChar char="•"/>
              <a:defRPr/>
            </a:pPr>
            <a:endParaRPr lang="cs-CZ" altLang="cs-CZ" dirty="0"/>
          </a:p>
        </p:txBody>
      </p:sp>
      <p:sp>
        <p:nvSpPr>
          <p:cNvPr id="7" name="Zástupný obsah 3">
            <a:extLst>
              <a:ext uri="{FF2B5EF4-FFF2-40B4-BE49-F238E27FC236}">
                <a16:creationId xmlns:a16="http://schemas.microsoft.com/office/drawing/2014/main" id="{B4A7DC70-6163-4B4B-8874-5BABCE762EEF}"/>
              </a:ext>
            </a:extLst>
          </p:cNvPr>
          <p:cNvSpPr txBox="1">
            <a:spLocks/>
          </p:cNvSpPr>
          <p:nvPr/>
        </p:nvSpPr>
        <p:spPr>
          <a:xfrm>
            <a:off x="4506054" y="771550"/>
            <a:ext cx="4458434" cy="338897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19979"/>
              </a:buClr>
              <a:buFont typeface="Arial" pitchFamily="34" charset="0"/>
              <a:buNone/>
              <a:defRPr sz="1800" kern="1200" baseline="0">
                <a:solidFill>
                  <a:srgbClr val="382D28"/>
                </a:solidFill>
                <a:latin typeface="Aller Light" pitchFamily="2" charset="-18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19979"/>
              </a:buClr>
              <a:buFont typeface="Arial" pitchFamily="34" charset="0"/>
              <a:buChar char="–"/>
              <a:defRPr sz="1600" kern="1200" baseline="0">
                <a:solidFill>
                  <a:srgbClr val="382D28"/>
                </a:solidFill>
                <a:latin typeface="Aller Light" pitchFamily="2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19979"/>
              </a:buClr>
              <a:buFont typeface="Arial" pitchFamily="34" charset="0"/>
              <a:buChar char="•"/>
              <a:defRPr sz="1600" kern="1200" baseline="0">
                <a:solidFill>
                  <a:srgbClr val="382D28"/>
                </a:solidFill>
                <a:latin typeface="Aller Light" pitchFamily="2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19979"/>
              </a:buClr>
              <a:buFont typeface="Arial" pitchFamily="34" charset="0"/>
              <a:buChar char="–"/>
              <a:defRPr sz="1600" kern="1200" baseline="0">
                <a:solidFill>
                  <a:srgbClr val="382D28"/>
                </a:solidFill>
                <a:latin typeface="Aller Light" pitchFamily="2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19979"/>
              </a:buClr>
              <a:buFont typeface="Arial" pitchFamily="34" charset="0"/>
              <a:buChar char="»"/>
              <a:defRPr sz="1600" kern="1200" baseline="0">
                <a:solidFill>
                  <a:srgbClr val="382D28"/>
                </a:solidFill>
                <a:latin typeface="Aller Light" pitchFamily="2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cs-CZ" altLang="cs-CZ" sz="1600" b="1" dirty="0">
                <a:solidFill>
                  <a:srgbClr val="019979"/>
                </a:solidFill>
              </a:rPr>
              <a:t>příklady: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sz="1600" dirty="0"/>
              <a:t>rakovina bramboru</a:t>
            </a:r>
          </a:p>
          <a:p>
            <a:pPr marL="457200" lvl="1" indent="0">
              <a:buNone/>
              <a:defRPr/>
            </a:pPr>
            <a:r>
              <a:rPr lang="cs-CZ" altLang="cs-CZ" sz="1400" dirty="0"/>
              <a:t>(</a:t>
            </a:r>
            <a:r>
              <a:rPr lang="cs-CZ" sz="1400" i="1" dirty="0" err="1"/>
              <a:t>Synchytrium</a:t>
            </a:r>
            <a:r>
              <a:rPr lang="cs-CZ" sz="1400" i="1" dirty="0"/>
              <a:t> </a:t>
            </a:r>
            <a:r>
              <a:rPr lang="cs-CZ" sz="1400" i="1" dirty="0" err="1"/>
              <a:t>endobioticum</a:t>
            </a:r>
            <a:r>
              <a:rPr lang="cs-CZ" dirty="0"/>
              <a:t>)</a:t>
            </a:r>
            <a:endParaRPr lang="cs-CZ" altLang="cs-CZ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sz="1600" dirty="0" err="1"/>
              <a:t>alternariová</a:t>
            </a:r>
            <a:r>
              <a:rPr lang="cs-CZ" altLang="cs-CZ" sz="1600" dirty="0"/>
              <a:t> skvrnitost rajčete</a:t>
            </a:r>
          </a:p>
          <a:p>
            <a:pPr marL="457200" lvl="1" indent="0">
              <a:buNone/>
              <a:defRPr/>
            </a:pPr>
            <a:r>
              <a:rPr lang="cs-CZ" altLang="cs-CZ" sz="1400" dirty="0"/>
              <a:t>(</a:t>
            </a:r>
            <a:r>
              <a:rPr lang="cs-CZ" altLang="cs-CZ" sz="1400" i="1" dirty="0" err="1"/>
              <a:t>Alternaria</a:t>
            </a:r>
            <a:r>
              <a:rPr lang="cs-CZ" altLang="cs-CZ" sz="1400" i="1" dirty="0"/>
              <a:t> </a:t>
            </a:r>
            <a:r>
              <a:rPr lang="cs-CZ" altLang="cs-CZ" sz="1400" i="1" dirty="0" err="1"/>
              <a:t>solani</a:t>
            </a:r>
            <a:r>
              <a:rPr lang="cs-CZ" altLang="cs-CZ" sz="1400" dirty="0"/>
              <a:t>)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sz="1600" dirty="0"/>
              <a:t>antraknóza rybízu a angreštu</a:t>
            </a:r>
          </a:p>
          <a:p>
            <a:pPr marL="457200" lvl="1" indent="0">
              <a:buNone/>
              <a:defRPr/>
            </a:pPr>
            <a:r>
              <a:rPr lang="cs-CZ" altLang="cs-CZ" sz="1400" dirty="0"/>
              <a:t>(</a:t>
            </a:r>
            <a:r>
              <a:rPr lang="cs-CZ" altLang="cs-CZ" sz="1400" i="1" dirty="0" err="1"/>
              <a:t>Drepanopeziza</a:t>
            </a:r>
            <a:r>
              <a:rPr lang="cs-CZ" altLang="cs-CZ" sz="1400" i="1" dirty="0"/>
              <a:t> </a:t>
            </a:r>
            <a:r>
              <a:rPr lang="cs-CZ" altLang="cs-CZ" sz="1400" i="1" dirty="0" err="1"/>
              <a:t>ribis</a:t>
            </a:r>
            <a:r>
              <a:rPr lang="cs-CZ" altLang="cs-CZ" sz="1400" i="1" dirty="0"/>
              <a:t>, </a:t>
            </a:r>
            <a:r>
              <a:rPr lang="cs-CZ" altLang="cs-CZ" sz="1400" dirty="0" err="1"/>
              <a:t>teleo</a:t>
            </a:r>
            <a:r>
              <a:rPr lang="cs-CZ" altLang="cs-CZ" sz="1400" i="1" dirty="0"/>
              <a:t>. </a:t>
            </a:r>
            <a:r>
              <a:rPr lang="cs-CZ" sz="1400" i="1" dirty="0"/>
              <a:t>– </a:t>
            </a:r>
            <a:r>
              <a:rPr lang="cs-CZ" sz="1400" i="1" dirty="0" err="1"/>
              <a:t>Gloeosporidiella</a:t>
            </a:r>
            <a:r>
              <a:rPr lang="cs-CZ" sz="1400" i="1" dirty="0"/>
              <a:t> </a:t>
            </a:r>
            <a:r>
              <a:rPr lang="cs-CZ" sz="1400" i="1" dirty="0" err="1"/>
              <a:t>ribis</a:t>
            </a:r>
            <a:r>
              <a:rPr lang="cs-CZ" sz="1400" i="1" dirty="0"/>
              <a:t>, </a:t>
            </a:r>
            <a:r>
              <a:rPr lang="cs-CZ" sz="1400" dirty="0" err="1"/>
              <a:t>anam</a:t>
            </a:r>
            <a:r>
              <a:rPr lang="cs-CZ" sz="1400" i="1" dirty="0"/>
              <a:t>.</a:t>
            </a:r>
            <a:r>
              <a:rPr lang="cs-CZ" altLang="cs-CZ" sz="1400" dirty="0"/>
              <a:t>)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sz="1600" dirty="0"/>
              <a:t>bělorůžová hniloba obilek kukuřice</a:t>
            </a:r>
          </a:p>
          <a:p>
            <a:pPr marL="457200" lvl="1" indent="0">
              <a:buNone/>
              <a:defRPr/>
            </a:pPr>
            <a:r>
              <a:rPr lang="cs-CZ" sz="1400" i="1" dirty="0"/>
              <a:t>(</a:t>
            </a:r>
            <a:r>
              <a:rPr lang="cs-CZ" sz="1400" i="1" dirty="0" err="1"/>
              <a:t>Gibberella</a:t>
            </a:r>
            <a:r>
              <a:rPr lang="cs-CZ" sz="1400" i="1" dirty="0"/>
              <a:t> </a:t>
            </a:r>
            <a:r>
              <a:rPr lang="cs-CZ" sz="1400" i="1" dirty="0" err="1"/>
              <a:t>zeae</a:t>
            </a:r>
            <a:r>
              <a:rPr lang="cs-CZ" sz="1400" i="1" dirty="0"/>
              <a:t>, </a:t>
            </a:r>
            <a:r>
              <a:rPr lang="cs-CZ" sz="1400" dirty="0" err="1"/>
              <a:t>teleom</a:t>
            </a:r>
            <a:r>
              <a:rPr lang="cs-CZ" sz="1400" dirty="0"/>
              <a:t>.</a:t>
            </a:r>
            <a:r>
              <a:rPr lang="cs-CZ" sz="1400" i="1" dirty="0"/>
              <a:t> – </a:t>
            </a:r>
            <a:r>
              <a:rPr lang="cs-CZ" sz="1400" i="1" dirty="0" err="1"/>
              <a:t>Fusarium</a:t>
            </a:r>
            <a:r>
              <a:rPr lang="cs-CZ" sz="1400" i="1" dirty="0"/>
              <a:t> </a:t>
            </a:r>
            <a:r>
              <a:rPr lang="cs-CZ" sz="1400" i="1" dirty="0" err="1"/>
              <a:t>graminearum</a:t>
            </a:r>
            <a:r>
              <a:rPr lang="cs-CZ" sz="1400" i="1" dirty="0"/>
              <a:t>, </a:t>
            </a:r>
            <a:r>
              <a:rPr lang="cs-CZ" sz="1400" dirty="0" err="1"/>
              <a:t>anam</a:t>
            </a:r>
            <a:r>
              <a:rPr lang="cs-CZ" sz="1400" dirty="0"/>
              <a:t>.)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600" dirty="0" err="1"/>
              <a:t>cercosporová</a:t>
            </a:r>
            <a:r>
              <a:rPr lang="cs-CZ" sz="1600" dirty="0"/>
              <a:t> listová skvrnitost řepy</a:t>
            </a:r>
          </a:p>
          <a:p>
            <a:pPr marL="457200" lvl="1" indent="0">
              <a:buNone/>
              <a:defRPr/>
            </a:pPr>
            <a:r>
              <a:rPr lang="cs-CZ" sz="1200" i="1" dirty="0"/>
              <a:t>(</a:t>
            </a:r>
            <a:r>
              <a:rPr lang="cs-CZ" sz="1200" i="1" dirty="0" err="1"/>
              <a:t>Cercospora</a:t>
            </a:r>
            <a:r>
              <a:rPr lang="cs-CZ" sz="1200" i="1" dirty="0"/>
              <a:t> </a:t>
            </a:r>
            <a:r>
              <a:rPr lang="cs-CZ" sz="1200" i="1" dirty="0" err="1"/>
              <a:t>beticola</a:t>
            </a:r>
            <a:r>
              <a:rPr lang="cs-CZ" sz="1200" i="1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dirty="0"/>
              <a:t>rez hrušňová</a:t>
            </a:r>
          </a:p>
          <a:p>
            <a:pPr marL="457200" lvl="1" indent="0">
              <a:buNone/>
              <a:defRPr/>
            </a:pPr>
            <a:r>
              <a:rPr lang="cs-CZ" sz="1200" i="1" dirty="0"/>
              <a:t>(</a:t>
            </a:r>
            <a:r>
              <a:rPr lang="cs-CZ" sz="1200" i="1" dirty="0" err="1"/>
              <a:t>Gymnosporangium</a:t>
            </a:r>
            <a:r>
              <a:rPr lang="cs-CZ" sz="1200" i="1" dirty="0"/>
              <a:t> </a:t>
            </a:r>
            <a:r>
              <a:rPr lang="cs-CZ" sz="1200" i="1" dirty="0" err="1"/>
              <a:t>sabinae</a:t>
            </a:r>
            <a:r>
              <a:rPr lang="cs-CZ" sz="1200" i="1" dirty="0"/>
              <a:t>)</a:t>
            </a:r>
          </a:p>
          <a:p>
            <a:pPr>
              <a:defRPr/>
            </a:pPr>
            <a:endParaRPr lang="cs-CZ" sz="1400" i="1" dirty="0"/>
          </a:p>
          <a:p>
            <a:pPr marL="457200" lvl="1" indent="0">
              <a:buNone/>
              <a:defRPr/>
            </a:pPr>
            <a:endParaRPr lang="cs-CZ" altLang="cs-CZ" sz="1400" dirty="0"/>
          </a:p>
          <a:p>
            <a:pPr marL="285750" indent="-285750">
              <a:lnSpc>
                <a:spcPct val="90000"/>
              </a:lnSpc>
              <a:buFont typeface="Arial" pitchFamily="34" charset="0"/>
              <a:buChar char="•"/>
              <a:defRPr/>
            </a:pPr>
            <a:endParaRPr lang="cs-CZ" altLang="cs-CZ" sz="2100" dirty="0"/>
          </a:p>
          <a:p>
            <a:pPr marL="285750" indent="-285750">
              <a:lnSpc>
                <a:spcPct val="90000"/>
              </a:lnSpc>
              <a:buFont typeface="Arial" pitchFamily="34" charset="0"/>
              <a:buChar char="•"/>
              <a:defRPr/>
            </a:pPr>
            <a:endParaRPr lang="cs-CZ" altLang="cs-CZ" sz="20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618613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C7209E80-ECCF-478C-A263-36E80F3947BC}"/>
              </a:ext>
            </a:extLst>
          </p:cNvPr>
          <p:cNvSpPr txBox="1"/>
          <p:nvPr/>
        </p:nvSpPr>
        <p:spPr>
          <a:xfrm>
            <a:off x="26226" y="4113042"/>
            <a:ext cx="2030241" cy="230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sz="900" b="1" i="1" dirty="0">
                <a:solidFill>
                  <a:srgbClr val="382D28"/>
                </a:solidFill>
                <a:latin typeface="Aller Light" pitchFamily="2" charset="-18"/>
              </a:rPr>
              <a:t>antraknóza rybízu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C32F9AB-5B16-4EE8-9693-AD69D21EC103}"/>
              </a:ext>
            </a:extLst>
          </p:cNvPr>
          <p:cNvSpPr txBox="1"/>
          <p:nvPr/>
        </p:nvSpPr>
        <p:spPr>
          <a:xfrm>
            <a:off x="2612764" y="2754691"/>
            <a:ext cx="203024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altLang="cs-CZ" sz="900" b="1" i="1" dirty="0">
                <a:solidFill>
                  <a:srgbClr val="382D28"/>
                </a:solidFill>
                <a:latin typeface="Aller Light" pitchFamily="2" charset="-18"/>
              </a:rPr>
              <a:t>bělorůžová hniloba obilek kukuřice</a:t>
            </a:r>
          </a:p>
          <a:p>
            <a:endParaRPr lang="cs-CZ" sz="900" b="1" i="1" dirty="0">
              <a:solidFill>
                <a:srgbClr val="382D28"/>
              </a:solidFill>
              <a:latin typeface="Aller Light" pitchFamily="2" charset="-18"/>
            </a:endParaRPr>
          </a:p>
        </p:txBody>
      </p:sp>
      <p:pic>
        <p:nvPicPr>
          <p:cNvPr id="12" name="Obrázek 11">
            <a:hlinkClick r:id="rId2"/>
            <a:extLst>
              <a:ext uri="{FF2B5EF4-FFF2-40B4-BE49-F238E27FC236}">
                <a16:creationId xmlns:a16="http://schemas.microsoft.com/office/drawing/2014/main" id="{0CBB0A52-A082-48F2-9A42-4DF1313E3A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30" r="7501"/>
          <a:stretch/>
        </p:blipFill>
        <p:spPr>
          <a:xfrm>
            <a:off x="26226" y="0"/>
            <a:ext cx="2556909" cy="1969856"/>
          </a:xfrm>
          <a:prstGeom prst="rect">
            <a:avLst/>
          </a:prstGeom>
        </p:spPr>
      </p:pic>
      <p:pic>
        <p:nvPicPr>
          <p:cNvPr id="13" name="Obrázek 12">
            <a:hlinkClick r:id="rId4"/>
            <a:extLst>
              <a:ext uri="{FF2B5EF4-FFF2-40B4-BE49-F238E27FC236}">
                <a16:creationId xmlns:a16="http://schemas.microsoft.com/office/drawing/2014/main" id="{2B9AF8C5-801D-4865-8FEB-EE71DFF9ED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5262" y="37255"/>
            <a:ext cx="1698442" cy="2717435"/>
          </a:xfrm>
          <a:prstGeom prst="rect">
            <a:avLst/>
          </a:prstGeom>
        </p:spPr>
      </p:pic>
      <p:pic>
        <p:nvPicPr>
          <p:cNvPr id="5124" name="Picture 4" descr="Drepanopeziza ribis">
            <a:hlinkClick r:id="rId6"/>
            <a:extLst>
              <a:ext uri="{FF2B5EF4-FFF2-40B4-BE49-F238E27FC236}">
                <a16:creationId xmlns:a16="http://schemas.microsoft.com/office/drawing/2014/main" id="{BA71B695-CAD4-4F0E-BAA7-195C3B705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3" y="2167829"/>
            <a:ext cx="2588687" cy="194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ázek 13">
            <a:hlinkClick r:id="rId8"/>
            <a:extLst>
              <a:ext uri="{FF2B5EF4-FFF2-40B4-BE49-F238E27FC236}">
                <a16:creationId xmlns:a16="http://schemas.microsoft.com/office/drawing/2014/main" id="{DCFBD03F-89C9-4B99-BAE9-E40C3D9864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97697" y="37256"/>
            <a:ext cx="2044259" cy="2725680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76FF6011-048C-43D1-8BBF-87C571A53828}"/>
              </a:ext>
            </a:extLst>
          </p:cNvPr>
          <p:cNvSpPr txBox="1"/>
          <p:nvPr/>
        </p:nvSpPr>
        <p:spPr>
          <a:xfrm>
            <a:off x="0" y="1857350"/>
            <a:ext cx="2612764" cy="230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sz="900" b="1" i="1" dirty="0">
                <a:solidFill>
                  <a:srgbClr val="382D28"/>
                </a:solidFill>
                <a:latin typeface="Aller Light" pitchFamily="2" charset="-18"/>
              </a:rPr>
              <a:t>rakovina bramboru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6C981FD-B2F1-4573-8EF7-8C777B24A49B}"/>
              </a:ext>
            </a:extLst>
          </p:cNvPr>
          <p:cNvSpPr txBox="1"/>
          <p:nvPr/>
        </p:nvSpPr>
        <p:spPr>
          <a:xfrm>
            <a:off x="4773698" y="2719792"/>
            <a:ext cx="2030241" cy="230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sz="900" b="1" i="1" dirty="0" err="1">
                <a:solidFill>
                  <a:srgbClr val="382D28"/>
                </a:solidFill>
                <a:latin typeface="Aller Light" pitchFamily="2" charset="-18"/>
              </a:rPr>
              <a:t>alternariová</a:t>
            </a:r>
            <a:r>
              <a:rPr lang="cs-CZ" sz="900" b="1" i="1" dirty="0">
                <a:solidFill>
                  <a:srgbClr val="382D28"/>
                </a:solidFill>
                <a:latin typeface="Aller Light" pitchFamily="2" charset="-18"/>
              </a:rPr>
              <a:t> skvrnitost rajčete</a:t>
            </a:r>
          </a:p>
        </p:txBody>
      </p:sp>
      <p:pic>
        <p:nvPicPr>
          <p:cNvPr id="15" name="Obrázek 14">
            <a:hlinkClick r:id="rId10"/>
            <a:extLst>
              <a:ext uri="{FF2B5EF4-FFF2-40B4-BE49-F238E27FC236}">
                <a16:creationId xmlns:a16="http://schemas.microsoft.com/office/drawing/2014/main" id="{BB4768D1-F7AE-40F3-BC1A-B075321AD41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3135" t="4358" r="24567"/>
          <a:stretch/>
        </p:blipFill>
        <p:spPr>
          <a:xfrm rot="16200000">
            <a:off x="3955424" y="2209081"/>
            <a:ext cx="1489726" cy="3055799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1E1D1841-5A49-4B8F-972E-2D78C3136FA0}"/>
              </a:ext>
            </a:extLst>
          </p:cNvPr>
          <p:cNvSpPr txBox="1"/>
          <p:nvPr/>
        </p:nvSpPr>
        <p:spPr>
          <a:xfrm>
            <a:off x="3172387" y="4481844"/>
            <a:ext cx="2030241" cy="230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sz="900" b="1" i="1" dirty="0" err="1">
                <a:solidFill>
                  <a:srgbClr val="382D28"/>
                </a:solidFill>
                <a:latin typeface="Aller Light" pitchFamily="2" charset="-18"/>
              </a:rPr>
              <a:t>cercosporová</a:t>
            </a:r>
            <a:r>
              <a:rPr lang="cs-CZ" sz="900" b="1" i="1" dirty="0">
                <a:solidFill>
                  <a:srgbClr val="382D28"/>
                </a:solidFill>
                <a:latin typeface="Aller Light" pitchFamily="2" charset="-18"/>
              </a:rPr>
              <a:t> listová skvrnitost řepy</a:t>
            </a:r>
          </a:p>
        </p:txBody>
      </p:sp>
      <p:pic>
        <p:nvPicPr>
          <p:cNvPr id="16" name="Obrázek 15">
            <a:hlinkClick r:id="rId12"/>
            <a:extLst>
              <a:ext uri="{FF2B5EF4-FFF2-40B4-BE49-F238E27FC236}">
                <a16:creationId xmlns:a16="http://schemas.microsoft.com/office/drawing/2014/main" id="{9D236605-7255-4AA0-9F3B-AB37FEF6017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63141" y="2719792"/>
            <a:ext cx="2554633" cy="1918470"/>
          </a:xfrm>
          <a:prstGeom prst="rect">
            <a:avLst/>
          </a:prstGeom>
        </p:spPr>
      </p:pic>
      <p:pic>
        <p:nvPicPr>
          <p:cNvPr id="17" name="Obrázek 16">
            <a:hlinkClick r:id="rId14"/>
            <a:extLst>
              <a:ext uri="{FF2B5EF4-FFF2-40B4-BE49-F238E27FC236}">
                <a16:creationId xmlns:a16="http://schemas.microsoft.com/office/drawing/2014/main" id="{8B21AA85-DE21-491E-B3CB-82BAA661791C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-1" r="41459"/>
          <a:stretch/>
        </p:blipFill>
        <p:spPr>
          <a:xfrm>
            <a:off x="6547009" y="37256"/>
            <a:ext cx="2554633" cy="2507048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79C5F05D-A7F4-4601-8FE0-127D568EF6FF}"/>
              </a:ext>
            </a:extLst>
          </p:cNvPr>
          <p:cNvSpPr txBox="1"/>
          <p:nvPr/>
        </p:nvSpPr>
        <p:spPr>
          <a:xfrm>
            <a:off x="6531399" y="2498643"/>
            <a:ext cx="2586375" cy="230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sz="900" b="1" i="1" dirty="0">
                <a:solidFill>
                  <a:srgbClr val="382D28"/>
                </a:solidFill>
                <a:latin typeface="Aller Light" pitchFamily="2" charset="-18"/>
              </a:rPr>
              <a:t>rez hrušňová</a:t>
            </a:r>
          </a:p>
        </p:txBody>
      </p:sp>
    </p:spTree>
    <p:extLst>
      <p:ext uri="{BB962C8B-B14F-4D97-AF65-F5344CB8AC3E}">
        <p14:creationId xmlns:p14="http://schemas.microsoft.com/office/powerpoint/2010/main" val="3399175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Sylabus – obecná část </a:t>
            </a:r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 eaLnBrk="1" hangingPunct="1">
              <a:lnSpc>
                <a:spcPct val="90000"/>
              </a:lnSpc>
              <a:buFont typeface="+mj-lt"/>
              <a:buAutoNum type="arabicPeriod"/>
              <a:defRPr/>
            </a:pPr>
            <a:r>
              <a:rPr lang="cs-CZ" altLang="cs-CZ" sz="1800" b="1" i="1" dirty="0">
                <a:cs typeface="Times New Roman" panose="02020603050405020304" pitchFamily="18" charset="0"/>
              </a:rPr>
              <a:t>Fytopatologie - základní pojmy. Historické pozadí. Choroby rostlin - klasifikace, spektrum biotických agens. </a:t>
            </a:r>
            <a:endParaRPr lang="cs-CZ" altLang="cs-CZ" sz="1800" b="1" i="1" dirty="0"/>
          </a:p>
          <a:p>
            <a:pPr marL="342900" indent="-342900" eaLnBrk="1" hangingPunct="1">
              <a:lnSpc>
                <a:spcPct val="90000"/>
              </a:lnSpc>
              <a:buFont typeface="+mj-lt"/>
              <a:buAutoNum type="arabicPeriod"/>
              <a:defRPr/>
            </a:pPr>
            <a:r>
              <a:rPr lang="cs-CZ" altLang="cs-CZ" sz="1800" b="1" i="1" dirty="0">
                <a:cs typeface="Times New Roman" panose="02020603050405020304" pitchFamily="18" charset="0"/>
              </a:rPr>
              <a:t>Biotické vztahy - patogenita. Infekční proces. </a:t>
            </a:r>
            <a:endParaRPr lang="cs-CZ" altLang="cs-CZ" sz="1800" b="1" i="1" dirty="0"/>
          </a:p>
          <a:p>
            <a:pPr marL="342900" indent="-342900" eaLnBrk="1" hangingPunct="1">
              <a:lnSpc>
                <a:spcPct val="90000"/>
              </a:lnSpc>
              <a:buFont typeface="+mj-lt"/>
              <a:buAutoNum type="arabicPeriod"/>
              <a:defRPr/>
            </a:pPr>
            <a:r>
              <a:rPr lang="cs-CZ" altLang="cs-CZ" sz="1800" b="1" i="1" dirty="0">
                <a:cs typeface="Times New Roman" panose="02020603050405020304" pitchFamily="18" charset="0"/>
              </a:rPr>
              <a:t>Reakce hostitele na infekční agens - základní pojmy. Resist</a:t>
            </a:r>
            <a:r>
              <a:rPr lang="cs-CZ" altLang="cs-CZ" sz="1800" b="1" i="1" dirty="0"/>
              <a:t>e</a:t>
            </a:r>
            <a:r>
              <a:rPr lang="cs-CZ" altLang="cs-CZ" sz="1800" b="1" i="1" dirty="0">
                <a:cs typeface="Times New Roman" panose="02020603050405020304" pitchFamily="18" charset="0"/>
              </a:rPr>
              <a:t>nce, susceptibilita, tolerance, typy resist</a:t>
            </a:r>
            <a:r>
              <a:rPr lang="cs-CZ" altLang="cs-CZ" sz="1800" b="1" i="1" dirty="0"/>
              <a:t>e</a:t>
            </a:r>
            <a:r>
              <a:rPr lang="cs-CZ" altLang="cs-CZ" sz="1800" b="1" i="1" dirty="0">
                <a:cs typeface="Times New Roman" panose="02020603050405020304" pitchFamily="18" charset="0"/>
              </a:rPr>
              <a:t>nce. </a:t>
            </a:r>
            <a:endParaRPr lang="cs-CZ" altLang="cs-CZ" sz="1800" b="1" i="1" dirty="0"/>
          </a:p>
          <a:p>
            <a:pPr marL="342900" indent="-342900" eaLnBrk="1" hangingPunct="1">
              <a:lnSpc>
                <a:spcPct val="90000"/>
              </a:lnSpc>
              <a:buFont typeface="+mj-lt"/>
              <a:buAutoNum type="arabicPeriod"/>
              <a:defRPr/>
            </a:pPr>
            <a:r>
              <a:rPr lang="cs-CZ" altLang="cs-CZ" sz="1800" b="1" i="1" dirty="0">
                <a:cs typeface="Times New Roman" panose="02020603050405020304" pitchFamily="18" charset="0"/>
              </a:rPr>
              <a:t>Genetické aspekty vztahu hostitel-patogen. Infekční proces patogenů, odolnost hostitelských rostlin, metody určování stupně odolnosti. </a:t>
            </a:r>
            <a:endParaRPr lang="cs-CZ" altLang="cs-CZ" sz="1800" b="1" i="1" dirty="0"/>
          </a:p>
          <a:p>
            <a:pPr marL="342900" indent="-342900" eaLnBrk="1" hangingPunct="1">
              <a:lnSpc>
                <a:spcPct val="90000"/>
              </a:lnSpc>
              <a:buFont typeface="+mj-lt"/>
              <a:buAutoNum type="arabicPeriod"/>
              <a:defRPr/>
            </a:pPr>
            <a:r>
              <a:rPr lang="cs-CZ" altLang="cs-CZ" sz="1800" b="1" i="1" dirty="0">
                <a:cs typeface="Times New Roman" panose="02020603050405020304" pitchFamily="18" charset="0"/>
              </a:rPr>
              <a:t>Faktory prostředí ovlivňující vztah hostitel-patogen. </a:t>
            </a:r>
            <a:endParaRPr lang="cs-CZ" altLang="cs-CZ" sz="1800" b="1" i="1" dirty="0"/>
          </a:p>
          <a:p>
            <a:pPr marL="342900" indent="-342900" eaLnBrk="1" hangingPunct="1">
              <a:lnSpc>
                <a:spcPct val="90000"/>
              </a:lnSpc>
              <a:buFont typeface="+mj-lt"/>
              <a:buAutoNum type="arabicPeriod"/>
              <a:defRPr/>
            </a:pPr>
            <a:r>
              <a:rPr lang="cs-CZ" altLang="cs-CZ" sz="1800" b="1" i="1" dirty="0">
                <a:cs typeface="Times New Roman" panose="02020603050405020304" pitchFamily="18" charset="0"/>
              </a:rPr>
              <a:t>Epidemiologie. Základní metody ochrany rostlin. </a:t>
            </a:r>
            <a:r>
              <a:rPr lang="cs-CZ" altLang="cs-CZ" sz="1800" b="1" i="1" dirty="0" err="1">
                <a:cs typeface="Times New Roman" panose="02020603050405020304" pitchFamily="18" charset="0"/>
              </a:rPr>
              <a:t>Patometrické</a:t>
            </a:r>
            <a:r>
              <a:rPr lang="cs-CZ" altLang="cs-CZ" sz="1800" b="1" i="1" dirty="0">
                <a:cs typeface="Times New Roman" panose="02020603050405020304" pitchFamily="18" charset="0"/>
              </a:rPr>
              <a:t> metody.</a:t>
            </a:r>
            <a:r>
              <a:rPr lang="cs-CZ" altLang="cs-CZ" sz="2000" b="1" i="1" dirty="0">
                <a:cs typeface="Times New Roman" panose="02020603050405020304" pitchFamily="18" charset="0"/>
              </a:rPr>
              <a:t> </a:t>
            </a:r>
            <a:endParaRPr lang="cs-CZ" altLang="cs-CZ" sz="2000" b="1" i="1" dirty="0"/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000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000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790DFC1-012A-43AE-880A-BC5FC8A54F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1051" y="123478"/>
            <a:ext cx="3364417" cy="4320480"/>
          </a:xfrm>
        </p:spPr>
        <p:txBody>
          <a:bodyPr>
            <a:normAutofit fontScale="25000" lnSpcReduction="20000"/>
          </a:bodyPr>
          <a:lstStyle/>
          <a:p>
            <a:r>
              <a:rPr lang="cs-CZ" sz="4400" b="1" u="sng" dirty="0">
                <a:solidFill>
                  <a:srgbClr val="019979"/>
                </a:solidFill>
              </a:rPr>
              <a:t>Říše PROTOZOA</a:t>
            </a:r>
          </a:p>
          <a:p>
            <a:r>
              <a:rPr lang="cs-CZ" sz="4000" dirty="0" err="1"/>
              <a:t>Oddělění</a:t>
            </a:r>
            <a:r>
              <a:rPr lang="cs-CZ" sz="4000" dirty="0"/>
              <a:t> MYXOMYCOTA</a:t>
            </a:r>
          </a:p>
          <a:p>
            <a:r>
              <a:rPr lang="cs-CZ" sz="4000" b="1" dirty="0" err="1"/>
              <a:t>Oddělění</a:t>
            </a:r>
            <a:r>
              <a:rPr lang="cs-CZ" sz="4000" dirty="0"/>
              <a:t> </a:t>
            </a:r>
            <a:r>
              <a:rPr lang="cs-CZ" sz="4000" b="1" dirty="0"/>
              <a:t>PLASMODIOPHOROMYCOTA</a:t>
            </a:r>
          </a:p>
          <a:p>
            <a:r>
              <a:rPr lang="cs-CZ" sz="4000" dirty="0"/>
              <a:t>řád </a:t>
            </a:r>
            <a:r>
              <a:rPr lang="cs-CZ" sz="4000" dirty="0" err="1"/>
              <a:t>Plasmodiophorales</a:t>
            </a:r>
            <a:endParaRPr lang="cs-CZ" sz="4000" dirty="0"/>
          </a:p>
          <a:p>
            <a:r>
              <a:rPr lang="cs-CZ" sz="4000" dirty="0"/>
              <a:t>rod </a:t>
            </a:r>
            <a:r>
              <a:rPr lang="cs-CZ" sz="4000" b="1" i="1" dirty="0" err="1"/>
              <a:t>Plasmodiophora</a:t>
            </a:r>
            <a:r>
              <a:rPr lang="cs-CZ" sz="4000" b="1" i="1" dirty="0"/>
              <a:t>, </a:t>
            </a:r>
            <a:r>
              <a:rPr lang="cs-CZ" sz="4000" b="1" i="1" dirty="0" err="1"/>
              <a:t>Polymyxa</a:t>
            </a:r>
            <a:r>
              <a:rPr lang="cs-CZ" sz="4000" b="1" i="1" dirty="0"/>
              <a:t>, </a:t>
            </a:r>
            <a:r>
              <a:rPr lang="cs-CZ" sz="4000" b="1" i="1" dirty="0" err="1"/>
              <a:t>Spongospora</a:t>
            </a:r>
            <a:endParaRPr lang="cs-CZ" sz="4000" b="1" i="1" dirty="0"/>
          </a:p>
          <a:p>
            <a:endParaRPr lang="cs-CZ" sz="1200" dirty="0"/>
          </a:p>
          <a:p>
            <a:r>
              <a:rPr lang="cs-CZ" sz="4400" b="1" u="sng" dirty="0">
                <a:solidFill>
                  <a:srgbClr val="019979"/>
                </a:solidFill>
              </a:rPr>
              <a:t>Říše CHROMISTA</a:t>
            </a:r>
          </a:p>
          <a:p>
            <a:r>
              <a:rPr lang="cs-CZ" sz="4000" b="1" dirty="0"/>
              <a:t>Oddělení OOMYCOTA</a:t>
            </a:r>
          </a:p>
          <a:p>
            <a:r>
              <a:rPr lang="cs-CZ" sz="4000" dirty="0"/>
              <a:t>Třída OOMYCETES</a:t>
            </a:r>
          </a:p>
          <a:p>
            <a:r>
              <a:rPr lang="cs-CZ" sz="4000" dirty="0"/>
              <a:t>řád </a:t>
            </a:r>
            <a:r>
              <a:rPr lang="cs-CZ" sz="4000" dirty="0" err="1"/>
              <a:t>Saproleginales</a:t>
            </a:r>
            <a:r>
              <a:rPr lang="cs-CZ" sz="4000" dirty="0"/>
              <a:t> - rod </a:t>
            </a:r>
            <a:r>
              <a:rPr lang="cs-CZ" sz="4000" dirty="0" err="1"/>
              <a:t>Aphanomyces</a:t>
            </a:r>
            <a:endParaRPr lang="cs-CZ" sz="4000" dirty="0"/>
          </a:p>
          <a:p>
            <a:r>
              <a:rPr lang="cs-CZ" sz="4000" dirty="0"/>
              <a:t>řád </a:t>
            </a:r>
            <a:r>
              <a:rPr lang="cs-CZ" sz="4000" dirty="0" err="1"/>
              <a:t>Peronosporales</a:t>
            </a:r>
            <a:endParaRPr lang="cs-CZ" sz="4000" dirty="0"/>
          </a:p>
          <a:p>
            <a:r>
              <a:rPr lang="cs-CZ" sz="4000" dirty="0"/>
              <a:t>rod </a:t>
            </a:r>
            <a:r>
              <a:rPr lang="cs-CZ" sz="4000" b="1" i="1" dirty="0" err="1"/>
              <a:t>Pythium</a:t>
            </a:r>
            <a:r>
              <a:rPr lang="cs-CZ" sz="4000" b="1" i="1" dirty="0"/>
              <a:t>, </a:t>
            </a:r>
            <a:r>
              <a:rPr lang="cs-CZ" sz="4000" b="1" i="1" dirty="0" err="1"/>
              <a:t>Phytophthora</a:t>
            </a:r>
            <a:r>
              <a:rPr lang="cs-CZ" sz="4000" b="1" i="1" dirty="0"/>
              <a:t>, </a:t>
            </a:r>
            <a:r>
              <a:rPr lang="cs-CZ" sz="4000" b="1" i="1" dirty="0" err="1"/>
              <a:t>Plasmopara</a:t>
            </a:r>
            <a:r>
              <a:rPr lang="cs-CZ" sz="4000" b="1" i="1" dirty="0"/>
              <a:t>, </a:t>
            </a:r>
          </a:p>
          <a:p>
            <a:r>
              <a:rPr lang="cs-CZ" sz="4000" b="1" i="1" dirty="0"/>
              <a:t>Peronospora, </a:t>
            </a:r>
            <a:r>
              <a:rPr lang="cs-CZ" sz="4000" b="1" i="1" dirty="0" err="1"/>
              <a:t>Pseudoperonospora</a:t>
            </a:r>
            <a:r>
              <a:rPr lang="cs-CZ" sz="4000" b="1" i="1" dirty="0"/>
              <a:t>, </a:t>
            </a:r>
            <a:r>
              <a:rPr lang="cs-CZ" sz="4000" b="1" i="1" dirty="0" err="1"/>
              <a:t>Bremia</a:t>
            </a:r>
            <a:r>
              <a:rPr lang="cs-CZ" sz="4000" b="1" i="1" dirty="0"/>
              <a:t>, </a:t>
            </a:r>
            <a:r>
              <a:rPr lang="cs-CZ" sz="4000" b="1" i="1" dirty="0" err="1"/>
              <a:t>Albugo</a:t>
            </a:r>
            <a:endParaRPr lang="cs-CZ" sz="4000" b="1" i="1" dirty="0"/>
          </a:p>
          <a:p>
            <a:endParaRPr lang="cs-CZ" sz="4000" dirty="0"/>
          </a:p>
          <a:p>
            <a:r>
              <a:rPr lang="cs-CZ" sz="4400" b="1" u="sng" dirty="0">
                <a:solidFill>
                  <a:srgbClr val="019979"/>
                </a:solidFill>
              </a:rPr>
              <a:t>Říše HOUBY (FUNGI)</a:t>
            </a:r>
          </a:p>
          <a:p>
            <a:r>
              <a:rPr lang="cs-CZ" sz="4000" b="1" dirty="0"/>
              <a:t>Oddělení</a:t>
            </a:r>
            <a:r>
              <a:rPr lang="cs-CZ" sz="4000" dirty="0"/>
              <a:t> </a:t>
            </a:r>
            <a:r>
              <a:rPr lang="cs-CZ" sz="4000" b="1" dirty="0"/>
              <a:t>CHYTRIDIOMYCOTA</a:t>
            </a:r>
          </a:p>
          <a:p>
            <a:r>
              <a:rPr lang="cs-CZ" sz="4000" dirty="0"/>
              <a:t>Třída CHYTRIDIOMYCETES</a:t>
            </a:r>
          </a:p>
          <a:p>
            <a:r>
              <a:rPr lang="cs-CZ" sz="4000" dirty="0"/>
              <a:t>rod </a:t>
            </a:r>
            <a:r>
              <a:rPr lang="cs-CZ" sz="4000" b="1" i="1" dirty="0" err="1"/>
              <a:t>Olpidium</a:t>
            </a:r>
            <a:r>
              <a:rPr lang="cs-CZ" sz="4000" b="1" i="1" dirty="0"/>
              <a:t>, </a:t>
            </a:r>
            <a:r>
              <a:rPr lang="cs-CZ" sz="4000" b="1" i="1" dirty="0" err="1"/>
              <a:t>Synchytrium</a:t>
            </a:r>
            <a:endParaRPr lang="cs-CZ" sz="4000" b="1" i="1" dirty="0"/>
          </a:p>
          <a:p>
            <a:endParaRPr lang="cs-CZ" sz="4000" b="1" i="1" dirty="0"/>
          </a:p>
          <a:p>
            <a:r>
              <a:rPr lang="cs-CZ" sz="4000" b="1" dirty="0"/>
              <a:t>Oddělení ZYGOMYCOTA</a:t>
            </a:r>
          </a:p>
          <a:p>
            <a:r>
              <a:rPr lang="cs-CZ" sz="4000" dirty="0"/>
              <a:t>Třída ZYGOMYCETES</a:t>
            </a:r>
          </a:p>
          <a:p>
            <a:r>
              <a:rPr lang="cs-CZ" sz="4000" dirty="0"/>
              <a:t>rod </a:t>
            </a:r>
            <a:r>
              <a:rPr lang="cs-CZ" sz="4000" b="1" i="1" dirty="0" err="1"/>
              <a:t>Mucor</a:t>
            </a:r>
            <a:r>
              <a:rPr lang="cs-CZ" sz="4000" b="1" i="1" dirty="0"/>
              <a:t>, </a:t>
            </a:r>
            <a:r>
              <a:rPr lang="cs-CZ" sz="4000" b="1" i="1" dirty="0" err="1"/>
              <a:t>Rhizopus</a:t>
            </a:r>
            <a:endParaRPr lang="cs-CZ" sz="4000" b="1" i="1" dirty="0"/>
          </a:p>
          <a:p>
            <a:endParaRPr lang="cs-CZ" sz="4000" b="1" i="1" dirty="0"/>
          </a:p>
          <a:p>
            <a:r>
              <a:rPr lang="cs-CZ" sz="4000" b="1" dirty="0"/>
              <a:t>Oddělení</a:t>
            </a:r>
            <a:r>
              <a:rPr lang="cs-CZ" sz="4000" dirty="0"/>
              <a:t> </a:t>
            </a:r>
            <a:r>
              <a:rPr lang="cs-CZ" sz="4000" b="1" dirty="0"/>
              <a:t>ASCOMYCOTA</a:t>
            </a:r>
          </a:p>
          <a:p>
            <a:r>
              <a:rPr lang="cs-CZ" sz="4000" dirty="0"/>
              <a:t>Třída ARCHIASCOMYCETES</a:t>
            </a:r>
          </a:p>
          <a:p>
            <a:r>
              <a:rPr lang="cs-CZ" sz="4000" dirty="0"/>
              <a:t>řád </a:t>
            </a:r>
            <a:r>
              <a:rPr lang="cs-CZ" sz="4000" dirty="0" err="1"/>
              <a:t>Taphrinales</a:t>
            </a:r>
            <a:r>
              <a:rPr lang="cs-CZ" sz="4000" dirty="0"/>
              <a:t> - rod </a:t>
            </a:r>
            <a:r>
              <a:rPr lang="cs-CZ" sz="4000" b="1" i="1" dirty="0" err="1"/>
              <a:t>Taphrina</a:t>
            </a:r>
            <a:endParaRPr lang="cs-CZ" sz="4000" b="1" i="1" dirty="0"/>
          </a:p>
          <a:p>
            <a:r>
              <a:rPr lang="cs-CZ" sz="4000" dirty="0"/>
              <a:t>Třída SACCHAROMYCETES</a:t>
            </a:r>
          </a:p>
          <a:p>
            <a:r>
              <a:rPr lang="cs-CZ" sz="4000" dirty="0"/>
              <a:t>rod </a:t>
            </a:r>
            <a:r>
              <a:rPr lang="cs-CZ" sz="4000" dirty="0" err="1"/>
              <a:t>Saccharomyces</a:t>
            </a:r>
            <a:endParaRPr lang="cs-CZ" sz="4000" dirty="0"/>
          </a:p>
          <a:p>
            <a:endParaRPr lang="cs-CZ" sz="4400" dirty="0"/>
          </a:p>
          <a:p>
            <a:endParaRPr lang="cs-CZ" sz="1600" dirty="0"/>
          </a:p>
          <a:p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7243197-79A2-49BC-86D6-868481D13A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123478"/>
            <a:ext cx="3886972" cy="4176464"/>
          </a:xfrm>
        </p:spPr>
        <p:txBody>
          <a:bodyPr numCol="1">
            <a:normAutofit fontScale="25000" lnSpcReduction="20000"/>
          </a:bodyPr>
          <a:lstStyle/>
          <a:p>
            <a:pPr algn="just"/>
            <a:r>
              <a:rPr lang="cs-CZ" sz="4000" dirty="0"/>
              <a:t>Třída vláknité ASCOMYCETES</a:t>
            </a:r>
          </a:p>
          <a:p>
            <a:pPr algn="just"/>
            <a:r>
              <a:rPr lang="cs-CZ" sz="4000" dirty="0"/>
              <a:t>řád </a:t>
            </a:r>
            <a:r>
              <a:rPr lang="cs-CZ" sz="4000" b="1" i="1" dirty="0" err="1"/>
              <a:t>Erysiphales</a:t>
            </a:r>
            <a:r>
              <a:rPr lang="cs-CZ" sz="4000" dirty="0"/>
              <a:t> </a:t>
            </a:r>
            <a:r>
              <a:rPr lang="cs-CZ" sz="4000" b="1" dirty="0"/>
              <a:t>(padlí)</a:t>
            </a:r>
          </a:p>
          <a:p>
            <a:pPr algn="just"/>
            <a:r>
              <a:rPr lang="cs-CZ" sz="4000" dirty="0"/>
              <a:t>rod </a:t>
            </a:r>
            <a:r>
              <a:rPr lang="cs-CZ" sz="4000" b="1" i="1" dirty="0" err="1"/>
              <a:t>Blumeria</a:t>
            </a:r>
            <a:r>
              <a:rPr lang="cs-CZ" sz="4000" b="1" i="1" dirty="0"/>
              <a:t>, </a:t>
            </a:r>
            <a:r>
              <a:rPr lang="cs-CZ" sz="4000" b="1" i="1" dirty="0" err="1"/>
              <a:t>Erysiphe</a:t>
            </a:r>
            <a:r>
              <a:rPr lang="cs-CZ" sz="4000" b="1" i="1" dirty="0"/>
              <a:t>, </a:t>
            </a:r>
            <a:r>
              <a:rPr lang="cs-CZ" sz="4000" b="1" i="1" dirty="0" err="1"/>
              <a:t>Microsphaera</a:t>
            </a:r>
            <a:r>
              <a:rPr lang="cs-CZ" sz="4000" b="1" i="1" dirty="0"/>
              <a:t>, </a:t>
            </a:r>
            <a:r>
              <a:rPr lang="cs-CZ" sz="4000" b="1" i="1" dirty="0" err="1"/>
              <a:t>Podosphaera</a:t>
            </a:r>
            <a:r>
              <a:rPr lang="cs-CZ" sz="4000" b="1" i="1" dirty="0"/>
              <a:t>, </a:t>
            </a:r>
            <a:r>
              <a:rPr lang="cs-CZ" sz="4000" b="1" i="1" dirty="0" err="1"/>
              <a:t>Spaerotheca</a:t>
            </a:r>
            <a:r>
              <a:rPr lang="cs-CZ" sz="4000" b="1" i="1" dirty="0"/>
              <a:t>, </a:t>
            </a:r>
          </a:p>
          <a:p>
            <a:pPr algn="just"/>
            <a:r>
              <a:rPr lang="cs-CZ" sz="4000" b="1" i="1" dirty="0"/>
              <a:t>       </a:t>
            </a:r>
            <a:r>
              <a:rPr lang="cs-CZ" sz="4000" b="1" i="1" dirty="0" err="1"/>
              <a:t>Uncinula</a:t>
            </a:r>
            <a:r>
              <a:rPr lang="cs-CZ" sz="4000" b="1" i="1" dirty="0"/>
              <a:t>, </a:t>
            </a:r>
            <a:r>
              <a:rPr lang="cs-CZ" sz="4000" b="1" i="1" dirty="0" err="1"/>
              <a:t>Phyllactinia</a:t>
            </a:r>
            <a:endParaRPr lang="cs-CZ" sz="4000" b="1" i="1" dirty="0"/>
          </a:p>
          <a:p>
            <a:pPr algn="just"/>
            <a:endParaRPr lang="cs-CZ" sz="4000" dirty="0"/>
          </a:p>
          <a:p>
            <a:pPr algn="just"/>
            <a:r>
              <a:rPr lang="cs-CZ" sz="4000" dirty="0"/>
              <a:t>A. PYRENOMYCETES</a:t>
            </a:r>
          </a:p>
          <a:p>
            <a:pPr algn="just"/>
            <a:r>
              <a:rPr lang="cs-CZ" sz="4000" dirty="0"/>
              <a:t>rod </a:t>
            </a:r>
            <a:r>
              <a:rPr lang="cs-CZ" sz="4000" b="1" i="1" dirty="0" err="1"/>
              <a:t>Nectria</a:t>
            </a:r>
            <a:r>
              <a:rPr lang="cs-CZ" sz="4000" b="1" i="1" dirty="0"/>
              <a:t>, </a:t>
            </a:r>
            <a:r>
              <a:rPr lang="cs-CZ" sz="4000" b="1" i="1" dirty="0" err="1"/>
              <a:t>Gibberella</a:t>
            </a:r>
            <a:r>
              <a:rPr lang="cs-CZ" sz="4000" b="1" i="1" dirty="0"/>
              <a:t>, </a:t>
            </a:r>
            <a:r>
              <a:rPr lang="cs-CZ" sz="4000" b="1" i="1" dirty="0" err="1"/>
              <a:t>Claviceps</a:t>
            </a:r>
            <a:r>
              <a:rPr lang="cs-CZ" sz="4000" b="1" i="1" dirty="0"/>
              <a:t>, </a:t>
            </a:r>
            <a:r>
              <a:rPr lang="cs-CZ" sz="4000" b="1" i="1" dirty="0" err="1"/>
              <a:t>Epichloe</a:t>
            </a:r>
            <a:r>
              <a:rPr lang="cs-CZ" sz="4000" b="1" i="1" dirty="0"/>
              <a:t>, </a:t>
            </a:r>
            <a:r>
              <a:rPr lang="cs-CZ" sz="4000" b="1" i="1" dirty="0" err="1"/>
              <a:t>Ceratocystis</a:t>
            </a:r>
            <a:r>
              <a:rPr lang="cs-CZ" sz="4000" b="1" i="1" dirty="0"/>
              <a:t>,</a:t>
            </a:r>
          </a:p>
          <a:p>
            <a:pPr algn="just"/>
            <a:r>
              <a:rPr lang="cs-CZ" sz="4000" b="1" i="1" dirty="0"/>
              <a:t>       </a:t>
            </a:r>
            <a:r>
              <a:rPr lang="cs-CZ" sz="4000" b="1" i="1" dirty="0" err="1"/>
              <a:t>Glomerella</a:t>
            </a:r>
            <a:r>
              <a:rPr lang="cs-CZ" sz="4000" b="1" i="1" dirty="0"/>
              <a:t>, </a:t>
            </a:r>
            <a:r>
              <a:rPr lang="cs-CZ" sz="4000" b="1" i="1" dirty="0" err="1"/>
              <a:t>Phyllachora</a:t>
            </a:r>
            <a:r>
              <a:rPr lang="cs-CZ" sz="4000" b="1" i="1" dirty="0"/>
              <a:t>, </a:t>
            </a:r>
            <a:r>
              <a:rPr lang="cs-CZ" sz="4000" b="1" i="1" dirty="0" err="1"/>
              <a:t>Ophiostoma</a:t>
            </a:r>
            <a:r>
              <a:rPr lang="cs-CZ" sz="4000" b="1" i="1" dirty="0"/>
              <a:t>, </a:t>
            </a:r>
            <a:r>
              <a:rPr lang="cs-CZ" sz="4000" b="1" i="1" dirty="0" err="1"/>
              <a:t>Diaporte</a:t>
            </a:r>
            <a:r>
              <a:rPr lang="cs-CZ" sz="4000" b="1" i="1" dirty="0"/>
              <a:t>, </a:t>
            </a:r>
            <a:r>
              <a:rPr lang="cs-CZ" sz="4000" b="1" i="1" dirty="0" err="1"/>
              <a:t>Gnomonia</a:t>
            </a:r>
            <a:r>
              <a:rPr lang="cs-CZ" sz="4000" b="1" i="1" dirty="0"/>
              <a:t>, </a:t>
            </a:r>
          </a:p>
          <a:p>
            <a:pPr algn="just"/>
            <a:r>
              <a:rPr lang="cs-CZ" sz="4000" b="1" i="1" dirty="0"/>
              <a:t>       </a:t>
            </a:r>
            <a:r>
              <a:rPr lang="cs-CZ" sz="4000" b="1" i="1" dirty="0" err="1"/>
              <a:t>Gaeumannomyces</a:t>
            </a:r>
            <a:r>
              <a:rPr lang="cs-CZ" sz="4000" b="1" i="1" dirty="0"/>
              <a:t>, </a:t>
            </a:r>
            <a:r>
              <a:rPr lang="cs-CZ" sz="4000" b="1" i="1" dirty="0" err="1"/>
              <a:t>Leucostoma</a:t>
            </a:r>
            <a:r>
              <a:rPr lang="cs-CZ" sz="4000" b="1" i="1" dirty="0"/>
              <a:t>, </a:t>
            </a:r>
            <a:r>
              <a:rPr lang="cs-CZ" sz="4000" b="1" i="1" dirty="0" err="1"/>
              <a:t>Polystigma</a:t>
            </a:r>
            <a:endParaRPr lang="cs-CZ" sz="4000" b="1" i="1" dirty="0"/>
          </a:p>
          <a:p>
            <a:pPr algn="just"/>
            <a:endParaRPr lang="cs-CZ" sz="4000" dirty="0"/>
          </a:p>
          <a:p>
            <a:pPr algn="just"/>
            <a:r>
              <a:rPr lang="cs-CZ" sz="4000" dirty="0"/>
              <a:t>B. LOCULOASCOMYCETES</a:t>
            </a:r>
          </a:p>
          <a:p>
            <a:pPr algn="just"/>
            <a:r>
              <a:rPr lang="cs-CZ" sz="4000" dirty="0"/>
              <a:t>rod </a:t>
            </a:r>
            <a:r>
              <a:rPr lang="cs-CZ" sz="4000" b="1" i="1" dirty="0" err="1"/>
              <a:t>Mycosphaerella</a:t>
            </a:r>
            <a:r>
              <a:rPr lang="cs-CZ" sz="4000" b="1" i="1" dirty="0"/>
              <a:t>, </a:t>
            </a:r>
            <a:r>
              <a:rPr lang="cs-CZ" sz="4000" b="1" i="1" dirty="0" err="1"/>
              <a:t>Cochliobolus</a:t>
            </a:r>
            <a:r>
              <a:rPr lang="cs-CZ" sz="4000" b="1" i="1" dirty="0"/>
              <a:t>, </a:t>
            </a:r>
            <a:r>
              <a:rPr lang="cs-CZ" sz="4000" b="1" i="1" dirty="0" err="1"/>
              <a:t>Pyrenophora</a:t>
            </a:r>
            <a:r>
              <a:rPr lang="cs-CZ" sz="4000" b="1" i="1" dirty="0"/>
              <a:t>, </a:t>
            </a:r>
            <a:r>
              <a:rPr lang="cs-CZ" sz="4000" b="1" i="1" dirty="0" err="1"/>
              <a:t>Pleospora</a:t>
            </a:r>
            <a:r>
              <a:rPr lang="cs-CZ" sz="4000" b="1" i="1" dirty="0"/>
              <a:t>, </a:t>
            </a:r>
            <a:r>
              <a:rPr lang="cs-CZ" sz="4000" b="1" i="1" dirty="0" err="1"/>
              <a:t>Leptospheria</a:t>
            </a:r>
            <a:r>
              <a:rPr lang="cs-CZ" sz="4000" b="1" i="1" dirty="0"/>
              <a:t>, </a:t>
            </a:r>
            <a:r>
              <a:rPr lang="cs-CZ" sz="4000" b="1" i="1" dirty="0" err="1"/>
              <a:t>Venturia</a:t>
            </a:r>
            <a:r>
              <a:rPr lang="cs-CZ" sz="4000" b="1" i="1" dirty="0"/>
              <a:t>, </a:t>
            </a:r>
            <a:r>
              <a:rPr lang="cs-CZ" sz="4000" b="1" i="1" dirty="0" err="1"/>
              <a:t>Guinardia</a:t>
            </a:r>
            <a:r>
              <a:rPr lang="cs-CZ" sz="4000" b="1" i="1" dirty="0"/>
              <a:t>, </a:t>
            </a:r>
            <a:r>
              <a:rPr lang="cs-CZ" sz="4000" b="1" i="1" dirty="0" err="1"/>
              <a:t>Dydimella</a:t>
            </a:r>
            <a:endParaRPr lang="cs-CZ" sz="4000" b="1" i="1" dirty="0"/>
          </a:p>
          <a:p>
            <a:pPr algn="just"/>
            <a:endParaRPr lang="cs-CZ" sz="4000" dirty="0"/>
          </a:p>
          <a:p>
            <a:pPr algn="just"/>
            <a:r>
              <a:rPr lang="cs-CZ" sz="4000" dirty="0"/>
              <a:t>C. DISCOMYCETES</a:t>
            </a:r>
          </a:p>
          <a:p>
            <a:pPr algn="just"/>
            <a:r>
              <a:rPr lang="cs-CZ" sz="4000" dirty="0"/>
              <a:t>rod </a:t>
            </a:r>
            <a:r>
              <a:rPr lang="cs-CZ" sz="4000" b="1" i="1" dirty="0" err="1"/>
              <a:t>Rhytisma</a:t>
            </a:r>
            <a:r>
              <a:rPr lang="cs-CZ" sz="4000" b="1" i="1" dirty="0"/>
              <a:t>, </a:t>
            </a:r>
            <a:r>
              <a:rPr lang="cs-CZ" sz="4000" b="1" i="1" dirty="0" err="1"/>
              <a:t>Monilinia</a:t>
            </a:r>
            <a:r>
              <a:rPr lang="cs-CZ" sz="4000" b="1" i="1" dirty="0"/>
              <a:t>, </a:t>
            </a:r>
            <a:r>
              <a:rPr lang="cs-CZ" sz="4000" b="1" i="1" dirty="0" err="1"/>
              <a:t>Sclerotonia</a:t>
            </a:r>
            <a:r>
              <a:rPr lang="cs-CZ" sz="4000" b="1" i="1" dirty="0"/>
              <a:t>, </a:t>
            </a:r>
            <a:r>
              <a:rPr lang="cs-CZ" sz="4000" b="1" i="1" dirty="0" err="1"/>
              <a:t>Stromatinia</a:t>
            </a:r>
            <a:r>
              <a:rPr lang="cs-CZ" sz="4000" b="1" i="1" dirty="0"/>
              <a:t>, </a:t>
            </a:r>
            <a:r>
              <a:rPr lang="cs-CZ" sz="4000" b="1" i="1" dirty="0" err="1"/>
              <a:t>Pseudopeziza</a:t>
            </a:r>
            <a:r>
              <a:rPr lang="cs-CZ" sz="4000" b="1" i="1" dirty="0"/>
              <a:t>, </a:t>
            </a:r>
            <a:r>
              <a:rPr lang="cs-CZ" sz="4000" b="1" i="1" dirty="0" err="1"/>
              <a:t>Diplocarpon</a:t>
            </a:r>
            <a:r>
              <a:rPr lang="cs-CZ" sz="4000" b="1" i="1" dirty="0"/>
              <a:t>, </a:t>
            </a:r>
            <a:r>
              <a:rPr lang="cs-CZ" sz="4000" b="1" i="1" dirty="0" err="1"/>
              <a:t>Sclerotium</a:t>
            </a:r>
            <a:r>
              <a:rPr lang="cs-CZ" sz="4000" b="1" i="1" dirty="0"/>
              <a:t>, </a:t>
            </a:r>
            <a:r>
              <a:rPr lang="cs-CZ" sz="4000" b="1" i="1" dirty="0" err="1"/>
              <a:t>Drepanopeziza</a:t>
            </a:r>
            <a:endParaRPr lang="cs-CZ" sz="4000" b="1" i="1" dirty="0"/>
          </a:p>
          <a:p>
            <a:pPr algn="just"/>
            <a:endParaRPr lang="cs-CZ" sz="4000" b="1" i="1" dirty="0"/>
          </a:p>
          <a:p>
            <a:pPr algn="just"/>
            <a:r>
              <a:rPr lang="cs-CZ" sz="4000" dirty="0"/>
              <a:t>D. DEUTEROMYCETES</a:t>
            </a:r>
          </a:p>
          <a:p>
            <a:pPr algn="just"/>
            <a:r>
              <a:rPr lang="cs-CZ" sz="4000" dirty="0"/>
              <a:t>Oddělení </a:t>
            </a:r>
            <a:r>
              <a:rPr lang="cs-CZ" sz="4000" b="1" dirty="0"/>
              <a:t>BASIDIOMYCOTA</a:t>
            </a:r>
          </a:p>
          <a:p>
            <a:pPr algn="just"/>
            <a:r>
              <a:rPr lang="cs-CZ" sz="4000" dirty="0"/>
              <a:t>řád </a:t>
            </a:r>
            <a:r>
              <a:rPr lang="cs-CZ" sz="4000" dirty="0" err="1"/>
              <a:t>Ustilaginales</a:t>
            </a:r>
            <a:r>
              <a:rPr lang="cs-CZ" sz="4000" dirty="0"/>
              <a:t> (sněti)</a:t>
            </a:r>
          </a:p>
          <a:p>
            <a:pPr algn="just"/>
            <a:r>
              <a:rPr lang="cs-CZ" sz="4000" dirty="0"/>
              <a:t>rod </a:t>
            </a:r>
            <a:r>
              <a:rPr lang="cs-CZ" sz="4000" b="1" i="1" dirty="0" err="1"/>
              <a:t>Ustilago</a:t>
            </a:r>
            <a:r>
              <a:rPr lang="cs-CZ" sz="4000" b="1" i="1" dirty="0"/>
              <a:t>, </a:t>
            </a:r>
            <a:r>
              <a:rPr lang="cs-CZ" sz="4000" b="1" i="1" dirty="0" err="1"/>
              <a:t>Tilletia</a:t>
            </a:r>
            <a:r>
              <a:rPr lang="cs-CZ" sz="4000" b="1" i="1" dirty="0"/>
              <a:t>, </a:t>
            </a:r>
            <a:r>
              <a:rPr lang="cs-CZ" sz="4000" b="1" i="1" dirty="0" err="1"/>
              <a:t>Urocystis</a:t>
            </a:r>
            <a:endParaRPr lang="cs-CZ" sz="4000" b="1" i="1" dirty="0"/>
          </a:p>
          <a:p>
            <a:pPr algn="just"/>
            <a:r>
              <a:rPr lang="cs-CZ" sz="4000" dirty="0"/>
              <a:t>řád </a:t>
            </a:r>
            <a:r>
              <a:rPr lang="cs-CZ" sz="4000" dirty="0" err="1"/>
              <a:t>Uredinales</a:t>
            </a:r>
            <a:r>
              <a:rPr lang="cs-CZ" sz="4000" dirty="0"/>
              <a:t> (rzi)</a:t>
            </a:r>
          </a:p>
          <a:p>
            <a:pPr algn="just"/>
            <a:r>
              <a:rPr lang="cs-CZ" sz="4000" dirty="0"/>
              <a:t>rod </a:t>
            </a:r>
            <a:r>
              <a:rPr lang="cs-CZ" sz="4000" b="1" i="1" dirty="0" err="1"/>
              <a:t>Cronartium</a:t>
            </a:r>
            <a:r>
              <a:rPr lang="cs-CZ" sz="4000" b="1" i="1" dirty="0"/>
              <a:t>, </a:t>
            </a:r>
            <a:r>
              <a:rPr lang="cs-CZ" sz="4000" b="1" i="1" dirty="0" err="1"/>
              <a:t>Gymnosporangium</a:t>
            </a:r>
            <a:r>
              <a:rPr lang="cs-CZ" sz="4000" b="1" i="1" dirty="0"/>
              <a:t>, </a:t>
            </a:r>
            <a:r>
              <a:rPr lang="cs-CZ" sz="4000" b="1" i="1" dirty="0" err="1"/>
              <a:t>Melampsora</a:t>
            </a:r>
            <a:r>
              <a:rPr lang="cs-CZ" sz="4000" b="1" i="1" dirty="0"/>
              <a:t>, </a:t>
            </a:r>
            <a:r>
              <a:rPr lang="cs-CZ" sz="4000" b="1" i="1" dirty="0" err="1"/>
              <a:t>Phragmidium</a:t>
            </a:r>
            <a:r>
              <a:rPr lang="cs-CZ" sz="4000" b="1" i="1" dirty="0"/>
              <a:t>, </a:t>
            </a:r>
            <a:r>
              <a:rPr lang="cs-CZ" sz="4000" b="1" i="1" dirty="0" err="1"/>
              <a:t>Puccinia</a:t>
            </a:r>
            <a:r>
              <a:rPr lang="cs-CZ" sz="4000" b="1" i="1" dirty="0"/>
              <a:t>, </a:t>
            </a:r>
            <a:r>
              <a:rPr lang="cs-CZ" sz="4000" b="1" i="1" dirty="0" err="1"/>
              <a:t>Uromyces</a:t>
            </a:r>
            <a:r>
              <a:rPr lang="cs-CZ" sz="4000" b="1" i="1" dirty="0"/>
              <a:t>, </a:t>
            </a:r>
            <a:r>
              <a:rPr lang="cs-CZ" sz="4000" b="1" i="1" dirty="0" err="1"/>
              <a:t>Tranzschelia</a:t>
            </a:r>
            <a:endParaRPr lang="cs-CZ" sz="4000" b="1" i="1" dirty="0"/>
          </a:p>
          <a:p>
            <a:pPr algn="just"/>
            <a:r>
              <a:rPr lang="cs-CZ" sz="4000" dirty="0"/>
              <a:t>řád </a:t>
            </a:r>
            <a:r>
              <a:rPr lang="cs-CZ" sz="4000" dirty="0" err="1"/>
              <a:t>Ceratobasidiales</a:t>
            </a:r>
            <a:r>
              <a:rPr lang="cs-CZ" sz="4000" dirty="0"/>
              <a:t> - rod </a:t>
            </a:r>
            <a:r>
              <a:rPr lang="cs-CZ" sz="4000" b="1" i="1" dirty="0" err="1"/>
              <a:t>Thanetephorus</a:t>
            </a:r>
            <a:r>
              <a:rPr lang="cs-CZ" sz="4000" b="1" i="1" dirty="0"/>
              <a:t>, </a:t>
            </a:r>
            <a:r>
              <a:rPr lang="cs-CZ" sz="4000" b="1" i="1" dirty="0" err="1"/>
              <a:t>Typhula</a:t>
            </a:r>
            <a:endParaRPr lang="cs-CZ" sz="4000" b="1" i="1" dirty="0"/>
          </a:p>
          <a:p>
            <a:pPr algn="just"/>
            <a:endParaRPr lang="cs-CZ" sz="4000" b="1" i="1" dirty="0"/>
          </a:p>
          <a:p>
            <a:pPr algn="just"/>
            <a:r>
              <a:rPr lang="cs-CZ" sz="4000" dirty="0"/>
              <a:t>řád </a:t>
            </a:r>
            <a:r>
              <a:rPr lang="cs-CZ" sz="4000" dirty="0" err="1"/>
              <a:t>Agaricales</a:t>
            </a:r>
            <a:r>
              <a:rPr lang="cs-CZ" sz="4000" dirty="0"/>
              <a:t> (houby, které sbíráme) - rod </a:t>
            </a:r>
            <a:r>
              <a:rPr lang="cs-CZ" sz="4000" b="1" i="1" dirty="0" err="1"/>
              <a:t>Armillaria</a:t>
            </a:r>
            <a:endParaRPr lang="cs-CZ" sz="4000" b="1" i="1" dirty="0"/>
          </a:p>
          <a:p>
            <a:pPr algn="just"/>
            <a:r>
              <a:rPr lang="cs-CZ" sz="4000" dirty="0"/>
              <a:t>řád </a:t>
            </a:r>
            <a:r>
              <a:rPr lang="cs-CZ" sz="4000" dirty="0" err="1"/>
              <a:t>Exobasidiales</a:t>
            </a:r>
            <a:r>
              <a:rPr lang="cs-CZ" sz="4000" dirty="0"/>
              <a:t> – rod </a:t>
            </a:r>
            <a:r>
              <a:rPr lang="cs-CZ" sz="4000" dirty="0" err="1"/>
              <a:t>Exobasidium</a:t>
            </a:r>
            <a:endParaRPr lang="cs-CZ" sz="4000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3316584-014E-4A61-9D86-D2DF756C171A}"/>
              </a:ext>
            </a:extLst>
          </p:cNvPr>
          <p:cNvSpPr txBox="1"/>
          <p:nvPr/>
        </p:nvSpPr>
        <p:spPr>
          <a:xfrm rot="5400000">
            <a:off x="-1880909" y="2148139"/>
            <a:ext cx="4616648" cy="32037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019979"/>
                </a:solidFill>
                <a:latin typeface="Aller" pitchFamily="2" charset="-18"/>
                <a:ea typeface="+mj-ea"/>
                <a:cs typeface="+mj-cs"/>
              </a:rPr>
              <a:t>TAXONOMIE</a:t>
            </a:r>
            <a:endParaRPr lang="cs-CZ" sz="4000" b="1" dirty="0">
              <a:solidFill>
                <a:srgbClr val="019979"/>
              </a:solidFill>
              <a:latin typeface="Aller" pitchFamily="2" charset="-18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640974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BDFC52-B2F8-4F2A-BF7E-9EAB077E83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2768" y="372382"/>
            <a:ext cx="4475046" cy="3409652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cs-CZ" altLang="cs-CZ" sz="1900" b="1" dirty="0">
                <a:solidFill>
                  <a:srgbClr val="019979"/>
                </a:solidFill>
              </a:rPr>
              <a:t>Řasy</a:t>
            </a:r>
          </a:p>
          <a:p>
            <a:pPr marL="285750" indent="-285750"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dirty="0"/>
              <a:t>výtrusné stélkaté rostliny</a:t>
            </a:r>
          </a:p>
          <a:p>
            <a:pPr marL="285750" indent="-285750"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dirty="0"/>
              <a:t>tropy, r. </a:t>
            </a:r>
            <a:r>
              <a:rPr lang="cs-CZ" altLang="cs-CZ" i="1" dirty="0" err="1"/>
              <a:t>Cephaleuros</a:t>
            </a:r>
            <a:endParaRPr lang="cs-CZ" altLang="cs-CZ" i="1" dirty="0"/>
          </a:p>
          <a:p>
            <a:pPr marL="285750" indent="-285750"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dirty="0"/>
              <a:t>červená rez čajovníku, ...</a:t>
            </a:r>
          </a:p>
          <a:p>
            <a:pPr marL="285750" indent="-285750"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dirty="0" err="1"/>
              <a:t>fykobionty</a:t>
            </a:r>
            <a:r>
              <a:rPr lang="cs-CZ" altLang="cs-CZ" dirty="0"/>
              <a:t> lišejníků</a:t>
            </a:r>
          </a:p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1900" b="1" dirty="0">
                <a:solidFill>
                  <a:srgbClr val="019979"/>
                </a:solidFill>
              </a:rPr>
              <a:t>Parazitické semenné rostliny</a:t>
            </a:r>
          </a:p>
          <a:p>
            <a:pPr marL="285750" indent="-285750"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dirty="0"/>
              <a:t>3 000 druhů</a:t>
            </a:r>
          </a:p>
          <a:p>
            <a:pPr marL="285750" indent="-285750"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dirty="0"/>
              <a:t>většinou krytosemenné</a:t>
            </a:r>
          </a:p>
          <a:p>
            <a:pPr marL="285750" indent="-285750"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dirty="0"/>
              <a:t>hemiparazitické x </a:t>
            </a:r>
            <a:r>
              <a:rPr lang="cs-CZ" altLang="cs-CZ" dirty="0" err="1"/>
              <a:t>holoparazitické</a:t>
            </a:r>
            <a:endParaRPr lang="cs-CZ" altLang="cs-CZ" dirty="0"/>
          </a:p>
          <a:p>
            <a:pPr marL="285750" indent="-285750"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i="1" dirty="0" err="1"/>
              <a:t>Cuscutaceae</a:t>
            </a:r>
            <a:r>
              <a:rPr lang="cs-CZ" altLang="cs-CZ" i="1" dirty="0"/>
              <a:t>, </a:t>
            </a:r>
            <a:r>
              <a:rPr lang="cs-CZ" i="1" dirty="0" err="1"/>
              <a:t>Orobanchaceae</a:t>
            </a:r>
            <a:endParaRPr lang="cs-CZ" i="1" dirty="0"/>
          </a:p>
          <a:p>
            <a:pPr marL="285750" indent="-285750" eaLnBrk="1" hangingPunct="1">
              <a:buFont typeface="Wingdings" panose="05000000000000000000" pitchFamily="2" charset="2"/>
              <a:buChar char="§"/>
              <a:defRPr/>
            </a:pPr>
            <a:r>
              <a:rPr lang="cs-CZ" dirty="0"/>
              <a:t>jmelí (</a:t>
            </a:r>
            <a:r>
              <a:rPr lang="cs-CZ" i="1" dirty="0" err="1"/>
              <a:t>Viscum</a:t>
            </a:r>
            <a:r>
              <a:rPr lang="cs-CZ" i="1" dirty="0"/>
              <a:t> </a:t>
            </a:r>
            <a:r>
              <a:rPr lang="cs-CZ" i="1" dirty="0" err="1"/>
              <a:t>sp</a:t>
            </a:r>
            <a:r>
              <a:rPr lang="cs-CZ" i="1" dirty="0"/>
              <a:t>.</a:t>
            </a:r>
            <a:r>
              <a:rPr lang="cs-CZ" dirty="0"/>
              <a:t>), ochmet (</a:t>
            </a:r>
            <a:r>
              <a:rPr lang="cs-CZ" i="1" dirty="0" err="1"/>
              <a:t>Loranthus</a:t>
            </a:r>
            <a:r>
              <a:rPr lang="cs-CZ" dirty="0"/>
              <a:t> </a:t>
            </a:r>
            <a:r>
              <a:rPr lang="cs-CZ" i="1" dirty="0" err="1"/>
              <a:t>sp</a:t>
            </a:r>
            <a:r>
              <a:rPr lang="cs-CZ" dirty="0"/>
              <a:t>.)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4737614-9A35-493A-94CF-331B17B6F7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21959" y="372382"/>
            <a:ext cx="4038600" cy="3409652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cs-CZ" altLang="cs-CZ" sz="1900" b="1" dirty="0">
                <a:solidFill>
                  <a:srgbClr val="019979"/>
                </a:solidFill>
              </a:rPr>
              <a:t>Prvoci</a:t>
            </a:r>
          </a:p>
          <a:p>
            <a:pPr marL="285750" indent="-285750"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dirty="0"/>
              <a:t>bičíkovci (</a:t>
            </a:r>
            <a:r>
              <a:rPr lang="cs-CZ" altLang="cs-CZ" i="1" dirty="0" err="1"/>
              <a:t>Flagellata</a:t>
            </a:r>
            <a:r>
              <a:rPr lang="cs-CZ" altLang="cs-CZ" dirty="0"/>
              <a:t>)</a:t>
            </a:r>
          </a:p>
          <a:p>
            <a:pPr marL="285750" indent="-285750"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dirty="0"/>
              <a:t>pryšcovité rostliny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eaLnBrk="1" hangingPunct="1">
              <a:defRPr/>
            </a:pPr>
            <a:r>
              <a:rPr lang="cs-CZ" altLang="cs-CZ" sz="1900" b="1" dirty="0">
                <a:solidFill>
                  <a:srgbClr val="019979"/>
                </a:solidFill>
              </a:rPr>
              <a:t>Háďátka, roztoči, hmyz</a:t>
            </a:r>
          </a:p>
          <a:p>
            <a:pPr marL="285750" indent="-285750"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dirty="0"/>
              <a:t>brány infekce </a:t>
            </a:r>
          </a:p>
          <a:p>
            <a:pPr marL="285750" indent="-285750"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dirty="0"/>
              <a:t>mechanická poškození, poruchy homeostáze</a:t>
            </a:r>
          </a:p>
          <a:p>
            <a:endParaRPr lang="cs-CZ" dirty="0"/>
          </a:p>
        </p:txBody>
      </p:sp>
      <p:pic>
        <p:nvPicPr>
          <p:cNvPr id="6" name="Obrázek 5">
            <a:hlinkClick r:id="rId2"/>
            <a:extLst>
              <a:ext uri="{FF2B5EF4-FFF2-40B4-BE49-F238E27FC236}">
                <a16:creationId xmlns:a16="http://schemas.microsoft.com/office/drawing/2014/main" id="{E0BCAF97-A7C4-4505-932A-AF225B57C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814" y="2675151"/>
            <a:ext cx="1806816" cy="180681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88C8F8E-3280-445C-8539-A30AB21514F4}"/>
              </a:ext>
            </a:extLst>
          </p:cNvPr>
          <p:cNvSpPr txBox="1"/>
          <p:nvPr/>
        </p:nvSpPr>
        <p:spPr>
          <a:xfrm>
            <a:off x="4697363" y="4481967"/>
            <a:ext cx="2030241" cy="230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sz="900" b="1" i="1" dirty="0" err="1">
                <a:solidFill>
                  <a:srgbClr val="382D28"/>
                </a:solidFill>
                <a:latin typeface="Aller Light" pitchFamily="2" charset="-18"/>
              </a:rPr>
              <a:t>Cuscuta</a:t>
            </a:r>
            <a:r>
              <a:rPr lang="cs-CZ" sz="900" b="1" i="1" dirty="0">
                <a:solidFill>
                  <a:srgbClr val="382D28"/>
                </a:solidFill>
                <a:latin typeface="Aller Light" pitchFamily="2" charset="-18"/>
              </a:rPr>
              <a:t> </a:t>
            </a:r>
            <a:r>
              <a:rPr lang="cs-CZ" sz="900" b="1" i="1" dirty="0" err="1">
                <a:solidFill>
                  <a:srgbClr val="382D28"/>
                </a:solidFill>
                <a:latin typeface="Aller Light" pitchFamily="2" charset="-18"/>
              </a:rPr>
              <a:t>sp</a:t>
            </a:r>
            <a:r>
              <a:rPr lang="cs-CZ" sz="900" b="1" i="1" dirty="0">
                <a:solidFill>
                  <a:srgbClr val="382D28"/>
                </a:solidFill>
                <a:latin typeface="Aller Light" pitchFamily="2" charset="-18"/>
              </a:rPr>
              <a:t>.</a:t>
            </a:r>
          </a:p>
        </p:txBody>
      </p:sp>
      <p:pic>
        <p:nvPicPr>
          <p:cNvPr id="8" name="Obrázek 7">
            <a:hlinkClick r:id="rId4"/>
            <a:extLst>
              <a:ext uri="{FF2B5EF4-FFF2-40B4-BE49-F238E27FC236}">
                <a16:creationId xmlns:a16="http://schemas.microsoft.com/office/drawing/2014/main" id="{621A821E-9C7E-4B01-94B8-86953EF3C7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6623" y="95558"/>
            <a:ext cx="1881861" cy="1404321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966BA1FA-5992-4C48-8DAE-B84CD43FF136}"/>
              </a:ext>
            </a:extLst>
          </p:cNvPr>
          <p:cNvSpPr txBox="1"/>
          <p:nvPr/>
        </p:nvSpPr>
        <p:spPr>
          <a:xfrm>
            <a:off x="7062432" y="1499879"/>
            <a:ext cx="2030241" cy="230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sz="900" b="1" i="1" dirty="0" err="1">
                <a:solidFill>
                  <a:srgbClr val="382D28"/>
                </a:solidFill>
                <a:latin typeface="Aller Light" pitchFamily="2" charset="-18"/>
              </a:rPr>
              <a:t>Tetranychus</a:t>
            </a:r>
            <a:r>
              <a:rPr lang="cs-CZ" sz="900" b="1" i="1" dirty="0">
                <a:solidFill>
                  <a:srgbClr val="382D28"/>
                </a:solidFill>
                <a:latin typeface="Aller Light" pitchFamily="2" charset="-18"/>
              </a:rPr>
              <a:t> </a:t>
            </a:r>
            <a:r>
              <a:rPr lang="cs-CZ" sz="900" b="1" i="1" dirty="0" err="1">
                <a:solidFill>
                  <a:srgbClr val="382D28"/>
                </a:solidFill>
                <a:latin typeface="Aller Light" pitchFamily="2" charset="-18"/>
              </a:rPr>
              <a:t>urticae</a:t>
            </a:r>
            <a:endParaRPr lang="cs-CZ" sz="900" b="1" i="1" dirty="0">
              <a:solidFill>
                <a:srgbClr val="382D28"/>
              </a:solidFill>
              <a:latin typeface="Aller Light" pitchFamily="2" charset="-18"/>
            </a:endParaRPr>
          </a:p>
        </p:txBody>
      </p:sp>
      <p:pic>
        <p:nvPicPr>
          <p:cNvPr id="11" name="Obrázek 10">
            <a:hlinkClick r:id="rId6"/>
            <a:extLst>
              <a:ext uri="{FF2B5EF4-FFF2-40B4-BE49-F238E27FC236}">
                <a16:creationId xmlns:a16="http://schemas.microsoft.com/office/drawing/2014/main" id="{08D8EF69-77C0-4C42-ADC5-C5698D99DA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7383" y="2243906"/>
            <a:ext cx="1488236" cy="2406352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84993A79-58C5-4766-BA68-484FE93049D5}"/>
              </a:ext>
            </a:extLst>
          </p:cNvPr>
          <p:cNvSpPr txBox="1"/>
          <p:nvPr/>
        </p:nvSpPr>
        <p:spPr>
          <a:xfrm>
            <a:off x="6794739" y="4540199"/>
            <a:ext cx="222374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900" b="1" i="1" dirty="0" err="1">
                <a:solidFill>
                  <a:srgbClr val="382D28"/>
                </a:solidFill>
                <a:latin typeface="Aller Light" pitchFamily="2" charset="-18"/>
              </a:rPr>
              <a:t>Ditylenchus</a:t>
            </a:r>
            <a:r>
              <a:rPr lang="cs-CZ" sz="900" b="1" i="1" dirty="0">
                <a:solidFill>
                  <a:srgbClr val="382D28"/>
                </a:solidFill>
                <a:latin typeface="Aller Light" pitchFamily="2" charset="-18"/>
              </a:rPr>
              <a:t> </a:t>
            </a:r>
            <a:r>
              <a:rPr lang="cs-CZ" sz="900" b="1" i="1" dirty="0" err="1">
                <a:solidFill>
                  <a:srgbClr val="382D28"/>
                </a:solidFill>
                <a:latin typeface="Aller Light" pitchFamily="2" charset="-18"/>
              </a:rPr>
              <a:t>dipsaci</a:t>
            </a:r>
            <a:br>
              <a:rPr lang="cs-CZ" sz="900" b="1" i="1" dirty="0">
                <a:solidFill>
                  <a:srgbClr val="382D28"/>
                </a:solidFill>
                <a:latin typeface="Aller Light" pitchFamily="2" charset="-18"/>
              </a:rPr>
            </a:br>
            <a:endParaRPr lang="cs-CZ" sz="900" b="1" i="1" dirty="0">
              <a:solidFill>
                <a:srgbClr val="382D28"/>
              </a:solidFill>
              <a:latin typeface="Aller Light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8249220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187624" y="771550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1600" b="0" i="0" dirty="0">
                <a:solidFill>
                  <a:srgbClr val="E7E0DD"/>
                </a:solidFill>
                <a:effectLst/>
                <a:latin typeface="Poppins"/>
              </a:rPr>
              <a:t>RNDr. Jan Nedělník, Ph.D.</a:t>
            </a:r>
            <a:endParaRPr lang="cs-CZ" sz="1600" dirty="0">
              <a:solidFill>
                <a:srgbClr val="E7E0DD"/>
              </a:solidFill>
              <a:latin typeface="Aller"/>
            </a:endParaRPr>
          </a:p>
          <a:p>
            <a:endParaRPr lang="cs-CZ" sz="1600" dirty="0">
              <a:solidFill>
                <a:schemeClr val="bg1"/>
              </a:solidFill>
              <a:latin typeface="Alle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Sylabus - s</a:t>
            </a:r>
            <a:r>
              <a:rPr lang="cs-CZ" altLang="cs-CZ" dirty="0"/>
              <a:t>peciální část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 eaLnBrk="1" hangingPunct="1">
              <a:buFont typeface="+mj-lt"/>
              <a:buAutoNum type="arabicPeriod" startAt="7"/>
              <a:defRPr/>
            </a:pPr>
            <a:r>
              <a:rPr lang="cs-CZ" altLang="cs-CZ" b="1" i="1" dirty="0">
                <a:cs typeface="Times New Roman" panose="02020603050405020304" pitchFamily="18" charset="0"/>
              </a:rPr>
              <a:t>Choroby obilnin. </a:t>
            </a:r>
            <a:endParaRPr lang="cs-CZ" altLang="cs-CZ" b="1" i="1" dirty="0"/>
          </a:p>
          <a:p>
            <a:pPr marL="342900" indent="-342900" eaLnBrk="1" hangingPunct="1">
              <a:buFont typeface="+mj-lt"/>
              <a:buAutoNum type="arabicPeriod" startAt="7"/>
              <a:defRPr/>
            </a:pPr>
            <a:r>
              <a:rPr lang="cs-CZ" altLang="cs-CZ" b="1" i="1" dirty="0">
                <a:cs typeface="Times New Roman" panose="02020603050405020304" pitchFamily="18" charset="0"/>
              </a:rPr>
              <a:t>Choroby brambor a cukrové řepy. </a:t>
            </a:r>
            <a:endParaRPr lang="cs-CZ" altLang="cs-CZ" b="1" i="1" dirty="0"/>
          </a:p>
          <a:p>
            <a:pPr marL="342900" indent="-342900" eaLnBrk="1" hangingPunct="1">
              <a:buFont typeface="+mj-lt"/>
              <a:buAutoNum type="arabicPeriod" startAt="7"/>
              <a:defRPr/>
            </a:pPr>
            <a:r>
              <a:rPr lang="cs-CZ" altLang="cs-CZ" b="1" i="1" dirty="0">
                <a:cs typeface="Times New Roman" panose="02020603050405020304" pitchFamily="18" charset="0"/>
              </a:rPr>
              <a:t>Choroby bobovitých rostlin. </a:t>
            </a:r>
            <a:endParaRPr lang="cs-CZ" altLang="cs-CZ" b="1" i="1" dirty="0"/>
          </a:p>
          <a:p>
            <a:pPr marL="342900" indent="-342900" eaLnBrk="1" hangingPunct="1">
              <a:buFont typeface="+mj-lt"/>
              <a:buAutoNum type="arabicPeriod" startAt="7"/>
              <a:defRPr/>
            </a:pPr>
            <a:r>
              <a:rPr lang="cs-CZ" altLang="cs-CZ" b="1" i="1" dirty="0">
                <a:cs typeface="Times New Roman" panose="02020603050405020304" pitchFamily="18" charset="0"/>
              </a:rPr>
              <a:t>Choroby zeleniny. </a:t>
            </a:r>
            <a:endParaRPr lang="cs-CZ" altLang="cs-CZ" b="1" i="1" dirty="0"/>
          </a:p>
          <a:p>
            <a:pPr marL="342900" indent="-342900" eaLnBrk="1" hangingPunct="1">
              <a:buFont typeface="+mj-lt"/>
              <a:buAutoNum type="arabicPeriod" startAt="7"/>
              <a:defRPr/>
            </a:pPr>
            <a:r>
              <a:rPr lang="cs-CZ" altLang="cs-CZ" b="1" i="1" dirty="0">
                <a:cs typeface="Times New Roman" panose="02020603050405020304" pitchFamily="18" charset="0"/>
              </a:rPr>
              <a:t>Choroby ovoce.</a:t>
            </a:r>
            <a:endParaRPr lang="cs-CZ" altLang="cs-CZ" b="1" i="1" dirty="0"/>
          </a:p>
          <a:p>
            <a:pPr marL="342900" indent="-342900" eaLnBrk="1" hangingPunct="1">
              <a:buFont typeface="+mj-lt"/>
              <a:buAutoNum type="arabicPeriod" startAt="7"/>
              <a:defRPr/>
            </a:pPr>
            <a:r>
              <a:rPr lang="cs-CZ" altLang="cs-CZ" b="1" i="1" dirty="0">
                <a:cs typeface="Times New Roman" panose="02020603050405020304" pitchFamily="18" charset="0"/>
              </a:rPr>
              <a:t>Choroby řepky.</a:t>
            </a:r>
            <a:endParaRPr lang="cs-CZ" altLang="cs-CZ" dirty="0"/>
          </a:p>
          <a:p>
            <a:pPr eaLnBrk="1" hangingPunct="1">
              <a:defRPr/>
            </a:pPr>
            <a:endParaRPr lang="cs-CZ" altLang="cs-CZ" dirty="0"/>
          </a:p>
          <a:p>
            <a:endParaRPr lang="cs-CZ" dirty="0"/>
          </a:p>
        </p:txBody>
      </p:sp>
      <p:pic>
        <p:nvPicPr>
          <p:cNvPr id="3" name="Zástupný obsah 2">
            <a:extLst>
              <a:ext uri="{FF2B5EF4-FFF2-40B4-BE49-F238E27FC236}">
                <a16:creationId xmlns:a16="http://schemas.microsoft.com/office/drawing/2014/main" id="{E2650490-B519-4649-BEDB-0D679CE81B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9" t="4943" r="13588"/>
          <a:stretch/>
        </p:blipFill>
        <p:spPr>
          <a:xfrm>
            <a:off x="4940391" y="981960"/>
            <a:ext cx="3578660" cy="3053196"/>
          </a:xfr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E068A35-7E93-4B63-831F-DBCA703FF3B5}"/>
              </a:ext>
            </a:extLst>
          </p:cNvPr>
          <p:cNvSpPr txBox="1"/>
          <p:nvPr/>
        </p:nvSpPr>
        <p:spPr>
          <a:xfrm>
            <a:off x="4940391" y="4046124"/>
            <a:ext cx="3087497" cy="230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sz="900" b="1" i="1" dirty="0">
                <a:solidFill>
                  <a:srgbClr val="382D28"/>
                </a:solidFill>
                <a:latin typeface="Aller Light" pitchFamily="2" charset="-18"/>
              </a:rPr>
              <a:t>šedá hniloba salátu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32709" y="510820"/>
            <a:ext cx="6275040" cy="486054"/>
          </a:xfrm>
        </p:spPr>
        <p:txBody>
          <a:bodyPr/>
          <a:lstStyle/>
          <a:p>
            <a:pPr algn="ctr"/>
            <a:r>
              <a:rPr lang="cs-CZ" dirty="0"/>
              <a:t>FYTOPATOLOGIE</a:t>
            </a:r>
            <a:br>
              <a:rPr lang="cs-CZ" dirty="0"/>
            </a:br>
            <a:r>
              <a:rPr lang="cs-CZ" dirty="0"/>
              <a:t>nauka o chorobách rostlin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0"/>
          </p:nvPr>
        </p:nvSpPr>
        <p:spPr>
          <a:xfrm>
            <a:off x="1759866" y="2459447"/>
            <a:ext cx="846529" cy="519113"/>
          </a:xfrm>
        </p:spPr>
        <p:txBody>
          <a:bodyPr>
            <a:normAutofit fontScale="92500"/>
          </a:bodyPr>
          <a:lstStyle/>
          <a:p>
            <a:pPr marL="0" indent="0" eaLnBrk="1" hangingPunct="1">
              <a:spcBef>
                <a:spcPct val="50000"/>
              </a:spcBef>
              <a:buNone/>
            </a:pPr>
            <a:r>
              <a:rPr lang="cs-CZ" sz="2000" dirty="0"/>
              <a:t>Náplň:</a:t>
            </a:r>
            <a:endParaRPr lang="cs-CZ" altLang="cs-CZ" sz="2000" dirty="0">
              <a:solidFill>
                <a:schemeClr val="tx2"/>
              </a:solidFill>
            </a:endParaRPr>
          </a:p>
          <a:p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1"/>
          </p:nvPr>
        </p:nvSpPr>
        <p:spPr>
          <a:xfrm>
            <a:off x="2606395" y="2459449"/>
            <a:ext cx="5071693" cy="1218053"/>
          </a:xfrm>
        </p:spPr>
        <p:txBody>
          <a:bodyPr>
            <a:normAutofit/>
          </a:bodyPr>
          <a:lstStyle/>
          <a:p>
            <a:pPr marL="228600" indent="-228600" eaLnBrk="1" hangingPunct="1">
              <a:spcBef>
                <a:spcPct val="50000"/>
              </a:spcBef>
              <a:buFont typeface="+mj-lt"/>
              <a:buAutoNum type="arabicPeriod"/>
            </a:pPr>
            <a:r>
              <a:rPr lang="cs-CZ" altLang="cs-CZ" sz="1700" dirty="0">
                <a:solidFill>
                  <a:schemeClr val="tx2"/>
                </a:solidFill>
              </a:rPr>
              <a:t>úzké pojetí – biotičtí činitelé</a:t>
            </a:r>
          </a:p>
          <a:p>
            <a:pPr marL="228600" indent="-228600" eaLnBrk="1" hangingPunct="1">
              <a:spcBef>
                <a:spcPct val="50000"/>
              </a:spcBef>
              <a:buFont typeface="+mj-lt"/>
              <a:buAutoNum type="arabicPeriod"/>
            </a:pPr>
            <a:r>
              <a:rPr lang="cs-CZ" altLang="cs-CZ" sz="1700" dirty="0">
                <a:solidFill>
                  <a:schemeClr val="tx2"/>
                </a:solidFill>
              </a:rPr>
              <a:t>1. + háďátka + prvoci</a:t>
            </a:r>
          </a:p>
          <a:p>
            <a:pPr marL="228600" indent="-228600" eaLnBrk="1" hangingPunct="1">
              <a:spcBef>
                <a:spcPct val="50000"/>
              </a:spcBef>
              <a:buFont typeface="+mj-lt"/>
              <a:buAutoNum type="arabicPeriod"/>
            </a:pPr>
            <a:r>
              <a:rPr lang="cs-CZ" altLang="cs-CZ" sz="1700" dirty="0">
                <a:solidFill>
                  <a:schemeClr val="tx2"/>
                </a:solidFill>
              </a:rPr>
              <a:t>2. + abiotičtí činitelé + poškození živočišnými škůdci</a:t>
            </a:r>
          </a:p>
          <a:p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2"/>
          </p:nvPr>
        </p:nvSpPr>
        <p:spPr>
          <a:xfrm>
            <a:off x="1855909" y="3755715"/>
            <a:ext cx="5691231" cy="51911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sz="2000" b="1" dirty="0"/>
              <a:t>Fytopatologie + ochrana rostlin = ROSTLINOLÉKAŘSTVÍ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EB29A335-8E57-4DDD-83F5-CB1490AAC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048" y="1919569"/>
            <a:ext cx="18732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b="1" dirty="0">
                <a:solidFill>
                  <a:srgbClr val="000000"/>
                </a:solidFill>
                <a:latin typeface="Arial" panose="020B0604020202020204" pitchFamily="34" charset="0"/>
              </a:rPr>
              <a:t>obecná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F46A7CB2-5E2B-49E8-B20B-C9DDFB6AD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0787" y="1919570"/>
            <a:ext cx="18732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b="1" dirty="0">
                <a:solidFill>
                  <a:srgbClr val="000000"/>
                </a:solidFill>
                <a:latin typeface="Arial" panose="020B0604020202020204" pitchFamily="34" charset="0"/>
              </a:rPr>
              <a:t>speciální</a:t>
            </a: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793D7FE3-4816-4576-AE42-4C7330BB6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1525" y="1919569"/>
            <a:ext cx="29765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b="1" dirty="0">
                <a:solidFill>
                  <a:srgbClr val="000000"/>
                </a:solidFill>
                <a:latin typeface="Arial" panose="020B0604020202020204" pitchFamily="34" charset="0"/>
              </a:rPr>
              <a:t>teoretická</a:t>
            </a:r>
          </a:p>
        </p:txBody>
      </p:sp>
      <p:sp>
        <p:nvSpPr>
          <p:cNvPr id="10" name="Text Box 12">
            <a:extLst>
              <a:ext uri="{FF2B5EF4-FFF2-40B4-BE49-F238E27FC236}">
                <a16:creationId xmlns:a16="http://schemas.microsoft.com/office/drawing/2014/main" id="{96F2488C-E395-45B7-BE62-136D61D613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0917" y="1912667"/>
            <a:ext cx="16820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b="1" dirty="0">
                <a:solidFill>
                  <a:srgbClr val="000000"/>
                </a:solidFill>
                <a:latin typeface="Arial" panose="020B0604020202020204" pitchFamily="34" charset="0"/>
              </a:rPr>
              <a:t>praktická</a:t>
            </a:r>
          </a:p>
        </p:txBody>
      </p:sp>
      <p:sp>
        <p:nvSpPr>
          <p:cNvPr id="11" name="Line 7">
            <a:extLst>
              <a:ext uri="{FF2B5EF4-FFF2-40B4-BE49-F238E27FC236}">
                <a16:creationId xmlns:a16="http://schemas.microsoft.com/office/drawing/2014/main" id="{75D0A4BC-5355-442E-871A-133C778B5D4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06872" y="1222561"/>
            <a:ext cx="431337" cy="709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" name="Line 10">
            <a:extLst>
              <a:ext uri="{FF2B5EF4-FFF2-40B4-BE49-F238E27FC236}">
                <a16:creationId xmlns:a16="http://schemas.microsoft.com/office/drawing/2014/main" id="{052986B8-D1D2-43B8-8A22-69A1250FC587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7904" y="1222561"/>
            <a:ext cx="0" cy="74030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13" name="Line 13">
            <a:extLst>
              <a:ext uri="{FF2B5EF4-FFF2-40B4-BE49-F238E27FC236}">
                <a16:creationId xmlns:a16="http://schemas.microsoft.com/office/drawing/2014/main" id="{A7A1372E-75AC-48FE-8953-86B9296CB185}"/>
              </a:ext>
            </a:extLst>
          </p:cNvPr>
          <p:cNvSpPr>
            <a:spLocks noChangeShapeType="1"/>
          </p:cNvSpPr>
          <p:nvPr/>
        </p:nvSpPr>
        <p:spPr bwMode="auto">
          <a:xfrm>
            <a:off x="5436095" y="1222561"/>
            <a:ext cx="1" cy="74030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14" name="Line 14">
            <a:extLst>
              <a:ext uri="{FF2B5EF4-FFF2-40B4-BE49-F238E27FC236}">
                <a16:creationId xmlns:a16="http://schemas.microsoft.com/office/drawing/2014/main" id="{24B8FAE4-E576-4124-8CF3-E49BFA82E993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4834" y="1222561"/>
            <a:ext cx="485501" cy="70816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0B1283-C8A6-47B7-A919-D01E9C18D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408" y="364623"/>
            <a:ext cx="7283152" cy="486054"/>
          </a:xfrm>
        </p:spPr>
        <p:txBody>
          <a:bodyPr/>
          <a:lstStyle/>
          <a:p>
            <a:r>
              <a:rPr lang="cs-CZ" altLang="cs-CZ" sz="3200" dirty="0"/>
              <a:t>Ztráty působené fytopatogenními činiteli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DFE9417-47B1-4AC5-8222-B45D390A418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495844" y="982336"/>
            <a:ext cx="1512168" cy="4860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altLang="cs-CZ" sz="2400" b="1" dirty="0">
                <a:ea typeface="+mj-ea"/>
                <a:cs typeface="+mj-cs"/>
              </a:rPr>
              <a:t>KVANTITA</a:t>
            </a:r>
            <a:endParaRPr lang="cs-CZ" altLang="cs-CZ" sz="3200" b="1" dirty="0">
              <a:solidFill>
                <a:schemeClr val="tx1"/>
              </a:solidFill>
              <a:ea typeface="+mj-ea"/>
              <a:cs typeface="+mj-cs"/>
            </a:endParaRPr>
          </a:p>
          <a:p>
            <a:pPr marL="0" indent="0" eaLnBrk="1" hangingPunct="1">
              <a:buNone/>
            </a:pP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203FD56-25B9-4748-AD09-C2516885C20D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567035" y="1507584"/>
            <a:ext cx="2592288" cy="1332148"/>
          </a:xfrm>
        </p:spPr>
        <p:txBody>
          <a:bodyPr>
            <a:normAutofit/>
          </a:bodyPr>
          <a:lstStyle/>
          <a:p>
            <a:pPr eaLnBrk="1" hangingPunct="1">
              <a:spcBef>
                <a:spcPct val="50000"/>
              </a:spcBef>
              <a:buFontTx/>
              <a:buChar char="►"/>
            </a:pPr>
            <a:r>
              <a:rPr lang="cs-CZ" altLang="cs-CZ" sz="1600" dirty="0">
                <a:solidFill>
                  <a:srgbClr val="000000"/>
                </a:solidFill>
              </a:rPr>
              <a:t>MYKOTOXINY</a:t>
            </a:r>
          </a:p>
          <a:p>
            <a:pPr eaLnBrk="1" hangingPunct="1">
              <a:spcBef>
                <a:spcPct val="50000"/>
              </a:spcBef>
            </a:pPr>
            <a:endParaRPr lang="cs-CZ" altLang="cs-CZ" sz="1200" dirty="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  <a:buFontTx/>
              <a:buChar char="►"/>
            </a:pPr>
            <a:r>
              <a:rPr lang="cs-CZ" altLang="cs-CZ" sz="1600" dirty="0">
                <a:solidFill>
                  <a:srgbClr val="000000"/>
                </a:solidFill>
              </a:rPr>
              <a:t>REZIDUA</a:t>
            </a:r>
          </a:p>
          <a:p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D6F49B2-0FB8-42DA-954E-622CC13CA329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2195736" y="3055301"/>
            <a:ext cx="2592288" cy="899693"/>
          </a:xfrm>
        </p:spPr>
        <p:txBody>
          <a:bodyPr>
            <a:normAutofit lnSpcReduction="10000"/>
          </a:bodyPr>
          <a:lstStyle/>
          <a:p>
            <a:pPr eaLnBrk="1" hangingPunct="1">
              <a:buFontTx/>
              <a:buChar char="►"/>
            </a:pPr>
            <a:r>
              <a:rPr lang="cs-CZ" altLang="cs-CZ" sz="1600" b="1" dirty="0">
                <a:solidFill>
                  <a:srgbClr val="000000"/>
                </a:solidFill>
              </a:rPr>
              <a:t>13,9 %</a:t>
            </a:r>
            <a:r>
              <a:rPr lang="cs-CZ" altLang="cs-CZ" sz="1600" dirty="0">
                <a:solidFill>
                  <a:srgbClr val="000000"/>
                </a:solidFill>
              </a:rPr>
              <a:t> živočišní škůdci</a:t>
            </a:r>
          </a:p>
          <a:p>
            <a:pPr eaLnBrk="1" hangingPunct="1">
              <a:buFontTx/>
              <a:buChar char="►"/>
            </a:pPr>
            <a:r>
              <a:rPr lang="cs-CZ" altLang="cs-CZ" sz="1600" b="1" dirty="0">
                <a:solidFill>
                  <a:srgbClr val="000000"/>
                </a:solidFill>
              </a:rPr>
              <a:t>9,5 %</a:t>
            </a:r>
            <a:r>
              <a:rPr lang="cs-CZ" altLang="cs-CZ" sz="1600" dirty="0">
                <a:solidFill>
                  <a:srgbClr val="000000"/>
                </a:solidFill>
              </a:rPr>
              <a:t>  plevele</a:t>
            </a:r>
          </a:p>
          <a:p>
            <a:pPr eaLnBrk="1" hangingPunct="1">
              <a:buFontTx/>
              <a:buChar char="►"/>
            </a:pPr>
            <a:r>
              <a:rPr lang="cs-CZ" altLang="cs-CZ" sz="1600" b="1" dirty="0">
                <a:solidFill>
                  <a:srgbClr val="000000"/>
                </a:solidFill>
              </a:rPr>
              <a:t>11,6 %</a:t>
            </a:r>
            <a:r>
              <a:rPr lang="cs-CZ" altLang="cs-CZ" sz="1600" dirty="0">
                <a:solidFill>
                  <a:srgbClr val="000000"/>
                </a:solidFill>
              </a:rPr>
              <a:t> choroby</a:t>
            </a:r>
          </a:p>
          <a:p>
            <a:endParaRPr lang="cs-CZ" dirty="0"/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C0BFFBCD-AAF1-4157-8A88-D27059CD66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5608" y="4151164"/>
            <a:ext cx="18076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solidFill>
                  <a:srgbClr val="019979"/>
                </a:solidFill>
                <a:latin typeface="Aller" pitchFamily="2" charset="-18"/>
                <a:ea typeface="+mj-ea"/>
                <a:cs typeface="+mj-cs"/>
              </a:rPr>
              <a:t>85</a:t>
            </a:r>
            <a:r>
              <a:rPr lang="cs-CZ" altLang="cs-CZ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cs-CZ" altLang="cs-CZ" sz="2400" b="1" dirty="0">
                <a:solidFill>
                  <a:srgbClr val="019979"/>
                </a:solidFill>
                <a:latin typeface="Aller" pitchFamily="2" charset="-18"/>
                <a:ea typeface="+mj-ea"/>
                <a:cs typeface="+mj-cs"/>
              </a:rPr>
              <a:t>% HOUBY</a:t>
            </a:r>
          </a:p>
        </p:txBody>
      </p:sp>
      <p:sp>
        <p:nvSpPr>
          <p:cNvPr id="11" name="Zástupný obsah 5">
            <a:extLst>
              <a:ext uri="{FF2B5EF4-FFF2-40B4-BE49-F238E27FC236}">
                <a16:creationId xmlns:a16="http://schemas.microsoft.com/office/drawing/2014/main" id="{C35BCC86-3789-49BE-B35D-ECB3AB0E8ED1}"/>
              </a:ext>
            </a:extLst>
          </p:cNvPr>
          <p:cNvSpPr txBox="1">
            <a:spLocks/>
          </p:cNvSpPr>
          <p:nvPr/>
        </p:nvSpPr>
        <p:spPr>
          <a:xfrm>
            <a:off x="1691680" y="1468390"/>
            <a:ext cx="2592288" cy="13321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19979"/>
              </a:buClr>
              <a:buFont typeface="Arial" pitchFamily="34" charset="0"/>
              <a:buChar char="•"/>
              <a:defRPr sz="1200" kern="1200" baseline="0">
                <a:solidFill>
                  <a:srgbClr val="019979"/>
                </a:solidFill>
                <a:latin typeface="Aller" pitchFamily="2" charset="-18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19979"/>
              </a:buClr>
              <a:buFont typeface="Arial" pitchFamily="34" charset="0"/>
              <a:buChar char="–"/>
              <a:defRPr sz="2000" kern="1200" baseline="0">
                <a:solidFill>
                  <a:srgbClr val="624D45"/>
                </a:solidFill>
                <a:latin typeface="Aller" pitchFamily="2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19979"/>
              </a:buClr>
              <a:buFont typeface="Arial" pitchFamily="34" charset="0"/>
              <a:buChar char="•"/>
              <a:defRPr sz="1800" kern="1200" baseline="0">
                <a:solidFill>
                  <a:srgbClr val="5D5E5F"/>
                </a:solidFill>
                <a:latin typeface="Aller" pitchFamily="2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19979"/>
              </a:buClr>
              <a:buFont typeface="Arial" pitchFamily="34" charset="0"/>
              <a:buChar char="–"/>
              <a:defRPr sz="1600" kern="1200" baseline="0">
                <a:solidFill>
                  <a:srgbClr val="5D5E5F"/>
                </a:solidFill>
                <a:latin typeface="Aller" pitchFamily="2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19979"/>
              </a:buClr>
              <a:buFont typeface="Arial" pitchFamily="34" charset="0"/>
              <a:buChar char="»"/>
              <a:defRPr sz="1400" kern="1200" baseline="0">
                <a:solidFill>
                  <a:srgbClr val="5D5E5F"/>
                </a:solidFill>
                <a:latin typeface="Aller" pitchFamily="2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altLang="cs-CZ" sz="2400" dirty="0">
                <a:solidFill>
                  <a:srgbClr val="000000"/>
                </a:solidFill>
              </a:rPr>
              <a:t>35%</a:t>
            </a:r>
          </a:p>
          <a:p>
            <a:pPr>
              <a:buFontTx/>
              <a:buChar char="►"/>
            </a:pPr>
            <a:r>
              <a:rPr lang="cs-CZ" altLang="cs-CZ" sz="1600" dirty="0">
                <a:solidFill>
                  <a:srgbClr val="000000"/>
                </a:solidFill>
              </a:rPr>
              <a:t>200 mld USD</a:t>
            </a:r>
          </a:p>
          <a:p>
            <a:pPr>
              <a:buFontTx/>
              <a:buChar char="►"/>
            </a:pPr>
            <a:r>
              <a:rPr lang="cs-CZ" altLang="cs-CZ" sz="1600" dirty="0">
                <a:solidFill>
                  <a:srgbClr val="000000"/>
                </a:solidFill>
              </a:rPr>
              <a:t>2/3 před sklizní</a:t>
            </a:r>
          </a:p>
          <a:p>
            <a:pPr>
              <a:buFontTx/>
              <a:buChar char="►"/>
            </a:pPr>
            <a:r>
              <a:rPr lang="cs-CZ" altLang="cs-CZ" sz="1600" dirty="0">
                <a:solidFill>
                  <a:srgbClr val="000000"/>
                </a:solidFill>
              </a:rPr>
              <a:t>4 mld Kč</a:t>
            </a:r>
          </a:p>
          <a:p>
            <a:endParaRPr lang="cs-CZ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C7B2983D-A2F7-48C2-8853-21A7A575F0BD}"/>
              </a:ext>
            </a:extLst>
          </p:cNvPr>
          <p:cNvSpPr txBox="1"/>
          <p:nvPr/>
        </p:nvSpPr>
        <p:spPr>
          <a:xfrm>
            <a:off x="5389823" y="948298"/>
            <a:ext cx="15841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cs-CZ" altLang="cs-CZ" sz="2400" b="1" dirty="0">
                <a:solidFill>
                  <a:srgbClr val="019979"/>
                </a:solidFill>
                <a:latin typeface="Aller" pitchFamily="2" charset="-18"/>
                <a:ea typeface="+mj-ea"/>
                <a:cs typeface="+mj-cs"/>
              </a:rPr>
              <a:t>KVALITA</a:t>
            </a:r>
          </a:p>
        </p:txBody>
      </p:sp>
      <p:sp>
        <p:nvSpPr>
          <p:cNvPr id="15" name="Šipka: doprava 14">
            <a:extLst>
              <a:ext uri="{FF2B5EF4-FFF2-40B4-BE49-F238E27FC236}">
                <a16:creationId xmlns:a16="http://schemas.microsoft.com/office/drawing/2014/main" id="{4F5DF937-BAF9-4E1B-9C7F-7C0F63E433AE}"/>
              </a:ext>
            </a:extLst>
          </p:cNvPr>
          <p:cNvSpPr/>
          <p:nvPr/>
        </p:nvSpPr>
        <p:spPr>
          <a:xfrm rot="5400000">
            <a:off x="2929132" y="2651662"/>
            <a:ext cx="392339" cy="301108"/>
          </a:xfrm>
          <a:prstGeom prst="rightArrow">
            <a:avLst/>
          </a:prstGeom>
          <a:solidFill>
            <a:srgbClr val="019979"/>
          </a:solidFill>
          <a:ln>
            <a:solidFill>
              <a:srgbClr val="019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Šipka: doprava 15">
            <a:extLst>
              <a:ext uri="{FF2B5EF4-FFF2-40B4-BE49-F238E27FC236}">
                <a16:creationId xmlns:a16="http://schemas.microsoft.com/office/drawing/2014/main" id="{D49403F1-AC8C-4E90-90B7-8EBF8BAF5E95}"/>
              </a:ext>
            </a:extLst>
          </p:cNvPr>
          <p:cNvSpPr/>
          <p:nvPr/>
        </p:nvSpPr>
        <p:spPr>
          <a:xfrm rot="5400000">
            <a:off x="3962396" y="3914352"/>
            <a:ext cx="392339" cy="301108"/>
          </a:xfrm>
          <a:prstGeom prst="rightArrow">
            <a:avLst/>
          </a:prstGeom>
          <a:solidFill>
            <a:srgbClr val="019979"/>
          </a:solidFill>
          <a:ln>
            <a:solidFill>
              <a:srgbClr val="019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0710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9D71CE77-AD83-4432-B2DC-6C35AE896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272" y="164461"/>
            <a:ext cx="8229600" cy="857250"/>
          </a:xfrm>
        </p:spPr>
        <p:txBody>
          <a:bodyPr/>
          <a:lstStyle/>
          <a:p>
            <a:r>
              <a:rPr lang="cs-CZ" altLang="cs-CZ" dirty="0"/>
              <a:t>Historie fytopatologie</a:t>
            </a:r>
            <a:endParaRPr lang="cs-CZ" dirty="0"/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8CAF88E9-85FA-421F-867C-38A6DBDFF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956" y="947027"/>
            <a:ext cx="5469108" cy="2684260"/>
          </a:xfrm>
        </p:spPr>
        <p:txBody>
          <a:bodyPr/>
          <a:lstStyle/>
          <a:p>
            <a:pPr marL="285750" indent="-285750"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dirty="0"/>
              <a:t>mladý vědní obor s bohatou historií</a:t>
            </a:r>
          </a:p>
          <a:p>
            <a:pPr marL="285750" indent="-285750"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dirty="0"/>
              <a:t>paleontologické nálezy – napadení rostlin</a:t>
            </a:r>
          </a:p>
          <a:p>
            <a:pPr marL="285750" indent="-285750"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dirty="0"/>
              <a:t>římští klasikové – škodliví činitelé révy, stromů, obilnin</a:t>
            </a:r>
          </a:p>
          <a:p>
            <a:pPr marL="285750" indent="-285750"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dirty="0"/>
              <a:t>vědecké základy v 18 stol. – rozvoj mykologie, poté virologie</a:t>
            </a:r>
          </a:p>
          <a:p>
            <a:pPr marL="285750" indent="-285750"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dirty="0"/>
              <a:t>dnes – dynamicky se rozvíjející obor, multidisciplinární</a:t>
            </a:r>
          </a:p>
          <a:p>
            <a:endParaRPr lang="cs-CZ" dirty="0"/>
          </a:p>
        </p:txBody>
      </p:sp>
      <p:pic>
        <p:nvPicPr>
          <p:cNvPr id="2" name="Obrázek 1">
            <a:hlinkClick r:id="rId2"/>
            <a:extLst>
              <a:ext uri="{FF2B5EF4-FFF2-40B4-BE49-F238E27FC236}">
                <a16:creationId xmlns:a16="http://schemas.microsoft.com/office/drawing/2014/main" id="{25A71C74-8089-44B1-A859-C880766D5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107" y="316862"/>
            <a:ext cx="2828669" cy="367061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8BAB915-0AD5-41EC-97B0-36EF975380B5}"/>
              </a:ext>
            </a:extLst>
          </p:cNvPr>
          <p:cNvSpPr txBox="1"/>
          <p:nvPr/>
        </p:nvSpPr>
        <p:spPr>
          <a:xfrm>
            <a:off x="5775322" y="3987479"/>
            <a:ext cx="3087497" cy="230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sz="900" b="1" i="1" dirty="0" err="1">
                <a:solidFill>
                  <a:srgbClr val="382D28"/>
                </a:solidFill>
                <a:latin typeface="Aller Light" pitchFamily="2" charset="-18"/>
              </a:rPr>
              <a:t>Tulip</a:t>
            </a:r>
            <a:r>
              <a:rPr lang="cs-CZ" sz="900" b="1" i="1" dirty="0">
                <a:solidFill>
                  <a:srgbClr val="382D28"/>
                </a:solidFill>
                <a:latin typeface="Aller Light" pitchFamily="2" charset="-18"/>
              </a:rPr>
              <a:t> </a:t>
            </a:r>
            <a:r>
              <a:rPr lang="cs-CZ" sz="900" b="1" i="1" dirty="0" err="1">
                <a:solidFill>
                  <a:srgbClr val="382D28"/>
                </a:solidFill>
                <a:latin typeface="Aller Light" pitchFamily="2" charset="-18"/>
              </a:rPr>
              <a:t>breaking</a:t>
            </a:r>
            <a:r>
              <a:rPr lang="cs-CZ" sz="900" b="1" i="1" dirty="0">
                <a:solidFill>
                  <a:srgbClr val="382D28"/>
                </a:solidFill>
                <a:latin typeface="Aller Light" pitchFamily="2" charset="-18"/>
              </a:rPr>
              <a:t> virus, TBV (Daniel </a:t>
            </a:r>
            <a:r>
              <a:rPr lang="cs-CZ" sz="900" b="1" i="1" dirty="0" err="1">
                <a:solidFill>
                  <a:srgbClr val="382D28"/>
                </a:solidFill>
                <a:latin typeface="Aller Light" pitchFamily="2" charset="-18"/>
              </a:rPr>
              <a:t>Seghers</a:t>
            </a:r>
            <a:r>
              <a:rPr lang="cs-CZ" sz="900" b="1" i="1" dirty="0">
                <a:solidFill>
                  <a:srgbClr val="382D28"/>
                </a:solidFill>
                <a:latin typeface="Aller Light" pitchFamily="2" charset="-18"/>
              </a:rPr>
              <a:t>, 1590-1661)</a:t>
            </a:r>
          </a:p>
        </p:txBody>
      </p:sp>
    </p:spTree>
    <p:extLst>
      <p:ext uri="{BB962C8B-B14F-4D97-AF65-F5344CB8AC3E}">
        <p14:creationId xmlns:p14="http://schemas.microsoft.com/office/powerpoint/2010/main" val="3186942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Skupina 16">
            <a:extLst>
              <a:ext uri="{FF2B5EF4-FFF2-40B4-BE49-F238E27FC236}">
                <a16:creationId xmlns:a16="http://schemas.microsoft.com/office/drawing/2014/main" id="{CA80A824-3B3F-40A2-9081-25EEC085E5A6}"/>
              </a:ext>
            </a:extLst>
          </p:cNvPr>
          <p:cNvGrpSpPr/>
          <p:nvPr/>
        </p:nvGrpSpPr>
        <p:grpSpPr>
          <a:xfrm>
            <a:off x="1763688" y="627534"/>
            <a:ext cx="5964737" cy="3690601"/>
            <a:chOff x="1331640" y="434863"/>
            <a:chExt cx="5964737" cy="3690601"/>
          </a:xfrm>
        </p:grpSpPr>
        <p:sp>
          <p:nvSpPr>
            <p:cNvPr id="7" name="Zástupný obsah 3">
              <a:extLst>
                <a:ext uri="{FF2B5EF4-FFF2-40B4-BE49-F238E27FC236}">
                  <a16:creationId xmlns:a16="http://schemas.microsoft.com/office/drawing/2014/main" id="{5BAE8995-745F-4FEC-B360-2E3B6AE44D5D}"/>
                </a:ext>
              </a:extLst>
            </p:cNvPr>
            <p:cNvSpPr txBox="1">
              <a:spLocks/>
            </p:cNvSpPr>
            <p:nvPr/>
          </p:nvSpPr>
          <p:spPr>
            <a:xfrm>
              <a:off x="1536987" y="3639410"/>
              <a:ext cx="1512168" cy="4860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Clr>
                  <a:srgbClr val="019979"/>
                </a:buClr>
                <a:buFont typeface="Arial" pitchFamily="34" charset="0"/>
                <a:buChar char="•"/>
                <a:defRPr sz="1200" kern="1200" baseline="0">
                  <a:solidFill>
                    <a:srgbClr val="019979"/>
                  </a:solidFill>
                  <a:latin typeface="Aller" pitchFamily="2" charset="-18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Clr>
                  <a:srgbClr val="019979"/>
                </a:buClr>
                <a:buFont typeface="Arial" pitchFamily="34" charset="0"/>
                <a:buChar char="–"/>
                <a:defRPr sz="2000" kern="1200" baseline="0">
                  <a:solidFill>
                    <a:srgbClr val="624D45"/>
                  </a:solidFill>
                  <a:latin typeface="Aller" pitchFamily="2" charset="-18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Clr>
                  <a:srgbClr val="019979"/>
                </a:buClr>
                <a:buFont typeface="Arial" pitchFamily="34" charset="0"/>
                <a:buChar char="•"/>
                <a:defRPr sz="1800" kern="1200" baseline="0">
                  <a:solidFill>
                    <a:srgbClr val="5D5E5F"/>
                  </a:solidFill>
                  <a:latin typeface="Aller" pitchFamily="2" charset="-18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Clr>
                  <a:srgbClr val="019979"/>
                </a:buClr>
                <a:buFont typeface="Arial" pitchFamily="34" charset="0"/>
                <a:buChar char="–"/>
                <a:defRPr sz="1600" kern="1200" baseline="0">
                  <a:solidFill>
                    <a:srgbClr val="5D5E5F"/>
                  </a:solidFill>
                  <a:latin typeface="Aller" pitchFamily="2" charset="-18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Clr>
                  <a:srgbClr val="019979"/>
                </a:buClr>
                <a:buFont typeface="Arial" pitchFamily="34" charset="0"/>
                <a:buChar char="»"/>
                <a:defRPr sz="1400" kern="1200" baseline="0">
                  <a:solidFill>
                    <a:srgbClr val="5D5E5F"/>
                  </a:solidFill>
                  <a:latin typeface="Aller" pitchFamily="2" charset="-18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</a:pPr>
              <a:r>
                <a:rPr lang="cs-CZ" altLang="cs-CZ" sz="3500" b="1" dirty="0">
                  <a:ea typeface="+mj-ea"/>
                  <a:cs typeface="+mj-cs"/>
                </a:rPr>
                <a:t>BIO</a:t>
              </a:r>
            </a:p>
            <a:p>
              <a:pPr marL="0" indent="0">
                <a:buFont typeface="Arial" pitchFamily="34" charset="0"/>
                <a:buNone/>
              </a:pPr>
              <a:endParaRPr lang="cs-CZ" sz="1600" dirty="0"/>
            </a:p>
          </p:txBody>
        </p:sp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A57FD403-C985-460D-851E-540163450135}"/>
                </a:ext>
              </a:extLst>
            </p:cNvPr>
            <p:cNvSpPr txBox="1"/>
            <p:nvPr/>
          </p:nvSpPr>
          <p:spPr>
            <a:xfrm>
              <a:off x="5265408" y="434863"/>
              <a:ext cx="1973707" cy="5997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cs-CZ" altLang="cs-CZ" sz="3200" b="1" dirty="0">
                  <a:solidFill>
                    <a:srgbClr val="019979"/>
                  </a:solidFill>
                  <a:latin typeface="Aller" pitchFamily="2" charset="-18"/>
                  <a:ea typeface="+mj-ea"/>
                  <a:cs typeface="+mj-cs"/>
                </a:rPr>
                <a:t>CHOROBA</a:t>
              </a:r>
            </a:p>
          </p:txBody>
        </p:sp>
        <p:sp>
          <p:nvSpPr>
            <p:cNvPr id="9" name="Zástupný obsah 3">
              <a:extLst>
                <a:ext uri="{FF2B5EF4-FFF2-40B4-BE49-F238E27FC236}">
                  <a16:creationId xmlns:a16="http://schemas.microsoft.com/office/drawing/2014/main" id="{E89196F8-09C1-4A66-A690-87EAF27F6B7B}"/>
                </a:ext>
              </a:extLst>
            </p:cNvPr>
            <p:cNvSpPr txBox="1">
              <a:spLocks/>
            </p:cNvSpPr>
            <p:nvPr/>
          </p:nvSpPr>
          <p:spPr>
            <a:xfrm>
              <a:off x="1331640" y="1558400"/>
              <a:ext cx="2016224" cy="60568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775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Clr>
                  <a:srgbClr val="019979"/>
                </a:buClr>
                <a:buFont typeface="Arial" pitchFamily="34" charset="0"/>
                <a:buChar char="•"/>
                <a:defRPr sz="1200" kern="1200" baseline="0">
                  <a:solidFill>
                    <a:srgbClr val="019979"/>
                  </a:solidFill>
                  <a:latin typeface="Aller" pitchFamily="2" charset="-18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Clr>
                  <a:srgbClr val="019979"/>
                </a:buClr>
                <a:buFont typeface="Arial" pitchFamily="34" charset="0"/>
                <a:buChar char="–"/>
                <a:defRPr sz="2000" kern="1200" baseline="0">
                  <a:solidFill>
                    <a:srgbClr val="624D45"/>
                  </a:solidFill>
                  <a:latin typeface="Aller" pitchFamily="2" charset="-18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Clr>
                  <a:srgbClr val="019979"/>
                </a:buClr>
                <a:buFont typeface="Arial" pitchFamily="34" charset="0"/>
                <a:buChar char="•"/>
                <a:defRPr sz="1800" kern="1200" baseline="0">
                  <a:solidFill>
                    <a:srgbClr val="5D5E5F"/>
                  </a:solidFill>
                  <a:latin typeface="Aller" pitchFamily="2" charset="-18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Clr>
                  <a:srgbClr val="019979"/>
                </a:buClr>
                <a:buFont typeface="Arial" pitchFamily="34" charset="0"/>
                <a:buChar char="–"/>
                <a:defRPr sz="1600" kern="1200" baseline="0">
                  <a:solidFill>
                    <a:srgbClr val="5D5E5F"/>
                  </a:solidFill>
                  <a:latin typeface="Aller" pitchFamily="2" charset="-18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Clr>
                  <a:srgbClr val="019979"/>
                </a:buClr>
                <a:buFont typeface="Arial" pitchFamily="34" charset="0"/>
                <a:buChar char="»"/>
                <a:defRPr sz="1400" kern="1200" baseline="0">
                  <a:solidFill>
                    <a:srgbClr val="5D5E5F"/>
                  </a:solidFill>
                  <a:latin typeface="Aller" pitchFamily="2" charset="-18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</a:pPr>
              <a:r>
                <a:rPr lang="cs-CZ" altLang="cs-CZ" sz="4100" b="1" dirty="0">
                  <a:ea typeface="+mj-ea"/>
                  <a:cs typeface="+mj-cs"/>
                </a:rPr>
                <a:t>CHOROBA</a:t>
              </a:r>
            </a:p>
            <a:p>
              <a:pPr marL="0" indent="0">
                <a:buFont typeface="Arial" pitchFamily="34" charset="0"/>
                <a:buNone/>
              </a:pPr>
              <a:endParaRPr lang="cs-CZ" sz="1400" dirty="0"/>
            </a:p>
          </p:txBody>
        </p: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7E7D321F-08FF-4304-BBA8-C9A8E1010E4A}"/>
                </a:ext>
              </a:extLst>
            </p:cNvPr>
            <p:cNvSpPr txBox="1"/>
            <p:nvPr/>
          </p:nvSpPr>
          <p:spPr>
            <a:xfrm>
              <a:off x="5208145" y="1465421"/>
              <a:ext cx="208823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cs-CZ" altLang="cs-CZ" sz="3200" b="1" dirty="0">
                  <a:solidFill>
                    <a:srgbClr val="624D45"/>
                  </a:solidFill>
                  <a:latin typeface="Aller" pitchFamily="2" charset="-18"/>
                  <a:ea typeface="+mj-ea"/>
                  <a:cs typeface="+mj-cs"/>
                </a:rPr>
                <a:t>PORANĚNÍ</a:t>
              </a:r>
            </a:p>
          </p:txBody>
        </p:sp>
        <p:sp>
          <p:nvSpPr>
            <p:cNvPr id="11" name="Zástupný obsah 3">
              <a:extLst>
                <a:ext uri="{FF2B5EF4-FFF2-40B4-BE49-F238E27FC236}">
                  <a16:creationId xmlns:a16="http://schemas.microsoft.com/office/drawing/2014/main" id="{6E1765CB-7D7C-4804-95FB-08D491F97DB1}"/>
                </a:ext>
              </a:extLst>
            </p:cNvPr>
            <p:cNvSpPr txBox="1">
              <a:spLocks/>
            </p:cNvSpPr>
            <p:nvPr/>
          </p:nvSpPr>
          <p:spPr>
            <a:xfrm>
              <a:off x="1331640" y="2687884"/>
              <a:ext cx="2016224" cy="79208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85000" lnSpcReduction="1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Clr>
                  <a:srgbClr val="019979"/>
                </a:buClr>
                <a:buFont typeface="Arial" pitchFamily="34" charset="0"/>
                <a:buChar char="•"/>
                <a:defRPr sz="1200" kern="1200" baseline="0">
                  <a:solidFill>
                    <a:srgbClr val="019979"/>
                  </a:solidFill>
                  <a:latin typeface="Aller" pitchFamily="2" charset="-18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Clr>
                  <a:srgbClr val="019979"/>
                </a:buClr>
                <a:buFont typeface="Arial" pitchFamily="34" charset="0"/>
                <a:buChar char="–"/>
                <a:defRPr sz="2000" kern="1200" baseline="0">
                  <a:solidFill>
                    <a:srgbClr val="624D45"/>
                  </a:solidFill>
                  <a:latin typeface="Aller" pitchFamily="2" charset="-18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Clr>
                  <a:srgbClr val="019979"/>
                </a:buClr>
                <a:buFont typeface="Arial" pitchFamily="34" charset="0"/>
                <a:buChar char="•"/>
                <a:defRPr sz="1800" kern="1200" baseline="0">
                  <a:solidFill>
                    <a:srgbClr val="5D5E5F"/>
                  </a:solidFill>
                  <a:latin typeface="Aller" pitchFamily="2" charset="-18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Clr>
                  <a:srgbClr val="019979"/>
                </a:buClr>
                <a:buFont typeface="Arial" pitchFamily="34" charset="0"/>
                <a:buChar char="–"/>
                <a:defRPr sz="1600" kern="1200" baseline="0">
                  <a:solidFill>
                    <a:srgbClr val="5D5E5F"/>
                  </a:solidFill>
                  <a:latin typeface="Aller" pitchFamily="2" charset="-18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Clr>
                  <a:srgbClr val="019979"/>
                </a:buClr>
                <a:buFont typeface="Arial" pitchFamily="34" charset="0"/>
                <a:buChar char="»"/>
                <a:defRPr sz="1400" kern="1200" baseline="0">
                  <a:solidFill>
                    <a:srgbClr val="5D5E5F"/>
                  </a:solidFill>
                  <a:latin typeface="Aller" pitchFamily="2" charset="-18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</a:pPr>
              <a:r>
                <a:rPr lang="cs-CZ" altLang="cs-CZ" sz="3800" b="1" dirty="0">
                  <a:ea typeface="+mj-ea"/>
                  <a:cs typeface="+mj-cs"/>
                </a:rPr>
                <a:t>CHOROBA</a:t>
              </a:r>
            </a:p>
            <a:p>
              <a:pPr marL="0" indent="0">
                <a:buFont typeface="Arial" pitchFamily="34" charset="0"/>
                <a:buNone/>
              </a:pPr>
              <a:endParaRPr lang="cs-CZ" sz="1400" dirty="0"/>
            </a:p>
          </p:txBody>
        </p:sp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4A8307D3-C10E-4A97-9541-3A66611F0E34}"/>
                </a:ext>
              </a:extLst>
            </p:cNvPr>
            <p:cNvSpPr txBox="1"/>
            <p:nvPr/>
          </p:nvSpPr>
          <p:spPr>
            <a:xfrm>
              <a:off x="5178494" y="2655375"/>
              <a:ext cx="209486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cs-CZ" altLang="cs-CZ" sz="3200" b="1" dirty="0">
                  <a:solidFill>
                    <a:srgbClr val="624D45"/>
                  </a:solidFill>
                  <a:latin typeface="Aller" pitchFamily="2" charset="-18"/>
                  <a:ea typeface="+mj-ea"/>
                  <a:cs typeface="+mj-cs"/>
                </a:rPr>
                <a:t>PORUCHA</a:t>
              </a:r>
            </a:p>
          </p:txBody>
        </p:sp>
        <p:sp>
          <p:nvSpPr>
            <p:cNvPr id="13" name="Zástupný obsah 3">
              <a:extLst>
                <a:ext uri="{FF2B5EF4-FFF2-40B4-BE49-F238E27FC236}">
                  <a16:creationId xmlns:a16="http://schemas.microsoft.com/office/drawing/2014/main" id="{CFE2FA15-0178-4008-A3D7-ACFC65DB0438}"/>
                </a:ext>
              </a:extLst>
            </p:cNvPr>
            <p:cNvSpPr txBox="1">
              <a:spLocks/>
            </p:cNvSpPr>
            <p:nvPr/>
          </p:nvSpPr>
          <p:spPr>
            <a:xfrm>
              <a:off x="1495844" y="548548"/>
              <a:ext cx="1512168" cy="4860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Clr>
                  <a:srgbClr val="019979"/>
                </a:buClr>
                <a:buFont typeface="Arial" pitchFamily="34" charset="0"/>
                <a:buChar char="•"/>
                <a:defRPr sz="1200" kern="1200" baseline="0">
                  <a:solidFill>
                    <a:srgbClr val="019979"/>
                  </a:solidFill>
                  <a:latin typeface="Aller" pitchFamily="2" charset="-18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Clr>
                  <a:srgbClr val="019979"/>
                </a:buClr>
                <a:buFont typeface="Arial" pitchFamily="34" charset="0"/>
                <a:buChar char="–"/>
                <a:defRPr sz="2000" kern="1200" baseline="0">
                  <a:solidFill>
                    <a:srgbClr val="624D45"/>
                  </a:solidFill>
                  <a:latin typeface="Aller" pitchFamily="2" charset="-18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Clr>
                  <a:srgbClr val="019979"/>
                </a:buClr>
                <a:buFont typeface="Arial" pitchFamily="34" charset="0"/>
                <a:buChar char="•"/>
                <a:defRPr sz="1800" kern="1200" baseline="0">
                  <a:solidFill>
                    <a:srgbClr val="5D5E5F"/>
                  </a:solidFill>
                  <a:latin typeface="Aller" pitchFamily="2" charset="-18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Clr>
                  <a:srgbClr val="019979"/>
                </a:buClr>
                <a:buFont typeface="Arial" pitchFamily="34" charset="0"/>
                <a:buChar char="–"/>
                <a:defRPr sz="1600" kern="1200" baseline="0">
                  <a:solidFill>
                    <a:srgbClr val="5D5E5F"/>
                  </a:solidFill>
                  <a:latin typeface="Aller" pitchFamily="2" charset="-18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Clr>
                  <a:srgbClr val="019979"/>
                </a:buClr>
                <a:buFont typeface="Arial" pitchFamily="34" charset="0"/>
                <a:buChar char="»"/>
                <a:defRPr sz="1400" kern="1200" baseline="0">
                  <a:solidFill>
                    <a:srgbClr val="5D5E5F"/>
                  </a:solidFill>
                  <a:latin typeface="Aller" pitchFamily="2" charset="-18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</a:pPr>
              <a:r>
                <a:rPr lang="cs-CZ" altLang="cs-CZ" sz="3500" b="1" dirty="0">
                  <a:solidFill>
                    <a:srgbClr val="382D28"/>
                  </a:solidFill>
                  <a:ea typeface="+mj-ea"/>
                  <a:cs typeface="+mj-cs"/>
                </a:rPr>
                <a:t>ZDRAVÍ</a:t>
              </a:r>
            </a:p>
            <a:p>
              <a:pPr marL="0" indent="0">
                <a:buFont typeface="Arial" pitchFamily="34" charset="0"/>
                <a:buNone/>
              </a:pPr>
              <a:endParaRPr lang="cs-CZ" sz="1600" dirty="0"/>
            </a:p>
          </p:txBody>
        </p:sp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A4A644F1-7FF7-4427-B543-4F0A1E92BAFD}"/>
                </a:ext>
              </a:extLst>
            </p:cNvPr>
            <p:cNvSpPr txBox="1"/>
            <p:nvPr/>
          </p:nvSpPr>
          <p:spPr>
            <a:xfrm>
              <a:off x="5433836" y="3540689"/>
              <a:ext cx="158417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cs-CZ" altLang="cs-CZ" sz="3200" b="1" dirty="0">
                  <a:solidFill>
                    <a:srgbClr val="624D45"/>
                  </a:solidFill>
                  <a:latin typeface="Aller" pitchFamily="2" charset="-18"/>
                  <a:ea typeface="+mj-ea"/>
                  <a:cs typeface="+mj-cs"/>
                </a:rPr>
                <a:t>ABIO</a:t>
              </a:r>
            </a:p>
          </p:txBody>
        </p:sp>
        <p:sp>
          <p:nvSpPr>
            <p:cNvPr id="16" name="AutoShape 10">
              <a:extLst>
                <a:ext uri="{FF2B5EF4-FFF2-40B4-BE49-F238E27FC236}">
                  <a16:creationId xmlns:a16="http://schemas.microsoft.com/office/drawing/2014/main" id="{E87A405A-6EFA-461C-A8AE-EDDFF29E0AA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555774" y="2013365"/>
              <a:ext cx="3024335" cy="515081"/>
            </a:xfrm>
            <a:prstGeom prst="curvedUpArrow">
              <a:avLst>
                <a:gd name="adj1" fmla="val 91100"/>
                <a:gd name="adj2" fmla="val 195226"/>
                <a:gd name="adj3" fmla="val 33333"/>
              </a:avLst>
            </a:prstGeom>
            <a:solidFill>
              <a:srgbClr val="019979"/>
            </a:solidFill>
            <a:ln w="9525">
              <a:solidFill>
                <a:srgbClr val="01997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</p:grpSp>
      <p:sp>
        <p:nvSpPr>
          <p:cNvPr id="18" name="Znak násobení 17">
            <a:extLst>
              <a:ext uri="{FF2B5EF4-FFF2-40B4-BE49-F238E27FC236}">
                <a16:creationId xmlns:a16="http://schemas.microsoft.com/office/drawing/2014/main" id="{80FB8C74-ABB2-4CD2-B620-713C0FF04561}"/>
              </a:ext>
            </a:extLst>
          </p:cNvPr>
          <p:cNvSpPr/>
          <p:nvPr/>
        </p:nvSpPr>
        <p:spPr>
          <a:xfrm>
            <a:off x="4479203" y="761953"/>
            <a:ext cx="432048" cy="383715"/>
          </a:xfrm>
          <a:prstGeom prst="mathMultiply">
            <a:avLst/>
          </a:prstGeom>
          <a:solidFill>
            <a:srgbClr val="019979"/>
          </a:solidFill>
          <a:ln>
            <a:solidFill>
              <a:srgbClr val="019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Znak násobení 18">
            <a:extLst>
              <a:ext uri="{FF2B5EF4-FFF2-40B4-BE49-F238E27FC236}">
                <a16:creationId xmlns:a16="http://schemas.microsoft.com/office/drawing/2014/main" id="{27D87C8D-5F78-47F9-B625-D6B57CE4EBEE}"/>
              </a:ext>
            </a:extLst>
          </p:cNvPr>
          <p:cNvSpPr/>
          <p:nvPr/>
        </p:nvSpPr>
        <p:spPr>
          <a:xfrm>
            <a:off x="4476562" y="1751071"/>
            <a:ext cx="432048" cy="383715"/>
          </a:xfrm>
          <a:prstGeom prst="mathMultiply">
            <a:avLst/>
          </a:prstGeom>
          <a:solidFill>
            <a:srgbClr val="019979"/>
          </a:solidFill>
          <a:ln>
            <a:solidFill>
              <a:srgbClr val="019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Znak násobení 19">
            <a:extLst>
              <a:ext uri="{FF2B5EF4-FFF2-40B4-BE49-F238E27FC236}">
                <a16:creationId xmlns:a16="http://schemas.microsoft.com/office/drawing/2014/main" id="{02945274-848C-4E31-8F4A-395024EB784D}"/>
              </a:ext>
            </a:extLst>
          </p:cNvPr>
          <p:cNvSpPr/>
          <p:nvPr/>
        </p:nvSpPr>
        <p:spPr>
          <a:xfrm>
            <a:off x="4482549" y="2943691"/>
            <a:ext cx="432048" cy="383715"/>
          </a:xfrm>
          <a:prstGeom prst="mathMultiply">
            <a:avLst/>
          </a:prstGeom>
          <a:solidFill>
            <a:srgbClr val="019979"/>
          </a:solidFill>
          <a:ln>
            <a:solidFill>
              <a:srgbClr val="019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Znak násobení 20">
            <a:extLst>
              <a:ext uri="{FF2B5EF4-FFF2-40B4-BE49-F238E27FC236}">
                <a16:creationId xmlns:a16="http://schemas.microsoft.com/office/drawing/2014/main" id="{CDE8FE9A-702B-432B-9FD9-3A1C09909E33}"/>
              </a:ext>
            </a:extLst>
          </p:cNvPr>
          <p:cNvSpPr/>
          <p:nvPr/>
        </p:nvSpPr>
        <p:spPr>
          <a:xfrm>
            <a:off x="4478990" y="3808607"/>
            <a:ext cx="432048" cy="383715"/>
          </a:xfrm>
          <a:prstGeom prst="mathMultiply">
            <a:avLst/>
          </a:prstGeom>
          <a:solidFill>
            <a:srgbClr val="019979"/>
          </a:solidFill>
          <a:ln>
            <a:solidFill>
              <a:srgbClr val="019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6688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6">
            <a:extLst>
              <a:ext uri="{FF2B5EF4-FFF2-40B4-BE49-F238E27FC236}">
                <a16:creationId xmlns:a16="http://schemas.microsoft.com/office/drawing/2014/main" id="{753F696D-E6FF-4246-BE4D-E99418143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371" y="3473274"/>
            <a:ext cx="8672513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2400" b="1" dirty="0">
                <a:solidFill>
                  <a:srgbClr val="019979"/>
                </a:solidFill>
              </a:rPr>
              <a:t>Choroba - </a:t>
            </a:r>
            <a:r>
              <a:rPr lang="cs-CZ" altLang="cs-CZ" sz="2400" b="1" dirty="0" err="1">
                <a:solidFill>
                  <a:srgbClr val="019979"/>
                </a:solidFill>
              </a:rPr>
              <a:t>bioagens</a:t>
            </a:r>
            <a:r>
              <a:rPr lang="cs-CZ" altLang="cs-CZ" sz="2400" b="1" dirty="0">
                <a:solidFill>
                  <a:srgbClr val="019979"/>
                </a:solidFill>
              </a:rPr>
              <a:t> (patogenní nebuněčné a buněčné organismy)</a:t>
            </a:r>
          </a:p>
          <a:p>
            <a:pPr eaLnBrk="1" hangingPunct="1"/>
            <a:r>
              <a:rPr lang="cs-CZ" altLang="cs-CZ" sz="2400" b="1" dirty="0">
                <a:solidFill>
                  <a:srgbClr val="019979"/>
                </a:solidFill>
              </a:rPr>
              <a:t>Porucha – abiotické vlivy (výživa, genetická porucha,...)  </a:t>
            </a:r>
          </a:p>
        </p:txBody>
      </p:sp>
      <p:sp>
        <p:nvSpPr>
          <p:cNvPr id="11" name="Zástupný obsah 10">
            <a:extLst>
              <a:ext uri="{FF2B5EF4-FFF2-40B4-BE49-F238E27FC236}">
                <a16:creationId xmlns:a16="http://schemas.microsoft.com/office/drawing/2014/main" id="{FD357835-FA78-4754-B94B-4491AE2A9E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1519" y="627534"/>
            <a:ext cx="4244281" cy="2545556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solidFill>
                  <a:srgbClr val="019979"/>
                </a:solidFill>
                <a:latin typeface="Aller Light" pitchFamily="2" charset="-18"/>
              </a:rPr>
              <a:t>Zdraví</a:t>
            </a:r>
            <a:endParaRPr lang="cs-CZ" altLang="cs-CZ" sz="2000" b="1" dirty="0">
              <a:solidFill>
                <a:srgbClr val="019979"/>
              </a:solidFill>
              <a:latin typeface="Aller Light" pitchFamily="2" charset="-18"/>
            </a:endParaRPr>
          </a:p>
          <a:p>
            <a:pPr marL="285750" indent="-285750" eaLnBrk="1" hangingPunct="1">
              <a:buClr>
                <a:srgbClr val="019979"/>
              </a:buClr>
              <a:buFont typeface="Wingdings" panose="05000000000000000000" pitchFamily="2" charset="2"/>
              <a:buChar char="§"/>
              <a:defRPr/>
            </a:pPr>
            <a:r>
              <a:rPr lang="cs-CZ" altLang="cs-CZ" sz="2000" dirty="0">
                <a:solidFill>
                  <a:srgbClr val="382D28"/>
                </a:solidFill>
                <a:latin typeface="Aller Light" pitchFamily="2" charset="-18"/>
              </a:rPr>
              <a:t>optimální průběh fyziologických procesů</a:t>
            </a:r>
          </a:p>
          <a:p>
            <a:pPr marL="285750" indent="-285750" eaLnBrk="1" hangingPunct="1">
              <a:buClr>
                <a:srgbClr val="019979"/>
              </a:buClr>
              <a:buFont typeface="Wingdings" panose="05000000000000000000" pitchFamily="2" charset="2"/>
              <a:buChar char="§"/>
              <a:defRPr/>
            </a:pPr>
            <a:r>
              <a:rPr lang="cs-CZ" altLang="cs-CZ" sz="2000" dirty="0">
                <a:solidFill>
                  <a:srgbClr val="382D28"/>
                </a:solidFill>
                <a:latin typeface="Aller Light" pitchFamily="2" charset="-18"/>
              </a:rPr>
              <a:t>plné využití genetického potenciálu</a:t>
            </a:r>
          </a:p>
          <a:p>
            <a:pPr marL="285750" indent="-285750" eaLnBrk="1" hangingPunct="1">
              <a:buClr>
                <a:srgbClr val="019979"/>
              </a:buClr>
              <a:buFont typeface="Wingdings" panose="05000000000000000000" pitchFamily="2" charset="2"/>
              <a:buChar char="§"/>
              <a:defRPr/>
            </a:pPr>
            <a:r>
              <a:rPr lang="cs-CZ" altLang="cs-CZ" sz="2000" dirty="0">
                <a:solidFill>
                  <a:srgbClr val="382D28"/>
                </a:solidFill>
                <a:latin typeface="Aller Light" pitchFamily="2" charset="-18"/>
              </a:rPr>
              <a:t>homeostáze</a:t>
            </a:r>
          </a:p>
          <a:p>
            <a:endParaRPr lang="cs-CZ" dirty="0"/>
          </a:p>
        </p:txBody>
      </p:sp>
      <p:sp>
        <p:nvSpPr>
          <p:cNvPr id="12" name="Zástupný obsah 11">
            <a:extLst>
              <a:ext uri="{FF2B5EF4-FFF2-40B4-BE49-F238E27FC236}">
                <a16:creationId xmlns:a16="http://schemas.microsoft.com/office/drawing/2014/main" id="{E9D3A773-FDED-4E52-BE1D-7E40F446F6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6381" y="622770"/>
            <a:ext cx="4293504" cy="3265636"/>
          </a:xfrm>
        </p:spPr>
        <p:txBody>
          <a:bodyPr>
            <a:normAutofit/>
          </a:bodyPr>
          <a:lstStyle/>
          <a:p>
            <a:pPr algn="just"/>
            <a:r>
              <a:rPr lang="cs-CZ" altLang="cs-CZ" sz="2000" b="1" dirty="0">
                <a:solidFill>
                  <a:srgbClr val="019979"/>
                </a:solidFill>
                <a:latin typeface="Aller Light" pitchFamily="2" charset="-18"/>
              </a:rPr>
              <a:t>Choroba</a:t>
            </a:r>
            <a:endParaRPr lang="cs-CZ" altLang="cs-CZ" b="1" dirty="0">
              <a:solidFill>
                <a:srgbClr val="019979"/>
              </a:solidFill>
              <a:latin typeface="Aller Light" pitchFamily="2" charset="-18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altLang="cs-CZ" dirty="0">
                <a:solidFill>
                  <a:srgbClr val="382D28"/>
                </a:solidFill>
                <a:latin typeface="Aller Light" pitchFamily="2" charset="-18"/>
              </a:rPr>
              <a:t>škodlivá změna živých systémů </a:t>
            </a:r>
            <a:r>
              <a:rPr lang="cs-CZ" altLang="cs-CZ" dirty="0"/>
              <a:t>v jednom</a:t>
            </a:r>
            <a:r>
              <a:rPr lang="cs-CZ" altLang="cs-CZ" dirty="0">
                <a:solidFill>
                  <a:srgbClr val="382D28"/>
                </a:solidFill>
                <a:latin typeface="Aller Light" pitchFamily="2" charset="-18"/>
              </a:rPr>
              <a:t> nebo více řízených procesech využívání energie způsobených nepřetržitým iritováním příčinnými faktory, překročeny meze variability</a:t>
            </a:r>
          </a:p>
          <a:p>
            <a:pPr marL="1028700" lvl="1">
              <a:buFont typeface="Wingdings" panose="05000000000000000000" pitchFamily="2" charset="2"/>
              <a:buChar char="§"/>
            </a:pPr>
            <a:r>
              <a:rPr lang="cs-CZ" altLang="cs-CZ" dirty="0">
                <a:solidFill>
                  <a:srgbClr val="382D28"/>
                </a:solidFill>
                <a:latin typeface="Aller Light" pitchFamily="2" charset="-18"/>
              </a:rPr>
              <a:t>typická:  infekční agens</a:t>
            </a:r>
          </a:p>
          <a:p>
            <a:pPr marL="1028700" lvl="1">
              <a:buFont typeface="Wingdings" panose="05000000000000000000" pitchFamily="2" charset="2"/>
              <a:buChar char="§"/>
            </a:pPr>
            <a:r>
              <a:rPr lang="cs-CZ" altLang="cs-CZ" dirty="0">
                <a:solidFill>
                  <a:srgbClr val="382D28"/>
                </a:solidFill>
                <a:latin typeface="Aller Light" pitchFamily="2" charset="-18"/>
              </a:rPr>
              <a:t>netypická: abiotické faktory                 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altLang="cs-CZ" dirty="0">
              <a:solidFill>
                <a:srgbClr val="382D28"/>
              </a:solidFill>
              <a:latin typeface="Aller Light" pitchFamily="2" charset="-18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03082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46529D1E-FF25-43FB-B453-1248A971D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Klasifikace chorob</a:t>
            </a:r>
            <a:endParaRPr lang="cs-CZ" dirty="0"/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FD90419C-5CB9-42D9-AC41-231F534FC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596"/>
            <a:ext cx="8229600" cy="3394472"/>
          </a:xfrm>
        </p:spPr>
        <p:txBody>
          <a:bodyPr/>
          <a:lstStyle/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cs-CZ" altLang="cs-CZ" sz="2400" dirty="0"/>
              <a:t>dle narušených fyziologických funkcí</a:t>
            </a:r>
          </a:p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cs-CZ" altLang="cs-CZ" sz="2400" dirty="0"/>
              <a:t>dle typu symptomů</a:t>
            </a:r>
          </a:p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cs-CZ" altLang="cs-CZ" sz="2400" dirty="0"/>
              <a:t>dle lokalizace symptomů</a:t>
            </a:r>
          </a:p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cs-CZ" altLang="cs-CZ" sz="2400" dirty="0"/>
              <a:t>dle ekonomického a ekologického významu</a:t>
            </a:r>
          </a:p>
          <a:p>
            <a:pPr marL="1085850" lvl="1" indent="-342900">
              <a:buFont typeface="+mj-lt"/>
              <a:buAutoNum type="alphaLcPeriod"/>
              <a:defRPr/>
            </a:pPr>
            <a:r>
              <a:rPr lang="cs-CZ" altLang="cs-CZ" sz="2000" dirty="0"/>
              <a:t>zhoubné pro rostlinu a škodící zájmům  člověka</a:t>
            </a:r>
          </a:p>
          <a:p>
            <a:pPr marL="1085850" lvl="1" indent="-342900">
              <a:buFont typeface="+mj-lt"/>
              <a:buAutoNum type="alphaLcPeriod"/>
              <a:defRPr/>
            </a:pPr>
            <a:r>
              <a:rPr lang="cs-CZ" altLang="cs-CZ" sz="2000" dirty="0"/>
              <a:t>zhoubné pro rostlinu, ale využitelné pro člověka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2697236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Šablona VUPT a ZVT" id="{76455378-795D-4592-9602-49B18ACEA549}" vid="{93207F91-70DA-43D2-BBB5-9F0CB504D41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Šablona VUPT a ZVT</Template>
  <TotalTime>469</TotalTime>
  <Words>1138</Words>
  <Application>Microsoft Office PowerPoint</Application>
  <PresentationFormat>Předvádění na obrazovce (16:9)</PresentationFormat>
  <Paragraphs>293</Paragraphs>
  <Slides>22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31" baseType="lpstr">
      <vt:lpstr>Aller</vt:lpstr>
      <vt:lpstr>Aller Light</vt:lpstr>
      <vt:lpstr>Arial</vt:lpstr>
      <vt:lpstr>Aspira Wide</vt:lpstr>
      <vt:lpstr>Calibri</vt:lpstr>
      <vt:lpstr>Poppins</vt:lpstr>
      <vt:lpstr>Times New Roman</vt:lpstr>
      <vt:lpstr>Wingdings</vt:lpstr>
      <vt:lpstr>Motiv sady Office</vt:lpstr>
      <vt:lpstr>ÚVOD DO FYTOPATOLOGIE</vt:lpstr>
      <vt:lpstr>Sylabus – obecná část </vt:lpstr>
      <vt:lpstr>Sylabus - speciální část</vt:lpstr>
      <vt:lpstr>FYTOPATOLOGIE nauka o chorobách rostlin</vt:lpstr>
      <vt:lpstr>Ztráty působené fytopatogenními činiteli</vt:lpstr>
      <vt:lpstr>Historie fytopatologie</vt:lpstr>
      <vt:lpstr>Prezentace aplikace PowerPoint</vt:lpstr>
      <vt:lpstr>Prezentace aplikace PowerPoint</vt:lpstr>
      <vt:lpstr>Klasifikace chorob</vt:lpstr>
      <vt:lpstr>PŮVODCI</vt:lpstr>
      <vt:lpstr>I. Viroidy </vt:lpstr>
      <vt:lpstr>II. Viry</vt:lpstr>
      <vt:lpstr>Prezentace aplikace PowerPoint</vt:lpstr>
      <vt:lpstr>III. Bakterie</vt:lpstr>
      <vt:lpstr>Prezentace aplikace PowerPoint</vt:lpstr>
      <vt:lpstr>IV. Fytoplazmy</vt:lpstr>
      <vt:lpstr>Prezentace aplikace PowerPoint</vt:lpstr>
      <vt:lpstr>V. Houby a houbám podobné organismy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Mirka Strejčková</dc:creator>
  <cp:keywords>Prezentace;ZVT;VUPT</cp:keywords>
  <cp:lastModifiedBy>Mirka Strejčková</cp:lastModifiedBy>
  <cp:revision>19</cp:revision>
  <dcterms:created xsi:type="dcterms:W3CDTF">2021-09-03T10:36:56Z</dcterms:created>
  <dcterms:modified xsi:type="dcterms:W3CDTF">2021-09-06T12:16:56Z</dcterms:modified>
</cp:coreProperties>
</file>