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0"/>
  </p:notesMasterIdLst>
  <p:sldIdLst>
    <p:sldId id="266" r:id="rId2"/>
    <p:sldId id="341" r:id="rId3"/>
    <p:sldId id="342" r:id="rId4"/>
    <p:sldId id="290" r:id="rId5"/>
    <p:sldId id="291" r:id="rId6"/>
    <p:sldId id="293" r:id="rId7"/>
    <p:sldId id="283" r:id="rId8"/>
    <p:sldId id="384" r:id="rId9"/>
    <p:sldId id="343" r:id="rId10"/>
    <p:sldId id="288" r:id="rId11"/>
    <p:sldId id="385" r:id="rId12"/>
    <p:sldId id="294" r:id="rId13"/>
    <p:sldId id="295" r:id="rId14"/>
    <p:sldId id="289" r:id="rId15"/>
    <p:sldId id="298" r:id="rId16"/>
    <p:sldId id="287" r:id="rId17"/>
    <p:sldId id="297" r:id="rId18"/>
    <p:sldId id="386" r:id="rId19"/>
    <p:sldId id="387" r:id="rId20"/>
    <p:sldId id="284" r:id="rId21"/>
    <p:sldId id="346" r:id="rId22"/>
    <p:sldId id="374" r:id="rId23"/>
    <p:sldId id="302" r:id="rId24"/>
    <p:sldId id="300" r:id="rId25"/>
    <p:sldId id="347" r:id="rId26"/>
    <p:sldId id="376" r:id="rId27"/>
    <p:sldId id="378" r:id="rId28"/>
    <p:sldId id="348" r:id="rId29"/>
    <p:sldId id="375" r:id="rId30"/>
    <p:sldId id="349" r:id="rId31"/>
    <p:sldId id="303" r:id="rId32"/>
    <p:sldId id="351" r:id="rId33"/>
    <p:sldId id="296" r:id="rId34"/>
    <p:sldId id="381" r:id="rId35"/>
    <p:sldId id="304" r:id="rId36"/>
    <p:sldId id="370" r:id="rId37"/>
    <p:sldId id="339" r:id="rId38"/>
    <p:sldId id="306" r:id="rId39"/>
    <p:sldId id="307" r:id="rId40"/>
    <p:sldId id="382" r:id="rId41"/>
    <p:sldId id="352" r:id="rId42"/>
    <p:sldId id="355" r:id="rId43"/>
    <p:sldId id="336" r:id="rId44"/>
    <p:sldId id="359" r:id="rId45"/>
    <p:sldId id="365" r:id="rId46"/>
    <p:sldId id="379" r:id="rId47"/>
    <p:sldId id="356" r:id="rId48"/>
    <p:sldId id="337" r:id="rId49"/>
    <p:sldId id="362" r:id="rId50"/>
    <p:sldId id="361" r:id="rId51"/>
    <p:sldId id="357" r:id="rId52"/>
    <p:sldId id="380" r:id="rId53"/>
    <p:sldId id="360" r:id="rId54"/>
    <p:sldId id="345" r:id="rId55"/>
    <p:sldId id="363" r:id="rId56"/>
    <p:sldId id="364" r:id="rId57"/>
    <p:sldId id="366" r:id="rId58"/>
    <p:sldId id="277" r:id="rId59"/>
    <p:sldId id="367" r:id="rId60"/>
    <p:sldId id="311" r:id="rId61"/>
    <p:sldId id="383" r:id="rId62"/>
    <p:sldId id="368" r:id="rId63"/>
    <p:sldId id="369" r:id="rId64"/>
    <p:sldId id="371" r:id="rId65"/>
    <p:sldId id="372" r:id="rId66"/>
    <p:sldId id="373" r:id="rId67"/>
    <p:sldId id="354" r:id="rId68"/>
    <p:sldId id="358" r:id="rId6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F00000"/>
    <a:srgbClr val="FFFF99"/>
    <a:srgbClr val="FFFF66"/>
    <a:srgbClr val="0033CC"/>
    <a:srgbClr val="0000FF"/>
    <a:srgbClr val="006600"/>
    <a:srgbClr val="66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8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385" y="31"/>
      </p:cViewPr>
      <p:guideLst>
        <p:guide orient="horz" pos="149"/>
        <p:guide pos="2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-105" charset="0"/>
              </a:defRPr>
            </a:lvl1pPr>
          </a:lstStyle>
          <a:p>
            <a:pPr>
              <a:defRPr/>
            </a:pPr>
            <a:fld id="{D74190BD-A171-4F48-A350-BC41112637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2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09C9F-B03D-4608-BC6B-54FD3735716D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23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383CD-CCB2-409A-BB86-B10A6DB7A227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06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70C71C-3C65-4916-ACA9-077D13E20F1C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1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796D0-97AA-4FC6-A886-CF403D637CF2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57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A6FA4-6F98-4C90-A49E-9005408EA4B4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4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811E5-3714-4E5C-89D2-04BD97E6EE15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53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10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636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29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712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15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9E52F-3B71-49DE-B041-64897CF6688A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93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19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044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38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94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214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05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71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72EE3-3897-4527-B3F8-CC74E38AE542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1576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72EE3-3897-4527-B3F8-CC74E38AE542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03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64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F2682-6206-43D7-9F90-1C4E5564721A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4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8920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BEBA4-E952-48FB-A3E6-E765841EB068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170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58D92D-3B70-4C9A-9542-664B714EE3B3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50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573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445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64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2E2965-5E8A-4B39-8118-29B73DA809EB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902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528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69AE7-6735-43A8-ABA7-6F4AB783200F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799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43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84965-48A0-41AB-BB2D-BA5347978CE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6036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57C860-88BE-47C7-B433-B92AE4392E77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360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94692-2E77-49AD-BFDA-1A624920DC2D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565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17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67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987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68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7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8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919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4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A3DB3-2292-45FD-9E74-8F36358BDF64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03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23EB4-F65A-4D1A-9475-4520E11EA02E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3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CE2F9-0F37-4CD6-81DA-89F3196BC0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9E78C-C5E1-4DBF-959C-053F5EC74F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652BC-DB15-455C-9483-A6565C283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E409-DCAE-4CBA-869A-539C04D704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8A52-B593-4A00-BDD7-FD842463F6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B65AD-68FB-4EA8-BC78-912D1C6B56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DF8C0-A819-4402-BDC4-1586076422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266DB-EBD2-4B0A-AB20-C639A2624B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1D727-572E-4239-B70C-335018E634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EABE2-7855-4BD3-84CA-D7DDB96B0E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47B63-FEAF-4CE5-9E9B-7AA75C39BF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-105" charset="0"/>
              </a:defRPr>
            </a:lvl1pPr>
          </a:lstStyle>
          <a:p>
            <a:pPr>
              <a:defRPr/>
            </a:pPr>
            <a:fld id="{5E78D5ED-1A02-4F85-B6E0-56670C32E6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hyperlink" Target="http://upload.wikimedia.org/wikipedia/commons/0/08/Tetrahymena_thermophila.pn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http://upload.wikimedia.org/wikipedia/commons/0/08/Tetrahymena_thermophila.png" TargetMode="Externa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hyperlink" Target="http://upload.wikimedia.org/wikipedia/en/1/10/Rebek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f/f2/Thomas_Cavalier-Smith.jp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3/Merezhkovsky_K_S.jp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hyperlink" Target="http://upload.wikimedia.org/wikipedia/commons/0/08/Lynn_Margulis.jpg" TargetMode="Externa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gif"/><Relationship Id="rId4" Type="http://schemas.openxmlformats.org/officeDocument/2006/relationships/image" Target="../media/image11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6" descr="04_EVOW_CH04"/>
          <p:cNvPicPr>
            <a:picLocks noChangeAspect="1" noChangeArrowheads="1"/>
          </p:cNvPicPr>
          <p:nvPr/>
        </p:nvPicPr>
        <p:blipFill>
          <a:blip r:embed="rId3" cstate="print"/>
          <a:srcRect b="31676"/>
          <a:stretch>
            <a:fillRect/>
          </a:stretch>
        </p:blipFill>
        <p:spPr bwMode="auto">
          <a:xfrm>
            <a:off x="2264030" y="4979988"/>
            <a:ext cx="50165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8"/>
          <p:cNvPicPr>
            <a:picLocks noChangeAspect="1" noChangeArrowheads="1"/>
          </p:cNvPicPr>
          <p:nvPr/>
        </p:nvPicPr>
        <p:blipFill>
          <a:blip r:embed="rId4" cstate="print"/>
          <a:srcRect l="26848"/>
          <a:stretch>
            <a:fillRect/>
          </a:stretch>
        </p:blipFill>
        <p:spPr bwMode="auto">
          <a:xfrm>
            <a:off x="3321050" y="1300163"/>
            <a:ext cx="2689225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8" y="1166813"/>
            <a:ext cx="222726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8713" y="1120775"/>
            <a:ext cx="26431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41"/>
          <p:cNvSpPr txBox="1">
            <a:spLocks noChangeArrowheads="1"/>
          </p:cNvSpPr>
          <p:nvPr/>
        </p:nvSpPr>
        <p:spPr bwMode="auto">
          <a:xfrm>
            <a:off x="1470025" y="249238"/>
            <a:ext cx="6203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-105" charset="0"/>
              </a:rPr>
              <a:t>VZNIK ŽIVOTA NA ZEMI</a:t>
            </a:r>
            <a:endParaRPr lang="cs-CZ" sz="36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-105" charset="0"/>
            </a:endParaRPr>
          </a:p>
        </p:txBody>
      </p:sp>
      <p:pic>
        <p:nvPicPr>
          <p:cNvPr id="2055" name="Picture 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37425" y="3968750"/>
            <a:ext cx="157638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338" y="3719513"/>
            <a:ext cx="1855787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5" descr="06_EVOW_CH04"/>
          <p:cNvPicPr>
            <a:picLocks noChangeAspect="1" noChangeArrowheads="1"/>
          </p:cNvPicPr>
          <p:nvPr/>
        </p:nvPicPr>
        <p:blipFill>
          <a:blip r:embed="rId9" cstate="print"/>
          <a:srcRect l="7520" t="9669" r="63466" b="33444"/>
          <a:stretch>
            <a:fillRect/>
          </a:stretch>
        </p:blipFill>
        <p:spPr bwMode="auto">
          <a:xfrm>
            <a:off x="2051050" y="2693988"/>
            <a:ext cx="1547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7904408" cy="56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DE0000"/>
                </a:solidFill>
              </a:rPr>
              <a:t>Jak vznikl život?</a:t>
            </a:r>
            <a:br>
              <a:rPr lang="cs-CZ" sz="2400" dirty="0">
                <a:solidFill>
                  <a:srgbClr val="DE0000"/>
                </a:solidFill>
              </a:rPr>
            </a:br>
            <a:endParaRPr lang="cs-CZ" sz="2400" b="0" dirty="0">
              <a:solidFill>
                <a:srgbClr val="DE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jednoduchých organických molekul </a:t>
            </a:r>
            <a:r>
              <a:rPr lang="cs-CZ" b="0" dirty="0">
                <a:sym typeface="Symbol"/>
              </a:rPr>
              <a:t> </a:t>
            </a:r>
            <a:r>
              <a:rPr lang="cs-CZ" b="0" dirty="0"/>
              <a:t>chemická evoluce, </a:t>
            </a:r>
            <a:br>
              <a:rPr lang="cs-CZ" b="0" dirty="0"/>
            </a:br>
            <a:r>
              <a:rPr lang="cs-CZ" b="0" dirty="0"/>
              <a:t>	primitivní metabolismus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</a:t>
            </a:r>
            <a:r>
              <a:rPr lang="cs-CZ" b="0" dirty="0" err="1"/>
              <a:t>autoreplikace</a:t>
            </a:r>
            <a:r>
              <a:rPr lang="cs-CZ" b="0" dirty="0"/>
              <a:t>, kompartmentace a vznik buňky, ...</a:t>
            </a:r>
          </a:p>
          <a:p>
            <a:pPr defTabSz="360000">
              <a:spcAft>
                <a:spcPts val="1000"/>
              </a:spcAft>
            </a:pPr>
            <a:br>
              <a:rPr lang="cs-CZ" b="0" dirty="0"/>
            </a:br>
            <a:br>
              <a:rPr lang="cs-CZ" b="0" dirty="0"/>
            </a:br>
            <a:r>
              <a:rPr lang="cs-CZ" b="0" dirty="0">
                <a:solidFill>
                  <a:srgbClr val="DE0000"/>
                </a:solidFill>
              </a:rPr>
              <a:t>První chemické experimenty: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sz="1200" b="0" dirty="0">
                <a:solidFill>
                  <a:srgbClr val="F00000"/>
                </a:solidFill>
              </a:rPr>
              <a:t>					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1828: chlorid amonný + </a:t>
            </a:r>
            <a:r>
              <a:rPr lang="cs-CZ" b="0" dirty="0" err="1"/>
              <a:t>kyanát</a:t>
            </a:r>
            <a:r>
              <a:rPr lang="cs-CZ" b="0" dirty="0"/>
              <a:t> stříbrný + teplo </a:t>
            </a:r>
            <a:r>
              <a:rPr lang="cs-CZ" b="0" dirty="0">
                <a:sym typeface="Symbol" pitchFamily="-105" charset="2"/>
              </a:rPr>
              <a:t> močovina</a:t>
            </a:r>
            <a:br>
              <a:rPr lang="en-US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(= </a:t>
            </a:r>
            <a:r>
              <a:rPr lang="cs-CZ" b="0" dirty="0" err="1">
                <a:sym typeface="Symbol" pitchFamily="-105" charset="2"/>
              </a:rPr>
              <a:t>Wöhlerova</a:t>
            </a:r>
            <a:r>
              <a:rPr lang="cs-CZ" b="0" dirty="0">
                <a:sym typeface="Symbol" pitchFamily="-105" charset="2"/>
              </a:rPr>
              <a:t> reakce)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50. léta 19. stol.: </a:t>
            </a:r>
            <a:r>
              <a:rPr lang="cs-CZ" b="0" dirty="0" err="1">
                <a:sym typeface="Symbol" pitchFamily="-105" charset="2"/>
              </a:rPr>
              <a:t>formamid</a:t>
            </a:r>
            <a:r>
              <a:rPr lang="cs-CZ" b="0" dirty="0">
                <a:sym typeface="Symbol" pitchFamily="-105" charset="2"/>
              </a:rPr>
              <a:t> + H</a:t>
            </a:r>
            <a:r>
              <a:rPr lang="cs-CZ" b="0" baseline="-25000" dirty="0">
                <a:sym typeface="Symbol" pitchFamily="-105" charset="2"/>
              </a:rPr>
              <a:t>2</a:t>
            </a:r>
            <a:r>
              <a:rPr lang="cs-CZ" b="0" dirty="0">
                <a:sym typeface="Symbol" pitchFamily="-105" charset="2"/>
              </a:rPr>
              <a:t>O + UV, </a:t>
            </a:r>
            <a:r>
              <a:rPr lang="cs-CZ" b="0" dirty="0" err="1">
                <a:sym typeface="Symbol" pitchFamily="-105" charset="2"/>
              </a:rPr>
              <a:t>elektřina</a:t>
            </a:r>
            <a:r>
              <a:rPr lang="cs-CZ" b="0" dirty="0">
                <a:sym typeface="Symbol" pitchFamily="-105" charset="2"/>
              </a:rPr>
              <a:t> alanin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formaldehyd + </a:t>
            </a:r>
            <a:r>
              <a:rPr lang="cs-CZ" b="0" dirty="0" err="1">
                <a:sym typeface="Symbol" pitchFamily="-105" charset="2"/>
              </a:rPr>
              <a:t>NaOH</a:t>
            </a:r>
            <a:r>
              <a:rPr lang="cs-CZ" b="0" dirty="0">
                <a:sym typeface="Symbol" pitchFamily="-105" charset="2"/>
              </a:rPr>
              <a:t>  cukry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	 důkazy proti vitalismu (</a:t>
            </a:r>
            <a:r>
              <a:rPr lang="en-US" b="0" dirty="0" err="1">
                <a:sym typeface="Symbol" pitchFamily="-105" charset="2"/>
              </a:rPr>
              <a:t>tvrd</a:t>
            </a:r>
            <a:r>
              <a:rPr lang="cs-CZ" b="0" dirty="0">
                <a:sym typeface="Symbol" pitchFamily="-105" charset="2"/>
              </a:rPr>
              <a:t>í, že chemie v živých systémech je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fundamentálně odlišná od neživých, tj. organická </a:t>
            </a:r>
            <a:r>
              <a:rPr lang="cs-CZ" b="0" dirty="0">
                <a:sym typeface="Symbol"/>
              </a:rPr>
              <a:t> anorganická</a:t>
            </a:r>
            <a:r>
              <a:rPr lang="cs-CZ" b="0" dirty="0">
                <a:sym typeface="Symbol" pitchFamily="-105" charset="2"/>
              </a:rPr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AA01B15-AA4F-4794-A048-93D0DA641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862" y="199348"/>
            <a:ext cx="4012963" cy="64593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AutoShape 10">
            <a:extLst>
              <a:ext uri="{FF2B5EF4-FFF2-40B4-BE49-F238E27FC236}">
                <a16:creationId xmlns:a16="http://schemas.microsoft.com/office/drawing/2014/main" id="{DC8F1D01-1350-403D-BF4E-2952A6C9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3580" y="1878991"/>
            <a:ext cx="3924884" cy="1314908"/>
          </a:xfrm>
          <a:prstGeom prst="wedgeRectCallout">
            <a:avLst>
              <a:gd name="adj1" fmla="val -65303"/>
              <a:gd name="adj2" fmla="val 1876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„Není žádných podstatných rozdílů mezi sloučeninami organickými a anorganickými.“ </a:t>
            </a:r>
          </a:p>
          <a:p>
            <a:pPr algn="ctr"/>
            <a:r>
              <a:rPr lang="cs-CZ" sz="1600" b="0" dirty="0"/>
              <a:t>(A. </a:t>
            </a:r>
            <a:r>
              <a:rPr lang="cs-CZ" sz="1600" b="0" dirty="0" err="1"/>
              <a:t>Kekulé</a:t>
            </a:r>
            <a:r>
              <a:rPr lang="cs-CZ" sz="1600" b="0" dirty="0"/>
              <a:t>, pol. 19. stol.)</a:t>
            </a:r>
            <a:endParaRPr lang="cs-CZ" sz="1800" b="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E31463-8386-4EE5-96FD-0327B36DAAEF}"/>
              </a:ext>
            </a:extLst>
          </p:cNvPr>
          <p:cNvSpPr txBox="1"/>
          <p:nvPr/>
        </p:nvSpPr>
        <p:spPr>
          <a:xfrm>
            <a:off x="5563835" y="6179784"/>
            <a:ext cx="276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Špaček, Vesmír 97, 2018</a:t>
            </a:r>
          </a:p>
        </p:txBody>
      </p:sp>
    </p:spTree>
    <p:extLst>
      <p:ext uri="{BB962C8B-B14F-4D97-AF65-F5344CB8AC3E}">
        <p14:creationId xmlns:p14="http://schemas.microsoft.com/office/powerpoint/2010/main" val="51536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6725" y="998482"/>
            <a:ext cx="6242093" cy="399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Alexandr </a:t>
            </a:r>
            <a:r>
              <a:rPr lang="cs-CZ" b="0" dirty="0" err="1">
                <a:solidFill>
                  <a:srgbClr val="003399"/>
                </a:solidFill>
              </a:rPr>
              <a:t>Ivanovič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Oparin</a:t>
            </a:r>
            <a:r>
              <a:rPr lang="cs-CZ" b="0" dirty="0">
                <a:solidFill>
                  <a:srgbClr val="003399"/>
                </a:solidFill>
              </a:rPr>
              <a:t> (1924)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J. B. S. </a:t>
            </a:r>
            <a:r>
              <a:rPr lang="cs-CZ" b="0" dirty="0" err="1">
                <a:solidFill>
                  <a:srgbClr val="003399"/>
                </a:solidFill>
              </a:rPr>
              <a:t>Haldane</a:t>
            </a:r>
            <a:r>
              <a:rPr lang="cs-CZ" b="0" dirty="0">
                <a:solidFill>
                  <a:srgbClr val="003399"/>
                </a:solidFill>
              </a:rPr>
              <a:t> (1928)</a:t>
            </a:r>
            <a:br>
              <a:rPr lang="cs-CZ" b="0" dirty="0">
                <a:solidFill>
                  <a:srgbClr val="003399"/>
                </a:solidFill>
              </a:rPr>
            </a:b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redukující atmosféra:</a:t>
            </a:r>
            <a:br>
              <a:rPr lang="cs-CZ" b="0" dirty="0"/>
            </a:br>
            <a:r>
              <a:rPr lang="cs-CZ" b="0" dirty="0"/>
              <a:t>	vodík, voda, metan, čpavek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Stanley</a:t>
            </a:r>
            <a:r>
              <a:rPr lang="cs-CZ" b="0" dirty="0">
                <a:solidFill>
                  <a:srgbClr val="003399"/>
                </a:solidFill>
              </a:rPr>
              <a:t> L. Miller</a:t>
            </a:r>
            <a:r>
              <a:rPr lang="cs-CZ" b="0" dirty="0"/>
              <a:t>, </a:t>
            </a:r>
            <a:r>
              <a:rPr lang="cs-CZ" b="0" dirty="0" err="1">
                <a:solidFill>
                  <a:srgbClr val="003399"/>
                </a:solidFill>
              </a:rPr>
              <a:t>Harold</a:t>
            </a:r>
            <a:r>
              <a:rPr lang="cs-CZ" b="0" dirty="0">
                <a:solidFill>
                  <a:srgbClr val="003399"/>
                </a:solidFill>
              </a:rPr>
              <a:t> C. Urey</a:t>
            </a:r>
            <a:r>
              <a:rPr lang="cs-CZ" b="0" dirty="0"/>
              <a:t> (1953):</a:t>
            </a:r>
            <a:br>
              <a:rPr lang="cs-CZ" b="0" dirty="0"/>
            </a:br>
            <a:r>
              <a:rPr lang="cs-CZ" b="0" dirty="0"/>
              <a:t>	metan + čpavek + H</a:t>
            </a:r>
            <a:r>
              <a:rPr lang="cs-CZ" b="0" baseline="-25000" dirty="0"/>
              <a:t>2</a:t>
            </a:r>
            <a:r>
              <a:rPr lang="cs-CZ" b="0" dirty="0"/>
              <a:t> + H</a:t>
            </a:r>
            <a:r>
              <a:rPr lang="cs-CZ" b="0" baseline="-25000" dirty="0"/>
              <a:t>2</a:t>
            </a:r>
            <a:r>
              <a:rPr lang="cs-CZ" b="0" dirty="0"/>
              <a:t>O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 pitchFamily="-105" charset="2"/>
              </a:rPr>
              <a:t> 10-15 % uhlíku ve formě organických sloučenin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  	2 % uhlíku  aminokyseliny, lipidy, cukry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  	stavební součásti nukleových kyselin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1050" y="898690"/>
            <a:ext cx="15763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8376" y="4106141"/>
            <a:ext cx="1487488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5243" y="898690"/>
            <a:ext cx="146843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089650" y="3012125"/>
            <a:ext cx="1166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A.I. </a:t>
            </a:r>
            <a:r>
              <a:rPr lang="cs-CZ" sz="1600" b="0" dirty="0" err="1">
                <a:solidFill>
                  <a:srgbClr val="003399"/>
                </a:solidFill>
              </a:rPr>
              <a:t>Oparin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426668" y="3012125"/>
            <a:ext cx="1552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J.B.S. </a:t>
            </a:r>
            <a:r>
              <a:rPr lang="cs-CZ" sz="1600" b="0" dirty="0" err="1">
                <a:solidFill>
                  <a:srgbClr val="003399"/>
                </a:solidFill>
              </a:rPr>
              <a:t>Haldane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7443" y="4272557"/>
            <a:ext cx="1566044" cy="197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190221" y="6247022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H.C. Urey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643276" y="6257533"/>
            <a:ext cx="1096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S.L. Miller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100551" y="236538"/>
            <a:ext cx="2702984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Chemická evoluce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06_EVOW_CH04"/>
          <p:cNvPicPr>
            <a:picLocks noChangeAspect="1" noChangeArrowheads="1"/>
          </p:cNvPicPr>
          <p:nvPr/>
        </p:nvPicPr>
        <p:blipFill>
          <a:blip r:embed="rId3" cstate="print"/>
          <a:srcRect b="27615"/>
          <a:stretch>
            <a:fillRect/>
          </a:stretch>
        </p:blipFill>
        <p:spPr bwMode="auto">
          <a:xfrm>
            <a:off x="347191" y="880547"/>
            <a:ext cx="8319014" cy="454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AutoShape 3"/>
          <p:cNvSpPr>
            <a:spLocks noChangeArrowheads="1"/>
          </p:cNvSpPr>
          <p:nvPr/>
        </p:nvSpPr>
        <p:spPr bwMode="auto">
          <a:xfrm>
            <a:off x="2139308" y="5479493"/>
            <a:ext cx="2146300" cy="800100"/>
          </a:xfrm>
          <a:prstGeom prst="wedgeRectCallout">
            <a:avLst>
              <a:gd name="adj1" fmla="val 65696"/>
              <a:gd name="adj2" fmla="val -1272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„oceánská“ část: voda se zahříváním odpařuje; přidáván H</a:t>
            </a:r>
            <a:r>
              <a:rPr lang="cs-CZ" sz="1400" b="0" baseline="-25000"/>
              <a:t>2</a:t>
            </a:r>
            <a:r>
              <a:rPr lang="cs-CZ" sz="1400" b="0"/>
              <a:t>, CH</a:t>
            </a:r>
            <a:r>
              <a:rPr lang="cs-CZ" sz="1400" b="0" baseline="-25000"/>
              <a:t>2</a:t>
            </a:r>
            <a:r>
              <a:rPr lang="cs-CZ" sz="1400" b="0"/>
              <a:t> a NH</a:t>
            </a:r>
            <a:r>
              <a:rPr lang="cs-CZ" sz="1400" b="0" baseline="-25000"/>
              <a:t>3</a:t>
            </a:r>
            <a:endParaRPr lang="cs-CZ" sz="1400" b="0"/>
          </a:p>
        </p:txBody>
      </p:sp>
      <p:sp>
        <p:nvSpPr>
          <p:cNvPr id="9221" name="AutoShape 4"/>
          <p:cNvSpPr>
            <a:spLocks noChangeArrowheads="1"/>
          </p:cNvSpPr>
          <p:nvPr/>
        </p:nvSpPr>
        <p:spPr bwMode="auto">
          <a:xfrm>
            <a:off x="6796175" y="186895"/>
            <a:ext cx="2074863" cy="995363"/>
          </a:xfrm>
          <a:prstGeom prst="wedgeRectCallout">
            <a:avLst>
              <a:gd name="adj1" fmla="val -53287"/>
              <a:gd name="adj2" fmla="val 1129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 dirty="0"/>
              <a:t>„atmosférická“ část: elektrické výboje simulují blesky a dodávají energii</a:t>
            </a:r>
          </a:p>
        </p:txBody>
      </p:sp>
      <p:sp>
        <p:nvSpPr>
          <p:cNvPr id="9222" name="AutoShape 5"/>
          <p:cNvSpPr>
            <a:spLocks noChangeArrowheads="1"/>
          </p:cNvSpPr>
          <p:nvPr/>
        </p:nvSpPr>
        <p:spPr bwMode="auto">
          <a:xfrm>
            <a:off x="7239731" y="4160237"/>
            <a:ext cx="1797050" cy="558800"/>
          </a:xfrm>
          <a:prstGeom prst="wedgeRectCallout">
            <a:avLst>
              <a:gd name="adj1" fmla="val -86500"/>
              <a:gd name="adj2" fmla="val -70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chlazení a kondenzace plynů</a:t>
            </a:r>
          </a:p>
        </p:txBody>
      </p:sp>
      <p:sp>
        <p:nvSpPr>
          <p:cNvPr id="9223" name="AutoShape 6"/>
          <p:cNvSpPr>
            <a:spLocks noChangeArrowheads="1"/>
          </p:cNvSpPr>
          <p:nvPr/>
        </p:nvSpPr>
        <p:spPr bwMode="auto">
          <a:xfrm>
            <a:off x="5840071" y="5684193"/>
            <a:ext cx="1909763" cy="558800"/>
          </a:xfrm>
          <a:prstGeom prst="wedgeRectCallout">
            <a:avLst>
              <a:gd name="adj1" fmla="val -88196"/>
              <a:gd name="adj2" fmla="val -2002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v „oceánu“ vznikají organické sloučeniny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565358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b="0" dirty="0">
                <a:solidFill>
                  <a:srgbClr val="DE0000"/>
                </a:solidFill>
              </a:rPr>
              <a:t>Problémy:</a:t>
            </a:r>
          </a:p>
          <a:p>
            <a:pPr defTabSz="360000"/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b="0" dirty="0"/>
              <a:t>podle současných poznatků tehdejší atmosféra méně redukující:</a:t>
            </a:r>
            <a:br>
              <a:rPr lang="cs-CZ" b="0" dirty="0"/>
            </a:br>
            <a:r>
              <a:rPr lang="cs-CZ" b="0" dirty="0"/>
              <a:t>	CO</a:t>
            </a:r>
            <a:r>
              <a:rPr lang="cs-CZ" b="0" baseline="-25000" dirty="0"/>
              <a:t>2</a:t>
            </a:r>
            <a:r>
              <a:rPr lang="cs-CZ" b="0" dirty="0"/>
              <a:t>, N</a:t>
            </a:r>
            <a:r>
              <a:rPr lang="cs-CZ" b="0" baseline="-25000" dirty="0"/>
              <a:t>2</a:t>
            </a:r>
            <a:r>
              <a:rPr lang="cs-CZ" b="0" dirty="0"/>
              <a:t>, H</a:t>
            </a:r>
            <a:r>
              <a:rPr lang="cs-CZ" b="0" baseline="-25000" dirty="0"/>
              <a:t>2</a:t>
            </a:r>
            <a:r>
              <a:rPr lang="cs-CZ" b="0" dirty="0"/>
              <a:t>O a další </a:t>
            </a:r>
            <a:r>
              <a:rPr lang="cs-CZ" b="0" dirty="0">
                <a:sym typeface="Symbol" pitchFamily="-105" charset="2"/>
              </a:rPr>
              <a:t> výsledkem reakcí mnohem méně molekul</a:t>
            </a:r>
            <a:br>
              <a:rPr lang="cs-CZ" b="0" dirty="0">
                <a:sym typeface="Symbol" pitchFamily="-105" charset="2"/>
              </a:rPr>
            </a:br>
            <a:endParaRPr lang="cs-CZ" b="0" dirty="0">
              <a:sym typeface="Symbol" pitchFamily="-105" charset="2"/>
            </a:endParaRPr>
          </a:p>
          <a:p>
            <a:pPr defTabSz="360000"/>
            <a:r>
              <a:rPr lang="cs-CZ" b="0" dirty="0"/>
              <a:t>fosfor v přírodě vzácný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některé sloučeniny v minimálním množství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některé produkty vysoce nestabilní</a:t>
            </a:r>
            <a:r>
              <a:rPr lang="cs-CZ" b="0" baseline="30000" dirty="0"/>
              <a:t>*)</a:t>
            </a:r>
            <a:r>
              <a:rPr lang="cs-CZ" b="0" dirty="0"/>
              <a:t> (např. s ribózou vznikají i další cukry,</a:t>
            </a:r>
            <a:br>
              <a:rPr lang="cs-CZ" b="0" dirty="0"/>
            </a:br>
            <a:r>
              <a:rPr lang="cs-CZ" b="0" dirty="0"/>
              <a:t>	které syntézu ribózy inhibují)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omezená produkce dlouhých polymerů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vznik D i L stereoizomerů AA a NA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samovolný vznik rozvětvených, nikoli lineárních lipidů</a:t>
            </a:r>
          </a:p>
        </p:txBody>
      </p:sp>
      <p:pic>
        <p:nvPicPr>
          <p:cNvPr id="10243" name="Picture 5" descr="18_EVOW_CH04"/>
          <p:cNvPicPr>
            <a:picLocks noChangeAspect="1" noChangeArrowheads="1"/>
          </p:cNvPicPr>
          <p:nvPr/>
        </p:nvPicPr>
        <p:blipFill>
          <a:blip r:embed="rId3" cstate="print"/>
          <a:srcRect l="6689" r="8946" b="32762"/>
          <a:stretch>
            <a:fillRect/>
          </a:stretch>
        </p:blipFill>
        <p:spPr bwMode="auto">
          <a:xfrm>
            <a:off x="5583237" y="3487835"/>
            <a:ext cx="3094038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74E63E1-3D3D-4438-B94F-EDFFA194C438}"/>
              </a:ext>
            </a:extLst>
          </p:cNvPr>
          <p:cNvSpPr txBox="1"/>
          <p:nvPr/>
        </p:nvSpPr>
        <p:spPr>
          <a:xfrm>
            <a:off x="858050" y="6176045"/>
            <a:ext cx="817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baseline="30000" dirty="0"/>
              <a:t>*) </a:t>
            </a:r>
            <a:r>
              <a:rPr lang="cs-CZ" sz="1800" b="0" dirty="0"/>
              <a:t>kvůli hydrolýze byla zřejmě voda pro vznikající replikující se molekuly toxická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589274" cy="629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Kde vznikl život?</a:t>
            </a:r>
            <a:br>
              <a:rPr lang="cs-CZ" sz="2400" dirty="0">
                <a:solidFill>
                  <a:srgbClr val="DE0000"/>
                </a:solidFill>
              </a:rPr>
            </a:br>
            <a:endParaRPr lang="cs-CZ" sz="2400" b="0" dirty="0">
              <a:solidFill>
                <a:srgbClr val="DE0000"/>
              </a:solidFill>
            </a:endParaRPr>
          </a:p>
          <a:p>
            <a:pPr defTabSz="360000"/>
            <a:r>
              <a:rPr lang="cs-CZ" b="0" dirty="0"/>
              <a:t>Darwin: „</a:t>
            </a:r>
            <a:r>
              <a:rPr lang="cs-CZ" b="0" i="1" dirty="0" err="1"/>
              <a:t>hot</a:t>
            </a:r>
            <a:r>
              <a:rPr lang="cs-CZ" b="0" i="1" dirty="0"/>
              <a:t> </a:t>
            </a:r>
            <a:r>
              <a:rPr lang="cs-CZ" b="0" i="1" dirty="0" err="1"/>
              <a:t>little</a:t>
            </a:r>
            <a:r>
              <a:rPr lang="cs-CZ" b="0" i="1" dirty="0"/>
              <a:t> </a:t>
            </a:r>
            <a:r>
              <a:rPr lang="cs-CZ" b="0" i="1" dirty="0" err="1"/>
              <a:t>pond</a:t>
            </a:r>
            <a:r>
              <a:rPr lang="cs-CZ" b="0" dirty="0"/>
              <a:t>“, </a:t>
            </a:r>
            <a:r>
              <a:rPr lang="cs-CZ" b="0" dirty="0" err="1"/>
              <a:t>prebiotická</a:t>
            </a:r>
            <a:r>
              <a:rPr lang="cs-CZ" b="0" dirty="0"/>
              <a:t> polévka</a:t>
            </a:r>
            <a:br>
              <a:rPr lang="cs-CZ" b="0" dirty="0"/>
            </a:br>
            <a:endParaRPr lang="cs-CZ" b="0" dirty="0"/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>
                <a:solidFill>
                  <a:srgbClr val="DE0000"/>
                </a:solidFill>
              </a:rPr>
              <a:t>alternativy:</a:t>
            </a:r>
            <a:br>
              <a:rPr lang="cs-CZ" b="0" dirty="0">
                <a:solidFill>
                  <a:srgbClr val="DE0000"/>
                </a:solidFill>
              </a:rPr>
            </a:br>
            <a:endParaRPr lang="cs-CZ" b="0" dirty="0">
              <a:solidFill>
                <a:srgbClr val="DE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b="0" dirty="0" err="1">
                <a:solidFill>
                  <a:srgbClr val="DE0000"/>
                </a:solidFill>
              </a:rPr>
              <a:t>extraterestrický</a:t>
            </a:r>
            <a:r>
              <a:rPr lang="cs-CZ" b="0" dirty="0">
                <a:solidFill>
                  <a:srgbClr val="DE0000"/>
                </a:solidFill>
              </a:rPr>
              <a:t> původ:</a:t>
            </a:r>
          </a:p>
          <a:p>
            <a:pPr defTabSz="360000">
              <a:spcAft>
                <a:spcPts val="600"/>
              </a:spcAft>
            </a:pPr>
            <a:r>
              <a:rPr lang="cs-CZ" b="0" dirty="0"/>
              <a:t>	panspermie: </a:t>
            </a:r>
            <a:r>
              <a:rPr lang="cs-CZ" b="0" dirty="0" err="1">
                <a:solidFill>
                  <a:srgbClr val="003399"/>
                </a:solidFill>
              </a:rPr>
              <a:t>Svante</a:t>
            </a:r>
            <a:r>
              <a:rPr lang="cs-CZ" b="0" dirty="0">
                <a:solidFill>
                  <a:srgbClr val="003399"/>
                </a:solidFill>
              </a:rPr>
              <a:t> August </a:t>
            </a:r>
            <a:r>
              <a:rPr lang="cs-CZ" b="0" dirty="0" err="1">
                <a:solidFill>
                  <a:srgbClr val="003399"/>
                </a:solidFill>
              </a:rPr>
              <a:t>Arrhenius</a:t>
            </a: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b="0" dirty="0"/>
              <a:t>	panspermie biologická a chemická </a:t>
            </a:r>
            <a:r>
              <a:rPr lang="cs-CZ" b="0" dirty="0">
                <a:sym typeface="Symbol" panose="05050102010706020507" pitchFamily="18" charset="2"/>
              </a:rPr>
              <a:t> </a:t>
            </a:r>
            <a:r>
              <a:rPr lang="cs-CZ" b="0" dirty="0"/>
              <a:t>existence organických sloučenin </a:t>
            </a:r>
            <a:br>
              <a:rPr lang="cs-CZ" b="0" dirty="0"/>
            </a:br>
            <a:r>
              <a:rPr lang="cs-CZ" b="0" dirty="0"/>
              <a:t>	ve vesmíru (komety, meteority, asteroidy): např. meteorit z </a:t>
            </a:r>
            <a:r>
              <a:rPr lang="cs-CZ" b="0" dirty="0" err="1"/>
              <a:t>Murchisonu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	(1969, Austrálie): 4,6 mld.; mnoho sloučenin 	jako v Millerově-</a:t>
            </a:r>
            <a:r>
              <a:rPr lang="cs-CZ" b="0" dirty="0" err="1"/>
              <a:t>Ureyho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	experimentu (+ shodné chemické složení vody, viz snímek 7)</a:t>
            </a:r>
            <a:br>
              <a:rPr lang="cs-CZ" b="0" dirty="0"/>
            </a:br>
            <a:r>
              <a:rPr lang="cs-CZ" b="0" dirty="0"/>
              <a:t> </a:t>
            </a:r>
          </a:p>
          <a:p>
            <a:pPr defTabSz="360000"/>
            <a:r>
              <a:rPr lang="cs-CZ" b="0" dirty="0"/>
              <a:t>bubliny: oblaka, mořská pěna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003399"/>
                </a:solidFill>
              </a:rPr>
              <a:t>Thomas </a:t>
            </a:r>
            <a:r>
              <a:rPr lang="cs-CZ" b="0" dirty="0" err="1">
                <a:solidFill>
                  <a:srgbClr val="003399"/>
                </a:solidFill>
              </a:rPr>
              <a:t>Gold</a:t>
            </a:r>
            <a:r>
              <a:rPr lang="cs-CZ" b="0" dirty="0"/>
              <a:t> (1970): život hluboko </a:t>
            </a:r>
            <a:r>
              <a:rPr lang="cs-CZ" b="0" dirty="0">
                <a:solidFill>
                  <a:srgbClr val="DE0000"/>
                </a:solidFill>
              </a:rPr>
              <a:t>pod zemí </a:t>
            </a:r>
            <a:r>
              <a:rPr lang="cs-CZ" b="0" dirty="0"/>
              <a:t>– </a:t>
            </a:r>
            <a:br>
              <a:rPr lang="cs-CZ" b="0" dirty="0"/>
            </a:br>
            <a:r>
              <a:rPr lang="cs-CZ" b="0" dirty="0"/>
              <a:t>	existence </a:t>
            </a:r>
            <a:r>
              <a:rPr lang="cs-CZ" b="0" dirty="0" err="1"/>
              <a:t>extremofilních</a:t>
            </a:r>
            <a:r>
              <a:rPr lang="cs-CZ" b="0" dirty="0"/>
              <a:t> </a:t>
            </a:r>
            <a:r>
              <a:rPr lang="cs-CZ" b="0" dirty="0" err="1"/>
              <a:t>archebakterií</a:t>
            </a:r>
            <a:r>
              <a:rPr lang="cs-CZ" b="0" dirty="0"/>
              <a:t> až 5 km pod povrchem 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3538515" y="912553"/>
            <a:ext cx="5456949" cy="2273952"/>
            <a:chOff x="3560927" y="1109776"/>
            <a:chExt cx="5456949" cy="2273952"/>
          </a:xfrm>
        </p:grpSpPr>
        <p:pic>
          <p:nvPicPr>
            <p:cNvPr id="11268" name="Picture 3" descr="Image:Arrheniu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25407" y="1109776"/>
              <a:ext cx="1492469" cy="206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1269" name="Text Box 4"/>
            <p:cNvSpPr txBox="1">
              <a:spLocks noChangeArrowheads="1"/>
            </p:cNvSpPr>
            <p:nvPr/>
          </p:nvSpPr>
          <p:spPr bwMode="auto">
            <a:xfrm>
              <a:off x="7605110" y="3075753"/>
              <a:ext cx="13700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0" dirty="0">
                  <a:solidFill>
                    <a:srgbClr val="003399"/>
                  </a:solidFill>
                </a:rPr>
                <a:t>S. A. </a:t>
              </a:r>
              <a:r>
                <a:rPr lang="cs-CZ" sz="1400" b="0" dirty="0" err="1">
                  <a:solidFill>
                    <a:srgbClr val="003399"/>
                  </a:solidFill>
                </a:rPr>
                <a:t>Arrhenius</a:t>
              </a:r>
              <a:endParaRPr lang="cs-CZ" sz="1400" b="0" dirty="0">
                <a:solidFill>
                  <a:srgbClr val="003399"/>
                </a:solidFill>
              </a:endParaRPr>
            </a:p>
          </p:txBody>
        </p:sp>
        <p:pic>
          <p:nvPicPr>
            <p:cNvPr id="55298" name="Picture 2" descr="http://asusta2.com.ar/wp-content/uploads/2010/11/exogenesi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60927" y="1587062"/>
              <a:ext cx="3920855" cy="147424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6796087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DE0000"/>
                </a:solidFill>
              </a:rPr>
              <a:t>hlubokomořské vývěry </a:t>
            </a:r>
            <a:r>
              <a:rPr lang="cs-CZ" b="0" dirty="0"/>
              <a:t>(</a:t>
            </a:r>
            <a:r>
              <a:rPr lang="cs-CZ" b="0" i="1" dirty="0" err="1"/>
              <a:t>hydrotermal</a:t>
            </a:r>
            <a:r>
              <a:rPr lang="cs-CZ" b="0" i="1" dirty="0"/>
              <a:t> </a:t>
            </a:r>
            <a:r>
              <a:rPr lang="cs-CZ" b="0" i="1" dirty="0" err="1"/>
              <a:t>vents</a:t>
            </a:r>
            <a:r>
              <a:rPr lang="cs-CZ" b="0" dirty="0"/>
              <a:t>) = “černí kuřáci“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</a:t>
            </a:r>
            <a:r>
              <a:rPr lang="cs-CZ" b="0" dirty="0" err="1">
                <a:solidFill>
                  <a:srgbClr val="003399"/>
                </a:solidFill>
              </a:rPr>
              <a:t>Günter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Wächtershäuser</a:t>
            </a:r>
            <a:endParaRPr lang="cs-CZ" b="0" dirty="0">
              <a:solidFill>
                <a:srgbClr val="003399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   místo Slunce tepelná energie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chemosyntéza: fixace uhlíku pomocí chemické energie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ochrana před UV zářením a dopady meteoritů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fixace nestabilních molekul při styku s chladnou vodou </a:t>
            </a:r>
            <a:br>
              <a:rPr lang="cs-CZ" b="0" dirty="0"/>
            </a:br>
            <a:r>
              <a:rPr lang="cs-CZ" b="0" dirty="0"/>
              <a:t>    </a:t>
            </a:r>
            <a:r>
              <a:rPr lang="en-US" b="0" dirty="0"/>
              <a:t>   </a:t>
            </a:r>
            <a:r>
              <a:rPr lang="cs-CZ" b="0" dirty="0"/>
              <a:t>v okolí vývěru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 cstate="print"/>
          <a:srcRect l="32224" t="6860" r="30701" b="30794"/>
          <a:stretch>
            <a:fillRect/>
          </a:stretch>
        </p:blipFill>
        <p:spPr bwMode="auto">
          <a:xfrm>
            <a:off x="476250" y="3070225"/>
            <a:ext cx="195738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4450" y="3462338"/>
            <a:ext cx="3201988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4" name="AutoShape 10"/>
          <p:cNvSpPr>
            <a:spLocks noChangeArrowheads="1"/>
          </p:cNvSpPr>
          <p:nvPr/>
        </p:nvSpPr>
        <p:spPr bwMode="auto">
          <a:xfrm>
            <a:off x="5899150" y="3848100"/>
            <a:ext cx="3011488" cy="1693863"/>
          </a:xfrm>
          <a:prstGeom prst="wedgeRectCallout">
            <a:avLst>
              <a:gd name="adj1" fmla="val -87230"/>
              <a:gd name="adj2" fmla="val 176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1977: termofilní bakterie a archebakterie, třímetroví rournatci (mnohoštětinatci), mlži, hvězdice, svijonožci, přílipky, krabi, kroužkovci, krevety</a:t>
            </a:r>
            <a:r>
              <a:rPr lang="cs-CZ" sz="1600" b="0" baseline="30000" dirty="0"/>
              <a:t>*)</a:t>
            </a:r>
            <a:endParaRPr lang="cs-CZ" sz="1600" b="0" baseline="30000" dirty="0">
              <a:sym typeface="Symbol" pitchFamily="-105" charset="2"/>
            </a:endParaRPr>
          </a:p>
        </p:txBody>
      </p:sp>
      <p:pic>
        <p:nvPicPr>
          <p:cNvPr id="12295" name="Picture 12" descr="Khu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2317" y="486760"/>
            <a:ext cx="1624013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7281042" y="2614010"/>
            <a:ext cx="1727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>
                <a:solidFill>
                  <a:srgbClr val="003399"/>
                </a:solidFill>
              </a:rPr>
              <a:t>G. Wächtershäuser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138DA93-0250-466F-92D4-D821C2B074BB}"/>
              </a:ext>
            </a:extLst>
          </p:cNvPr>
          <p:cNvSpPr txBox="1"/>
          <p:nvPr/>
        </p:nvSpPr>
        <p:spPr>
          <a:xfrm>
            <a:off x="1961248" y="6341680"/>
            <a:ext cx="7046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0" baseline="30000" dirty="0"/>
              <a:t>*)</a:t>
            </a:r>
            <a:r>
              <a:rPr lang="cs-CZ" sz="1600" b="0" dirty="0"/>
              <a:t> https://www.youtube.com/watch?v=K4IY3dIwZdI&amp;ab_channel=annabalog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8007000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G. </a:t>
            </a:r>
            <a:r>
              <a:rPr lang="cs-CZ" b="0" dirty="0" err="1">
                <a:solidFill>
                  <a:srgbClr val="003399"/>
                </a:solidFill>
              </a:rPr>
              <a:t>Wächtershäuser</a:t>
            </a:r>
            <a:r>
              <a:rPr lang="cs-CZ" b="0" dirty="0"/>
              <a:t>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život na povrchu pyritu = </a:t>
            </a:r>
            <a:r>
              <a:rPr lang="cs-CZ" b="0" dirty="0">
                <a:solidFill>
                  <a:srgbClr val="DE0000"/>
                </a:solidFill>
              </a:rPr>
              <a:t>hypotéza </a:t>
            </a:r>
            <a:r>
              <a:rPr lang="cs-CZ" b="0" dirty="0" err="1">
                <a:solidFill>
                  <a:srgbClr val="DE0000"/>
                </a:solidFill>
              </a:rPr>
              <a:t>Fe</a:t>
            </a:r>
            <a:r>
              <a:rPr lang="cs-CZ" b="0" dirty="0">
                <a:solidFill>
                  <a:srgbClr val="DE0000"/>
                </a:solidFill>
              </a:rPr>
              <a:t>-S světa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„</a:t>
            </a:r>
            <a:r>
              <a:rPr lang="cs-CZ" b="0" dirty="0" err="1"/>
              <a:t>prebiotická</a:t>
            </a:r>
            <a:r>
              <a:rPr lang="cs-CZ" b="0" dirty="0"/>
              <a:t> pizza“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 povrchu pyritu shluky molekul [2Fe-2S] nebo [4Fe-4S] </a:t>
            </a:r>
            <a:r>
              <a:rPr lang="cs-CZ" b="0" dirty="0">
                <a:sym typeface="Symbol" pitchFamily="-105" charset="2"/>
              </a:rPr>
              <a:t> možné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err="1">
                <a:sym typeface="Symbol" pitchFamily="-105" charset="2"/>
              </a:rPr>
              <a:t>prekurzory</a:t>
            </a:r>
            <a:r>
              <a:rPr lang="cs-CZ" b="0" dirty="0">
                <a:sym typeface="Symbol" pitchFamily="-105" charset="2"/>
              </a:rPr>
              <a:t> ferredoxinů, </a:t>
            </a:r>
            <a:r>
              <a:rPr lang="cs-CZ" b="0" dirty="0" err="1">
                <a:sym typeface="Symbol" pitchFamily="-105" charset="2"/>
              </a:rPr>
              <a:t>pyridoxalfosfátu</a:t>
            </a:r>
            <a:r>
              <a:rPr lang="cs-CZ" b="0" dirty="0">
                <a:sym typeface="Symbol" pitchFamily="-105" charset="2"/>
              </a:rPr>
              <a:t>, </a:t>
            </a:r>
            <a:r>
              <a:rPr lang="cs-CZ" b="0" dirty="0" err="1">
                <a:sym typeface="Symbol" pitchFamily="-105" charset="2"/>
              </a:rPr>
              <a:t>folátů</a:t>
            </a:r>
            <a:r>
              <a:rPr lang="cs-CZ" b="0" dirty="0">
                <a:sym typeface="Symbol" pitchFamily="-105" charset="2"/>
              </a:rPr>
              <a:t>, a </a:t>
            </a:r>
            <a:r>
              <a:rPr lang="cs-CZ" b="0" dirty="0" err="1">
                <a:sym typeface="Symbol" pitchFamily="-105" charset="2"/>
              </a:rPr>
              <a:t>kofaktorů</a:t>
            </a:r>
            <a:r>
              <a:rPr lang="cs-CZ" b="0" dirty="0">
                <a:sym typeface="Symbol" pitchFamily="-105" charset="2"/>
              </a:rPr>
              <a:t> (NAD)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ústřední role acetyl-</a:t>
            </a:r>
            <a:r>
              <a:rPr lang="cs-CZ" b="0" dirty="0" err="1">
                <a:sym typeface="Symbol" pitchFamily="-105" charset="2"/>
              </a:rPr>
              <a:t>CoA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ym typeface="Symbol" pitchFamily="-105" charset="2"/>
              </a:rPr>
              <a:t>chemoautotrofie</a:t>
            </a:r>
            <a:endParaRPr lang="cs-CZ" b="0" dirty="0">
              <a:sym typeface="Symbol" pitchFamily="-105" charset="2"/>
            </a:endParaRPr>
          </a:p>
        </p:txBody>
      </p:sp>
      <p:grpSp>
        <p:nvGrpSpPr>
          <p:cNvPr id="13316" name="Group 17"/>
          <p:cNvGrpSpPr>
            <a:grpSpLocks noChangeAspect="1"/>
          </p:cNvGrpSpPr>
          <p:nvPr/>
        </p:nvGrpSpPr>
        <p:grpSpPr bwMode="auto">
          <a:xfrm>
            <a:off x="5934426" y="2497509"/>
            <a:ext cx="2930664" cy="3252502"/>
            <a:chOff x="1588" y="289"/>
            <a:chExt cx="2775" cy="3079"/>
          </a:xfrm>
        </p:grpSpPr>
        <p:grpSp>
          <p:nvGrpSpPr>
            <p:cNvPr id="13317" name="Group 18"/>
            <p:cNvGrpSpPr>
              <a:grpSpLocks noChangeAspect="1"/>
            </p:cNvGrpSpPr>
            <p:nvPr/>
          </p:nvGrpSpPr>
          <p:grpSpPr bwMode="auto">
            <a:xfrm>
              <a:off x="1588" y="289"/>
              <a:ext cx="2775" cy="3079"/>
              <a:chOff x="1588" y="289"/>
              <a:chExt cx="2775" cy="3079"/>
            </a:xfrm>
          </p:grpSpPr>
          <p:pic>
            <p:nvPicPr>
              <p:cNvPr id="13319" name="Picture 19" descr="origin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1588" y="289"/>
                <a:ext cx="2775" cy="30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20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3033" y="190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1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3321" y="154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2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805" y="1551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3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712" y="1374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3228" y="1362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5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823" y="121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6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2709" y="105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7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496" y="93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8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421" y="75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9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238" y="63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2034" y="63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1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3345" y="117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2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3555" y="115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3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3780" y="115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4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3960" y="108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5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4131" y="97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6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4137" y="75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7" name="Oval 37"/>
              <p:cNvSpPr>
                <a:spLocks noChangeAspect="1" noChangeArrowheads="1"/>
              </p:cNvSpPr>
              <p:nvPr/>
            </p:nvSpPr>
            <p:spPr bwMode="auto">
              <a:xfrm>
                <a:off x="1923" y="189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8" name="Oval 38"/>
              <p:cNvSpPr>
                <a:spLocks noChangeAspect="1" noChangeArrowheads="1"/>
              </p:cNvSpPr>
              <p:nvPr/>
            </p:nvSpPr>
            <p:spPr bwMode="auto">
              <a:xfrm>
                <a:off x="1914" y="169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9" name="Oval 39"/>
              <p:cNvSpPr>
                <a:spLocks noChangeAspect="1" noChangeArrowheads="1"/>
              </p:cNvSpPr>
              <p:nvPr/>
            </p:nvSpPr>
            <p:spPr bwMode="auto">
              <a:xfrm>
                <a:off x="1821" y="157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0" name="Oval 40"/>
              <p:cNvSpPr>
                <a:spLocks noChangeAspect="1" noChangeArrowheads="1"/>
              </p:cNvSpPr>
              <p:nvPr/>
            </p:nvSpPr>
            <p:spPr bwMode="auto">
              <a:xfrm>
                <a:off x="1836" y="18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1" name="Oval 41"/>
              <p:cNvSpPr>
                <a:spLocks noChangeAspect="1" noChangeArrowheads="1"/>
              </p:cNvSpPr>
              <p:nvPr/>
            </p:nvSpPr>
            <p:spPr bwMode="auto">
              <a:xfrm>
                <a:off x="1890" y="144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2" name="Oval 42"/>
              <p:cNvSpPr>
                <a:spLocks noChangeAspect="1" noChangeArrowheads="1"/>
              </p:cNvSpPr>
              <p:nvPr/>
            </p:nvSpPr>
            <p:spPr bwMode="auto">
              <a:xfrm>
                <a:off x="1986" y="135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3" name="Oval 43"/>
              <p:cNvSpPr>
                <a:spLocks noChangeAspect="1" noChangeArrowheads="1"/>
              </p:cNvSpPr>
              <p:nvPr/>
            </p:nvSpPr>
            <p:spPr bwMode="auto">
              <a:xfrm>
                <a:off x="1983" y="12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4" name="Oval 44"/>
              <p:cNvSpPr>
                <a:spLocks noChangeAspect="1" noChangeArrowheads="1"/>
              </p:cNvSpPr>
              <p:nvPr/>
            </p:nvSpPr>
            <p:spPr bwMode="auto">
              <a:xfrm>
                <a:off x="2067" y="109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5" name="Oval 45"/>
              <p:cNvSpPr>
                <a:spLocks noChangeAspect="1" noChangeArrowheads="1"/>
              </p:cNvSpPr>
              <p:nvPr/>
            </p:nvSpPr>
            <p:spPr bwMode="auto">
              <a:xfrm>
                <a:off x="2196" y="157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6" name="Oval 46"/>
              <p:cNvSpPr>
                <a:spLocks noChangeAspect="1" noChangeArrowheads="1"/>
              </p:cNvSpPr>
              <p:nvPr/>
            </p:nvSpPr>
            <p:spPr bwMode="auto">
              <a:xfrm>
                <a:off x="2292" y="165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7" name="Oval 47"/>
              <p:cNvSpPr>
                <a:spLocks noChangeAspect="1" noChangeArrowheads="1"/>
              </p:cNvSpPr>
              <p:nvPr/>
            </p:nvSpPr>
            <p:spPr bwMode="auto">
              <a:xfrm>
                <a:off x="2442" y="143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8" name="Oval 48"/>
              <p:cNvSpPr>
                <a:spLocks noChangeAspect="1" noChangeArrowheads="1"/>
              </p:cNvSpPr>
              <p:nvPr/>
            </p:nvSpPr>
            <p:spPr bwMode="auto">
              <a:xfrm>
                <a:off x="2271" y="176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9" name="Oval 49"/>
              <p:cNvSpPr>
                <a:spLocks noChangeAspect="1" noChangeArrowheads="1"/>
              </p:cNvSpPr>
              <p:nvPr/>
            </p:nvSpPr>
            <p:spPr bwMode="auto">
              <a:xfrm>
                <a:off x="2529" y="151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0" name="Oval 50"/>
              <p:cNvSpPr>
                <a:spLocks noChangeAspect="1" noChangeArrowheads="1"/>
              </p:cNvSpPr>
              <p:nvPr/>
            </p:nvSpPr>
            <p:spPr bwMode="auto">
              <a:xfrm>
                <a:off x="2493" y="1626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1" name="Oval 51"/>
              <p:cNvSpPr>
                <a:spLocks noChangeAspect="1" noChangeArrowheads="1"/>
              </p:cNvSpPr>
              <p:nvPr/>
            </p:nvSpPr>
            <p:spPr bwMode="auto">
              <a:xfrm>
                <a:off x="2586" y="16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2" name="Oval 52"/>
              <p:cNvSpPr>
                <a:spLocks noChangeAspect="1" noChangeArrowheads="1"/>
              </p:cNvSpPr>
              <p:nvPr/>
            </p:nvSpPr>
            <p:spPr bwMode="auto">
              <a:xfrm>
                <a:off x="2346" y="186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3" name="Oval 53"/>
              <p:cNvSpPr>
                <a:spLocks noChangeAspect="1" noChangeArrowheads="1"/>
              </p:cNvSpPr>
              <p:nvPr/>
            </p:nvSpPr>
            <p:spPr bwMode="auto">
              <a:xfrm>
                <a:off x="2340" y="20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4" name="Oval 54"/>
              <p:cNvSpPr>
                <a:spLocks noChangeAspect="1" noChangeArrowheads="1"/>
              </p:cNvSpPr>
              <p:nvPr/>
            </p:nvSpPr>
            <p:spPr bwMode="auto">
              <a:xfrm>
                <a:off x="2460" y="200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5" name="Oval 55"/>
              <p:cNvSpPr>
                <a:spLocks noChangeAspect="1" noChangeArrowheads="1"/>
              </p:cNvSpPr>
              <p:nvPr/>
            </p:nvSpPr>
            <p:spPr bwMode="auto">
              <a:xfrm>
                <a:off x="2598" y="205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6" name="Oval 56"/>
              <p:cNvSpPr>
                <a:spLocks noChangeAspect="1" noChangeArrowheads="1"/>
              </p:cNvSpPr>
              <p:nvPr/>
            </p:nvSpPr>
            <p:spPr bwMode="auto">
              <a:xfrm>
                <a:off x="2289" y="19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7" name="Oval 57"/>
              <p:cNvSpPr>
                <a:spLocks noChangeAspect="1" noChangeArrowheads="1"/>
              </p:cNvSpPr>
              <p:nvPr/>
            </p:nvSpPr>
            <p:spPr bwMode="auto">
              <a:xfrm>
                <a:off x="2550" y="190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8" name="Oval 58"/>
              <p:cNvSpPr>
                <a:spLocks noChangeAspect="1" noChangeArrowheads="1"/>
              </p:cNvSpPr>
              <p:nvPr/>
            </p:nvSpPr>
            <p:spPr bwMode="auto">
              <a:xfrm>
                <a:off x="2583" y="17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9" name="Oval 59"/>
              <p:cNvSpPr>
                <a:spLocks noChangeAspect="1" noChangeArrowheads="1"/>
              </p:cNvSpPr>
              <p:nvPr/>
            </p:nvSpPr>
            <p:spPr bwMode="auto">
              <a:xfrm>
                <a:off x="2751" y="266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0" name="Oval 60"/>
              <p:cNvSpPr>
                <a:spLocks noChangeAspect="1" noChangeArrowheads="1"/>
              </p:cNvSpPr>
              <p:nvPr/>
            </p:nvSpPr>
            <p:spPr bwMode="auto">
              <a:xfrm>
                <a:off x="2874" y="251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1" name="Oval 61"/>
              <p:cNvSpPr>
                <a:spLocks noChangeAspect="1" noChangeArrowheads="1"/>
              </p:cNvSpPr>
              <p:nvPr/>
            </p:nvSpPr>
            <p:spPr bwMode="auto">
              <a:xfrm>
                <a:off x="2448" y="240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2" name="Oval 62"/>
              <p:cNvSpPr>
                <a:spLocks noChangeAspect="1" noChangeArrowheads="1"/>
              </p:cNvSpPr>
              <p:nvPr/>
            </p:nvSpPr>
            <p:spPr bwMode="auto">
              <a:xfrm>
                <a:off x="2454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3" name="Oval 63"/>
              <p:cNvSpPr>
                <a:spLocks noChangeAspect="1" noChangeArrowheads="1"/>
              </p:cNvSpPr>
              <p:nvPr/>
            </p:nvSpPr>
            <p:spPr bwMode="auto">
              <a:xfrm>
                <a:off x="2361" y="220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4" name="Oval 64"/>
              <p:cNvSpPr>
                <a:spLocks noChangeAspect="1" noChangeArrowheads="1"/>
              </p:cNvSpPr>
              <p:nvPr/>
            </p:nvSpPr>
            <p:spPr bwMode="auto">
              <a:xfrm>
                <a:off x="2712" y="235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5" name="Oval 65"/>
              <p:cNvSpPr>
                <a:spLocks noChangeAspect="1" noChangeArrowheads="1"/>
              </p:cNvSpPr>
              <p:nvPr/>
            </p:nvSpPr>
            <p:spPr bwMode="auto">
              <a:xfrm>
                <a:off x="2613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6" name="Oval 66"/>
              <p:cNvSpPr>
                <a:spLocks noChangeAspect="1" noChangeArrowheads="1"/>
              </p:cNvSpPr>
              <p:nvPr/>
            </p:nvSpPr>
            <p:spPr bwMode="auto">
              <a:xfrm>
                <a:off x="2631" y="217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7" name="Oval 67"/>
              <p:cNvSpPr>
                <a:spLocks noChangeAspect="1" noChangeArrowheads="1"/>
              </p:cNvSpPr>
              <p:nvPr/>
            </p:nvSpPr>
            <p:spPr bwMode="auto">
              <a:xfrm>
                <a:off x="2925" y="266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8" name="Oval 68"/>
              <p:cNvSpPr>
                <a:spLocks noChangeAspect="1" noChangeArrowheads="1"/>
              </p:cNvSpPr>
              <p:nvPr/>
            </p:nvSpPr>
            <p:spPr bwMode="auto">
              <a:xfrm>
                <a:off x="1899" y="202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9" name="Oval 69"/>
              <p:cNvSpPr>
                <a:spLocks noChangeAspect="1" noChangeArrowheads="1"/>
              </p:cNvSpPr>
              <p:nvPr/>
            </p:nvSpPr>
            <p:spPr bwMode="auto">
              <a:xfrm>
                <a:off x="2451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0" name="Oval 70"/>
              <p:cNvSpPr>
                <a:spLocks noChangeAspect="1" noChangeArrowheads="1"/>
              </p:cNvSpPr>
              <p:nvPr/>
            </p:nvSpPr>
            <p:spPr bwMode="auto">
              <a:xfrm>
                <a:off x="2721" y="24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1" name="Oval 71"/>
              <p:cNvSpPr>
                <a:spLocks noChangeAspect="1" noChangeArrowheads="1"/>
              </p:cNvSpPr>
              <p:nvPr/>
            </p:nvSpPr>
            <p:spPr bwMode="auto">
              <a:xfrm>
                <a:off x="2889" y="2613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2" name="Oval 72"/>
              <p:cNvSpPr>
                <a:spLocks noChangeAspect="1" noChangeArrowheads="1"/>
              </p:cNvSpPr>
              <p:nvPr/>
            </p:nvSpPr>
            <p:spPr bwMode="auto">
              <a:xfrm>
                <a:off x="2769" y="276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3" name="Oval 73"/>
              <p:cNvSpPr>
                <a:spLocks noChangeAspect="1" noChangeArrowheads="1"/>
              </p:cNvSpPr>
              <p:nvPr/>
            </p:nvSpPr>
            <p:spPr bwMode="auto">
              <a:xfrm>
                <a:off x="1785" y="239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4" name="Oval 74"/>
              <p:cNvSpPr>
                <a:spLocks noChangeAspect="1" noChangeArrowheads="1"/>
              </p:cNvSpPr>
              <p:nvPr/>
            </p:nvSpPr>
            <p:spPr bwMode="auto">
              <a:xfrm>
                <a:off x="3351" y="250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5" name="Oval 75"/>
              <p:cNvSpPr>
                <a:spLocks noChangeAspect="1" noChangeArrowheads="1"/>
              </p:cNvSpPr>
              <p:nvPr/>
            </p:nvSpPr>
            <p:spPr bwMode="auto">
              <a:xfrm>
                <a:off x="2958" y="286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6" name="Oval 76"/>
              <p:cNvSpPr>
                <a:spLocks noChangeAspect="1" noChangeArrowheads="1"/>
              </p:cNvSpPr>
              <p:nvPr/>
            </p:nvSpPr>
            <p:spPr bwMode="auto">
              <a:xfrm>
                <a:off x="2547" y="293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7" name="Oval 77"/>
              <p:cNvSpPr>
                <a:spLocks noChangeAspect="1" noChangeArrowheads="1"/>
              </p:cNvSpPr>
              <p:nvPr/>
            </p:nvSpPr>
            <p:spPr bwMode="auto">
              <a:xfrm>
                <a:off x="2943" y="27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8" name="Oval 78"/>
              <p:cNvSpPr>
                <a:spLocks noChangeAspect="1" noChangeArrowheads="1"/>
              </p:cNvSpPr>
              <p:nvPr/>
            </p:nvSpPr>
            <p:spPr bwMode="auto">
              <a:xfrm>
                <a:off x="2640" y="2859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9" name="Oval 79"/>
              <p:cNvSpPr>
                <a:spLocks noChangeAspect="1" noChangeArrowheads="1"/>
              </p:cNvSpPr>
              <p:nvPr/>
            </p:nvSpPr>
            <p:spPr bwMode="auto">
              <a:xfrm>
                <a:off x="3159" y="294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0" name="Oval 80"/>
              <p:cNvSpPr>
                <a:spLocks noChangeAspect="1" noChangeArrowheads="1"/>
              </p:cNvSpPr>
              <p:nvPr/>
            </p:nvSpPr>
            <p:spPr bwMode="auto">
              <a:xfrm>
                <a:off x="3570" y="2877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1" name="Oval 81"/>
              <p:cNvSpPr>
                <a:spLocks noChangeAspect="1" noChangeArrowheads="1"/>
              </p:cNvSpPr>
              <p:nvPr/>
            </p:nvSpPr>
            <p:spPr bwMode="auto">
              <a:xfrm>
                <a:off x="3591" y="288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2" name="Oval 82"/>
              <p:cNvSpPr>
                <a:spLocks noChangeAspect="1" noChangeArrowheads="1"/>
              </p:cNvSpPr>
              <p:nvPr/>
            </p:nvSpPr>
            <p:spPr bwMode="auto">
              <a:xfrm>
                <a:off x="3474" y="280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3" name="Oval 83"/>
              <p:cNvSpPr>
                <a:spLocks noChangeAspect="1" noChangeArrowheads="1"/>
              </p:cNvSpPr>
              <p:nvPr/>
            </p:nvSpPr>
            <p:spPr bwMode="auto">
              <a:xfrm>
                <a:off x="3342" y="2820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4" name="Oval 84"/>
              <p:cNvSpPr>
                <a:spLocks noChangeAspect="1" noChangeArrowheads="1"/>
              </p:cNvSpPr>
              <p:nvPr/>
            </p:nvSpPr>
            <p:spPr bwMode="auto">
              <a:xfrm>
                <a:off x="4065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5" name="Oval 85"/>
              <p:cNvSpPr>
                <a:spLocks noChangeAspect="1" noChangeArrowheads="1"/>
              </p:cNvSpPr>
              <p:nvPr/>
            </p:nvSpPr>
            <p:spPr bwMode="auto">
              <a:xfrm>
                <a:off x="3624" y="2535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6" name="Oval 86"/>
              <p:cNvSpPr>
                <a:spLocks noChangeAspect="1" noChangeArrowheads="1"/>
              </p:cNvSpPr>
              <p:nvPr/>
            </p:nvSpPr>
            <p:spPr bwMode="auto">
              <a:xfrm>
                <a:off x="2862" y="293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7" name="Oval 87"/>
              <p:cNvSpPr>
                <a:spLocks noChangeAspect="1" noChangeArrowheads="1"/>
              </p:cNvSpPr>
              <p:nvPr/>
            </p:nvSpPr>
            <p:spPr bwMode="auto">
              <a:xfrm>
                <a:off x="3477" y="2952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8" name="Oval 88"/>
              <p:cNvSpPr>
                <a:spLocks noChangeAspect="1" noChangeArrowheads="1"/>
              </p:cNvSpPr>
              <p:nvPr/>
            </p:nvSpPr>
            <p:spPr bwMode="auto">
              <a:xfrm>
                <a:off x="3255" y="287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9" name="AutoShape 89"/>
              <p:cNvSpPr>
                <a:spLocks noChangeAspect="1" noChangeArrowheads="1"/>
              </p:cNvSpPr>
              <p:nvPr/>
            </p:nvSpPr>
            <p:spPr bwMode="auto">
              <a:xfrm>
                <a:off x="3159" y="2181"/>
                <a:ext cx="129" cy="117"/>
              </a:xfrm>
              <a:prstGeom prst="triangle">
                <a:avLst>
                  <a:gd name="adj" fmla="val 50000"/>
                </a:avLst>
              </a:prstGeom>
              <a:solidFill>
                <a:srgbClr val="E8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18" name="Oval 90"/>
            <p:cNvSpPr>
              <a:spLocks noChangeAspect="1" noChangeArrowheads="1"/>
            </p:cNvSpPr>
            <p:nvPr/>
          </p:nvSpPr>
          <p:spPr bwMode="auto">
            <a:xfrm>
              <a:off x="2361" y="2784"/>
              <a:ext cx="1473" cy="57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" name="Text Box 16"/>
          <p:cNvSpPr txBox="1">
            <a:spLocks noChangeArrowheads="1"/>
          </p:cNvSpPr>
          <p:nvPr/>
        </p:nvSpPr>
        <p:spPr bwMode="auto">
          <a:xfrm>
            <a:off x="466725" y="3506960"/>
            <a:ext cx="5598007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DE0000"/>
                </a:solidFill>
              </a:rPr>
              <a:t>Výhody plochého povrchu:</a:t>
            </a:r>
            <a:br>
              <a:rPr lang="cs-CZ" b="0" dirty="0">
                <a:solidFill>
                  <a:srgbClr val="DE0000"/>
                </a:solidFill>
              </a:rPr>
            </a:br>
            <a:br>
              <a:rPr lang="cs-CZ" b="0" dirty="0">
                <a:solidFill>
                  <a:srgbClr val="DE0000"/>
                </a:solidFill>
              </a:rPr>
            </a:br>
            <a:r>
              <a:rPr lang="cs-CZ" b="0" u="sng" dirty="0"/>
              <a:t>termodynamika</a:t>
            </a:r>
            <a:r>
              <a:rPr lang="cs-CZ" b="0" dirty="0"/>
              <a:t>: na povrchu nižší entropie</a:t>
            </a: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kinetika</a:t>
            </a:r>
            <a:r>
              <a:rPr lang="cs-CZ" b="0" dirty="0"/>
              <a:t>: vyšší pravděpodobnost srážky molekul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dodávání </a:t>
            </a:r>
            <a:r>
              <a:rPr lang="cs-CZ" b="0" u="sng" dirty="0"/>
              <a:t>iontů</a:t>
            </a:r>
            <a:r>
              <a:rPr lang="cs-CZ" b="0" dirty="0"/>
              <a:t> do reakcí (ne jíl!)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vnik </a:t>
            </a:r>
            <a:r>
              <a:rPr lang="cs-CZ" b="0" u="sng" dirty="0"/>
              <a:t>lineárních</a:t>
            </a:r>
            <a:r>
              <a:rPr lang="cs-CZ" b="0" dirty="0"/>
              <a:t> lipidů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snadnější odstraňování molekul vody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EE7F540-8AA7-48A9-BD14-5C293A2942F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95338" y="2293821"/>
            <a:ext cx="8441949" cy="394447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2BBF503-8784-4D2D-9DE8-F9DD2AB1228C}"/>
              </a:ext>
            </a:extLst>
          </p:cNvPr>
          <p:cNvSpPr txBox="1"/>
          <p:nvPr/>
        </p:nvSpPr>
        <p:spPr>
          <a:xfrm>
            <a:off x="710719" y="619707"/>
            <a:ext cx="3461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Judit E. </a:t>
            </a:r>
            <a:r>
              <a:rPr lang="cs-CZ" b="0" dirty="0" err="1"/>
              <a:t>Šponer</a:t>
            </a:r>
            <a:r>
              <a:rPr lang="cs-CZ" b="0" dirty="0"/>
              <a:t> et al.: </a:t>
            </a:r>
          </a:p>
          <a:p>
            <a:r>
              <a:rPr lang="cs-CZ" b="0" dirty="0"/>
              <a:t>Klíčová role </a:t>
            </a:r>
            <a:r>
              <a:rPr lang="cs-CZ" b="0" dirty="0">
                <a:solidFill>
                  <a:srgbClr val="DE0000"/>
                </a:solidFill>
              </a:rPr>
              <a:t>impaktů a sopek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9DECDC-5830-4363-971C-32A372A958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7037846" y="516713"/>
            <a:ext cx="2047860" cy="225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8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D411648-D2FD-4DDB-B3A3-03487444B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20000"/>
          </a:blip>
          <a:srcRect l="1965" t="2591" r="3803" b="1360"/>
          <a:stretch/>
        </p:blipFill>
        <p:spPr>
          <a:xfrm>
            <a:off x="949069" y="177680"/>
            <a:ext cx="7107185" cy="658714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5790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8695009" cy="1759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Původ života leží do značné míry mimo rámec působnosti </a:t>
            </a:r>
            <a:br>
              <a:rPr lang="cs-CZ" b="0" dirty="0"/>
            </a:br>
            <a:r>
              <a:rPr lang="cs-CZ" b="0" dirty="0"/>
              <a:t>	evoluční biologie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 ve své podstatě mezioborové studium: chemie (povaha látek, ze kterých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jsou organismy složeny), geologie, výzkum atmosféry (charakter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prostředí, ve kterém vznikl život) atd.</a:t>
            </a:r>
            <a:endParaRPr lang="cs-CZ" b="0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6725" y="2229535"/>
            <a:ext cx="2855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Co je vlastně život?</a:t>
            </a:r>
          </a:p>
        </p:txBody>
      </p:sp>
      <p:sp>
        <p:nvSpPr>
          <p:cNvPr id="1028" name="AutoShape 4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Pictorial art Zdenek Burian Neanderthal fire &amp; rainbow"/>
          <p:cNvPicPr>
            <a:picLocks noChangeAspect="1" noChangeArrowheads="1"/>
          </p:cNvPicPr>
          <p:nvPr/>
        </p:nvPicPr>
        <p:blipFill>
          <a:blip r:embed="rId2" cstate="print"/>
          <a:srcRect t="18490"/>
          <a:stretch>
            <a:fillRect/>
          </a:stretch>
        </p:blipFill>
        <p:spPr bwMode="auto">
          <a:xfrm>
            <a:off x="1817301" y="2861370"/>
            <a:ext cx="6363396" cy="357988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t="15730" r="5201"/>
          <a:stretch>
            <a:fillRect/>
          </a:stretch>
        </p:blipFill>
        <p:spPr bwMode="auto">
          <a:xfrm>
            <a:off x="4318775" y="2774393"/>
            <a:ext cx="4289766" cy="322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2452179" y="236538"/>
            <a:ext cx="41040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Vznik </a:t>
            </a:r>
            <a:r>
              <a:rPr lang="cs-CZ" sz="2400" b="0" dirty="0" err="1">
                <a:solidFill>
                  <a:srgbClr val="DE0000"/>
                </a:solidFill>
              </a:rPr>
              <a:t>replikátorů</a:t>
            </a:r>
            <a:r>
              <a:rPr lang="cs-CZ" sz="2400" b="0" dirty="0">
                <a:solidFill>
                  <a:srgbClr val="DE0000"/>
                </a:solidFill>
              </a:rPr>
              <a:t> – svět RNA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66725" y="911065"/>
            <a:ext cx="925625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Experimenty </a:t>
            </a:r>
            <a:r>
              <a:rPr lang="cs-CZ" b="0" dirty="0" err="1"/>
              <a:t>Spiegelmana</a:t>
            </a:r>
            <a:r>
              <a:rPr lang="cs-CZ" b="0" dirty="0"/>
              <a:t>, </a:t>
            </a:r>
            <a:r>
              <a:rPr lang="cs-CZ" b="0" dirty="0" err="1"/>
              <a:t>Sumpera</a:t>
            </a:r>
            <a:r>
              <a:rPr lang="cs-CZ" b="0" dirty="0"/>
              <a:t> a dalších ukázaly, že na úrovni                  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replikátorů</a:t>
            </a:r>
            <a:r>
              <a:rPr lang="cs-CZ" b="0" dirty="0"/>
              <a:t> funguje nejen dědičnost a mutace, ale i </a:t>
            </a:r>
            <a:r>
              <a:rPr lang="cs-CZ" b="0" u="sng" dirty="0"/>
              <a:t>selekce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co se ale replikovalo?</a:t>
            </a:r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770007" y="2671817"/>
            <a:ext cx="119776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proteiny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RNA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jiná látka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058509" y="2753710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800" dirty="0">
                <a:ln w="3175">
                  <a:solidFill>
                    <a:schemeClr val="tx1"/>
                  </a:solidFill>
                </a:ln>
                <a:solidFill>
                  <a:srgbClr val="D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0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771525" y="328613"/>
            <a:ext cx="760095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2452179" y="236538"/>
            <a:ext cx="41040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Vznik </a:t>
            </a:r>
            <a:r>
              <a:rPr lang="cs-CZ" sz="2400" b="0" dirty="0" err="1">
                <a:solidFill>
                  <a:srgbClr val="DE0000"/>
                </a:solidFill>
              </a:rPr>
              <a:t>replikátorů</a:t>
            </a:r>
            <a:r>
              <a:rPr lang="cs-CZ" sz="2400" b="0" dirty="0">
                <a:solidFill>
                  <a:srgbClr val="DE0000"/>
                </a:solidFill>
              </a:rPr>
              <a:t> – svět RNA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209318" y="2650911"/>
            <a:ext cx="3538538" cy="3314700"/>
            <a:chOff x="3233" y="2119"/>
            <a:chExt cx="2229" cy="2088"/>
          </a:xfrm>
        </p:grpSpPr>
        <p:pic>
          <p:nvPicPr>
            <p:cNvPr id="14342" name="Picture 22" descr="dizi-span"/>
            <p:cNvPicPr>
              <a:picLocks noChangeAspect="1" noChangeArrowheads="1"/>
            </p:cNvPicPr>
            <p:nvPr/>
          </p:nvPicPr>
          <p:blipFill>
            <a:blip r:embed="rId3" cstate="print"/>
            <a:srcRect r="6673"/>
            <a:stretch>
              <a:fillRect/>
            </a:stretch>
          </p:blipFill>
          <p:spPr bwMode="auto">
            <a:xfrm>
              <a:off x="3726" y="2119"/>
              <a:ext cx="1736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3" name="Text Box 23"/>
            <p:cNvSpPr txBox="1">
              <a:spLocks noChangeArrowheads="1"/>
            </p:cNvSpPr>
            <p:nvPr/>
          </p:nvSpPr>
          <p:spPr bwMode="auto">
            <a:xfrm>
              <a:off x="3233" y="2787"/>
              <a:ext cx="54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F. </a:t>
              </a:r>
              <a:r>
                <a:rPr lang="cs-CZ" sz="1600" b="0" dirty="0" err="1">
                  <a:solidFill>
                    <a:srgbClr val="003399"/>
                  </a:solidFill>
                </a:rPr>
                <a:t>Crick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pic>
          <p:nvPicPr>
            <p:cNvPr id="14344" name="Picture 25" descr="WoeseCarl"/>
            <p:cNvPicPr>
              <a:picLocks noChangeAspect="1" noChangeArrowheads="1"/>
            </p:cNvPicPr>
            <p:nvPr/>
          </p:nvPicPr>
          <p:blipFill>
            <a:blip r:embed="rId4" cstate="print"/>
            <a:srcRect l="8334" r="51488" b="28595"/>
            <a:stretch>
              <a:fillRect/>
            </a:stretch>
          </p:blipFill>
          <p:spPr bwMode="auto">
            <a:xfrm>
              <a:off x="3750" y="3073"/>
              <a:ext cx="746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4345" name="Picture 27" descr="orgel19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0" y="3063"/>
              <a:ext cx="774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6" name="Text Box 28"/>
            <p:cNvSpPr txBox="1">
              <a:spLocks noChangeArrowheads="1"/>
            </p:cNvSpPr>
            <p:nvPr/>
          </p:nvSpPr>
          <p:spPr bwMode="auto">
            <a:xfrm>
              <a:off x="3811" y="3994"/>
              <a:ext cx="68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C. </a:t>
              </a:r>
              <a:r>
                <a:rPr lang="cs-CZ" sz="1600" b="0" dirty="0" err="1">
                  <a:solidFill>
                    <a:srgbClr val="003399"/>
                  </a:solidFill>
                </a:rPr>
                <a:t>Woese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sp>
          <p:nvSpPr>
            <p:cNvPr id="14347" name="Text Box 29"/>
            <p:cNvSpPr txBox="1">
              <a:spLocks noChangeArrowheads="1"/>
            </p:cNvSpPr>
            <p:nvPr/>
          </p:nvSpPr>
          <p:spPr bwMode="auto">
            <a:xfrm>
              <a:off x="4772" y="3994"/>
              <a:ext cx="57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>
                  <a:solidFill>
                    <a:srgbClr val="003399"/>
                  </a:solidFill>
                </a:rPr>
                <a:t>L. Orgel</a:t>
              </a: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66724" y="4710637"/>
            <a:ext cx="5377027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Francis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Crick</a:t>
            </a:r>
            <a:r>
              <a:rPr lang="cs-CZ" b="0" dirty="0">
                <a:solidFill>
                  <a:srgbClr val="003399"/>
                </a:solidFill>
              </a:rPr>
              <a:t>, </a:t>
            </a:r>
            <a:r>
              <a:rPr lang="cs-CZ" b="0" dirty="0" err="1">
                <a:solidFill>
                  <a:srgbClr val="003399"/>
                </a:solidFill>
              </a:rPr>
              <a:t>Carl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Woese</a:t>
            </a:r>
            <a:r>
              <a:rPr lang="cs-CZ" b="0" dirty="0">
                <a:solidFill>
                  <a:srgbClr val="003399"/>
                </a:solidFill>
              </a:rPr>
              <a:t>, </a:t>
            </a:r>
            <a:r>
              <a:rPr lang="cs-CZ" b="0" dirty="0" err="1">
                <a:solidFill>
                  <a:srgbClr val="003399"/>
                </a:solidFill>
              </a:rPr>
              <a:t>Leslie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Orgel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(1967):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dvojí role RNA: dědičnost + enzym</a:t>
            </a:r>
            <a:br>
              <a:rPr lang="cs-CZ" b="0" dirty="0"/>
            </a:br>
            <a:r>
              <a:rPr lang="cs-CZ" b="0" dirty="0"/>
              <a:t>  	= </a:t>
            </a:r>
            <a:r>
              <a:rPr lang="cs-CZ" sz="2400" b="0" dirty="0" err="1">
                <a:solidFill>
                  <a:srgbClr val="DE0000"/>
                </a:solidFill>
              </a:rPr>
              <a:t>ribozym</a:t>
            </a:r>
            <a:endParaRPr lang="cs-CZ" b="0" dirty="0">
              <a:solidFill>
                <a:srgbClr val="DE0000"/>
              </a:solidFill>
            </a:endParaRPr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770007" y="2671817"/>
            <a:ext cx="119776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proteiny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RNA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jiná látka</a:t>
            </a:r>
          </a:p>
        </p:txBody>
      </p:sp>
      <p:cxnSp>
        <p:nvCxnSpPr>
          <p:cNvPr id="18" name="Přímá spojovací čára 17"/>
          <p:cNvCxnSpPr/>
          <p:nvPr/>
        </p:nvCxnSpPr>
        <p:spPr bwMode="auto">
          <a:xfrm>
            <a:off x="1834959" y="3902705"/>
            <a:ext cx="599089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DE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ovéPole 14"/>
          <p:cNvSpPr txBox="1"/>
          <p:nvPr/>
        </p:nvSpPr>
        <p:spPr>
          <a:xfrm>
            <a:off x="466725" y="911065"/>
            <a:ext cx="925625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Experimenty </a:t>
            </a:r>
            <a:r>
              <a:rPr lang="cs-CZ" b="0" dirty="0" err="1"/>
              <a:t>Spiegelmana</a:t>
            </a:r>
            <a:r>
              <a:rPr lang="cs-CZ" b="0" dirty="0"/>
              <a:t>, </a:t>
            </a:r>
            <a:r>
              <a:rPr lang="cs-CZ" b="0" dirty="0" err="1"/>
              <a:t>Sumpera</a:t>
            </a:r>
            <a:r>
              <a:rPr lang="cs-CZ" b="0" dirty="0"/>
              <a:t> a dalších ukázaly, že na úrovni                  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replikátorů</a:t>
            </a:r>
            <a:r>
              <a:rPr lang="cs-CZ" b="0" dirty="0"/>
              <a:t> funguje nejen dědičnost a mutace, ale i </a:t>
            </a:r>
            <a:r>
              <a:rPr lang="cs-CZ" b="0" u="sng" dirty="0"/>
              <a:t>selekce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co se ale replikovalo?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561269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>
                <a:solidFill>
                  <a:srgbClr val="DE0000"/>
                </a:solidFill>
              </a:rPr>
              <a:t>Vlastnosti RNA:</a:t>
            </a:r>
          </a:p>
          <a:p>
            <a:pPr>
              <a:spcAft>
                <a:spcPts val="1200"/>
              </a:spcAft>
            </a:pPr>
            <a:r>
              <a:rPr lang="cs-CZ" b="0" dirty="0"/>
              <a:t>jednodušší než DNA</a:t>
            </a:r>
          </a:p>
          <a:p>
            <a:pPr>
              <a:spcAft>
                <a:spcPts val="1200"/>
              </a:spcAft>
            </a:pPr>
            <a:r>
              <a:rPr lang="cs-CZ" b="0" dirty="0"/>
              <a:t>absence složitých opravných mechanismů</a:t>
            </a:r>
          </a:p>
          <a:p>
            <a:pPr>
              <a:spcAft>
                <a:spcPts val="1200"/>
              </a:spcAft>
            </a:pPr>
            <a:r>
              <a:rPr lang="cs-CZ" b="0" dirty="0"/>
              <a:t>schopnost vytvářet rozmanité 3D </a:t>
            </a:r>
            <a:r>
              <a:rPr lang="cs-CZ" b="0" dirty="0" err="1"/>
              <a:t>konformace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reaktivnější než DNA (OH-skupina na 2´ uhlíku)</a:t>
            </a:r>
          </a:p>
        </p:txBody>
      </p:sp>
      <p:pic>
        <p:nvPicPr>
          <p:cNvPr id="1638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3048" y="2073014"/>
            <a:ext cx="2238703" cy="222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2.bp.blogspot.com/-fTqQnoy_3DE/TdfsOqm10fI/AAAAAAAADE0/p1u0Yr_yCT4/s1600/DNArepai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9343" y="236538"/>
            <a:ext cx="2987511" cy="167634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Picture 2" descr="http://www.evolution-textbook.org/content/free/tables/Ch_04/T3_EVOW_Ch04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78677" y="2554703"/>
            <a:ext cx="5235575" cy="4145641"/>
          </a:xfrm>
          <a:prstGeom prst="rect">
            <a:avLst/>
          </a:prstGeom>
          <a:noFill/>
        </p:spPr>
      </p:pic>
      <p:pic>
        <p:nvPicPr>
          <p:cNvPr id="7" name="Picture 2" descr="http://www.evolution-textbook.org/content/free/figures/04_EVOW_Art/15_EVOW_CH04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25115" r="22361" b="74355"/>
          <a:stretch>
            <a:fillRect/>
          </a:stretch>
        </p:blipFill>
        <p:spPr bwMode="auto">
          <a:xfrm>
            <a:off x="5465380" y="4424854"/>
            <a:ext cx="3510455" cy="1492470"/>
          </a:xfrm>
          <a:prstGeom prst="rect">
            <a:avLst/>
          </a:prstGeom>
          <a:noFill/>
        </p:spPr>
      </p:pic>
      <p:cxnSp>
        <p:nvCxnSpPr>
          <p:cNvPr id="9" name="Přímá spojovací šipka 8"/>
          <p:cNvCxnSpPr/>
          <p:nvPr/>
        </p:nvCxnSpPr>
        <p:spPr bwMode="auto">
          <a:xfrm>
            <a:off x="5780690" y="1965434"/>
            <a:ext cx="767255" cy="5990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5312980" y="2506717"/>
            <a:ext cx="2538248" cy="31583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evolution-textbook.org/content/free/figures/04_EVOW_Art/15_EVOW_CH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25115" r="22361" b="33246"/>
          <a:stretch>
            <a:fillRect/>
          </a:stretch>
        </p:blipFill>
        <p:spPr bwMode="auto">
          <a:xfrm>
            <a:off x="5265967" y="2423344"/>
            <a:ext cx="3510455" cy="3884905"/>
          </a:xfrm>
          <a:prstGeom prst="rect">
            <a:avLst/>
          </a:prstGeom>
          <a:noFill/>
        </p:spPr>
      </p:pic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66725" y="236538"/>
            <a:ext cx="8435579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mnoho funkcí vzniklo velmi dávno</a:t>
            </a:r>
            <a:br>
              <a:rPr lang="cs-CZ" b="0" dirty="0"/>
            </a:br>
            <a:r>
              <a:rPr lang="cs-CZ" b="0" dirty="0"/>
              <a:t>	RNA jako „molekulární fosilie“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mnoho zásadních koenzymů, např. NAD</a:t>
            </a:r>
            <a:r>
              <a:rPr lang="cs-CZ" b="0" baseline="30000" dirty="0"/>
              <a:t>+</a:t>
            </a:r>
            <a:r>
              <a:rPr lang="cs-CZ" b="0" dirty="0"/>
              <a:t>, </a:t>
            </a:r>
            <a:r>
              <a:rPr lang="cs-CZ" b="0" dirty="0" err="1"/>
              <a:t>flavinadenindinukleotid</a:t>
            </a:r>
            <a:r>
              <a:rPr lang="cs-CZ" b="0" dirty="0"/>
              <a:t> (FAD) </a:t>
            </a:r>
            <a:br>
              <a:rPr lang="cs-CZ" b="0" dirty="0"/>
            </a:br>
            <a:r>
              <a:rPr lang="cs-CZ" b="0" dirty="0"/>
              <a:t>	= deriváty </a:t>
            </a:r>
            <a:r>
              <a:rPr lang="cs-CZ" b="0" dirty="0" err="1"/>
              <a:t>ribonukleotidu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deoxyribonukleotidy vznikají z </a:t>
            </a:r>
            <a:r>
              <a:rPr lang="cs-CZ" b="0" dirty="0" err="1"/>
              <a:t>ribonukleotidů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při replikaci DNA používán RNA </a:t>
            </a:r>
            <a:r>
              <a:rPr lang="cs-CZ" b="0" dirty="0" err="1"/>
              <a:t>primer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ATP </a:t>
            </a:r>
            <a:r>
              <a:rPr lang="cs-CZ" b="0" dirty="0">
                <a:sym typeface="Symbol" pitchFamily="-105" charset="2"/>
              </a:rPr>
              <a:t>=</a:t>
            </a:r>
            <a:r>
              <a:rPr lang="cs-CZ" b="0" dirty="0"/>
              <a:t> </a:t>
            </a:r>
            <a:r>
              <a:rPr lang="cs-CZ" b="0" dirty="0" err="1"/>
              <a:t>ribonukleotid</a:t>
            </a:r>
            <a:endParaRPr lang="cs-CZ" b="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466725" y="1092450"/>
            <a:ext cx="6103087" cy="5364079"/>
            <a:chOff x="287079" y="909130"/>
            <a:chExt cx="6103087" cy="5364079"/>
          </a:xfrm>
        </p:grpSpPr>
        <p:pic>
          <p:nvPicPr>
            <p:cNvPr id="9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11" name="Obdélník 10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79413" y="294505"/>
            <a:ext cx="88844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Kruger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et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al</a:t>
            </a:r>
            <a:r>
              <a:rPr lang="cs-CZ" b="0" dirty="0">
                <a:solidFill>
                  <a:srgbClr val="003399"/>
                </a:solidFill>
              </a:rPr>
              <a:t>.</a:t>
            </a:r>
            <a:r>
              <a:rPr lang="cs-CZ" b="0" dirty="0"/>
              <a:t> (1982): </a:t>
            </a:r>
            <a:r>
              <a:rPr lang="cs-CZ" b="0" dirty="0" err="1"/>
              <a:t>samosetřih</a:t>
            </a:r>
            <a:r>
              <a:rPr lang="cs-CZ" b="0" dirty="0"/>
              <a:t> intronu v </a:t>
            </a:r>
            <a:r>
              <a:rPr lang="cs-CZ" b="0" dirty="0" err="1"/>
              <a:t>pre</a:t>
            </a:r>
            <a:r>
              <a:rPr lang="cs-CZ" b="0" dirty="0"/>
              <a:t>-</a:t>
            </a:r>
            <a:r>
              <a:rPr lang="cs-CZ" b="0" dirty="0" err="1"/>
              <a:t>mRNA</a:t>
            </a:r>
            <a:r>
              <a:rPr lang="cs-CZ" b="0" dirty="0"/>
              <a:t> </a:t>
            </a:r>
            <a:r>
              <a:rPr lang="cs-CZ" b="0" dirty="0" err="1"/>
              <a:t>stejnobrvého</a:t>
            </a:r>
            <a:r>
              <a:rPr lang="cs-CZ" b="0" dirty="0"/>
              <a:t> nálevníka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err="1"/>
              <a:t>vejcovky</a:t>
            </a:r>
            <a:r>
              <a:rPr lang="cs-CZ" b="0" dirty="0"/>
              <a:t> (</a:t>
            </a:r>
            <a:r>
              <a:rPr lang="cs-CZ" b="0" i="1" dirty="0" err="1"/>
              <a:t>Tetrahymena</a:t>
            </a:r>
            <a:r>
              <a:rPr lang="cs-CZ" b="0" dirty="0"/>
              <a:t>)</a:t>
            </a:r>
          </a:p>
        </p:txBody>
      </p:sp>
      <p:pic>
        <p:nvPicPr>
          <p:cNvPr id="15365" name="Picture 13" descr="File:Tetrahymena thermophila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0290" y="2667001"/>
            <a:ext cx="2532009" cy="38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888442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Kruger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et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al</a:t>
            </a:r>
            <a:r>
              <a:rPr lang="cs-CZ" b="0" dirty="0">
                <a:solidFill>
                  <a:srgbClr val="003399"/>
                </a:solidFill>
              </a:rPr>
              <a:t>.</a:t>
            </a:r>
            <a:r>
              <a:rPr lang="cs-CZ" b="0" dirty="0"/>
              <a:t> (1982): </a:t>
            </a:r>
            <a:r>
              <a:rPr lang="cs-CZ" b="0" dirty="0" err="1"/>
              <a:t>samosetřih</a:t>
            </a:r>
            <a:r>
              <a:rPr lang="cs-CZ" b="0" dirty="0"/>
              <a:t> intronu v </a:t>
            </a:r>
            <a:r>
              <a:rPr lang="cs-CZ" b="0" dirty="0" err="1"/>
              <a:t>pre</a:t>
            </a:r>
            <a:r>
              <a:rPr lang="cs-CZ" b="0" dirty="0"/>
              <a:t>-</a:t>
            </a:r>
            <a:r>
              <a:rPr lang="cs-CZ" b="0" dirty="0" err="1"/>
              <a:t>mRNA</a:t>
            </a:r>
            <a:r>
              <a:rPr lang="cs-CZ" b="0" dirty="0"/>
              <a:t> </a:t>
            </a:r>
            <a:r>
              <a:rPr lang="cs-CZ" b="0" dirty="0" err="1"/>
              <a:t>stejnobrvého</a:t>
            </a:r>
            <a:r>
              <a:rPr lang="cs-CZ" b="0" dirty="0"/>
              <a:t> nálevníka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err="1"/>
              <a:t>vejcovky</a:t>
            </a:r>
            <a:r>
              <a:rPr lang="cs-CZ" b="0" dirty="0"/>
              <a:t> (</a:t>
            </a:r>
            <a:r>
              <a:rPr lang="cs-CZ" b="0" i="1" dirty="0" err="1"/>
              <a:t>Tetrahymena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Zaug</a:t>
            </a:r>
            <a:r>
              <a:rPr lang="cs-CZ" b="0" dirty="0">
                <a:solidFill>
                  <a:srgbClr val="003399"/>
                </a:solidFill>
              </a:rPr>
              <a:t> a Cech</a:t>
            </a:r>
            <a:r>
              <a:rPr lang="cs-CZ" b="0" dirty="0"/>
              <a:t> (1986): IVS (</a:t>
            </a:r>
            <a:r>
              <a:rPr lang="cs-CZ" b="0" i="1" dirty="0" err="1"/>
              <a:t>intervening</a:t>
            </a:r>
            <a:r>
              <a:rPr lang="cs-CZ" b="0" i="1" dirty="0"/>
              <a:t> </a:t>
            </a:r>
            <a:r>
              <a:rPr lang="cs-CZ" b="0" i="1" dirty="0" err="1"/>
              <a:t>sequence</a:t>
            </a:r>
            <a:r>
              <a:rPr lang="cs-CZ" b="0" dirty="0"/>
              <a:t>) </a:t>
            </a:r>
            <a:r>
              <a:rPr lang="cs-CZ" b="0" dirty="0">
                <a:sym typeface="Symbol" pitchFamily="-105" charset="2"/>
              </a:rPr>
              <a:t> </a:t>
            </a:r>
            <a:r>
              <a:rPr lang="cs-CZ" b="0" dirty="0" err="1">
                <a:sym typeface="Symbol" pitchFamily="-105" charset="2"/>
              </a:rPr>
              <a:t>ribozym</a:t>
            </a:r>
            <a:endParaRPr lang="cs-CZ" b="0" dirty="0">
              <a:sym typeface="Symbol" pitchFamily="-105" charset="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306037" y="1686307"/>
            <a:ext cx="1782488" cy="230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154433" y="2217682"/>
            <a:ext cx="1468601" cy="662152"/>
          </a:xfrm>
          <a:prstGeom prst="wedgeRectCallout">
            <a:avLst>
              <a:gd name="adj1" fmla="val -82291"/>
              <a:gd name="adj2" fmla="val -1126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aktivní místo </a:t>
            </a:r>
            <a:r>
              <a:rPr lang="cs-CZ" sz="1600" b="0" dirty="0" err="1"/>
              <a:t>ribozymu</a:t>
            </a:r>
            <a:endParaRPr lang="cs-CZ" sz="1600" b="0" dirty="0"/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3893098" y="5339255"/>
            <a:ext cx="130328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3" name="Skupina 52"/>
          <p:cNvGrpSpPr/>
          <p:nvPr/>
        </p:nvGrpSpPr>
        <p:grpSpPr>
          <a:xfrm>
            <a:off x="5321519" y="5002594"/>
            <a:ext cx="1397875" cy="943749"/>
            <a:chOff x="4266214" y="1723367"/>
            <a:chExt cx="1397875" cy="943749"/>
          </a:xfrm>
        </p:grpSpPr>
        <p:pic>
          <p:nvPicPr>
            <p:cNvPr id="14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4" cstate="print"/>
            <a:srcRect l="12539" t="55708" r="11978"/>
            <a:stretch>
              <a:fillRect/>
            </a:stretch>
          </p:blipFill>
          <p:spPr bwMode="auto">
            <a:xfrm>
              <a:off x="4266214" y="1760538"/>
              <a:ext cx="1397875" cy="906578"/>
            </a:xfrm>
            <a:prstGeom prst="rect">
              <a:avLst/>
            </a:prstGeom>
            <a:noFill/>
          </p:spPr>
        </p:pic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4274299" y="234448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4352271" y="231081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4434673" y="228689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4519734" y="23347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4570239" y="240650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4626059" y="246498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4687197" y="241979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4735044" y="236663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4665931" y="232676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Elipsa 25"/>
            <p:cNvSpPr>
              <a:spLocks noChangeAspect="1"/>
            </p:cNvSpPr>
            <p:nvPr/>
          </p:nvSpPr>
          <p:spPr bwMode="auto">
            <a:xfrm>
              <a:off x="4604794" y="226031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Elipsa 26"/>
            <p:cNvSpPr>
              <a:spLocks noChangeAspect="1"/>
            </p:cNvSpPr>
            <p:nvPr/>
          </p:nvSpPr>
          <p:spPr bwMode="auto">
            <a:xfrm>
              <a:off x="4652641" y="21938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ipsa 27"/>
            <p:cNvSpPr>
              <a:spLocks noChangeAspect="1"/>
            </p:cNvSpPr>
            <p:nvPr/>
          </p:nvSpPr>
          <p:spPr bwMode="auto">
            <a:xfrm>
              <a:off x="4713778" y="214866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Elipsa 28"/>
            <p:cNvSpPr>
              <a:spLocks noChangeAspect="1"/>
            </p:cNvSpPr>
            <p:nvPr/>
          </p:nvSpPr>
          <p:spPr bwMode="auto">
            <a:xfrm>
              <a:off x="4711120" y="206360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Elipsa 29"/>
            <p:cNvSpPr>
              <a:spLocks noChangeAspect="1"/>
            </p:cNvSpPr>
            <p:nvPr/>
          </p:nvSpPr>
          <p:spPr bwMode="auto">
            <a:xfrm>
              <a:off x="4679222" y="199183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Elipsa 30"/>
            <p:cNvSpPr>
              <a:spLocks noChangeAspect="1"/>
            </p:cNvSpPr>
            <p:nvPr/>
          </p:nvSpPr>
          <p:spPr bwMode="auto">
            <a:xfrm>
              <a:off x="4649983" y="191209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Elipsa 31"/>
            <p:cNvSpPr>
              <a:spLocks noChangeAspect="1"/>
            </p:cNvSpPr>
            <p:nvPr/>
          </p:nvSpPr>
          <p:spPr bwMode="auto">
            <a:xfrm>
              <a:off x="4652640" y="183235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Elipsa 32"/>
            <p:cNvSpPr>
              <a:spLocks noChangeAspect="1"/>
            </p:cNvSpPr>
            <p:nvPr/>
          </p:nvSpPr>
          <p:spPr bwMode="auto">
            <a:xfrm>
              <a:off x="4697830" y="17632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Elipsa 33"/>
            <p:cNvSpPr>
              <a:spLocks noChangeAspect="1"/>
            </p:cNvSpPr>
            <p:nvPr/>
          </p:nvSpPr>
          <p:spPr bwMode="auto">
            <a:xfrm>
              <a:off x="4769599" y="172336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Elipsa 34"/>
            <p:cNvSpPr>
              <a:spLocks noChangeAspect="1"/>
            </p:cNvSpPr>
            <p:nvPr/>
          </p:nvSpPr>
          <p:spPr bwMode="auto">
            <a:xfrm>
              <a:off x="4857318" y="172868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Elipsa 35"/>
            <p:cNvSpPr>
              <a:spLocks noChangeAspect="1"/>
            </p:cNvSpPr>
            <p:nvPr/>
          </p:nvSpPr>
          <p:spPr bwMode="auto">
            <a:xfrm>
              <a:off x="4926429" y="178716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lipsa 36"/>
            <p:cNvSpPr>
              <a:spLocks noChangeAspect="1"/>
            </p:cNvSpPr>
            <p:nvPr/>
          </p:nvSpPr>
          <p:spPr bwMode="auto">
            <a:xfrm>
              <a:off x="4958327" y="185361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Elipsa 37"/>
            <p:cNvSpPr>
              <a:spLocks noChangeAspect="1"/>
            </p:cNvSpPr>
            <p:nvPr/>
          </p:nvSpPr>
          <p:spPr bwMode="auto">
            <a:xfrm>
              <a:off x="4953010" y="193336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Elipsa 38"/>
            <p:cNvSpPr>
              <a:spLocks noChangeAspect="1"/>
            </p:cNvSpPr>
            <p:nvPr/>
          </p:nvSpPr>
          <p:spPr bwMode="auto">
            <a:xfrm>
              <a:off x="4921113" y="2010446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Elipsa 39"/>
            <p:cNvSpPr>
              <a:spLocks noChangeAspect="1"/>
            </p:cNvSpPr>
            <p:nvPr/>
          </p:nvSpPr>
          <p:spPr bwMode="auto">
            <a:xfrm>
              <a:off x="4902506" y="20795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Elipsa 40"/>
            <p:cNvSpPr>
              <a:spLocks noChangeAspect="1"/>
            </p:cNvSpPr>
            <p:nvPr/>
          </p:nvSpPr>
          <p:spPr bwMode="auto">
            <a:xfrm>
              <a:off x="4913139" y="2156643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Elipsa 41"/>
            <p:cNvSpPr>
              <a:spLocks noChangeAspect="1"/>
            </p:cNvSpPr>
            <p:nvPr/>
          </p:nvSpPr>
          <p:spPr bwMode="auto">
            <a:xfrm>
              <a:off x="4963643" y="222043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Elipsa 42"/>
            <p:cNvSpPr>
              <a:spLocks noChangeAspect="1"/>
            </p:cNvSpPr>
            <p:nvPr/>
          </p:nvSpPr>
          <p:spPr bwMode="auto">
            <a:xfrm>
              <a:off x="5035413" y="2260311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Elipsa 43"/>
            <p:cNvSpPr>
              <a:spLocks noChangeAspect="1"/>
            </p:cNvSpPr>
            <p:nvPr/>
          </p:nvSpPr>
          <p:spPr bwMode="auto">
            <a:xfrm>
              <a:off x="5069969" y="23347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Elipsa 44"/>
            <p:cNvSpPr>
              <a:spLocks noChangeAspect="1"/>
            </p:cNvSpPr>
            <p:nvPr/>
          </p:nvSpPr>
          <p:spPr bwMode="auto">
            <a:xfrm>
              <a:off x="5080601" y="2430431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Elipsa 45"/>
            <p:cNvSpPr>
              <a:spLocks noChangeAspect="1"/>
            </p:cNvSpPr>
            <p:nvPr/>
          </p:nvSpPr>
          <p:spPr bwMode="auto">
            <a:xfrm>
              <a:off x="5123131" y="237461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Elipsa 46"/>
            <p:cNvSpPr>
              <a:spLocks noChangeAspect="1"/>
            </p:cNvSpPr>
            <p:nvPr/>
          </p:nvSpPr>
          <p:spPr bwMode="auto">
            <a:xfrm>
              <a:off x="5170979" y="23081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Elipsa 47"/>
            <p:cNvSpPr>
              <a:spLocks noChangeAspect="1"/>
            </p:cNvSpPr>
            <p:nvPr/>
          </p:nvSpPr>
          <p:spPr bwMode="auto">
            <a:xfrm>
              <a:off x="5245406" y="228423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Elipsa 48"/>
            <p:cNvSpPr>
              <a:spLocks noChangeAspect="1"/>
            </p:cNvSpPr>
            <p:nvPr/>
          </p:nvSpPr>
          <p:spPr bwMode="auto">
            <a:xfrm>
              <a:off x="5314517" y="232676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Elipsa 49"/>
            <p:cNvSpPr>
              <a:spLocks noChangeAspect="1"/>
            </p:cNvSpPr>
            <p:nvPr/>
          </p:nvSpPr>
          <p:spPr bwMode="auto">
            <a:xfrm>
              <a:off x="5367680" y="239055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Elipsa 50"/>
            <p:cNvSpPr>
              <a:spLocks noChangeAspect="1"/>
            </p:cNvSpPr>
            <p:nvPr/>
          </p:nvSpPr>
          <p:spPr bwMode="auto">
            <a:xfrm>
              <a:off x="5415527" y="244638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Elipsa 51"/>
            <p:cNvSpPr>
              <a:spLocks noChangeAspect="1"/>
            </p:cNvSpPr>
            <p:nvPr/>
          </p:nvSpPr>
          <p:spPr bwMode="auto">
            <a:xfrm>
              <a:off x="5471348" y="240650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2495142" y="5039765"/>
            <a:ext cx="1423247" cy="906578"/>
            <a:chOff x="2495142" y="5039765"/>
            <a:chExt cx="1423247" cy="906578"/>
          </a:xfrm>
        </p:grpSpPr>
        <p:pic>
          <p:nvPicPr>
            <p:cNvPr id="13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4" cstate="print"/>
            <a:srcRect l="12539" t="55708" r="11978"/>
            <a:stretch>
              <a:fillRect/>
            </a:stretch>
          </p:blipFill>
          <p:spPr bwMode="auto">
            <a:xfrm>
              <a:off x="2520514" y="5039765"/>
              <a:ext cx="1397875" cy="906578"/>
            </a:xfrm>
            <a:prstGeom prst="rect">
              <a:avLst/>
            </a:prstGeom>
            <a:noFill/>
          </p:spPr>
        </p:pic>
        <p:sp>
          <p:nvSpPr>
            <p:cNvPr id="54" name="Elipsa 53"/>
            <p:cNvSpPr>
              <a:spLocks noChangeAspect="1"/>
            </p:cNvSpPr>
            <p:nvPr/>
          </p:nvSpPr>
          <p:spPr bwMode="auto">
            <a:xfrm>
              <a:off x="3810035" y="5669786"/>
              <a:ext cx="51834" cy="49840"/>
            </a:xfrm>
            <a:prstGeom prst="ellipse">
              <a:avLst/>
            </a:prstGeom>
            <a:solidFill>
              <a:srgbClr val="00B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Elipsa 54"/>
            <p:cNvSpPr>
              <a:spLocks noChangeAspect="1"/>
            </p:cNvSpPr>
            <p:nvPr/>
          </p:nvSpPr>
          <p:spPr bwMode="auto">
            <a:xfrm>
              <a:off x="2495142" y="5713202"/>
              <a:ext cx="51834" cy="49840"/>
            </a:xfrm>
            <a:prstGeom prst="ellipse">
              <a:avLst/>
            </a:prstGeom>
            <a:solidFill>
              <a:srgbClr val="003399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1538780" y="4389382"/>
            <a:ext cx="1137525" cy="744920"/>
          </a:xfrm>
          <a:prstGeom prst="wedgeRectCallout">
            <a:avLst>
              <a:gd name="adj1" fmla="val 44478"/>
              <a:gd name="adj2" fmla="val 9808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ligázová</a:t>
            </a:r>
            <a:r>
              <a:rPr lang="cs-CZ" sz="1800" b="0" dirty="0"/>
              <a:t> aktivita</a:t>
            </a:r>
          </a:p>
        </p:txBody>
      </p:sp>
      <p:sp>
        <p:nvSpPr>
          <p:cNvPr id="57" name="AutoShape 10"/>
          <p:cNvSpPr>
            <a:spLocks noChangeArrowheads="1"/>
          </p:cNvSpPr>
          <p:nvPr/>
        </p:nvSpPr>
        <p:spPr bwMode="auto">
          <a:xfrm>
            <a:off x="6200117" y="4394637"/>
            <a:ext cx="1665891" cy="744920"/>
          </a:xfrm>
          <a:prstGeom prst="wedgeRectCallout">
            <a:avLst>
              <a:gd name="adj1" fmla="val -40064"/>
              <a:gd name="adj2" fmla="val 8256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polymerázová aktivita</a:t>
            </a:r>
          </a:p>
        </p:txBody>
      </p:sp>
      <p:pic>
        <p:nvPicPr>
          <p:cNvPr id="58" name="Picture 13" descr="File:Tetrahymena thermophila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5918" y="1106338"/>
            <a:ext cx="1312809" cy="202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6" grpId="0" animBg="1"/>
      <p:bldP spid="5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6725" y="4340828"/>
            <a:ext cx="7609647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Doudna</a:t>
            </a:r>
            <a:r>
              <a:rPr lang="cs-CZ" b="0" dirty="0">
                <a:solidFill>
                  <a:srgbClr val="003399"/>
                </a:solidFill>
                <a:sym typeface="Symbol" pitchFamily="-105" charset="2"/>
              </a:rPr>
              <a:t> a </a:t>
            </a: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Szostak</a:t>
            </a:r>
            <a:r>
              <a:rPr lang="cs-CZ" b="0" dirty="0">
                <a:sym typeface="Symbol" pitchFamily="-105" charset="2"/>
              </a:rPr>
              <a:t> (1989): modifikace IVS  katalýza syntézy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komplementárního řetězce podle vnějšího </a:t>
            </a:r>
            <a:r>
              <a:rPr lang="cs-CZ" b="0" dirty="0" err="1">
                <a:sym typeface="Symbol" pitchFamily="-105" charset="2"/>
              </a:rPr>
              <a:t>templátu</a:t>
            </a:r>
            <a:r>
              <a:rPr lang="cs-CZ" b="0" dirty="0">
                <a:sym typeface="Symbol" pitchFamily="-105" charset="2"/>
              </a:rPr>
              <a:t> –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max. 40 nukleotidů, pouze 1 % kompletních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Doudna</a:t>
            </a:r>
            <a:r>
              <a:rPr lang="cs-CZ" b="0" dirty="0">
                <a:sym typeface="Symbol" pitchFamily="-105" charset="2"/>
              </a:rPr>
              <a:t> (1991):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err="1">
                <a:sym typeface="Symbol" pitchFamily="-105" charset="2"/>
              </a:rPr>
              <a:t>ribozym</a:t>
            </a:r>
            <a:r>
              <a:rPr lang="cs-CZ" b="0" dirty="0">
                <a:sym typeface="Symbol" pitchFamily="-105" charset="2"/>
              </a:rPr>
              <a:t> o 3 </a:t>
            </a:r>
            <a:r>
              <a:rPr lang="cs-CZ" b="0" dirty="0" err="1">
                <a:sym typeface="Symbol" pitchFamily="-105" charset="2"/>
              </a:rPr>
              <a:t>podjednotkách</a:t>
            </a:r>
            <a:r>
              <a:rPr lang="cs-CZ" b="0" dirty="0">
                <a:sym typeface="Symbol" pitchFamily="-105" charset="2"/>
              </a:rPr>
              <a:t> ze sekvence </a:t>
            </a:r>
            <a:r>
              <a:rPr lang="cs-CZ" b="0" i="1" dirty="0" err="1">
                <a:sym typeface="Symbol" pitchFamily="-105" charset="2"/>
              </a:rPr>
              <a:t>sunY</a:t>
            </a:r>
            <a:r>
              <a:rPr lang="cs-CZ" b="0" dirty="0">
                <a:sym typeface="Symbol" pitchFamily="-105" charset="2"/>
              </a:rPr>
              <a:t> bakteriofága T4</a:t>
            </a:r>
          </a:p>
        </p:txBody>
      </p:sp>
      <p:grpSp>
        <p:nvGrpSpPr>
          <p:cNvPr id="331" name="Skupina 330"/>
          <p:cNvGrpSpPr/>
          <p:nvPr/>
        </p:nvGrpSpPr>
        <p:grpSpPr>
          <a:xfrm>
            <a:off x="824093" y="467831"/>
            <a:ext cx="7533282" cy="2751967"/>
            <a:chOff x="824093" y="467831"/>
            <a:chExt cx="7533282" cy="2751967"/>
          </a:xfrm>
        </p:grpSpPr>
        <p:pic>
          <p:nvPicPr>
            <p:cNvPr id="4098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824093" y="946052"/>
              <a:ext cx="573824" cy="791206"/>
            </a:xfrm>
            <a:prstGeom prst="rect">
              <a:avLst/>
            </a:prstGeom>
            <a:noFill/>
          </p:spPr>
        </p:pic>
        <p:cxnSp>
          <p:nvCxnSpPr>
            <p:cNvPr id="16" name="Přímá spojovací šipka 15"/>
            <p:cNvCxnSpPr/>
            <p:nvPr/>
          </p:nvCxnSpPr>
          <p:spPr bwMode="auto">
            <a:xfrm>
              <a:off x="2732689" y="2007477"/>
              <a:ext cx="218615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2" name="Skupina 52"/>
            <p:cNvGrpSpPr>
              <a:grpSpLocks noChangeAspect="1"/>
            </p:cNvGrpSpPr>
            <p:nvPr/>
          </p:nvGrpSpPr>
          <p:grpSpPr>
            <a:xfrm>
              <a:off x="1071075" y="1817968"/>
              <a:ext cx="1048411" cy="707812"/>
              <a:chOff x="4266214" y="1723367"/>
              <a:chExt cx="1397875" cy="943749"/>
            </a:xfrm>
          </p:grpSpPr>
          <p:pic>
            <p:nvPicPr>
              <p:cNvPr id="14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17" name="Elipsa 16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Elipsa 17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Elipsa 18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Elipsa 19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Elipsa 20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Elipsa 21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Elipsa 22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Elipsa 23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Elipsa 24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Elipsa 25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Elipsa 26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Elipsa 27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Elipsa 28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Elipsa 29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Elipsa 30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Elipsa 31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Elipsa 32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Elipsa 33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Elipsa 34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Elipsa 35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Elipsa 36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Elipsa 37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Elipsa 38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Elipsa 39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Elipsa 40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Elipsa 41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Elipsa 42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Elipsa 43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Elipsa 44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Elipsa 45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Elipsa 46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Elipsa 47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Elipsa 48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Elipsa 49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Elipsa 50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Elipsa 51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53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1786760" y="1119476"/>
              <a:ext cx="732897" cy="802295"/>
            </a:xfrm>
            <a:prstGeom prst="rect">
              <a:avLst/>
            </a:prstGeom>
            <a:noFill/>
          </p:spPr>
        </p:pic>
        <p:grpSp>
          <p:nvGrpSpPr>
            <p:cNvPr id="173" name="Skupina 52"/>
            <p:cNvGrpSpPr>
              <a:grpSpLocks noChangeAspect="1"/>
            </p:cNvGrpSpPr>
            <p:nvPr/>
          </p:nvGrpSpPr>
          <p:grpSpPr>
            <a:xfrm>
              <a:off x="3136357" y="1213624"/>
              <a:ext cx="1048411" cy="707812"/>
              <a:chOff x="4266214" y="1723367"/>
              <a:chExt cx="1397875" cy="943749"/>
            </a:xfrm>
          </p:grpSpPr>
          <p:pic>
            <p:nvPicPr>
              <p:cNvPr id="174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175" name="Elipsa 174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6" name="Elipsa 175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Elipsa 176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8" name="Elipsa 177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9" name="Elipsa 178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0" name="Elipsa 179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1" name="Elipsa 180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2" name="Elipsa 181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3" name="Elipsa 182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4" name="Elipsa 183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5" name="Elipsa 184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6" name="Elipsa 185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7" name="Elipsa 186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8" name="Elipsa 187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9" name="Elipsa 188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0" name="Elipsa 189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1" name="Elipsa 190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2" name="Elipsa 191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3" name="Elipsa 192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4" name="Elipsa 193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5" name="Elipsa 194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6" name="Elipsa 195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7" name="Elipsa 196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8" name="Elipsa 197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9" name="Elipsa 198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0" name="Elipsa 199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1" name="Elipsa 200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2" name="Elipsa 201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3" name="Elipsa 202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4" name="Elipsa 203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5" name="Elipsa 204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6" name="Elipsa 205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7" name="Elipsa 206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8" name="Elipsa 207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9" name="Elipsa 208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0" name="Elipsa 209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11" name="Skupina 52"/>
            <p:cNvGrpSpPr>
              <a:grpSpLocks noChangeAspect="1"/>
            </p:cNvGrpSpPr>
            <p:nvPr/>
          </p:nvGrpSpPr>
          <p:grpSpPr>
            <a:xfrm>
              <a:off x="5101792" y="898313"/>
              <a:ext cx="1048411" cy="707812"/>
              <a:chOff x="4266214" y="1723367"/>
              <a:chExt cx="1397875" cy="943749"/>
            </a:xfrm>
          </p:grpSpPr>
          <p:pic>
            <p:nvPicPr>
              <p:cNvPr id="212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13" name="Elipsa 212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4" name="Elipsa 213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5" name="Elipsa 214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6" name="Elipsa 215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7" name="Elipsa 216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8" name="Elipsa 217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9" name="Elipsa 218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0" name="Elipsa 219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1" name="Elipsa 220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2" name="Elipsa 221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3" name="Elipsa 222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4" name="Elipsa 223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5" name="Elipsa 224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6" name="Elipsa 225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7" name="Elipsa 226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8" name="Elipsa 227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9" name="Elipsa 228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0" name="Elipsa 229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1" name="Elipsa 230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2" name="Elipsa 231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3" name="Elipsa 232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4" name="Elipsa 233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5" name="Elipsa 234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6" name="Elipsa 235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7" name="Elipsa 236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8" name="Elipsa 237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9" name="Elipsa 238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0" name="Elipsa 239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1" name="Elipsa 240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2" name="Elipsa 241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3" name="Elipsa 242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4" name="Elipsa 243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5" name="Elipsa 244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6" name="Elipsa 245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7" name="Elipsa 246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8" name="Elipsa 247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49" name="Skupina 52"/>
            <p:cNvGrpSpPr>
              <a:grpSpLocks noChangeAspect="1"/>
            </p:cNvGrpSpPr>
            <p:nvPr/>
          </p:nvGrpSpPr>
          <p:grpSpPr>
            <a:xfrm>
              <a:off x="7308964" y="730147"/>
              <a:ext cx="1048411" cy="707812"/>
              <a:chOff x="4266214" y="1723367"/>
              <a:chExt cx="1397875" cy="943749"/>
            </a:xfrm>
          </p:grpSpPr>
          <p:pic>
            <p:nvPicPr>
              <p:cNvPr id="250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51" name="Elipsa 250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2" name="Elipsa 251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3" name="Elipsa 252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4" name="Elipsa 253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5" name="Elipsa 254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6" name="Elipsa 255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7" name="Elipsa 256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8" name="Elipsa 257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9" name="Elipsa 258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0" name="Elipsa 259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1" name="Elipsa 260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2" name="Elipsa 261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3" name="Elipsa 262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4" name="Elipsa 263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5" name="Elipsa 264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6" name="Elipsa 265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7" name="Elipsa 266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8" name="Elipsa 267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9" name="Elipsa 268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0" name="Elipsa 269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1" name="Elipsa 270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2" name="Elipsa 271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3" name="Elipsa 272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4" name="Elipsa 273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5" name="Elipsa 274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6" name="Elipsa 275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7" name="Elipsa 276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8" name="Elipsa 277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9" name="Elipsa 278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0" name="Elipsa 279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1" name="Elipsa 280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2" name="Elipsa 281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3" name="Elipsa 282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4" name="Elipsa 283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5" name="Elipsa 284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6" name="Elipsa 285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87" name="Skupina 52"/>
            <p:cNvGrpSpPr>
              <a:grpSpLocks noChangeAspect="1"/>
            </p:cNvGrpSpPr>
            <p:nvPr/>
          </p:nvGrpSpPr>
          <p:grpSpPr>
            <a:xfrm>
              <a:off x="6194869" y="2506396"/>
              <a:ext cx="1048411" cy="707812"/>
              <a:chOff x="4266214" y="1723367"/>
              <a:chExt cx="1397875" cy="943749"/>
            </a:xfrm>
          </p:grpSpPr>
          <p:pic>
            <p:nvPicPr>
              <p:cNvPr id="288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89" name="Elipsa 288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0" name="Elipsa 289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1" name="Elipsa 290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2" name="Elipsa 291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3" name="Elipsa 292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4" name="Elipsa 293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5" name="Elipsa 294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6" name="Elipsa 295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7" name="Elipsa 296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8" name="Elipsa 297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9" name="Elipsa 298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0" name="Elipsa 299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1" name="Elipsa 300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2" name="Elipsa 301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3" name="Elipsa 302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4" name="Elipsa 303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5" name="Elipsa 304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6" name="Elipsa 305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7" name="Elipsa 306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8" name="Elipsa 307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9" name="Elipsa 308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0" name="Elipsa 309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1" name="Elipsa 310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2" name="Elipsa 311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3" name="Elipsa 312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4" name="Elipsa 313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5" name="Elipsa 314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6" name="Elipsa 315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7" name="Elipsa 316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8" name="Elipsa 317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9" name="Elipsa 318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0" name="Elipsa 319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1" name="Elipsa 320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2" name="Elipsa 321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3" name="Elipsa 322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4" name="Elipsa 323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325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6448097" y="1450551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6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7520153" y="2396483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7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5197366" y="2417503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8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5464411" y="1634480"/>
              <a:ext cx="573824" cy="791206"/>
            </a:xfrm>
            <a:prstGeom prst="rect">
              <a:avLst/>
            </a:prstGeom>
            <a:noFill/>
          </p:spPr>
        </p:pic>
        <p:pic>
          <p:nvPicPr>
            <p:cNvPr id="329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7640052" y="1487335"/>
              <a:ext cx="573824" cy="791206"/>
            </a:xfrm>
            <a:prstGeom prst="rect">
              <a:avLst/>
            </a:prstGeom>
            <a:noFill/>
          </p:spPr>
        </p:pic>
        <p:pic>
          <p:nvPicPr>
            <p:cNvPr id="330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6399831" y="467831"/>
              <a:ext cx="573824" cy="791206"/>
            </a:xfrm>
            <a:prstGeom prst="rect">
              <a:avLst/>
            </a:prstGeom>
            <a:noFill/>
          </p:spPr>
        </p:pic>
      </p:grp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2730283" y="236538"/>
            <a:ext cx="2093966" cy="744920"/>
          </a:xfrm>
          <a:prstGeom prst="wedgeRectCallout">
            <a:avLst>
              <a:gd name="adj1" fmla="val 11350"/>
              <a:gd name="adj2" fmla="val 10372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schopnost replikovat i ostatní RNA</a:t>
            </a:r>
          </a:p>
        </p:txBody>
      </p:sp>
      <p:sp>
        <p:nvSpPr>
          <p:cNvPr id="332" name="AutoShape 10"/>
          <p:cNvSpPr>
            <a:spLocks noChangeArrowheads="1"/>
          </p:cNvSpPr>
          <p:nvPr/>
        </p:nvSpPr>
        <p:spPr bwMode="auto">
          <a:xfrm>
            <a:off x="2514821" y="2627641"/>
            <a:ext cx="2093966" cy="744920"/>
          </a:xfrm>
          <a:prstGeom prst="wedgeRectCallout">
            <a:avLst>
              <a:gd name="adj1" fmla="val 68571"/>
              <a:gd name="adj2" fmla="val -19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nutná kompartmentace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6" grpId="0" animBg="1"/>
      <p:bldP spid="3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466725" y="236538"/>
            <a:ext cx="8015336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Paul </a:t>
            </a:r>
            <a:r>
              <a:rPr lang="en-US" b="0" dirty="0">
                <a:solidFill>
                  <a:srgbClr val="003399"/>
                </a:solidFill>
              </a:rPr>
              <a:t>&amp;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Joyce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(2002):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ribozym</a:t>
            </a:r>
            <a:r>
              <a:rPr lang="cs-CZ" b="0" dirty="0"/>
              <a:t> R3C – </a:t>
            </a:r>
            <a:r>
              <a:rPr lang="cs-CZ" b="0" dirty="0" err="1"/>
              <a:t>ligace</a:t>
            </a:r>
            <a:r>
              <a:rPr lang="cs-CZ" b="0" dirty="0"/>
              <a:t> dvou molekul RNA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R3C pozměněn tak, aby produkt </a:t>
            </a:r>
            <a:r>
              <a:rPr lang="cs-CZ" b="0" dirty="0" err="1"/>
              <a:t>ligace</a:t>
            </a:r>
            <a:r>
              <a:rPr lang="cs-CZ" b="0" dirty="0"/>
              <a:t> byl totožný s R3C </a:t>
            </a:r>
            <a:r>
              <a:rPr lang="cs-CZ" b="0" dirty="0">
                <a:sym typeface="Symbol"/>
              </a:rPr>
              <a:t> katalýza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vlastní replikace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 pouze 2 kola replikace a absence selekce (žádná variabilita)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 tyto problémy později vyřešeny (Lincoln </a:t>
            </a:r>
            <a:r>
              <a:rPr lang="en-US" b="0" dirty="0">
                <a:sym typeface="Symbol"/>
              </a:rPr>
              <a:t>&amp;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Jozce</a:t>
            </a:r>
            <a:r>
              <a:rPr lang="cs-CZ" b="0" dirty="0">
                <a:sym typeface="Symbol"/>
              </a:rPr>
              <a:t> 2009)</a:t>
            </a:r>
            <a:endParaRPr lang="cs-CZ" b="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2996766" y="1001439"/>
            <a:ext cx="3493641" cy="72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204816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4386137" cy="411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>
                <a:solidFill>
                  <a:srgbClr val="DE0000"/>
                </a:solidFill>
              </a:rPr>
              <a:t>Některé známé přirozené </a:t>
            </a:r>
            <a:r>
              <a:rPr lang="cs-CZ" b="0" dirty="0" err="1">
                <a:solidFill>
                  <a:srgbClr val="DE0000"/>
                </a:solidFill>
              </a:rPr>
              <a:t>ribozymy</a:t>
            </a:r>
            <a:r>
              <a:rPr lang="cs-CZ" b="0" dirty="0">
                <a:solidFill>
                  <a:srgbClr val="DE0000"/>
                </a:solidFill>
              </a:rPr>
              <a:t>:</a:t>
            </a:r>
          </a:p>
          <a:p>
            <a:pPr>
              <a:spcAft>
                <a:spcPts val="400"/>
              </a:spcAft>
            </a:pPr>
            <a:r>
              <a:rPr lang="cs-CZ" sz="1800" b="0" dirty="0" err="1"/>
              <a:t>peptidyl</a:t>
            </a:r>
            <a:r>
              <a:rPr lang="cs-CZ" sz="1800" b="0" dirty="0"/>
              <a:t> transferáza 23S </a:t>
            </a:r>
            <a:r>
              <a:rPr lang="cs-CZ" sz="1800" b="0" dirty="0" err="1"/>
              <a:t>rRNARNáza</a:t>
            </a:r>
            <a:r>
              <a:rPr lang="cs-CZ" sz="1800" b="0" dirty="0"/>
              <a:t> P</a:t>
            </a:r>
          </a:p>
          <a:p>
            <a:pPr>
              <a:spcAft>
                <a:spcPts val="400"/>
              </a:spcAft>
            </a:pPr>
            <a:r>
              <a:rPr lang="cs-CZ" sz="1800" b="0" dirty="0"/>
              <a:t>introny skupiny I a II</a:t>
            </a:r>
          </a:p>
          <a:p>
            <a:pPr>
              <a:spcAft>
                <a:spcPts val="400"/>
              </a:spcAft>
            </a:pPr>
            <a:r>
              <a:rPr lang="cs-CZ" sz="1800" b="0" dirty="0"/>
              <a:t>vlásenkový </a:t>
            </a:r>
            <a:r>
              <a:rPr lang="cs-CZ" sz="1800" b="0" dirty="0" err="1"/>
              <a:t>ribozym</a:t>
            </a:r>
            <a:r>
              <a:rPr lang="cs-CZ" sz="1800" b="0" dirty="0"/>
              <a:t> (</a:t>
            </a:r>
            <a:r>
              <a:rPr lang="cs-CZ" sz="1800" b="0" i="1" dirty="0" err="1"/>
              <a:t>hairpin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r>
              <a:rPr lang="cs-CZ" sz="1800" b="0" dirty="0"/>
              <a:t>)</a:t>
            </a:r>
          </a:p>
          <a:p>
            <a:pPr>
              <a:spcAft>
                <a:spcPts val="400"/>
              </a:spcAft>
            </a:pPr>
            <a:r>
              <a:rPr lang="cs-CZ" sz="1800" b="0" i="1" dirty="0"/>
              <a:t>GIR </a:t>
            </a:r>
            <a:r>
              <a:rPr lang="cs-CZ" sz="1800" b="0" i="1" dirty="0" err="1"/>
              <a:t>branching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i="1" dirty="0" err="1"/>
              <a:t>leadzyme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i="1" dirty="0" err="1"/>
              <a:t>hammerhead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dirty="0"/>
              <a:t>HDV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/>
              <a:t>savčí CPEB3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/>
              <a:t>VS r</a:t>
            </a:r>
            <a:r>
              <a:rPr lang="en-US" sz="1800" b="0" dirty="0" err="1"/>
              <a:t>i</a:t>
            </a:r>
            <a:r>
              <a:rPr lang="cs-CZ" sz="1800" b="0" dirty="0" err="1"/>
              <a:t>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i="1" dirty="0" err="1"/>
              <a:t>glmS</a:t>
            </a:r>
            <a:r>
              <a:rPr lang="cs-CZ" sz="1800" b="0" dirty="0"/>
              <a:t>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err="1"/>
              <a:t>CoTC</a:t>
            </a:r>
            <a:r>
              <a:rPr lang="cs-CZ" sz="1800" b="0" dirty="0"/>
              <a:t> </a:t>
            </a:r>
            <a:r>
              <a:rPr lang="cs-CZ" sz="1800" b="0" dirty="0" err="1"/>
              <a:t>ribozym</a:t>
            </a:r>
            <a:endParaRPr lang="cs-CZ" sz="1800" b="0" dirty="0"/>
          </a:p>
        </p:txBody>
      </p:sp>
      <p:pic>
        <p:nvPicPr>
          <p:cNvPr id="7" name="Picture 4" descr="http://www.evolution-textbook.org/content/free/tables/Ch_04/T4_EVOW_Ch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394841" y="1728367"/>
            <a:ext cx="5749159" cy="5131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6725" y="1055688"/>
            <a:ext cx="6160661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definice:	fenotypové</a:t>
            </a:r>
            <a:br>
              <a:rPr lang="cs-CZ" b="0" dirty="0"/>
            </a:br>
            <a:r>
              <a:rPr lang="cs-CZ" b="0" dirty="0"/>
              <a:t>		evoluční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Muller</a:t>
            </a:r>
            <a:r>
              <a:rPr lang="cs-CZ" b="0" dirty="0"/>
              <a:t> (1966):	</a:t>
            </a:r>
            <a:r>
              <a:rPr lang="cs-CZ" b="0" dirty="0" err="1"/>
              <a:t>autoreprodukce</a:t>
            </a:r>
            <a:br>
              <a:rPr lang="cs-CZ" b="0" dirty="0"/>
            </a:br>
            <a:r>
              <a:rPr lang="cs-CZ" b="0" dirty="0"/>
              <a:t>		proměnlivost</a:t>
            </a:r>
            <a:br>
              <a:rPr lang="cs-CZ" b="0" dirty="0"/>
            </a:br>
            <a:r>
              <a:rPr lang="cs-CZ" b="0" dirty="0"/>
              <a:t>		dědičnost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Barton</a:t>
            </a:r>
            <a:r>
              <a:rPr lang="cs-CZ" b="0" dirty="0"/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(2007): </a:t>
            </a:r>
            <a:r>
              <a:rPr lang="cs-CZ" b="0" dirty="0" err="1"/>
              <a:t>autoreprodukce</a:t>
            </a:r>
            <a:r>
              <a:rPr lang="cs-CZ" b="0" dirty="0"/>
              <a:t> a přírodní výběr</a:t>
            </a:r>
          </a:p>
          <a:p>
            <a:r>
              <a:rPr lang="cs-CZ" b="0" dirty="0"/>
              <a:t>(podobně Edward </a:t>
            </a:r>
            <a:r>
              <a:rPr lang="cs-CZ" b="0" dirty="0" err="1"/>
              <a:t>Trifonov</a:t>
            </a:r>
            <a:r>
              <a:rPr lang="cs-CZ" b="0" dirty="0"/>
              <a:t>: replikace s variací)</a:t>
            </a:r>
          </a:p>
          <a:p>
            <a:endParaRPr lang="cs-CZ" b="0" dirty="0"/>
          </a:p>
          <a:p>
            <a:r>
              <a:rPr lang="cs-CZ" b="0" dirty="0"/>
              <a:t>celkem víc než 100 definic!</a:t>
            </a: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400056" y="236538"/>
            <a:ext cx="3177902" cy="1046436"/>
          </a:xfrm>
          <a:prstGeom prst="wedgeRectCallout">
            <a:avLst>
              <a:gd name="adj1" fmla="val -58788"/>
              <a:gd name="adj2" fmla="val 12291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schopnost akumulace hmoty a její organizace do složitějších struktur</a:t>
            </a: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4636746" y="2404918"/>
            <a:ext cx="1592263" cy="685690"/>
          </a:xfrm>
          <a:prstGeom prst="wedgeRectCallout">
            <a:avLst>
              <a:gd name="adj1" fmla="val -118627"/>
              <a:gd name="adj2" fmla="val 313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paměť systému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5689512" y="1487078"/>
            <a:ext cx="1794422" cy="720998"/>
          </a:xfrm>
          <a:prstGeom prst="wedgeRectCallout">
            <a:avLst>
              <a:gd name="adj1" fmla="val -131669"/>
              <a:gd name="adj2" fmla="val 4421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nutný metabolismus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6725" y="236538"/>
            <a:ext cx="2855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Co je vlastně život?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520DD06-7FC2-47DB-A1BA-2ABBCB989214}"/>
              </a:ext>
            </a:extLst>
          </p:cNvPr>
          <p:cNvGrpSpPr/>
          <p:nvPr/>
        </p:nvGrpSpPr>
        <p:grpSpPr>
          <a:xfrm>
            <a:off x="524372" y="4086684"/>
            <a:ext cx="8281603" cy="2532057"/>
            <a:chOff x="524372" y="4086684"/>
            <a:chExt cx="8281603" cy="2532057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3903E57A-BB61-4162-B0E0-5ACB9D5D6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75000"/>
            </a:blip>
            <a:stretch>
              <a:fillRect/>
            </a:stretch>
          </p:blipFill>
          <p:spPr>
            <a:xfrm>
              <a:off x="5112686" y="4086684"/>
              <a:ext cx="3693289" cy="2532057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D0D54242-E53B-464E-A07E-D310B3FDC6FD}"/>
                </a:ext>
              </a:extLst>
            </p:cNvPr>
            <p:cNvSpPr txBox="1"/>
            <p:nvPr/>
          </p:nvSpPr>
          <p:spPr>
            <a:xfrm>
              <a:off x="524372" y="5118924"/>
              <a:ext cx="39421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0" dirty="0"/>
                <a:t>J. Špaček: Vesmír 97, 2018:</a:t>
              </a:r>
            </a:p>
            <a:p>
              <a:r>
                <a:rPr lang="cs-CZ" b="0" dirty="0"/>
                <a:t>	nelze vést ostrou hranici </a:t>
              </a:r>
              <a:br>
                <a:rPr lang="cs-CZ" b="0" dirty="0"/>
              </a:br>
              <a:r>
                <a:rPr lang="cs-CZ" b="0" dirty="0"/>
                <a:t>	mezi živým a neživým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9" name="Text Box 13"/>
          <p:cNvSpPr txBox="1">
            <a:spLocks noChangeArrowheads="1"/>
          </p:cNvSpPr>
          <p:nvPr/>
        </p:nvSpPr>
        <p:spPr bwMode="auto">
          <a:xfrm>
            <a:off x="466725" y="236538"/>
            <a:ext cx="695483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>
                <a:solidFill>
                  <a:srgbClr val="DE0000"/>
                </a:solidFill>
              </a:rPr>
              <a:t>Alternativy RNA:</a:t>
            </a:r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>
                <a:solidFill>
                  <a:srgbClr val="003399"/>
                </a:solidFill>
              </a:rPr>
              <a:t>Alexander Graham </a:t>
            </a:r>
            <a:r>
              <a:rPr lang="cs-CZ" b="0" dirty="0" err="1">
                <a:solidFill>
                  <a:srgbClr val="003399"/>
                </a:solidFill>
              </a:rPr>
              <a:t>Cairns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/>
              <a:t>: krystalický jíl jako „</a:t>
            </a:r>
            <a:r>
              <a:rPr lang="cs-CZ" b="0" i="1" u="sng" dirty="0" err="1"/>
              <a:t>urgen</a:t>
            </a:r>
            <a:r>
              <a:rPr lang="cs-CZ" b="0" u="sng" dirty="0"/>
              <a:t>“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	– původně anorganická replikace, jakési „lešení“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>
                <a:solidFill>
                  <a:srgbClr val="003399"/>
                </a:solidFill>
              </a:rPr>
              <a:t>Julius </a:t>
            </a:r>
            <a:r>
              <a:rPr lang="cs-CZ" b="0" dirty="0" err="1">
                <a:solidFill>
                  <a:srgbClr val="003399"/>
                </a:solidFill>
              </a:rPr>
              <a:t>Rebek</a:t>
            </a:r>
            <a:r>
              <a:rPr lang="cs-CZ" b="0" dirty="0"/>
              <a:t>: </a:t>
            </a:r>
            <a:r>
              <a:rPr lang="cs-CZ" b="0" dirty="0" err="1"/>
              <a:t>autoreplikace</a:t>
            </a:r>
            <a:r>
              <a:rPr lang="cs-CZ" b="0" dirty="0"/>
              <a:t> pomocí AATE </a:t>
            </a:r>
            <a:br>
              <a:rPr lang="cs-CZ" b="0" dirty="0"/>
            </a:br>
            <a:r>
              <a:rPr lang="cs-CZ" b="0" dirty="0"/>
              <a:t>	(</a:t>
            </a:r>
            <a:r>
              <a:rPr lang="cs-CZ" b="0" i="1" dirty="0" err="1"/>
              <a:t>amino</a:t>
            </a:r>
            <a:r>
              <a:rPr lang="cs-CZ" b="0" i="1" dirty="0"/>
              <a:t> adenosin </a:t>
            </a:r>
            <a:r>
              <a:rPr lang="cs-CZ" b="0" i="1" dirty="0" err="1"/>
              <a:t>triacid</a:t>
            </a:r>
            <a:r>
              <a:rPr lang="cs-CZ" b="0" i="1" dirty="0"/>
              <a:t> </a:t>
            </a:r>
            <a:r>
              <a:rPr lang="cs-CZ" b="0" i="1" dirty="0" err="1"/>
              <a:t>esther</a:t>
            </a:r>
            <a:r>
              <a:rPr lang="cs-CZ" b="0" dirty="0"/>
              <a:t>)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 err="1">
                <a:solidFill>
                  <a:srgbClr val="003399"/>
                </a:solidFill>
              </a:rPr>
              <a:t>Ronald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Breaker</a:t>
            </a:r>
            <a:r>
              <a:rPr lang="cs-CZ" b="0" dirty="0"/>
              <a:t> (2004): DNA se dokáže</a:t>
            </a:r>
            <a:br>
              <a:rPr lang="cs-CZ" b="0" dirty="0"/>
            </a:br>
            <a:r>
              <a:rPr lang="cs-CZ" b="0" dirty="0"/>
              <a:t>	chovat jako </a:t>
            </a:r>
            <a:r>
              <a:rPr lang="cs-CZ" b="0" dirty="0" err="1"/>
              <a:t>ribozymy</a:t>
            </a:r>
            <a:endParaRPr lang="cs-CZ" b="0" dirty="0">
              <a:solidFill>
                <a:srgbClr val="003399"/>
              </a:solidFill>
            </a:endParaRPr>
          </a:p>
          <a:p>
            <a:pPr defTabSz="360000"/>
            <a:endParaRPr lang="cs-CZ" b="0" dirty="0"/>
          </a:p>
        </p:txBody>
      </p:sp>
      <p:pic>
        <p:nvPicPr>
          <p:cNvPr id="208911" name="Picture 15" descr="cairnssmith_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2213" y="236538"/>
            <a:ext cx="1601787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2" name="Text Box 16"/>
          <p:cNvSpPr txBox="1">
            <a:spLocks noChangeArrowheads="1"/>
          </p:cNvSpPr>
          <p:nvPr/>
        </p:nvSpPr>
        <p:spPr bwMode="auto">
          <a:xfrm>
            <a:off x="7515225" y="1888249"/>
            <a:ext cx="1628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A.G. </a:t>
            </a:r>
            <a:r>
              <a:rPr lang="cs-CZ" sz="1400" b="0" dirty="0" err="1">
                <a:solidFill>
                  <a:srgbClr val="003399"/>
                </a:solidFill>
              </a:rPr>
              <a:t>Cairns</a:t>
            </a:r>
            <a:r>
              <a:rPr lang="cs-CZ" sz="1400" b="0" dirty="0">
                <a:solidFill>
                  <a:srgbClr val="003399"/>
                </a:solidFill>
              </a:rPr>
              <a:t>-</a:t>
            </a:r>
            <a:r>
              <a:rPr lang="cs-CZ" sz="1400" b="0" dirty="0" err="1">
                <a:solidFill>
                  <a:srgbClr val="003399"/>
                </a:solidFill>
              </a:rPr>
              <a:t>Smith</a:t>
            </a:r>
            <a:endParaRPr lang="cs-CZ" sz="1400" b="0" dirty="0">
              <a:solidFill>
                <a:srgbClr val="003399"/>
              </a:solidFill>
            </a:endParaRPr>
          </a:p>
        </p:txBody>
      </p:sp>
      <p:pic>
        <p:nvPicPr>
          <p:cNvPr id="208914" name="Picture 18" descr="File:Rebe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21368" b="18683"/>
          <a:stretch>
            <a:fillRect/>
          </a:stretch>
        </p:blipFill>
        <p:spPr bwMode="auto">
          <a:xfrm>
            <a:off x="5666369" y="1623611"/>
            <a:ext cx="12382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5" name="Text Box 19"/>
          <p:cNvSpPr txBox="1">
            <a:spLocks noChangeArrowheads="1"/>
          </p:cNvSpPr>
          <p:nvPr/>
        </p:nvSpPr>
        <p:spPr bwMode="auto">
          <a:xfrm>
            <a:off x="6848591" y="2927113"/>
            <a:ext cx="912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J. </a:t>
            </a:r>
            <a:r>
              <a:rPr lang="cs-CZ" sz="1400" b="0" dirty="0" err="1">
                <a:solidFill>
                  <a:srgbClr val="003399"/>
                </a:solidFill>
              </a:rPr>
              <a:t>Rebek</a:t>
            </a:r>
            <a:endParaRPr lang="cs-CZ" sz="14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8167621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b="0" dirty="0">
                <a:solidFill>
                  <a:srgbClr val="DE0000"/>
                </a:solidFill>
              </a:rPr>
              <a:t>Problém replikace pomocí </a:t>
            </a:r>
            <a:r>
              <a:rPr lang="cs-CZ" sz="2400" b="0" dirty="0" err="1">
                <a:solidFill>
                  <a:srgbClr val="DE0000"/>
                </a:solidFill>
              </a:rPr>
              <a:t>ribozymu</a:t>
            </a:r>
            <a:r>
              <a:rPr lang="cs-CZ" sz="2400" b="0" dirty="0">
                <a:solidFill>
                  <a:srgbClr val="DE0000"/>
                </a:solidFill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Manfred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Eigen</a:t>
            </a:r>
            <a:r>
              <a:rPr lang="cs-CZ" b="0" dirty="0">
                <a:solidFill>
                  <a:srgbClr val="006600"/>
                </a:solidFill>
              </a:rPr>
              <a:t> </a:t>
            </a:r>
            <a:r>
              <a:rPr lang="cs-CZ" b="0" dirty="0"/>
              <a:t>(1971):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jednotlivé geny si budou konkurovat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při absenci opravných mechanismů je maximální velikost replikující se</a:t>
            </a:r>
            <a:br>
              <a:rPr lang="cs-CZ" b="0" dirty="0"/>
            </a:br>
            <a:r>
              <a:rPr lang="cs-CZ" b="0" dirty="0"/>
              <a:t>	molekuly </a:t>
            </a:r>
            <a:r>
              <a:rPr lang="cs-CZ" b="0" dirty="0">
                <a:sym typeface="Symbol" pitchFamily="-105" charset="2"/>
              </a:rPr>
              <a:t></a:t>
            </a:r>
            <a:r>
              <a:rPr lang="cs-CZ" b="0" dirty="0"/>
              <a:t> 100 </a:t>
            </a:r>
            <a:r>
              <a:rPr lang="cs-CZ" b="0" dirty="0" err="1"/>
              <a:t>bp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délka genomu kódujícího funkční enzym mnohem vyšší než 100 </a:t>
            </a:r>
            <a:r>
              <a:rPr lang="cs-CZ" b="0" dirty="0" err="1"/>
              <a:t>bp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	= </a:t>
            </a:r>
            <a:r>
              <a:rPr lang="cs-CZ" sz="2400" b="0" dirty="0" err="1">
                <a:solidFill>
                  <a:srgbClr val="DE0000"/>
                </a:solidFill>
              </a:rPr>
              <a:t>Eigenův</a:t>
            </a:r>
            <a:r>
              <a:rPr lang="cs-CZ" sz="2400" b="0" dirty="0">
                <a:solidFill>
                  <a:srgbClr val="DE0000"/>
                </a:solidFill>
              </a:rPr>
              <a:t> paradox 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DE0000"/>
                </a:solidFill>
              </a:rPr>
              <a:t>hypercykly</a:t>
            </a:r>
            <a:r>
              <a:rPr lang="cs-CZ" b="0" dirty="0"/>
              <a:t> = stabilní koexistence dvou a více kooperujících </a:t>
            </a:r>
            <a:r>
              <a:rPr lang="cs-CZ" b="0" dirty="0" err="1"/>
              <a:t>replikátorů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F0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r="4320"/>
          <a:stretch>
            <a:fillRect/>
          </a:stretch>
        </p:blipFill>
        <p:spPr bwMode="auto">
          <a:xfrm rot="16200000">
            <a:off x="3535526" y="2855039"/>
            <a:ext cx="2509558" cy="504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7225055" cy="14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DE0000"/>
                </a:solidFill>
              </a:rPr>
              <a:t>hypercykly</a:t>
            </a:r>
            <a:r>
              <a:rPr lang="cs-CZ" b="0" dirty="0">
                <a:solidFill>
                  <a:srgbClr val="DE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/>
              <a:t>molekulární mutualismus: reciproční altruismus (</a:t>
            </a:r>
            <a:r>
              <a:rPr lang="cs-CZ" sz="1800" b="0" i="1" dirty="0" err="1"/>
              <a:t>win</a:t>
            </a:r>
            <a:r>
              <a:rPr lang="cs-CZ" sz="1800" b="0" i="1" dirty="0"/>
              <a:t>-</a:t>
            </a:r>
            <a:r>
              <a:rPr lang="cs-CZ" sz="1800" b="0" i="1" dirty="0" err="1"/>
              <a:t>win</a:t>
            </a:r>
            <a:r>
              <a:rPr lang="cs-CZ" sz="1800" b="0" i="1" dirty="0"/>
              <a:t> </a:t>
            </a:r>
            <a:r>
              <a:rPr lang="cs-CZ" sz="1800" b="0" i="1" dirty="0" err="1"/>
              <a:t>relationship</a:t>
            </a:r>
            <a:r>
              <a:rPr lang="cs-CZ" sz="18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 err="1"/>
              <a:t>kompetice</a:t>
            </a:r>
            <a:r>
              <a:rPr lang="cs-CZ" sz="1800" b="0" dirty="0"/>
              <a:t> celého systému s jinými cykly</a:t>
            </a:r>
            <a:br>
              <a:rPr lang="cs-CZ" sz="1800" b="0" dirty="0"/>
            </a:br>
            <a:r>
              <a:rPr lang="cs-CZ" sz="1800" b="0" dirty="0"/>
              <a:t>    riziko „</a:t>
            </a:r>
            <a:r>
              <a:rPr lang="cs-CZ" sz="1800" b="0" dirty="0" err="1"/>
              <a:t>parazitace</a:t>
            </a:r>
            <a:r>
              <a:rPr lang="cs-CZ" sz="1800" b="0" dirty="0"/>
              <a:t>“ sytému </a:t>
            </a:r>
            <a:r>
              <a:rPr lang="cs-CZ" sz="1800" b="0" dirty="0">
                <a:sym typeface="Symbol" pitchFamily="-105" charset="2"/>
              </a:rPr>
              <a:t> nutnost kompartmentace</a:t>
            </a:r>
          </a:p>
        </p:txBody>
      </p:sp>
      <p:pic>
        <p:nvPicPr>
          <p:cNvPr id="55298" name="Picture 2" descr="http://images.slideplayer.com/32/9816579/slides/slide_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191" y="1926279"/>
            <a:ext cx="6079352" cy="455951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D0CD579-DC71-4E60-A162-5AC4342F7904}"/>
              </a:ext>
            </a:extLst>
          </p:cNvPr>
          <p:cNvSpPr txBox="1"/>
          <p:nvPr/>
        </p:nvSpPr>
        <p:spPr>
          <a:xfrm>
            <a:off x="251351" y="4108300"/>
            <a:ext cx="1669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0" dirty="0"/>
              <a:t>J. </a:t>
            </a:r>
            <a:r>
              <a:rPr lang="cs-CZ" sz="1600" b="0" dirty="0" err="1"/>
              <a:t>Mayard</a:t>
            </a:r>
            <a:r>
              <a:rPr lang="cs-CZ" sz="1600" b="0" dirty="0"/>
              <a:t> Smith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466725" y="977943"/>
            <a:ext cx="5383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/>
              <a:t>role trhlinek a nerovností na povrchu minerálů</a:t>
            </a:r>
            <a:endParaRPr lang="cs-CZ" b="0" dirty="0">
              <a:sym typeface="Symbol" pitchFamily="-105" charset="2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87869" y="236538"/>
            <a:ext cx="4480714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Kompartmentace a vznik buňky</a:t>
            </a:r>
            <a:endParaRPr lang="cs-CZ" sz="2400" dirty="0">
              <a:solidFill>
                <a:srgbClr val="DE0000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r="4991"/>
          <a:stretch>
            <a:fillRect/>
          </a:stretch>
        </p:blipFill>
        <p:spPr bwMode="auto">
          <a:xfrm rot="16200000">
            <a:off x="3240308" y="723513"/>
            <a:ext cx="3068458" cy="618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896789" y="5072521"/>
            <a:ext cx="725214" cy="388883"/>
          </a:xfrm>
          <a:prstGeom prst="wedgeRectCallout">
            <a:avLst>
              <a:gd name="adj1" fmla="val 81287"/>
              <a:gd name="adj2" fmla="val -235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živec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7077020" y="2033042"/>
            <a:ext cx="911553" cy="656897"/>
          </a:xfrm>
          <a:prstGeom prst="wedgeRectCallout">
            <a:avLst>
              <a:gd name="adj1" fmla="val -31708"/>
              <a:gd name="adj2" fmla="val 8846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vrstvy jílu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5181892" y="4691733"/>
            <a:ext cx="2141546" cy="794667"/>
          </a:xfrm>
          <a:prstGeom prst="wedgeRectCallout">
            <a:avLst>
              <a:gd name="adj1" fmla="val -21637"/>
              <a:gd name="adj2" fmla="val -939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ochrana, zvýšení </a:t>
            </a:r>
          </a:p>
          <a:p>
            <a:pPr algn="ctr"/>
            <a:r>
              <a:rPr lang="cs-CZ" sz="1800" b="0" dirty="0"/>
              <a:t>koncentrace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466725" y="977943"/>
            <a:ext cx="8193269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/>
              <a:t>role trhlinek a nerovností na povrchu minerálů</a:t>
            </a:r>
          </a:p>
          <a:p>
            <a:pPr>
              <a:spcAft>
                <a:spcPts val="1200"/>
              </a:spcAft>
            </a:pPr>
            <a:r>
              <a:rPr lang="cs-CZ" b="0" dirty="0"/>
              <a:t>proteiny: mikrosféry (</a:t>
            </a:r>
            <a:r>
              <a:rPr lang="cs-CZ" b="0" dirty="0" err="1"/>
              <a:t>Sidney</a:t>
            </a:r>
            <a:r>
              <a:rPr lang="cs-CZ" b="0" dirty="0"/>
              <a:t> W. Fox)</a:t>
            </a:r>
          </a:p>
          <a:p>
            <a:pPr>
              <a:spcAft>
                <a:spcPts val="1200"/>
              </a:spcAft>
            </a:pPr>
            <a:r>
              <a:rPr lang="cs-CZ" b="0" dirty="0"/>
              <a:t>lipidy: samovolný vznik </a:t>
            </a:r>
            <a:r>
              <a:rPr lang="cs-CZ" b="0" dirty="0" err="1"/>
              <a:t>lipozomů</a:t>
            </a:r>
            <a:r>
              <a:rPr lang="cs-CZ" b="0" dirty="0"/>
              <a:t> a micel </a:t>
            </a:r>
          </a:p>
          <a:p>
            <a:pPr>
              <a:spcAft>
                <a:spcPts val="1200"/>
              </a:spcAft>
            </a:pPr>
            <a:r>
              <a:rPr lang="cs-CZ" b="0" dirty="0">
                <a:sym typeface="Symbol" pitchFamily="-105" charset="2"/>
              </a:rPr>
              <a:t>role fosfolipidů: jejich použití evoluční výhodou proti normálním lipidům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spontánní vznik lipidových membrán: „olej na vodě“ </a:t>
            </a:r>
            <a:r>
              <a:rPr lang="cs-CZ" b="0" dirty="0">
                <a:sym typeface="Symbol" pitchFamily="-105" charset="2"/>
              </a:rPr>
              <a:t> „voda v oleji“</a:t>
            </a:r>
          </a:p>
          <a:p>
            <a:pPr>
              <a:spcAft>
                <a:spcPts val="1200"/>
              </a:spcAft>
            </a:pPr>
            <a:r>
              <a:rPr lang="cs-CZ" b="0" dirty="0" err="1">
                <a:sym typeface="Symbol" pitchFamily="-105" charset="2"/>
              </a:rPr>
              <a:t>semibuňka</a:t>
            </a:r>
            <a:r>
              <a:rPr lang="cs-CZ" b="0" dirty="0">
                <a:sym typeface="Symbol" pitchFamily="-105" charset="2"/>
              </a:rPr>
              <a:t>  </a:t>
            </a:r>
            <a:r>
              <a:rPr lang="cs-CZ" b="0" dirty="0" err="1">
                <a:sym typeface="Symbol" pitchFamily="-105" charset="2"/>
              </a:rPr>
              <a:t>protobuňka</a:t>
            </a:r>
            <a:r>
              <a:rPr lang="cs-CZ" b="0" dirty="0">
                <a:sym typeface="Symbol" pitchFamily="-105" charset="2"/>
              </a:rPr>
              <a:t>  buňka</a:t>
            </a:r>
          </a:p>
        </p:txBody>
      </p:sp>
      <p:pic>
        <p:nvPicPr>
          <p:cNvPr id="18435" name="Picture 12"/>
          <p:cNvPicPr>
            <a:picLocks noChangeAspect="1" noChangeArrowheads="1"/>
          </p:cNvPicPr>
          <p:nvPr/>
        </p:nvPicPr>
        <p:blipFill>
          <a:blip r:embed="rId3" cstate="print"/>
          <a:srcRect l="15788"/>
          <a:stretch>
            <a:fillRect/>
          </a:stretch>
        </p:blipFill>
        <p:spPr bwMode="auto">
          <a:xfrm>
            <a:off x="5992617" y="3466788"/>
            <a:ext cx="2913031" cy="226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4492" y="494036"/>
            <a:ext cx="1915161" cy="168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2387869" y="236538"/>
            <a:ext cx="4480714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Kompartmentace a vznik buňky</a:t>
            </a:r>
            <a:endParaRPr lang="cs-CZ" sz="2400" dirty="0">
              <a:solidFill>
                <a:srgbClr val="DE0000"/>
              </a:solidFill>
            </a:endParaRPr>
          </a:p>
        </p:txBody>
      </p:sp>
      <p:pic>
        <p:nvPicPr>
          <p:cNvPr id="2050" name="Picture 2" descr="http://www.evolution-textbook.org/content/free/figures/04_EVOW_Art/14_EVOW_CH04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b="17206"/>
          <a:stretch>
            <a:fillRect/>
          </a:stretch>
        </p:blipFill>
        <p:spPr bwMode="auto">
          <a:xfrm>
            <a:off x="1064712" y="3728871"/>
            <a:ext cx="4634037" cy="28925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466725" y="1027371"/>
            <a:ext cx="722633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spojení </a:t>
            </a:r>
            <a:r>
              <a:rPr lang="cs-CZ" b="0" dirty="0" err="1"/>
              <a:t>replikátorů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 delší replikace  selektivní nevýhoda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možné výhody:</a:t>
            </a:r>
            <a:br>
              <a:rPr lang="cs-CZ" b="0" dirty="0"/>
            </a:br>
            <a:r>
              <a:rPr lang="cs-CZ" b="0" dirty="0"/>
              <a:t>	1. redukce </a:t>
            </a:r>
            <a:r>
              <a:rPr lang="cs-CZ" b="0" dirty="0" err="1"/>
              <a:t>kompetice</a:t>
            </a:r>
            <a:r>
              <a:rPr lang="cs-CZ" b="0" dirty="0"/>
              <a:t> mezi funkčně spojenými </a:t>
            </a:r>
            <a:r>
              <a:rPr lang="cs-CZ" b="0" dirty="0" err="1"/>
              <a:t>replikátory</a:t>
            </a:r>
            <a:br>
              <a:rPr lang="cs-CZ" b="0" dirty="0"/>
            </a:br>
            <a:r>
              <a:rPr lang="cs-CZ" b="0" dirty="0"/>
              <a:t>	2. produkty funkčně spojených </a:t>
            </a:r>
            <a:r>
              <a:rPr lang="cs-CZ" b="0" dirty="0" err="1"/>
              <a:t>replikátorů</a:t>
            </a:r>
            <a:r>
              <a:rPr lang="cs-CZ" b="0" dirty="0"/>
              <a:t> na stejném místě</a:t>
            </a:r>
            <a:endParaRPr lang="cs-CZ" b="0" dirty="0">
              <a:sym typeface="Symbol" pitchFamily="-105" charset="2"/>
            </a:endParaRPr>
          </a:p>
        </p:txBody>
      </p:sp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5" y="2700338"/>
            <a:ext cx="78170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genetický kód: redundantní,</a:t>
            </a:r>
            <a:r>
              <a:rPr lang="cs-CZ" b="0" dirty="0">
                <a:sym typeface="Symbol" pitchFamily="-105" charset="2"/>
              </a:rPr>
              <a:t> redundance nenáhodná (Ser, </a:t>
            </a:r>
            <a:r>
              <a:rPr lang="en-US" b="0" dirty="0">
                <a:sym typeface="Symbol" pitchFamily="-105" charset="2"/>
              </a:rPr>
              <a:t>A</a:t>
            </a:r>
            <a:r>
              <a:rPr lang="cs-CZ" b="0" dirty="0" err="1">
                <a:sym typeface="Symbol" pitchFamily="-105" charset="2"/>
              </a:rPr>
              <a:t>rg</a:t>
            </a:r>
            <a:r>
              <a:rPr lang="cs-CZ" b="0" dirty="0">
                <a:sym typeface="Symbol" pitchFamily="-105" charset="2"/>
              </a:rPr>
              <a:t>, Leu: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6 kodonů  Met, Trp: 1 kodon)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581664" y="236538"/>
            <a:ext cx="577472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DE0000"/>
                </a:solidFill>
              </a:rPr>
              <a:t>Vznik chromozomů a genetického kódu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4348635" y="3122139"/>
            <a:ext cx="3867921" cy="3571103"/>
            <a:chOff x="4348635" y="3122139"/>
            <a:chExt cx="3867921" cy="3571103"/>
          </a:xfrm>
        </p:grpSpPr>
        <p:pic>
          <p:nvPicPr>
            <p:cNvPr id="47106" name="Picture 2" descr="http://plato.stanford.edu/entries/information-biological/GeneticCo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8635" y="3122139"/>
              <a:ext cx="3867921" cy="3571103"/>
            </a:xfrm>
            <a:prstGeom prst="rect">
              <a:avLst/>
            </a:prstGeom>
            <a:noFill/>
          </p:spPr>
        </p:pic>
        <p:sp>
          <p:nvSpPr>
            <p:cNvPr id="7" name="Obdélník 6"/>
            <p:cNvSpPr/>
            <p:nvPr/>
          </p:nvSpPr>
          <p:spPr bwMode="auto">
            <a:xfrm>
              <a:off x="5568778" y="3657600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bdélník 7"/>
            <p:cNvSpPr/>
            <p:nvPr/>
          </p:nvSpPr>
          <p:spPr bwMode="auto">
            <a:xfrm>
              <a:off x="7080420" y="4370173"/>
              <a:ext cx="66314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bdélník 8"/>
            <p:cNvSpPr/>
            <p:nvPr/>
          </p:nvSpPr>
          <p:spPr bwMode="auto">
            <a:xfrm>
              <a:off x="7072183" y="5095103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bdélník 9"/>
            <p:cNvSpPr/>
            <p:nvPr/>
          </p:nvSpPr>
          <p:spPr bwMode="auto">
            <a:xfrm>
              <a:off x="4831491" y="5490519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bdélník 10"/>
            <p:cNvSpPr/>
            <p:nvPr/>
          </p:nvSpPr>
          <p:spPr bwMode="auto">
            <a:xfrm>
              <a:off x="7068064" y="4028302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2793196"/>
            <a:ext cx="3237435" cy="322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826324" y="6262270"/>
            <a:ext cx="1254724" cy="368711"/>
          </a:xfrm>
          <a:prstGeom prst="wedgeRectCallout">
            <a:avLst>
              <a:gd name="adj1" fmla="val -16842"/>
              <a:gd name="adj2" fmla="val -1206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antikodon</a:t>
            </a:r>
            <a:endParaRPr lang="cs-CZ" sz="1800" b="0" dirty="0">
              <a:sym typeface="Symbol" pitchFamily="-105" charset="2"/>
            </a:endParaRPr>
          </a:p>
        </p:txBody>
      </p:sp>
      <p:pic>
        <p:nvPicPr>
          <p:cNvPr id="19460" name="Picture 5" descr="myc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9044" y="1086966"/>
            <a:ext cx="1746567" cy="174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5" y="236538"/>
            <a:ext cx="798968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chemicky příbuzné AA  podobný kód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genetický kód není zdaleka „univerzální“ – výjimky u </a:t>
            </a:r>
            <a:r>
              <a:rPr lang="cs-CZ" b="0" dirty="0" err="1">
                <a:sym typeface="Symbol" pitchFamily="-105" charset="2"/>
              </a:rPr>
              <a:t>někt</a:t>
            </a:r>
            <a:r>
              <a:rPr lang="cs-CZ" b="0" dirty="0">
                <a:sym typeface="Symbol" pitchFamily="-105" charset="2"/>
              </a:rPr>
              <a:t>. organismů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(např. </a:t>
            </a:r>
            <a:r>
              <a:rPr lang="cs-CZ" b="0" i="1" dirty="0" err="1">
                <a:sym typeface="Symbol" pitchFamily="-105" charset="2"/>
              </a:rPr>
              <a:t>Mycoplasma</a:t>
            </a:r>
            <a:r>
              <a:rPr lang="cs-CZ" b="0" dirty="0">
                <a:sym typeface="Symbol" pitchFamily="-105" charset="2"/>
              </a:rPr>
              <a:t>) nebo organel (mitochondrie)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AA možná původně pomáhaly stabilizovat RNA, nebo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jako enzymatické </a:t>
            </a:r>
            <a:r>
              <a:rPr lang="cs-CZ" b="0" dirty="0" err="1">
                <a:sym typeface="Symbol" pitchFamily="-105" charset="2"/>
              </a:rPr>
              <a:t>kofaktory</a:t>
            </a:r>
            <a:r>
              <a:rPr lang="cs-CZ" b="0" dirty="0">
                <a:sym typeface="Symbol" pitchFamily="-105" charset="2"/>
              </a:rPr>
              <a:t> zesilující aktivitu RNA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 postupně  vznik funkce v translačním systému</a:t>
            </a:r>
            <a:endParaRPr lang="cs-CZ" dirty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3279162" y="2767915"/>
            <a:ext cx="5436470" cy="3813304"/>
            <a:chOff x="2499573" y="2029851"/>
            <a:chExt cx="6324274" cy="443603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3175" y="2851150"/>
              <a:ext cx="4148138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2499573" y="4684713"/>
              <a:ext cx="1053252" cy="430212"/>
            </a:xfrm>
            <a:prstGeom prst="wedgeRectCallout">
              <a:avLst>
                <a:gd name="adj1" fmla="val 197708"/>
                <a:gd name="adj2" fmla="val -5664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P místo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3523504" y="5481638"/>
              <a:ext cx="1021509" cy="430212"/>
            </a:xfrm>
            <a:prstGeom prst="wedgeRectCallout">
              <a:avLst>
                <a:gd name="adj1" fmla="val 130477"/>
                <a:gd name="adj2" fmla="val -21199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A místo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5725516" y="2029851"/>
              <a:ext cx="1201737" cy="604836"/>
            </a:xfrm>
            <a:prstGeom prst="wedgeRectCallout">
              <a:avLst>
                <a:gd name="adj1" fmla="val -43702"/>
                <a:gd name="adj2" fmla="val 927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vznikající protein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7931151" y="6035675"/>
              <a:ext cx="892696" cy="430213"/>
            </a:xfrm>
            <a:prstGeom prst="wedgeRectCallout">
              <a:avLst>
                <a:gd name="adj1" fmla="val -63514"/>
                <a:gd name="adj2" fmla="val -17951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/>
                <a:t>mRNA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7940675" y="2690813"/>
              <a:ext cx="822325" cy="430212"/>
            </a:xfrm>
            <a:prstGeom prst="wedgeRectCallout">
              <a:avLst>
                <a:gd name="adj1" fmla="val -57338"/>
                <a:gd name="adj2" fmla="val 13708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tRNA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4848588" y="6035675"/>
              <a:ext cx="1139461" cy="430213"/>
            </a:xfrm>
            <a:prstGeom prst="wedgeRectCallout">
              <a:avLst>
                <a:gd name="adj1" fmla="val -12500"/>
                <a:gd name="adj2" fmla="val -169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ribozom</a:t>
              </a:r>
              <a:endParaRPr lang="cs-CZ" sz="1400" b="0">
                <a:sym typeface="Symbol" pitchFamily="-105" charset="2"/>
              </a:endParaRPr>
            </a:p>
          </p:txBody>
        </p:sp>
      </p:grp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3070282" y="3440242"/>
            <a:ext cx="1254724" cy="368711"/>
          </a:xfrm>
          <a:prstGeom prst="wedgeRectCallout">
            <a:avLst>
              <a:gd name="adj1" fmla="val -16842"/>
              <a:gd name="adj2" fmla="val -1206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vazba AA</a:t>
            </a:r>
            <a:endParaRPr lang="cs-CZ" sz="1800" b="0" dirty="0">
              <a:sym typeface="Symbol" pitchFamily="-105" charset="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9"/>
          <p:cNvSpPr txBox="1">
            <a:spLocks noChangeArrowheads="1"/>
          </p:cNvSpPr>
          <p:nvPr/>
        </p:nvSpPr>
        <p:spPr bwMode="auto">
          <a:xfrm>
            <a:off x="466725" y="236538"/>
            <a:ext cx="8304068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Asociace AA a RNA:</a:t>
            </a:r>
            <a:br>
              <a:rPr lang="cs-CZ" b="0" dirty="0">
                <a:solidFill>
                  <a:srgbClr val="DE0000"/>
                </a:solidFill>
              </a:rPr>
            </a:br>
            <a:endParaRPr lang="cs-CZ" b="0" dirty="0">
              <a:solidFill>
                <a:srgbClr val="DE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syntéza proteinu řízená RNA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mapování (zobrazení) sekvence RNA na AA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</a:t>
            </a:r>
            <a:r>
              <a:rPr lang="cs-CZ" b="0" dirty="0" err="1"/>
              <a:t>tRNA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„zamrzlá náhoda“ (</a:t>
            </a:r>
            <a:r>
              <a:rPr lang="cs-CZ" b="0" i="1" dirty="0" err="1"/>
              <a:t>frozen</a:t>
            </a:r>
            <a:r>
              <a:rPr lang="cs-CZ" b="0" i="1" dirty="0"/>
              <a:t> </a:t>
            </a:r>
            <a:r>
              <a:rPr lang="cs-CZ" b="0" i="1" dirty="0" err="1"/>
              <a:t>accident</a:t>
            </a:r>
            <a:r>
              <a:rPr lang="cs-CZ" b="0" dirty="0"/>
              <a:t>) – </a:t>
            </a:r>
            <a:r>
              <a:rPr lang="cs-CZ" b="0" dirty="0">
                <a:solidFill>
                  <a:srgbClr val="003399"/>
                </a:solidFill>
              </a:rPr>
              <a:t>F. </a:t>
            </a:r>
            <a:r>
              <a:rPr lang="cs-CZ" b="0" dirty="0" err="1">
                <a:solidFill>
                  <a:srgbClr val="003399"/>
                </a:solidFill>
              </a:rPr>
              <a:t>Crick</a:t>
            </a:r>
            <a:r>
              <a:rPr lang="cs-CZ" b="0" dirty="0"/>
              <a:t> (1968)</a:t>
            </a:r>
            <a:br>
              <a:rPr lang="cs-CZ" b="0" dirty="0"/>
            </a:br>
            <a:r>
              <a:rPr lang="cs-CZ" b="0" dirty="0"/>
              <a:t>	některé molekuly RNA vyvinuly schopnost přenášet AA na jiné RNA</a:t>
            </a:r>
            <a:br>
              <a:rPr lang="cs-CZ" b="0" dirty="0"/>
            </a:br>
            <a:r>
              <a:rPr lang="cs-CZ" b="0" dirty="0"/>
              <a:t>	postupně selekce podporuje jednu nebo několik RNA pro každou AA</a:t>
            </a:r>
            <a:br>
              <a:rPr lang="cs-CZ" b="0" dirty="0"/>
            </a:br>
            <a:r>
              <a:rPr lang="cs-CZ" b="0" dirty="0"/>
              <a:t>	asociace AA a RNA </a:t>
            </a:r>
            <a:r>
              <a:rPr lang="cs-CZ" b="0" u="sng" dirty="0"/>
              <a:t>náhodná</a:t>
            </a:r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stereochemická teorie: </a:t>
            </a:r>
            <a:r>
              <a:rPr lang="cs-CZ" b="0" dirty="0">
                <a:solidFill>
                  <a:srgbClr val="003399"/>
                </a:solidFill>
              </a:rPr>
              <a:t>Carl </a:t>
            </a:r>
            <a:r>
              <a:rPr lang="cs-CZ" b="0" dirty="0" err="1">
                <a:solidFill>
                  <a:srgbClr val="003399"/>
                </a:solidFill>
              </a:rPr>
              <a:t>Woese</a:t>
            </a:r>
            <a:br>
              <a:rPr lang="cs-CZ" b="0" dirty="0"/>
            </a:br>
            <a:r>
              <a:rPr lang="cs-CZ" b="0" dirty="0"/>
              <a:t>	odlišné RNA mají tendenci preferenčně vázat určité AA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/>
              </a:rPr>
              <a:t> některé experimenty ukazují, že molekuly RNA mohou být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selektovány na základě jejich preferenční vazby na určité AA</a:t>
            </a:r>
            <a:endParaRPr lang="cs-CZ" b="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466725" y="1225080"/>
            <a:ext cx="8656793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RNA svět: RNA = genotyp i fenotyp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se vznikem translace proteiny převzaly většinu katalytických funkcí RNA</a:t>
            </a:r>
            <a:br>
              <a:rPr lang="cs-CZ" b="0" dirty="0"/>
            </a:br>
            <a:r>
              <a:rPr lang="cs-CZ" b="0" dirty="0"/>
              <a:t>	(mohou vytvářet širší škálu polymerů) </a:t>
            </a:r>
            <a:r>
              <a:rPr lang="cs-CZ" b="0" dirty="0">
                <a:sym typeface="Symbol"/>
              </a:rPr>
              <a:t> mnohem rozmanitější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katalytické aktivity  </a:t>
            </a:r>
            <a:r>
              <a:rPr lang="cs-CZ" b="0" dirty="0"/>
              <a:t>např. žádná molekula RNA nedokáže katalyzovat </a:t>
            </a:r>
            <a:br>
              <a:rPr lang="cs-CZ" b="0" dirty="0"/>
            </a:br>
            <a:r>
              <a:rPr lang="cs-CZ" b="0" dirty="0"/>
              <a:t>	oxidativně-redukční reakce nebo štěpit C–C vazbu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výhody DNA: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nižší reaktivita </a:t>
            </a:r>
            <a:r>
              <a:rPr lang="cs-CZ" b="0" dirty="0">
                <a:sym typeface="Symbol" pitchFamily="-105" charset="2"/>
              </a:rPr>
              <a:t> vyšší stabilita  delší geny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dělba práce mezi RNA a 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se ztrátou genetické funkce mohla RNA plnit katalytické a strukturní funkce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s menšími omezeními</a:t>
            </a:r>
          </a:p>
        </p:txBody>
      </p:sp>
      <p:sp>
        <p:nvSpPr>
          <p:cNvPr id="3" name="Obdélník 2"/>
          <p:cNvSpPr/>
          <p:nvPr/>
        </p:nvSpPr>
        <p:spPr>
          <a:xfrm>
            <a:off x="2788361" y="236538"/>
            <a:ext cx="3174908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Přechod RNA </a:t>
            </a:r>
            <a:r>
              <a:rPr lang="cs-CZ" sz="2400" b="0" dirty="0">
                <a:solidFill>
                  <a:srgbClr val="DE0000"/>
                </a:solidFill>
                <a:sym typeface="Symbol" pitchFamily="-105" charset="2"/>
              </a:rPr>
              <a:t> DNA</a:t>
            </a:r>
            <a:endParaRPr lang="cs-CZ" sz="2400" b="0" dirty="0">
              <a:solidFill>
                <a:srgbClr val="DE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2"/>
          <p:cNvPicPr>
            <a:picLocks noChangeAspect="1" noChangeArrowheads="1"/>
          </p:cNvPicPr>
          <p:nvPr/>
        </p:nvPicPr>
        <p:blipFill>
          <a:blip r:embed="rId3" cstate="print"/>
          <a:srcRect l="4822" t="5336"/>
          <a:stretch>
            <a:fillRect/>
          </a:stretch>
        </p:blipFill>
        <p:spPr bwMode="auto">
          <a:xfrm>
            <a:off x="466725" y="3958538"/>
            <a:ext cx="2538412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6962" y="3822013"/>
            <a:ext cx="26416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542487" y="236538"/>
            <a:ext cx="37924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DE0000"/>
                </a:solidFill>
              </a:rPr>
              <a:t>Vznik eukaryotické buňky</a:t>
            </a:r>
          </a:p>
        </p:txBody>
      </p:sp>
      <p:pic>
        <p:nvPicPr>
          <p:cNvPr id="23557" name="Picture 4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5937" y="4214126"/>
            <a:ext cx="3178175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 rot="16200000">
            <a:off x="1250209" y="70648"/>
            <a:ext cx="2832596" cy="439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Skupina 8"/>
          <p:cNvGrpSpPr/>
          <p:nvPr/>
        </p:nvGrpSpPr>
        <p:grpSpPr>
          <a:xfrm>
            <a:off x="4960883" y="860565"/>
            <a:ext cx="3983426" cy="2691932"/>
            <a:chOff x="4960883" y="860565"/>
            <a:chExt cx="3983426" cy="2691932"/>
          </a:xfrm>
        </p:grpSpPr>
        <p:pic>
          <p:nvPicPr>
            <p:cNvPr id="18433" name="Picture 1"/>
            <p:cNvPicPr>
              <a:picLocks noChangeAspect="1" noChangeArrowheads="1"/>
            </p:cNvPicPr>
            <p:nvPr/>
          </p:nvPicPr>
          <p:blipFill>
            <a:blip r:embed="rId7" cstate="print">
              <a:lum bright="10000" contrast="10000"/>
            </a:blip>
            <a:srcRect/>
            <a:stretch>
              <a:fillRect/>
            </a:stretch>
          </p:blipFill>
          <p:spPr bwMode="auto">
            <a:xfrm rot="16200000">
              <a:off x="5653197" y="208833"/>
              <a:ext cx="2639379" cy="3942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4960883" y="3237186"/>
              <a:ext cx="1040524" cy="3153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445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Problém studia vzniku života: 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J. Monod</a:t>
            </a:r>
            <a:r>
              <a:rPr lang="cs-CZ" b="0" dirty="0"/>
              <a:t>: evoluční „</a:t>
            </a:r>
            <a:r>
              <a:rPr lang="en-US" b="0" dirty="0" err="1"/>
              <a:t>kutilstv</a:t>
            </a:r>
            <a:r>
              <a:rPr lang="cs-CZ" b="0" dirty="0"/>
              <a:t>í“ (</a:t>
            </a:r>
            <a:r>
              <a:rPr lang="cs-CZ" b="0" i="1" dirty="0" err="1"/>
              <a:t>tinkering</a:t>
            </a:r>
            <a:r>
              <a:rPr lang="cs-CZ" b="0" dirty="0"/>
              <a:t>), vždy krátkodobá výhoda, </a:t>
            </a:r>
            <a:br>
              <a:rPr lang="cs-CZ" b="0" dirty="0"/>
            </a:br>
            <a:r>
              <a:rPr lang="cs-CZ" b="0" dirty="0"/>
              <a:t>	nebo náhoda, nikdy dlouhodobá perspektiva </a:t>
            </a:r>
            <a:r>
              <a:rPr lang="cs-CZ" b="0" dirty="0">
                <a:sym typeface="Symbol" pitchFamily="-105" charset="2"/>
              </a:rPr>
              <a:t> hodnocení evoluce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ze zpětného pohledu, z hlediska dlouhodobých důsledků 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</a:t>
            </a:r>
            <a:r>
              <a:rPr lang="en-US" b="0" dirty="0">
                <a:sym typeface="Symbol" pitchFamily="-105" charset="2"/>
              </a:rPr>
              <a:t> </a:t>
            </a:r>
            <a:r>
              <a:rPr lang="cs-CZ" b="0" dirty="0"/>
              <a:t>současný život nám při řešení příliš nepomůže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kritika ze strany kreacionistů: život nikdo nedokázal vytvořit ve zkumavce</a:t>
            </a:r>
          </a:p>
        </p:txBody>
      </p:sp>
      <p:pic>
        <p:nvPicPr>
          <p:cNvPr id="1026" name="Picture 2" descr="Výsledek obrázku pro weird self made car">
            <a:extLst>
              <a:ext uri="{FF2B5EF4-FFF2-40B4-BE49-F238E27FC236}">
                <a16:creationId xmlns:a16="http://schemas.microsoft.com/office/drawing/2014/main" id="{A1A91B79-3C43-48D3-B3CF-6E7C1638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3" y="2744787"/>
            <a:ext cx="5238750" cy="38766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weird self made car">
            <a:extLst>
              <a:ext uri="{FF2B5EF4-FFF2-40B4-BE49-F238E27FC236}">
                <a16:creationId xmlns:a16="http://schemas.microsoft.com/office/drawing/2014/main" id="{1B564AD7-3CE3-4C4C-9D80-F8D36BA01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r="13585"/>
          <a:stretch/>
        </p:blipFill>
        <p:spPr bwMode="auto">
          <a:xfrm>
            <a:off x="4689475" y="3415353"/>
            <a:ext cx="4215663" cy="32061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sopis.vesmir.cz/files/image/id/225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8" y="1232222"/>
            <a:ext cx="9073542" cy="4196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466725" y="236538"/>
            <a:ext cx="813357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Thomas </a:t>
            </a:r>
            <a:r>
              <a:rPr lang="cs-CZ" b="0" dirty="0" err="1">
                <a:solidFill>
                  <a:srgbClr val="003399"/>
                </a:solidFill>
              </a:rPr>
              <a:t>Cavalier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>
                <a:solidFill>
                  <a:srgbClr val="003399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ztráta buněčné stěny </a:t>
            </a:r>
            <a:r>
              <a:rPr lang="cs-CZ" b="0" dirty="0">
                <a:sym typeface="Symbol" pitchFamily="-105" charset="2"/>
              </a:rPr>
              <a:t></a:t>
            </a:r>
            <a:r>
              <a:rPr lang="cs-CZ" b="0" dirty="0"/>
              <a:t> nutnost vytvoření </a:t>
            </a:r>
            <a:r>
              <a:rPr lang="cs-CZ" b="0" dirty="0" err="1"/>
              <a:t>endoskeletu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</a:t>
            </a:r>
            <a:r>
              <a:rPr lang="cs-CZ" b="0" dirty="0"/>
              <a:t> flexibilita, 	pohyb, fagocytóza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vchlipování</a:t>
            </a:r>
            <a:r>
              <a:rPr lang="cs-CZ" b="0" dirty="0"/>
              <a:t> membrány </a:t>
            </a:r>
            <a:r>
              <a:rPr lang="cs-CZ" b="0" dirty="0">
                <a:sym typeface="Symbol" pitchFamily="-105" charset="2"/>
              </a:rPr>
              <a:t> ER </a:t>
            </a:r>
          </a:p>
        </p:txBody>
      </p:sp>
      <p:pic>
        <p:nvPicPr>
          <p:cNvPr id="12" name="Picture 7" descr="File:Thomas Cavalier-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8635" y="1074150"/>
            <a:ext cx="18288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466725" y="2343808"/>
            <a:ext cx="7322838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/>
              <a:t>Prokaryontní </a:t>
            </a:r>
            <a:r>
              <a:rPr lang="cs-CZ" sz="2400" b="0" dirty="0" err="1"/>
              <a:t>cytoskelet</a:t>
            </a:r>
            <a:r>
              <a:rPr lang="cs-CZ" sz="2400" b="0" dirty="0"/>
              <a:t>: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FtsZ</a:t>
            </a:r>
            <a:r>
              <a:rPr lang="cs-CZ" b="0" dirty="0"/>
              <a:t>: analog tubulinu, funkce při dělení buňky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MreB</a:t>
            </a:r>
            <a:r>
              <a:rPr lang="cs-CZ" b="0" dirty="0"/>
              <a:t>: analog aktinu, tyčkovitý tvar buňky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Crescentin</a:t>
            </a:r>
            <a:r>
              <a:rPr lang="cs-CZ" b="0" dirty="0"/>
              <a:t>: analog intermediálních mikrofilament, tvorba </a:t>
            </a:r>
            <a:r>
              <a:rPr lang="cs-CZ" b="0" dirty="0" err="1"/>
              <a:t>helixů</a:t>
            </a:r>
            <a:endParaRPr lang="cs-CZ" b="0" dirty="0"/>
          </a:p>
          <a:p>
            <a:r>
              <a:rPr lang="cs-CZ" b="0" dirty="0" err="1"/>
              <a:t>MinD</a:t>
            </a:r>
            <a:r>
              <a:rPr lang="cs-CZ" b="0" dirty="0"/>
              <a:t>, </a:t>
            </a:r>
            <a:r>
              <a:rPr lang="cs-CZ" b="0" dirty="0" err="1"/>
              <a:t>ParA</a:t>
            </a:r>
            <a:r>
              <a:rPr lang="cs-CZ" b="0" dirty="0"/>
              <a:t>: bez analogie, buněčné dělení, rozchod </a:t>
            </a:r>
            <a:r>
              <a:rPr lang="cs-CZ" b="0" dirty="0" err="1"/>
              <a:t>plazmidů</a:t>
            </a:r>
            <a:endParaRPr lang="cs-CZ" b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3249" y="4446893"/>
            <a:ext cx="2266647" cy="22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466725" y="5558721"/>
            <a:ext cx="1647825" cy="487363"/>
          </a:xfrm>
          <a:prstGeom prst="wedgeRectCallout">
            <a:avLst>
              <a:gd name="adj1" fmla="val 100120"/>
              <a:gd name="adj2" fmla="val 458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mikrotubuly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4483948" y="5109510"/>
            <a:ext cx="1744663" cy="487362"/>
          </a:xfrm>
          <a:prstGeom prst="wedgeRectCallout">
            <a:avLst>
              <a:gd name="adj1" fmla="val -79898"/>
              <a:gd name="adj2" fmla="val 1311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mikrofilamenta</a:t>
            </a:r>
            <a:endParaRPr lang="cs-CZ" sz="1800" b="0">
              <a:sym typeface="Symbol" pitchFamily="-105" charset="2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60580" y="5938345"/>
            <a:ext cx="352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preadaptace (</a:t>
            </a:r>
            <a:r>
              <a:rPr lang="cs-CZ" sz="2400" b="0" dirty="0" err="1">
                <a:solidFill>
                  <a:srgbClr val="DE0000"/>
                </a:solidFill>
              </a:rPr>
              <a:t>exaptace</a:t>
            </a:r>
            <a:r>
              <a:rPr lang="cs-CZ" sz="2400" b="0" dirty="0">
                <a:solidFill>
                  <a:srgbClr val="DE0000"/>
                </a:solidFill>
              </a:rPr>
              <a:t>)!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1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7543796" cy="625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DE0000"/>
                </a:solidFill>
              </a:rPr>
              <a:t>Původ buněčných organel:</a:t>
            </a:r>
            <a:br>
              <a:rPr lang="cs-CZ" dirty="0">
                <a:solidFill>
                  <a:srgbClr val="DE0000"/>
                </a:solidFill>
              </a:rPr>
            </a:br>
            <a:endParaRPr lang="cs-CZ" dirty="0">
              <a:solidFill>
                <a:srgbClr val="DE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Konstantin </a:t>
            </a:r>
            <a:r>
              <a:rPr lang="cs-CZ" b="0" dirty="0" err="1">
                <a:solidFill>
                  <a:srgbClr val="003399"/>
                </a:solidFill>
              </a:rPr>
              <a:t>Sergejevič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Merežkovskij</a:t>
            </a:r>
            <a:r>
              <a:rPr lang="cs-CZ" b="0" dirty="0"/>
              <a:t> (1905, 1909):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pojem </a:t>
            </a:r>
            <a:r>
              <a:rPr lang="cs-CZ" b="0" dirty="0" err="1">
                <a:solidFill>
                  <a:srgbClr val="DE0000"/>
                </a:solidFill>
              </a:rPr>
              <a:t>symbiogeneze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/>
              <a:t>	chloroplasty = původně cizí organismy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sz="1800" b="0" dirty="0"/>
              <a:t>(</a:t>
            </a:r>
            <a:r>
              <a:rPr lang="cs-CZ" sz="1800" b="0" dirty="0" err="1"/>
              <a:t>Andreas</a:t>
            </a:r>
            <a:r>
              <a:rPr lang="cs-CZ" sz="1800" b="0" dirty="0"/>
              <a:t> </a:t>
            </a:r>
            <a:r>
              <a:rPr lang="cs-CZ" sz="1800" b="0" dirty="0" err="1"/>
              <a:t>Schimper</a:t>
            </a:r>
            <a:r>
              <a:rPr lang="cs-CZ" sz="1800" b="0" dirty="0"/>
              <a:t>, 1883: podobnost chloroplastů a sinic; </a:t>
            </a:r>
            <a:br>
              <a:rPr lang="cs-CZ" sz="1800" b="0" dirty="0"/>
            </a:br>
            <a:r>
              <a:rPr lang="cs-CZ" sz="1800" b="0" dirty="0"/>
              <a:t>	Richard </a:t>
            </a:r>
            <a:r>
              <a:rPr lang="cs-CZ" sz="1800" b="0" dirty="0" err="1"/>
              <a:t>Altmann</a:t>
            </a:r>
            <a:r>
              <a:rPr lang="cs-CZ" sz="1800" b="0" dirty="0"/>
              <a:t>, 1890: mitochondrie </a:t>
            </a:r>
            <a:r>
              <a:rPr lang="en-US" sz="1800" b="0" dirty="0"/>
              <a:t>[</a:t>
            </a:r>
            <a:r>
              <a:rPr lang="cs-CZ" sz="1800" b="0" dirty="0" err="1"/>
              <a:t>bioblasty</a:t>
            </a:r>
            <a:r>
              <a:rPr lang="en-US" sz="1800" b="0" dirty="0"/>
              <a:t>]</a:t>
            </a:r>
            <a:r>
              <a:rPr lang="cs-CZ" sz="1800" b="0" dirty="0"/>
              <a:t> = původně bakterie)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nejprve živočišná buňka: bezjaderná měňavka + bakterie (jádro)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Lynn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Margulisová</a:t>
            </a:r>
            <a:r>
              <a:rPr lang="cs-CZ" b="0" dirty="0"/>
              <a:t> (1966, 1970): </a:t>
            </a:r>
            <a:r>
              <a:rPr lang="cs-CZ" b="0" dirty="0" err="1">
                <a:solidFill>
                  <a:srgbClr val="DE0000"/>
                </a:solidFill>
              </a:rPr>
              <a:t>endosymbióza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mitochondrie: </a:t>
            </a:r>
            <a:r>
              <a:rPr lang="cs-CZ" b="0" dirty="0">
                <a:sym typeface="Symbol" pitchFamily="-105" charset="2"/>
              </a:rPr>
              <a:t>bakterie příbuzné rickettsiím nebo jiným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-</a:t>
            </a:r>
            <a:r>
              <a:rPr lang="cs-CZ" b="0" dirty="0" err="1">
                <a:sym typeface="Symbol" pitchFamily="-105" charset="2"/>
              </a:rPr>
              <a:t>proteobakteriím</a:t>
            </a:r>
            <a:r>
              <a:rPr lang="cs-CZ" b="0" dirty="0">
                <a:sym typeface="Symbol" pitchFamily="-105" charset="2"/>
              </a:rPr>
              <a:t> (např. </a:t>
            </a:r>
            <a:r>
              <a:rPr lang="cs-CZ" b="0" i="1" dirty="0" err="1">
                <a:sym typeface="Symbol" pitchFamily="-105" charset="2"/>
              </a:rPr>
              <a:t>Rhodospirillum</a:t>
            </a:r>
            <a:r>
              <a:rPr lang="cs-CZ" b="0" dirty="0">
                <a:sym typeface="Symbol" pitchFamily="-105" charset="2"/>
              </a:rPr>
              <a:t>)</a:t>
            </a:r>
            <a:r>
              <a:rPr lang="cs-CZ" b="0" dirty="0"/>
              <a:t>, </a:t>
            </a:r>
            <a:br>
              <a:rPr lang="cs-CZ" b="0" dirty="0"/>
            </a:br>
            <a:r>
              <a:rPr lang="cs-CZ" b="0" dirty="0"/>
              <a:t>	postupně ztráta fotosyntézy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chloroplasty:</a:t>
            </a:r>
            <a:r>
              <a:rPr lang="cs-CZ" b="0" dirty="0"/>
              <a:t> sinice, postupně ztráta respirace</a:t>
            </a:r>
            <a:br>
              <a:rPr lang="cs-CZ" b="0" dirty="0"/>
            </a:br>
            <a:endParaRPr lang="cs-CZ" b="0" dirty="0"/>
          </a:p>
        </p:txBody>
      </p:sp>
      <p:pic>
        <p:nvPicPr>
          <p:cNvPr id="26628" name="Picture 12" descr="File:Merezhkovsky K 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5407" y="236538"/>
            <a:ext cx="1341330" cy="181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7329487" y="1990943"/>
            <a:ext cx="1814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K.S. </a:t>
            </a:r>
            <a:r>
              <a:rPr lang="cs-CZ" sz="1600" b="0" dirty="0" err="1">
                <a:solidFill>
                  <a:srgbClr val="003399"/>
                </a:solidFill>
              </a:rPr>
              <a:t>Merežkovskij</a:t>
            </a:r>
            <a:endParaRPr lang="cs-CZ" sz="1600" b="0" dirty="0">
              <a:solidFill>
                <a:srgbClr val="003399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6810703" y="3314411"/>
            <a:ext cx="2039759" cy="3375180"/>
            <a:chOff x="6926317" y="3041142"/>
            <a:chExt cx="2039759" cy="3375180"/>
          </a:xfrm>
        </p:grpSpPr>
        <p:pic>
          <p:nvPicPr>
            <p:cNvPr id="13" name="Picture 9" descr="File:Lynn Margulis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26317" y="3041142"/>
              <a:ext cx="2039759" cy="3059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083671" y="6078185"/>
              <a:ext cx="178276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Lynn</a:t>
              </a:r>
              <a:r>
                <a:rPr lang="cs-CZ" sz="1600" b="0" dirty="0">
                  <a:solidFill>
                    <a:srgbClr val="003399"/>
                  </a:solidFill>
                </a:rPr>
                <a:t> </a:t>
              </a:r>
              <a:r>
                <a:rPr lang="cs-CZ" sz="1600" b="0" dirty="0" err="1">
                  <a:solidFill>
                    <a:srgbClr val="003399"/>
                  </a:solidFill>
                </a:rPr>
                <a:t>Margulisová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sp>
        <p:nvSpPr>
          <p:cNvPr id="8" name="Zahnutá šipka doprava 7"/>
          <p:cNvSpPr/>
          <p:nvPr/>
        </p:nvSpPr>
        <p:spPr bwMode="auto">
          <a:xfrm>
            <a:off x="157655" y="1229710"/>
            <a:ext cx="309070" cy="182880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16200000">
            <a:off x="1601842" y="695489"/>
            <a:ext cx="57721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7284827" y="756744"/>
            <a:ext cx="913243" cy="478165"/>
          </a:xfrm>
          <a:prstGeom prst="wedgeRectCallout">
            <a:avLst>
              <a:gd name="adj1" fmla="val -73309"/>
              <a:gd name="adj2" fmla="val 2594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jádro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6943241" y="1592316"/>
            <a:ext cx="1622690" cy="478165"/>
          </a:xfrm>
          <a:prstGeom prst="wedgeRectCallout">
            <a:avLst>
              <a:gd name="adj1" fmla="val -60355"/>
              <a:gd name="adj2" fmla="val -9275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mitochondrie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693684" y="1308537"/>
            <a:ext cx="1140374" cy="730470"/>
          </a:xfrm>
          <a:prstGeom prst="wedgeRectCallout">
            <a:avLst>
              <a:gd name="adj1" fmla="val 78607"/>
              <a:gd name="adj2" fmla="val -4219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primární plastid</a:t>
            </a:r>
            <a:endParaRPr lang="cs-CZ" sz="18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66625" y="236538"/>
            <a:ext cx="8677375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  <a:sym typeface="Symbol" pitchFamily="-105" charset="2"/>
              </a:rPr>
              <a:t>Teorie vzniku jaderné membrány:</a:t>
            </a:r>
            <a:br>
              <a:rPr lang="cs-CZ" b="0" dirty="0">
                <a:solidFill>
                  <a:srgbClr val="DE0000"/>
                </a:solidFill>
                <a:sym typeface="Symbol" pitchFamily="-105" charset="2"/>
              </a:rPr>
            </a:b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1. splývání váčků z cytoplazmatické membrány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2. splynutí eubakterie a </a:t>
            </a:r>
            <a:r>
              <a:rPr lang="cs-CZ" b="0" dirty="0" err="1">
                <a:sym typeface="Symbol" pitchFamily="-105" charset="2"/>
              </a:rPr>
              <a:t>archebakterie</a:t>
            </a:r>
            <a:r>
              <a:rPr lang="cs-CZ" b="0" dirty="0">
                <a:sym typeface="Symbol" pitchFamily="-105" charset="2"/>
              </a:rPr>
              <a:t> (membrána </a:t>
            </a:r>
            <a:r>
              <a:rPr lang="cs-CZ" b="0" dirty="0" err="1">
                <a:sym typeface="Symbol" pitchFamily="-105" charset="2"/>
              </a:rPr>
              <a:t>archebakterie</a:t>
            </a:r>
            <a:r>
              <a:rPr lang="cs-CZ" b="0" dirty="0">
                <a:sym typeface="Symbol" pitchFamily="-105" charset="2"/>
              </a:rPr>
              <a:t> = jaderná,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    membrána bakterie = buněčná)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3. virový původ (několik variant) ... kontroverzní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4. nejprve vznik 2. cytoplazmatické membrány, z vnitřní postupně jaderná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evolution-textbook.org/content/free/tables/Ch_08/T2_EVOW_Ch08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019210" y="170218"/>
            <a:ext cx="5513705" cy="6687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2018932" y="1996960"/>
            <a:ext cx="5375102" cy="434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66725" y="236538"/>
            <a:ext cx="8773556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Transfer genů do jádra: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gen </a:t>
            </a:r>
            <a:r>
              <a:rPr lang="cs-CZ" b="0" i="1" dirty="0"/>
              <a:t>neoSTLS2</a:t>
            </a:r>
            <a:r>
              <a:rPr lang="cs-CZ" b="0" dirty="0"/>
              <a:t>, chloroplast tabáku </a:t>
            </a:r>
            <a:r>
              <a:rPr lang="cs-CZ" b="0" dirty="0">
                <a:sym typeface="Symbol"/>
              </a:rPr>
              <a:t> v 16 z 250 000 ( 1/16 000)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dceřiných buněk přenos genu do jádra  rezistence vůči </a:t>
            </a:r>
            <a:r>
              <a:rPr lang="cs-CZ" b="0" dirty="0" err="1">
                <a:sym typeface="Symbol"/>
              </a:rPr>
              <a:t>kanamycinu</a:t>
            </a:r>
            <a:endParaRPr lang="cs-CZ" b="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4259179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peroxizomy</a:t>
            </a:r>
            <a:r>
              <a:rPr lang="cs-CZ" b="0" dirty="0"/>
              <a:t>: G+ bakterie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mikrotubuly: spirochéty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/>
              </a:rPr>
              <a:t> </a:t>
            </a:r>
            <a:r>
              <a:rPr lang="cs-CZ" b="0" dirty="0"/>
              <a:t>současné poznatky nepotvrzují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endParaRPr lang="cs-CZ" b="0" dirty="0"/>
          </a:p>
        </p:txBody>
      </p:sp>
      <p:pic>
        <p:nvPicPr>
          <p:cNvPr id="2663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145" y="626307"/>
            <a:ext cx="2668549" cy="20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34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3737" y="655744"/>
            <a:ext cx="1426063" cy="211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18"/>
          <p:cNvSpPr txBox="1">
            <a:spLocks noChangeArrowheads="1"/>
          </p:cNvSpPr>
          <p:nvPr/>
        </p:nvSpPr>
        <p:spPr bwMode="auto">
          <a:xfrm>
            <a:off x="6540075" y="2757554"/>
            <a:ext cx="2031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Mixotricha</a:t>
            </a:r>
            <a:r>
              <a:rPr lang="cs-CZ" sz="1600" b="0" i="1" dirty="0"/>
              <a:t> </a:t>
            </a:r>
            <a:r>
              <a:rPr lang="cs-CZ" sz="1600" b="0" i="1" dirty="0" err="1"/>
              <a:t>paradoxa</a:t>
            </a:r>
            <a:endParaRPr lang="cs-CZ" sz="1600" b="0" i="1" dirty="0"/>
          </a:p>
        </p:txBody>
      </p:sp>
      <p:sp>
        <p:nvSpPr>
          <p:cNvPr id="26636" name="AutoShape 19"/>
          <p:cNvSpPr>
            <a:spLocks noChangeArrowheads="1"/>
          </p:cNvSpPr>
          <p:nvPr/>
        </p:nvSpPr>
        <p:spPr bwMode="auto">
          <a:xfrm>
            <a:off x="7526563" y="236538"/>
            <a:ext cx="1333657" cy="586405"/>
          </a:xfrm>
          <a:prstGeom prst="wedgeRectCallout">
            <a:avLst>
              <a:gd name="adj1" fmla="val -47990"/>
              <a:gd name="adj2" fmla="val 1094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spirochéty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66725" y="3012974"/>
            <a:ext cx="66742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/>
              <a:t>sekund</a:t>
            </a:r>
            <a:r>
              <a:rPr lang="cs-CZ" b="0" dirty="0" err="1"/>
              <a:t>ární</a:t>
            </a:r>
            <a:r>
              <a:rPr lang="en-US" b="0" dirty="0"/>
              <a:t> </a:t>
            </a:r>
            <a:r>
              <a:rPr lang="cs-CZ" b="0" dirty="0"/>
              <a:t>a terciární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/>
              </a:rPr>
              <a:t> komplexní plastidy:	např. krásnoočko + zelená řasa</a:t>
            </a:r>
            <a:endParaRPr lang="cs-CZ" b="0" dirty="0"/>
          </a:p>
        </p:txBody>
      </p:sp>
      <p:pic>
        <p:nvPicPr>
          <p:cNvPr id="99330" name="Picture 2" descr="http://www.dr-ralf-wagner.de/Bilder/Euglena_gracilis.jpg"/>
          <p:cNvPicPr>
            <a:picLocks noChangeAspect="1" noChangeArrowheads="1"/>
          </p:cNvPicPr>
          <p:nvPr/>
        </p:nvPicPr>
        <p:blipFill>
          <a:blip r:embed="rId5" cstate="print"/>
          <a:srcRect l="9185" r="34815"/>
          <a:stretch>
            <a:fillRect/>
          </a:stretch>
        </p:blipFill>
        <p:spPr bwMode="auto">
          <a:xfrm>
            <a:off x="6063049" y="3793299"/>
            <a:ext cx="2158316" cy="28906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2" name="Picture 4" descr="http://upload.wikimedia.org/wikipedia/commons/e/ea/Euglena_diagr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213" y="3954161"/>
            <a:ext cx="3963204" cy="259589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87138" y="1233491"/>
            <a:ext cx="7180208" cy="436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84104" y="236538"/>
            <a:ext cx="32912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</a:t>
            </a:r>
            <a:r>
              <a:rPr lang="en-US" b="0" dirty="0" err="1"/>
              <a:t>ekund</a:t>
            </a:r>
            <a:r>
              <a:rPr lang="cs-CZ" b="0" dirty="0" err="1"/>
              <a:t>ární</a:t>
            </a:r>
            <a:r>
              <a:rPr lang="cs-CZ" b="0" dirty="0"/>
              <a:t>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:</a:t>
            </a: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6170143" y="2157176"/>
            <a:ext cx="2010032" cy="841398"/>
          </a:xfrm>
          <a:prstGeom prst="wedgeRectCallout">
            <a:avLst>
              <a:gd name="adj1" fmla="val -71962"/>
              <a:gd name="adj2" fmla="val 917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ztráta buněčného obsahu primárního hostitele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assconnection.s3.amazonaws.com/114/flashcards/717114/png/picture_1013188830779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774" y="1297466"/>
            <a:ext cx="6932557" cy="4704553"/>
          </a:xfrm>
          <a:prstGeom prst="rect">
            <a:avLst/>
          </a:prstGeom>
          <a:noFill/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884104" y="236538"/>
            <a:ext cx="32912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</a:t>
            </a:r>
            <a:r>
              <a:rPr lang="en-US" b="0" dirty="0" err="1"/>
              <a:t>ekund</a:t>
            </a:r>
            <a:r>
              <a:rPr lang="cs-CZ" b="0" dirty="0" err="1"/>
              <a:t>ární</a:t>
            </a:r>
            <a:r>
              <a:rPr lang="cs-CZ" b="0" dirty="0"/>
              <a:t>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kenovat000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71488" y="2211388"/>
            <a:ext cx="7110412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6346866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Evoluce ve zkumavce: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003399"/>
                </a:solidFill>
              </a:rPr>
              <a:t>Sol </a:t>
            </a:r>
            <a:r>
              <a:rPr lang="cs-CZ" b="0" dirty="0" err="1">
                <a:solidFill>
                  <a:srgbClr val="003399"/>
                </a:solidFill>
              </a:rPr>
              <a:t>Spiegelman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(1965):</a:t>
            </a:r>
            <a:endParaRPr lang="en-US" b="0" dirty="0"/>
          </a:p>
          <a:p>
            <a:pPr defTabSz="360000"/>
            <a:r>
              <a:rPr lang="cs-CZ" b="0" dirty="0"/>
              <a:t>RNA (</a:t>
            </a:r>
            <a:r>
              <a:rPr lang="cs-CZ" b="0" dirty="0" err="1"/>
              <a:t>templát</a:t>
            </a:r>
            <a:r>
              <a:rPr lang="cs-CZ" b="0" dirty="0"/>
              <a:t> </a:t>
            </a:r>
            <a:r>
              <a:rPr lang="cs-CZ" b="0" dirty="0">
                <a:sym typeface="Symbol"/>
              </a:rPr>
              <a:t> 4500 </a:t>
            </a:r>
            <a:r>
              <a:rPr lang="cs-CZ" b="0" dirty="0" err="1">
                <a:sym typeface="Symbol"/>
              </a:rPr>
              <a:t>bp</a:t>
            </a:r>
            <a:r>
              <a:rPr lang="cs-CZ" b="0" dirty="0"/>
              <a:t>)</a:t>
            </a:r>
            <a:r>
              <a:rPr lang="en-US" b="0" dirty="0"/>
              <a:t> a </a:t>
            </a:r>
            <a:r>
              <a:rPr lang="cs-CZ" b="0" dirty="0" err="1"/>
              <a:t>replikáza</a:t>
            </a:r>
            <a:r>
              <a:rPr lang="cs-CZ" b="0" dirty="0"/>
              <a:t> bakteriofága Q</a:t>
            </a:r>
            <a:r>
              <a:rPr lang="cs-CZ" b="0" dirty="0">
                <a:sym typeface="Symbol" pitchFamily="-105" charset="2"/>
              </a:rPr>
              <a:t></a:t>
            </a:r>
            <a:r>
              <a:rPr lang="cs-CZ" b="0" dirty="0"/>
              <a:t>, </a:t>
            </a:r>
            <a:br>
              <a:rPr lang="cs-CZ" b="0" dirty="0"/>
            </a:br>
            <a:r>
              <a:rPr lang="cs-CZ" b="0" dirty="0"/>
              <a:t>	+ nukleotidy</a:t>
            </a:r>
          </a:p>
        </p:txBody>
      </p:sp>
      <p:pic>
        <p:nvPicPr>
          <p:cNvPr id="4100" name="Picture 7" descr="(normal size jpg)"/>
          <p:cNvPicPr>
            <a:picLocks noChangeAspect="1" noChangeArrowheads="1"/>
          </p:cNvPicPr>
          <p:nvPr/>
        </p:nvPicPr>
        <p:blipFill>
          <a:blip r:embed="rId4" cstate="print"/>
          <a:srcRect l="3825" t="2548" r="3793" b="2261"/>
          <a:stretch>
            <a:fillRect/>
          </a:stretch>
        </p:blipFill>
        <p:spPr bwMode="auto">
          <a:xfrm>
            <a:off x="7345363" y="141288"/>
            <a:ext cx="16446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7354802" y="2455734"/>
            <a:ext cx="1617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Sol </a:t>
            </a:r>
            <a:r>
              <a:rPr lang="cs-CZ" sz="1600" b="0" dirty="0" err="1">
                <a:solidFill>
                  <a:srgbClr val="003399"/>
                </a:solidFill>
              </a:rPr>
              <a:t>Spiegelman</a:t>
            </a:r>
            <a:endParaRPr lang="cs-CZ" sz="16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ttp://www.nature.com/scitable/content/ne0000/ne0000/ne0000/ne0000/14256762/endosymbiosis_Figure1_2_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6725" y="2722180"/>
            <a:ext cx="3589013" cy="3653295"/>
          </a:xfrm>
          <a:prstGeom prst="rect">
            <a:avLst/>
          </a:prstGeom>
          <a:noFill/>
        </p:spPr>
      </p:pic>
      <p:pic>
        <p:nvPicPr>
          <p:cNvPr id="4" name="Picture 2" descr="http://www.life.umd.edu/labs/delwiche/pubs/endosymbiosi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140" y="391428"/>
            <a:ext cx="4668673" cy="6256366"/>
          </a:xfrm>
          <a:prstGeom prst="rect">
            <a:avLst/>
          </a:prstGeom>
          <a:noFill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13871" y="467766"/>
            <a:ext cx="29631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Terciární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: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8648521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někdy existenci sekundárního </a:t>
            </a:r>
            <a:r>
              <a:rPr lang="cs-CZ" b="0" dirty="0" err="1">
                <a:sym typeface="Symbol"/>
              </a:rPr>
              <a:t>endosymbionta</a:t>
            </a:r>
            <a:r>
              <a:rPr lang="cs-CZ" b="0" dirty="0">
                <a:sym typeface="Symbol"/>
              </a:rPr>
              <a:t> poznáme pouze na základě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přítomnosti jeho DNA (např. geny chlamydií v plastidech rostlin a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primárních řas)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jindy jsou </a:t>
            </a:r>
            <a:r>
              <a:rPr lang="cs-CZ" b="0" dirty="0" err="1">
                <a:sym typeface="Symbol"/>
              </a:rPr>
              <a:t>endosymbionti</a:t>
            </a:r>
            <a:r>
              <a:rPr lang="cs-CZ" b="0" dirty="0">
                <a:sym typeface="Symbol"/>
              </a:rPr>
              <a:t> stále schopni samostatného života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</a:t>
            </a:r>
            <a:r>
              <a:rPr lang="cs-CZ" b="0" dirty="0"/>
              <a:t>např. fotosyntetické řasy (</a:t>
            </a:r>
            <a:r>
              <a:rPr lang="cs-CZ" b="0" dirty="0" err="1"/>
              <a:t>chlorelly</a:t>
            </a:r>
            <a:r>
              <a:rPr lang="cs-CZ" b="0" dirty="0"/>
              <a:t>, obrněnky, </a:t>
            </a:r>
            <a:r>
              <a:rPr lang="cs-CZ" b="0" dirty="0" err="1"/>
              <a:t>haptofyty</a:t>
            </a:r>
            <a:r>
              <a:rPr lang="cs-CZ" b="0" dirty="0"/>
              <a:t>) v buňkách </a:t>
            </a:r>
            <a:br>
              <a:rPr lang="cs-CZ" b="0" dirty="0"/>
            </a:br>
            <a:r>
              <a:rPr lang="cs-CZ" b="0" dirty="0"/>
              <a:t>	korálů, </a:t>
            </a:r>
            <a:r>
              <a:rPr lang="cs-CZ" b="0" dirty="0" err="1"/>
              <a:t>dírkonošců</a:t>
            </a:r>
            <a:r>
              <a:rPr lang="cs-CZ" b="0" dirty="0"/>
              <a:t>, </a:t>
            </a:r>
            <a:r>
              <a:rPr lang="cs-CZ" b="0" dirty="0" err="1"/>
              <a:t>mřížovců</a:t>
            </a:r>
            <a:r>
              <a:rPr lang="cs-CZ" b="0" dirty="0"/>
              <a:t> a některých nálevníků</a:t>
            </a:r>
          </a:p>
        </p:txBody>
      </p:sp>
      <p:pic>
        <p:nvPicPr>
          <p:cNvPr id="26626" name="Picture 2" descr="http://juicing-for-health.com/wp-content/uploads/2015/04/chlorella-alg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2387219"/>
            <a:ext cx="3187829" cy="207968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628" name="AutoShape 4" descr="data:image/jpeg;base64,/9j/4AAQSkZJRgABAQAAAQABAAD/2wCEAAkGBxQSEhQUExMVEBIVFhoaGBUVGRgaHhwVGBcYGBogFxYZICghGyAmHxgUIjEiJTUtLi4vFx8zODMtOCgtLisBCgoKBQUFDgUFDisZExkrKysrKysrKysrKysrKysrKysrKysrKysrKysrKysrKysrKysrKysrKysrKysrKysrK//AABEIAMIBAwMBIgACEQEDEQH/xAAcAAEAAgMBAQEAAAAAAAAAAAAABQYDBAcBAgj/xAA9EAACAgEDAQYFAgUCBAYDAAABAgMRAAQSITEFBhMiQVEHMmFxgSNCFFKRobFi0TNT1PAkgpKTwfEWQ3L/xAAUAQEAAAAAAAAAAAAAAAAAAAAA/8QAFBEBAAAAAAAAAAAAAAAAAAAAAP/aAAwDAQACEQMRAD8A4bjGMBjGMBjGMBjGMBjGMBjGMBjGMBjGTHdrsRtVKoo+CpBlccUnrRP7q6D/AOMD57tdhtrZvCR1jO1mLPdAKL9AfoPzkhN3K1Meq/hpNqnyEyCymxwCCpoFuvT3Bywdj6SHTtNJpw8nGw72UBVLBquhfyj7+2Wb4g6lhHoZo7DFCHA6nabHH33/AGvA41rdOY5HQmyjFb99prMGWvV9jpqD4qv4TPZYODW7/IvNbW9y9XHCJ9geJiaKMD06+Xg/2wK7jPSM8wGMYwGMYwGMYwPbzzGMBjGMBjGMBjGMBjGMBjGMBjGMBjGMBjGejAVkt2R3b1OpUvFExiU00p4QE+7Hi+Og5yS7m9grMfFmH6K35TY3sAL5HoLB461nVNN2rNptI614YkHkRV5CLa2AOl10HoPrgc70Xc6FOZ5Sxv5U4H0Bbrz9Ky0x6N2TZFE0UaeUbaQg/Z+vqb/zmOXvDKE2WDK/IUX5UHJZvv7egJzV1HbsjwRkbyC7LvQdeaoj6G+cCVTsWlbeypCSACCCwkJ+ZuCN9XVcc++RfeLtYGVY0W4VTaqEFjxdsSehJ9c3Oyu1Fa9JqowI9w2yg0PEdgAQ3G/ir9OM1u1eyhBNIVZvFibzrdfUN5r4P564Fe1Gi3KH5UbuKIor/q3Hr/fOg931STR6jxWJjgiATrQDcrRrk3Z4yoyRBrHhgFyvmDbhZ904J/tlr7ecwaLTwR2TOWeQtSny7dgFHpt5oX98DnfaHZEbgkkK3v0N3+4ZV9dpGiYq34I6EfTOk6ghyV3ljt9/L0FckGxla7Z7OLU1bQF5Uj0Xi1rr0wKljMssVdORmLAYxjAYxjAYxjAYxjAYxjAYxjAYxjAYxjAYxjAYxjAZs6DRtM6ogtmP9Pcn6DMCCzQ5J9M693J7rLoohqpyrPInTk7A3oelHpZ/H3CX7G7vx6KCMSMr0LQX1ZqNn2uyKOVztbtJpHuQFSGAiV7S2PoGJAI/3zd7Z7Q8ZXDU8YFp4bC73CwB7VfGabaW0ffuiYlPCKXVFTw3B9Ksr7YGp4VO6MwVwBUq21GrIdjQr0FHPrUAzBGPiJtIiMabTx6E0aBPU9evpmxqQ8bHeY1kZdzKS7JtUUpVjaq12eOma+/YVbdJuifaN5B3F+bs+h9B7YGxoezxqJFXcgaL5TuY7YEJ3tQHmb6Gupz57Y7ajnlkdJK3cURTKwFcP6qetEeuS3evWnszTafT6cLFPIBJKyBQTZJVTXpzyMpHZ8CyS+LKqwx7vkVQoYir49B/nnAsOj1UK0zSoGHRVW1v+Zq+Y8mhxmbt3Vs+sdSlrAFRAK5JjU3Xpyf61mPWd9DFI38PEiWR5lAUmunIHp6Z8p35kJDOqs6/KxFsPsx5GBkgG5VXepXpSm79fMvQUf8AOez6M7W8PbY3CgPS79CfS+cyw9+l6NEhB6+Uc/fNqDvLpGAXwhEu7d+mSnm9/LxgU/XdkiRvl2tyKUXZH0Xj/wC8rmo7LNFl6DqDx/T/AGzrv8PpNQCQ/hNdg/eweV9fveRHavcuTYGD+IiAm4x1A62tWT9rwOTnPMmtd2azOQFIf+WqvId1INHgjA+cYxgMYxgMYxgMYxgMYxgMYxgMYxgMYz2sDzPayR7E7C1Grfw9PC8zf6RwPqzdFH1Odl7pfChIESTUKH1FAkOylEbrQUcMenJJ6cYEL8Ou5UcSR6vU2JfmWJl4VPRib6n2PS/fM/eftUvPtQ7FA5UAVtH0I2sMvOr0auJEk1Co7CixUX09OQAB7ZVYO5MCBxPrkZS/A2+l3+4mj9rGBAiELG29P1G/TjULYWNzbF4uln34q7zK2oVFnU0U2rHIofYd8ZsV0VR9jzlpm7D0TuzfxkVMo48o2so2qy/zVxwfr+NNu5pMKqup0k+o8Q73diAEI9I7NnkHnnAromjjLBUQhIrQAqXNn9zMCKPPPX7Zj7CnZtRDu2k7yVLMrkdPlRT5iBdH055yV7U7lapXOxb06r8w2yM4roFQlgL+4yBi0Gv0zx+HBJGCSpKwuxAscAhPKD7EjAyfEzVF+0JLA2DhSDVLtBFD7nKpplkmdY08xY0ovj68+wHX7ZZ/iW6tr5VI2/8ADAI9P00D39jeTHZTaWGZYwn6o8gZ65DCrQDpzXvYwNPR/DuV636qJf8ASisx/BO0ZLwfCuEmjqpi3NoEQHjrybv8DI9+80oDJsAmik2+e1tPv685vR99pv4h2dHWKTcnkFgBkoHrxX1+uB9yfCuMgLFqZFJFAOqn+y7T/fNKT4VTKvGpiauB5HA4+pN/2OfWj73TQxSeICWciONhZBO691jpwCK+uTTd9/1IoA3CIhdz/NIA5JY8UAa/8pwKH2h3d12kDPJC/hg8SR/qLXuWS9v/AJqz77N7xSxsBvJ9ufb2zqOh77xNvshIhdMP5eQvH7mPNZq67S9laoAvGEkK8PGdrV/qpdvp7H++BXF7bh1K7JwGsfMDTj6gj0+hyrd6u5RVPG0zGdepWhu2e/HzV+D9Mss/w+LMHglO3p+rxZ+hXqPxmtppJ9JJ4c6GNx9DRHurdGH2wOT1nmdL729gLqUaaJAkyiyFFeIPWx/N9fX1zmpGB5jGMBjGMBjGMBjGMBjGMBjGMBnQfhl8Om7QPjzEx6NGIJHzSMK8qccDnlvwOenPxn6N+FHakU3ZcMMBUTQ2JYxybLsdxHs1g309PTAkZu1NLoIfB0ipEB+2Mc8cWTwWPuTZyj9ud6ndVdWYAMQ/JoXVH+gPPXLj2j3Hl1DlppUQcbSqlnFfSwP89TmzN8PtFsG9ZJB1JD7dzE3YUcXf+TWBxzWdqyPy0jSKpPz3ZQAkgnqaK9PUXkQdUw2gE7WBpjfCNRUX9OM/QGm7B7Lhj3Lp4GC8MZELv5v5twJ9Dnmp0HZq7C2i09lN4VY03hb22EocUQevH4wPz6NQxZlNngL69bHP+c9j7TIrnygbSfWx0/znd4ewuyZWYpFGQFLMY3YKAn862AP7jNHU9weypV3AeEuwv5JSfKPmIUmuK+uBymHvTqY1FSsTdr9iBQyW0/xL1YA87MfY/wC45y6dpfCTTOhaHUOjftLhWQD2NCyK+uQ0/wAIJBvEWqilk28KwKdRxyCTR55rAwavtDR9pqBqIiktECVDtYWOlEEPxXX2yu94NGY3gXxQ7BSEl2/Mgv5hfBAsHIjtzsyfSShNQjROKq6rj1BHX06ZIa7X+JHDZFrKu1vwb/GBNdqwnVwR6iBI5Q426gmlO5OpJNGq5++RSauw6+dVKgKwYFOl7lX0I6Xkz3W1TLqxD5TA55Au6NEvz0rI3VaZFnkRAqw7iERSSQBYBa+fT+5wPYdSEAstOjxoo2gE2W5avpR6e+bOphMKhGf+IYPskVUFhX6bh0odCB75o9my+VHU+EiObUpVhbta/aPW834YejJLHUshagNxeL2DEUOT97GB8fwcR3CwscTLSxk3tbhPEUnp/wB/fJ2SZ5p1Rxce7kCiqr14PoDmOJzIkzCGOxsDJ8nk3L1b3ABon1zZ7oogd3QSbo1YhWorwL69b4wJ/T96QJWLWka9Hq/LewBOKF+v/wDWWddTpdWgjkj3qAGpmtgfexWzj1sfbKKNQ1O7SoBsAY0zlZRVqFqiPL+DZza0qmIGVVdV31t2/PI1HxLPABvjrW6+vGBO9rdg+Ahl07tJCASwPJX67v3Dn75+f+0CDJIR03tX2s5+mOwdeXB8w3jjYu5uvB3Mf8X/ALZxD4pd3Bo9YTGCIJx4kd+hJp1/DX+CMCm4xjAYxjA9vGeYwGMYwGMYwGMYwPRn6S+CWnjj7KjkVQkkjyb3IALkOwWmPUAAfm8/Noz9BfDnvppdTootLJSTxR7DEq7d6LfKcbTxyRwQbI98C0dpd4lR68QIwFhW3AE/yst032WzlXGt1EziRSICzJdbnjmVgSdii64vpx5hyMlZNIpG5tszRE7XkNEoRY97YeYWATa+uV8rtWaUSFIUiHhmHcX3S82rHgilsOOlV1BwNHWjYk5TUzPBqPIPIxoq24cMeourHoT1xr5E00wfzN4GnSEPIdqmJo68tn5qF/nJDWB1m3bGVnjKxSH5CKDN46ngnyg7vrf2h541MJqD+Ii8Tc+5mJDMg/4TA0Y6FiwfXA+EmGjhm08MjCbVKXZyT5YaFBWB8tj19z/SMbtWeEaYwSGUxKdkshZ1IY2wY3yOq0fbNyFGkdWDINKEdS0oCMtClUP6020AdDf9NGZz4TQtJHCVP7FBKKfUgCzZH/d4Hjati8MgmeJFfcVVyQebcKCebo8H2yYk7Zm1Pac8sMjrGx8oBobQigcD13A/Xj8ZCdoaHzgBFejcTBrLWCeB636Vlh+Hcdl/E0/8O45bqGO0E3z+P74G33+1kGoibTTzouoj2sssgFI3FgG7JI4Ppz7jOctAI3VGJOxqPAZb4569CP8AOSHeCXdJuPJkYkkAcg88H7lv6ZovODIF2h0AprFXYqvpXuPXAtmq1EfZ8cLKjSajUKHLgm1Qkhdt9Pl6dP68ed49L5YtYsLIdSQkuwEU9lQw9gaJ498k+/aBACZ00yosaLaFjWwClIHHPN/TNPujqQCdNPMHimUqxf8An6I6D8gFv6+mBEOWrdINgQuCoYNujs87ffM/aWka0jKiHTyIoiI2rW+jwf5ibNfbMOr0UmnZ4X2ePHYU7SR4e6wW5s2K4+ufOpljYuSRJtZWKNu/TYiwRfXqKrpf0wMWu1BoohGwkh0etxYEbDf0IOT3YkJh0rmysrm6WidiUWr78KSPfITQ6N9RKVOyRS3zDgqvUXXJ+5y4SaeVtpgjKyIRErKQxMdmmjA9G9/pgaumG4BwG8zKfDgICDadjA7unzMx68g5v6VmCq8RlBUhZWka1MA3C9zcWSANvsTzn1HowWvzITEVK8AqwFtXRSSS3JqufbNvTxUfDKR+AYv05WtlJpa8xIHJNVXN+2Bl7J0rK7KdqopvcD5AGG5QovzNRWyb5yj/ABs1II00d7mBdh9FIUcH750xIkhTxtQV04RVV5HZE4B2rwRtW+BQA9M4J8Qu8I1ureROIl8ifUA/N+f9sCs4xjAYxjA9rGeYwGMYwGMYwGMYwGbPZ+teGRJIzteNgyn6g+v0+ma2MD9K9m67xIItRFEGRwGDMbI3DzBP9XmYffInUsq+BvaTUT+SSKJ/0ykaHkSNRW7uxdmvWsqnwi7UMiSaQyCPZ50Y8VGT+p96bawHuTly7XhTyxjeNylzPHtIIK7+Ub0NNwDfQV64EVH2gWOot2lTeLQou4sx4Cs3DCt3y8jjgDjM3aGkO9g6IvgbPAKnaWcbdqnaeW2iz9hmnqF/UjkUTIrsGSKKzGVJ/Tf08vAJFWKzLodRKyGNzA8xmDgHkMNz0N7AqCAijrd0OeBgaPa7TTRSysSFaNT4dEU4amKqevS/tms8kRnlUPEVbaJQ6H242yHi7/vkrqkTxA/mkeMyXM9hY2KkhWBHnBDDnp5vWs0Y5neNWk2S6cqamVACJFZvloA2G4o+gwIqXs1tSxjKrC8W0QMWI30du0eljiq65bHlkg0ReTcJSvhqCPNu2kGx16X1yudh9mxTSIY5ZfFJ3gyrSBlPCkhjRPNehrJj4nTM88ULBkjWNObotKaB3Ac2KAs+5wKDrRVVxtU+X2PP/wA5qdjIbtfM/FA8c2L596JyQ7fiockXdjw7IKn+YnrzebncjscajUQKTwZBu4/avmNfgEfnAuPxBgZk8sTSsCG8oscD91/XKlHHYSZ42jbw+XJrYoFnoKNGv65KfETtcTagQKZVUEV4Z/cW4JA/H2OauqiRNNIsf6s29TJuJAJIqlb1Ci7+pwJbvIqT6aPXATO2lqNgQCXXhVO8AA/W8hNbqmaxu2uxVlYqotTyUb0PteSXZHbm2R4jIgRo6aJr27Nym/v1/BzJL2BFpZf4ksdTBI6mFY/MWJNEDd/LR/pgZ+x+zni028lI5ZXVbYXUZIsEDnzcqD9cm+y9EtPJTuj7QJowQCniqdtEeQDdV+oJ9BkfFBIXZ4Sb3fqkMN3kC7VC/sAv5cm5N4bywl42JG0uQoVSg8x4BYkev149MDUJbdukA3eJtY/MqExmkdvlB6Agc2D75udj6SQOjOCx6NfFDzcqt+69ePTIztOERyMomYimKIV3MptrYrwFJJsHkmr4zfUrBDLIzqDGhKtuWiqi6arpj0+5wOcfFvt0STJpoydkItxfBlI9v9K1+WOc+zPrdS0sjyMbZ2LH7sbOYMBjGMBjGMD3PMYwGMYwGMYwGMYwGMYwN3sftFtPKkqfMjA/ceoP0IsfnO6do9pw6pIXjF6coAt9So6hh6MpBP3B9+fz9l/+GHbQVn0rEfq+aJmrySAGwL/mFflR74Fw1qyMqxu0qvuNtp2PhJXyUlDZvUKTXHX6jMOkhkCikhhXcXZg6M5G+qBv1DNxxRA6HM+oaZBHLciKpIpOjsF27GU8FTdgH+U+2auq0I8MqkIYeRXkjPytNUjllFgFeLXjixgZYvJEty+DDvO0SBmNM5QrLGl+W+Qen1z4KFJKe0hj8iOjblJezToCOlg+/HIzNqIWhFxJHrXjjUSTx2+07gVUJ6E8C6BFA8emE6IIZvEiljG1Qjhr3O5slkPQilqvrgYu52nLasRv5ZFY3FZ2yRAg7lJPLLV168V65F959Z43aWqJ8od3RQw+bYdt7uu3y/3yz90tPIk8cCabcqEu+oPG0lwCQ5IBAvp62chu/sUkfaMheyrncrGgqxG6Cnp6E/WzgVHWrag0fU2DwLPoDyeg5OXf4YQ/roBYYxuQDV9U9f6ZT9VpOejODZDKFqvQADrxXOWnuLrPC1mkUPt5YONtbkkUhQD6HdtND6YGHvZq2XVIqmGBV4pVTxJSpN2xF/QemRumaNmCJK6eG53CidxYHhyeoq+RdZud54EGua4i0hepHewqmqAjrqfrmKPWWjFAhnjchRMoRVjHBPB8wrpu+uBp6zWoSQiq8fIXyU1CgCxPPPPr65cdTpwH0kauQ38OxWMKSokcbiXbovJWj6C8gtDpjPqljkRGQktuAC0o5O1koNXGS2ol8cyKZtpM42bgQpj2AhUIs8DbfAAN4GbR6enG/fHMl2kYC3IPOxDDgWOLH4ySnnkkYMU8IkqxRGJJUhvMvtTE8+nXMOjCDwg8ezUeGp3bywJR2YbRzuvaR+D7Zi1wcxbpFCeGxAiVlB2twqUp3UDzZ5wGhhnYo0nhxyFgrNYDhNrWGI9CB+fqTkD8W+0ki08eliG0SHcRz/w1NgG/UtX/AKcsKKkELPNQ2DdIwrgL5ttD9x3D+wzinb/az6qd5nJ8x8o/lT9qj7DAjsYxgMYxgMYxgMYxgMYxgMYxgMYxgMYxgM+o5CpBBII5BHBBHIo584wOw92O3P47TkyFjPCoEiihuX9jqPv19iPS82pdC8atKUdQSrmSJSWZqG00OvlPmTqfTOR9i9qyaaZJYjTKeh6MPVWHqDnZ+wu3hqf/ABKB5gyhJNPvrbISCBdenNMByD+MDCrrp9QoRlIkkV32mRCVWrrbwQDdg3XIIzTmjHhySLKFaYh2imJ/TWJnBP8AqHJPl9Kyf7S7IaE7tO6rGWkLyhakid1PlFMRyNgPHIJ6c5HanSOA7SKskjRvRBBUDduVCUq7CkgCjzgRusdZJJBF48g1LrZB8gj+ZWCAGxyD9s3O+ZWXSaGRTbwjwZL9aX1B6kFSPzkJrS0hSTS2Uc1RA8jqBuAI6j1H0rjJrvHopH0UEl7plLo5HUk87ifUgbRf1wKvLADsaSO6UksrUoogqOnQ36ZJ6HUGKTTtuRNrb2slzs3EqRdEcmuenTKjLqNmxSpG0EWf9XJ4H1ye7qL/ABOoghCmpLjLVZ29SD9CLo9QaOBM9/NVs1+oKySX4YIj3AAEr9Ol1d8nnrkFqtWZNhMhEZU3dDdxX6hA3PVZZu2+zoJNYd7uXkdYywFqo+UWT83TkDNfU9ixhaXTrMySsibZlpogfM5Kqa5ry/X+oeaLS+Bp4wstPqiQkqE+Ucb6sWrdBm5CE8RBIhU2yMhFuy3W5f5K81++TvZ2lg1CpplRoiN3hOrCg21gaF2CPf6emaei0rqhHhMdVpWC2JL8gJVQ/rVHcR9hgZtFqhsYo7tGrBY0NB/P0UsBYHnJpT0Hpn3pJSh8hWJiaQooJoGizsbJF0B77T1rNppAm3xgGYU9AKqMQCKGz5ibq/QD+vP++/e7w1aKKhO4IZk42IegFetccdBgRHxB7ziWtNC26NDcj/8AMkBr8qPf1POUfPTnmAxjGAxjGAxjGAxjGAxjGAxjGAxjGAxjGAxjGAyV7u9uy6KYSwtTDgg9GU9Qw/7I6jIrGB2bsTttNTG7wINzlfHhbkijdA9aJ5DD1r2rLDoe7LS6lOWjRQHYsoBK1ZWhw3mAPpRBNc5wfsftebSyCWCQxSCxuAB4PoQwIP5zpHYXxPWYKmvZ0YH/AIsI2q31lVOR91Hr0GBbfF2rLDpFOkiiDSePcbu7hqYPGflF7eLA4o5jg10pii0u+RrjX/xAaM/KLPLqW3Effp15yXTtDx4180c8Y/fA+8ih+9gxDelhutc3mvr9CkiQltstbixRPDZbNrSKBQ461+cCry6SOdA2ohbTjxPDEiqXbgcO6oAKPrQFX65vdgldBM7fwz1CDTsyIGJsA7mNKDY5v19ckxA6ag+G0jOQNviEkbSP/wBakME4NEmvXPhuyf0FUxoqrMWmRUYRtY9FI2qxpgSv0N84EQuga1Z6D6iTa0MkpJTqT4Z4HRh/tzmTTdixwMsa7/4dJOJoiu1nPzbwapAKo+59skDpHLqU3eGeVjcJSBRS7TyTx65nj0cakSbY3kk5JiRiKAHLWQpYUvA6V0wNHs6LwR+muxVl+WF4hwvK+KTRZvUiyOTk123o4/HmeRWAlVSOQpMjKARXPoCLqhR594jtLtzSaZrleGPaw3RkLIzjoD4ajyN6+UCr6jKp37+Jsczn+DRh5FXxpAL4H7V9Tz1b+mBt97e8/wDCgcFZtm2KDduCKCadvrZJA9T9M5JLIWJZjbE2SfU59aidnYs7M7HksxJJP1JzFgMYxgMYxgMYxgMYxgMYxgMYxgMYxgMYxgMYxgMYxgMYxgM9BzzGBkgnZDuRmRvdSQf6jLD2P311MBBLmYD/AJhJI+z/ADfg2MrWMDp+m+KoBZmhkRiekcgoD2AK8D6DPiX4rGiqwOyEUQ8x9foFzmeMC7674m6t62rDFQpSFLMBz0Lkj19sg9f3t1kwp9TJXstIPyEAyExge3jPMYDGMYDGMYDGMYDGMYDGMYDGMYDGMYDGMYDGMYDGMYDGMYDGMYDGMYDGMYDGMYDGMYDGMYDGMYDGMYEl2L2y+mLlFVt6gGzIvAIPDROrDp75J/8A5lL/AMsf+/rf+oytYwLMO+Mv/LH/AL+t/wCoy7aLQTSRLJ4gpiAdsmsIBaNZQQ38WNy0xBNA2KCnrnJBktD3j1CIkYk8ifKpVDR4puVPmAAAbqo4BAwLvpYdW8aPu067xYXx+0y3SM8hHPpLGePf6Gqp30eYvEJfDIEZ2NGZzYLte46gl7u+vFVWY4e9s6BBF4cTIgTeI0ZmACqNzSBq4ROFocXV5G9qdqSahg0rbiBQpVUAdeAgAwNLGMYDGMYDGMYDGMYDGMYDGMYDGMYDGMYDGMYDGMYD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630" name="AutoShape 6" descr="data:image/jpeg;base64,/9j/4AAQSkZJRgABAQAAAQABAAD/2wCEAAkGBxQSEhQUExMVEBIVFhoaGBUVGRgaHhwVGBcYGBogFxYZICghGyAmHxgUIjEiJTUtLi4vFx8zODMtOCgtLisBCgoKBQUFDgUFDisZExkrKysrKysrKysrKysrKysrKysrKysrKysrKysrKysrKysrKysrKysrKysrKysrKysrK//AABEIAMIBAwMBIgACEQEDEQH/xAAcAAEAAgMBAQEAAAAAAAAAAAAABQYDBAcBAgj/xAA9EAACAgEDAQYFAgUCBAYDAAABAgMRAAQSITEFBhMiQVEHMmFxgSNCFFKRobFi0TNT1PAkgpKTwfEWQ3L/xAAUAQEAAAAAAAAAAAAAAAAAAAAA/8QAFBEBAAAAAAAAAAAAAAAAAAAAAP/aAAwDAQACEQMRAD8A4bjGMBjGMBjGMBjGMBjGMBjGMBjGMBjGTHdrsRtVKoo+CpBlccUnrRP7q6D/AOMD57tdhtrZvCR1jO1mLPdAKL9AfoPzkhN3K1Meq/hpNqnyEyCymxwCCpoFuvT3Bywdj6SHTtNJpw8nGw72UBVLBquhfyj7+2Wb4g6lhHoZo7DFCHA6nabHH33/AGvA41rdOY5HQmyjFb99prMGWvV9jpqD4qv4TPZYODW7/IvNbW9y9XHCJ9geJiaKMD06+Xg/2wK7jPSM8wGMYwGMYwGMYwPbzzGMBjGMBjGMBjGMBjGMBjGMBjGMBjGMBjGejAVkt2R3b1OpUvFExiU00p4QE+7Hi+Og5yS7m9grMfFmH6K35TY3sAL5HoLB461nVNN2rNptI614YkHkRV5CLa2AOl10HoPrgc70Xc6FOZ5Sxv5U4H0Bbrz9Ky0x6N2TZFE0UaeUbaQg/Z+vqb/zmOXvDKE2WDK/IUX5UHJZvv7egJzV1HbsjwRkbyC7LvQdeaoj6G+cCVTsWlbeypCSACCCwkJ+ZuCN9XVcc++RfeLtYGVY0W4VTaqEFjxdsSehJ9c3Oyu1Fa9JqowI9w2yg0PEdgAQ3G/ir9OM1u1eyhBNIVZvFibzrdfUN5r4P564Fe1Gi3KH5UbuKIor/q3Hr/fOg931STR6jxWJjgiATrQDcrRrk3Z4yoyRBrHhgFyvmDbhZ904J/tlr7ecwaLTwR2TOWeQtSny7dgFHpt5oX98DnfaHZEbgkkK3v0N3+4ZV9dpGiYq34I6EfTOk6ghyV3ljt9/L0FckGxla7Z7OLU1bQF5Uj0Xi1rr0wKljMssVdORmLAYxjAYxjAYxjAYxjAYxjAYxjAYxjAYxjAYxjAYxjAZs6DRtM6ogtmP9Pcn6DMCCzQ5J9M693J7rLoohqpyrPInTk7A3oelHpZ/H3CX7G7vx6KCMSMr0LQX1ZqNn2uyKOVztbtJpHuQFSGAiV7S2PoGJAI/3zd7Z7Q8ZXDU8YFp4bC73CwB7VfGabaW0ffuiYlPCKXVFTw3B9Ksr7YGp4VO6MwVwBUq21GrIdjQr0FHPrUAzBGPiJtIiMabTx6E0aBPU9evpmxqQ8bHeY1kZdzKS7JtUUpVjaq12eOma+/YVbdJuifaN5B3F+bs+h9B7YGxoezxqJFXcgaL5TuY7YEJ3tQHmb6Gupz57Y7ajnlkdJK3cURTKwFcP6qetEeuS3evWnszTafT6cLFPIBJKyBQTZJVTXpzyMpHZ8CyS+LKqwx7vkVQoYir49B/nnAsOj1UK0zSoGHRVW1v+Zq+Y8mhxmbt3Vs+sdSlrAFRAK5JjU3Xpyf61mPWd9DFI38PEiWR5lAUmunIHp6Z8p35kJDOqs6/KxFsPsx5GBkgG5VXepXpSm79fMvQUf8AOez6M7W8PbY3CgPS79CfS+cyw9+l6NEhB6+Uc/fNqDvLpGAXwhEu7d+mSnm9/LxgU/XdkiRvl2tyKUXZH0Xj/wC8rmo7LNFl6DqDx/T/AGzrv8PpNQCQ/hNdg/eweV9fveRHavcuTYGD+IiAm4x1A62tWT9rwOTnPMmtd2azOQFIf+WqvId1INHgjA+cYxgMYxgMYxgMYxgMYxgMYxgMYxgMYz2sDzPayR7E7C1Grfw9PC8zf6RwPqzdFH1Odl7pfChIESTUKH1FAkOylEbrQUcMenJJ6cYEL8Ou5UcSR6vU2JfmWJl4VPRib6n2PS/fM/eftUvPtQ7FA5UAVtH0I2sMvOr0auJEk1Co7CixUX09OQAB7ZVYO5MCBxPrkZS/A2+l3+4mj9rGBAiELG29P1G/TjULYWNzbF4uln34q7zK2oVFnU0U2rHIofYd8ZsV0VR9jzlpm7D0TuzfxkVMo48o2so2qy/zVxwfr+NNu5pMKqup0k+o8Q73diAEI9I7NnkHnnAromjjLBUQhIrQAqXNn9zMCKPPPX7Zj7CnZtRDu2k7yVLMrkdPlRT5iBdH055yV7U7lapXOxb06r8w2yM4roFQlgL+4yBi0Gv0zx+HBJGCSpKwuxAscAhPKD7EjAyfEzVF+0JLA2DhSDVLtBFD7nKpplkmdY08xY0ovj68+wHX7ZZ/iW6tr5VI2/8ADAI9P00D39jeTHZTaWGZYwn6o8gZ65DCrQDpzXvYwNPR/DuV636qJf8ASisx/BO0ZLwfCuEmjqpi3NoEQHjrybv8DI9+80oDJsAmik2+e1tPv685vR99pv4h2dHWKTcnkFgBkoHrxX1+uB9yfCuMgLFqZFJFAOqn+y7T/fNKT4VTKvGpiauB5HA4+pN/2OfWj73TQxSeICWciONhZBO691jpwCK+uTTd9/1IoA3CIhdz/NIA5JY8UAa/8pwKH2h3d12kDPJC/hg8SR/qLXuWS9v/AJqz77N7xSxsBvJ9ufb2zqOh77xNvshIhdMP5eQvH7mPNZq67S9laoAvGEkK8PGdrV/qpdvp7H++BXF7bh1K7JwGsfMDTj6gj0+hyrd6u5RVPG0zGdepWhu2e/HzV+D9Mss/w+LMHglO3p+rxZ+hXqPxmtppJ9JJ4c6GNx9DRHurdGH2wOT1nmdL729gLqUaaJAkyiyFFeIPWx/N9fX1zmpGB5jGMBjGMBjGMBjGMBjGMBjGMBnQfhl8Om7QPjzEx6NGIJHzSMK8qccDnlvwOenPxn6N+FHakU3ZcMMBUTQ2JYxybLsdxHs1g309PTAkZu1NLoIfB0ipEB+2Mc8cWTwWPuTZyj9ud6ndVdWYAMQ/JoXVH+gPPXLj2j3Hl1DlppUQcbSqlnFfSwP89TmzN8PtFsG9ZJB1JD7dzE3YUcXf+TWBxzWdqyPy0jSKpPz3ZQAkgnqaK9PUXkQdUw2gE7WBpjfCNRUX9OM/QGm7B7Lhj3Lp4GC8MZELv5v5twJ9Dnmp0HZq7C2i09lN4VY03hb22EocUQevH4wPz6NQxZlNngL69bHP+c9j7TIrnygbSfWx0/znd4ewuyZWYpFGQFLMY3YKAn862AP7jNHU9weypV3AeEuwv5JSfKPmIUmuK+uBymHvTqY1FSsTdr9iBQyW0/xL1YA87MfY/wC45y6dpfCTTOhaHUOjftLhWQD2NCyK+uQ0/wAIJBvEWqilk28KwKdRxyCTR55rAwavtDR9pqBqIiktECVDtYWOlEEPxXX2yu94NGY3gXxQ7BSEl2/Mgv5hfBAsHIjtzsyfSShNQjROKq6rj1BHX06ZIa7X+JHDZFrKu1vwb/GBNdqwnVwR6iBI5Q426gmlO5OpJNGq5++RSauw6+dVKgKwYFOl7lX0I6Xkz3W1TLqxD5TA55Au6NEvz0rI3VaZFnkRAqw7iERSSQBYBa+fT+5wPYdSEAstOjxoo2gE2W5avpR6e+bOphMKhGf+IYPskVUFhX6bh0odCB75o9my+VHU+EiObUpVhbta/aPW834YejJLHUshagNxeL2DEUOT97GB8fwcR3CwscTLSxk3tbhPEUnp/wB/fJ2SZ5p1Rxce7kCiqr14PoDmOJzIkzCGOxsDJ8nk3L1b3ABon1zZ7oogd3QSbo1YhWorwL69b4wJ/T96QJWLWka9Hq/LewBOKF+v/wDWWddTpdWgjkj3qAGpmtgfexWzj1sfbKKNQ1O7SoBsAY0zlZRVqFqiPL+DZza0qmIGVVdV31t2/PI1HxLPABvjrW6+vGBO9rdg+Ahl07tJCASwPJX67v3Dn75+f+0CDJIR03tX2s5+mOwdeXB8w3jjYu5uvB3Mf8X/ALZxD4pd3Bo9YTGCIJx4kd+hJp1/DX+CMCm4xjAYxjA9vGeYwGMYwGMYwGMYwPRn6S+CWnjj7KjkVQkkjyb3IALkOwWmPUAAfm8/Noz9BfDnvppdTootLJSTxR7DEq7d6LfKcbTxyRwQbI98C0dpd4lR68QIwFhW3AE/yst032WzlXGt1EziRSICzJdbnjmVgSdii64vpx5hyMlZNIpG5tszRE7XkNEoRY97YeYWATa+uV8rtWaUSFIUiHhmHcX3S82rHgilsOOlV1BwNHWjYk5TUzPBqPIPIxoq24cMeourHoT1xr5E00wfzN4GnSEPIdqmJo68tn5qF/nJDWB1m3bGVnjKxSH5CKDN46ngnyg7vrf2h541MJqD+Ii8Tc+5mJDMg/4TA0Y6FiwfXA+EmGjhm08MjCbVKXZyT5YaFBWB8tj19z/SMbtWeEaYwSGUxKdkshZ1IY2wY3yOq0fbNyFGkdWDINKEdS0oCMtClUP6020AdDf9NGZz4TQtJHCVP7FBKKfUgCzZH/d4Hjati8MgmeJFfcVVyQebcKCebo8H2yYk7Zm1Pac8sMjrGx8oBobQigcD13A/Xj8ZCdoaHzgBFejcTBrLWCeB636Vlh+Hcdl/E0/8O45bqGO0E3z+P74G33+1kGoibTTzouoj2sssgFI3FgG7JI4Ppz7jOctAI3VGJOxqPAZb4569CP8AOSHeCXdJuPJkYkkAcg88H7lv6ZovODIF2h0AprFXYqvpXuPXAtmq1EfZ8cLKjSajUKHLgm1Qkhdt9Pl6dP68ed49L5YtYsLIdSQkuwEU9lQw9gaJ498k+/aBACZ00yosaLaFjWwClIHHPN/TNPujqQCdNPMHimUqxf8An6I6D8gFv6+mBEOWrdINgQuCoYNujs87ffM/aWka0jKiHTyIoiI2rW+jwf5ibNfbMOr0UmnZ4X2ePHYU7SR4e6wW5s2K4+ufOpljYuSRJtZWKNu/TYiwRfXqKrpf0wMWu1BoohGwkh0etxYEbDf0IOT3YkJh0rmysrm6WidiUWr78KSPfITQ6N9RKVOyRS3zDgqvUXXJ+5y4SaeVtpgjKyIRErKQxMdmmjA9G9/pgaumG4BwG8zKfDgICDadjA7unzMx68g5v6VmCq8RlBUhZWka1MA3C9zcWSANvsTzn1HowWvzITEVK8AqwFtXRSSS3JqufbNvTxUfDKR+AYv05WtlJpa8xIHJNVXN+2Bl7J0rK7KdqopvcD5AGG5QovzNRWyb5yj/ABs1II00d7mBdh9FIUcH750xIkhTxtQV04RVV5HZE4B2rwRtW+BQA9M4J8Qu8I1ureROIl8ifUA/N+f9sCs4xjAYxjA9rGeYwGMYwGMYwGMYwGbPZ+teGRJIzteNgyn6g+v0+ma2MD9K9m67xIItRFEGRwGDMbI3DzBP9XmYffInUsq+BvaTUT+SSKJ/0ykaHkSNRW7uxdmvWsqnwi7UMiSaQyCPZ50Y8VGT+p96bawHuTly7XhTyxjeNylzPHtIIK7+Ub0NNwDfQV64EVH2gWOot2lTeLQou4sx4Cs3DCt3y8jjgDjM3aGkO9g6IvgbPAKnaWcbdqnaeW2iz9hmnqF/UjkUTIrsGSKKzGVJ/Tf08vAJFWKzLodRKyGNzA8xmDgHkMNz0N7AqCAijrd0OeBgaPa7TTRSysSFaNT4dEU4amKqevS/tms8kRnlUPEVbaJQ6H242yHi7/vkrqkTxA/mkeMyXM9hY2KkhWBHnBDDnp5vWs0Y5neNWk2S6cqamVACJFZvloA2G4o+gwIqXs1tSxjKrC8W0QMWI30du0eljiq65bHlkg0ReTcJSvhqCPNu2kGx16X1yudh9mxTSIY5ZfFJ3gyrSBlPCkhjRPNehrJj4nTM88ULBkjWNObotKaB3Ac2KAs+5wKDrRVVxtU+X2PP/wA5qdjIbtfM/FA8c2L596JyQ7fiockXdjw7IKn+YnrzebncjscajUQKTwZBu4/avmNfgEfnAuPxBgZk8sTSsCG8oscD91/XKlHHYSZ42jbw+XJrYoFnoKNGv65KfETtcTagQKZVUEV4Z/cW4JA/H2OauqiRNNIsf6s29TJuJAJIqlb1Ci7+pwJbvIqT6aPXATO2lqNgQCXXhVO8AA/W8hNbqmaxu2uxVlYqotTyUb0PteSXZHbm2R4jIgRo6aJr27Nym/v1/BzJL2BFpZf4ksdTBI6mFY/MWJNEDd/LR/pgZ+x+zni028lI5ZXVbYXUZIsEDnzcqD9cm+y9EtPJTuj7QJowQCniqdtEeQDdV+oJ9BkfFBIXZ4Sb3fqkMN3kC7VC/sAv5cm5N4bywl42JG0uQoVSg8x4BYkev149MDUJbdukA3eJtY/MqExmkdvlB6Agc2D75udj6SQOjOCx6NfFDzcqt+69ePTIztOERyMomYimKIV3MptrYrwFJJsHkmr4zfUrBDLIzqDGhKtuWiqi6arpj0+5wOcfFvt0STJpoydkItxfBlI9v9K1+WOc+zPrdS0sjyMbZ2LH7sbOYMBjGMBjGMD3PMYwGMYwGMYwGMYwGMYwN3sftFtPKkqfMjA/ceoP0IsfnO6do9pw6pIXjF6coAt9So6hh6MpBP3B9+fz9l/+GHbQVn0rEfq+aJmrySAGwL/mFflR74Fw1qyMqxu0qvuNtp2PhJXyUlDZvUKTXHX6jMOkhkCikhhXcXZg6M5G+qBv1DNxxRA6HM+oaZBHLciKpIpOjsF27GU8FTdgH+U+2auq0I8MqkIYeRXkjPytNUjllFgFeLXjixgZYvJEty+DDvO0SBmNM5QrLGl+W+Qen1z4KFJKe0hj8iOjblJezToCOlg+/HIzNqIWhFxJHrXjjUSTx2+07gVUJ6E8C6BFA8emE6IIZvEiljG1Qjhr3O5slkPQilqvrgYu52nLasRv5ZFY3FZ2yRAg7lJPLLV168V65F959Z43aWqJ8od3RQw+bYdt7uu3y/3yz90tPIk8cCabcqEu+oPG0lwCQ5IBAvp62chu/sUkfaMheyrncrGgqxG6Cnp6E/WzgVHWrag0fU2DwLPoDyeg5OXf4YQ/roBYYxuQDV9U9f6ZT9VpOejODZDKFqvQADrxXOWnuLrPC1mkUPt5YONtbkkUhQD6HdtND6YGHvZq2XVIqmGBV4pVTxJSpN2xF/QemRumaNmCJK6eG53CidxYHhyeoq+RdZud54EGua4i0hepHewqmqAjrqfrmKPWWjFAhnjchRMoRVjHBPB8wrpu+uBp6zWoSQiq8fIXyU1CgCxPPPPr65cdTpwH0kauQ38OxWMKSokcbiXbovJWj6C8gtDpjPqljkRGQktuAC0o5O1koNXGS2ol8cyKZtpM42bgQpj2AhUIs8DbfAAN4GbR6enG/fHMl2kYC3IPOxDDgWOLH4ySnnkkYMU8IkqxRGJJUhvMvtTE8+nXMOjCDwg8ezUeGp3bywJR2YbRzuvaR+D7Zi1wcxbpFCeGxAiVlB2twqUp3UDzZ5wGhhnYo0nhxyFgrNYDhNrWGI9CB+fqTkD8W+0ki08eliG0SHcRz/w1NgG/UtX/AKcsKKkELPNQ2DdIwrgL5ttD9x3D+wzinb/az6qd5nJ8x8o/lT9qj7DAjsYxgMYxgMYxgMYxgMYxgMYxgMYxgMYxgM+o5CpBBII5BHBBHIo584wOw92O3P47TkyFjPCoEiihuX9jqPv19iPS82pdC8atKUdQSrmSJSWZqG00OvlPmTqfTOR9i9qyaaZJYjTKeh6MPVWHqDnZ+wu3hqf/ABKB5gyhJNPvrbISCBdenNMByD+MDCrrp9QoRlIkkV32mRCVWrrbwQDdg3XIIzTmjHhySLKFaYh2imJ/TWJnBP8AqHJPl9Kyf7S7IaE7tO6rGWkLyhakid1PlFMRyNgPHIJ6c5HanSOA7SKskjRvRBBUDduVCUq7CkgCjzgRusdZJJBF48g1LrZB8gj+ZWCAGxyD9s3O+ZWXSaGRTbwjwZL9aX1B6kFSPzkJrS0hSTS2Uc1RA8jqBuAI6j1H0rjJrvHopH0UEl7plLo5HUk87ifUgbRf1wKvLADsaSO6UksrUoogqOnQ36ZJ6HUGKTTtuRNrb2slzs3EqRdEcmuenTKjLqNmxSpG0EWf9XJ4H1ye7qL/ABOoghCmpLjLVZ29SD9CLo9QaOBM9/NVs1+oKySX4YIj3AAEr9Ol1d8nnrkFqtWZNhMhEZU3dDdxX6hA3PVZZu2+zoJNYd7uXkdYywFqo+UWT83TkDNfU9ixhaXTrMySsibZlpogfM5Kqa5ry/X+oeaLS+Bp4wstPqiQkqE+Ucb6sWrdBm5CE8RBIhU2yMhFuy3W5f5K81++TvZ2lg1CpplRoiN3hOrCg21gaF2CPf6emaei0rqhHhMdVpWC2JL8gJVQ/rVHcR9hgZtFqhsYo7tGrBY0NB/P0UsBYHnJpT0Hpn3pJSh8hWJiaQooJoGizsbJF0B77T1rNppAm3xgGYU9AKqMQCKGz5ibq/QD+vP++/e7w1aKKhO4IZk42IegFetccdBgRHxB7ziWtNC26NDcj/8AMkBr8qPf1POUfPTnmAxjGAxjGAxjGAxjGAxjGAxjGAxjGAxjGAxjGAyV7u9uy6KYSwtTDgg9GU9Qw/7I6jIrGB2bsTttNTG7wINzlfHhbkijdA9aJ5DD1r2rLDoe7LS6lOWjRQHYsoBK1ZWhw3mAPpRBNc5wfsftebSyCWCQxSCxuAB4PoQwIP5zpHYXxPWYKmvZ0YH/AIsI2q31lVOR91Hr0GBbfF2rLDpFOkiiDSePcbu7hqYPGflF7eLA4o5jg10pii0u+RrjX/xAaM/KLPLqW3Effp15yXTtDx4180c8Y/fA+8ih+9gxDelhutc3mvr9CkiQltstbixRPDZbNrSKBQ461+cCry6SOdA2ohbTjxPDEiqXbgcO6oAKPrQFX65vdgldBM7fwz1CDTsyIGJsA7mNKDY5v19ckxA6ag+G0jOQNviEkbSP/wBakME4NEmvXPhuyf0FUxoqrMWmRUYRtY9FI2qxpgSv0N84EQuga1Z6D6iTa0MkpJTqT4Z4HRh/tzmTTdixwMsa7/4dJOJoiu1nPzbwapAKo+59skDpHLqU3eGeVjcJSBRS7TyTx65nj0cakSbY3kk5JiRiKAHLWQpYUvA6V0wNHs6LwR+muxVl+WF4hwvK+KTRZvUiyOTk123o4/HmeRWAlVSOQpMjKARXPoCLqhR594jtLtzSaZrleGPaw3RkLIzjoD4ajyN6+UCr6jKp37+Jsczn+DRh5FXxpAL4H7V9Tz1b+mBt97e8/wDCgcFZtm2KDduCKCadvrZJA9T9M5JLIWJZjbE2SfU59aidnYs7M7HksxJJP1JzFgMYxgMYxgMYxgMYxgMYxgMYxgMYxgMYxgMYxgMYxgMYxgM9BzzGBkgnZDuRmRvdSQf6jLD2P311MBBLmYD/AJhJI+z/ADfg2MrWMDp+m+KoBZmhkRiekcgoD2AK8D6DPiX4rGiqwOyEUQ8x9foFzmeMC7674m6t62rDFQpSFLMBz0Lkj19sg9f3t1kwp9TJXstIPyEAyExge3jPMYDGMYDGMYDGMYDGMYDGMYDGMYDGMYDGMYDGMYDGMYDGMYDGMYDGMYDGMYDGMYDGMYDGMYDGMYDGMYEl2L2y+mLlFVt6gGzIvAIPDROrDp75J/8A5lL/AMsf+/rf+oytYwLMO+Mv/LH/AL+t/wCoy7aLQTSRLJ4gpiAdsmsIBaNZQQ38WNy0xBNA2KCnrnJBktD3j1CIkYk8ifKpVDR4puVPmAAAbqo4BAwLvpYdW8aPu067xYXx+0y3SM8hHPpLGePf6Gqp30eYvEJfDIEZ2NGZzYLte46gl7u+vFVWY4e9s6BBF4cTIgTeI0ZmACqNzSBq4ROFocXV5G9qdqSahg0rbiBQpVUAdeAgAwNLGMYDGMYDGMYDGMYDGMYDGMYDGMYDGMYDGMYDGMYD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6632" name="Picture 8" descr="http://1gr.cz/fotky/idnes/08/043/maxi/KOT22b4a1_lili_protoperidin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963" y="2399041"/>
            <a:ext cx="2871403" cy="214996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34" name="Picture 10" descr="http://i.idnes.cz/08/111/maxi/JBA26f2b6_112814_13544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992" y="4326375"/>
            <a:ext cx="3321269" cy="23041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36" name="Picture 12" descr="https://upload.wikimedia.org/wikipedia/commons/thumb/b/b0/Gephyrocapsa_oceanica_color.jpg/230px-Gephyrocapsa_oceanica_col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051" y="4530615"/>
            <a:ext cx="2190750" cy="21907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466725" y="4540466"/>
            <a:ext cx="1029904" cy="467765"/>
          </a:xfrm>
          <a:prstGeom prst="wedgeRectCallout">
            <a:avLst>
              <a:gd name="adj1" fmla="val -18726"/>
              <a:gd name="adj2" fmla="val -1156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Chlorella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466725" y="5596756"/>
            <a:ext cx="1577537" cy="709451"/>
          </a:xfrm>
          <a:prstGeom prst="wedgeRectCallout">
            <a:avLst>
              <a:gd name="adj1" fmla="val 65888"/>
              <a:gd name="adj2" fmla="val 1180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haptofyt</a:t>
            </a:r>
            <a:endParaRPr lang="cs-CZ" sz="1600" b="0" dirty="0"/>
          </a:p>
          <a:p>
            <a:pPr algn="ctr"/>
            <a:r>
              <a:rPr lang="cs-CZ" sz="1600" b="0" i="1" dirty="0" err="1"/>
              <a:t>Gephyrocapsa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4676118" y="5092260"/>
            <a:ext cx="1029904" cy="467765"/>
          </a:xfrm>
          <a:prstGeom prst="wedgeRectCallout">
            <a:avLst>
              <a:gd name="adj1" fmla="val 91489"/>
              <a:gd name="adj2" fmla="val 1472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Ceratium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7067220" y="2343805"/>
            <a:ext cx="1729938" cy="467765"/>
          </a:xfrm>
          <a:prstGeom prst="wedgeRectCallout">
            <a:avLst>
              <a:gd name="adj1" fmla="val -51891"/>
              <a:gd name="adj2" fmla="val 12482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Protoperidinium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07014" y="5686097"/>
            <a:ext cx="7992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0" dirty="0"/>
              <a:t>Blíže viz heslo „</a:t>
            </a:r>
            <a:r>
              <a:rPr lang="cs-CZ" b="0" dirty="0" err="1"/>
              <a:t>symbiogeneze</a:t>
            </a:r>
            <a:r>
              <a:rPr lang="cs-CZ" b="0" dirty="0"/>
              <a:t>“ v Encyklopedii antropologie</a:t>
            </a:r>
          </a:p>
          <a:p>
            <a:pPr algn="ctr"/>
            <a:r>
              <a:rPr lang="cs-CZ" b="0" dirty="0"/>
              <a:t>(http://is.muni.cz/do/sci/UAntrBiol/el/encyklopedie/encyklopedie.html)</a:t>
            </a:r>
          </a:p>
        </p:txBody>
      </p:sp>
      <p:pic>
        <p:nvPicPr>
          <p:cNvPr id="4" name="Picture 2" descr="http://www.conchsoc.org/sites/default/files/Ian%20Smith/3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293" y="1334862"/>
            <a:ext cx="3796315" cy="21175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4" descr="http://img.news.sina.com/technology/p/2011/1128/U48P5029T2D418111F24DT20111128173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898" y="3427111"/>
            <a:ext cx="2209254" cy="16569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6" descr="dinophysis_caud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1814" y="2678824"/>
            <a:ext cx="1905000" cy="23145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8" descr="http://www.eos.ubc.ca/research/phytoplankton/ciliates/myrionecta/images/small/M_rubra_fixed_20xDIC_an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1579" y="1206709"/>
            <a:ext cx="2167211" cy="21991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7018448" y="1229710"/>
            <a:ext cx="1270054" cy="604400"/>
          </a:xfrm>
          <a:prstGeom prst="wedgeRectCallout">
            <a:avLst>
              <a:gd name="adj1" fmla="val -63160"/>
              <a:gd name="adj2" fmla="val 2711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sym typeface="Symbol" pitchFamily="-105" charset="2"/>
              </a:rPr>
              <a:t>Myrionecta</a:t>
            </a:r>
            <a:r>
              <a:rPr lang="cs-CZ" sz="1600" b="0" i="1" dirty="0">
                <a:sym typeface="Symbol" pitchFamily="-105" charset="2"/>
              </a:rPr>
              <a:t> </a:t>
            </a:r>
          </a:p>
          <a:p>
            <a:pPr algn="ctr"/>
            <a:r>
              <a:rPr lang="cs-CZ" sz="1600" b="0" i="1" dirty="0">
                <a:sym typeface="Symbol" pitchFamily="-105" charset="2"/>
              </a:rPr>
              <a:t>rubra</a:t>
            </a: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5846544" y="3862551"/>
            <a:ext cx="1270054" cy="604400"/>
          </a:xfrm>
          <a:prstGeom prst="wedgeRectCallout">
            <a:avLst>
              <a:gd name="adj1" fmla="val 81662"/>
              <a:gd name="adj2" fmla="val -2505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sym typeface="Symbol" pitchFamily="-105" charset="2"/>
              </a:rPr>
              <a:t>Dinophysis</a:t>
            </a:r>
            <a:endParaRPr lang="cs-CZ" sz="1600" b="0" i="1" dirty="0">
              <a:sym typeface="Symbol" pitchFamily="-105" charset="2"/>
            </a:endParaRPr>
          </a:p>
          <a:p>
            <a:pPr algn="ctr"/>
            <a:r>
              <a:rPr lang="cs-CZ" sz="1600" b="0" i="1" dirty="0" err="1">
                <a:sym typeface="Symbol" pitchFamily="-105" charset="2"/>
              </a:rPr>
              <a:t>caudata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6724" y="236538"/>
            <a:ext cx="8414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kleptoplastidy</a:t>
            </a:r>
            <a:r>
              <a:rPr lang="cs-CZ" b="0" dirty="0"/>
              <a:t> (např. nálevník </a:t>
            </a:r>
            <a:r>
              <a:rPr lang="cs-CZ" b="0" i="1" dirty="0" err="1"/>
              <a:t>Myrionecta</a:t>
            </a:r>
            <a:r>
              <a:rPr lang="cs-CZ" b="0" i="1" dirty="0"/>
              <a:t> rubra</a:t>
            </a:r>
            <a:r>
              <a:rPr lang="cs-CZ" b="0" dirty="0"/>
              <a:t>, obrněnky rodu </a:t>
            </a:r>
            <a:r>
              <a:rPr lang="cs-CZ" b="0" i="1" dirty="0" err="1"/>
              <a:t>Dinophysis</a:t>
            </a:r>
            <a:r>
              <a:rPr lang="cs-CZ" b="0" dirty="0"/>
              <a:t>, mořský plž </a:t>
            </a:r>
            <a:r>
              <a:rPr lang="cs-CZ" b="0" i="1" dirty="0"/>
              <a:t>Elysia </a:t>
            </a:r>
            <a:r>
              <a:rPr lang="cs-CZ" b="0" i="1" dirty="0" err="1"/>
              <a:t>viridis</a:t>
            </a:r>
            <a:r>
              <a:rPr lang="cs-CZ" b="0" dirty="0"/>
              <a:t>) </a:t>
            </a:r>
          </a:p>
        </p:txBody>
      </p:sp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1181246" y="3578628"/>
            <a:ext cx="1393606" cy="467765"/>
          </a:xfrm>
          <a:prstGeom prst="wedgeRectCallout">
            <a:avLst>
              <a:gd name="adj1" fmla="val -18726"/>
              <a:gd name="adj2" fmla="val -1156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/>
              <a:t>Elysia </a:t>
            </a:r>
            <a:r>
              <a:rPr lang="cs-CZ" sz="1600" b="0" i="1" dirty="0" err="1"/>
              <a:t>viridis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42487" y="236538"/>
            <a:ext cx="37924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DE0000"/>
                </a:solidFill>
              </a:rPr>
              <a:t>Vznik </a:t>
            </a:r>
            <a:r>
              <a:rPr lang="cs-CZ" sz="2400" b="0" dirty="0" err="1">
                <a:solidFill>
                  <a:srgbClr val="DE0000"/>
                </a:solidFill>
              </a:rPr>
              <a:t>mnohobuněčnosti</a:t>
            </a:r>
            <a:endParaRPr lang="cs-CZ" sz="2400" b="0" dirty="0">
              <a:solidFill>
                <a:srgbClr val="DE0000"/>
              </a:solidFill>
            </a:endParaRP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301540" y="846655"/>
            <a:ext cx="6518155" cy="580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7611" y="4419656"/>
            <a:ext cx="2669756" cy="210726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202" name="Picture 10" descr="http://i.telegraph.co.uk/multimedia/archive/01807/amoeba_1807435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4238" y="171721"/>
            <a:ext cx="2880856" cy="2151349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2" name="Skupina 21"/>
          <p:cNvGrpSpPr>
            <a:grpSpLocks noChangeAspect="1"/>
          </p:cNvGrpSpPr>
          <p:nvPr/>
        </p:nvGrpSpPr>
        <p:grpSpPr>
          <a:xfrm>
            <a:off x="624380" y="2222932"/>
            <a:ext cx="6327090" cy="3925620"/>
            <a:chOff x="1088975" y="1660636"/>
            <a:chExt cx="6510005" cy="4039109"/>
          </a:xfrm>
        </p:grpSpPr>
        <p:pic>
          <p:nvPicPr>
            <p:cNvPr id="8196" name="Picture 4" descr="http://genomics.nimr.mrc.ac.uk/online/resources/dicty-developmen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2464" y="2023242"/>
              <a:ext cx="4171092" cy="302172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6570122" y="1671145"/>
              <a:ext cx="797630" cy="413040"/>
            </a:xfrm>
            <a:prstGeom prst="wedgeRectCallout">
              <a:avLst>
                <a:gd name="adj1" fmla="val -71897"/>
                <a:gd name="adj2" fmla="val 4260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/>
                <a:t>sorus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6743542" y="2554014"/>
              <a:ext cx="855438" cy="397275"/>
            </a:xfrm>
            <a:prstGeom prst="wedgeRectCallout">
              <a:avLst>
                <a:gd name="adj1" fmla="val -70111"/>
                <a:gd name="adj2" fmla="val 3556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stopka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3603380" y="2628513"/>
              <a:ext cx="902734" cy="385230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20-22 h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4173761" y="1660636"/>
              <a:ext cx="1396721" cy="612738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24 h plodné seskupení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2317401" y="3147595"/>
              <a:ext cx="1076529" cy="432099"/>
            </a:xfrm>
            <a:prstGeom prst="wedgeRectCallout">
              <a:avLst>
                <a:gd name="adj1" fmla="val 52138"/>
                <a:gd name="adj2" fmla="val 1011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16 h „</a:t>
              </a:r>
              <a:r>
                <a:rPr lang="cs-CZ" sz="1400" b="0" dirty="0">
                  <a:sym typeface="Symbol" pitchFamily="-105" charset="2"/>
                </a:rPr>
                <a:t>prst“</a:t>
              </a: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1088975" y="3673366"/>
              <a:ext cx="1396721" cy="612738"/>
            </a:xfrm>
            <a:prstGeom prst="wedgeRectCallout">
              <a:avLst>
                <a:gd name="adj1" fmla="val 64490"/>
                <a:gd name="adj2" fmla="val 2693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18 h „mexický klobouk“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1714343" y="4850524"/>
              <a:ext cx="855438" cy="397275"/>
            </a:xfrm>
            <a:prstGeom prst="wedgeRectCallout">
              <a:avLst>
                <a:gd name="adj1" fmla="val 77327"/>
                <a:gd name="adj2" fmla="val -411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„slimák“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3322423" y="5087007"/>
              <a:ext cx="1396721" cy="612738"/>
            </a:xfrm>
            <a:prstGeom prst="wedgeRectCallout">
              <a:avLst>
                <a:gd name="adj1" fmla="val 11815"/>
                <a:gd name="adj2" fmla="val -12230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14 h agregát se špičkou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4846424" y="4824248"/>
              <a:ext cx="1137289" cy="612738"/>
            </a:xfrm>
            <a:prstGeom prst="wedgeRectCallout">
              <a:avLst>
                <a:gd name="adj1" fmla="val -46128"/>
                <a:gd name="adj2" fmla="val -862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12 h těsný agregát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6100979" y="4445877"/>
              <a:ext cx="1147995" cy="612738"/>
            </a:xfrm>
            <a:prstGeom prst="wedgeRectCallout">
              <a:avLst>
                <a:gd name="adj1" fmla="val -76780"/>
                <a:gd name="adj2" fmla="val -4168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10 h volný agregát</a:t>
              </a:r>
              <a:endParaRPr lang="cs-CZ" sz="1400" b="0" dirty="0">
                <a:sym typeface="Symbol" pitchFamily="-105" charset="2"/>
              </a:endParaRPr>
            </a:p>
          </p:txBody>
        </p:sp>
      </p:grp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10393" y="647459"/>
            <a:ext cx="2719272" cy="269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7399283" y="3769123"/>
            <a:ext cx="156604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8000–500 000 buněk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6725" y="236538"/>
            <a:ext cx="5862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dirty="0"/>
              <a:t>hlenky (</a:t>
            </a:r>
            <a:r>
              <a:rPr lang="cs-CZ" b="0" i="1" dirty="0" err="1"/>
              <a:t>slime</a:t>
            </a:r>
            <a:r>
              <a:rPr lang="cs-CZ" b="0" i="1" dirty="0"/>
              <a:t> </a:t>
            </a:r>
            <a:r>
              <a:rPr lang="cs-CZ" b="0" i="1" dirty="0" err="1"/>
              <a:t>molds</a:t>
            </a:r>
            <a:r>
              <a:rPr lang="cs-CZ" b="0" dirty="0"/>
              <a:t>), </a:t>
            </a:r>
            <a:br>
              <a:rPr lang="cs-CZ" b="0" dirty="0"/>
            </a:br>
            <a:r>
              <a:rPr lang="cs-CZ" b="0" dirty="0"/>
              <a:t>		  např. </a:t>
            </a:r>
            <a:r>
              <a:rPr lang="cs-CZ" b="0" i="1" dirty="0" err="1"/>
              <a:t>Dictyostelium</a:t>
            </a:r>
            <a:r>
              <a:rPr lang="cs-CZ" b="0" i="1" dirty="0"/>
              <a:t> </a:t>
            </a:r>
            <a:r>
              <a:rPr lang="cs-CZ" b="0" i="1" dirty="0" err="1"/>
              <a:t>discoideum</a:t>
            </a:r>
            <a:endParaRPr lang="cs-CZ" b="0" i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7528" name="Picture 8" descr="http://cronodon.com/images/Dictyostelium_Gr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655" y="4157675"/>
            <a:ext cx="3541986" cy="24758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66725" y="236538"/>
            <a:ext cx="862832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Jak se „slimák“, složený z nezávislých améb, orientuje ve svém prostředí?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cAMP</a:t>
            </a:r>
            <a:r>
              <a:rPr lang="cs-CZ" b="0" dirty="0"/>
              <a:t> (</a:t>
            </a:r>
            <a:r>
              <a:rPr lang="cs-CZ" b="0" i="1" dirty="0" err="1"/>
              <a:t>cyclic</a:t>
            </a:r>
            <a:r>
              <a:rPr lang="cs-CZ" b="0" i="1" dirty="0"/>
              <a:t> adenosine </a:t>
            </a:r>
            <a:r>
              <a:rPr lang="cs-CZ" b="0" i="1" dirty="0" err="1"/>
              <a:t>monophosphate</a:t>
            </a:r>
            <a:r>
              <a:rPr lang="cs-CZ" b="0" dirty="0"/>
              <a:t>): emise v místě nejhustší</a:t>
            </a:r>
            <a:br>
              <a:rPr lang="cs-CZ" b="0" dirty="0"/>
            </a:br>
            <a:r>
              <a:rPr lang="cs-CZ" b="0" dirty="0"/>
              <a:t>	agregace </a:t>
            </a:r>
            <a:r>
              <a:rPr lang="cs-CZ" b="0" dirty="0">
                <a:sym typeface="Symbol"/>
              </a:rPr>
              <a:t> signál pro „</a:t>
            </a:r>
            <a:r>
              <a:rPr lang="cs-CZ" b="0" i="1" dirty="0" err="1">
                <a:sym typeface="Symbol"/>
              </a:rPr>
              <a:t>downstream</a:t>
            </a:r>
            <a:r>
              <a:rPr lang="cs-CZ" b="0" dirty="0">
                <a:sym typeface="Symbol"/>
              </a:rPr>
              <a:t>“ buňky  postupná agregace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produkce proteinu, který umožňuje vzájemné přichycení améb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reakce na vnější podněty: světlo, teplota,	 gradient kyslíku a čpavku v půdě</a:t>
            </a:r>
            <a:endParaRPr lang="cs-CZ" b="0" dirty="0"/>
          </a:p>
        </p:txBody>
      </p:sp>
      <p:pic>
        <p:nvPicPr>
          <p:cNvPr id="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3548" y="3126886"/>
            <a:ext cx="3229019" cy="254870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7381103" y="2518393"/>
            <a:ext cx="140867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místo emise </a:t>
            </a:r>
            <a:r>
              <a:rPr lang="cs-CZ" sz="1600" b="0" dirty="0" err="1"/>
              <a:t>cAMP</a:t>
            </a:r>
            <a:endParaRPr lang="cs-CZ" sz="1600" b="0" dirty="0">
              <a:sym typeface="Symbol" pitchFamily="-105" charset="2"/>
            </a:endParaRPr>
          </a:p>
        </p:txBody>
      </p:sp>
      <p:pic>
        <p:nvPicPr>
          <p:cNvPr id="107533" name="Picture 13" descr="http://www.corbisimages.com/images/Corbis-42-26608347.jpg?size=67&amp;uid=16a1b7b1-53c8-4d0c-9a4b-dca31bb1e1b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057" y="2569183"/>
            <a:ext cx="3201386" cy="213092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66725" y="236538"/>
            <a:ext cx="8028160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Jaké jsou výhody agregace </a:t>
            </a:r>
            <a:r>
              <a:rPr lang="cs-CZ" b="0" i="1" dirty="0">
                <a:solidFill>
                  <a:srgbClr val="DE0000"/>
                </a:solidFill>
              </a:rPr>
              <a:t>D. </a:t>
            </a:r>
            <a:r>
              <a:rPr lang="cs-CZ" b="0" i="1" dirty="0" err="1">
                <a:solidFill>
                  <a:srgbClr val="DE0000"/>
                </a:solidFill>
              </a:rPr>
              <a:t>discoideum</a:t>
            </a:r>
            <a:r>
              <a:rPr lang="cs-CZ" b="0" dirty="0">
                <a:solidFill>
                  <a:srgbClr val="DE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tvorba obalu z celulózy a látek bohatých na proteiny  ochrana proti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hlísticím – jen na povrchu “slimáka“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rychlejší pohyb</a:t>
            </a:r>
          </a:p>
        </p:txBody>
      </p:sp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201104" y="1471641"/>
            <a:ext cx="2385848" cy="392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5349765" y="2060028"/>
            <a:ext cx="914400" cy="441435"/>
          </a:xfrm>
          <a:prstGeom prst="wedgeRectCallout">
            <a:avLst>
              <a:gd name="adj1" fmla="val 73778"/>
              <a:gd name="adj2" fmla="val -504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hlístice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6001407" y="5391805"/>
            <a:ext cx="2065282" cy="756748"/>
          </a:xfrm>
          <a:prstGeom prst="wedgeRectCallout">
            <a:avLst>
              <a:gd name="adj1" fmla="val 39246"/>
              <a:gd name="adj2" fmla="val -1113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„slimák“ chráněný obalem a velikostí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7882760" y="1450427"/>
            <a:ext cx="1114095" cy="840827"/>
          </a:xfrm>
          <a:prstGeom prst="wedgeRectCallout">
            <a:avLst>
              <a:gd name="adj1" fmla="val -49768"/>
              <a:gd name="adj2" fmla="val -228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směr pohybu „slimáka“</a:t>
            </a:r>
            <a:endParaRPr lang="cs-CZ" sz="1600" b="0" dirty="0">
              <a:sym typeface="Symbol" pitchFamily="-105" charset="2"/>
            </a:endParaRPr>
          </a:p>
        </p:txBody>
      </p:sp>
      <p:cxnSp>
        <p:nvCxnSpPr>
          <p:cNvPr id="14" name="Přímá spojovací šipka 13"/>
          <p:cNvCxnSpPr/>
          <p:nvPr/>
        </p:nvCxnSpPr>
        <p:spPr bwMode="auto">
          <a:xfrm flipH="1" flipV="1">
            <a:off x="7514898" y="1250732"/>
            <a:ext cx="136633" cy="7672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09070" y="2573885"/>
            <a:ext cx="53244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evolution-textbook.org/content/free/figures/05_EVOW_Art/11_EVOW_CH0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12779" r="14299" b="36449"/>
          <a:stretch>
            <a:fillRect/>
          </a:stretch>
        </p:blipFill>
        <p:spPr bwMode="auto">
          <a:xfrm>
            <a:off x="2709566" y="2077767"/>
            <a:ext cx="5136857" cy="338040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66725" y="1108897"/>
            <a:ext cx="787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DE0000"/>
                </a:solidFill>
              </a:rPr>
              <a:t>Poslední společný předek = LUCA (</a:t>
            </a:r>
            <a:r>
              <a:rPr lang="cs-CZ" b="0" i="1" dirty="0">
                <a:solidFill>
                  <a:srgbClr val="DE0000"/>
                </a:solidFill>
              </a:rPr>
              <a:t>last </a:t>
            </a:r>
            <a:r>
              <a:rPr lang="cs-CZ" b="0" i="1" dirty="0" err="1">
                <a:solidFill>
                  <a:srgbClr val="DE0000"/>
                </a:solidFill>
              </a:rPr>
              <a:t>universal</a:t>
            </a:r>
            <a:r>
              <a:rPr lang="cs-CZ" b="0" i="1" dirty="0">
                <a:solidFill>
                  <a:srgbClr val="DE0000"/>
                </a:solidFill>
              </a:rPr>
              <a:t> </a:t>
            </a:r>
            <a:r>
              <a:rPr lang="cs-CZ" b="0" i="1" dirty="0" err="1">
                <a:solidFill>
                  <a:srgbClr val="DE0000"/>
                </a:solidFill>
              </a:rPr>
              <a:t>common</a:t>
            </a:r>
            <a:r>
              <a:rPr lang="cs-CZ" b="0" i="1" dirty="0">
                <a:solidFill>
                  <a:srgbClr val="DE0000"/>
                </a:solidFill>
              </a:rPr>
              <a:t> </a:t>
            </a:r>
            <a:r>
              <a:rPr lang="cs-CZ" b="0" i="1" dirty="0" err="1">
                <a:solidFill>
                  <a:srgbClr val="DE0000"/>
                </a:solidFill>
              </a:rPr>
              <a:t>ancestor</a:t>
            </a:r>
            <a:r>
              <a:rPr lang="cs-CZ" b="0" dirty="0">
                <a:solidFill>
                  <a:srgbClr val="DE0000"/>
                </a:solidFill>
              </a:rPr>
              <a:t>)</a:t>
            </a: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1350130" y="2852203"/>
            <a:ext cx="2065282" cy="931519"/>
          </a:xfrm>
          <a:prstGeom prst="wedgeRectCallout">
            <a:avLst>
              <a:gd name="adj1" fmla="val 63674"/>
              <a:gd name="adj2" fmla="val 2401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nemůžeme nic vědět o organismech před LUCA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487156" y="236538"/>
            <a:ext cx="3701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Strom života (</a:t>
            </a:r>
            <a:r>
              <a:rPr lang="cs-CZ" sz="2400" b="0" i="1" dirty="0" err="1">
                <a:solidFill>
                  <a:srgbClr val="DE0000"/>
                </a:solidFill>
              </a:rPr>
              <a:t>Tree</a:t>
            </a:r>
            <a:r>
              <a:rPr lang="cs-CZ" sz="2400" b="0" i="1" dirty="0">
                <a:solidFill>
                  <a:srgbClr val="DE0000"/>
                </a:solidFill>
              </a:rPr>
              <a:t> </a:t>
            </a:r>
            <a:r>
              <a:rPr lang="cs-CZ" sz="2400" b="0" i="1" dirty="0" err="1">
                <a:solidFill>
                  <a:srgbClr val="DE0000"/>
                </a:solidFill>
              </a:rPr>
              <a:t>of</a:t>
            </a:r>
            <a:r>
              <a:rPr lang="cs-CZ" sz="2400" b="0" i="1" dirty="0">
                <a:solidFill>
                  <a:srgbClr val="DE0000"/>
                </a:solidFill>
              </a:rPr>
              <a:t> </a:t>
            </a:r>
            <a:r>
              <a:rPr lang="cs-CZ" sz="2400" b="0" i="1" dirty="0" err="1">
                <a:solidFill>
                  <a:srgbClr val="DE0000"/>
                </a:solidFill>
              </a:rPr>
              <a:t>life</a:t>
            </a:r>
            <a:r>
              <a:rPr lang="cs-CZ" sz="2400" b="0" dirty="0">
                <a:solidFill>
                  <a:srgbClr val="DE0000"/>
                </a:solidFill>
              </a:rPr>
              <a:t>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evolution-textbook.org/content/free/figures/00END_EVOW_Art/02_EVOW_END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673"/>
          <a:stretch>
            <a:fillRect/>
          </a:stretch>
        </p:blipFill>
        <p:spPr bwMode="auto">
          <a:xfrm>
            <a:off x="812123" y="617105"/>
            <a:ext cx="7505164" cy="5619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evolution-textbook.org/content/free/figures/05_EVOW_Art/17_EVOW_CH05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17237"/>
          <a:stretch>
            <a:fillRect/>
          </a:stretch>
        </p:blipFill>
        <p:spPr bwMode="auto">
          <a:xfrm>
            <a:off x="1501101" y="375874"/>
            <a:ext cx="6310406" cy="6294891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4137317" y="2860993"/>
            <a:ext cx="448266" cy="1084053"/>
            <a:chOff x="4137317" y="2860993"/>
            <a:chExt cx="448266" cy="1084053"/>
          </a:xfrm>
        </p:grpSpPr>
        <p:sp>
          <p:nvSpPr>
            <p:cNvPr id="4" name="Line 65"/>
            <p:cNvSpPr>
              <a:spLocks noChangeShapeType="1"/>
            </p:cNvSpPr>
            <p:nvPr/>
          </p:nvSpPr>
          <p:spPr bwMode="auto">
            <a:xfrm flipH="1">
              <a:off x="4423953" y="2860993"/>
              <a:ext cx="161630" cy="45697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Text Box 67"/>
            <p:cNvSpPr txBox="1">
              <a:spLocks noChangeArrowheads="1"/>
            </p:cNvSpPr>
            <p:nvPr/>
          </p:nvSpPr>
          <p:spPr bwMode="auto">
            <a:xfrm>
              <a:off x="4137317" y="336027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114535" y="2188159"/>
            <a:ext cx="684046" cy="587200"/>
            <a:chOff x="4114535" y="2188159"/>
            <a:chExt cx="684046" cy="587200"/>
          </a:xfrm>
        </p:grpSpPr>
        <p:sp>
          <p:nvSpPr>
            <p:cNvPr id="5" name="Line 66"/>
            <p:cNvSpPr>
              <a:spLocks noChangeShapeType="1"/>
            </p:cNvSpPr>
            <p:nvPr/>
          </p:nvSpPr>
          <p:spPr bwMode="auto">
            <a:xfrm flipH="1" flipV="1">
              <a:off x="4519748" y="2629989"/>
              <a:ext cx="278833" cy="145370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Text Box 68"/>
            <p:cNvSpPr txBox="1">
              <a:spLocks noChangeArrowheads="1"/>
            </p:cNvSpPr>
            <p:nvPr/>
          </p:nvSpPr>
          <p:spPr bwMode="auto">
            <a:xfrm>
              <a:off x="4114535" y="2188159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797879" y="3416391"/>
            <a:ext cx="891230" cy="584775"/>
            <a:chOff x="4797879" y="3416391"/>
            <a:chExt cx="891230" cy="584775"/>
          </a:xfrm>
        </p:grpSpPr>
        <p:sp>
          <p:nvSpPr>
            <p:cNvPr id="3" name="Line 43"/>
            <p:cNvSpPr>
              <a:spLocks noChangeShapeType="1"/>
            </p:cNvSpPr>
            <p:nvPr/>
          </p:nvSpPr>
          <p:spPr bwMode="auto">
            <a:xfrm rot="16200000" flipH="1">
              <a:off x="5016161" y="3451772"/>
              <a:ext cx="0" cy="43656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Text Box 69"/>
            <p:cNvSpPr txBox="1">
              <a:spLocks noChangeArrowheads="1"/>
            </p:cNvSpPr>
            <p:nvPr/>
          </p:nvSpPr>
          <p:spPr bwMode="auto">
            <a:xfrm>
              <a:off x="5254375" y="341639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skenovat000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7087" t="3683" b="3180"/>
          <a:stretch>
            <a:fillRect/>
          </a:stretch>
        </p:blipFill>
        <p:spPr bwMode="auto">
          <a:xfrm>
            <a:off x="466725" y="2736780"/>
            <a:ext cx="4410075" cy="386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6724" y="236538"/>
            <a:ext cx="8677275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 evoluce  „</a:t>
            </a:r>
            <a:r>
              <a:rPr lang="cs-CZ" b="0" dirty="0" err="1">
                <a:sym typeface="Symbol" pitchFamily="-105" charset="2"/>
              </a:rPr>
              <a:t>Spiegelmanovo</a:t>
            </a:r>
            <a:r>
              <a:rPr lang="cs-CZ" b="0" dirty="0">
                <a:sym typeface="Symbol" pitchFamily="-105" charset="2"/>
              </a:rPr>
              <a:t> monstrum“: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 </a:t>
            </a:r>
            <a:r>
              <a:rPr lang="cs-CZ" b="0" dirty="0">
                <a:sym typeface="Symbol" pitchFamily="-105" charset="2"/>
              </a:rPr>
              <a:t>zmenšení velikosti po 74. transferu na 218 </a:t>
            </a:r>
            <a:r>
              <a:rPr lang="cs-CZ" b="0" dirty="0" err="1">
                <a:sym typeface="Symbol" pitchFamily="-105" charset="2"/>
              </a:rPr>
              <a:t>bp</a:t>
            </a:r>
            <a:r>
              <a:rPr lang="cs-CZ" b="0" dirty="0">
                <a:sym typeface="Symbol" pitchFamily="-105" charset="2"/>
              </a:rPr>
              <a:t> </a:t>
            </a:r>
            <a:r>
              <a:rPr lang="cs-CZ" b="0" dirty="0">
                <a:sym typeface="Symbol"/>
              </a:rPr>
              <a:t> </a:t>
            </a:r>
            <a:r>
              <a:rPr lang="cs-CZ" b="0" dirty="0">
                <a:sym typeface="Symbol" pitchFamily="-105" charset="2"/>
              </a:rPr>
              <a:t>5% velikost původní 	RNA*)  zvýšení rychlosti replikace	</a:t>
            </a:r>
          </a:p>
          <a:p>
            <a:pPr defTabSz="360000">
              <a:spcAft>
                <a:spcPts val="1000"/>
              </a:spcAft>
              <a:buFont typeface="Symbol"/>
              <a:buChar char="®"/>
            </a:pPr>
            <a:r>
              <a:rPr lang="cs-CZ" b="0" dirty="0">
                <a:sym typeface="Symbol" pitchFamily="-105" charset="2"/>
              </a:rPr>
              <a:t> snížení schopnosti infikovat bakterii </a:t>
            </a:r>
            <a:r>
              <a:rPr lang="cs-CZ" b="0" i="1" dirty="0">
                <a:sym typeface="Symbol" pitchFamily="-105" charset="2"/>
              </a:rPr>
              <a:t>E. </a:t>
            </a:r>
            <a:r>
              <a:rPr lang="cs-CZ" b="0" i="1" dirty="0" err="1">
                <a:sym typeface="Symbol" pitchFamily="-105" charset="2"/>
              </a:rPr>
              <a:t>coli</a:t>
            </a:r>
            <a:endParaRPr lang="cs-CZ" b="0" i="1" dirty="0">
              <a:sym typeface="Symbol" pitchFamily="-105" charset="2"/>
            </a:endParaRPr>
          </a:p>
        </p:txBody>
      </p:sp>
      <p:sp>
        <p:nvSpPr>
          <p:cNvPr id="5126" name="AutoShape 9"/>
          <p:cNvSpPr>
            <a:spLocks noChangeArrowheads="1"/>
          </p:cNvSpPr>
          <p:nvPr/>
        </p:nvSpPr>
        <p:spPr bwMode="auto">
          <a:xfrm>
            <a:off x="2838230" y="2207173"/>
            <a:ext cx="1880916" cy="945930"/>
          </a:xfrm>
          <a:prstGeom prst="wedgeRectCallout">
            <a:avLst>
              <a:gd name="adj1" fmla="val -54164"/>
              <a:gd name="adj2" fmla="val 8063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po 4. transferu </a:t>
            </a:r>
            <a:r>
              <a:rPr lang="cs-CZ" sz="1800" b="0" dirty="0">
                <a:sym typeface="Symbol" pitchFamily="-105" charset="2"/>
              </a:rPr>
              <a:t>snížení infekčnosti</a:t>
            </a: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5710112" y="5456048"/>
            <a:ext cx="2920991" cy="10156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>
                <a:solidFill>
                  <a:srgbClr val="DE0000"/>
                </a:solidFill>
              </a:rPr>
              <a:t>Tyto experimenty ale</a:t>
            </a:r>
          </a:p>
          <a:p>
            <a:pPr algn="ctr"/>
            <a:r>
              <a:rPr lang="cs-CZ" b="0" dirty="0">
                <a:solidFill>
                  <a:srgbClr val="DE0000"/>
                </a:solidFill>
              </a:rPr>
              <a:t>nevysvětlují </a:t>
            </a:r>
            <a:r>
              <a:rPr lang="cs-CZ" b="0" u="sng" dirty="0">
                <a:solidFill>
                  <a:srgbClr val="DE0000"/>
                </a:solidFill>
              </a:rPr>
              <a:t>vznik</a:t>
            </a:r>
            <a:r>
              <a:rPr lang="cs-CZ" b="0" dirty="0">
                <a:solidFill>
                  <a:srgbClr val="DE0000"/>
                </a:solidFill>
              </a:rPr>
              <a:t> života</a:t>
            </a:r>
            <a:br>
              <a:rPr lang="cs-CZ" b="0" dirty="0">
                <a:solidFill>
                  <a:srgbClr val="DE0000"/>
                </a:solidFill>
              </a:rPr>
            </a:br>
            <a:r>
              <a:rPr lang="cs-CZ" b="0" dirty="0">
                <a:solidFill>
                  <a:srgbClr val="DE0000"/>
                </a:solidFill>
              </a:rPr>
              <a:t>  (dodán enzym)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92718" y="3428164"/>
            <a:ext cx="4351282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Sumper</a:t>
            </a:r>
            <a:r>
              <a:rPr lang="cs-CZ" b="0" dirty="0"/>
              <a:t> a </a:t>
            </a:r>
            <a:r>
              <a:rPr lang="cs-CZ" b="0" dirty="0" err="1"/>
              <a:t>Luce</a:t>
            </a:r>
            <a:r>
              <a:rPr lang="cs-CZ" b="0" dirty="0"/>
              <a:t> (1975):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„</a:t>
            </a:r>
            <a:r>
              <a:rPr lang="cs-CZ" b="0" dirty="0" err="1"/>
              <a:t>Spiegelmanova</a:t>
            </a:r>
            <a:r>
              <a:rPr lang="cs-CZ" b="0" dirty="0"/>
              <a:t> monstra“ i bez</a:t>
            </a:r>
            <a:br>
              <a:rPr lang="cs-CZ" b="0" dirty="0"/>
            </a:br>
            <a:r>
              <a:rPr lang="cs-CZ" b="0" dirty="0"/>
              <a:t>přítomnosti </a:t>
            </a:r>
            <a:r>
              <a:rPr lang="cs-CZ" b="0" dirty="0" err="1"/>
              <a:t>templátu</a:t>
            </a:r>
            <a:r>
              <a:rPr lang="cs-CZ" b="0" dirty="0"/>
              <a:t> (jen RNA báze</a:t>
            </a:r>
            <a:br>
              <a:rPr lang="cs-CZ" b="0" dirty="0"/>
            </a:br>
            <a:r>
              <a:rPr lang="cs-CZ" b="0" dirty="0"/>
              <a:t>a Q</a:t>
            </a:r>
            <a:r>
              <a:rPr lang="cs-CZ" b="0" dirty="0">
                <a:sym typeface="Symbol"/>
              </a:rPr>
              <a:t> </a:t>
            </a:r>
            <a:r>
              <a:rPr lang="cs-CZ" b="0" dirty="0" err="1">
                <a:sym typeface="Symbol"/>
              </a:rPr>
              <a:t>replikáza</a:t>
            </a:r>
            <a:r>
              <a:rPr lang="cs-CZ" b="0" dirty="0">
                <a:sym typeface="Symbol"/>
              </a:rPr>
              <a:t>) </a:t>
            </a:r>
            <a:r>
              <a:rPr lang="cs-CZ" b="0" dirty="0">
                <a:sym typeface="Symbol" panose="05050102010706020507" pitchFamily="18" charset="2"/>
              </a:rPr>
              <a:t> později kritika, šlo</a:t>
            </a:r>
            <a:br>
              <a:rPr lang="cs-CZ" b="0" dirty="0">
                <a:sym typeface="Symbol" panose="05050102010706020507" pitchFamily="18" charset="2"/>
              </a:rPr>
            </a:br>
            <a:r>
              <a:rPr lang="cs-CZ" b="0" dirty="0">
                <a:sym typeface="Symbol" panose="05050102010706020507" pitchFamily="18" charset="2"/>
              </a:rPr>
              <a:t>o kontaminaci environmentální RNA</a:t>
            </a:r>
            <a:endParaRPr lang="cs-CZ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769428" y="1911927"/>
            <a:ext cx="44210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*) </a:t>
            </a:r>
            <a:r>
              <a:rPr lang="cs-CZ" b="0" dirty="0" err="1"/>
              <a:t>Oehlenschläger</a:t>
            </a:r>
            <a:r>
              <a:rPr lang="cs-CZ" b="0" dirty="0"/>
              <a:t> a </a:t>
            </a:r>
            <a:r>
              <a:rPr lang="cs-CZ" b="0" dirty="0" err="1"/>
              <a:t>Eigen</a:t>
            </a:r>
            <a:r>
              <a:rPr lang="cs-CZ" b="0" dirty="0"/>
              <a:t> (1997):</a:t>
            </a:r>
          </a:p>
          <a:p>
            <a:pPr defTabSz="360000"/>
            <a:r>
              <a:rPr lang="cs-CZ" b="0" dirty="0"/>
              <a:t>	nakonec jen 48-54 </a:t>
            </a:r>
            <a:r>
              <a:rPr lang="cs-CZ" b="0" dirty="0" err="1"/>
              <a:t>bp</a:t>
            </a:r>
            <a:r>
              <a:rPr lang="cs-CZ" b="0" dirty="0"/>
              <a:t> (</a:t>
            </a:r>
            <a:r>
              <a:rPr lang="cs-CZ" b="0" dirty="0">
                <a:sym typeface="Symbol"/>
              </a:rPr>
              <a:t> vazebné </a:t>
            </a:r>
          </a:p>
          <a:p>
            <a:pPr defTabSz="360000"/>
            <a:r>
              <a:rPr lang="cs-CZ" b="0" dirty="0">
                <a:sym typeface="Symbol"/>
              </a:rPr>
              <a:t>	místo	pro RNA </a:t>
            </a:r>
            <a:r>
              <a:rPr lang="cs-CZ" b="0" dirty="0" err="1">
                <a:sym typeface="Symbol"/>
              </a:rPr>
              <a:t>replikázu</a:t>
            </a:r>
            <a:r>
              <a:rPr lang="cs-CZ" b="0" dirty="0">
                <a:sym typeface="Symbol"/>
              </a:rPr>
              <a:t>)</a:t>
            </a:r>
            <a:r>
              <a:rPr lang="cs-CZ" b="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  <p:bldP spid="5126" grpId="0" animBg="1"/>
      <p:bldP spid="188427" grpId="0" animBg="1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Skupina 78"/>
          <p:cNvGrpSpPr/>
          <p:nvPr/>
        </p:nvGrpSpPr>
        <p:grpSpPr>
          <a:xfrm>
            <a:off x="210206" y="1471449"/>
            <a:ext cx="8617154" cy="3368964"/>
            <a:chOff x="73336" y="2123091"/>
            <a:chExt cx="8750853" cy="3368964"/>
          </a:xfrm>
        </p:grpSpPr>
        <p:grpSp>
          <p:nvGrpSpPr>
            <p:cNvPr id="3" name="Group 71"/>
            <p:cNvGrpSpPr>
              <a:grpSpLocks noChangeAspect="1"/>
            </p:cNvGrpSpPr>
            <p:nvPr/>
          </p:nvGrpSpPr>
          <p:grpSpPr bwMode="auto">
            <a:xfrm>
              <a:off x="73336" y="2123091"/>
              <a:ext cx="8750853" cy="3368964"/>
              <a:chOff x="762" y="2299"/>
              <a:chExt cx="4556" cy="1754"/>
            </a:xfrm>
          </p:grpSpPr>
          <p:grpSp>
            <p:nvGrpSpPr>
              <p:cNvPr id="28677" name="Group 3"/>
              <p:cNvGrpSpPr>
                <a:grpSpLocks/>
              </p:cNvGrpSpPr>
              <p:nvPr/>
            </p:nvGrpSpPr>
            <p:grpSpPr bwMode="auto">
              <a:xfrm>
                <a:off x="762" y="2299"/>
                <a:ext cx="4556" cy="1754"/>
                <a:chOff x="762" y="2174"/>
                <a:chExt cx="4618" cy="1873"/>
              </a:xfrm>
            </p:grpSpPr>
            <p:grpSp>
              <p:nvGrpSpPr>
                <p:cNvPr id="28679" name="Group 4"/>
                <p:cNvGrpSpPr>
                  <a:grpSpLocks/>
                </p:cNvGrpSpPr>
                <p:nvPr/>
              </p:nvGrpSpPr>
              <p:grpSpPr bwMode="auto">
                <a:xfrm>
                  <a:off x="762" y="2174"/>
                  <a:ext cx="4618" cy="1779"/>
                  <a:chOff x="762" y="2174"/>
                  <a:chExt cx="4618" cy="1779"/>
                </a:xfrm>
              </p:grpSpPr>
              <p:grpSp>
                <p:nvGrpSpPr>
                  <p:cNvPr id="28681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762" y="2276"/>
                    <a:ext cx="2954" cy="1677"/>
                    <a:chOff x="762" y="2276"/>
                    <a:chExt cx="2954" cy="1677"/>
                  </a:xfrm>
                </p:grpSpPr>
                <p:grpSp>
                  <p:nvGrpSpPr>
                    <p:cNvPr id="28692" name="Group 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21" y="2276"/>
                      <a:ext cx="2495" cy="1677"/>
                      <a:chOff x="1467" y="2150"/>
                      <a:chExt cx="2495" cy="1677"/>
                    </a:xfrm>
                  </p:grpSpPr>
                  <p:grpSp>
                    <p:nvGrpSpPr>
                      <p:cNvPr id="28694" name="Group 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679" y="2150"/>
                        <a:ext cx="283" cy="239"/>
                        <a:chOff x="3679" y="2150"/>
                        <a:chExt cx="283" cy="239"/>
                      </a:xfrm>
                    </p:grpSpPr>
                    <p:sp>
                      <p:nvSpPr>
                        <p:cNvPr id="28713" name="Line 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679" y="2161"/>
                          <a:ext cx="28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4" name="Line 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79" y="2377"/>
                          <a:ext cx="283" cy="1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5" name="Line 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-5400000">
                          <a:off x="3572" y="2270"/>
                          <a:ext cx="239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</p:grpSp>
                  <p:sp>
                    <p:nvSpPr>
                      <p:cNvPr id="28695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32" y="2260"/>
                        <a:ext cx="25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6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44" y="2589"/>
                        <a:ext cx="515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7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rot="-5400000">
                        <a:off x="3259" y="2425"/>
                        <a:ext cx="361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12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289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9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30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6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708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1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8" y="2423"/>
                        <a:ext cx="903" cy="466"/>
                      </a:xfrm>
                      <a:custGeom>
                        <a:avLst/>
                        <a:gdLst>
                          <a:gd name="T0" fmla="*/ 903 w 903"/>
                          <a:gd name="T1" fmla="*/ 466 h 466"/>
                          <a:gd name="T2" fmla="*/ 0 w 903"/>
                          <a:gd name="T3" fmla="*/ 46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2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9" y="3302"/>
                        <a:ext cx="903" cy="403"/>
                      </a:xfrm>
                      <a:custGeom>
                        <a:avLst/>
                        <a:gdLst>
                          <a:gd name="T0" fmla="*/ 903 w 903"/>
                          <a:gd name="T1" fmla="*/ 126 h 466"/>
                          <a:gd name="T2" fmla="*/ 0 w 903"/>
                          <a:gd name="T3" fmla="*/ 12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3" name="Freeform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7" y="2654"/>
                        <a:ext cx="1065" cy="862"/>
                      </a:xfrm>
                      <a:custGeom>
                        <a:avLst/>
                        <a:gdLst>
                          <a:gd name="T0" fmla="*/ 3986 w 903"/>
                          <a:gd name="T1" fmla="*/ 118183 h 466"/>
                          <a:gd name="T2" fmla="*/ 0 w 903"/>
                          <a:gd name="T3" fmla="*/ 118183 h 466"/>
                          <a:gd name="T4" fmla="*/ 0 w 903"/>
                          <a:gd name="T5" fmla="*/ 277 h 466"/>
                          <a:gd name="T6" fmla="*/ 3986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28693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2" y="3240"/>
                      <a:ext cx="444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66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28682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3659"/>
                    <a:ext cx="220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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3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2513"/>
                    <a:ext cx="207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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4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174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 dirty="0" err="1"/>
                      <a:t>Eubacteria</a:t>
                    </a:r>
                    <a:r>
                      <a:rPr lang="cs-CZ" sz="1800" b="0" dirty="0"/>
                      <a:t> (</a:t>
                    </a:r>
                    <a:r>
                      <a:rPr lang="cs-CZ" sz="1800" b="0" i="1" dirty="0"/>
                      <a:t>E. </a:t>
                    </a:r>
                    <a:r>
                      <a:rPr lang="cs-CZ" sz="1800" b="0" i="1" dirty="0" err="1"/>
                      <a:t>coli</a:t>
                    </a:r>
                    <a:r>
                      <a:rPr lang="cs-CZ" sz="1800" b="0" dirty="0"/>
                      <a:t>)</a:t>
                    </a:r>
                  </a:p>
                </p:txBody>
              </p:sp>
              <p:sp>
                <p:nvSpPr>
                  <p:cNvPr id="28685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378"/>
                    <a:ext cx="1226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mitochondrie (kráva)</a:t>
                    </a:r>
                  </a:p>
                </p:txBody>
              </p:sp>
              <p:sp>
                <p:nvSpPr>
                  <p:cNvPr id="28686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606"/>
                    <a:ext cx="1178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chloroplasty (tabák)</a:t>
                    </a:r>
                  </a:p>
                </p:txBody>
              </p:sp>
              <p:sp>
                <p:nvSpPr>
                  <p:cNvPr id="28687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804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88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020"/>
                    <a:ext cx="1560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Eukaryota (rostliny, houby)</a:t>
                    </a:r>
                  </a:p>
                </p:txBody>
              </p:sp>
              <p:sp>
                <p:nvSpPr>
                  <p:cNvPr id="28689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223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Eubacteria (</a:t>
                    </a:r>
                    <a:r>
                      <a:rPr lang="cs-CZ" sz="1800" b="0" i="1"/>
                      <a:t>E. coli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90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427"/>
                    <a:ext cx="1178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chloroplasty (tabák)</a:t>
                    </a:r>
                  </a:p>
                </p:txBody>
              </p:sp>
              <p:sp>
                <p:nvSpPr>
                  <p:cNvPr id="28691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626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</p:grpSp>
            <p:sp>
              <p:nvSpPr>
                <p:cNvPr id="2868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820" y="3842"/>
                  <a:ext cx="1560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cs-CZ" sz="1800" b="0"/>
                    <a:t>Eukaryota (rostliny, houby)</a:t>
                  </a:r>
                </a:p>
              </p:txBody>
            </p:sp>
          </p:grpSp>
          <p:sp>
            <p:nvSpPr>
              <p:cNvPr id="28678" name="Text Box 70"/>
              <p:cNvSpPr txBox="1">
                <a:spLocks noChangeArrowheads="1"/>
              </p:cNvSpPr>
              <p:nvPr/>
            </p:nvSpPr>
            <p:spPr bwMode="auto">
              <a:xfrm>
                <a:off x="1379" y="3194"/>
                <a:ext cx="52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 err="1">
                    <a:solidFill>
                      <a:srgbClr val="DE0000"/>
                    </a:solidFill>
                  </a:rPr>
                  <a:t>ATPáza</a:t>
                </a:r>
                <a:endParaRPr lang="cs-CZ" sz="1800" dirty="0">
                  <a:solidFill>
                    <a:srgbClr val="DE0000"/>
                  </a:solidFill>
                </a:endParaRPr>
              </a:p>
            </p:txBody>
          </p:sp>
        </p:grpSp>
        <p:grpSp>
          <p:nvGrpSpPr>
            <p:cNvPr id="78" name="Skupina 77"/>
            <p:cNvGrpSpPr/>
            <p:nvPr/>
          </p:nvGrpSpPr>
          <p:grpSpPr>
            <a:xfrm>
              <a:off x="4679157" y="3461957"/>
              <a:ext cx="983438" cy="1835033"/>
              <a:chOff x="4679157" y="3461957"/>
              <a:chExt cx="983438" cy="1835033"/>
            </a:xfrm>
          </p:grpSpPr>
          <p:sp>
            <p:nvSpPr>
              <p:cNvPr id="72" name="Line 12"/>
              <p:cNvSpPr>
                <a:spLocks noChangeShapeType="1"/>
              </p:cNvSpPr>
              <p:nvPr/>
            </p:nvSpPr>
            <p:spPr bwMode="auto">
              <a:xfrm>
                <a:off x="4686921" y="3836443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3" name="Line 12"/>
              <p:cNvSpPr>
                <a:spLocks noChangeShapeType="1"/>
              </p:cNvSpPr>
              <p:nvPr/>
            </p:nvSpPr>
            <p:spPr bwMode="auto">
              <a:xfrm>
                <a:off x="4679555" y="3461957"/>
                <a:ext cx="971151" cy="380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4" name="Line 12"/>
              <p:cNvSpPr>
                <a:spLocks noChangeShapeType="1"/>
              </p:cNvSpPr>
              <p:nvPr/>
            </p:nvSpPr>
            <p:spPr bwMode="auto">
              <a:xfrm>
                <a:off x="4683522" y="4574082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5" name="Line 12"/>
              <p:cNvSpPr>
                <a:spLocks noChangeShapeType="1"/>
              </p:cNvSpPr>
              <p:nvPr/>
            </p:nvSpPr>
            <p:spPr bwMode="auto">
              <a:xfrm>
                <a:off x="4689753" y="4199596"/>
                <a:ext cx="970478" cy="928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>
                <a:off x="4679157" y="4922043"/>
                <a:ext cx="981057" cy="53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7" name="Line 12"/>
              <p:cNvSpPr>
                <a:spLocks noChangeShapeType="1"/>
              </p:cNvSpPr>
              <p:nvPr/>
            </p:nvSpPr>
            <p:spPr bwMode="auto">
              <a:xfrm flipV="1">
                <a:off x="4682388" y="5295475"/>
                <a:ext cx="976808" cy="1515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frontiersin.org/files/Articles/132717/fmicb-06-00717-HTML/image_m/fmicb-06-00717-g003.jpg">
            <a:extLst>
              <a:ext uri="{FF2B5EF4-FFF2-40B4-BE49-F238E27FC236}">
                <a16:creationId xmlns:a16="http://schemas.microsoft.com/office/drawing/2014/main" id="{D2CF6258-C36B-4C08-89B7-F41BBDFB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8"/>
            <a:ext cx="914400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848604B-0534-4E2C-A84E-77CAF647803E}"/>
              </a:ext>
            </a:extLst>
          </p:cNvPr>
          <p:cNvSpPr txBox="1"/>
          <p:nvPr/>
        </p:nvSpPr>
        <p:spPr>
          <a:xfrm>
            <a:off x="923027" y="618279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Forterre</a:t>
            </a:r>
            <a:r>
              <a:rPr lang="cs-CZ" sz="1800" b="0" dirty="0"/>
              <a:t> (2015)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9438747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3857296" y="810391"/>
            <a:ext cx="4939861" cy="48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858814" y="236538"/>
            <a:ext cx="362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Horizontální přenos genů</a:t>
            </a:r>
          </a:p>
        </p:txBody>
      </p:sp>
      <p:pic>
        <p:nvPicPr>
          <p:cNvPr id="109572" name="Picture 4" descr="http://www.evolution-textbook.org/content/free/figures/05_EVOW_Art/23_EVOW_CH05.jpg"/>
          <p:cNvPicPr>
            <a:picLocks noChangeAspect="1" noChangeArrowheads="1"/>
          </p:cNvPicPr>
          <p:nvPr/>
        </p:nvPicPr>
        <p:blipFill>
          <a:blip r:embed="rId3" cstate="print"/>
          <a:srcRect r="41440" b="61769"/>
          <a:stretch>
            <a:fillRect/>
          </a:stretch>
        </p:blipFill>
        <p:spPr bwMode="auto">
          <a:xfrm>
            <a:off x="466725" y="1028926"/>
            <a:ext cx="2900037" cy="2134687"/>
          </a:xfrm>
          <a:prstGeom prst="rect">
            <a:avLst/>
          </a:prstGeom>
          <a:noFill/>
        </p:spPr>
      </p:pic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2406869" y="3520965"/>
            <a:ext cx="1449976" cy="798785"/>
          </a:xfrm>
          <a:prstGeom prst="wedgeRectCallout">
            <a:avLst>
              <a:gd name="adj1" fmla="val 117314"/>
              <a:gd name="adj2" fmla="val 42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retikulátní</a:t>
            </a:r>
            <a:r>
              <a:rPr lang="cs-CZ" sz="1800" b="0" dirty="0"/>
              <a:t> evoluce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6725" y="5707118"/>
            <a:ext cx="7542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b="0" dirty="0">
                <a:sym typeface="Symbol"/>
              </a:rPr>
              <a:t> </a:t>
            </a:r>
            <a:r>
              <a:rPr lang="cs-CZ" b="0" dirty="0"/>
              <a:t>žádný univerzální předek současných organismů </a:t>
            </a:r>
            <a:r>
              <a:rPr lang="cs-CZ" b="0" dirty="0">
                <a:sym typeface="Symbol"/>
              </a:rPr>
              <a:t> stromy pro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jednotlivé geny </a:t>
            </a:r>
            <a:r>
              <a:rPr lang="cs-CZ" b="0" u="sng" dirty="0">
                <a:sym typeface="Symbol"/>
              </a:rPr>
              <a:t>můžou</a:t>
            </a:r>
            <a:r>
              <a:rPr lang="cs-CZ" b="0" dirty="0">
                <a:sym typeface="Symbol"/>
              </a:rPr>
              <a:t> mít LUCA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8257069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/>
              <a:t>Kam na stromu života patří viry?</a:t>
            </a:r>
            <a:br>
              <a:rPr lang="cs-CZ" b="0" dirty="0"/>
            </a:br>
            <a:endParaRPr lang="cs-CZ" b="0" dirty="0"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1. pozůstatky </a:t>
            </a:r>
            <a:r>
              <a:rPr lang="cs-CZ" b="0" dirty="0" err="1">
                <a:sym typeface="Symbol"/>
              </a:rPr>
              <a:t>předbuněčného</a:t>
            </a:r>
            <a:r>
              <a:rPr lang="cs-CZ" b="0" dirty="0">
                <a:sym typeface="Symbol"/>
              </a:rPr>
              <a:t> světa: některé procesy a geny starobylé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mnoho genů jen velmi vzdáleně příbuzných od buněčných protějšků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 jak mohly samostatně existovat v </a:t>
            </a:r>
            <a:r>
              <a:rPr lang="cs-CZ" b="0" dirty="0" err="1">
                <a:sym typeface="Symbol"/>
              </a:rPr>
              <a:t>předbuněčném</a:t>
            </a:r>
            <a:r>
              <a:rPr lang="cs-CZ" b="0" dirty="0">
                <a:sym typeface="Symbol"/>
              </a:rPr>
              <a:t> světě?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2. podobnost s </a:t>
            </a:r>
            <a:r>
              <a:rPr lang="cs-CZ" b="0" dirty="0" err="1">
                <a:sym typeface="Symbol"/>
              </a:rPr>
              <a:t>transpozony</a:t>
            </a:r>
            <a:r>
              <a:rPr lang="cs-CZ" b="0" dirty="0">
                <a:sym typeface="Symbol"/>
              </a:rPr>
              <a:t>  „uprchlé“ části buněčných organismů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– původně jejich součástí	(např. jako buněčná RNA, nebo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DNA elementy jako </a:t>
            </a:r>
            <a:r>
              <a:rPr lang="cs-CZ" b="0" dirty="0" err="1">
                <a:sym typeface="Symbol"/>
              </a:rPr>
              <a:t>transpozony</a:t>
            </a:r>
            <a:r>
              <a:rPr lang="cs-CZ" b="0" dirty="0">
                <a:sym typeface="Symbol"/>
              </a:rPr>
              <a:t> a </a:t>
            </a:r>
            <a:r>
              <a:rPr lang="cs-CZ" b="0" dirty="0" err="1">
                <a:sym typeface="Symbol"/>
              </a:rPr>
              <a:t>plasmidy</a:t>
            </a:r>
            <a:r>
              <a:rPr lang="cs-CZ" b="0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3. původně volně žijící organismy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např. </a:t>
            </a:r>
            <a:r>
              <a:rPr lang="cs-CZ" b="0" dirty="0" err="1"/>
              <a:t>mimivirus</a:t>
            </a:r>
            <a:r>
              <a:rPr lang="cs-CZ" b="0" dirty="0"/>
              <a:t>: velikost genomu = 1,2 </a:t>
            </a:r>
            <a:r>
              <a:rPr lang="cs-CZ" b="0" dirty="0" err="1"/>
              <a:t>Mb</a:t>
            </a:r>
            <a:r>
              <a:rPr lang="cs-CZ" b="0" dirty="0"/>
              <a:t>, </a:t>
            </a:r>
            <a:r>
              <a:rPr lang="cs-CZ" b="0" dirty="0">
                <a:sym typeface="Symbol"/>
              </a:rPr>
              <a:t> 900 proteinů, tj. více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než některé bakterie a </a:t>
            </a:r>
            <a:r>
              <a:rPr lang="cs-CZ" b="0" dirty="0" err="1">
                <a:sym typeface="Symbol"/>
              </a:rPr>
              <a:t>archebakterie</a:t>
            </a:r>
            <a:r>
              <a:rPr lang="cs-CZ" b="0" dirty="0">
                <a:sym typeface="Symbol"/>
              </a:rPr>
              <a:t>!</a:t>
            </a:r>
          </a:p>
        </p:txBody>
      </p:sp>
      <p:sp>
        <p:nvSpPr>
          <p:cNvPr id="1026" name="AutoShape 2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2856735" y="3977772"/>
            <a:ext cx="6129610" cy="2605700"/>
            <a:chOff x="2856735" y="3977772"/>
            <a:chExt cx="6129610" cy="2605700"/>
          </a:xfrm>
        </p:grpSpPr>
        <p:pic>
          <p:nvPicPr>
            <p:cNvPr id="1030" name="Picture 6" descr="http://upload.wikimedia.org/wikipedia/commons/4/4b/Mimivirus_01_F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6735" y="4510652"/>
              <a:ext cx="3712232" cy="2072820"/>
            </a:xfrm>
            <a:prstGeom prst="rect">
              <a:avLst/>
            </a:prstGeom>
            <a:noFill/>
          </p:spPr>
        </p:pic>
        <p:pic>
          <p:nvPicPr>
            <p:cNvPr id="1032" name="Picture 8" descr="http://i.livescience.com/images/i/000/000/083/i02/h_mimivirus_two_02.jpg?129606835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0458" y="3977772"/>
              <a:ext cx="2345887" cy="258659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5454869" y="4067504"/>
              <a:ext cx="1093076" cy="472966"/>
            </a:xfrm>
            <a:prstGeom prst="wedgeRectCallout">
              <a:avLst>
                <a:gd name="adj1" fmla="val -28835"/>
                <a:gd name="adj2" fmla="val 10237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 err="1">
                  <a:sym typeface="Symbol" pitchFamily="-105" charset="2"/>
                </a:rPr>
                <a:t>mimivirus</a:t>
              </a:r>
              <a:endParaRPr lang="cs-CZ" sz="1600" b="0" dirty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8246168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Růst komplexity:</a:t>
            </a:r>
            <a:br>
              <a:rPr lang="cs-CZ" dirty="0">
                <a:solidFill>
                  <a:srgbClr val="DE0000"/>
                </a:solidFill>
              </a:rPr>
            </a:br>
            <a:endParaRPr lang="cs-CZ" dirty="0">
              <a:solidFill>
                <a:srgbClr val="DE0000"/>
              </a:solidFill>
            </a:endParaRPr>
          </a:p>
          <a:p>
            <a:pPr defTabSz="360000"/>
            <a:r>
              <a:rPr lang="cs-CZ" b="0" dirty="0" err="1">
                <a:solidFill>
                  <a:srgbClr val="003399"/>
                </a:solidFill>
              </a:rPr>
              <a:t>Stephen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Jay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Gould</a:t>
            </a:r>
            <a:r>
              <a:rPr lang="cs-CZ" b="0" dirty="0">
                <a:solidFill>
                  <a:srgbClr val="003399"/>
                </a:solidFill>
              </a:rPr>
              <a:t>:</a:t>
            </a:r>
            <a:br>
              <a:rPr lang="cs-CZ" b="0" dirty="0">
                <a:solidFill>
                  <a:srgbClr val="003399"/>
                </a:solidFill>
              </a:rPr>
            </a:br>
            <a:r>
              <a:rPr lang="cs-CZ" b="0" dirty="0"/>
              <a:t>evoluce se pohybuje chůzí opilce, který se </a:t>
            </a:r>
            <a:br>
              <a:rPr lang="cs-CZ" b="0" dirty="0"/>
            </a:br>
            <a:r>
              <a:rPr lang="cs-CZ" b="0" dirty="0"/>
              <a:t>	do startovního bodu nevrátí, i kdyby chtěl</a:t>
            </a:r>
          </a:p>
          <a:p>
            <a:pPr defTabSz="360000"/>
            <a:r>
              <a:rPr lang="cs-CZ" b="0" dirty="0"/>
              <a:t>většina organismů i dnes </a:t>
            </a:r>
            <a:r>
              <a:rPr lang="cs-CZ" b="0" dirty="0" err="1"/>
              <a:t>prokaryotická</a:t>
            </a:r>
            <a:br>
              <a:rPr lang="cs-CZ" b="0" dirty="0"/>
            </a:br>
            <a:r>
              <a:rPr lang="cs-CZ" b="0" dirty="0"/>
              <a:t>dochází k sekundárnímu zjednodušení (např. paraziti)</a:t>
            </a:r>
          </a:p>
          <a:p>
            <a:endParaRPr lang="cs-CZ" b="0" dirty="0">
              <a:solidFill>
                <a:srgbClr val="003399"/>
              </a:solidFill>
            </a:endParaRPr>
          </a:p>
          <a:p>
            <a:r>
              <a:rPr lang="cs-CZ" sz="3200" b="0" dirty="0">
                <a:solidFill>
                  <a:srgbClr val="003399"/>
                </a:solidFill>
                <a:sym typeface="Symbol"/>
              </a:rPr>
              <a:t></a:t>
            </a:r>
            <a:endParaRPr lang="cs-CZ" sz="3200" b="0" dirty="0">
              <a:solidFill>
                <a:srgbClr val="003399"/>
              </a:solidFill>
            </a:endParaRPr>
          </a:p>
          <a:p>
            <a:r>
              <a:rPr lang="cs-CZ" b="0" dirty="0">
                <a:solidFill>
                  <a:srgbClr val="003399"/>
                </a:solidFill>
              </a:rPr>
              <a:t>John </a:t>
            </a:r>
            <a:r>
              <a:rPr lang="cs-CZ" b="0" dirty="0" err="1">
                <a:solidFill>
                  <a:srgbClr val="003399"/>
                </a:solidFill>
              </a:rPr>
              <a:t>Maynard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>
                <a:solidFill>
                  <a:srgbClr val="003399"/>
                </a:solidFill>
              </a:rPr>
              <a:t> a </a:t>
            </a:r>
            <a:r>
              <a:rPr lang="cs-CZ" b="0" dirty="0" err="1">
                <a:solidFill>
                  <a:srgbClr val="003399"/>
                </a:solidFill>
              </a:rPr>
              <a:t>Eörs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Szathmáry</a:t>
            </a:r>
            <a:r>
              <a:rPr lang="cs-CZ" b="0" dirty="0">
                <a:solidFill>
                  <a:srgbClr val="003399"/>
                </a:solidFill>
              </a:rPr>
              <a:t>:</a:t>
            </a:r>
          </a:p>
          <a:p>
            <a:r>
              <a:rPr lang="cs-CZ" b="0" dirty="0"/>
              <a:t>teorie „nahodilé nevratnosti“ (</a:t>
            </a:r>
            <a:r>
              <a:rPr lang="cs-CZ" b="0" i="1" dirty="0" err="1"/>
              <a:t>contingent</a:t>
            </a:r>
            <a:r>
              <a:rPr lang="cs-CZ" b="0" i="1" dirty="0"/>
              <a:t> </a:t>
            </a:r>
            <a:r>
              <a:rPr lang="cs-CZ" b="0" i="1" dirty="0" err="1"/>
              <a:t>irreversibility</a:t>
            </a:r>
            <a:r>
              <a:rPr lang="cs-CZ" b="0" dirty="0"/>
              <a:t>): trvalá tendence </a:t>
            </a:r>
          </a:p>
          <a:p>
            <a:pPr defTabSz="360000"/>
            <a:r>
              <a:rPr lang="cs-CZ" b="0" dirty="0"/>
              <a:t>	k růstu složitosti</a:t>
            </a:r>
          </a:p>
          <a:p>
            <a:pPr defTabSz="360000"/>
            <a:r>
              <a:rPr lang="cs-CZ" b="0" dirty="0"/>
              <a:t>klíčové přechody</a:t>
            </a:r>
          </a:p>
          <a:p>
            <a:pPr defTabSz="360000"/>
            <a:r>
              <a:rPr lang="cs-CZ" b="0" dirty="0"/>
              <a:t>komplexita vzniká bez selekce</a:t>
            </a:r>
          </a:p>
        </p:txBody>
      </p:sp>
      <p:pic>
        <p:nvPicPr>
          <p:cNvPr id="29699" name="Picture 17" descr="alt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654" y="4020261"/>
            <a:ext cx="1926951" cy="254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0" name="Picture 2" descr="http://www.achievement.org/achievers/gou0/large/gou0-006.jpg"/>
          <p:cNvPicPr>
            <a:picLocks noChangeAspect="1" noChangeArrowheads="1"/>
          </p:cNvPicPr>
          <p:nvPr/>
        </p:nvPicPr>
        <p:blipFill>
          <a:blip r:embed="rId4" cstate="print"/>
          <a:srcRect l="17015" r="28612" b="39034"/>
          <a:stretch>
            <a:fillRect/>
          </a:stretch>
        </p:blipFill>
        <p:spPr bwMode="auto">
          <a:xfrm>
            <a:off x="6821214" y="430924"/>
            <a:ext cx="1786759" cy="23227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http://eu-media1.webofstories.com/images/1004/1004.jpg"/>
          <p:cNvPicPr>
            <a:picLocks noChangeAspect="1" noChangeArrowheads="1"/>
          </p:cNvPicPr>
          <p:nvPr/>
        </p:nvPicPr>
        <p:blipFill>
          <a:blip r:embed="rId5" cstate="print"/>
          <a:srcRect l="25600" r="18492"/>
          <a:stretch>
            <a:fillRect/>
          </a:stretch>
        </p:blipFill>
        <p:spPr bwMode="auto">
          <a:xfrm>
            <a:off x="4792717" y="4183118"/>
            <a:ext cx="1939675" cy="19544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4" name="Picture 6" descr="http://www.oxfordlearnersdictionaries.com/media/american_english/fullsize/r/rat/ratch/ratchet.jpg"/>
          <p:cNvPicPr>
            <a:picLocks noChangeAspect="1" noChangeArrowheads="1"/>
          </p:cNvPicPr>
          <p:nvPr/>
        </p:nvPicPr>
        <p:blipFill>
          <a:blip r:embed="rId6" cstate="print"/>
          <a:srcRect l="29575" t="25878" r="29348" b="23193"/>
          <a:stretch>
            <a:fillRect/>
          </a:stretch>
        </p:blipFill>
        <p:spPr bwMode="auto">
          <a:xfrm>
            <a:off x="2259725" y="4866290"/>
            <a:ext cx="1775862" cy="1713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7513724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teorie „konstruktivní neutrální evoluce“ (</a:t>
            </a:r>
            <a:r>
              <a:rPr lang="cs-CZ" b="0" dirty="0" err="1"/>
              <a:t>Arlin</a:t>
            </a:r>
            <a:r>
              <a:rPr lang="cs-CZ" b="0" dirty="0"/>
              <a:t> </a:t>
            </a:r>
            <a:r>
              <a:rPr lang="cs-CZ" b="0" dirty="0" err="1"/>
              <a:t>Stolzfus</a:t>
            </a:r>
            <a:r>
              <a:rPr lang="cs-CZ" b="0" dirty="0"/>
              <a:t>, 1999)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podobně Michael </a:t>
            </a:r>
            <a:r>
              <a:rPr lang="cs-CZ" b="0" dirty="0" err="1"/>
              <a:t>Lynch</a:t>
            </a:r>
            <a:r>
              <a:rPr lang="cs-CZ" b="0" dirty="0"/>
              <a:t> – neutrální evoluce v malých populacích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530" y="2102069"/>
            <a:ext cx="5093336" cy="355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2427890" y="5903137"/>
            <a:ext cx="4067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dirty="0"/>
              <a:t>Lukeš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., Vesmír 90/9 (2011)</a:t>
            </a: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2753710" y="1828801"/>
            <a:ext cx="1093076" cy="472966"/>
          </a:xfrm>
          <a:prstGeom prst="wedgeRectCallout">
            <a:avLst>
              <a:gd name="adj1" fmla="val -27873"/>
              <a:gd name="adj2" fmla="val 1979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sym typeface="Symbol" pitchFamily="-105" charset="2"/>
              </a:rPr>
              <a:t>mutace</a:t>
            </a: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666187" y="1937845"/>
            <a:ext cx="1676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 l="1202" t="1452" r="1195" b="2505"/>
          <a:stretch>
            <a:fillRect/>
          </a:stretch>
        </p:blipFill>
        <p:spPr bwMode="auto">
          <a:xfrm>
            <a:off x="383695" y="236539"/>
            <a:ext cx="3515643" cy="286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834798" y="388061"/>
            <a:ext cx="5309202" cy="87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08159" y="3504210"/>
            <a:ext cx="3379240" cy="303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 flipH="1">
            <a:off x="4172606" y="1629103"/>
            <a:ext cx="461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dirty="0"/>
              <a:t>Editování RNA v mitochondriích </a:t>
            </a:r>
            <a:r>
              <a:rPr lang="cs-CZ" b="0" i="1" dirty="0"/>
              <a:t>Trypanosoma </a:t>
            </a:r>
            <a:r>
              <a:rPr lang="cs-CZ" b="0" i="1" dirty="0" err="1"/>
              <a:t>brucei</a:t>
            </a:r>
            <a:endParaRPr lang="cs-CZ" b="0" i="1" dirty="0"/>
          </a:p>
        </p:txBody>
      </p:sp>
      <p:pic>
        <p:nvPicPr>
          <p:cNvPr id="114696" name="Picture 8" descr="https://trypanosoma-brucei.wikispaces.com/file/view/Tryp_cartoon_physical_structure.gif/120854971/622x431/Tryp_cartoon_physical_structur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1754" y="2501572"/>
            <a:ext cx="3964480" cy="274709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4694" name="Picture 6" descr="http://www.desy.de/sites2009/site_www-desy/content/e428/e548/e4802/e98661/e121922/e121924/column-objekt124863/img/Trypanosoma_parasiteblood_cells_g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6791" y="4479048"/>
            <a:ext cx="3258533" cy="2179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3865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Klíčové evoluční přechody:</a:t>
            </a:r>
            <a:endParaRPr lang="cs-CZ" b="0" dirty="0">
              <a:solidFill>
                <a:srgbClr val="DE0000"/>
              </a:solidFill>
            </a:endParaRPr>
          </a:p>
        </p:txBody>
      </p:sp>
      <p:sp>
        <p:nvSpPr>
          <p:cNvPr id="29700" name="Text Box 18"/>
          <p:cNvSpPr txBox="1">
            <a:spLocks noChangeArrowheads="1"/>
          </p:cNvSpPr>
          <p:nvPr/>
        </p:nvSpPr>
        <p:spPr bwMode="auto">
          <a:xfrm>
            <a:off x="466725" y="844222"/>
            <a:ext cx="35734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cs-CZ" b="0" dirty="0"/>
              <a:t>vznik </a:t>
            </a:r>
            <a:r>
              <a:rPr lang="cs-CZ" b="0" dirty="0" err="1"/>
              <a:t>replikátorů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kompartmentace, vznik buňky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chromozomů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genetického kódu, DNA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</a:t>
            </a:r>
            <a:r>
              <a:rPr lang="cs-CZ" b="0" dirty="0" err="1"/>
              <a:t>eukaryot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pohlaví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 err="1"/>
              <a:t>mnohobuněčnost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society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jazyka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6725" y="4614041"/>
            <a:ext cx="8331127" cy="182614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/>
              <a:t>Jedinci se přestávají reprodukovat nezávisle</a:t>
            </a:r>
          </a:p>
          <a:p>
            <a:pPr defTabSz="360000">
              <a:spcAft>
                <a:spcPts val="1000"/>
              </a:spcAft>
            </a:pPr>
            <a:r>
              <a:rPr lang="cs-CZ" sz="2400" b="0" dirty="0"/>
              <a:t>Větší velikost </a:t>
            </a:r>
            <a:r>
              <a:rPr lang="cs-CZ" sz="2400" b="0" dirty="0">
                <a:sym typeface="Symbol"/>
              </a:rPr>
              <a:t> větší </a:t>
            </a:r>
            <a:r>
              <a:rPr lang="cs-CZ" sz="2400" b="0" dirty="0"/>
              <a:t>kořist, specializace, dělba práce</a:t>
            </a:r>
          </a:p>
          <a:p>
            <a:pPr defTabSz="360000">
              <a:spcAft>
                <a:spcPts val="1000"/>
              </a:spcAft>
            </a:pPr>
            <a:r>
              <a:rPr lang="cs-CZ" sz="2400" b="0" dirty="0"/>
              <a:t>Vznik efektivnějších způsobů získání, procesování, přenosu</a:t>
            </a:r>
            <a:br>
              <a:rPr lang="cs-CZ" sz="2400" b="0" dirty="0"/>
            </a:br>
            <a:r>
              <a:rPr lang="cs-CZ" sz="2400" b="0" dirty="0"/>
              <a:t>	a uložení informací</a:t>
            </a:r>
          </a:p>
        </p:txBody>
      </p:sp>
      <p:pic>
        <p:nvPicPr>
          <p:cNvPr id="8" name="Picture 2" descr="http://ecx.images-amazon.com/images/I/81O%2Ba60qQb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8345" y="504496"/>
            <a:ext cx="2343807" cy="346883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66725" y="1954924"/>
            <a:ext cx="820430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b="0" dirty="0">
                <a:solidFill>
                  <a:srgbClr val="DE0000"/>
                </a:solidFill>
              </a:rPr>
              <a:t>konflikt selekce na různých úrovních:</a:t>
            </a:r>
            <a:br>
              <a:rPr lang="cs-CZ" sz="2400" b="0" dirty="0">
                <a:solidFill>
                  <a:srgbClr val="DE0000"/>
                </a:solidFill>
              </a:rPr>
            </a:br>
            <a:br>
              <a:rPr lang="cs-CZ" sz="2400" b="0" dirty="0">
                <a:solidFill>
                  <a:srgbClr val="FF0000"/>
                </a:solidFill>
              </a:rPr>
            </a:br>
            <a:r>
              <a:rPr lang="cs-CZ" sz="2400" b="0" dirty="0"/>
              <a:t>kontrola replikace </a:t>
            </a:r>
            <a:r>
              <a:rPr lang="cs-CZ" sz="2400" b="0" dirty="0">
                <a:sym typeface="Symbol" pitchFamily="-105" charset="2"/>
              </a:rPr>
              <a:t> B chromozomy, transpozice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>
                <a:sym typeface="Symbol" pitchFamily="-105" charset="2"/>
              </a:rPr>
              <a:t>spravedlivá meióza  meiotický tah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>
                <a:sym typeface="Symbol" pitchFamily="-105" charset="2"/>
              </a:rPr>
              <a:t>diferenciace somatických buněk  nádorové bujení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>
                <a:sym typeface="Symbol" pitchFamily="-105" charset="2"/>
              </a:rPr>
              <a:t>nereprodukční kasty  dělnice kladoucí 	vajíčka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3566" y="236538"/>
            <a:ext cx="7375737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 defTabSz="360000">
              <a:spcAft>
                <a:spcPts val="1000"/>
              </a:spcAft>
            </a:pPr>
            <a:r>
              <a:rPr lang="cs-CZ" sz="2400" b="0" dirty="0"/>
              <a:t>Výhody přechodu na „vyšší úroveň“ ale neznamenají</a:t>
            </a:r>
            <a:br>
              <a:rPr lang="cs-CZ" sz="2400" b="0" dirty="0"/>
            </a:br>
            <a:r>
              <a:rPr lang="cs-CZ" sz="2400" b="0" dirty="0"/>
              <a:t>působení skupinového výběru!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7004C53-8875-48CB-9559-EC330740B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8" y="3254809"/>
            <a:ext cx="5767781" cy="33541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Obdélník 8"/>
          <p:cNvSpPr/>
          <p:nvPr/>
        </p:nvSpPr>
        <p:spPr>
          <a:xfrm>
            <a:off x="3241795" y="236538"/>
            <a:ext cx="2297039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cap="all" dirty="0">
                <a:solidFill>
                  <a:srgbClr val="D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Vznik života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6725" y="956441"/>
            <a:ext cx="8241359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Stáří Sluneční soustavy: </a:t>
            </a:r>
            <a:r>
              <a:rPr lang="cs-CZ" b="0" dirty="0">
                <a:sym typeface="Symbol"/>
              </a:rPr>
              <a:t>4,5682 mld. let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stáří primordiální Země: </a:t>
            </a:r>
            <a:r>
              <a:rPr lang="cs-CZ" b="0" dirty="0"/>
              <a:t>4,54±0,04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Měsíc: různé odhady, nejstarší 4,5 mld. </a:t>
            </a:r>
            <a:r>
              <a:rPr lang="cs-CZ" b="0" dirty="0">
                <a:sym typeface="Symbol" panose="05050102010706020507" pitchFamily="18" charset="2"/>
              </a:rPr>
              <a:t> po srážce Země s planetou</a:t>
            </a:r>
            <a:br>
              <a:rPr lang="cs-CZ" b="0" dirty="0">
                <a:sym typeface="Symbol" panose="05050102010706020507" pitchFamily="18" charset="2"/>
              </a:rPr>
            </a:br>
            <a:r>
              <a:rPr lang="cs-CZ" b="0" dirty="0">
                <a:sym typeface="Symbol" panose="05050102010706020507" pitchFamily="18" charset="2"/>
              </a:rPr>
              <a:t>	</a:t>
            </a:r>
            <a:r>
              <a:rPr lang="cs-CZ" b="0" dirty="0" err="1">
                <a:sym typeface="Symbol" panose="05050102010706020507" pitchFamily="18" charset="2"/>
              </a:rPr>
              <a:t>Theiou</a:t>
            </a:r>
            <a:br>
              <a:rPr lang="cs-CZ" b="0" dirty="0">
                <a:sym typeface="Symbol" panose="05050102010706020507" pitchFamily="18" charset="2"/>
              </a:rPr>
            </a:br>
            <a:r>
              <a:rPr lang="cs-CZ" b="0" dirty="0">
                <a:sym typeface="Symbol" panose="05050102010706020507" pitchFamily="18" charset="2"/>
              </a:rPr>
              <a:t>  										</a:t>
            </a:r>
            <a:r>
              <a:rPr lang="cs-CZ" b="0" baseline="30000" dirty="0">
                <a:sym typeface="Symbol" panose="05050102010706020507" pitchFamily="18" charset="2"/>
              </a:rPr>
              <a:t>    </a:t>
            </a:r>
            <a:r>
              <a:rPr lang="cs-CZ" sz="1600" b="0" baseline="30000" dirty="0">
                <a:sym typeface="Symbol" panose="05050102010706020507" pitchFamily="18" charset="2"/>
              </a:rPr>
              <a:t>*)</a:t>
            </a:r>
            <a:r>
              <a:rPr lang="cs-CZ" sz="1600" b="0" dirty="0">
                <a:sym typeface="Symbol" panose="05050102010706020507" pitchFamily="18" charset="2"/>
              </a:rPr>
              <a:t> (objem zhruba Marsu, 10 % hmotnosti Země)</a:t>
            </a:r>
            <a:endParaRPr lang="cs-CZ" b="0" dirty="0">
              <a:sym typeface="Symbol" panose="05050102010706020507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1600" b="0" dirty="0">
                <a:sym typeface="Symbol" panose="05050102010706020507" pitchFamily="18" charset="2"/>
              </a:rPr>
              <a:t> </a:t>
            </a:r>
            <a:r>
              <a:rPr lang="cs-CZ" b="0" dirty="0">
                <a:sym typeface="Symbol" panose="05050102010706020507" pitchFamily="18" charset="2"/>
              </a:rPr>
              <a:t>4,13,8 mld.: Pozdní velké bombardování</a:t>
            </a:r>
            <a:r>
              <a:rPr lang="cs-CZ" b="0" dirty="0"/>
              <a:t>	</a:t>
            </a:r>
            <a:endParaRPr lang="cs-CZ" sz="1800" b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6D727F-2F1E-47E9-8DE5-EBF2E59C0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834" y="2956844"/>
            <a:ext cx="3562808" cy="28502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A20F2CBD-5EAE-4B94-AE83-954859C72BEA}"/>
              </a:ext>
            </a:extLst>
          </p:cNvPr>
          <p:cNvCxnSpPr>
            <a:cxnSpLocks/>
          </p:cNvCxnSpPr>
          <p:nvPr/>
        </p:nvCxnSpPr>
        <p:spPr bwMode="auto">
          <a:xfrm flipH="1">
            <a:off x="1447439" y="3280154"/>
            <a:ext cx="1001073" cy="148252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8BD51854-E4FC-4A61-85BF-DB44E64FA7A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87405" y="5280558"/>
            <a:ext cx="1146420" cy="77958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74DD3F0-6B21-4ADD-8F0C-63DE30B6BE2F}"/>
              </a:ext>
            </a:extLst>
          </p:cNvPr>
          <p:cNvSpPr txBox="1"/>
          <p:nvPr/>
        </p:nvSpPr>
        <p:spPr>
          <a:xfrm>
            <a:off x="5733825" y="5955936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b="0" dirty="0"/>
              <a:t>voda na Zemi má stejné složení </a:t>
            </a:r>
          </a:p>
          <a:p>
            <a:pPr algn="ctr"/>
            <a:r>
              <a:rPr lang="cs-CZ" sz="1800" b="0" dirty="0"/>
              <a:t>jako na asteroidech!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BA28EFA-1A96-4B11-A4E3-90CA301FBEC5}"/>
              </a:ext>
            </a:extLst>
          </p:cNvPr>
          <p:cNvSpPr txBox="1"/>
          <p:nvPr/>
        </p:nvSpPr>
        <p:spPr>
          <a:xfrm>
            <a:off x="2957057" y="6539389"/>
            <a:ext cx="2842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0" dirty="0" err="1"/>
              <a:t>Kejnovský</a:t>
            </a:r>
            <a:r>
              <a:rPr lang="cs-CZ" sz="1400" b="0" dirty="0"/>
              <a:t> et al., Vesmír 97, 2018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1464424"/>
            <a:ext cx="5258555" cy="437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dolní limit: </a:t>
            </a:r>
            <a:r>
              <a:rPr lang="cs-CZ" b="0" dirty="0"/>
              <a:t>nejstarší horniny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rula v Great </a:t>
            </a:r>
            <a:r>
              <a:rPr lang="cs-CZ" b="0" dirty="0" err="1"/>
              <a:t>Slave</a:t>
            </a:r>
            <a:r>
              <a:rPr lang="cs-CZ" b="0" dirty="0"/>
              <a:t> </a:t>
            </a:r>
            <a:r>
              <a:rPr lang="cs-CZ" b="0" dirty="0" err="1"/>
              <a:t>Lake</a:t>
            </a:r>
            <a:r>
              <a:rPr lang="cs-CZ" b="0" dirty="0"/>
              <a:t> (Kanada) – 4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krystaly zirkonu (Austrálie) – 4,3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některé meteority – 4,5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konec bombardování Země –  </a:t>
            </a:r>
            <a:r>
              <a:rPr lang="cs-CZ" b="0" dirty="0">
                <a:sym typeface="Symbol" pitchFamily="-105" charset="2"/>
              </a:rPr>
              <a:t>4 mld.</a:t>
            </a:r>
            <a:br>
              <a:rPr lang="cs-CZ" b="0" dirty="0">
                <a:sym typeface="Symbol" pitchFamily="-105" charset="2"/>
              </a:rPr>
            </a:b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  <a:sym typeface="Symbol" pitchFamily="-105" charset="2"/>
              </a:rPr>
              <a:t>horní</a:t>
            </a:r>
            <a:r>
              <a:rPr lang="cs-CZ" b="0" dirty="0">
                <a:solidFill>
                  <a:srgbClr val="F00000"/>
                </a:solidFill>
                <a:sym typeface="Symbol" pitchFamily="-105" charset="2"/>
              </a:rPr>
              <a:t> </a:t>
            </a:r>
            <a:r>
              <a:rPr lang="cs-CZ" b="0" dirty="0">
                <a:solidFill>
                  <a:srgbClr val="DE0000"/>
                </a:solidFill>
                <a:sym typeface="Symbol" pitchFamily="-105" charset="2"/>
              </a:rPr>
              <a:t>limit: </a:t>
            </a:r>
            <a:r>
              <a:rPr lang="cs-CZ" b="0" dirty="0" err="1">
                <a:sym typeface="Symbol" pitchFamily="-105" charset="2"/>
              </a:rPr>
              <a:t>mikrofosilie</a:t>
            </a:r>
            <a:r>
              <a:rPr lang="cs-CZ" b="0" dirty="0">
                <a:sym typeface="Symbol" pitchFamily="-105" charset="2"/>
              </a:rPr>
              <a:t>, chemické fosilie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rohovec ve </a:t>
            </a:r>
            <a:r>
              <a:rPr lang="cs-CZ" b="0" dirty="0" err="1">
                <a:sym typeface="Symbol" pitchFamily="-105" charset="2"/>
              </a:rPr>
              <a:t>Warrawoona</a:t>
            </a:r>
            <a:r>
              <a:rPr lang="cs-CZ" b="0" dirty="0">
                <a:sym typeface="Symbol" pitchFamily="-105" charset="2"/>
              </a:rPr>
              <a:t> Group (Z Austrálie)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3,45 mld.: podobnost se současnými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stromatolity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... dnes zpochybňováno</a:t>
            </a:r>
            <a:endParaRPr lang="cs-CZ" b="0" baseline="30000" dirty="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41795" y="236538"/>
            <a:ext cx="2297039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cap="all" dirty="0">
                <a:solidFill>
                  <a:srgbClr val="D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Vznik života</a:t>
            </a:r>
          </a:p>
        </p:txBody>
      </p:sp>
      <p:grpSp>
        <p:nvGrpSpPr>
          <p:cNvPr id="11" name="Skupina 7"/>
          <p:cNvGrpSpPr>
            <a:grpSpLocks noChangeAspect="1"/>
          </p:cNvGrpSpPr>
          <p:nvPr/>
        </p:nvGrpSpPr>
        <p:grpSpPr>
          <a:xfrm>
            <a:off x="5924713" y="1202652"/>
            <a:ext cx="2998271" cy="4591323"/>
            <a:chOff x="5832116" y="493713"/>
            <a:chExt cx="2998271" cy="4591323"/>
          </a:xfrm>
        </p:grpSpPr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30693" y="2777359"/>
              <a:ext cx="2530475" cy="188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3" name="Text Box 40"/>
            <p:cNvSpPr txBox="1">
              <a:spLocks noChangeArrowheads="1"/>
            </p:cNvSpPr>
            <p:nvPr/>
          </p:nvSpPr>
          <p:spPr bwMode="auto">
            <a:xfrm>
              <a:off x="6339270" y="4567511"/>
              <a:ext cx="19494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0" dirty="0"/>
                <a:t>současné stromatolity </a:t>
              </a:r>
            </a:p>
            <a:p>
              <a:pPr algn="ctr"/>
              <a:r>
                <a:rPr lang="cs-CZ" sz="1400" b="0" dirty="0" err="1"/>
                <a:t>Shark</a:t>
              </a:r>
              <a:r>
                <a:rPr lang="cs-CZ" sz="1400" b="0" dirty="0"/>
                <a:t> </a:t>
              </a:r>
              <a:r>
                <a:rPr lang="cs-CZ" sz="1400" b="0" dirty="0" err="1"/>
                <a:t>Bay</a:t>
              </a:r>
              <a:r>
                <a:rPr lang="cs-CZ" sz="1400" b="0" dirty="0"/>
                <a:t>, Z Austrálie</a:t>
              </a:r>
            </a:p>
          </p:txBody>
        </p:sp>
        <p:pic>
          <p:nvPicPr>
            <p:cNvPr id="14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65825" y="493713"/>
              <a:ext cx="2593975" cy="174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5" name="Text Box 42"/>
            <p:cNvSpPr txBox="1">
              <a:spLocks noChangeArrowheads="1"/>
            </p:cNvSpPr>
            <p:nvPr/>
          </p:nvSpPr>
          <p:spPr bwMode="auto">
            <a:xfrm>
              <a:off x="5832116" y="2167595"/>
              <a:ext cx="299827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cs-CZ" sz="1400" b="0" dirty="0"/>
                <a:t>prekambrické stromatolity </a:t>
              </a:r>
            </a:p>
            <a:p>
              <a:pPr algn="ctr"/>
              <a:r>
                <a:rPr lang="cs-CZ" sz="1400" b="0" dirty="0" err="1"/>
                <a:t>Siyeh</a:t>
              </a:r>
              <a:r>
                <a:rPr lang="cs-CZ" sz="1400" b="0" dirty="0"/>
                <a:t> </a:t>
              </a:r>
              <a:r>
                <a:rPr lang="cs-CZ" sz="1400" b="0" dirty="0" err="1"/>
                <a:t>Formation</a:t>
              </a:r>
              <a:r>
                <a:rPr lang="cs-CZ" sz="1400" b="0" dirty="0"/>
                <a:t>, </a:t>
              </a:r>
              <a:r>
                <a:rPr lang="cs-CZ" sz="1400" b="0" dirty="0" err="1"/>
                <a:t>Glacier</a:t>
              </a:r>
              <a:r>
                <a:rPr lang="cs-CZ" sz="1400" b="0" dirty="0"/>
                <a:t> </a:t>
              </a:r>
              <a:r>
                <a:rPr lang="cs-CZ" sz="1400" b="0" dirty="0" err="1"/>
                <a:t>Natl</a:t>
              </a:r>
              <a:r>
                <a:rPr lang="cs-CZ" sz="1400" b="0" dirty="0"/>
                <a:t>. Park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250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236538"/>
            <a:ext cx="828839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chemické fosilie – </a:t>
            </a:r>
            <a:r>
              <a:rPr lang="cs-CZ" b="0" dirty="0">
                <a:solidFill>
                  <a:srgbClr val="DE0000"/>
                </a:solidFill>
                <a:sym typeface="Symbol" pitchFamily="-105" charset="2"/>
              </a:rPr>
              <a:t>kerogen</a:t>
            </a:r>
            <a:r>
              <a:rPr lang="cs-CZ" b="0" dirty="0">
                <a:sym typeface="Symbol" pitchFamily="-105" charset="2"/>
              </a:rPr>
              <a:t> = organická hmota tvořená rozkladem a 	transformací živých organismů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Grónský ledovec: 3,85 mld., potvrzení na základě poměru C</a:t>
            </a:r>
            <a:r>
              <a:rPr lang="cs-CZ" b="0" baseline="30000" dirty="0">
                <a:sym typeface="Symbol" pitchFamily="-105" charset="2"/>
              </a:rPr>
              <a:t>12</a:t>
            </a:r>
            <a:r>
              <a:rPr lang="cs-CZ" b="0" dirty="0">
                <a:sym typeface="Symbol" pitchFamily="-105" charset="2"/>
              </a:rPr>
              <a:t>/C</a:t>
            </a:r>
            <a:r>
              <a:rPr lang="cs-CZ" b="0" baseline="30000" dirty="0">
                <a:sym typeface="Symbol" pitchFamily="-105" charset="2"/>
              </a:rPr>
              <a:t>13</a:t>
            </a:r>
          </a:p>
        </p:txBody>
      </p:sp>
      <p:sp>
        <p:nvSpPr>
          <p:cNvPr id="167979" name="Text Box 43"/>
          <p:cNvSpPr txBox="1">
            <a:spLocks noChangeArrowheads="1"/>
          </p:cNvSpPr>
          <p:nvPr/>
        </p:nvSpPr>
        <p:spPr bwMode="auto">
          <a:xfrm>
            <a:off x="308085" y="1581588"/>
            <a:ext cx="867096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Závěr: život zřejmě vznikl během 200 mil. let mezi 4 a 3,8 mld.</a:t>
            </a:r>
          </a:p>
        </p:txBody>
      </p:sp>
      <p:pic>
        <p:nvPicPr>
          <p:cNvPr id="10" name="Picture 2" descr="https://whyevolutionistrue.files.wordpress.com/2010/02/microfossils.jpg?w=1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353" y="2294100"/>
            <a:ext cx="4004441" cy="44377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3681468" y="3463213"/>
            <a:ext cx="922063" cy="530720"/>
          </a:xfrm>
          <a:prstGeom prst="wedgeRectCallout">
            <a:avLst>
              <a:gd name="adj1" fmla="val 74329"/>
              <a:gd name="adj2" fmla="val -2783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jádro?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66725" y="2339334"/>
            <a:ext cx="425242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Emmanuelle </a:t>
            </a:r>
            <a:r>
              <a:rPr lang="cs-CZ" b="0" dirty="0" err="1"/>
              <a:t>Javaux</a:t>
            </a:r>
            <a:r>
              <a:rPr lang="cs-CZ" b="0" dirty="0"/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(2010):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„</a:t>
            </a:r>
            <a:r>
              <a:rPr lang="cs-CZ" b="0" i="1" dirty="0" err="1"/>
              <a:t>acritarchs</a:t>
            </a:r>
            <a:r>
              <a:rPr lang="cs-CZ" b="0" dirty="0"/>
              <a:t>“ - 3,2 mld.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sz="1800" b="0" dirty="0"/>
              <a:t>(</a:t>
            </a:r>
            <a:r>
              <a:rPr lang="cs-CZ" sz="1800" b="0" dirty="0" err="1"/>
              <a:t>Agnes</a:t>
            </a:r>
            <a:r>
              <a:rPr lang="cs-CZ" sz="1800" b="0" dirty="0"/>
              <a:t> </a:t>
            </a:r>
            <a:r>
              <a:rPr lang="cs-CZ" sz="1800" b="0" dirty="0" err="1"/>
              <a:t>gold</a:t>
            </a:r>
            <a:r>
              <a:rPr lang="cs-CZ" sz="1800" b="0" dirty="0"/>
              <a:t> mine, </a:t>
            </a:r>
            <a:r>
              <a:rPr lang="cs-CZ" sz="1800" b="0" dirty="0" err="1"/>
              <a:t>Moodies</a:t>
            </a:r>
            <a:r>
              <a:rPr lang="cs-CZ" sz="1800" b="0" dirty="0"/>
              <a:t> 	</a:t>
            </a:r>
            <a:r>
              <a:rPr lang="cs-CZ" sz="1800" b="0" dirty="0" err="1"/>
              <a:t>Group</a:t>
            </a:r>
            <a:r>
              <a:rPr lang="cs-CZ" sz="1800" b="0" dirty="0"/>
              <a:t>, 	J Afrika)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do té doby – 1,8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není jisté, zda jde o </a:t>
            </a:r>
            <a:r>
              <a:rPr lang="cs-CZ" b="0" dirty="0" err="1"/>
              <a:t>eukaryota</a:t>
            </a:r>
            <a:endParaRPr lang="cs-CZ" b="0" dirty="0"/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836277" y="4603586"/>
            <a:ext cx="1255986" cy="714648"/>
          </a:xfrm>
          <a:prstGeom prst="wedgeRectCallout">
            <a:avLst>
              <a:gd name="adj1" fmla="val 77676"/>
              <a:gd name="adj2" fmla="val -4842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buněčná stěna</a:t>
            </a: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564526" y="5570482"/>
            <a:ext cx="2175642" cy="961696"/>
          </a:xfrm>
          <a:prstGeom prst="wedgeRectCallout">
            <a:avLst>
              <a:gd name="adj1" fmla="val 95585"/>
              <a:gd name="adj2" fmla="val -3111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složitější buněčné struktury</a:t>
            </a:r>
          </a:p>
          <a:p>
            <a:pPr algn="ctr"/>
            <a:r>
              <a:rPr lang="cs-CZ" sz="1800" b="0" dirty="0"/>
              <a:t>1,4 mld.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5170</TotalTime>
  <Words>3305</Words>
  <Application>Microsoft Office PowerPoint</Application>
  <PresentationFormat>Předvádění na obrazovce (4:3)</PresentationFormat>
  <Paragraphs>438</Paragraphs>
  <Slides>68</Slides>
  <Notes>44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3" baseType="lpstr"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287</cp:revision>
  <dcterms:created xsi:type="dcterms:W3CDTF">2002-05-03T10:21:15Z</dcterms:created>
  <dcterms:modified xsi:type="dcterms:W3CDTF">2021-12-03T08:17:59Z</dcterms:modified>
</cp:coreProperties>
</file>