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7"/>
  </p:notesMasterIdLst>
  <p:sldIdLst>
    <p:sldId id="266" r:id="rId2"/>
    <p:sldId id="317" r:id="rId3"/>
    <p:sldId id="280" r:id="rId4"/>
    <p:sldId id="281" r:id="rId5"/>
    <p:sldId id="332" r:id="rId6"/>
    <p:sldId id="333" r:id="rId7"/>
    <p:sldId id="279" r:id="rId8"/>
    <p:sldId id="267" r:id="rId9"/>
    <p:sldId id="339" r:id="rId10"/>
    <p:sldId id="334" r:id="rId11"/>
    <p:sldId id="335" r:id="rId12"/>
    <p:sldId id="282" r:id="rId13"/>
    <p:sldId id="337" r:id="rId14"/>
    <p:sldId id="343" r:id="rId15"/>
    <p:sldId id="338" r:id="rId16"/>
    <p:sldId id="336" r:id="rId17"/>
    <p:sldId id="283" r:id="rId18"/>
    <p:sldId id="341" r:id="rId19"/>
    <p:sldId id="288" r:id="rId20"/>
    <p:sldId id="340" r:id="rId21"/>
    <p:sldId id="284" r:id="rId22"/>
    <p:sldId id="344" r:id="rId23"/>
    <p:sldId id="319" r:id="rId24"/>
    <p:sldId id="326" r:id="rId25"/>
    <p:sldId id="327" r:id="rId26"/>
    <p:sldId id="289" r:id="rId27"/>
    <p:sldId id="320" r:id="rId28"/>
    <p:sldId id="318" r:id="rId29"/>
    <p:sldId id="290" r:id="rId30"/>
    <p:sldId id="345" r:id="rId31"/>
    <p:sldId id="285" r:id="rId32"/>
    <p:sldId id="357" r:id="rId33"/>
    <p:sldId id="286" r:id="rId34"/>
    <p:sldId id="321" r:id="rId35"/>
    <p:sldId id="301" r:id="rId36"/>
    <p:sldId id="322" r:id="rId37"/>
    <p:sldId id="346" r:id="rId38"/>
    <p:sldId id="323" r:id="rId39"/>
    <p:sldId id="287" r:id="rId40"/>
    <p:sldId id="293" r:id="rId41"/>
    <p:sldId id="302" r:id="rId42"/>
    <p:sldId id="312" r:id="rId43"/>
    <p:sldId id="324" r:id="rId44"/>
    <p:sldId id="257" r:id="rId45"/>
    <p:sldId id="296" r:id="rId46"/>
    <p:sldId id="314" r:id="rId47"/>
    <p:sldId id="315" r:id="rId48"/>
    <p:sldId id="331" r:id="rId49"/>
    <p:sldId id="307" r:id="rId50"/>
    <p:sldId id="316" r:id="rId51"/>
    <p:sldId id="354" r:id="rId52"/>
    <p:sldId id="309" r:id="rId53"/>
    <p:sldId id="353" r:id="rId54"/>
    <p:sldId id="349" r:id="rId55"/>
    <p:sldId id="350" r:id="rId56"/>
    <p:sldId id="325" r:id="rId57"/>
    <p:sldId id="351" r:id="rId58"/>
    <p:sldId id="310" r:id="rId59"/>
    <p:sldId id="358" r:id="rId60"/>
    <p:sldId id="356" r:id="rId61"/>
    <p:sldId id="347" r:id="rId62"/>
    <p:sldId id="355" r:id="rId63"/>
    <p:sldId id="359" r:id="rId64"/>
    <p:sldId id="330" r:id="rId65"/>
    <p:sldId id="311" r:id="rId6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">
          <p15:clr>
            <a:srgbClr val="A4A3A4"/>
          </p15:clr>
        </p15:guide>
        <p15:guide id="2" pos="2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FFFF66"/>
    <a:srgbClr val="0066CC"/>
    <a:srgbClr val="003399"/>
    <a:srgbClr val="66FF33"/>
    <a:srgbClr val="CCFF99"/>
    <a:srgbClr val="FFFFCC"/>
    <a:srgbClr val="FF3300"/>
    <a:srgbClr val="FF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1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375" y="31"/>
      </p:cViewPr>
      <p:guideLst>
        <p:guide orient="horz" pos="171"/>
        <p:guide pos="2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3DF69FC-9443-48EC-8B35-DE7557F325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437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51BC2-28C2-4FE8-A28B-85DF2AEA7B6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109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846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879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41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817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82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662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179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244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41FDB-2FCB-4077-8046-C028588200F1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249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89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0ADCE-5EDE-4D06-A94D-1A18507A6C00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720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949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74E37-5732-4AA7-A12A-E41BF045C61C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40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CD352-CBF9-473A-B569-706A6C21CD3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687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D5D19-3497-4803-8248-E7A5CABFB4C6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482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46BEF-A31C-41A6-9DCC-9BE27B2F9D7B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373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DDE10-416C-48FC-B8A9-5E1E415E9BC1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940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8177-9548-46F9-AA83-B11D94C29388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098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070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053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68911-675F-4A11-A8F2-92C87D0EACF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54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1F1BF3-C626-4D88-83B8-DBB6BC96E06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643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25F2F-32AF-4748-AB74-FC2B1DEF6626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494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FB3E3-3796-4D3D-884A-865208E269E9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986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D8678-A765-4F03-A2B7-496E89B10FCC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584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87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3025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66473-2FC4-4D7E-ABC1-F19E8E9035AA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765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ADDB8-2AAC-4E63-AC96-9483697897D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218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6E0619-4A3C-41D0-85A4-45BFFA8C24B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7305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AA9C1-8C34-4158-9319-D34F7E73E5A9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472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4E61A-B521-4F95-8467-BB4BD13A78B6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871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4C9B1-54E5-4E3A-AF74-E6873CDA02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512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313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C4FF5-042B-44AA-90B6-4E595365AA01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54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DF088-BA25-4B3B-951D-3CC095B80EC0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601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46C24-5606-4FCF-943A-0FD03DAFC243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9786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C4FF8-6D78-440A-8A0D-B77D8F68E446}" type="slidenum">
              <a:rPr lang="cs-CZ"/>
              <a:pPr/>
              <a:t>48</a:t>
            </a:fld>
            <a:endParaRPr 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Interlaced fingers, braid, fingerloop braiding, twist together</a:t>
            </a:r>
          </a:p>
        </p:txBody>
      </p:sp>
    </p:spTree>
    <p:extLst>
      <p:ext uri="{BB962C8B-B14F-4D97-AF65-F5344CB8AC3E}">
        <p14:creationId xmlns:p14="http://schemas.microsoft.com/office/powerpoint/2010/main" val="8468167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D71E9-7D06-47C8-90CA-46F50B2BD106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9291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A4489-1B97-43D7-8631-525612FAD80B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2852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76F3F-24DE-4180-AE08-99E771837F16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6243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C9EA2-C225-4FD1-9A6C-6276A7442790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663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672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4603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89463-94C8-4723-A3D3-B3D5FAA145C0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76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33421-7CB3-4282-BBB0-A31C7F04322D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2306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613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5680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9295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8452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D94FF-2F5B-4C73-A1BF-DF0FF9CD98DE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62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45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B63D1-2F74-45D5-86B5-67FDF281FBAD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5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681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59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93B35-26D4-44B7-AA88-073353003A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3771-0342-4893-BF96-A6FC91A91D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D873-E168-4118-8CD6-E0D1F0782B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572FF-C03E-4676-9518-1C813BAC2A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C1BB-9802-4C78-8664-E04749330C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82854-3335-43A3-997D-3DEA5F73A6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B6D8-5194-4DE7-86D1-F578228B4E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3E7A-890F-4C4B-9B49-8E582017BD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1CFA-69A8-4F29-86C6-6F480E02A2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56CB-BCCF-4E23-BE71-ADC0CA04DB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44C25-33B8-44E2-B036-D1D579A548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A06F7ADA-D403-44DF-B8D3-D0CDBBF896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1/14/Viola_tricolor.jp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a/GluehwuermchenImWald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hyperlink" Target="http://upload.wikimedia.org/wikipedia/commons/thumb/9/98/Ophrys_apifera_flower2.jpg/473px-Ophrys_apifera_flower2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f/f1/WalrusOosik.jpg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.uk/gp/product/images/0801844096/ref=dp_image_0?ie=UTF8&amp;n=266239&amp;s=book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upload.wikimedia.org/wikipedia/commons/7/7f/Larus_argentatus_ad.jpg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429691" y="219075"/>
            <a:ext cx="3272927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solidFill>
                    <a:sysClr val="windowText" lastClr="000000"/>
                  </a:solidFill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5" name="Picture 40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2698750"/>
            <a:ext cx="30940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2" descr="Drosophila-phyloge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6075" y="3003550"/>
            <a:ext cx="476408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3" descr="DSC_0068"/>
          <p:cNvPicPr>
            <a:picLocks noChangeAspect="1" noChangeArrowheads="1"/>
          </p:cNvPicPr>
          <p:nvPr/>
        </p:nvPicPr>
        <p:blipFill>
          <a:blip r:embed="rId5" cstate="print"/>
          <a:srcRect l="24762" r="20537" b="22578"/>
          <a:stretch>
            <a:fillRect/>
          </a:stretch>
        </p:blipFill>
        <p:spPr bwMode="auto">
          <a:xfrm>
            <a:off x="3321538" y="1410789"/>
            <a:ext cx="2539331" cy="238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496888"/>
            <a:ext cx="29781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8" descr="Iris-brevicaulis-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5438" y="1614488"/>
            <a:ext cx="1566862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9" descr="iris_fulva_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273050"/>
            <a:ext cx="156686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219075"/>
            <a:ext cx="7701147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  <a:sym typeface="Symbol" pitchFamily="18" charset="2"/>
              </a:rPr>
              <a:t>realisté:</a:t>
            </a:r>
            <a:br>
              <a:rPr lang="cs-CZ" sz="2400" b="0" dirty="0">
                <a:solidFill>
                  <a:srgbClr val="F00000"/>
                </a:solidFill>
                <a:sym typeface="Symbol" pitchFamily="18" charset="2"/>
              </a:rPr>
            </a:br>
            <a:br>
              <a:rPr lang="cs-CZ" sz="2400" b="0" dirty="0">
                <a:solidFill>
                  <a:srgbClr val="F00000"/>
                </a:solidFill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skutečné jsou jen obecniny (univerzálie), jednotlivé je odvozené,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nahodilé, proměnlivé a pomíjivé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např.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Platón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5714" name="Picture 2" descr="https://encrypted-tbn1.gstatic.com/images?q=tbn:ANd9GcSJZThrm_-t2BSSUAnCo6Zk4Duhbjjb08evwlqu2piCF76t8Nx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892" y="1928048"/>
            <a:ext cx="1933575" cy="2362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38150" y="4993200"/>
            <a:ext cx="4241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>
                <a:sym typeface="Symbol" pitchFamily="18" charset="2"/>
              </a:rPr>
              <a:t>druhy v přírodě reálně existují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358924"/>
            <a:ext cx="8667757" cy="327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domorodci na Nové Guineji: 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Karamové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</a:t>
            </a:r>
            <a:r>
              <a:rPr lang="cs-CZ" b="0" dirty="0">
                <a:sym typeface="Symbol" pitchFamily="18" charset="2"/>
              </a:rPr>
              <a:t> téměř stejné rozlišení druhů ptáků jako západní </a:t>
            </a:r>
            <a:r>
              <a:rPr lang="cs-CZ" b="0" dirty="0" err="1">
                <a:sym typeface="Symbol" pitchFamily="18" charset="2"/>
              </a:rPr>
              <a:t>taxonomové</a:t>
            </a:r>
            <a:r>
              <a:rPr lang="cs-CZ" b="0" dirty="0">
                <a:sym typeface="Symbol" pitchFamily="18" charset="2"/>
              </a:rPr>
              <a:t>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(ale netopýři považováni za ptáky)</a:t>
            </a:r>
          </a:p>
          <a:p>
            <a:pPr defTabSz="360000">
              <a:spcAft>
                <a:spcPts val="1800"/>
              </a:spcAft>
            </a:pPr>
            <a:r>
              <a:rPr lang="cs-CZ" b="0" dirty="0" err="1">
                <a:sym typeface="Symbol" pitchFamily="18" charset="2"/>
              </a:rPr>
              <a:t>Rufaifové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</a:t>
            </a:r>
            <a:r>
              <a:rPr lang="cs-CZ" b="0" dirty="0">
                <a:sym typeface="Symbol" pitchFamily="18" charset="2"/>
              </a:rPr>
              <a:t> jen dva pojmy pro savce (malí = </a:t>
            </a:r>
            <a:r>
              <a:rPr lang="cs-CZ" b="0" dirty="0" err="1">
                <a:sym typeface="Symbol" pitchFamily="18" charset="2"/>
              </a:rPr>
              <a:t>Hunembe</a:t>
            </a:r>
            <a:r>
              <a:rPr lang="cs-CZ" b="0" dirty="0">
                <a:sym typeface="Symbol" pitchFamily="18" charset="2"/>
              </a:rPr>
              <a:t>, velcí = </a:t>
            </a:r>
            <a:r>
              <a:rPr lang="cs-CZ" b="0" dirty="0" err="1">
                <a:sym typeface="Symbol" pitchFamily="18" charset="2"/>
              </a:rPr>
              <a:t>Hefa</a:t>
            </a:r>
            <a:r>
              <a:rPr lang="cs-CZ" b="0" dirty="0">
                <a:sym typeface="Symbol" pitchFamily="18" charset="2"/>
              </a:rPr>
              <a:t>);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err="1">
                <a:sym typeface="Symbol" pitchFamily="18" charset="2"/>
              </a:rPr>
              <a:t>kasuár</a:t>
            </a:r>
            <a:r>
              <a:rPr lang="cs-CZ" b="0" dirty="0">
                <a:sym typeface="Symbol" pitchFamily="18" charset="2"/>
              </a:rPr>
              <a:t> považován za savce</a:t>
            </a: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 lidský mozek stejně uzpůsobený u domorodců i profesionálních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err="1">
                <a:sym typeface="Symbol" pitchFamily="18" charset="2"/>
              </a:rPr>
              <a:t>taxonomů</a:t>
            </a: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volné křížení v rámci druhu  řídké mezi druhy</a:t>
            </a:r>
          </a:p>
        </p:txBody>
      </p:sp>
      <p:sp>
        <p:nvSpPr>
          <p:cNvPr id="7173" name="Text Box 25"/>
          <p:cNvSpPr txBox="1">
            <a:spLocks noChangeArrowheads="1"/>
          </p:cNvSpPr>
          <p:nvPr/>
        </p:nvSpPr>
        <p:spPr bwMode="auto">
          <a:xfrm>
            <a:off x="262687" y="5195913"/>
            <a:ext cx="8744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Problém: definice by měla být současně </a:t>
            </a:r>
            <a:r>
              <a:rPr lang="cs-CZ" sz="2400" b="0" u="sng" dirty="0">
                <a:solidFill>
                  <a:srgbClr val="F00000"/>
                </a:solidFill>
              </a:rPr>
              <a:t>univerzální</a:t>
            </a:r>
            <a:r>
              <a:rPr lang="cs-CZ" sz="2400" b="0" dirty="0">
                <a:solidFill>
                  <a:srgbClr val="F00000"/>
                </a:solidFill>
              </a:rPr>
              <a:t> a </a:t>
            </a:r>
            <a:r>
              <a:rPr lang="cs-CZ" sz="2400" b="0" u="sng" dirty="0">
                <a:solidFill>
                  <a:srgbClr val="F00000"/>
                </a:solidFill>
              </a:rPr>
              <a:t>operační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74832" y="271463"/>
            <a:ext cx="49285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Typologické (</a:t>
            </a:r>
            <a:r>
              <a:rPr lang="cs-CZ" sz="2400" b="0" dirty="0" err="1">
                <a:solidFill>
                  <a:srgbClr val="F00000"/>
                </a:solidFill>
              </a:rPr>
              <a:t>esencialistické</a:t>
            </a:r>
            <a:r>
              <a:rPr lang="cs-CZ" sz="2400" b="0" dirty="0">
                <a:solidFill>
                  <a:srgbClr val="F00000"/>
                </a:solidFill>
              </a:rPr>
              <a:t>) pojetí</a:t>
            </a: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1071414"/>
            <a:ext cx="8383587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Platónův svět idejí: předpoklad existence omezeného počtu typů</a:t>
            </a:r>
            <a:br>
              <a:rPr lang="cs-CZ" b="0" dirty="0"/>
            </a:br>
            <a:r>
              <a:rPr lang="cs-CZ" b="0" dirty="0"/>
              <a:t>	(univerzálií)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druh složen z jedinců majících stejnou podstatu (esenci)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proměnlivost silně omezená, výsledkem nedokonalého vyjádření ideje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každý druh oddělen ostrou hranicí od ostatních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je neměnný v čase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102340" y="3711388"/>
            <a:ext cx="5466620" cy="28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660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pohlavní dimorfismus</a:t>
            </a:r>
          </a:p>
        </p:txBody>
      </p:sp>
      <p:pic>
        <p:nvPicPr>
          <p:cNvPr id="117762" name="Picture 2" descr="https://c2.staticflickr.com/4/3023/2359172254_2782bb743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794" y="271463"/>
            <a:ext cx="3051237" cy="38056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7764" name="Picture 4" descr="http://www.datosfreak.org/site_media/upload/dimorfismo-sexual-gusano-marino-bonellia-viridis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570617" y="771830"/>
            <a:ext cx="3499013" cy="270288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648226" y="404487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Bonellia</a:t>
            </a:r>
            <a:r>
              <a:rPr lang="cs-CZ" sz="1800" b="0" i="1" dirty="0"/>
              <a:t> </a:t>
            </a:r>
            <a:r>
              <a:rPr lang="cs-CZ" sz="1800" b="0" i="1" dirty="0" err="1"/>
              <a:t>viridis</a:t>
            </a:r>
            <a:endParaRPr lang="cs-CZ" sz="1800" b="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55923" y="581092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ďas mořský</a:t>
            </a:r>
          </a:p>
          <a:p>
            <a:r>
              <a:rPr lang="cs-CZ" sz="1800" b="0" dirty="0"/>
              <a:t>(</a:t>
            </a:r>
            <a:r>
              <a:rPr lang="cs-CZ" sz="1800" b="0" i="1" dirty="0" err="1"/>
              <a:t>Lophius</a:t>
            </a:r>
            <a:r>
              <a:rPr lang="cs-CZ" sz="1800" b="0" i="1" dirty="0"/>
              <a:t> </a:t>
            </a:r>
            <a:r>
              <a:rPr lang="cs-CZ" sz="1800" b="0" i="1" dirty="0" err="1"/>
              <a:t>piscatorius</a:t>
            </a:r>
            <a:r>
              <a:rPr lang="cs-CZ" sz="1800" b="0" dirty="0"/>
              <a:t>)</a:t>
            </a:r>
            <a:endParaRPr lang="cs-CZ" sz="1800" b="0" i="1" dirty="0"/>
          </a:p>
        </p:txBody>
      </p:sp>
      <p:pic>
        <p:nvPicPr>
          <p:cNvPr id="14" name="Picture 2" descr="http://nd06.jxs.cz/826/118/00ef7ca184_96071968_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972" y="3617561"/>
            <a:ext cx="4771427" cy="30482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Obdélníkový popisek 14"/>
          <p:cNvSpPr/>
          <p:nvPr/>
        </p:nvSpPr>
        <p:spPr bwMode="auto">
          <a:xfrm>
            <a:off x="3453204" y="3528507"/>
            <a:ext cx="925158" cy="494851"/>
          </a:xfrm>
          <a:prstGeom prst="wedgeRectCallout">
            <a:avLst>
              <a:gd name="adj1" fmla="val -52228"/>
              <a:gd name="adj2" fmla="val 97283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samec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http://butterfliesofamerica.com/images/Papilionidae/Papilioninae/Papilio_polyxenes_stabilis/04-SRNP-36235-DHJ308688.jpg"/>
          <p:cNvPicPr>
            <a:picLocks noChangeAspect="1" noChangeArrowheads="1"/>
          </p:cNvPicPr>
          <p:nvPr/>
        </p:nvPicPr>
        <p:blipFill>
          <a:blip r:embed="rId3" cstate="print"/>
          <a:srcRect l="6625" t="4185" r="8401" b="9415"/>
          <a:stretch>
            <a:fillRect/>
          </a:stretch>
        </p:blipFill>
        <p:spPr bwMode="auto">
          <a:xfrm>
            <a:off x="236669" y="3985230"/>
            <a:ext cx="2926080" cy="2125112"/>
          </a:xfrm>
          <a:prstGeom prst="rect">
            <a:avLst/>
          </a:prstGeom>
          <a:noFill/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5349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polymorfismus, různá ontogenetická stadia</a:t>
            </a:r>
          </a:p>
        </p:txBody>
      </p:sp>
      <p:pic>
        <p:nvPicPr>
          <p:cNvPr id="117768" name="Picture 8" descr="http://openi.nlm.nih.gov/imgs/512/40/1570757/1570757_pbio.0040303.g001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28607" y="886795"/>
            <a:ext cx="4295214" cy="256706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729989" y="358409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Heliconius</a:t>
            </a:r>
            <a:r>
              <a:rPr lang="cs-CZ" sz="1800" b="0" i="1" dirty="0"/>
              <a:t> </a:t>
            </a:r>
            <a:r>
              <a:rPr lang="cs-CZ" sz="1800" b="0" dirty="0" err="1"/>
              <a:t>spp</a:t>
            </a:r>
            <a:r>
              <a:rPr lang="cs-CZ" sz="1800" b="0" dirty="0"/>
              <a:t>.</a:t>
            </a:r>
            <a:endParaRPr lang="cs-CZ" sz="1800" b="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9892" t="30934"/>
          <a:stretch>
            <a:fillRect/>
          </a:stretch>
        </p:blipFill>
        <p:spPr bwMode="auto">
          <a:xfrm>
            <a:off x="6055612" y="486616"/>
            <a:ext cx="2917639" cy="518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Obdélník 11"/>
          <p:cNvSpPr/>
          <p:nvPr/>
        </p:nvSpPr>
        <p:spPr>
          <a:xfrm>
            <a:off x="6491920" y="560638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Ranitomeya</a:t>
            </a:r>
            <a:r>
              <a:rPr lang="cs-CZ" sz="1800" b="0" i="1" dirty="0"/>
              <a:t> </a:t>
            </a:r>
            <a:r>
              <a:rPr lang="cs-CZ" sz="1800" b="0" i="1" dirty="0" err="1"/>
              <a:t>imitator</a:t>
            </a:r>
            <a:endParaRPr lang="cs-CZ" sz="1800" b="0" i="1" dirty="0"/>
          </a:p>
        </p:txBody>
      </p:sp>
      <p:pic>
        <p:nvPicPr>
          <p:cNvPr id="131074" name="Picture 2" descr="http://www.backyardnature.net/pix/b-swal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8471" y="5088366"/>
            <a:ext cx="3009233" cy="14845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Obdélník 12"/>
          <p:cNvSpPr/>
          <p:nvPr/>
        </p:nvSpPr>
        <p:spPr>
          <a:xfrm>
            <a:off x="3556876" y="4650749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Papilio</a:t>
            </a:r>
            <a:r>
              <a:rPr lang="cs-CZ" sz="1800" b="0" i="1" dirty="0"/>
              <a:t> </a:t>
            </a:r>
            <a:r>
              <a:rPr lang="cs-CZ" sz="1800" b="0" i="1" dirty="0" err="1"/>
              <a:t>polyxenes</a:t>
            </a:r>
            <a:endParaRPr lang="cs-CZ" sz="1800" b="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1" y="219075"/>
            <a:ext cx="8049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podvojné druhy (</a:t>
            </a:r>
            <a:r>
              <a:rPr lang="cs-CZ" b="0" i="1" dirty="0" err="1">
                <a:sym typeface="Symbol" pitchFamily="18" charset="2"/>
              </a:rPr>
              <a:t>sibling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), kryptické druhy (</a:t>
            </a:r>
            <a:r>
              <a:rPr lang="cs-CZ" b="0" i="1" dirty="0" err="1">
                <a:sym typeface="Symbol" pitchFamily="18" charset="2"/>
              </a:rPr>
              <a:t>cryptic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07163" y="129091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Drosophila</a:t>
            </a:r>
            <a:r>
              <a:rPr lang="cs-CZ" sz="1800" b="0" i="1" dirty="0"/>
              <a:t> </a:t>
            </a:r>
            <a:r>
              <a:rPr lang="cs-CZ" sz="1800" b="0" i="1" dirty="0" err="1"/>
              <a:t>persimilis</a:t>
            </a:r>
            <a:r>
              <a:rPr lang="cs-CZ" sz="1800" b="0" i="1" dirty="0"/>
              <a:t>/</a:t>
            </a:r>
            <a:br>
              <a:rPr lang="cs-CZ" sz="1800" b="0" i="1" dirty="0"/>
            </a:br>
            <a:r>
              <a:rPr lang="cs-CZ" sz="1800" b="0" i="1" dirty="0"/>
              <a:t>D. </a:t>
            </a:r>
            <a:r>
              <a:rPr lang="cs-CZ" sz="1800" b="0" i="1" dirty="0" err="1"/>
              <a:t>pseudoobscura</a:t>
            </a:r>
            <a:endParaRPr lang="cs-CZ" sz="1800" b="0" i="1" dirty="0"/>
          </a:p>
        </p:txBody>
      </p:sp>
      <p:pic>
        <p:nvPicPr>
          <p:cNvPr id="117770" name="Picture 10" descr="http://www.cb.iee.unibe.ch/unibe/philnat/biology/zoologie/cb/content/e7117/e7119/e7978/e8450/detail_Pipistrelleb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91" y="3534505"/>
            <a:ext cx="3821878" cy="25373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3908" name="Picture 4" descr="https://earthlingnature.files.wordpress.com/2012/03/drosophila.jpg"/>
          <p:cNvPicPr>
            <a:picLocks noChangeAspect="1" noChangeArrowheads="1"/>
          </p:cNvPicPr>
          <p:nvPr/>
        </p:nvPicPr>
        <p:blipFill>
          <a:blip r:embed="rId4" cstate="print"/>
          <a:srcRect b="5587"/>
          <a:stretch>
            <a:fillRect/>
          </a:stretch>
        </p:blipFill>
        <p:spPr bwMode="auto">
          <a:xfrm>
            <a:off x="438150" y="997753"/>
            <a:ext cx="5619750" cy="2014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ovéPole 12"/>
          <p:cNvSpPr txBox="1"/>
          <p:nvPr/>
        </p:nvSpPr>
        <p:spPr>
          <a:xfrm>
            <a:off x="664061" y="6002767"/>
            <a:ext cx="384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1" dirty="0" err="1"/>
              <a:t>Pipistrellus</a:t>
            </a:r>
            <a:r>
              <a:rPr lang="cs-CZ" sz="1800" b="0" i="1" dirty="0"/>
              <a:t> </a:t>
            </a:r>
            <a:r>
              <a:rPr lang="cs-CZ" sz="1800" b="0" i="1" dirty="0" err="1"/>
              <a:t>pipistrellus</a:t>
            </a:r>
            <a:r>
              <a:rPr lang="cs-CZ" sz="1800" b="0" i="1" dirty="0"/>
              <a:t>/P. </a:t>
            </a:r>
            <a:r>
              <a:rPr lang="cs-CZ" sz="1800" b="0" i="1" dirty="0" err="1"/>
              <a:t>pygmaeus</a:t>
            </a:r>
            <a:endParaRPr lang="cs-CZ" sz="1800" b="0" i="1" dirty="0"/>
          </a:p>
        </p:txBody>
      </p:sp>
      <p:pic>
        <p:nvPicPr>
          <p:cNvPr id="123906" name="Picture 2" descr="http://www.mun.ca/biology/scarr/Fut_15_03_treecreeper_variation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92" y="2966423"/>
            <a:ext cx="4003859" cy="3203088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5294455" y="6219571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Certhia</a:t>
            </a:r>
            <a:r>
              <a:rPr lang="cs-CZ" sz="1800" b="0" i="1" dirty="0"/>
              <a:t> </a:t>
            </a:r>
            <a:r>
              <a:rPr lang="cs-CZ" sz="1800" b="0" i="1" dirty="0" err="1"/>
              <a:t>brachydactyla</a:t>
            </a:r>
            <a:r>
              <a:rPr lang="cs-CZ" sz="1800" b="0" i="1" dirty="0"/>
              <a:t>/C. </a:t>
            </a:r>
            <a:r>
              <a:rPr lang="cs-CZ" sz="1800" b="0" i="1" dirty="0" err="1"/>
              <a:t>familiaris</a:t>
            </a:r>
            <a:endParaRPr lang="cs-CZ" sz="18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38358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Typologický druh dodnes v </a:t>
            </a:r>
            <a:r>
              <a:rPr lang="cs-CZ" b="0" dirty="0" err="1">
                <a:sym typeface="Symbol" pitchFamily="18" charset="2"/>
              </a:rPr>
              <a:t>nomenklatorické</a:t>
            </a:r>
            <a:r>
              <a:rPr lang="cs-CZ" b="0" dirty="0">
                <a:sym typeface="Symbol" pitchFamily="18" charset="2"/>
              </a:rPr>
              <a:t> praxi: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typový exemplář = </a:t>
            </a:r>
            <a:r>
              <a:rPr lang="cs-CZ" b="0" u="sng" dirty="0">
                <a:sym typeface="Symbol" pitchFamily="18" charset="2"/>
              </a:rPr>
              <a:t>holotyp</a:t>
            </a:r>
            <a:r>
              <a:rPr lang="cs-CZ" b="0" dirty="0">
                <a:sym typeface="Symbol" pitchFamily="18" charset="2"/>
              </a:rPr>
              <a:t>, typová série, typová lokalita</a:t>
            </a:r>
            <a:br>
              <a:rPr lang="cs-CZ" b="0" dirty="0">
                <a:sym typeface="Symbol" pitchFamily="18" charset="2"/>
              </a:rPr>
            </a:br>
            <a:br>
              <a:rPr lang="cs-CZ" b="0" dirty="0">
                <a:sym typeface="Symbol" pitchFamily="18" charset="2"/>
              </a:rPr>
            </a:br>
            <a:r>
              <a:rPr lang="cs-CZ" b="0" i="1" dirty="0" err="1">
                <a:sym typeface="Symbol" pitchFamily="18" charset="2"/>
              </a:rPr>
              <a:t>barcoding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9810" name="Picture 2" descr="http://dnabarcodingcourses.com/wp-content/uploads/2013/03/barcode_upc_dna_2013_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7200" y="4155075"/>
            <a:ext cx="3298684" cy="2431462"/>
          </a:xfrm>
          <a:prstGeom prst="rect">
            <a:avLst/>
          </a:prstGeom>
          <a:noFill/>
        </p:spPr>
      </p:pic>
      <p:pic>
        <p:nvPicPr>
          <p:cNvPr id="119812" name="Picture 4" descr="http://thumbs.ifood.tv/files/image/80/37/562097-barcode-of-life-unlocked.jpg"/>
          <p:cNvPicPr>
            <a:picLocks noChangeAspect="1" noChangeArrowheads="1"/>
          </p:cNvPicPr>
          <p:nvPr/>
        </p:nvPicPr>
        <p:blipFill rotWithShape="1">
          <a:blip r:embed="rId4" cstate="print"/>
          <a:srcRect t="2395" b="-1"/>
          <a:stretch/>
        </p:blipFill>
        <p:spPr bwMode="auto">
          <a:xfrm>
            <a:off x="389256" y="2530851"/>
            <a:ext cx="4325391" cy="3154897"/>
          </a:xfrm>
          <a:prstGeom prst="rect">
            <a:avLst/>
          </a:prstGeom>
          <a:noFill/>
        </p:spPr>
      </p:pic>
      <p:pic>
        <p:nvPicPr>
          <p:cNvPr id="119814" name="Picture 6" descr="http://www.museunacional.ufrj.br/mndi/Aracnologia/pdfliteratura/ICZN%20at%20500%20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942" y="1293439"/>
            <a:ext cx="1799280" cy="2520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9818" name="Picture 10" descr="http://ecx.images-amazon.com/images/I/51m1P65APpL._SL500_SY344_BO1,204,203,20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774" y="1293439"/>
            <a:ext cx="1675143" cy="2520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32952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>
                <a:solidFill>
                  <a:srgbClr val="F00000"/>
                </a:solidFill>
              </a:rPr>
              <a:t>Biologický druh (</a:t>
            </a:r>
            <a:r>
              <a:rPr lang="cs-CZ" sz="2800" b="0" i="1" dirty="0" err="1">
                <a:solidFill>
                  <a:srgbClr val="F00000"/>
                </a:solidFill>
              </a:rPr>
              <a:t>Biological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i="1" dirty="0">
                <a:solidFill>
                  <a:srgbClr val="F00000"/>
                </a:solidFill>
              </a:rPr>
              <a:t> </a:t>
            </a:r>
            <a:r>
              <a:rPr lang="cs-CZ" sz="2800" b="0" dirty="0">
                <a:solidFill>
                  <a:srgbClr val="F00000"/>
                </a:solidFill>
              </a:rPr>
              <a:t>= BSC)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0" y="1097112"/>
            <a:ext cx="8435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0" dirty="0">
                <a:solidFill>
                  <a:srgbClr val="003399"/>
                </a:solidFill>
              </a:rPr>
              <a:t>T. </a:t>
            </a:r>
            <a:r>
              <a:rPr lang="cs-CZ" b="0" dirty="0" err="1">
                <a:solidFill>
                  <a:srgbClr val="003399"/>
                </a:solidFill>
              </a:rPr>
              <a:t>Dobzhansky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H. </a:t>
            </a:r>
            <a:r>
              <a:rPr lang="cs-CZ" b="0" dirty="0" err="1">
                <a:solidFill>
                  <a:srgbClr val="003399"/>
                </a:solidFill>
              </a:rPr>
              <a:t>Muller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J. </a:t>
            </a:r>
            <a:r>
              <a:rPr lang="cs-CZ" b="0" dirty="0" err="1">
                <a:solidFill>
                  <a:srgbClr val="003399"/>
                </a:solidFill>
              </a:rPr>
              <a:t>Huxley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E.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druhy jako společný genofond (gene pool), reprodukční společenství</a:t>
            </a:r>
            <a:br>
              <a:rPr lang="cs-CZ" b="0" dirty="0"/>
            </a:br>
            <a:r>
              <a:rPr lang="cs-CZ" b="0" dirty="0"/>
              <a:t>     reprodukčně oddělené od ostatních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neexistují neměnné, „esenciální“ vlastnosti</a:t>
            </a: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327" y="2209799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955673" y="4181998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E. </a:t>
            </a:r>
            <a:r>
              <a:rPr lang="cs-CZ" sz="1600" b="0" dirty="0" err="1">
                <a:solidFill>
                  <a:srgbClr val="003399"/>
                </a:solidFill>
              </a:rPr>
              <a:t>Mayr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76368" y="3191668"/>
            <a:ext cx="4187303" cy="341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1" y="271463"/>
            <a:ext cx="235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3399"/>
                </a:solidFill>
              </a:rPr>
              <a:t>Ernst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(1942):</a:t>
            </a: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599" y="271463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6" name="Oválný popisek 25"/>
          <p:cNvSpPr/>
          <p:nvPr/>
        </p:nvSpPr>
        <p:spPr bwMode="auto">
          <a:xfrm>
            <a:off x="276786" y="753034"/>
            <a:ext cx="6113257" cy="2097741"/>
          </a:xfrm>
          <a:prstGeom prst="wedgeEllipseCallout">
            <a:avLst>
              <a:gd name="adj1" fmla="val 59939"/>
              <a:gd name="adj2" fmla="val -22728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i="1" dirty="0"/>
              <a:t>Druhy jsou </a:t>
            </a:r>
            <a:r>
              <a:rPr lang="en-US" b="0" i="1" dirty="0" err="1"/>
              <a:t>skupiny</a:t>
            </a:r>
            <a:r>
              <a:rPr lang="en-US" b="0" i="1" dirty="0"/>
              <a:t> </a:t>
            </a:r>
            <a:r>
              <a:rPr lang="cs-CZ" b="0" i="1" dirty="0"/>
              <a:t>skutečně, nebo potenciálně se křížících populací, </a:t>
            </a:r>
            <a:br>
              <a:rPr lang="en-US" b="0" i="1" dirty="0"/>
            </a:br>
            <a:r>
              <a:rPr lang="en-US" b="0" i="1" dirty="0"/>
              <a:t>   </a:t>
            </a:r>
            <a:r>
              <a:rPr lang="cs-CZ" b="0" i="1" dirty="0"/>
              <a:t>které jsou reprodukčně izolovány od jiných takových skupin</a:t>
            </a:r>
            <a:r>
              <a:rPr lang="cs-CZ" b="0" dirty="0"/>
              <a:t>.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9028" name="Picture 4" descr="https://encrypted-tbn1.gstatic.com/images?q=tbn:ANd9GcShg-b_d8EgB4ZxncVzYOrKxllM-ZPkCYlFVLlWxP7mvarRV7XW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949" y="2988702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9030" name="Picture 6" descr="http://fc02.deviantart.net/fs15/i/2007/019/b/8/Tigon_by_FirstLight75.jpg"/>
          <p:cNvPicPr>
            <a:picLocks noChangeAspect="1" noChangeArrowheads="1"/>
          </p:cNvPicPr>
          <p:nvPr/>
        </p:nvPicPr>
        <p:blipFill>
          <a:blip r:embed="rId5" cstate="print"/>
          <a:srcRect l="1795" t="2987" r="1828" b="3395"/>
          <a:stretch>
            <a:fillRect/>
          </a:stretch>
        </p:blipFill>
        <p:spPr bwMode="auto">
          <a:xfrm>
            <a:off x="6201341" y="4782383"/>
            <a:ext cx="2792052" cy="153235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1" name="Obdélníkový popisek 30"/>
          <p:cNvSpPr/>
          <p:nvPr/>
        </p:nvSpPr>
        <p:spPr bwMode="auto">
          <a:xfrm>
            <a:off x="6545189" y="2807578"/>
            <a:ext cx="726980" cy="396875"/>
          </a:xfrm>
          <a:prstGeom prst="wedgeRectCallout">
            <a:avLst>
              <a:gd name="adj1" fmla="val 42688"/>
              <a:gd name="adj2" fmla="val 11501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err="1"/>
              <a:t>liger</a:t>
            </a:r>
            <a:endParaRPr lang="cs-CZ" sz="1600" b="0" dirty="0"/>
          </a:p>
        </p:txBody>
      </p:sp>
      <p:sp>
        <p:nvSpPr>
          <p:cNvPr id="32" name="Obdélníkový popisek 31"/>
          <p:cNvSpPr/>
          <p:nvPr/>
        </p:nvSpPr>
        <p:spPr bwMode="auto">
          <a:xfrm>
            <a:off x="6611528" y="6208787"/>
            <a:ext cx="726980" cy="396875"/>
          </a:xfrm>
          <a:prstGeom prst="wedgeRectCallout">
            <a:avLst>
              <a:gd name="adj1" fmla="val 23451"/>
              <a:gd name="adj2" fmla="val -9640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/>
              <a:t>tigon</a:t>
            </a:r>
          </a:p>
        </p:txBody>
      </p:sp>
      <p:grpSp>
        <p:nvGrpSpPr>
          <p:cNvPr id="29" name="Skupina 25">
            <a:extLst>
              <a:ext uri="{FF2B5EF4-FFF2-40B4-BE49-F238E27FC236}">
                <a16:creationId xmlns:a16="http://schemas.microsoft.com/office/drawing/2014/main" id="{19BE8DAA-C8DF-4785-8169-9B7F64F7E0A5}"/>
              </a:ext>
            </a:extLst>
          </p:cNvPr>
          <p:cNvGrpSpPr>
            <a:grpSpLocks/>
          </p:cNvGrpSpPr>
          <p:nvPr/>
        </p:nvGrpSpPr>
        <p:grpSpPr bwMode="auto">
          <a:xfrm>
            <a:off x="438150" y="3694524"/>
            <a:ext cx="5131323" cy="2000250"/>
            <a:chOff x="385763" y="2971801"/>
            <a:chExt cx="5130989" cy="2000477"/>
          </a:xfrm>
        </p:grpSpPr>
        <p:sp>
          <p:nvSpPr>
            <p:cNvPr id="30" name="Elipsa 5">
              <a:extLst>
                <a:ext uri="{FF2B5EF4-FFF2-40B4-BE49-F238E27FC236}">
                  <a16:creationId xmlns:a16="http://schemas.microsoft.com/office/drawing/2014/main" id="{870E644E-602D-43D6-BFD4-E6D967F71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544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Elipsa 6">
              <a:extLst>
                <a:ext uri="{FF2B5EF4-FFF2-40B4-BE49-F238E27FC236}">
                  <a16:creationId xmlns:a16="http://schemas.microsoft.com/office/drawing/2014/main" id="{5ED6FB6F-653A-402F-8088-2B94978C9E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131453" y="3729986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Elipsa 7">
              <a:extLst>
                <a:ext uri="{FF2B5EF4-FFF2-40B4-BE49-F238E27FC236}">
                  <a16:creationId xmlns:a16="http://schemas.microsoft.com/office/drawing/2014/main" id="{75EAFF2A-C278-4728-89C5-65AA3C7B647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662545" y="430725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Elipsa 8">
              <a:extLst>
                <a:ext uri="{FF2B5EF4-FFF2-40B4-BE49-F238E27FC236}">
                  <a16:creationId xmlns:a16="http://schemas.microsoft.com/office/drawing/2014/main" id="{DAA2BF25-85F0-4346-AE0E-4093662BF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528616" y="3923950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36" name="Elipsa 9">
              <a:extLst>
                <a:ext uri="{FF2B5EF4-FFF2-40B4-BE49-F238E27FC236}">
                  <a16:creationId xmlns:a16="http://schemas.microsoft.com/office/drawing/2014/main" id="{6ACB2AE6-531F-4BF4-8598-85027AAF93C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274617" y="455207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Elipsa 10">
              <a:extLst>
                <a:ext uri="{FF2B5EF4-FFF2-40B4-BE49-F238E27FC236}">
                  <a16:creationId xmlns:a16="http://schemas.microsoft.com/office/drawing/2014/main" id="{44051407-8E81-4F1E-8F68-D147A8F3489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122217" y="421951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Elipsa 11">
              <a:extLst>
                <a:ext uri="{FF2B5EF4-FFF2-40B4-BE49-F238E27FC236}">
                  <a16:creationId xmlns:a16="http://schemas.microsoft.com/office/drawing/2014/main" id="{9A4359A1-E4B7-4229-9C4E-02C0ED704B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85089" y="409482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Obdélníkový popisek 12">
              <a:extLst>
                <a:ext uri="{FF2B5EF4-FFF2-40B4-BE49-F238E27FC236}">
                  <a16:creationId xmlns:a16="http://schemas.microsoft.com/office/drawing/2014/main" id="{4704C9ED-B8F5-4BBD-9D75-79D52FEAFF58}"/>
                </a:ext>
              </a:extLst>
            </p:cNvPr>
            <p:cNvSpPr/>
            <p:nvPr/>
          </p:nvSpPr>
          <p:spPr bwMode="auto">
            <a:xfrm>
              <a:off x="385763" y="2995616"/>
              <a:ext cx="1360400" cy="396920"/>
            </a:xfrm>
            <a:prstGeom prst="wedgeRectCallout">
              <a:avLst>
                <a:gd name="adj1" fmla="val 20426"/>
                <a:gd name="adj2" fmla="val 92325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40" name="Elipsa 13">
              <a:extLst>
                <a:ext uri="{FF2B5EF4-FFF2-40B4-BE49-F238E27FC236}">
                  <a16:creationId xmlns:a16="http://schemas.microsoft.com/office/drawing/2014/main" id="{E3168D91-C700-4B0E-8D44-429731806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990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Elipsa 14">
              <a:extLst>
                <a:ext uri="{FF2B5EF4-FFF2-40B4-BE49-F238E27FC236}">
                  <a16:creationId xmlns:a16="http://schemas.microsoft.com/office/drawing/2014/main" id="{7A765578-18F0-45AB-AEB9-57EBAD8ECEC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3960540" y="365467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Elipsa 15">
              <a:extLst>
                <a:ext uri="{FF2B5EF4-FFF2-40B4-BE49-F238E27FC236}">
                  <a16:creationId xmlns:a16="http://schemas.microsoft.com/office/drawing/2014/main" id="{B0B98AE0-11E2-4C9C-A22B-88BA7C4F3AF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4362547" y="4113598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Elipsa 16">
              <a:extLst>
                <a:ext uri="{FF2B5EF4-FFF2-40B4-BE49-F238E27FC236}">
                  <a16:creationId xmlns:a16="http://schemas.microsoft.com/office/drawing/2014/main" id="{D4FA2D37-7307-4A4E-8339-5D93860F13B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3948937" y="409609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44" name="Elipsa 17">
              <a:extLst>
                <a:ext uri="{FF2B5EF4-FFF2-40B4-BE49-F238E27FC236}">
                  <a16:creationId xmlns:a16="http://schemas.microsoft.com/office/drawing/2014/main" id="{09663182-44EC-42AA-8725-294EAA39E45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4092946" y="447676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Elipsa 18">
              <a:extLst>
                <a:ext uri="{FF2B5EF4-FFF2-40B4-BE49-F238E27FC236}">
                  <a16:creationId xmlns:a16="http://schemas.microsoft.com/office/drawing/2014/main" id="{221F23DB-4B38-4EAD-B76C-9CCDB64AC23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3639351" y="4445449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Elipsa 19">
              <a:extLst>
                <a:ext uri="{FF2B5EF4-FFF2-40B4-BE49-F238E27FC236}">
                  <a16:creationId xmlns:a16="http://schemas.microsoft.com/office/drawing/2014/main" id="{66A2ACED-8F89-47AC-AD9D-18BDEDFF532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3549633" y="396571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Obdélníkový popisek 20">
              <a:extLst>
                <a:ext uri="{FF2B5EF4-FFF2-40B4-BE49-F238E27FC236}">
                  <a16:creationId xmlns:a16="http://schemas.microsoft.com/office/drawing/2014/main" id="{7CFF759D-693C-421F-898B-78C86F722F8D}"/>
                </a:ext>
              </a:extLst>
            </p:cNvPr>
            <p:cNvSpPr/>
            <p:nvPr/>
          </p:nvSpPr>
          <p:spPr bwMode="auto">
            <a:xfrm>
              <a:off x="4156354" y="3051260"/>
              <a:ext cx="1360398" cy="396920"/>
            </a:xfrm>
            <a:prstGeom prst="wedgeRectCallout">
              <a:avLst>
                <a:gd name="adj1" fmla="val -37220"/>
                <a:gd name="adj2" fmla="val 125861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48" name="Obousměrná vodorovná šipka 21">
              <a:extLst>
                <a:ext uri="{FF2B5EF4-FFF2-40B4-BE49-F238E27FC236}">
                  <a16:creationId xmlns:a16="http://schemas.microsoft.com/office/drawing/2014/main" id="{2E84F797-3C0F-488C-B957-F920810AF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727" y="4020787"/>
              <a:ext cx="951346" cy="314036"/>
            </a:xfrm>
            <a:prstGeom prst="leftRightArrow">
              <a:avLst>
                <a:gd name="adj1" fmla="val 50000"/>
                <a:gd name="adj2" fmla="val 49999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TextovéPole 22">
              <a:extLst>
                <a:ext uri="{FF2B5EF4-FFF2-40B4-BE49-F238E27FC236}">
                  <a16:creationId xmlns:a16="http://schemas.microsoft.com/office/drawing/2014/main" id="{F6BA967A-E7BC-4535-BAF5-09809135F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453" y="3799115"/>
              <a:ext cx="5613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4400">
                  <a:solidFill>
                    <a:srgbClr val="FF3300"/>
                  </a:solidFill>
                </a:rPr>
                <a:t>X</a:t>
              </a:r>
            </a:p>
          </p:txBody>
        </p:sp>
        <p:sp>
          <p:nvSpPr>
            <p:cNvPr id="50" name="Obdélníkový popisek 23">
              <a:extLst>
                <a:ext uri="{FF2B5EF4-FFF2-40B4-BE49-F238E27FC236}">
                  <a16:creationId xmlns:a16="http://schemas.microsoft.com/office/drawing/2014/main" id="{030E5D03-1099-4FF4-BC80-53B3137B10D6}"/>
                </a:ext>
              </a:extLst>
            </p:cNvPr>
            <p:cNvSpPr/>
            <p:nvPr/>
          </p:nvSpPr>
          <p:spPr bwMode="auto">
            <a:xfrm>
              <a:off x="2154123" y="2971801"/>
              <a:ext cx="1360400" cy="598555"/>
            </a:xfrm>
            <a:prstGeom prst="wedgeRectCallout">
              <a:avLst>
                <a:gd name="adj1" fmla="val -11908"/>
                <a:gd name="adj2" fmla="val 109661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reprodukční bariéra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38150" y="271463"/>
            <a:ext cx="8241359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2400" b="0" dirty="0">
                <a:solidFill>
                  <a:srgbClr val="F00000"/>
                </a:solidFill>
              </a:rPr>
              <a:t>Omezení a problémy biologického druhu:</a:t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sz="2400" dirty="0">
              <a:solidFill>
                <a:srgbClr val="FF0000"/>
              </a:solidFill>
            </a:endParaRPr>
          </a:p>
          <a:p>
            <a:pPr defTabSz="360000">
              <a:spcAft>
                <a:spcPts val="0"/>
              </a:spcAft>
            </a:pPr>
            <a:r>
              <a:rPr lang="cs-CZ" b="0" dirty="0"/>
              <a:t>sexuální organismy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0"/>
              </a:spcAft>
            </a:pPr>
            <a:r>
              <a:rPr lang="cs-CZ" b="0" dirty="0"/>
              <a:t>problémy při alopatrii („potenciální“ křížení) </a:t>
            </a:r>
            <a:r>
              <a:rPr lang="cs-CZ" b="0" dirty="0">
                <a:sym typeface="Symbol" pitchFamily="18" charset="2"/>
              </a:rPr>
              <a:t> pomocná morfologická a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genetická kritéria (stupeň rozrůznění  stupni reprodukční izolace)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v paleontologii – populace nejsou současné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z hlediska hybridizace mezi „dobrými“ druhy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(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i="1" dirty="0">
                <a:sym typeface="Symbol" pitchFamily="18" charset="2"/>
              </a:rPr>
              <a:t> 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dirty="0">
                <a:sym typeface="Symbol" pitchFamily="18" charset="2"/>
              </a:rPr>
              <a:t>  </a:t>
            </a:r>
            <a:r>
              <a:rPr lang="cs-CZ" b="0" i="1" dirty="0">
                <a:sym typeface="Symbol" pitchFamily="18" charset="2"/>
              </a:rPr>
              <a:t>B. </a:t>
            </a:r>
            <a:r>
              <a:rPr lang="cs-CZ" b="0" i="1" dirty="0" err="1">
                <a:sym typeface="Symbol" pitchFamily="18" charset="2"/>
              </a:rPr>
              <a:t>variegata</a:t>
            </a:r>
            <a:r>
              <a:rPr lang="cs-CZ" b="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0"/>
              </a:spcAft>
            </a:pP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pomocná kritéria (sekvence DNA)</a:t>
            </a:r>
          </a:p>
        </p:txBody>
      </p:sp>
      <p:pic>
        <p:nvPicPr>
          <p:cNvPr id="11267" name="Picture 6" descr="bombina%20variegata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388" y="4278313"/>
            <a:ext cx="22574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B.bomb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863" y="4168775"/>
            <a:ext cx="23907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939925" y="1606550"/>
            <a:ext cx="5040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Co je druh?</a:t>
            </a:r>
            <a:b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endParaRPr lang="en-US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Jak druhy vznikají?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evolution-textbook.org/content/free/figures/22_EVOW_Art/06_EVOW_CH2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1012" t="6104" r="7853" b="34257"/>
          <a:stretch>
            <a:fillRect/>
          </a:stretch>
        </p:blipFill>
        <p:spPr bwMode="auto">
          <a:xfrm>
            <a:off x="2511355" y="1325713"/>
            <a:ext cx="4916244" cy="52686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6" name="Picture 4" descr="http://swbiodiversity.org/imglib/seinet/Fagaceae/Quercus-gambelii-P-web-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910" y="271463"/>
            <a:ext cx="2590071" cy="25900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8" name="Picture 6" descr="http://oaks.of.the.world.free.fr/Q.grisea2.jpg"/>
          <p:cNvPicPr>
            <a:picLocks noChangeAspect="1" noChangeArrowheads="1"/>
          </p:cNvPicPr>
          <p:nvPr/>
        </p:nvPicPr>
        <p:blipFill>
          <a:blip r:embed="rId4" cstate="print"/>
          <a:srcRect b="10043"/>
          <a:stretch>
            <a:fillRect/>
          </a:stretch>
        </p:blipFill>
        <p:spPr bwMode="auto">
          <a:xfrm>
            <a:off x="5978379" y="271463"/>
            <a:ext cx="3016219" cy="21622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38150" y="277547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Quercus</a:t>
            </a:r>
            <a:r>
              <a:rPr lang="cs-CZ" sz="1800" b="0" i="1" dirty="0"/>
              <a:t> </a:t>
            </a:r>
            <a:r>
              <a:rPr lang="cs-CZ" sz="1800" b="0" i="1" dirty="0" err="1"/>
              <a:t>gambelii</a:t>
            </a:r>
            <a:endParaRPr lang="cs-CZ" sz="18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13813" y="23684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/>
              <a:t>Q. </a:t>
            </a:r>
            <a:r>
              <a:rPr lang="cs-CZ" sz="1800" b="0" i="1" dirty="0" err="1"/>
              <a:t>grisea</a:t>
            </a:r>
            <a:endParaRPr lang="cs-CZ" sz="1800" b="0" i="1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5583220" y="2033195"/>
            <a:ext cx="1398493" cy="3076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1904104" y="2366682"/>
            <a:ext cx="1452282" cy="935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Obdélníkový popisek 10"/>
          <p:cNvSpPr/>
          <p:nvPr/>
        </p:nvSpPr>
        <p:spPr bwMode="auto">
          <a:xfrm>
            <a:off x="438150" y="3689131"/>
            <a:ext cx="1926150" cy="1156137"/>
          </a:xfrm>
          <a:prstGeom prst="wedgeRectCallout">
            <a:avLst>
              <a:gd name="adj1" fmla="val 70517"/>
              <a:gd name="adj2" fmla="val -2589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i="1" dirty="0" err="1"/>
              <a:t>grisea</a:t>
            </a:r>
            <a:r>
              <a:rPr lang="cs-CZ" b="0" dirty="0"/>
              <a:t> + </a:t>
            </a:r>
            <a:r>
              <a:rPr lang="cs-CZ" b="0" i="1" dirty="0" err="1"/>
              <a:t>gambelii</a:t>
            </a:r>
            <a:r>
              <a:rPr lang="cs-CZ" b="0" dirty="0"/>
              <a:t> = </a:t>
            </a:r>
            <a:r>
              <a:rPr lang="cs-CZ" b="0" u="sng" dirty="0" err="1"/>
              <a:t>syngameon</a:t>
            </a:r>
            <a:endParaRPr lang="cs-CZ" b="0" u="sng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99795" y="271463"/>
            <a:ext cx="3044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F00000"/>
                </a:solidFill>
              </a:rPr>
              <a:t>R</a:t>
            </a:r>
            <a:r>
              <a:rPr lang="cs-CZ" sz="2400" b="0" dirty="0" err="1">
                <a:solidFill>
                  <a:srgbClr val="F00000"/>
                </a:solidFill>
              </a:rPr>
              <a:t>eprodukční</a:t>
            </a:r>
            <a:r>
              <a:rPr lang="cs-CZ" sz="2400" b="0" dirty="0">
                <a:solidFill>
                  <a:srgbClr val="F00000"/>
                </a:solidFill>
              </a:rPr>
              <a:t> bariéry </a:t>
            </a:r>
            <a:endParaRPr lang="en-US" sz="2400" b="0" dirty="0">
              <a:solidFill>
                <a:srgbClr val="F00000"/>
              </a:solidFill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438150" y="2392343"/>
            <a:ext cx="8522077" cy="33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nesetkají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sezónní </a:t>
            </a:r>
            <a:r>
              <a:rPr lang="cs-CZ" b="0" dirty="0"/>
              <a:t>(časové)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světlušky, cvrčci </a:t>
            </a:r>
            <a:r>
              <a:rPr lang="cs-CZ" b="0" i="1" dirty="0" err="1"/>
              <a:t>Gryllus</a:t>
            </a:r>
            <a:r>
              <a:rPr lang="cs-CZ" b="0" i="1" dirty="0"/>
              <a:t> </a:t>
            </a:r>
            <a:r>
              <a:rPr lang="cs-CZ" b="0" i="1" dirty="0" err="1"/>
              <a:t>pennsylvanicus</a:t>
            </a:r>
            <a:r>
              <a:rPr lang="cs-CZ" b="0" dirty="0"/>
              <a:t> (podzim) </a:t>
            </a:r>
            <a:r>
              <a:rPr lang="cs-CZ" b="0" dirty="0">
                <a:sym typeface="Symbol" pitchFamily="18" charset="2"/>
              </a:rPr>
              <a:t></a:t>
            </a:r>
            <a:r>
              <a:rPr lang="cs-CZ" b="0" dirty="0"/>
              <a:t> </a:t>
            </a:r>
            <a:r>
              <a:rPr lang="cs-CZ" b="0" i="1" dirty="0"/>
              <a:t>G. </a:t>
            </a:r>
            <a:r>
              <a:rPr lang="cs-CZ" b="0" i="1" dirty="0" err="1"/>
              <a:t>veletis</a:t>
            </a:r>
            <a:r>
              <a:rPr lang="cs-CZ" b="0" dirty="0"/>
              <a:t> (jaro) </a:t>
            </a:r>
            <a:br>
              <a:rPr lang="cs-CZ" b="0" dirty="0"/>
            </a:br>
            <a:endParaRPr lang="cs-CZ" b="0" dirty="0"/>
          </a:p>
        </p:txBody>
      </p:sp>
      <p:pic>
        <p:nvPicPr>
          <p:cNvPr id="179215" name="Picture 15" descr="springfieldcricketsmalefem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92" y="1731981"/>
            <a:ext cx="312419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813468" y="4048611"/>
            <a:ext cx="2846387" cy="792163"/>
            <a:chOff x="3005" y="1832"/>
            <a:chExt cx="1793" cy="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97" name="Line 16"/>
            <p:cNvSpPr>
              <a:spLocks noChangeShapeType="1"/>
            </p:cNvSpPr>
            <p:nvPr/>
          </p:nvSpPr>
          <p:spPr bwMode="auto">
            <a:xfrm flipV="1">
              <a:off x="3005" y="1832"/>
              <a:ext cx="1124" cy="493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8" name="Line 17"/>
            <p:cNvSpPr>
              <a:spLocks noChangeShapeType="1"/>
            </p:cNvSpPr>
            <p:nvPr/>
          </p:nvSpPr>
          <p:spPr bwMode="auto">
            <a:xfrm flipV="1">
              <a:off x="4703" y="1945"/>
              <a:ext cx="95" cy="386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438150" y="934285"/>
            <a:ext cx="8426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/>
              <a:t>dříve reprodukčně izolační mechanismy = RIM ... dnes nepoužíváme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438150" y="607303"/>
            <a:ext cx="8157210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ekologické:</a:t>
            </a:r>
          </a:p>
          <a:p>
            <a:pPr defTabSz="360000">
              <a:spcAft>
                <a:spcPts val="1000"/>
              </a:spcAft>
            </a:pPr>
            <a:r>
              <a:rPr lang="cs-CZ" b="0" i="1" dirty="0"/>
              <a:t>Viola </a:t>
            </a:r>
            <a:r>
              <a:rPr lang="cs-CZ" b="0" i="1" dirty="0" err="1"/>
              <a:t>arvensis</a:t>
            </a:r>
            <a:r>
              <a:rPr lang="cs-CZ" b="0" dirty="0"/>
              <a:t> (křídové půdy) </a:t>
            </a:r>
            <a:r>
              <a:rPr lang="cs-CZ" b="0" dirty="0">
                <a:sym typeface="Symbol" pitchFamily="18" charset="2"/>
              </a:rPr>
              <a:t> </a:t>
            </a:r>
            <a:r>
              <a:rPr lang="cs-CZ" b="0" i="1" dirty="0">
                <a:sym typeface="Symbol" pitchFamily="18" charset="2"/>
              </a:rPr>
              <a:t>V. </a:t>
            </a:r>
            <a:r>
              <a:rPr lang="cs-CZ" b="0" i="1" dirty="0" err="1">
                <a:sym typeface="Symbol" pitchFamily="18" charset="2"/>
              </a:rPr>
              <a:t>tricolor</a:t>
            </a:r>
            <a:r>
              <a:rPr lang="cs-CZ" b="0" dirty="0">
                <a:sym typeface="Symbol" pitchFamily="18" charset="2"/>
              </a:rPr>
              <a:t> (kyselé půdy),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hybridi omezeni na neutrální nebo slabě kyselé půdy</a:t>
            </a:r>
          </a:p>
        </p:txBody>
      </p:sp>
      <p:pic>
        <p:nvPicPr>
          <p:cNvPr id="179209" name="Picture 9" descr="Viola arvensis"/>
          <p:cNvPicPr>
            <a:picLocks noChangeAspect="1" noChangeArrowheads="1"/>
          </p:cNvPicPr>
          <p:nvPr/>
        </p:nvPicPr>
        <p:blipFill>
          <a:blip r:embed="rId3" cstate="print"/>
          <a:srcRect l="9023" t="28233" b="5634"/>
          <a:stretch>
            <a:fillRect/>
          </a:stretch>
        </p:blipFill>
        <p:spPr bwMode="auto">
          <a:xfrm>
            <a:off x="1315021" y="2269864"/>
            <a:ext cx="2988038" cy="28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9211" name="Picture 11" descr="File:Viola tricolo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8812" t="15080" r="25146" b="14525"/>
          <a:stretch>
            <a:fillRect/>
          </a:stretch>
        </p:blipFill>
        <p:spPr bwMode="auto">
          <a:xfrm>
            <a:off x="4991548" y="2265821"/>
            <a:ext cx="2581835" cy="29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5194051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endParaRPr lang="cs-CZ" b="0" dirty="0"/>
          </a:p>
        </p:txBody>
      </p:sp>
      <p:grpSp>
        <p:nvGrpSpPr>
          <p:cNvPr id="13315" name="Group 15"/>
          <p:cNvGrpSpPr>
            <a:grpSpLocks/>
          </p:cNvGrpSpPr>
          <p:nvPr/>
        </p:nvGrpSpPr>
        <p:grpSpPr bwMode="auto">
          <a:xfrm>
            <a:off x="6499225" y="1009650"/>
            <a:ext cx="2386013" cy="5543550"/>
            <a:chOff x="4047" y="582"/>
            <a:chExt cx="1503" cy="3492"/>
          </a:xfrm>
        </p:grpSpPr>
        <p:pic>
          <p:nvPicPr>
            <p:cNvPr id="13326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7" y="582"/>
              <a:ext cx="1501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7" y="1256"/>
              <a:ext cx="1501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7" y="2701"/>
              <a:ext cx="1498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7" y="3360"/>
              <a:ext cx="1501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7" y="1859"/>
              <a:ext cx="1503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3973" name="Text Box 21"/>
          <p:cNvSpPr txBox="1">
            <a:spLocks noChangeArrowheads="1"/>
          </p:cNvSpPr>
          <p:nvPr/>
        </p:nvSpPr>
        <p:spPr bwMode="auto">
          <a:xfrm>
            <a:off x="7904163" y="1004888"/>
            <a:ext cx="9810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mediterranea</a:t>
            </a:r>
          </a:p>
        </p:txBody>
      </p:sp>
      <p:sp>
        <p:nvSpPr>
          <p:cNvPr id="13317" name="Text Box 22"/>
          <p:cNvSpPr txBox="1">
            <a:spLocks noChangeArrowheads="1"/>
          </p:cNvSpPr>
          <p:nvPr/>
        </p:nvSpPr>
        <p:spPr bwMode="auto">
          <a:xfrm>
            <a:off x="3741215" y="4347976"/>
            <a:ext cx="2349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zlatoočka</a:t>
            </a:r>
            <a:r>
              <a:rPr lang="cs-CZ" sz="1600" b="0" i="1" dirty="0"/>
              <a:t> </a:t>
            </a:r>
            <a:r>
              <a:rPr lang="cs-CZ" sz="1600" b="0" dirty="0"/>
              <a:t>(</a:t>
            </a:r>
            <a:r>
              <a:rPr lang="cs-CZ" sz="1600" b="0" i="1" dirty="0" err="1"/>
              <a:t>Chrysoperla</a:t>
            </a:r>
            <a:r>
              <a:rPr lang="cs-CZ" sz="1600" b="0" dirty="0"/>
              <a:t>)</a:t>
            </a:r>
          </a:p>
        </p:txBody>
      </p:sp>
      <p:sp>
        <p:nvSpPr>
          <p:cNvPr id="253975" name="Text Box 23"/>
          <p:cNvSpPr txBox="1">
            <a:spLocks noChangeArrowheads="1"/>
          </p:cNvSpPr>
          <p:nvPr/>
        </p:nvSpPr>
        <p:spPr bwMode="auto">
          <a:xfrm>
            <a:off x="8191500" y="1981200"/>
            <a:ext cx="6810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lucasina</a:t>
            </a:r>
          </a:p>
        </p:txBody>
      </p:sp>
      <p:sp>
        <p:nvSpPr>
          <p:cNvPr id="253976" name="Text Box 24"/>
          <p:cNvSpPr txBox="1">
            <a:spLocks noChangeArrowheads="1"/>
          </p:cNvSpPr>
          <p:nvPr/>
        </p:nvSpPr>
        <p:spPr bwMode="auto">
          <a:xfrm>
            <a:off x="8189913" y="2938463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johnsoni</a:t>
            </a:r>
          </a:p>
        </p:txBody>
      </p:sp>
      <p:sp>
        <p:nvSpPr>
          <p:cNvPr id="253977" name="Text Box 25"/>
          <p:cNvSpPr txBox="1">
            <a:spLocks noChangeArrowheads="1"/>
          </p:cNvSpPr>
          <p:nvPr/>
        </p:nvSpPr>
        <p:spPr bwMode="auto">
          <a:xfrm>
            <a:off x="8294688" y="4281488"/>
            <a:ext cx="5984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carnea</a:t>
            </a:r>
          </a:p>
        </p:txBody>
      </p:sp>
      <p:sp>
        <p:nvSpPr>
          <p:cNvPr id="253978" name="Text Box 26"/>
          <p:cNvSpPr txBox="1">
            <a:spLocks noChangeArrowheads="1"/>
          </p:cNvSpPr>
          <p:nvPr/>
        </p:nvSpPr>
        <p:spPr bwMode="auto">
          <a:xfrm>
            <a:off x="7727950" y="5349875"/>
            <a:ext cx="11604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zastrowi arabica</a:t>
            </a:r>
          </a:p>
        </p:txBody>
      </p:sp>
      <p:pic>
        <p:nvPicPr>
          <p:cNvPr id="13322" name="Picture 28" descr="680420"/>
          <p:cNvPicPr>
            <a:picLocks noChangeAspect="1" noChangeArrowheads="1"/>
          </p:cNvPicPr>
          <p:nvPr/>
        </p:nvPicPr>
        <p:blipFill>
          <a:blip r:embed="rId8" cstate="print"/>
          <a:srcRect l="2933" t="2002" r="20100"/>
          <a:stretch>
            <a:fillRect/>
          </a:stretch>
        </p:blipFill>
        <p:spPr bwMode="auto">
          <a:xfrm>
            <a:off x="438150" y="3215714"/>
            <a:ext cx="18986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3" name="Picture 30" descr="Edible_frog_call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3012" y="5008002"/>
            <a:ext cx="22939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4" name="Picture 32" descr="frog-calling-03"/>
          <p:cNvPicPr>
            <a:picLocks noChangeAspect="1" noChangeArrowheads="1"/>
          </p:cNvPicPr>
          <p:nvPr/>
        </p:nvPicPr>
        <p:blipFill>
          <a:blip r:embed="rId10" cstate="print"/>
          <a:srcRect l="19063" t="9201" r="3177"/>
          <a:stretch>
            <a:fillRect/>
          </a:stretch>
        </p:blipFill>
        <p:spPr bwMode="auto">
          <a:xfrm>
            <a:off x="438150" y="5011177"/>
            <a:ext cx="18970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5" name="Picture 34" descr="Chrysoperla%20carnea"/>
          <p:cNvPicPr>
            <a:picLocks noChangeAspect="1" noChangeArrowheads="1"/>
          </p:cNvPicPr>
          <p:nvPr/>
        </p:nvPicPr>
        <p:blipFill>
          <a:blip r:embed="rId11" cstate="print"/>
          <a:srcRect t="4286" r="10789" b="19977"/>
          <a:stretch>
            <a:fillRect/>
          </a:stretch>
        </p:blipFill>
        <p:spPr bwMode="auto">
          <a:xfrm>
            <a:off x="3316287" y="2466414"/>
            <a:ext cx="310038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 flipV="1">
            <a:off x="5798373" y="3098202"/>
            <a:ext cx="666973" cy="5378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</a:p>
        </p:txBody>
      </p:sp>
      <p:pic>
        <p:nvPicPr>
          <p:cNvPr id="14339" name="Picture 3" descr="File:GluehwuermchenImWal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9508" y="3328614"/>
            <a:ext cx="484505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AutoShape 21"/>
          <p:cNvSpPr>
            <a:spLocks noChangeArrowheads="1"/>
          </p:cNvSpPr>
          <p:nvPr/>
        </p:nvSpPr>
        <p:spPr bwMode="auto">
          <a:xfrm>
            <a:off x="6483799" y="4249047"/>
            <a:ext cx="1646128" cy="468313"/>
          </a:xfrm>
          <a:prstGeom prst="wedgeRectCallout">
            <a:avLst>
              <a:gd name="adj1" fmla="val -65547"/>
              <a:gd name="adj2" fmla="val -31968"/>
            </a:avLst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dráha světlušky</a:t>
            </a:r>
          </a:p>
        </p:txBody>
      </p:sp>
      <p:pic>
        <p:nvPicPr>
          <p:cNvPr id="14341" name="Picture 23" descr="drosophila-m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4369" y="1285390"/>
            <a:ext cx="294481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  <a:br>
              <a:rPr lang="cs-CZ" b="0" dirty="0"/>
            </a:br>
            <a:r>
              <a:rPr lang="cs-CZ" b="0" dirty="0"/>
              <a:t>- behaviorální (např. svatební tance)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963" y="263525"/>
            <a:ext cx="2547937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7" name="Picture 34" descr="black-necked-stilt-919rnpn"/>
          <p:cNvPicPr>
            <a:picLocks noChangeAspect="1" noChangeArrowheads="1"/>
          </p:cNvPicPr>
          <p:nvPr/>
        </p:nvPicPr>
        <p:blipFill>
          <a:blip r:embed="rId4" cstate="print"/>
          <a:srcRect l="8180" t="6929" r="10294" b="8382"/>
          <a:stretch>
            <a:fillRect/>
          </a:stretch>
        </p:blipFill>
        <p:spPr bwMode="auto">
          <a:xfrm>
            <a:off x="357188" y="222250"/>
            <a:ext cx="23256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8" name="Picture 36" descr="5125133DaINJZeLMW_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0350" y="247650"/>
            <a:ext cx="33829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9" name="Picture 38" descr="jeremy%20cranes"/>
          <p:cNvPicPr>
            <a:picLocks noChangeAspect="1" noChangeArrowheads="1"/>
          </p:cNvPicPr>
          <p:nvPr/>
        </p:nvPicPr>
        <p:blipFill>
          <a:blip r:embed="rId6" cstate="print"/>
          <a:srcRect t="16975" r="7085" b="8643"/>
          <a:stretch>
            <a:fillRect/>
          </a:stretch>
        </p:blipFill>
        <p:spPr bwMode="auto">
          <a:xfrm>
            <a:off x="4060008" y="3700689"/>
            <a:ext cx="22256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90" name="Picture 40" descr="3364676015_eb38a25bb6"/>
          <p:cNvPicPr>
            <a:picLocks noChangeAspect="1" noChangeArrowheads="1"/>
          </p:cNvPicPr>
          <p:nvPr/>
        </p:nvPicPr>
        <p:blipFill>
          <a:blip r:embed="rId7" cstate="print"/>
          <a:srcRect l="6100" t="21019" r="8566" b="9843"/>
          <a:stretch>
            <a:fillRect/>
          </a:stretch>
        </p:blipFill>
        <p:spPr bwMode="auto">
          <a:xfrm>
            <a:off x="357188" y="3779838"/>
            <a:ext cx="36655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1" name="Text Box 41"/>
          <p:cNvSpPr txBox="1">
            <a:spLocks noChangeArrowheads="1"/>
          </p:cNvSpPr>
          <p:nvPr/>
        </p:nvSpPr>
        <p:spPr bwMode="auto">
          <a:xfrm>
            <a:off x="1803628" y="6366646"/>
            <a:ext cx="3030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/>
              <a:t>jeřáb mandžuský (</a:t>
            </a:r>
            <a:r>
              <a:rPr lang="cs-CZ" sz="1400" b="0" i="1" dirty="0" err="1"/>
              <a:t>Grus</a:t>
            </a:r>
            <a:r>
              <a:rPr lang="cs-CZ" sz="1400" b="0" i="1" dirty="0"/>
              <a:t> </a:t>
            </a:r>
            <a:r>
              <a:rPr lang="cs-CZ" sz="1400" b="0" i="1" dirty="0" err="1"/>
              <a:t>japonensis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2" name="Text Box 42"/>
          <p:cNvSpPr txBox="1">
            <a:spLocks noChangeArrowheads="1"/>
          </p:cNvSpPr>
          <p:nvPr/>
        </p:nvSpPr>
        <p:spPr bwMode="auto">
          <a:xfrm>
            <a:off x="6664325" y="2830513"/>
            <a:ext cx="197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drop velký (</a:t>
            </a:r>
            <a:r>
              <a:rPr lang="cs-CZ" sz="1400" b="0" i="1"/>
              <a:t>Otis tarda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3" name="Text Box 43"/>
          <p:cNvSpPr txBox="1">
            <a:spLocks noChangeArrowheads="1"/>
          </p:cNvSpPr>
          <p:nvPr/>
        </p:nvSpPr>
        <p:spPr bwMode="auto">
          <a:xfrm>
            <a:off x="2884488" y="2598738"/>
            <a:ext cx="3179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jeřáb královský (</a:t>
            </a:r>
            <a:r>
              <a:rPr lang="cs-CZ" sz="1400" b="0" i="1"/>
              <a:t>Balearica regulorum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4" name="Text Box 45"/>
          <p:cNvSpPr txBox="1">
            <a:spLocks noChangeArrowheads="1"/>
          </p:cNvSpPr>
          <p:nvPr/>
        </p:nvSpPr>
        <p:spPr bwMode="auto">
          <a:xfrm>
            <a:off x="2676525" y="3232150"/>
            <a:ext cx="3459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pisila karibská (</a:t>
            </a:r>
            <a:r>
              <a:rPr lang="cs-CZ" sz="1400" b="0" i="1"/>
              <a:t>Himantopus mexicanus</a:t>
            </a:r>
            <a:r>
              <a:rPr lang="cs-CZ" sz="1400" b="0"/>
              <a:t>)</a:t>
            </a:r>
          </a:p>
        </p:txBody>
      </p:sp>
      <p:pic>
        <p:nvPicPr>
          <p:cNvPr id="16395" name="Picture 47" descr="Western-Grebe-(mating-dance)-brian-currie"/>
          <p:cNvPicPr>
            <a:picLocks noChangeAspect="1" noChangeArrowheads="1"/>
          </p:cNvPicPr>
          <p:nvPr/>
        </p:nvPicPr>
        <p:blipFill>
          <a:blip r:embed="rId8" cstate="print"/>
          <a:srcRect r="16710"/>
          <a:stretch>
            <a:fillRect/>
          </a:stretch>
        </p:blipFill>
        <p:spPr bwMode="auto">
          <a:xfrm>
            <a:off x="6353175" y="3479800"/>
            <a:ext cx="25241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6" name="Text Box 48"/>
          <p:cNvSpPr txBox="1">
            <a:spLocks noChangeArrowheads="1"/>
          </p:cNvSpPr>
          <p:nvPr/>
        </p:nvSpPr>
        <p:spPr bwMode="auto">
          <a:xfrm>
            <a:off x="6305550" y="6203950"/>
            <a:ext cx="254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0"/>
              <a:t>potápka západní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Aechmophorus occidentalis</a:t>
            </a:r>
            <a:r>
              <a:rPr lang="cs-CZ" sz="1400" b="0"/>
              <a:t>)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1" descr="SkalMatkaJetelLucni"/>
          <p:cNvPicPr>
            <a:picLocks noChangeAspect="1" noChangeArrowheads="1"/>
          </p:cNvPicPr>
          <p:nvPr/>
        </p:nvPicPr>
        <p:blipFill>
          <a:blip r:embed="rId3" cstate="print"/>
          <a:srcRect l="8223" t="16078" r="20401" b="11070"/>
          <a:stretch>
            <a:fillRect/>
          </a:stretch>
        </p:blipFill>
        <p:spPr bwMode="auto">
          <a:xfrm>
            <a:off x="4632008" y="1117620"/>
            <a:ext cx="2149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2" name="Picture 27" descr="Ctrap%2Bpol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326" y="1217015"/>
            <a:ext cx="216376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3" name="Picture 29" descr="kolibrik"/>
          <p:cNvPicPr>
            <a:picLocks noChangeAspect="1" noChangeArrowheads="1"/>
          </p:cNvPicPr>
          <p:nvPr/>
        </p:nvPicPr>
        <p:blipFill>
          <a:blip r:embed="rId5" cstate="print"/>
          <a:srcRect r="9778"/>
          <a:stretch>
            <a:fillRect/>
          </a:stretch>
        </p:blipFill>
        <p:spPr bwMode="auto">
          <a:xfrm>
            <a:off x="3874938" y="4028047"/>
            <a:ext cx="36115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4" name="Picture 30" descr="Chiloglottis formicifera #2"/>
          <p:cNvPicPr>
            <a:picLocks noChangeAspect="1" noChangeArrowheads="1"/>
          </p:cNvPicPr>
          <p:nvPr/>
        </p:nvPicPr>
        <p:blipFill>
          <a:blip r:embed="rId6" cstate="print"/>
          <a:srcRect b="17111"/>
          <a:stretch>
            <a:fillRect/>
          </a:stretch>
        </p:blipFill>
        <p:spPr bwMode="auto">
          <a:xfrm>
            <a:off x="438150" y="3869876"/>
            <a:ext cx="23241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5" name="Picture 25" descr="473px-Ophrys_apifera_flower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2897" t="15471" r="8844" b="12827"/>
          <a:stretch>
            <a:fillRect/>
          </a:stretch>
        </p:blipFill>
        <p:spPr bwMode="auto">
          <a:xfrm>
            <a:off x="1943044" y="2256921"/>
            <a:ext cx="21177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43685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signály:</a:t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  <a:br>
              <a:rPr lang="cs-CZ" b="0" dirty="0"/>
            </a:br>
            <a:r>
              <a:rPr lang="cs-CZ" b="0" dirty="0"/>
              <a:t>- behaviorální (např. svatební tance) </a:t>
            </a:r>
            <a:br>
              <a:rPr lang="cs-CZ" b="0" dirty="0"/>
            </a:br>
            <a:r>
              <a:rPr lang="cs-CZ" b="0" dirty="0"/>
              <a:t>- různí opylovači u rostlin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1"/>
          <p:cNvSpPr txBox="1">
            <a:spLocks noChangeArrowheads="1"/>
          </p:cNvSpPr>
          <p:nvPr/>
        </p:nvSpPr>
        <p:spPr bwMode="auto">
          <a:xfrm>
            <a:off x="438150" y="271463"/>
            <a:ext cx="6048451" cy="25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B) </a:t>
            </a:r>
            <a:r>
              <a:rPr lang="cs-CZ" b="0" dirty="0" err="1">
                <a:solidFill>
                  <a:srgbClr val="F00000"/>
                </a:solidFill>
              </a:rPr>
              <a:t>pokopulační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ke křížení dochází, ale nedochází k přenosu gamet</a:t>
            </a:r>
            <a:r>
              <a:rPr lang="cs-CZ" b="0" dirty="0"/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mechanické: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/>
              <a:t>- především rostliny, u živočichů tvar genitálií</a:t>
            </a:r>
          </a:p>
        </p:txBody>
      </p:sp>
      <p:pic>
        <p:nvPicPr>
          <p:cNvPr id="18435" name="Picture 24" descr="378-02-MinkBaculum-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848" y="4389120"/>
            <a:ext cx="22891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26" descr="cat_baculum_4012b_8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110" y="525911"/>
            <a:ext cx="26384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7" name="Picture 28" descr="8000-walrus-pen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36" y="3184263"/>
            <a:ext cx="3673748" cy="15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8" name="Picture 30" descr="baculum-manedwo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4398" y="2931440"/>
            <a:ext cx="3325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39" name="Text Box 31"/>
          <p:cNvSpPr txBox="1">
            <a:spLocks noChangeArrowheads="1"/>
          </p:cNvSpPr>
          <p:nvPr/>
        </p:nvSpPr>
        <p:spPr bwMode="auto">
          <a:xfrm>
            <a:off x="4896167" y="6231199"/>
            <a:ext cx="696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norek</a:t>
            </a:r>
          </a:p>
        </p:txBody>
      </p:sp>
      <p:sp>
        <p:nvSpPr>
          <p:cNvPr id="18440" name="Text Box 32"/>
          <p:cNvSpPr txBox="1">
            <a:spLocks noChangeArrowheads="1"/>
          </p:cNvSpPr>
          <p:nvPr/>
        </p:nvSpPr>
        <p:spPr bwMode="auto">
          <a:xfrm>
            <a:off x="4978363" y="3734455"/>
            <a:ext cx="593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liška</a:t>
            </a:r>
          </a:p>
        </p:txBody>
      </p:sp>
      <p:sp>
        <p:nvSpPr>
          <p:cNvPr id="18441" name="Text Box 33"/>
          <p:cNvSpPr txBox="1">
            <a:spLocks noChangeArrowheads="1"/>
          </p:cNvSpPr>
          <p:nvPr/>
        </p:nvSpPr>
        <p:spPr bwMode="auto">
          <a:xfrm>
            <a:off x="8114759" y="2452538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kočka</a:t>
            </a:r>
          </a:p>
        </p:txBody>
      </p:sp>
      <p:sp>
        <p:nvSpPr>
          <p:cNvPr id="18442" name="Text Box 34"/>
          <p:cNvSpPr txBox="1">
            <a:spLocks noChangeArrowheads="1"/>
          </p:cNvSpPr>
          <p:nvPr/>
        </p:nvSpPr>
        <p:spPr bwMode="auto">
          <a:xfrm>
            <a:off x="289224" y="6071758"/>
            <a:ext cx="3648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mrož (fosilní: 1,2 m a recentní: 56 cm)</a:t>
            </a:r>
          </a:p>
        </p:txBody>
      </p:sp>
      <p:pic>
        <p:nvPicPr>
          <p:cNvPr id="18443" name="Picture 36" descr="378-05-RaccoonBaculum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9849" y="4389120"/>
            <a:ext cx="250031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4" name="Text Box 37"/>
          <p:cNvSpPr txBox="1">
            <a:spLocks noChangeArrowheads="1"/>
          </p:cNvSpPr>
          <p:nvPr/>
        </p:nvSpPr>
        <p:spPr bwMode="auto">
          <a:xfrm>
            <a:off x="7417865" y="6231199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mýval</a:t>
            </a:r>
          </a:p>
        </p:txBody>
      </p:sp>
      <p:pic>
        <p:nvPicPr>
          <p:cNvPr id="18445" name="Picture 39" descr="File:WalrusOosik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301" y="4926405"/>
            <a:ext cx="36734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3034180" y="4709063"/>
            <a:ext cx="1224824" cy="468313"/>
          </a:xfrm>
          <a:prstGeom prst="wedgeRectCallout">
            <a:avLst>
              <a:gd name="adj1" fmla="val -47089"/>
              <a:gd name="adj2" fmla="val -14157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 err="1"/>
              <a:t>os</a:t>
            </a:r>
            <a:r>
              <a:rPr lang="en-US" sz="1600" b="0" i="1" dirty="0"/>
              <a:t> penis</a:t>
            </a:r>
            <a:endParaRPr lang="cs-CZ" sz="1600" b="0" i="1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7883890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B) </a:t>
            </a:r>
            <a:r>
              <a:rPr lang="cs-CZ" b="0" dirty="0" err="1">
                <a:solidFill>
                  <a:srgbClr val="F00000"/>
                </a:solidFill>
              </a:rPr>
              <a:t>pokopulační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dochází k přenosu gamet, ale vajíčko není oplozeno</a:t>
            </a:r>
            <a:r>
              <a:rPr lang="cs-CZ" b="0" dirty="0"/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gametická inkompatibilita</a:t>
            </a:r>
            <a:br>
              <a:rPr lang="cs-CZ" b="0" dirty="0">
                <a:solidFill>
                  <a:srgbClr val="FF0000"/>
                </a:solidFill>
              </a:rPr>
            </a:b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/>
              <a:t>vnější oplození: především mořští bezobratlí (měkkýši, ostnokožci)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vnitřní oplození: např. </a:t>
            </a:r>
            <a:r>
              <a:rPr lang="cs-CZ" b="0" i="1" dirty="0" err="1"/>
              <a:t>Drosophila</a:t>
            </a:r>
            <a:r>
              <a:rPr lang="cs-CZ" b="0" dirty="0"/>
              <a:t> – spermie nedokáže přežít </a:t>
            </a:r>
            <a:br>
              <a:rPr lang="cs-CZ" b="0" dirty="0"/>
            </a:br>
            <a:r>
              <a:rPr lang="cs-CZ" b="0" dirty="0"/>
              <a:t>	ve spermatéce samic jiných druhů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rostliny: prorůstání pylové láčky čnělkou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diviz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255588"/>
            <a:ext cx="352107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1" name="Picture 3" descr="sedmikras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763" y="198438"/>
            <a:ext cx="4114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2" name="Picture 4" descr="vlci m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2575" y="3071813"/>
            <a:ext cx="479901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6694461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2. </a:t>
            </a:r>
            <a:r>
              <a:rPr lang="cs-CZ" sz="2400" b="0" dirty="0" err="1">
                <a:solidFill>
                  <a:srgbClr val="F00000"/>
                </a:solidFill>
              </a:rPr>
              <a:t>Postzygotické</a:t>
            </a:r>
            <a:endParaRPr lang="cs-CZ" sz="2400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/>
              <a:t>neživotaschopnost (</a:t>
            </a:r>
            <a:r>
              <a:rPr lang="cs-CZ" b="0" dirty="0" err="1"/>
              <a:t>inviabilita</a:t>
            </a:r>
            <a:r>
              <a:rPr lang="cs-CZ" b="0" dirty="0"/>
              <a:t>)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sterilita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snížená </a:t>
            </a:r>
            <a:r>
              <a:rPr lang="cs-CZ" b="0" dirty="0" err="1"/>
              <a:t>viabilita</a:t>
            </a:r>
            <a:r>
              <a:rPr lang="cs-CZ" b="0" dirty="0"/>
              <a:t> nebo fertilita F2 nebo zpětných kříženců </a:t>
            </a:r>
            <a:br>
              <a:rPr lang="cs-CZ" b="0" dirty="0"/>
            </a:br>
            <a:r>
              <a:rPr lang="cs-CZ" b="0" dirty="0"/>
              <a:t>	= hybridní dysgeneze</a:t>
            </a:r>
            <a:endParaRPr lang="cs-CZ" b="0" dirty="0">
              <a:solidFill>
                <a:srgbClr val="F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150" y="3281866"/>
            <a:ext cx="3081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err="1">
                <a:solidFill>
                  <a:srgbClr val="F00000"/>
                </a:solidFill>
              </a:rPr>
              <a:t>Haldaneovo</a:t>
            </a:r>
            <a:r>
              <a:rPr lang="cs-CZ" sz="2400" b="0" dirty="0">
                <a:solidFill>
                  <a:srgbClr val="F00000"/>
                </a:solidFill>
              </a:rPr>
              <a:t> pravidlo:</a:t>
            </a:r>
          </a:p>
        </p:txBody>
      </p:sp>
      <p:pic>
        <p:nvPicPr>
          <p:cNvPr id="133122" name="Picture 2" descr="http://media-1.web.britannica.com/eb-media/05/46505-004-5ED4FC78.jpg"/>
          <p:cNvPicPr>
            <a:picLocks noChangeAspect="1" noChangeArrowheads="1"/>
          </p:cNvPicPr>
          <p:nvPr/>
        </p:nvPicPr>
        <p:blipFill>
          <a:blip r:embed="rId3" cstate="print"/>
          <a:srcRect b="14665"/>
          <a:stretch>
            <a:fillRect/>
          </a:stretch>
        </p:blipFill>
        <p:spPr bwMode="auto">
          <a:xfrm>
            <a:off x="6723528" y="2710927"/>
            <a:ext cx="1839118" cy="22635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válný popisek 5"/>
          <p:cNvSpPr/>
          <p:nvPr/>
        </p:nvSpPr>
        <p:spPr bwMode="auto">
          <a:xfrm>
            <a:off x="1632249" y="3883508"/>
            <a:ext cx="5005219" cy="2097741"/>
          </a:xfrm>
          <a:prstGeom prst="wedgeEllipseCallout">
            <a:avLst>
              <a:gd name="adj1" fmla="val 61874"/>
              <a:gd name="adj2" fmla="val -37600"/>
            </a:avLst>
          </a:prstGeom>
          <a:solidFill>
            <a:srgbClr val="CC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dirty="0"/>
              <a:t>Jestliže je u hybridů snížená fertilita nebo </a:t>
            </a:r>
            <a:r>
              <a:rPr lang="cs-CZ" b="0" dirty="0" err="1"/>
              <a:t>viabilita</a:t>
            </a:r>
            <a:r>
              <a:rPr lang="cs-CZ" b="0" dirty="0"/>
              <a:t>, jde většinou o </a:t>
            </a:r>
            <a:r>
              <a:rPr lang="cs-CZ" b="0" u="sng" dirty="0" err="1"/>
              <a:t>heterogametické</a:t>
            </a:r>
            <a:r>
              <a:rPr lang="cs-CZ" b="0" u="sng" dirty="0"/>
              <a:t> pohlaví</a:t>
            </a:r>
            <a:r>
              <a:rPr lang="cs-CZ" b="0" u="sng" baseline="30000" dirty="0"/>
              <a:t>*)</a:t>
            </a:r>
            <a:endParaRPr kumimoji="0" lang="cs-CZ" sz="2000" b="1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40287" y="6216716"/>
            <a:ext cx="583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1800" b="0" dirty="0"/>
              <a:t>*) </a:t>
            </a:r>
            <a:r>
              <a:rPr lang="cs-CZ" sz="1800" b="0" i="1" dirty="0" err="1"/>
              <a:t>Drosophila</a:t>
            </a:r>
            <a:r>
              <a:rPr lang="cs-CZ" sz="1800" b="0" dirty="0"/>
              <a:t> – samci (XY); </a:t>
            </a:r>
            <a:r>
              <a:rPr lang="cs-CZ" sz="1800" b="0" i="1" dirty="0" err="1"/>
              <a:t>Abraxas</a:t>
            </a:r>
            <a:r>
              <a:rPr lang="cs-CZ" sz="1800" b="0" dirty="0"/>
              <a:t> – samice (WZ)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637017" y="1308566"/>
            <a:ext cx="4345618" cy="5221228"/>
            <a:chOff x="3214" y="984"/>
            <a:chExt cx="2546" cy="3059"/>
          </a:xfrm>
        </p:grpSpPr>
        <p:pic>
          <p:nvPicPr>
            <p:cNvPr id="20484" name="Picture 7" descr="skenovat000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0800000" flipH="1" flipV="1">
              <a:off x="3363" y="984"/>
              <a:ext cx="2397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3214" y="3831"/>
              <a:ext cx="24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i="1" dirty="0" err="1"/>
                <a:t>Drosophila</a:t>
              </a:r>
              <a:r>
                <a:rPr lang="cs-CZ" sz="1600" b="0" i="1" dirty="0"/>
                <a:t> </a:t>
              </a:r>
              <a:r>
                <a:rPr lang="cs-CZ" sz="1600" b="0" i="1" dirty="0" err="1"/>
                <a:t>pseudoobscura</a:t>
              </a:r>
              <a:r>
                <a:rPr lang="cs-CZ" sz="1600" b="0" dirty="0"/>
                <a:t> </a:t>
              </a:r>
              <a:r>
                <a:rPr lang="cs-CZ" sz="1600" b="0" dirty="0">
                  <a:sym typeface="Symbol" pitchFamily="18" charset="2"/>
                </a:rPr>
                <a:t> </a:t>
              </a:r>
              <a:r>
                <a:rPr lang="cs-CZ" sz="1600" b="0" i="1" dirty="0">
                  <a:sym typeface="Symbol" pitchFamily="18" charset="2"/>
                </a:rPr>
                <a:t>D. </a:t>
              </a:r>
              <a:r>
                <a:rPr lang="cs-CZ" sz="1600" b="0" i="1" dirty="0" err="1">
                  <a:sym typeface="Symbol" pitchFamily="18" charset="2"/>
                </a:rPr>
                <a:t>persimilis</a:t>
              </a:r>
              <a:endParaRPr lang="cs-CZ" sz="1600" b="0" i="1" dirty="0">
                <a:sym typeface="Symbol" pitchFamily="18" charset="2"/>
              </a:endParaRPr>
            </a:p>
          </p:txBody>
        </p:sp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3398" y="2433"/>
              <a:ext cx="2246" cy="1172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404636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Haldaneovo</a:t>
            </a:r>
            <a:r>
              <a:rPr lang="cs-CZ" b="0" dirty="0"/>
              <a:t> pravidlo vysvětluje </a:t>
            </a:r>
            <a:r>
              <a:rPr lang="cs-CZ" b="0" dirty="0">
                <a:solidFill>
                  <a:srgbClr val="F00000"/>
                </a:solidFill>
              </a:rPr>
              <a:t>Velký efekt chromozomu X </a:t>
            </a:r>
            <a:r>
              <a:rPr lang="cs-CZ" b="0" dirty="0"/>
              <a:t>(</a:t>
            </a:r>
            <a:r>
              <a:rPr lang="cs-CZ" b="0" i="1" dirty="0" err="1"/>
              <a:t>Large</a:t>
            </a:r>
            <a:r>
              <a:rPr lang="cs-CZ" b="0" i="1" dirty="0"/>
              <a:t> X 	</a:t>
            </a:r>
            <a:r>
              <a:rPr lang="cs-CZ" b="0" i="1" dirty="0" err="1"/>
              <a:t>Effect</a:t>
            </a:r>
            <a:r>
              <a:rPr lang="cs-CZ" b="0" dirty="0"/>
              <a:t>):</a:t>
            </a:r>
            <a:r>
              <a:rPr lang="cs-CZ" b="0" dirty="0">
                <a:solidFill>
                  <a:srgbClr val="F00000"/>
                </a:solidFill>
              </a:rPr>
              <a:t> </a:t>
            </a:r>
            <a:r>
              <a:rPr lang="cs-CZ" b="0" dirty="0"/>
              <a:t>geny mající velký účinek na </a:t>
            </a:r>
            <a:r>
              <a:rPr lang="cs-CZ" b="0" dirty="0" err="1"/>
              <a:t>postzygotickou</a:t>
            </a:r>
            <a:r>
              <a:rPr lang="cs-CZ" b="0" dirty="0"/>
              <a:t> reprodukční 	izolaci se	zpravidla nacházejí na chromozomu X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teorie dominance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(</a:t>
            </a:r>
            <a:r>
              <a:rPr lang="cs-CZ" b="0" dirty="0" err="1"/>
              <a:t>Muller</a:t>
            </a:r>
            <a:r>
              <a:rPr lang="cs-CZ" b="0" dirty="0"/>
              <a:t> 1940, 1942; </a:t>
            </a:r>
            <a:r>
              <a:rPr lang="cs-CZ" b="0" dirty="0" err="1"/>
              <a:t>Orr</a:t>
            </a:r>
            <a:r>
              <a:rPr lang="cs-CZ" b="0" dirty="0"/>
              <a:t> 1997):</a:t>
            </a:r>
            <a:br>
              <a:rPr lang="cs-CZ" b="0" dirty="0"/>
            </a:br>
            <a:br>
              <a:rPr lang="cs-CZ" b="0" dirty="0"/>
            </a:br>
            <a:r>
              <a:rPr lang="cs-CZ" b="0" dirty="0"/>
              <a:t>samci – </a:t>
            </a:r>
            <a:r>
              <a:rPr lang="cs-CZ" b="0" u="sng" dirty="0"/>
              <a:t>dominantní</a:t>
            </a:r>
            <a:r>
              <a:rPr lang="cs-CZ" b="0" dirty="0"/>
              <a:t> i </a:t>
            </a:r>
            <a:r>
              <a:rPr lang="cs-CZ" b="0" u="sng" dirty="0"/>
              <a:t>recesivní</a:t>
            </a:r>
            <a:r>
              <a:rPr lang="cs-CZ" b="0" dirty="0"/>
              <a:t> alely </a:t>
            </a:r>
            <a:br>
              <a:rPr lang="cs-CZ" b="0" dirty="0"/>
            </a:br>
            <a:r>
              <a:rPr lang="cs-CZ" b="0" dirty="0"/>
              <a:t>	genů na X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samice – pouze </a:t>
            </a:r>
            <a:r>
              <a:rPr lang="cs-CZ" b="0" u="sng" dirty="0"/>
              <a:t>dominantní</a:t>
            </a:r>
            <a:r>
              <a:rPr lang="cs-CZ" b="0" dirty="0"/>
              <a:t> alely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5254" r="5606" b="46388"/>
          <a:stretch>
            <a:fillRect/>
          </a:stretch>
        </p:blipFill>
        <p:spPr bwMode="auto">
          <a:xfrm>
            <a:off x="438150" y="1746216"/>
            <a:ext cx="8290399" cy="356150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38150" y="271463"/>
            <a:ext cx="8220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Mezi alopatrickými druhy vzniká </a:t>
            </a:r>
            <a:r>
              <a:rPr lang="cs-CZ" b="0" dirty="0" err="1"/>
              <a:t>pre</a:t>
            </a:r>
            <a:r>
              <a:rPr lang="cs-CZ" b="0" dirty="0"/>
              <a:t>- i </a:t>
            </a:r>
            <a:r>
              <a:rPr lang="cs-CZ" b="0" dirty="0" err="1"/>
              <a:t>postzygotická</a:t>
            </a:r>
            <a:r>
              <a:rPr lang="cs-CZ" b="0" dirty="0"/>
              <a:t> izolace podobným</a:t>
            </a:r>
          </a:p>
          <a:p>
            <a:r>
              <a:rPr lang="cs-CZ" b="0" dirty="0"/>
              <a:t>tempem ...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38150" y="5763118"/>
            <a:ext cx="8486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... mezi sympatrickými/</a:t>
            </a:r>
            <a:r>
              <a:rPr lang="cs-CZ" b="0" dirty="0" err="1"/>
              <a:t>parapatrickými</a:t>
            </a:r>
            <a:r>
              <a:rPr lang="cs-CZ" b="0" dirty="0"/>
              <a:t> druhy vzniká </a:t>
            </a:r>
            <a:r>
              <a:rPr lang="cs-CZ" b="0" dirty="0" err="1"/>
              <a:t>prezygotická</a:t>
            </a:r>
            <a:r>
              <a:rPr lang="cs-CZ" b="0" dirty="0"/>
              <a:t> izolace </a:t>
            </a:r>
            <a:br>
              <a:rPr lang="cs-CZ" b="0" dirty="0"/>
            </a:br>
            <a:r>
              <a:rPr lang="cs-CZ" b="0" dirty="0"/>
              <a:t>rychleji</a:t>
            </a:r>
          </a:p>
        </p:txBody>
      </p:sp>
      <p:sp>
        <p:nvSpPr>
          <p:cNvPr id="8" name="AutoShape 21">
            <a:extLst>
              <a:ext uri="{FF2B5EF4-FFF2-40B4-BE49-F238E27FC236}">
                <a16:creationId xmlns:a16="http://schemas.microsoft.com/office/drawing/2014/main" id="{9412063F-4677-40A6-8BCA-6A7FB61BB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855" y="1271752"/>
            <a:ext cx="1500711" cy="720990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sympatrické i alopatrické</a:t>
            </a:r>
          </a:p>
        </p:txBody>
      </p:sp>
      <p:sp>
        <p:nvSpPr>
          <p:cNvPr id="9" name="AutoShape 21">
            <a:extLst>
              <a:ext uri="{FF2B5EF4-FFF2-40B4-BE49-F238E27FC236}">
                <a16:creationId xmlns:a16="http://schemas.microsoft.com/office/drawing/2014/main" id="{4D346F0D-9F54-46C4-9F4D-CD91B9067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613" y="1502978"/>
            <a:ext cx="1705985" cy="526549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sympatrické</a:t>
            </a:r>
          </a:p>
        </p:txBody>
      </p:sp>
      <p:sp>
        <p:nvSpPr>
          <p:cNvPr id="10" name="AutoShape 21">
            <a:extLst>
              <a:ext uri="{FF2B5EF4-FFF2-40B4-BE49-F238E27FC236}">
                <a16:creationId xmlns:a16="http://schemas.microsoft.com/office/drawing/2014/main" id="{8564A46A-5F21-43E2-BECB-155F4FF2D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862" y="3158357"/>
            <a:ext cx="1705985" cy="526549"/>
          </a:xfrm>
          <a:prstGeom prst="wedgeRectCallout">
            <a:avLst>
              <a:gd name="adj1" fmla="val -59410"/>
              <a:gd name="adj2" fmla="val 3340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alopatrické</a:t>
            </a:r>
            <a:endParaRPr lang="cs-CZ" sz="1800" b="0" dirty="0"/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B6737671-5AFF-41F9-9B7D-06CFDF8D2D5F}"/>
              </a:ext>
            </a:extLst>
          </p:cNvPr>
          <p:cNvSpPr/>
          <p:nvPr/>
        </p:nvSpPr>
        <p:spPr bwMode="auto">
          <a:xfrm>
            <a:off x="1869259" y="701996"/>
            <a:ext cx="173346" cy="156067"/>
          </a:xfrm>
          <a:prstGeom prst="triangle">
            <a:avLst/>
          </a:prstGeom>
          <a:solidFill>
            <a:srgbClr val="FF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3EF126B6-64C8-4249-B6E5-EA1A2D7AE286}"/>
              </a:ext>
            </a:extLst>
          </p:cNvPr>
          <p:cNvSpPr/>
          <p:nvPr/>
        </p:nvSpPr>
        <p:spPr bwMode="auto">
          <a:xfrm>
            <a:off x="2080875" y="701996"/>
            <a:ext cx="173346" cy="156067"/>
          </a:xfrm>
          <a:prstGeom prst="triangle">
            <a:avLst/>
          </a:prstGeom>
          <a:solidFill>
            <a:srgbClr val="FF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vnoramenný trojúhelník 12">
            <a:extLst>
              <a:ext uri="{FF2B5EF4-FFF2-40B4-BE49-F238E27FC236}">
                <a16:creationId xmlns:a16="http://schemas.microsoft.com/office/drawing/2014/main" id="{151C513A-8D5E-4905-B40D-40771EFC0312}"/>
              </a:ext>
            </a:extLst>
          </p:cNvPr>
          <p:cNvSpPr/>
          <p:nvPr/>
        </p:nvSpPr>
        <p:spPr bwMode="auto">
          <a:xfrm>
            <a:off x="2292491" y="701996"/>
            <a:ext cx="173346" cy="156067"/>
          </a:xfrm>
          <a:prstGeom prst="triangle">
            <a:avLst/>
          </a:prstGeom>
          <a:solidFill>
            <a:srgbClr val="FF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ovnoramenný trojúhelník 13">
            <a:extLst>
              <a:ext uri="{FF2B5EF4-FFF2-40B4-BE49-F238E27FC236}">
                <a16:creationId xmlns:a16="http://schemas.microsoft.com/office/drawing/2014/main" id="{6E24D20D-8FB7-4657-BAA9-BB49D99B38BF}"/>
              </a:ext>
            </a:extLst>
          </p:cNvPr>
          <p:cNvSpPr/>
          <p:nvPr/>
        </p:nvSpPr>
        <p:spPr bwMode="auto">
          <a:xfrm>
            <a:off x="1492943" y="6203563"/>
            <a:ext cx="173346" cy="156067"/>
          </a:xfrm>
          <a:prstGeom prst="triangle">
            <a:avLst/>
          </a:prstGeom>
          <a:solidFill>
            <a:srgbClr val="66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ovnoramenný trojúhelník 14">
            <a:extLst>
              <a:ext uri="{FF2B5EF4-FFF2-40B4-BE49-F238E27FC236}">
                <a16:creationId xmlns:a16="http://schemas.microsoft.com/office/drawing/2014/main" id="{C1FD7CC0-E15F-4139-AC9D-41822B70BB75}"/>
              </a:ext>
            </a:extLst>
          </p:cNvPr>
          <p:cNvSpPr/>
          <p:nvPr/>
        </p:nvSpPr>
        <p:spPr bwMode="auto">
          <a:xfrm>
            <a:off x="1695913" y="6203563"/>
            <a:ext cx="173346" cy="156067"/>
          </a:xfrm>
          <a:prstGeom prst="triangle">
            <a:avLst/>
          </a:prstGeom>
          <a:solidFill>
            <a:srgbClr val="66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vnoramenný trojúhelník 15">
            <a:extLst>
              <a:ext uri="{FF2B5EF4-FFF2-40B4-BE49-F238E27FC236}">
                <a16:creationId xmlns:a16="http://schemas.microsoft.com/office/drawing/2014/main" id="{3775F1BA-9FBE-41BA-96BE-E38B9EBBBA96}"/>
              </a:ext>
            </a:extLst>
          </p:cNvPr>
          <p:cNvSpPr/>
          <p:nvPr/>
        </p:nvSpPr>
        <p:spPr bwMode="auto">
          <a:xfrm>
            <a:off x="1902495" y="6203563"/>
            <a:ext cx="173346" cy="156067"/>
          </a:xfrm>
          <a:prstGeom prst="triangle">
            <a:avLst/>
          </a:prstGeom>
          <a:solidFill>
            <a:srgbClr val="66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38150" y="1275922"/>
            <a:ext cx="8632684" cy="337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Rozpoznávací druh (</a:t>
            </a:r>
            <a:r>
              <a:rPr lang="cs-CZ" b="0" i="1" dirty="0" err="1">
                <a:solidFill>
                  <a:srgbClr val="F00000"/>
                </a:solidFill>
              </a:rPr>
              <a:t>Recognition</a:t>
            </a:r>
            <a:r>
              <a:rPr lang="cs-CZ" b="0" i="1" dirty="0">
                <a:solidFill>
                  <a:srgbClr val="F00000"/>
                </a:solidFill>
              </a:rPr>
              <a:t> species </a:t>
            </a:r>
            <a:r>
              <a:rPr lang="cs-CZ" b="0" i="1" dirty="0" err="1">
                <a:solidFill>
                  <a:srgbClr val="F00000"/>
                </a:solidFill>
              </a:rPr>
              <a:t>concept</a:t>
            </a:r>
            <a:r>
              <a:rPr lang="cs-CZ" b="0" dirty="0">
                <a:solidFill>
                  <a:srgbClr val="F0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br>
              <a:rPr lang="cs-CZ" b="0" dirty="0">
                <a:solidFill>
                  <a:srgbClr val="003399"/>
                </a:solidFill>
              </a:rPr>
            </a:br>
            <a:r>
              <a:rPr lang="cs-CZ" b="0" dirty="0" err="1">
                <a:solidFill>
                  <a:srgbClr val="003399"/>
                </a:solidFill>
              </a:rPr>
              <a:t>Hugh</a:t>
            </a:r>
            <a:r>
              <a:rPr lang="cs-CZ" b="0" dirty="0">
                <a:solidFill>
                  <a:srgbClr val="003399"/>
                </a:solidFill>
              </a:rPr>
              <a:t> E.H. </a:t>
            </a:r>
            <a:r>
              <a:rPr lang="cs-CZ" b="0" dirty="0" err="1">
                <a:solidFill>
                  <a:srgbClr val="003399"/>
                </a:solidFill>
              </a:rPr>
              <a:t>Paterson</a:t>
            </a:r>
            <a:r>
              <a:rPr lang="cs-CZ" b="0" dirty="0"/>
              <a:t> (1985)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důraz ne na izolaci, ale na společný fertilizační systém:</a:t>
            </a:r>
            <a:br>
              <a:rPr lang="cs-CZ" b="0" dirty="0"/>
            </a:br>
            <a:r>
              <a:rPr lang="cs-CZ" b="0" dirty="0"/>
              <a:t>	specifický systém rozpoznání partnera (SMRS = </a:t>
            </a:r>
            <a:r>
              <a:rPr lang="cs-CZ" b="0" i="1" dirty="0" err="1"/>
              <a:t>specific</a:t>
            </a:r>
            <a:r>
              <a:rPr lang="cs-CZ" b="0" i="1" dirty="0"/>
              <a:t> mate </a:t>
            </a:r>
            <a:br>
              <a:rPr lang="cs-CZ" b="0" i="1" dirty="0"/>
            </a:br>
            <a:r>
              <a:rPr lang="cs-CZ" b="0" i="1" dirty="0"/>
              <a:t>	</a:t>
            </a:r>
            <a:r>
              <a:rPr lang="cs-CZ" b="0" i="1" dirty="0" err="1"/>
              <a:t>recognition</a:t>
            </a:r>
            <a:r>
              <a:rPr lang="cs-CZ" b="0" i="1" dirty="0"/>
              <a:t> </a:t>
            </a:r>
            <a:r>
              <a:rPr lang="cs-CZ" b="0" i="1" dirty="0" err="1"/>
              <a:t>system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námluvy, načasování páření, výběr prostředí, zbarvení, endokrinní systém,</a:t>
            </a:r>
            <a:br>
              <a:rPr lang="cs-CZ" b="0" dirty="0"/>
            </a:br>
            <a:r>
              <a:rPr lang="cs-CZ" b="0" dirty="0"/>
              <a:t>  tvar kopulačních orgánů, gametická kompatibilita, …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reprodukční izolace jako vedlejší produkt</a:t>
            </a:r>
          </a:p>
        </p:txBody>
      </p:sp>
      <p:pic>
        <p:nvPicPr>
          <p:cNvPr id="21508" name="Picture 7" descr="Evolution and the Recognition Concept of Species: Collected Writing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625" r="19305"/>
          <a:stretch>
            <a:fillRect/>
          </a:stretch>
        </p:blipFill>
        <p:spPr bwMode="auto">
          <a:xfrm>
            <a:off x="7312716" y="458564"/>
            <a:ext cx="11144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38150" y="1247663"/>
            <a:ext cx="8456354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Kohezní druh (</a:t>
            </a:r>
            <a:r>
              <a:rPr lang="cs-CZ" b="0" i="1" dirty="0" err="1">
                <a:solidFill>
                  <a:srgbClr val="F00000"/>
                </a:solidFill>
              </a:rPr>
              <a:t>Cohesion</a:t>
            </a:r>
            <a:r>
              <a:rPr lang="cs-CZ" b="0" i="1" dirty="0">
                <a:solidFill>
                  <a:srgbClr val="F00000"/>
                </a:solidFill>
              </a:rPr>
              <a:t> species </a:t>
            </a:r>
            <a:r>
              <a:rPr lang="cs-CZ" b="0" i="1" dirty="0" err="1">
                <a:solidFill>
                  <a:srgbClr val="F00000"/>
                </a:solidFill>
              </a:rPr>
              <a:t>concept</a:t>
            </a:r>
            <a:r>
              <a:rPr lang="cs-CZ" b="0" dirty="0">
                <a:solidFill>
                  <a:srgbClr val="F00000"/>
                </a:solidFill>
              </a:rPr>
              <a:t>)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Alan R.</a:t>
            </a:r>
            <a:r>
              <a:rPr lang="cs-CZ" b="0" dirty="0"/>
              <a:t> </a:t>
            </a:r>
            <a:r>
              <a:rPr lang="cs-CZ" b="0" dirty="0" err="1">
                <a:solidFill>
                  <a:srgbClr val="003399"/>
                </a:solidFill>
              </a:rPr>
              <a:t>Templeton</a:t>
            </a:r>
            <a:r>
              <a:rPr lang="cs-CZ" b="0" dirty="0"/>
              <a:t> (1989)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důraz na mechanismy, které zachovávají morfologickou stabilitu populací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kohezní mechanismy: tok genů, stabilizující selekce, vývojová omezení,</a:t>
            </a:r>
            <a:br>
              <a:rPr lang="cs-CZ" b="0" dirty="0"/>
            </a:br>
            <a:r>
              <a:rPr lang="cs-CZ" b="0" dirty="0"/>
              <a:t>	reprodukční izolace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aplikace i na asexuální organismy, možnost mezidruhové hybridizace</a:t>
            </a:r>
          </a:p>
        </p:txBody>
      </p:sp>
      <p:pic>
        <p:nvPicPr>
          <p:cNvPr id="22532" name="Picture 7" descr="templetonpict"/>
          <p:cNvPicPr>
            <a:picLocks noChangeAspect="1" noChangeArrowheads="1"/>
          </p:cNvPicPr>
          <p:nvPr/>
        </p:nvPicPr>
        <p:blipFill>
          <a:blip r:embed="rId3" cstate="print"/>
          <a:srcRect l="11745"/>
          <a:stretch>
            <a:fillRect/>
          </a:stretch>
        </p:blipFill>
        <p:spPr bwMode="auto">
          <a:xfrm>
            <a:off x="7153835" y="411312"/>
            <a:ext cx="1400156" cy="161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00729" y="271463"/>
            <a:ext cx="7379746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Evoluční druh (</a:t>
            </a:r>
            <a:r>
              <a:rPr lang="cs-CZ" sz="2800" b="0" i="1" dirty="0" err="1">
                <a:solidFill>
                  <a:srgbClr val="F00000"/>
                </a:solidFill>
              </a:rPr>
              <a:t>Evolutionary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438150" y="1221160"/>
            <a:ext cx="417133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snaha o vertikální chápání druhu</a:t>
            </a:r>
            <a:br>
              <a:rPr lang="cs-CZ" b="0" dirty="0"/>
            </a:b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 err="1">
                <a:solidFill>
                  <a:srgbClr val="003399"/>
                </a:solidFill>
              </a:rPr>
              <a:t>George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Gaylord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Simpson</a:t>
            </a:r>
            <a:r>
              <a:rPr lang="cs-CZ" b="0" dirty="0"/>
              <a:t> (1961): 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fyletická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, </a:t>
            </a:r>
            <a:r>
              <a:rPr lang="cs-CZ" b="0" dirty="0" err="1"/>
              <a:t>chronospecies</a:t>
            </a: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/>
              <a:t>asexuální organismy</a:t>
            </a:r>
          </a:p>
          <a:p>
            <a:pPr>
              <a:spcAft>
                <a:spcPts val="600"/>
              </a:spcAft>
            </a:pPr>
            <a:r>
              <a:rPr lang="cs-CZ" b="0" dirty="0"/>
              <a:t>časové hledisko</a:t>
            </a:r>
          </a:p>
          <a:p>
            <a:pPr>
              <a:spcAft>
                <a:spcPts val="600"/>
              </a:spcAft>
            </a:pPr>
            <a:r>
              <a:rPr lang="cs-CZ" b="0" dirty="0"/>
              <a:t>biologický druh jeho součástí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8150" y="4342671"/>
            <a:ext cx="8432117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Edward O. </a:t>
            </a:r>
            <a:r>
              <a:rPr lang="cs-CZ" b="0" dirty="0" err="1">
                <a:solidFill>
                  <a:srgbClr val="003399"/>
                </a:solidFill>
              </a:rPr>
              <a:t>Wiley</a:t>
            </a:r>
            <a:r>
              <a:rPr lang="cs-CZ" b="0" dirty="0"/>
              <a:t> (1978):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„</a:t>
            </a:r>
            <a:r>
              <a:rPr lang="cs-CZ" b="0" i="1" dirty="0"/>
              <a:t>Druh je jediná linie populací od předků k potomkům, která si zachovává </a:t>
            </a:r>
            <a:br>
              <a:rPr lang="cs-CZ" b="0" i="1" dirty="0"/>
            </a:br>
            <a:r>
              <a:rPr lang="cs-CZ" b="0" i="1" dirty="0"/>
              <a:t>	svou identitu od ostatních linií a která má svoje vlastní evoluční </a:t>
            </a:r>
            <a:br>
              <a:rPr lang="cs-CZ" b="0" i="1" dirty="0"/>
            </a:br>
            <a:r>
              <a:rPr lang="cs-CZ" b="0" i="1" dirty="0"/>
              <a:t>	tendence a historický osud</a:t>
            </a:r>
            <a:r>
              <a:rPr lang="cs-CZ" b="0" dirty="0"/>
              <a:t>.“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 rozdíl od </a:t>
            </a:r>
            <a:r>
              <a:rPr lang="cs-CZ" b="0" dirty="0" err="1"/>
              <a:t>Simpsonova</a:t>
            </a:r>
            <a:r>
              <a:rPr lang="cs-CZ" b="0" dirty="0"/>
              <a:t> pojetí </a:t>
            </a:r>
            <a:r>
              <a:rPr lang="en-US" b="0" dirty="0"/>
              <a:t>u </a:t>
            </a:r>
            <a:r>
              <a:rPr lang="en-US" b="0" dirty="0" err="1"/>
              <a:t>Wileyho</a:t>
            </a:r>
            <a:r>
              <a:rPr lang="en-US" b="0" dirty="0"/>
              <a:t> </a:t>
            </a:r>
            <a:r>
              <a:rPr lang="cs-CZ" b="0" dirty="0"/>
              <a:t>pouze </a:t>
            </a:r>
            <a:r>
              <a:rPr lang="cs-CZ" b="0" dirty="0" err="1"/>
              <a:t>kladogeneze</a:t>
            </a:r>
            <a:r>
              <a:rPr lang="cs-CZ" b="0" dirty="0"/>
              <a:t>, </a:t>
            </a:r>
            <a:br>
              <a:rPr lang="en-US" b="0" dirty="0"/>
            </a:br>
            <a:r>
              <a:rPr lang="cs-CZ" b="0" dirty="0"/>
              <a:t>	tj. štěpná </a:t>
            </a:r>
            <a:r>
              <a:rPr lang="cs-CZ" b="0" dirty="0" err="1"/>
              <a:t>speciace</a:t>
            </a:r>
            <a:endParaRPr lang="cs-CZ" b="0" dirty="0"/>
          </a:p>
        </p:txBody>
      </p:sp>
      <p:pic>
        <p:nvPicPr>
          <p:cNvPr id="46082" name="Picture 2" descr="http://www.pbs.org/wgbh/evolution/library/06/2/images/l_062_0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323" y="1444047"/>
            <a:ext cx="1426413" cy="1426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6084" name="Picture 4" descr="http://ww1.prweb.com/prfiles/2006/07/06/0000408657/DrEdWileyDirectorRASO.jpg"/>
          <p:cNvPicPr>
            <a:picLocks noChangeAspect="1" noChangeArrowheads="1"/>
          </p:cNvPicPr>
          <p:nvPr/>
        </p:nvPicPr>
        <p:blipFill>
          <a:blip r:embed="rId4" cstate="print"/>
          <a:srcRect r="13636" b="15061"/>
          <a:stretch>
            <a:fillRect/>
          </a:stretch>
        </p:blipFill>
        <p:spPr bwMode="auto">
          <a:xfrm>
            <a:off x="3948059" y="3070245"/>
            <a:ext cx="1323188" cy="1641603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6221629" y="892885"/>
            <a:ext cx="2650516" cy="3775935"/>
            <a:chOff x="438150" y="1387737"/>
            <a:chExt cx="2710926" cy="3861995"/>
          </a:xfrm>
        </p:grpSpPr>
        <p:pic>
          <p:nvPicPr>
            <p:cNvPr id="10" name="Obrázek 9" descr="IV.jpg"/>
            <p:cNvPicPr>
              <a:picLocks noChangeAspect="1"/>
            </p:cNvPicPr>
            <p:nvPr/>
          </p:nvPicPr>
          <p:blipFill>
            <a:blip r:embed="rId5" cstate="print"/>
            <a:srcRect t="55256"/>
            <a:stretch>
              <a:fillRect/>
            </a:stretch>
          </p:blipFill>
          <p:spPr>
            <a:xfrm>
              <a:off x="438150" y="1387737"/>
              <a:ext cx="2710926" cy="1873177"/>
            </a:xfrm>
            <a:prstGeom prst="rect">
              <a:avLst/>
            </a:prstGeom>
          </p:spPr>
        </p:pic>
        <p:pic>
          <p:nvPicPr>
            <p:cNvPr id="11" name="Obrázek 10" descr="IV.jpg"/>
            <p:cNvPicPr>
              <a:picLocks noChangeAspect="1"/>
            </p:cNvPicPr>
            <p:nvPr/>
          </p:nvPicPr>
          <p:blipFill>
            <a:blip r:embed="rId5" cstate="print"/>
            <a:srcRect t="2535" b="50954"/>
            <a:stretch>
              <a:fillRect/>
            </a:stretch>
          </p:blipFill>
          <p:spPr>
            <a:xfrm>
              <a:off x="438150" y="3302598"/>
              <a:ext cx="2710926" cy="19471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38150" y="1658676"/>
            <a:ext cx="835501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důraz na diagnostická kritéria </a:t>
            </a:r>
            <a:r>
              <a:rPr lang="cs-CZ" b="0" dirty="0">
                <a:sym typeface="Symbol"/>
              </a:rPr>
              <a:t> ale která to jsou?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 primární </a:t>
            </a:r>
            <a:r>
              <a:rPr lang="cs-CZ" b="0" dirty="0"/>
              <a:t>rekonstrukce fylogeneze (</a:t>
            </a:r>
            <a:r>
              <a:rPr lang="cs-CZ" b="0" dirty="0" err="1"/>
              <a:t>synapomorfie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Fylogenetický druh = nejmenší monofyletická skupina odlišená sdíleným odvozeným 	znakem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291379" y="271463"/>
            <a:ext cx="537882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Fylogenetický druh (</a:t>
            </a:r>
            <a:r>
              <a:rPr lang="cs-CZ" sz="2800" b="0" i="1" dirty="0" err="1">
                <a:solidFill>
                  <a:srgbClr val="F00000"/>
                </a:solidFill>
              </a:rPr>
              <a:t>Phylogenetic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dirty="0">
                <a:solidFill>
                  <a:srgbClr val="F00000"/>
                </a:solidFill>
              </a:rPr>
              <a:t>)</a:t>
            </a: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3637455" y="1482841"/>
            <a:ext cx="1912395" cy="61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ovéPole 23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Vztah biologického a fylogenetického druhu:</a:t>
            </a:r>
          </a:p>
        </p:txBody>
      </p:sp>
      <p:grpSp>
        <p:nvGrpSpPr>
          <p:cNvPr id="22" name="Group 25">
            <a:extLst>
              <a:ext uri="{FF2B5EF4-FFF2-40B4-BE49-F238E27FC236}">
                <a16:creationId xmlns:a16="http://schemas.microsoft.com/office/drawing/2014/main" id="{59BD2EC2-E332-4B5E-8B25-7845888DCDBB}"/>
              </a:ext>
            </a:extLst>
          </p:cNvPr>
          <p:cNvGrpSpPr>
            <a:grpSpLocks/>
          </p:cNvGrpSpPr>
          <p:nvPr/>
        </p:nvGrpSpPr>
        <p:grpSpPr bwMode="auto">
          <a:xfrm>
            <a:off x="1459379" y="1592113"/>
            <a:ext cx="6284913" cy="3833812"/>
            <a:chOff x="716" y="1667"/>
            <a:chExt cx="3959" cy="2415"/>
          </a:xfrm>
        </p:grpSpPr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06DA57F1-8E89-4CF5-8BA0-17CCAB2426F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074" y="2028"/>
              <a:ext cx="1657" cy="2054"/>
              <a:chOff x="4048" y="2453"/>
              <a:chExt cx="1352" cy="1676"/>
            </a:xfrm>
          </p:grpSpPr>
          <p:sp>
            <p:nvSpPr>
              <p:cNvPr id="28" name="Oval 7">
                <a:extLst>
                  <a:ext uri="{FF2B5EF4-FFF2-40B4-BE49-F238E27FC236}">
                    <a16:creationId xmlns:a16="http://schemas.microsoft.com/office/drawing/2014/main" id="{7B965F58-3D25-49AA-A590-D82995E093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78" y="2453"/>
                <a:ext cx="922" cy="373"/>
              </a:xfrm>
              <a:prstGeom prst="ellipse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29" name="Group 8">
                <a:extLst>
                  <a:ext uri="{FF2B5EF4-FFF2-40B4-BE49-F238E27FC236}">
                    <a16:creationId xmlns:a16="http://schemas.microsoft.com/office/drawing/2014/main" id="{6F3CCFCF-EFA7-4D6A-85B9-2635ED47396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998" cy="1098"/>
                <a:chOff x="4174" y="2771"/>
                <a:chExt cx="1072" cy="1329"/>
              </a:xfrm>
            </p:grpSpPr>
            <p:grpSp>
              <p:nvGrpSpPr>
                <p:cNvPr id="38" name="Group 9">
                  <a:extLst>
                    <a:ext uri="{FF2B5EF4-FFF2-40B4-BE49-F238E27FC236}">
                      <a16:creationId xmlns:a16="http://schemas.microsoft.com/office/drawing/2014/main" id="{223D29B3-A92C-4E46-BD79-6A73EDE8202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174" y="2771"/>
                  <a:ext cx="1072" cy="1079"/>
                  <a:chOff x="4174" y="2595"/>
                  <a:chExt cx="1072" cy="1079"/>
                </a:xfrm>
              </p:grpSpPr>
              <p:sp>
                <p:nvSpPr>
                  <p:cNvPr id="40" name="Freeform 10">
                    <a:extLst>
                      <a:ext uri="{FF2B5EF4-FFF2-40B4-BE49-F238E27FC236}">
                        <a16:creationId xmlns:a16="http://schemas.microsoft.com/office/drawing/2014/main" id="{69A36758-090A-4B5F-9AB1-F9B5F09BA5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4174" y="2595"/>
                    <a:ext cx="570" cy="658"/>
                  </a:xfrm>
                  <a:custGeom>
                    <a:avLst/>
                    <a:gdLst>
                      <a:gd name="T0" fmla="*/ 0 w 570"/>
                      <a:gd name="T1" fmla="*/ 10 h 658"/>
                      <a:gd name="T2" fmla="*/ 0 w 570"/>
                      <a:gd name="T3" fmla="*/ 658 h 658"/>
                      <a:gd name="T4" fmla="*/ 570 w 570"/>
                      <a:gd name="T5" fmla="*/ 658 h 658"/>
                      <a:gd name="T6" fmla="*/ 570 w 570"/>
                      <a:gd name="T7" fmla="*/ 0 h 65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70"/>
                      <a:gd name="T13" fmla="*/ 0 h 658"/>
                      <a:gd name="T14" fmla="*/ 570 w 570"/>
                      <a:gd name="T15" fmla="*/ 658 h 65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70" h="658">
                        <a:moveTo>
                          <a:pt x="0" y="10"/>
                        </a:moveTo>
                        <a:lnTo>
                          <a:pt x="0" y="658"/>
                        </a:lnTo>
                        <a:lnTo>
                          <a:pt x="570" y="658"/>
                        </a:lnTo>
                        <a:lnTo>
                          <a:pt x="570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41" name="Freeform 11">
                    <a:extLst>
                      <a:ext uri="{FF2B5EF4-FFF2-40B4-BE49-F238E27FC236}">
                        <a16:creationId xmlns:a16="http://schemas.microsoft.com/office/drawing/2014/main" id="{96B254C3-FB79-4ECA-B6E3-B47D20182E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4448" y="2606"/>
                    <a:ext cx="798" cy="1068"/>
                  </a:xfrm>
                  <a:custGeom>
                    <a:avLst/>
                    <a:gdLst>
                      <a:gd name="T0" fmla="*/ 0 w 798"/>
                      <a:gd name="T1" fmla="*/ 647 h 1068"/>
                      <a:gd name="T2" fmla="*/ 0 w 798"/>
                      <a:gd name="T3" fmla="*/ 1068 h 1068"/>
                      <a:gd name="T4" fmla="*/ 798 w 798"/>
                      <a:gd name="T5" fmla="*/ 1068 h 1068"/>
                      <a:gd name="T6" fmla="*/ 798 w 798"/>
                      <a:gd name="T7" fmla="*/ 0 h 10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98"/>
                      <a:gd name="T13" fmla="*/ 0 h 1068"/>
                      <a:gd name="T14" fmla="*/ 798 w 798"/>
                      <a:gd name="T15" fmla="*/ 1068 h 10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98" h="1068">
                        <a:moveTo>
                          <a:pt x="0" y="647"/>
                        </a:moveTo>
                        <a:lnTo>
                          <a:pt x="0" y="1068"/>
                        </a:lnTo>
                        <a:lnTo>
                          <a:pt x="798" y="1068"/>
                        </a:lnTo>
                        <a:lnTo>
                          <a:pt x="798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39" name="Line 12">
                  <a:extLst>
                    <a:ext uri="{FF2B5EF4-FFF2-40B4-BE49-F238E27FC236}">
                      <a16:creationId xmlns:a16="http://schemas.microsoft.com/office/drawing/2014/main" id="{A2504677-83C2-4E79-A7C0-C72C1C2C6EB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845" y="3849"/>
                  <a:ext cx="0" cy="25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30" name="Text Box 13">
                <a:extLst>
                  <a:ext uri="{FF2B5EF4-FFF2-40B4-BE49-F238E27FC236}">
                    <a16:creationId xmlns:a16="http://schemas.microsoft.com/office/drawing/2014/main" id="{6EE722BF-EA46-42BD-BACD-F6A51520B6A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693" y="3940"/>
                <a:ext cx="18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A</a:t>
                </a:r>
              </a:p>
            </p:txBody>
          </p:sp>
          <p:sp>
            <p:nvSpPr>
              <p:cNvPr id="31" name="Text Box 14">
                <a:extLst>
                  <a:ext uri="{FF2B5EF4-FFF2-40B4-BE49-F238E27FC236}">
                    <a16:creationId xmlns:a16="http://schemas.microsoft.com/office/drawing/2014/main" id="{54EB3FC9-3EFF-45B5-9D5B-8F8BAC49EA3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048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B1</a:t>
                </a:r>
              </a:p>
            </p:txBody>
          </p:sp>
          <p:sp>
            <p:nvSpPr>
              <p:cNvPr id="32" name="Text Box 15">
                <a:extLst>
                  <a:ext uri="{FF2B5EF4-FFF2-40B4-BE49-F238E27FC236}">
                    <a16:creationId xmlns:a16="http://schemas.microsoft.com/office/drawing/2014/main" id="{5F7EBEDA-90DA-4B8D-AA34-85C25E946E4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582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B2</a:t>
                </a:r>
              </a:p>
            </p:txBody>
          </p:sp>
          <p:sp>
            <p:nvSpPr>
              <p:cNvPr id="33" name="Text Box 16">
                <a:extLst>
                  <a:ext uri="{FF2B5EF4-FFF2-40B4-BE49-F238E27FC236}">
                    <a16:creationId xmlns:a16="http://schemas.microsoft.com/office/drawing/2014/main" id="{0EA90A9F-FB40-4C06-9101-3B5B617B56B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082" y="2533"/>
                <a:ext cx="180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/>
                  <a:t>C</a:t>
                </a:r>
              </a:p>
            </p:txBody>
          </p:sp>
          <p:sp>
            <p:nvSpPr>
              <p:cNvPr id="34" name="Line 17">
                <a:extLst>
                  <a:ext uri="{FF2B5EF4-FFF2-40B4-BE49-F238E27FC236}">
                    <a16:creationId xmlns:a16="http://schemas.microsoft.com/office/drawing/2014/main" id="{9C95B66C-7E5F-426D-A52E-74417576D90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371" y="349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5" name="Text Box 18">
                <a:extLst>
                  <a:ext uri="{FF2B5EF4-FFF2-40B4-BE49-F238E27FC236}">
                    <a16:creationId xmlns:a16="http://schemas.microsoft.com/office/drawing/2014/main" id="{A5DDE849-576D-4569-9DC5-264F8B64983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109" y="3395"/>
                <a:ext cx="17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X</a:t>
                </a:r>
              </a:p>
            </p:txBody>
          </p:sp>
          <p:sp>
            <p:nvSpPr>
              <p:cNvPr id="36" name="Line 19">
                <a:extLst>
                  <a:ext uri="{FF2B5EF4-FFF2-40B4-BE49-F238E27FC236}">
                    <a16:creationId xmlns:a16="http://schemas.microsoft.com/office/drawing/2014/main" id="{977B432C-FDFD-4C08-ACC2-1EA604EF3CD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105" y="300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7" name="Text Box 20">
                <a:extLst>
                  <a:ext uri="{FF2B5EF4-FFF2-40B4-BE49-F238E27FC236}">
                    <a16:creationId xmlns:a16="http://schemas.microsoft.com/office/drawing/2014/main" id="{9372A6CE-7E29-4DD3-AC0D-05565E7D2DA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209" y="2885"/>
                <a:ext cx="21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RI</a:t>
                </a:r>
              </a:p>
            </p:txBody>
          </p:sp>
        </p:grpSp>
        <p:sp>
          <p:nvSpPr>
            <p:cNvPr id="25" name="AutoShape 21">
              <a:extLst>
                <a:ext uri="{FF2B5EF4-FFF2-40B4-BE49-F238E27FC236}">
                  <a16:creationId xmlns:a16="http://schemas.microsoft.com/office/drawing/2014/main" id="{AC459A76-02BB-4EF7-A9DD-8940A3C8D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" y="2911"/>
              <a:ext cx="1126" cy="459"/>
            </a:xfrm>
            <a:prstGeom prst="wedgeRectCallout">
              <a:avLst>
                <a:gd name="adj1" fmla="val 61955"/>
                <a:gd name="adj2" fmla="val -89235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reprodukční bariéry</a:t>
              </a:r>
            </a:p>
          </p:txBody>
        </p:sp>
        <p:sp>
          <p:nvSpPr>
            <p:cNvPr id="26" name="AutoShape 23">
              <a:extLst>
                <a:ext uri="{FF2B5EF4-FFF2-40B4-BE49-F238E27FC236}">
                  <a16:creationId xmlns:a16="http://schemas.microsoft.com/office/drawing/2014/main" id="{17B89371-568F-4FC7-88C4-143E1F16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9" y="1667"/>
              <a:ext cx="1146" cy="356"/>
            </a:xfrm>
            <a:prstGeom prst="wedgeRectCallout">
              <a:avLst>
                <a:gd name="adj1" fmla="val -46421"/>
                <a:gd name="adj2" fmla="val 89889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A</a:t>
              </a:r>
            </a:p>
          </p:txBody>
        </p:sp>
        <p:sp>
          <p:nvSpPr>
            <p:cNvPr id="27" name="AutoShape 24">
              <a:extLst>
                <a:ext uri="{FF2B5EF4-FFF2-40B4-BE49-F238E27FC236}">
                  <a16:creationId xmlns:a16="http://schemas.microsoft.com/office/drawing/2014/main" id="{023021BD-8A70-4318-9060-BED2EB40D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" y="1733"/>
              <a:ext cx="1146" cy="356"/>
            </a:xfrm>
            <a:prstGeom prst="wedgeRectCallout">
              <a:avLst>
                <a:gd name="adj1" fmla="val 73296"/>
                <a:gd name="adj2" fmla="val 62639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/>
                <a:t>biologický druh B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ovéPole 21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Vztah biologického a fylogenetického druhu:</a:t>
            </a:r>
          </a:p>
        </p:txBody>
      </p:sp>
      <p:grpSp>
        <p:nvGrpSpPr>
          <p:cNvPr id="21" name="Group 24">
            <a:extLst>
              <a:ext uri="{FF2B5EF4-FFF2-40B4-BE49-F238E27FC236}">
                <a16:creationId xmlns:a16="http://schemas.microsoft.com/office/drawing/2014/main" id="{98323989-BE70-4C85-8BD7-F754D6D92DE8}"/>
              </a:ext>
            </a:extLst>
          </p:cNvPr>
          <p:cNvGrpSpPr>
            <a:grpSpLocks/>
          </p:cNvGrpSpPr>
          <p:nvPr/>
        </p:nvGrpSpPr>
        <p:grpSpPr bwMode="auto">
          <a:xfrm>
            <a:off x="1343492" y="1545199"/>
            <a:ext cx="6372225" cy="3859212"/>
            <a:chOff x="643" y="1651"/>
            <a:chExt cx="4014" cy="2431"/>
          </a:xfrm>
        </p:grpSpPr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095FE96C-2E59-4C67-895A-0B89B18C5C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9" y="2028"/>
              <a:ext cx="1130" cy="457"/>
            </a:xfrm>
            <a:prstGeom prst="ellipse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 dirty="0"/>
            </a:p>
          </p:txBody>
        </p: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124631A8-6509-4967-99CA-C4CE3C8BE3E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228" y="2418"/>
              <a:ext cx="1223" cy="1345"/>
              <a:chOff x="4174" y="2771"/>
              <a:chExt cx="1072" cy="1329"/>
            </a:xfrm>
          </p:grpSpPr>
          <p:grpSp>
            <p:nvGrpSpPr>
              <p:cNvPr id="36" name="Group 7">
                <a:extLst>
                  <a:ext uri="{FF2B5EF4-FFF2-40B4-BE49-F238E27FC236}">
                    <a16:creationId xmlns:a16="http://schemas.microsoft.com/office/drawing/2014/main" id="{2EDFA431-4103-4399-B037-9861A2D3ED1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1072" cy="1079"/>
                <a:chOff x="4174" y="2595"/>
                <a:chExt cx="1072" cy="1079"/>
              </a:xfrm>
            </p:grpSpPr>
            <p:sp>
              <p:nvSpPr>
                <p:cNvPr id="38" name="Freeform 8">
                  <a:extLst>
                    <a:ext uri="{FF2B5EF4-FFF2-40B4-BE49-F238E27FC236}">
                      <a16:creationId xmlns:a16="http://schemas.microsoft.com/office/drawing/2014/main" id="{44E2CB14-A258-423F-8A87-64092E94C8B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174" y="2595"/>
                  <a:ext cx="570" cy="658"/>
                </a:xfrm>
                <a:custGeom>
                  <a:avLst/>
                  <a:gdLst>
                    <a:gd name="T0" fmla="*/ 0 w 570"/>
                    <a:gd name="T1" fmla="*/ 10 h 658"/>
                    <a:gd name="T2" fmla="*/ 0 w 570"/>
                    <a:gd name="T3" fmla="*/ 658 h 658"/>
                    <a:gd name="T4" fmla="*/ 570 w 570"/>
                    <a:gd name="T5" fmla="*/ 658 h 658"/>
                    <a:gd name="T6" fmla="*/ 570 w 570"/>
                    <a:gd name="T7" fmla="*/ 0 h 6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0"/>
                    <a:gd name="T13" fmla="*/ 0 h 658"/>
                    <a:gd name="T14" fmla="*/ 570 w 570"/>
                    <a:gd name="T15" fmla="*/ 658 h 6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0" h="658">
                      <a:moveTo>
                        <a:pt x="0" y="10"/>
                      </a:moveTo>
                      <a:lnTo>
                        <a:pt x="0" y="658"/>
                      </a:lnTo>
                      <a:lnTo>
                        <a:pt x="570" y="658"/>
                      </a:lnTo>
                      <a:lnTo>
                        <a:pt x="570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9" name="Freeform 9">
                  <a:extLst>
                    <a:ext uri="{FF2B5EF4-FFF2-40B4-BE49-F238E27FC236}">
                      <a16:creationId xmlns:a16="http://schemas.microsoft.com/office/drawing/2014/main" id="{CE2E7502-9D2E-4420-A71C-ACF600D4DFF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448" y="2606"/>
                  <a:ext cx="798" cy="1068"/>
                </a:xfrm>
                <a:custGeom>
                  <a:avLst/>
                  <a:gdLst>
                    <a:gd name="T0" fmla="*/ 0 w 798"/>
                    <a:gd name="T1" fmla="*/ 647 h 1068"/>
                    <a:gd name="T2" fmla="*/ 0 w 798"/>
                    <a:gd name="T3" fmla="*/ 1068 h 1068"/>
                    <a:gd name="T4" fmla="*/ 798 w 798"/>
                    <a:gd name="T5" fmla="*/ 1068 h 1068"/>
                    <a:gd name="T6" fmla="*/ 798 w 798"/>
                    <a:gd name="T7" fmla="*/ 0 h 10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98"/>
                    <a:gd name="T13" fmla="*/ 0 h 1068"/>
                    <a:gd name="T14" fmla="*/ 798 w 798"/>
                    <a:gd name="T15" fmla="*/ 1068 h 10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98" h="1068">
                      <a:moveTo>
                        <a:pt x="0" y="647"/>
                      </a:moveTo>
                      <a:lnTo>
                        <a:pt x="0" y="1068"/>
                      </a:lnTo>
                      <a:lnTo>
                        <a:pt x="798" y="1068"/>
                      </a:lnTo>
                      <a:lnTo>
                        <a:pt x="798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37" name="Line 10">
                <a:extLst>
                  <a:ext uri="{FF2B5EF4-FFF2-40B4-BE49-F238E27FC236}">
                    <a16:creationId xmlns:a16="http://schemas.microsoft.com/office/drawing/2014/main" id="{9F0C4964-2833-4661-B398-32F868892DD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845" y="3849"/>
                <a:ext cx="0" cy="2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0ED50AF7-565F-4B43-B5E0-6917A1C63C4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864" y="3850"/>
              <a:ext cx="22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A</a:t>
              </a:r>
            </a:p>
          </p:txBody>
        </p:sp>
        <p:sp>
          <p:nvSpPr>
            <p:cNvPr id="26" name="Text Box 12">
              <a:extLst>
                <a:ext uri="{FF2B5EF4-FFF2-40B4-BE49-F238E27FC236}">
                  <a16:creationId xmlns:a16="http://schemas.microsoft.com/office/drawing/2014/main" id="{B550378C-96F8-400C-A6CE-5A275C833F9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066" y="2147"/>
              <a:ext cx="3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/>
                <a:t>B1</a:t>
              </a:r>
            </a:p>
          </p:txBody>
        </p:sp>
        <p:sp>
          <p:nvSpPr>
            <p:cNvPr id="27" name="Text Box 13">
              <a:extLst>
                <a:ext uri="{FF2B5EF4-FFF2-40B4-BE49-F238E27FC236}">
                  <a16:creationId xmlns:a16="http://schemas.microsoft.com/office/drawing/2014/main" id="{5296A757-7971-4356-AF06-0E5211F48FF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720" y="2147"/>
              <a:ext cx="3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B2</a:t>
              </a:r>
            </a:p>
          </p:txBody>
        </p:sp>
        <p:sp>
          <p:nvSpPr>
            <p:cNvPr id="28" name="Text Box 14">
              <a:extLst>
                <a:ext uri="{FF2B5EF4-FFF2-40B4-BE49-F238E27FC236}">
                  <a16:creationId xmlns:a16="http://schemas.microsoft.com/office/drawing/2014/main" id="{C01FC7EE-DA43-4D0F-BFD5-3136C4A67CA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333" y="2147"/>
              <a:ext cx="22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C</a:t>
              </a:r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id="{7AC5D37F-BE68-407D-9623-5AE1B9C7590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69" y="3299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Text Box 16">
              <a:extLst>
                <a:ext uri="{FF2B5EF4-FFF2-40B4-BE49-F238E27FC236}">
                  <a16:creationId xmlns:a16="http://schemas.microsoft.com/office/drawing/2014/main" id="{A74A41A4-FED2-4798-86EA-ABD1AA98F1E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148" y="3182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X</a:t>
              </a:r>
            </a:p>
          </p:txBody>
        </p:sp>
        <p:sp>
          <p:nvSpPr>
            <p:cNvPr id="31" name="Line 17">
              <a:extLst>
                <a:ext uri="{FF2B5EF4-FFF2-40B4-BE49-F238E27FC236}">
                  <a16:creationId xmlns:a16="http://schemas.microsoft.com/office/drawing/2014/main" id="{ACB267D1-0920-45AF-8392-49BBDD71BDE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143" y="2698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Text Box 18">
              <a:extLst>
                <a:ext uri="{FF2B5EF4-FFF2-40B4-BE49-F238E27FC236}">
                  <a16:creationId xmlns:a16="http://schemas.microsoft.com/office/drawing/2014/main" id="{46C7F63F-34C2-4DA5-9766-57082F5676B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71" y="2557"/>
              <a:ext cx="2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RI</a:t>
              </a:r>
            </a:p>
          </p:txBody>
        </p:sp>
        <p:sp>
          <p:nvSpPr>
            <p:cNvPr id="33" name="AutoShape 20">
              <a:extLst>
                <a:ext uri="{FF2B5EF4-FFF2-40B4-BE49-F238E27FC236}">
                  <a16:creationId xmlns:a16="http://schemas.microsoft.com/office/drawing/2014/main" id="{8ED527EB-8CAE-4DF3-A7EA-22C16B0E4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" y="3600"/>
              <a:ext cx="1010" cy="427"/>
            </a:xfrm>
            <a:prstGeom prst="wedgeRectCallout">
              <a:avLst>
                <a:gd name="adj1" fmla="val 58670"/>
                <a:gd name="adj2" fmla="val -109122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synapomorfie</a:t>
              </a:r>
            </a:p>
          </p:txBody>
        </p:sp>
        <p:sp>
          <p:nvSpPr>
            <p:cNvPr id="34" name="AutoShape 21">
              <a:extLst>
                <a:ext uri="{FF2B5EF4-FFF2-40B4-BE49-F238E27FC236}">
                  <a16:creationId xmlns:a16="http://schemas.microsoft.com/office/drawing/2014/main" id="{FC76DEB8-FD7D-4456-A733-AB7747400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1" y="1651"/>
              <a:ext cx="1146" cy="401"/>
            </a:xfrm>
            <a:prstGeom prst="wedgeRectCallout">
              <a:avLst>
                <a:gd name="adj1" fmla="val -48836"/>
                <a:gd name="adj2" fmla="val 88615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fylogenetický druh C</a:t>
              </a:r>
            </a:p>
          </p:txBody>
        </p:sp>
        <p:sp>
          <p:nvSpPr>
            <p:cNvPr id="35" name="AutoShape 22">
              <a:extLst>
                <a:ext uri="{FF2B5EF4-FFF2-40B4-BE49-F238E27FC236}">
                  <a16:creationId xmlns:a16="http://schemas.microsoft.com/office/drawing/2014/main" id="{B47685B8-DA13-4985-8584-DE9F0FF7F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" y="1739"/>
              <a:ext cx="1146" cy="388"/>
            </a:xfrm>
            <a:prstGeom prst="wedgeRectCallout">
              <a:avLst>
                <a:gd name="adj1" fmla="val 74600"/>
                <a:gd name="adj2" fmla="val 6918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/>
                <a:t>fylogenetický druh B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306295" y="271463"/>
            <a:ext cx="219316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38150" y="1295437"/>
            <a:ext cx="797365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geografie:</a:t>
            </a:r>
            <a:r>
              <a:rPr lang="cs-CZ" dirty="0"/>
              <a:t>	</a:t>
            </a:r>
            <a:r>
              <a:rPr lang="cs-CZ" b="0" dirty="0"/>
              <a:t>alopatrická	</a:t>
            </a:r>
            <a:r>
              <a:rPr lang="cs-CZ" b="0" dirty="0" err="1"/>
              <a:t>alopatrická</a:t>
            </a:r>
            <a:endParaRPr lang="cs-CZ" b="0" dirty="0"/>
          </a:p>
          <a:p>
            <a:r>
              <a:rPr lang="cs-CZ" b="0" dirty="0"/>
              <a:t>		(izolace)	</a:t>
            </a:r>
            <a:r>
              <a:rPr lang="cs-CZ" b="0" dirty="0" err="1"/>
              <a:t>peripatrická</a:t>
            </a:r>
            <a:endParaRPr lang="cs-CZ" b="0" dirty="0"/>
          </a:p>
          <a:p>
            <a:r>
              <a:rPr lang="cs-CZ" b="0" dirty="0"/>
              <a:t>				</a:t>
            </a:r>
            <a:r>
              <a:rPr lang="cs-CZ" b="0" dirty="0" err="1"/>
              <a:t>alo</a:t>
            </a:r>
            <a:r>
              <a:rPr lang="cs-CZ" b="0" dirty="0"/>
              <a:t>-</a:t>
            </a:r>
            <a:r>
              <a:rPr lang="cs-CZ" b="0" dirty="0" err="1"/>
              <a:t>parapatrická</a:t>
            </a:r>
            <a:r>
              <a:rPr lang="cs-CZ" b="0" dirty="0"/>
              <a:t> (</a:t>
            </a:r>
            <a:r>
              <a:rPr lang="cs-CZ" b="0" i="1" dirty="0" err="1"/>
              <a:t>reinforcement</a:t>
            </a:r>
            <a:r>
              <a:rPr lang="cs-CZ" b="0" dirty="0"/>
              <a:t>)</a:t>
            </a:r>
          </a:p>
          <a:p>
            <a:r>
              <a:rPr lang="cs-CZ" b="0" dirty="0"/>
              <a:t>		sympatrická	</a:t>
            </a:r>
            <a:r>
              <a:rPr lang="cs-CZ" b="0" dirty="0" err="1"/>
              <a:t>parapatrická</a:t>
            </a:r>
            <a:endParaRPr lang="cs-CZ" b="0" dirty="0"/>
          </a:p>
          <a:p>
            <a:r>
              <a:rPr lang="cs-CZ" b="0" dirty="0"/>
              <a:t>		(bez izolace)	sympatrická</a:t>
            </a:r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mechanismus:	</a:t>
            </a:r>
            <a:r>
              <a:rPr lang="cs-CZ" b="0" dirty="0"/>
              <a:t>drift</a:t>
            </a:r>
          </a:p>
          <a:p>
            <a:r>
              <a:rPr lang="cs-CZ" b="0" dirty="0"/>
              <a:t>		selekce</a:t>
            </a:r>
          </a:p>
          <a:p>
            <a:r>
              <a:rPr lang="cs-CZ" b="0" dirty="0"/>
              <a:t>		pohlavní výběr</a:t>
            </a:r>
          </a:p>
          <a:p>
            <a:r>
              <a:rPr lang="cs-CZ" b="0" dirty="0"/>
              <a:t>		hybridizace</a:t>
            </a:r>
          </a:p>
          <a:p>
            <a:r>
              <a:rPr lang="cs-CZ" b="0" dirty="0"/>
              <a:t>		</a:t>
            </a:r>
            <a:r>
              <a:rPr lang="cs-CZ" b="0" dirty="0" err="1"/>
              <a:t>polyploidizace</a:t>
            </a:r>
            <a:endParaRPr lang="cs-CZ" b="0" dirty="0"/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genetické elementy: </a:t>
            </a:r>
            <a:r>
              <a:rPr lang="cs-CZ" b="0" dirty="0"/>
              <a:t>geny </a:t>
            </a:r>
            <a:r>
              <a:rPr lang="cs-CZ" b="0" i="1" dirty="0"/>
              <a:t>vs</a:t>
            </a:r>
            <a:r>
              <a:rPr lang="cs-CZ" b="0" dirty="0"/>
              <a:t>. chromozomy (</a:t>
            </a:r>
            <a:r>
              <a:rPr lang="cs-CZ" b="0" dirty="0" err="1"/>
              <a:t>stazipatrická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itt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623888"/>
            <a:ext cx="326231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17563" y="2824163"/>
            <a:ext cx="23823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 dirty="0" err="1"/>
              <a:t>brhl</a:t>
            </a:r>
            <a:r>
              <a:rPr lang="cs-CZ" sz="1400" b="0" dirty="0" err="1"/>
              <a:t>ík</a:t>
            </a:r>
            <a:r>
              <a:rPr lang="cs-CZ" sz="1400" b="0" dirty="0"/>
              <a:t> lesní (</a:t>
            </a:r>
            <a:r>
              <a:rPr lang="cs-CZ" sz="1400" b="0" i="1" dirty="0"/>
              <a:t>Sitta </a:t>
            </a:r>
            <a:r>
              <a:rPr lang="cs-CZ" sz="1400" b="0" i="1" dirty="0" err="1"/>
              <a:t>europaea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pic>
        <p:nvPicPr>
          <p:cNvPr id="6148" name="Picture 7" descr="soupale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587375"/>
            <a:ext cx="2489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6391275" y="3076575"/>
            <a:ext cx="1925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400" b="0"/>
              <a:t>šoupálek dlouhoprstý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Certhia familiaris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50" name="Picture 10" descr="Sitthia eurofamili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5788" y="3463925"/>
            <a:ext cx="3184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4559438" y="1142264"/>
            <a:ext cx="5950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4800" b="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4718050" y="2263775"/>
            <a:ext cx="277813" cy="896938"/>
          </a:xfrm>
          <a:prstGeom prst="downArrow">
            <a:avLst>
              <a:gd name="adj1" fmla="val 50000"/>
              <a:gd name="adj2" fmla="val 807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7950" name="Text Box 14"/>
          <p:cNvSpPr txBox="1">
            <a:spLocks noChangeArrowheads="1"/>
          </p:cNvSpPr>
          <p:nvPr/>
        </p:nvSpPr>
        <p:spPr bwMode="auto">
          <a:xfrm rot="-5400000">
            <a:off x="4452937" y="1989931"/>
            <a:ext cx="6413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7200" b="0" dirty="0"/>
              <a:t>x</a:t>
            </a:r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2157413" y="5929313"/>
            <a:ext cx="516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olidFill>
                  <a:srgbClr val="DE0000"/>
                </a:solidFill>
              </a:rPr>
              <a:t>Mechanismy udržující integritu druhů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8" grpId="0"/>
      <p:bldP spid="167949" grpId="0" animBg="1"/>
      <p:bldP spid="167950" grpId="0"/>
      <p:bldP spid="1679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780441" y="271463"/>
            <a:ext cx="32178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Alopatrická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52450" y="1298575"/>
            <a:ext cx="70262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/>
              <a:t>geografická izolace </a:t>
            </a:r>
            <a:br>
              <a:rPr lang="cs-CZ" b="0"/>
            </a:br>
            <a:endParaRPr lang="cs-CZ" b="0"/>
          </a:p>
          <a:p>
            <a:r>
              <a:rPr lang="cs-CZ" b="0"/>
              <a:t>postupná divergence: mutace, drift, selekce, pohlavní výběr</a:t>
            </a:r>
            <a:br>
              <a:rPr lang="cs-CZ" b="0"/>
            </a:br>
            <a:endParaRPr lang="cs-CZ" b="0"/>
          </a:p>
          <a:p>
            <a:r>
              <a:rPr lang="cs-CZ" b="0"/>
              <a:t>reprodukční bariéry jako vedlejší produkt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3490913" y="349250"/>
            <a:ext cx="2097087" cy="1306513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786438" y="86360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0"/>
              <a:t>původní populace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895725" y="2187575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800" b="0"/>
              <a:t>geografická</a:t>
            </a:r>
          </a:p>
          <a:p>
            <a:pPr algn="ctr" eaLnBrk="1" hangingPunct="1"/>
            <a:r>
              <a:rPr lang="cs-CZ" sz="1800" b="0"/>
              <a:t>bariéra</a:t>
            </a:r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400550" y="133350"/>
            <a:ext cx="358775" cy="1738313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876425" y="2425700"/>
            <a:ext cx="5362575" cy="1033463"/>
            <a:chOff x="1182" y="1528"/>
            <a:chExt cx="3378" cy="651"/>
          </a:xfrm>
        </p:grpSpPr>
        <p:sp>
          <p:nvSpPr>
            <p:cNvPr id="28694" name="Freeform 15"/>
            <p:cNvSpPr>
              <a:spLocks/>
            </p:cNvSpPr>
            <p:nvPr/>
          </p:nvSpPr>
          <p:spPr bwMode="auto">
            <a:xfrm>
              <a:off x="1182" y="1537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5" name="Freeform 16"/>
            <p:cNvSpPr>
              <a:spLocks/>
            </p:cNvSpPr>
            <p:nvPr/>
          </p:nvSpPr>
          <p:spPr bwMode="auto">
            <a:xfrm flipH="1" flipV="1">
              <a:off x="3518" y="1528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228975" y="1692275"/>
            <a:ext cx="2701925" cy="539750"/>
            <a:chOff x="1994" y="1066"/>
            <a:chExt cx="1702" cy="340"/>
          </a:xfrm>
          <a:solidFill>
            <a:srgbClr val="66FF33"/>
          </a:solidFill>
        </p:grpSpPr>
        <p:sp>
          <p:nvSpPr>
            <p:cNvPr id="28692" name="AutoShape 18"/>
            <p:cNvSpPr>
              <a:spLocks noChangeArrowheads="1"/>
            </p:cNvSpPr>
            <p:nvPr/>
          </p:nvSpPr>
          <p:spPr bwMode="auto">
            <a:xfrm rot="2645485">
              <a:off x="1994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3" name="AutoShape 19"/>
            <p:cNvSpPr>
              <a:spLocks noChangeArrowheads="1"/>
            </p:cNvSpPr>
            <p:nvPr/>
          </p:nvSpPr>
          <p:spPr bwMode="auto">
            <a:xfrm rot="18954515" flipH="1">
              <a:off x="3361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428875" y="3852863"/>
            <a:ext cx="4394200" cy="682625"/>
            <a:chOff x="1530" y="2427"/>
            <a:chExt cx="2768" cy="430"/>
          </a:xfrm>
          <a:solidFill>
            <a:srgbClr val="66FF33"/>
          </a:solidFill>
        </p:grpSpPr>
        <p:sp>
          <p:nvSpPr>
            <p:cNvPr id="28690" name="AutoShape 21"/>
            <p:cNvSpPr>
              <a:spLocks noChangeArrowheads="1"/>
            </p:cNvSpPr>
            <p:nvPr/>
          </p:nvSpPr>
          <p:spPr bwMode="auto">
            <a:xfrm>
              <a:off x="1530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1" name="AutoShape 22"/>
            <p:cNvSpPr>
              <a:spLocks noChangeArrowheads="1"/>
            </p:cNvSpPr>
            <p:nvPr/>
          </p:nvSpPr>
          <p:spPr bwMode="auto">
            <a:xfrm>
              <a:off x="4015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67" name="Text Box 27"/>
          <p:cNvSpPr txBox="1">
            <a:spLocks noChangeArrowheads="1"/>
          </p:cNvSpPr>
          <p:nvPr/>
        </p:nvSpPr>
        <p:spPr bwMode="auto">
          <a:xfrm>
            <a:off x="3778250" y="3159125"/>
            <a:ext cx="159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0"/>
              <a:t>mutace</a:t>
            </a:r>
          </a:p>
          <a:p>
            <a:pPr algn="ctr" eaLnBrk="1" hangingPunct="1"/>
            <a:r>
              <a:rPr lang="en-US" sz="1800" b="0"/>
              <a:t>drift</a:t>
            </a:r>
          </a:p>
          <a:p>
            <a:pPr algn="ctr" eaLnBrk="1" hangingPunct="1"/>
            <a:r>
              <a:rPr lang="en-US" sz="1800" b="0"/>
              <a:t>selekce</a:t>
            </a:r>
          </a:p>
          <a:p>
            <a:pPr algn="ctr" eaLnBrk="1" hangingPunct="1"/>
            <a:r>
              <a:rPr lang="en-US" sz="1800" b="0">
                <a:sym typeface="Symbol" pitchFamily="18" charset="2"/>
              </a:rPr>
              <a:t> divergence</a:t>
            </a:r>
          </a:p>
        </p:txBody>
      </p:sp>
      <p:pic>
        <p:nvPicPr>
          <p:cNvPr id="28687" name="Picture 30" descr="http://nd04.jxs.cz/004/069/b83f433a8a_73299543_o2.jpg"/>
          <p:cNvPicPr>
            <a:picLocks noChangeAspect="1" noChangeArrowheads="1"/>
          </p:cNvPicPr>
          <p:nvPr/>
        </p:nvPicPr>
        <p:blipFill>
          <a:blip r:embed="rId3" cstate="print"/>
          <a:srcRect l="10822" r="12248"/>
          <a:stretch>
            <a:fillRect/>
          </a:stretch>
        </p:blipFill>
        <p:spPr bwMode="auto">
          <a:xfrm>
            <a:off x="1214438" y="409575"/>
            <a:ext cx="177323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Skupina 1"/>
          <p:cNvGrpSpPr/>
          <p:nvPr/>
        </p:nvGrpSpPr>
        <p:grpSpPr>
          <a:xfrm>
            <a:off x="220599" y="4266200"/>
            <a:ext cx="8607124" cy="2329276"/>
            <a:chOff x="220599" y="4266200"/>
            <a:chExt cx="8607124" cy="2329276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614738" y="5230813"/>
              <a:ext cx="1938337" cy="200025"/>
              <a:chOff x="2277" y="3436"/>
              <a:chExt cx="1221" cy="126"/>
            </a:xfrm>
          </p:grpSpPr>
          <p:sp>
            <p:nvSpPr>
              <p:cNvPr id="28696" name="AutoShape 9"/>
              <p:cNvSpPr>
                <a:spLocks noChangeArrowheads="1"/>
              </p:cNvSpPr>
              <p:nvPr/>
            </p:nvSpPr>
            <p:spPr bwMode="auto">
              <a:xfrm>
                <a:off x="2277" y="3436"/>
                <a:ext cx="318" cy="126"/>
              </a:xfrm>
              <a:prstGeom prst="rightArrow">
                <a:avLst>
                  <a:gd name="adj1" fmla="val 50000"/>
                  <a:gd name="adj2" fmla="val 630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697" name="AutoShape 10"/>
              <p:cNvSpPr>
                <a:spLocks noChangeArrowheads="1"/>
              </p:cNvSpPr>
              <p:nvPr/>
            </p:nvSpPr>
            <p:spPr bwMode="auto">
              <a:xfrm flipH="1">
                <a:off x="3180" y="3436"/>
                <a:ext cx="318" cy="126"/>
              </a:xfrm>
              <a:prstGeom prst="rightArrow">
                <a:avLst>
                  <a:gd name="adj1" fmla="val 50000"/>
                  <a:gd name="adj2" fmla="val 63095"/>
                </a:avLst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15051" name="AutoShape 11"/>
            <p:cNvSpPr>
              <a:spLocks noChangeArrowheads="1"/>
            </p:cNvSpPr>
            <p:nvPr/>
          </p:nvSpPr>
          <p:spPr bwMode="auto">
            <a:xfrm flipH="1">
              <a:off x="4249738" y="4757738"/>
              <a:ext cx="914400" cy="922337"/>
            </a:xfrm>
            <a:prstGeom prst="lightningBol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5052" name="Text Box 12"/>
            <p:cNvSpPr txBox="1">
              <a:spLocks noChangeArrowheads="1"/>
            </p:cNvSpPr>
            <p:nvPr/>
          </p:nvSpPr>
          <p:spPr bwMode="auto">
            <a:xfrm>
              <a:off x="3736975" y="5815013"/>
              <a:ext cx="17954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b="0">
                  <a:solidFill>
                    <a:srgbClr val="F00000"/>
                  </a:solidFill>
                </a:rPr>
                <a:t>i</a:t>
              </a:r>
              <a:r>
                <a:rPr lang="cs-CZ" b="0">
                  <a:solidFill>
                    <a:srgbClr val="F00000"/>
                  </a:solidFill>
                </a:rPr>
                <a:t>nkompatibilita</a:t>
              </a:r>
            </a:p>
          </p:txBody>
        </p:sp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DF11FA19-0308-4852-98D0-2F395A831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5938" y="4760913"/>
              <a:ext cx="5621337" cy="1033462"/>
              <a:chOff x="1125" y="3140"/>
              <a:chExt cx="3541" cy="651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DEE363BA-55AC-47E0-AE79-43B947577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" y="3140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2283B501-62F4-4D66-8647-5FEAB69FBD4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624" y="3149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1026" name="Picture 2" descr="VÃ½sledek obrÃ¡zku pro babiÅ¡ fot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3" r="32159" b="22070"/>
            <a:stretch/>
          </p:blipFill>
          <p:spPr bwMode="auto">
            <a:xfrm>
              <a:off x="220599" y="4266200"/>
              <a:ext cx="2223230" cy="2329276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VÃ½sledek obrÃ¡zku pro kalousek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67" r="30637"/>
            <a:stretch/>
          </p:blipFill>
          <p:spPr bwMode="auto">
            <a:xfrm>
              <a:off x="6970047" y="4276880"/>
              <a:ext cx="1857676" cy="2318596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7" grpId="0" autoUpdateAnimBg="0"/>
      <p:bldP spid="215053" grpId="0" animBg="1" autoUpdateAnimBg="0"/>
      <p:bldP spid="21506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371725" y="306388"/>
            <a:ext cx="379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F00000"/>
                </a:solidFill>
              </a:rPr>
              <a:t>Dobzhanského-Mullerův model:</a:t>
            </a:r>
          </a:p>
        </p:txBody>
      </p:sp>
      <p:pic>
        <p:nvPicPr>
          <p:cNvPr id="29705" name="Picture 19" descr="mu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0" y="842963"/>
            <a:ext cx="15208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6" name="Picture 20" descr="fund0236"/>
          <p:cNvPicPr>
            <a:picLocks noChangeAspect="1" noChangeArrowheads="1"/>
          </p:cNvPicPr>
          <p:nvPr/>
        </p:nvPicPr>
        <p:blipFill>
          <a:blip r:embed="rId4" cstate="print"/>
          <a:srcRect l="9558" r="19118"/>
          <a:stretch>
            <a:fillRect/>
          </a:stretch>
        </p:blipFill>
        <p:spPr bwMode="auto">
          <a:xfrm>
            <a:off x="3373438" y="842963"/>
            <a:ext cx="1741487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7" name="Picture 21" descr="2084_Bateson-Willi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488" y="842963"/>
            <a:ext cx="15462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1912938" y="2962275"/>
            <a:ext cx="123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W. Bateson</a:t>
            </a:r>
          </a:p>
        </p:txBody>
      </p:sp>
      <p:sp>
        <p:nvSpPr>
          <p:cNvPr id="29709" name="Text Box 23"/>
          <p:cNvSpPr txBox="1">
            <a:spLocks noChangeArrowheads="1"/>
          </p:cNvSpPr>
          <p:nvPr/>
        </p:nvSpPr>
        <p:spPr bwMode="auto">
          <a:xfrm>
            <a:off x="3455988" y="2962275"/>
            <a:ext cx="153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T. Dobzhansky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5514975" y="296227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H. Muller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07805" y="47059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aabb</a:t>
            </a:r>
            <a:endParaRPr lang="cs-CZ" sz="2800" b="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694183" y="3656744"/>
            <a:ext cx="2436712" cy="2624888"/>
            <a:chOff x="1534452" y="3380297"/>
            <a:chExt cx="2436712" cy="2624888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 rot="16200000" flipH="1">
              <a:off x="1186940" y="4049863"/>
              <a:ext cx="1998168" cy="1303144"/>
            </a:xfrm>
            <a:custGeom>
              <a:avLst/>
              <a:gdLst>
                <a:gd name="T0" fmla="*/ 0 w 1918"/>
                <a:gd name="T1" fmla="*/ 901 h 901"/>
                <a:gd name="T2" fmla="*/ 935 w 1918"/>
                <a:gd name="T3" fmla="*/ 0 h 901"/>
                <a:gd name="T4" fmla="*/ 1918 w 1918"/>
                <a:gd name="T5" fmla="*/ 901 h 901"/>
                <a:gd name="T6" fmla="*/ 0 60000 65536"/>
                <a:gd name="T7" fmla="*/ 0 60000 65536"/>
                <a:gd name="T8" fmla="*/ 0 60000 65536"/>
                <a:gd name="T9" fmla="*/ 0 w 1918"/>
                <a:gd name="T10" fmla="*/ 0 h 901"/>
                <a:gd name="T11" fmla="*/ 1918 w 1918"/>
                <a:gd name="T12" fmla="*/ 901 h 9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8" h="901">
                  <a:moveTo>
                    <a:pt x="0" y="901"/>
                  </a:moveTo>
                  <a:lnTo>
                    <a:pt x="935" y="0"/>
                  </a:lnTo>
                  <a:lnTo>
                    <a:pt x="1918" y="90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937898" y="3380297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2946525" y="5481965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Zaoblený obdélníkový popisek 28"/>
          <p:cNvSpPr/>
          <p:nvPr/>
        </p:nvSpPr>
        <p:spPr>
          <a:xfrm>
            <a:off x="3140752" y="4467506"/>
            <a:ext cx="1654531" cy="632723"/>
          </a:xfrm>
          <a:prstGeom prst="wedgeRoundRectCallout">
            <a:avLst>
              <a:gd name="adj1" fmla="val -23824"/>
              <a:gd name="adj2" fmla="val -103021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75286" y="3524113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 geny</a:t>
            </a:r>
            <a:r>
              <a:rPr lang="en-US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167640" y="3661325"/>
            <a:ext cx="2604029" cy="2620307"/>
            <a:chOff x="4007909" y="3384878"/>
            <a:chExt cx="2604029" cy="2620307"/>
          </a:xfrm>
        </p:grpSpPr>
        <p:cxnSp>
          <p:nvCxnSpPr>
            <p:cNvPr id="32" name="Přímá spojovací čára 31"/>
            <p:cNvCxnSpPr/>
            <p:nvPr/>
          </p:nvCxnSpPr>
          <p:spPr>
            <a:xfrm>
              <a:off x="4009991" y="364648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čára 32"/>
            <p:cNvCxnSpPr/>
            <p:nvPr/>
          </p:nvCxnSpPr>
          <p:spPr>
            <a:xfrm>
              <a:off x="4007909" y="573530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Skupina 54"/>
            <p:cNvGrpSpPr/>
            <p:nvPr/>
          </p:nvGrpSpPr>
          <p:grpSpPr>
            <a:xfrm>
              <a:off x="5531567" y="3384878"/>
              <a:ext cx="1080371" cy="2620307"/>
              <a:chOff x="5531567" y="3384878"/>
              <a:chExt cx="1080371" cy="2620307"/>
            </a:xfrm>
          </p:grpSpPr>
          <p:sp>
            <p:nvSpPr>
              <p:cNvPr id="35" name="TextovéPole 34"/>
              <p:cNvSpPr txBox="1"/>
              <p:nvPr/>
            </p:nvSpPr>
            <p:spPr>
              <a:xfrm>
                <a:off x="5531567" y="3384878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5548826" y="5481965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7" name="Skupina 36"/>
          <p:cNvGrpSpPr/>
          <p:nvPr/>
        </p:nvGrpSpPr>
        <p:grpSpPr>
          <a:xfrm>
            <a:off x="6222854" y="4152973"/>
            <a:ext cx="1934092" cy="1617243"/>
            <a:chOff x="6063123" y="3876526"/>
            <a:chExt cx="1934092" cy="1617243"/>
          </a:xfrm>
        </p:grpSpPr>
        <p:cxnSp>
          <p:nvCxnSpPr>
            <p:cNvPr id="38" name="Přímá spojovací čára 37"/>
            <p:cNvCxnSpPr/>
            <p:nvPr/>
          </p:nvCxnSpPr>
          <p:spPr>
            <a:xfrm>
              <a:off x="6063123" y="3876526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ovací čára 38"/>
            <p:cNvCxnSpPr/>
            <p:nvPr/>
          </p:nvCxnSpPr>
          <p:spPr>
            <a:xfrm flipV="1">
              <a:off x="6063123" y="5020964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/>
            <p:cNvSpPr txBox="1"/>
            <p:nvPr/>
          </p:nvSpPr>
          <p:spPr>
            <a:xfrm>
              <a:off x="6857159" y="4431040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 rot="2700000">
            <a:off x="7165410" y="4546402"/>
            <a:ext cx="845389" cy="845389"/>
            <a:chOff x="7849768" y="867943"/>
            <a:chExt cx="845389" cy="845389"/>
          </a:xfrm>
        </p:grpSpPr>
        <p:cxnSp>
          <p:nvCxnSpPr>
            <p:cNvPr id="42" name="Přímá spojovací čára 41"/>
            <p:cNvCxnSpPr/>
            <p:nvPr/>
          </p:nvCxnSpPr>
          <p:spPr>
            <a:xfrm>
              <a:off x="7849768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 rot="5400000">
              <a:off x="7855522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aoblený obdélníkový popisek 43"/>
          <p:cNvSpPr/>
          <p:nvPr/>
        </p:nvSpPr>
        <p:spPr>
          <a:xfrm>
            <a:off x="7228351" y="5829581"/>
            <a:ext cx="1846780" cy="632723"/>
          </a:xfrm>
          <a:prstGeom prst="wedgeRoundRectCallout">
            <a:avLst>
              <a:gd name="adj1" fmla="val -35121"/>
              <a:gd name="adj2" fmla="val -13011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nek</a:t>
            </a:r>
            <a:r>
              <a:rPr lang="en-US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ilní</a:t>
            </a:r>
            <a:endParaRPr lang="cs-CZ" sz="18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aoblený obdélníkový popisek 44"/>
          <p:cNvSpPr/>
          <p:nvPr/>
        </p:nvSpPr>
        <p:spPr>
          <a:xfrm>
            <a:off x="385763" y="5887659"/>
            <a:ext cx="1644935" cy="632723"/>
          </a:xfrm>
          <a:prstGeom prst="wedgeRoundRectCallout">
            <a:avLst>
              <a:gd name="adj1" fmla="val 112509"/>
              <a:gd name="adj2" fmla="val -23235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/>
      <p:bldP spid="44" grpId="0" animBg="1"/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4513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velké populace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alopatrická </a:t>
            </a:r>
            <a:r>
              <a:rPr lang="cs-CZ" b="0" dirty="0" err="1"/>
              <a:t>speciace</a:t>
            </a:r>
            <a:r>
              <a:rPr lang="cs-CZ" b="0" dirty="0"/>
              <a:t> zpravidla pomalá (výjimky: pohlavní výběr, </a:t>
            </a:r>
            <a:br>
              <a:rPr lang="cs-CZ" b="0" dirty="0"/>
            </a:br>
            <a:r>
              <a:rPr lang="cs-CZ" b="0" dirty="0"/>
              <a:t>	genetický konflikt)</a:t>
            </a:r>
          </a:p>
        </p:txBody>
      </p:sp>
      <p:grpSp>
        <p:nvGrpSpPr>
          <p:cNvPr id="17" name="Skupina 59">
            <a:extLst>
              <a:ext uri="{FF2B5EF4-FFF2-40B4-BE49-F238E27FC236}">
                <a16:creationId xmlns:a16="http://schemas.microsoft.com/office/drawing/2014/main" id="{9B1EE9E7-275D-4AB7-94A8-C9823BC9D6DA}"/>
              </a:ext>
            </a:extLst>
          </p:cNvPr>
          <p:cNvGrpSpPr/>
          <p:nvPr/>
        </p:nvGrpSpPr>
        <p:grpSpPr>
          <a:xfrm>
            <a:off x="438150" y="2208549"/>
            <a:ext cx="8359736" cy="3091718"/>
            <a:chOff x="552450" y="316992"/>
            <a:chExt cx="8359736" cy="3091718"/>
          </a:xfrm>
        </p:grpSpPr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55009128-3EE4-4958-AACE-4A463D271AAA}"/>
                </a:ext>
              </a:extLst>
            </p:cNvPr>
            <p:cNvSpPr txBox="1"/>
            <p:nvPr/>
          </p:nvSpPr>
          <p:spPr>
            <a:xfrm>
              <a:off x="630839" y="1698445"/>
              <a:ext cx="16369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race</a:t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b="0" dirty="0">
                  <a:latin typeface="Arial" pitchFamily="34" charset="0"/>
                  <a:cs typeface="Arial" pitchFamily="34" charset="0"/>
                </a:rPr>
                <a:t>v </a:t>
              </a:r>
              <a:r>
                <a:rPr lang="en-US" sz="2000" b="0" dirty="0" err="1">
                  <a:latin typeface="Arial" pitchFamily="34" charset="0"/>
                  <a:cs typeface="Arial" pitchFamily="34" charset="0"/>
                </a:rPr>
                <a:t>ancestr</a:t>
              </a:r>
              <a:r>
                <a:rPr lang="cs-CZ" sz="2000" b="0" dirty="0">
                  <a:latin typeface="Arial" pitchFamily="34" charset="0"/>
                  <a:cs typeface="Arial" pitchFamily="34" charset="0"/>
                </a:rPr>
                <a:t>á</a:t>
              </a:r>
              <a:r>
                <a:rPr lang="en-US" sz="2000" b="0" dirty="0">
                  <a:latin typeface="Arial" pitchFamily="34" charset="0"/>
                  <a:cs typeface="Arial" pitchFamily="34" charset="0"/>
                </a:rPr>
                <a:t>l</a:t>
              </a:r>
              <a:r>
                <a:rPr lang="cs-CZ" sz="2000" b="0" dirty="0">
                  <a:latin typeface="Arial" pitchFamily="34" charset="0"/>
                  <a:cs typeface="Arial" pitchFamily="34" charset="0"/>
                </a:rPr>
                <a:t>ní</a:t>
              </a:r>
              <a:endParaRPr lang="en-US" sz="2000" b="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b="0" dirty="0">
                  <a:latin typeface="Arial" pitchFamily="34" charset="0"/>
                  <a:cs typeface="Arial" pitchFamily="34" charset="0"/>
                </a:rPr>
                <a:t>pop</a:t>
              </a:r>
              <a:r>
                <a:rPr lang="cs-CZ" sz="2000" b="0" dirty="0" err="1">
                  <a:latin typeface="Arial" pitchFamily="34" charset="0"/>
                  <a:cs typeface="Arial" pitchFamily="34" charset="0"/>
                </a:rPr>
                <a:t>ulaci</a:t>
              </a:r>
              <a:endParaRPr lang="en-US" sz="2000" b="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Skupina 23">
              <a:extLst>
                <a:ext uri="{FF2B5EF4-FFF2-40B4-BE49-F238E27FC236}">
                  <a16:creationId xmlns:a16="http://schemas.microsoft.com/office/drawing/2014/main" id="{23A79249-326E-4163-A9DB-4BA4E8C73B30}"/>
                </a:ext>
              </a:extLst>
            </p:cNvPr>
            <p:cNvGrpSpPr/>
            <p:nvPr/>
          </p:nvGrpSpPr>
          <p:grpSpPr>
            <a:xfrm>
              <a:off x="2419289" y="906932"/>
              <a:ext cx="2722047" cy="2501778"/>
              <a:chOff x="1863809" y="3394100"/>
              <a:chExt cx="2722047" cy="2501778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5AA408D7-E8A9-49E6-B87E-5912968674E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1516297" y="4063666"/>
                <a:ext cx="1998168" cy="1303144"/>
              </a:xfrm>
              <a:custGeom>
                <a:avLst/>
                <a:gdLst>
                  <a:gd name="T0" fmla="*/ 0 w 1918"/>
                  <a:gd name="T1" fmla="*/ 901 h 901"/>
                  <a:gd name="T2" fmla="*/ 935 w 1918"/>
                  <a:gd name="T3" fmla="*/ 0 h 901"/>
                  <a:gd name="T4" fmla="*/ 1918 w 1918"/>
                  <a:gd name="T5" fmla="*/ 901 h 901"/>
                  <a:gd name="T6" fmla="*/ 0 60000 65536"/>
                  <a:gd name="T7" fmla="*/ 0 60000 65536"/>
                  <a:gd name="T8" fmla="*/ 0 60000 65536"/>
                  <a:gd name="T9" fmla="*/ 0 w 1918"/>
                  <a:gd name="T10" fmla="*/ 0 h 901"/>
                  <a:gd name="T11" fmla="*/ 1918 w 1918"/>
                  <a:gd name="T12" fmla="*/ 901 h 9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8" h="901">
                    <a:moveTo>
                      <a:pt x="0" y="901"/>
                    </a:moveTo>
                    <a:lnTo>
                      <a:pt x="935" y="0"/>
                    </a:lnTo>
                    <a:lnTo>
                      <a:pt x="1918" y="901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AC1CAC9E-FDF8-406E-B687-A039596071ED}"/>
                  </a:ext>
                </a:extLst>
              </p:cNvPr>
              <p:cNvSpPr txBox="1"/>
              <p:nvPr/>
            </p:nvSpPr>
            <p:spPr>
              <a:xfrm>
                <a:off x="3267255" y="3394100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. 1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8B783F84-4FE3-49CB-8EA0-3473AAD387C8}"/>
                  </a:ext>
                </a:extLst>
              </p:cNvPr>
              <p:cNvSpPr txBox="1"/>
              <p:nvPr/>
            </p:nvSpPr>
            <p:spPr>
              <a:xfrm>
                <a:off x="3275882" y="5495768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. 2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" name="Skupina 35">
              <a:extLst>
                <a:ext uri="{FF2B5EF4-FFF2-40B4-BE49-F238E27FC236}">
                  <a16:creationId xmlns:a16="http://schemas.microsoft.com/office/drawing/2014/main" id="{142ACC25-2EB9-47A7-9A90-B4950A0A5249}"/>
                </a:ext>
              </a:extLst>
            </p:cNvPr>
            <p:cNvGrpSpPr/>
            <p:nvPr/>
          </p:nvGrpSpPr>
          <p:grpSpPr>
            <a:xfrm>
              <a:off x="5314232" y="1403161"/>
              <a:ext cx="3142756" cy="1617243"/>
              <a:chOff x="6392480" y="3890329"/>
              <a:chExt cx="3142756" cy="1617243"/>
            </a:xfrm>
          </p:grpSpPr>
          <p:cxnSp>
            <p:nvCxnSpPr>
              <p:cNvPr id="24" name="Přímá spojovací čára 10">
                <a:extLst>
                  <a:ext uri="{FF2B5EF4-FFF2-40B4-BE49-F238E27FC236}">
                    <a16:creationId xmlns:a16="http://schemas.microsoft.com/office/drawing/2014/main" id="{B880C252-9D1B-4F4F-AE9B-37750B6FE80A}"/>
                  </a:ext>
                </a:extLst>
              </p:cNvPr>
              <p:cNvCxnSpPr/>
              <p:nvPr/>
            </p:nvCxnSpPr>
            <p:spPr>
              <a:xfrm>
                <a:off x="6392480" y="3890329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ovací čára 11">
                <a:extLst>
                  <a:ext uri="{FF2B5EF4-FFF2-40B4-BE49-F238E27FC236}">
                    <a16:creationId xmlns:a16="http://schemas.microsoft.com/office/drawing/2014/main" id="{3DDCFD91-724E-4DFD-B604-5E0400864C65}"/>
                  </a:ext>
                </a:extLst>
              </p:cNvPr>
              <p:cNvCxnSpPr/>
              <p:nvPr/>
            </p:nvCxnSpPr>
            <p:spPr>
              <a:xfrm flipV="1">
                <a:off x="6392480" y="5034767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7EA879E8-A436-4179-9D32-19D5B0F1751A}"/>
                  </a:ext>
                </a:extLst>
              </p:cNvPr>
              <p:cNvSpPr txBox="1"/>
              <p:nvPr/>
            </p:nvSpPr>
            <p:spPr>
              <a:xfrm>
                <a:off x="7186516" y="4444843"/>
                <a:ext cx="23487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se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ku</a:t>
                </a:r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nd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á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ní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onta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t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1" name="Zaoblený obdélníkový popisek 7">
              <a:extLst>
                <a:ext uri="{FF2B5EF4-FFF2-40B4-BE49-F238E27FC236}">
                  <a16:creationId xmlns:a16="http://schemas.microsoft.com/office/drawing/2014/main" id="{3B5486BC-B300-43F7-A1A3-7A33CB60012A}"/>
                </a:ext>
              </a:extLst>
            </p:cNvPr>
            <p:cNvSpPr/>
            <p:nvPr/>
          </p:nvSpPr>
          <p:spPr>
            <a:xfrm>
              <a:off x="7161022" y="1047801"/>
              <a:ext cx="1751164" cy="518482"/>
            </a:xfrm>
            <a:prstGeom prst="wedgeRoundRectCallout">
              <a:avLst>
                <a:gd name="adj1" fmla="val -51751"/>
                <a:gd name="adj2" fmla="val 12149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in</a:t>
              </a:r>
              <a:r>
                <a:rPr lang="cs-CZ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kompatibilní</a:t>
              </a:r>
              <a:r>
                <a:rPr lang="en-US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!</a:t>
              </a:r>
              <a:endParaRPr lang="cs-CZ" sz="18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8487906F-30B6-45EB-B570-A73F800E9AFD}"/>
                </a:ext>
              </a:extLst>
            </p:cNvPr>
            <p:cNvSpPr txBox="1"/>
            <p:nvPr/>
          </p:nvSpPr>
          <p:spPr>
            <a:xfrm>
              <a:off x="552450" y="316992"/>
              <a:ext cx="2278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genetic</a:t>
              </a:r>
              <a:r>
                <a:rPr lang="cs-CZ" b="0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ký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onfli</a:t>
              </a:r>
              <a:r>
                <a:rPr lang="cs-CZ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t:</a:t>
              </a:r>
              <a:endParaRPr lang="cs-CZ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67EB8925-61BC-4A99-B682-C1C8D16E9734}"/>
                </a:ext>
              </a:extLst>
            </p:cNvPr>
            <p:cNvSpPr txBox="1"/>
            <p:nvPr/>
          </p:nvSpPr>
          <p:spPr>
            <a:xfrm>
              <a:off x="3738982" y="1889032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0" dirty="0">
                  <a:latin typeface="Arial" pitchFamily="34" charset="0"/>
                  <a:cs typeface="Arial" pitchFamily="34" charset="0"/>
                </a:rPr>
                <a:t>pokračující</a:t>
              </a:r>
            </a:p>
            <a:p>
              <a:pPr algn="ctr"/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race</a:t>
              </a:r>
              <a:endParaRPr lang="cs-CZ" sz="2000" b="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795" r="12621" b="23872"/>
          <a:stretch/>
        </p:blipFill>
        <p:spPr bwMode="auto">
          <a:xfrm>
            <a:off x="534838" y="271463"/>
            <a:ext cx="4747895" cy="6431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3EDAF6-F148-44DF-8564-257F30C962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4" t="55138" r="42263" b="34758"/>
          <a:stretch/>
        </p:blipFill>
        <p:spPr bwMode="auto">
          <a:xfrm>
            <a:off x="5727939" y="4167685"/>
            <a:ext cx="2804275" cy="2225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7CC62B7-866F-45E0-AE6A-9D737B5CA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5" t="30822" r="42353" b="59478"/>
          <a:stretch/>
        </p:blipFill>
        <p:spPr bwMode="auto">
          <a:xfrm>
            <a:off x="5727939" y="1577507"/>
            <a:ext cx="2389517" cy="2066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Zaoblený obdélníkový popisek 10">
            <a:extLst>
              <a:ext uri="{FF2B5EF4-FFF2-40B4-BE49-F238E27FC236}">
                <a16:creationId xmlns:a16="http://schemas.microsoft.com/office/drawing/2014/main" id="{F1D347B1-7427-4CC6-82E3-B5E7B66D8823}"/>
              </a:ext>
            </a:extLst>
          </p:cNvPr>
          <p:cNvSpPr/>
          <p:nvPr/>
        </p:nvSpPr>
        <p:spPr>
          <a:xfrm>
            <a:off x="7458427" y="979619"/>
            <a:ext cx="949844" cy="482010"/>
          </a:xfrm>
          <a:prstGeom prst="wedgeRoundRectCallout">
            <a:avLst>
              <a:gd name="adj1" fmla="val -93002"/>
              <a:gd name="adj2" fmla="val 135140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hybridi</a:t>
            </a:r>
            <a:endParaRPr lang="cs-CZ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aoblený obdélníkový popisek 10">
            <a:extLst>
              <a:ext uri="{FF2B5EF4-FFF2-40B4-BE49-F238E27FC236}">
                <a16:creationId xmlns:a16="http://schemas.microsoft.com/office/drawing/2014/main" id="{3604A207-8943-40D1-8DE2-D8FF94880914}"/>
              </a:ext>
            </a:extLst>
          </p:cNvPr>
          <p:cNvSpPr/>
          <p:nvPr/>
        </p:nvSpPr>
        <p:spPr>
          <a:xfrm>
            <a:off x="7722970" y="4030494"/>
            <a:ext cx="949844" cy="482010"/>
          </a:xfrm>
          <a:prstGeom prst="wedgeRoundRectCallout">
            <a:avLst>
              <a:gd name="adj1" fmla="val -93002"/>
              <a:gd name="adj2" fmla="val 135140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hybridi</a:t>
            </a:r>
            <a:endParaRPr lang="cs-CZ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775471" y="271463"/>
            <a:ext cx="4206242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Peripatrická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founder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38150" y="1320239"/>
            <a:ext cx="7027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>: efekt zakladatele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ostrovní organismy, periferní </a:t>
            </a:r>
            <a:r>
              <a:rPr lang="cs-CZ" b="0" dirty="0" err="1"/>
              <a:t>izoláty</a:t>
            </a:r>
            <a:r>
              <a:rPr lang="cs-CZ" b="0" dirty="0"/>
              <a:t> (extinkce-rekolonizace)</a:t>
            </a:r>
          </a:p>
        </p:txBody>
      </p:sp>
      <p:sp>
        <p:nvSpPr>
          <p:cNvPr id="206852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 rot="-1544636">
            <a:off x="4689139" y="2949370"/>
            <a:ext cx="817563" cy="515937"/>
          </a:xfrm>
          <a:prstGeom prst="rightArrow">
            <a:avLst>
              <a:gd name="adj1" fmla="val 50000"/>
              <a:gd name="adj2" fmla="val 3961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6854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 animBg="1"/>
      <p:bldP spid="206853" grpId="0" animBg="1"/>
      <p:bldP spid="2068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438150" y="610236"/>
            <a:ext cx="4485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genetická revoluce </a:t>
            </a:r>
            <a:r>
              <a:rPr lang="cs-CZ" b="0" dirty="0">
                <a:sym typeface="Symbol" pitchFamily="18" charset="2"/>
              </a:rPr>
              <a:t> rychlá </a:t>
            </a:r>
            <a:r>
              <a:rPr lang="cs-CZ" b="0" dirty="0" err="1">
                <a:sym typeface="Symbol" pitchFamily="18" charset="2"/>
              </a:rPr>
              <a:t>speciace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8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7894" name="Freeform 7"/>
          <p:cNvSpPr>
            <a:spLocks/>
          </p:cNvSpPr>
          <p:nvPr/>
        </p:nvSpPr>
        <p:spPr bwMode="auto">
          <a:xfrm>
            <a:off x="3660439" y="2352470"/>
            <a:ext cx="1941513" cy="1590675"/>
          </a:xfrm>
          <a:custGeom>
            <a:avLst/>
            <a:gdLst>
              <a:gd name="T0" fmla="*/ 2147483647 w 1223"/>
              <a:gd name="T1" fmla="*/ 2147483647 h 1002"/>
              <a:gd name="T2" fmla="*/ 2147483647 w 1223"/>
              <a:gd name="T3" fmla="*/ 2147483647 h 1002"/>
              <a:gd name="T4" fmla="*/ 2147483647 w 1223"/>
              <a:gd name="T5" fmla="*/ 2147483647 h 1002"/>
              <a:gd name="T6" fmla="*/ 2147483647 w 1223"/>
              <a:gd name="T7" fmla="*/ 2147483647 h 1002"/>
              <a:gd name="T8" fmla="*/ 2147483647 w 1223"/>
              <a:gd name="T9" fmla="*/ 2147483647 h 1002"/>
              <a:gd name="T10" fmla="*/ 2147483647 w 1223"/>
              <a:gd name="T11" fmla="*/ 2147483647 h 1002"/>
              <a:gd name="T12" fmla="*/ 2147483647 w 1223"/>
              <a:gd name="T13" fmla="*/ 2147483647 h 1002"/>
              <a:gd name="T14" fmla="*/ 2147483647 w 1223"/>
              <a:gd name="T15" fmla="*/ 2147483647 h 1002"/>
              <a:gd name="T16" fmla="*/ 2147483647 w 1223"/>
              <a:gd name="T17" fmla="*/ 2147483647 h 10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3"/>
              <a:gd name="T28" fmla="*/ 0 h 1002"/>
              <a:gd name="T29" fmla="*/ 1223 w 1223"/>
              <a:gd name="T30" fmla="*/ 1002 h 10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3" h="1002">
                <a:moveTo>
                  <a:pt x="906" y="29"/>
                </a:moveTo>
                <a:cubicBezTo>
                  <a:pt x="990" y="58"/>
                  <a:pt x="1078" y="107"/>
                  <a:pt x="1133" y="202"/>
                </a:cubicBezTo>
                <a:cubicBezTo>
                  <a:pt x="1188" y="297"/>
                  <a:pt x="1223" y="482"/>
                  <a:pt x="1184" y="578"/>
                </a:cubicBezTo>
                <a:cubicBezTo>
                  <a:pt x="1144" y="674"/>
                  <a:pt x="1013" y="761"/>
                  <a:pt x="920" y="835"/>
                </a:cubicBezTo>
                <a:cubicBezTo>
                  <a:pt x="827" y="909"/>
                  <a:pt x="692" y="921"/>
                  <a:pt x="560" y="923"/>
                </a:cubicBezTo>
                <a:cubicBezTo>
                  <a:pt x="428" y="924"/>
                  <a:pt x="243" y="1002"/>
                  <a:pt x="168" y="915"/>
                </a:cubicBezTo>
                <a:cubicBezTo>
                  <a:pt x="94" y="829"/>
                  <a:pt x="0" y="594"/>
                  <a:pt x="154" y="355"/>
                </a:cubicBezTo>
                <a:cubicBezTo>
                  <a:pt x="308" y="116"/>
                  <a:pt x="405" y="149"/>
                  <a:pt x="523" y="92"/>
                </a:cubicBezTo>
                <a:cubicBezTo>
                  <a:pt x="641" y="34"/>
                  <a:pt x="823" y="0"/>
                  <a:pt x="906" y="29"/>
                </a:cubicBezTo>
                <a:close/>
              </a:path>
            </a:pathLst>
          </a:custGeom>
          <a:solidFill>
            <a:srgbClr val="3333CC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privateislandsonline.com/content/listings/1086/cimage_ef6415ad37-thum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8862" y="1161361"/>
            <a:ext cx="4696497" cy="25559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8" name="Picture 2" descr="https://encrypted-tbn1.gstatic.com/images?q=tbn:ANd9GcSMDUfsnHdLjhOEVixkYoGAc5PHXU13VFOalu13WccvvEjGuZ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61" y="1202933"/>
            <a:ext cx="2619375" cy="1743076"/>
          </a:xfrm>
          <a:prstGeom prst="rect">
            <a:avLst/>
          </a:prstGeom>
          <a:noFill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38150" y="271463"/>
            <a:ext cx="8123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 dirty="0" err="1">
                <a:solidFill>
                  <a:srgbClr val="F00000"/>
                </a:solidFill>
              </a:rPr>
              <a:t>founder</a:t>
            </a:r>
            <a:r>
              <a:rPr lang="cs-CZ" b="0" i="1" dirty="0">
                <a:solidFill>
                  <a:srgbClr val="F00000"/>
                </a:solidFill>
              </a:rPr>
              <a:t>-flush</a:t>
            </a:r>
            <a:r>
              <a:rPr lang="cs-CZ" b="0" dirty="0">
                <a:solidFill>
                  <a:srgbClr val="F00000"/>
                </a:solidFill>
              </a:rPr>
              <a:t> model:</a:t>
            </a:r>
            <a:r>
              <a:rPr lang="cs-CZ" b="0" dirty="0"/>
              <a:t> </a:t>
            </a:r>
            <a:r>
              <a:rPr lang="cs-CZ" b="0" i="1" dirty="0" err="1"/>
              <a:t>Drosophila</a:t>
            </a:r>
            <a:br>
              <a:rPr lang="cs-CZ" b="0" i="1" dirty="0"/>
            </a:br>
            <a:r>
              <a:rPr lang="cs-CZ" b="0" i="1" dirty="0"/>
              <a:t>  </a:t>
            </a:r>
            <a:r>
              <a:rPr lang="cs-CZ" b="0" dirty="0"/>
              <a:t>kolonizace nového prostředí – absence selekce </a:t>
            </a:r>
            <a:r>
              <a:rPr lang="cs-CZ" b="0" dirty="0">
                <a:sym typeface="Symbol" pitchFamily="18" charset="2"/>
              </a:rPr>
              <a:t> rychlá divergence</a:t>
            </a:r>
            <a:r>
              <a:rPr lang="cs-CZ" b="0" dirty="0"/>
              <a:t> </a:t>
            </a:r>
          </a:p>
        </p:txBody>
      </p:sp>
      <p:grpSp>
        <p:nvGrpSpPr>
          <p:cNvPr id="29" name="Skupina 28"/>
          <p:cNvGrpSpPr/>
          <p:nvPr/>
        </p:nvGrpSpPr>
        <p:grpSpPr>
          <a:xfrm>
            <a:off x="438150" y="3485478"/>
            <a:ext cx="4039908" cy="3049793"/>
            <a:chOff x="438150" y="3485478"/>
            <a:chExt cx="4039908" cy="3049793"/>
          </a:xfrm>
        </p:grpSpPr>
        <p:sp>
          <p:nvSpPr>
            <p:cNvPr id="24" name="Obdélníkový popisek 23"/>
            <p:cNvSpPr/>
            <p:nvPr/>
          </p:nvSpPr>
          <p:spPr bwMode="auto">
            <a:xfrm>
              <a:off x="438150" y="3485478"/>
              <a:ext cx="4037031" cy="3044414"/>
            </a:xfrm>
            <a:prstGeom prst="wedgeRectCallout">
              <a:avLst>
                <a:gd name="adj1" fmla="val 64972"/>
                <a:gd name="adj2" fmla="val -7919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700" name="Picture 4" descr="http://media-cdn.tripadvisor.com/media/photo-s/02/f7/b7/89/captio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8150" y="3509012"/>
              <a:ext cx="4039908" cy="302625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cxnSp>
        <p:nvCxnSpPr>
          <p:cNvPr id="22" name="Přímá spojovací šipka 21"/>
          <p:cNvCxnSpPr/>
          <p:nvPr/>
        </p:nvCxnSpPr>
        <p:spPr bwMode="auto">
          <a:xfrm>
            <a:off x="3162748" y="2173045"/>
            <a:ext cx="1183341" cy="1721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29706" name="Picture 10" descr="http://rice.bio.indiana.edu:7082/images/Drosophilidae/Drosophila_capnoptera_m/Drosophila_capnoptera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351517" y="4303058"/>
            <a:ext cx="2767601" cy="1845068"/>
          </a:xfrm>
          <a:prstGeom prst="rect">
            <a:avLst/>
          </a:prstGeom>
          <a:noFill/>
        </p:spPr>
      </p:pic>
      <p:sp>
        <p:nvSpPr>
          <p:cNvPr id="30" name="Šipka doprava 29"/>
          <p:cNvSpPr/>
          <p:nvPr/>
        </p:nvSpPr>
        <p:spPr bwMode="auto">
          <a:xfrm>
            <a:off x="4604273" y="4873214"/>
            <a:ext cx="559398" cy="527125"/>
          </a:xfrm>
          <a:prstGeom prst="rightArrow">
            <a:avLst/>
          </a:prstGeom>
          <a:solidFill>
            <a:srgbClr val="F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489013" y="271463"/>
            <a:ext cx="404950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reinforcement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438150" y="5010226"/>
            <a:ext cx="666400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/>
              <a:t>počáteční geografická izolace</a:t>
            </a:r>
          </a:p>
          <a:p>
            <a:pPr>
              <a:spcAft>
                <a:spcPts val="600"/>
              </a:spcAft>
            </a:pPr>
            <a:r>
              <a:rPr lang="cs-CZ" b="0" dirty="0"/>
              <a:t>reprodukční izolace neúplná </a:t>
            </a:r>
            <a:r>
              <a:rPr lang="cs-CZ" b="0" dirty="0">
                <a:sym typeface="Symbol" pitchFamily="18" charset="2"/>
              </a:rPr>
              <a:t> </a:t>
            </a:r>
            <a:r>
              <a:rPr lang="cs-CZ" b="0" dirty="0">
                <a:solidFill>
                  <a:srgbClr val="F00000"/>
                </a:solidFill>
                <a:sym typeface="Symbol" pitchFamily="18" charset="2"/>
              </a:rPr>
              <a:t>sekundární hybridní zóna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1566153" y="2198483"/>
            <a:ext cx="5372100" cy="2092325"/>
            <a:chOff x="1544638" y="1133475"/>
            <a:chExt cx="5372100" cy="2092325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544638" y="1133475"/>
              <a:ext cx="5372100" cy="209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Oval 8"/>
            <p:cNvSpPr>
              <a:spLocks noChangeArrowheads="1"/>
            </p:cNvSpPr>
            <p:nvPr/>
          </p:nvSpPr>
          <p:spPr bwMode="auto">
            <a:xfrm>
              <a:off x="5486401" y="1204913"/>
              <a:ext cx="527050" cy="400050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459874">
              <a:off x="5726113" y="1193800"/>
              <a:ext cx="152400" cy="441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6876341" y="2247696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sekundární hybridní zóna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8150" y="1369214"/>
            <a:ext cx="650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A. R.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Wallace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T.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Dobzhansky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1051336" y="2680634"/>
            <a:ext cx="18630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/>
              <a:t>racek stříbřitý 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 err="1"/>
              <a:t>Larus</a:t>
            </a:r>
            <a:r>
              <a:rPr lang="cs-CZ" sz="1600" b="0" i="1" dirty="0"/>
              <a:t> </a:t>
            </a:r>
            <a:r>
              <a:rPr lang="cs-CZ" sz="1600" b="0" i="1" dirty="0" err="1"/>
              <a:t>argent</a:t>
            </a:r>
            <a:r>
              <a:rPr lang="en-US" sz="1600" b="0" i="1" dirty="0" err="1"/>
              <a:t>atus</a:t>
            </a:r>
            <a:r>
              <a:rPr lang="cs-CZ" sz="1600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997548" y="219075"/>
            <a:ext cx="339268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438150" y="4199404"/>
            <a:ext cx="329538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1618" name="Picture 2" descr="Larus argentatus map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1248" y="219076"/>
            <a:ext cx="3197758" cy="3169584"/>
          </a:xfrm>
          <a:prstGeom prst="rect">
            <a:avLst/>
          </a:prstGeom>
          <a:noFill/>
        </p:spPr>
      </p:pic>
      <p:pic>
        <p:nvPicPr>
          <p:cNvPr id="111622" name="Picture 6" descr="http://www.avibirds.com/migration/Lesser%20Black-Backed%20Gu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747" y="3563425"/>
            <a:ext cx="4647253" cy="3143968"/>
          </a:xfrm>
          <a:prstGeom prst="rect">
            <a:avLst/>
          </a:prstGeom>
          <a:noFill/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549737" y="3639858"/>
            <a:ext cx="16209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/>
              <a:t>racek žlutonohý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/>
              <a:t>L. </a:t>
            </a:r>
            <a:r>
              <a:rPr lang="cs-CZ" sz="1600" b="0" i="1" dirty="0" err="1"/>
              <a:t>fuscus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438150" y="2243572"/>
            <a:ext cx="6300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selekce proti hybridům  vznik </a:t>
            </a:r>
            <a:r>
              <a:rPr lang="cs-CZ" b="0" dirty="0" err="1">
                <a:sym typeface="Symbol" pitchFamily="18" charset="2"/>
              </a:rPr>
              <a:t>prezygotické</a:t>
            </a:r>
            <a:r>
              <a:rPr lang="cs-CZ" b="0" dirty="0">
                <a:sym typeface="Symbol" pitchFamily="18" charset="2"/>
              </a:rPr>
              <a:t> bariéry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   zesílení izolace (</a:t>
            </a:r>
            <a:r>
              <a:rPr lang="cs-CZ" b="0" i="1" dirty="0" err="1">
                <a:solidFill>
                  <a:srgbClr val="F00000"/>
                </a:solidFill>
                <a:sym typeface="Symbol" pitchFamily="18" charset="2"/>
              </a:rPr>
              <a:t>reinforcement</a:t>
            </a:r>
            <a:r>
              <a:rPr lang="cs-CZ" b="0" dirty="0">
                <a:sym typeface="Symbol" pitchFamily="18" charset="2"/>
              </a:rPr>
              <a:t>) = </a:t>
            </a:r>
            <a:r>
              <a:rPr lang="cs-CZ" b="0" dirty="0" err="1">
                <a:sym typeface="Symbol" pitchFamily="18" charset="2"/>
              </a:rPr>
              <a:t>Wallaceův</a:t>
            </a:r>
            <a:r>
              <a:rPr lang="cs-CZ" b="0" dirty="0">
                <a:sym typeface="Symbol" pitchFamily="18" charset="2"/>
              </a:rPr>
              <a:t> efekt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  <p:grpSp>
        <p:nvGrpSpPr>
          <p:cNvPr id="43012" name="Group 12"/>
          <p:cNvGrpSpPr>
            <a:grpSpLocks noChangeAspect="1"/>
          </p:cNvGrpSpPr>
          <p:nvPr/>
        </p:nvGrpSpPr>
        <p:grpSpPr bwMode="auto">
          <a:xfrm>
            <a:off x="2073312" y="477259"/>
            <a:ext cx="4069304" cy="1584912"/>
            <a:chOff x="1120" y="701"/>
            <a:chExt cx="3384" cy="1318"/>
          </a:xfrm>
        </p:grpSpPr>
        <p:pic>
          <p:nvPicPr>
            <p:cNvPr id="43013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120" y="701"/>
              <a:ext cx="3384" cy="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Oval 14"/>
            <p:cNvSpPr>
              <a:spLocks noChangeArrowheads="1"/>
            </p:cNvSpPr>
            <p:nvPr/>
          </p:nvSpPr>
          <p:spPr bwMode="auto">
            <a:xfrm>
              <a:off x="3603" y="746"/>
              <a:ext cx="332" cy="252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5" name="Rectangle 15"/>
            <p:cNvSpPr>
              <a:spLocks noChangeArrowheads="1"/>
            </p:cNvSpPr>
            <p:nvPr/>
          </p:nvSpPr>
          <p:spPr bwMode="auto">
            <a:xfrm rot="1459874">
              <a:off x="3754" y="739"/>
              <a:ext cx="96" cy="2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230883" y="411312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selekce proti hybridům</a:t>
            </a:r>
          </a:p>
        </p:txBody>
      </p:sp>
      <p:pic>
        <p:nvPicPr>
          <p:cNvPr id="10854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010" r="5681" b="46825"/>
          <a:stretch>
            <a:fillRect/>
          </a:stretch>
        </p:blipFill>
        <p:spPr bwMode="auto">
          <a:xfrm>
            <a:off x="1097280" y="3494060"/>
            <a:ext cx="7003228" cy="3046591"/>
          </a:xfrm>
          <a:prstGeom prst="rect">
            <a:avLst/>
          </a:prstGeom>
          <a:noFill/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767792" y="2984939"/>
            <a:ext cx="1459041" cy="827528"/>
          </a:xfrm>
          <a:prstGeom prst="wedgeRectCallout">
            <a:avLst>
              <a:gd name="adj1" fmla="val 35994"/>
              <a:gd name="adj2" fmla="val 9097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rychlejší izolace při kontaktu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835053" y="3158098"/>
            <a:ext cx="1459041" cy="623888"/>
          </a:xfrm>
          <a:prstGeom prst="wedgeRectCallout">
            <a:avLst>
              <a:gd name="adj1" fmla="val 44104"/>
              <a:gd name="adj2" fmla="val 9959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alopatrické páry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922959" y="3016469"/>
            <a:ext cx="1833767" cy="748707"/>
          </a:xfrm>
          <a:prstGeom prst="wedgeRectCallout">
            <a:avLst>
              <a:gd name="adj1" fmla="val -41443"/>
              <a:gd name="adj2" fmla="val 7718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sym</a:t>
            </a:r>
            <a:r>
              <a:rPr lang="cs-CZ" sz="1600" b="0" dirty="0"/>
              <a:t>/</a:t>
            </a:r>
            <a:r>
              <a:rPr lang="cs-CZ" sz="1600" b="0" dirty="0" err="1"/>
              <a:t>parapatrické</a:t>
            </a:r>
            <a:r>
              <a:rPr lang="cs-CZ" sz="1600" b="0" dirty="0"/>
              <a:t> i alopatrické páry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inforcement clines A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80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Reinforcement clines u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567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29267" y="829930"/>
            <a:ext cx="3068638" cy="1727200"/>
            <a:chOff x="3334" y="2750"/>
            <a:chExt cx="1933" cy="1088"/>
          </a:xfrm>
        </p:grpSpPr>
        <p:sp>
          <p:nvSpPr>
            <p:cNvPr id="5" name="AutoShape 22"/>
            <p:cNvSpPr>
              <a:spLocks noChangeArrowheads="1"/>
            </p:cNvSpPr>
            <p:nvPr/>
          </p:nvSpPr>
          <p:spPr bwMode="auto">
            <a:xfrm rot="5400000">
              <a:off x="3553" y="3075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 rot="-5400000">
              <a:off x="4505" y="2531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" name="Oval 24"/>
          <p:cNvSpPr>
            <a:spLocks noChangeArrowheads="1"/>
          </p:cNvSpPr>
          <p:nvPr/>
        </p:nvSpPr>
        <p:spPr bwMode="auto">
          <a:xfrm>
            <a:off x="5778555" y="1261730"/>
            <a:ext cx="1800225" cy="1223963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1889180" y="1117268"/>
            <a:ext cx="935037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1528817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5849992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16688" y="5958337"/>
            <a:ext cx="7949612" cy="707886"/>
          </a:xfrm>
          <a:prstGeom prst="rect">
            <a:avLst/>
          </a:prstGeom>
          <a:solidFill>
            <a:srgbClr val="FFFF6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>
                <a:latin typeface="Arial" pitchFamily="34" charset="0"/>
                <a:cs typeface="Arial" pitchFamily="34" charset="0"/>
              </a:rPr>
              <a:t>Samičí i samčí preference vykazují 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zesílení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v centru zóny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</a:p>
          <a:p>
            <a:pPr algn="ctr"/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prezygotická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bariéra se pravděpodobně podílí na reprodukční izolaci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 flipH="1">
            <a:off x="5952532" y="5453062"/>
            <a:ext cx="3191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0" dirty="0" err="1"/>
              <a:t>Vošlajerová</a:t>
            </a:r>
            <a:r>
              <a:rPr lang="cs-CZ" sz="1600" b="0" dirty="0"/>
              <a:t> Bímová </a:t>
            </a:r>
            <a:r>
              <a:rPr lang="cs-CZ" sz="1600" b="0" dirty="0" err="1"/>
              <a:t>et</a:t>
            </a:r>
            <a:r>
              <a:rPr lang="cs-CZ" sz="1600" b="0" dirty="0"/>
              <a:t> </a:t>
            </a:r>
            <a:r>
              <a:rPr lang="cs-CZ" sz="1600" b="0" dirty="0" err="1"/>
              <a:t>al</a:t>
            </a:r>
            <a:r>
              <a:rPr lang="cs-CZ" sz="1600" b="0" dirty="0"/>
              <a:t>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704036" y="271463"/>
            <a:ext cx="358918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 speciace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2803525" y="1168400"/>
            <a:ext cx="3095625" cy="1973263"/>
          </a:xfrm>
          <a:custGeom>
            <a:avLst/>
            <a:gdLst>
              <a:gd name="T0" fmla="*/ 2147483647 w 1950"/>
              <a:gd name="T1" fmla="*/ 2147483647 h 1243"/>
              <a:gd name="T2" fmla="*/ 2147483647 w 1950"/>
              <a:gd name="T3" fmla="*/ 2147483647 h 1243"/>
              <a:gd name="T4" fmla="*/ 2147483647 w 1950"/>
              <a:gd name="T5" fmla="*/ 2147483647 h 1243"/>
              <a:gd name="T6" fmla="*/ 2147483647 w 1950"/>
              <a:gd name="T7" fmla="*/ 2147483647 h 1243"/>
              <a:gd name="T8" fmla="*/ 2147483647 w 1950"/>
              <a:gd name="T9" fmla="*/ 2147483647 h 1243"/>
              <a:gd name="T10" fmla="*/ 2147483647 w 1950"/>
              <a:gd name="T11" fmla="*/ 2147483647 h 1243"/>
              <a:gd name="T12" fmla="*/ 2147483647 w 1950"/>
              <a:gd name="T13" fmla="*/ 2147483647 h 1243"/>
              <a:gd name="T14" fmla="*/ 2147483647 w 1950"/>
              <a:gd name="T15" fmla="*/ 2147483647 h 1243"/>
              <a:gd name="T16" fmla="*/ 2147483647 w 1950"/>
              <a:gd name="T17" fmla="*/ 2147483647 h 12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50"/>
              <a:gd name="T28" fmla="*/ 0 h 1243"/>
              <a:gd name="T29" fmla="*/ 1950 w 1950"/>
              <a:gd name="T30" fmla="*/ 1243 h 12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50" h="1243">
                <a:moveTo>
                  <a:pt x="257" y="378"/>
                </a:moveTo>
                <a:cubicBezTo>
                  <a:pt x="182" y="485"/>
                  <a:pt x="0" y="582"/>
                  <a:pt x="28" y="736"/>
                </a:cubicBezTo>
                <a:cubicBezTo>
                  <a:pt x="56" y="890"/>
                  <a:pt x="173" y="1059"/>
                  <a:pt x="319" y="1129"/>
                </a:cubicBezTo>
                <a:cubicBezTo>
                  <a:pt x="465" y="1199"/>
                  <a:pt x="741" y="1243"/>
                  <a:pt x="931" y="1242"/>
                </a:cubicBezTo>
                <a:cubicBezTo>
                  <a:pt x="1121" y="1240"/>
                  <a:pt x="1504" y="1197"/>
                  <a:pt x="1670" y="1080"/>
                </a:cubicBezTo>
                <a:cubicBezTo>
                  <a:pt x="1836" y="964"/>
                  <a:pt x="1940" y="821"/>
                  <a:pt x="1945" y="658"/>
                </a:cubicBezTo>
                <a:cubicBezTo>
                  <a:pt x="1950" y="495"/>
                  <a:pt x="1847" y="251"/>
                  <a:pt x="1416" y="125"/>
                </a:cubicBezTo>
                <a:cubicBezTo>
                  <a:pt x="984" y="0"/>
                  <a:pt x="879" y="27"/>
                  <a:pt x="674" y="69"/>
                </a:cubicBezTo>
                <a:cubicBezTo>
                  <a:pt x="469" y="111"/>
                  <a:pt x="332" y="270"/>
                  <a:pt x="257" y="378"/>
                </a:cubicBezTo>
                <a:close/>
              </a:path>
            </a:pathLst>
          </a:custGeom>
          <a:gradFill flip="none" rotWithShape="1">
            <a:gsLst>
              <a:gs pos="0">
                <a:srgbClr val="CCFF33"/>
              </a:gs>
              <a:gs pos="100000">
                <a:srgbClr val="009900"/>
              </a:gs>
            </a:gsLst>
            <a:lin ang="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438150" y="4331242"/>
            <a:ext cx="81407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gradient prostředí </a:t>
            </a:r>
            <a:r>
              <a:rPr lang="cs-CZ" b="0" dirty="0">
                <a:sym typeface="Symbol" pitchFamily="18" charset="2"/>
              </a:rPr>
              <a:t> genetický gradient</a:t>
            </a:r>
            <a:br>
              <a:rPr lang="cs-CZ" b="0" dirty="0"/>
            </a:br>
            <a:endParaRPr lang="cs-CZ" b="0" dirty="0"/>
          </a:p>
          <a:p>
            <a:r>
              <a:rPr lang="cs-CZ" b="0" dirty="0">
                <a:sym typeface="Symbol" pitchFamily="18" charset="2"/>
              </a:rPr>
              <a:t> </a:t>
            </a:r>
            <a:r>
              <a:rPr lang="cs-CZ" b="0" dirty="0">
                <a:solidFill>
                  <a:srgbClr val="F00000"/>
                </a:solidFill>
              </a:rPr>
              <a:t>primární hybridní zón</a:t>
            </a:r>
            <a:r>
              <a:rPr lang="en-US" b="0" dirty="0">
                <a:solidFill>
                  <a:srgbClr val="F00000"/>
                </a:solidFill>
              </a:rPr>
              <a:t>a</a:t>
            </a:r>
            <a:br>
              <a:rPr lang="cs-CZ" b="0" dirty="0"/>
            </a:br>
            <a:endParaRPr lang="en-US" b="0" dirty="0"/>
          </a:p>
          <a:p>
            <a:r>
              <a:rPr lang="en-US" b="0" dirty="0"/>
              <a:t>r</a:t>
            </a:r>
            <a:r>
              <a:rPr lang="cs-CZ" b="0" dirty="0" err="1"/>
              <a:t>ůzná</a:t>
            </a:r>
            <a:r>
              <a:rPr lang="cs-CZ" b="0" dirty="0"/>
              <a:t> selekce v obou částech </a:t>
            </a:r>
            <a:r>
              <a:rPr lang="cs-CZ" b="0" dirty="0">
                <a:sym typeface="Symbol" pitchFamily="18" charset="2"/>
              </a:rPr>
              <a:t> genetická divergence i při toku genů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4195763" y="1227138"/>
            <a:ext cx="193675" cy="19145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4038" name="AutoShape 10"/>
          <p:cNvSpPr>
            <a:spLocks noChangeArrowheads="1"/>
          </p:cNvSpPr>
          <p:nvPr/>
        </p:nvSpPr>
        <p:spPr bwMode="auto">
          <a:xfrm>
            <a:off x="4584700" y="3386885"/>
            <a:ext cx="955675" cy="461962"/>
          </a:xfrm>
          <a:prstGeom prst="wedgeRectCallout">
            <a:avLst>
              <a:gd name="adj1" fmla="val -79236"/>
              <a:gd name="adj2" fmla="val -16821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ekoton</a:t>
            </a: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3629025" y="149225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3238500" y="187642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3689350" y="20272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2" name="Text Box 14"/>
          <p:cNvSpPr txBox="1">
            <a:spLocks noChangeArrowheads="1"/>
          </p:cNvSpPr>
          <p:nvPr/>
        </p:nvSpPr>
        <p:spPr bwMode="auto">
          <a:xfrm>
            <a:off x="3206750" y="23828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3" name="Text Box 15"/>
          <p:cNvSpPr txBox="1">
            <a:spLocks noChangeArrowheads="1"/>
          </p:cNvSpPr>
          <p:nvPr/>
        </p:nvSpPr>
        <p:spPr bwMode="auto">
          <a:xfrm>
            <a:off x="3808413" y="2446338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4679950" y="146843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5245100" y="17113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6" name="Text Box 18"/>
          <p:cNvSpPr txBox="1">
            <a:spLocks noChangeArrowheads="1"/>
          </p:cNvSpPr>
          <p:nvPr/>
        </p:nvSpPr>
        <p:spPr bwMode="auto">
          <a:xfrm>
            <a:off x="4503738" y="19685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4911725" y="203358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5278438" y="22479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4589463" y="248443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8150" y="271463"/>
            <a:ext cx="6910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Někdy obtížné odlišit alopatrickou a </a:t>
            </a:r>
            <a:r>
              <a:rPr lang="cs-CZ" b="0" dirty="0" err="1"/>
              <a:t>parapatrickou</a:t>
            </a:r>
            <a:r>
              <a:rPr lang="cs-CZ" b="0" dirty="0"/>
              <a:t> </a:t>
            </a:r>
            <a:r>
              <a:rPr lang="cs-CZ" b="0" dirty="0" err="1"/>
              <a:t>speciaci</a:t>
            </a:r>
            <a:r>
              <a:rPr lang="cs-CZ" b="0" dirty="0"/>
              <a:t>:</a:t>
            </a:r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kruhové druhy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323191" y="1715843"/>
            <a:ext cx="6964119" cy="382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 descr="world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11" y="1843293"/>
            <a:ext cx="80168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169925" y="1387737"/>
            <a:ext cx="1037700" cy="462578"/>
          </a:xfrm>
          <a:prstGeom prst="wedgeRectCallout">
            <a:avLst>
              <a:gd name="adj1" fmla="val -27966"/>
              <a:gd name="adj2" fmla="val 12369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Larus</a:t>
            </a:r>
            <a:endParaRPr lang="cs-CZ" sz="1800" b="0" i="1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38150" y="3960608"/>
            <a:ext cx="1390908" cy="462578"/>
          </a:xfrm>
          <a:prstGeom prst="wedgeRectCallout">
            <a:avLst>
              <a:gd name="adj1" fmla="val -5537"/>
              <a:gd name="adj2" fmla="val -15072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Ensatina</a:t>
            </a:r>
            <a:endParaRPr lang="cs-CZ" sz="1800" b="0" i="1" dirty="0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646643" y="4457254"/>
            <a:ext cx="1700829" cy="462578"/>
          </a:xfrm>
          <a:prstGeom prst="wedgeRectCallout">
            <a:avLst>
              <a:gd name="adj1" fmla="val 10276"/>
              <a:gd name="adj2" fmla="val -22746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Phylloscopus</a:t>
            </a:r>
            <a:endParaRPr lang="cs-CZ" sz="1800" b="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438150" y="755015"/>
            <a:ext cx="67412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racek stříbřitý (</a:t>
            </a:r>
            <a:r>
              <a:rPr lang="cs-CZ" b="0" i="1" dirty="0" err="1"/>
              <a:t>Larus</a:t>
            </a:r>
            <a:r>
              <a:rPr lang="cs-CZ" b="0" i="1" dirty="0"/>
              <a:t> </a:t>
            </a:r>
            <a:r>
              <a:rPr lang="cs-CZ" b="0" i="1" dirty="0" err="1"/>
              <a:t>argent</a:t>
            </a:r>
            <a:r>
              <a:rPr lang="en-US" b="0" i="1" dirty="0" err="1"/>
              <a:t>atus</a:t>
            </a:r>
            <a:r>
              <a:rPr lang="cs-CZ" b="0" dirty="0"/>
              <a:t>) a r. žlutonohý (</a:t>
            </a:r>
            <a:r>
              <a:rPr lang="cs-CZ" b="0" i="1" dirty="0"/>
              <a:t>L. </a:t>
            </a:r>
            <a:r>
              <a:rPr lang="cs-CZ" b="0" i="1" dirty="0" err="1"/>
              <a:t>fuscus</a:t>
            </a:r>
            <a:r>
              <a:rPr lang="cs-CZ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5032738" y="1261167"/>
            <a:ext cx="155094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6628895" y="1250410"/>
            <a:ext cx="150646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5032" y="2496074"/>
            <a:ext cx="4184724" cy="4174263"/>
          </a:xfrm>
          <a:prstGeom prst="rect">
            <a:avLst/>
          </a:prstGeom>
          <a:noFill/>
        </p:spPr>
      </p:pic>
      <p:pic>
        <p:nvPicPr>
          <p:cNvPr id="21510" name="Picture 6" descr="http://upload.wikimedia.org/wikipedia/commons/thumb/8/8d/Ring_species_seagull.svg/2000px-Ring_species_seagul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150" y="1414187"/>
            <a:ext cx="3961728" cy="4464867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8800" t="6134" r="5066" b="7832"/>
          <a:stretch>
            <a:fillRect/>
          </a:stretch>
        </p:blipFill>
        <p:spPr bwMode="auto">
          <a:xfrm>
            <a:off x="203000" y="3377902"/>
            <a:ext cx="4241864" cy="31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38150" y="823595"/>
            <a:ext cx="5160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/>
              <a:t>budníček zelený (</a:t>
            </a:r>
            <a:r>
              <a:rPr lang="cs-CZ" b="0" i="1" dirty="0" err="1"/>
              <a:t>Phylloscopus</a:t>
            </a:r>
            <a:r>
              <a:rPr lang="cs-CZ" b="0" i="1" dirty="0"/>
              <a:t> </a:t>
            </a:r>
            <a:r>
              <a:rPr lang="cs-CZ" b="0" i="1" dirty="0" err="1"/>
              <a:t>trochiloides</a:t>
            </a:r>
            <a:r>
              <a:rPr lang="cs-CZ" b="0" dirty="0"/>
              <a:t>)</a:t>
            </a:r>
          </a:p>
        </p:txBody>
      </p:sp>
      <p:pic>
        <p:nvPicPr>
          <p:cNvPr id="34821" name="Picture 7" descr="ddwesterncwarbler8"/>
          <p:cNvPicPr>
            <a:picLocks noChangeAspect="1" noChangeArrowheads="1"/>
          </p:cNvPicPr>
          <p:nvPr/>
        </p:nvPicPr>
        <p:blipFill>
          <a:blip r:embed="rId4" cstate="print"/>
          <a:srcRect t="20555" r="5988" b="12407"/>
          <a:stretch>
            <a:fillRect/>
          </a:stretch>
        </p:blipFill>
        <p:spPr bwMode="auto">
          <a:xfrm>
            <a:off x="5934935" y="271463"/>
            <a:ext cx="29908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2" name="Picture 13" descr="mn_birdev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696" y="3038138"/>
            <a:ext cx="453548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5" descr="phytri001-2"/>
          <p:cNvPicPr>
            <a:picLocks noChangeAspect="1" noChangeArrowheads="1"/>
          </p:cNvPicPr>
          <p:nvPr/>
        </p:nvPicPr>
        <p:blipFill>
          <a:blip r:embed="rId6" cstate="print"/>
          <a:srcRect l="34476" t="21083" r="5771" b="19958"/>
          <a:stretch>
            <a:fillRect/>
          </a:stretch>
        </p:blipFill>
        <p:spPr bwMode="auto">
          <a:xfrm>
            <a:off x="685575" y="1447726"/>
            <a:ext cx="19589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4" name="Picture 11" descr="image"/>
          <p:cNvPicPr>
            <a:picLocks noChangeAspect="1" noChangeArrowheads="1"/>
          </p:cNvPicPr>
          <p:nvPr/>
        </p:nvPicPr>
        <p:blipFill>
          <a:blip r:embed="rId7" cstate="print"/>
          <a:srcRect l="4723" t="7706" r="20972" b="6735"/>
          <a:stretch>
            <a:fillRect/>
          </a:stretch>
        </p:blipFill>
        <p:spPr bwMode="auto">
          <a:xfrm>
            <a:off x="2909103" y="1459901"/>
            <a:ext cx="190341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259" y="750272"/>
            <a:ext cx="46799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4" descr="eexanthopticabr306"/>
          <p:cNvPicPr>
            <a:picLocks noChangeAspect="1" noChangeArrowheads="1"/>
          </p:cNvPicPr>
          <p:nvPr/>
        </p:nvPicPr>
        <p:blipFill>
          <a:blip r:embed="rId4" cstate="print"/>
          <a:srcRect l="3334" t="12967" r="6375" b="10883"/>
          <a:stretch>
            <a:fillRect/>
          </a:stretch>
        </p:blipFill>
        <p:spPr bwMode="auto">
          <a:xfrm>
            <a:off x="438150" y="962679"/>
            <a:ext cx="30194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3798" name="Picture 16" descr="ensatina_eschscholtzii_2"/>
          <p:cNvPicPr>
            <a:picLocks noChangeAspect="1" noChangeArrowheads="1"/>
          </p:cNvPicPr>
          <p:nvPr/>
        </p:nvPicPr>
        <p:blipFill>
          <a:blip r:embed="rId5" cstate="print"/>
          <a:srcRect t="15393" b="11130"/>
          <a:stretch>
            <a:fillRect/>
          </a:stretch>
        </p:blipFill>
        <p:spPr bwMode="auto">
          <a:xfrm>
            <a:off x="482600" y="3796366"/>
            <a:ext cx="308451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617929" y="2669783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Ensatina</a:t>
            </a:r>
            <a:r>
              <a:rPr lang="cs-CZ" sz="1800" b="0" i="1" dirty="0"/>
              <a:t> </a:t>
            </a:r>
            <a:r>
              <a:rPr lang="cs-CZ" sz="1800" b="0" i="1" dirty="0" err="1"/>
              <a:t>e</a:t>
            </a:r>
            <a:r>
              <a:rPr lang="cs-CZ" sz="1800" b="0" i="1" dirty="0"/>
              <a:t>. </a:t>
            </a:r>
            <a:r>
              <a:rPr lang="cs-CZ" sz="1800" b="0" i="1" dirty="0" err="1"/>
              <a:t>xanthoptica</a:t>
            </a:r>
            <a:endParaRPr lang="cs-CZ" sz="1800" b="0" dirty="0"/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876691" y="5285983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/>
              <a:t>Ensatina e. klauberi</a:t>
            </a:r>
            <a:endParaRPr lang="cs-CZ" sz="1800" b="0"/>
          </a:p>
        </p:txBody>
      </p:sp>
      <p:sp>
        <p:nvSpPr>
          <p:cNvPr id="9" name="TextovéPole 8"/>
          <p:cNvSpPr txBox="1"/>
          <p:nvPr/>
        </p:nvSpPr>
        <p:spPr>
          <a:xfrm>
            <a:off x="520995" y="11483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376682" y="271463"/>
            <a:ext cx="54713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 err="1"/>
              <a:t>mlo</a:t>
            </a:r>
            <a:r>
              <a:rPr lang="cs-CZ" b="0" dirty="0" err="1"/>
              <a:t>čík</a:t>
            </a:r>
            <a:r>
              <a:rPr lang="cs-CZ" b="0" dirty="0"/>
              <a:t> </a:t>
            </a:r>
            <a:r>
              <a:rPr lang="cs-CZ" b="0" dirty="0" err="1"/>
              <a:t>Eschscholtzův</a:t>
            </a:r>
            <a:r>
              <a:rPr lang="cs-CZ" b="0" dirty="0"/>
              <a:t> (</a:t>
            </a:r>
            <a:r>
              <a:rPr lang="cs-CZ" b="0" i="1" dirty="0" err="1"/>
              <a:t>Ensatina</a:t>
            </a:r>
            <a:r>
              <a:rPr lang="cs-CZ" b="0" i="1" dirty="0"/>
              <a:t> </a:t>
            </a:r>
            <a:r>
              <a:rPr lang="cs-CZ" b="0" i="1" dirty="0" err="1"/>
              <a:t>eschscholtzii</a:t>
            </a:r>
            <a:r>
              <a:rPr lang="cs-CZ" b="0" dirty="0"/>
              <a:t>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4578350" y="1092200"/>
            <a:ext cx="2686050" cy="1628775"/>
            <a:chOff x="2389" y="858"/>
            <a:chExt cx="1950" cy="1243"/>
          </a:xfrm>
        </p:grpSpPr>
        <p:sp>
          <p:nvSpPr>
            <p:cNvPr id="45070" name="Freeform 5"/>
            <p:cNvSpPr>
              <a:spLocks/>
            </p:cNvSpPr>
            <p:nvPr/>
          </p:nvSpPr>
          <p:spPr bwMode="auto">
            <a:xfrm>
              <a:off x="2389" y="858"/>
              <a:ext cx="1950" cy="1243"/>
            </a:xfrm>
            <a:custGeom>
              <a:avLst/>
              <a:gdLst>
                <a:gd name="T0" fmla="*/ 257 w 1950"/>
                <a:gd name="T1" fmla="*/ 378 h 1243"/>
                <a:gd name="T2" fmla="*/ 28 w 1950"/>
                <a:gd name="T3" fmla="*/ 736 h 1243"/>
                <a:gd name="T4" fmla="*/ 319 w 1950"/>
                <a:gd name="T5" fmla="*/ 1129 h 1243"/>
                <a:gd name="T6" fmla="*/ 931 w 1950"/>
                <a:gd name="T7" fmla="*/ 1242 h 1243"/>
                <a:gd name="T8" fmla="*/ 1670 w 1950"/>
                <a:gd name="T9" fmla="*/ 1080 h 1243"/>
                <a:gd name="T10" fmla="*/ 1945 w 1950"/>
                <a:gd name="T11" fmla="*/ 658 h 1243"/>
                <a:gd name="T12" fmla="*/ 1416 w 1950"/>
                <a:gd name="T13" fmla="*/ 125 h 1243"/>
                <a:gd name="T14" fmla="*/ 674 w 1950"/>
                <a:gd name="T15" fmla="*/ 69 h 1243"/>
                <a:gd name="T16" fmla="*/ 257 w 1950"/>
                <a:gd name="T17" fmla="*/ 378 h 1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0"/>
                <a:gd name="T28" fmla="*/ 0 h 1243"/>
                <a:gd name="T29" fmla="*/ 1950 w 1950"/>
                <a:gd name="T30" fmla="*/ 1243 h 1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0" h="1243">
                  <a:moveTo>
                    <a:pt x="257" y="378"/>
                  </a:moveTo>
                  <a:cubicBezTo>
                    <a:pt x="182" y="485"/>
                    <a:pt x="0" y="582"/>
                    <a:pt x="28" y="736"/>
                  </a:cubicBezTo>
                  <a:cubicBezTo>
                    <a:pt x="56" y="890"/>
                    <a:pt x="173" y="1059"/>
                    <a:pt x="319" y="1129"/>
                  </a:cubicBezTo>
                  <a:cubicBezTo>
                    <a:pt x="465" y="1199"/>
                    <a:pt x="741" y="1243"/>
                    <a:pt x="931" y="1242"/>
                  </a:cubicBezTo>
                  <a:cubicBezTo>
                    <a:pt x="1121" y="1240"/>
                    <a:pt x="1504" y="1197"/>
                    <a:pt x="1670" y="1080"/>
                  </a:cubicBezTo>
                  <a:cubicBezTo>
                    <a:pt x="1836" y="964"/>
                    <a:pt x="1940" y="821"/>
                    <a:pt x="1945" y="658"/>
                  </a:cubicBezTo>
                  <a:cubicBezTo>
                    <a:pt x="1950" y="495"/>
                    <a:pt x="1847" y="251"/>
                    <a:pt x="1416" y="125"/>
                  </a:cubicBezTo>
                  <a:cubicBezTo>
                    <a:pt x="984" y="0"/>
                    <a:pt x="879" y="27"/>
                    <a:pt x="674" y="69"/>
                  </a:cubicBezTo>
                  <a:cubicBezTo>
                    <a:pt x="469" y="111"/>
                    <a:pt x="332" y="270"/>
                    <a:pt x="257" y="378"/>
                  </a:cubicBez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071" name="Text Box 7"/>
            <p:cNvSpPr txBox="1">
              <a:spLocks noChangeArrowheads="1"/>
            </p:cNvSpPr>
            <p:nvPr/>
          </p:nvSpPr>
          <p:spPr bwMode="auto">
            <a:xfrm>
              <a:off x="2820" y="1243"/>
              <a:ext cx="42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2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3718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Sympatrická speciace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38150" y="986025"/>
            <a:ext cx="2156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F00000"/>
                </a:solidFill>
              </a:rPr>
              <a:t>Polyploidizace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438150" y="1666184"/>
            <a:ext cx="1812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2</a:t>
            </a:r>
            <a:r>
              <a:rPr lang="cs-CZ" b="0" i="1" dirty="0"/>
              <a:t>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 4</a:t>
            </a:r>
            <a:r>
              <a:rPr lang="cs-CZ" b="0" i="1" dirty="0">
                <a:sym typeface="Symbol" pitchFamily="18" charset="2"/>
              </a:rPr>
              <a:t>N</a:t>
            </a:r>
          </a:p>
          <a:p>
            <a:r>
              <a:rPr lang="cs-CZ" b="0" dirty="0">
                <a:sym typeface="Symbol" pitchFamily="18" charset="2"/>
              </a:rPr>
              <a:t>2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 4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= 3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43621" y="1772852"/>
            <a:ext cx="899579" cy="532571"/>
            <a:chOff x="3639" y="1221"/>
            <a:chExt cx="666" cy="365"/>
          </a:xfrm>
        </p:grpSpPr>
        <p:sp>
          <p:nvSpPr>
            <p:cNvPr id="45068" name="Oval 6"/>
            <p:cNvSpPr>
              <a:spLocks noChangeArrowheads="1"/>
            </p:cNvSpPr>
            <p:nvPr/>
          </p:nvSpPr>
          <p:spPr bwMode="auto">
            <a:xfrm>
              <a:off x="3639" y="1369"/>
              <a:ext cx="230" cy="21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069" name="Text Box 8"/>
            <p:cNvSpPr txBox="1">
              <a:spLocks noChangeArrowheads="1"/>
            </p:cNvSpPr>
            <p:nvPr/>
          </p:nvSpPr>
          <p:spPr bwMode="auto">
            <a:xfrm>
              <a:off x="3876" y="1221"/>
              <a:ext cx="42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4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231442" name="AutoShape 18"/>
          <p:cNvSpPr>
            <a:spLocks noChangeArrowheads="1"/>
          </p:cNvSpPr>
          <p:nvPr/>
        </p:nvSpPr>
        <p:spPr bwMode="auto">
          <a:xfrm>
            <a:off x="2442827" y="2119948"/>
            <a:ext cx="1450975" cy="676275"/>
          </a:xfrm>
          <a:prstGeom prst="wedgeRectCallout">
            <a:avLst>
              <a:gd name="adj1" fmla="val -70826"/>
              <a:gd name="adj2" fmla="val -4041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hybridi aneuploidní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76184" y="3781168"/>
            <a:ext cx="5594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i="1" dirty="0" err="1"/>
              <a:t>Arabidopsis</a:t>
            </a:r>
            <a:r>
              <a:rPr lang="cs-CZ" b="0" i="1" dirty="0"/>
              <a:t> </a:t>
            </a:r>
            <a:r>
              <a:rPr lang="cs-CZ" b="0" i="1" dirty="0" err="1"/>
              <a:t>thaliana</a:t>
            </a:r>
            <a:r>
              <a:rPr lang="cs-CZ" b="0" i="1" dirty="0"/>
              <a:t> </a:t>
            </a:r>
            <a:r>
              <a:rPr lang="cs-CZ" b="0" dirty="0">
                <a:sym typeface="Symbol" panose="05050102010706020507" pitchFamily="18" charset="2"/>
              </a:rPr>
              <a:t></a:t>
            </a:r>
            <a:r>
              <a:rPr lang="cs-CZ" b="0" dirty="0"/>
              <a:t> </a:t>
            </a:r>
            <a:r>
              <a:rPr lang="cs-CZ" b="0" i="1" dirty="0"/>
              <a:t>A. </a:t>
            </a:r>
            <a:r>
              <a:rPr lang="cs-CZ" b="0" i="1" dirty="0" err="1"/>
              <a:t>arenosa</a:t>
            </a:r>
            <a:r>
              <a:rPr lang="cs-CZ" b="0" dirty="0"/>
              <a:t> </a:t>
            </a:r>
            <a:r>
              <a:rPr lang="cs-CZ" b="0" dirty="0">
                <a:sym typeface="Symbol" panose="05050102010706020507" pitchFamily="18" charset="2"/>
              </a:rPr>
              <a:t> </a:t>
            </a:r>
            <a:r>
              <a:rPr lang="cs-CZ" b="0" i="1" dirty="0">
                <a:sym typeface="Symbol" panose="05050102010706020507" pitchFamily="18" charset="2"/>
              </a:rPr>
              <a:t>A. </a:t>
            </a:r>
            <a:r>
              <a:rPr lang="cs-CZ" b="0" i="1" dirty="0" err="1">
                <a:sym typeface="Symbol" panose="05050102010706020507" pitchFamily="18" charset="2"/>
              </a:rPr>
              <a:t>suecica</a:t>
            </a:r>
            <a:endParaRPr lang="cs-CZ" b="0" i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303962" y="4550526"/>
            <a:ext cx="8270428" cy="1692613"/>
            <a:chOff x="303962" y="4550526"/>
            <a:chExt cx="8270428" cy="1692613"/>
          </a:xfrm>
        </p:grpSpPr>
        <p:pic>
          <p:nvPicPr>
            <p:cNvPr id="2050" name="Picture 2" descr="VÃ½sledek obrÃ¡zku pro arabidopsis thaliana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62" y="4550526"/>
              <a:ext cx="2243266" cy="168245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VÃ½sledek obrÃ¡zku pro arabidopsis arenosa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5151" y="4550526"/>
              <a:ext cx="2253792" cy="1686655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VÃ½sledek obrÃ¡zku pro arabidopsis suecica ima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866" y="4550526"/>
              <a:ext cx="2257524" cy="1692613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build="p"/>
      <p:bldP spid="2314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3718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Sympatrická speciace</a:t>
            </a:r>
          </a:p>
        </p:txBody>
      </p: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382052" y="1319591"/>
            <a:ext cx="22910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Posun hostitele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38150" y="2555178"/>
            <a:ext cx="8809015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vrtule </a:t>
            </a:r>
            <a:r>
              <a:rPr lang="cs-CZ" b="0" i="1" dirty="0" err="1"/>
              <a:t>Rhagoletis</a:t>
            </a:r>
            <a:r>
              <a:rPr lang="cs-CZ" b="0" i="1" dirty="0"/>
              <a:t> </a:t>
            </a:r>
            <a:r>
              <a:rPr lang="cs-CZ" b="0" i="1" dirty="0" err="1"/>
              <a:t>pomonella</a:t>
            </a:r>
            <a:r>
              <a:rPr lang="cs-CZ" b="0" dirty="0"/>
              <a:t>: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hloh </a:t>
            </a:r>
            <a:r>
              <a:rPr lang="cs-CZ" b="0" dirty="0">
                <a:sym typeface="Symbol" pitchFamily="18" charset="2"/>
              </a:rPr>
              <a:t> 1866 jabloň  ca. 1960 třešeň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hrušeň, růže, švestka atd.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asortativní páření, genetické rozdíly, různá inkubační doba (sezónní izolace)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absence </a:t>
            </a:r>
            <a:r>
              <a:rPr lang="cs-CZ" b="0" dirty="0" err="1">
                <a:sym typeface="Symbol" pitchFamily="18" charset="2"/>
              </a:rPr>
              <a:t>postzygotických</a:t>
            </a:r>
            <a:r>
              <a:rPr lang="cs-CZ" b="0" dirty="0">
                <a:sym typeface="Symbol" pitchFamily="18" charset="2"/>
              </a:rPr>
              <a:t> mechanismů</a:t>
            </a:r>
          </a:p>
        </p:txBody>
      </p:sp>
      <p:pic>
        <p:nvPicPr>
          <p:cNvPr id="231438" name="Picture 14"/>
          <p:cNvPicPr>
            <a:picLocks noChangeAspect="1" noChangeArrowheads="1"/>
          </p:cNvPicPr>
          <p:nvPr/>
        </p:nvPicPr>
        <p:blipFill>
          <a:blip r:embed="rId3" cstate="print"/>
          <a:srcRect l="10760" t="20238" r="32346" b="19168"/>
          <a:stretch>
            <a:fillRect/>
          </a:stretch>
        </p:blipFill>
        <p:spPr bwMode="auto">
          <a:xfrm>
            <a:off x="5508434" y="1140306"/>
            <a:ext cx="3247506" cy="24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6498454" y="3596489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/>
              <a:t>R. </a:t>
            </a:r>
            <a:r>
              <a:rPr lang="cs-CZ" sz="1800" b="0" i="1" dirty="0" err="1"/>
              <a:t>pomonella</a:t>
            </a:r>
            <a:endParaRPr lang="cs-CZ" sz="1800" b="0" i="1" dirty="0"/>
          </a:p>
        </p:txBody>
      </p:sp>
    </p:spTree>
    <p:extLst>
      <p:ext uri="{BB962C8B-B14F-4D97-AF65-F5344CB8AC3E}">
        <p14:creationId xmlns:p14="http://schemas.microsoft.com/office/powerpoint/2010/main" val="4840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7" grpId="0" build="p"/>
      <p:bldP spid="2314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20" y="527125"/>
            <a:ext cx="5868458" cy="58537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2773" name="Picture 15" descr="File:Larus argentatus a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362" t="17000" r="15024" b="14857"/>
          <a:stretch>
            <a:fillRect/>
          </a:stretch>
        </p:blipFill>
        <p:spPr bwMode="auto">
          <a:xfrm>
            <a:off x="438150" y="219075"/>
            <a:ext cx="2485805" cy="184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6" cstate="print"/>
          <a:srcRect l="4489" r="8488"/>
          <a:stretch>
            <a:fillRect/>
          </a:stretch>
        </p:blipFill>
        <p:spPr bwMode="auto">
          <a:xfrm>
            <a:off x="292642" y="4714333"/>
            <a:ext cx="2486734" cy="190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 rot="16200000">
            <a:off x="2314167" y="688896"/>
            <a:ext cx="4696975" cy="657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947595" y="271463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/>
              <a:t>Závěrečný přehled:</a:t>
            </a: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1162666" y="1258644"/>
            <a:ext cx="1450975" cy="547875"/>
          </a:xfrm>
          <a:prstGeom prst="wedgeRectCallout">
            <a:avLst>
              <a:gd name="adj1" fmla="val 44092"/>
              <a:gd name="adj2" fmla="val 9308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alopatrická</a:t>
            </a: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3810841" y="1163618"/>
            <a:ext cx="1450975" cy="547875"/>
          </a:xfrm>
          <a:prstGeom prst="wedgeRectCallout">
            <a:avLst>
              <a:gd name="adj1" fmla="val 18143"/>
              <a:gd name="adj2" fmla="val 10486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peripatrická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519186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>
                <a:solidFill>
                  <a:srgbClr val="F00000"/>
                </a:solidFill>
              </a:rPr>
              <a:t>Rychlost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</a:p>
          <a:p>
            <a:pPr defTabSz="360000"/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alopatrické </a:t>
            </a:r>
            <a:r>
              <a:rPr lang="cs-CZ" b="0" dirty="0" err="1"/>
              <a:t>speciace</a:t>
            </a:r>
            <a:r>
              <a:rPr lang="cs-CZ" b="0" dirty="0"/>
              <a:t> zpravidla pomalé</a:t>
            </a:r>
            <a:br>
              <a:rPr lang="cs-CZ" b="0" dirty="0"/>
            </a:br>
            <a:br>
              <a:rPr lang="cs-CZ" b="0" dirty="0"/>
            </a:br>
            <a:r>
              <a:rPr lang="cs-CZ" b="0" dirty="0"/>
              <a:t>rychlé </a:t>
            </a:r>
            <a:r>
              <a:rPr lang="cs-CZ" b="0" dirty="0" err="1"/>
              <a:t>speciace</a:t>
            </a:r>
            <a:r>
              <a:rPr lang="cs-CZ" b="0" dirty="0"/>
              <a:t> a adaptivní radiace: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Darwinovy pěnkavy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octomilky	na Havaji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cichlidy</a:t>
            </a:r>
            <a:r>
              <a:rPr lang="cs-CZ" b="0" dirty="0"/>
              <a:t> v Afrických jezerech</a:t>
            </a:r>
          </a:p>
        </p:txBody>
      </p:sp>
      <p:pic>
        <p:nvPicPr>
          <p:cNvPr id="3" name="Obrázek 2" descr="Adaptivni radiace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4301461" y="3116491"/>
            <a:ext cx="4476750" cy="286702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9674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Velká příkopová propadlina – Viktoriino </a:t>
            </a:r>
            <a:r>
              <a:rPr lang="cs-CZ" b="0" dirty="0" err="1"/>
              <a:t>j</a:t>
            </a:r>
            <a:r>
              <a:rPr lang="cs-CZ" b="0" dirty="0"/>
              <a:t>., Malawi, Tanganika;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Viktoriino </a:t>
            </a:r>
            <a:r>
              <a:rPr lang="cs-CZ" b="0" dirty="0" err="1"/>
              <a:t>j</a:t>
            </a:r>
            <a:r>
              <a:rPr lang="cs-CZ" b="0" dirty="0"/>
              <a:t>.: 400 000 let, 17 300 – vyschnutí, 14 700 opětovný vznik; </a:t>
            </a:r>
            <a:br>
              <a:rPr lang="cs-CZ" b="0" dirty="0"/>
            </a:br>
            <a:r>
              <a:rPr lang="cs-CZ" b="0" dirty="0"/>
              <a:t>	molekulární hodiny: předek </a:t>
            </a:r>
            <a:r>
              <a:rPr lang="cs-CZ" b="0" dirty="0" err="1"/>
              <a:t>cichlid</a:t>
            </a:r>
            <a:r>
              <a:rPr lang="cs-CZ" b="0" dirty="0"/>
              <a:t> – 100 000 let</a:t>
            </a:r>
          </a:p>
        </p:txBody>
      </p:sp>
      <p:pic>
        <p:nvPicPr>
          <p:cNvPr id="3" name="Picture 2" descr="http://www.evolution-textbook.org/content/free/figures/22_EVOW_Art/32_EVOW_CH22.jpg"/>
          <p:cNvPicPr>
            <a:picLocks noChangeAspect="1" noChangeArrowheads="1"/>
          </p:cNvPicPr>
          <p:nvPr/>
        </p:nvPicPr>
        <p:blipFill>
          <a:blip r:embed="rId2" cstate="print"/>
          <a:srcRect l="12472" r="14258" b="22811"/>
          <a:stretch>
            <a:fillRect/>
          </a:stretch>
        </p:blipFill>
        <p:spPr bwMode="auto">
          <a:xfrm>
            <a:off x="2084069" y="1924911"/>
            <a:ext cx="4339379" cy="4142403"/>
          </a:xfrm>
          <a:prstGeom prst="rect">
            <a:avLst/>
          </a:prstGeom>
          <a:noFill/>
        </p:spPr>
      </p:pic>
      <p:sp>
        <p:nvSpPr>
          <p:cNvPr id="150530" name="AutoShape 2" descr="data:image/jpeg;base64,/9j/4AAQSkZJRgABAQAAAQABAAD/2wCEAAkGBxMTEhUUExQWFhUXGBwZGBgYGBwYGxsaHx8gGB4dHhwcHiggHiAlHx4YITIiJSkrLi4uGCAzODMsNyguLisBCgoKDg0OGxAQGzQmICQ0LCwsNCwtLyw0NC0wLCw0LDAvLC8sLCwsLCwsLCwsLCwsLDQsLC8sLCwsLCwsNCwsLP/AABEIARQAtwMBIgACEQEDEQH/xAAaAAACAwEBAAAAAAAAAAAAAAAEBQECAwAG/8QAQxAAAgECBQIEAwQIAwgCAwEAAQIRAyEABBIxQQVREyJhcTKBkSNCobEUM1JicoKywQbR8BVDU5KT0uHxJDQWwuKD/8QAGgEAAgMBAQAAAAAAAAAAAAAAAgMBBAUABv/EADIRAAIBAwIDBQcFAAMAAAAAAAECAAMRIRIxBEFRE2FxofAiMoGRscHRBRRC4fEVI1L/2gAMAwEAAhEDEQA/APaBaSUkJRCSggaRcwPT8cLKeVUEmBfeBA+XIHpONy0keiIB7aZn6kj+XHYfWqEtYcomkgAuecz8NdIU0qbQZk7m0RcHcSD6E25xkKVPWR4arYED4hGxgkfX3GCGYDcge+MaxUwQRI2uP9f+u2FmoTgmMCAZE06foFekNAVvFpxYX8wMiPn9DhxRNJCAySCitC0We7byVU3kMb76vS63pLa6lI/D56bQQST51525F5OPRdOoEKrkmSoEcRaPwHylu+Mz9SwiwWN4oy9RAWBDkA2/+K88G8UgNp4FmHbU2I06WMNJM/8A1nF1gb+EQPhn+aDEXe0enBZ87mfX1B/tPuzd8UTpYAjW52uYmwI3j139L7mckOLwLxPQqAqsAmYicuyzOwk0tMmQsyBI1cwGY6Y+kCaZa8nw1vYCYi15McTF4nFaHTFA0F2lZgtElSB6X2iRcemCR07aKlQR2MTcm9vXHMRfE683/Q6f/DT/AJR/lhV0epl/Do028EVdCqUOkPqCiRpPm74dEgCSbAXJwPRq0sxTGhlqI4BBU7g3BBFx3ncRgVOJIhgyNJh8CH0Kr/ljyoVpIqJRSBIC07Sbm+prgz+UWk+hydU0n8KqST/u2/bH7P8AGB9QNQ+8FD6hTVibEEEyLb+mHHXpxNHhs+9EhpKd0U/yj/LAdei1RQfDSgqO2+lyyqx0tYfeEGNxJBw1NLVTeAy/dIm8QR9f8sBDpytOqi1yBKkCQBGqNjaP/GEcOjsSL/5fqZeqEdJvmqcUJZEOo2IQbEAbR3B+WAKOQppKqLnc6AYEGAbW4/PBmb6TTanA1r8TEaoOwbb6QuwEWsIwz2VWnMswOwKzOmDbaZJZjO/w3thzko92O3mcW+5ilF1sPQgdIMajCmlNtyAVBXuNh7f+N8ek6Zk1girTpqoFgFEiOxvPbbibbY8VSoIn6suNpOqCYMi4FrxzwO2PQ9KzZOkFTEWO15MiRb8MRfs/KdbXieiyyUzGmghANpUT+VsF/oNGqpimqmb+RZn1tgBaMANFj+B7e+GuVgRDMQYN+MMuQLmV6tlyIn/xL0+mlElUWYAJ0juPTHYZf4jn9HeDG3E/eGOw6mcQQ1xESZVXp05kEItxvEC17YpX6cApK6iwBi+5iwjbf0n1wVk/1afwr+Qxrj1pRTuJih2Gxizo5+2px3b+hseoq1dIJM2x5XI1lWuGchQHeSbASG5P+jOHWb6rRKlVqIxYEWYGOJMH1Hrjz/EUy1bSBea1NwEuYt6Rl9IpsfiZqRPoNSkD8TfnHpMnTmlT/gX8hjy3RMyz+HYBAaIHedS8+0GPUY9Z0yoDSp3+6o+cD/3hn6oF0qBtKtEE31SjoRjKtVCqWYwqgkk7AC5OGJW4PbA1fKBgwYSGkEHYg7j6YwTT6QmpdIsbO0akoKi6gCbG66TpJ9INjPscRl+sUW0jxE1EhdOoTqgHT73H1HfGtLp1JW1imFYzJiD5jqae8mTgGp0ykrnRQRj5W4ENfzX3Jhb/ALoO4GJCg+zFEWNjDst1GjUbTTqIzBQ0KwJ0nY249cYt0wli3hIV1AoVYqwhAt/TcACIj1xXKdOWk32OVCbglQi2sSLHkye1uJw6yTMUBZdJ/ZkGPpbDFplPa5eI+0bSXMBq0wlFabU1bUPMD5lJ53ub7T2GE9Ngy6WklDF7sQCQpJN2kQZvf2x6auoA22mDvB2n1wqq5JywqjSSLMIILLM9twZibeZu8g7y9TKgTBKRVJW4gcXEk2n5Dcc4Q5lqpLN4b6dMEJVC3B7Rdrk3nc7wAPV5XML8JUwSVKmJUiWMxaIKwZ2jbAApyG4nkmJNhaeb/hjiWv7JhIyte88x0rM1HZkrK6/e1PBWGLGFjcrvtaF33xvmKNOoWhyTECG3AO0DuRE84ZZnKShQiSdzHEGL99vrgSp01qjGHKeSohgfeYAK1iLpBMbGeMR2pGlMgnJt59fhHKoy2/KAUul0TMuRqPeCIifcWA+m2PQZDpawND6oi09uwsPW2F+Y/wAPVJBGYYDUzgaAfK11UGZ8lwCd+e2Dsh0yoCjrmH007spTVrMEXOqQJJaI3CySAZc4VksWJ8f87hFlyuQI7pU9JZDtuPX/AM7fTEIWWFI1AmAQf9fjjAVBaWYr94tEr+8CPWxm1xtGGBEEQZmIPfFdjbeVXe3vDxH3gfW5FJ4vEf1DHYz6v1NGpOt9QiZBAsw5NsRhtIYxFgdDAMnUHhpcfCvPoMbeIO4+uCco9GKQdnDVFEagy6jAJgwBN9sMj09Ox/5j/njc/wCWQbqZV/a35zyPUEh9QuG3i8EQOO4/p9cb9OphRqYjUeJFh29+T8u2GmTq02coRfefEEwbjygz6XvaSBOCaqUkg1JRCQAzMRckKoI4LE2G+AH6hTD6tB8ow0WK6bxXl1RSgWAPEp2B/fXBFGnl4WpfxvDUAX1EjYhTBe5MHYDsJwd4Kquo06gIEwpJPeBeZ9O+OTNFVUJTIUKoAqHSRwQWM3Ag87HFbi+J/cW0i1u8RlKno3zNHzlWAFonxOQxhY5OsSPQDf0AvjXI5rWDqXS6mGXtyCLCQRsffkHFenZ3xAbpIMeVw2wEzG1ztfjvjHqjCzIwFRdjvbkEcjuPmIIBxnMtjYx6+1gTDOdGVmZpqEsNJhokNCni0AD6TvJPZJXppVeq+r7R4YJp0pqIUAAmdIt3PzwNT6y4caqZ1kXACiQNzqnYGPW4ti2ezVYtpSmypU+IzT1qTYMg19x+M8EGVW5sZzU9JBhy56SAGXWtis7j/MQbbjFq2eKta6kA48lmqlRGZhmKKFAzHVokAA6g8EhY5JY7XHacv1YVA1M1UXQWDHxFLAL8cAGxWIJJtBMYOoii2k3+f4EcqA5nra+ZLnTSAePiOqFW0gSASW2McDciRIhpV3gAoovPxN/dcAdIQ0qqIrfZVNQjnVp1C88hXM7yfXHoVBDG1rAQJN/7YQVyDFMmlwREh8WnXM6H1GTYrEqo2802Qcj4j2vTq1Jl1M6hVhQpVjpEMGJawKmxvBG0nvrnG+1PJBpwTzcCZ23kWwPS6hW3qkqnlglFFvLvJuTBO/l1Hti/2WgKycwOpzc9L229GJpMWZr8jBqHT2QB1Sn2B1MbG/M8aRPP4YmilVZACxqJEm8cC354Z5wD/dIVdmIVGHkY7ltMiN9wVJO8xi9TK1L/AGZ9lZSP5SWBPzAwhqt3uwBI+8uK3s+M7L5qKellDGT7RgmrmGRQ8olOAbkAX4v64VsXEA0nDEwAYiTtLKSB+fphjk+lUgQTLvuWM77GP2RxA4HOFG28hrCXFUMuqkoJmGEGRsYIsex+YOB/HFJRrOmn90t5Qv7pn6A/LfcqvlFJLDUhHllDGobiQRBi9yLXwvyOVDE1G1NPwazqhYiQDYFgSbAWIB2wpyLZlWsRaC9ZzU0mFGJYjU+glQJ3kQGMhRvz6Y7G/Uf/AK9QXgGBO8Bh/r2jHYKmSBYSuGI2h2RINJAwDDQtjfjA2SOWLlQtSnodlCvqVHIUSygmHWGEHaR3GC+msBTSRPkX8sbVckjwWQGJjUO+/wCQwNN2HOMS5m2XWmYZAhsAGWPhPmABHF5+eNiJ3wAKlCgGYlEuC3HZAfwA+WCKOdpsNSupG0zaRuMHneNBEjqOZanTZ0pPWYRFNCoZpIFi7KtgZuRtjBjmYMClMCJne0/3PyHfB1NwQCNjthL1zqmiQBUAWZKrMmFby3loB2Hc9jErnEIZ2mmdoAOrxDCRO2oe6xf0Py3wHncpSqCJcXmJO++4Mx6G2Bsn1R2dncuybeHCwDqVYudpJv2n5iVc9rqNpYqQACoSSsmxKzI1DYkWCm84sUkqE4O0eLAbTFcnpqmKZZdJBUOAILG/Yavb7ntj1K+MTKlATJKkHbYT2IgCLX1dsedpBnZpZgwsI8h0wCJiREyRqHe2HGVqVERSzS7+YwAFgnygAyRa8TuSeZw2ozldTDGwOc/P8Rb2LBV3gFbpq+fVRoEgkwylpB+ImTcwTbaJ4JlWvTcvcGlRXUSWhDB+64abEkHTe+kn2w0zWaspLuxJbSRClrkgAgCbQoNhA73NEZviKvIAs2kAzuSRewH44JPdufx9YYGZjl1YqqoyKaagoFkaSBpWJHwxqBnHoOkVi4Z5gmZXcggx7exGFD5siIptf0ubT/lv3xt0moEqt5vKDPpDSfzDD6YrVwb3taGRdSIyzuUFRQVPmIsD2O4MfK/BxTJ5wuqhqYYqVF7xIudrXBHyxOV6xS1NqcC/lkEGI1G0SBAB9r4wqdZoU6pKuIN2AuSdOrbfYgx6nmcBc6NBG23d1+cqilpqXWPioxh1HNClSqVWnTTRnMCTCgsYA3MDbA9DrNBx5XBvEXme23y9yBuRir9WpklQwkSCBeCJB25sbYUcbyGNt4sq/wCM8upVWWr5tZkJqA0ItRiSpMeVpHfSQJNiwy3V1qs6LqVqZXUGEHzCbHYjdSQSNSMOMXp1A0xwSPmLHF8JapcWtK5qMRaCZ6ajpTYnQVZmAtq0lQFP7vmMjmADaQZzfUadNkR2hqhIQQTMDUdhaANzian65P4Kn508L+tlvFoKofzFhqVn0raZZVYAzEAkGJ45hfaIBkMb2vNeoA/o7k/eIaO0kQPpHznHYt1RwcuxFrLbt5hb5bYnDU5wRJyGaJprpQkhFtKhtrWJt84xepmK+h2YJQQITqfztq2BKqbiLxMmQMUyqT4UzakIgkbxM+8CPY4vnqVc0nWlodolBUYqCRcK0AyDtPY45CoNrb+vCEp5QLI01pNqWiahN/HqMFZrAloYeUSVWAAOwAGCkRK1RS+WRmgklWVgskxOysT841H1wMjM2k63LAPr0rqCObFRq4U3vwL7jBVFKgIh6sHTJFJQTAMk+l1MRIiPQXRci9s+Mctps2VRUYIWAEzTkz6BeVAsBFrDA1HqQV3FYVNIsCZMiY8yxCkGI5IcTewb0qeqmh82oKCCwhgY+978j3xhna6FCzwhQBgSbd5B7WO8bYXrNiDGKuYmzfWXaVUNBvBpNqF5vsIERO0kXOMsvVaRHn1GPKty4FxMwQBzt9mbkmMY9TzYZmZWKva61CmqJBW9rapiLmd4gIKXUqozQy4uGDaapYsC13cAj4fKUgm5GqLkgHr9nYeUeqkRwmebQPsWkxqE8mxYsQAVBtYx8oxileo5E6zYErqJJUqGKsYMkweBJ2Ik4q1OmhuFAiBHiMBpMSYsLsntA9xWk9BtQZlVSLxMx8Q1agY+Em5F9IjbFipUds3FvW0GnTCDENpapLBTTABjUZB22keUEzY3gbCYxgMu61XIDtJT4HuQZ+KROncckQ3JutNemMzpUoaOoq1QPpanUVDOpTT03DIBpI+Ik436UmkGkapqIseEaQCtpVNMuRAm1goAjvgQtVl0gY8Pvv8ACcTTU3J84T1AJlssajNWsCJ1BnDNCSCRE8C3O2AstUZaL+GvmqdmGkOBeBEWFr76JODcq6szPUFZhIWmjCYgadUTZydQJJ2naSMV6nUp6AKalbsYCkDY6hEje+1+dhilW1C+r13Swlja0PyOZJWlFKnpUzurCwIJnuSFT5+mKrmQ9SPBWCSDJXu3ESYEmP3jhdlswWgFiQpA+AQ0C830yTJ5EmdrDRm0U6j3Y0wZVKKsxsCdKzckGI5+V+RkIAY5O04qQSQJ6rpWeomx0LaVMAeUAH8Lb+mNq9KizG1Nrk7Kb7H8/wAcePyfV5VtC+YeYt+jqQBpKiYiSCZ5PljvDvIUqxJ1E0yG3NELqsWPmm4luOV9YxNVE0mxMp10JF44RALAAewjFsA/otQqwNaQQACF0kGbmVI4gcRHOK1spUJP2xQsCABcAkDaTeIJ4+VyaVh1lGb1D9sn8D/mmFnVx/8ALypBURrEFZJB0zBiwkLcem0zhi7A1qdx8FT80wXiQdMI8or6palVX2YfzNP5z+GOxh17OUwrDUAQvm4sGUXO3xWH80bHEYs00Yi4Eib5fKafCqEsRpQQSREgAG1oE7R95jfHoaTAi2AunjXSRWEjQtiPTE5cGm+gmVI8p59j3I78jfaSA6x6+yb8jBcvkzUeqahhi5C6CQQqxHzJAJ2+m51KgyqwWxOxJm8R2+fuTgGpm3p13UUiysJBBHxACfbt8h3xoepVdQAomLyZBGwMTsDeDPrExh2tji8JQJTqGcqUo1Og1EwINlE897r9PeUlLqTsAXamZXTDIYKjeQQACZPGxwyzjeMzKVdYgGWAW5KzcQSRbeRa1xqV53JVI8wgnWTBAhVBhiGbzT5QYMSx2sMWEqJbI+n4j0Ey/RhUqLamTsdNO+oybCDaAT2mTsMXSjTpgaVgsdR8slXD6SpiNRtG5jSbxEg/paq0VKjKFDHWCCNw5Ej2nT+yRxvC5mnSSnTYtLrbUr/dUMQFA1ORcwOAxnEpWS9gPkM+h/sa1I31Hbl0hysba2cyIBNMC7RHt7D15xTNZeUVtXqJQAhYuDab3BnlvTCZetUhAaoh1DUD9rLByVVlKi6kipDA7Mu04L6f1MtWooppurozMNZUhZiQjJJlxpuw9ji1RKmqoA59BE1jamx7pplwzqitVKs0hQqLpvJPoRbVBkERa9zjlaqvCXXcMYkX+GJuotYRuYg7dThdg1yDLKLRcmJG9xb9od73pVypmpUOkAkzT0iwuZk6QIP1+voNGLmYxMFepmCzR4axOoFpvFtiDysi24ubnAb5CnSTRoCXaRTbhmby9x8TkxBkmCIwzoZNKgFem1384YGVYECObiIuCOOABitPp9AGHpBWPLEsCTbysebm1jcmOceU45+1ZlXa/SbvDJoUE72iCkKWtlIdFPxSYvJYEwJNy1p3GxtiUNYVz4boaTKAwZWJm/wsu5YkzIHphvQ6TRLMFky0mCZDbzv6b+p7nFeoUGpVNekmnp3QjXqsoGkrBUKSZm0bE706CK2G9dessubQfoXTKYcgaAWYydZPnBYNHERJk7TBFyMekoJlmAqO7a/iGpmhZE2BJ4J829/kEprUwSxLWsWCmGsZFxE+U35ji2PQ9LyQKFvEfSbAbbGNo7jb5bTNxlpAbn18JTqi4zAv0TLrZKjqREediLSBGo+h2vcHm5mRpU3VWWQQTIO6loLKZFhxHsd4ODaVKAATqI5MTilIaXIGxGoD12MfgfcnvbPdlIIF/n/UzoJTyKU6qFREhxvv8J29gfp74ZYwzlDWsAwwMqezDY+3BHIJHOAqma8QBYiP1gPDD7n1vPIjcHBcPQbiKgRfj4dZLGy3i3rAR6dRwBpJEdjDRqjuZPy9zjsa9WEUW+X5jHY9hTorSQIuwlcG+YYMk50RSLoUUzqVTNpH7RERHprG0A65TIMKlIshXSx3YMSdGnj09e/phv0/9VT/AIF/IYitWXWi6hIJJEjtEe51D8ceUvymnaZFJrXOy2+ZH+QxlX6OpfULbyCSRJJJIEwCSTjPPZ5BWoqjqalTUVWfiQadZBFreX64JqNmINqQ/mPbfbg2jHIh62nLgmeZ6j08IwDUqYOk31tcCR3sIi5In54yrOh+9TshUS5nQQGg8mSQ3zF7mfRZ5zB8SmCwBjReRbeR3j8MKszXpsDCOf8A/IX7c3Ngb8QbCMWLsRhR6+MsIesWUMuiyzKJW5JlgCZEQedRkW5J2ONOqVz9kUbzAMdCgMHOmNJhSRBIYQROn6B5TpypT8CnqRULVEWAVgtqMjeQzCZMwRB7OMrl1Ua2IJgX0gAAXsB/rbsBhfaIzAWtYAY59/je8YEIBudyT4RGOol3QotIgI4F0kDWq3E2+HTFtz2MH53IqHRtR0hjGkExDBgoC7/eHzNuwuXpqtQzoBYsdRA21GzCRGmdMiR7bYORBKhVVolgQVUkWtsBHmj/AFe9SVUcOOXX8mwiail0KzkykjStdyQQd7kCRB/dJMyI9DilKiyBRUbWoWIkEPcmbkE2I72GLZskoYRUIBUNrWwE97dh6ajOxx2V6aaaBE0sgFvELM8GDJcySZ17+g9rVXjAUswte4wfDxlVOEKtcHym46bTIGkNTkCyHRA0qNIAFgAosO2JfpyGQXczBIL7iQYj9kxfvfvgZMlUBuqf9R53En3jUZA3jtODMxlF0GAZC2udwIE3vxjKbQOZ+X9zQF5hRy5pElCdLTyJUDfSxm8WhpHqoGMhmEqnR4pBv5NM38xvMzp7i1hvbGWU6sZZAaa6CwBOpd9U6e/wgH/+oxplup0qrGmzBqiLrlQwCqS0aW3mBBj574hKlOmoCj1ffIPdI0sWJMkUqLGzaWiR9mDBBAAI08lb+k7YeZCmsBUqEqpkiNIB0ggQeDvzvv38vkeq16uYbLkKsXUsw1lYnWVXZQQ41QJIGPT0/wBIEFRSe2lhJkDdTeNUEm1rHfEtWDLYfDb8feKqraMMYVWh1JsCCCeOI+e/44EXMV+UVRxMsTfnTtAnvtgXqVSsx0rEFifMCBpAAAuL3k/TFTh+HarVCDnM04hOazT+LpQkKB5jAifeDe62kc9sUUf+T3OMcojgHWRxECBsJ45Mn543x67heEp0FAUZ5m28rMxMD6v+pf5f1DE4jq/6l/l/UMThzbyV2np+nfqqf8C/kMA9Sp0QXapT1z4dhEknVTG5A2Yi5sJwX05Yp0720Lv7Y1X9Y38K/gWn8x9ceOB3mrPIdQ6/RpKpp5fMQtQvAVhdSyE77Oq6lmzeIvLRj2SMGUHggHv64ivSDKVPP/vCzOLmddNQ9PwTPiMAwqzK6NN9MTOonuIG+Cw0gYMJ6nIAK09cET7X9b3+WPIZlKhEnLJNj8dlIFh66duxAHsG1RPBYl8wVPCAAtBJj84+WNMvm6dRSGq6mPmGpNNu20ncfTbEWNsSypCnO08l0vo3mqVKutabBSKa1amsFWLRIeILBDAAmLzGAaXWXQFftiQQFbRqggMZIPBLAqTuyReQMeuSrSqVPIwaFMxPMRY9wT64WZLqvig1RTJ0ME8OQGDgXZl3BJgjUPhIIgEnFpqX/TTe3UefoZ6QFf8A7HXwPlE+Q6s5dhoq/ECSUUgiPutpvA8th5YJI+9j1GXzaqo1kauSB3MhbDjUB8jgaqGqVF1IyST5gVP3WF/UG4kH4hI8uNkyraSFd7+UODAAnzEDVvbeOTETgdS4v6+saLzU5igTwSSfukkm88X+E/TEjw6rWYnm0gWt8/bbA/6K4/3lTWYHOkmSZkRAM7TIAAG19kyT+bVVe8ixje8jkEeYDtIuYEcaij3b/P8AqdYzR8uixJa1heSb6iL3M4zo5NpmSomfilrd+OPb8IzXp7NqbxnBOpRBIgSQOZJG+8GBYRjYZJ/N9q5naeLRb033ngzbEds4BzO0gwWplXVhqqMQFsQsktqBJIEXuR7E9rlZGuFQSrtBkgqRvLxB4G2DcZPmUBIJiN+3PO022xwIYW03Mm1oB1FaThWNKHUMobw90uNDcusarT2MycMej5Gkat1qK4XVDzcapBVvvrIBvcSuoCQMXy+cp3GpTPBaNr+U9/TkR8y67BxTGlgCAVYGCjbfX8wSDIMEapsPdIiSf4iadSzdOirVKjhKa/EzGAON/cjCNuoSxJp1DquCFkabxebWE3/a9RJuZrPBp1IMi72grzI4bjtyDwM2rKN2A9yOdvyP0xo/o/DWBrHngeEyazZtBF6mpE6KgsGjQeZ/G23qO+DsVFQTEie03/1Y/TFgcbsRA+r/AKl/l/UMTjHqmYU03UGSNxfhln8xjsA28Ndo9y1Ciq0qj/F4SgTew83NyQTbtNsEV8/SMeeGE6fKx2gG0eYXG3v645XqLllNFFeoKa6VZtAJgWLQY+mMs51jQLU6haWEBZMLMkC0zFu8g7THkhYnI8/6mqYblc0H/EjsQDEj/XOO6gk03F7iLEgzxcXF8B5HOrVdbvMEiU0idiO8idie3pg7NgaDIkbkdwDJH0wJw2J3KBdYqrTAYoCTYsV1RAJ/zwhr8VIKAkKPsgJuRM9oURHHyx6pcqOSSBsCbDtbmPWcJ86tdYlKZBA1EMwlpMnSBwAIveTfaTRkG4hqx2izLZUUzqX4W2GnSQpgifY7+535s3TaR1+XSxcMSoAk2MkR5ifMJMm5AjFqmXqhwWqQqzKIJVwdJBJbzDTDGFN5gzjPMI5aBEfxaW3mx3IEDbaWvi/SAbhSt9m+XPPnAbHEA9RNqOSVZ3MkteNzYmAANrYJGAMuHUGEt2Lzt5YH0Hbe8cEU2qT5lEXuDxx+M4pPTsdx8x+ZbBnZrJ06mjxEDaHDpP3XEgMPUSfrjAZBhtWcCAALHYRN5ud/9EE7APUMzWQjw6XiAxNwsX8xueFkgcmBaZAC+0kzbLIVZxMgkMJ4mxHrcTPdjgpEJMD/AFxjz1Pqmc8MM2T89wUFQGPiAIY2YGKZ4IDNawlv/hjqdZ6umplvDkGW1htLQrBY5B+0E/urEhrcVMEtYQmMVKg8Dv8A2xrV+I/dvzxjXO0SGJixNiMDeFeYZXLrq+6t9zG5Nh6kk2GD8ymgkodBJ2J8rE+nE9xee+2K08vKqpJ3mASN+8X24wHV6FQKldETbc2iYO/cn35wt6l9zKPEPfAg1R9YYmNTgwAeBYQYmLgzH3sYr06mfiRZ9JEWKx7QWt6k4Hy/TfDclJWyjRYqrAklj94yGI+KLC3ONBkH/wCM+3Nx+c+u/ptbHraCrpGkYGB3iwzMwzVem0gwYLcGRdt5naY7/U9zgimgUADYCB7YAbpr3ivUAO0GSBBG7EnYm/eDcjDBRbFkQTAusUl8F7C8E/UYjF+r/qX+X9QxOAbeEu09LkXAooTsEX8hiKmaAci5gX/sAOSZj6YXZKoTl6QvddJ9yARgduofaMRTqECNlJkgggbegJ9x3keRWmWOJtabCNVzRUkBdRmYU7SwBue0lvwwDX63JKmjXjSdUIO3BJFh3j++NaeaQliKdSxIlVJmxuAODce4HcE3oZlanlH6wMAZEGAQ0kbxYD3tbfBdm25EA6RiWyfUNZZAwapTCmpTIAddUxN7aoJE7+k2t1DMiBDAbyptOw2PuLeoxtXzYRoKn374UZ+kHYuGLFivkcAKoEAwVEm0nzauw0gmQWxOYSKQbypqCYMExt3Axkp8oJuDEHkdifUGLj3ti6ZVFhlAHbvBjtbjEGjPtcQORixR4hqD3TIO4Prxh1aK1lzvymgMgG3O3oSJ/DbF6qQoaZniL9tu3rgak0b3kkE+otPpIH1jGlPMqylNXnBOi+m8kaSZETbneDjq9IJVtyOR4HaDTqE078xg/DeUFRjEDT/FB+QAPv8AT6RBuNd+drT+XznFavTV1haiiXBAJYwZk6bGJu1hGKV8qhIhRJuTcWEAn32A/wDGIemiGxJ+AH5hpU1i4hlNNgPxP5k4NoCmDZiCB8UCDyYkYVLQSnLARaN/Xa55MfhjalIuY1enHt/nv7bYUQL4PrzhMLi0NzNTUPNpkTtIMeogifScLlbMCpFO6kj9kiIvHmHm535G3Ii0KpPwtqZi0ioALmb9xAE78xzhrkMs2k6y4bYEtqNtiSLEb2IO574Oqiot7jy/MS7aFsfOaCpWGvyxY6fgkG0TLkH73HIwHWr5kkkBYO06Y+KeH30z88H1HcaRKkm0wbDkxJ9r9xvsRf8AZgUeW4HGx/lOwMel+4xUUoRY46YlFmuLCC1aNXxFqNUMMgXwgqAAhiS5aST5SABP5nG+KZwvqAURCEANEgyBJIJsY57e8CmhWgRUA23XVe0gnkTPbf2j1H6WCOHHPf6yrU96G47AlOhVG9QERHwwZtJn5NA/e52wXjQi4H1f9S/y/qGJxHV/1L/L+oYnANvDXab5atVSjRinMDUJYAERYc7wpn12xmKlUEgKCLkSeTeCY4NpjYDtgjL11Wkiu4H2awCw3sAR8p+hw2yGWAuSrEwRF4Hef9bY8n2gH8R5/mbt7CLia+gfZKBO2oDWeNhYfW3bjjTK61Y3PlOgRIAJEk3niZNu5viv+0hTOgrqrnU3lVymnxApOqNIbSQYmYGAP0is+1JwdQ80iILab25B2/e3BBKkT/EAD14mLA1e00HzGQOryqbkectJ5n1i/fj66UshTgOyv4hjya/KSDIJi5A5BtHExhtmGSFIgcG4MN29dx7gg84oKasiPrsWC2IurFR+ZUyNgcTTtqGu9ucKo3sXXeL1yqaGHiMukABvEYBPu7TEAlYmeReMDZlVM6TSZQbMylmI+KDIMcqefWcNs/Q8wspNM+WRYAiDHa3btGMHJXdkG5+E7AXJ83t+GDd0dtQXfl6EmmjKoBMVmvURWFM0WhSwQSoLQSIMHT5uYiCNiCTIpVQAzKlSRr1LIho/ZWSdz5lkxNu7VagA8xUHbcd4/HtiXZNiRPvB/D2P0wR4h7CwOMZ6eUlaSqSRzgNGkGAGmg6CbAsCO1xcR8v8iMzqDnSVCkW1T5QALC15Ookk7RgSpVaA3hsCC2l1I+CYWdUzqEWPabbjDL9SqqftaTMArMSv3kWbhVDaiRwLyQIuCVPWqMBz8cwlVAbzdOqKxB+PSxWUGpS0kED1UiJ9TglOpKZhahgkWQm44t/fFF8KpSVlQ0QwDLNmk3CsCPK/p3BHFwxmAQA1Sqvl4vPsRcEyCAb3G9sAyVFfS625yFqI66lM9EK6oY0VCYIJ0yJtPr3v6eoxY9SED7OoJ2JUyTaLb3BPFtN9xIIYhVIrVTO/e5aFEt8twPhJxXJUi7IGr1KhHmZIOi02N95YG8zC2AAwpkGSZUfNyczVqqVArEPJLMt9J8sqIm0Hf6H1GmVA8TZ5v8XMKJLcchYH7P03TotS3/yKm19twZ/uwPfy/sjGuWypplgXLyREzaABaSdzJ+eFs7Ktr4iGSwyIJ1NgrKx2PlJ4tcX+Zt7njFMHZ2lqRgN4t7+nY+vrgEGbjnHof0atro6D/H7ypUGbwHM6Zb7RhFyBMADc24sfSd8Rlyuu1ZmM/DxMXtHsfQg9yMGNSU7qDPoPb8rYnSBeAMberEXBer/qX+X9QxOMeqZlGpOAwJgG3bUP9fXtjsIbeGu0IyWXXRTOkToUWtaJ/O+DjWNoJECJH1x5rKNU8hUVJ0IYLGyyNwTEldcADdRfZsMamZrbrTj0KzPpOoR9D88eVNJvRE9BcTXI5gxoqeV18t2DFgJCmQACSoBiLTGGFOsFBBAINzO1sedSr5i/2kkBQYQRESpk/FJab8t2s2zjiCJg2JPYTJPYQATftgqlMKQb7wRkESa9WnVJFNQArAs40EBgdLUxedRtI0wL8mMYFaqJqhCEKuwAIgKysYsWNgbcntOAqXhNUCI9NnjxApY6gsqhbQIN2UqTFiB2jBQpVB4ahUhZbSCYGkBVn2Z1YWN07icO5WDX8bD7+vqGmwtaT1RJam2qtTYM2kCdLSBOobOADb12vjClrqOfOLTYobCdrnf4R/ITzgtjWg2Xm4N9jcSImYwMzyodT5RCrAgnYXmebC25xyU00nNiLWzfecWIYC03y2RCrFTSx3mAO2/zk4kZdG+FQF/aiLb+X85+noJQDAyVqkRZS49yTEXJtBOw23wd+kt/w255Xj588YW61Afe8/7jBaZ5rMVE1aaeoDa4HaOe5I42HfAWZzNamadTwj5GgnULhiAberaT8hhjnK4VRO543Pc/QA39sADqdJnZiGhIABEwbksBNhsNRjjuMItcQprTNZlqmrpQEh6ei7Ktm82ry69QY28txg2kf0dw8VHJdg1ywUETEcAae1ywgnbFVzHiiY0koBcR3+exHAwQ2apzJqKk7hmAIk7EE8GD7CRi/XuaNJiL4IMz6WntHEtRzmpi5puwGw078D0gAzG/acNKNc1FVkGmRJLDa8QPp+WMenZyjqKo5JNgdJCsRvpYjS0c6SYj0wR+kU0bRIBN4kSfYT6YznZelo9mAM3XUFuQT7RgIVASbg3g353/APOMc7ndLqlNdTsCYLaQFFiSYJAmAIBMnsCQvOpiQuVXVPmLOuiTDGCssTMG6r8sJsGyftK1RrxxUgiLQZEWM95wnzbojhUmbalAJCAzBJ2WTYA78c41Xo7vdmVAIgUh5rd3cEn0gKR37dm8utOmEpr8TAkkliSIMksSWMLEk8DFrg3NOunZk5IHSJqDFzK47ELticevlOL+q0FFFwFEW49R/r5nHY06v+pf5f1DE4W28NdoNQzIQyVaBQQlhBELqOwM8njg4Hpf4qpMWHhZgaVDeanpkETAk/ELgjgg8CcMOlq+kMwUAokQxY2B38o7jvzg6ceSuOc9DmJ6PUqNV6YC1FepqHwkfCJhyJAkHy6t4MYOXJKLS2mQdNoJHeBPa0xbBWIJxHhOivMUNDltJKteQVBBuCJaLEEzf2viKeQpNZXcMsneGE8kEckbxfg4LXPC3lYd7bG0Axzf8L4zVZ89MXU2XaQQpZfSbH3E7HBlXXeRgwJaVJAA861IUJqAkmFUoCdjb22+7bfL5Cm8hqYXw20gAzEhH7D0PvPvgl84h0ksAm8m0nhfcEbbyI74ihmEDVDqEMwIPBlEAj3474jJ2nWEEr5W5HhEiSZLRcDeFHJH4+sYNy3RlcAhWG0+Y2IINz3BAP8ALbFhnqf7Q/HDfIwylVMzZjwo7fxb+3PrLK4GQRBZgBF/WMrSFIVHqCmPimSNxpW/YapvafTCHK1KL1mUV9VRiKqQQZUrpkWiNSMY40g4adUTMaSrvSJUfFpnbzC1hNvrgTp/QpGrwqOtlGpipYAlIMsbkTNidpGIBxOW9sytDP0iCtKt4jaQKZLgkgxpb2OpYPI07mcO8nlqyprNRV1yRaY1AED4bxAHHf0wsTKRXcNl6KqVU+IhUhmDMSoWNQCyGvaXaOcXfqDjRLgBRPmUme23a09zseMadZWqcNTCbZ+fq8z6S3rNq3jqvkXcEVmpukg6SgtBJ5ncHTtsovJJxpR6bS0kLSQBrkECDFhMb2wP0quH1VJBK/EbqBInke3yONcylRtlJSLKCFnb4puARNhwL7wMlka+k/j6x7gDvMolKnSJWnTUMfiCAKI4JNvWP/eNaCEC+5JP+Q+QgfLGFJ3AP2EcjzASb8RM2Xf9r0uTltREuhQ/syGPvb1wmpSYDNvmCfqZWKmXVyP8sA9WsoPIMjfse19p2BxLZ8gkGlU+IgQNQiSA0jvExvcYW53q1Nmo0nVkarOlXUjVCFmUWgwpM8YbwSN+4Qd4i3uFIMJx2Ox2PaSpA+r/AKl/l/UMTiOr/qX+X9QxOFtvDXabZL9Wn8K/kMbYAy+eQU0uT5F+FS3HcCNwRc72wfjyJnoYJUy7tUk1IpgKVULBDDVJLTcEEWjjFUyBtNaqYjkCYtNhz9MWrZ7TbQ0yQLG8evrxiozDETDrciAt7e4MzxFrG5wzs36SLiTl6DDyl2cADUTG8bDm+5k9t5ONq9VaSM0eVQTCgfhsJxkmZUHToeTfadzpk3J+Z4HtihyLF3ZqzwfgChV8MEKCAYOoyCZNxqI2wJQj3p1+kAr9eoozt4NUskhmWmJ3QGGkSJaJFppt2El9Kz9J6i0qdNkLyRNOFsiVLkSBKsInfw2HGD8p0dvJpqVCFjdwRYEQ0DmQfcD1lkDopuAQWPl9ATYbiN9/niCRygs1hLCiviRTUawLsQIUeg/e7W+Ge07ZhxSpuVu0EgTJZotzzbt8sL6vWaVFdNNWqm5JQFhySS2xNu8knC/LVnqsdc0uT5JNyeWgA220mMdpYrflFKpbLQLrWdrNqbwfs9UsCYOiCIN430kibgEc40TrjCnqKMafJphqjEyqDyqJi5kcQZwzShRRxIao2saSfORYGeQohuIFj6SvzNQo+pAYcXLK1uzRySBBEifLHOCCMdljVdTgHaadXqMvhLS0lnZlJLqukRMhSCXuItEb3GBckK6sq6qbLJVLEzs4XvtqO5+Ei2m8Zmmmuma6eIW1KAaQ8mpGkrMkEgEGTBntudQ6LRqVHQeIixJ0yg1a9QMEWO5EWkk9sPLEUNDDbYyuw01dYODH2XRjoDhZQAtpHl1xaJ7Ak/MYV1f8V5cO2rWPDYgkgqtnakW1GAQGVhImLkxBi/SSyUmAV6h1ETO5UlBBJgCEQmTuxG+DqucYgRTuSQJPOy7bA7z2GK5pkb/USL8xFtX/ABZllZlbWWUBmGgkqCFImBEDWBq2BDCZGKVP8Y5U6FDMDU2kRsSDzsIMnYfMYYCu0kGk1uZHJA9tpJk8YJanEH5+2FONIyPOA2q0A6V1JMxT8SnOnUy3EXUlTbi4OO6kvwHs3/6tg1vXCj/EaVCieG9NTr8xfVJXSZFPSR5ydMTaJxHCMF4hT3ys+bycdgL9DqXHjtBP7IkCQSJ3uJE8TaME0VKr5m1G5mItJIEDsIHrGPaynB+r/qX+X9QxOBupZ1WpOLgWuRA3Hrz/AGOOwDbxi7Q7KINFMkCQqwY9P/f1xvhVSyxWmhQMfKCw1xNlPNpJAueJxc0DGnwyI2PiCRYr5exj23HbHmOyUi+r6fmb1+6adWqIEHiRBZefUC0X5A/mxwoJx4jf819+TAO5559cWy9E65Kkb3Lz34AvvgzEMxQaVM4C5uYvqBViFc3EgzAHuYFjHMbjnFMv49XUyOhXU4XSrAhQQvmBmWDK4mAII+bVEJ2BPtjR61OkrmodRUE6FBdhAmwXzTxA7xzgC5awtc/PyguwTN4HktdFoesSx0EooZyqrG4VDGq9zHxemNeq5xTTTWryjq51UiViYY2BFlLG8ERPGM+nZ7RTpA0qjFhJYbEgXZmaCJIO97RAtggdR8Wmqmi661GpTP3tQIkcjTzA863F4S2rpK51sL2xBM4EZiwIdWmQW0GfhAveIkkX+H3m1BqYfU4IHxfHrE2MSBtMzt8KzOrE5XLU63mishA3diObSCSDB2kRg7KIiWemrEGVemmqZvcKCUP4djwLQ4hdOkg/P0PL4Yg3qk/1NF6ijSRqUKYlkZF2BsSAIvv74JemrXYarWIP5wcZUqwaYkRuCCCO1jBxk32Zt8B3/dPf0H5TO04z75xFa2U3mPVB9oHHmFJTUZRuDEKB7gvbE0q4dHJrU9bebUpIUIRKgNPY7+pIAxnnF0eJqjwqo854Vo06mBtpgKJ4i9iSBv0SlUTwkpU0poqhgKYJ1LEIgBABQDkEXXscOR+ccG1kAwjpuaY01ZKtLSC4MtOqoGOq9o8wcnfe0DGuYy+YOk60AiWgwC2x3E9ov6e+lHp1FF0CmpXTohhMiCDI2ky095wSQIgC3aBiW4gdB8pPaqhg1bPvTYKxBAiTBvINpJAEEASSd78xRuuI1tNSb30yDHsbGeDBG5gQcGTgTMZAMxbU4JgHSY8oBEbW3YyL33wlqwblK7VLzFerofuuLkXA4MTvttfgG8QYxfOCqRpDAITIIAOrb8tVvb0xFSn4bgIWcm5LkEJIIkC1zH4euB2rOs+Sex1iSb7z3t7X7Y2P0rgCzisdht3ytUYbCF47Af6WxEhBHHnW4nf6X+eJXMuZHh3B/bX0E/n/AMp5tj0mgxEjq4+xf5fmMdjur/qX+X9QxOEtvDXaW8akuUAD0pNNbals1iObAmAQbSR6ysoZI1Gd6Zo1CrBpWrr0+ZtwrmBBmNje3GPUZF2qU6XhgBVUQ7AlSdOnyqrCRvc2sIncTn+mVKw1MwSot6egA6TYnzshaGiDAAgwQ3PktVsTaDWianRWkQqLuI3vC9gTf4o9LY0o13bZAZ2hgRzH+vXF6HTxUPlqF9Q0stemp0FTcDwtBmQQQSQYERFyv9nV0byClc3cagF9fCMyf5454gs1Jp7/AI/n7Qi9oKzlopwUlvOCeJ03ANwCRzck9sFdKytIwGQljqMlSAbhpv2mAfTfFK+VVQEBvpIZgTqJPxSZ5/ucaa6FIpqJSwMl9Mkefab7SfnOGGsmnStx4er/AA/2V+xZvbbJMNz+TgArsoiB29MI6lav4hCKFVQpWoWB1E6tS6dJIg6DPIYxEYb0et0yjHxaRZRJh1I0xq1WO2m89r4W1c/R8x8RAFJ1S6+UgwQb2g2viqL85ZTax5Sct4k+cpB4APpEk/zfhhtlqugXggyfLFgPbkn8sIM7VqqdaaWphbpB1MxKwQ0xAGq0YqvVjb7N4J08iw5NrA8YkqTCIBxHfUAhanW06gNQBA82ojSo2nTdxHdl98c1dtM+E/r27GJ80fK+F9fONUFIwVDlfL+zALR9RHzx6J28tr4A6QPaF5Xq0xbMSqzfdRgOVaCCL2Hba0GLi2AunUNDwSCupmSDP2eldMyJsIv358xl7gHMUtGtgsggkxcgxcgdiALDkbGcKWqLnHWUb8oSK/7tT/pVP+3HeN+7U/6VT/txWnktSalCatTTrUMCASLmJ7fTAlUQFLjL0nKAlSoZAQSWOrSJGnmbW7g40f8AjU/9GM7MQt8yAJ0VflRqE/QLgN81UYR4dVO8U6hPtOgRjbKV8vcuaLWX4aYkTeWGmRYjft74My36NUJCLTJG/kH9xceu2HUODpUzqIv4yDTvziLM03gaFqre/wBjUJM23094M72xelRYABlrMZmTSqb+nl23t64f1stRVSxpJA7ICe3bCzOtSZSEplIJlvB7CSO9rGdjETfGoOKI2ED9uOsC/RF/4L/9Gp/24vSpabLSqATNqNT/ALcdXrUEJDVaaOZIDUSwA1mLRYeVljteAcVKU20mm50G6sKOsG7UyvezwTMfDAME4n96xxO/bDrMuqIzUmAp1SbWFKp3H7uOw36nQpnLlxSVSQpjSoYSRYxzxvjsCeJJ5SRQA5w/p36qn/Av5DBOPLZLooen/wDbrDUrsQHgqKikC0yAuqV/gTtc49JJfUuaqiGdtIYFfN5VBBmyOCQO9trY82VF95bguZ10a3iQYZoa0gMfKrexsp/lNoOCamaYmbCDNhzjDK/4ajbN5iohNOVZw6stMFCpkGziNcblZ3Jk0rommdPZHP10sf2o27j1nEm0etQHcSlY+JLAQQLjv7HnC/M5VKnxibMNyLMIOx5GCKggxIPtigcG4IjbfnHCNAi9ehZYAgUlgrpIvBWNMETBBFjO953xRv8ADuVMTRUx4kSST9ouipcmfMtjhpjsFqPWdYSFECMbCgYBtBIAvycZYbZTLgqf2TBjsR6j5YAmQzWET5HU1ckBSKRZdJNy1hMR5bTFzIcHDp1K8mDhfQrKuaefvqAvqVLah7wQR7HGvUs26ldKGoL7WPEf3+nc4XUlXiTN8ZZpgEYkwApJPywuzfXBRI8am6gzBCmpfWtMCEBN9QYW2F4xGcqFwSdgDC/3Pr+XvhnCcBVrtjA6zPZgI1yeUpsoZlDHzrcSILSRBtwMB9SppTZEV1pJpPl8IOCSe5NtjaOLm2CTl6dTLMlUkUyW1Q7UzGqfiQhheNiMX6i0VFJ8T4WHlWVBNgSdgbkz+77Y25btFleqqqrfpChTd9VIeZFCKzX4kzJn9Z6Y2yNdKLHXWDlrCKWkiNUkxxaL2BB5ONMoGYpLZgFtgQIWxNyLfd5ntyMNMrQKCGcue59gP7T8zjp0plM/TqGEaTE7EW+Ywnq1G0JFSqbH4SS3xG5Orbj0gdyMehwm6rlyNIAqMAPum4uN/Kd/l8I33HTp5vq+SNSrJ8U/ZqJtPxPvMmcMeiqUy+lWqKQHABOn/e1DIMgTA9LBt+CqOXXUddOsTpH39PLb+ZL+sc7nFqFECmxVKl5SLOSDVqTvquvxEybWjaKNED9w5v6xGtUBQL0mVdyadTzVmGmftARH2g4tB42kXB2gdia1EinVJSqto87A/wC8F7CL72J+93BMYvxMX5PqJ0A6El6YVviuNIG2reAL+gx1TPeZW8OmDrmQGFwCw2buBb0jHY7GTbMZJ/SLQEUWAkF9hH73YAYw6hWDIZRfq97ab+b1x2Ox1pI3iPI1QpYKgAVxp8z2gLUidcxqJttxtgoZgf8ADTcH70yNr6uP/OOx2DtLMhKwEQi2jlzt/Nfn6nBNDO6khkVhTcBJLWBC2nVJ3Jve+Ox2IIgmF/7UZQFCpAfSN9o23wceuOqwqoBPZv8AuxGOwtlFomox0xflesvrdyqFg0AkEwIDWva5PvbsMF/7eqfsp9D/AJ47HYXUUXiKxJcwXOddqalsmzcH09cBN1uo1K6oZWTY9p74jHY9D+nY4dbd/wBZUcC89FV6oy6qehGXUbMCZvN7xvjOv1VnILIhI/iHM8NjsdhUuQYVxIOhbAAeapYAk/t9yZPNpwRlOqtSEIigGNy7bAKLlidhjsdjp0I//Iav7KfQ/wDdjv8A8hq/sp9D/wB2Ox2OnTCr1ZmMlFmIsXX8nGL0euOo0qqAX/aO5k3LTuTjsdiNIvedB+r9fqGi40pxwf2h+9jsdjsTO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5" b="22088"/>
          <a:stretch/>
        </p:blipFill>
        <p:spPr>
          <a:xfrm>
            <a:off x="2814152" y="1068487"/>
            <a:ext cx="4899276" cy="49245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ovéPole 2"/>
          <p:cNvSpPr txBox="1"/>
          <p:nvPr/>
        </p:nvSpPr>
        <p:spPr>
          <a:xfrm>
            <a:off x="598788" y="5993027"/>
            <a:ext cx="7537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j. </a:t>
            </a:r>
            <a:r>
              <a:rPr lang="cs-CZ" b="0" dirty="0" err="1"/>
              <a:t>Mweru</a:t>
            </a:r>
            <a:r>
              <a:rPr lang="cs-CZ" b="0" dirty="0"/>
              <a:t> vs. j. </a:t>
            </a:r>
            <a:r>
              <a:rPr lang="en-GB" b="0" dirty="0"/>
              <a:t>Bangweulu</a:t>
            </a:r>
            <a:r>
              <a:rPr lang="cs-CZ" b="0" dirty="0"/>
              <a:t>: úloha hybridizace </a:t>
            </a:r>
            <a:r>
              <a:rPr lang="cs-CZ" b="0"/>
              <a:t>pro adaptivní </a:t>
            </a:r>
            <a:r>
              <a:rPr lang="cs-CZ" b="0" dirty="0"/>
              <a:t>radiaci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98788" y="271463"/>
            <a:ext cx="7114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j. Victoria: 5 kolonizujících linií, ale jen 1 </a:t>
            </a:r>
            <a:r>
              <a:rPr lang="cs-CZ" b="0" dirty="0">
                <a:sym typeface="Symbol" panose="05050102010706020507" pitchFamily="18" charset="2"/>
              </a:rPr>
              <a:t> adaptivní radiace </a:t>
            </a:r>
            <a:br>
              <a:rPr lang="cs-CZ" b="0" dirty="0">
                <a:sym typeface="Symbol" panose="05050102010706020507" pitchFamily="18" charset="2"/>
              </a:rPr>
            </a:br>
            <a:r>
              <a:rPr lang="cs-CZ" b="0" dirty="0">
                <a:sym typeface="Symbol" panose="05050102010706020507" pitchFamily="18" charset="2"/>
              </a:rPr>
              <a:t>	úloha hybridizace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1142382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4787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Kamerun: </a:t>
            </a:r>
            <a:r>
              <a:rPr lang="cs-CZ" b="0" dirty="0" err="1"/>
              <a:t>Barombi</a:t>
            </a:r>
            <a:r>
              <a:rPr lang="cs-CZ" b="0" dirty="0"/>
              <a:t> </a:t>
            </a:r>
            <a:r>
              <a:rPr lang="cs-CZ" b="0" dirty="0" err="1"/>
              <a:t>Mbo</a:t>
            </a:r>
            <a:r>
              <a:rPr lang="cs-CZ" b="0" dirty="0"/>
              <a:t> (4,2 km</a:t>
            </a:r>
            <a:r>
              <a:rPr lang="cs-CZ" b="0" baseline="30000" dirty="0"/>
              <a:t>2</a:t>
            </a:r>
            <a:r>
              <a:rPr lang="cs-CZ" b="0" dirty="0"/>
              <a:t>) – 11 druhů, </a:t>
            </a:r>
            <a:r>
              <a:rPr lang="cs-CZ" b="0" dirty="0" err="1"/>
              <a:t>Bermin</a:t>
            </a:r>
            <a:r>
              <a:rPr lang="cs-CZ" b="0" dirty="0"/>
              <a:t> (0,6 km</a:t>
            </a:r>
            <a:r>
              <a:rPr lang="cs-CZ" b="0" baseline="30000" dirty="0"/>
              <a:t>2</a:t>
            </a:r>
            <a:r>
              <a:rPr lang="cs-CZ" b="0" dirty="0"/>
              <a:t>) – 9 druhů</a:t>
            </a:r>
            <a:br>
              <a:rPr lang="cs-CZ" b="0" dirty="0"/>
            </a:br>
            <a:r>
              <a:rPr lang="cs-CZ" b="0" dirty="0"/>
              <a:t>   </a:t>
            </a:r>
            <a:r>
              <a:rPr lang="cs-CZ" b="0" dirty="0" err="1"/>
              <a:t>cichlid</a:t>
            </a:r>
            <a:r>
              <a:rPr lang="cs-CZ" b="0" dirty="0"/>
              <a:t>, monofyletický původ, absolutní izolace, předek – </a:t>
            </a:r>
            <a:r>
              <a:rPr lang="cs-CZ" b="0" u="sng" dirty="0"/>
              <a:t>10 000</a:t>
            </a:r>
            <a:r>
              <a:rPr lang="cs-CZ" b="0" dirty="0"/>
              <a:t> let</a:t>
            </a:r>
          </a:p>
        </p:txBody>
      </p:sp>
      <p:pic>
        <p:nvPicPr>
          <p:cNvPr id="98306" name="Picture 2" descr="http://farm8.staticflickr.com/7171/6694731825_36b72aa837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296584"/>
            <a:ext cx="3732244" cy="24901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8308" name="Picture 4" descr="http://www.frontiersinzoology.com/content/figures/1742-9994-1-5-1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0413" y="2452744"/>
            <a:ext cx="4973587" cy="3361317"/>
          </a:xfrm>
          <a:prstGeom prst="rect">
            <a:avLst/>
          </a:prstGeom>
          <a:noFill/>
        </p:spPr>
      </p:pic>
      <p:pic>
        <p:nvPicPr>
          <p:cNvPr id="98310" name="Picture 6" descr="http://4.bp.blogspot.com/-WrAUYMUl3mk/UJL_mJ9iZzI/AAAAAAAAAKk/DWeAzctqXWU/s1600/PA094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4136915"/>
            <a:ext cx="3168754" cy="23765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183212" y="131468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Barombi</a:t>
            </a:r>
            <a:r>
              <a:rPr lang="cs-CZ" sz="1800" b="0" dirty="0"/>
              <a:t> </a:t>
            </a:r>
            <a:r>
              <a:rPr lang="cs-CZ" sz="1800" b="0" dirty="0" err="1"/>
              <a:t>Mbo</a:t>
            </a:r>
            <a:endParaRPr lang="cs-CZ" sz="18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06904" y="609618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Bermin</a:t>
            </a:r>
            <a:endParaRPr lang="cs-CZ" sz="1800" b="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2702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Paralelní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1338" y="1081088"/>
            <a:ext cx="67691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38150" y="3826136"/>
            <a:ext cx="39846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posun habitatu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přírodního výběru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pohlavního výběru (</a:t>
            </a:r>
            <a:r>
              <a:rPr lang="cs-CZ" b="0" dirty="0" err="1"/>
              <a:t>cichlidy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994765" y="219075"/>
            <a:ext cx="7080785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solidFill>
                  <a:srgbClr val="F00000"/>
                </a:solidFill>
              </a:rPr>
              <a:t>Antika:</a:t>
            </a:r>
            <a:endParaRPr lang="cs-CZ" b="0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široké možnosti hybridizace mezi zcela nepříbuznými druhy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998" y="1581266"/>
            <a:ext cx="2086983" cy="25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756" y="1906197"/>
            <a:ext cx="1412482" cy="18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1680725"/>
            <a:ext cx="1948441" cy="26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6441" y="4066391"/>
            <a:ext cx="2444919" cy="215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9" name="Text Box 20"/>
          <p:cNvSpPr txBox="1">
            <a:spLocks noChangeArrowheads="1"/>
          </p:cNvSpPr>
          <p:nvPr/>
        </p:nvSpPr>
        <p:spPr bwMode="auto">
          <a:xfrm>
            <a:off x="3797300" y="2498799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0" name="Text Box 21"/>
          <p:cNvSpPr txBox="1">
            <a:spLocks noChangeArrowheads="1"/>
          </p:cNvSpPr>
          <p:nvPr/>
        </p:nvSpPr>
        <p:spPr bwMode="auto">
          <a:xfrm>
            <a:off x="6308725" y="2527374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1" name="Text Box 22"/>
          <p:cNvSpPr txBox="1">
            <a:spLocks noChangeArrowheads="1"/>
          </p:cNvSpPr>
          <p:nvPr/>
        </p:nvSpPr>
        <p:spPr bwMode="auto">
          <a:xfrm>
            <a:off x="5008563" y="3991049"/>
            <a:ext cx="407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2" name="Line 23"/>
          <p:cNvSpPr>
            <a:spLocks noChangeShapeType="1"/>
          </p:cNvSpPr>
          <p:nvPr/>
        </p:nvSpPr>
        <p:spPr bwMode="auto">
          <a:xfrm flipH="1">
            <a:off x="1663849" y="2818241"/>
            <a:ext cx="827088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8203" name="Line 24"/>
          <p:cNvSpPr>
            <a:spLocks noChangeShapeType="1"/>
          </p:cNvSpPr>
          <p:nvPr/>
        </p:nvSpPr>
        <p:spPr bwMode="auto">
          <a:xfrm flipH="1">
            <a:off x="3692525" y="5342012"/>
            <a:ext cx="639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8205" name="Picture 27" descr="wild-boar-bharatpur-2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7850" y="4518098"/>
            <a:ext cx="2012950" cy="197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6" name="Picture 29" descr="Velblou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8494" y="4445074"/>
            <a:ext cx="2268631" cy="19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7" name="Picture 31" descr="sparrow"/>
          <p:cNvPicPr>
            <a:picLocks noChangeAspect="1" noChangeArrowheads="1"/>
          </p:cNvPicPr>
          <p:nvPr/>
        </p:nvPicPr>
        <p:blipFill>
          <a:blip r:embed="rId9" cstate="print"/>
          <a:srcRect l="9619"/>
          <a:stretch>
            <a:fillRect/>
          </a:stretch>
        </p:blipFill>
        <p:spPr bwMode="auto">
          <a:xfrm>
            <a:off x="6711921" y="1624405"/>
            <a:ext cx="2173895" cy="21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4" name="Line 25"/>
          <p:cNvSpPr>
            <a:spLocks noChangeShapeType="1"/>
          </p:cNvSpPr>
          <p:nvPr/>
        </p:nvSpPr>
        <p:spPr bwMode="auto">
          <a:xfrm rot="5400000">
            <a:off x="7299931" y="3995748"/>
            <a:ext cx="9763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2"/>
          <p:cNvSpPr txBox="1">
            <a:spLocks noChangeArrowheads="1"/>
          </p:cNvSpPr>
          <p:nvPr/>
        </p:nvSpPr>
        <p:spPr bwMode="auto">
          <a:xfrm>
            <a:off x="1733550" y="219075"/>
            <a:ext cx="5320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Jsou druhy reálně existující jednotky?</a:t>
            </a:r>
          </a:p>
        </p:txBody>
      </p:sp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939501"/>
            <a:ext cx="7738016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nominalisté:</a:t>
            </a:r>
            <a:br>
              <a:rPr lang="cs-CZ" sz="2400" b="0" dirty="0">
                <a:solidFill>
                  <a:srgbClr val="F00000"/>
                </a:solidFill>
              </a:rPr>
            </a:br>
            <a:br>
              <a:rPr lang="cs-CZ" sz="2400" b="0" dirty="0">
                <a:solidFill>
                  <a:srgbClr val="F00000"/>
                </a:solidFill>
              </a:rPr>
            </a:br>
            <a:r>
              <a:rPr lang="cs-CZ" b="0" dirty="0"/>
              <a:t>existuje jen jednotlivé, obecniny až dodatečně, jsou to pouze slova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</a:t>
            </a:r>
            <a:r>
              <a:rPr lang="cs-CZ" b="0" dirty="0">
                <a:solidFill>
                  <a:srgbClr val="003399"/>
                </a:solidFill>
              </a:rPr>
              <a:t>William </a:t>
            </a:r>
            <a:r>
              <a:rPr lang="cs-CZ" b="0" dirty="0" err="1">
                <a:solidFill>
                  <a:srgbClr val="003399"/>
                </a:solidFill>
              </a:rPr>
              <a:t>Ockham</a:t>
            </a:r>
            <a:r>
              <a:rPr lang="cs-CZ" b="0" dirty="0"/>
              <a:t>, </a:t>
            </a:r>
            <a:r>
              <a:rPr lang="cs-CZ" b="0" dirty="0">
                <a:sym typeface="Symbol" pitchFamily="18" charset="2"/>
              </a:rPr>
              <a:t>populární ve Francii 18. stol (mladý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Buffon</a:t>
            </a:r>
            <a:r>
              <a:rPr lang="cs-CZ" b="0" dirty="0">
                <a:sym typeface="Symbol" pitchFamily="18" charset="2"/>
              </a:rPr>
              <a:t>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a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Lamarck</a:t>
            </a:r>
            <a:r>
              <a:rPr lang="cs-CZ" b="0" dirty="0">
                <a:sym typeface="Symbol" pitchFamily="18" charset="2"/>
              </a:rPr>
              <a:t>),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Darwin</a:t>
            </a:r>
            <a:endParaRPr lang="cs-CZ" sz="2400" b="0" dirty="0">
              <a:sym typeface="Symbol" pitchFamily="18" charset="2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38150" y="5599356"/>
            <a:ext cx="76306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>
                <a:sym typeface="Symbol" pitchFamily="18" charset="2"/>
              </a:rPr>
              <a:t>druhy jsou lidské abstrakce, uměle rozdělující přírodní </a:t>
            </a:r>
            <a:br>
              <a:rPr lang="cs-CZ" sz="2400" b="0" dirty="0">
                <a:sym typeface="Symbol" pitchFamily="18" charset="2"/>
              </a:rPr>
            </a:br>
            <a:r>
              <a:rPr lang="cs-CZ" sz="2400" b="0" dirty="0">
                <a:sym typeface="Symbol" pitchFamily="18" charset="2"/>
              </a:rPr>
              <a:t>	kontinuum</a:t>
            </a:r>
          </a:p>
        </p:txBody>
      </p:sp>
      <p:pic>
        <p:nvPicPr>
          <p:cNvPr id="7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 l="6313" r="11905"/>
          <a:stretch>
            <a:fillRect/>
          </a:stretch>
        </p:blipFill>
        <p:spPr bwMode="auto">
          <a:xfrm>
            <a:off x="2743200" y="3071454"/>
            <a:ext cx="1699708" cy="223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3" descr="lamar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427" y="3033654"/>
            <a:ext cx="1514789" cy="223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16" descr="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859" y="2980108"/>
            <a:ext cx="1713380" cy="225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8850" name="Picture 2" descr="http://stendhalgallery.com/wp-content/uploads/2011/01/Occ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271" y="3108960"/>
            <a:ext cx="1455868" cy="21838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evolution-textbook.org/content/free/figures/22_EVOW_Art/04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20846" r="19421" b="51106"/>
          <a:stretch>
            <a:fillRect/>
          </a:stretch>
        </p:blipFill>
        <p:spPr bwMode="auto">
          <a:xfrm>
            <a:off x="1560369" y="851367"/>
            <a:ext cx="5604225" cy="532352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032734" y="271463"/>
            <a:ext cx="7146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třídění organismů je podle Darwina do značné míry arbitrární: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4500</TotalTime>
  <Words>2062</Words>
  <Application>Microsoft Office PowerPoint</Application>
  <PresentationFormat>Předvádění na obrazovce (4:3)</PresentationFormat>
  <Paragraphs>394</Paragraphs>
  <Slides>65</Slides>
  <Notes>56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69" baseType="lpstr">
      <vt:lpstr>Arial</vt:lpstr>
      <vt:lpstr>Arial Black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191</cp:revision>
  <dcterms:created xsi:type="dcterms:W3CDTF">2002-05-03T10:21:15Z</dcterms:created>
  <dcterms:modified xsi:type="dcterms:W3CDTF">2021-12-09T20:43:37Z</dcterms:modified>
</cp:coreProperties>
</file>