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323" r:id="rId26"/>
    <p:sldId id="290" r:id="rId27"/>
    <p:sldId id="291" r:id="rId28"/>
    <p:sldId id="321" r:id="rId29"/>
    <p:sldId id="322" r:id="rId30"/>
    <p:sldId id="292" r:id="rId31"/>
    <p:sldId id="308" r:id="rId32"/>
    <p:sldId id="298" r:id="rId33"/>
    <p:sldId id="284" r:id="rId34"/>
    <p:sldId id="312" r:id="rId35"/>
    <p:sldId id="272" r:id="rId36"/>
    <p:sldId id="271" r:id="rId37"/>
    <p:sldId id="314" r:id="rId38"/>
    <p:sldId id="285" r:id="rId39"/>
    <p:sldId id="324" r:id="rId40"/>
    <p:sldId id="315" r:id="rId41"/>
    <p:sldId id="313" r:id="rId42"/>
    <p:sldId id="309" r:id="rId43"/>
    <p:sldId id="317" r:id="rId44"/>
    <p:sldId id="320" r:id="rId45"/>
    <p:sldId id="299" r:id="rId46"/>
    <p:sldId id="319" r:id="rId47"/>
    <p:sldId id="316" r:id="rId48"/>
    <p:sldId id="273" r:id="rId49"/>
    <p:sldId id="287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536" y="102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82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48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390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048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56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62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277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737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439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786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9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589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214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45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998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68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161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5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293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106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203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25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501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345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627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1249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500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47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41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20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81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9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00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94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/>
              <a:t>Dawkins</a:t>
            </a:r>
            <a:r>
              <a:rPr lang="cs-CZ" sz="1800" dirty="0"/>
              <a:t>: Slepý hodinář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je tedy pouze 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/>
              <a:t>změny hraji důležitou roli </a:t>
            </a:r>
            <a:r>
              <a:rPr lang="pl-PL" dirty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/>
              <a:t>	s 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Jak 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br>
              <a:rPr lang="cs-CZ" dirty="0"/>
            </a:br>
            <a:endParaRPr lang="cs-CZ" dirty="0"/>
          </a:p>
          <a:p>
            <a:pPr defTabSz="360000">
              <a:spcAft>
                <a:spcPts val="1200"/>
              </a:spcAft>
            </a:pPr>
            <a:br>
              <a:rPr lang="cs-CZ" dirty="0"/>
            </a:br>
            <a:r>
              <a:rPr lang="cs-CZ" dirty="0"/>
              <a:t>krátkodobá místní divergence – rychlé změny prostorově 	omezené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/>
              <a:t>	neodarwinismu“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br>
              <a:rPr lang="cs-CZ" dirty="0"/>
            </a:br>
            <a:r>
              <a:rPr lang="cs-CZ" dirty="0"/>
              <a:t>	(stačí 2 selektivní smrti/milion jedinců/generaci)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druhů</a:t>
            </a:r>
            <a:br>
              <a:rPr lang="cs-CZ" dirty="0"/>
            </a:br>
            <a:r>
              <a:rPr lang="cs-CZ" dirty="0"/>
              <a:t>	(ve skutečnosti komplikovanější – reverze, možná extinkce některých </a:t>
            </a:r>
          </a:p>
          <a:p>
            <a:pPr defTabSz="360000"/>
            <a:r>
              <a:rPr lang="cs-CZ" dirty="0"/>
              <a:t>	druhů)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/>
              <a:t>	adaptivní u jednotlivých článků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 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mikroevoluci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/>
              <a:t>(= </a:t>
            </a:r>
            <a:r>
              <a:rPr lang="cs-CZ" dirty="0">
                <a:solidFill>
                  <a:srgbClr val="F00000"/>
                </a:solidFill>
              </a:rPr>
              <a:t>z.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/>
              <a:t>	rekapituluje fylogenezi (např. žábry v embryonálním vývoji savců)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J. F. </a:t>
            </a:r>
            <a:r>
              <a:rPr lang="cs-CZ" dirty="0" err="1">
                <a:solidFill>
                  <a:srgbClr val="003399"/>
                </a:solidFill>
              </a:rPr>
              <a:t>Meckel</a:t>
            </a:r>
            <a:r>
              <a:rPr lang="cs-CZ" dirty="0">
                <a:solidFill>
                  <a:srgbClr val="003399"/>
                </a:solidFill>
              </a:rPr>
              <a:t>, E. </a:t>
            </a:r>
            <a:r>
              <a:rPr lang="cs-CZ" dirty="0" err="1">
                <a:solidFill>
                  <a:srgbClr val="003399"/>
                </a:solidFill>
              </a:rPr>
              <a:t>Serres</a:t>
            </a:r>
            <a:r>
              <a:rPr lang="cs-CZ" dirty="0"/>
              <a:t>: embrya vykazují znaky embryí druhů, které</a:t>
            </a:r>
            <a:br>
              <a:rPr lang="cs-CZ" dirty="0"/>
            </a:br>
            <a:r>
              <a:rPr lang="cs-CZ" dirty="0"/>
              <a:t>	předchází na </a:t>
            </a:r>
            <a:r>
              <a:rPr lang="cs-CZ" i="1" dirty="0" err="1"/>
              <a:t>Scala</a:t>
            </a:r>
            <a:r>
              <a:rPr lang="cs-CZ" i="1" dirty="0"/>
              <a:t> </a:t>
            </a:r>
            <a:r>
              <a:rPr lang="cs-CZ" i="1" dirty="0" err="1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 specializované larvální formy (= neterminální adice): </a:t>
            </a:r>
            <a:r>
              <a:rPr lang="cs-CZ" dirty="0" err="1">
                <a:sym typeface="Symbol" pitchFamily="18" charset="2"/>
              </a:rPr>
              <a:t>zoëa</a:t>
            </a:r>
            <a:r>
              <a:rPr lang="cs-CZ" dirty="0">
                <a:sym typeface="Symbol" pitchFamily="18" charset="2"/>
              </a:rPr>
              <a:t> krabů,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Müllerova</a:t>
            </a:r>
            <a:r>
              <a:rPr lang="cs-CZ" dirty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terminální vs. neterminální adice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příbuzných druhů se vzájemně podobají, nepodobají se dospělcům </a:t>
            </a:r>
            <a:r>
              <a:rPr lang="cs-CZ" sz="1800" dirty="0" err="1"/>
              <a:t>ancestrálních</a:t>
            </a:r>
            <a:r>
              <a:rPr lang="cs-CZ" sz="1800" dirty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Rovnice" r:id="rId5" imgW="965200" imgH="393700" progId="Equation.3">
                    <p:embed/>
                  </p:oleObj>
                </mc:Choice>
                <mc:Fallback>
                  <p:oleObj name="Rovnice" r:id="rId5" imgW="965200" imgH="3937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440" y="2305696"/>
                          <a:ext cx="2518461" cy="1022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/>
                <a:t>1 </a:t>
              </a:r>
              <a:r>
                <a:rPr lang="cs-CZ" dirty="0" err="1"/>
                <a:t>darwin</a:t>
              </a:r>
              <a:r>
                <a:rPr lang="cs-CZ" dirty="0"/>
                <a:t> = změna znaku o faktor </a:t>
              </a:r>
              <a:r>
                <a:rPr lang="cs-CZ" i="1" dirty="0"/>
                <a:t>e</a:t>
              </a:r>
              <a:r>
                <a:rPr lang="cs-CZ" dirty="0"/>
                <a:t> za 1 milion let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1. zákon: obecné znaky velké skupiny živočichů</a:t>
            </a:r>
            <a:br>
              <a:rPr lang="en-US" dirty="0"/>
            </a:br>
            <a:r>
              <a:rPr lang="cs-CZ" dirty="0"/>
              <a:t>	se u embrya vyskytují dříve než znaky speciální </a:t>
            </a:r>
          </a:p>
          <a:p>
            <a:pPr defTabSz="360000"/>
            <a:r>
              <a:rPr lang="cs-CZ" dirty="0"/>
              <a:t>	(např.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Homodont Dentition">
            <a:extLst>
              <a:ext uri="{FF2B5EF4-FFF2-40B4-BE49-F238E27FC236}">
                <a16:creationId xmlns:a16="http://schemas.microsoft.com/office/drawing/2014/main" id="{69DC3966-A301-41B4-B1C0-91F4FC4B5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3" b="3745"/>
          <a:stretch/>
        </p:blipFill>
        <p:spPr bwMode="auto">
          <a:xfrm>
            <a:off x="386045" y="1453907"/>
            <a:ext cx="3476625" cy="24442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3808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>
                <a:solidFill>
                  <a:srgbClr val="F00000"/>
                </a:solidFill>
              </a:rPr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	seriální homologie (když jsou za sebou),</a:t>
            </a:r>
            <a:br>
              <a:rPr lang="cs-CZ" dirty="0"/>
            </a:br>
            <a:r>
              <a:rPr lang="cs-CZ" dirty="0"/>
              <a:t>										homonymie (když nejsou za sebou)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3246" y="1577563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>
            <a:cxnSpLocks/>
          </p:cNvCxnSpPr>
          <p:nvPr/>
        </p:nvCxnSpPr>
        <p:spPr bwMode="auto">
          <a:xfrm flipH="1">
            <a:off x="8160589" y="1283060"/>
            <a:ext cx="243326" cy="6665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>
                <a:solidFill>
                  <a:srgbClr val="F00000"/>
                </a:solidFill>
              </a:rPr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heterotopie</a:t>
            </a:r>
            <a:r>
              <a:rPr lang="cs-CZ" dirty="0"/>
              <a:t> = změna pozice, kde dochází k fenotypovému projevu znaku</a:t>
            </a:r>
          </a:p>
          <a:p>
            <a:pPr defTabSz="360000">
              <a:spcAft>
                <a:spcPts val="0"/>
              </a:spcAft>
            </a:pPr>
            <a:r>
              <a:rPr lang="cs-CZ" dirty="0"/>
              <a:t>	(např. fotosyntéza ve stonku sukulentů; 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osifikované šlachy v ocasu dinosaurů, „pandin palec“)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>
                <a:solidFill>
                  <a:srgbClr val="F00000"/>
                </a:solidFill>
              </a:rPr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cs-CZ" dirty="0" err="1">
                <a:solidFill>
                  <a:srgbClr val="F00000"/>
                </a:solidFill>
              </a:rPr>
              <a:t>heterochronie</a:t>
            </a:r>
            <a:r>
              <a:rPr lang="cs-CZ" dirty="0">
                <a:solidFill>
                  <a:srgbClr val="F00000"/>
                </a:solidFill>
              </a:rPr>
              <a:t> a alometrie</a:t>
            </a:r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2. </a:t>
            </a:r>
            <a:r>
              <a:rPr lang="cs-CZ" sz="2400"/>
              <a:t>časování </a:t>
            </a:r>
            <a:r>
              <a:rPr lang="cs-CZ" sz="2400" dirty="0"/>
              <a:t>procesu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84188" y="977900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735672" y="4975946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pic>
        <p:nvPicPr>
          <p:cNvPr id="11" name="Obrázek 8" descr="hetero.jpg">
            <a:extLst>
              <a:ext uri="{FF2B5EF4-FFF2-40B4-BE49-F238E27FC236}">
                <a16:creationId xmlns:a16="http://schemas.microsoft.com/office/drawing/2014/main" id="{1333BC8D-3445-4DC3-A6B3-F31627202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49251"/>
          <a:stretch/>
        </p:blipFill>
        <p:spPr bwMode="auto">
          <a:xfrm>
            <a:off x="691222" y="3159993"/>
            <a:ext cx="4341618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ový popisek 8">
            <a:extLst>
              <a:ext uri="{FF2B5EF4-FFF2-40B4-BE49-F238E27FC236}">
                <a16:creationId xmlns:a16="http://schemas.microsoft.com/office/drawing/2014/main" id="{0A206F15-2910-49F0-983D-3FFAA63D2D1B}"/>
              </a:ext>
            </a:extLst>
          </p:cNvPr>
          <p:cNvSpPr/>
          <p:nvPr/>
        </p:nvSpPr>
        <p:spPr bwMode="auto">
          <a:xfrm>
            <a:off x="1005032" y="5821108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akcelerace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3" name="Obdélníkový popisek 9">
            <a:extLst>
              <a:ext uri="{FF2B5EF4-FFF2-40B4-BE49-F238E27FC236}">
                <a16:creationId xmlns:a16="http://schemas.microsoft.com/office/drawing/2014/main" id="{D5B88C05-57AB-4EE7-8938-26FFA642DC0C}"/>
              </a:ext>
            </a:extLst>
          </p:cNvPr>
          <p:cNvSpPr/>
          <p:nvPr/>
        </p:nvSpPr>
        <p:spPr bwMode="auto">
          <a:xfrm>
            <a:off x="3170789" y="5821108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032840" y="2924175"/>
            <a:ext cx="1706562" cy="504825"/>
          </a:xfrm>
          <a:prstGeom prst="wedgeRectCallout">
            <a:avLst>
              <a:gd name="adj1" fmla="val 72206"/>
              <a:gd name="adj2" fmla="val 4288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84188" y="990600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pic>
        <p:nvPicPr>
          <p:cNvPr id="7" name="Obrázek 8" descr="hetero.jpg">
            <a:extLst>
              <a:ext uri="{FF2B5EF4-FFF2-40B4-BE49-F238E27FC236}">
                <a16:creationId xmlns:a16="http://schemas.microsoft.com/office/drawing/2014/main" id="{A4077718-E655-4FC4-8BDB-4B1CA239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842"/>
          <a:stretch/>
        </p:blipFill>
        <p:spPr bwMode="auto">
          <a:xfrm>
            <a:off x="3962354" y="3182833"/>
            <a:ext cx="429105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ový popisek 10">
            <a:extLst>
              <a:ext uri="{FF2B5EF4-FFF2-40B4-BE49-F238E27FC236}">
                <a16:creationId xmlns:a16="http://schemas.microsoft.com/office/drawing/2014/main" id="{71B96B2E-1DF5-4F08-A22D-0C94AAA18100}"/>
              </a:ext>
            </a:extLst>
          </p:cNvPr>
          <p:cNvSpPr/>
          <p:nvPr/>
        </p:nvSpPr>
        <p:spPr bwMode="auto">
          <a:xfrm>
            <a:off x="4382984" y="5825149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neotenie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0" name="Obdélníkový popisek 11">
            <a:extLst>
              <a:ext uri="{FF2B5EF4-FFF2-40B4-BE49-F238E27FC236}">
                <a16:creationId xmlns:a16="http://schemas.microsoft.com/office/drawing/2014/main" id="{905F1BBA-A89E-4F03-A440-EAF4F8A7C01E}"/>
              </a:ext>
            </a:extLst>
          </p:cNvPr>
          <p:cNvSpPr/>
          <p:nvPr/>
        </p:nvSpPr>
        <p:spPr bwMode="auto">
          <a:xfrm>
            <a:off x="6547343" y="5825149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progeneze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  <p:pic>
        <p:nvPicPr>
          <p:cNvPr id="3074" name="Picture 2" descr="Neoteny/paedomorphosis in Triturus (Ichthyosaura, Mesotriton, Lissotriton,  Ommatotriton)">
            <a:extLst>
              <a:ext uri="{FF2B5EF4-FFF2-40B4-BE49-F238E27FC236}">
                <a16:creationId xmlns:a16="http://schemas.microsoft.com/office/drawing/2014/main" id="{8D26EAB8-D167-4368-A36D-ECC77FAF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8" y="3650686"/>
            <a:ext cx="3463252" cy="25757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ový popisek 7">
            <a:extLst>
              <a:ext uri="{FF2B5EF4-FFF2-40B4-BE49-F238E27FC236}">
                <a16:creationId xmlns:a16="http://schemas.microsoft.com/office/drawing/2014/main" id="{3F090CCB-1128-46AA-B71C-B5142CE1BF46}"/>
              </a:ext>
            </a:extLst>
          </p:cNvPr>
          <p:cNvSpPr/>
          <p:nvPr/>
        </p:nvSpPr>
        <p:spPr bwMode="auto">
          <a:xfrm>
            <a:off x="712788" y="3347049"/>
            <a:ext cx="1097727" cy="504825"/>
          </a:xfrm>
          <a:prstGeom prst="wedgeRectCallout">
            <a:avLst>
              <a:gd name="adj1" fmla="val 72206"/>
              <a:gd name="adj2" fmla="val 42888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neotenie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/>
              <a:t>neotenie: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821652C2-3F49-47EA-AE41-912617B928B0}"/>
              </a:ext>
            </a:extLst>
          </p:cNvPr>
          <p:cNvGrpSpPr/>
          <p:nvPr/>
        </p:nvGrpSpPr>
        <p:grpSpPr>
          <a:xfrm>
            <a:off x="5242343" y="1953087"/>
            <a:ext cx="3636292" cy="3988346"/>
            <a:chOff x="5242343" y="1953087"/>
            <a:chExt cx="3636292" cy="3988346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242343" y="1953087"/>
              <a:ext cx="3636292" cy="3932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0849D755-4E69-406C-8371-1317DB99415B}"/>
                </a:ext>
              </a:extLst>
            </p:cNvPr>
            <p:cNvSpPr/>
            <p:nvPr/>
          </p:nvSpPr>
          <p:spPr bwMode="auto">
            <a:xfrm>
              <a:off x="6136447" y="5755086"/>
              <a:ext cx="593710" cy="1863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5388655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bradytelická</a:t>
            </a:r>
            <a:r>
              <a:rPr lang="cs-CZ" dirty="0"/>
              <a:t> (pomalá)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horotelická</a:t>
            </a:r>
            <a:r>
              <a:rPr lang="cs-CZ" dirty="0"/>
              <a:t> (standardní, např. koně)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tachytelická</a:t>
            </a:r>
            <a:r>
              <a:rPr lang="cs-CZ" dirty="0"/>
              <a:t> (rychlá)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>
                <a:solidFill>
                  <a:srgbClr val="F00000"/>
                </a:solidFill>
              </a:rPr>
              <a:t>tenie</a:t>
            </a:r>
            <a:r>
              <a:rPr lang="cs-CZ" sz="2400" dirty="0">
                <a:solidFill>
                  <a:srgbClr val="F00000"/>
                </a:solidFill>
              </a:rPr>
              <a:t> u člověka?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</a:t>
            </a:r>
            <a:r>
              <a:rPr lang="cs-CZ" sz="1800" dirty="0" err="1"/>
              <a:t>lava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cs-CZ" sz="1800" dirty="0"/>
              <a:t>zaoblená lebka</a:t>
            </a:r>
            <a:endParaRPr lang="en-US" sz="1800" dirty="0"/>
          </a:p>
          <a:p>
            <a:pPr lvl="1"/>
            <a:r>
              <a:rPr lang="cs-CZ" sz="1800" dirty="0"/>
              <a:t>tenké lebeční kosti</a:t>
            </a:r>
            <a:endParaRPr lang="en-US" sz="1800" dirty="0"/>
          </a:p>
          <a:p>
            <a:pPr lvl="1"/>
            <a:r>
              <a:rPr lang="en-US" sz="1800" dirty="0" err="1"/>
              <a:t>redu</a:t>
            </a:r>
            <a:r>
              <a:rPr lang="cs-CZ" sz="1800" dirty="0"/>
              <a:t>kované nadočnicové oblouky</a:t>
            </a:r>
            <a:endParaRPr lang="en-US" sz="1800" dirty="0"/>
          </a:p>
          <a:p>
            <a:pPr lvl="1"/>
            <a:r>
              <a:rPr lang="cs-CZ" sz="1800" dirty="0"/>
              <a:t>velký mozek</a:t>
            </a:r>
            <a:br>
              <a:rPr lang="cs-CZ" sz="1800" dirty="0"/>
            </a:br>
            <a:r>
              <a:rPr lang="cs-CZ" sz="1800" dirty="0"/>
              <a:t>plochý obličej</a:t>
            </a:r>
            <a:endParaRPr lang="en-US" sz="1800" dirty="0"/>
          </a:p>
          <a:p>
            <a:pPr lvl="1"/>
            <a:r>
              <a:rPr lang="cs-CZ" sz="1800" dirty="0"/>
              <a:t>rozšířený obličej</a:t>
            </a:r>
            <a:endParaRPr lang="en-US" sz="1800" dirty="0"/>
          </a:p>
          <a:p>
            <a:pPr lvl="1"/>
            <a:r>
              <a:rPr lang="cs-CZ" sz="1800" dirty="0"/>
              <a:t>bezsrstý obličej</a:t>
            </a:r>
            <a:endParaRPr lang="en-US" sz="1800" dirty="0"/>
          </a:p>
          <a:p>
            <a:pPr lvl="1"/>
            <a:r>
              <a:rPr lang="cs-CZ" sz="1800" dirty="0"/>
              <a:t>vlasy na vrcholu hlavy</a:t>
            </a:r>
            <a:endParaRPr lang="en-US" sz="1800" dirty="0"/>
          </a:p>
          <a:p>
            <a:pPr lvl="1"/>
            <a:r>
              <a:rPr lang="cs-CZ" sz="1800" dirty="0"/>
              <a:t>větší oči</a:t>
            </a:r>
            <a:endParaRPr lang="en-US" sz="1800" dirty="0"/>
          </a:p>
          <a:p>
            <a:pPr lvl="1"/>
            <a:r>
              <a:rPr lang="cs-CZ" sz="1800" dirty="0"/>
              <a:t>tvar uší</a:t>
            </a:r>
            <a:endParaRPr lang="en-US" sz="1800" dirty="0"/>
          </a:p>
          <a:p>
            <a:pPr lvl="1"/>
            <a:r>
              <a:rPr lang="cs-CZ" sz="1800" dirty="0"/>
              <a:t>malý nos</a:t>
            </a:r>
            <a:endParaRPr lang="en-US" sz="1800" dirty="0"/>
          </a:p>
          <a:p>
            <a:pPr lvl="1"/>
            <a:r>
              <a:rPr lang="cs-CZ" sz="1800" dirty="0"/>
              <a:t>malé zuby</a:t>
            </a:r>
            <a:endParaRPr lang="en-US" sz="1800" dirty="0"/>
          </a:p>
          <a:p>
            <a:pPr lvl="1"/>
            <a:r>
              <a:rPr lang="cs-CZ" sz="1800" dirty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Genit</a:t>
            </a:r>
            <a:r>
              <a:rPr lang="cs-CZ" sz="1800" dirty="0" err="1"/>
              <a:t>álie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/>
              <a:t>bakula (</a:t>
            </a:r>
            <a:r>
              <a:rPr lang="cs-CZ" sz="1800" i="1" dirty="0"/>
              <a:t>os penis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cs-CZ" sz="1800" dirty="0" err="1"/>
              <a:t>řítomnost</a:t>
            </a:r>
            <a:r>
              <a:rPr lang="cs-CZ" sz="1800" dirty="0"/>
              <a:t> panenské blány (</a:t>
            </a:r>
            <a:r>
              <a:rPr lang="cs-CZ" sz="1800" i="1" dirty="0"/>
              <a:t>hymen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cs-CZ" sz="1800" dirty="0"/>
              <a:t>vagína mířící kupředu</a:t>
            </a:r>
          </a:p>
          <a:p>
            <a:pPr marL="0" lvl="1"/>
            <a:endParaRPr lang="cs-CZ" sz="1800" dirty="0"/>
          </a:p>
          <a:p>
            <a:pPr marL="0" lvl="1"/>
            <a:r>
              <a:rPr lang="cs-CZ" sz="1800" dirty="0"/>
              <a:t>Končetiny/postava:</a:t>
            </a:r>
            <a:endParaRPr lang="en-US" sz="1800" dirty="0"/>
          </a:p>
          <a:p>
            <a:pPr lvl="1"/>
            <a:r>
              <a:rPr lang="cs-CZ" sz="1800" dirty="0"/>
              <a:t>nohy delší než ruce</a:t>
            </a:r>
            <a:endParaRPr lang="en-US" sz="1800" dirty="0"/>
          </a:p>
          <a:p>
            <a:pPr lvl="1"/>
            <a:r>
              <a:rPr lang="cs-CZ" sz="1800" dirty="0"/>
              <a:t>struktura chodidla</a:t>
            </a:r>
            <a:endParaRPr lang="en-US" sz="1800" dirty="0"/>
          </a:p>
          <a:p>
            <a:pPr lvl="1"/>
            <a:r>
              <a:rPr lang="cs-CZ" sz="1800" dirty="0"/>
              <a:t>vzpřímená postava</a:t>
            </a:r>
            <a:endParaRPr lang="en-US" sz="1800" dirty="0"/>
          </a:p>
          <a:p>
            <a:endParaRPr lang="cs-CZ" sz="1800" dirty="0"/>
          </a:p>
          <a:p>
            <a:r>
              <a:rPr lang="cs-CZ" sz="1800" dirty="0"/>
              <a:t>„Nahé“ tělo</a:t>
            </a:r>
            <a:endParaRPr lang="en-US" sz="1800" dirty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Neotenické znaky člověka v porovnání se šimpanzem</a:t>
            </a:r>
            <a:r>
              <a:rPr lang="cs-CZ" baseline="30000" dirty="0"/>
              <a:t>*)</a:t>
            </a:r>
            <a:r>
              <a:rPr lang="cs-CZ" dirty="0"/>
              <a:t> (</a:t>
            </a:r>
            <a:r>
              <a:rPr lang="cs-CZ" dirty="0" err="1"/>
              <a:t>Wikipedie</a:t>
            </a:r>
            <a:r>
              <a:rPr lang="cs-CZ" dirty="0"/>
              <a:t>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*) některé ve skutečnosti </a:t>
            </a:r>
            <a:r>
              <a:rPr lang="cs-CZ" sz="1800" dirty="0" err="1"/>
              <a:t>neotenní</a:t>
            </a:r>
            <a:r>
              <a:rPr lang="cs-CZ" sz="1800" dirty="0"/>
              <a:t> nejsou!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priony</a:t>
            </a:r>
            <a:r>
              <a:rPr lang="cs-CZ" dirty="0">
                <a:sym typeface="Symbol" pitchFamily="18" charset="2"/>
              </a:rPr>
              <a:t> – nesprávná terminace translace </a:t>
            </a:r>
            <a:r>
              <a:rPr lang="cs-CZ" dirty="0">
                <a:sym typeface="Symbol"/>
              </a:rPr>
              <a:t></a:t>
            </a:r>
            <a:r>
              <a:rPr lang="cs-CZ" dirty="0">
                <a:sym typeface="Symbol" pitchFamily="18" charset="2"/>
              </a:rPr>
              <a:t> bovinní encefalopatie krav,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scrapie</a:t>
            </a:r>
            <a:r>
              <a:rPr lang="cs-CZ" dirty="0">
                <a:sym typeface="Symbol" pitchFamily="18" charset="2"/>
              </a:rPr>
              <a:t> ovcí,	kuru, varianta </a:t>
            </a:r>
            <a:r>
              <a:rPr lang="cs-CZ" dirty="0" err="1"/>
              <a:t>Creutzfeld</a:t>
            </a:r>
            <a:r>
              <a:rPr lang="cs-CZ" dirty="0"/>
              <a:t>-Jakobovy nemoci u člověka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genů – umožněny radikálnější změny: </a:t>
            </a:r>
            <a:r>
              <a:rPr lang="cs-CZ" dirty="0" err="1">
                <a:sym typeface="Symbol" pitchFamily="18" charset="2"/>
              </a:rPr>
              <a:t>pseudogenizace</a:t>
            </a:r>
            <a:r>
              <a:rPr lang="cs-CZ" dirty="0">
                <a:sym typeface="Symbol" pitchFamily="18" charset="2"/>
              </a:rPr>
              <a:t>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u="sng" dirty="0" err="1">
                <a:sym typeface="Symbol" pitchFamily="18" charset="2"/>
              </a:rPr>
              <a:t>subfunkcionalizace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u="sng" dirty="0" err="1">
                <a:sym typeface="Symbol" pitchFamily="18" charset="2"/>
              </a:rPr>
              <a:t>neofunkcionalizace</a:t>
            </a:r>
            <a:endParaRPr lang="cs-CZ" u="sng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C00000"/>
                </a:solidFill>
              </a:rPr>
              <a:t>homeotické</a:t>
            </a:r>
            <a:r>
              <a:rPr lang="cs-CZ" dirty="0">
                <a:solidFill>
                  <a:srgbClr val="C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/>
              <a:t>	segmentaci 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počet segmentů, ale jejich identitu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/>
              <a:t>	stovky 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053385" y="1651250"/>
            <a:ext cx="1355897" cy="740333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0" y="5057741"/>
            <a:ext cx="2530475" cy="1059678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(T3) </a:t>
            </a:r>
            <a:r>
              <a:rPr lang="cs-CZ" sz="1800" dirty="0">
                <a:sym typeface="Symbol" pitchFamily="18" charset="2"/>
              </a:rPr>
              <a:t> T2</a:t>
            </a:r>
            <a:endParaRPr lang="cs-CZ" sz="1800" baseline="-25000" dirty="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7332457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předozadní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tělní 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působení </a:t>
            </a:r>
            <a:r>
              <a:rPr lang="cs-CZ" sz="1800" i="1" dirty="0" err="1"/>
              <a:t>Hox</a:t>
            </a:r>
            <a:r>
              <a:rPr lang="cs-CZ" sz="1800" dirty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151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/>
              <a:t>Drosophila</a:t>
            </a:r>
            <a:r>
              <a:rPr lang="cs-CZ" dirty="0"/>
              <a:t>: 1 vazebná skupina, 2 shluky: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Antennapedia</a:t>
            </a:r>
            <a:r>
              <a:rPr lang="cs-CZ" dirty="0"/>
              <a:t> 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Bithorax</a:t>
            </a:r>
            <a:r>
              <a:rPr lang="cs-CZ" dirty="0"/>
              <a:t> (BX-C) </a:t>
            </a:r>
          </a:p>
          <a:p>
            <a:pPr>
              <a:spcAft>
                <a:spcPts val="600"/>
              </a:spcAft>
            </a:pP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obratlovci: </a:t>
            </a:r>
          </a:p>
          <a:p>
            <a:pPr>
              <a:spcAft>
                <a:spcPts val="600"/>
              </a:spcAft>
            </a:pPr>
            <a:r>
              <a:rPr lang="cs-CZ" dirty="0"/>
              <a:t>4 vazebné 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Evolution of Vertebrate Hox Cluster Organization and the History of...  | Download Scientific Diagram">
            <a:extLst>
              <a:ext uri="{FF2B5EF4-FFF2-40B4-BE49-F238E27FC236}">
                <a16:creationId xmlns:a16="http://schemas.microsoft.com/office/drawing/2014/main" id="{3B1EB29A-F59B-425D-89A5-7B1AB6E6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8" y="543464"/>
            <a:ext cx="3385161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6FA447-1B34-412A-B313-3110EFD3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683" y="629010"/>
            <a:ext cx="4827569" cy="55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(1949):	třetihorní koně – 0,04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domestikace 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Kuertén</a:t>
            </a:r>
            <a:r>
              <a:rPr lang="cs-CZ" dirty="0"/>
              <a:t> (1959):		</a:t>
            </a:r>
            <a:r>
              <a:rPr lang="cs-CZ" dirty="0" err="1"/>
              <a:t>holocénní</a:t>
            </a:r>
            <a:r>
              <a:rPr lang="cs-CZ" dirty="0"/>
              <a:t> savci – 12,6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pleistocénní savci – 0,5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					třetihorní savci – 0,02 </a:t>
            </a:r>
            <a:r>
              <a:rPr lang="cs-CZ" dirty="0" err="1"/>
              <a:t>darwinů</a:t>
            </a:r>
            <a:br>
              <a:rPr lang="cs-CZ" dirty="0"/>
            </a:br>
            <a:r>
              <a:rPr lang="cs-CZ" dirty="0"/>
              <a:t>	… důvodem rozdílů odlišné časové intervaly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nevýhody:	1. faktor </a:t>
            </a:r>
            <a:r>
              <a:rPr lang="cs-CZ" i="1" dirty="0"/>
              <a:t>e</a:t>
            </a:r>
            <a:r>
              <a:rPr lang="cs-CZ" dirty="0"/>
              <a:t> 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2. používá absolutní 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3. nebere v úvahu měřený časový 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4. nelze srovnávat plochy/objemy/lineární 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74253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>
                <a:sym typeface="Symbol" pitchFamily="18" charset="2"/>
              </a:rPr>
              <a:t>:	60 AA (regulace exprese)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homeodoména</a:t>
            </a:r>
            <a:endParaRPr lang="cs-CZ" sz="1800" baseline="-25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>
                <a:sym typeface="Symbol" pitchFamily="18" charset="2"/>
              </a:rPr>
              <a:t>-geny jsou vysoce konzervativní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geny u rostlin</a:t>
            </a: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octomilka</a:t>
            </a:r>
            <a:endParaRPr lang="cs-CZ" sz="1600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hypotézy vzniku </a:t>
            </a:r>
            <a:r>
              <a:rPr lang="cs-CZ" dirty="0" err="1"/>
              <a:t>dvoukřídlosti</a:t>
            </a:r>
            <a:r>
              <a:rPr lang="cs-CZ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exprese proteinu </a:t>
            </a:r>
            <a:r>
              <a:rPr lang="cs-CZ" dirty="0" err="1"/>
              <a:t>Ubx</a:t>
            </a:r>
            <a:r>
              <a:rPr lang="cs-CZ" dirty="0"/>
              <a:t>: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brouk</a:t>
            </a:r>
            <a:endParaRPr lang="cs-CZ" sz="1600" baseline="-25000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893805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vážka</a:t>
            </a:r>
            <a:endParaRPr lang="cs-CZ" sz="1600" baseline="-25000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49516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rozhraní mezi T2 a T3</a:t>
            </a:r>
            <a:endParaRPr lang="cs-CZ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001795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původní funkce:</a:t>
            </a:r>
          </a:p>
          <a:p>
            <a:pPr algn="ctr"/>
            <a:r>
              <a:rPr lang="cs-CZ" sz="1800" dirty="0"/>
              <a:t>vývoj žilnatiny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53761"/>
            <a:ext cx="1433383" cy="815545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ztráta </a:t>
            </a:r>
          </a:p>
          <a:p>
            <a:pPr algn="ctr"/>
            <a:r>
              <a:rPr lang="cs-CZ" sz="1800" dirty="0"/>
              <a:t>funkce ...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815546"/>
            <a:ext cx="1692875" cy="1062679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... ale vznik </a:t>
            </a:r>
            <a:r>
              <a:rPr lang="cs-CZ" sz="1800" dirty="0" err="1"/>
              <a:t>balonovitých</a:t>
            </a:r>
            <a:r>
              <a:rPr lang="cs-CZ" sz="1800" dirty="0"/>
              <a:t> </a:t>
            </a:r>
            <a:r>
              <a:rPr lang="cs-CZ" sz="1800" dirty="0" err="1"/>
              <a:t>halter</a:t>
            </a:r>
            <a:endParaRPr lang="cs-CZ" sz="18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motýlů navíc morfologie šupin a zbarvení křídel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52047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Evoluce hrudních segmentů u korýšů – posun předozadního rozhraní </a:t>
            </a:r>
            <a:br>
              <a:rPr lang="cs-CZ" dirty="0">
                <a:solidFill>
                  <a:srgbClr val="F00000"/>
                </a:solidFill>
              </a:rPr>
            </a:br>
            <a:r>
              <a:rPr lang="cs-CZ" dirty="0">
                <a:solidFill>
                  <a:srgbClr val="F00000"/>
                </a:solidFill>
              </a:rPr>
              <a:t>exprese genu </a:t>
            </a:r>
            <a:r>
              <a:rPr lang="cs-CZ" i="1" dirty="0" err="1">
                <a:solidFill>
                  <a:srgbClr val="F00000"/>
                </a:solidFill>
              </a:rPr>
              <a:t>Ubx</a:t>
            </a:r>
            <a:r>
              <a:rPr lang="cs-CZ" dirty="0">
                <a:solidFill>
                  <a:srgbClr val="F00000"/>
                </a:solidFill>
              </a:rPr>
              <a:t>:</a:t>
            </a:r>
            <a:br>
              <a:rPr lang="cs-CZ" dirty="0">
                <a:solidFill>
                  <a:srgbClr val="F00000"/>
                </a:solidFill>
              </a:rPr>
            </a:br>
            <a:br>
              <a:rPr lang="cs-CZ" dirty="0">
                <a:solidFill>
                  <a:srgbClr val="F00000"/>
                </a:solidFill>
              </a:rPr>
            </a:br>
            <a:r>
              <a:rPr lang="cs-CZ" dirty="0"/>
              <a:t>hrudní segmenty: klanonožci – 6, humr – 8, žábronožky – 11 (</a:t>
            </a:r>
            <a:r>
              <a:rPr lang="cs-CZ" dirty="0" err="1"/>
              <a:t>ancestrální</a:t>
            </a:r>
            <a:r>
              <a:rPr lang="cs-CZ" dirty="0"/>
              <a:t>)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pohyb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maxillipedy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slabá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silná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331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posun předozadního rozhraní exprese genu </a:t>
            </a:r>
            <a:r>
              <a:rPr lang="cs-CZ" i="1" dirty="0" err="1">
                <a:sym typeface="Symbol" pitchFamily="18" charset="2"/>
              </a:rPr>
              <a:t>Ubx</a:t>
            </a:r>
            <a:r>
              <a:rPr lang="cs-CZ" dirty="0">
                <a:sym typeface="Symbol" pitchFamily="18" charset="2"/>
              </a:rPr>
              <a:t> = místo přechodu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lokomočních článků a </a:t>
            </a:r>
            <a:r>
              <a:rPr lang="cs-CZ" dirty="0" err="1">
                <a:sym typeface="Symbol" pitchFamily="18" charset="2"/>
              </a:rPr>
              <a:t>maxilliped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např. </a:t>
            </a:r>
            <a:r>
              <a:rPr lang="cs-CZ" dirty="0" err="1">
                <a:sym typeface="Symbol" pitchFamily="18" charset="2"/>
              </a:rPr>
              <a:t>vidlonožci</a:t>
            </a:r>
            <a:r>
              <a:rPr lang="cs-CZ" dirty="0">
                <a:sym typeface="Symbol" pitchFamily="18" charset="2"/>
              </a:rPr>
              <a:t>: 2. článek, krevety: 4. článek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2. hrudní končetina </a:t>
            </a:r>
            <a:r>
              <a:rPr lang="cs-CZ" dirty="0" err="1">
                <a:sym typeface="Symbol" pitchFamily="18" charset="2"/>
              </a:rPr>
              <a:t>vidlonožců</a:t>
            </a:r>
            <a:r>
              <a:rPr lang="cs-CZ" dirty="0">
                <a:sym typeface="Symbol" pitchFamily="18" charset="2"/>
              </a:rPr>
              <a:t> = přechodný článek mezi 1. (</a:t>
            </a:r>
            <a:r>
              <a:rPr lang="cs-CZ" dirty="0" err="1">
                <a:sym typeface="Symbol" pitchFamily="18" charset="2"/>
              </a:rPr>
              <a:t>maxillipeda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a 3. končetinou (lokomoce)</a:t>
            </a:r>
            <a:endParaRPr lang="cs-CZ" dirty="0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 bwMode="auto">
          <a:xfrm>
            <a:off x="5725297" y="1729945"/>
            <a:ext cx="420130" cy="1449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Kromě transkripčních faktorů i regulační </a:t>
            </a:r>
            <a:r>
              <a:rPr lang="cs-CZ" dirty="0" err="1"/>
              <a:t>enhancery</a:t>
            </a:r>
            <a:r>
              <a:rPr lang="cs-CZ" dirty="0"/>
              <a:t>:</a:t>
            </a:r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930525" y="230188"/>
            <a:ext cx="3365500" cy="830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Makroevoluční trendy</a:t>
            </a:r>
          </a:p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druhová selekce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5996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trendy: skutečné </a:t>
            </a:r>
            <a:r>
              <a:rPr lang="cs-CZ" dirty="0">
                <a:sym typeface="Symbol" pitchFamily="18" charset="2"/>
              </a:rPr>
              <a:t> pasivní</a:t>
            </a:r>
            <a:r>
              <a:rPr lang="cs-CZ" dirty="0"/>
              <a:t> (např. efekt zdi)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Drinker</a:t>
            </a:r>
            <a:r>
              <a:rPr lang="cs-CZ" dirty="0">
                <a:solidFill>
                  <a:srgbClr val="003399"/>
                </a:solidFill>
              </a:rPr>
              <a:t> Cope</a:t>
            </a:r>
            <a:r>
              <a:rPr lang="cs-CZ" dirty="0"/>
              <a:t>: trend k růstu velikosti</a:t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Druhová selekce:</a:t>
            </a:r>
          </a:p>
          <a:p>
            <a:pPr>
              <a:spcAft>
                <a:spcPts val="600"/>
              </a:spcAft>
            </a:pPr>
            <a:r>
              <a:rPr lang="cs-CZ" dirty="0"/>
              <a:t>  = preferenční přežívání nebo proliferace druhů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6799263" y="1427163"/>
            <a:ext cx="1539875" cy="647700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různé tempo speciací</a:t>
            </a:r>
            <a:endParaRPr lang="cs-CZ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různé tempo extinkcí</a:t>
            </a:r>
            <a:endParaRPr lang="cs-CZ" sz="1600" baseline="-25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659743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znak spojen s rozdílným přežíváním nebo </a:t>
            </a:r>
            <a:r>
              <a:rPr lang="cs-CZ" dirty="0" err="1"/>
              <a:t>speciací</a:t>
            </a:r>
            <a:br>
              <a:rPr lang="cs-CZ" dirty="0"/>
            </a:br>
            <a:endParaRPr lang="cs-CZ" dirty="0"/>
          </a:p>
          <a:p>
            <a:r>
              <a:rPr lang="cs-CZ" dirty="0"/>
              <a:t>tyto vlastnosti nezávislé na přírodním výběru</a:t>
            </a:r>
            <a:br>
              <a:rPr lang="cs-CZ" dirty="0"/>
            </a:br>
            <a:endParaRPr lang="cs-CZ" dirty="0"/>
          </a:p>
          <a:p>
            <a:r>
              <a:rPr lang="cs-CZ" dirty="0"/>
              <a:t>znak je </a:t>
            </a:r>
            <a:r>
              <a:rPr lang="cs-CZ" dirty="0" err="1"/>
              <a:t>heritabilní</a:t>
            </a:r>
            <a:r>
              <a:rPr lang="cs-CZ" dirty="0"/>
              <a:t> při </a:t>
            </a:r>
            <a:r>
              <a:rPr lang="cs-CZ" dirty="0" err="1"/>
              <a:t>speciaci</a:t>
            </a:r>
            <a:br>
              <a:rPr lang="cs-CZ" dirty="0"/>
            </a:br>
            <a:endParaRPr lang="cs-CZ" dirty="0"/>
          </a:p>
          <a:p>
            <a:r>
              <a:rPr lang="cs-CZ" dirty="0"/>
              <a:t>DS podporuje pouze neadaptivní trendy </a:t>
            </a:r>
            <a:br>
              <a:rPr lang="cs-CZ" dirty="0"/>
            </a:br>
            <a:r>
              <a:rPr lang="cs-CZ" dirty="0"/>
              <a:t>  (jinak = přírodní výběr)</a:t>
            </a:r>
            <a:br>
              <a:rPr lang="cs-CZ" dirty="0"/>
            </a:b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Nutno dokázat:</a:t>
            </a:r>
          </a:p>
          <a:p>
            <a:pPr>
              <a:spcAft>
                <a:spcPts val="600"/>
              </a:spcAft>
            </a:pPr>
            <a:r>
              <a:rPr lang="cs-CZ" dirty="0"/>
              <a:t>větší rychlost </a:t>
            </a:r>
            <a:r>
              <a:rPr lang="cs-CZ" dirty="0" err="1"/>
              <a:t>speciace</a:t>
            </a:r>
            <a:r>
              <a:rPr lang="cs-CZ" dirty="0"/>
              <a:t>/menší rychlost extinkce v liniích, které se odchylují </a:t>
            </a:r>
            <a:br>
              <a:rPr lang="cs-CZ" dirty="0"/>
            </a:br>
            <a:r>
              <a:rPr lang="cs-CZ" dirty="0"/>
              <a:t>  od průměru ve směru trendu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posunem ve fosilním záznamu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přírodním výběrem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715" y="1010331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peripatrická</a:t>
            </a:r>
            <a:r>
              <a:rPr lang="cs-CZ" dirty="0"/>
              <a:t> </a:t>
            </a:r>
            <a:r>
              <a:rPr lang="cs-CZ" dirty="0" err="1"/>
              <a:t>speciace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makromutace</a:t>
            </a:r>
            <a:r>
              <a:rPr lang="cs-CZ" dirty="0"/>
              <a:t> – R. </a:t>
            </a:r>
            <a:r>
              <a:rPr lang="cs-CZ" dirty="0" err="1"/>
              <a:t>Goldschmidt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Material</a:t>
            </a:r>
            <a:r>
              <a:rPr lang="cs-CZ" i="1" dirty="0"/>
              <a:t> Basis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Evolution</a:t>
            </a:r>
            <a:r>
              <a:rPr lang="cs-CZ" i="1" dirty="0"/>
              <a:t> </a:t>
            </a:r>
            <a:r>
              <a:rPr lang="cs-CZ" dirty="0"/>
              <a:t>(1940): 	„nadějná monstra“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1620</Words>
  <Application>Microsoft Office PowerPoint</Application>
  <PresentationFormat>Předvádění na obrazovce (4:3)</PresentationFormat>
  <Paragraphs>268</Paragraphs>
  <Slides>49</Slides>
  <Notes>34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203</cp:revision>
  <dcterms:created xsi:type="dcterms:W3CDTF">2002-05-03T10:21:15Z</dcterms:created>
  <dcterms:modified xsi:type="dcterms:W3CDTF">2021-12-16T09:39:45Z</dcterms:modified>
</cp:coreProperties>
</file>