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0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27" r:id="rId23"/>
    <p:sldId id="343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44" r:id="rId33"/>
    <p:sldId id="335" r:id="rId34"/>
    <p:sldId id="336" r:id="rId35"/>
    <p:sldId id="291" r:id="rId36"/>
    <p:sldId id="270" r:id="rId37"/>
    <p:sldId id="293" r:id="rId38"/>
    <p:sldId id="294" r:id="rId39"/>
    <p:sldId id="273" r:id="rId40"/>
    <p:sldId id="292" r:id="rId41"/>
    <p:sldId id="345" r:id="rId42"/>
    <p:sldId id="274" r:id="rId43"/>
    <p:sldId id="315" r:id="rId44"/>
    <p:sldId id="317" r:id="rId45"/>
    <p:sldId id="316" r:id="rId46"/>
    <p:sldId id="319" r:id="rId47"/>
    <p:sldId id="346" r:id="rId48"/>
    <p:sldId id="275" r:id="rId49"/>
    <p:sldId id="301" r:id="rId50"/>
    <p:sldId id="347" r:id="rId51"/>
    <p:sldId id="276" r:id="rId52"/>
    <p:sldId id="269" r:id="rId53"/>
    <p:sldId id="340" r:id="rId54"/>
    <p:sldId id="268" r:id="rId55"/>
    <p:sldId id="349" r:id="rId56"/>
    <p:sldId id="351" r:id="rId57"/>
    <p:sldId id="352" r:id="rId58"/>
    <p:sldId id="320" r:id="rId59"/>
    <p:sldId id="321" r:id="rId60"/>
    <p:sldId id="288" r:id="rId61"/>
    <p:sldId id="277" r:id="rId62"/>
    <p:sldId id="341" r:id="rId63"/>
    <p:sldId id="308" r:id="rId64"/>
    <p:sldId id="342" r:id="rId65"/>
    <p:sldId id="350" r:id="rId66"/>
    <p:sldId id="296" r:id="rId67"/>
    <p:sldId id="295" r:id="rId68"/>
    <p:sldId id="278" r:id="rId6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">
          <p15:clr>
            <a:srgbClr val="A4A3A4"/>
          </p15:clr>
        </p15:guide>
        <p15:guide id="2" pos="2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FF3300"/>
    <a:srgbClr val="CCFFCC"/>
    <a:srgbClr val="0000FF"/>
    <a:srgbClr val="F00000"/>
    <a:srgbClr val="FFFF66"/>
    <a:srgbClr val="003399"/>
    <a:srgbClr val="0033CC"/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2015" autoAdjust="0"/>
  </p:normalViewPr>
  <p:slideViewPr>
    <p:cSldViewPr snapToGrid="0" showGuides="1">
      <p:cViewPr varScale="1">
        <p:scale>
          <a:sx n="131" d="100"/>
          <a:sy n="131" d="100"/>
        </p:scale>
        <p:origin x="1176" y="114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76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7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66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Notched</a:t>
            </a:r>
            <a:r>
              <a:rPr lang="fr-FR" dirty="0"/>
              <a:t> = entaillé</a:t>
            </a:r>
          </a:p>
          <a:p>
            <a:r>
              <a:rPr lang="fr-FR" dirty="0" err="1"/>
              <a:t>Rounded</a:t>
            </a:r>
            <a:r>
              <a:rPr lang="fr-FR" dirty="0"/>
              <a:t> =</a:t>
            </a:r>
            <a:r>
              <a:rPr lang="fr-FR" baseline="0" dirty="0"/>
              <a:t> arrondie</a:t>
            </a:r>
          </a:p>
          <a:p>
            <a:r>
              <a:rPr lang="fr-FR" baseline="0" dirty="0" err="1"/>
              <a:t>Threaded</a:t>
            </a:r>
            <a:r>
              <a:rPr lang="fr-FR" baseline="0" dirty="0"/>
              <a:t>= lame effilée</a:t>
            </a:r>
          </a:p>
          <a:p>
            <a:r>
              <a:rPr lang="fr-FR" baseline="0" dirty="0" err="1"/>
              <a:t>Tapered</a:t>
            </a:r>
            <a:r>
              <a:rPr lang="fr-FR" baseline="0" dirty="0"/>
              <a:t> </a:t>
            </a:r>
            <a:r>
              <a:rPr lang="fr-FR" baseline="0" dirty="0" err="1"/>
              <a:t>shaft</a:t>
            </a:r>
            <a:r>
              <a:rPr lang="fr-FR" baseline="0" dirty="0"/>
              <a:t>= lame fuselée</a:t>
            </a:r>
          </a:p>
          <a:p>
            <a:r>
              <a:rPr lang="fr-FR" baseline="0" dirty="0" err="1"/>
              <a:t>Thick</a:t>
            </a:r>
            <a:r>
              <a:rPr lang="fr-FR" baseline="0" dirty="0"/>
              <a:t>= épais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0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06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76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1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259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625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9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9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90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82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34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15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382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815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65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436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098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56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61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50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494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44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638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460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460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02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/>
              <a:t>Ukázalo</a:t>
            </a:r>
            <a:r>
              <a:rPr lang="cs-CZ" baseline="0" dirty="0"/>
              <a:t> se, že extinkce savců alespoň v Severní Americe byla mnohem vážnější (93 % druhů, 86 % rodů) a zotavení rychlejší než se původně myslelo. Během 300 </a:t>
            </a:r>
            <a:r>
              <a:rPr lang="cs-CZ" baseline="0" dirty="0" err="1"/>
              <a:t>ky</a:t>
            </a:r>
            <a:r>
              <a:rPr lang="cs-CZ" baseline="0" dirty="0"/>
              <a:t> lokální </a:t>
            </a:r>
            <a:r>
              <a:rPr lang="cs-CZ" baseline="0" dirty="0" err="1"/>
              <a:t>diverzita</a:t>
            </a:r>
            <a:r>
              <a:rPr lang="cs-CZ" baseline="0" dirty="0"/>
              <a:t> na K úrovni, morfologická disparita dokonce vyšší; díky vysoké míře endemismu regionální </a:t>
            </a:r>
            <a:r>
              <a:rPr lang="cs-CZ" baseline="0" dirty="0" err="1"/>
              <a:t>diverzita</a:t>
            </a:r>
            <a:r>
              <a:rPr lang="cs-CZ" baseline="0" dirty="0"/>
              <a:t> dokonce 2X vyšší. Důvodem to, že extinkce se týkala především druhů s menším rozšířením, proto </a:t>
            </a:r>
            <a:r>
              <a:rPr lang="cs-CZ" baseline="0" dirty="0" err="1"/>
              <a:t>bias</a:t>
            </a:r>
            <a:r>
              <a:rPr lang="cs-CZ" baseline="0" dirty="0"/>
              <a:t> – ten se může týkat i dalších extinkcí.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8550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589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342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3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798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1244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0475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7699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1097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558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3098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309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601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141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02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90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69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6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3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Neog%C3%A9n" TargetMode="External"/><Relationship Id="rId13" Type="http://schemas.openxmlformats.org/officeDocument/2006/relationships/hyperlink" Target="http://cs.wikipedia.org/wiki/Trias" TargetMode="External"/><Relationship Id="rId18" Type="http://schemas.openxmlformats.org/officeDocument/2006/relationships/hyperlink" Target="http://cs.wikipedia.org/wiki/Silur" TargetMode="External"/><Relationship Id="rId3" Type="http://schemas.openxmlformats.org/officeDocument/2006/relationships/image" Target="../media/image26.png"/><Relationship Id="rId21" Type="http://schemas.openxmlformats.org/officeDocument/2006/relationships/hyperlink" Target="http://cs.wikipedia.org/wiki/Proterozoikum" TargetMode="External"/><Relationship Id="rId7" Type="http://schemas.openxmlformats.org/officeDocument/2006/relationships/hyperlink" Target="http://cs.wikipedia.org/wiki/Kvart%C3%A9r" TargetMode="External"/><Relationship Id="rId12" Type="http://schemas.openxmlformats.org/officeDocument/2006/relationships/hyperlink" Target="http://cs.wikipedia.org/wiki/Jura" TargetMode="External"/><Relationship Id="rId17" Type="http://schemas.openxmlformats.org/officeDocument/2006/relationships/hyperlink" Target="http://cs.wikipedia.org/wiki/Devon_(geologie)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cs.wikipedia.org/wiki/Karbon" TargetMode="External"/><Relationship Id="rId20" Type="http://schemas.openxmlformats.org/officeDocument/2006/relationships/hyperlink" Target="http://cs.wikipedia.org/wiki/Kambriu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Kenozoikum" TargetMode="External"/><Relationship Id="rId11" Type="http://schemas.openxmlformats.org/officeDocument/2006/relationships/hyperlink" Target="http://cs.wikipedia.org/wiki/K%C5%99%C3%ADda" TargetMode="External"/><Relationship Id="rId5" Type="http://schemas.openxmlformats.org/officeDocument/2006/relationships/hyperlink" Target="http://cs.wikipedia.org/wiki/Fanerozoikum" TargetMode="External"/><Relationship Id="rId15" Type="http://schemas.openxmlformats.org/officeDocument/2006/relationships/hyperlink" Target="http://cs.wikipedia.org/wiki/Perm" TargetMode="External"/><Relationship Id="rId23" Type="http://schemas.openxmlformats.org/officeDocument/2006/relationships/hyperlink" Target="http://cs.wikipedia.org/wiki/Hadaikum" TargetMode="External"/><Relationship Id="rId10" Type="http://schemas.openxmlformats.org/officeDocument/2006/relationships/hyperlink" Target="http://cs.wikipedia.org/wiki/Mezozoikum" TargetMode="External"/><Relationship Id="rId19" Type="http://schemas.openxmlformats.org/officeDocument/2006/relationships/hyperlink" Target="http://cs.wikipedia.org/wiki/Ordovik" TargetMode="External"/><Relationship Id="rId4" Type="http://schemas.openxmlformats.org/officeDocument/2006/relationships/hyperlink" Target="http://cs.wikipedia.org/wiki/Geologick%C3%BD_%C4%8Das" TargetMode="External"/><Relationship Id="rId9" Type="http://schemas.openxmlformats.org/officeDocument/2006/relationships/hyperlink" Target="http://cs.wikipedia.org/wiki/Paleog%C3%A9n" TargetMode="External"/><Relationship Id="rId14" Type="http://schemas.openxmlformats.org/officeDocument/2006/relationships/hyperlink" Target="http://cs.wikipedia.org/wiki/Paleozoikum" TargetMode="External"/><Relationship Id="rId22" Type="http://schemas.openxmlformats.org/officeDocument/2006/relationships/hyperlink" Target="http://cs.wikipedia.org/wiki/Archaiku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0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gif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25.gif"/><Relationship Id="rId4" Type="http://schemas.openxmlformats.org/officeDocument/2006/relationships/image" Target="../media/image129.png"/><Relationship Id="rId9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25.gif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69.jpe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11" Type="http://schemas.openxmlformats.org/officeDocument/2006/relationships/image" Target="../media/image178.jpeg"/><Relationship Id="rId5" Type="http://schemas.openxmlformats.org/officeDocument/2006/relationships/image" Target="../media/image172.png"/><Relationship Id="rId10" Type="http://schemas.openxmlformats.org/officeDocument/2006/relationships/image" Target="../media/image177.jpe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1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6313" y="233363"/>
            <a:ext cx="7042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5609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znaky: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cs-CZ" dirty="0" err="1">
                <a:solidFill>
                  <a:srgbClr val="E20000"/>
                </a:solidFill>
              </a:rPr>
              <a:t>pleziomorfní</a:t>
            </a:r>
            <a:r>
              <a:rPr lang="cs-CZ" dirty="0"/>
              <a:t> (= původní, „primitivní“)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sympleziomorfní</a:t>
            </a:r>
            <a:r>
              <a:rPr lang="cs-CZ" dirty="0"/>
              <a:t> (= sdílené původní)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cs-CZ" dirty="0">
                <a:solidFill>
                  <a:srgbClr val="E20000"/>
                </a:solidFill>
              </a:rPr>
              <a:t>apomorfní</a:t>
            </a:r>
            <a:r>
              <a:rPr lang="cs-CZ" dirty="0"/>
              <a:t> (= odvozené)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synapomorfní</a:t>
            </a:r>
            <a:r>
              <a:rPr lang="cs-CZ" dirty="0"/>
              <a:t> (= sdílené odvozené)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autapomorfní</a:t>
            </a:r>
            <a:r>
              <a:rPr lang="cs-CZ" dirty="0"/>
              <a:t> (= specifické odvozené)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klady definovány pouze na základě </a:t>
            </a:r>
            <a:r>
              <a:rPr lang="cs-CZ" u="sng" dirty="0" err="1"/>
              <a:t>synapomorfií</a:t>
            </a:r>
            <a:endParaRPr lang="cs-CZ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sympleziomorfie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autapomorfie</a:t>
              </a:r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synapomorfie</a:t>
              </a:r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552" y="3202"/>
              <a:ext cx="54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541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5572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Definice kladů a klasifikace vymřelých taxonů: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183386" cy="2860895"/>
            <a:chOff x="461963" y="3086882"/>
            <a:chExt cx="7332557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182649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arbitrární rozměr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400564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princip </a:t>
            </a:r>
            <a:r>
              <a:rPr lang="cs-CZ" dirty="0" err="1"/>
              <a:t>parsimonie</a:t>
            </a:r>
            <a:r>
              <a:rPr lang="cs-CZ" dirty="0"/>
              <a:t>: </a:t>
            </a:r>
            <a:r>
              <a:rPr lang="cs-CZ" dirty="0" err="1"/>
              <a:t>Occamova</a:t>
            </a:r>
            <a:r>
              <a:rPr lang="cs-CZ" dirty="0"/>
              <a:t> břitva </a:t>
            </a:r>
            <a:br>
              <a:rPr lang="cs-CZ" dirty="0"/>
            </a:br>
            <a:r>
              <a:rPr lang="cs-CZ" dirty="0"/>
              <a:t>	(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of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Ockham</a:t>
            </a:r>
            <a:r>
              <a:rPr lang="cs-CZ" dirty="0"/>
              <a:t>, 14. stol.)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kladogramy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338869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PhyloCode</a:t>
            </a:r>
            <a:r>
              <a:rPr lang="cs-CZ" dirty="0"/>
              <a:t> (</a:t>
            </a:r>
            <a:r>
              <a:rPr lang="cs-CZ" i="1" dirty="0" err="1"/>
              <a:t>International</a:t>
            </a:r>
            <a:r>
              <a:rPr lang="cs-CZ" i="1" dirty="0"/>
              <a:t> </a:t>
            </a:r>
            <a:r>
              <a:rPr lang="cs-CZ" i="1" dirty="0" err="1"/>
              <a:t>Code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Phylogenetic </a:t>
            </a:r>
            <a:r>
              <a:rPr lang="cs-CZ" i="1" dirty="0" err="1"/>
              <a:t>Nomenclature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	dosud poněkud kontroverzní a málo praktický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problémy: </a:t>
            </a:r>
            <a:r>
              <a:rPr lang="cs-CZ" dirty="0" err="1"/>
              <a:t>homoplazie</a:t>
            </a:r>
            <a:r>
              <a:rPr lang="cs-CZ" dirty="0"/>
              <a:t>, rychlá evoluce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Nýt má nejjednodušší strukturu a proto předpokládáme, že je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nejblíž</a:t>
            </a:r>
            <a:r>
              <a:rPr lang="cs-CZ" dirty="0">
                <a:latin typeface="Arial" pitchFamily="34" charset="0"/>
                <a:cs typeface="Arial" pitchFamily="34" charset="0"/>
              </a:rPr>
              <a:t> tvaru 	společného předka současných spojovacích materiálů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Mezi ostatními typy můžeme definovat 7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odvozených stavů </a:t>
            </a:r>
            <a:r>
              <a:rPr lang="cs-CZ" dirty="0">
                <a:latin typeface="Arial" pitchFamily="34" charset="0"/>
                <a:cs typeface="Arial" pitchFamily="34" charset="0"/>
              </a:rPr>
              <a:t>(tj. 	neexistujících u nýtu):</a:t>
            </a:r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defTabSz="360000"/>
            <a:r>
              <a:rPr lang="fr-FR" dirty="0">
                <a:latin typeface="Arial" pitchFamily="34" charset="0"/>
                <a:cs typeface="Arial" pitchFamily="34" charset="0"/>
              </a:rPr>
              <a:t>1) </a:t>
            </a:r>
            <a:r>
              <a:rPr lang="cs-CZ" dirty="0">
                <a:latin typeface="Arial" pitchFamily="34" charset="0"/>
                <a:cs typeface="Arial" pitchFamily="34" charset="0"/>
              </a:rPr>
              <a:t>hlavička se zářezem,</a:t>
            </a:r>
            <a:r>
              <a:rPr lang="fr-FR" dirty="0">
                <a:latin typeface="Arial" pitchFamily="34" charset="0"/>
                <a:cs typeface="Arial" pitchFamily="34" charset="0"/>
              </a:rPr>
              <a:t>  2) </a:t>
            </a:r>
            <a:r>
              <a:rPr lang="cs-CZ" dirty="0">
                <a:latin typeface="Arial" pitchFamily="34" charset="0"/>
                <a:cs typeface="Arial" pitchFamily="34" charset="0"/>
              </a:rPr>
              <a:t>zakulacená hlavička</a:t>
            </a:r>
            <a:r>
              <a:rPr lang="fr-FR" dirty="0">
                <a:latin typeface="Arial" pitchFamily="34" charset="0"/>
                <a:cs typeface="Arial" pitchFamily="34" charset="0"/>
              </a:rPr>
              <a:t>,  3) </a:t>
            </a:r>
            <a:r>
              <a:rPr lang="cs-CZ" dirty="0">
                <a:latin typeface="Arial" pitchFamily="34" charset="0"/>
                <a:cs typeface="Arial" pitchFamily="34" charset="0"/>
              </a:rPr>
              <a:t>šestihranná hlavička</a:t>
            </a:r>
            <a:r>
              <a:rPr lang="fr-FR" dirty="0">
                <a:latin typeface="Arial" pitchFamily="34" charset="0"/>
                <a:cs typeface="Arial" pitchFamily="34" charset="0"/>
              </a:rPr>
              <a:t>,  </a:t>
            </a:r>
            <a:r>
              <a:rPr lang="cs-CZ" dirty="0">
                <a:latin typeface="Arial" pitchFamily="34" charset="0"/>
                <a:cs typeface="Arial" pitchFamily="34" charset="0"/>
              </a:rPr>
              <a:t>	</a:t>
            </a:r>
            <a:r>
              <a:rPr lang="fr-FR" dirty="0">
                <a:latin typeface="Arial" pitchFamily="34" charset="0"/>
                <a:cs typeface="Arial" pitchFamily="34" charset="0"/>
              </a:rPr>
              <a:t>4) </a:t>
            </a:r>
            <a:r>
              <a:rPr lang="cs-CZ" dirty="0">
                <a:latin typeface="Arial" pitchFamily="34" charset="0"/>
                <a:cs typeface="Arial" pitchFamily="34" charset="0"/>
              </a:rPr>
              <a:t>dřík se závitem</a:t>
            </a:r>
            <a:r>
              <a:rPr lang="fr-FR" dirty="0">
                <a:latin typeface="Arial" pitchFamily="34" charset="0"/>
                <a:cs typeface="Arial" pitchFamily="34" charset="0"/>
              </a:rPr>
              <a:t>,  5) </a:t>
            </a:r>
            <a:r>
              <a:rPr lang="cs-CZ" dirty="0">
                <a:latin typeface="Arial" pitchFamily="34" charset="0"/>
                <a:cs typeface="Arial" pitchFamily="34" charset="0"/>
              </a:rPr>
              <a:t>zužující se dřík</a:t>
            </a:r>
            <a:r>
              <a:rPr lang="fr-FR" dirty="0">
                <a:latin typeface="Arial" pitchFamily="34" charset="0"/>
                <a:cs typeface="Arial" pitchFamily="34" charset="0"/>
              </a:rPr>
              <a:t>,  6) </a:t>
            </a:r>
            <a:r>
              <a:rPr lang="cs-CZ" dirty="0">
                <a:latin typeface="Arial" pitchFamily="34" charset="0"/>
                <a:cs typeface="Arial" pitchFamily="34" charset="0"/>
              </a:rPr>
              <a:t>ostrý hrot</a:t>
            </a:r>
            <a:r>
              <a:rPr lang="fr-FR" dirty="0">
                <a:latin typeface="Arial" pitchFamily="34" charset="0"/>
                <a:cs typeface="Arial" pitchFamily="34" charset="0"/>
              </a:rPr>
              <a:t>, 7) </a:t>
            </a:r>
            <a:r>
              <a:rPr lang="cs-CZ" dirty="0">
                <a:latin typeface="Arial" pitchFamily="34" charset="0"/>
                <a:cs typeface="Arial" pitchFamily="34" charset="0"/>
              </a:rPr>
              <a:t>silný průměr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348282" y="1153965"/>
            <a:ext cx="3884789" cy="3024542"/>
            <a:chOff x="2527111" y="1308100"/>
            <a:chExt cx="3884789" cy="30245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111" y="1600825"/>
              <a:ext cx="3884789" cy="2731817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849351" y="1308100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nýt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530384" y="13081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hřebík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5503" y="13081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vrut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16849" y="13081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šroub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200" y="233363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E2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Stavy znaků všech 4 typů jsou srovnány v tabulce, kde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plesiomorfní</a:t>
            </a:r>
            <a:r>
              <a:rPr lang="cs-CZ" dirty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nýtovitý</a:t>
            </a:r>
            <a:r>
              <a:rPr lang="cs-CZ" dirty="0">
                <a:latin typeface="Arial" pitchFamily="34" charset="0"/>
                <a:cs typeface="Arial" pitchFamily="34" charset="0"/>
              </a:rPr>
              <a:t>“) stav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„1“ = apomorfní (odvozený) stav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EEA7915-B83E-47B9-822B-019A360FFFF1}"/>
              </a:ext>
            </a:extLst>
          </p:cNvPr>
          <p:cNvSpPr txBox="1">
            <a:spLocks/>
          </p:cNvSpPr>
          <p:nvPr/>
        </p:nvSpPr>
        <p:spPr bwMode="auto">
          <a:xfrm>
            <a:off x="457200" y="233363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 na příkladu</a:t>
            </a:r>
            <a:r>
              <a:rPr lang="fr-FR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ker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ce““ spojovacích materiálů</a:t>
            </a:r>
            <a:endParaRPr lang="fr-FR" sz="2400" kern="0" dirty="0">
              <a:solidFill>
                <a:srgbClr val="E2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fenetický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	přístup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srovnáváme je navzájem počítáním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celkového počtu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sdílených stavů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(jak původních, tak odvozených).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nýt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hřebík: 6 podobností, 1 rozdíl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33763C7-5688-457E-BFA2-D01F9A19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363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E2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kladistický 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přístup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srovnání je založeno pouze na počtu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odvozených stavů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1963" y="5282212"/>
            <a:ext cx="4492809" cy="409303"/>
            <a:chOff x="461963" y="5548026"/>
            <a:chExt cx="4492809" cy="409303"/>
          </a:xfrm>
        </p:grpSpPr>
        <p:sp>
          <p:nvSpPr>
            <p:cNvPr id="19" name="Ellipse 18"/>
            <p:cNvSpPr/>
            <p:nvPr/>
          </p:nvSpPr>
          <p:spPr>
            <a:xfrm>
              <a:off x="3041413" y="5548026"/>
              <a:ext cx="1740022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44928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Např. šroub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vrut: 2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synapomorfie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23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Ellipse 12"/>
            <p:cNvSpPr/>
            <p:nvPr/>
          </p:nvSpPr>
          <p:spPr>
            <a:xfrm>
              <a:off x="3764851" y="195997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9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30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31" name="Ellipse 12"/>
          <p:cNvSpPr/>
          <p:nvPr/>
        </p:nvSpPr>
        <p:spPr>
          <a:xfrm>
            <a:off x="3966091" y="183573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2" name="Ellipse 12"/>
          <p:cNvSpPr/>
          <p:nvPr/>
        </p:nvSpPr>
        <p:spPr>
          <a:xfrm>
            <a:off x="4803246" y="211914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3" name="Ellipse 12"/>
          <p:cNvSpPr/>
          <p:nvPr/>
        </p:nvSpPr>
        <p:spPr>
          <a:xfrm>
            <a:off x="3966090" y="2653097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4" name="Ellipse 16"/>
          <p:cNvSpPr/>
          <p:nvPr/>
        </p:nvSpPr>
        <p:spPr>
          <a:xfrm>
            <a:off x="3009019" y="2911936"/>
            <a:ext cx="1399822" cy="314995"/>
          </a:xfrm>
          <a:prstGeom prst="ellipse">
            <a:avLst/>
          </a:prstGeom>
          <a:solidFill>
            <a:srgbClr val="FFFF00">
              <a:alpha val="23000"/>
            </a:srgb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5" name="Rectangle à coins arrondis 11"/>
          <p:cNvSpPr/>
          <p:nvPr/>
        </p:nvSpPr>
        <p:spPr>
          <a:xfrm>
            <a:off x="8280930" y="2884767"/>
            <a:ext cx="546709" cy="272360"/>
          </a:xfrm>
          <a:prstGeom prst="roundRect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AE1235F6-4F9D-4237-A232-2C89A985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363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E2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8DA36A5-2E24-42E6-92B8-06F1BAE5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363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E2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10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20000"/>
                </a:solidFill>
              </a:rPr>
              <a:t>Evoluční systematika - reakce</a:t>
            </a:r>
            <a:br>
              <a:rPr lang="cs-CZ" sz="2400" b="1" dirty="0">
                <a:solidFill>
                  <a:srgbClr val="E20000"/>
                </a:solidFill>
              </a:rPr>
            </a:br>
            <a:endParaRPr lang="cs-CZ" dirty="0">
              <a:solidFill>
                <a:srgbClr val="E2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dirty="0"/>
              <a:t>fylogenetické vztahy + rozsah divergence </a:t>
            </a:r>
            <a:r>
              <a:rPr lang="cs-CZ" dirty="0">
                <a:sym typeface="Symbol" pitchFamily="18" charset="2"/>
              </a:rPr>
              <a:t> kombinace fenetického 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kladistického přístupu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reflexe kladů i gradů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grad = </a:t>
            </a:r>
            <a:r>
              <a:rPr lang="cs-CZ" dirty="0"/>
              <a:t>skupina druhů, ze které vznikla jiná skupina, jejíž rozrůznění </a:t>
            </a:r>
            <a:br>
              <a:rPr lang="en-US" dirty="0"/>
            </a:br>
            <a:r>
              <a:rPr lang="cs-CZ" dirty="0"/>
              <a:t>           od </a:t>
            </a:r>
            <a:r>
              <a:rPr lang="cs-CZ" dirty="0" err="1"/>
              <a:t>ancestrální</a:t>
            </a:r>
            <a:r>
              <a:rPr lang="cs-CZ" dirty="0"/>
              <a:t> dosáhlo vysokého stupně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      (p</a:t>
            </a:r>
            <a:r>
              <a:rPr lang="en-US" dirty="0" err="1">
                <a:sym typeface="Symbol" pitchFamily="18" charset="2"/>
              </a:rPr>
              <a:t>lazi</a:t>
            </a:r>
            <a:r>
              <a:rPr lang="en-US" dirty="0">
                <a:sym typeface="Symbol" pitchFamily="18" charset="2"/>
              </a:rPr>
              <a:t>, je</a:t>
            </a:r>
            <a:r>
              <a:rPr lang="cs-CZ" dirty="0" err="1">
                <a:sym typeface="Symbol" pitchFamily="18" charset="2"/>
              </a:rPr>
              <a:t>štěři</a:t>
            </a:r>
            <a:r>
              <a:rPr lang="cs-CZ" dirty="0">
                <a:sym typeface="Symbol" pitchFamily="18" charset="2"/>
              </a:rPr>
              <a:t>, ryby v tradičním pojetí)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0" y="3181350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783388" y="5181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90462" y="233363"/>
            <a:ext cx="475162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>
                <a:ln w="3175">
                  <a:noFill/>
                </a:ln>
                <a:solidFill>
                  <a:srgbClr val="E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Systematika a taxonomie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6905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systematika, paleontologie </a:t>
            </a:r>
            <a:r>
              <a:rPr lang="cs-CZ" dirty="0">
                <a:sym typeface="Symbol" pitchFamily="18" charset="2"/>
              </a:rPr>
              <a:t> historie evolučních změn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systematika</a:t>
            </a:r>
            <a:r>
              <a:rPr lang="cs-CZ" dirty="0">
                <a:sym typeface="Symbol" pitchFamily="18" charset="2"/>
              </a:rPr>
              <a:t> = studium vztahů mezi organismy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taxonomie</a:t>
            </a:r>
            <a:r>
              <a:rPr lang="cs-CZ" dirty="0">
                <a:sym typeface="Symbol" pitchFamily="18" charset="2"/>
              </a:rPr>
              <a:t> = teorie a praxe klasifikace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kategorie</a:t>
            </a:r>
            <a:r>
              <a:rPr lang="cs-CZ" dirty="0">
                <a:sym typeface="Symbol" pitchFamily="18" charset="2"/>
              </a:rPr>
              <a:t>: třída, řád, čeleď, druh, …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cs-CZ" dirty="0">
                <a:sym typeface="Symbol" pitchFamily="18" charset="2"/>
              </a:rPr>
              <a:t>: </a:t>
            </a:r>
            <a:r>
              <a:rPr lang="cs-CZ" dirty="0" err="1">
                <a:sym typeface="Symbol" pitchFamily="18" charset="2"/>
              </a:rPr>
              <a:t>Mammalia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Primates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Hominidae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i="1" dirty="0">
                <a:sym typeface="Symbol" pitchFamily="18" charset="2"/>
              </a:rPr>
              <a:t>Homo sapiens</a:t>
            </a:r>
            <a:r>
              <a:rPr lang="cs-CZ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7" name="AutoShape 24"/>
          <p:cNvSpPr>
            <a:spLocks noChangeArrowheads="1"/>
          </p:cNvSpPr>
          <p:nvPr/>
        </p:nvSpPr>
        <p:spPr bwMode="auto">
          <a:xfrm>
            <a:off x="4372230" y="233363"/>
            <a:ext cx="1394255" cy="628950"/>
          </a:xfrm>
          <a:prstGeom prst="wedgeRectCallout">
            <a:avLst>
              <a:gd name="adj1" fmla="val -19341"/>
              <a:gd name="adj2" fmla="val 15712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/>
              <a:t>4550 M </a:t>
            </a:r>
            <a:r>
              <a:rPr lang="cs-CZ" sz="1800" dirty="0"/>
              <a:t>vznik Země</a:t>
            </a:r>
          </a:p>
        </p:txBody>
      </p:sp>
      <p:sp>
        <p:nvSpPr>
          <p:cNvPr id="16388" name="AutoShape 25"/>
          <p:cNvSpPr>
            <a:spLocks noChangeArrowheads="1"/>
          </p:cNvSpPr>
          <p:nvPr/>
        </p:nvSpPr>
        <p:spPr bwMode="auto">
          <a:xfrm>
            <a:off x="6490451" y="1175823"/>
            <a:ext cx="1863682" cy="735355"/>
          </a:xfrm>
          <a:prstGeom prst="wedgeRectCallout">
            <a:avLst>
              <a:gd name="adj1" fmla="val -55889"/>
              <a:gd name="adj2" fmla="val 8222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>
                <a:sym typeface="Symbol" pitchFamily="18" charset="2"/>
              </a:rPr>
              <a:t>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/>
              <a:t>4</a:t>
            </a:r>
            <a:r>
              <a:rPr lang="cs-CZ" sz="1800" dirty="0"/>
              <a:t>000</a:t>
            </a:r>
            <a:r>
              <a:rPr lang="en-US" sz="1800" dirty="0"/>
              <a:t> M </a:t>
            </a:r>
            <a:r>
              <a:rPr lang="cs-CZ" sz="1800" dirty="0"/>
              <a:t>konec bombardování</a:t>
            </a:r>
          </a:p>
        </p:txBody>
      </p:sp>
      <p:sp>
        <p:nvSpPr>
          <p:cNvPr id="16389" name="AutoShape 27"/>
          <p:cNvSpPr>
            <a:spLocks noChangeArrowheads="1"/>
          </p:cNvSpPr>
          <p:nvPr/>
        </p:nvSpPr>
        <p:spPr bwMode="auto">
          <a:xfrm>
            <a:off x="5630563" y="5659395"/>
            <a:ext cx="2590800" cy="1077141"/>
          </a:xfrm>
          <a:prstGeom prst="wedgeRectCallout">
            <a:avLst>
              <a:gd name="adj1" fmla="val -83380"/>
              <a:gd name="adj2" fmla="val -4420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>
                <a:sym typeface="Symbol" pitchFamily="18" charset="2"/>
              </a:rPr>
              <a:t>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/>
              <a:t>2300</a:t>
            </a:r>
            <a:r>
              <a:rPr lang="en-US" sz="1800" dirty="0"/>
              <a:t> M </a:t>
            </a:r>
            <a:r>
              <a:rPr lang="cs-CZ" sz="1800" dirty="0"/>
              <a:t>atmosféra bohatá na kyslík, Země zaledněná</a:t>
            </a:r>
          </a:p>
        </p:txBody>
      </p:sp>
      <p:sp>
        <p:nvSpPr>
          <p:cNvPr id="16390" name="AutoShape 28"/>
          <p:cNvSpPr>
            <a:spLocks noChangeArrowheads="1"/>
          </p:cNvSpPr>
          <p:nvPr/>
        </p:nvSpPr>
        <p:spPr bwMode="auto">
          <a:xfrm>
            <a:off x="2873633" y="6005384"/>
            <a:ext cx="1385330" cy="477108"/>
          </a:xfrm>
          <a:prstGeom prst="wedgeRectCallout">
            <a:avLst>
              <a:gd name="adj1" fmla="val 53005"/>
              <a:gd name="adj2" fmla="val -11467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>
                <a:sym typeface="Symbol" pitchFamily="18" charset="2"/>
              </a:rPr>
              <a:t>Eukaryota</a:t>
            </a:r>
            <a:endParaRPr lang="cs-CZ" sz="1800" dirty="0"/>
          </a:p>
        </p:txBody>
      </p:sp>
      <p:sp>
        <p:nvSpPr>
          <p:cNvPr id="16391" name="AutoShape 29"/>
          <p:cNvSpPr>
            <a:spLocks noChangeArrowheads="1"/>
          </p:cNvSpPr>
          <p:nvPr/>
        </p:nvSpPr>
        <p:spPr bwMode="auto">
          <a:xfrm>
            <a:off x="461963" y="4407244"/>
            <a:ext cx="1724025" cy="537820"/>
          </a:xfrm>
          <a:prstGeom prst="wedgeRectCallout">
            <a:avLst>
              <a:gd name="adj1" fmla="val 85258"/>
              <a:gd name="adj2" fmla="val -1213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mnohob</a:t>
            </a:r>
            <a:r>
              <a:rPr lang="en-US" sz="1800" dirty="0"/>
              <a:t>u</a:t>
            </a:r>
            <a:r>
              <a:rPr lang="cs-CZ" sz="1800" dirty="0" err="1"/>
              <a:t>něční</a:t>
            </a:r>
            <a:endParaRPr lang="cs-CZ" sz="1800" dirty="0"/>
          </a:p>
        </p:txBody>
      </p:sp>
      <p:sp>
        <p:nvSpPr>
          <p:cNvPr id="16392" name="AutoShape 30"/>
          <p:cNvSpPr>
            <a:spLocks noChangeArrowheads="1"/>
          </p:cNvSpPr>
          <p:nvPr/>
        </p:nvSpPr>
        <p:spPr bwMode="auto">
          <a:xfrm>
            <a:off x="359737" y="1668825"/>
            <a:ext cx="1786118" cy="959045"/>
          </a:xfrm>
          <a:prstGeom prst="wedgeRectCallout">
            <a:avLst>
              <a:gd name="adj1" fmla="val 97830"/>
              <a:gd name="adj2" fmla="val -189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750-635 M Země 2 zaledněná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20000"/>
                </a:solidFill>
              </a:rPr>
              <a:t>Prekambrium</a:t>
            </a:r>
            <a:endParaRPr lang="cs-CZ" sz="2400" dirty="0">
              <a:solidFill>
                <a:srgbClr val="E2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E20000"/>
                </a:solidFill>
              </a:rPr>
              <a:t>Hadaikum</a:t>
            </a:r>
            <a:endParaRPr lang="en-US" sz="1600" dirty="0">
              <a:solidFill>
                <a:srgbClr val="E20000"/>
              </a:solidFill>
            </a:endParaRPr>
          </a:p>
          <a:p>
            <a:pPr algn="ctr"/>
            <a:r>
              <a:rPr lang="en-US" sz="1600" dirty="0">
                <a:solidFill>
                  <a:srgbClr val="E20000"/>
                </a:solidFill>
              </a:rPr>
              <a:t>(</a:t>
            </a:r>
            <a:r>
              <a:rPr lang="en-US" sz="1600" i="1" dirty="0">
                <a:solidFill>
                  <a:srgbClr val="E20000"/>
                </a:solidFill>
              </a:rPr>
              <a:t>Hadean</a:t>
            </a:r>
            <a:r>
              <a:rPr lang="cs-CZ" sz="1600" dirty="0">
                <a:solidFill>
                  <a:srgbClr val="E2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E20000"/>
                </a:solidFill>
              </a:rPr>
              <a:t>Archaikum</a:t>
            </a:r>
            <a:endParaRPr lang="cs-CZ" sz="1600" dirty="0">
              <a:solidFill>
                <a:srgbClr val="E20000"/>
              </a:solidFill>
            </a:endParaRPr>
          </a:p>
          <a:p>
            <a:pPr algn="ctr"/>
            <a:r>
              <a:rPr lang="cs-CZ" sz="1600" dirty="0">
                <a:solidFill>
                  <a:srgbClr val="E20000"/>
                </a:solidFill>
              </a:rPr>
              <a:t>(</a:t>
            </a:r>
            <a:r>
              <a:rPr lang="cs-CZ" sz="1600" i="1" dirty="0" err="1">
                <a:solidFill>
                  <a:srgbClr val="E20000"/>
                </a:solidFill>
              </a:rPr>
              <a:t>Archean</a:t>
            </a:r>
            <a:r>
              <a:rPr lang="cs-CZ" sz="1600" dirty="0">
                <a:solidFill>
                  <a:srgbClr val="E2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E20000"/>
                </a:solidFill>
              </a:rPr>
              <a:t>Proterozoikum</a:t>
            </a:r>
            <a:endParaRPr lang="cs-CZ" sz="1600" dirty="0">
              <a:solidFill>
                <a:srgbClr val="E20000"/>
              </a:solidFill>
            </a:endParaRPr>
          </a:p>
          <a:p>
            <a:pPr algn="ctr"/>
            <a:r>
              <a:rPr lang="cs-CZ" sz="1600" dirty="0">
                <a:solidFill>
                  <a:srgbClr val="E20000"/>
                </a:solidFill>
              </a:rPr>
              <a:t>(</a:t>
            </a:r>
            <a:r>
              <a:rPr lang="cs-CZ" sz="1600" i="1" dirty="0" err="1">
                <a:solidFill>
                  <a:srgbClr val="E20000"/>
                </a:solidFill>
              </a:rPr>
              <a:t>Proterozoic</a:t>
            </a:r>
            <a:r>
              <a:rPr lang="cs-CZ" sz="1600" dirty="0">
                <a:solidFill>
                  <a:srgbClr val="E2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20000"/>
                </a:solidFill>
              </a:rPr>
              <a:t>Fanerozoikum</a:t>
            </a:r>
            <a:endParaRPr lang="cs-CZ" sz="2400" dirty="0">
              <a:solidFill>
                <a:srgbClr val="E20000"/>
              </a:solidFill>
            </a:endParaRPr>
          </a:p>
        </p:txBody>
      </p: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194008"/>
              </p:ext>
            </p:extLst>
          </p:nvPr>
        </p:nvGraphicFramePr>
        <p:xfrm>
          <a:off x="2573080" y="2712762"/>
          <a:ext cx="3636333" cy="3980009"/>
        </p:xfrm>
        <a:graphic>
          <a:graphicData uri="http://schemas.openxmlformats.org/drawingml/2006/table">
            <a:tbl>
              <a:tblPr/>
              <a:tblGrid>
                <a:gridCol w="121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4" tooltip="Geologický ča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Geologický čas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88">
                <a:tc rowSpan="12"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05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5" tooltip="Fanerozoik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fanerozoikum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9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u="non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6" tooltip="Kenozoik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kenozoikum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9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7" tooltip="Kvartér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kvartér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8" tooltip="Neogé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9" tooltip="Paleogé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paleogén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9A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0" tooltip="Mezozoik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mezozoikum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(druhohory)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C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1" tooltip="Kříd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křída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2" tooltip="Jur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jura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B2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3" tooltip="Tria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2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4" tooltip="Paleozoik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paleozoikum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(prvohory)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0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5" tooltip="Per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perm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0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6" tooltip="Karb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karbon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A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7" tooltip="Devon (geologi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devon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8C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8" tooltip="Silur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silur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E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9" tooltip="Ordovik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ordovik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0" tooltip="Kambri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kambrium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A0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1" tooltip="Proterozoik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proterozoikum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3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2" tooltip="Archaik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archaikum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04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3" tooltip="Hadaik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hadaikum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02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20000"/>
                </a:solidFill>
              </a:rPr>
              <a:t>Prekambrium</a:t>
            </a:r>
            <a:endParaRPr lang="cs-CZ" sz="2400" dirty="0">
              <a:solidFill>
                <a:srgbClr val="E2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E20000"/>
                </a:solidFill>
              </a:rPr>
              <a:t>Hadaikum</a:t>
            </a:r>
            <a:endParaRPr lang="en-US" sz="1600" dirty="0">
              <a:solidFill>
                <a:srgbClr val="E20000"/>
              </a:solidFill>
            </a:endParaRPr>
          </a:p>
          <a:p>
            <a:pPr algn="ctr"/>
            <a:r>
              <a:rPr lang="en-US" sz="1600" dirty="0">
                <a:solidFill>
                  <a:srgbClr val="E20000"/>
                </a:solidFill>
              </a:rPr>
              <a:t>(</a:t>
            </a:r>
            <a:r>
              <a:rPr lang="en-US" sz="1600" i="1" dirty="0">
                <a:solidFill>
                  <a:srgbClr val="E20000"/>
                </a:solidFill>
              </a:rPr>
              <a:t>Hadean</a:t>
            </a:r>
            <a:r>
              <a:rPr lang="cs-CZ" sz="1600" dirty="0">
                <a:solidFill>
                  <a:srgbClr val="E2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E20000"/>
                </a:solidFill>
              </a:rPr>
              <a:t>Archaikum</a:t>
            </a:r>
            <a:endParaRPr lang="cs-CZ" sz="1600" dirty="0">
              <a:solidFill>
                <a:srgbClr val="E20000"/>
              </a:solidFill>
            </a:endParaRPr>
          </a:p>
          <a:p>
            <a:pPr algn="ctr"/>
            <a:r>
              <a:rPr lang="cs-CZ" sz="1600" dirty="0">
                <a:solidFill>
                  <a:srgbClr val="E20000"/>
                </a:solidFill>
              </a:rPr>
              <a:t>(</a:t>
            </a:r>
            <a:r>
              <a:rPr lang="cs-CZ" sz="1600" i="1" dirty="0" err="1">
                <a:solidFill>
                  <a:srgbClr val="E20000"/>
                </a:solidFill>
              </a:rPr>
              <a:t>Archean</a:t>
            </a:r>
            <a:r>
              <a:rPr lang="cs-CZ" sz="1600" dirty="0">
                <a:solidFill>
                  <a:srgbClr val="E2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E20000"/>
                </a:solidFill>
              </a:rPr>
              <a:t>Proterozoikum</a:t>
            </a:r>
            <a:endParaRPr lang="cs-CZ" sz="1600" dirty="0">
              <a:solidFill>
                <a:srgbClr val="E20000"/>
              </a:solidFill>
            </a:endParaRPr>
          </a:p>
          <a:p>
            <a:pPr algn="ctr"/>
            <a:r>
              <a:rPr lang="cs-CZ" sz="1600" dirty="0">
                <a:solidFill>
                  <a:srgbClr val="E20000"/>
                </a:solidFill>
              </a:rPr>
              <a:t>(</a:t>
            </a:r>
            <a:r>
              <a:rPr lang="cs-CZ" sz="1600" i="1" dirty="0" err="1">
                <a:solidFill>
                  <a:srgbClr val="E20000"/>
                </a:solidFill>
              </a:rPr>
              <a:t>Proterozoic</a:t>
            </a:r>
            <a:r>
              <a:rPr lang="cs-CZ" sz="1600" dirty="0">
                <a:solidFill>
                  <a:srgbClr val="E2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E20000"/>
                </a:solidFill>
              </a:rPr>
              <a:t>Fanerozoikum</a:t>
            </a:r>
            <a:endParaRPr lang="cs-CZ" dirty="0">
              <a:solidFill>
                <a:srgbClr val="E2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40438" y="1776413"/>
            <a:ext cx="1952625" cy="1333500"/>
            <a:chOff x="3853" y="1119"/>
            <a:chExt cx="1230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853" y="1629"/>
              <a:ext cx="12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Ediakarsk</a:t>
              </a:r>
              <a:r>
                <a:rPr lang="cs-CZ" sz="1400" dirty="0">
                  <a:solidFill>
                    <a:srgbClr val="003399"/>
                  </a:solidFill>
                </a:rPr>
                <a:t>á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</a:rPr>
                <a:t>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Charnwood</a:t>
            </a:r>
            <a:r>
              <a:rPr lang="en-US" sz="1600" dirty="0"/>
              <a:t>,</a:t>
            </a:r>
          </a:p>
          <a:p>
            <a:pPr algn="ctr"/>
            <a:r>
              <a:rPr lang="en-US" sz="1600" dirty="0"/>
              <a:t>Leicestershire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</a:t>
            </a:r>
            <a:r>
              <a:rPr lang="en-US" sz="1600" dirty="0">
                <a:sym typeface="Symbol"/>
              </a:rPr>
              <a:t>0</a:t>
            </a:r>
            <a:r>
              <a:rPr lang="cs-CZ" sz="1600" dirty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Mistaken Point,</a:t>
            </a:r>
          </a:p>
          <a:p>
            <a:pPr algn="ctr"/>
            <a:r>
              <a:rPr lang="en-US" sz="1600" dirty="0" err="1"/>
              <a:t>Newfounland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Ediacara</a:t>
            </a:r>
            <a:r>
              <a:rPr lang="en-US" sz="1600" dirty="0"/>
              <a:t> Hills,</a:t>
            </a:r>
          </a:p>
          <a:p>
            <a:pPr algn="ctr"/>
            <a:r>
              <a:rPr lang="en-US" sz="1600" dirty="0" err="1"/>
              <a:t>Austr</a:t>
            </a:r>
            <a:r>
              <a:rPr lang="cs-CZ" sz="1600" dirty="0"/>
              <a:t>á</a:t>
            </a:r>
            <a:r>
              <a:rPr lang="en-US" sz="1600" dirty="0"/>
              <a:t>lie</a:t>
            </a:r>
            <a:endParaRPr lang="cs-CZ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/>
              <a:t>Dickinsonia</a:t>
            </a:r>
            <a:endParaRPr lang="cs-CZ" sz="1800" dirty="0"/>
          </a:p>
          <a:p>
            <a:pPr algn="ctr"/>
            <a:r>
              <a:rPr lang="cs-CZ" sz="1800" dirty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Funisia</a:t>
            </a:r>
            <a:r>
              <a:rPr lang="cs-CZ" sz="1800" dirty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</a:t>
            </a:r>
            <a:r>
              <a:rPr lang="en-US" sz="1800" i="1" dirty="0"/>
              <a:t>a</a:t>
            </a:r>
            <a:endParaRPr lang="cs-CZ" sz="18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E20000"/>
                </a:solidFill>
              </a:rPr>
              <a:t>Pale</a:t>
            </a:r>
            <a:r>
              <a:rPr lang="en-US" sz="1600" dirty="0" err="1">
                <a:solidFill>
                  <a:srgbClr val="E20000"/>
                </a:solidFill>
              </a:rPr>
              <a:t>ozoikum</a:t>
            </a:r>
            <a:endParaRPr lang="cs-CZ" sz="1600" dirty="0">
              <a:solidFill>
                <a:srgbClr val="E20000"/>
              </a:solidFill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E20000"/>
                </a:solidFill>
              </a:rPr>
              <a:t>Mezo</a:t>
            </a:r>
            <a:r>
              <a:rPr lang="en-US" sz="1600" dirty="0" err="1">
                <a:solidFill>
                  <a:srgbClr val="E20000"/>
                </a:solidFill>
              </a:rPr>
              <a:t>zoikum</a:t>
            </a:r>
            <a:endParaRPr lang="cs-CZ" sz="1600" dirty="0">
              <a:solidFill>
                <a:srgbClr val="E20000"/>
              </a:solidFill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Ken</a:t>
            </a:r>
            <a:r>
              <a:rPr lang="en-US" sz="1600">
                <a:solidFill>
                  <a:srgbClr val="E20000"/>
                </a:solidFill>
              </a:rPr>
              <a:t>ozoikum</a:t>
            </a:r>
            <a:endParaRPr lang="cs-CZ" sz="1600">
              <a:solidFill>
                <a:srgbClr val="E2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10893" cy="2072527"/>
            <a:chOff x="831" y="2444"/>
            <a:chExt cx="1753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322" y="3374"/>
              <a:ext cx="126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>
                  <a:solidFill>
                    <a:srgbClr val="003399"/>
                  </a:solidFill>
                </a:rPr>
                <a:t>kambrická exploze</a:t>
              </a:r>
            </a:p>
            <a:p>
              <a:pPr algn="ctr"/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-520 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78794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20000"/>
                </a:solidFill>
              </a:rPr>
              <a:t>Kambrická exploze</a:t>
            </a: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516840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20000"/>
                </a:solidFill>
              </a:rPr>
              <a:t>Burgessova</a:t>
            </a:r>
            <a:r>
              <a:rPr lang="cs-CZ" sz="2400" dirty="0">
                <a:solidFill>
                  <a:srgbClr val="E20000"/>
                </a:solidFill>
              </a:rPr>
              <a:t> břidlice (</a:t>
            </a:r>
            <a:r>
              <a:rPr lang="cs-CZ" sz="2400" i="1" dirty="0" err="1">
                <a:solidFill>
                  <a:srgbClr val="E20000"/>
                </a:solidFill>
              </a:rPr>
              <a:t>Burgess</a:t>
            </a:r>
            <a:r>
              <a:rPr lang="cs-CZ" sz="2400" i="1" dirty="0">
                <a:solidFill>
                  <a:srgbClr val="E20000"/>
                </a:solidFill>
              </a:rPr>
              <a:t> </a:t>
            </a:r>
            <a:r>
              <a:rPr lang="cs-CZ" sz="2400" i="1" dirty="0" err="1">
                <a:solidFill>
                  <a:srgbClr val="E20000"/>
                </a:solidFill>
              </a:rPr>
              <a:t>Shale</a:t>
            </a:r>
            <a:r>
              <a:rPr lang="cs-CZ" sz="2400" dirty="0">
                <a:solidFill>
                  <a:srgbClr val="E2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en-US" dirty="0"/>
              <a:t>~ 5</a:t>
            </a:r>
            <a:r>
              <a:rPr lang="cs-CZ" dirty="0"/>
              <a:t>42-520 </a:t>
            </a:r>
            <a:r>
              <a:rPr lang="en-US" dirty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kontinent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Canadian</a:t>
            </a:r>
            <a:r>
              <a:rPr lang="cs-CZ" dirty="0"/>
              <a:t> </a:t>
            </a:r>
            <a:r>
              <a:rPr lang="cs-CZ" dirty="0" err="1"/>
              <a:t>Rockies</a:t>
            </a:r>
            <a:r>
              <a:rPr lang="cs-CZ" dirty="0"/>
              <a:t>, </a:t>
            </a:r>
            <a:r>
              <a:rPr lang="cs-CZ" dirty="0" err="1"/>
              <a:t>Yoho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Park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2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E20000"/>
                </a:solidFill>
                <a:sym typeface="Symbol" pitchFamily="18" charset="2"/>
              </a:rPr>
              <a:t>Předlinnéovská</a:t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včela medonosná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/>
              <a:t>ochlupená včela, s tmavě šedou hrudí, tmavohnědým zadečkem a holýma, </a:t>
            </a:r>
            <a:br>
              <a:rPr lang="cs-CZ" dirty="0"/>
            </a:br>
            <a:r>
              <a:rPr lang="cs-CZ" dirty="0"/>
              <a:t>po obou stranách obrvenýma zadníma nohama</a:t>
            </a:r>
            <a:r>
              <a:rPr lang="en-US" dirty="0">
                <a:sym typeface="Symbol" pitchFamily="18" charset="2"/>
              </a:rPr>
              <a:t>] </a:t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br>
              <a:rPr lang="cs-CZ" i="1" dirty="0">
                <a:sym typeface="Symbol" pitchFamily="18" charset="2"/>
              </a:rPr>
            </a:br>
            <a:r>
              <a:rPr lang="cs-CZ" i="1" dirty="0">
                <a:sym typeface="Symbol" pitchFamily="18" charset="2"/>
              </a:rPr>
              <a:t>	</a:t>
            </a:r>
            <a:r>
              <a:rPr lang="cs-CZ" i="1" dirty="0" err="1">
                <a:sym typeface="Symbol" pitchFamily="18" charset="2"/>
              </a:rPr>
              <a:t>arbor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Americana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	</a:t>
            </a:r>
            <a:r>
              <a:rPr lang="cs-CZ" i="1" dirty="0" err="1">
                <a:sym typeface="Symbol" pitchFamily="18" charset="2"/>
              </a:rPr>
              <a:t>bivalvi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compressa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cati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americký trnitý strom poněkud připomínající akát, podobný </a:t>
            </a:r>
            <a:r>
              <a:rPr lang="cs-CZ" dirty="0" err="1">
                <a:sym typeface="Symbol" pitchFamily="18" charset="2"/>
              </a:rPr>
              <a:t>Veslingovu</a:t>
            </a:r>
            <a:r>
              <a:rPr lang="cs-CZ" dirty="0">
                <a:sym typeface="Symbol" pitchFamily="18" charset="2"/>
              </a:rPr>
              <a:t> 	</a:t>
            </a:r>
            <a:r>
              <a:rPr lang="cs-CZ" dirty="0" err="1">
                <a:sym typeface="Symbol" pitchFamily="18" charset="2"/>
              </a:rPr>
              <a:t>vrcholáku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Myrobalanus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chebulae</a:t>
            </a:r>
            <a:r>
              <a:rPr lang="cs-CZ" dirty="0">
                <a:sym typeface="Symbol" pitchFamily="18" charset="2"/>
              </a:rPr>
              <a:t>, s párovými listy rohovníku </a:t>
            </a:r>
            <a:r>
              <a:rPr lang="cs-CZ" i="1" dirty="0" err="1">
                <a:sym typeface="Symbol" pitchFamily="18" charset="2"/>
              </a:rPr>
              <a:t>Ceratonia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řapíku, stlačenou šešulí o dvou chlopních, zahnutou jako tykadla 	hlemýždě nebo rohy berana nebo jako kočičí drápy</a:t>
            </a:r>
            <a:r>
              <a:rPr lang="en-US" dirty="0">
                <a:sym typeface="Symbol" pitchFamily="18" charset="2"/>
              </a:rPr>
              <a:t>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to.s3.amazonaws.com/wp-content/uploads/2015/06/f-hallucigenia-b-2015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431904"/>
            <a:ext cx="4818624" cy="26226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jto.s3.amazonaws.com/wp-content/uploads/2015/06/f-hallucigenia-a-2015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561" y="1302945"/>
            <a:ext cx="3470056" cy="3687066"/>
          </a:xfrm>
          <a:prstGeom prst="rect">
            <a:avLst/>
          </a:prstGeom>
          <a:noFill/>
        </p:spPr>
      </p:pic>
      <p:pic>
        <p:nvPicPr>
          <p:cNvPr id="1030" name="Picture 6" descr="http://i.dailymail.co.uk/i/pix/2015/06/25/11/29F5D5F000000578-0-Hallucigenia_sparsa_lived_in_the_oceans_around_505_million_years-a-15_143522760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" y="3535680"/>
            <a:ext cx="4926466" cy="296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20000"/>
                </a:solidFill>
              </a:rPr>
              <a:t>Přechod z moře na souš?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371180" y="5522808"/>
            <a:ext cx="1598141" cy="724929"/>
          </a:xfrm>
          <a:prstGeom prst="wedgeRectCallout">
            <a:avLst>
              <a:gd name="adj1" fmla="val -110510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drápkovci</a:t>
            </a:r>
            <a:endParaRPr lang="cs-CZ" sz="1600" dirty="0"/>
          </a:p>
          <a:p>
            <a:pPr algn="ctr"/>
            <a:r>
              <a:rPr lang="cs-CZ" sz="1600" dirty="0"/>
              <a:t>(</a:t>
            </a:r>
            <a:r>
              <a:rPr lang="cs-CZ" sz="1600" dirty="0" err="1"/>
              <a:t>Onychophora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716895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20000"/>
                </a:solidFill>
              </a:rPr>
              <a:t>diverzita</a:t>
            </a:r>
            <a:r>
              <a:rPr lang="cs-CZ" sz="2400" dirty="0">
                <a:solidFill>
                  <a:srgbClr val="E20000"/>
                </a:solidFill>
              </a:rPr>
              <a:t> a disparita: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/>
              <a:t>interpretace </a:t>
            </a:r>
            <a:r>
              <a:rPr lang="cs-CZ" dirty="0" err="1"/>
              <a:t>burgesských</a:t>
            </a:r>
            <a:r>
              <a:rPr lang="cs-CZ" dirty="0"/>
              <a:t> nálezů</a:t>
            </a:r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 = počet druhů</a:t>
            </a:r>
          </a:p>
          <a:p>
            <a:r>
              <a:rPr lang="cs-CZ" dirty="0"/>
              <a:t>disparita = počet stavebních plánů (morfologická rozmanitost)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89" y="3318"/>
              <a:ext cx="45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tradiční</a:t>
              </a: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456C4B-5B34-40B5-8AE5-7724409A0390}"/>
              </a:ext>
            </a:extLst>
          </p:cNvPr>
          <p:cNvSpPr txBox="1"/>
          <p:nvPr/>
        </p:nvSpPr>
        <p:spPr>
          <a:xfrm>
            <a:off x="5146380" y="320691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Gould</a:t>
            </a: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6650C2C-909C-4043-A84E-43060922622B}"/>
              </a:ext>
            </a:extLst>
          </p:cNvPr>
          <p:cNvSpPr txBox="1"/>
          <p:nvPr/>
        </p:nvSpPr>
        <p:spPr>
          <a:xfrm>
            <a:off x="7729359" y="2360910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Conway</a:t>
            </a:r>
            <a:r>
              <a:rPr lang="cs-CZ" sz="1400" dirty="0"/>
              <a:t> Morris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226616" y="233363"/>
            <a:ext cx="22701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Fanerozoikum</a:t>
            </a: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461963" y="695028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20000"/>
                </a:solidFill>
              </a:rPr>
              <a:t>růst diverzity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81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logistický model</a:t>
            </a:r>
          </a:p>
        </p:txBody>
      </p:sp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5232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/>
              <a:t>křivka pro suchozemské organismy odlišná</a:t>
            </a:r>
          </a:p>
          <a:p>
            <a:pPr>
              <a:spcAft>
                <a:spcPts val="600"/>
              </a:spcAft>
            </a:pPr>
            <a:r>
              <a:rPr lang="cs-CZ" dirty="0"/>
              <a:t>exponenciální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moderní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kambrická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fauna paleozoika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3746" y="617668"/>
            <a:ext cx="4002167" cy="30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3457750" y="91867"/>
            <a:ext cx="4087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20000"/>
                </a:solidFill>
              </a:rPr>
              <a:t>bereme-li v úvahu nekompletnost </a:t>
            </a:r>
          </a:p>
          <a:p>
            <a:r>
              <a:rPr lang="cs-CZ" dirty="0">
                <a:solidFill>
                  <a:srgbClr val="E20000"/>
                </a:solidFill>
              </a:rPr>
              <a:t>fosilního záznamu </a:t>
            </a: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 žádný trend?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389438" y="3675063"/>
            <a:ext cx="3867150" cy="3086100"/>
            <a:chOff x="2765" y="2315"/>
            <a:chExt cx="2436" cy="194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65" y="2315"/>
              <a:ext cx="2436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2315"/>
              <a:ext cx="2438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984039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20000"/>
                </a:solidFill>
              </a:rPr>
              <a:t>Extinkce:</a:t>
            </a:r>
          </a:p>
          <a:p>
            <a:pPr defTabSz="360000">
              <a:spcAft>
                <a:spcPts val="1000"/>
              </a:spcAft>
            </a:pPr>
            <a:r>
              <a:rPr lang="cs-CZ" i="1" dirty="0"/>
              <a:t>background </a:t>
            </a:r>
            <a:r>
              <a:rPr lang="cs-CZ" i="1" dirty="0" err="1"/>
              <a:t>extinctions</a:t>
            </a:r>
            <a:r>
              <a:rPr lang="cs-CZ" i="1" dirty="0"/>
              <a:t> </a:t>
            </a:r>
            <a:r>
              <a:rPr lang="cs-CZ" dirty="0"/>
              <a:t>(„šum“)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masové extinkce </a:t>
            </a:r>
            <a:r>
              <a:rPr lang="cs-CZ" dirty="0">
                <a:sym typeface="Symbol" pitchFamily="18" charset="2"/>
              </a:rPr>
              <a:t> „Velká pětka“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největší: konec Permu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00375" y="68262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E20000"/>
                </a:solidFill>
              </a:rPr>
              <a:t>Ordovik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Devon</a:t>
            </a: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Perm</a:t>
            </a: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305425" y="121285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Trias</a:t>
            </a: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57587" y="2413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20000"/>
                </a:solidFill>
              </a:rPr>
              <a:t>Paleozoikum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Kambrium: </a:t>
            </a:r>
          </a:p>
          <a:p>
            <a:r>
              <a:rPr lang="cs-CZ" dirty="0"/>
              <a:t>jediný </a:t>
            </a:r>
            <a:r>
              <a:rPr lang="cs-CZ" dirty="0" err="1"/>
              <a:t>superkontinent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Proterozoikum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781175"/>
            <a:chOff x="192" y="1590"/>
            <a:chExt cx="5488" cy="1122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>
                  <a:solidFill>
                    <a:srgbClr val="E20000"/>
                  </a:solidFill>
                </a:rPr>
                <a:t>Ordovik: </a:t>
              </a:r>
            </a:p>
            <a:p>
              <a:r>
                <a:rPr lang="cs-CZ" dirty="0"/>
                <a:t>růst </a:t>
              </a:r>
              <a:r>
                <a:rPr lang="cs-CZ" dirty="0" err="1"/>
                <a:t>diverzity</a:t>
              </a:r>
              <a:r>
                <a:rPr lang="cs-CZ" dirty="0"/>
                <a:t> (mořské o.)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1. masová extinkce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E20000"/>
                  </a:solidFill>
                </a:rPr>
                <a:t>Silur: </a:t>
              </a:r>
            </a:p>
            <a:p>
              <a:r>
                <a:rPr lang="cs-CZ" dirty="0" err="1"/>
                <a:t>čelistnatci</a:t>
              </a:r>
              <a:endParaRPr lang="cs-CZ" dirty="0"/>
            </a:p>
            <a:p>
              <a:r>
                <a:rPr lang="cs-CZ" dirty="0"/>
                <a:t>první suchozemské o.</a:t>
              </a:r>
            </a:p>
            <a:p>
              <a:r>
                <a:rPr lang="cs-CZ" dirty="0"/>
                <a:t>(rostliny, štíři)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ym typeface="Symbol" pitchFamily="18" charset="2"/>
              </a:rPr>
              <a:t>zubr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</a:t>
            </a:r>
            <a:r>
              <a:rPr lang="en-US" dirty="0" err="1">
                <a:sym typeface="Symbol" pitchFamily="18" charset="2"/>
              </a:rPr>
              <a:t>Aristoteles</a:t>
            </a:r>
            <a:r>
              <a:rPr lang="en-US" dirty="0">
                <a:sym typeface="Symbol" pitchFamily="18" charset="2"/>
              </a:rPr>
              <a:t>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totéž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5395708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20000"/>
                </a:solidFill>
                <a:sym typeface="Symbol" pitchFamily="18" charset="2"/>
              </a:rPr>
              <a:t>2. Karl </a:t>
            </a:r>
            <a:r>
              <a:rPr lang="cs-CZ" sz="2400" dirty="0" err="1">
                <a:solidFill>
                  <a:srgbClr val="E20000"/>
                </a:solidFill>
                <a:sym typeface="Symbol" pitchFamily="18" charset="2"/>
              </a:rPr>
              <a:t>Linné</a:t>
            </a:r>
            <a:r>
              <a:rPr lang="cs-CZ" sz="2400" dirty="0">
                <a:solidFill>
                  <a:srgbClr val="E20000"/>
                </a:solidFill>
                <a:sym typeface="Symbol" pitchFamily="18" charset="2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1735 </a:t>
            </a:r>
            <a:r>
              <a:rPr lang="cs-CZ" i="1" dirty="0" err="1">
                <a:sym typeface="Symbol" pitchFamily="18" charset="2"/>
              </a:rPr>
              <a:t>Systema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Naturae</a:t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binomická nomenklatura: rod + druh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hierarchická klasifikace</a:t>
            </a:r>
            <a:r>
              <a:rPr lang="en-US" dirty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> </a:t>
            </a: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říše, třída, řád, rod, druh, (varieta/poddruh)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7C01BBE-C84D-45FF-A76E-87AEF3BE7DDE}"/>
              </a:ext>
            </a:extLst>
          </p:cNvPr>
          <p:cNvSpPr txBox="1"/>
          <p:nvPr/>
        </p:nvSpPr>
        <p:spPr>
          <a:xfrm>
            <a:off x="619712" y="194147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Řečová bublina: oválný bublinový popisek 2">
            <a:extLst>
              <a:ext uri="{FF2B5EF4-FFF2-40B4-BE49-F238E27FC236}">
                <a16:creationId xmlns:a16="http://schemas.microsoft.com/office/drawing/2014/main" id="{6FE6A82A-6824-431A-B5C9-42F70C896113}"/>
              </a:ext>
            </a:extLst>
          </p:cNvPr>
          <p:cNvSpPr/>
          <p:nvPr/>
        </p:nvSpPr>
        <p:spPr bwMode="auto">
          <a:xfrm>
            <a:off x="1906806" y="5163378"/>
            <a:ext cx="4512654" cy="1636118"/>
          </a:xfrm>
          <a:prstGeom prst="wedgeEllipseCallout">
            <a:avLst>
              <a:gd name="adj1" fmla="val 57044"/>
              <a:gd name="adj2" fmla="val -94937"/>
            </a:avLst>
          </a:prstGeom>
          <a:solidFill>
            <a:srgbClr val="CCFFCC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Species 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sunt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diversae</a:t>
            </a:r>
            <a:endParaRPr lang="cs-CZ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quot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diversas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formas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initio 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creavit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infinitum Ens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Devon: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1028" name="Picture 4" descr="VÃ½sledek obrÃ¡zku pro amphibian evolution tiktaalik">
            <a:extLst>
              <a:ext uri="{FF2B5EF4-FFF2-40B4-BE49-F238E27FC236}">
                <a16:creationId xmlns:a16="http://schemas.microsoft.com/office/drawing/2014/main" id="{DD0ED5CB-5381-403F-ADEC-CA01BA501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b="7998"/>
          <a:stretch/>
        </p:blipFill>
        <p:spPr bwMode="auto">
          <a:xfrm>
            <a:off x="4829933" y="1989057"/>
            <a:ext cx="3840595" cy="453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0ACAF0E7-079C-4F8E-A891-804E2FFD87B9}"/>
              </a:ext>
            </a:extLst>
          </p:cNvPr>
          <p:cNvGrpSpPr/>
          <p:nvPr/>
        </p:nvGrpSpPr>
        <p:grpSpPr>
          <a:xfrm>
            <a:off x="461963" y="2263581"/>
            <a:ext cx="3973327" cy="4441166"/>
            <a:chOff x="461963" y="2263581"/>
            <a:chExt cx="3973327" cy="4441166"/>
          </a:xfrm>
        </p:grpSpPr>
        <p:pic>
          <p:nvPicPr>
            <p:cNvPr id="1030" name="Picture 6" descr="VÃ½sledek obrÃ¡zku pro amphibian evolution tiktaalik">
              <a:extLst>
                <a:ext uri="{FF2B5EF4-FFF2-40B4-BE49-F238E27FC236}">
                  <a16:creationId xmlns:a16="http://schemas.microsoft.com/office/drawing/2014/main" id="{5CEA38E8-D08F-42DF-B092-E65FB3582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3" y="2263581"/>
              <a:ext cx="3880287" cy="254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Ã½sledek obrÃ¡zku pro ichthyostega">
              <a:extLst>
                <a:ext uri="{FF2B5EF4-FFF2-40B4-BE49-F238E27FC236}">
                  <a16:creationId xmlns:a16="http://schemas.microsoft.com/office/drawing/2014/main" id="{82C07A88-1191-425F-B6D8-9B8570286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4" y="5123726"/>
              <a:ext cx="3719966" cy="1119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6EFA66B1-A15E-4BBA-901C-7B7E6E4DE82C}"/>
                </a:ext>
              </a:extLst>
            </p:cNvPr>
            <p:cNvSpPr txBox="1"/>
            <p:nvPr/>
          </p:nvSpPr>
          <p:spPr>
            <a:xfrm>
              <a:off x="2770188" y="6243082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/>
                <a:t>Ichthyostega</a:t>
              </a:r>
              <a:endParaRPr lang="cs-CZ" sz="1200" i="1" dirty="0"/>
            </a:p>
            <a:p>
              <a:pPr algn="ctr"/>
              <a:r>
                <a:rPr lang="cs-CZ" sz="1200" i="1" dirty="0"/>
                <a:t>365 </a:t>
              </a:r>
              <a:r>
                <a:rPr lang="cs-CZ" sz="1200" i="1" dirty="0" err="1"/>
                <a:t>Ma</a:t>
              </a:r>
              <a:endParaRPr lang="en-GB" sz="1200" i="1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Devon: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E20000"/>
                  </a:solidFill>
                </a:rPr>
                <a:t>Karbon: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E20000"/>
                  </a:solidFill>
                </a:rPr>
                <a:t>Perm: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savci)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120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586971" y="261963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20000"/>
                </a:solidFill>
              </a:rPr>
              <a:t>Mezozoikum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53817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Trias:</a:t>
            </a:r>
          </a:p>
          <a:p>
            <a:r>
              <a:rPr lang="cs-CZ" dirty="0"/>
              <a:t>motýli, </a:t>
            </a:r>
            <a:r>
              <a:rPr lang="cs-CZ" dirty="0" err="1"/>
              <a:t>dvojkřídlí</a:t>
            </a:r>
            <a:endParaRPr lang="cs-CZ" dirty="0"/>
          </a:p>
          <a:p>
            <a:r>
              <a:rPr lang="cs-CZ" dirty="0"/>
              <a:t>radiace plazů (želvy, </a:t>
            </a:r>
            <a:r>
              <a:rPr lang="cs-CZ" dirty="0" err="1"/>
              <a:t>ichthyosauři</a:t>
            </a:r>
            <a:r>
              <a:rPr lang="cs-CZ" dirty="0"/>
              <a:t>, </a:t>
            </a:r>
            <a:r>
              <a:rPr lang="cs-CZ" dirty="0" err="1"/>
              <a:t>plesiosauři</a:t>
            </a:r>
            <a:r>
              <a:rPr lang="cs-CZ" dirty="0"/>
              <a:t>,</a:t>
            </a:r>
          </a:p>
          <a:p>
            <a:r>
              <a:rPr lang="cs-CZ" dirty="0"/>
              <a:t>pterosauři)</a:t>
            </a:r>
          </a:p>
          <a:p>
            <a:r>
              <a:rPr lang="cs-CZ" dirty="0"/>
              <a:t>konec triasu: dinosauři, savci, </a:t>
            </a:r>
            <a:r>
              <a:rPr lang="cs-CZ" dirty="0">
                <a:solidFill>
                  <a:srgbClr val="003399"/>
                </a:solidFill>
              </a:rPr>
              <a:t>4. extinkce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277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ichthyosauři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09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pterosauři</a:t>
            </a:r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303962" cy="4165600"/>
            <a:chOff x="137" y="1551"/>
            <a:chExt cx="3971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cynodont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19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primitivní savec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synapsidní</a:t>
              </a:r>
              <a:r>
                <a:rPr lang="cs-CZ" sz="1600" dirty="0"/>
                <a:t> plaz</a:t>
              </a:r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plesiosauři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spodní perm (270</a:t>
            </a:r>
            <a:r>
              <a:rPr lang="en-US" dirty="0"/>
              <a:t> </a:t>
            </a:r>
            <a:r>
              <a:rPr lang="cs-CZ" dirty="0"/>
              <a:t>M ) – spodní čelist z více kostí, </a:t>
            </a:r>
            <a:br>
              <a:rPr lang="cs-CZ" dirty="0"/>
            </a:br>
            <a:r>
              <a:rPr lang="cs-CZ" dirty="0"/>
              <a:t>	zakloubení čelisti plazí, žádný bubínek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svrchní perm – jeden z nejranějších </a:t>
            </a:r>
            <a:r>
              <a:rPr lang="cs-CZ" dirty="0" err="1"/>
              <a:t>terapsidů</a:t>
            </a:r>
            <a:r>
              <a:rPr lang="cs-CZ" dirty="0"/>
              <a:t>, zakloubení 	čelisti více savčí, horní čelist srostlá, zadní nohy vzpřímenější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409950" y="233363"/>
            <a:ext cx="232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E20000"/>
                </a:solidFill>
              </a:rPr>
              <a:t>Evoluce</a:t>
            </a:r>
            <a:r>
              <a:rPr lang="en-US" sz="2400" b="1" dirty="0">
                <a:solidFill>
                  <a:srgbClr val="E20000"/>
                </a:solidFill>
              </a:rPr>
              <a:t> </a:t>
            </a:r>
            <a:r>
              <a:rPr lang="en-US" sz="2400" b="1" dirty="0" err="1">
                <a:solidFill>
                  <a:srgbClr val="E20000"/>
                </a:solidFill>
              </a:rPr>
              <a:t>savc</a:t>
            </a:r>
            <a:r>
              <a:rPr lang="cs-CZ" sz="2400" b="1" dirty="0">
                <a:solidFill>
                  <a:srgbClr val="E20000"/>
                </a:solidFill>
              </a:rPr>
              <a:t>ů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87879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konec permu – primitivní </a:t>
            </a:r>
            <a:r>
              <a:rPr lang="cs-CZ" dirty="0" err="1"/>
              <a:t>cynodont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spodní </a:t>
            </a:r>
            <a:r>
              <a:rPr lang="en-US" dirty="0"/>
              <a:t>t</a:t>
            </a:r>
            <a:r>
              <a:rPr lang="cs-CZ" dirty="0" err="1"/>
              <a:t>rias</a:t>
            </a:r>
            <a:r>
              <a:rPr lang="cs-CZ" dirty="0"/>
              <a:t> – odvozenější </a:t>
            </a:r>
            <a:r>
              <a:rPr lang="cs-CZ" dirty="0" err="1"/>
              <a:t>cynodont</a:t>
            </a:r>
            <a:r>
              <a:rPr lang="cs-CZ" dirty="0"/>
              <a:t>, bubínek ve spodní čelisti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3887788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39204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střední trias (</a:t>
            </a:r>
            <a:r>
              <a:rPr lang="en-US" dirty="0"/>
              <a:t>~</a:t>
            </a:r>
            <a:r>
              <a:rPr lang="cs-CZ" dirty="0"/>
              <a:t> 235 M) – 2 klouby, savčí a plazí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spodní jura (</a:t>
            </a:r>
            <a:r>
              <a:rPr lang="en-US" dirty="0"/>
              <a:t>~</a:t>
            </a:r>
            <a:r>
              <a:rPr lang="cs-CZ" dirty="0"/>
              <a:t> 209 M) – pokročilý </a:t>
            </a:r>
            <a:r>
              <a:rPr lang="cs-CZ" dirty="0" err="1"/>
              <a:t>cynodont</a:t>
            </a:r>
            <a:r>
              <a:rPr lang="cs-CZ" dirty="0"/>
              <a:t>, sice pořád </a:t>
            </a:r>
            <a:br>
              <a:rPr lang="cs-CZ" dirty="0"/>
            </a:br>
            <a:r>
              <a:rPr lang="cs-CZ" dirty="0"/>
              <a:t>	2 klouby, ale plazí používán téměř zcela ke slyšení</a:t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spodní jura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stále zbytek </a:t>
            </a:r>
            <a:r>
              <a:rPr lang="cs-CZ" dirty="0" err="1"/>
              <a:t>plazího</a:t>
            </a:r>
            <a:r>
              <a:rPr lang="cs-CZ" dirty="0"/>
              <a:t> kloubu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01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spodní jura – kůstky středního ucha se přesunuly z čelisti </a:t>
            </a:r>
            <a:br>
              <a:rPr lang="cs-CZ" dirty="0"/>
            </a:br>
            <a:r>
              <a:rPr lang="cs-CZ" dirty="0"/>
              <a:t>	do </a:t>
            </a:r>
            <a:r>
              <a:rPr lang="cs-CZ" dirty="0" err="1"/>
              <a:t>krania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juramaia sinen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291" y="839072"/>
            <a:ext cx="4514850" cy="2362200"/>
          </a:xfrm>
          <a:prstGeom prst="rect">
            <a:avLst/>
          </a:prstGeom>
          <a:noFill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1963" y="346531"/>
            <a:ext cx="831509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i="1" dirty="0" err="1"/>
              <a:t>Juramaia</a:t>
            </a:r>
            <a:r>
              <a:rPr lang="cs-CZ" i="1" dirty="0"/>
              <a:t> </a:t>
            </a:r>
            <a:r>
              <a:rPr lang="cs-CZ" i="1" dirty="0" err="1"/>
              <a:t>sinensis</a:t>
            </a:r>
            <a:r>
              <a:rPr lang="cs-CZ" dirty="0"/>
              <a:t> (jurská matka z Číny): první </a:t>
            </a:r>
            <a:r>
              <a:rPr lang="cs-CZ"/>
              <a:t>známý placentální savec</a:t>
            </a: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/>
              <a:t>160 M</a:t>
            </a:r>
          </a:p>
        </p:txBody>
      </p:sp>
      <p:pic>
        <p:nvPicPr>
          <p:cNvPr id="1028" name="Picture 4" descr="https://pbs.twimg.com/media/BYRn25SCYAA1_7C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750" y="2944889"/>
            <a:ext cx="5146268" cy="34280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1C77EDD-3ABD-41E0-92F7-CAFE6E7F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53" y="76002"/>
            <a:ext cx="2932619" cy="271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4984781" y="219842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330329" y="2405063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7589962" y="3901061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2665080" y="2203450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 dirty="0">
                <a:solidFill>
                  <a:srgbClr val="E20000"/>
                </a:solidFill>
              </a:rPr>
              <a:t>dinosauři</a:t>
            </a: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1977693" y="24074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3950995" y="23939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3434" y="246063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20000"/>
                </a:solidFill>
              </a:rPr>
              <a:t>Mezozoikum</a:t>
            </a: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91486" y="2790558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330329" y="5356026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/>
              <a:t>Stegosaurus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r="4128"/>
          <a:stretch/>
        </p:blipFill>
        <p:spPr bwMode="auto">
          <a:xfrm>
            <a:off x="0" y="3478075"/>
            <a:ext cx="2327099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 rotWithShape="1">
          <a:blip r:embed="rId7" cstate="print"/>
          <a:srcRect l="2747" r="3249"/>
          <a:stretch/>
        </p:blipFill>
        <p:spPr bwMode="auto">
          <a:xfrm>
            <a:off x="6517843" y="4310776"/>
            <a:ext cx="2538429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5167662" y="2866748"/>
            <a:ext cx="1423334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49"/>
            <a:ext cx="4573588" cy="1031875"/>
            <a:chOff x="2458" y="1724"/>
            <a:chExt cx="2881" cy="650"/>
          </a:xfrm>
        </p:grpSpPr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409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/>
                <a:t>theropodní</a:t>
              </a:r>
              <a:r>
                <a:rPr lang="cs-CZ" sz="1600" b="1" dirty="0"/>
                <a:t>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/>
                <a:t>tyranosauři</a:t>
              </a:r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1746" name="Picture 2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1748" name="Picture 4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1750" name="Picture 6" descr="Výsledek obrázku pro tyrannosaurus rex feathers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644" y="4341356"/>
            <a:ext cx="3807682" cy="21418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1752" name="Picture 8" descr="Výsledek obrázku pro tyrannosaurus rex feathers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5960" y="2628073"/>
            <a:ext cx="2727668" cy="1818446"/>
          </a:xfrm>
          <a:prstGeom prst="rect">
            <a:avLst/>
          </a:prstGeom>
          <a:noFill/>
          <a:effectLst/>
        </p:spPr>
      </p:pic>
      <p:pic>
        <p:nvPicPr>
          <p:cNvPr id="31754" name="Picture 10" descr="Výsledek obrázku pro tyrannosaurus rex feathers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3138" y="4612129"/>
            <a:ext cx="4378368" cy="2035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6660798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2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kladogeneze</a:t>
            </a:r>
            <a:r>
              <a:rPr lang="cs-CZ" dirty="0"/>
              <a:t> (větvení) a </a:t>
            </a:r>
            <a:r>
              <a:rPr lang="cs-CZ" dirty="0" err="1"/>
              <a:t>anageneze</a:t>
            </a:r>
            <a:r>
              <a:rPr lang="cs-CZ" dirty="0"/>
              <a:t> (změna znaků)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systém by měl odrážet reálnou fylogenezi </a:t>
            </a:r>
            <a:r>
              <a:rPr lang="cs-CZ" dirty="0">
                <a:sym typeface="Symbol" pitchFamily="18" charset="2"/>
              </a:rPr>
              <a:t> otázka Jak?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28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20000"/>
                </a:solidFill>
              </a:rPr>
              <a:t>Evoluční systematika</a:t>
            </a:r>
            <a:br>
              <a:rPr lang="cs-CZ" sz="2400" dirty="0"/>
            </a:br>
            <a:endParaRPr lang="cs-CZ" sz="2400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 1950: společný předek +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diskuse, zda vhodnější adaptivní, nebo neadaptivní znaky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subjektivní a nejasná kritéria výběru a vážení znaků</a:t>
            </a:r>
            <a:r>
              <a:rPr lang="en-US" dirty="0">
                <a:sym typeface="Symbol" pitchFamily="18" charset="2"/>
              </a:rPr>
              <a:t>  </a:t>
            </a:r>
            <a:r>
              <a:rPr lang="cs-CZ" dirty="0">
                <a:sym typeface="Symbol" pitchFamily="18" charset="2"/>
              </a:rPr>
              <a:t>krize taxonomie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en-US" dirty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samotné slovo taxonomie nahrazeno pojmem „systematika“)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kontroverze mezi „rozdělovači“ (</a:t>
            </a:r>
            <a:r>
              <a:rPr lang="cs-CZ" i="1" dirty="0" err="1">
                <a:sym typeface="Symbol" pitchFamily="18" charset="2"/>
              </a:rPr>
              <a:t>splitters</a:t>
            </a:r>
            <a:r>
              <a:rPr lang="cs-CZ" dirty="0">
                <a:sym typeface="Symbol" pitchFamily="18" charset="2"/>
              </a:rPr>
              <a:t>) a „slučovači“ (</a:t>
            </a:r>
            <a:r>
              <a:rPr lang="cs-CZ" i="1" dirty="0" err="1">
                <a:sym typeface="Symbol" pitchFamily="18" charset="2"/>
              </a:rPr>
              <a:t>lumpers</a:t>
            </a:r>
            <a:r>
              <a:rPr lang="cs-CZ" dirty="0">
                <a:sym typeface="Symbol" pitchFamily="18" charset="2"/>
              </a:rPr>
              <a:t>)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139825" y="2444750"/>
            <a:ext cx="4573588" cy="2284413"/>
            <a:chOff x="2458" y="1724"/>
            <a:chExt cx="2881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409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/>
                <a:t>theropodní</a:t>
              </a:r>
              <a:r>
                <a:rPr lang="cs-CZ" sz="1600" b="1" dirty="0"/>
                <a:t>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/>
                <a:t>tyranosauři</a:t>
              </a:r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E20000"/>
                  </a:solidFill>
                </a:rPr>
                <a:t>ptáci</a:t>
              </a: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8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ek obrázku pro microraptor gui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983162"/>
            <a:ext cx="2388159" cy="178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1748" name="Picture 4" descr="Pokus o rekonstrukci podoby T. rexe na základě moderních vědeckých poznatků. Podle postavení tohoto druhu v biologické nomenklatuře se předpokládá, že měl peří. Barva peří i míry pokrytí je ještě více spekulativní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2504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Křída:</a:t>
            </a:r>
          </a:p>
          <a:p>
            <a:r>
              <a:rPr lang="cs-CZ" dirty="0"/>
              <a:t>krytosemenné rostliny</a:t>
            </a:r>
          </a:p>
          <a:p>
            <a:r>
              <a:rPr lang="cs-CZ" dirty="0"/>
              <a:t>moderní žraloci a rejnoci, </a:t>
            </a:r>
            <a:r>
              <a:rPr lang="cs-CZ" dirty="0" err="1"/>
              <a:t>mosasauři</a:t>
            </a:r>
            <a:r>
              <a:rPr lang="cs-CZ" dirty="0"/>
              <a:t>, první hadi, ptáci</a:t>
            </a:r>
          </a:p>
          <a:p>
            <a:r>
              <a:rPr lang="cs-CZ" dirty="0"/>
              <a:t>savci: divergence vačnatců a </a:t>
            </a:r>
            <a:r>
              <a:rPr lang="cs-CZ" dirty="0" err="1"/>
              <a:t>placentálů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mosasauři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3152775" y="2238375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44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na konci křídy: 5. extinkce, 66 M</a:t>
            </a:r>
          </a:p>
          <a:p>
            <a:endParaRPr lang="cs-CZ" sz="1800" dirty="0"/>
          </a:p>
          <a:p>
            <a:r>
              <a:rPr lang="cs-CZ" sz="1800" dirty="0">
                <a:sym typeface="Symbol" pitchFamily="18" charset="2"/>
              </a:rPr>
              <a:t> otázka příčiny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60763" y="248731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20000"/>
                </a:solidFill>
              </a:rPr>
              <a:t>Mezozoikum</a:t>
            </a: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28377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20000"/>
                </a:solidFill>
              </a:rPr>
              <a:t>Extinkce na K/T* (K/</a:t>
            </a:r>
            <a:r>
              <a:rPr lang="cs-CZ" dirty="0" err="1">
                <a:solidFill>
                  <a:srgbClr val="E20000"/>
                </a:solidFill>
              </a:rPr>
              <a:t>Pg</a:t>
            </a:r>
            <a:r>
              <a:rPr lang="cs-CZ" dirty="0">
                <a:solidFill>
                  <a:srgbClr val="E20000"/>
                </a:solidFill>
              </a:rPr>
              <a:t>**) hranici: </a:t>
            </a:r>
            <a:r>
              <a:rPr lang="cs-CZ" dirty="0"/>
              <a:t>66 mil. let</a:t>
            </a:r>
            <a:endParaRPr lang="cs-CZ" dirty="0">
              <a:solidFill>
                <a:srgbClr val="E2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a kol.: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katastrofická hypotéza – asteroid 10 km v průměru</a:t>
            </a:r>
            <a:br>
              <a:rPr lang="cs-CZ" dirty="0"/>
            </a:br>
            <a:r>
              <a:rPr lang="cs-CZ" dirty="0"/>
              <a:t>	10</a:t>
            </a:r>
            <a:r>
              <a:rPr lang="cs-CZ" baseline="30000" dirty="0"/>
              <a:t>9 </a:t>
            </a:r>
            <a:r>
              <a:rPr lang="cs-CZ" dirty="0">
                <a:sym typeface="Symbol"/>
              </a:rPr>
              <a:t></a:t>
            </a:r>
            <a:r>
              <a:rPr lang="cs-CZ" dirty="0"/>
              <a:t> víc než Hirošima</a:t>
            </a:r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6783977" y="233363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křída/třetihory</a:t>
            </a:r>
          </a:p>
          <a:p>
            <a:r>
              <a:rPr lang="cs-CZ" sz="1600" baseline="30000" dirty="0"/>
              <a:t>**)</a:t>
            </a:r>
            <a:r>
              <a:rPr lang="cs-CZ" sz="1600" dirty="0"/>
              <a:t> křída/paleogén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3769173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20000"/>
                </a:solidFill>
              </a:rPr>
              <a:t>Extinkce na K/T (K/</a:t>
            </a:r>
            <a:r>
              <a:rPr lang="cs-CZ" dirty="0" err="1">
                <a:solidFill>
                  <a:srgbClr val="E20000"/>
                </a:solidFill>
              </a:rPr>
              <a:t>Pg</a:t>
            </a:r>
            <a:r>
              <a:rPr lang="cs-CZ" dirty="0">
                <a:solidFill>
                  <a:srgbClr val="E20000"/>
                </a:solidFill>
              </a:rPr>
              <a:t>) hranici: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iridium na K/T rozhraní</a:t>
            </a:r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cca. 100-násobné zvýšení množství iridia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K/T hranice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6223469" y="186531"/>
            <a:ext cx="2266012" cy="769936"/>
          </a:xfrm>
          <a:prstGeom prst="wedgeRectCallout">
            <a:avLst>
              <a:gd name="adj1" fmla="val -13734"/>
              <a:gd name="adj2" fmla="val 110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kráter </a:t>
            </a:r>
            <a:r>
              <a:rPr lang="cs-CZ" sz="1800" dirty="0" err="1"/>
              <a:t>Chicxulub</a:t>
            </a:r>
            <a:r>
              <a:rPr lang="cs-CZ" sz="1800" dirty="0"/>
              <a:t> (</a:t>
            </a:r>
            <a:r>
              <a:rPr lang="cs-CZ" sz="1800" dirty="0" err="1"/>
              <a:t>Yucatán</a:t>
            </a:r>
            <a:r>
              <a:rPr lang="cs-CZ" sz="1800" dirty="0"/>
              <a:t>, Mexiko)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4613" y="2455863"/>
            <a:ext cx="8039101" cy="4260850"/>
            <a:chOff x="47" y="1547"/>
            <a:chExt cx="5064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47" y="1548"/>
              <a:ext cx="1496" cy="1661"/>
              <a:chOff x="47" y="1548"/>
              <a:chExt cx="1496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449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cenoty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47" y="2635"/>
                <a:ext cx="612" cy="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/>
                  <a:t>synklinála</a:t>
                </a:r>
              </a:p>
              <a:p>
                <a:pPr algn="ctr"/>
                <a:r>
                  <a:rPr lang="cs-CZ" sz="1400"/>
                  <a:t>(příkop)</a:t>
                </a:r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tektity z K/T rozhraní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mapa gravitačního pole</a:t>
              </a:r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šokový krystal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9960594-89D2-45DA-A434-F97A6BDA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EA325E-1AFA-4A0F-AF05-53B242522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37" y="3574237"/>
            <a:ext cx="9525" cy="95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C08EDE1-EB97-4FAC-AB9A-0DF42E45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37" y="3724237"/>
            <a:ext cx="9525" cy="95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CD7DBD8-2B54-49E4-B6B7-741FF5024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237" y="3874237"/>
            <a:ext cx="9525" cy="9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1E0F492-4EF9-46FF-A6A1-26A4C62B1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7" t="18050" r="27467" b="9832"/>
          <a:stretch/>
        </p:blipFill>
        <p:spPr>
          <a:xfrm>
            <a:off x="967184" y="171155"/>
            <a:ext cx="4772205" cy="30497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6B3F53A-2132-4539-8950-D04EDC9FF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23" t="18218" r="28298" b="9665"/>
          <a:stretch/>
        </p:blipFill>
        <p:spPr>
          <a:xfrm>
            <a:off x="101200" y="3359658"/>
            <a:ext cx="5091722" cy="33271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0" name="Picture 6" descr="Cenote Ik Kil Yucatan Mexico {The Complete Guide 2020}">
            <a:extLst>
              <a:ext uri="{FF2B5EF4-FFF2-40B4-BE49-F238E27FC236}">
                <a16:creationId xmlns:a16="http://schemas.microsoft.com/office/drawing/2014/main" id="{3064A831-A265-43D8-8F11-54EA14742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b="15308"/>
          <a:stretch/>
        </p:blipFill>
        <p:spPr bwMode="auto">
          <a:xfrm>
            <a:off x="5679875" y="66427"/>
            <a:ext cx="3362924" cy="40481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944" name="Group 31"/>
          <p:cNvGrpSpPr>
            <a:grpSpLocks/>
          </p:cNvGrpSpPr>
          <p:nvPr/>
        </p:nvGrpSpPr>
        <p:grpSpPr bwMode="auto">
          <a:xfrm>
            <a:off x="41687" y="66427"/>
            <a:ext cx="1513001" cy="2236826"/>
            <a:chOff x="255" y="1548"/>
            <a:chExt cx="1220" cy="1661"/>
          </a:xfrm>
        </p:grpSpPr>
        <p:pic>
          <p:nvPicPr>
            <p:cNvPr id="39950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10132" b="5348"/>
            <a:stretch>
              <a:fillRect/>
            </a:stretch>
          </p:blipFill>
          <p:spPr bwMode="auto">
            <a:xfrm>
              <a:off x="255" y="1548"/>
              <a:ext cx="1220" cy="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9951" name="Text Box 22"/>
            <p:cNvSpPr txBox="1">
              <a:spLocks noChangeArrowheads="1"/>
            </p:cNvSpPr>
            <p:nvPr/>
          </p:nvSpPr>
          <p:spPr bwMode="auto">
            <a:xfrm>
              <a:off x="757" y="1651"/>
              <a:ext cx="599" cy="2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1400" dirty="0" err="1"/>
                <a:t>cenoty</a:t>
              </a:r>
              <a:endParaRPr lang="cs-CZ" sz="1000" dirty="0"/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5E6A8C49-5321-48AF-BC58-482FC80006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98" t="18051" r="27117" b="9832"/>
          <a:stretch/>
        </p:blipFill>
        <p:spPr>
          <a:xfrm>
            <a:off x="4567237" y="4083995"/>
            <a:ext cx="4472945" cy="27415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151970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1117D0F-E251-43E4-8E9F-C192B59146A8}"/>
              </a:ext>
            </a:extLst>
          </p:cNvPr>
          <p:cNvSpPr txBox="1"/>
          <p:nvPr/>
        </p:nvSpPr>
        <p:spPr>
          <a:xfrm>
            <a:off x="461963" y="234524"/>
            <a:ext cx="856989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E2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cs-CZ" sz="2000" dirty="0" err="1">
                <a:solidFill>
                  <a:srgbClr val="E20000"/>
                </a:solidFill>
              </a:rPr>
              <a:t>Chicxulub</a:t>
            </a:r>
            <a:r>
              <a:rPr lang="cs-CZ" sz="2000" dirty="0">
                <a:solidFill>
                  <a:srgbClr val="E20000"/>
                </a:solidFill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bilionů tun,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2 600 km³ </a:t>
            </a:r>
          </a:p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rychlost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 km/s; exploze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300 mil. megatun trinitrotoluenu</a:t>
            </a:r>
          </a:p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kráter o průměru 180–240 km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A46E32-2E62-4764-885D-17B3B8F4AB85}"/>
              </a:ext>
            </a:extLst>
          </p:cNvPr>
          <p:cNvSpPr txBox="1"/>
          <p:nvPr/>
        </p:nvSpPr>
        <p:spPr>
          <a:xfrm>
            <a:off x="461963" y="2335123"/>
            <a:ext cx="7917552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cca. po 2 min, 400 km od epicentra extrémně silné zemětřesení</a:t>
            </a:r>
          </a:p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 20–25 min by dorazily 2 drtivé vlny atmosférického tlaku: 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1. mohutný aerodynamický třesk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2. o několik sekund později extrémně silné víry podobné tornádům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o rychlosti kolem 350 m/s (1 260 km/h)</a:t>
            </a:r>
          </a:p>
        </p:txBody>
      </p:sp>
    </p:spTree>
    <p:extLst>
      <p:ext uri="{BB962C8B-B14F-4D97-AF65-F5344CB8AC3E}">
        <p14:creationId xmlns:p14="http://schemas.microsoft.com/office/powerpoint/2010/main" val="39219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75BB674-D2C8-4137-AE67-D6840B38F7E3}"/>
              </a:ext>
            </a:extLst>
          </p:cNvPr>
          <p:cNvSpPr txBox="1"/>
          <p:nvPr/>
        </p:nvSpPr>
        <p:spPr>
          <a:xfrm>
            <a:off x="461963" y="233363"/>
            <a:ext cx="839189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i="0" dirty="0">
                <a:solidFill>
                  <a:srgbClr val="E2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Experiment 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Naafs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cs-CZ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Geoscience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2018)</a:t>
            </a:r>
            <a:endParaRPr lang="cs-CZ" b="0" i="0" dirty="0">
              <a:solidFill>
                <a:srgbClr val="E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000"/>
              </a:spcAft>
            </a:pP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laserová ablace (odpaření) terčové horniny 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(= karbonát získaný přímo z jednoho z vrtů 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kráteru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Chicxulub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simulovaných podmínkách pozdně křídové 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atmosféry (0,16 % CO</a:t>
            </a:r>
            <a:r>
              <a:rPr lang="cs-CZ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30 % O</a:t>
            </a:r>
            <a:r>
              <a:rPr lang="cs-CZ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69,84 % N</a:t>
            </a:r>
            <a:r>
              <a:rPr lang="cs-CZ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tlak 1 baru, teplota 25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rychlost rázové vlny = 4,5 km/s (16 200 km/h) 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rychlost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expandujícího oblaku = 2,3 km/s (8 280 km/h)  </a:t>
            </a:r>
          </a:p>
          <a:p>
            <a:pPr algn="l"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Teplota plazmatu v čase 0,2 mikrosekundy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18 000 K ,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po 4 s pokles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6 900 K</a:t>
            </a:r>
          </a:p>
          <a:p>
            <a:pPr algn="l">
              <a:spcAft>
                <a:spcPts val="1000"/>
              </a:spcAft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Zpočátku tak byla teplota plazmatu v místě dopadu víc než třikrát vyšší než teplota povrchu Slunce. Tlak v tomto místě byl na začátku expanze odhadnut asi na 103 barů, po 0,2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pokles na 3 bary a po 4,2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s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pokles na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0,1 baru.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80178C-25C6-4616-A522-817A93121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98" y="130860"/>
            <a:ext cx="2303253" cy="34087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75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704627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</a:rPr>
              <a:t>Problémy </a:t>
            </a:r>
            <a:r>
              <a:rPr lang="cs-CZ" dirty="0" err="1">
                <a:solidFill>
                  <a:srgbClr val="E20000"/>
                </a:solidFill>
              </a:rPr>
              <a:t>impaktové</a:t>
            </a:r>
            <a:r>
              <a:rPr lang="cs-CZ" dirty="0">
                <a:solidFill>
                  <a:srgbClr val="E20000"/>
                </a:solidFill>
              </a:rPr>
              <a:t> teorie: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vymírání nebylo pro většinu živočichů tak náhlé, docházelo k němu </a:t>
            </a:r>
            <a:br>
              <a:rPr lang="cs-CZ" dirty="0"/>
            </a:br>
            <a:r>
              <a:rPr lang="cs-CZ" dirty="0"/>
              <a:t>	už před katastrofou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druhy mizely po etapách od </a:t>
            </a:r>
            <a:r>
              <a:rPr lang="cs-CZ" dirty="0" err="1"/>
              <a:t>teplomilnějších</a:t>
            </a:r>
            <a:r>
              <a:rPr lang="cs-CZ" dirty="0"/>
              <a:t> po méně teplomilné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srážka s asteroidem o cca. 300 tisíc let starší než vymírání (</a:t>
            </a:r>
            <a:r>
              <a:rPr lang="cs-CZ" dirty="0">
                <a:sym typeface="Symbol" pitchFamily="18" charset="2"/>
              </a:rPr>
              <a:t> dopad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meteoritu spustil vlny tsunami a zemětřesení  promíchání vrstev)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lokalita El </a:t>
            </a:r>
            <a:r>
              <a:rPr lang="cs-CZ" dirty="0" err="1">
                <a:sym typeface="Symbol" pitchFamily="18" charset="2"/>
              </a:rPr>
              <a:t>Penon</a:t>
            </a:r>
            <a:r>
              <a:rPr lang="cs-CZ" dirty="0">
                <a:sym typeface="Symbol" pitchFamily="18" charset="2"/>
              </a:rPr>
              <a:t> (Mexiko): stejné druhy nad „meteoritickou“ vrstvou jako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pod ní)</a:t>
            </a: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Alternativní hypotéza: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postupné ochlazování v důsledku gigantických sopečných erupcí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Dek</a:t>
            </a:r>
            <a:r>
              <a:rPr lang="en-US" dirty="0">
                <a:sym typeface="Symbol" pitchFamily="18" charset="2"/>
              </a:rPr>
              <a:t>k</a:t>
            </a:r>
            <a:r>
              <a:rPr lang="cs-CZ" dirty="0" err="1">
                <a:sym typeface="Symbol" pitchFamily="18" charset="2"/>
              </a:rPr>
              <a:t>ánské</a:t>
            </a:r>
            <a:r>
              <a:rPr lang="cs-CZ" dirty="0">
                <a:sym typeface="Symbol" pitchFamily="18" charset="2"/>
              </a:rPr>
              <a:t> plošině v Indii (</a:t>
            </a:r>
            <a:r>
              <a:rPr lang="cs-CZ" dirty="0" err="1">
                <a:sym typeface="Symbol" pitchFamily="18" charset="2"/>
              </a:rPr>
              <a:t>dekkánské</a:t>
            </a:r>
            <a:r>
              <a:rPr lang="cs-CZ" dirty="0">
                <a:sym typeface="Symbol" pitchFamily="18" charset="2"/>
              </a:rPr>
              <a:t> trapy)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čedičová vrstva 1200-1800 metrů silná, 100 000 km</a:t>
            </a:r>
            <a:r>
              <a:rPr lang="cs-CZ" baseline="30000" dirty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  v průběhu 1 mil. let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 min. 1,5 mil. km</a:t>
            </a:r>
            <a:r>
              <a:rPr lang="cs-CZ" baseline="30000" dirty="0">
                <a:sym typeface="Symbol" pitchFamily="18" charset="2"/>
              </a:rPr>
              <a:t>3</a:t>
            </a:r>
            <a:r>
              <a:rPr lang="cs-CZ" dirty="0">
                <a:sym typeface="Symbol" pitchFamily="18" charset="2"/>
              </a:rPr>
              <a:t> čedičů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vznik plošiny na přelomu křídy a třetihor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858515" cy="39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Recentní poznatky: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Podle nového datování k </a:t>
            </a:r>
            <a:r>
              <a:rPr lang="cs-CZ" dirty="0" err="1">
                <a:sym typeface="Symbol" pitchFamily="18" charset="2"/>
              </a:rPr>
              <a:t>dekkánskému</a:t>
            </a:r>
            <a:r>
              <a:rPr lang="cs-CZ" dirty="0">
                <a:sym typeface="Symbol" pitchFamily="18" charset="2"/>
              </a:rPr>
              <a:t> jevu došlo dřív než k dopadu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bolidu/asteroidu – problém je, že indické datování stále málo přesné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Zpřesněné datování: kráter </a:t>
            </a:r>
            <a:r>
              <a:rPr lang="cs-CZ" dirty="0" err="1">
                <a:sym typeface="Symbol" pitchFamily="18" charset="2"/>
              </a:rPr>
              <a:t>Chicxulub</a:t>
            </a:r>
            <a:r>
              <a:rPr lang="cs-CZ" dirty="0">
                <a:sym typeface="Symbol" pitchFamily="18" charset="2"/>
              </a:rPr>
              <a:t> odpovídá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</a:t>
            </a:r>
            <a:r>
              <a:rPr lang="cs-CZ" dirty="0">
                <a:sym typeface="Symbol" pitchFamily="18" charset="2"/>
              </a:rPr>
              <a:t> 100 tisíc let před dopadem ochlazení o 6–8 </a:t>
            </a:r>
            <a:r>
              <a:rPr lang="cs-CZ" dirty="0">
                <a:sym typeface="Symbol"/>
              </a:rPr>
              <a:t></a:t>
            </a:r>
            <a:r>
              <a:rPr lang="cs-CZ" dirty="0">
                <a:sym typeface="Symbol" pitchFamily="18" charset="2"/>
              </a:rPr>
              <a:t>C, asi v důsledku </a:t>
            </a:r>
            <a:r>
              <a:rPr lang="cs-CZ" dirty="0" err="1">
                <a:sym typeface="Symbol" pitchFamily="18" charset="2"/>
              </a:rPr>
              <a:t>dekkánské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katastrofy – dopad pak ranou z milosti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Sinice v důsledku skleníkového efektu?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Některé teorie: dopad dvou těles těsně po sobě (některá data naznačují –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mj. tým z Astronomického ústavu před 3 lety, dnes Francouzi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modelech)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6692" y="5025081"/>
            <a:ext cx="542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animace </a:t>
            </a:r>
            <a:r>
              <a:rPr lang="cs-CZ" sz="1800" dirty="0" err="1"/>
              <a:t>impaktu</a:t>
            </a:r>
            <a:r>
              <a:rPr lang="cs-CZ" sz="1800" dirty="0"/>
              <a:t> viz:</a:t>
            </a:r>
          </a:p>
          <a:p>
            <a:r>
              <a:rPr lang="cs-CZ" sz="1800" dirty="0"/>
              <a:t>https://www.youtube.com/watch?v=bU1QPtOZQZU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258" y="3537123"/>
            <a:ext cx="3580822" cy="2822949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4176583" y="5502876"/>
            <a:ext cx="1235675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fenogram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podobnost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8302273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20000"/>
                </a:solidFill>
              </a:rPr>
              <a:t>Numerická taxonomie (</a:t>
            </a:r>
            <a:r>
              <a:rPr lang="cs-CZ" sz="2400" dirty="0" err="1">
                <a:solidFill>
                  <a:srgbClr val="E20000"/>
                </a:solidFill>
              </a:rPr>
              <a:t>fenetika</a:t>
            </a:r>
            <a:r>
              <a:rPr lang="cs-CZ" sz="2400" dirty="0">
                <a:solidFill>
                  <a:srgbClr val="E20000"/>
                </a:solidFill>
              </a:rPr>
              <a:t>)</a:t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1957: </a:t>
            </a:r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Michener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cs-CZ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br>
              <a:rPr lang="cs-CZ" dirty="0"/>
            </a:br>
            <a:r>
              <a:rPr lang="cs-CZ" dirty="0"/>
              <a:t>taxonomie by neměla být založena na malém počtu „důležitých“ znaků, </a:t>
            </a:r>
            <a:br>
              <a:rPr lang="cs-CZ" dirty="0"/>
            </a:br>
            <a:r>
              <a:rPr lang="cs-CZ" dirty="0"/>
              <a:t>	ale na celkové podobnosti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cs-CZ" dirty="0">
                <a:sym typeface="Symbol" pitchFamily="18" charset="2"/>
              </a:rPr>
              <a:t> co největší počet znaků, zpracování počítačem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numerické metody: morfologické a genetické distance, ordinační (PCA,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DFA, CVA, MDS, ...), shluková analýza (UPGMA)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fenogramy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problémy: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homo</a:t>
            </a:r>
            <a:r>
              <a:rPr lang="en-US" dirty="0">
                <a:solidFill>
                  <a:srgbClr val="E20000"/>
                </a:solidFill>
                <a:sym typeface="Symbol" pitchFamily="18" charset="2"/>
              </a:rPr>
              <a:t>p</a:t>
            </a:r>
            <a:r>
              <a:rPr lang="cs-CZ" dirty="0" err="1">
                <a:solidFill>
                  <a:srgbClr val="E20000"/>
                </a:solidFill>
                <a:sym typeface="Symbol" pitchFamily="18" charset="2"/>
              </a:rPr>
              <a:t>lazie</a:t>
            </a: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(= konvergence,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        paralelismus, reverze)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sdílené primitivní znaky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nestejná rychlost evoluce</a:t>
            </a:r>
          </a:p>
        </p:txBody>
      </p:sp>
      <p:pic>
        <p:nvPicPr>
          <p:cNvPr id="101378" name="Picture 2" descr="VÃ½sledek obrÃ¡zku pro hoplitis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63" y="115410"/>
            <a:ext cx="2119217" cy="14115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8016536" y="1402672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/>
              <a:t>Hoplitis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E20000"/>
                </a:solidFill>
              </a:rPr>
              <a:t>Pale</a:t>
            </a:r>
            <a:r>
              <a:rPr lang="en-US" sz="1600" dirty="0" err="1">
                <a:solidFill>
                  <a:srgbClr val="E20000"/>
                </a:solidFill>
              </a:rPr>
              <a:t>ozoikum</a:t>
            </a:r>
            <a:endParaRPr lang="cs-CZ" sz="1600" dirty="0">
              <a:solidFill>
                <a:srgbClr val="E20000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E20000"/>
                </a:solidFill>
              </a:rPr>
              <a:t>Mezo</a:t>
            </a:r>
            <a:r>
              <a:rPr lang="en-US" sz="1600" dirty="0" err="1">
                <a:solidFill>
                  <a:srgbClr val="E20000"/>
                </a:solidFill>
              </a:rPr>
              <a:t>zoikum</a:t>
            </a:r>
            <a:endParaRPr lang="cs-CZ" sz="1600" dirty="0">
              <a:solidFill>
                <a:srgbClr val="E20000"/>
              </a:solidFill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E20000"/>
                </a:solidFill>
              </a:rPr>
              <a:t>Ken</a:t>
            </a:r>
            <a:r>
              <a:rPr lang="en-US" sz="1600" dirty="0" err="1">
                <a:solidFill>
                  <a:srgbClr val="E20000"/>
                </a:solidFill>
              </a:rPr>
              <a:t>ozoikum</a:t>
            </a:r>
            <a:endParaRPr lang="cs-CZ" sz="1600" dirty="0">
              <a:solidFill>
                <a:srgbClr val="E20000"/>
              </a:solidFill>
            </a:endParaRP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E20000"/>
                </a:solidFill>
              </a:rPr>
              <a:t>Fanerozoikum</a:t>
            </a:r>
            <a:endParaRPr lang="cs-CZ" sz="1600" b="1" dirty="0">
              <a:solidFill>
                <a:srgbClr val="E20000"/>
              </a:solidFill>
            </a:endParaRP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893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epocha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0858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Paleogén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927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E20000"/>
                </a:solidFill>
              </a:rPr>
              <a:t>Neogén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07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Paleocén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Eocén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Oligocén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Miocén</a:t>
            </a: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E2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perioda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2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E2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E2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molekulární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/>
              <a:t>1996):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	</a:t>
            </a:r>
            <a:r>
              <a:rPr lang="cs-CZ" dirty="0" err="1"/>
              <a:t>Protostomia</a:t>
            </a:r>
            <a:r>
              <a:rPr lang="cs-CZ" dirty="0"/>
              <a:t>-</a:t>
            </a:r>
            <a:r>
              <a:rPr lang="cs-CZ" dirty="0" err="1"/>
              <a:t>Deuterostomia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Chordata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Echinodermata</a:t>
            </a:r>
            <a:r>
              <a:rPr lang="cs-CZ" dirty="0">
                <a:sym typeface="Symbol" pitchFamily="18" charset="2"/>
              </a:rPr>
              <a:t> 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„fylogenetická zápalná šňůra“?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2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E2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6098144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E2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dnešní molekulární odhady bližší kambrické explozi: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	Metazoa 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Protostomia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Deuterostomia</a:t>
            </a:r>
            <a:r>
              <a:rPr lang="cs-CZ" dirty="0">
                <a:sym typeface="Symbol" pitchFamily="18" charset="2"/>
              </a:rPr>
              <a:t> 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7133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2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M</a:t>
            </a: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96983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2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M</a:t>
            </a: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formace </a:t>
            </a:r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(J Čína),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>
                <a:sym typeface="Symbol" pitchFamily="18" charset="2"/>
              </a:rPr>
              <a:t>590</a:t>
            </a:r>
            <a:r>
              <a:rPr lang="cs-CZ" dirty="0">
                <a:sym typeface="Symbol" pitchFamily="18" charset="2"/>
              </a:rPr>
              <a:t>–</a:t>
            </a:r>
            <a:r>
              <a:rPr lang="en-US" dirty="0">
                <a:sym typeface="Symbol" pitchFamily="18" charset="2"/>
              </a:rPr>
              <a:t>560 M</a:t>
            </a:r>
            <a:r>
              <a:rPr lang="cs-CZ" dirty="0">
                <a:sym typeface="Symbol" pitchFamily="18" charset="2"/>
              </a:rPr>
              <a:t>: spousta druhů</a:t>
            </a: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časná embryologická stadia?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/>
              <a:t>Haikouichthys</a:t>
            </a:r>
            <a:endParaRPr lang="en-US" sz="1600" i="1" dirty="0"/>
          </a:p>
          <a:p>
            <a:pPr algn="ctr"/>
            <a:r>
              <a:rPr lang="cs-CZ" sz="1600" i="1" dirty="0" err="1"/>
              <a:t>ercaicunensis</a:t>
            </a:r>
            <a:br>
              <a:rPr lang="en-US" sz="1600" dirty="0"/>
            </a:br>
            <a:r>
              <a:rPr lang="en-US" sz="1600" dirty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59B814-614E-4B20-9093-A449B9168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0" y="1388204"/>
            <a:ext cx="8600537" cy="404507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E8C504D-107F-49E2-AE86-883424011D60}"/>
              </a:ext>
            </a:extLst>
          </p:cNvPr>
          <p:cNvSpPr txBox="1"/>
          <p:nvPr/>
        </p:nvSpPr>
        <p:spPr>
          <a:xfrm>
            <a:off x="957532" y="569343"/>
            <a:ext cx="7390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ca. 890 mil.,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Little Dal reefs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Stone Knife Formation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SZ Kanada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13CABE-ACAE-4BA6-8360-80C940ADE874}"/>
              </a:ext>
            </a:extLst>
          </p:cNvPr>
          <p:cNvSpPr txBox="1"/>
          <p:nvPr/>
        </p:nvSpPr>
        <p:spPr>
          <a:xfrm>
            <a:off x="4904566" y="5996670"/>
            <a:ext cx="3590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Elizabeth Turner, </a:t>
            </a:r>
            <a:r>
              <a:rPr lang="cs-CZ" i="1" dirty="0" err="1"/>
              <a:t>Nature</a:t>
            </a:r>
            <a:r>
              <a:rPr lang="cs-CZ" dirty="0"/>
              <a:t> 2021</a:t>
            </a:r>
            <a:endParaRPr lang="en-GB" dirty="0"/>
          </a:p>
        </p:txBody>
      </p:sp>
      <p:sp>
        <p:nvSpPr>
          <p:cNvPr id="6" name="AutoShape 20">
            <a:extLst>
              <a:ext uri="{FF2B5EF4-FFF2-40B4-BE49-F238E27FC236}">
                <a16:creationId xmlns:a16="http://schemas.microsoft.com/office/drawing/2014/main" id="{EEC67883-34B0-4875-A9CD-EA7577DCF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739" y="5462904"/>
            <a:ext cx="1084467" cy="452438"/>
          </a:xfrm>
          <a:prstGeom prst="wedgeRectCallout">
            <a:avLst>
              <a:gd name="adj1" fmla="val -29989"/>
              <a:gd name="adj2" fmla="val -1122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Porifera</a:t>
            </a:r>
            <a:r>
              <a:rPr lang="cs-CZ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1935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1709437"/>
            <a:ext cx="7135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evoluce kytovců: </a:t>
            </a:r>
            <a:r>
              <a:rPr lang="cs-CZ" dirty="0" err="1"/>
              <a:t>mesonychidi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přechod do vody  kytovci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38" y="2125361"/>
            <a:ext cx="2406679" cy="228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048478" y="2357995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281881"/>
            <a:ext cx="2972673" cy="18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5246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>
                <a:solidFill>
                  <a:srgbClr val="E20000"/>
                </a:solidFill>
              </a:rPr>
              <a:t>recentní skupiny savců a ptáků a K/T hranice</a:t>
            </a:r>
          </a:p>
        </p:txBody>
      </p:sp>
      <p:sp>
        <p:nvSpPr>
          <p:cNvPr id="46087" name="Text Box 19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2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E20000"/>
                </a:solidFill>
              </a:rPr>
              <a:t>otázka vzniku živočišných kmenů a savčích a ptačích řádů</a:t>
            </a: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893763" y="4110037"/>
            <a:ext cx="8083550" cy="2552700"/>
            <a:chOff x="563" y="2589"/>
            <a:chExt cx="5092" cy="1608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 dirty="0" err="1"/>
                <a:t>Mesonyx</a:t>
              </a:r>
              <a:endParaRPr lang="cs-CZ" sz="1400" i="1" dirty="0"/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38" y="2589"/>
              <a:ext cx="859" cy="285"/>
            </a:xfrm>
            <a:prstGeom prst="wedgeRectCallout">
              <a:avLst>
                <a:gd name="adj1" fmla="val 32056"/>
                <a:gd name="adj2" fmla="val 1317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637" y="3321"/>
              <a:ext cx="1050" cy="329"/>
            </a:xfrm>
            <a:prstGeom prst="wedgeRectCallout">
              <a:avLst>
                <a:gd name="adj1" fmla="val 104527"/>
                <a:gd name="adj2" fmla="val 1622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Gigantosaurus</a:t>
              </a:r>
              <a:endParaRPr lang="cs-CZ" sz="1600" i="1" dirty="0"/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350" y="2652"/>
              <a:ext cx="1035" cy="281"/>
            </a:xfrm>
            <a:prstGeom prst="wedgeRectCallout">
              <a:avLst>
                <a:gd name="adj1" fmla="val -48983"/>
                <a:gd name="adj2" fmla="val 2290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Tyrannosaurus</a:t>
              </a:r>
              <a:endParaRPr lang="cs-CZ" sz="1600" i="1" dirty="0"/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367" y="3907"/>
              <a:ext cx="1056" cy="290"/>
            </a:xfrm>
            <a:prstGeom prst="wedgeRectCallout">
              <a:avLst>
                <a:gd name="adj1" fmla="val -155392"/>
                <a:gd name="adj2" fmla="val -6583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Andrewsarchus</a:t>
              </a:r>
              <a:endParaRPr lang="cs-CZ" sz="1600" i="1" dirty="0"/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793"/>
              <a:ext cx="859" cy="359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lední medvěd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242386" y="222533"/>
            <a:ext cx="223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mesonychidi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548486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953424" y="540539"/>
            <a:ext cx="3417889" cy="1660526"/>
            <a:chOff x="3237" y="197"/>
            <a:chExt cx="2153" cy="1046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7" y="197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3975" y="1030"/>
              <a:ext cx="125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49–48 M</a:t>
              </a:r>
              <a:endParaRPr lang="cs-CZ" sz="1600" i="1" dirty="0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6027256" y="63500"/>
            <a:ext cx="3055938" cy="1698625"/>
            <a:chOff x="3834" y="-116"/>
            <a:chExt cx="1925" cy="1070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r="4170"/>
            <a:stretch/>
          </p:blipFill>
          <p:spPr bwMode="auto">
            <a:xfrm>
              <a:off x="3834" y="-116"/>
              <a:ext cx="1907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4386" y="741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50-48 M</a:t>
              </a:r>
            </a:p>
          </p:txBody>
        </p:sp>
      </p:grpSp>
      <p:grpSp>
        <p:nvGrpSpPr>
          <p:cNvPr id="47123" name="Group 41"/>
          <p:cNvGrpSpPr>
            <a:grpSpLocks/>
          </p:cNvGrpSpPr>
          <p:nvPr/>
        </p:nvGrpSpPr>
        <p:grpSpPr bwMode="auto">
          <a:xfrm>
            <a:off x="5080698" y="2245768"/>
            <a:ext cx="3973513" cy="1373188"/>
            <a:chOff x="3310" y="2325"/>
            <a:chExt cx="2503" cy="865"/>
          </a:xfrm>
        </p:grpSpPr>
        <p:sp>
          <p:nvSpPr>
            <p:cNvPr id="47126" name="Text Box 23"/>
            <p:cNvSpPr txBox="1">
              <a:spLocks noChangeArrowheads="1"/>
            </p:cNvSpPr>
            <p:nvPr/>
          </p:nvSpPr>
          <p:spPr bwMode="auto">
            <a:xfrm>
              <a:off x="4684" y="2977"/>
              <a:ext cx="112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Rodhocetus</a:t>
              </a:r>
              <a:r>
                <a:rPr lang="cs-CZ" sz="1600" dirty="0"/>
                <a:t> 47 M</a:t>
              </a:r>
              <a:endParaRPr lang="cs-CZ" sz="1600" i="1" dirty="0"/>
            </a:p>
          </p:txBody>
        </p:sp>
        <p:pic>
          <p:nvPicPr>
            <p:cNvPr id="47127" name="Picture 2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10" y="2325"/>
              <a:ext cx="2439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89789" y="2442647"/>
            <a:ext cx="3419475" cy="4310061"/>
            <a:chOff x="0" y="1731"/>
            <a:chExt cx="2154" cy="2715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3624"/>
            <a:stretch/>
          </p:blipFill>
          <p:spPr bwMode="auto">
            <a:xfrm>
              <a:off x="0" y="1731"/>
              <a:ext cx="2154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8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09" y="2765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151" y="2719"/>
              <a:ext cx="8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Basilosaurus</a:t>
              </a:r>
              <a:r>
                <a:rPr lang="cs-CZ" sz="1600" dirty="0"/>
                <a:t> </a:t>
              </a:r>
            </a:p>
            <a:p>
              <a:pPr algn="ctr"/>
              <a:r>
                <a:rPr lang="cs-CZ" sz="1600" dirty="0"/>
                <a:t>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364" y="2301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008155" y="5096530"/>
            <a:ext cx="2982912" cy="1619666"/>
            <a:chOff x="2795588" y="5081588"/>
            <a:chExt cx="2982912" cy="1619666"/>
          </a:xfrm>
        </p:grpSpPr>
        <p:sp>
          <p:nvSpPr>
            <p:cNvPr id="333861" name="Text Box 37"/>
            <p:cNvSpPr txBox="1">
              <a:spLocks noChangeArrowheads="1"/>
            </p:cNvSpPr>
            <p:nvPr/>
          </p:nvSpPr>
          <p:spPr bwMode="auto">
            <a:xfrm>
              <a:off x="3690938" y="6362700"/>
              <a:ext cx="18165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Cetotherium</a:t>
              </a:r>
              <a:r>
                <a:rPr lang="cs-CZ" sz="1600" dirty="0"/>
                <a:t> 15 M</a:t>
              </a:r>
            </a:p>
          </p:txBody>
        </p:sp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95588" y="5081588"/>
              <a:ext cx="2982912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pic>
        <p:nvPicPr>
          <p:cNvPr id="1026" name="Picture 2" descr="https://www.stoplusjednicka.cz/sites/default/files/styles/full/public/obrazky/2019/04/peregocetus.jpg?itok=0Dx4v8sh">
            <a:extLst>
              <a:ext uri="{FF2B5EF4-FFF2-40B4-BE49-F238E27FC236}">
                <a16:creationId xmlns:a16="http://schemas.microsoft.com/office/drawing/2014/main" id="{07584F92-85FC-4FD5-A98D-B46BAADD3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35391" r="9165"/>
          <a:stretch/>
        </p:blipFill>
        <p:spPr bwMode="auto">
          <a:xfrm>
            <a:off x="2948272" y="4935795"/>
            <a:ext cx="2903851" cy="15660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BFA4100-EEAF-4EFA-ADD9-9ADA0FD2ECF2}"/>
              </a:ext>
            </a:extLst>
          </p:cNvPr>
          <p:cNvSpPr txBox="1"/>
          <p:nvPr/>
        </p:nvSpPr>
        <p:spPr>
          <a:xfrm>
            <a:off x="2950556" y="6414092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Peregocetus</a:t>
            </a:r>
            <a:r>
              <a:rPr lang="cs-CZ" sz="1600" dirty="0"/>
              <a:t> 43 M</a:t>
            </a:r>
            <a:endParaRPr lang="en-GB" sz="1600" i="1" dirty="0"/>
          </a:p>
        </p:txBody>
      </p:sp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2827337" y="1533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 dirty="0">
                <a:solidFill>
                  <a:srgbClr val="E20000"/>
                </a:solidFill>
              </a:rPr>
              <a:t>evoluce kytovců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B97442-5DCC-42B4-9952-92CA15EE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64" y="3201379"/>
            <a:ext cx="3280084" cy="16482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3">
            <a:extLst>
              <a:ext uri="{FF2B5EF4-FFF2-40B4-BE49-F238E27FC236}">
                <a16:creationId xmlns:a16="http://schemas.microsoft.com/office/drawing/2014/main" id="{8C04FB78-227B-455C-A2AA-B5983EDD62AA}"/>
              </a:ext>
            </a:extLst>
          </p:cNvPr>
          <p:cNvSpPr txBox="1"/>
          <p:nvPr/>
        </p:nvSpPr>
        <p:spPr>
          <a:xfrm>
            <a:off x="6700803" y="4374480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P</a:t>
            </a:r>
            <a:r>
              <a:rPr lang="cs-CZ" sz="1600" i="1" dirty="0" err="1"/>
              <a:t>rotocetus</a:t>
            </a:r>
            <a:r>
              <a:rPr lang="cs-CZ" sz="1600" dirty="0"/>
              <a:t> 45 M</a:t>
            </a:r>
            <a:endParaRPr lang="en-GB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96830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20000"/>
                </a:solidFill>
              </a:rPr>
              <a:t>Obecné zákonitosti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: analogie s burzou</a:t>
            </a:r>
          </a:p>
          <a:p>
            <a:pPr>
              <a:spcAft>
                <a:spcPts val="600"/>
              </a:spcAft>
            </a:pPr>
            <a:r>
              <a:rPr lang="cs-CZ" dirty="0"/>
              <a:t>extinkce: model pěšáka v poli</a:t>
            </a:r>
          </a:p>
          <a:p>
            <a:r>
              <a:rPr lang="cs-CZ" dirty="0"/>
              <a:t>délka života linií: model bankrotu hazardního hráče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2307" y="3983254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6446092" y="768397"/>
            <a:ext cx="2011642" cy="711107"/>
          </a:xfrm>
          <a:prstGeom prst="wedgeRectCallout">
            <a:avLst>
              <a:gd name="adj1" fmla="val 18241"/>
              <a:gd name="adj2" fmla="val 1469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náhodná procházka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random</a:t>
            </a:r>
            <a:r>
              <a:rPr lang="cs-CZ" sz="1600" i="1" dirty="0"/>
              <a:t> </a:t>
            </a:r>
            <a:r>
              <a:rPr lang="cs-CZ" sz="1600" i="1" dirty="0" err="1"/>
              <a:t>walk</a:t>
            </a:r>
            <a:r>
              <a:rPr lang="cs-CZ" sz="1600" dirty="0"/>
              <a:t>)</a:t>
            </a:r>
            <a:endParaRPr lang="cs-CZ" sz="16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8029" y="2493029"/>
            <a:ext cx="4628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David </a:t>
            </a:r>
            <a:r>
              <a:rPr lang="cs-CZ" dirty="0" err="1">
                <a:solidFill>
                  <a:srgbClr val="003399"/>
                </a:solidFill>
              </a:rPr>
              <a:t>Raup</a:t>
            </a:r>
            <a:r>
              <a:rPr lang="cs-CZ" dirty="0">
                <a:solidFill>
                  <a:srgbClr val="003399"/>
                </a:solidFill>
              </a:rPr>
              <a:t>, Jack </a:t>
            </a:r>
            <a:r>
              <a:rPr lang="cs-CZ" dirty="0" err="1">
                <a:solidFill>
                  <a:srgbClr val="003399"/>
                </a:solidFill>
              </a:rPr>
              <a:t>Sepkoski</a:t>
            </a:r>
            <a:r>
              <a:rPr lang="cs-CZ" dirty="0">
                <a:solidFill>
                  <a:srgbClr val="003399"/>
                </a:solidFill>
              </a:rPr>
              <a:t>:</a:t>
            </a:r>
            <a:br>
              <a:rPr lang="cs-CZ" dirty="0"/>
            </a:br>
            <a:r>
              <a:rPr lang="cs-CZ" dirty="0"/>
              <a:t>  periodicita? (26 M – hvězda Nemesis)</a:t>
            </a:r>
          </a:p>
          <a:p>
            <a:r>
              <a:rPr lang="cs-CZ" dirty="0"/>
              <a:t>  dnes 62 M (vnitřní „hodiny“)?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215163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20000"/>
                </a:solidFill>
              </a:rPr>
              <a:t>Fylogenetická systematika (kladistika)</a:t>
            </a:r>
            <a:br>
              <a:rPr lang="cs-CZ" sz="2400" b="1" dirty="0">
                <a:solidFill>
                  <a:srgbClr val="E20000"/>
                </a:solidFill>
              </a:rPr>
            </a:br>
            <a:endParaRPr lang="cs-CZ" dirty="0">
              <a:solidFill>
                <a:srgbClr val="E2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1950</a:t>
            </a:r>
            <a:r>
              <a:rPr lang="cs-CZ" baseline="30000" dirty="0"/>
              <a:t>*)</a:t>
            </a:r>
            <a:r>
              <a:rPr lang="cs-CZ" dirty="0"/>
              <a:t>, 1966: </a:t>
            </a:r>
            <a:r>
              <a:rPr lang="cs-CZ" dirty="0">
                <a:solidFill>
                  <a:srgbClr val="003399"/>
                </a:solidFill>
              </a:rPr>
              <a:t>Willi </a:t>
            </a:r>
            <a:r>
              <a:rPr lang="cs-CZ" dirty="0" err="1">
                <a:solidFill>
                  <a:srgbClr val="003399"/>
                </a:solidFill>
              </a:rPr>
              <a:t>Hennig</a:t>
            </a:r>
            <a:r>
              <a:rPr lang="cs-CZ" dirty="0"/>
              <a:t>: </a:t>
            </a:r>
            <a:r>
              <a:rPr lang="cs-CZ" i="1" dirty="0"/>
              <a:t>Phylogenetic </a:t>
            </a:r>
            <a:r>
              <a:rPr lang="cs-CZ" i="1" dirty="0" err="1"/>
              <a:t>Systematics</a:t>
            </a:r>
            <a:endParaRPr lang="cs-CZ" i="1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pouze reflexe genealogie, nikoli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striktní </a:t>
            </a:r>
            <a:r>
              <a:rPr lang="cs-CZ" dirty="0" err="1"/>
              <a:t>monofylie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monofyletická skupina = </a:t>
            </a:r>
            <a:r>
              <a:rPr lang="cs-CZ" dirty="0">
                <a:solidFill>
                  <a:srgbClr val="E20000"/>
                </a:solidFill>
              </a:rPr>
              <a:t>klad</a:t>
            </a:r>
            <a:r>
              <a:rPr lang="cs-CZ" dirty="0"/>
              <a:t> (</a:t>
            </a:r>
            <a:r>
              <a:rPr lang="cs-CZ" i="1" dirty="0" err="1"/>
              <a:t>clade</a:t>
            </a:r>
            <a:r>
              <a:rPr lang="cs-CZ" dirty="0"/>
              <a:t>)</a:t>
            </a:r>
            <a:endParaRPr lang="cs-CZ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2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20000"/>
                </a:solidFill>
              </a:rPr>
              <a:t>monofylie</a:t>
            </a:r>
            <a:endParaRPr lang="cs-CZ" dirty="0">
              <a:solidFill>
                <a:srgbClr val="E2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20000"/>
                </a:solidFill>
              </a:rPr>
              <a:t>parafylie</a:t>
            </a:r>
            <a:endParaRPr lang="cs-CZ" dirty="0">
              <a:solidFill>
                <a:srgbClr val="E20000"/>
              </a:solidFill>
            </a:endParaRP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11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20000"/>
                </a:solidFill>
              </a:rPr>
              <a:t>polyfylie</a:t>
            </a:r>
            <a:endParaRPr lang="cs-CZ" dirty="0">
              <a:solidFill>
                <a:srgbClr val="E20000"/>
              </a:solidFill>
            </a:endParaRP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AB2C81C-A30E-4301-8CAA-B21EB087643C}"/>
              </a:ext>
            </a:extLst>
          </p:cNvPr>
          <p:cNvSpPr txBox="1"/>
          <p:nvPr/>
        </p:nvSpPr>
        <p:spPr>
          <a:xfrm>
            <a:off x="2218596" y="6229055"/>
            <a:ext cx="5737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*) </a:t>
            </a:r>
            <a:r>
              <a:rPr lang="cs-CZ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Grundzüge</a:t>
            </a:r>
            <a:r>
              <a:rPr lang="cs-CZ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einer</a:t>
            </a:r>
            <a:r>
              <a:rPr lang="cs-CZ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Theorie</a:t>
            </a:r>
            <a:r>
              <a:rPr lang="cs-CZ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der </a:t>
            </a:r>
            <a:r>
              <a:rPr lang="cs-CZ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phylogenetischen</a:t>
            </a:r>
            <a:r>
              <a:rPr lang="cs-CZ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Systematik</a:t>
            </a:r>
            <a:endParaRPr lang="cs-CZ" sz="16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(Základní rysy teorie fylogenetické systematiky)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4425</TotalTime>
  <Words>2744</Words>
  <Application>Microsoft Office PowerPoint</Application>
  <PresentationFormat>On-screen Show (4:3)</PresentationFormat>
  <Paragraphs>510</Paragraphs>
  <Slides>68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Arial Black</vt:lpstr>
      <vt:lpstr>Symbol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Kladistika a fenetika na příkladu „evoluce““ spojovacích materiálů</vt:lpstr>
      <vt:lpstr>PowerPoint Presentation</vt:lpstr>
      <vt:lpstr>Kladistika a fenetika na příkladu „evoluce““ spojovacích materiálů</vt:lpstr>
      <vt:lpstr>Kladistika a fenetika na příkladu „evoluce““ spojovacích materiálů</vt:lpstr>
      <vt:lpstr>Kladistika a fenetika na příkladu „evoluce““ spojovacích materiálů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254</cp:revision>
  <dcterms:created xsi:type="dcterms:W3CDTF">2002-05-03T10:21:15Z</dcterms:created>
  <dcterms:modified xsi:type="dcterms:W3CDTF">2021-09-23T12:33:05Z</dcterms:modified>
</cp:coreProperties>
</file>