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7" r:id="rId2"/>
    <p:sldId id="274" r:id="rId3"/>
    <p:sldId id="275" r:id="rId4"/>
    <p:sldId id="266" r:id="rId5"/>
    <p:sldId id="277" r:id="rId6"/>
    <p:sldId id="280" r:id="rId7"/>
    <p:sldId id="282" r:id="rId8"/>
    <p:sldId id="284" r:id="rId9"/>
    <p:sldId id="281" r:id="rId10"/>
    <p:sldId id="269" r:id="rId11"/>
    <p:sldId id="270" r:id="rId12"/>
    <p:sldId id="276" r:id="rId13"/>
    <p:sldId id="278" r:id="rId14"/>
    <p:sldId id="260" r:id="rId15"/>
    <p:sldId id="261" r:id="rId16"/>
    <p:sldId id="271" r:id="rId17"/>
    <p:sldId id="272" r:id="rId18"/>
    <p:sldId id="262" r:id="rId19"/>
    <p:sldId id="302" r:id="rId20"/>
    <p:sldId id="268" r:id="rId21"/>
    <p:sldId id="263" r:id="rId22"/>
    <p:sldId id="264" r:id="rId23"/>
    <p:sldId id="265" r:id="rId24"/>
    <p:sldId id="273" r:id="rId25"/>
    <p:sldId id="303" r:id="rId26"/>
    <p:sldId id="285" r:id="rId27"/>
    <p:sldId id="286" r:id="rId28"/>
    <p:sldId id="287" r:id="rId29"/>
    <p:sldId id="300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1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60000"/>
    <a:srgbClr val="FFFF66"/>
    <a:srgbClr val="003399"/>
    <a:srgbClr val="CCFF99"/>
    <a:srgbClr val="CCFF33"/>
    <a:srgbClr val="FFFF99"/>
    <a:srgbClr val="FFFF00"/>
    <a:srgbClr val="00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78" y="65"/>
      </p:cViewPr>
      <p:guideLst>
        <p:guide orient="horz" pos="164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66FF33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EDD-46C0-B979-A4074C9D253F}"/>
              </c:ext>
            </c:extLst>
          </c:dPt>
          <c:dPt>
            <c:idx val="1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DD-46C0-B979-A4074C9D253F}"/>
              </c:ext>
            </c:extLst>
          </c:dPt>
          <c:dPt>
            <c:idx val="2"/>
            <c:invertIfNegative val="0"/>
            <c:bubble3D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EDD-46C0-B979-A4074C9D253F}"/>
              </c:ext>
            </c:extLst>
          </c:dPt>
          <c:cat>
            <c:strRef>
              <c:f>List1!$A$1:$A$3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DD-46C0-B979-A4074C9D2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25952"/>
        <c:axId val="124128256"/>
      </c:barChart>
      <c:catAx>
        <c:axId val="12412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4128256"/>
        <c:crosses val="autoZero"/>
        <c:auto val="1"/>
        <c:lblAlgn val="ctr"/>
        <c:lblOffset val="100"/>
        <c:noMultiLvlLbl val="0"/>
      </c:catAx>
      <c:valAx>
        <c:axId val="12412825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4125952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prstDash val="sysDash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List1!$A$5:$A$7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List1!$B$5:$B$7</c:f>
              <c:numCache>
                <c:formatCode>General</c:formatCode>
                <c:ptCount val="3"/>
                <c:pt idx="0">
                  <c:v>37.5</c:v>
                </c:pt>
                <c:pt idx="1">
                  <c:v>25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A0-B5F0-8FEFA1C3D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77856"/>
        <c:axId val="129183744"/>
      </c:barChart>
      <c:catAx>
        <c:axId val="12917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183744"/>
        <c:crosses val="autoZero"/>
        <c:auto val="1"/>
        <c:lblAlgn val="ctr"/>
        <c:lblOffset val="100"/>
        <c:noMultiLvlLbl val="0"/>
      </c:catAx>
      <c:valAx>
        <c:axId val="129183744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17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4729330708684"/>
          <c:y val="6.6298342541436461E-2"/>
          <c:w val="0.81246104002624597"/>
          <c:h val="0.73623062310581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List1!$A$9:$A$11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C-488A-A2BF-6EB2C1856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95008"/>
        <c:axId val="129217280"/>
      </c:barChart>
      <c:catAx>
        <c:axId val="12919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217280"/>
        <c:crosses val="autoZero"/>
        <c:auto val="1"/>
        <c:lblAlgn val="ctr"/>
        <c:lblOffset val="100"/>
        <c:noMultiLvlLbl val="0"/>
      </c:catAx>
      <c:valAx>
        <c:axId val="129217280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19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invertIfNegative val="0"/>
          <c:cat>
            <c:strRef>
              <c:f>List1!$A$13:$A$15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List1!$B$13:$B$15</c:f>
              <c:numCache>
                <c:formatCode>General</c:formatCode>
                <c:ptCount val="3"/>
                <c:pt idx="0">
                  <c:v>46.875</c:v>
                </c:pt>
                <c:pt idx="1">
                  <c:v>6.25</c:v>
                </c:pt>
                <c:pt idx="2">
                  <c:v>46.875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6-46BE-AA7C-6F216EA33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32896"/>
        <c:axId val="129234432"/>
      </c:barChart>
      <c:catAx>
        <c:axId val="12923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234432"/>
        <c:crosses val="autoZero"/>
        <c:auto val="1"/>
        <c:lblAlgn val="ctr"/>
        <c:lblOffset val="100"/>
        <c:noMultiLvlLbl val="0"/>
      </c:catAx>
      <c:valAx>
        <c:axId val="129234432"/>
        <c:scaling>
          <c:orientation val="minMax"/>
          <c:max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23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8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5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02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5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66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583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23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624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22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674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14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72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0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F9D3-8540-4C7D-878F-E11C2521B422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02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C3DF-1BBC-489B-9C9B-A079D254B859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440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BCDF0-C0DD-4410-9203-AD739DC9CE0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428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10A1-8E4A-4972-B591-37C10944B5E7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931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8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7A9A0-7DFF-4EFC-B339-73A0F5680D71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59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006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55FF-9E6B-4D67-8E2E-0C7E7A2DD113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897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8331-BD10-47BA-8DED-DD18DA4AE9BA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62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5735A-7345-49CF-9784-C64168D7444C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6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4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9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f/Wilhelm_Weinberg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3/35/Ghhardy@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GENETICKÁ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FENOTYPOVÁ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7" y="230500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629777" y="266216"/>
            <a:ext cx="596612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populace:</a:t>
            </a:r>
          </a:p>
          <a:p>
            <a:pPr algn="ctr"/>
            <a:r>
              <a:rPr lang="cs-CZ" b="1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Hardyho-Weinbergova</a:t>
            </a:r>
            <a:r>
              <a:rPr lang="cs-CZ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populace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3449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60000"/>
                </a:solidFill>
                <a:latin typeface="Arial" charset="0"/>
              </a:rPr>
              <a:t>Vlastnosti:</a:t>
            </a:r>
            <a:br>
              <a:rPr lang="cs-CZ">
                <a:latin typeface="Arial" charset="0"/>
              </a:rPr>
            </a:br>
            <a:endParaRPr lang="cs-CZ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diploidní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pohlavní rozmnožování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diskrétní generace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2 alely, segregace 1:1</a:t>
            </a:r>
            <a:br>
              <a:rPr lang="cs-CZ" sz="2000">
                <a:latin typeface="Arial" charset="0"/>
              </a:rPr>
            </a:br>
            <a:endParaRPr lang="cs-CZ" sz="2000">
              <a:latin typeface="Arial" charset="0"/>
            </a:endParaRPr>
          </a:p>
          <a:p>
            <a:r>
              <a:rPr lang="cs-CZ" sz="2000">
                <a:latin typeface="Arial" charset="0"/>
              </a:rPr>
              <a:t>stejné frekvence alel u obou pohlaví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768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Vlastnosti: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náhodné oplození </a:t>
            </a:r>
            <a:r>
              <a:rPr lang="cs-CZ" sz="2000" dirty="0">
                <a:latin typeface="Arial" charset="0"/>
              </a:rPr>
              <a:t>(panmixie)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opak: asortativní páření, příbuzenské křížení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velmi </a:t>
            </a:r>
            <a:r>
              <a:rPr lang="cs-CZ" sz="2000" u="sng" dirty="0">
                <a:latin typeface="Arial" charset="0"/>
              </a:rPr>
              <a:t>velká</a:t>
            </a:r>
            <a:r>
              <a:rPr lang="cs-CZ" sz="2000" dirty="0">
                <a:latin typeface="Arial" charset="0"/>
              </a:rPr>
              <a:t> (efektivně nekonečná) </a:t>
            </a:r>
            <a:r>
              <a:rPr lang="cs-CZ" sz="2000" u="sng" dirty="0">
                <a:latin typeface="Arial" charset="0"/>
              </a:rPr>
              <a:t>velikost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migrace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žádná selekce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77D66F8-0B2D-422F-90CF-D401FD5FD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777" y="266216"/>
            <a:ext cx="596612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Modelové populace:</a:t>
            </a:r>
          </a:p>
          <a:p>
            <a:pPr algn="ctr"/>
            <a:r>
              <a:rPr lang="cs-CZ" b="1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Hardyho-Weinbergova</a:t>
            </a:r>
            <a:r>
              <a:rPr lang="cs-CZ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populace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2887038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populacích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nepozorujeme poměr 3:1?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5" y="991458"/>
            <a:ext cx="3707438" cy="5263914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841708" y="5521803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3998" y="616507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3238" y="1070125"/>
            <a:ext cx="6950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1. Frekvence genotypů závisí na frekvencích alel v populaci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03238" y="2519146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3. HW rovnováhy dosaženo již 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67506" y="3355990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Zobecnění:</a:t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geny vázané na X: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samice: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samci: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br>
              <a:rPr lang="cs-CZ" sz="2000" i="1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více alel: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	3 alely: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r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pr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qr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	</a:t>
            </a:r>
            <a:r>
              <a:rPr lang="cs-CZ" sz="2000" dirty="0">
                <a:latin typeface="Arial" charset="0"/>
              </a:rPr>
              <a:t>obecně</a:t>
            </a:r>
            <a:r>
              <a:rPr lang="cs-CZ" sz="2000" i="1" dirty="0">
                <a:latin typeface="Arial" charset="0"/>
              </a:rPr>
              <a:t> p</a:t>
            </a:r>
            <a:r>
              <a:rPr lang="cs-CZ" sz="2000" i="1" baseline="-25000" dirty="0">
                <a:latin typeface="Arial" charset="0"/>
              </a:rPr>
              <a:t>i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i="1" baseline="-25000" dirty="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87846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HARDYHO-WEINBERGŮV PRINCIP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96" y="3074555"/>
            <a:ext cx="3717201" cy="2414492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CB7BDB0-3E5C-49E8-8FD2-311626DC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55902"/>
            <a:ext cx="5626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2. Frekvence alel z generace na generaci stálé</a:t>
            </a:r>
          </a:p>
          <a:p>
            <a:r>
              <a:rPr lang="cs-CZ" sz="2000" dirty="0">
                <a:latin typeface="Arial" charset="0"/>
              </a:rPr>
              <a:t>     </a:t>
            </a:r>
            <a:r>
              <a:rPr lang="cs-CZ" sz="2000" dirty="0">
                <a:latin typeface="Arial" charset="0"/>
                <a:sym typeface="Symbol" pitchFamily="18" charset="2"/>
              </a:rPr>
              <a:t>=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Hardyho-Weinbergova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rovnováha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Arial" charset="0"/>
              </a:rPr>
              <a:t>heterozygoti nejfrekventovanější při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7409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dirty="0">
                <a:latin typeface="Arial" charset="0"/>
              </a:rPr>
              <a:t> se snižuje rychlostí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 err="1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>
                <a:latin typeface="Arial" charset="0"/>
                <a:sym typeface="Symbol" pitchFamily="18" charset="2"/>
              </a:rPr>
              <a:t>aa</a:t>
            </a:r>
            <a:r>
              <a:rPr lang="cs-CZ" sz="2000" dirty="0">
                <a:latin typeface="Arial" charset="0"/>
                <a:sym typeface="Symbol" pitchFamily="18" charset="2"/>
              </a:rPr>
              <a:t> rychlostí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i="1" baseline="-25000" dirty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/ </a:t>
            </a:r>
            <a:r>
              <a:rPr lang="cs-CZ" sz="2000" i="1" dirty="0" err="1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>
                <a:latin typeface="Arial" charset="0"/>
                <a:sym typeface="Symbol" pitchFamily="18" charset="2"/>
              </a:rPr>
              <a:t>aa</a:t>
            </a:r>
            <a:r>
              <a:rPr lang="cs-CZ" sz="2000" dirty="0">
                <a:latin typeface="Arial" charset="0"/>
                <a:sym typeface="Symbol" pitchFamily="18" charset="2"/>
              </a:rPr>
              <a:t> 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     v heterozygotním stavu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753841" y="311022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Frekvence vzácných alel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97279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75 0.000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693520" y="266958"/>
            <a:ext cx="596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Možné příčiny 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751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Metodické příčiny: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7101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Neplatnost některého z předpokladů H-W modelu: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4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nulové alely, </a:t>
            </a:r>
            <a:r>
              <a:rPr lang="cs-CZ" sz="2000" i="1" dirty="0" err="1">
                <a:latin typeface="Arial" charset="0"/>
              </a:rPr>
              <a:t>allelic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35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Nižší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proti heterozygotům</a:t>
            </a:r>
          </a:p>
          <a:p>
            <a:r>
              <a:rPr lang="cs-CZ" sz="2000" dirty="0">
                <a:latin typeface="Arial" charset="0"/>
              </a:rPr>
              <a:t>nenáhodné křížení (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>, pozitivní asortativní páření)</a:t>
            </a:r>
          </a:p>
          <a:p>
            <a:r>
              <a:rPr lang="cs-CZ" sz="2000" dirty="0">
                <a:latin typeface="Arial" charset="0"/>
              </a:rPr>
              <a:t>strukturovanost populace (rozdílné frekvence alel, </a:t>
            </a:r>
            <a:r>
              <a:rPr lang="cs-CZ" sz="2000" dirty="0" err="1">
                <a:latin typeface="Arial" charset="0"/>
              </a:rPr>
              <a:t>srv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err="1">
                <a:latin typeface="Arial" charset="0"/>
              </a:rPr>
              <a:t>Wahlundův</a:t>
            </a:r>
            <a:r>
              <a:rPr lang="cs-CZ" sz="2000" dirty="0">
                <a:latin typeface="Arial" charset="0"/>
              </a:rPr>
              <a:t> 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Vyšší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podporující heterozygoty</a:t>
            </a:r>
          </a:p>
          <a:p>
            <a:r>
              <a:rPr lang="cs-CZ" sz="2000" dirty="0">
                <a:latin typeface="Arial" charset="0"/>
              </a:rPr>
              <a:t>nenáhodné křížení (</a:t>
            </a:r>
            <a:r>
              <a:rPr lang="cs-CZ" sz="2000" dirty="0" err="1">
                <a:latin typeface="Arial" charset="0"/>
              </a:rPr>
              <a:t>outbreeding</a:t>
            </a:r>
            <a:r>
              <a:rPr lang="cs-CZ" sz="2000" dirty="0">
                <a:latin typeface="Arial" charset="0"/>
              </a:rPr>
              <a:t>, negativní asortativní páření)</a:t>
            </a:r>
          </a:p>
          <a:p>
            <a:r>
              <a:rPr lang="en-US" sz="2000" dirty="0">
                <a:latin typeface="Arial" charset="0"/>
              </a:rPr>
              <a:t>m</a:t>
            </a:r>
            <a:r>
              <a:rPr lang="cs-CZ" sz="2000" dirty="0" err="1">
                <a:latin typeface="Arial" charset="0"/>
              </a:rPr>
              <a:t>igrace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165571" y="266700"/>
            <a:ext cx="695414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 V POPULACÍCH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503238" y="997743"/>
            <a:ext cx="83252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elektroforéza proteinů, analýza restrikčních fragmentů (RFLP, </a:t>
            </a:r>
            <a:r>
              <a:rPr lang="cs-CZ" sz="2000" dirty="0" err="1">
                <a:latin typeface="Arial" charset="0"/>
              </a:rPr>
              <a:t>RADseq</a:t>
            </a:r>
            <a:r>
              <a:rPr lang="cs-CZ" sz="2000" dirty="0">
                <a:latin typeface="Arial" charset="0"/>
              </a:rPr>
              <a:t>),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sekvenování, </a:t>
            </a:r>
            <a:r>
              <a:rPr lang="cs-CZ" sz="2000" dirty="0" err="1">
                <a:latin typeface="Arial" charset="0"/>
              </a:rPr>
              <a:t>mikrosatelity</a:t>
            </a:r>
            <a:endParaRPr lang="cs-CZ" sz="2000" dirty="0">
              <a:latin typeface="Arial" charset="0"/>
            </a:endParaRPr>
          </a:p>
        </p:txBody>
      </p:sp>
      <p:pic>
        <p:nvPicPr>
          <p:cNvPr id="1028" name="Picture 4" descr="File:RADseq schematic.pdf - Wikimedia Commons">
            <a:extLst>
              <a:ext uri="{FF2B5EF4-FFF2-40B4-BE49-F238E27FC236}">
                <a16:creationId xmlns:a16="http://schemas.microsoft.com/office/drawing/2014/main" id="{9AAF93C0-4922-44A2-9891-19763F84A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9289" r="6191" b="15826"/>
          <a:stretch/>
        </p:blipFill>
        <p:spPr bwMode="auto">
          <a:xfrm>
            <a:off x="342359" y="2059752"/>
            <a:ext cx="4155970" cy="27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lumina Sequencing Platform – Biomarker Technologies">
            <a:extLst>
              <a:ext uri="{FF2B5EF4-FFF2-40B4-BE49-F238E27FC236}">
                <a16:creationId xmlns:a16="http://schemas.microsoft.com/office/drawing/2014/main" id="{3C5F8ADA-EABE-4B95-B479-840629FE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54" y="1472125"/>
            <a:ext cx="3862026" cy="29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otyping - Fragment Analysis • Biofidal">
            <a:extLst>
              <a:ext uri="{FF2B5EF4-FFF2-40B4-BE49-F238E27FC236}">
                <a16:creationId xmlns:a16="http://schemas.microsoft.com/office/drawing/2014/main" id="{4CFBDCCC-248B-4579-BA8C-EA040E64C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7106" r="1592" b="2563"/>
          <a:stretch/>
        </p:blipFill>
        <p:spPr bwMode="auto">
          <a:xfrm>
            <a:off x="3206900" y="4593668"/>
            <a:ext cx="3752941" cy="20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3417680-3688-48A7-B21F-39938F46E517}"/>
              </a:ext>
            </a:extLst>
          </p:cNvPr>
          <p:cNvSpPr txBox="1"/>
          <p:nvPr/>
        </p:nvSpPr>
        <p:spPr>
          <a:xfrm>
            <a:off x="503238" y="484935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RADseq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5991991D-93AC-479D-AA48-BC0CA19681C5}"/>
              </a:ext>
            </a:extLst>
          </p:cNvPr>
          <p:cNvSpPr txBox="1"/>
          <p:nvPr/>
        </p:nvSpPr>
        <p:spPr>
          <a:xfrm>
            <a:off x="1488695" y="626718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mikrosatelity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E0581D2-B8DA-4DE4-8D26-110888F836E4}"/>
              </a:ext>
            </a:extLst>
          </p:cNvPr>
          <p:cNvSpPr txBox="1"/>
          <p:nvPr/>
        </p:nvSpPr>
        <p:spPr>
          <a:xfrm>
            <a:off x="7284518" y="457781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921836" y="254011"/>
            <a:ext cx="409919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 a polytypie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164B096-125D-4DD2-87BE-9A05871BDB2D}"/>
              </a:ext>
            </a:extLst>
          </p:cNvPr>
          <p:cNvGrpSpPr>
            <a:grpSpLocks noChangeAspect="1"/>
          </p:cNvGrpSpPr>
          <p:nvPr/>
        </p:nvGrpSpPr>
        <p:grpSpPr>
          <a:xfrm>
            <a:off x="527268" y="1199064"/>
            <a:ext cx="6439872" cy="1496466"/>
            <a:chOff x="485775" y="4953000"/>
            <a:chExt cx="5246688" cy="1219200"/>
          </a:xfrm>
        </p:grpSpPr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485775" y="4953000"/>
              <a:ext cx="2476500" cy="1219200"/>
              <a:chOff x="474" y="3210"/>
              <a:chExt cx="1560" cy="768"/>
            </a:xfrm>
          </p:grpSpPr>
          <p:sp>
            <p:nvSpPr>
              <p:cNvPr id="14366" name="Oval 25"/>
              <p:cNvSpPr>
                <a:spLocks noChangeArrowheads="1"/>
              </p:cNvSpPr>
              <p:nvPr/>
            </p:nvSpPr>
            <p:spPr bwMode="auto">
              <a:xfrm>
                <a:off x="558" y="3276"/>
                <a:ext cx="633" cy="636"/>
              </a:xfrm>
              <a:prstGeom prst="ellipse">
                <a:avLst/>
              </a:prstGeom>
              <a:solidFill>
                <a:srgbClr val="FDDF0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7" name="Oval 26"/>
              <p:cNvSpPr>
                <a:spLocks noChangeAspect="1" noChangeArrowheads="1"/>
              </p:cNvSpPr>
              <p:nvPr/>
            </p:nvSpPr>
            <p:spPr bwMode="auto">
              <a:xfrm>
                <a:off x="807" y="3335"/>
                <a:ext cx="126" cy="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8" name="Oval 27"/>
              <p:cNvSpPr>
                <a:spLocks noChangeAspect="1" noChangeArrowheads="1"/>
              </p:cNvSpPr>
              <p:nvPr/>
            </p:nvSpPr>
            <p:spPr bwMode="auto">
              <a:xfrm>
                <a:off x="623" y="3473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9" name="Oval 28"/>
              <p:cNvSpPr>
                <a:spLocks noChangeAspect="1" noChangeArrowheads="1"/>
              </p:cNvSpPr>
              <p:nvPr/>
            </p:nvSpPr>
            <p:spPr bwMode="auto">
              <a:xfrm>
                <a:off x="813" y="3525"/>
                <a:ext cx="127" cy="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0" name="Oval 29"/>
              <p:cNvSpPr>
                <a:spLocks noChangeAspect="1" noChangeArrowheads="1"/>
              </p:cNvSpPr>
              <p:nvPr/>
            </p:nvSpPr>
            <p:spPr bwMode="auto">
              <a:xfrm>
                <a:off x="1003" y="3466"/>
                <a:ext cx="128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1" name="Oval 30"/>
              <p:cNvSpPr>
                <a:spLocks noChangeAspect="1" noChangeArrowheads="1"/>
              </p:cNvSpPr>
              <p:nvPr/>
            </p:nvSpPr>
            <p:spPr bwMode="auto">
              <a:xfrm>
                <a:off x="692" y="3689"/>
                <a:ext cx="127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2" name="Oval 31"/>
              <p:cNvSpPr>
                <a:spLocks noChangeAspect="1" noChangeArrowheads="1"/>
              </p:cNvSpPr>
              <p:nvPr/>
            </p:nvSpPr>
            <p:spPr bwMode="auto">
              <a:xfrm>
                <a:off x="927" y="3689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3" name="Oval 51"/>
              <p:cNvSpPr>
                <a:spLocks noChangeArrowheads="1"/>
              </p:cNvSpPr>
              <p:nvPr/>
            </p:nvSpPr>
            <p:spPr bwMode="auto">
              <a:xfrm>
                <a:off x="1326" y="3276"/>
                <a:ext cx="633" cy="636"/>
              </a:xfrm>
              <a:prstGeom prst="ellipse">
                <a:avLst/>
              </a:prstGeom>
              <a:solidFill>
                <a:srgbClr val="FDDF0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4" name="Oval 52"/>
              <p:cNvSpPr>
                <a:spLocks noChangeAspect="1" noChangeArrowheads="1"/>
              </p:cNvSpPr>
              <p:nvPr/>
            </p:nvSpPr>
            <p:spPr bwMode="auto">
              <a:xfrm>
                <a:off x="1575" y="3335"/>
                <a:ext cx="126" cy="128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5" name="Oval 53"/>
              <p:cNvSpPr>
                <a:spLocks noChangeAspect="1" noChangeArrowheads="1"/>
              </p:cNvSpPr>
              <p:nvPr/>
            </p:nvSpPr>
            <p:spPr bwMode="auto">
              <a:xfrm>
                <a:off x="1391" y="3473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6" name="Oval 54"/>
              <p:cNvSpPr>
                <a:spLocks noChangeAspect="1" noChangeArrowheads="1"/>
              </p:cNvSpPr>
              <p:nvPr/>
            </p:nvSpPr>
            <p:spPr bwMode="auto">
              <a:xfrm>
                <a:off x="1581" y="3525"/>
                <a:ext cx="127" cy="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7" name="Oval 55"/>
              <p:cNvSpPr>
                <a:spLocks noChangeAspect="1" noChangeArrowheads="1"/>
              </p:cNvSpPr>
              <p:nvPr/>
            </p:nvSpPr>
            <p:spPr bwMode="auto">
              <a:xfrm>
                <a:off x="1771" y="3466"/>
                <a:ext cx="128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8" name="Oval 56"/>
              <p:cNvSpPr>
                <a:spLocks noChangeAspect="1" noChangeArrowheads="1"/>
              </p:cNvSpPr>
              <p:nvPr/>
            </p:nvSpPr>
            <p:spPr bwMode="auto">
              <a:xfrm>
                <a:off x="1460" y="3689"/>
                <a:ext cx="127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79" name="Oval 57"/>
              <p:cNvSpPr>
                <a:spLocks noChangeAspect="1" noChangeArrowheads="1"/>
              </p:cNvSpPr>
              <p:nvPr/>
            </p:nvSpPr>
            <p:spPr bwMode="auto">
              <a:xfrm>
                <a:off x="1695" y="3689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74" y="3210"/>
                <a:ext cx="1560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3255963" y="4953000"/>
              <a:ext cx="2476500" cy="1219200"/>
              <a:chOff x="2214" y="3210"/>
              <a:chExt cx="1560" cy="768"/>
            </a:xfrm>
          </p:grpSpPr>
          <p:sp>
            <p:nvSpPr>
              <p:cNvPr id="14351" name="Oval 59"/>
              <p:cNvSpPr>
                <a:spLocks noChangeArrowheads="1"/>
              </p:cNvSpPr>
              <p:nvPr/>
            </p:nvSpPr>
            <p:spPr bwMode="auto">
              <a:xfrm>
                <a:off x="2286" y="3276"/>
                <a:ext cx="633" cy="636"/>
              </a:xfrm>
              <a:prstGeom prst="ellipse">
                <a:avLst/>
              </a:prstGeom>
              <a:solidFill>
                <a:srgbClr val="FDDF0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2" name="Oval 60"/>
              <p:cNvSpPr>
                <a:spLocks noChangeAspect="1" noChangeArrowheads="1"/>
              </p:cNvSpPr>
              <p:nvPr/>
            </p:nvSpPr>
            <p:spPr bwMode="auto">
              <a:xfrm>
                <a:off x="2535" y="3335"/>
                <a:ext cx="126" cy="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3" name="Oval 61"/>
              <p:cNvSpPr>
                <a:spLocks noChangeAspect="1" noChangeArrowheads="1"/>
              </p:cNvSpPr>
              <p:nvPr/>
            </p:nvSpPr>
            <p:spPr bwMode="auto">
              <a:xfrm>
                <a:off x="2351" y="3473"/>
                <a:ext cx="127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4" name="Oval 62"/>
              <p:cNvSpPr>
                <a:spLocks noChangeAspect="1" noChangeArrowheads="1"/>
              </p:cNvSpPr>
              <p:nvPr/>
            </p:nvSpPr>
            <p:spPr bwMode="auto">
              <a:xfrm>
                <a:off x="2541" y="3525"/>
                <a:ext cx="127" cy="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5" name="Oval 63"/>
              <p:cNvSpPr>
                <a:spLocks noChangeAspect="1" noChangeArrowheads="1"/>
              </p:cNvSpPr>
              <p:nvPr/>
            </p:nvSpPr>
            <p:spPr bwMode="auto">
              <a:xfrm>
                <a:off x="2731" y="3466"/>
                <a:ext cx="128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6" name="Oval 64"/>
              <p:cNvSpPr>
                <a:spLocks noChangeAspect="1" noChangeArrowheads="1"/>
              </p:cNvSpPr>
              <p:nvPr/>
            </p:nvSpPr>
            <p:spPr bwMode="auto">
              <a:xfrm>
                <a:off x="2420" y="3689"/>
                <a:ext cx="127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7" name="Oval 65"/>
              <p:cNvSpPr>
                <a:spLocks noChangeAspect="1" noChangeArrowheads="1"/>
              </p:cNvSpPr>
              <p:nvPr/>
            </p:nvSpPr>
            <p:spPr bwMode="auto">
              <a:xfrm>
                <a:off x="2655" y="3689"/>
                <a:ext cx="127" cy="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8" name="Oval 67"/>
              <p:cNvSpPr>
                <a:spLocks noChangeArrowheads="1"/>
              </p:cNvSpPr>
              <p:nvPr/>
            </p:nvSpPr>
            <p:spPr bwMode="auto">
              <a:xfrm>
                <a:off x="3066" y="3276"/>
                <a:ext cx="633" cy="636"/>
              </a:xfrm>
              <a:prstGeom prst="ellipse">
                <a:avLst/>
              </a:prstGeom>
              <a:solidFill>
                <a:srgbClr val="FDDF0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9" name="Oval 68"/>
              <p:cNvSpPr>
                <a:spLocks noChangeAspect="1" noChangeArrowheads="1"/>
              </p:cNvSpPr>
              <p:nvPr/>
            </p:nvSpPr>
            <p:spPr bwMode="auto">
              <a:xfrm>
                <a:off x="3315" y="3335"/>
                <a:ext cx="126" cy="128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0" name="Oval 69"/>
              <p:cNvSpPr>
                <a:spLocks noChangeAspect="1" noChangeArrowheads="1"/>
              </p:cNvSpPr>
              <p:nvPr/>
            </p:nvSpPr>
            <p:spPr bwMode="auto">
              <a:xfrm>
                <a:off x="3131" y="3473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1" name="Oval 70"/>
              <p:cNvSpPr>
                <a:spLocks noChangeAspect="1" noChangeArrowheads="1"/>
              </p:cNvSpPr>
              <p:nvPr/>
            </p:nvSpPr>
            <p:spPr bwMode="auto">
              <a:xfrm>
                <a:off x="3321" y="3525"/>
                <a:ext cx="127" cy="128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2" name="Oval 71"/>
              <p:cNvSpPr>
                <a:spLocks noChangeAspect="1" noChangeArrowheads="1"/>
              </p:cNvSpPr>
              <p:nvPr/>
            </p:nvSpPr>
            <p:spPr bwMode="auto">
              <a:xfrm>
                <a:off x="3511" y="3466"/>
                <a:ext cx="128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3" name="Oval 72"/>
              <p:cNvSpPr>
                <a:spLocks noChangeAspect="1" noChangeArrowheads="1"/>
              </p:cNvSpPr>
              <p:nvPr/>
            </p:nvSpPr>
            <p:spPr bwMode="auto">
              <a:xfrm>
                <a:off x="3200" y="3689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4" name="Oval 73"/>
              <p:cNvSpPr>
                <a:spLocks noChangeAspect="1" noChangeArrowheads="1"/>
              </p:cNvSpPr>
              <p:nvPr/>
            </p:nvSpPr>
            <p:spPr bwMode="auto">
              <a:xfrm>
                <a:off x="3435" y="3689"/>
                <a:ext cx="127" cy="127"/>
              </a:xfrm>
              <a:prstGeom prst="ellipse">
                <a:avLst/>
              </a:prstGeom>
              <a:solidFill>
                <a:srgbClr val="E8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5" name="Rectangle 76"/>
              <p:cNvSpPr>
                <a:spLocks noChangeArrowheads="1"/>
              </p:cNvSpPr>
              <p:nvPr/>
            </p:nvSpPr>
            <p:spPr bwMode="auto">
              <a:xfrm>
                <a:off x="2214" y="3210"/>
                <a:ext cx="1560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2619308" y="767891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4985329" y="770495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50" name="Picture 2" descr="Method overriding, a runtime polymorphism, really? – TechTalk">
            <a:extLst>
              <a:ext uri="{FF2B5EF4-FFF2-40B4-BE49-F238E27FC236}">
                <a16:creationId xmlns:a16="http://schemas.microsoft.com/office/drawing/2014/main" id="{C6A5DC62-D3B2-4F0E-BA81-339444C1A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r="12478"/>
          <a:stretch/>
        </p:blipFill>
        <p:spPr bwMode="auto">
          <a:xfrm>
            <a:off x="259930" y="3079389"/>
            <a:ext cx="3574371" cy="35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mplified distribution of colour patterns in Heliconius erato. The... |  Download Scientific Diagram">
            <a:extLst>
              <a:ext uri="{FF2B5EF4-FFF2-40B4-BE49-F238E27FC236}">
                <a16:creationId xmlns:a16="http://schemas.microsoft.com/office/drawing/2014/main" id="{4E9BB8EC-1873-45A9-B022-32898D18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05" y="3371668"/>
            <a:ext cx="4703296" cy="31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9896" y="473700"/>
            <a:ext cx="1900056" cy="190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A4EE6D50-9D9C-47A4-9961-784312F686A0}"/>
              </a:ext>
            </a:extLst>
          </p:cNvPr>
          <p:cNvSpPr txBox="1"/>
          <p:nvPr/>
        </p:nvSpPr>
        <p:spPr>
          <a:xfrm>
            <a:off x="6875114" y="289482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Heliconius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erato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184433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Evoluce je dvoustupňový proces:</a:t>
            </a:r>
            <a:endParaRPr lang="cs-CZ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1. (geneticky podmíněná) proměnlivost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  mezi jedinci v populaci</a:t>
            </a:r>
          </a:p>
          <a:p>
            <a:pPr defTabSz="252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2. změny v zastoupení jednotlivých variant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z generace na generaci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>
                <a:latin typeface="Arial" charset="0"/>
              </a:rPr>
              <a:t>Míra zvýšení reprodukční zdatnosti libovolného organismu v libovolném čase je rovna jeho genetické proměnlivosti v tomto čase.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4876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80000"/>
                </a:solidFill>
                <a:latin typeface="Arial" charset="0"/>
              </a:rPr>
              <a:t>Polymorfismus</a:t>
            </a:r>
            <a:r>
              <a:rPr lang="en-GB" b="1">
                <a:solidFill>
                  <a:srgbClr val="E80000"/>
                </a:solidFill>
                <a:latin typeface="Arial" charset="0"/>
              </a:rPr>
              <a:t>:</a:t>
            </a:r>
            <a:endParaRPr lang="cs-CZ" b="1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podíl polymorfních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US" sz="2000" dirty="0" err="1">
                <a:latin typeface="Arial" charset="0"/>
              </a:rPr>
              <a:t>velikost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popula</a:t>
            </a:r>
            <a:r>
              <a:rPr lang="cs-CZ" sz="2000" dirty="0">
                <a:latin typeface="Arial" charset="0"/>
              </a:rPr>
              <a:t>č</a:t>
            </a:r>
            <a:r>
              <a:rPr lang="en-US" sz="2000" dirty="0">
                <a:latin typeface="Arial" charset="0"/>
              </a:rPr>
              <a:t>n</a:t>
            </a:r>
            <a:r>
              <a:rPr lang="cs-CZ" sz="2000" dirty="0">
                <a:latin typeface="Arial" charset="0"/>
              </a:rPr>
              <a:t>í</a:t>
            </a:r>
            <a:r>
              <a:rPr lang="en-US" sz="2000" dirty="0">
                <a:latin typeface="Arial" charset="0"/>
              </a:rPr>
              <a:t>ho </a:t>
            </a:r>
            <a:r>
              <a:rPr lang="en-US" sz="2000" dirty="0" err="1">
                <a:latin typeface="Arial" charset="0"/>
              </a:rPr>
              <a:t>vzorku</a:t>
            </a:r>
            <a:r>
              <a:rPr lang="en-US" sz="2000" dirty="0">
                <a:latin typeface="Arial" charset="0"/>
              </a:rPr>
              <a:t> v</a:t>
            </a:r>
            <a:r>
              <a:rPr lang="cs-CZ" sz="2000" dirty="0" err="1">
                <a:latin typeface="Arial" charset="0"/>
              </a:rPr>
              <a:t>ětš</a:t>
            </a:r>
            <a:r>
              <a:rPr lang="en-US" sz="2000" dirty="0" err="1">
                <a:latin typeface="Arial" charset="0"/>
              </a:rPr>
              <a:t>inou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omezen</a:t>
            </a:r>
            <a:r>
              <a:rPr lang="cs-CZ" sz="2000" dirty="0">
                <a:latin typeface="Arial" charset="0"/>
              </a:rPr>
              <a:t>á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endParaRPr lang="cs-CZ" sz="2000" dirty="0">
              <a:latin typeface="Arial" charset="0"/>
              <a:sym typeface="Symbol" pitchFamily="18" charset="2"/>
            </a:endParaRPr>
          </a:p>
          <a:p>
            <a:r>
              <a:rPr lang="cs-CZ" sz="2000" dirty="0">
                <a:latin typeface="Arial" charset="0"/>
                <a:sym typeface="Symbol" pitchFamily="18" charset="2"/>
              </a:rPr>
              <a:t>	hranice 5% (</a:t>
            </a:r>
            <a:r>
              <a:rPr lang="cs-CZ" sz="2000" i="1" dirty="0">
                <a:latin typeface="Arial" charset="0"/>
                <a:sym typeface="Symbol" pitchFamily="18" charset="2"/>
              </a:rPr>
              <a:t>P</a:t>
            </a:r>
            <a:r>
              <a:rPr lang="cs-CZ" sz="2000" baseline="-25000" dirty="0">
                <a:latin typeface="Arial" charset="0"/>
                <a:sym typeface="Symbol" pitchFamily="18" charset="2"/>
              </a:rPr>
              <a:t>0.05</a:t>
            </a:r>
            <a:r>
              <a:rPr lang="cs-CZ" sz="2000" dirty="0">
                <a:latin typeface="Arial" charset="0"/>
                <a:sym typeface="Symbol" pitchFamily="18" charset="2"/>
              </a:rPr>
              <a:t>) nebo 1%</a:t>
            </a:r>
            <a:r>
              <a:rPr lang="cs-CZ" sz="18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P</a:t>
            </a:r>
            <a:r>
              <a:rPr lang="cs-CZ" sz="2000" baseline="-25000" dirty="0">
                <a:latin typeface="Arial" charset="0"/>
                <a:sym typeface="Symbol" pitchFamily="18" charset="2"/>
              </a:rPr>
              <a:t>0.01</a:t>
            </a:r>
            <a:r>
              <a:rPr lang="cs-CZ" sz="2000" dirty="0">
                <a:latin typeface="Arial" charset="0"/>
                <a:sym typeface="Symbol" pitchFamily="18" charset="2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počet alel na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A</a:t>
            </a:r>
            <a:r>
              <a:rPr lang="cs-CZ" sz="2000" dirty="0">
                <a:latin typeface="Arial" charset="0"/>
              </a:rPr>
              <a:t>;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diversity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richness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průměrná skutečná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H</a:t>
            </a:r>
            <a:r>
              <a:rPr lang="cs-CZ" sz="2000" baseline="-25000" dirty="0">
                <a:latin typeface="Arial" charset="0"/>
              </a:rPr>
              <a:t>o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průměrná očekávaná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H</a:t>
            </a:r>
            <a:r>
              <a:rPr lang="cs-CZ" sz="2000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) = genová </a:t>
            </a:r>
            <a:r>
              <a:rPr lang="cs-CZ" sz="2000" dirty="0" err="1">
                <a:latin typeface="Arial" charset="0"/>
              </a:rPr>
              <a:t>diverzita</a:t>
            </a:r>
            <a:br>
              <a:rPr lang="cs-CZ" sz="2000" dirty="0">
                <a:latin typeface="Arial" charset="0"/>
              </a:rPr>
            </a:b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nukleotidový polymorfismus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</a:t>
            </a:r>
            <a:r>
              <a:rPr lang="cs-CZ" sz="2000" dirty="0">
                <a:latin typeface="Arial" charset="0"/>
                <a:sym typeface="Symbol" pitchFamily="18" charset="2"/>
              </a:rPr>
              <a:t>)</a:t>
            </a:r>
          </a:p>
          <a:p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nukleotidová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diverzita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  <a:sym typeface="Symbol" pitchFamily="18" charset="2"/>
              </a:rPr>
              <a:t></a:t>
            </a:r>
            <a:r>
              <a:rPr lang="cs-CZ" sz="2000" dirty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349368"/>
            <a:ext cx="761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Otázka rozsahu proměnlivosti v přírodních populacích: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1930694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6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H. Muller</a:t>
              </a:r>
              <a:r>
                <a:rPr lang="cs-CZ" sz="2000">
                  <a:latin typeface="Arial" charset="0"/>
                </a:rPr>
                <a:t>: </a:t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„klasický“ model</a:t>
              </a:r>
            </a:p>
            <a:p>
              <a:r>
                <a:rPr lang="cs-CZ" sz="2000">
                  <a:latin typeface="Arial" charset="0"/>
                </a:rPr>
                <a:t>proměnlivost omezená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1908469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242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>
                  <a:solidFill>
                    <a:srgbClr val="000099"/>
                  </a:solidFill>
                  <a:latin typeface="Arial" charset="0"/>
                </a:rPr>
                <a:t>T. Dobzhansky</a:t>
              </a:r>
              <a:r>
                <a:rPr lang="cs-CZ" sz="2000">
                  <a:latin typeface="Arial" charset="0"/>
                </a:rPr>
                <a:t>: </a:t>
              </a:r>
              <a:br>
                <a:rPr lang="en-US" sz="2000">
                  <a:latin typeface="Arial" charset="0"/>
                </a:rPr>
              </a:br>
              <a:r>
                <a:rPr lang="cs-CZ" sz="2000">
                  <a:solidFill>
                    <a:srgbClr val="E60000"/>
                  </a:solidFill>
                  <a:latin typeface="Arial" charset="0"/>
                </a:rPr>
                <a:t>„rovnovážný“ model</a:t>
              </a:r>
            </a:p>
            <a:p>
              <a:r>
                <a:rPr lang="cs-CZ" sz="2000">
                  <a:latin typeface="Arial" charset="0"/>
                </a:rPr>
                <a:t>proměnlivost normou</a:t>
              </a: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385301" y="266700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2460" y="340195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222" y="506882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19152"/>
              </p:ext>
            </p:extLst>
          </p:nvPr>
        </p:nvGraphicFramePr>
        <p:xfrm>
          <a:off x="142875" y="1646337"/>
          <a:ext cx="6202363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6071616" imgH="4053840" progId="Word.Document.8">
                  <p:embed/>
                </p:oleObj>
              </mc:Choice>
              <mc:Fallback>
                <p:oleObj name="dokument" r:id="rId3" imgW="6071616" imgH="4053840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646337"/>
                        <a:ext cx="6202363" cy="414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5119" y="1704181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2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latin typeface="Arial" charset="0"/>
              </a:rPr>
              <a:t>1966: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Harry Harris</a:t>
            </a:r>
            <a:r>
              <a:rPr lang="cs-CZ" sz="1800">
                <a:latin typeface="Arial" charset="0"/>
              </a:rPr>
              <a:t> – člověk; 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Richard Lewontin, John Hubby</a:t>
            </a:r>
            <a:r>
              <a:rPr lang="cs-CZ" sz="1800">
                <a:latin typeface="Arial" charset="0"/>
              </a:rPr>
              <a:t> – </a:t>
            </a:r>
            <a:r>
              <a:rPr lang="cs-CZ" sz="1800" i="1">
                <a:latin typeface="Arial" charset="0"/>
              </a:rPr>
              <a:t>D. pseudoobscura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03238" y="5812631"/>
            <a:ext cx="72720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charset="0"/>
              </a:rPr>
              <a:t>otázka reprezentativnosti: </a:t>
            </a:r>
          </a:p>
          <a:p>
            <a:r>
              <a:rPr lang="cs-CZ" sz="1800" dirty="0" err="1">
                <a:latin typeface="Arial" charset="0"/>
              </a:rPr>
              <a:t>mikrosatelity</a:t>
            </a:r>
            <a:r>
              <a:rPr lang="cs-CZ" sz="1800" dirty="0">
                <a:latin typeface="Arial" charset="0"/>
              </a:rPr>
              <a:t>, </a:t>
            </a:r>
            <a:r>
              <a:rPr lang="cs-CZ" sz="1800" dirty="0" err="1">
                <a:latin typeface="Arial" charset="0"/>
              </a:rPr>
              <a:t>minisatelity</a:t>
            </a:r>
            <a:r>
              <a:rPr lang="cs-CZ" sz="1800" dirty="0">
                <a:latin typeface="Arial" charset="0"/>
              </a:rPr>
              <a:t> → vysoké mutační tempo, vysoká variabilita</a:t>
            </a:r>
          </a:p>
          <a:p>
            <a:r>
              <a:rPr lang="cs-CZ" sz="1800" dirty="0">
                <a:latin typeface="Arial" charset="0"/>
                <a:sym typeface="Symbol" panose="05050102010706020507" pitchFamily="18" charset="2"/>
              </a:rPr>
              <a:t> </a:t>
            </a:r>
            <a:r>
              <a:rPr lang="cs-CZ" sz="1800" dirty="0">
                <a:latin typeface="Arial" charset="0"/>
              </a:rPr>
              <a:t>konzervativní sekvence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72C5AB2-5F31-4B42-9EEA-145ACD110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301" y="266700"/>
            <a:ext cx="4546437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GENETICKÁ PROMĚNLIVOST</a:t>
            </a:r>
          </a:p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V PŘÍRODNÍCH POPULACÍCH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341820" y="312738"/>
            <a:ext cx="645401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PROMĚNLIVOST NA VÍCE LOKUSECH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77845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blízkost </a:t>
            </a:r>
            <a:r>
              <a:rPr lang="cs-CZ" sz="2000" dirty="0" err="1"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platnost předpokladů H-W </a:t>
            </a:r>
            <a:r>
              <a:rPr lang="cs-CZ" sz="2000" dirty="0">
                <a:latin typeface="Arial" charset="0"/>
                <a:sym typeface="Symbol" pitchFamily="18" charset="2"/>
              </a:rPr>
              <a:t> ustavení vazebné rovnováhy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tento proces může být pomalý  do té doby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vazebná nerovnováha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koeficient vazebné nerovnováhy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vztah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 dirty="0"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680639" y="612844"/>
            <a:ext cx="63610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vazebné nerovnováhy:</a:t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absence rekombinace (např. inverze)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nenáhodnost oplození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selekce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recentní mutace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vzorek směsí 2 druhů s různými frekvencemi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recentní splynutí 2 populací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náhodný genetický posun (drift)</a:t>
            </a:r>
            <a:endParaRPr lang="cs-CZ" sz="2000" dirty="0">
              <a:latin typeface="Arial" charset="0"/>
            </a:endParaRP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619466" y="258651"/>
            <a:ext cx="3159760" cy="982980"/>
          </a:xfrm>
          <a:prstGeom prst="wedgeRectCallout">
            <a:avLst>
              <a:gd name="adj1" fmla="val -68727"/>
              <a:gd name="adj2" fmla="val -133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>
                <a:latin typeface="Arial" pitchFamily="34" charset="0"/>
                <a:cs typeface="Arial" pitchFamily="34" charset="0"/>
              </a:rPr>
              <a:t>vazebná 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nerovnováha nemusí být mezi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6E9DA570-DF29-4861-AF3F-0BF2FF4B4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02" y="277464"/>
            <a:ext cx="6442212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ODCHYLKY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OD NÁHODNÉHO OPLOZENÍ</a:t>
            </a:r>
          </a:p>
        </p:txBody>
      </p:sp>
      <p:pic>
        <p:nvPicPr>
          <p:cNvPr id="3080" name="Picture 8" descr="Centuries of inbreeding among European royals caused the deformity known as  the &amp;#39;Habsburg jaw&amp;#39; | Daily Mail Online">
            <a:extLst>
              <a:ext uri="{FF2B5EF4-FFF2-40B4-BE49-F238E27FC236}">
                <a16:creationId xmlns:a16="http://schemas.microsoft.com/office/drawing/2014/main" id="{2B426853-B0BA-428E-9613-37431026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7" y="1561234"/>
            <a:ext cx="5454662" cy="3276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s Assortative Mating Responsible for Rising Income Inequality? – Reason.com">
            <a:extLst>
              <a:ext uri="{FF2B5EF4-FFF2-40B4-BE49-F238E27FC236}">
                <a16:creationId xmlns:a16="http://schemas.microsoft.com/office/drawing/2014/main" id="{C19047C5-8E7D-4C04-8ED4-8A9CF16A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18" y="3277360"/>
            <a:ext cx="4076700" cy="3057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ed 👽 AX J9 on Twitter: &amp;quot;YEAH my prof is the best heh… &amp;quot;">
            <a:extLst>
              <a:ext uri="{FF2B5EF4-FFF2-40B4-BE49-F238E27FC236}">
                <a16:creationId xmlns:a16="http://schemas.microsoft.com/office/drawing/2014/main" id="{911DDCDF-DFF5-4DFF-AEAE-E808E0B5D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9" t="19786" r="8616" b="41831"/>
          <a:stretch/>
        </p:blipFill>
        <p:spPr bwMode="auto">
          <a:xfrm>
            <a:off x="1556993" y="4847187"/>
            <a:ext cx="2890544" cy="20108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94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3" cstate="print"/>
          <a:srcRect l="2155" t="3472" r="2042" b="4881"/>
          <a:stretch>
            <a:fillRect/>
          </a:stretch>
        </p:blipFill>
        <p:spPr bwMode="auto">
          <a:xfrm>
            <a:off x="6385502" y="2075418"/>
            <a:ext cx="2677885" cy="1592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827212" y="277464"/>
            <a:ext cx="5489575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PŘÍBUZENSKÉ KŘÍŽENÍ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(INBREEDING)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03238" y="1685099"/>
            <a:ext cx="6277681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opakované samooplození (např. samosprašnost):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výchozí gen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(HWE):	1/4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gen. samooplození:	3/8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3/8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gen. samooplození:	7/16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7/16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gen. samooplození:	15/16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2/32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15/16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128933534"/>
              </p:ext>
            </p:extLst>
          </p:nvPr>
        </p:nvGraphicFramePr>
        <p:xfrm>
          <a:off x="435485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635324216"/>
              </p:ext>
            </p:extLst>
          </p:nvPr>
        </p:nvGraphicFramePr>
        <p:xfrm>
          <a:off x="2562078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4005834717"/>
              </p:ext>
            </p:extLst>
          </p:nvPr>
        </p:nvGraphicFramePr>
        <p:xfrm>
          <a:off x="4688670" y="4562570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1260694692"/>
              </p:ext>
            </p:extLst>
          </p:nvPr>
        </p:nvGraphicFramePr>
        <p:xfrm>
          <a:off x="6848670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12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352675" y="323397"/>
            <a:ext cx="448796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cap="all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Koeficienty </a:t>
            </a:r>
            <a:r>
              <a:rPr lang="cs-CZ" b="1" cap="all" dirty="0" err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endParaRPr lang="cs-CZ" b="1" cap="all" dirty="0"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838" y="1108529"/>
            <a:ext cx="4108817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Rodokmenový, </a:t>
            </a:r>
            <a:r>
              <a:rPr lang="cs-CZ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autozygotnosti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3238" y="3994434"/>
            <a:ext cx="7976864" cy="2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alely identické původem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descent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IBD), vždy homozygot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alozygotnost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buď heterozygot, nebo homozygot, kde alely identické stavem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IBS)</a:t>
            </a:r>
          </a:p>
        </p:txBody>
      </p:sp>
      <p:pic>
        <p:nvPicPr>
          <p:cNvPr id="12" name="Picture 8" descr="IBD - I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43" y="1108529"/>
            <a:ext cx="3823834" cy="30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60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1"/>
          <a:stretch/>
        </p:blipFill>
        <p:spPr>
          <a:xfrm>
            <a:off x="503238" y="2802844"/>
            <a:ext cx="4727789" cy="3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1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776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autozygotnosti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499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pravděpodobnost, že jedinec zdědil obě alely téhož genu od jednoho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předka (má obě alely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/>
          <a:stretch/>
        </p:blipFill>
        <p:spPr>
          <a:xfrm>
            <a:off x="503238" y="2802844"/>
            <a:ext cx="8311248" cy="369112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4465" y="5869062"/>
            <a:ext cx="159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 1</a:t>
            </a:r>
          </a:p>
        </p:txBody>
      </p:sp>
    </p:spTree>
    <p:extLst>
      <p:ext uri="{BB962C8B-B14F-4D97-AF65-F5344CB8AC3E}">
        <p14:creationId xmlns:p14="http://schemas.microsoft.com/office/powerpoint/2010/main" val="37559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lassical Genetics - World of Genetics">
            <a:extLst>
              <a:ext uri="{FF2B5EF4-FFF2-40B4-BE49-F238E27FC236}">
                <a16:creationId xmlns:a16="http://schemas.microsoft.com/office/drawing/2014/main" id="{E49F5827-AC4C-4CAF-8292-75A9F23D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93" y="145319"/>
            <a:ext cx="4818816" cy="23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ndel and his work, Seven traits observed by Mendel | Study&amp;Score">
            <a:extLst>
              <a:ext uri="{FF2B5EF4-FFF2-40B4-BE49-F238E27FC236}">
                <a16:creationId xmlns:a16="http://schemas.microsoft.com/office/drawing/2014/main" id="{9912BEA1-ABC6-4BA8-8826-6ADB75CE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74" y="2832337"/>
            <a:ext cx="6422705" cy="3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http://www.genetic-genealogy.co.uk/images/image1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993" y="502104"/>
            <a:ext cx="5486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ovéPole 9"/>
          <p:cNvSpPr txBox="1">
            <a:spLocks noChangeArrowheads="1"/>
          </p:cNvSpPr>
          <p:nvPr/>
        </p:nvSpPr>
        <p:spPr bwMode="auto">
          <a:xfrm>
            <a:off x="503238" y="4640943"/>
            <a:ext cx="8178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Amenhotep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Ames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37.5%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Ostatní v rodokmenu nejsou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tj.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94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48"/>
          <p:cNvSpPr txBox="1">
            <a:spLocks noChangeArrowheads="1"/>
          </p:cNvSpPr>
          <p:nvPr/>
        </p:nvSpPr>
        <p:spPr bwMode="auto">
          <a:xfrm>
            <a:off x="503238" y="1805214"/>
            <a:ext cx="5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+1</a:t>
            </a:r>
          </a:p>
        </p:txBody>
      </p:sp>
      <p:sp>
        <p:nvSpPr>
          <p:cNvPr id="27660" name="TextovéPole 47"/>
          <p:cNvSpPr txBox="1">
            <a:spLocks noChangeArrowheads="1"/>
          </p:cNvSpPr>
          <p:nvPr/>
        </p:nvSpPr>
        <p:spPr bwMode="auto">
          <a:xfrm>
            <a:off x="503238" y="2479448"/>
            <a:ext cx="3456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skutečná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očekávaná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heterozygotnost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3238" y="446314"/>
            <a:ext cx="5472973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Démový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koeficient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odchylka od HW rovnováhy</a:t>
            </a: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03238" y="3608499"/>
            <a:ext cx="9014134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Pozor,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neměří totéž!</a:t>
            </a:r>
          </a:p>
          <a:p>
            <a:pPr>
              <a:spcAft>
                <a:spcPts val="1000"/>
              </a:spcAf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individuální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skupinový</a:t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hutterité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(anabaptisté = novokřtěnci) z Velkých plání v USA 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a Kanadě: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	navzdory striktnímu dodržování tabu incestu jde o jednu z nejvíce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inbredních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skupin lidí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0,0255)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příčinou malý počet zakladatelů (protestanti z Tyrolska a Korutan, 16. st.)</a:t>
            </a:r>
          </a:p>
        </p:txBody>
      </p:sp>
      <p:pic>
        <p:nvPicPr>
          <p:cNvPr id="119810" name="Picture 2" descr="http://upload.wikimedia.org/wikipedia/commons/1/1d/Anneken_Hendr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431" y="2382842"/>
            <a:ext cx="2816226" cy="213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1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 descr="inb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6" y="2999696"/>
            <a:ext cx="622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7"/>
          <p:cNvSpPr txBox="1">
            <a:spLocks noChangeArrowheads="1"/>
          </p:cNvSpPr>
          <p:nvPr/>
        </p:nvSpPr>
        <p:spPr bwMode="auto">
          <a:xfrm>
            <a:off x="2153785" y="262391"/>
            <a:ext cx="465544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Genetické 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1046617"/>
            <a:ext cx="878477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mění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genotypů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(zvýšení frekvence homozygotů)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frekvence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alel se nemění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postihuje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echny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1514" y="1524001"/>
            <a:ext cx="5022172" cy="10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3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9"/>
          <p:cNvSpPr txBox="1">
            <a:spLocks noChangeArrowheads="1"/>
          </p:cNvSpPr>
          <p:nvPr/>
        </p:nvSpPr>
        <p:spPr bwMode="auto">
          <a:xfrm>
            <a:off x="6392887" y="2793413"/>
            <a:ext cx="250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Leavenworthia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alabamica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288088" y="792010"/>
            <a:ext cx="254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Text Box 62"/>
          <p:cNvSpPr txBox="1">
            <a:spLocks noChangeArrowheads="1"/>
          </p:cNvSpPr>
          <p:nvPr/>
        </p:nvSpPr>
        <p:spPr bwMode="auto">
          <a:xfrm>
            <a:off x="487363" y="1067852"/>
            <a:ext cx="39853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výskyt chorob, snížení plodnosti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nebo životaschopnosti</a:t>
            </a:r>
          </a:p>
        </p:txBody>
      </p:sp>
      <p:sp>
        <p:nvSpPr>
          <p:cNvPr id="30726" name="Text Box 47"/>
          <p:cNvSpPr txBox="1">
            <a:spLocks noChangeArrowheads="1"/>
          </p:cNvSpPr>
          <p:nvPr/>
        </p:nvSpPr>
        <p:spPr bwMode="auto">
          <a:xfrm>
            <a:off x="1218520" y="330345"/>
            <a:ext cx="487825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Fenotypové důsledky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27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305700" y="3463997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9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9039" y="2118132"/>
            <a:ext cx="2508250" cy="25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6" cstate="print"/>
          <a:srcRect b="71807"/>
          <a:stretch>
            <a:fillRect/>
          </a:stretch>
        </p:blipFill>
        <p:spPr bwMode="auto">
          <a:xfrm>
            <a:off x="4983164" y="4836390"/>
            <a:ext cx="3981450" cy="146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230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03238" y="3670448"/>
            <a:ext cx="84597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kmen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Vandoma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Zimbabwe (tzv. „Pštrosí lidé“):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ektrodaktylie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mormoni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Hilld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(Utah) a Colorado City (Arizona)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amazonští indiáni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šlechtické rody</a:t>
            </a:r>
          </a:p>
        </p:txBody>
      </p:sp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 u člověka:</a:t>
            </a: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amišové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hemofilie B, anémie, pletencová dystrofie,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Ellis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-Van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Creveldův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(zakrslost, polydaktylie), poruchy vývoje nehtů, defekty zubů</a:t>
            </a: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018" y="4348087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468018" y="4064491"/>
            <a:ext cx="390753" cy="729341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http://zena-in.cz/media/2011/02/02/4cecb9c64c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02" y="1469916"/>
            <a:ext cx="2919412" cy="17534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is.muni.cz/do/rect/el/estud/pedf/js14/grafomot/web/pics/02-03-07-polydakty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113" y="1504360"/>
            <a:ext cx="2191229" cy="1640141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>
            <a:off x="3570515" y="1382485"/>
            <a:ext cx="642256" cy="1317172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pic>
        <p:nvPicPr>
          <p:cNvPr id="15366" name="Picture 6" descr="http://upload.wikimedia.org/wikipedia/commons/0/0f/Lancaster_County_Amish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17" y="1480457"/>
            <a:ext cx="2293258" cy="17199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90290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16"/>
          <p:cNvSpPr txBox="1">
            <a:spLocks noChangeArrowheads="1"/>
          </p:cNvSpPr>
          <p:nvPr/>
        </p:nvSpPr>
        <p:spPr bwMode="auto">
          <a:xfrm>
            <a:off x="503238" y="1029002"/>
            <a:ext cx="7566687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Karel II. Španělský (1661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1700):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nepřirozeně velká hlava, deformovaná čelist,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slabé tělo, potíže s chůzí a další defekty,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mentální a psychické poruchy, impotence, neplodnost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František I. (1768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1835):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některých potomků mentální retardace, hydrocefalie, záchvaty,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některé nebyly schopny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samostatného života</a:t>
            </a:r>
          </a:p>
        </p:txBody>
      </p:sp>
      <p:pic>
        <p:nvPicPr>
          <p:cNvPr id="32772" name="Picture 15" descr="Soubor:Carlos II.jpg"/>
          <p:cNvPicPr>
            <a:picLocks noChangeAspect="1" noChangeArrowheads="1"/>
          </p:cNvPicPr>
          <p:nvPr/>
        </p:nvPicPr>
        <p:blipFill>
          <a:blip r:embed="rId3" cstate="print"/>
          <a:srcRect l="3677" t="2315" r="3676"/>
          <a:stretch>
            <a:fillRect/>
          </a:stretch>
        </p:blipFill>
        <p:spPr bwMode="auto">
          <a:xfrm>
            <a:off x="6681788" y="144269"/>
            <a:ext cx="2288041" cy="27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4" name="Picture 17" descr="Soubor:Francesco I.jpg"/>
          <p:cNvPicPr>
            <a:picLocks noChangeAspect="1" noChangeArrowheads="1"/>
          </p:cNvPicPr>
          <p:nvPr/>
        </p:nvPicPr>
        <p:blipFill>
          <a:blip r:embed="rId4" cstate="print"/>
          <a:srcRect t="6914"/>
          <a:stretch>
            <a:fillRect/>
          </a:stretch>
        </p:blipFill>
        <p:spPr bwMode="auto">
          <a:xfrm>
            <a:off x="6125735" y="3723557"/>
            <a:ext cx="2266268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776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 u člověka: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4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6" descr="Rudolf2"/>
          <p:cNvPicPr>
            <a:picLocks noChangeAspect="1" noChangeArrowheads="1"/>
          </p:cNvPicPr>
          <p:nvPr/>
        </p:nvPicPr>
        <p:blipFill>
          <a:blip r:embed="rId3" cstate="print"/>
          <a:srcRect b="19624"/>
          <a:stretch>
            <a:fillRect/>
          </a:stretch>
        </p:blipFill>
        <p:spPr bwMode="auto">
          <a:xfrm>
            <a:off x="574903" y="1582966"/>
            <a:ext cx="2810555" cy="33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484211" y="960946"/>
            <a:ext cx="8497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II.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hraběnka Kateřina </a:t>
            </a:r>
            <a:r>
              <a:rPr lang="cs-CZ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Stradová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Julius </a:t>
            </a:r>
            <a:r>
              <a:rPr lang="cs-CZ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(Juan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d’Austria</a:t>
            </a:r>
            <a:r>
              <a:rPr lang="cs-CZ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53" name="Picture 21" descr="Soubor:Levob 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967" y="2062842"/>
            <a:ext cx="3933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17" descr="http://zputimi.webz.cz/svejk/flanderka17.jpg"/>
          <p:cNvPicPr>
            <a:picLocks noChangeAspect="1" noChangeArrowheads="1"/>
          </p:cNvPicPr>
          <p:nvPr/>
        </p:nvPicPr>
        <p:blipFill>
          <a:blip r:embed="rId5" cstate="print"/>
          <a:srcRect l="19403" t="2040" r="17894" b="37599"/>
          <a:stretch>
            <a:fillRect/>
          </a:stretch>
        </p:blipFill>
        <p:spPr bwMode="auto">
          <a:xfrm>
            <a:off x="6398307" y="4554538"/>
            <a:ext cx="25257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19" descr="http://www.postavy.cz/foto/pepek-vyskoc-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7333" y="45942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TextovéPole 14"/>
          <p:cNvSpPr txBox="1"/>
          <p:nvPr/>
        </p:nvSpPr>
        <p:spPr>
          <a:xfrm>
            <a:off x="3505200" y="1567542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schizofrenie, deviace, násilné sklony (včetně vražd)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Inbrední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deprese u člověka: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81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5" descr="Maria_Theresia_as_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49" y="363311"/>
            <a:ext cx="27130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5" name="Text Box 57"/>
          <p:cNvSpPr txBox="1">
            <a:spLocks noChangeArrowheads="1"/>
          </p:cNvSpPr>
          <p:nvPr/>
        </p:nvSpPr>
        <p:spPr bwMode="auto">
          <a:xfrm>
            <a:off x="1303338" y="4897438"/>
            <a:ext cx="2155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i="1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heteróze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796" name="Text Box 58"/>
          <p:cNvSpPr txBox="1">
            <a:spLocks noChangeArrowheads="1"/>
          </p:cNvSpPr>
          <p:nvPr/>
        </p:nvSpPr>
        <p:spPr bwMode="auto">
          <a:xfrm>
            <a:off x="4920937" y="3510643"/>
            <a:ext cx="2916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František Štěpán Lotrinský</a:t>
            </a:r>
          </a:p>
        </p:txBody>
      </p:sp>
      <p:sp>
        <p:nvSpPr>
          <p:cNvPr id="33797" name="Text Box 60"/>
          <p:cNvSpPr txBox="1">
            <a:spLocks noChangeArrowheads="1"/>
          </p:cNvSpPr>
          <p:nvPr/>
        </p:nvSpPr>
        <p:spPr bwMode="auto">
          <a:xfrm>
            <a:off x="1999088" y="3900104"/>
            <a:ext cx="1565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n-US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Terezie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 descr="http://www.farmwest.com/images/client/BreedingCorn%20Fig%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4022282"/>
            <a:ext cx="3266168" cy="25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oubor:Joseph II Portrait with c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792" y="321356"/>
            <a:ext cx="25304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31089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72F2C81-563E-4685-8611-94070218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189774" y="732388"/>
            <a:ext cx="7159993" cy="3904358"/>
          </a:xfrm>
          <a:prstGeom prst="rect">
            <a:avLst/>
          </a:prstGeom>
        </p:spPr>
      </p:pic>
      <p:sp>
        <p:nvSpPr>
          <p:cNvPr id="3" name="Text Box 63">
            <a:extLst>
              <a:ext uri="{FF2B5EF4-FFF2-40B4-BE49-F238E27FC236}">
                <a16:creationId xmlns:a16="http://schemas.microsoft.com/office/drawing/2014/main" id="{81823D63-2879-4AAF-9A9B-9C041F07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06" y="5309332"/>
            <a:ext cx="8257389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 Ne vždy musí být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škodlivý (např. řada druhů vyšších </a:t>
            </a:r>
            <a:b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 je samosprašná). Navíc důsledky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inbreedingu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mohou lišit </a:t>
            </a:r>
            <a:b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jednoho druhu v závislosti na vnějším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2800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990396" y="260350"/>
            <a:ext cx="5163208" cy="107721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ASORTATIVNÍ PÁŘENÍ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</a:t>
            </a:r>
            <a:r>
              <a:rPr lang="cs-CZ" sz="3200" b="1" i="1" dirty="0" err="1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assortative</a:t>
            </a:r>
            <a:r>
              <a:rPr lang="cs-CZ" sz="3200" b="1" i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cs-CZ" sz="3200" b="1" i="1" dirty="0" err="1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mating</a:t>
            </a:r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503238" y="1685471"/>
            <a:ext cx="789992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vyšší pravděpodobnost páření mezi jedinci se stejným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fenotypem</a:t>
            </a:r>
          </a:p>
          <a:p>
            <a:pPr>
              <a:spcAft>
                <a:spcPts val="1000"/>
              </a:spcAft>
            </a:pP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příčinou může být preference partnera se stejným fenotypem, ale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mohou existovat i jiné příčiny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fytofágní hmyz – jedinci žijící na různých druzích hostitelské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rostliny můžou dospívat v odlišnou dobu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častější páření jedinců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se stejným fenotypem (život na hostiteli)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bez aktivní preference </a:t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partnera 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jde pouze o pozitivní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fenotypovou korelaci</a:t>
            </a:r>
            <a:endParaRPr lang="cs-CZ" sz="2000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 úbytek h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eter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ozygotů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asortativní páření způsobuje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vazebnou nerovnováhu (LD)</a:t>
            </a:r>
          </a:p>
        </p:txBody>
      </p:sp>
    </p:spTree>
    <p:extLst>
      <p:ext uri="{BB962C8B-B14F-4D97-AF65-F5344CB8AC3E}">
        <p14:creationId xmlns:p14="http://schemas.microsoft.com/office/powerpoint/2010/main" val="137651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573688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Biometrikové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 kontinuální proměnlivost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	mnoho genů</a:t>
            </a:r>
          </a:p>
          <a:p>
            <a:pPr defTabSz="360000"/>
            <a:r>
              <a:rPr lang="cs-CZ" sz="2000" dirty="0">
                <a:latin typeface="Arial" charset="0"/>
              </a:rPr>
              <a:t>	často silný vliv prostředí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3238" y="395367"/>
            <a:ext cx="860844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mezi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inbreedingem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asortativním pářením:</a:t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působí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pouze na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lokus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(y) spojené s preferovaným fenotypem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ovlivňuje všechny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as. páření je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mocnou evoluční silou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(silná LD na více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lokusech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pouze zesiluje LD tam, kde byla už na počátku, a to jen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v případě samooplození (samosprašnosti), v ostatních případech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rekombinace „úspěšnější“  redukce LD</a:t>
            </a:r>
          </a:p>
        </p:txBody>
      </p:sp>
    </p:spTree>
    <p:extLst>
      <p:ext uri="{BB962C8B-B14F-4D97-AF65-F5344CB8AC3E}">
        <p14:creationId xmlns:p14="http://schemas.microsoft.com/office/powerpoint/2010/main" val="600929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2" cstate="print"/>
          <a:srcRect b="12514"/>
          <a:stretch>
            <a:fillRect/>
          </a:stretch>
        </p:blipFill>
        <p:spPr bwMode="auto">
          <a:xfrm>
            <a:off x="6384506" y="4438966"/>
            <a:ext cx="2030150" cy="2220116"/>
          </a:xfrm>
          <a:prstGeom prst="rect">
            <a:avLst/>
          </a:prstGeom>
          <a:noFill/>
        </p:spPr>
      </p:pic>
      <p:pic>
        <p:nvPicPr>
          <p:cNvPr id="58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3" cstate="print"/>
          <a:srcRect b="12489"/>
          <a:stretch>
            <a:fillRect/>
          </a:stretch>
        </p:blipFill>
        <p:spPr bwMode="auto">
          <a:xfrm>
            <a:off x="5990479" y="2327612"/>
            <a:ext cx="2641892" cy="1983131"/>
          </a:xfrm>
          <a:prstGeom prst="rect">
            <a:avLst/>
          </a:prstGeom>
          <a:noFill/>
        </p:spPr>
      </p:pic>
      <p:sp>
        <p:nvSpPr>
          <p:cNvPr id="1030" name="AutoShape 6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460581" y="254000"/>
            <a:ext cx="6259662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NEGATIVNÍ ASORTATIVNÍ 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(DISASORTATIVNÍ) PÁŘENÍ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03238" y="1544962"/>
            <a:ext cx="89755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preference partnera s odlišným fenotypem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výsledkem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intermediární frekvence alel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zeslabování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vazebné nerovnováhy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 preference samců s odlišným MHC (myš, člověk)</a:t>
            </a:r>
          </a:p>
        </p:txBody>
      </p:sp>
      <p:pic>
        <p:nvPicPr>
          <p:cNvPr id="55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81" y="3101941"/>
            <a:ext cx="2493975" cy="1782927"/>
          </a:xfrm>
          <a:prstGeom prst="rect">
            <a:avLst/>
          </a:prstGeom>
          <a:noFill/>
        </p:spPr>
      </p:pic>
      <p:pic>
        <p:nvPicPr>
          <p:cNvPr id="59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5" cstate="print"/>
          <a:srcRect r="29214"/>
          <a:stretch>
            <a:fillRect/>
          </a:stretch>
        </p:blipFill>
        <p:spPr bwMode="auto">
          <a:xfrm>
            <a:off x="3068810" y="3722145"/>
            <a:ext cx="2929221" cy="2069055"/>
          </a:xfrm>
          <a:prstGeom prst="rect">
            <a:avLst/>
          </a:prstGeom>
          <a:noFill/>
        </p:spPr>
      </p:pic>
      <p:grpSp>
        <p:nvGrpSpPr>
          <p:cNvPr id="60" name="Skupina 59"/>
          <p:cNvGrpSpPr>
            <a:grpSpLocks noChangeAspect="1"/>
          </p:cNvGrpSpPr>
          <p:nvPr/>
        </p:nvGrpSpPr>
        <p:grpSpPr>
          <a:xfrm>
            <a:off x="696685" y="4691233"/>
            <a:ext cx="1446167" cy="2086196"/>
            <a:chOff x="198605" y="3700632"/>
            <a:chExt cx="1868048" cy="2694789"/>
          </a:xfrm>
        </p:grpSpPr>
        <p:pic>
          <p:nvPicPr>
            <p:cNvPr id="61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62" name="TextovéPole 61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ym typeface="Symbol"/>
                </a:rPr>
                <a:t>  </a:t>
              </a:r>
              <a:endParaRPr lang="cs-CZ" b="1" dirty="0"/>
            </a:p>
          </p:txBody>
        </p:sp>
      </p:grpSp>
      <p:sp>
        <p:nvSpPr>
          <p:cNvPr id="64" name="Obdélníkový popisek 63"/>
          <p:cNvSpPr/>
          <p:nvPr/>
        </p:nvSpPr>
        <p:spPr bwMode="auto">
          <a:xfrm>
            <a:off x="3222173" y="2928258"/>
            <a:ext cx="914399" cy="457200"/>
          </a:xfrm>
          <a:prstGeom prst="wedgeRectCallout">
            <a:avLst>
              <a:gd name="adj1" fmla="val -102843"/>
              <a:gd name="adj2" fmla="val 5059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val="276094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4209772"/>
            <a:ext cx="8441413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cs-CZ" dirty="0">
                <a:latin typeface="Arial" charset="0"/>
              </a:rPr>
              <a:t>	pro evoluční biology důležité studovat </a:t>
            </a:r>
            <a:r>
              <a:rPr lang="cs-CZ" i="1" dirty="0">
                <a:latin typeface="Arial" charset="0"/>
              </a:rPr>
              <a:t>fenotypové</a:t>
            </a:r>
            <a:r>
              <a:rPr lang="cs-CZ" dirty="0">
                <a:latin typeface="Arial" charset="0"/>
              </a:rPr>
              <a:t> projevy </a:t>
            </a:r>
          </a:p>
          <a:p>
            <a:pPr defTabSz="360000">
              <a:spcAft>
                <a:spcPts val="1000"/>
              </a:spcAft>
            </a:pPr>
            <a:r>
              <a:rPr lang="cs-CZ" dirty="0">
                <a:latin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cs typeface="Arial" charset="0"/>
              </a:rPr>
              <a:t>×</a:t>
            </a:r>
            <a:r>
              <a:rPr lang="cs-CZ" dirty="0">
                <a:latin typeface="Arial" charset="0"/>
                <a:cs typeface="Arial" charset="0"/>
              </a:rPr>
              <a:t> pro genetiky snazší studovat přímo molekuly</a:t>
            </a:r>
            <a:r>
              <a:rPr lang="cs-CZ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466986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charset="0"/>
              </a:rPr>
              <a:t>Zdroje fenotypové proměnlivosti:</a:t>
            </a:r>
            <a:br>
              <a:rPr lang="cs-CZ" dirty="0">
                <a:solidFill>
                  <a:srgbClr val="E80000"/>
                </a:solidFill>
                <a:latin typeface="Arial" charset="0"/>
              </a:rPr>
            </a:br>
            <a:endParaRPr lang="cs-CZ" dirty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>
                <a:latin typeface="Arial" charset="0"/>
              </a:rPr>
              <a:t>rozdíly v </a:t>
            </a:r>
            <a:r>
              <a:rPr lang="cs-CZ" u="sng" dirty="0">
                <a:latin typeface="Arial" charset="0"/>
              </a:rPr>
              <a:t>genotypu</a:t>
            </a:r>
          </a:p>
          <a:p>
            <a:pPr>
              <a:spcAft>
                <a:spcPts val="1000"/>
              </a:spcAft>
            </a:pPr>
            <a:r>
              <a:rPr lang="cs-CZ" dirty="0">
                <a:latin typeface="Arial" charset="0"/>
              </a:rPr>
              <a:t>rozdíly v podmínkách </a:t>
            </a:r>
            <a:r>
              <a:rPr lang="cs-CZ" u="sng" dirty="0">
                <a:latin typeface="Arial" charset="0"/>
              </a:rPr>
              <a:t>prostředí</a:t>
            </a:r>
          </a:p>
          <a:p>
            <a:pPr>
              <a:spcAft>
                <a:spcPts val="1000"/>
              </a:spcAft>
            </a:pPr>
            <a:r>
              <a:rPr lang="cs-CZ" u="sng" dirty="0" err="1">
                <a:latin typeface="Arial" charset="0"/>
              </a:rPr>
              <a:t>maternální</a:t>
            </a:r>
            <a:r>
              <a:rPr lang="cs-CZ" dirty="0">
                <a:latin typeface="Arial" charset="0"/>
              </a:rPr>
              <a:t> vlivy (</a:t>
            </a:r>
            <a:r>
              <a:rPr lang="cs-CZ" dirty="0" err="1">
                <a:latin typeface="Arial" charset="0"/>
              </a:rPr>
              <a:t>paternální</a:t>
            </a:r>
            <a:r>
              <a:rPr lang="cs-CZ" dirty="0">
                <a:latin typeface="Arial" charset="0"/>
              </a:rPr>
              <a:t> vlivy)</a:t>
            </a: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850" y="390417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129308"/>
            <a:ext cx="8139112" cy="1661307"/>
          </a:xfrm>
        </p:spPr>
        <p:txBody>
          <a:bodyPr/>
          <a:lstStyle/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>
                <a:latin typeface="Arial" charset="0"/>
              </a:rPr>
              <a:t> = gen nebo jakýkoli molekulární znak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sz="2000" dirty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>
                <a:latin typeface="Arial" charset="0"/>
              </a:rPr>
              <a:t> = alternativní formy genu (dnes širší význam – úsek DNA)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cs-CZ" sz="2000" dirty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>
                <a:latin typeface="Arial" charset="0"/>
              </a:rPr>
              <a:t> = soubor alel jednoho nebo více </a:t>
            </a:r>
            <a:r>
              <a:rPr lang="cs-CZ" sz="2000" dirty="0" err="1">
                <a:latin typeface="Arial" charset="0"/>
              </a:rPr>
              <a:t>lokusů</a:t>
            </a:r>
            <a:endParaRPr lang="cs-CZ" sz="2000" dirty="0">
              <a:latin typeface="Arial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FEABB25-BC8D-4E86-B035-D442776C0BE2}"/>
              </a:ext>
            </a:extLst>
          </p:cNvPr>
          <p:cNvSpPr txBox="1"/>
          <p:nvPr/>
        </p:nvSpPr>
        <p:spPr>
          <a:xfrm>
            <a:off x="2699532" y="266700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Gen,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, alela, genotyp</a:t>
            </a:r>
            <a:endParaRPr lang="en-GB" dirty="0">
              <a:solidFill>
                <a:srgbClr val="E60000"/>
              </a:solidFill>
            </a:endParaRPr>
          </a:p>
        </p:txBody>
      </p:sp>
      <p:pic>
        <p:nvPicPr>
          <p:cNvPr id="2050" name="Picture 2" descr="AC: What is a Chromosome? What is a Gene? | Pangburn&amp;#39;s Posts">
            <a:extLst>
              <a:ext uri="{FF2B5EF4-FFF2-40B4-BE49-F238E27FC236}">
                <a16:creationId xmlns:a16="http://schemas.microsoft.com/office/drawing/2014/main" id="{FC80B7E7-CE07-4A32-A246-430E0DE8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1" y="2693187"/>
            <a:ext cx="3547163" cy="19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2B20EFDF-42BB-48C9-A4BD-6895D5DA98BB}"/>
              </a:ext>
            </a:extLst>
          </p:cNvPr>
          <p:cNvGrpSpPr/>
          <p:nvPr/>
        </p:nvGrpSpPr>
        <p:grpSpPr>
          <a:xfrm>
            <a:off x="4493610" y="2881007"/>
            <a:ext cx="4292532" cy="3069405"/>
            <a:chOff x="4502236" y="3429000"/>
            <a:chExt cx="4292532" cy="3069405"/>
          </a:xfrm>
        </p:grpSpPr>
        <p:pic>
          <p:nvPicPr>
            <p:cNvPr id="8" name="Picture 2" descr="What are single nucleotide polymorphisms? + Example">
              <a:extLst>
                <a:ext uri="{FF2B5EF4-FFF2-40B4-BE49-F238E27FC236}">
                  <a16:creationId xmlns:a16="http://schemas.microsoft.com/office/drawing/2014/main" id="{DE3E88F7-1EF7-451C-B4FB-BF8E3D2637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80"/>
            <a:stretch/>
          </p:blipFill>
          <p:spPr bwMode="auto">
            <a:xfrm>
              <a:off x="4502236" y="3778204"/>
              <a:ext cx="4292532" cy="2720201"/>
            </a:xfrm>
            <a:prstGeom prst="rect">
              <a:avLst/>
            </a:prstGeom>
            <a:noFill/>
          </p:spPr>
        </p:pic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B1F5323-74C6-4A17-8228-C63AC585D4E5}"/>
                </a:ext>
              </a:extLst>
            </p:cNvPr>
            <p:cNvGrpSpPr/>
            <p:nvPr/>
          </p:nvGrpSpPr>
          <p:grpSpPr>
            <a:xfrm>
              <a:off x="7474725" y="3429000"/>
              <a:ext cx="997389" cy="3067283"/>
              <a:chOff x="7491977" y="3431122"/>
              <a:chExt cx="997389" cy="3067283"/>
            </a:xfrm>
          </p:grpSpPr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75E4C5E-3FCF-4F61-979F-DBBB7E1EF844}"/>
                  </a:ext>
                </a:extLst>
              </p:cNvPr>
              <p:cNvSpPr txBox="1"/>
              <p:nvPr/>
            </p:nvSpPr>
            <p:spPr>
              <a:xfrm>
                <a:off x="7491977" y="3431122"/>
                <a:ext cx="98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alela A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6065F1A-5144-4C45-93C2-B751036D7446}"/>
                  </a:ext>
                </a:extLst>
              </p:cNvPr>
              <p:cNvSpPr txBox="1"/>
              <p:nvPr/>
            </p:nvSpPr>
            <p:spPr>
              <a:xfrm>
                <a:off x="7491977" y="6098295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alela G</a:t>
                </a:r>
              </a:p>
            </p:txBody>
          </p:sp>
          <p:sp>
            <p:nvSpPr>
              <p:cNvPr id="3" name="Šipka: dolů 2">
                <a:extLst>
                  <a:ext uri="{FF2B5EF4-FFF2-40B4-BE49-F238E27FC236}">
                    <a16:creationId xmlns:a16="http://schemas.microsoft.com/office/drawing/2014/main" id="{7C0929C0-8316-4FE0-BD17-8C2FBB3B6B5C}"/>
                  </a:ext>
                </a:extLst>
              </p:cNvPr>
              <p:cNvSpPr/>
              <p:nvPr/>
            </p:nvSpPr>
            <p:spPr bwMode="auto">
              <a:xfrm>
                <a:off x="7859304" y="3831232"/>
                <a:ext cx="250166" cy="353683"/>
              </a:xfrm>
              <a:prstGeom prst="downArrow">
                <a:avLst/>
              </a:prstGeom>
              <a:solidFill>
                <a:srgbClr val="E6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Šipka: dolů 11">
                <a:extLst>
                  <a:ext uri="{FF2B5EF4-FFF2-40B4-BE49-F238E27FC236}">
                    <a16:creationId xmlns:a16="http://schemas.microsoft.com/office/drawing/2014/main" id="{7898D53B-E6EB-4C09-B8CC-5A16600B9A19}"/>
                  </a:ext>
                </a:extLst>
              </p:cNvPr>
              <p:cNvSpPr/>
              <p:nvPr/>
            </p:nvSpPr>
            <p:spPr bwMode="auto">
              <a:xfrm flipV="1">
                <a:off x="7859304" y="5797640"/>
                <a:ext cx="250166" cy="353683"/>
              </a:xfrm>
              <a:prstGeom prst="downArrow">
                <a:avLst/>
              </a:prstGeom>
              <a:solidFill>
                <a:srgbClr val="E6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5E33556-36FD-480D-8F2E-0E55C60A6A41}"/>
              </a:ext>
            </a:extLst>
          </p:cNvPr>
          <p:cNvSpPr txBox="1"/>
          <p:nvPr/>
        </p:nvSpPr>
        <p:spPr>
          <a:xfrm>
            <a:off x="5650585" y="6099561"/>
            <a:ext cx="1743041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genotyp AG</a:t>
            </a:r>
          </a:p>
        </p:txBody>
      </p:sp>
      <p:pic>
        <p:nvPicPr>
          <p:cNvPr id="2052" name="Picture 4" descr="gene expression">
            <a:extLst>
              <a:ext uri="{FF2B5EF4-FFF2-40B4-BE49-F238E27FC236}">
                <a16:creationId xmlns:a16="http://schemas.microsoft.com/office/drawing/2014/main" id="{D5D20A69-6D4C-4CAF-8FC5-CB300D6B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9" y="4900862"/>
            <a:ext cx="3547163" cy="19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60000"/>
                </a:solidFill>
                <a:latin typeface="Arial" charset="0"/>
              </a:rPr>
              <a:t>Genotypové a alelové </a:t>
            </a:r>
            <a:r>
              <a:rPr lang="en-US" b="1" dirty="0" err="1">
                <a:solidFill>
                  <a:srgbClr val="E6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76116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Relativní četnosti = frekvence:	genotypové: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			           alelové (genové):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>
                <a:latin typeface="Arial" charset="0"/>
              </a:rPr>
              <a:t>,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378558" y="5025205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…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T. </a:t>
            </a:r>
            <a:r>
              <a:rPr lang="cs-CZ" dirty="0" err="1">
                <a:latin typeface="Arial" charset="0"/>
              </a:rPr>
              <a:t>Dobzhansky</a:t>
            </a:r>
            <a:r>
              <a:rPr lang="cs-CZ" dirty="0">
                <a:latin typeface="Arial" charset="0"/>
              </a:rPr>
              <a:t>, E. </a:t>
            </a:r>
            <a:r>
              <a:rPr lang="cs-CZ" dirty="0" err="1">
                <a:latin typeface="Arial" charset="0"/>
              </a:rPr>
              <a:t>Mayr</a:t>
            </a:r>
            <a:r>
              <a:rPr lang="cs-CZ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latin typeface="Arial" charset="0"/>
                <a:sym typeface="Symbol"/>
              </a:rPr>
              <a:t> </a:t>
            </a:r>
            <a:r>
              <a:rPr lang="cs-CZ" dirty="0">
                <a:latin typeface="Arial" charset="0"/>
              </a:rPr>
              <a:t>soubor sdílených alel nebo gamet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970947" y="2644723"/>
            <a:ext cx="4645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lokální populace (</a:t>
            </a:r>
            <a:r>
              <a:rPr lang="cs-CZ" sz="2000" dirty="0" err="1">
                <a:latin typeface="Arial" charset="0"/>
              </a:rPr>
              <a:t>subpopulace</a:t>
            </a:r>
            <a:r>
              <a:rPr lang="cs-CZ" sz="2000" dirty="0">
                <a:latin typeface="Arial" charset="0"/>
              </a:rPr>
              <a:t>, démy)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6390791" y="5344957"/>
            <a:ext cx="23374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globální populace, </a:t>
            </a:r>
          </a:p>
          <a:p>
            <a:r>
              <a:rPr lang="cs-CZ" sz="2000" dirty="0" err="1">
                <a:latin typeface="Arial" charset="0"/>
              </a:rPr>
              <a:t>metapopulace</a:t>
            </a:r>
            <a:endParaRPr lang="cs-CZ" sz="2000" dirty="0">
              <a:latin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8188EB-9C9D-4D7B-BE2B-339FD09F8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t="4397" r="12726" b="3743"/>
          <a:stretch/>
        </p:blipFill>
        <p:spPr>
          <a:xfrm>
            <a:off x="2212701" y="3276754"/>
            <a:ext cx="3602482" cy="341951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DAD264B-D060-4E7E-93B6-E8B35853C050}"/>
              </a:ext>
            </a:extLst>
          </p:cNvPr>
          <p:cNvSpPr/>
          <p:nvPr/>
        </p:nvSpPr>
        <p:spPr bwMode="auto">
          <a:xfrm>
            <a:off x="2212701" y="3276754"/>
            <a:ext cx="3602482" cy="341951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B83894B-D5FA-41CE-AD61-0C7F150BA599}"/>
              </a:ext>
            </a:extLst>
          </p:cNvPr>
          <p:cNvCxnSpPr>
            <a:stCxn id="43029" idx="1"/>
          </p:cNvCxnSpPr>
          <p:nvPr/>
        </p:nvCxnSpPr>
        <p:spPr bwMode="auto">
          <a:xfrm flipH="1">
            <a:off x="5565035" y="5698900"/>
            <a:ext cx="825756" cy="273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9ED0BC5E-454C-4D79-BEBE-05515CEBB8FF}"/>
              </a:ext>
            </a:extLst>
          </p:cNvPr>
          <p:cNvCxnSpPr>
            <a:cxnSpLocks/>
          </p:cNvCxnSpPr>
          <p:nvPr/>
        </p:nvCxnSpPr>
        <p:spPr bwMode="auto">
          <a:xfrm>
            <a:off x="4028536" y="3097010"/>
            <a:ext cx="0" cy="4352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161287" y="273052"/>
            <a:ext cx="453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80000"/>
                </a:solidFill>
                <a:latin typeface="Arial" charset="0"/>
              </a:rPr>
              <a:t>Evoluce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prob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h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á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v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populac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í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ch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…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03238" y="4872054"/>
            <a:ext cx="7122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latin typeface="Arial" charset="0"/>
              </a:rPr>
              <a:t>populace přírodní, experimentální, zemědělské, </a:t>
            </a:r>
            <a:r>
              <a:rPr lang="cs-CZ" u="sng" dirty="0">
                <a:latin typeface="Arial" charset="0"/>
              </a:rPr>
              <a:t>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75365" y="3515063"/>
            <a:ext cx="8193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charset="0"/>
              </a:rPr>
              <a:t>Lokální populace sdílejí i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systém páření </a:t>
            </a:r>
            <a:r>
              <a:rPr lang="cs-CZ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system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of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mating</a:t>
            </a:r>
            <a:r>
              <a:rPr lang="cs-CZ" dirty="0">
                <a:latin typeface="Arial" charset="0"/>
              </a:rPr>
              <a:t>)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64043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T. </a:t>
            </a:r>
            <a:r>
              <a:rPr lang="cs-CZ" dirty="0" err="1">
                <a:latin typeface="Arial" charset="0"/>
              </a:rPr>
              <a:t>Dobzhansky</a:t>
            </a:r>
            <a:r>
              <a:rPr lang="cs-CZ" dirty="0">
                <a:latin typeface="Arial" charset="0"/>
              </a:rPr>
              <a:t>, E. </a:t>
            </a:r>
            <a:r>
              <a:rPr lang="cs-CZ" dirty="0" err="1">
                <a:latin typeface="Arial" charset="0"/>
              </a:rPr>
              <a:t>Mayr</a:t>
            </a:r>
            <a:r>
              <a:rPr lang="cs-CZ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populace jako společný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dirty="0">
                <a:latin typeface="Arial" charset="0"/>
              </a:rPr>
              <a:t> (</a:t>
            </a:r>
            <a:r>
              <a:rPr lang="cs-CZ" i="1" dirty="0">
                <a:latin typeface="Arial" charset="0"/>
              </a:rPr>
              <a:t>gene pool</a:t>
            </a:r>
            <a:r>
              <a:rPr lang="cs-CZ" dirty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latin typeface="Arial" charset="0"/>
                <a:sym typeface="Symbol"/>
              </a:rPr>
              <a:t> </a:t>
            </a:r>
            <a:r>
              <a:rPr lang="cs-CZ" dirty="0">
                <a:latin typeface="Arial" charset="0"/>
              </a:rPr>
              <a:t>soubor sdílených alel nebo gamet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1773</Words>
  <Application>Microsoft Office PowerPoint</Application>
  <PresentationFormat>Předvádění na obrazovce (4:3)</PresentationFormat>
  <Paragraphs>260</Paragraphs>
  <Slides>41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Times New Roman</vt:lpstr>
      <vt:lpstr>Výchozí návrh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123</cp:revision>
  <dcterms:created xsi:type="dcterms:W3CDTF">2002-02-28T16:27:36Z</dcterms:created>
  <dcterms:modified xsi:type="dcterms:W3CDTF">2021-09-27T20:24:45Z</dcterms:modified>
</cp:coreProperties>
</file>