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256" r:id="rId2"/>
    <p:sldId id="268" r:id="rId3"/>
    <p:sldId id="338" r:id="rId4"/>
    <p:sldId id="308" r:id="rId5"/>
    <p:sldId id="307" r:id="rId6"/>
    <p:sldId id="269" r:id="rId7"/>
    <p:sldId id="270" r:id="rId8"/>
    <p:sldId id="273" r:id="rId9"/>
    <p:sldId id="275" r:id="rId10"/>
    <p:sldId id="339" r:id="rId11"/>
    <p:sldId id="283" r:id="rId12"/>
    <p:sldId id="341" r:id="rId13"/>
    <p:sldId id="271" r:id="rId14"/>
    <p:sldId id="334" r:id="rId15"/>
    <p:sldId id="335" r:id="rId16"/>
    <p:sldId id="336" r:id="rId17"/>
    <p:sldId id="282" r:id="rId18"/>
    <p:sldId id="342" r:id="rId19"/>
    <p:sldId id="309" r:id="rId20"/>
    <p:sldId id="287" r:id="rId21"/>
    <p:sldId id="311" r:id="rId22"/>
    <p:sldId id="310" r:id="rId23"/>
    <p:sldId id="284" r:id="rId24"/>
    <p:sldId id="312" r:id="rId25"/>
    <p:sldId id="291" r:id="rId26"/>
    <p:sldId id="313" r:id="rId27"/>
    <p:sldId id="288" r:id="rId28"/>
    <p:sldId id="314" r:id="rId29"/>
    <p:sldId id="293" r:id="rId30"/>
    <p:sldId id="315" r:id="rId31"/>
    <p:sldId id="260" r:id="rId32"/>
    <p:sldId id="298" r:id="rId33"/>
    <p:sldId id="295" r:id="rId34"/>
    <p:sldId id="296" r:id="rId35"/>
    <p:sldId id="297" r:id="rId36"/>
    <p:sldId id="316" r:id="rId37"/>
    <p:sldId id="289" r:id="rId38"/>
    <p:sldId id="290" r:id="rId39"/>
    <p:sldId id="303" r:id="rId40"/>
    <p:sldId id="286" r:id="rId41"/>
    <p:sldId id="280" r:id="rId42"/>
    <p:sldId id="327" r:id="rId43"/>
    <p:sldId id="328" r:id="rId44"/>
    <p:sldId id="343" r:id="rId45"/>
    <p:sldId id="304" r:id="rId46"/>
    <p:sldId id="317" r:id="rId47"/>
    <p:sldId id="318" r:id="rId48"/>
    <p:sldId id="320" r:id="rId49"/>
    <p:sldId id="321" r:id="rId50"/>
    <p:sldId id="322" r:id="rId51"/>
    <p:sldId id="323" r:id="rId52"/>
    <p:sldId id="337" r:id="rId53"/>
    <p:sldId id="324" r:id="rId54"/>
    <p:sldId id="325" r:id="rId55"/>
    <p:sldId id="294" r:id="rId56"/>
    <p:sldId id="299" r:id="rId57"/>
    <p:sldId id="300" r:id="rId58"/>
    <p:sldId id="266" r:id="rId59"/>
    <p:sldId id="302" r:id="rId60"/>
    <p:sldId id="267" r:id="rId61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0000"/>
    <a:srgbClr val="FFFF66"/>
    <a:srgbClr val="FFFF99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662" y="120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77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60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47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964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031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40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938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32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9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73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094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89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877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50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99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86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99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6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649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524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672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094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2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585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97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7890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1347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838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128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640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48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hyperlink" Target="http://upload.wikimedia.org/wikipedia/commons/3/3d/Tristan_Map.p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pg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rcRect l="2379" t="6197" r="4821" b="5809"/>
          <a:stretch>
            <a:fillRect/>
          </a:stretch>
        </p:blipFill>
        <p:spPr>
          <a:xfrm>
            <a:off x="801375" y="618593"/>
            <a:ext cx="7459362" cy="46790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39266" y="1729946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10 000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98759" y="5636986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Frekvence kolísají i ve velmi velkých populacích!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318205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1: 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275407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699270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796806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2: 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1" grpId="0"/>
      <p:bldP spid="63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5777637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4: Průměrná doba fixace nové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9A32461-A875-491A-8F23-AB82799C695B}"/>
              </a:ext>
            </a:extLst>
          </p:cNvPr>
          <p:cNvGrpSpPr/>
          <p:nvPr/>
        </p:nvGrpSpPr>
        <p:grpSpPr>
          <a:xfrm>
            <a:off x="457200" y="3600730"/>
            <a:ext cx="7493699" cy="1687901"/>
            <a:chOff x="457200" y="3600730"/>
            <a:chExt cx="7493699" cy="1687901"/>
          </a:xfrm>
        </p:grpSpPr>
        <p:sp>
          <p:nvSpPr>
            <p:cNvPr id="63511" name="Text Box 23"/>
            <p:cNvSpPr txBox="1">
              <a:spLocks noChangeArrowheads="1"/>
            </p:cNvSpPr>
            <p:nvPr/>
          </p:nvSpPr>
          <p:spPr bwMode="auto">
            <a:xfrm>
              <a:off x="457200" y="4108821"/>
              <a:ext cx="4262705" cy="11798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Doba fixace: </a:t>
              </a:r>
            </a:p>
            <a:p>
              <a:pPr algn="l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čím populace větší, tím proces déle trvá</a:t>
              </a:r>
            </a:p>
            <a:p>
              <a:pPr algn="l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nicméně v časech velký rozptyl!!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BD3DCA8A-21DC-4F79-8384-A2DFC40D4A66}"/>
                </a:ext>
              </a:extLst>
            </p:cNvPr>
            <p:cNvGrpSpPr/>
            <p:nvPr/>
          </p:nvGrpSpPr>
          <p:grpSpPr>
            <a:xfrm>
              <a:off x="3952288" y="3600730"/>
              <a:ext cx="3998611" cy="1514017"/>
              <a:chOff x="3952288" y="3600730"/>
              <a:chExt cx="3998611" cy="1514017"/>
            </a:xfrm>
          </p:grpSpPr>
          <p:cxnSp>
            <p:nvCxnSpPr>
              <p:cNvPr id="3" name="Přímá spojnice se šipkou 2">
                <a:extLst>
                  <a:ext uri="{FF2B5EF4-FFF2-40B4-BE49-F238E27FC236}">
                    <a16:creationId xmlns:a16="http://schemas.microsoft.com/office/drawing/2014/main" id="{7D2A6694-836E-4BF4-8B27-9026B6FDAA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2288" y="5095159"/>
                <a:ext cx="399861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Přímá spojnice se šipkou 18">
                <a:extLst>
                  <a:ext uri="{FF2B5EF4-FFF2-40B4-BE49-F238E27FC236}">
                    <a16:creationId xmlns:a16="http://schemas.microsoft.com/office/drawing/2014/main" id="{BECC4E60-373A-4C18-8E1A-1578A796FF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50899" y="3610255"/>
                <a:ext cx="0" cy="150449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21" name="Přímá spojnice se šipkou 20">
                <a:extLst>
                  <a:ext uri="{FF2B5EF4-FFF2-40B4-BE49-F238E27FC236}">
                    <a16:creationId xmlns:a16="http://schemas.microsoft.com/office/drawing/2014/main" id="{4011A5F0-4549-4178-8FD6-647D57E9DB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95035" y="3600730"/>
                <a:ext cx="0" cy="150449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22" name="Přímá spojnice se šipkou 21">
                <a:extLst>
                  <a:ext uri="{FF2B5EF4-FFF2-40B4-BE49-F238E27FC236}">
                    <a16:creationId xmlns:a16="http://schemas.microsoft.com/office/drawing/2014/main" id="{0C9218F4-9274-41E6-B870-BC7EE5DCD5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64256" y="3610255"/>
                <a:ext cx="0" cy="150449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042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5: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1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199" y="312738"/>
            <a:ext cx="8354291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heterozygotních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v každé populaci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id="{CB32071F-0D2C-4A73-BD93-85629DD68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292" y="5323561"/>
            <a:ext cx="1162235" cy="508898"/>
          </a:xfrm>
          <a:prstGeom prst="wedgeRectCallout">
            <a:avLst>
              <a:gd name="adj1" fmla="val -89370"/>
              <a:gd name="adj2" fmla="val -33560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E6BFDAE5-B97B-46F3-8992-0CA399F2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843" y="3509138"/>
            <a:ext cx="1162235" cy="508898"/>
          </a:xfrm>
          <a:prstGeom prst="wedgeRectCallout">
            <a:avLst>
              <a:gd name="adj1" fmla="val -65619"/>
              <a:gd name="adj2" fmla="val 129171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5BD5DC40-0F3C-4D8C-A686-0E3EBFB85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9" y="5389697"/>
            <a:ext cx="1162235" cy="508898"/>
          </a:xfrm>
          <a:prstGeom prst="wedgeRectCallout">
            <a:avLst>
              <a:gd name="adj1" fmla="val 79115"/>
              <a:gd name="adj2" fmla="val -53901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>
                <a:latin typeface="Arial" charset="0"/>
              </a:rPr>
              <a:t>bw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91DF7667-9AC4-4E63-BFBA-38C6D72BF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579" y="3174551"/>
            <a:ext cx="1162235" cy="508898"/>
          </a:xfrm>
          <a:prstGeom prst="wedgeRectCallout">
            <a:avLst>
              <a:gd name="adj1" fmla="val 12797"/>
              <a:gd name="adj2" fmla="val 157193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Week 7, Class 2: Group 1-1 - Understanding Evolution - Spring 2014 - UIowa  Wiki">
            <a:extLst>
              <a:ext uri="{FF2B5EF4-FFF2-40B4-BE49-F238E27FC236}">
                <a16:creationId xmlns:a16="http://schemas.microsoft.com/office/drawing/2014/main" id="{C23E1520-B855-4355-B7EB-98753524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7" y="139632"/>
            <a:ext cx="8034586" cy="65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0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Buri</a:t>
            </a:r>
            <a:r>
              <a:rPr lang="cs-CZ" sz="1800" dirty="0">
                <a:latin typeface="Arial" charset="0"/>
              </a:rPr>
              <a:t> (1956):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800" i="1" dirty="0">
                <a:latin typeface="Arial" charset="0"/>
              </a:rPr>
              <a:t>p</a:t>
            </a:r>
            <a:r>
              <a:rPr lang="cs-CZ" sz="1800" dirty="0">
                <a:latin typeface="Arial" charset="0"/>
              </a:rPr>
              <a:t> = 0,5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D920882-5DE1-4C1F-80AC-4CF7AFA0D682}"/>
              </a:ext>
            </a:extLst>
          </p:cNvPr>
          <p:cNvGrpSpPr/>
          <p:nvPr/>
        </p:nvGrpSpPr>
        <p:grpSpPr>
          <a:xfrm>
            <a:off x="276446" y="3455207"/>
            <a:ext cx="2498651" cy="2401671"/>
            <a:chOff x="276446" y="3455207"/>
            <a:chExt cx="2498651" cy="2401671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351A4FE5-C3C6-4837-B129-287F2CAEED20}"/>
                </a:ext>
              </a:extLst>
            </p:cNvPr>
            <p:cNvGrpSpPr/>
            <p:nvPr/>
          </p:nvGrpSpPr>
          <p:grpSpPr>
            <a:xfrm>
              <a:off x="276446" y="3455207"/>
              <a:ext cx="2498651" cy="2401671"/>
              <a:chOff x="276446" y="3455207"/>
              <a:chExt cx="2498651" cy="2401671"/>
            </a:xfrm>
          </p:grpSpPr>
          <p:pic>
            <p:nvPicPr>
              <p:cNvPr id="12" name="Picture 4" descr="Drift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34433" r="52579"/>
              <a:stretch>
                <a:fillRect/>
              </a:stretch>
            </p:blipFill>
            <p:spPr bwMode="auto">
              <a:xfrm>
                <a:off x="276446" y="3455207"/>
                <a:ext cx="2498651" cy="2401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" name="Přímá spojnice 2">
                <a:extLst>
                  <a:ext uri="{FF2B5EF4-FFF2-40B4-BE49-F238E27FC236}">
                    <a16:creationId xmlns:a16="http://schemas.microsoft.com/office/drawing/2014/main" id="{197F22C7-093D-4F36-B5C1-4CCDE365FF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50026" y="3648933"/>
                <a:ext cx="0" cy="186780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" name="Šipka: dolů 5">
              <a:extLst>
                <a:ext uri="{FF2B5EF4-FFF2-40B4-BE49-F238E27FC236}">
                  <a16:creationId xmlns:a16="http://schemas.microsoft.com/office/drawing/2014/main" id="{0FBE66B0-17F3-42A5-8A57-4823587C8B8C}"/>
                </a:ext>
              </a:extLst>
            </p:cNvPr>
            <p:cNvSpPr/>
            <p:nvPr/>
          </p:nvSpPr>
          <p:spPr bwMode="auto">
            <a:xfrm>
              <a:off x="1525897" y="3542759"/>
              <a:ext cx="329357" cy="212348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Šipka: dolů 6">
              <a:extLst>
                <a:ext uri="{FF2B5EF4-FFF2-40B4-BE49-F238E27FC236}">
                  <a16:creationId xmlns:a16="http://schemas.microsoft.com/office/drawing/2014/main" id="{F8257DF7-9B62-4035-AA54-EC866CBC529C}"/>
                </a:ext>
              </a:extLst>
            </p:cNvPr>
            <p:cNvSpPr/>
            <p:nvPr/>
          </p:nvSpPr>
          <p:spPr bwMode="auto">
            <a:xfrm flipV="1">
              <a:off x="2320669" y="4758217"/>
              <a:ext cx="329357" cy="212348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Šipka: dolů 13">
              <a:extLst>
                <a:ext uri="{FF2B5EF4-FFF2-40B4-BE49-F238E27FC236}">
                  <a16:creationId xmlns:a16="http://schemas.microsoft.com/office/drawing/2014/main" id="{91BEBEAE-C35A-4815-A25C-380090249C11}"/>
                </a:ext>
              </a:extLst>
            </p:cNvPr>
            <p:cNvSpPr/>
            <p:nvPr/>
          </p:nvSpPr>
          <p:spPr bwMode="auto">
            <a:xfrm flipV="1">
              <a:off x="748024" y="4758217"/>
              <a:ext cx="329357" cy="212348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nakonec většina populací s </a:t>
            </a:r>
            <a:r>
              <a:rPr lang="cs-CZ" sz="1800" i="1" dirty="0">
                <a:latin typeface="Arial" charset="0"/>
              </a:rPr>
              <a:t>p</a:t>
            </a:r>
            <a:r>
              <a:rPr lang="cs-CZ" sz="1800" dirty="0">
                <a:latin typeface="Arial" charset="0"/>
              </a:rPr>
              <a:t> = 0, nebo </a:t>
            </a:r>
            <a:r>
              <a:rPr lang="cs-CZ" sz="1800" i="1" dirty="0">
                <a:latin typeface="Arial" charset="0"/>
              </a:rPr>
              <a:t>p</a:t>
            </a:r>
            <a:r>
              <a:rPr lang="cs-CZ" sz="1800" dirty="0">
                <a:latin typeface="Arial" charset="0"/>
              </a:rPr>
              <a:t> 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populace</a:t>
            </a:r>
            <a:r>
              <a:rPr lang="en-US" sz="2000" dirty="0">
                <a:latin typeface="Arial" charset="0"/>
              </a:rPr>
              <a:t>, ale</a:t>
            </a:r>
            <a:r>
              <a:rPr lang="cs-CZ" sz="2000" dirty="0">
                <a:latin typeface="Arial" charset="0"/>
                <a:sym typeface="Symbol" pitchFamily="18" charset="2"/>
              </a:rPr>
              <a:t> v reálném světě velikost populace </a:t>
            </a:r>
            <a:endParaRPr lang="en-US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>
                <a:latin typeface="Arial" charset="0"/>
                <a:sym typeface="Symbol" pitchFamily="18" charset="2"/>
              </a:rPr>
              <a:t> </a:t>
            </a:r>
            <a:r>
              <a:rPr lang="en-US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  <a:sym typeface="Symbol" pitchFamily="18" charset="2"/>
              </a:rPr>
              <a:t> 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princip)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311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>
                <a:latin typeface="Arial" pitchFamily="34" charset="0"/>
                <a:cs typeface="Arial" pitchFamily="34" charset="0"/>
              </a:rPr>
              <a:t>10 mincí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5 Effects of the Population Pedigree on Genetic Signatures of Historical  Demographic Events - John Wakeley, Landra King, and Peter R. Wilton | In  the Light of Evolution: Volume X: Comparative Phylogeography |">
            <a:extLst>
              <a:ext uri="{FF2B5EF4-FFF2-40B4-BE49-F238E27FC236}">
                <a16:creationId xmlns:a16="http://schemas.microsoft.com/office/drawing/2014/main" id="{F6E99276-9D44-40FC-B507-24CB6A65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3" y="1518922"/>
            <a:ext cx="70770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5496851" y="5155935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Galapágách</a:t>
            </a: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5539028" y="3951260"/>
            <a:ext cx="1988521" cy="800717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dirty="0">
                <a:latin typeface="Arial" charset="0"/>
              </a:rPr>
              <a:t>mořská hladina před 17 a 12 tisíci lety a v současnosti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ještěrky na větších ostrovech mají vyšší variabilitu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>
                <a:latin typeface="Arial" pitchFamily="34" charset="0"/>
                <a:cs typeface="Arial" pitchFamily="34" charset="0"/>
              </a:rPr>
              <a:t>= počet jedinců idealizované 	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Wrightovy</a:t>
            </a:r>
            <a:r>
              <a:rPr lang="cs-CZ" dirty="0"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Fisherovy</a:t>
            </a:r>
            <a:r>
              <a:rPr lang="cs-CZ" dirty="0">
                <a:latin typeface="Arial" pitchFamily="34" charset="0"/>
                <a:cs typeface="Arial" pitchFamily="34" charset="0"/>
              </a:rPr>
              <a:t> populace, která vykazuje stejnou  	míru driftu jako studovaná neidealizovaná populace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179377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velikost populace!!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Některé faktory 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velký rozptyl v počtu potomků mezi jedinci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dirty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 přispívajících svými geny do dalších generací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čím větší odchylky od vyrovnaného poměru pohlaví, tím nižší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46429"/>
              </p:ext>
            </p:extLst>
          </p:nvPr>
        </p:nvGraphicFramePr>
        <p:xfrm>
          <a:off x="1647497" y="2356017"/>
          <a:ext cx="18462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6" name="Rovnice" r:id="rId4" imgW="22250400" imgH="10972800" progId="">
                  <p:embed/>
                </p:oleObj>
              </mc:Choice>
              <mc:Fallback>
                <p:oleObj name="Rovnice" r:id="rId4" imgW="22250400" imgH="109728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497" y="2356017"/>
                        <a:ext cx="1846263" cy="9144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610838"/>
              </p:ext>
            </p:extLst>
          </p:nvPr>
        </p:nvGraphicFramePr>
        <p:xfrm>
          <a:off x="4238297" y="2356017"/>
          <a:ext cx="20224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7" name="Rovnice" r:id="rId6" imgW="24384000" imgH="11277600" progId="">
                  <p:embed/>
                </p:oleObj>
              </mc:Choice>
              <mc:Fallback>
                <p:oleObj name="Rovnice" r:id="rId6" imgW="24384000" imgH="112776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297" y="2356017"/>
                        <a:ext cx="2022475" cy="9398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3" name="Line 20"/>
          <p:cNvSpPr>
            <a:spLocks noChangeShapeType="1"/>
          </p:cNvSpPr>
          <p:nvPr/>
        </p:nvSpPr>
        <p:spPr bwMode="auto">
          <a:xfrm>
            <a:off x="3585834" y="2787817"/>
            <a:ext cx="517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068287" y="3684090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18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1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 4 </a:t>
            </a:r>
            <a:r>
              <a:rPr lang="cs-CZ" sz="1800" u="sng" dirty="0">
                <a:latin typeface="Arial" charset="0"/>
                <a:sym typeface="Symbol" pitchFamily="18" charset="2"/>
              </a:rPr>
              <a:t>bez ohledu na celkový počet jedinců!</a:t>
            </a:r>
            <a:endParaRPr lang="cs-CZ" sz="1800" i="1" u="sng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17472" y="144397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N</a:t>
            </a:r>
            <a:r>
              <a:rPr lang="cs-CZ" i="1" baseline="-25000" dirty="0" err="1"/>
              <a:t>m</a:t>
            </a:r>
            <a:r>
              <a:rPr lang="cs-CZ" dirty="0"/>
              <a:t> =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072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rypouš sloní: 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1:40</a:t>
            </a:r>
            <a:r>
              <a:rPr lang="cs-CZ" sz="2000" baseline="30000" dirty="0">
                <a:latin typeface="Arial" charset="0"/>
              </a:rPr>
              <a:t>*)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600" dirty="0">
                <a:latin typeface="Arial" charset="0"/>
                <a:sym typeface="Symbol"/>
              </a:rPr>
              <a:t>*) </a:t>
            </a:r>
            <a:r>
              <a:rPr lang="cs-CZ" sz="1600" dirty="0">
                <a:latin typeface="Arial" charset="0"/>
                <a:sym typeface="Symbol" pitchFamily="18" charset="2"/>
              </a:rPr>
              <a:t>efektivní poměr 1:4-5 díky nevěrám a krátké době   </a:t>
            </a:r>
            <a:br>
              <a:rPr lang="cs-CZ" sz="1600" dirty="0">
                <a:latin typeface="Arial" charset="0"/>
                <a:sym typeface="Symbol" pitchFamily="18" charset="2"/>
              </a:rPr>
            </a:br>
            <a:r>
              <a:rPr lang="cs-CZ" sz="1600" dirty="0">
                <a:latin typeface="Arial" charset="0"/>
                <a:sym typeface="Symbol" pitchFamily="18" charset="2"/>
              </a:rPr>
              <a:t>  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37198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nestejné reprodukční úspěšnosti: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39" y="1261731"/>
            <a:ext cx="6827115" cy="527963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30267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>
                <a:latin typeface="Arial" pitchFamily="34" charset="0"/>
                <a:cs typeface="Arial" pitchFamily="34" charset="0"/>
              </a:rPr>
              <a:t>Pascal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ův</a:t>
            </a:r>
            <a:r>
              <a:rPr lang="cs-CZ" dirty="0">
                <a:latin typeface="Arial" pitchFamily="34" charset="0"/>
                <a:cs typeface="Arial" pitchFamily="34" charset="0"/>
              </a:rPr>
              <a:t> trojúhelník: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>
                <a:latin typeface="Arial" pitchFamily="34" charset="0"/>
                <a:cs typeface="Arial" pitchFamily="34" charset="0"/>
              </a:rPr>
              <a:t>11 možných výsledků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ĺžnik 3"/>
          <p:cNvSpPr/>
          <p:nvPr/>
        </p:nvSpPr>
        <p:spPr bwMode="auto">
          <a:xfrm>
            <a:off x="1428605" y="4184073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8900" name="Picture 4" descr="Výsledok vyh&amp;lcaron;adávania obrázkov pre dopyt galton machine image"/>
          <p:cNvPicPr>
            <a:picLocks noChangeAspect="1" noChangeArrowheads="1"/>
          </p:cNvPicPr>
          <p:nvPr/>
        </p:nvPicPr>
        <p:blipFill>
          <a:blip r:embed="rId3" cstate="print"/>
          <a:srcRect l="13905" t="13120" r="14685" b="11644"/>
          <a:stretch>
            <a:fillRect/>
          </a:stretch>
        </p:blipFill>
        <p:spPr bwMode="auto">
          <a:xfrm>
            <a:off x="5204401" y="235528"/>
            <a:ext cx="3676362" cy="325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	v populaci vysoký (jedinci s výhodnou alelou zanechají více 	potomstva)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selekčně 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</a:rPr>
                <a:t>Pro 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>
                  <a:latin typeface="Arial" charset="0"/>
                </a:rPr>
                <a:t>	existuje 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autozomy:	    		   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 X, Z:		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 Y,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vlivem driftu některé alely z populace mizí </a:t>
            </a:r>
            <a:r>
              <a:rPr lang="cs-CZ" sz="2000" dirty="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„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forward</a:t>
            </a:r>
            <a:r>
              <a:rPr lang="cs-CZ" sz="2000" dirty="0">
                <a:latin typeface="Arial" charset="0"/>
                <a:sym typeface="Symbol" pitchFamily="18" charset="2"/>
              </a:rPr>
              <a:t>“ přístup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postupovat i zpět v čase – „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backward</a:t>
            </a:r>
            <a:r>
              <a:rPr lang="cs-CZ" sz="2000" dirty="0">
                <a:latin typeface="Arial" charset="0"/>
                <a:sym typeface="Symbol" pitchFamily="18" charset="2"/>
              </a:rPr>
              <a:t>“ přístup 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=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společný předek</a:t>
            </a:r>
            <a:r>
              <a:rPr lang="cs-CZ" sz="2000" dirty="0">
                <a:latin typeface="Arial" charset="0"/>
                <a:sym typeface="Symbol" pitchFamily="18" charset="2"/>
              </a:rPr>
              <a:t> (MRCA = </a:t>
            </a:r>
            <a:r>
              <a:rPr lang="cs-CZ" sz="2000" i="1" dirty="0">
                <a:latin typeface="Arial" charset="0"/>
                <a:sym typeface="Symbol" pitchFamily="18" charset="2"/>
              </a:rPr>
              <a:t>most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recent</a:t>
            </a:r>
            <a:r>
              <a:rPr lang="cs-CZ" sz="2000" i="1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common</a:t>
            </a:r>
            <a:br>
              <a:rPr lang="cs-CZ" sz="2000" i="1" dirty="0">
                <a:latin typeface="Arial" charset="0"/>
                <a:sym typeface="Symbol" pitchFamily="18" charset="2"/>
              </a:rPr>
            </a:br>
            <a:r>
              <a:rPr lang="cs-CZ" sz="2000" i="1" dirty="0">
                <a:latin typeface="Arial" charset="0"/>
                <a:sym typeface="Symbol" pitchFamily="18" charset="2"/>
              </a:rPr>
              <a:t> 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ancestor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211682" y="5841813"/>
            <a:ext cx="1224951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>
                <a:latin typeface="Arial" charset="0"/>
              </a:rPr>
              <a:t>Stejný vliv na tvar </a:t>
            </a:r>
            <a:r>
              <a:rPr lang="cs-CZ" dirty="0" err="1">
                <a:latin typeface="Arial" charset="0"/>
              </a:rPr>
              <a:t>koalescenčního</a:t>
            </a:r>
            <a:r>
              <a:rPr lang="cs-CZ" dirty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snížení variability závisí na míře 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544397" y="4864533"/>
            <a:ext cx="1998662" cy="885825"/>
          </a:xfrm>
          <a:prstGeom prst="wedgeRectCallout">
            <a:avLst>
              <a:gd name="adj1" fmla="val 858"/>
              <a:gd name="adj2" fmla="val -14186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variabilita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	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6" name="Rovná spojovacia šípka 15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láhve (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CD7314F-28D4-4C67-9E43-7B18B627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381028"/>
            <a:ext cx="5653025" cy="488824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zakladatele (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gepard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křeček 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rypouš severní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0CCAC958-A65E-4810-A979-A2E227CC7091}"/>
              </a:ext>
            </a:extLst>
          </p:cNvPr>
          <p:cNvGrpSpPr/>
          <p:nvPr/>
        </p:nvGrpSpPr>
        <p:grpSpPr>
          <a:xfrm>
            <a:off x="2523928" y="1580667"/>
            <a:ext cx="4096144" cy="3330795"/>
            <a:chOff x="2856166" y="3229442"/>
            <a:chExt cx="4096144" cy="3330795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2D43BA51-30DA-4073-BB5E-00F6EA589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166" y="3229442"/>
              <a:ext cx="4096144" cy="333079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0129E3C7-2EDC-4387-A10C-6AAFA0673C55}"/>
                </a:ext>
              </a:extLst>
            </p:cNvPr>
            <p:cNvSpPr/>
            <p:nvPr/>
          </p:nvSpPr>
          <p:spPr>
            <a:xfrm>
              <a:off x="3671124" y="5358354"/>
              <a:ext cx="144000" cy="142875"/>
            </a:xfrm>
            <a:prstGeom prst="ellipse">
              <a:avLst/>
            </a:prstGeom>
            <a:solidFill>
              <a:srgbClr val="E6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90590973-70B0-4E03-827E-A3FC9BFD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940" y="279400"/>
            <a:ext cx="196399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FE u člověka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C495E7E4-F60D-4813-A61A-C48295517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0811"/>
            <a:ext cx="54495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(Dominikánská republika):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642A4A0B-C675-492D-A237-9EDA1B36A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277333"/>
            <a:ext cx="798204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vysoká frekvence výskytu endokrinologické poruchy 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(= „penis ve 12“),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machihembras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(=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ženomuž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7314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525153"/>
            <a:ext cx="8577263" cy="5401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8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heterozygot pro mutaci enzymu 5--reduktáza 2, který katalyzuje změnu  testosteronu na 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 (DHT)</a:t>
            </a:r>
          </a:p>
          <a:p>
            <a:pPr algn="l" defTabSz="360000">
              <a:spcAft>
                <a:spcPts val="18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8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8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8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8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nízká aktivita mutantního enzymu  u homozygotů vývoj dívčích znaků,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 skryté</a:t>
            </a:r>
          </a:p>
          <a:p>
            <a:pPr algn="l" defTabSz="360000">
              <a:spcAft>
                <a:spcPts val="18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8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efekt zakladatele: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 několik potomků minimálně se 4 muži v malé populaci  dnes vysoký výskyt poruchy</a:t>
            </a:r>
          </a:p>
        </p:txBody>
      </p:sp>
      <p:pic>
        <p:nvPicPr>
          <p:cNvPr id="98306" name="Picture 2" descr="Dihydrotestosteron (DHT)">
            <a:extLst>
              <a:ext uri="{FF2B5EF4-FFF2-40B4-BE49-F238E27FC236}">
                <a16:creationId xmlns:a16="http://schemas.microsoft.com/office/drawing/2014/main" id="{E4FBBB6C-9141-406D-98AD-D27C60C1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44" y="1427446"/>
            <a:ext cx="5464912" cy="191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b) Tristan da Cunha: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1853: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1856: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Ameriky, odjezd dalších 45 lidí 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(</a:t>
            </a:r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):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frekvencí</a:t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1884–1891: utonutí 15 mužů, zbyli pouze 4 dospělí, z nich 2 velmi staří 	(„Island </a:t>
            </a:r>
            <a:r>
              <a:rPr lang="cs-CZ" sz="2000" dirty="0" err="1">
                <a:latin typeface="Arial" charset="0"/>
                <a:sym typeface="Symbol" pitchFamily="18" charset="2"/>
              </a:rPr>
              <a:t>of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85467" y="2171326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223654" y="3897532"/>
            <a:ext cx="1536700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28515" y="2278419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74838" y="2911457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5819583"/>
            <a:ext cx="808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sym typeface="Symbol" pitchFamily="18" charset="2"/>
              </a:rPr>
              <a:t>Genetické změny během růstu populace nižší než během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072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4301" y="322263"/>
            <a:ext cx="3910293" cy="428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57200" y="3918290"/>
            <a:ext cx="765968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l"/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Adaptivní krajina se může vyjádřit různým způsobem, nejčastěji jako pole průměrných frekvencí alel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počet dimenzí = počet lokusů + fitness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povrch takovéto krajiny je kontinuální (hladký)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526255" y="207357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krajina:</a:t>
            </a: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47" y="1006979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7054487" y="283260"/>
            <a:ext cx="1889125" cy="771525"/>
          </a:xfrm>
          <a:prstGeom prst="wedgeRectCallout">
            <a:avLst>
              <a:gd name="adj1" fmla="val -53407"/>
              <a:gd name="adj2" fmla="val 1065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CorelPhotoPaint.Image.9" r:id="rId4" imgW="5466667" imgH="1666667" progId="">
                    <p:embed/>
                  </p:oleObj>
                </mc:Choice>
                <mc:Fallback>
                  <p:oleObj name="CorelPhotoPaint.Image.9" r:id="rId4" imgW="5466667" imgH="1666667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862" r="58624" b="12572"/>
                        <a:stretch>
                          <a:fillRect/>
                        </a:stretch>
                      </p:blipFill>
                      <p:spPr bwMode="auto">
                        <a:xfrm>
                          <a:off x="3225" y="2383"/>
                          <a:ext cx="2290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78FF2B85-AB62-4B9C-907E-CF8DA04CB179}"/>
              </a:ext>
            </a:extLst>
          </p:cNvPr>
          <p:cNvGrpSpPr/>
          <p:nvPr/>
        </p:nvGrpSpPr>
        <p:grpSpPr>
          <a:xfrm>
            <a:off x="4295052" y="1144589"/>
            <a:ext cx="3635375" cy="2582862"/>
            <a:chOff x="5057775" y="1290638"/>
            <a:chExt cx="3635375" cy="2582862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523304"/>
                </p:ext>
              </p:extLst>
            </p:nvPr>
          </p:nvGraphicFramePr>
          <p:xfrm>
            <a:off x="5057775" y="1290638"/>
            <a:ext cx="3635375" cy="2582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CorelPhotoPaint.Image.9" r:id="rId3" imgW="5466667" imgH="1666667" progId="">
                    <p:embed/>
                  </p:oleObj>
                </mc:Choice>
                <mc:Fallback>
                  <p:oleObj name="CorelPhotoPaint.Image.9" r:id="rId3" imgW="5466667" imgH="1666667" progId="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862" r="58624" b="12572"/>
                        <a:stretch>
                          <a:fillRect/>
                        </a:stretch>
                      </p:blipFill>
                      <p:spPr bwMode="auto">
                        <a:xfrm>
                          <a:off x="5057775" y="1290638"/>
                          <a:ext cx="3635375" cy="2582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0" name="Oval 5"/>
            <p:cNvSpPr>
              <a:spLocks noChangeAspect="1" noChangeArrowheads="1"/>
            </p:cNvSpPr>
            <p:nvPr/>
          </p:nvSpPr>
          <p:spPr bwMode="auto">
            <a:xfrm>
              <a:off x="6713538" y="2962275"/>
              <a:ext cx="260350" cy="261938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1" name="Oval 6"/>
            <p:cNvSpPr>
              <a:spLocks noChangeAspect="1" noChangeArrowheads="1"/>
            </p:cNvSpPr>
            <p:nvPr/>
          </p:nvSpPr>
          <p:spPr bwMode="auto">
            <a:xfrm>
              <a:off x="7340600" y="2203450"/>
              <a:ext cx="260350" cy="261938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2" name="Line 7"/>
            <p:cNvSpPr>
              <a:spLocks noChangeShapeType="1"/>
            </p:cNvSpPr>
            <p:nvPr/>
          </p:nvSpPr>
          <p:spPr bwMode="auto">
            <a:xfrm flipV="1">
              <a:off x="6992938" y="2439988"/>
              <a:ext cx="261937" cy="4238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1573425" y="3130378"/>
            <a:ext cx="2603158" cy="3319848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„</a:t>
            </a:r>
            <a:r>
              <a:rPr lang="cs-CZ" sz="1800" i="1" dirty="0" err="1">
                <a:latin typeface="Arial" charset="0"/>
              </a:rPr>
              <a:t>random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walk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1109063" y="3979992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lávka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BlokTextu 18"/>
          <p:cNvSpPr txBox="1"/>
          <p:nvPr/>
        </p:nvSpPr>
        <p:spPr>
          <a:xfrm>
            <a:off x="419221" y="443346"/>
            <a:ext cx="225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Opilý námořník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5667633" y="1820562"/>
            <a:ext cx="156518" cy="329514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647705" y="322263"/>
            <a:ext cx="6229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0000"/>
                </a:solidFill>
                <a:latin typeface="Arial" charset="0"/>
              </a:rPr>
              <a:t>Odlišné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929824"/>
            <a:ext cx="1616315" cy="197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931735"/>
            <a:ext cx="1610914" cy="196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11518" y="0"/>
            <a:ext cx="203248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šířka lávky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A74C097C-CDA2-4674-89CB-39BCF26FBD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83FF3F0B-B19E-49BA-9527-2EFC78C798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79726" y="2082801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AutoShape 16">
            <a:extLst>
              <a:ext uri="{FF2B5EF4-FFF2-40B4-BE49-F238E27FC236}">
                <a16:creationId xmlns:a16="http://schemas.microsoft.com/office/drawing/2014/main" id="{E769C297-9923-4783-B492-BCC0963BD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201" y="3601244"/>
            <a:ext cx="1514475" cy="674687"/>
          </a:xfrm>
          <a:prstGeom prst="wedgeRectCallout">
            <a:avLst>
              <a:gd name="adj1" fmla="val -110473"/>
              <a:gd name="adj2" fmla="val -117395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1C18E17F-6F95-49FC-9FC7-20DD261DB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9350" y="587736"/>
            <a:ext cx="2198688" cy="1020763"/>
          </a:xfrm>
          <a:prstGeom prst="wedgeRectCallout">
            <a:avLst>
              <a:gd name="adj1" fmla="val -137535"/>
              <a:gd name="adj2" fmla="val 105192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užší lávka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2034</Words>
  <Application>Microsoft Office PowerPoint</Application>
  <PresentationFormat>Předvádění na obrazovce (4:3)</PresentationFormat>
  <Paragraphs>297</Paragraphs>
  <Slides>60</Slides>
  <Notes>42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Times New Roman</vt:lpstr>
      <vt:lpstr>Výchozí návrh</vt:lpstr>
      <vt:lpstr>Rovnice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185</cp:revision>
  <dcterms:created xsi:type="dcterms:W3CDTF">2003-03-21T12:50:30Z</dcterms:created>
  <dcterms:modified xsi:type="dcterms:W3CDTF">2021-10-19T09:24:43Z</dcterms:modified>
</cp:coreProperties>
</file>