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7" r:id="rId2"/>
    <p:sldId id="273" r:id="rId3"/>
    <p:sldId id="291" r:id="rId4"/>
    <p:sldId id="274" r:id="rId5"/>
    <p:sldId id="290" r:id="rId6"/>
    <p:sldId id="258" r:id="rId7"/>
    <p:sldId id="310" r:id="rId8"/>
    <p:sldId id="308" r:id="rId9"/>
    <p:sldId id="299" r:id="rId10"/>
    <p:sldId id="311" r:id="rId11"/>
    <p:sldId id="269" r:id="rId12"/>
    <p:sldId id="300" r:id="rId13"/>
    <p:sldId id="312" r:id="rId14"/>
    <p:sldId id="270" r:id="rId15"/>
    <p:sldId id="313" r:id="rId16"/>
    <p:sldId id="303" r:id="rId17"/>
    <p:sldId id="304" r:id="rId18"/>
    <p:sldId id="314" r:id="rId19"/>
    <p:sldId id="295" r:id="rId20"/>
    <p:sldId id="260" r:id="rId21"/>
    <p:sldId id="276" r:id="rId22"/>
    <p:sldId id="301" r:id="rId23"/>
    <p:sldId id="315" r:id="rId24"/>
    <p:sldId id="302" r:id="rId25"/>
    <p:sldId id="262" r:id="rId26"/>
    <p:sldId id="259" r:id="rId27"/>
    <p:sldId id="316" r:id="rId28"/>
    <p:sldId id="263" r:id="rId29"/>
    <p:sldId id="279" r:id="rId30"/>
    <p:sldId id="278" r:id="rId31"/>
    <p:sldId id="305" r:id="rId32"/>
    <p:sldId id="306" r:id="rId33"/>
    <p:sldId id="282" r:id="rId34"/>
    <p:sldId id="264" r:id="rId35"/>
    <p:sldId id="296" r:id="rId36"/>
    <p:sldId id="292" r:id="rId37"/>
    <p:sldId id="293" r:id="rId38"/>
    <p:sldId id="280" r:id="rId39"/>
    <p:sldId id="266" r:id="rId40"/>
    <p:sldId id="283" r:id="rId41"/>
    <p:sldId id="285" r:id="rId42"/>
    <p:sldId id="307" r:id="rId4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8">
          <p15:clr>
            <a:srgbClr val="A4A3A4"/>
          </p15:clr>
        </p15:guide>
        <p15:guide id="2" pos="2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00CCFF"/>
    <a:srgbClr val="66FF33"/>
    <a:srgbClr val="CCFF66"/>
    <a:srgbClr val="FFFF99"/>
    <a:srgbClr val="FFFF66"/>
    <a:srgbClr val="FF9933"/>
    <a:srgbClr val="EAEAEA"/>
    <a:srgbClr val="0033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79238" autoAdjust="0"/>
  </p:normalViewPr>
  <p:slideViewPr>
    <p:cSldViewPr snapToGrid="0" showGuides="1">
      <p:cViewPr varScale="1">
        <p:scale>
          <a:sx n="111" d="100"/>
          <a:sy n="111" d="100"/>
        </p:scale>
        <p:origin x="756" y="102"/>
      </p:cViewPr>
      <p:guideLst>
        <p:guide orient="horz" pos="228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3C85A-B3B9-4767-A909-2C0F135CB501}" type="datetimeFigureOut">
              <a:rPr lang="cs-CZ" smtClean="0"/>
              <a:pPr/>
              <a:t>27.10.2021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5D758-D7E2-430E-93E8-6311A58A99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676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46B3EFEF-E2F1-48BD-9ADB-57C5B65E74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081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637ADE-FCB8-4870-A8DD-4B00BC0A9ACD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2681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39CC7C-0CFE-4491-93C2-12BB3DB446AC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5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3563A1-BECA-4AE8-8B39-876F1D1B0FBE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583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75BC33-DA99-47BB-BFC5-F6B5E115BC82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4857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71681D-587C-4796-8C52-1D7C35C567FA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563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30F172-01AD-46EB-AFE1-B2A159820952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59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6ACC3D-578F-479C-9A22-CF9748C6E543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696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11B2E3-9FCF-4DDB-87EA-BF5DBB8EB374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232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6D493A-177F-41F4-B22C-25F2BA4CB766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/>
              <a:t>Pozn.: protože q = 1/(2N), bude čitatel v rovnici zjednodušen na 1 – e</a:t>
            </a:r>
            <a:r>
              <a:rPr lang="en-US"/>
              <a:t>^</a:t>
            </a:r>
            <a:r>
              <a:rPr lang="cs-CZ"/>
              <a:t>2s</a:t>
            </a:r>
          </a:p>
        </p:txBody>
      </p:sp>
    </p:spTree>
    <p:extLst>
      <p:ext uri="{BB962C8B-B14F-4D97-AF65-F5344CB8AC3E}">
        <p14:creationId xmlns:p14="http://schemas.microsoft.com/office/powerpoint/2010/main" val="2940382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6D493A-177F-41F4-B22C-25F2BA4CB766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/>
              <a:t>Pozn.: protože q = 1/(2N), bude čitatel v rovnici zjednodušen na 1 – e</a:t>
            </a:r>
            <a:r>
              <a:rPr lang="en-US"/>
              <a:t>^</a:t>
            </a:r>
            <a:r>
              <a:rPr lang="cs-CZ"/>
              <a:t>2s</a:t>
            </a:r>
          </a:p>
        </p:txBody>
      </p:sp>
    </p:spTree>
    <p:extLst>
      <p:ext uri="{BB962C8B-B14F-4D97-AF65-F5344CB8AC3E}">
        <p14:creationId xmlns:p14="http://schemas.microsoft.com/office/powerpoint/2010/main" val="1406263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E543DB-3C89-46C6-92E9-E323848933C2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0148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A47274-F9C3-4759-9FD0-1BD0BBD6F589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61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0DDB30-2831-4065-BE91-03A9F7ED56F2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3446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3CD75-16CC-41F0-9D48-638DF91E2CFD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15037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3E02B8-F7AC-43D9-95C7-2C75E5D47388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7714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967B1C-7527-4C60-AF6A-0FB5DAF9B3DA}" type="slidenum">
              <a:rPr lang="cs-CZ" smtClean="0"/>
              <a:pPr>
                <a:defRPr/>
              </a:pPr>
              <a:t>39</a:t>
            </a:fld>
            <a:endParaRPr 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6876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3F6322-6D08-4AB8-A356-09BBD80F2118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5503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775890-3D2E-4A8C-BB60-212AB3C91F44}" type="slidenum">
              <a:rPr lang="cs-CZ" smtClean="0"/>
              <a:pPr>
                <a:defRPr/>
              </a:pPr>
              <a:t>41</a:t>
            </a:fld>
            <a:endParaRPr lang="cs-CZ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5348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775890-3D2E-4A8C-BB60-212AB3C91F44}" type="slidenum">
              <a:rPr lang="cs-CZ" smtClean="0"/>
              <a:pPr>
                <a:defRPr/>
              </a:pPr>
              <a:t>42</a:t>
            </a:fld>
            <a:endParaRPr lang="cs-CZ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6454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A47274-F9C3-4759-9FD0-1BD0BBD6F589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987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EB6FF1-9A52-43D4-A214-90FE80F417A5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148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9D0967-B59D-487B-9EC6-12DB380E762C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283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9D0967-B59D-487B-9EC6-12DB380E762C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521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9D0967-B59D-487B-9EC6-12DB380E762C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373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35B071-F763-42DD-AD29-F7CB3881F697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630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39CC7C-0CFE-4491-93C2-12BB3DB446AC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128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17CE6-3A05-4542-B038-F8386F1EC9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5B2F4-F19D-4A80-AB76-86C048164F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AE5FF-DB7C-4D8B-850E-24CFB4D68F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5B02F-D8A6-47B1-8F1E-A408C3537D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40503-9142-4239-A0B0-E2F5CF12BC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FA8B6-9ED3-446C-B3A2-BF43721485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60CC1-FFA7-4A30-AAA5-02FCED75ED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3637A-3398-41E6-9C4E-AE417AC660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0320-EE43-4E7F-A327-28B6FF3FFA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419EF-2929-4877-A8B7-3B5103985E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9FEBA-B5D8-476B-BF1E-5ADC7D6DF4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78F1997-F7E0-42E8-8E9E-AD00C43DA7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b/J._B._S._Haldane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b/J._B._S._Haldane.jpg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tif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7/7a/Conversion_and_crossover.jp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827627" y="361950"/>
            <a:ext cx="7309693" cy="707886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sz="4000" b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MOLEKULÁRNÍ EVOLUCE</a:t>
            </a:r>
            <a:endParaRPr lang="cs-CZ" sz="4000" b="1" dirty="0">
              <a:ln w="3175">
                <a:solidFill>
                  <a:sysClr val="windowText" lastClr="000000"/>
                </a:solidFill>
              </a:ln>
              <a:solidFill>
                <a:srgbClr val="FF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5123" name="Picture 64" descr="Kimu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450" y="1358900"/>
            <a:ext cx="2147888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124" name="Picture 65" descr="Drift2"/>
          <p:cNvPicPr>
            <a:picLocks noChangeAspect="1" noChangeArrowheads="1"/>
          </p:cNvPicPr>
          <p:nvPr/>
        </p:nvPicPr>
        <p:blipFill>
          <a:blip r:embed="rId4" cstate="print"/>
          <a:srcRect l="10109" b="65263"/>
          <a:stretch>
            <a:fillRect/>
          </a:stretch>
        </p:blipFill>
        <p:spPr bwMode="auto">
          <a:xfrm>
            <a:off x="3784600" y="1316038"/>
            <a:ext cx="44799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6" descr="skenovat0001"/>
          <p:cNvPicPr>
            <a:picLocks noChangeAspect="1" noChangeArrowheads="1"/>
          </p:cNvPicPr>
          <p:nvPr/>
        </p:nvPicPr>
        <p:blipFill>
          <a:blip r:embed="rId5" cstate="print"/>
          <a:srcRect l="1837" t="66081" r="2928" b="7553"/>
          <a:stretch>
            <a:fillRect/>
          </a:stretch>
        </p:blipFill>
        <p:spPr bwMode="auto">
          <a:xfrm>
            <a:off x="600075" y="4927600"/>
            <a:ext cx="4976813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5126" name="Group 91"/>
          <p:cNvGrpSpPr>
            <a:grpSpLocks/>
          </p:cNvGrpSpPr>
          <p:nvPr/>
        </p:nvGrpSpPr>
        <p:grpSpPr bwMode="auto">
          <a:xfrm>
            <a:off x="4953000" y="3765550"/>
            <a:ext cx="3911600" cy="2486025"/>
            <a:chOff x="3120" y="2372"/>
            <a:chExt cx="2464" cy="1566"/>
          </a:xfrm>
        </p:grpSpPr>
        <p:grpSp>
          <p:nvGrpSpPr>
            <p:cNvPr id="5127" name="Group 90"/>
            <p:cNvGrpSpPr>
              <a:grpSpLocks/>
            </p:cNvGrpSpPr>
            <p:nvPr/>
          </p:nvGrpSpPr>
          <p:grpSpPr bwMode="auto">
            <a:xfrm>
              <a:off x="3233" y="2615"/>
              <a:ext cx="2274" cy="1323"/>
              <a:chOff x="3233" y="2703"/>
              <a:chExt cx="2274" cy="1236"/>
            </a:xfrm>
          </p:grpSpPr>
          <p:sp>
            <p:nvSpPr>
              <p:cNvPr id="5136" name="Line 68"/>
              <p:cNvSpPr>
                <a:spLocks noChangeShapeType="1"/>
              </p:cNvSpPr>
              <p:nvPr/>
            </p:nvSpPr>
            <p:spPr bwMode="auto">
              <a:xfrm>
                <a:off x="3233" y="2703"/>
                <a:ext cx="1115" cy="10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37" name="Line 69"/>
              <p:cNvSpPr>
                <a:spLocks noChangeShapeType="1"/>
              </p:cNvSpPr>
              <p:nvPr/>
            </p:nvSpPr>
            <p:spPr bwMode="auto">
              <a:xfrm flipH="1">
                <a:off x="4333" y="2703"/>
                <a:ext cx="1140" cy="10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38" name="Line 70"/>
              <p:cNvSpPr>
                <a:spLocks noChangeShapeType="1"/>
              </p:cNvSpPr>
              <p:nvPr/>
            </p:nvSpPr>
            <p:spPr bwMode="auto">
              <a:xfrm>
                <a:off x="3891" y="2802"/>
                <a:ext cx="155" cy="69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39" name="Line 71"/>
              <p:cNvSpPr>
                <a:spLocks noChangeShapeType="1"/>
              </p:cNvSpPr>
              <p:nvPr/>
            </p:nvSpPr>
            <p:spPr bwMode="auto">
              <a:xfrm>
                <a:off x="3776" y="2703"/>
                <a:ext cx="121" cy="1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0" name="Line 72"/>
              <p:cNvSpPr>
                <a:spLocks noChangeShapeType="1"/>
              </p:cNvSpPr>
              <p:nvPr/>
            </p:nvSpPr>
            <p:spPr bwMode="auto">
              <a:xfrm flipH="1">
                <a:off x="3898" y="2703"/>
                <a:ext cx="109" cy="11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1" name="Line 73"/>
              <p:cNvSpPr>
                <a:spLocks noChangeShapeType="1"/>
              </p:cNvSpPr>
              <p:nvPr/>
            </p:nvSpPr>
            <p:spPr bwMode="auto">
              <a:xfrm>
                <a:off x="4386" y="2703"/>
                <a:ext cx="565" cy="50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2" name="Line 74"/>
              <p:cNvSpPr>
                <a:spLocks noChangeShapeType="1"/>
              </p:cNvSpPr>
              <p:nvPr/>
            </p:nvSpPr>
            <p:spPr bwMode="auto">
              <a:xfrm flipV="1">
                <a:off x="4672" y="2703"/>
                <a:ext cx="291" cy="2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3" name="Line 75"/>
              <p:cNvSpPr>
                <a:spLocks noChangeShapeType="1"/>
              </p:cNvSpPr>
              <p:nvPr/>
            </p:nvSpPr>
            <p:spPr bwMode="auto">
              <a:xfrm>
                <a:off x="4689" y="2703"/>
                <a:ext cx="142" cy="1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4" name="Line 76"/>
              <p:cNvSpPr>
                <a:spLocks noChangeShapeType="1"/>
              </p:cNvSpPr>
              <p:nvPr/>
            </p:nvSpPr>
            <p:spPr bwMode="auto">
              <a:xfrm>
                <a:off x="5074" y="2703"/>
                <a:ext cx="180" cy="2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5" name="Text Box 77"/>
              <p:cNvSpPr txBox="1">
                <a:spLocks noChangeArrowheads="1"/>
              </p:cNvSpPr>
              <p:nvPr/>
            </p:nvSpPr>
            <p:spPr bwMode="auto">
              <a:xfrm>
                <a:off x="5279" y="2898"/>
                <a:ext cx="228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 dirty="0"/>
                  <a:t>40</a:t>
                </a:r>
              </a:p>
            </p:txBody>
          </p:sp>
          <p:sp>
            <p:nvSpPr>
              <p:cNvPr id="5146" name="Text Box 78"/>
              <p:cNvSpPr txBox="1">
                <a:spLocks noChangeArrowheads="1"/>
              </p:cNvSpPr>
              <p:nvPr/>
            </p:nvSpPr>
            <p:spPr bwMode="auto">
              <a:xfrm>
                <a:off x="4988" y="3203"/>
                <a:ext cx="284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 dirty="0"/>
                  <a:t>200</a:t>
                </a:r>
              </a:p>
            </p:txBody>
          </p:sp>
          <p:sp>
            <p:nvSpPr>
              <p:cNvPr id="5147" name="Text Box 79"/>
              <p:cNvSpPr txBox="1">
                <a:spLocks noChangeArrowheads="1"/>
              </p:cNvSpPr>
              <p:nvPr/>
            </p:nvSpPr>
            <p:spPr bwMode="auto">
              <a:xfrm>
                <a:off x="4400" y="2951"/>
                <a:ext cx="284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 dirty="0"/>
                  <a:t>100</a:t>
                </a:r>
              </a:p>
            </p:txBody>
          </p:sp>
          <p:sp>
            <p:nvSpPr>
              <p:cNvPr id="5148" name="Text Box 80"/>
              <p:cNvSpPr txBox="1">
                <a:spLocks noChangeArrowheads="1"/>
              </p:cNvSpPr>
              <p:nvPr/>
            </p:nvSpPr>
            <p:spPr bwMode="auto">
              <a:xfrm>
                <a:off x="3808" y="3527"/>
                <a:ext cx="284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 dirty="0"/>
                  <a:t>400</a:t>
                </a:r>
              </a:p>
            </p:txBody>
          </p:sp>
          <p:sp>
            <p:nvSpPr>
              <p:cNvPr id="5149" name="Text Box 81"/>
              <p:cNvSpPr txBox="1">
                <a:spLocks noChangeArrowheads="1"/>
              </p:cNvSpPr>
              <p:nvPr/>
            </p:nvSpPr>
            <p:spPr bwMode="auto">
              <a:xfrm>
                <a:off x="4362" y="3760"/>
                <a:ext cx="284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 dirty="0"/>
                  <a:t>500</a:t>
                </a:r>
              </a:p>
            </p:txBody>
          </p:sp>
        </p:grpSp>
        <p:sp>
          <p:nvSpPr>
            <p:cNvPr id="5128" name="Text Box 82"/>
            <p:cNvSpPr txBox="1">
              <a:spLocks noChangeArrowheads="1"/>
            </p:cNvSpPr>
            <p:nvPr/>
          </p:nvSpPr>
          <p:spPr bwMode="auto">
            <a:xfrm>
              <a:off x="3630" y="2372"/>
              <a:ext cx="2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</a:t>
              </a:r>
              <a:r>
                <a:rPr lang="cs-CZ" sz="1600" b="1" baseline="-25000" dirty="0">
                  <a:sym typeface="Symbol" pitchFamily="18" charset="2"/>
                </a:rPr>
                <a:t>1</a:t>
              </a:r>
              <a:endParaRPr lang="cs-CZ" sz="1600" b="1" dirty="0">
                <a:sym typeface="Symbol" pitchFamily="18" charset="2"/>
              </a:endParaRPr>
            </a:p>
          </p:txBody>
        </p:sp>
        <p:sp>
          <p:nvSpPr>
            <p:cNvPr id="5129" name="Text Box 83"/>
            <p:cNvSpPr txBox="1">
              <a:spLocks noChangeArrowheads="1"/>
            </p:cNvSpPr>
            <p:nvPr/>
          </p:nvSpPr>
          <p:spPr bwMode="auto">
            <a:xfrm>
              <a:off x="3976" y="2372"/>
              <a:ext cx="2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</a:t>
              </a:r>
              <a:r>
                <a:rPr lang="cs-CZ" sz="1600" b="1" baseline="-25000" dirty="0">
                  <a:sym typeface="Symbol" pitchFamily="18" charset="2"/>
                </a:rPr>
                <a:t>2</a:t>
              </a:r>
              <a:endParaRPr lang="cs-CZ" sz="1600" b="1" dirty="0">
                <a:sym typeface="Symbol" pitchFamily="18" charset="2"/>
              </a:endParaRPr>
            </a:p>
          </p:txBody>
        </p:sp>
        <p:sp>
          <p:nvSpPr>
            <p:cNvPr id="5130" name="Text Box 84"/>
            <p:cNvSpPr txBox="1">
              <a:spLocks noChangeArrowheads="1"/>
            </p:cNvSpPr>
            <p:nvPr/>
          </p:nvSpPr>
          <p:spPr bwMode="auto">
            <a:xfrm>
              <a:off x="3120" y="2372"/>
              <a:ext cx="1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</a:t>
              </a:r>
            </a:p>
          </p:txBody>
        </p:sp>
        <p:sp>
          <p:nvSpPr>
            <p:cNvPr id="5131" name="Text Box 85"/>
            <p:cNvSpPr txBox="1">
              <a:spLocks noChangeArrowheads="1"/>
            </p:cNvSpPr>
            <p:nvPr/>
          </p:nvSpPr>
          <p:spPr bwMode="auto">
            <a:xfrm>
              <a:off x="4279" y="2372"/>
              <a:ext cx="2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</a:t>
              </a:r>
              <a:r>
                <a:rPr lang="cs-CZ" sz="1600" b="1" baseline="-25000" dirty="0">
                  <a:sym typeface="Symbol" pitchFamily="18" charset="2"/>
                </a:rPr>
                <a:t>1</a:t>
              </a:r>
              <a:endParaRPr lang="cs-CZ" sz="1600" b="1" dirty="0">
                <a:sym typeface="Symbol" pitchFamily="18" charset="2"/>
              </a:endParaRPr>
            </a:p>
          </p:txBody>
        </p:sp>
        <p:sp>
          <p:nvSpPr>
            <p:cNvPr id="5132" name="Text Box 86"/>
            <p:cNvSpPr txBox="1">
              <a:spLocks noChangeArrowheads="1"/>
            </p:cNvSpPr>
            <p:nvPr/>
          </p:nvSpPr>
          <p:spPr bwMode="auto">
            <a:xfrm>
              <a:off x="4559" y="2374"/>
              <a:ext cx="2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G</a:t>
              </a:r>
              <a:r>
                <a:rPr lang="cs-CZ" sz="1600" b="1" baseline="-25000" dirty="0">
                  <a:sym typeface="Symbol" pitchFamily="18" charset="2"/>
                </a:rPr>
                <a:t></a:t>
              </a:r>
            </a:p>
          </p:txBody>
        </p:sp>
        <p:sp>
          <p:nvSpPr>
            <p:cNvPr id="5133" name="Text Box 87"/>
            <p:cNvSpPr txBox="1">
              <a:spLocks noChangeArrowheads="1"/>
            </p:cNvSpPr>
            <p:nvPr/>
          </p:nvSpPr>
          <p:spPr bwMode="auto">
            <a:xfrm>
              <a:off x="4839" y="2372"/>
              <a:ext cx="26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2</a:t>
              </a:r>
            </a:p>
          </p:txBody>
        </p:sp>
        <p:sp>
          <p:nvSpPr>
            <p:cNvPr id="5134" name="Text Box 88"/>
            <p:cNvSpPr txBox="1">
              <a:spLocks noChangeArrowheads="1"/>
            </p:cNvSpPr>
            <p:nvPr/>
          </p:nvSpPr>
          <p:spPr bwMode="auto">
            <a:xfrm>
              <a:off x="5031" y="2372"/>
              <a:ext cx="1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</a:t>
              </a:r>
            </a:p>
          </p:txBody>
        </p:sp>
        <p:sp>
          <p:nvSpPr>
            <p:cNvPr id="5135" name="Text Box 89"/>
            <p:cNvSpPr txBox="1">
              <a:spLocks noChangeArrowheads="1"/>
            </p:cNvSpPr>
            <p:nvPr/>
          </p:nvSpPr>
          <p:spPr bwMode="auto">
            <a:xfrm>
              <a:off x="5398" y="2372"/>
              <a:ext cx="1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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1" descr="skenovat0002">
            <a:extLst>
              <a:ext uri="{FF2B5EF4-FFF2-40B4-BE49-F238E27FC236}">
                <a16:creationId xmlns:a16="http://schemas.microsoft.com/office/drawing/2014/main" id="{B6113C9A-CCA9-41CB-8277-5B98D1FC6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7619"/>
          <a:stretch>
            <a:fillRect/>
          </a:stretch>
        </p:blipFill>
        <p:spPr bwMode="auto">
          <a:xfrm>
            <a:off x="2114821" y="860872"/>
            <a:ext cx="5176446" cy="505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3745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29"/>
          <p:cNvSpPr txBox="1">
            <a:spLocks noChangeArrowheads="1"/>
          </p:cNvSpPr>
          <p:nvPr/>
        </p:nvSpPr>
        <p:spPr bwMode="auto">
          <a:xfrm>
            <a:off x="539750" y="909521"/>
            <a:ext cx="7726795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1. většina </a:t>
            </a:r>
            <a:r>
              <a:rPr lang="cs-CZ" u="sng" dirty="0">
                <a:solidFill>
                  <a:srgbClr val="E60000"/>
                </a:solidFill>
                <a:latin typeface="Arial" charset="0"/>
              </a:rPr>
              <a:t>substitucí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alel v populaci je </a:t>
            </a:r>
            <a:r>
              <a:rPr lang="cs-CZ" u="sng" dirty="0">
                <a:solidFill>
                  <a:srgbClr val="E60000"/>
                </a:solidFill>
                <a:latin typeface="Arial" charset="0"/>
              </a:rPr>
              <a:t>neutrální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(</a:t>
            </a:r>
            <a: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 drift)</a:t>
            </a:r>
            <a:endParaRPr lang="cs-CZ" dirty="0">
              <a:solidFill>
                <a:srgbClr val="E60000"/>
              </a:solidFill>
              <a:latin typeface="Arial" charset="0"/>
            </a:endParaRPr>
          </a:p>
        </p:txBody>
      </p:sp>
      <p:grpSp>
        <p:nvGrpSpPr>
          <p:cNvPr id="11" name="Skupina 10"/>
          <p:cNvGrpSpPr>
            <a:grpSpLocks noChangeAspect="1"/>
          </p:cNvGrpSpPr>
          <p:nvPr/>
        </p:nvGrpSpPr>
        <p:grpSpPr>
          <a:xfrm>
            <a:off x="1049059" y="1795843"/>
            <a:ext cx="2843431" cy="4433595"/>
            <a:chOff x="847725" y="2925763"/>
            <a:chExt cx="2344738" cy="3656012"/>
          </a:xfrm>
        </p:grpSpPr>
        <p:pic>
          <p:nvPicPr>
            <p:cNvPr id="9222" name="Picture 30" descr="Neutral"/>
            <p:cNvPicPr>
              <a:picLocks noChangeAspect="1" noChangeArrowheads="1"/>
            </p:cNvPicPr>
            <p:nvPr/>
          </p:nvPicPr>
          <p:blipFill>
            <a:blip r:embed="rId3" cstate="print"/>
            <a:srcRect r="52472"/>
            <a:stretch>
              <a:fillRect/>
            </a:stretch>
          </p:blipFill>
          <p:spPr bwMode="auto">
            <a:xfrm>
              <a:off x="857250" y="2925763"/>
              <a:ext cx="2335213" cy="170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32" descr="Neutral"/>
            <p:cNvPicPr>
              <a:picLocks noChangeAspect="1" noChangeArrowheads="1"/>
            </p:cNvPicPr>
            <p:nvPr/>
          </p:nvPicPr>
          <p:blipFill>
            <a:blip r:embed="rId3" cstate="print"/>
            <a:srcRect l="52925"/>
            <a:stretch>
              <a:fillRect/>
            </a:stretch>
          </p:blipFill>
          <p:spPr bwMode="auto">
            <a:xfrm>
              <a:off x="847725" y="4878388"/>
              <a:ext cx="2312988" cy="170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2007823" y="320675"/>
            <a:ext cx="49087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Základní postuláty neutrální teorie: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8BD1F50-BB76-4D9E-830B-888F2E0192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622" y="2119781"/>
            <a:ext cx="5041407" cy="37278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BAF614BE-4A28-452F-96B3-E00776643F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140822" y="231833"/>
            <a:ext cx="5125245" cy="3240844"/>
          </a:xfrm>
          <a:prstGeom prst="rect">
            <a:avLst/>
          </a:prstGeom>
        </p:spPr>
      </p:pic>
      <p:sp>
        <p:nvSpPr>
          <p:cNvPr id="3" name="AutoShape 23"/>
          <p:cNvSpPr>
            <a:spLocks noChangeArrowheads="1"/>
          </p:cNvSpPr>
          <p:nvPr/>
        </p:nvSpPr>
        <p:spPr bwMode="auto">
          <a:xfrm>
            <a:off x="6599536" y="632379"/>
            <a:ext cx="1838325" cy="788987"/>
          </a:xfrm>
          <a:prstGeom prst="wedgeRectCallout">
            <a:avLst>
              <a:gd name="adj1" fmla="val -95325"/>
              <a:gd name="adj2" fmla="val 29162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rychlá fixace výhodné mutace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6876414" y="2742890"/>
            <a:ext cx="2084387" cy="788987"/>
          </a:xfrm>
          <a:prstGeom prst="wedgeRectCallout">
            <a:avLst>
              <a:gd name="adj1" fmla="val -67380"/>
              <a:gd name="adj2" fmla="val -5239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rychlá eliminace nevýhodné mutace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BAF614BE-4A28-452F-96B3-E00776643F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822" y="231833"/>
            <a:ext cx="5125245" cy="6481688"/>
          </a:xfrm>
          <a:prstGeom prst="rect">
            <a:avLst/>
          </a:prstGeom>
        </p:spPr>
      </p:pic>
      <p:sp>
        <p:nvSpPr>
          <p:cNvPr id="4" name="AutoShape 24"/>
          <p:cNvSpPr>
            <a:spLocks noChangeArrowheads="1"/>
          </p:cNvSpPr>
          <p:nvPr/>
        </p:nvSpPr>
        <p:spPr bwMode="auto">
          <a:xfrm>
            <a:off x="7185203" y="3925632"/>
            <a:ext cx="1687041" cy="881191"/>
          </a:xfrm>
          <a:prstGeom prst="wedgeRectCallout">
            <a:avLst>
              <a:gd name="adj1" fmla="val -110238"/>
              <a:gd name="adj2" fmla="val -58722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neutrální alela se fixuje náhodně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6" name="AutoShape 27"/>
          <p:cNvSpPr>
            <a:spLocks noChangeArrowheads="1"/>
          </p:cNvSpPr>
          <p:nvPr/>
        </p:nvSpPr>
        <p:spPr bwMode="auto">
          <a:xfrm>
            <a:off x="446088" y="3472677"/>
            <a:ext cx="2214562" cy="788988"/>
          </a:xfrm>
          <a:prstGeom prst="wedgeRectCallout">
            <a:avLst>
              <a:gd name="adj1" fmla="val 118129"/>
              <a:gd name="adj2" fmla="val 92908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současná existence několika alel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7" name="AutoShape 28"/>
          <p:cNvSpPr>
            <a:spLocks noChangeArrowheads="1"/>
          </p:cNvSpPr>
          <p:nvPr/>
        </p:nvSpPr>
        <p:spPr bwMode="auto">
          <a:xfrm>
            <a:off x="1102090" y="368901"/>
            <a:ext cx="1998662" cy="788987"/>
          </a:xfrm>
          <a:prstGeom prst="wedgeRectCallout">
            <a:avLst>
              <a:gd name="adj1" fmla="val 79318"/>
              <a:gd name="adj2" fmla="val 32941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většinou jen 1 alela v populaci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34AFDA0-E141-46AA-BD64-FFCF4C7CD773}"/>
              </a:ext>
            </a:extLst>
          </p:cNvPr>
          <p:cNvSpPr/>
          <p:nvPr/>
        </p:nvSpPr>
        <p:spPr bwMode="auto">
          <a:xfrm>
            <a:off x="4116967" y="312023"/>
            <a:ext cx="95340" cy="6132113"/>
          </a:xfrm>
          <a:prstGeom prst="rect">
            <a:avLst/>
          </a:prstGeom>
          <a:solidFill>
            <a:srgbClr val="00CCFF">
              <a:alpha val="4902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7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Grafika2"/>
          <p:cNvPicPr>
            <a:picLocks noChangeAspect="1" noChangeArrowheads="1"/>
          </p:cNvPicPr>
          <p:nvPr/>
        </p:nvPicPr>
        <p:blipFill rotWithShape="1">
          <a:blip r:embed="rId3" cstate="print">
            <a:lum contrast="20000"/>
          </a:blip>
          <a:srcRect l="11806" t="5799" r="5489"/>
          <a:stretch/>
        </p:blipFill>
        <p:spPr bwMode="auto">
          <a:xfrm>
            <a:off x="5190236" y="3188508"/>
            <a:ext cx="3852614" cy="343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5327332" y="965456"/>
            <a:ext cx="3403496" cy="20313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cs-CZ" sz="1800" dirty="0" err="1">
                <a:latin typeface="Arial" charset="0"/>
              </a:rPr>
              <a:t>fibrinopeptidy</a:t>
            </a:r>
            <a:r>
              <a:rPr lang="cs-CZ" sz="1800" dirty="0">
                <a:latin typeface="Arial" charset="0"/>
              </a:rPr>
              <a:t>		8,3</a:t>
            </a:r>
          </a:p>
          <a:p>
            <a:pPr eaLnBrk="0" hangingPunct="0"/>
            <a:r>
              <a:rPr lang="cs-CZ" sz="1800" dirty="0">
                <a:latin typeface="Arial" charset="0"/>
              </a:rPr>
              <a:t>pankreatická ribonukleáza	2,1</a:t>
            </a:r>
          </a:p>
          <a:p>
            <a:pPr eaLnBrk="0" hangingPunct="0"/>
            <a:r>
              <a:rPr lang="cs-CZ" sz="1800" dirty="0" err="1">
                <a:latin typeface="Arial" charset="0"/>
              </a:rPr>
              <a:t>lyzozym</a:t>
            </a:r>
            <a:r>
              <a:rPr lang="cs-CZ" sz="1800" dirty="0">
                <a:latin typeface="Arial" charset="0"/>
              </a:rPr>
              <a:t>			2,0</a:t>
            </a:r>
          </a:p>
          <a:p>
            <a:pPr eaLnBrk="0" hangingPunct="0"/>
            <a:r>
              <a:rPr lang="cs-CZ" sz="1800" dirty="0">
                <a:latin typeface="Arial" charset="0"/>
              </a:rPr>
              <a:t>alfa-globin		1,2</a:t>
            </a:r>
          </a:p>
          <a:p>
            <a:pPr eaLnBrk="0" hangingPunct="0"/>
            <a:r>
              <a:rPr lang="cs-CZ" sz="1800" dirty="0">
                <a:latin typeface="Arial" charset="0"/>
              </a:rPr>
              <a:t>inzulin			0,44</a:t>
            </a:r>
          </a:p>
          <a:p>
            <a:pPr eaLnBrk="0" hangingPunct="0"/>
            <a:r>
              <a:rPr lang="cs-CZ" sz="1800" dirty="0">
                <a:latin typeface="Arial" charset="0"/>
              </a:rPr>
              <a:t>cytochrom </a:t>
            </a:r>
            <a:r>
              <a:rPr lang="cs-CZ" sz="1800" i="1" dirty="0">
                <a:latin typeface="Arial" charset="0"/>
              </a:rPr>
              <a:t>c</a:t>
            </a:r>
            <a:r>
              <a:rPr lang="cs-CZ" sz="1800" dirty="0">
                <a:latin typeface="Arial" charset="0"/>
              </a:rPr>
              <a:t>		0,3</a:t>
            </a:r>
          </a:p>
          <a:p>
            <a:pPr eaLnBrk="0" hangingPunct="0"/>
            <a:r>
              <a:rPr lang="cs-CZ" sz="1800" dirty="0">
                <a:latin typeface="Arial" charset="0"/>
              </a:rPr>
              <a:t>histon H4		0,01</a:t>
            </a: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523875" y="361950"/>
            <a:ext cx="7459093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2. evoluční rychlost u různě důležitých proteinů se liší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DF3DC6D-51D6-41B4-9000-9B6ED351EE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57"/>
          <a:stretch/>
        </p:blipFill>
        <p:spPr>
          <a:xfrm>
            <a:off x="177726" y="1386611"/>
            <a:ext cx="4961982" cy="408477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523875" y="361950"/>
            <a:ext cx="7459093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2. evoluční rychlost u různě důležitých proteinů se liší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DF3DC6D-51D6-41B4-9000-9B6ED351EE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2" r="-285"/>
          <a:stretch/>
        </p:blipFill>
        <p:spPr>
          <a:xfrm>
            <a:off x="2049816" y="1312938"/>
            <a:ext cx="5197310" cy="471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77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750" y="1596064"/>
            <a:ext cx="7436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Př.: transient receptor potential vanilloid (TRPV) channel protein:</a:t>
            </a: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523875" y="361950"/>
            <a:ext cx="7938392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3. rozdílná evoluční rychlost na různých částech proteinu</a:t>
            </a:r>
            <a:br>
              <a:rPr lang="cs-CZ" dirty="0">
                <a:solidFill>
                  <a:srgbClr val="E60000"/>
                </a:solidFill>
                <a:latin typeface="Arial" charset="0"/>
              </a:rPr>
            </a:br>
            <a:r>
              <a:rPr lang="cs-CZ" dirty="0">
                <a:solidFill>
                  <a:srgbClr val="E60000"/>
                </a:solidFill>
                <a:latin typeface="Arial" charset="0"/>
              </a:rPr>
              <a:t>    (vazebná místa </a:t>
            </a:r>
            <a: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 strukturní oblasti)</a:t>
            </a:r>
          </a:p>
        </p:txBody>
      </p:sp>
      <p:pic>
        <p:nvPicPr>
          <p:cNvPr id="12291" name="Picture 3" descr="http://www.epernicus.com/figures/1223/zoomed/1223.jpg?12435386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7027" y="2604814"/>
            <a:ext cx="4572000" cy="3048001"/>
          </a:xfrm>
          <a:prstGeom prst="rect">
            <a:avLst/>
          </a:prstGeom>
          <a:noFill/>
        </p:spPr>
      </p:pic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5515094" y="5177246"/>
            <a:ext cx="2084387" cy="1014192"/>
          </a:xfrm>
          <a:prstGeom prst="wedgeRectCallout">
            <a:avLst>
              <a:gd name="adj1" fmla="val -141749"/>
              <a:gd name="adj2" fmla="val -173107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dirty="0">
                <a:latin typeface="Arial" pitchFamily="34" charset="0"/>
              </a:rPr>
              <a:t>vazebné oblasti jsou evolučně konzervativnější</a:t>
            </a:r>
            <a:endParaRPr lang="cs-CZ" sz="1800" i="1" baseline="-25000" dirty="0">
              <a:latin typeface="Arial" pitchFamily="34" charset="0"/>
              <a:sym typeface="Symbol" pitchFamily="18" charset="2"/>
            </a:endParaRPr>
          </a:p>
        </p:txBody>
      </p:sp>
      <p:cxnSp>
        <p:nvCxnSpPr>
          <p:cNvPr id="9" name="Přímá spojovací šipka 8"/>
          <p:cNvCxnSpPr/>
          <p:nvPr/>
        </p:nvCxnSpPr>
        <p:spPr bwMode="auto">
          <a:xfrm flipH="1">
            <a:off x="3518264" y="2821577"/>
            <a:ext cx="2055222" cy="82731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E6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ovéPole 9"/>
          <p:cNvSpPr txBox="1"/>
          <p:nvPr/>
        </p:nvSpPr>
        <p:spPr>
          <a:xfrm>
            <a:off x="5608321" y="2560320"/>
            <a:ext cx="159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molekula ATP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413646" y="361950"/>
            <a:ext cx="8638903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4. rozdílná evoluční rychlost na jednotlivých místech kodonu...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02D72A38-F2F1-4819-827E-72DDC9F73A30}"/>
              </a:ext>
            </a:extLst>
          </p:cNvPr>
          <p:cNvGrpSpPr/>
          <p:nvPr/>
        </p:nvGrpSpPr>
        <p:grpSpPr>
          <a:xfrm>
            <a:off x="4576242" y="823615"/>
            <a:ext cx="4476307" cy="5432733"/>
            <a:chOff x="799076" y="1192947"/>
            <a:chExt cx="4476307" cy="5432733"/>
          </a:xfrm>
        </p:grpSpPr>
        <p:pic>
          <p:nvPicPr>
            <p:cNvPr id="5" name="Obrázek 4" descr="Scan2.TIF"/>
            <p:cNvPicPr>
              <a:picLocks noChangeAspect="1"/>
            </p:cNvPicPr>
            <p:nvPr/>
          </p:nvPicPr>
          <p:blipFill>
            <a:blip r:embed="rId2" cstate="print">
              <a:lum bright="-10000" contrast="20000"/>
            </a:blip>
            <a:srcRect t="20853" r="35855" b="41783"/>
            <a:stretch>
              <a:fillRect/>
            </a:stretch>
          </p:blipFill>
          <p:spPr>
            <a:xfrm rot="5400000">
              <a:off x="320863" y="1671160"/>
              <a:ext cx="5432733" cy="4476307"/>
            </a:xfrm>
            <a:prstGeom prst="rect">
              <a:avLst/>
            </a:prstGeom>
          </p:spPr>
        </p:pic>
        <p:sp>
          <p:nvSpPr>
            <p:cNvPr id="6" name="Obdélník 5"/>
            <p:cNvSpPr/>
            <p:nvPr/>
          </p:nvSpPr>
          <p:spPr bwMode="auto">
            <a:xfrm>
              <a:off x="1034635" y="3728559"/>
              <a:ext cx="4005188" cy="361507"/>
            </a:xfrm>
            <a:prstGeom prst="rect">
              <a:avLst/>
            </a:prstGeom>
            <a:solidFill>
              <a:srgbClr val="66FF33">
                <a:alpha val="2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Obdélník 8"/>
            <p:cNvSpPr/>
            <p:nvPr/>
          </p:nvSpPr>
          <p:spPr bwMode="auto">
            <a:xfrm>
              <a:off x="1034635" y="4742322"/>
              <a:ext cx="4005188" cy="361507"/>
            </a:xfrm>
            <a:prstGeom prst="rect">
              <a:avLst/>
            </a:prstGeom>
            <a:solidFill>
              <a:srgbClr val="66FF33">
                <a:alpha val="2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Obdélník 9"/>
            <p:cNvSpPr/>
            <p:nvPr/>
          </p:nvSpPr>
          <p:spPr bwMode="auto">
            <a:xfrm>
              <a:off x="1034635" y="5756085"/>
              <a:ext cx="4005188" cy="361507"/>
            </a:xfrm>
            <a:prstGeom prst="rect">
              <a:avLst/>
            </a:prstGeom>
            <a:solidFill>
              <a:srgbClr val="66FF33">
                <a:alpha val="2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11" name="Picture 2" descr="http://bio3400.nicerweb.com/Locked/media/ch13/13_07-genetic_code.jpg">
            <a:extLst>
              <a:ext uri="{FF2B5EF4-FFF2-40B4-BE49-F238E27FC236}">
                <a16:creationId xmlns:a16="http://schemas.microsoft.com/office/drawing/2014/main" id="{62D80C5B-7662-4759-8A41-27C715538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48" y="1258941"/>
            <a:ext cx="4245766" cy="4340117"/>
          </a:xfrm>
          <a:prstGeom prst="rect">
            <a:avLst/>
          </a:prstGeom>
          <a:noFill/>
        </p:spPr>
      </p:pic>
      <p:sp>
        <p:nvSpPr>
          <p:cNvPr id="12" name="Obdélníkový popisek 2">
            <a:extLst>
              <a:ext uri="{FF2B5EF4-FFF2-40B4-BE49-F238E27FC236}">
                <a16:creationId xmlns:a16="http://schemas.microsoft.com/office/drawing/2014/main" id="{027DD7AB-437B-4A62-BCDE-918AFF92AC11}"/>
              </a:ext>
            </a:extLst>
          </p:cNvPr>
          <p:cNvSpPr/>
          <p:nvPr/>
        </p:nvSpPr>
        <p:spPr bwMode="auto">
          <a:xfrm>
            <a:off x="164775" y="5737822"/>
            <a:ext cx="1529681" cy="593124"/>
          </a:xfrm>
          <a:prstGeom prst="wedgeRectCallout">
            <a:avLst>
              <a:gd name="adj1" fmla="val 3502"/>
              <a:gd name="adj2" fmla="val -11527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64 kodonů...</a:t>
            </a:r>
          </a:p>
        </p:txBody>
      </p:sp>
      <p:sp>
        <p:nvSpPr>
          <p:cNvPr id="13" name="Obdélníkový popisek 3">
            <a:extLst>
              <a:ext uri="{FF2B5EF4-FFF2-40B4-BE49-F238E27FC236}">
                <a16:creationId xmlns:a16="http://schemas.microsoft.com/office/drawing/2014/main" id="{47D4BEE7-B04E-4B59-8766-D4663A1603FA}"/>
              </a:ext>
            </a:extLst>
          </p:cNvPr>
          <p:cNvSpPr/>
          <p:nvPr/>
        </p:nvSpPr>
        <p:spPr bwMode="auto">
          <a:xfrm>
            <a:off x="2081694" y="5987962"/>
            <a:ext cx="2494547" cy="593124"/>
          </a:xfrm>
          <a:prstGeom prst="wedgeRectCallout">
            <a:avLst>
              <a:gd name="adj1" fmla="val 20364"/>
              <a:gd name="adj2" fmla="val -201527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... ale 20 aminokyselin</a:t>
            </a:r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589D8152-FB25-4A0B-A743-B77C5BDCC492}"/>
              </a:ext>
            </a:extLst>
          </p:cNvPr>
          <p:cNvGrpSpPr/>
          <p:nvPr/>
        </p:nvGrpSpPr>
        <p:grpSpPr>
          <a:xfrm>
            <a:off x="5397921" y="4702969"/>
            <a:ext cx="3117429" cy="2015044"/>
            <a:chOff x="5397921" y="4702969"/>
            <a:chExt cx="3117429" cy="2015044"/>
          </a:xfrm>
        </p:grpSpPr>
        <p:cxnSp>
          <p:nvCxnSpPr>
            <p:cNvPr id="7" name="Přímá spojnice se šipkou 6">
              <a:extLst>
                <a:ext uri="{FF2B5EF4-FFF2-40B4-BE49-F238E27FC236}">
                  <a16:creationId xmlns:a16="http://schemas.microsoft.com/office/drawing/2014/main" id="{E63C46DC-DBA1-4967-807D-4FB9E269F16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496780" y="4702969"/>
              <a:ext cx="1018570" cy="16457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E6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587C9DD7-56BA-408C-8CCF-81891C786A24}"/>
                </a:ext>
              </a:extLst>
            </p:cNvPr>
            <p:cNvSpPr txBox="1"/>
            <p:nvPr/>
          </p:nvSpPr>
          <p:spPr>
            <a:xfrm>
              <a:off x="5397921" y="6348681"/>
              <a:ext cx="2531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dirty="0">
                  <a:latin typeface="Arial" panose="020B0604020202020204" pitchFamily="34" charset="0"/>
                  <a:cs typeface="Arial" panose="020B0604020202020204" pitchFamily="34" charset="0"/>
                </a:rPr>
                <a:t>všechny nesynonymní!</a:t>
              </a:r>
              <a:endParaRPr lang="en-GB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volutionary Genetics - ppt download">
            <a:extLst>
              <a:ext uri="{FF2B5EF4-FFF2-40B4-BE49-F238E27FC236}">
                <a16:creationId xmlns:a16="http://schemas.microsoft.com/office/drawing/2014/main" id="{9CEF1272-0EA3-40A7-8D54-C26DF9072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3" r="26824"/>
          <a:stretch/>
        </p:blipFill>
        <p:spPr bwMode="auto">
          <a:xfrm>
            <a:off x="494038" y="276884"/>
            <a:ext cx="4129966" cy="663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1" descr="skenovat0004">
            <a:extLst>
              <a:ext uri="{FF2B5EF4-FFF2-40B4-BE49-F238E27FC236}">
                <a16:creationId xmlns:a16="http://schemas.microsoft.com/office/drawing/2014/main" id="{1D5E8E46-1E10-4D71-903C-18097F3A9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5222047" y="1890929"/>
            <a:ext cx="3477405" cy="38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5">
            <a:extLst>
              <a:ext uri="{FF2B5EF4-FFF2-40B4-BE49-F238E27FC236}">
                <a16:creationId xmlns:a16="http://schemas.microsoft.com/office/drawing/2014/main" id="{515B51C3-D680-4AEE-B535-BE564AB8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1430" y="361950"/>
            <a:ext cx="4615366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... </a:t>
            </a:r>
            <a: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a v různých částech genomu</a:t>
            </a:r>
          </a:p>
        </p:txBody>
      </p:sp>
    </p:spTree>
    <p:extLst>
      <p:ext uri="{BB962C8B-B14F-4D97-AF65-F5344CB8AC3E}">
        <p14:creationId xmlns:p14="http://schemas.microsoft.com/office/powerpoint/2010/main" val="4242995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4988" y="3916492"/>
            <a:ext cx="7014741" cy="11439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podobně M.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Grunstein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(1976):</a:t>
            </a:r>
          </a:p>
          <a:p>
            <a:pPr defTabSz="360000">
              <a:spcAft>
                <a:spcPts val="10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evoluční rychlost histonu H4 u 2 druhů mořských ježovek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84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bp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mtDNA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9 z 10 rozdílů synonymních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images.gizmag.com/hero/nissans-leather-seats-like-human-skin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889" y="2290118"/>
            <a:ext cx="2484388" cy="139219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1508" name="AutoShape 4" descr="data:image/jpeg;base64,/9j/4AAQSkZJRgABAQAAAQABAAD/2wCEAAkGBxQTEhUTExIWFRUXGB8aGRgYGBgYGxkbGh0cHxwaFhwYHCgiHholIBcgIjEhJSkrLi4uFyIzODMvNygtLisBCgoKDg0OGxAQGy8kICQsLCwsNCwsLCwsLCwsLCwsLCwsLCwsLCwsLCwsLCwsLCwsLCwsLCwsLCwsLCwsLCwsLP/AABEIANMA7wMBIgACEQEDEQH/xAAcAAEAAgMBAQEAAAAAAAAAAAAABAUDBgcCAQj/xABBEAABAgQEBAMFBgUDAgcAAAABAhEAAyExBBJBUQUiYXEGgZETMkKhwQdSsdHw8RQjYoLhM3KSFVMWFyRjorLC/8QAGQEBAAMBAQAAAAAAAAAAAAAAAAECAwQF/8QAJREAAgICAgIBBAMAAAAAAAAAAAECEQMhEjFBURMEFDJhIoGh/9oADAMBAAIRAxEAPwDuMIQgBCEIAQhCAEIQgBCEVfH+OysIjPMJJL5UIGZayPuj6lgHvAJWWa1AAkkACpJoANzGieIvtDSgmXhUiYr/ALiv9Mf7Q4KvkO8a5x7juMx3KQmRIcES0kqWpjT2iqD+0CjXNIj4fCmXYJcNcBRLauR+qxhPJ4R048Plor+JYvE4l1T8QtQf3XZI6ZUsn5PG0fZV4jWqavBzFlaQkqllRJUMrOHPwsXG3nGucQm+1SUUSvQpASHGigNKXvE77D+GlWIn4k2QkSx3UXPoEj/lEY7vbLZVHjpHZIQhHQcghCEAIQhACEIQAhCEAIQhACEIQAhCEAIQhACEIQAhCEAIQhAGHF4gS0FR0sNzoB3Mc544szZxzKctXZ9v9odgPO5MbT4lxf8ANlStgZh8qD8TGlLm8xFyTUxz5JW6OvBClZkJb84grW5rEiZNowjyhHR/KMejsSZVrb2yTsY337JOH+y4dLURWaTMPYlk/JI9Y0eXhTNxCJYupwO5BH1vHZcHhkypaJaaJQkJHZIYfhG+E4vqH4M0IQjc5RCEIAQhCAEIQgBCEIAQhCAEIQgBCEIAQhCAEIQgBCEIAQhGseOOOmRLEtAPtJtAdEixPesRJ0rLRi5OkUfEcZ7XHTlJqlCcg/tFQP7ifURrgn3O8e/CquWcoVJf0c3qwqb7NFEcbptHG32z0oapF8ldKxmQsRTSMQVUEWOfIgktbv8AXpGb2baosvBOGEzH5hUS0lRpRzQN5n5R1KNM+zLh2WQueoc040/2i3qY3OO3EqieXnlcxCEI0MRCEIAQhCAEIQgBCEIAQhCAEIQgBCEIAQhCAEIQMAIRRcU8W4WR703Mfuo5j8qabxpnF/H02bSSoSEvds8w7f0gmzVbeKPJFGkcUn4OmYielCSpaglIuSWEcT8TeITi8UtYCxKQ6EAhnHNW2rPqRm6R9x2NmzpiBOxUyYMrgMkJtR9iSGcjTSKr+PISM1yS/Q1YDyaMJ5OXR0Y8XDbLjwqohMxBaoN3Z2u12pTZ41bPzqHX1jaOHJyZy/KAdGte/aKXgUhJecoO6uUfibNFF0b9MsMKUoABIBN31P5RM4ZgZmNnpkpLIuo0YAXNP0YweH+DTMdilgKZKWc6AfXSn7x2Lg3B5WGRklpvVStVHc/lF4Y23ZnlzpKkS8Jhky0JloDJSAAOgjLCEdRwCEIQAhCEAIQhACEIQAhCEAIQhACEIQAhCEAIQjFisSmWkrWoJSLkwBi4njkSJS5qyyUh++wHUmkcn4z4nxWKChnEqU5BsL6N8VCzHp5yPG/ilU4hKeVCVcgoc6tCb1/BzEGbw84eWmfNAKEpdhdSjYJBo5L9PIRy5Mjk6R24sSiv5dmPAcPZBIClObr5cx/pFyPl6x9xElTZZgYAnY5XrsdWpV3q7PFPI+0khQ/kJYH/ALhfy5W+cbbh+P4fFys4CgRRiBQ+UR8bXZb5E+jX5qnZy7VAe5pVxdvWusUnEEkKADsTmBytUHm+Yi5xk1lqooDR6eXZh84rsdIOTM3xOm1E2NdqPX5xPEhyJGExACClQbM7ivxVatdfnGPDzyQ1g7N8oiklga9HDUGprSIf8YA4FSdOobZv0IjiOR137KUjLPLpd00d1WJc9C9+h2jfgY/NKOITJQzBak5qMlRD11ANo2jh/wBo86VhkyJaU5kg/wAw1NSDQb33d+ldI5UlTM54XJ2mdujwqaAWJAOzxwPF+KMVOmCYqcrMKADlCX6JtEZXEVLUVLWc5+JTmobZ9LEtEPP6RK+l9s/Q5UBrHxCwbEHtWPzxNx8wjmWZhIoCqoA0S+wqwNPJ4HGTJYzJWtJZ+VTFtPdNn/CHzv0H9Mq7/wAO7cS8QYaQWmz0JV913V/xS6vlGr8T+1DDS/8ATQuaWBeiUsbVLn1EcdSFZFzFKIzUFTmKtWLVqKisYZMtyBoXq5BAq5DsdPl3g8jZCwxXZ1L/AM3M1Bhgks/NMe9mARHkfadPU5RJk5RclSh5XodqaaxzISgEkMqgqxIBDgjNrlLvQa+stkpypSlI3opw7PXfd6VEVc5ey6xw9HTsL9qaczTcOcp+NCiWv8KgNt6xseB8dYKbacUGzLQtNdgSMpPYmOGFACXISalw+V2dveF7m9OV7xnlyUKD5SBlcEuWKXsQWbW9gWaLLI0VeGL6P0BhOOYaarLLxEpavuhaSfR3iwj8yS1KCQc5oa5CHSKjlSo2GjaRvHAvHc/DhCFqE8FgxJcOzVIFd2eLrL7M3h9M7HCKjgniKTiXShTTBeWqih+Y7fKLeNE0+jFpp0xCEIkgQhCAPi1AAklgKknQRy3xh4hOJWEJ/wBJJJANMxDh1eh8u8bD4843lScOg1I/mHVj8I7ip6HrHM8WsBTuwDeRe9OnlTqY5ss7fFHZhx0ub/oyyk5lpC1ZgK1+Jzf9/vRY/adiCvDykJLMCrK9yGFf7XHnFNh1O2WmXy6MNKuat/iTj+IIUQlSQpY93MKeTmKLRo9mgqmALTMSlRIslSHSdswUGI7xu3gDhypUtU2fRJBCRqSS7/jXrESYAtTmSgGvw1/XrGcBTe8egp9WEaOaejOMHHZm8Q4kk5ZZ5iHZiQG3AEYsNNzSw5UVMcwUyfmKqD9RaPigAoAsVDZiRGSbJUBVRv1B8iC3rEctE8XZHmK5S6WbUOH61NogJwruqyW53cW2o7xNTLIU5QkuzFm2bM30p3iL4jxedOUJINi1GpSwrSvrECikxc8zZhIBCRQDtq1KU/eJBdAv12IB3iXgcCBVJBYgBmqmuZRtQEi+wiUgMMqQXoc1CA+wZviOgZmeIbRdWQJQYuQSFULHKxJ5SWJLO3mYkIwZJdSaDWrPWhIqDp/drSIs+YpK1FgDYgCgZTXJt+jWJhXVKVhy7NQNocz28/vRDRNkmYlKEZvZhHrpShVQgjzvcViGCqYp5imTlBq4TXK27moUdn3j5JUZqmUshA921Wdgb0DHuwapEWUjBqCGKsoI5gTZxRQFkuHfoekR0T2Q501M1+UsHdh92pIdgD+0fJaiACFHKaqcFNCRQXAJ+9StX39z5yiMpISgOFNTMCUlm103LN1jxi2BAANXygAfEbEsNN9R6iDyMQnMal6KUUnKa2zAFrnuGrEpSwFfEfL3qhJUpKvh5hzXLG2kbBIWpRR7MJVMBDkEGgLVIYmvanWtjKStDgu4ADiiQlIqt+gr/iDCRjXKJLBaf6veApypCCNxRt1bX9D3QUKQUuzkqsQKMCEkOXcDyiNLmOvIUZUqBKdGFClayBZ6guTQxNElCACVEykhRBY5XeyCmwZw5qAR5SQQsRhJnKCskDU5CaE8yUgswINCX6mPeJlqZfOkjNQEOTuLEsXFTTdmj4vGPUDIpipYbTZ/MAEuGd9I9KxgJdSHCahTnKo2+67KZiCzmr3hsaPOFK5J905s2YTAnKUquwJUG+vWOs+C/G6J49lPWkTQcqVEpHtPIGiu1DptHIgsqUUFRSFUpzPsTsK2FG9Iy8IR/M1OQENa1iDu4a12i8ZOJnKClo/R0I03wP4sE9KZS8wU3KtZBKtgSwJV1ave+5R0RkmrOWUXF0xCEIkqcb4wVz8RNWXCQalqVsOrWii4iwJyl2ZqHzr1Z/WOl+MOES5SVzkqWMySn2eb+W6iFZgAHzUu9HMc5mSiqzj5t2ePPknGWz1YyU4aPPKqSJiAX1cU0uHf5M0VQTmWaB3Fna1zW1/nF3IPL7MkEK+LZQr8/oIirwxC6F+Zr0BIpsP10i6dmbVMyYPDEkFJOu5t1366g94zzANAQTpt0699fwyYbCkGooavoDeraUver7x7nghLFgKsoM7Uvo1Yii16MeHllOqS++40OmkYJyy5IS1Q9wO5fqQaN9I8YxSmBSagPp8hrTTvHvhuHmFR5qUOrOOnb9GJoi/BhmqCZVXBSxcuDXXY7FrxrsxRVMclgLAH1zNoI2Hi2IC1MQGQSxOtmfRjT0eKWVKUpa6PZIOnM/0V1+sSiJGVMxmBIY2b6tUkD1p5ZsZLZXusUhyxpSoy1dQO9LxgAAQSLpLWaiSdriumw8/UgZ052Jrc73FfKza6RNFbKzGYjUtRr1DaDrv37R44QorWVvlFgDq4uTqzinTpFji8ECHWAokhhuA9gLMBVt4+HKk8vLlBISKMSNtn+kW1RV3ZnwmHYhRyjNTMogNUBw2jKzN0iFOnKCyM5L3fZJagHUUEfcRiQUGqlEhIQxLFnL16UfaPXC8GuaokEp1JrQCpZg5Zn0vWK1W2S3ekYsdiloU6AeXW7dRYZn/Vo+Z1KKA4rzAk+6KWZruddY2T/p8pS0lJVkZ1KUnMx6Ahhb8Y+K4aA+XIeYnOuhY7VvWrbjvEckTxZVonLFAkuCAlPM6lF0kVNEjNboIly5hmBRKiKgEkuybnLqXZ7D6RKJQqZmSAEBswrzPmdIGrvd6UAjHKw6VzlKlKYFJPcAh2JsSnQXrDRNsyjHyE5fZyQ8yigUueUOACdO1jGf2bJQzZBZJ5SMySFLpTMATXp1iDPxSA65Yfo3u5TmBA75knU5Y+jBkpKzMCi7FKjQJJY5Q9aZqdNYULJM72M2rjNRKRsRc2soKNNG8oruJ41K1ElCEVIJFVbWHxM2rU9PXFcIWQmWMySpWUijpdKQVdWJr3GkY1yVoJzy0ktZqjKSAQev8AljEpENsxIngr9qgLCUEi5UUvRySOl69RvYyJnskZSplLuoIzD/YQ7H970iswU0NmS4YZlOL3Hq9n6iLCSlKpSjmKag5SCzagtWhJII+70MTRCYTjlIKTKlhKQh3JLONXblUGtr3jtHg7jn8VJ529qii2sX91Q7j5gxxPCELJlKJSAQ6xdLlrNb0sLxtPgXH/AMNjRLClLQpOQqcZSlxlV5Ejqx2i8HTM8i5ROxQhCNzlIPGeGpxEpUpVHsdiLFte0aSvwNOAIBSrav5x0SEZzxxl2awzShpHNJngOaa0TrQgxWY3gK5ZyFJ9L7djHXo8rlg3ALWcPFPgS6Zp9zJ9o5MOHrUkKSkvWwtrXYXjGeDzFMpix02P7E32EdcTKSHZID3peMYwyACMobt5xPxEfcfo5X/0CoIFRoRd2BPQxi4tiZcgCUgOogg/0sxr5GnaNn43jsiWCWU/oAafKOeYkFcxRVXUnu7N1cRhKkdMbasr54HMWYIBB6ksfzA7QXLU6rC1h/TT8W8ozKw5s9BVWvuuCQOwBI/qjK751Uc5bC/Kwapocp9Iiy1HlOREsjKHeqbn3qlJF9oxcLmoUTLFCA4a9CzB+hHp0iUqUMz+6oOABYg3I+o6RBw872auVIS1nuo2KX87/wBUW8FPJkMkEzBmbINHY5iXFtcr7MYicZWVJf4gEjNbMTt6vGTiSh71eZKk1YG76GwIbtTSIHiDFMpI0Sk5W3NvxFesTFWRJ0iJgppmkpFVe6joSwL6sANNHvG5YfAKSmWEpSChNXAdWVwTT1rs8UvgyQAFTVJGZNA73Vclug9Dca3WNnKJdxarOBRgQjpUiu3SIm90ica1bC5qeYMwYvctQ1DttU1NOzQ8RLSVDMSnMQoh3VlLEIfQtcjfyjNOlBSypS6qBBF6ADKlL3rvv6RETcpNAfZpFTckfEN3I8qRVIs2ZF4KXMHK5sGBOXIlycrdgz7xGn4JaU51LCAkuEmp+IsAbsE6b94yy1mWgpSmpTTKASM1eZ6ZXNukeEIlzMylTOZKWSDfOkFnPUgCLq0UdM+y8WlaUHI3KGUR7xe4bqc39sVs1ZQrOUKGQOyai6jQbVYdokzJagwSRkJdLsqrZSn1dv8AcIyyeJ+0AlrCcxJS4bTmBA1OasSVJqMar3gwBS2VqAuwv/UM3nFTjps0pSFKdzmO9ARV9gpvKLEq9qQ5yqUSCe1Hat8jDrGTieCDASzROZJJN01yjrRIP7wRLtmuyFklDqLJ981sLhwe1xp3i44ecjAkrBo4Dgv7wB2eo6K6xVTOHLzBCUJzWKnZzQ06Vv8ASJs6d7FkJCmFV01ZnDa0ESR1slYcKQVhAGXMAFVJBe7agqYEbkbNH1clTKOZUuYXUkvR7sCLu9CL5dxGBZKprglIVzIWw/B2L09YmYNC1ZSo5nWXTTlc83et3ZwTrZYSs7b4S4p/E4STOd1FLK/3por5h/OLeOafZNxAomYjBqUCx9rL6iiV/wD5PrHS46Iu0cklToQhCJKiEIQAhCEAQOL8LRPSyrix2/xHL+LcDMlSs1Dby3far+Udfis45woT0EWUxAO76GMcuO9rs3w5eOn0caKMoGajguXblFCfNvQxiGHyAHNUkDXWrdCWLekXvFOGmWQhYZi30ipS4mZGdKRTZtHjks7qPE/NmSqimFWajgOW7n8Y+HEob2agzBVaOXJAUNXBNRo3pkJQQRYselwx8tPKK3FTiKkMoFz1BcvX17xotmb0fOIAlQTlt50D/nc7xr3GU84rR9XsAkV9B84tFYt15q5TR3uSGHzbzeKvjLlagwoW7fphF4aZnPaNh8NhRwy8ofnrW7geYAAJ9ImhKVIC9RQJqxTmdLj+oEnsY+8HwQRIQHoqX7Wl3zPU9Q3/ABETEYdLqmg86mTlsAwYt5ln2SIzfZrFaRX4rCu/NWjs1DQAitnHzMYcLKJIlktzBy1hleurZv1aJklGR1CoA11JcfIHN6R4kKzCvvhJA2UmpBFPeo/7xZIq2iLhQpQVmZkgu1+YGu7Oknz7RHXhA+f3UlRJFyCGDK9X8ossLg0khS1UJYfeypKQDQ1a7C/d4zLwwIWsqTlUFHJqCBUu1yzU3i5QqDPShiUEJD1AoWNV0FDUW29K+el5gWEgkXTo4JN9BX5xf4rESwgSpaGL5XNlA1psSXHn6R8SrIEoKatRgKpoBm8nPdoEMgoxIVPSwyOQ5HUOCNKHSJeHmAoDkpTM01HKUkjvXzHpjk4RKljOWzsxHwEl9b0byePfEeIpmKyhPs3OUEVAvp/y7uIEmYShkTlIVMEwkvZIJZmrXK//ABiCWUlJKq6mvKQaEgaMgRPOHlSkkrChRxd6Eco65VN3eKuTIot3LnqWCt+mv7wRDJOKRdCjykl0vRNTVLdXp+0Y8BxBYKiLFgxoTlJF9VUat6dwlpcKBUxQu9Kg2zC2UnbZ49ygBlVkIZJKgWYnlqnu/wA4ULLTw5xBUniWFnEAe0IRMrQiY6XD7KL+kd7j82T8XmrV5Sc3MNUkUp2fz84/SEmYFJSoWIBHnGuPowyrdnuEIRoZCEIQAhCEAIQhAELiXDJc5JStIcih1G342jmvHfDa5EwqSCzEPodvrHV4xYnDpWnKoOP1aMsmJS2uzbFmcNPo42rDpCSSGyinRm/X90QcfhhMlZtSSH7Uf8D5x0bi/hKjyqvca3p3jVcXwdcpKkqSQ5zB+zHypHM4uPZ2KUZ9Gjy8KPZbqS460dj8/WKviIYmpqTzfjTVvpG1yJLhaSGOgs+apF3igxGFIrUsCz+X1J9OsTGWyJR0bbh0/wAqRynKUpKib2FH3JDekfZmcEBnVSlwMx0Ozv6w4Koqw8oqYBHKS9ABUBt2+faK/F4ypqb2fuHbS4A84hdky/GzGuaoglmDgF3smlALmwfoYhYniISSFDKVAb8ti3m3zMMRNUXZJa9fk3z9BGbhmHcqSaq3UKAjT9bxqYELFFKlrKFMzatZxT0+ceOH4JebmW6iKPvWldiw84n4jhIVLITRiRRg+U0b+lyR5d4pp3DpkshRUVJCtL0LFosirLyd7TMhZlBjQEmmla6uQfKJM/HAAe0ImKUymH3QyQmmnOr0iCicFy2VmII5a2Lmg9BGDChK0h0hOU6u71LP1zfpohosmScvMtaxlFFOxLtUAeThukVeLnXISaAEUcO4b8CPIxNw0wKdMxTJRZ9WenzNIkYpYyKCSAC4zb6+jqIh0Ks+TMU4T7QEggAdSWdm6fjHxeKAQh7ZmfUoIS3YNvGEgpCAtWZYGYJblOxHXKKnpGFKCpWeoAL8zB3Huja3llMKJtnjDTPZLz+9ze6auOoPZvOJePxLkJSORQBB3SDYncPX+qPeEw6ElS1gZ2BBrZLkj/cyb6M3WMUn/ULimY20YAqGXbX1h5I6R6xGGcTMzFa5bp2I1JG9/n0juvg/FCZgsOoF/wCWlJ1qkMX60jiMkGYkuzEsDqkEfkD8946f9lPFUzMOqQDzSSNrK2a4cGvWL4zPKtG8QhCNTAQhCAEIQgBCEIAQhCAERcdgJc0MtL9dYlQiGr7JTa2jnvHvBykK9pK5gBYX1u1/8xpMzCZiym9oKKFvX0D9o7licWiWHmLSgbqIH4xyPxahH8eZslYWhaAtWWoBsp/R/OObJjS2jsxZXLTRX8C/l50Kql6XsbecR/EuAEuahSR7wdxbSo6ggRbKlArCgQ5T+1rUesSPF+E/9Micz5Rl2YXf5fhGUU+Vm0q40aJPxBzEBRNBlNKhgLaM3n5xJl4ksEipd8/xOpzUX1aJeGlIHs1GzAghruaEXehYdPXzMxCJahRJdJHSj1P9IY/8S2ja2Y8WfCFJSpQWQtJLOXCn7UtGEzFqmFJAchujWLbVcxcT8OEIlFndAJ6A1cbMCD3V0rDmSUhJOWug2y5S9LBz+niyZVowSZo9mlA5S7g2IDKY9qA+kYjOdWdJSKuX91xcn1IFYzYjDgMFMAUhJId0UtTt6NvHlMxBKhkOQNyt8Xw/tEkCRlmgKWgctSwbMSlirpVL94guKSwXGR6AkXZ+mpfcCJa1MalqAdgKedj3N4gYrifs0FEpIUqmZTuyWIFdhmFYgM+4WaMpUtfMghST95RdgOl6dI+Tpi5qQwZHw2q1ObqfrEEYTETDmSkqpRQokivxGzN3pGVfD8RLc5S427WDsC24eLURZLlzFiWhy6XobkOOYHyf0iWFFBScmetSdaXLVIIHy6NFFw0UzZiGPMH1ymord1U84upIVQ1XQ63S9W7bdYhko9zRkT7MOCH5rVIf1p/8jG//AGQ4MsZnMmjGnKrq5+m3SNMwyQQXJAUxDtUnQta7dH6V639n4H8NR2zNo1AHiY9pET/Fs2aEIRscwhCEAIQhACEIQAhCEAIw4vEploUtRokP/gdYzRE4pgROllBUU6gjQ/WId1omNXs5nPxisXilTVp/lo0JcDYdzF9InA0MsjyP5Rhx3D0y0ploIZKsylCjmte+0a7O4krO4mMGejilGHU1dvWOB2memuLWujYcdwZCuZIGbpSPGJxSfZGXNp1ZhFJN8Q5PfUoHqAx7UrHscVChcqfYA+ekTzI4fsop2ASkqTLmBUtVTahrUbBzFPjMOWUk10cD8OgYiu8X07GBMxjLDKo9Hr2iPjeYOAaG9K10/F9xE36IquyLJ4ig5payw9kwNXzIVmqC51buYnYGQpSgSR90gVokOB1d29I17FYFwWDVNPMMPkIsfDmMKSUq5iDmT5MKdqekXiykkTlymXY3q+7MT8z+hEDFy2qCDWvVmNPQV6xsRwwJWVGxem6hUflFNxDDBDkGgJpSgNuxpfrFzOiJ4d4GcZixKBGX3pqgCyUjRw3MSekdb/8ACOHAyy0ITRjy3H5xrX2bSAMPnSAkrXqOYpSGZyKh9ekdClGm8aRSMZyaeiDw/gcqUGSmgox5qbDNYdBSIXE+CpLOlKgHYkB0uGOVv16RsSTHhSPSLUZqTODeJOCnDzlES1ezme6ouaE1DmrjLQ0vq0fJQzkSpYYkDOD3cs2to6x4s4embhVgh8ozCjkNf9o5Zg5PsgZqiyjY7ZixN4ykqOmDtE/AynWAKgC25a7/AKv3jo/gnFBKTKoKkjSrfl+Ec04VPqSkMCT1bW/qfIRvngbhS1qOIWTkdkA0zUZ+3XWKRb5aNJpKFM3uEIR1HCIQhACEIQAhCEAIQhACMGOz5D7Ns3X6dYzwiGrRKdOznONkzkuVoYb8xP4UjX5cxJQACkkLOosNSdKR2aIWP4TJnBpksH1B9UsY53gfhnUvqV5RxXjcoBiGe27Df/F6daR+EcQAdKmyqtYEE79flS0dMx32Z4Kaa+1S2gWD/wDdJiBO+yTCMyJ+IQbvmQqu5BRX1h8LrYedXaNFQtGZRNdq26x8kzAyiDQaaVfeNjxn2X4pJAlYiUtI+/nQR1YBX4xScQ8HY6Q+fDmYj/2T7Qa1YDN8tIjg0W+VM1jiGNe29f0fKMCp5SKA2yv0P7RMOEIU3sZpL8wEqYW2pkoB11iFOlrUcplTUMKvLmHN0919adoVZKdGx8H8R5jkmf5JoPp84geIuK52QgMVEjsGF+4LfoxR4DDqRicswLQw+NCkmrNRQEbJwfhSVKzTA/MScpBKWq25v+jFzM33wUZicJLTMZIQLlVx6kt0ppG2YaeVDp51jWcLJSCEpSGDUAuSKu9+94vv4gJS9mHYRZMzmi0lzrCMyliKCRxHN6/ryjNLxmcnLVvnFrM3BnviuJSlEwk+6kv2Y/nHH+J8QTNXlSAoK90AO9mAG7v6+nX/APw4ifzzwp6gDMQ6ToRvQ+R9LXhnBMPh/wDQkS5fVKQCe5uYhxsupKJofg7whMVlVPRklhjlUGUroU3Ce9WjpQDUEfYRaMVHorObk9iEIRYoIQhACEIQAhCEAIQhACEIQAhCEAIQhACEIQAhCEAeZksKBCgCDcGoMR5nDpSk5TKQUszMGalO1B6QhAGP/o8hwRJQGY0DWfQUN/00ZZWAlpOZMtIO7W7bQhEUTbPZwqPuJ9BrePcuUlNkgdhCESQe4QhACEIQ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510" name="AutoShape 6" descr="data:image/jpeg;base64,/9j/4AAQSkZJRgABAQAAAQABAAD/2wCEAAkGBxQTEhUTExIWFRUXGB8aGRgYGBgYGxkbGh0cHxwaFhwYHCgiHholIBcgIjEhJSkrLi4uFyIzODMvNygtLisBCgoKDg0OGxAQGy8kICQsLCwsNCwsLCwsLCwsLCwsLCwsLCwsLCwsLCwsLCwsLCwsLCwsLCwsLCwsLCwsLCwsLP/AABEIANMA7wMBIgACEQEDEQH/xAAcAAEAAgMBAQEAAAAAAAAAAAAABAUDBgcCAQj/xABBEAABAgQEBAMFBgUDAgcAAAABAhEAAyExBBJBUQUiYXEGgZETMkKhwQdSsdHw8RQjYoLhM3KSFVMWFyRjorLC/8QAGQEBAAMBAQAAAAAAAAAAAAAAAAECAwQF/8QAJREAAgICAgIBBAMAAAAAAAAAAAECEQMhEjFBURMEFDJhIoGh/9oADAMBAAIRAxEAPwDuMIQgBCEIAQhCAEIQgBCEVfH+OysIjPMJJL5UIGZayPuj6lgHvAJWWa1AAkkACpJoANzGieIvtDSgmXhUiYr/ALiv9Mf7Q4KvkO8a5x7juMx3KQmRIcES0kqWpjT2iqD+0CjXNIj4fCmXYJcNcBRLauR+qxhPJ4R048Plor+JYvE4l1T8QtQf3XZI6ZUsn5PG0fZV4jWqavBzFlaQkqllRJUMrOHPwsXG3nGucQm+1SUUSvQpASHGigNKXvE77D+GlWIn4k2QkSx3UXPoEj/lEY7vbLZVHjpHZIQhHQcghCEAIQhACEIQAhCEAIQhACEIQAhCEAIQhACEIQAhCEAIQhAGHF4gS0FR0sNzoB3Mc544szZxzKctXZ9v9odgPO5MbT4lxf8ANlStgZh8qD8TGlLm8xFyTUxz5JW6OvBClZkJb84grW5rEiZNowjyhHR/KMejsSZVrb2yTsY337JOH+y4dLURWaTMPYlk/JI9Y0eXhTNxCJYupwO5BH1vHZcHhkypaJaaJQkJHZIYfhG+E4vqH4M0IQjc5RCEIAQhCAEIQgBCEIAQhCAEIQgBCEIAQhCAEIQgBCEIAQhGseOOOmRLEtAPtJtAdEixPesRJ0rLRi5OkUfEcZ7XHTlJqlCcg/tFQP7ifURrgn3O8e/CquWcoVJf0c3qwqb7NFEcbptHG32z0oapF8ldKxmQsRTSMQVUEWOfIgktbv8AXpGb2baosvBOGEzH5hUS0lRpRzQN5n5R1KNM+zLh2WQueoc040/2i3qY3OO3EqieXnlcxCEI0MRCEIAQhCAEIQgBCEIAQhCAEIQgBCEIAQhCAEIQMAIRRcU8W4WR703Mfuo5j8qabxpnF/H02bSSoSEvds8w7f0gmzVbeKPJFGkcUn4OmYielCSpaglIuSWEcT8TeITi8UtYCxKQ6EAhnHNW2rPqRm6R9x2NmzpiBOxUyYMrgMkJtR9iSGcjTSKr+PISM1yS/Q1YDyaMJ5OXR0Y8XDbLjwqohMxBaoN3Z2u12pTZ41bPzqHX1jaOHJyZy/KAdGte/aKXgUhJecoO6uUfibNFF0b9MsMKUoABIBN31P5RM4ZgZmNnpkpLIuo0YAXNP0YweH+DTMdilgKZKWc6AfXSn7x2Lg3B5WGRklpvVStVHc/lF4Y23ZnlzpKkS8Jhky0JloDJSAAOgjLCEdRwCEIQAhCEAIQhACEIQAhCEAIQhACEIQAhCEAIQjFisSmWkrWoJSLkwBi4njkSJS5qyyUh++wHUmkcn4z4nxWKChnEqU5BsL6N8VCzHp5yPG/ilU4hKeVCVcgoc6tCb1/BzEGbw84eWmfNAKEpdhdSjYJBo5L9PIRy5Mjk6R24sSiv5dmPAcPZBIClObr5cx/pFyPl6x9xElTZZgYAnY5XrsdWpV3q7PFPI+0khQ/kJYH/ALhfy5W+cbbh+P4fFys4CgRRiBQ+UR8bXZb5E+jX5qnZy7VAe5pVxdvWusUnEEkKADsTmBytUHm+Yi5xk1lqooDR6eXZh84rsdIOTM3xOm1E2NdqPX5xPEhyJGExACClQbM7ivxVatdfnGPDzyQ1g7N8oiklga9HDUGprSIf8YA4FSdOobZv0IjiOR137KUjLPLpd00d1WJc9C9+h2jfgY/NKOITJQzBak5qMlRD11ANo2jh/wBo86VhkyJaU5kg/wAw1NSDQb33d+ldI5UlTM54XJ2mdujwqaAWJAOzxwPF+KMVOmCYqcrMKADlCX6JtEZXEVLUVLWc5+JTmobZ9LEtEPP6RK+l9s/Q5UBrHxCwbEHtWPzxNx8wjmWZhIoCqoA0S+wqwNPJ4HGTJYzJWtJZ+VTFtPdNn/CHzv0H9Mq7/wAO7cS8QYaQWmz0JV913V/xS6vlGr8T+1DDS/8ATQuaWBeiUsbVLn1EcdSFZFzFKIzUFTmKtWLVqKisYZMtyBoXq5BAq5DsdPl3g8jZCwxXZ1L/AM3M1Bhgks/NMe9mARHkfadPU5RJk5RclSh5XodqaaxzISgEkMqgqxIBDgjNrlLvQa+stkpypSlI3opw7PXfd6VEVc5ey6xw9HTsL9qaczTcOcp+NCiWv8KgNt6xseB8dYKbacUGzLQtNdgSMpPYmOGFACXISalw+V2dveF7m9OV7xnlyUKD5SBlcEuWKXsQWbW9gWaLLI0VeGL6P0BhOOYaarLLxEpavuhaSfR3iwj8yS1KCQc5oa5CHSKjlSo2GjaRvHAvHc/DhCFqE8FgxJcOzVIFd2eLrL7M3h9M7HCKjgniKTiXShTTBeWqih+Y7fKLeNE0+jFpp0xCEIkgQhCAPi1AAklgKknQRy3xh4hOJWEJ/wBJJJANMxDh1eh8u8bD4843lScOg1I/mHVj8I7ip6HrHM8WsBTuwDeRe9OnlTqY5ss7fFHZhx0ub/oyyk5lpC1ZgK1+Jzf9/vRY/adiCvDykJLMCrK9yGFf7XHnFNh1O2WmXy6MNKuat/iTj+IIUQlSQpY93MKeTmKLRo9mgqmALTMSlRIslSHSdswUGI7xu3gDhypUtU2fRJBCRqSS7/jXrESYAtTmSgGvw1/XrGcBTe8egp9WEaOaejOMHHZm8Q4kk5ZZ5iHZiQG3AEYsNNzSw5UVMcwUyfmKqD9RaPigAoAsVDZiRGSbJUBVRv1B8iC3rEctE8XZHmK5S6WbUOH61NogJwruqyW53cW2o7xNTLIU5QkuzFm2bM30p3iL4jxedOUJINi1GpSwrSvrECikxc8zZhIBCRQDtq1KU/eJBdAv12IB3iXgcCBVJBYgBmqmuZRtQEi+wiUgMMqQXoc1CA+wZviOgZmeIbRdWQJQYuQSFULHKxJ5SWJLO3mYkIwZJdSaDWrPWhIqDp/drSIs+YpK1FgDYgCgZTXJt+jWJhXVKVhy7NQNocz28/vRDRNkmYlKEZvZhHrpShVQgjzvcViGCqYp5imTlBq4TXK27moUdn3j5JUZqmUshA921Wdgb0DHuwapEWUjBqCGKsoI5gTZxRQFkuHfoekR0T2Q501M1+UsHdh92pIdgD+0fJaiACFHKaqcFNCRQXAJ+9StX39z5yiMpISgOFNTMCUlm103LN1jxi2BAANXygAfEbEsNN9R6iDyMQnMal6KUUnKa2zAFrnuGrEpSwFfEfL3qhJUpKvh5hzXLG2kbBIWpRR7MJVMBDkEGgLVIYmvanWtjKStDgu4ADiiQlIqt+gr/iDCRjXKJLBaf6veApypCCNxRt1bX9D3QUKQUuzkqsQKMCEkOXcDyiNLmOvIUZUqBKdGFClayBZ6guTQxNElCACVEykhRBY5XeyCmwZw5qAR5SQQsRhJnKCskDU5CaE8yUgswINCX6mPeJlqZfOkjNQEOTuLEsXFTTdmj4vGPUDIpipYbTZ/MAEuGd9I9KxgJdSHCahTnKo2+67KZiCzmr3hsaPOFK5J905s2YTAnKUquwJUG+vWOs+C/G6J49lPWkTQcqVEpHtPIGiu1DptHIgsqUUFRSFUpzPsTsK2FG9Iy8IR/M1OQENa1iDu4a12i8ZOJnKClo/R0I03wP4sE9KZS8wU3KtZBKtgSwJV1ave+5R0RkmrOWUXF0xCEIkqcb4wVz8RNWXCQalqVsOrWii4iwJyl2ZqHzr1Z/WOl+MOES5SVzkqWMySn2eb+W6iFZgAHzUu9HMc5mSiqzj5t2ePPknGWz1YyU4aPPKqSJiAX1cU0uHf5M0VQTmWaB3Fna1zW1/nF3IPL7MkEK+LZQr8/oIirwxC6F+Zr0BIpsP10i6dmbVMyYPDEkFJOu5t1366g94zzANAQTpt0699fwyYbCkGooavoDeraUver7x7nghLFgKsoM7Uvo1Yii16MeHllOqS++40OmkYJyy5IS1Q9wO5fqQaN9I8YxSmBSagPp8hrTTvHvhuHmFR5qUOrOOnb9GJoi/BhmqCZVXBSxcuDXXY7FrxrsxRVMclgLAH1zNoI2Hi2IC1MQGQSxOtmfRjT0eKWVKUpa6PZIOnM/0V1+sSiJGVMxmBIY2b6tUkD1p5ZsZLZXusUhyxpSoy1dQO9LxgAAQSLpLWaiSdriumw8/UgZ052Jrc73FfKza6RNFbKzGYjUtRr1DaDrv37R44QorWVvlFgDq4uTqzinTpFji8ECHWAokhhuA9gLMBVt4+HKk8vLlBISKMSNtn+kW1RV3ZnwmHYhRyjNTMogNUBw2jKzN0iFOnKCyM5L3fZJagHUUEfcRiQUGqlEhIQxLFnL16UfaPXC8GuaokEp1JrQCpZg5Zn0vWK1W2S3ekYsdiloU6AeXW7dRYZn/Vo+Z1KKA4rzAk+6KWZruddY2T/p8pS0lJVkZ1KUnMx6Ahhb8Y+K4aA+XIeYnOuhY7VvWrbjvEckTxZVonLFAkuCAlPM6lF0kVNEjNboIly5hmBRKiKgEkuybnLqXZ7D6RKJQqZmSAEBswrzPmdIGrvd6UAjHKw6VzlKlKYFJPcAh2JsSnQXrDRNsyjHyE5fZyQ8yigUueUOACdO1jGf2bJQzZBZJ5SMySFLpTMATXp1iDPxSA65Yfo3u5TmBA75knU5Y+jBkpKzMCi7FKjQJJY5Q9aZqdNYULJM72M2rjNRKRsRc2soKNNG8oruJ41K1ElCEVIJFVbWHxM2rU9PXFcIWQmWMySpWUijpdKQVdWJr3GkY1yVoJzy0ktZqjKSAQev8AljEpENsxIngr9qgLCUEi5UUvRySOl69RvYyJnskZSplLuoIzD/YQ7H970iswU0NmS4YZlOL3Hq9n6iLCSlKpSjmKag5SCzagtWhJII+70MTRCYTjlIKTKlhKQh3JLONXblUGtr3jtHg7jn8VJ529qii2sX91Q7j5gxxPCELJlKJSAQ6xdLlrNb0sLxtPgXH/AMNjRLClLQpOQqcZSlxlV5Ejqx2i8HTM8i5ROxQhCNzlIPGeGpxEpUpVHsdiLFte0aSvwNOAIBSrav5x0SEZzxxl2awzShpHNJngOaa0TrQgxWY3gK5ZyFJ9L7djHXo8rlg3ALWcPFPgS6Zp9zJ9o5MOHrUkKSkvWwtrXYXjGeDzFMpix02P7E32EdcTKSHZID3peMYwyACMobt5xPxEfcfo5X/0CoIFRoRd2BPQxi4tiZcgCUgOogg/0sxr5GnaNn43jsiWCWU/oAafKOeYkFcxRVXUnu7N1cRhKkdMbasr54HMWYIBB6ksfzA7QXLU6rC1h/TT8W8ozKw5s9BVWvuuCQOwBI/qjK751Uc5bC/Kwapocp9Iiy1HlOREsjKHeqbn3qlJF9oxcLmoUTLFCA4a9CzB+hHp0iUqUMz+6oOABYg3I+o6RBw872auVIS1nuo2KX87/wBUW8FPJkMkEzBmbINHY5iXFtcr7MYicZWVJf4gEjNbMTt6vGTiSh71eZKk1YG76GwIbtTSIHiDFMpI0Sk5W3NvxFesTFWRJ0iJgppmkpFVe6joSwL6sANNHvG5YfAKSmWEpSChNXAdWVwTT1rs8UvgyQAFTVJGZNA73Vclug9Dca3WNnKJdxarOBRgQjpUiu3SIm90ica1bC5qeYMwYvctQ1DttU1NOzQ8RLSVDMSnMQoh3VlLEIfQtcjfyjNOlBSypS6qBBF6ADKlL3rvv6RETcpNAfZpFTckfEN3I8qRVIs2ZF4KXMHK5sGBOXIlycrdgz7xGn4JaU51LCAkuEmp+IsAbsE6b94yy1mWgpSmpTTKASM1eZ6ZXNukeEIlzMylTOZKWSDfOkFnPUgCLq0UdM+y8WlaUHI3KGUR7xe4bqc39sVs1ZQrOUKGQOyai6jQbVYdokzJagwSRkJdLsqrZSn1dv8AcIyyeJ+0AlrCcxJS4bTmBA1OasSVJqMar3gwBS2VqAuwv/UM3nFTjps0pSFKdzmO9ARV9gpvKLEq9qQ5yqUSCe1Hat8jDrGTieCDASzROZJJN01yjrRIP7wRLtmuyFklDqLJ981sLhwe1xp3i44ecjAkrBo4Dgv7wB2eo6K6xVTOHLzBCUJzWKnZzQ06Vv8ASJs6d7FkJCmFV01ZnDa0ESR1slYcKQVhAGXMAFVJBe7agqYEbkbNH1clTKOZUuYXUkvR7sCLu9CL5dxGBZKprglIVzIWw/B2L09YmYNC1ZSo5nWXTTlc83et3ZwTrZYSs7b4S4p/E4STOd1FLK/3por5h/OLeOafZNxAomYjBqUCx9rL6iiV/wD5PrHS46Iu0cklToQhCJKiEIQAhCEAQOL8LRPSyrix2/xHL+LcDMlSs1Dby3far+Udfis45woT0EWUxAO76GMcuO9rs3w5eOn0caKMoGajguXblFCfNvQxiGHyAHNUkDXWrdCWLekXvFOGmWQhYZi30ipS4mZGdKRTZtHjks7qPE/NmSqimFWajgOW7n8Y+HEob2agzBVaOXJAUNXBNRo3pkJQQRYselwx8tPKK3FTiKkMoFz1BcvX17xotmb0fOIAlQTlt50D/nc7xr3GU84rR9XsAkV9B84tFYt15q5TR3uSGHzbzeKvjLlagwoW7fphF4aZnPaNh8NhRwy8ofnrW7geYAAJ9ImhKVIC9RQJqxTmdLj+oEnsY+8HwQRIQHoqX7Wl3zPU9Q3/ABETEYdLqmg86mTlsAwYt5ln2SIzfZrFaRX4rCu/NWjs1DQAitnHzMYcLKJIlktzBy1hleurZv1aJklGR1CoA11JcfIHN6R4kKzCvvhJA2UmpBFPeo/7xZIq2iLhQpQVmZkgu1+YGu7Oknz7RHXhA+f3UlRJFyCGDK9X8ossLg0khS1UJYfeypKQDQ1a7C/d4zLwwIWsqTlUFHJqCBUu1yzU3i5QqDPShiUEJD1AoWNV0FDUW29K+el5gWEgkXTo4JN9BX5xf4rESwgSpaGL5XNlA1psSXHn6R8SrIEoKatRgKpoBm8nPdoEMgoxIVPSwyOQ5HUOCNKHSJeHmAoDkpTM01HKUkjvXzHpjk4RKljOWzsxHwEl9b0byePfEeIpmKyhPs3OUEVAvp/y7uIEmYShkTlIVMEwkvZIJZmrXK//ABiCWUlJKq6mvKQaEgaMgRPOHlSkkrChRxd6Eco65VN3eKuTIot3LnqWCt+mv7wRDJOKRdCjykl0vRNTVLdXp+0Y8BxBYKiLFgxoTlJF9VUat6dwlpcKBUxQu9Kg2zC2UnbZ49ygBlVkIZJKgWYnlqnu/wA4ULLTw5xBUniWFnEAe0IRMrQiY6XD7KL+kd7j82T8XmrV5Sc3MNUkUp2fz84/SEmYFJSoWIBHnGuPowyrdnuEIRoZCEIQAhCEAIQhAELiXDJc5JStIcih1G342jmvHfDa5EwqSCzEPodvrHV4xYnDpWnKoOP1aMsmJS2uzbFmcNPo42rDpCSSGyinRm/X90QcfhhMlZtSSH7Uf8D5x0bi/hKjyqvca3p3jVcXwdcpKkqSQ5zB+zHypHM4uPZ2KUZ9Gjy8KPZbqS460dj8/WKviIYmpqTzfjTVvpG1yJLhaSGOgs+apF3igxGFIrUsCz+X1J9OsTGWyJR0bbh0/wAqRynKUpKib2FH3JDekfZmcEBnVSlwMx0Ozv6w4Koqw8oqYBHKS9ABUBt2+faK/F4ypqb2fuHbS4A84hdky/GzGuaoglmDgF3smlALmwfoYhYniISSFDKVAb8ti3m3zMMRNUXZJa9fk3z9BGbhmHcqSaq3UKAjT9bxqYELFFKlrKFMzatZxT0+ceOH4JebmW6iKPvWldiw84n4jhIVLITRiRRg+U0b+lyR5d4pp3DpkshRUVJCtL0LFosirLyd7TMhZlBjQEmmla6uQfKJM/HAAe0ImKUymH3QyQmmnOr0iCicFy2VmII5a2Lmg9BGDChK0h0hOU6u71LP1zfpohosmScvMtaxlFFOxLtUAeThukVeLnXISaAEUcO4b8CPIxNw0wKdMxTJRZ9WenzNIkYpYyKCSAC4zb6+jqIh0Ks+TMU4T7QEggAdSWdm6fjHxeKAQh7ZmfUoIS3YNvGEgpCAtWZYGYJblOxHXKKnpGFKCpWeoAL8zB3Huja3llMKJtnjDTPZLz+9ze6auOoPZvOJePxLkJSORQBB3SDYncPX+qPeEw6ElS1gZ2BBrZLkj/cyb6M3WMUn/ULimY20YAqGXbX1h5I6R6xGGcTMzFa5bp2I1JG9/n0juvg/FCZgsOoF/wCWlJ1qkMX60jiMkGYkuzEsDqkEfkD8946f9lPFUzMOqQDzSSNrK2a4cGvWL4zPKtG8QhCNTAQhCAEIQgBCEIAQhCAERcdgJc0MtL9dYlQiGr7JTa2jnvHvBykK9pK5gBYX1u1/8xpMzCZiym9oKKFvX0D9o7licWiWHmLSgbqIH4xyPxahH8eZslYWhaAtWWoBsp/R/OObJjS2jsxZXLTRX8C/l50Kql6XsbecR/EuAEuahSR7wdxbSo6ggRbKlArCgQ5T+1rUesSPF+E/9Micz5Rl2YXf5fhGUU+Vm0q40aJPxBzEBRNBlNKhgLaM3n5xJl4ksEipd8/xOpzUX1aJeGlIHs1GzAghruaEXehYdPXzMxCJahRJdJHSj1P9IY/8S2ja2Y8WfCFJSpQWQtJLOXCn7UtGEzFqmFJAchujWLbVcxcT8OEIlFndAJ6A1cbMCD3V0rDmSUhJOWug2y5S9LBz+niyZVowSZo9mlA5S7g2IDKY9qA+kYjOdWdJSKuX91xcn1IFYzYjDgMFMAUhJId0UtTt6NvHlMxBKhkOQNyt8Xw/tEkCRlmgKWgctSwbMSlirpVL94guKSwXGR6AkXZ+mpfcCJa1MalqAdgKedj3N4gYrifs0FEpIUqmZTuyWIFdhmFYgM+4WaMpUtfMghST95RdgOl6dI+Tpi5qQwZHw2q1ObqfrEEYTETDmSkqpRQokivxGzN3pGVfD8RLc5S427WDsC24eLURZLlzFiWhy6XobkOOYHyf0iWFFBScmetSdaXLVIIHy6NFFw0UzZiGPMH1ymord1U84upIVQ1XQ63S9W7bdYhko9zRkT7MOCH5rVIf1p/8jG//AGQ4MsZnMmjGnKrq5+m3SNMwyQQXJAUxDtUnQta7dH6V639n4H8NR2zNo1AHiY9pET/Fs2aEIRscwhCEAIQhACEIQAhCEAIw4vEploUtRokP/gdYzRE4pgROllBUU6gjQ/WId1omNXs5nPxisXilTVp/lo0JcDYdzF9InA0MsjyP5Rhx3D0y0ploIZKsylCjmte+0a7O4krO4mMGejilGHU1dvWOB2memuLWujYcdwZCuZIGbpSPGJxSfZGXNp1ZhFJN8Q5PfUoHqAx7UrHscVChcqfYA+ekTzI4fsop2ASkqTLmBUtVTahrUbBzFPjMOWUk10cD8OgYiu8X07GBMxjLDKo9Hr2iPjeYOAaG9K10/F9xE36IquyLJ4ig5payw9kwNXzIVmqC51buYnYGQpSgSR90gVokOB1d29I17FYFwWDVNPMMPkIsfDmMKSUq5iDmT5MKdqekXiykkTlymXY3q+7MT8z+hEDFy2qCDWvVmNPQV6xsRwwJWVGxem6hUflFNxDDBDkGgJpSgNuxpfrFzOiJ4d4GcZixKBGX3pqgCyUjRw3MSekdb/8ACOHAyy0ITRjy3H5xrX2bSAMPnSAkrXqOYpSGZyKh9ekdClGm8aRSMZyaeiDw/gcqUGSmgox5qbDNYdBSIXE+CpLOlKgHYkB0uGOVv16RsSTHhSPSLUZqTODeJOCnDzlES1ezme6ouaE1DmrjLQ0vq0fJQzkSpYYkDOD3cs2to6x4s4embhVgh8ozCjkNf9o5Zg5PsgZqiyjY7ZixN4ykqOmDtE/AynWAKgC25a7/AKv3jo/gnFBKTKoKkjSrfl+Ec04VPqSkMCT1bW/qfIRvngbhS1qOIWTkdkA0zUZ+3XWKRb5aNJpKFM3uEIR1HCIQhACEIQAhCEAIQhACMGOz5D7Ns3X6dYzwiGrRKdOznONkzkuVoYb8xP4UjX5cxJQACkkLOosNSdKR2aIWP4TJnBpksH1B9UsY53gfhnUvqV5RxXjcoBiGe27Df/F6daR+EcQAdKmyqtYEE79flS0dMx32Z4Kaa+1S2gWD/wDdJiBO+yTCMyJ+IQbvmQqu5BRX1h8LrYedXaNFQtGZRNdq26x8kzAyiDQaaVfeNjxn2X4pJAlYiUtI+/nQR1YBX4xScQ8HY6Q+fDmYj/2T7Qa1YDN8tIjg0W+VM1jiGNe29f0fKMCp5SKA2yv0P7RMOEIU3sZpL8wEqYW2pkoB11iFOlrUcplTUMKvLmHN0919adoVZKdGx8H8R5jkmf5JoPp84geIuK52QgMVEjsGF+4LfoxR4DDqRicswLQw+NCkmrNRQEbJwfhSVKzTA/MScpBKWq25v+jFzM33wUZicJLTMZIQLlVx6kt0ppG2YaeVDp51jWcLJSCEpSGDUAuSKu9+94vv4gJS9mHYRZMzmi0lzrCMyliKCRxHN6/ryjNLxmcnLVvnFrM3BnviuJSlEwk+6kv2Y/nHH+J8QTNXlSAoK90AO9mAG7v6+nX/APw4ifzzwp6gDMQ6ToRvQ+R9LXhnBMPh/wDQkS5fVKQCe5uYhxsupKJofg7whMVlVPRklhjlUGUroU3Ce9WjpQDUEfYRaMVHorObk9iEIRYoIQhACEIQAhCEAIQhACEIQAhCEAIQhACEIQAhCEAeZksKBCgCDcGoMR5nDpSk5TKQUszMGalO1B6QhAGP/o8hwRJQGY0DWfQUN/00ZZWAlpOZMtIO7W7bQhEUTbPZwqPuJ9BrePcuUlNkgdhCESQe4QhACEIQ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1512" name="Picture 8" descr="https://encrypted-tbn1.gstatic.com/images?q=tbn:ANd9GcSbEXZJ3IFYe5I4_F2mBefY6k4YNaQg7mLIpCn9-5A0Je4uQKw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1186" y="2101248"/>
            <a:ext cx="2085117" cy="1669755"/>
          </a:xfrm>
          <a:prstGeom prst="rect">
            <a:avLst/>
          </a:prstGeom>
          <a:noFill/>
        </p:spPr>
      </p:pic>
      <p:pic>
        <p:nvPicPr>
          <p:cNvPr id="21514" name="Picture 10" descr="http://eatsomethingsexy.com/wordpress/wp-content/uploads/2010/10/seaurch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2032" y="4821083"/>
            <a:ext cx="2100649" cy="181496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1516" name="Picture 12" descr="http://www.365daysofdining.com/wp-content/uploads/sea-urch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3588" y="4905768"/>
            <a:ext cx="1985320" cy="195223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ovéPole 2"/>
          <p:cNvSpPr txBox="1"/>
          <p:nvPr/>
        </p:nvSpPr>
        <p:spPr>
          <a:xfrm>
            <a:off x="534988" y="320675"/>
            <a:ext cx="7931980" cy="1887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nadbytek synonymních nukleotidových záměn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hlavně na 3. pozici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M.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Kimura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(1977): sekvence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mRNA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člověka a králíka 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z 53 nukleotidových pozic 6 rozdílů, z nich jen 1 nesynonymní</a:t>
            </a:r>
          </a:p>
          <a:p>
            <a:pPr defTabSz="360000">
              <a:spcAft>
                <a:spcPts val="10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 teoreticky by pouze 24 % rozdílů mělo být synonymních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534988" y="1120346"/>
            <a:ext cx="8345554" cy="30675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000" dirty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substituce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nahrazení jedné alely jinou (tj. fixace nově vzniklé alely)</a:t>
            </a:r>
          </a:p>
          <a:p>
            <a:pPr defTabSz="36000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jestliže se jedinec během svého života nerozmnoží, označujeme to jako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jeho </a:t>
            </a:r>
            <a:r>
              <a:rPr lang="cs-CZ" sz="2000" u="sng" dirty="0">
                <a:latin typeface="Arial" charset="0"/>
              </a:rPr>
              <a:t>genetickou smrt</a:t>
            </a:r>
            <a:br>
              <a:rPr lang="cs-CZ" sz="2000" u="sng" dirty="0">
                <a:latin typeface="Arial" charset="0"/>
              </a:rPr>
            </a:br>
            <a:endParaRPr lang="cs-CZ" sz="2000" u="sng" dirty="0">
              <a:latin typeface="Arial" charset="0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>
                <a:solidFill>
                  <a:srgbClr val="003399"/>
                </a:solidFill>
                <a:latin typeface="Arial" charset="0"/>
              </a:rPr>
              <a:t>J.B.S. </a:t>
            </a:r>
            <a:r>
              <a:rPr lang="cs-CZ" sz="2000" dirty="0" err="1">
                <a:solidFill>
                  <a:srgbClr val="003399"/>
                </a:solidFill>
                <a:latin typeface="Arial" charset="0"/>
              </a:rPr>
              <a:t>Haldane</a:t>
            </a:r>
            <a:r>
              <a:rPr lang="cs-CZ" sz="2000" dirty="0">
                <a:solidFill>
                  <a:srgbClr val="003399"/>
                </a:solidFill>
                <a:latin typeface="Arial" charset="0"/>
              </a:rPr>
              <a:t> (1957): </a:t>
            </a:r>
          </a:p>
          <a:p>
            <a:pPr defTabSz="36000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prospěšná mutace </a:t>
            </a:r>
            <a:r>
              <a:rPr lang="cs-CZ" sz="2000" dirty="0">
                <a:latin typeface="Arial" charset="0"/>
                <a:sym typeface="Symbol" pitchFamily="18" charset="2"/>
              </a:rPr>
              <a:t> fixace výhodné alely a nahrazení alely nevýhodné</a:t>
            </a:r>
          </a:p>
          <a:p>
            <a:pPr defTabSz="360000">
              <a:spcAft>
                <a:spcPts val="1000"/>
              </a:spcAft>
            </a:pPr>
            <a:r>
              <a:rPr lang="cs-CZ" sz="2000" dirty="0">
                <a:latin typeface="Arial" charset="0"/>
                <a:sym typeface="Symbol" pitchFamily="18" charset="2"/>
              </a:rPr>
              <a:t>dokud původní alela existuje v populaci, průměrná fitness nižší než </a:t>
            </a:r>
            <a:br>
              <a:rPr lang="cs-CZ" sz="2000" dirty="0">
                <a:latin typeface="Arial" charset="0"/>
                <a:sym typeface="Symbol" pitchFamily="18" charset="2"/>
              </a:rPr>
            </a:br>
            <a:r>
              <a:rPr lang="cs-CZ" sz="2000" dirty="0">
                <a:latin typeface="Arial" charset="0"/>
                <a:sym typeface="Symbol" pitchFamily="18" charset="2"/>
              </a:rPr>
              <a:t>	fitness maximální</a:t>
            </a:r>
            <a:endParaRPr lang="cs-CZ" sz="2000" dirty="0">
              <a:latin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053238" y="320675"/>
            <a:ext cx="51475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Substituční zátěž a selekční náklady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7" name="Picture 7" descr="File:J. B. S. Haldan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3413" y="4058307"/>
            <a:ext cx="1730221" cy="260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881184" y="6080402"/>
            <a:ext cx="17235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800" dirty="0">
                <a:solidFill>
                  <a:srgbClr val="003399"/>
                </a:solidFill>
                <a:latin typeface="Arial" charset="0"/>
              </a:rPr>
              <a:t>J.B.S. </a:t>
            </a:r>
            <a:r>
              <a:rPr lang="cs-CZ" sz="1800" dirty="0" err="1">
                <a:solidFill>
                  <a:srgbClr val="003399"/>
                </a:solidFill>
                <a:latin typeface="Arial" charset="0"/>
              </a:rPr>
              <a:t>Haldane</a:t>
            </a:r>
            <a:endParaRPr lang="cs-CZ" sz="1800" dirty="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8" name="Picture 14" descr="Clock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859080" y="2339930"/>
            <a:ext cx="4019106" cy="371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534988" y="361950"/>
            <a:ext cx="7427033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>
                <a:solidFill>
                  <a:srgbClr val="E60000"/>
                </a:solidFill>
                <a:latin typeface="Arial" charset="0"/>
              </a:rPr>
              <a:t>5. rychlost evoluce daného proteinu u různých druhů </a:t>
            </a:r>
            <a:br>
              <a:rPr lang="cs-CZ">
                <a:solidFill>
                  <a:srgbClr val="E60000"/>
                </a:solidFill>
                <a:latin typeface="Arial" charset="0"/>
              </a:rPr>
            </a:br>
            <a:r>
              <a:rPr lang="cs-CZ">
                <a:solidFill>
                  <a:srgbClr val="E60000"/>
                </a:solidFill>
                <a:latin typeface="Arial" charset="0"/>
              </a:rPr>
              <a:t>    přibližně konstantní</a:t>
            </a:r>
            <a:endParaRPr lang="cs-CZ">
              <a:solidFill>
                <a:srgbClr val="E60000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 bwMode="auto">
          <a:xfrm rot="5400000">
            <a:off x="1046779" y="2178248"/>
            <a:ext cx="2880316" cy="390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4947500" y="1626783"/>
            <a:ext cx="379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>
                <a:latin typeface="Arial" pitchFamily="34" charset="0"/>
                <a:cs typeface="Arial" pitchFamily="34" charset="0"/>
              </a:rPr>
              <a:t>Kimura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(1983), obratlovci, 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/>
              </a:rPr>
              <a:t>-globin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34988" y="2087526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Wilson (1977), savci, 7 proteinů: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534988" y="361950"/>
            <a:ext cx="824456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/>
            <a:r>
              <a:rPr lang="cs-CZ" sz="2000" dirty="0">
                <a:latin typeface="Arial" charset="0"/>
              </a:rPr>
              <a:t>převážně se netýká morfologických, fyziologických a behaviorálních 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	</a:t>
            </a:r>
            <a:r>
              <a:rPr lang="cs-CZ" sz="2000" dirty="0">
                <a:latin typeface="Arial" charset="0"/>
              </a:rPr>
              <a:t>znaků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defTabSz="360000" eaLnBrk="0" hangingPunct="0"/>
            <a:r>
              <a:rPr lang="cs-CZ" sz="2000" dirty="0">
                <a:latin typeface="Arial" charset="0"/>
              </a:rPr>
              <a:t>nemůže vysvětlit vznik adaptací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defTabSz="360000" eaLnBrk="0" hangingPunct="0"/>
            <a:r>
              <a:rPr lang="cs-CZ" sz="2000" dirty="0">
                <a:latin typeface="Arial" charset="0"/>
              </a:rPr>
              <a:t>mnoho škodlivých mutací, ty však rychle eliminovány selekcí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defTabSz="360000" eaLnBrk="0" hangingPunct="0"/>
            <a:r>
              <a:rPr lang="cs-CZ" sz="2000" dirty="0">
                <a:latin typeface="Arial" charset="0"/>
              </a:rPr>
              <a:t>selekce působí i na molekulární úrovni, avšak většina mutací má velmi 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	</a:t>
            </a:r>
            <a:r>
              <a:rPr lang="cs-CZ" sz="2000" dirty="0">
                <a:latin typeface="Arial" charset="0"/>
              </a:rPr>
              <a:t>malý účinek na fitness </a:t>
            </a:r>
            <a:r>
              <a:rPr lang="cs-CZ" sz="2000" dirty="0">
                <a:latin typeface="Arial" charset="0"/>
                <a:sym typeface="Symbol" pitchFamily="18" charset="2"/>
              </a:rPr>
              <a:t> důležitá role driftu</a:t>
            </a: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534988" y="3713215"/>
            <a:ext cx="782618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 err="1">
                <a:solidFill>
                  <a:srgbClr val="E60000"/>
                </a:solidFill>
                <a:latin typeface="Arial" charset="0"/>
              </a:rPr>
              <a:t>Haldaneův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odhad selekčních nákladů </a:t>
            </a:r>
            <a:r>
              <a:rPr lang="en-US" dirty="0">
                <a:solidFill>
                  <a:srgbClr val="E60000"/>
                </a:solidFill>
                <a:latin typeface="Arial" charset="0"/>
              </a:rPr>
              <a:t>je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nadhodnocený:</a:t>
            </a:r>
          </a:p>
          <a:p>
            <a:pPr eaLnBrk="0" hangingPunct="0"/>
            <a:endParaRPr lang="cs-CZ" sz="2000" dirty="0">
              <a:solidFill>
                <a:srgbClr val="E60000"/>
              </a:solidFill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selekce většinou </a:t>
            </a:r>
            <a:r>
              <a:rPr lang="cs-CZ" sz="2000" u="sng" dirty="0">
                <a:latin typeface="Arial" charset="0"/>
              </a:rPr>
              <a:t>měkká</a:t>
            </a:r>
            <a:r>
              <a:rPr lang="cs-CZ" sz="2000" dirty="0">
                <a:latin typeface="Arial" charset="0"/>
              </a:rPr>
              <a:t>, ne tvrdá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eaLnBrk="0" hangingPunct="0"/>
            <a:r>
              <a:rPr lang="cs-CZ" sz="2000" u="sng" dirty="0">
                <a:latin typeface="Arial" charset="0"/>
              </a:rPr>
              <a:t>frekvenčně závislá selekce</a:t>
            </a:r>
            <a:r>
              <a:rPr lang="cs-CZ" sz="2000" dirty="0">
                <a:latin typeface="Arial" charset="0"/>
              </a:rPr>
              <a:t> místo superdominance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selekce nepůsobí na jednotlivé </a:t>
            </a:r>
            <a:r>
              <a:rPr lang="cs-CZ" sz="2000" dirty="0" err="1">
                <a:latin typeface="Arial" charset="0"/>
              </a:rPr>
              <a:t>lokusy</a:t>
            </a:r>
            <a:r>
              <a:rPr lang="cs-CZ" sz="2000" dirty="0">
                <a:latin typeface="Arial" charset="0"/>
              </a:rPr>
              <a:t> odděleně (</a:t>
            </a:r>
            <a:r>
              <a:rPr lang="cs-CZ" sz="2000" dirty="0" err="1">
                <a:latin typeface="Arial" charset="0"/>
              </a:rPr>
              <a:t>epistáze</a:t>
            </a:r>
            <a:r>
              <a:rPr lang="cs-CZ" sz="2000" dirty="0">
                <a:latin typeface="Arial" charset="0"/>
              </a:rPr>
              <a:t>)</a:t>
            </a:r>
            <a:endParaRPr lang="cs-CZ" sz="2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68313" y="1068778"/>
            <a:ext cx="742222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sym typeface="Symbol" pitchFamily="18" charset="2"/>
              </a:rPr>
              <a:t>Podle neutrální teorie rychlost molekulární evoluce závisí jen na</a:t>
            </a:r>
            <a:br>
              <a:rPr lang="cs-CZ" sz="2000" dirty="0">
                <a:latin typeface="Arial" pitchFamily="34" charset="0"/>
                <a:sym typeface="Symbol" pitchFamily="18" charset="2"/>
              </a:rPr>
            </a:br>
            <a:r>
              <a:rPr lang="cs-CZ" sz="2000" dirty="0">
                <a:latin typeface="Arial" pitchFamily="34" charset="0"/>
                <a:sym typeface="Symbol" pitchFamily="18" charset="2"/>
              </a:rPr>
              <a:t>     </a:t>
            </a:r>
            <a:r>
              <a:rPr lang="cs-CZ" sz="2000" u="sng" dirty="0">
                <a:latin typeface="Arial" pitchFamily="34" charset="0"/>
                <a:sym typeface="Symbol" pitchFamily="18" charset="2"/>
              </a:rPr>
              <a:t>rychlosti neutrálních mutací</a:t>
            </a:r>
            <a:r>
              <a:rPr lang="cs-CZ" sz="2000" dirty="0">
                <a:latin typeface="Arial" pitchFamily="34" charset="0"/>
                <a:sym typeface="Symbol" pitchFamily="18" charset="2"/>
              </a:rPr>
              <a:t> </a:t>
            </a:r>
            <a:r>
              <a:rPr lang="cs-CZ" sz="2000" i="1" dirty="0">
                <a:latin typeface="Arial" pitchFamily="34" charset="0"/>
                <a:sym typeface="Symbol" pitchFamily="18" charset="2"/>
              </a:rPr>
              <a:t></a:t>
            </a:r>
            <a:r>
              <a:rPr lang="cs-CZ" sz="2000" dirty="0">
                <a:latin typeface="Arial" pitchFamily="34" charset="0"/>
                <a:sym typeface="Symbol" pitchFamily="18" charset="2"/>
              </a:rPr>
              <a:t>, ne na velikosti populace</a:t>
            </a:r>
          </a:p>
          <a:p>
            <a:pPr defTabSz="540000" eaLnBrk="0" hangingPunct="0">
              <a:spcAft>
                <a:spcPts val="1200"/>
              </a:spcAft>
            </a:pPr>
            <a:br>
              <a:rPr lang="cs-CZ" dirty="0">
                <a:latin typeface="Arial" pitchFamily="34" charset="0"/>
                <a:sym typeface="Symbol" pitchFamily="18" charset="2"/>
              </a:rPr>
            </a:br>
            <a:r>
              <a:rPr lang="cs-CZ" dirty="0">
                <a:latin typeface="Arial" pitchFamily="34" charset="0"/>
                <a:sym typeface="Symbol" pitchFamily="18" charset="2"/>
              </a:rPr>
              <a:t>Jak je to možné?</a:t>
            </a:r>
          </a:p>
        </p:txBody>
      </p: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2058915" y="361950"/>
            <a:ext cx="42771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dirty="0">
                <a:solidFill>
                  <a:srgbClr val="E80000"/>
                </a:solidFill>
                <a:latin typeface="Arial" charset="0"/>
              </a:rPr>
              <a:t>Rychlost molekulární evoluce: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8AA5095A-94CD-417F-A8BB-29BB9A383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773286"/>
            <a:ext cx="79191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dirty="0">
                <a:latin typeface="Arial" pitchFamily="34" charset="0"/>
                <a:sym typeface="Symbol" pitchFamily="18" charset="2"/>
              </a:rPr>
              <a:t>V malé populaci rychlejší fixace, ale menší počet mutací </a:t>
            </a:r>
            <a:br>
              <a:rPr lang="cs-CZ" dirty="0">
                <a:latin typeface="Arial" pitchFamily="34" charset="0"/>
                <a:sym typeface="Symbol" pitchFamily="18" charset="2"/>
              </a:rPr>
            </a:br>
            <a:r>
              <a:rPr lang="cs-CZ" dirty="0">
                <a:latin typeface="Arial" pitchFamily="34" charset="0"/>
                <a:sym typeface="Symbol" pitchFamily="18" charset="2"/>
              </a:rPr>
              <a:t> delší interval mezi fixacemi</a:t>
            </a:r>
            <a:endParaRPr lang="cs-CZ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8">
            <a:extLst>
              <a:ext uri="{FF2B5EF4-FFF2-40B4-BE49-F238E27FC236}">
                <a16:creationId xmlns:a16="http://schemas.microsoft.com/office/drawing/2014/main" id="{65D0BBD8-1754-42F5-AF1A-33DD7FA22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479" y="1633711"/>
            <a:ext cx="1884362" cy="1131888"/>
          </a:xfrm>
          <a:prstGeom prst="wedgeRectCallout">
            <a:avLst>
              <a:gd name="adj1" fmla="val 71228"/>
              <a:gd name="adj2" fmla="val -20393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větší populace:</a:t>
            </a:r>
            <a:br>
              <a:rPr lang="cs-CZ" sz="1600" dirty="0">
                <a:latin typeface="Arial" pitchFamily="34" charset="0"/>
              </a:rPr>
            </a:br>
            <a:r>
              <a:rPr lang="cs-CZ" sz="1600" dirty="0">
                <a:latin typeface="Arial" pitchFamily="34" charset="0"/>
              </a:rPr>
              <a:t>za generaci více mutací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8D25EF57-A458-4ED2-8721-376EB7989C6F}"/>
              </a:ext>
            </a:extLst>
          </p:cNvPr>
          <p:cNvGrpSpPr/>
          <p:nvPr/>
        </p:nvGrpSpPr>
        <p:grpSpPr>
          <a:xfrm>
            <a:off x="2381110" y="361950"/>
            <a:ext cx="4302219" cy="3009052"/>
            <a:chOff x="2569854" y="481035"/>
            <a:chExt cx="4302219" cy="3009052"/>
          </a:xfrm>
        </p:grpSpPr>
        <p:pic>
          <p:nvPicPr>
            <p:cNvPr id="4" name="Obrázek 3" descr="Mol_drift.tif">
              <a:extLst>
                <a:ext uri="{FF2B5EF4-FFF2-40B4-BE49-F238E27FC236}">
                  <a16:creationId xmlns:a16="http://schemas.microsoft.com/office/drawing/2014/main" id="{5EE8228C-9314-4201-A39D-7D2423E6F6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b="67084"/>
            <a:stretch/>
          </p:blipFill>
          <p:spPr>
            <a:xfrm>
              <a:off x="2576726" y="514351"/>
              <a:ext cx="4295347" cy="2975736"/>
            </a:xfrm>
            <a:prstGeom prst="rect">
              <a:avLst/>
            </a:prstGeom>
          </p:spPr>
        </p:pic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5EC442EF-A3B1-41D9-B9CF-0DB82E9040AE}"/>
                </a:ext>
              </a:extLst>
            </p:cNvPr>
            <p:cNvSpPr/>
            <p:nvPr/>
          </p:nvSpPr>
          <p:spPr bwMode="auto">
            <a:xfrm>
              <a:off x="2569854" y="481035"/>
              <a:ext cx="320690" cy="26435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E42C17D1-AA7B-47D8-BB7E-73EE5533E598}"/>
              </a:ext>
            </a:extLst>
          </p:cNvPr>
          <p:cNvGrpSpPr/>
          <p:nvPr/>
        </p:nvGrpSpPr>
        <p:grpSpPr>
          <a:xfrm>
            <a:off x="2387982" y="3603955"/>
            <a:ext cx="4295347" cy="2979063"/>
            <a:chOff x="7475280" y="3088341"/>
            <a:chExt cx="4295347" cy="2979063"/>
          </a:xfrm>
        </p:grpSpPr>
        <p:pic>
          <p:nvPicPr>
            <p:cNvPr id="2" name="Obrázek 1" descr="Mol_drift.tif"/>
            <p:cNvPicPr>
              <a:picLocks noChangeAspect="1"/>
            </p:cNvPicPr>
            <p:nvPr/>
          </p:nvPicPr>
          <p:blipFill rotWithShape="1">
            <a:blip r:embed="rId2" cstate="print"/>
            <a:srcRect t="67047"/>
            <a:stretch/>
          </p:blipFill>
          <p:spPr>
            <a:xfrm>
              <a:off x="7475280" y="3088341"/>
              <a:ext cx="4295347" cy="2979063"/>
            </a:xfrm>
            <a:prstGeom prst="rect">
              <a:avLst/>
            </a:prstGeom>
          </p:spPr>
        </p:pic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89CF270A-7A8F-40D0-AE48-80348C1ABCCE}"/>
                </a:ext>
              </a:extLst>
            </p:cNvPr>
            <p:cNvSpPr/>
            <p:nvPr/>
          </p:nvSpPr>
          <p:spPr bwMode="auto">
            <a:xfrm>
              <a:off x="7475280" y="3088341"/>
              <a:ext cx="247283" cy="30490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6" name="AutoShape 19">
            <a:extLst>
              <a:ext uri="{FF2B5EF4-FFF2-40B4-BE49-F238E27FC236}">
                <a16:creationId xmlns:a16="http://schemas.microsoft.com/office/drawing/2014/main" id="{2813ED9F-360D-4A3D-801E-853E5E5E2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347" y="296510"/>
            <a:ext cx="1489276" cy="633288"/>
          </a:xfrm>
          <a:prstGeom prst="wedgeRectCallout">
            <a:avLst>
              <a:gd name="adj1" fmla="val 96649"/>
              <a:gd name="adj2" fmla="val -16962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400" dirty="0">
                <a:latin typeface="Arial" pitchFamily="34" charset="0"/>
              </a:rPr>
              <a:t>průměrná doba fixace = </a:t>
            </a:r>
            <a:r>
              <a:rPr lang="cs-CZ" sz="1400" dirty="0">
                <a:latin typeface="Arial" pitchFamily="34" charset="0"/>
                <a:sym typeface="Symbol" pitchFamily="18" charset="2"/>
              </a:rPr>
              <a:t>4</a:t>
            </a:r>
            <a:r>
              <a:rPr lang="cs-CZ" sz="1400" i="1" dirty="0">
                <a:latin typeface="Arial" pitchFamily="34" charset="0"/>
              </a:rPr>
              <a:t>N</a:t>
            </a:r>
            <a:r>
              <a:rPr lang="cs-CZ" sz="1400" i="1" baseline="-25000" dirty="0">
                <a:latin typeface="Arial" pitchFamily="34" charset="0"/>
              </a:rPr>
              <a:t>e</a:t>
            </a:r>
            <a:endParaRPr lang="cs-CZ" sz="1400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17" name="AutoShape 19">
            <a:extLst>
              <a:ext uri="{FF2B5EF4-FFF2-40B4-BE49-F238E27FC236}">
                <a16:creationId xmlns:a16="http://schemas.microsoft.com/office/drawing/2014/main" id="{C1C4A3EB-46C4-43B4-AD45-649951045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7841" y="992242"/>
            <a:ext cx="1713035" cy="645803"/>
          </a:xfrm>
          <a:prstGeom prst="wedgeRectCallout">
            <a:avLst>
              <a:gd name="adj1" fmla="val -65397"/>
              <a:gd name="adj2" fmla="val -97467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400" dirty="0">
                <a:latin typeface="Arial" pitchFamily="34" charset="0"/>
              </a:rPr>
              <a:t>průměrný interval mezi fixacemi = </a:t>
            </a:r>
            <a:r>
              <a:rPr lang="cs-CZ" sz="1400" dirty="0">
                <a:latin typeface="Arial" pitchFamily="34" charset="0"/>
                <a:sym typeface="Symbol" pitchFamily="18" charset="2"/>
              </a:rPr>
              <a:t>1/</a:t>
            </a:r>
            <a:r>
              <a:rPr lang="cs-CZ" sz="1400" i="1" dirty="0">
                <a:latin typeface="Arial" pitchFamily="34" charset="0"/>
                <a:sym typeface="Symbol" pitchFamily="18" charset="2"/>
              </a:rPr>
              <a:t></a:t>
            </a:r>
            <a:endParaRPr lang="cs-CZ" sz="1400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18" name="AutoShape 19">
            <a:extLst>
              <a:ext uri="{FF2B5EF4-FFF2-40B4-BE49-F238E27FC236}">
                <a16:creationId xmlns:a16="http://schemas.microsoft.com/office/drawing/2014/main" id="{CF1DBE24-CC30-4823-981F-604DCB64D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522094"/>
            <a:ext cx="2160497" cy="1170284"/>
          </a:xfrm>
          <a:prstGeom prst="wedgeRectCallout">
            <a:avLst>
              <a:gd name="adj1" fmla="val 69917"/>
              <a:gd name="adj2" fmla="val -43448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větší populace:</a:t>
            </a:r>
            <a:br>
              <a:rPr lang="cs-CZ" sz="1600" dirty="0">
                <a:latin typeface="Arial" pitchFamily="34" charset="0"/>
              </a:rPr>
            </a:br>
            <a:r>
              <a:rPr lang="cs-CZ" sz="1600" dirty="0">
                <a:latin typeface="Arial" pitchFamily="34" charset="0"/>
              </a:rPr>
              <a:t>za generaci větší počet mutací, ale fixace pomalejší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343FF228-5C84-4AFE-83AA-AF9BA36EB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654" y="4765977"/>
            <a:ext cx="2160497" cy="958658"/>
          </a:xfrm>
          <a:prstGeom prst="wedgeRectCallout">
            <a:avLst>
              <a:gd name="adj1" fmla="val -72098"/>
              <a:gd name="adj2" fmla="val -33503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menší populace:</a:t>
            </a:r>
            <a:br>
              <a:rPr lang="cs-CZ" sz="1600" dirty="0">
                <a:latin typeface="Arial" pitchFamily="34" charset="0"/>
              </a:rPr>
            </a:br>
            <a:r>
              <a:rPr lang="cs-CZ" sz="1600" dirty="0">
                <a:latin typeface="Arial" pitchFamily="34" charset="0"/>
              </a:rPr>
              <a:t>fixace rychlejší, ale menší počet mutací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5291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68313" y="672269"/>
            <a:ext cx="608532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sym typeface="Symbol" pitchFamily="18" charset="2"/>
              </a:rPr>
              <a:t>Pravděpodobnost fixace nové mutace	= </a:t>
            </a:r>
            <a:r>
              <a:rPr lang="cs-CZ" sz="2000" dirty="0">
                <a:latin typeface="Arial" pitchFamily="34" charset="0"/>
              </a:rPr>
              <a:t>1/</a:t>
            </a:r>
            <a:r>
              <a:rPr lang="en-US" sz="2000" dirty="0">
                <a:latin typeface="Arial" pitchFamily="34" charset="0"/>
              </a:rPr>
              <a:t>(</a:t>
            </a:r>
            <a:r>
              <a:rPr lang="cs-CZ" sz="2000" dirty="0">
                <a:latin typeface="Arial" pitchFamily="34" charset="0"/>
              </a:rPr>
              <a:t>2</a:t>
            </a:r>
            <a:r>
              <a:rPr lang="cs-CZ" sz="2000" i="1" dirty="0">
                <a:latin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</a:rPr>
              <a:t>e</a:t>
            </a:r>
            <a:r>
              <a:rPr lang="en-US" sz="2000" dirty="0">
                <a:latin typeface="Arial" pitchFamily="34" charset="0"/>
              </a:rPr>
              <a:t>)</a:t>
            </a:r>
            <a:endParaRPr lang="cs-CZ" sz="2000" dirty="0">
              <a:latin typeface="Arial" pitchFamily="34" charset="0"/>
            </a:endParaRPr>
          </a:p>
          <a:p>
            <a:pPr defTabSz="540000" eaLnBrk="0" hangingPunct="0">
              <a:spcAft>
                <a:spcPts val="1200"/>
              </a:spcAft>
            </a:pPr>
            <a:endParaRPr lang="cs-CZ" sz="2000" dirty="0">
              <a:latin typeface="Arial" pitchFamily="34" charset="0"/>
            </a:endParaRPr>
          </a:p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sym typeface="Symbol" pitchFamily="18" charset="2"/>
              </a:rPr>
              <a:t>Průměrný počet neutrálních mutací/generaci = 2</a:t>
            </a:r>
            <a:r>
              <a:rPr lang="cs-CZ" sz="2000" i="1" dirty="0">
                <a:latin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</a:rPr>
              <a:t>e</a:t>
            </a:r>
            <a:r>
              <a:rPr lang="cs-CZ" sz="2000" i="1" dirty="0">
                <a:latin typeface="Arial" pitchFamily="34" charset="0"/>
                <a:sym typeface="Symbol" pitchFamily="18" charset="2"/>
              </a:rPr>
              <a:t></a:t>
            </a:r>
            <a:endParaRPr lang="cs-CZ" sz="2000" dirty="0">
              <a:latin typeface="Arial" pitchFamily="34" charset="0"/>
            </a:endParaRPr>
          </a:p>
          <a:p>
            <a:pPr defTabSz="540000" eaLnBrk="0" hangingPunct="0">
              <a:spcAft>
                <a:spcPts val="1200"/>
              </a:spcAft>
            </a:pPr>
            <a:endParaRPr lang="cs-CZ" sz="2000" dirty="0">
              <a:latin typeface="Arial" pitchFamily="34" charset="0"/>
            </a:endParaRPr>
          </a:p>
        </p:txBody>
      </p:sp>
      <p:grpSp>
        <p:nvGrpSpPr>
          <p:cNvPr id="5" name="Skupina 10"/>
          <p:cNvGrpSpPr/>
          <p:nvPr/>
        </p:nvGrpSpPr>
        <p:grpSpPr>
          <a:xfrm>
            <a:off x="468313" y="2808779"/>
            <a:ext cx="7537641" cy="2369880"/>
            <a:chOff x="593725" y="2339975"/>
            <a:chExt cx="7537641" cy="2369880"/>
          </a:xfrm>
        </p:grpSpPr>
        <p:sp>
          <p:nvSpPr>
            <p:cNvPr id="4" name="Text Box 16"/>
            <p:cNvSpPr txBox="1">
              <a:spLocks noChangeArrowheads="1"/>
            </p:cNvSpPr>
            <p:nvPr/>
          </p:nvSpPr>
          <p:spPr bwMode="auto">
            <a:xfrm>
              <a:off x="593725" y="2339975"/>
              <a:ext cx="7537641" cy="2369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540000" eaLnBrk="0" hangingPunct="0"/>
              <a:r>
                <a:rPr lang="cs-CZ" sz="2000" dirty="0">
                  <a:latin typeface="Arial" pitchFamily="34" charset="0"/>
                </a:rPr>
                <a:t>Frekvence substituce (nahrazení jedné alely za jinou v populaci):</a:t>
              </a:r>
              <a:br>
                <a:rPr lang="cs-CZ" sz="2000" dirty="0">
                  <a:latin typeface="Arial" pitchFamily="34" charset="0"/>
                </a:rPr>
              </a:br>
              <a:endParaRPr lang="cs-CZ" sz="2000" dirty="0">
                <a:latin typeface="Arial" pitchFamily="34" charset="0"/>
              </a:endParaRPr>
            </a:p>
            <a:p>
              <a:pPr defTabSz="540000" eaLnBrk="0" hangingPunct="0"/>
              <a:r>
                <a:rPr lang="cs-CZ" sz="1800" dirty="0">
                  <a:latin typeface="Arial" pitchFamily="34" charset="0"/>
                  <a:sym typeface="Symbol" pitchFamily="18" charset="2"/>
                </a:rPr>
                <a:t>	                          </a:t>
              </a:r>
              <a:r>
                <a:rPr lang="cs-CZ" sz="2000" dirty="0">
                  <a:latin typeface="Arial" pitchFamily="34" charset="0"/>
                  <a:sym typeface="Symbol" pitchFamily="18" charset="2"/>
                </a:rPr>
                <a:t>1/(2</a:t>
              </a:r>
              <a:r>
                <a:rPr lang="cs-CZ" sz="2000" i="1" dirty="0">
                  <a:latin typeface="Arial" pitchFamily="34" charset="0"/>
                </a:rPr>
                <a:t>N</a:t>
              </a:r>
              <a:r>
                <a:rPr lang="cs-CZ" sz="2000" i="1" baseline="-25000" dirty="0">
                  <a:latin typeface="Arial" pitchFamily="34" charset="0"/>
                </a:rPr>
                <a:t>e</a:t>
              </a:r>
              <a:r>
                <a:rPr lang="cs-CZ" sz="2000" dirty="0">
                  <a:latin typeface="Arial" pitchFamily="34" charset="0"/>
                  <a:sym typeface="Symbol" pitchFamily="18" charset="2"/>
                </a:rPr>
                <a:t>)  2</a:t>
              </a:r>
              <a:r>
                <a:rPr lang="cs-CZ" sz="2000" i="1" dirty="0">
                  <a:latin typeface="Arial" pitchFamily="34" charset="0"/>
                </a:rPr>
                <a:t>N</a:t>
              </a:r>
              <a:r>
                <a:rPr lang="cs-CZ" sz="2000" i="1" baseline="-25000" dirty="0">
                  <a:latin typeface="Arial" pitchFamily="34" charset="0"/>
                </a:rPr>
                <a:t>e</a:t>
              </a:r>
              <a:r>
                <a:rPr lang="cs-CZ" sz="2000" i="1" dirty="0">
                  <a:latin typeface="Arial" pitchFamily="34" charset="0"/>
                  <a:sym typeface="Symbol" pitchFamily="18" charset="2"/>
                </a:rPr>
                <a:t></a:t>
              </a:r>
              <a:r>
                <a:rPr lang="cs-CZ" sz="2000" dirty="0">
                  <a:latin typeface="Arial" pitchFamily="34" charset="0"/>
                  <a:sym typeface="Symbol" pitchFamily="18" charset="2"/>
                </a:rPr>
                <a:t> = </a:t>
              </a:r>
              <a:r>
                <a:rPr lang="cs-CZ" sz="2000" i="1" dirty="0">
                  <a:latin typeface="Arial" pitchFamily="34" charset="0"/>
                  <a:sym typeface="Symbol" pitchFamily="18" charset="2"/>
                </a:rPr>
                <a:t></a:t>
              </a:r>
            </a:p>
            <a:p>
              <a:pPr defTabSz="540000" eaLnBrk="0" hangingPunct="0"/>
              <a:endParaRPr lang="cs-CZ" sz="2000" dirty="0">
                <a:latin typeface="Arial" pitchFamily="34" charset="0"/>
                <a:sym typeface="Symbol" pitchFamily="18" charset="2"/>
              </a:endParaRPr>
            </a:p>
            <a:p>
              <a:pPr defTabSz="540000" eaLnBrk="0" hangingPunct="0"/>
              <a:endParaRPr lang="cs-CZ" sz="2000" dirty="0">
                <a:latin typeface="Arial" pitchFamily="34" charset="0"/>
                <a:sym typeface="Symbol" pitchFamily="18" charset="2"/>
              </a:endParaRPr>
            </a:p>
            <a:p>
              <a:pPr marL="342900" indent="-342900" defTabSz="540000" eaLnBrk="0" hangingPunct="0">
                <a:buFont typeface="Symbol" panose="05050102010706020507" pitchFamily="18" charset="2"/>
                <a:buChar char="Þ"/>
              </a:pPr>
              <a:r>
                <a:rPr lang="cs-CZ" sz="2400" dirty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rychlost neutrální evoluce není závislá na </a:t>
              </a:r>
              <a:r>
                <a:rPr lang="cs-CZ" sz="2400" i="1" dirty="0">
                  <a:solidFill>
                    <a:srgbClr val="DE0000"/>
                  </a:solidFill>
                  <a:latin typeface="Arial" pitchFamily="34" charset="0"/>
                </a:rPr>
                <a:t>N</a:t>
              </a:r>
              <a:r>
                <a:rPr lang="cs-CZ" sz="2400" i="1" baseline="-25000" dirty="0">
                  <a:solidFill>
                    <a:srgbClr val="DE0000"/>
                  </a:solidFill>
                  <a:latin typeface="Arial" pitchFamily="34" charset="0"/>
                </a:rPr>
                <a:t>e</a:t>
              </a:r>
              <a:r>
                <a:rPr lang="cs-CZ" sz="2400" dirty="0">
                  <a:solidFill>
                    <a:srgbClr val="DE0000"/>
                  </a:solidFill>
                  <a:latin typeface="Arial" pitchFamily="34" charset="0"/>
                </a:rPr>
                <a:t>, ale </a:t>
              </a:r>
            </a:p>
            <a:p>
              <a:pPr defTabSz="540000" eaLnBrk="0" hangingPunct="0"/>
              <a:r>
                <a:rPr lang="cs-CZ" dirty="0">
                  <a:solidFill>
                    <a:srgbClr val="DE0000"/>
                  </a:solidFill>
                  <a:latin typeface="Arial" pitchFamily="34" charset="0"/>
                </a:rPr>
                <a:t>    </a:t>
              </a:r>
              <a:r>
                <a:rPr lang="cs-CZ" sz="2400" dirty="0">
                  <a:solidFill>
                    <a:srgbClr val="DE0000"/>
                  </a:solidFill>
                  <a:latin typeface="Arial" pitchFamily="34" charset="0"/>
                </a:rPr>
                <a:t>jen na frekvenci </a:t>
              </a:r>
              <a:r>
                <a:rPr lang="cs-CZ" dirty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neutrálních mutací </a:t>
              </a:r>
              <a:r>
                <a:rPr lang="cs-CZ" sz="2400" i="1" dirty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</a:t>
              </a:r>
              <a:endParaRPr lang="cs-CZ" sz="2000" dirty="0">
                <a:solidFill>
                  <a:srgbClr val="DE0000"/>
                </a:solidFill>
                <a:latin typeface="Arial" pitchFamily="34" charset="0"/>
                <a:sym typeface="Symbol" pitchFamily="18" charset="2"/>
              </a:endParaRPr>
            </a:p>
          </p:txBody>
        </p:sp>
        <p:cxnSp>
          <p:nvCxnSpPr>
            <p:cNvPr id="9" name="Přímá spojovací čára 8"/>
            <p:cNvCxnSpPr/>
            <p:nvPr/>
          </p:nvCxnSpPr>
          <p:spPr>
            <a:xfrm>
              <a:off x="4731641" y="3325626"/>
              <a:ext cx="297163" cy="0"/>
            </a:xfrm>
            <a:prstGeom prst="line">
              <a:avLst/>
            </a:prstGeom>
            <a:ln w="38100"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>
            <a:off x="2748858" y="1596853"/>
            <a:ext cx="2559050" cy="1003300"/>
            <a:chOff x="5913438" y="2174875"/>
            <a:chExt cx="2559050" cy="1003300"/>
          </a:xfrm>
        </p:grpSpPr>
        <p:graphicFrame>
          <p:nvGraphicFramePr>
            <p:cNvPr id="100384" name="Object 32"/>
            <p:cNvGraphicFramePr>
              <a:graphicFrameLocks noChangeAspect="1"/>
            </p:cNvGraphicFramePr>
            <p:nvPr/>
          </p:nvGraphicFramePr>
          <p:xfrm>
            <a:off x="5913438" y="2174875"/>
            <a:ext cx="873125" cy="1003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name="Rovnice" r:id="rId4" imgW="342751" imgH="393529" progId="Equation.3">
                    <p:embed/>
                  </p:oleObj>
                </mc:Choice>
                <mc:Fallback>
                  <p:oleObj name="Rovnice" r:id="rId4" imgW="342751" imgH="393529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3438" y="2174875"/>
                          <a:ext cx="873125" cy="1003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0385" name="Text Box 33"/>
            <p:cNvSpPr txBox="1">
              <a:spLocks noChangeArrowheads="1"/>
            </p:cNvSpPr>
            <p:nvPr/>
          </p:nvSpPr>
          <p:spPr bwMode="auto">
            <a:xfrm>
              <a:off x="6657975" y="2481263"/>
              <a:ext cx="18145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2000" dirty="0">
                  <a:latin typeface="Arial" charset="0"/>
                </a:rPr>
                <a:t>, kde </a:t>
              </a:r>
              <a:r>
                <a:rPr lang="cs-CZ" sz="2000" i="1" dirty="0">
                  <a:latin typeface="Arial" charset="0"/>
                  <a:sym typeface="Symbol" pitchFamily="18" charset="2"/>
                </a:rPr>
                <a:t></a:t>
              </a:r>
              <a:r>
                <a:rPr lang="cs-CZ" sz="2000" dirty="0">
                  <a:latin typeface="Arial" charset="0"/>
                  <a:sym typeface="Symbol" pitchFamily="18" charset="2"/>
                </a:rPr>
                <a:t> = 4</a:t>
              </a:r>
              <a:r>
                <a:rPr lang="cs-CZ" sz="2000" i="1" dirty="0">
                  <a:latin typeface="Arial" charset="0"/>
                  <a:sym typeface="Symbol" pitchFamily="18" charset="2"/>
                </a:rPr>
                <a:t>N</a:t>
              </a:r>
              <a:r>
                <a:rPr lang="cs-CZ" sz="2000" i="1" baseline="-25000" dirty="0">
                  <a:latin typeface="Arial" charset="0"/>
                  <a:sym typeface="Symbol" pitchFamily="18" charset="2"/>
                </a:rPr>
                <a:t>e</a:t>
              </a:r>
              <a:r>
                <a:rPr lang="cs-CZ" sz="2000" i="1" dirty="0">
                  <a:latin typeface="Arial" charset="0"/>
                  <a:sym typeface="Symbol" pitchFamily="18" charset="2"/>
                </a:rPr>
                <a:t></a:t>
              </a:r>
              <a:endParaRPr lang="cs-CZ" sz="2000" i="1" dirty="0">
                <a:latin typeface="Arial" charset="0"/>
              </a:endParaRPr>
            </a:p>
          </p:txBody>
        </p:sp>
      </p:grpSp>
      <p:sp>
        <p:nvSpPr>
          <p:cNvPr id="100394" name="Text Box 42"/>
          <p:cNvSpPr txBox="1">
            <a:spLocks noChangeArrowheads="1"/>
          </p:cNvSpPr>
          <p:nvPr/>
        </p:nvSpPr>
        <p:spPr bwMode="auto">
          <a:xfrm>
            <a:off x="474663" y="657465"/>
            <a:ext cx="4669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000" dirty="0">
                <a:latin typeface="Arial" charset="0"/>
                <a:sym typeface="Symbol" pitchFamily="18" charset="2"/>
              </a:rPr>
              <a:t>Průměrná rovnovážná </a:t>
            </a:r>
            <a:r>
              <a:rPr lang="cs-CZ" sz="2000" dirty="0" err="1">
                <a:latin typeface="Arial" charset="0"/>
                <a:sym typeface="Symbol" pitchFamily="18" charset="2"/>
              </a:rPr>
              <a:t>heterozygotnost</a:t>
            </a:r>
            <a:r>
              <a:rPr lang="cs-CZ" sz="2000" dirty="0">
                <a:latin typeface="Arial" charset="0"/>
                <a:sym typeface="Symbol" pitchFamily="18" charset="2"/>
              </a:rPr>
              <a:t>:</a:t>
            </a:r>
            <a:endParaRPr lang="en-US" sz="2000" dirty="0">
              <a:latin typeface="Arial" charset="0"/>
              <a:sym typeface="Symbol" pitchFamily="18" charset="2"/>
            </a:endParaRPr>
          </a:p>
        </p:txBody>
      </p:sp>
      <p:sp>
        <p:nvSpPr>
          <p:cNvPr id="100395" name="Text Box 43"/>
          <p:cNvSpPr txBox="1">
            <a:spLocks noChangeArrowheads="1"/>
          </p:cNvSpPr>
          <p:nvPr/>
        </p:nvSpPr>
        <p:spPr bwMode="auto">
          <a:xfrm>
            <a:off x="474663" y="3334522"/>
            <a:ext cx="6433171" cy="12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  <a:sym typeface="Symbol" pitchFamily="18" charset="2"/>
              </a:rPr>
              <a:t>neustálý vznik nových mutací  zvýšení proměnlivosti 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  <a:sym typeface="Symbol" pitchFamily="18" charset="2"/>
              </a:rPr>
              <a:t> její eroze driftem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  <a:sym typeface="Symbol" pitchFamily="18" charset="2"/>
              </a:rPr>
              <a:t> neustálé nahrazování jedné alely za druhou</a:t>
            </a:r>
            <a:endParaRPr lang="cs-CZ" dirty="0">
              <a:solidFill>
                <a:srgbClr val="E6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00396" name="Text Box 44"/>
          <p:cNvSpPr txBox="1">
            <a:spLocks noChangeArrowheads="1"/>
          </p:cNvSpPr>
          <p:nvPr/>
        </p:nvSpPr>
        <p:spPr bwMode="auto">
          <a:xfrm>
            <a:off x="534988" y="5178617"/>
            <a:ext cx="7939994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Dochází k rovnováze mutace a driftu  </a:t>
            </a:r>
            <a:r>
              <a:rPr lang="cs-CZ" u="sng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polymorfismus</a:t>
            </a:r>
            <a: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 </a:t>
            </a:r>
            <a:b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</a:br>
            <a: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(na rozdíl od rovnováhy mutace a selekce) je </a:t>
            </a:r>
            <a:r>
              <a:rPr lang="cs-CZ" u="sng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přechodný</a:t>
            </a:r>
            <a:endParaRPr lang="cs-CZ" u="sng" dirty="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5710540" y="888398"/>
            <a:ext cx="2891753" cy="958830"/>
          </a:xfrm>
          <a:prstGeom prst="wedgeRectCallout">
            <a:avLst>
              <a:gd name="adj1" fmla="val -74613"/>
              <a:gd name="adj2" fmla="val 58263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dirty="0">
                <a:latin typeface="Arial" charset="0"/>
                <a:sym typeface="Symbol" pitchFamily="18" charset="2"/>
              </a:rPr>
              <a:t>větší populace </a:t>
            </a:r>
            <a:br>
              <a:rPr lang="cs-CZ" sz="1800" dirty="0">
                <a:latin typeface="Arial" charset="0"/>
                <a:sym typeface="Symbol" pitchFamily="18" charset="2"/>
              </a:rPr>
            </a:br>
            <a:r>
              <a:rPr lang="cs-CZ" sz="1800" dirty="0">
                <a:latin typeface="Arial" charset="0"/>
                <a:sym typeface="Symbol" pitchFamily="18" charset="2"/>
              </a:rPr>
              <a:t> vyšší </a:t>
            </a:r>
            <a:r>
              <a:rPr lang="cs-CZ" sz="1800" dirty="0" err="1">
                <a:latin typeface="Arial" charset="0"/>
                <a:sym typeface="Symbol" pitchFamily="18" charset="2"/>
              </a:rPr>
              <a:t>heterozygotnost</a:t>
            </a:r>
            <a:endParaRPr lang="cs-CZ" sz="1800" i="1" baseline="-25000" dirty="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96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1" descr="mut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5232" y="3333233"/>
            <a:ext cx="49022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39" name="Group 45"/>
          <p:cNvGrpSpPr>
            <a:grpSpLocks/>
          </p:cNvGrpSpPr>
          <p:nvPr/>
        </p:nvGrpSpPr>
        <p:grpSpPr bwMode="auto">
          <a:xfrm>
            <a:off x="2860195" y="3620571"/>
            <a:ext cx="4357687" cy="2784475"/>
            <a:chOff x="1795" y="2207"/>
            <a:chExt cx="2745" cy="1754"/>
          </a:xfrm>
        </p:grpSpPr>
        <p:sp>
          <p:nvSpPr>
            <p:cNvPr id="14350" name="Rectangle 39"/>
            <p:cNvSpPr>
              <a:spLocks noChangeArrowheads="1"/>
            </p:cNvSpPr>
            <p:nvPr/>
          </p:nvSpPr>
          <p:spPr bwMode="auto">
            <a:xfrm>
              <a:off x="1795" y="3033"/>
              <a:ext cx="1566" cy="928"/>
            </a:xfrm>
            <a:prstGeom prst="rect">
              <a:avLst/>
            </a:prstGeom>
            <a:solidFill>
              <a:srgbClr val="E800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4351" name="Rectangle 44"/>
            <p:cNvSpPr>
              <a:spLocks noChangeArrowheads="1"/>
            </p:cNvSpPr>
            <p:nvPr/>
          </p:nvSpPr>
          <p:spPr bwMode="auto">
            <a:xfrm>
              <a:off x="3875" y="2207"/>
              <a:ext cx="665" cy="1748"/>
            </a:xfrm>
            <a:prstGeom prst="rect">
              <a:avLst/>
            </a:prstGeom>
            <a:solidFill>
              <a:srgbClr val="E800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4392131" y="3561837"/>
            <a:ext cx="4394200" cy="2682871"/>
            <a:chOff x="4392131" y="3561837"/>
            <a:chExt cx="4394200" cy="2682871"/>
          </a:xfrm>
        </p:grpSpPr>
        <p:sp>
          <p:nvSpPr>
            <p:cNvPr id="14340" name="Rectangle 33"/>
            <p:cNvSpPr>
              <a:spLocks noChangeArrowheads="1"/>
            </p:cNvSpPr>
            <p:nvPr/>
          </p:nvSpPr>
          <p:spPr bwMode="auto">
            <a:xfrm>
              <a:off x="6400320" y="3725346"/>
              <a:ext cx="128587" cy="2519362"/>
            </a:xfrm>
            <a:prstGeom prst="rect">
              <a:avLst/>
            </a:prstGeom>
            <a:solidFill>
              <a:srgbClr val="66FF33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grpSp>
          <p:nvGrpSpPr>
            <p:cNvPr id="14341" name="Group 46"/>
            <p:cNvGrpSpPr>
              <a:grpSpLocks/>
            </p:cNvGrpSpPr>
            <p:nvPr/>
          </p:nvGrpSpPr>
          <p:grpSpPr bwMode="auto">
            <a:xfrm>
              <a:off x="4392131" y="3561837"/>
              <a:ext cx="4394200" cy="417513"/>
              <a:chOff x="2760" y="2170"/>
              <a:chExt cx="2768" cy="263"/>
            </a:xfrm>
          </p:grpSpPr>
          <p:sp>
            <p:nvSpPr>
              <p:cNvPr id="14346" name="Line 35"/>
              <p:cNvSpPr>
                <a:spLocks noChangeShapeType="1"/>
              </p:cNvSpPr>
              <p:nvPr/>
            </p:nvSpPr>
            <p:spPr bwMode="auto">
              <a:xfrm>
                <a:off x="4176" y="2307"/>
                <a:ext cx="474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47" name="Line 36"/>
              <p:cNvSpPr>
                <a:spLocks noChangeShapeType="1"/>
              </p:cNvSpPr>
              <p:nvPr/>
            </p:nvSpPr>
            <p:spPr bwMode="auto">
              <a:xfrm flipH="1">
                <a:off x="3472" y="2314"/>
                <a:ext cx="474" cy="0"/>
              </a:xfrm>
              <a:prstGeom prst="line">
                <a:avLst/>
              </a:prstGeom>
              <a:noFill/>
              <a:ln w="76200">
                <a:solidFill>
                  <a:srgbClr val="E8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48" name="Text Box 37"/>
              <p:cNvSpPr txBox="1">
                <a:spLocks noChangeArrowheads="1"/>
              </p:cNvSpPr>
              <p:nvPr/>
            </p:nvSpPr>
            <p:spPr bwMode="auto">
              <a:xfrm>
                <a:off x="4657" y="2170"/>
                <a:ext cx="87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2000">
                    <a:solidFill>
                      <a:schemeClr val="accent2"/>
                    </a:solidFill>
                    <a:latin typeface="Arial" charset="0"/>
                  </a:rPr>
                  <a:t>prospěšné</a:t>
                </a:r>
              </a:p>
            </p:txBody>
          </p:sp>
          <p:sp>
            <p:nvSpPr>
              <p:cNvPr id="14349" name="Text Box 38"/>
              <p:cNvSpPr txBox="1">
                <a:spLocks noChangeArrowheads="1"/>
              </p:cNvSpPr>
              <p:nvPr/>
            </p:nvSpPr>
            <p:spPr bwMode="auto">
              <a:xfrm>
                <a:off x="2760" y="2181"/>
                <a:ext cx="70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2000" dirty="0">
                    <a:solidFill>
                      <a:srgbClr val="E80000"/>
                    </a:solidFill>
                    <a:latin typeface="Arial" charset="0"/>
                  </a:rPr>
                  <a:t>škodlivé</a:t>
                </a:r>
              </a:p>
            </p:txBody>
          </p:sp>
        </p:grpSp>
      </p:grpSp>
      <p:sp>
        <p:nvSpPr>
          <p:cNvPr id="14343" name="Text Box 41"/>
          <p:cNvSpPr txBox="1">
            <a:spLocks noChangeArrowheads="1"/>
          </p:cNvSpPr>
          <p:nvPr/>
        </p:nvSpPr>
        <p:spPr bwMode="auto">
          <a:xfrm>
            <a:off x="534988" y="361950"/>
            <a:ext cx="4701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Frekvence neutrálních substitucí:</a:t>
            </a:r>
          </a:p>
        </p:txBody>
      </p:sp>
      <p:sp>
        <p:nvSpPr>
          <p:cNvPr id="14344" name="Text Box 42"/>
          <p:cNvSpPr txBox="1">
            <a:spLocks noChangeArrowheads="1"/>
          </p:cNvSpPr>
          <p:nvPr/>
        </p:nvSpPr>
        <p:spPr bwMode="auto">
          <a:xfrm>
            <a:off x="534988" y="1003451"/>
            <a:ext cx="8307830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1000"/>
              </a:spcAft>
            </a:pPr>
            <a:r>
              <a:rPr lang="en-US" sz="2000" dirty="0" err="1">
                <a:solidFill>
                  <a:srgbClr val="003399"/>
                </a:solidFill>
                <a:latin typeface="Arial" charset="0"/>
              </a:rPr>
              <a:t>Zeyl</a:t>
            </a:r>
            <a:r>
              <a:rPr lang="en-US" sz="2000" dirty="0">
                <a:solidFill>
                  <a:srgbClr val="003399"/>
                </a:solidFill>
                <a:latin typeface="Arial" charset="0"/>
              </a:rPr>
              <a:t> &amp; </a:t>
            </a:r>
            <a:r>
              <a:rPr lang="en-US" sz="2000" dirty="0" err="1">
                <a:solidFill>
                  <a:srgbClr val="003399"/>
                </a:solidFill>
                <a:latin typeface="Arial" charset="0"/>
              </a:rPr>
              <a:t>DeVisser</a:t>
            </a:r>
            <a:r>
              <a:rPr lang="en-US" sz="2000" dirty="0">
                <a:solidFill>
                  <a:srgbClr val="003399"/>
                </a:solidFill>
                <a:latin typeface="Arial" charset="0"/>
              </a:rPr>
              <a:t> (2001)</a:t>
            </a:r>
            <a:r>
              <a:rPr lang="cs-CZ" sz="2000" dirty="0">
                <a:solidFill>
                  <a:srgbClr val="003399"/>
                </a:solidFill>
                <a:latin typeface="Arial" charset="0"/>
              </a:rPr>
              <a:t>:</a:t>
            </a: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kvasinka </a:t>
            </a:r>
            <a:r>
              <a:rPr lang="cs-CZ" sz="2000" i="1" dirty="0">
                <a:latin typeface="Arial" charset="0"/>
              </a:rPr>
              <a:t>Saccharomyces cerevisiae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50 populací, 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1 jedinec v každé generaci</a:t>
            </a: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experiment nezachycuje extrémně škodlivé mutace (letalita)</a:t>
            </a:r>
          </a:p>
        </p:txBody>
      </p:sp>
      <p:sp>
        <p:nvSpPr>
          <p:cNvPr id="14345" name="AutoShape 47"/>
          <p:cNvSpPr>
            <a:spLocks noChangeArrowheads="1"/>
          </p:cNvSpPr>
          <p:nvPr/>
        </p:nvSpPr>
        <p:spPr bwMode="auto">
          <a:xfrm>
            <a:off x="809145" y="3466583"/>
            <a:ext cx="1965325" cy="818338"/>
          </a:xfrm>
          <a:prstGeom prst="wedgeRectCallout">
            <a:avLst>
              <a:gd name="adj1" fmla="val 169546"/>
              <a:gd name="adj2" fmla="val 102231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dirty="0">
                <a:latin typeface="Arial" charset="0"/>
              </a:rPr>
              <a:t>bimodální rozdělení mutací</a:t>
            </a:r>
            <a:endParaRPr lang="cs-CZ" sz="1800" i="1" baseline="-25000" dirty="0">
              <a:latin typeface="Arial" charset="0"/>
              <a:sym typeface="Symbol" pitchFamily="18" charset="2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5500F7F-AEAE-4423-B5E9-E29E98FDF1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878" y="156637"/>
            <a:ext cx="3216940" cy="2378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>
            <a:extLst>
              <a:ext uri="{FF2B5EF4-FFF2-40B4-BE49-F238E27FC236}">
                <a16:creationId xmlns:a16="http://schemas.microsoft.com/office/drawing/2014/main" id="{2AC92075-4F0F-4CA1-9C4D-1CD7E6E5BC3A}"/>
              </a:ext>
            </a:extLst>
          </p:cNvPr>
          <p:cNvGrpSpPr/>
          <p:nvPr/>
        </p:nvGrpSpPr>
        <p:grpSpPr>
          <a:xfrm>
            <a:off x="0" y="1581783"/>
            <a:ext cx="9083329" cy="3462586"/>
            <a:chOff x="0" y="1170086"/>
            <a:chExt cx="9083329" cy="3462586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8ED990A0-9413-4B6E-B8CF-486C0C29E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60816" y="1170086"/>
              <a:ext cx="4722513" cy="3448210"/>
            </a:xfrm>
            <a:prstGeom prst="rect">
              <a:avLst/>
            </a:prstGeom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48810592-F34D-4DE2-87D1-0E6B79024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170086"/>
              <a:ext cx="4722513" cy="3462586"/>
            </a:xfrm>
            <a:prstGeom prst="rect">
              <a:avLst/>
            </a:prstGeom>
          </p:spPr>
        </p:pic>
      </p:grpSp>
      <p:sp>
        <p:nvSpPr>
          <p:cNvPr id="9" name="AutoShape 47">
            <a:extLst>
              <a:ext uri="{FF2B5EF4-FFF2-40B4-BE49-F238E27FC236}">
                <a16:creationId xmlns:a16="http://schemas.microsoft.com/office/drawing/2014/main" id="{FCAF9EDC-3166-4D5D-9585-38958BC4A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922" y="1217754"/>
            <a:ext cx="1188667" cy="631655"/>
          </a:xfrm>
          <a:prstGeom prst="wedgeRectCallout">
            <a:avLst>
              <a:gd name="adj1" fmla="val -17484"/>
              <a:gd name="adj2" fmla="val 110464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dirty="0">
                <a:latin typeface="Arial" charset="0"/>
              </a:rPr>
              <a:t>kvasinka</a:t>
            </a:r>
            <a:endParaRPr lang="cs-CZ" sz="18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10" name="AutoShape 47">
            <a:extLst>
              <a:ext uri="{FF2B5EF4-FFF2-40B4-BE49-F238E27FC236}">
                <a16:creationId xmlns:a16="http://schemas.microsoft.com/office/drawing/2014/main" id="{B8ED8754-60EB-479B-BAB7-30FF11A6B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9663" y="1217753"/>
            <a:ext cx="1188667" cy="631655"/>
          </a:xfrm>
          <a:prstGeom prst="wedgeRectCallout">
            <a:avLst>
              <a:gd name="adj1" fmla="val -17484"/>
              <a:gd name="adj2" fmla="val 110464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dirty="0">
                <a:latin typeface="Arial" charset="0"/>
              </a:rPr>
              <a:t>RNA viry</a:t>
            </a:r>
            <a:endParaRPr lang="cs-CZ" sz="1800" i="1" baseline="-25000" dirty="0"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4330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Hetero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392523" y="1658983"/>
            <a:ext cx="620181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952408" y="5438453"/>
            <a:ext cx="74871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latin typeface="Arial" charset="0"/>
              </a:rPr>
              <a:t>Skutečná </a:t>
            </a:r>
            <a:r>
              <a:rPr lang="cs-CZ" u="sng" dirty="0">
                <a:latin typeface="Arial" charset="0"/>
              </a:rPr>
              <a:t>heterozygotnost nižší</a:t>
            </a:r>
            <a:r>
              <a:rPr lang="cs-CZ" dirty="0">
                <a:latin typeface="Arial" charset="0"/>
              </a:rPr>
              <a:t>, než předpokládá NT </a:t>
            </a:r>
          </a:p>
        </p:txBody>
      </p:sp>
      <p:sp>
        <p:nvSpPr>
          <p:cNvPr id="15364" name="Text Box 1041"/>
          <p:cNvSpPr txBox="1">
            <a:spLocks noChangeArrowheads="1"/>
          </p:cNvSpPr>
          <p:nvPr/>
        </p:nvSpPr>
        <p:spPr bwMode="auto">
          <a:xfrm>
            <a:off x="1567361" y="320675"/>
            <a:ext cx="63285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Test neutrální teorie: rozsah heterozygotnosti</a:t>
            </a:r>
          </a:p>
        </p:txBody>
      </p:sp>
      <p:sp>
        <p:nvSpPr>
          <p:cNvPr id="15365" name="AutoShape 1042"/>
          <p:cNvSpPr>
            <a:spLocks noChangeArrowheads="1"/>
          </p:cNvSpPr>
          <p:nvPr/>
        </p:nvSpPr>
        <p:spPr bwMode="auto">
          <a:xfrm>
            <a:off x="3143250" y="1448344"/>
            <a:ext cx="1965325" cy="711200"/>
          </a:xfrm>
          <a:prstGeom prst="wedgeRectCallout">
            <a:avLst>
              <a:gd name="adj1" fmla="val 103310"/>
              <a:gd name="adj2" fmla="val 76338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charset="0"/>
              </a:rPr>
              <a:t>heterozygotnost podle NT</a:t>
            </a:r>
            <a:endParaRPr lang="cs-CZ" sz="1600" i="1" baseline="-2500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eterozygotnost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626931" y="1318053"/>
            <a:ext cx="5650209" cy="360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766536" y="5338264"/>
            <a:ext cx="7737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cs-CZ" dirty="0">
                <a:latin typeface="Arial" charset="0"/>
              </a:rPr>
              <a:t>Vzhledem k obrovskému rozsahu populačních velikostí je rozsah heterozygotností příliš malý 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1606550" y="320675"/>
            <a:ext cx="63285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Test neutrální teorie: rozsah heterozygotnosti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0" name="Picture 7" descr="File:J. B. S. Haldan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1391" y="320675"/>
            <a:ext cx="1526843" cy="230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14" name="Skupina 13"/>
          <p:cNvGrpSpPr/>
          <p:nvPr/>
        </p:nvGrpSpPr>
        <p:grpSpPr>
          <a:xfrm>
            <a:off x="534988" y="552818"/>
            <a:ext cx="8023350" cy="4996240"/>
            <a:chOff x="539750" y="963827"/>
            <a:chExt cx="8023350" cy="4996240"/>
          </a:xfrm>
        </p:grpSpPr>
        <p:sp>
          <p:nvSpPr>
            <p:cNvPr id="8" name="TextovéPole 7"/>
            <p:cNvSpPr txBox="1"/>
            <p:nvPr/>
          </p:nvSpPr>
          <p:spPr>
            <a:xfrm>
              <a:off x="539750" y="963827"/>
              <a:ext cx="8023350" cy="499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60000">
                <a:spcAft>
                  <a:spcPts val="1000"/>
                </a:spcAft>
              </a:pPr>
              <a:r>
                <a:rPr lang="cs-CZ" sz="2000" dirty="0">
                  <a:solidFill>
                    <a:srgbClr val="E60000"/>
                  </a:solidFill>
                  <a:latin typeface="Arial" charset="0"/>
                  <a:sym typeface="Symbol" pitchFamily="18" charset="2"/>
                </a:rPr>
                <a:t>substituční zátěž</a:t>
              </a:r>
              <a:r>
                <a:rPr lang="cs-CZ" sz="2000" baseline="30000" dirty="0">
                  <a:latin typeface="Arial" charset="0"/>
                  <a:sym typeface="Symbol" pitchFamily="18" charset="2"/>
                </a:rPr>
                <a:t>*)</a:t>
              </a:r>
              <a:r>
                <a:rPr lang="cs-CZ" sz="2000" dirty="0">
                  <a:latin typeface="Arial" charset="0"/>
                  <a:sym typeface="Symbol" pitchFamily="18" charset="2"/>
                </a:rPr>
                <a:t>: 					</a:t>
              </a:r>
              <a:r>
                <a:rPr lang="en-US" sz="2000" dirty="0">
                  <a:latin typeface="Arial" charset="0"/>
                  <a:sym typeface="Symbol" pitchFamily="18" charset="2"/>
                </a:rPr>
                <a:t>  </a:t>
              </a:r>
              <a:r>
                <a:rPr lang="cs-CZ" sz="2000" dirty="0">
                  <a:latin typeface="Arial" charset="0"/>
                  <a:sym typeface="Symbol" pitchFamily="18" charset="2"/>
                </a:rPr>
                <a:t>;</a:t>
              </a:r>
              <a:r>
                <a:rPr lang="en-US" sz="2000" dirty="0">
                  <a:latin typeface="Arial" charset="0"/>
                  <a:sym typeface="Symbol" pitchFamily="18" charset="2"/>
                </a:rPr>
                <a:t> </a:t>
              </a:r>
              <a:r>
                <a:rPr lang="cs-CZ" sz="2000" dirty="0">
                  <a:latin typeface="Arial" charset="0"/>
                  <a:sym typeface="Symbol" pitchFamily="18" charset="2"/>
                </a:rPr>
                <a:t>pokud				   ,	</a:t>
              </a:r>
              <a:r>
                <a:rPr lang="cs-CZ" sz="2000" i="1" dirty="0">
                  <a:latin typeface="Arial" charset="0"/>
                  <a:sym typeface="Symbol" pitchFamily="18" charset="2"/>
                </a:rPr>
                <a:t>L</a:t>
              </a:r>
              <a:r>
                <a:rPr lang="cs-CZ" sz="2000" dirty="0">
                  <a:latin typeface="Arial" charset="0"/>
                  <a:sym typeface="Symbol" pitchFamily="18" charset="2"/>
                </a:rPr>
                <a:t> = 0</a:t>
              </a:r>
            </a:p>
            <a:p>
              <a:pPr defTabSz="360000">
                <a:spcAft>
                  <a:spcPts val="1000"/>
                </a:spcAft>
              </a:pPr>
              <a:r>
                <a:rPr lang="cs-CZ" sz="2000" dirty="0">
                  <a:latin typeface="Arial" charset="0"/>
                  <a:sym typeface="Symbol" pitchFamily="18" charset="2"/>
                </a:rPr>
                <a:t>	obecně</a:t>
              </a:r>
            </a:p>
            <a:p>
              <a:pPr defTabSz="360000">
                <a:spcAft>
                  <a:spcPts val="1000"/>
                </a:spcAft>
              </a:pPr>
              <a:endParaRPr lang="cs-CZ" sz="2000" dirty="0">
                <a:latin typeface="Arial" charset="0"/>
                <a:sym typeface="Symbol" pitchFamily="18" charset="2"/>
              </a:endParaRPr>
            </a:p>
            <a:p>
              <a:pPr defTabSz="360000">
                <a:spcAft>
                  <a:spcPts val="1000"/>
                </a:spcAft>
              </a:pPr>
              <a:endParaRPr lang="cs-CZ" sz="2000" dirty="0">
                <a:latin typeface="Arial" charset="0"/>
                <a:sym typeface="Symbol" pitchFamily="18" charset="2"/>
              </a:endParaRPr>
            </a:p>
            <a:p>
              <a:pPr defTabSz="360000">
                <a:spcAft>
                  <a:spcPts val="1000"/>
                </a:spcAft>
              </a:pPr>
              <a:r>
                <a:rPr lang="cs-CZ" sz="2000" dirty="0">
                  <a:latin typeface="Arial" charset="0"/>
                  <a:sym typeface="Symbol" pitchFamily="18" charset="2"/>
                </a:rPr>
                <a:t>	</a:t>
              </a:r>
            </a:p>
            <a:p>
              <a:pPr defTabSz="360000">
                <a:spcAft>
                  <a:spcPts val="1000"/>
                </a:spcAft>
              </a:pPr>
              <a:r>
                <a:rPr lang="cs-CZ" sz="2000" dirty="0">
                  <a:latin typeface="Arial" charset="0"/>
                </a:rPr>
                <a:t>měří, do jaké míry je průměrný jedinec v populaci méně zdatný než</a:t>
              </a:r>
              <a:br>
                <a:rPr lang="cs-CZ" sz="2000" dirty="0">
                  <a:latin typeface="Arial" charset="0"/>
                </a:rPr>
              </a:br>
              <a:r>
                <a:rPr lang="cs-CZ" sz="2000" dirty="0">
                  <a:latin typeface="Arial" charset="0"/>
                </a:rPr>
                <a:t>	nejlepší genotyp</a:t>
              </a:r>
            </a:p>
            <a:p>
              <a:pPr defTabSz="360000">
                <a:spcAft>
                  <a:spcPts val="1000"/>
                </a:spcAft>
              </a:pPr>
              <a:r>
                <a:rPr lang="cs-CZ" sz="2000" dirty="0">
                  <a:latin typeface="Arial" charset="0"/>
                </a:rPr>
                <a:t>vyjadřuje pravděpodobnost, že průměrný jedinec zemře před svou </a:t>
              </a:r>
              <a:br>
                <a:rPr lang="cs-CZ" sz="2000" dirty="0">
                  <a:latin typeface="Arial" charset="0"/>
                </a:rPr>
              </a:br>
              <a:r>
                <a:rPr lang="cs-CZ" sz="2000" dirty="0">
                  <a:latin typeface="Arial" charset="0"/>
                </a:rPr>
                <a:t>	reprodukcí</a:t>
              </a:r>
            </a:p>
            <a:p>
              <a:pPr defTabSz="360000">
                <a:spcAft>
                  <a:spcPts val="1000"/>
                </a:spcAft>
              </a:pPr>
              <a:endParaRPr lang="en-US" sz="2000" dirty="0">
                <a:solidFill>
                  <a:srgbClr val="003399"/>
                </a:solidFill>
                <a:latin typeface="Arial" charset="0"/>
              </a:endParaRPr>
            </a:p>
            <a:p>
              <a:pPr defTabSz="360000">
                <a:spcAft>
                  <a:spcPts val="1000"/>
                </a:spcAft>
              </a:pPr>
              <a:br>
                <a:rPr lang="cs-CZ" sz="2000" dirty="0">
                  <a:solidFill>
                    <a:srgbClr val="003399"/>
                  </a:solidFill>
                  <a:latin typeface="Arial" charset="0"/>
                </a:rPr>
              </a:br>
              <a:r>
                <a:rPr lang="cs-CZ" sz="1600" dirty="0">
                  <a:latin typeface="Arial" charset="0"/>
                </a:rPr>
                <a:t>*) </a:t>
              </a:r>
              <a:r>
                <a:rPr lang="cs-CZ" sz="1600" u="sng" dirty="0">
                  <a:latin typeface="Arial" charset="0"/>
                </a:rPr>
                <a:t>mutační zátěž</a:t>
              </a:r>
              <a:r>
                <a:rPr lang="cs-CZ" sz="1600" dirty="0">
                  <a:latin typeface="Arial" charset="0"/>
                </a:rPr>
                <a:t>: vznik nevýhodné alely; </a:t>
              </a:r>
              <a:r>
                <a:rPr lang="cs-CZ" sz="1600" u="sng" dirty="0">
                  <a:latin typeface="Arial" charset="0"/>
                </a:rPr>
                <a:t>segregační zátěž</a:t>
              </a:r>
              <a:r>
                <a:rPr lang="cs-CZ" sz="1600" dirty="0">
                  <a:latin typeface="Arial" charset="0"/>
                </a:rPr>
                <a:t>: náklady na homozygoty při</a:t>
              </a:r>
              <a:br>
                <a:rPr lang="cs-CZ" sz="1600" dirty="0">
                  <a:latin typeface="Arial" charset="0"/>
                </a:rPr>
              </a:br>
              <a:r>
                <a:rPr lang="cs-CZ" sz="1600" dirty="0">
                  <a:latin typeface="Arial" charset="0"/>
                </a:rPr>
                <a:t>	superdominanci (zvýhodnění heterozygotů)</a:t>
              </a:r>
              <a:endParaRPr lang="cs-CZ" sz="2000" dirty="0">
                <a:latin typeface="Arial" charset="0"/>
              </a:endParaRPr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49145" y="978539"/>
              <a:ext cx="1337276" cy="413919"/>
            </a:xfrm>
            <a:prstGeom prst="rect">
              <a:avLst/>
            </a:prstGeom>
            <a:noFill/>
          </p:spPr>
        </p:pic>
        <p:pic>
          <p:nvPicPr>
            <p:cNvPr id="6155" name="Picture 1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17702" y="978539"/>
              <a:ext cx="1254692" cy="401160"/>
            </a:xfrm>
            <a:prstGeom prst="rect">
              <a:avLst/>
            </a:prstGeom>
            <a:noFill/>
          </p:spPr>
        </p:pic>
        <p:pic>
          <p:nvPicPr>
            <p:cNvPr id="86017" name="Picture 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24541" y="1850698"/>
              <a:ext cx="1905772" cy="82859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23875" y="320675"/>
            <a:ext cx="82661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0000" eaLnBrk="0" hangingPunct="0"/>
            <a:r>
              <a:rPr lang="cs-CZ" sz="2000" dirty="0">
                <a:latin typeface="Arial" charset="0"/>
              </a:rPr>
              <a:t>Odchylky měření rozsahu heterozygotnosti od predikcí se snažila 	vysvětlit </a:t>
            </a:r>
            <a:r>
              <a:rPr lang="cs-CZ" sz="2000" dirty="0">
                <a:solidFill>
                  <a:srgbClr val="0033CC"/>
                </a:solidFill>
                <a:latin typeface="Arial" charset="0"/>
              </a:rPr>
              <a:t>Tomoko </a:t>
            </a:r>
            <a:r>
              <a:rPr lang="cs-CZ" sz="2000" dirty="0" err="1">
                <a:solidFill>
                  <a:srgbClr val="0033CC"/>
                </a:solidFill>
                <a:latin typeface="Arial" charset="0"/>
              </a:rPr>
              <a:t>Ohtová</a:t>
            </a:r>
            <a:r>
              <a:rPr lang="cs-CZ" sz="2000" dirty="0">
                <a:solidFill>
                  <a:srgbClr val="003399"/>
                </a:solidFill>
                <a:latin typeface="Arial" charset="0"/>
              </a:rPr>
              <a:t>:</a:t>
            </a:r>
          </a:p>
          <a:p>
            <a:pPr defTabSz="360000" eaLnBrk="0" hangingPunct="0"/>
            <a:endParaRPr lang="cs-CZ" sz="2000" dirty="0">
              <a:solidFill>
                <a:srgbClr val="003399"/>
              </a:solidFill>
              <a:latin typeface="Arial" charset="0"/>
            </a:endParaRPr>
          </a:p>
          <a:p>
            <a:pPr defTabSz="360000" eaLnBrk="0" hangingPunct="0"/>
            <a:r>
              <a:rPr lang="cs-CZ" sz="2000" dirty="0">
                <a:latin typeface="Arial" charset="0"/>
              </a:rPr>
              <a:t>mírně škodlivé mutace 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(</a:t>
            </a:r>
            <a:r>
              <a:rPr lang="cs-CZ" sz="2000" i="1" dirty="0">
                <a:latin typeface="Arial" charset="0"/>
              </a:rPr>
              <a:t>slightly deleterious mutations</a:t>
            </a:r>
            <a:r>
              <a:rPr lang="cs-CZ" sz="2000" dirty="0">
                <a:latin typeface="Arial" charset="0"/>
              </a:rPr>
              <a:t>, SDM) 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</a:t>
            </a:r>
          </a:p>
        </p:txBody>
      </p:sp>
      <p:pic>
        <p:nvPicPr>
          <p:cNvPr id="17411" name="Picture 18" descr="Ohta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860712" y="4267203"/>
            <a:ext cx="6060473" cy="20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1042"/>
          <p:cNvSpPr>
            <a:spLocks noChangeArrowheads="1"/>
          </p:cNvSpPr>
          <p:nvPr/>
        </p:nvSpPr>
        <p:spPr bwMode="auto">
          <a:xfrm>
            <a:off x="6498993" y="4847395"/>
            <a:ext cx="2264772" cy="811530"/>
          </a:xfrm>
          <a:prstGeom prst="wedgeRectCallout">
            <a:avLst>
              <a:gd name="adj1" fmla="val -100077"/>
              <a:gd name="adj2" fmla="val -52304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dirty="0">
                <a:latin typeface="Arial" charset="0"/>
              </a:rPr>
              <a:t>substituce i mírně škodlivých alel </a:t>
            </a:r>
            <a:endParaRPr lang="cs-CZ" sz="1800" i="1" baseline="-25000" dirty="0">
              <a:latin typeface="Arial" charset="0"/>
              <a:sym typeface="Symbol" pitchFamily="18" charset="2"/>
            </a:endParaRPr>
          </a:p>
        </p:txBody>
      </p:sp>
      <p:pic>
        <p:nvPicPr>
          <p:cNvPr id="79874" name="Picture 2" descr="http://authors.library.caltech.edu/5456/1/hrst.mit.edu/hrs/evolution/public/images/TOhta.JPG"/>
          <p:cNvPicPr>
            <a:picLocks noChangeAspect="1" noChangeArrowheads="1"/>
          </p:cNvPicPr>
          <p:nvPr/>
        </p:nvPicPr>
        <p:blipFill>
          <a:blip r:embed="rId4" cstate="print"/>
          <a:srcRect l="11434" r="5997"/>
          <a:stretch>
            <a:fillRect/>
          </a:stretch>
        </p:blipFill>
        <p:spPr bwMode="auto">
          <a:xfrm flipH="1">
            <a:off x="6073629" y="864065"/>
            <a:ext cx="2702376" cy="245465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Oválný popisek 6"/>
          <p:cNvSpPr/>
          <p:nvPr/>
        </p:nvSpPr>
        <p:spPr bwMode="auto">
          <a:xfrm>
            <a:off x="1293340" y="2141838"/>
            <a:ext cx="4497859" cy="1754659"/>
          </a:xfrm>
          <a:prstGeom prst="wedgeEllipseCallout">
            <a:avLst>
              <a:gd name="adj1" fmla="val 68242"/>
              <a:gd name="adj2" fmla="val -39061"/>
            </a:avLst>
          </a:prstGeom>
          <a:solidFill>
            <a:srgbClr val="FFFF99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000" dirty="0">
                <a:latin typeface="Arial" charset="0"/>
              </a:rPr>
              <a:t>v malých populacích </a:t>
            </a:r>
          </a:p>
          <a:p>
            <a:pPr algn="ctr" eaLnBrk="0" hangingPunct="0"/>
            <a:r>
              <a:rPr lang="cs-CZ" sz="2000" dirty="0">
                <a:latin typeface="Arial" charset="0"/>
              </a:rPr>
              <a:t>se chovají jako </a:t>
            </a:r>
            <a:r>
              <a:rPr lang="cs-CZ" sz="2000" u="sng" dirty="0">
                <a:latin typeface="Arial" charset="0"/>
              </a:rPr>
              <a:t>efektivně neutrální alely</a:t>
            </a:r>
            <a:endParaRPr kumimoji="0" lang="cs-CZ" sz="20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07" name="Text Box 19"/>
          <p:cNvSpPr txBox="1">
            <a:spLocks noChangeArrowheads="1"/>
          </p:cNvSpPr>
          <p:nvPr/>
        </p:nvSpPr>
        <p:spPr bwMode="auto">
          <a:xfrm>
            <a:off x="1914589" y="419553"/>
            <a:ext cx="49439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Pravděpodobnost fixace neutrální, </a:t>
            </a:r>
          </a:p>
          <a:p>
            <a:pPr algn="ctr"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výhodné a škodlivé mutace: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00319" y="1404173"/>
            <a:ext cx="7962436" cy="245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Př.: Jaká je pravděpodobnost fixace mutace v populaci o </a:t>
            </a:r>
            <a:r>
              <a:rPr lang="cs-CZ" sz="2000" i="1" dirty="0">
                <a:latin typeface="Arial" charset="0"/>
              </a:rPr>
              <a:t>N</a:t>
            </a:r>
            <a:r>
              <a:rPr lang="cs-CZ" sz="2000" i="1" baseline="-25000" dirty="0">
                <a:latin typeface="Arial" charset="0"/>
              </a:rPr>
              <a:t>e</a:t>
            </a:r>
            <a:r>
              <a:rPr lang="cs-CZ" sz="2000" dirty="0">
                <a:latin typeface="Arial" charset="0"/>
              </a:rPr>
              <a:t> = 1000?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neutrální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0):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= 0,05 %</a:t>
            </a: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výhodná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0,01):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= 2 %</a:t>
            </a: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výhodná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0,001):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= 0,2 %</a:t>
            </a: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škodlivá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-0,001)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= 0,004 %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6028945" y="2597372"/>
            <a:ext cx="1766887" cy="1060632"/>
          </a:xfrm>
          <a:prstGeom prst="wedgeRectCallout">
            <a:avLst>
              <a:gd name="adj1" fmla="val -72819"/>
              <a:gd name="adj2" fmla="val 35426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>
                <a:latin typeface="Arial" charset="0"/>
              </a:rPr>
              <a:t>čím víc </a:t>
            </a:r>
            <a:r>
              <a:rPr lang="cs-CZ" sz="1800" i="1">
                <a:latin typeface="Arial" charset="0"/>
              </a:rPr>
              <a:t>s</a:t>
            </a:r>
            <a:r>
              <a:rPr lang="cs-CZ" sz="1800">
                <a:latin typeface="Arial" charset="0"/>
              </a:rPr>
              <a:t> </a:t>
            </a:r>
            <a:r>
              <a:rPr lang="cs-CZ" sz="1800">
                <a:latin typeface="Arial" charset="0"/>
                <a:sym typeface="Symbol" pitchFamily="18" charset="2"/>
              </a:rPr>
              <a:t> 0, tím vyšší „neutralita“</a:t>
            </a:r>
          </a:p>
        </p:txBody>
      </p:sp>
      <p:sp>
        <p:nvSpPr>
          <p:cNvPr id="2" name="Text Box 15">
            <a:extLst>
              <a:ext uri="{FF2B5EF4-FFF2-40B4-BE49-F238E27FC236}">
                <a16:creationId xmlns:a16="http://schemas.microsoft.com/office/drawing/2014/main" id="{E48506C0-0638-44D5-BF0D-D53F08A1E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129637"/>
            <a:ext cx="8187825" cy="243656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Z toho plyne, že</a:t>
            </a:r>
            <a:br>
              <a:rPr lang="cs-CZ" dirty="0">
                <a:solidFill>
                  <a:srgbClr val="E60000"/>
                </a:solidFill>
                <a:latin typeface="Arial" charset="0"/>
              </a:rPr>
            </a:br>
            <a:endParaRPr lang="cs-CZ" dirty="0">
              <a:solidFill>
                <a:srgbClr val="E60000"/>
              </a:solidFill>
              <a:latin typeface="Arial" charset="0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dirty="0">
                <a:solidFill>
                  <a:srgbClr val="E60000"/>
                </a:solidFill>
                <a:latin typeface="Arial" charset="0"/>
              </a:rPr>
              <a:t>1) všechny výhodné mutace nemusí být v populaci 	zafixovány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dirty="0">
                <a:solidFill>
                  <a:srgbClr val="E60000"/>
                </a:solidFill>
                <a:latin typeface="Arial" charset="0"/>
              </a:rPr>
              <a:t>2) Naopak s malou pravděpodobností mohou být </a:t>
            </a:r>
            <a:br>
              <a:rPr lang="cs-CZ" dirty="0">
                <a:solidFill>
                  <a:srgbClr val="E60000"/>
                </a:solidFill>
                <a:latin typeface="Arial" charset="0"/>
              </a:rPr>
            </a:br>
            <a:r>
              <a:rPr lang="cs-CZ" dirty="0">
                <a:solidFill>
                  <a:srgbClr val="E60000"/>
                </a:solidFill>
                <a:latin typeface="Arial" charset="0"/>
              </a:rPr>
              <a:t>	zafixovány i škodlivé mutace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51" name="Text Box 19"/>
          <p:cNvSpPr txBox="1">
            <a:spLocks noChangeArrowheads="1"/>
          </p:cNvSpPr>
          <p:nvPr/>
        </p:nvSpPr>
        <p:spPr bwMode="auto">
          <a:xfrm>
            <a:off x="523875" y="477838"/>
            <a:ext cx="7848623" cy="245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Jaká je pravděpodobnost fixace mutace v populaci o </a:t>
            </a:r>
            <a:r>
              <a:rPr lang="cs-CZ" sz="2000" i="1" dirty="0">
                <a:latin typeface="Arial" charset="0"/>
              </a:rPr>
              <a:t>N</a:t>
            </a:r>
            <a:r>
              <a:rPr lang="cs-CZ" sz="2000" i="1" baseline="-25000" dirty="0">
                <a:latin typeface="Arial" charset="0"/>
              </a:rPr>
              <a:t>e</a:t>
            </a:r>
            <a:r>
              <a:rPr lang="cs-CZ" sz="2000" dirty="0">
                <a:latin typeface="Arial" charset="0"/>
              </a:rPr>
              <a:t> = 10 000?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neutrální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0):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= 0,005 %</a:t>
            </a: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výhodná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0,01):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= 2 %</a:t>
            </a: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výhodná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0,001):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= 0,2 %</a:t>
            </a: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škodlivá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-0,001)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>
                <a:latin typeface="Arial" charset="0"/>
                <a:sym typeface="Symbol" panose="05050102010706020507" pitchFamily="18" charset="2"/>
              </a:rPr>
              <a:t> 0 </a:t>
            </a:r>
            <a:r>
              <a:rPr lang="cs-CZ" sz="2000" dirty="0">
                <a:latin typeface="Arial" charset="0"/>
              </a:rPr>
              <a:t>%</a:t>
            </a:r>
          </a:p>
        </p:txBody>
      </p:sp>
      <p:sp>
        <p:nvSpPr>
          <p:cNvPr id="146452" name="AutoShape 20"/>
          <p:cNvSpPr>
            <a:spLocks noChangeArrowheads="1"/>
          </p:cNvSpPr>
          <p:nvPr/>
        </p:nvSpPr>
        <p:spPr bwMode="auto">
          <a:xfrm>
            <a:off x="6172884" y="1697624"/>
            <a:ext cx="2703513" cy="1429068"/>
          </a:xfrm>
          <a:prstGeom prst="wedgeRectCallout">
            <a:avLst>
              <a:gd name="adj1" fmla="val -70495"/>
              <a:gd name="adj2" fmla="val -917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dirty="0">
                <a:latin typeface="Arial" charset="0"/>
              </a:rPr>
              <a:t>ve velké populaci je </a:t>
            </a:r>
            <a:r>
              <a:rPr lang="cs-CZ" sz="1800" i="1" dirty="0">
                <a:latin typeface="Arial" charset="0"/>
              </a:rPr>
              <a:t>P</a:t>
            </a:r>
            <a:r>
              <a:rPr lang="cs-CZ" sz="1800" dirty="0">
                <a:latin typeface="Arial" charset="0"/>
              </a:rPr>
              <a:t> výhodné alely stejná jako v malé, ale pro škodlivou alelu </a:t>
            </a:r>
            <a:r>
              <a:rPr lang="cs-CZ" sz="1800" i="1" dirty="0">
                <a:latin typeface="Arial" charset="0"/>
              </a:rPr>
              <a:t>P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>
                <a:latin typeface="Arial" charset="0"/>
                <a:sym typeface="Symbol" pitchFamily="18" charset="2"/>
              </a:rPr>
              <a:t>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5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523875" y="452412"/>
            <a:ext cx="8218487" cy="563231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0000" eaLnBrk="0" hangingPunct="0">
              <a:spcAft>
                <a:spcPts val="0"/>
              </a:spcAft>
            </a:pPr>
            <a:r>
              <a:rPr lang="cs-CZ" dirty="0">
                <a:solidFill>
                  <a:srgbClr val="E60000"/>
                </a:solidFill>
                <a:latin typeface="Arial" charset="0"/>
              </a:rPr>
              <a:t>Závěr:</a:t>
            </a:r>
            <a:br>
              <a:rPr lang="cs-CZ" dirty="0">
                <a:solidFill>
                  <a:srgbClr val="E60000"/>
                </a:solidFill>
                <a:latin typeface="Arial" charset="0"/>
              </a:rPr>
            </a:br>
            <a:endParaRPr lang="cs-CZ" dirty="0">
              <a:solidFill>
                <a:srgbClr val="E60000"/>
              </a:solidFill>
              <a:latin typeface="Arial" charset="0"/>
            </a:endParaRPr>
          </a:p>
          <a:p>
            <a:pPr defTabSz="360000" eaLnBrk="0" hangingPunct="0">
              <a:spcAft>
                <a:spcPts val="0"/>
              </a:spcAft>
            </a:pPr>
            <a:r>
              <a:rPr lang="cs-CZ" dirty="0">
                <a:solidFill>
                  <a:srgbClr val="E60000"/>
                </a:solidFill>
                <a:latin typeface="Arial" charset="0"/>
              </a:rPr>
              <a:t>1) ve velkých populacích hraje mnohem větší roli selekce</a:t>
            </a:r>
            <a:br>
              <a:rPr lang="cs-CZ" dirty="0">
                <a:solidFill>
                  <a:srgbClr val="E60000"/>
                </a:solidFill>
                <a:latin typeface="Arial" charset="0"/>
              </a:rPr>
            </a:br>
            <a:r>
              <a:rPr lang="cs-CZ" dirty="0">
                <a:solidFill>
                  <a:srgbClr val="E60000"/>
                </a:solidFill>
                <a:latin typeface="Arial" charset="0"/>
              </a:rPr>
              <a:t>	a naopak s klesající velikostí roste relativní význam 	driftu</a:t>
            </a:r>
            <a:br>
              <a:rPr lang="cs-CZ" dirty="0">
                <a:solidFill>
                  <a:srgbClr val="E60000"/>
                </a:solidFill>
                <a:latin typeface="Arial" charset="0"/>
              </a:rPr>
            </a:br>
            <a:endParaRPr lang="cs-CZ" dirty="0">
              <a:solidFill>
                <a:srgbClr val="E60000"/>
              </a:solidFill>
              <a:latin typeface="Arial" charset="0"/>
            </a:endParaRPr>
          </a:p>
          <a:p>
            <a:pPr defTabSz="360000" eaLnBrk="0" hangingPunct="0">
              <a:spcAft>
                <a:spcPts val="0"/>
              </a:spcAft>
            </a:pPr>
            <a:r>
              <a:rPr lang="cs-CZ" dirty="0">
                <a:solidFill>
                  <a:srgbClr val="E60000"/>
                </a:solidFill>
                <a:latin typeface="Arial" charset="0"/>
              </a:rPr>
              <a:t>2) existuje nepřímá úměra mezi škodlivostí mutace a 	velikostí populace: čím se škodlivost alely blíží nule, tím 	větší může být populace, ve které se může fixovat (drift 	převýší negativní selekci) a naopak, čím je selekce proti 	škodlivé mutaci silnější, tím menší musí být populace, 	aby drift hrál určující roli</a:t>
            </a:r>
            <a:br>
              <a:rPr lang="cs-CZ" dirty="0">
                <a:solidFill>
                  <a:srgbClr val="E60000"/>
                </a:solidFill>
                <a:latin typeface="Arial" charset="0"/>
              </a:rPr>
            </a:br>
            <a:endParaRPr lang="cs-CZ" dirty="0">
              <a:solidFill>
                <a:srgbClr val="E60000"/>
              </a:solidFill>
              <a:latin typeface="Arial" charset="0"/>
            </a:endParaRPr>
          </a:p>
          <a:p>
            <a:pPr defTabSz="360000" eaLnBrk="0" hangingPunct="0">
              <a:spcAft>
                <a:spcPts val="0"/>
              </a:spcAft>
            </a:pPr>
            <a:r>
              <a:rPr lang="cs-CZ" dirty="0">
                <a:solidFill>
                  <a:srgbClr val="E60000"/>
                </a:solidFill>
                <a:latin typeface="Arial" charset="0"/>
              </a:rPr>
              <a:t>3) To znamená, že v malých populacích se mírně škodlivé 	mutace chovají jako </a:t>
            </a:r>
            <a:r>
              <a:rPr lang="cs-CZ" u="sng" dirty="0">
                <a:solidFill>
                  <a:srgbClr val="E60000"/>
                </a:solidFill>
                <a:latin typeface="Arial" charset="0"/>
              </a:rPr>
              <a:t>efektivně neutrální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loc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548" y="2862464"/>
            <a:ext cx="3933419" cy="363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495993" y="361950"/>
            <a:ext cx="4873450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800" b="1" cap="all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Molekulární hodiny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534988" y="1254863"/>
            <a:ext cx="60104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000" dirty="0">
                <a:solidFill>
                  <a:srgbClr val="003399"/>
                </a:solidFill>
                <a:latin typeface="Arial" charset="0"/>
              </a:rPr>
              <a:t>Zuckerkandl</a:t>
            </a:r>
            <a:r>
              <a:rPr lang="en-US" sz="2000" dirty="0">
                <a:solidFill>
                  <a:srgbClr val="003399"/>
                </a:solidFill>
                <a:latin typeface="Arial" charset="0"/>
              </a:rPr>
              <a:t> &amp; Pauling</a:t>
            </a:r>
            <a:r>
              <a:rPr lang="cs-CZ" sz="2000" dirty="0">
                <a:solidFill>
                  <a:srgbClr val="003399"/>
                </a:solidFill>
                <a:latin typeface="Arial" charset="0"/>
              </a:rPr>
              <a:t> (1962-65)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rychlost substitucí AA nebo nukleotidů je konstantní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059" y="2111156"/>
            <a:ext cx="4794737" cy="451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1194616" y="355101"/>
            <a:ext cx="6614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sekvence AA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-řetězce hemoglobinu 6 druhů obratlovců: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886466" y="6211329"/>
            <a:ext cx="1219198" cy="420131"/>
          </a:xfrm>
          <a:prstGeom prst="wedgeRectCallout">
            <a:avLst>
              <a:gd name="adj1" fmla="val 51389"/>
              <a:gd name="adj2" fmla="val -134379"/>
            </a:avLst>
          </a:prstGeom>
          <a:solidFill>
            <a:srgbClr val="EAEAEA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>
                <a:latin typeface="Arial" pitchFamily="34" charset="0"/>
                <a:cs typeface="Arial" pitchFamily="34" charset="0"/>
              </a:rPr>
              <a:t>XY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1600" i="1" dirty="0">
                <a:latin typeface="Arial" pitchFamily="34" charset="0"/>
                <a:cs typeface="Arial" pitchFamily="34" charset="0"/>
              </a:rPr>
              <a:t>XZ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030096" y="2549610"/>
            <a:ext cx="2570205" cy="1297461"/>
          </a:xfrm>
          <a:prstGeom prst="wedgeRectCallout">
            <a:avLst>
              <a:gd name="adj1" fmla="val -80662"/>
              <a:gd name="adj2" fmla="val 21811"/>
            </a:avLst>
          </a:prstGeom>
          <a:solidFill>
            <a:srgbClr val="EAEAEA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pitchFamily="34" charset="0"/>
                <a:cs typeface="Arial" pitchFamily="34" charset="0"/>
              </a:rPr>
              <a:t>přestože kapr a žralok morfologicky podobnější, žralok je stejně vzdálen od kapra jako od člověka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493932" y="4071963"/>
            <a:ext cx="3068594" cy="1017374"/>
          </a:xfrm>
          <a:prstGeom prst="wedgeRectCallout">
            <a:avLst>
              <a:gd name="adj1" fmla="val 19285"/>
              <a:gd name="adj2" fmla="val -84824"/>
            </a:avLst>
          </a:prstGeom>
          <a:solidFill>
            <a:srgbClr val="EAEAEA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rozdíly v AA se kumulují konstantně v čase bez ohledu na fenotypovou evoluci</a:t>
            </a:r>
          </a:p>
        </p:txBody>
      </p:sp>
      <p:pic>
        <p:nvPicPr>
          <p:cNvPr id="1029" name="Picture 5" descr="http://static.squarespace.com/static/5181d5b7e4b07b8c66ed5614/t/528eeee2e4b0fc15797f8ebf/1385098979427/chi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7404" y="1104911"/>
            <a:ext cx="1011471" cy="995738"/>
          </a:xfrm>
          <a:prstGeom prst="rect">
            <a:avLst/>
          </a:prstGeom>
          <a:noFill/>
        </p:spPr>
      </p:pic>
      <p:pic>
        <p:nvPicPr>
          <p:cNvPr id="1031" name="Picture 7" descr="http://images.yourdictionary.com/images/definitions/lg/house-m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5601" y="1400433"/>
            <a:ext cx="985273" cy="653364"/>
          </a:xfrm>
          <a:prstGeom prst="rect">
            <a:avLst/>
          </a:prstGeom>
          <a:noFill/>
        </p:spPr>
      </p:pic>
      <p:pic>
        <p:nvPicPr>
          <p:cNvPr id="1033" name="Picture 9" descr="http://www.warrenphotographic.co.uk/photography/bigs/04804-Common-Newt-white-backgrou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7069" y="1616861"/>
            <a:ext cx="1071881" cy="466438"/>
          </a:xfrm>
          <a:prstGeom prst="rect">
            <a:avLst/>
          </a:prstGeom>
          <a:noFill/>
        </p:spPr>
      </p:pic>
      <p:pic>
        <p:nvPicPr>
          <p:cNvPr id="1035" name="Picture 11" descr="http://www.dpi.nsw.gov.au/__data/assets/image/0015/318300/Common-carp-Pat-Tull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6429" y="1186249"/>
            <a:ext cx="1085386" cy="519283"/>
          </a:xfrm>
          <a:prstGeom prst="rect">
            <a:avLst/>
          </a:prstGeom>
          <a:noFill/>
        </p:spPr>
      </p:pic>
      <p:pic>
        <p:nvPicPr>
          <p:cNvPr id="1037" name="Picture 13" descr="http://interactivemedia.seancohen.com/fa2012/Lam_Joan/web2/assignment6/sliding-horizontal-parallax/images/shar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387096" y="1573990"/>
            <a:ext cx="1449982" cy="847935"/>
          </a:xfrm>
          <a:prstGeom prst="rect">
            <a:avLst/>
          </a:prstGeom>
          <a:noFill/>
        </p:spPr>
      </p:pic>
      <p:pic>
        <p:nvPicPr>
          <p:cNvPr id="1039" name="Picture 15" descr="http://pixabay.com/static/uploads/photo/2014/02/20/08/45/man-270415_64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7813" y="1112107"/>
            <a:ext cx="812372" cy="1083163"/>
          </a:xfrm>
          <a:prstGeom prst="rect">
            <a:avLst/>
          </a:prstGeom>
          <a:noFill/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4663812" y="5525792"/>
            <a:ext cx="3954867" cy="1188719"/>
          </a:xfrm>
          <a:prstGeom prst="wedgeRectCallout">
            <a:avLst>
              <a:gd name="adj1" fmla="val -57579"/>
              <a:gd name="adj2" fmla="val -102800"/>
            </a:avLst>
          </a:prstGeom>
          <a:solidFill>
            <a:srgbClr val="EAEAEA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dirty="0">
                <a:latin typeface="Arial" pitchFamily="34" charset="0"/>
                <a:cs typeface="Arial" pitchFamily="34" charset="0"/>
                <a:sym typeface="Symbol"/>
              </a:rPr>
              <a:t>Stejná vzdálenost člověka a myši  nebo čolka od žraloka  žádný vliv generačního času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16200000">
            <a:off x="3113717" y="-401922"/>
            <a:ext cx="3058085" cy="739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ový popisek 3"/>
          <p:cNvSpPr/>
          <p:nvPr/>
        </p:nvSpPr>
        <p:spPr bwMode="auto">
          <a:xfrm>
            <a:off x="3548745" y="5192485"/>
            <a:ext cx="3243942" cy="1328057"/>
          </a:xfrm>
          <a:prstGeom prst="wedgeRectCallout">
            <a:avLst>
              <a:gd name="adj1" fmla="val -25531"/>
              <a:gd name="adj2" fmla="val -93238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obě datovací metody ukazují téměř konstantní</a:t>
            </a:r>
            <a:r>
              <a:rPr kumimoji="0" lang="cs-CZ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tempo nezávislé na generačním čase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002971" y="320675"/>
            <a:ext cx="4549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Generační, nebo absolutní čas?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39750" y="1158876"/>
            <a:ext cx="6494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Akumulace neutrálních substitucí u placentáních savců: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C35341E-6EDA-45E7-8A89-9F0C28CBA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881" y="1235090"/>
            <a:ext cx="6291204" cy="4155970"/>
          </a:xfrm>
          <a:prstGeom prst="rect">
            <a:avLst/>
          </a:prstGeom>
        </p:spPr>
      </p:pic>
      <p:sp>
        <p:nvSpPr>
          <p:cNvPr id="5" name="Obdélníkový popisek 4"/>
          <p:cNvSpPr/>
          <p:nvPr/>
        </p:nvSpPr>
        <p:spPr bwMode="auto">
          <a:xfrm>
            <a:off x="5441537" y="1021615"/>
            <a:ext cx="3243942" cy="1164771"/>
          </a:xfrm>
          <a:prstGeom prst="wedgeRectCallout">
            <a:avLst>
              <a:gd name="adj1" fmla="val -42980"/>
              <a:gd name="adj2" fmla="val 100182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druhy s většími</a:t>
            </a:r>
            <a:r>
              <a:rPr kumimoji="0" lang="cs-CZ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populacemi mají tendenci mít kratší generační čas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012591" y="361950"/>
            <a:ext cx="4944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Velikost populace a generační čas: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34988" y="5645887"/>
            <a:ext cx="8512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možné vysvětlení závislosti na absolutním čase: v menších populacích</a:t>
            </a:r>
          </a:p>
          <a:p>
            <a:pPr defTabSz="360000"/>
            <a:r>
              <a:rPr lang="cs-CZ" sz="2000" dirty="0">
                <a:latin typeface="Arial" pitchFamily="34" charset="0"/>
                <a:cs typeface="Arial" pitchFamily="34" charset="0"/>
              </a:rPr>
              <a:t>	dochází k substituci i mírně škodlivých alel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pload.wikimedia.org/wikipedia/commons/thumb/7/7e/SNP_saturation.PNG/300px-SNP_satur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622" y="2527927"/>
            <a:ext cx="3482853" cy="2937207"/>
          </a:xfrm>
          <a:prstGeom prst="rect">
            <a:avLst/>
          </a:prstGeom>
          <a:noFill/>
        </p:spPr>
      </p:pic>
      <p:pic>
        <p:nvPicPr>
          <p:cNvPr id="5" name="Obrázek 4" descr="Scan20001.TIF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6907" t="33721" r="59540" b="30000"/>
          <a:stretch>
            <a:fillRect/>
          </a:stretch>
        </p:blipFill>
        <p:spPr>
          <a:xfrm rot="5400000">
            <a:off x="1218981" y="2242212"/>
            <a:ext cx="2583965" cy="395195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34988" y="361950"/>
            <a:ext cx="78390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Molekulární hodiny ale „netikají“ u různých skupin stejně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např. kytovci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 „sudokopytníci“ primáti 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myšovití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hlodavci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u primátů opice Starého světa  „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lidoopi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“  člověk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4988" y="2179674"/>
            <a:ext cx="3983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Problém saturace sekvencí: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34988" y="5709683"/>
            <a:ext cx="696056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použití vhodného evolučního modelu („narovnání“ křivky)</a:t>
            </a:r>
          </a:p>
          <a:p>
            <a:pPr defTabSz="324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metoda relaxovaných molekulárních hodin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1021981" y="361950"/>
            <a:ext cx="7326749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cap="all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Sp</a:t>
            </a:r>
            <a:r>
              <a:rPr lang="en-US" b="1" cap="all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ojen</a:t>
            </a:r>
            <a:r>
              <a:rPr lang="cs-CZ" b="1" cap="all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á evoluce</a:t>
            </a:r>
            <a:r>
              <a:rPr lang="en-US" b="1" cap="all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a molekul</a:t>
            </a:r>
            <a:r>
              <a:rPr lang="cs-CZ" b="1" cap="all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ární tah</a:t>
            </a: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515938" y="1214438"/>
            <a:ext cx="19288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cs-CZ" sz="1800">
                <a:latin typeface="Arial" charset="0"/>
              </a:rPr>
              <a:t>ribozomální DNA</a:t>
            </a:r>
          </a:p>
          <a:p>
            <a:pPr eaLnBrk="0" hangingPunct="0"/>
            <a:r>
              <a:rPr lang="cs-CZ" sz="1800">
                <a:latin typeface="Arial" charset="0"/>
              </a:rPr>
              <a:t>globinové geny</a:t>
            </a:r>
          </a:p>
        </p:txBody>
      </p:sp>
      <p:grpSp>
        <p:nvGrpSpPr>
          <p:cNvPr id="26630" name="Group 31"/>
          <p:cNvGrpSpPr>
            <a:grpSpLocks/>
          </p:cNvGrpSpPr>
          <p:nvPr/>
        </p:nvGrpSpPr>
        <p:grpSpPr bwMode="auto">
          <a:xfrm>
            <a:off x="2900363" y="2419350"/>
            <a:ext cx="5005388" cy="3076575"/>
            <a:chOff x="2496" y="849"/>
            <a:chExt cx="2981" cy="1725"/>
          </a:xfrm>
        </p:grpSpPr>
        <p:sp>
          <p:nvSpPr>
            <p:cNvPr id="26635" name="Line 7"/>
            <p:cNvSpPr>
              <a:spLocks noChangeShapeType="1"/>
            </p:cNvSpPr>
            <p:nvPr/>
          </p:nvSpPr>
          <p:spPr bwMode="auto">
            <a:xfrm>
              <a:off x="2636" y="1044"/>
              <a:ext cx="1376" cy="13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36" name="Line 8"/>
            <p:cNvSpPr>
              <a:spLocks noChangeShapeType="1"/>
            </p:cNvSpPr>
            <p:nvPr/>
          </p:nvSpPr>
          <p:spPr bwMode="auto">
            <a:xfrm flipH="1">
              <a:off x="3993" y="1044"/>
              <a:ext cx="1407" cy="13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37" name="Line 9"/>
            <p:cNvSpPr>
              <a:spLocks noChangeShapeType="1"/>
            </p:cNvSpPr>
            <p:nvPr/>
          </p:nvSpPr>
          <p:spPr bwMode="auto">
            <a:xfrm>
              <a:off x="3448" y="1171"/>
              <a:ext cx="191" cy="8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38" name="Line 10"/>
            <p:cNvSpPr>
              <a:spLocks noChangeShapeType="1"/>
            </p:cNvSpPr>
            <p:nvPr/>
          </p:nvSpPr>
          <p:spPr bwMode="auto">
            <a:xfrm>
              <a:off x="3306" y="1044"/>
              <a:ext cx="149" cy="1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39" name="Line 11"/>
            <p:cNvSpPr>
              <a:spLocks noChangeShapeType="1"/>
            </p:cNvSpPr>
            <p:nvPr/>
          </p:nvSpPr>
          <p:spPr bwMode="auto">
            <a:xfrm flipH="1">
              <a:off x="3456" y="1044"/>
              <a:ext cx="135" cy="1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0" name="Line 12"/>
            <p:cNvSpPr>
              <a:spLocks noChangeShapeType="1"/>
            </p:cNvSpPr>
            <p:nvPr/>
          </p:nvSpPr>
          <p:spPr bwMode="auto">
            <a:xfrm>
              <a:off x="4058" y="1044"/>
              <a:ext cx="698" cy="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1" name="Line 13"/>
            <p:cNvSpPr>
              <a:spLocks noChangeShapeType="1"/>
            </p:cNvSpPr>
            <p:nvPr/>
          </p:nvSpPr>
          <p:spPr bwMode="auto">
            <a:xfrm flipV="1">
              <a:off x="4411" y="1044"/>
              <a:ext cx="359" cy="3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2" name="Line 14"/>
            <p:cNvSpPr>
              <a:spLocks noChangeShapeType="1"/>
            </p:cNvSpPr>
            <p:nvPr/>
          </p:nvSpPr>
          <p:spPr bwMode="auto">
            <a:xfrm>
              <a:off x="4432" y="1044"/>
              <a:ext cx="176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3" name="Line 15"/>
            <p:cNvSpPr>
              <a:spLocks noChangeShapeType="1"/>
            </p:cNvSpPr>
            <p:nvPr/>
          </p:nvSpPr>
          <p:spPr bwMode="auto">
            <a:xfrm>
              <a:off x="4907" y="1044"/>
              <a:ext cx="223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4" name="Text Box 16"/>
            <p:cNvSpPr txBox="1">
              <a:spLocks noChangeArrowheads="1"/>
            </p:cNvSpPr>
            <p:nvPr/>
          </p:nvSpPr>
          <p:spPr bwMode="auto">
            <a:xfrm>
              <a:off x="5160" y="1280"/>
              <a:ext cx="244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>
                  <a:latin typeface="Arial" charset="0"/>
                </a:rPr>
                <a:t>40</a:t>
              </a:r>
            </a:p>
          </p:txBody>
        </p:sp>
        <p:sp>
          <p:nvSpPr>
            <p:cNvPr id="26645" name="Text Box 17"/>
            <p:cNvSpPr txBox="1">
              <a:spLocks noChangeArrowheads="1"/>
            </p:cNvSpPr>
            <p:nvPr/>
          </p:nvSpPr>
          <p:spPr bwMode="auto">
            <a:xfrm>
              <a:off x="4801" y="1673"/>
              <a:ext cx="311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>
                  <a:latin typeface="Arial" charset="0"/>
                </a:rPr>
                <a:t>200</a:t>
              </a:r>
            </a:p>
          </p:txBody>
        </p:sp>
        <p:sp>
          <p:nvSpPr>
            <p:cNvPr id="26646" name="Text Box 18"/>
            <p:cNvSpPr txBox="1">
              <a:spLocks noChangeArrowheads="1"/>
            </p:cNvSpPr>
            <p:nvPr/>
          </p:nvSpPr>
          <p:spPr bwMode="auto">
            <a:xfrm>
              <a:off x="4076" y="1347"/>
              <a:ext cx="311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>
                  <a:latin typeface="Arial" charset="0"/>
                </a:rPr>
                <a:t>100</a:t>
              </a:r>
            </a:p>
          </p:txBody>
        </p:sp>
        <p:sp>
          <p:nvSpPr>
            <p:cNvPr id="26647" name="Text Box 19"/>
            <p:cNvSpPr txBox="1">
              <a:spLocks noChangeArrowheads="1"/>
            </p:cNvSpPr>
            <p:nvPr/>
          </p:nvSpPr>
          <p:spPr bwMode="auto">
            <a:xfrm>
              <a:off x="3345" y="2086"/>
              <a:ext cx="311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>
                  <a:latin typeface="Arial" charset="0"/>
                </a:rPr>
                <a:t>400</a:t>
              </a:r>
            </a:p>
          </p:txBody>
        </p:sp>
        <p:sp>
          <p:nvSpPr>
            <p:cNvPr id="26648" name="Text Box 20"/>
            <p:cNvSpPr txBox="1">
              <a:spLocks noChangeArrowheads="1"/>
            </p:cNvSpPr>
            <p:nvPr/>
          </p:nvSpPr>
          <p:spPr bwMode="auto">
            <a:xfrm>
              <a:off x="4029" y="2385"/>
              <a:ext cx="311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>
                  <a:latin typeface="Arial" charset="0"/>
                </a:rPr>
                <a:t>500</a:t>
              </a:r>
            </a:p>
          </p:txBody>
        </p:sp>
        <p:sp>
          <p:nvSpPr>
            <p:cNvPr id="26649" name="Text Box 21"/>
            <p:cNvSpPr txBox="1">
              <a:spLocks noChangeArrowheads="1"/>
            </p:cNvSpPr>
            <p:nvPr/>
          </p:nvSpPr>
          <p:spPr bwMode="auto">
            <a:xfrm>
              <a:off x="3126" y="849"/>
              <a:ext cx="21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</a:t>
              </a:r>
              <a:r>
                <a:rPr lang="cs-CZ" sz="1400" b="1" baseline="-25000">
                  <a:latin typeface="Arial" charset="0"/>
                  <a:sym typeface="Symbol" pitchFamily="18" charset="2"/>
                </a:rPr>
                <a:t>1</a:t>
              </a:r>
              <a:endParaRPr lang="cs-CZ" sz="1400" b="1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6650" name="Text Box 22"/>
            <p:cNvSpPr txBox="1">
              <a:spLocks noChangeArrowheads="1"/>
            </p:cNvSpPr>
            <p:nvPr/>
          </p:nvSpPr>
          <p:spPr bwMode="auto">
            <a:xfrm>
              <a:off x="3553" y="849"/>
              <a:ext cx="21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</a:t>
              </a:r>
              <a:r>
                <a:rPr lang="cs-CZ" sz="1400" b="1" baseline="-25000">
                  <a:latin typeface="Arial" charset="0"/>
                  <a:sym typeface="Symbol" pitchFamily="18" charset="2"/>
                </a:rPr>
                <a:t>2</a:t>
              </a:r>
              <a:endParaRPr lang="cs-CZ" sz="1400" b="1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6651" name="Text Box 23"/>
            <p:cNvSpPr txBox="1">
              <a:spLocks noChangeArrowheads="1"/>
            </p:cNvSpPr>
            <p:nvPr/>
          </p:nvSpPr>
          <p:spPr bwMode="auto">
            <a:xfrm>
              <a:off x="2496" y="849"/>
              <a:ext cx="16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</a:t>
              </a:r>
            </a:p>
          </p:txBody>
        </p:sp>
        <p:sp>
          <p:nvSpPr>
            <p:cNvPr id="26652" name="Text Box 24"/>
            <p:cNvSpPr txBox="1">
              <a:spLocks noChangeArrowheads="1"/>
            </p:cNvSpPr>
            <p:nvPr/>
          </p:nvSpPr>
          <p:spPr bwMode="auto">
            <a:xfrm>
              <a:off x="3926" y="849"/>
              <a:ext cx="156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</a:t>
              </a:r>
            </a:p>
          </p:txBody>
        </p:sp>
        <p:sp>
          <p:nvSpPr>
            <p:cNvPr id="26653" name="Text Box 25"/>
            <p:cNvSpPr txBox="1">
              <a:spLocks noChangeArrowheads="1"/>
            </p:cNvSpPr>
            <p:nvPr/>
          </p:nvSpPr>
          <p:spPr bwMode="auto">
            <a:xfrm>
              <a:off x="4272" y="852"/>
              <a:ext cx="220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G</a:t>
              </a:r>
              <a:r>
                <a:rPr lang="cs-CZ" sz="1400" b="1" baseline="-25000">
                  <a:latin typeface="Arial" charset="0"/>
                  <a:sym typeface="Symbol" pitchFamily="18" charset="2"/>
                </a:rPr>
                <a:t></a:t>
              </a:r>
            </a:p>
          </p:txBody>
        </p:sp>
        <p:sp>
          <p:nvSpPr>
            <p:cNvPr id="26654" name="Text Box 26"/>
            <p:cNvSpPr txBox="1">
              <a:spLocks noChangeArrowheads="1"/>
            </p:cNvSpPr>
            <p:nvPr/>
          </p:nvSpPr>
          <p:spPr bwMode="auto">
            <a:xfrm>
              <a:off x="4617" y="849"/>
              <a:ext cx="2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2</a:t>
              </a:r>
            </a:p>
          </p:txBody>
        </p:sp>
        <p:sp>
          <p:nvSpPr>
            <p:cNvPr id="26655" name="Text Box 27"/>
            <p:cNvSpPr txBox="1">
              <a:spLocks noChangeArrowheads="1"/>
            </p:cNvSpPr>
            <p:nvPr/>
          </p:nvSpPr>
          <p:spPr bwMode="auto">
            <a:xfrm>
              <a:off x="4854" y="849"/>
              <a:ext cx="16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</a:t>
              </a:r>
            </a:p>
          </p:txBody>
        </p:sp>
        <p:sp>
          <p:nvSpPr>
            <p:cNvPr id="26656" name="Text Box 28"/>
            <p:cNvSpPr txBox="1">
              <a:spLocks noChangeArrowheads="1"/>
            </p:cNvSpPr>
            <p:nvPr/>
          </p:nvSpPr>
          <p:spPr bwMode="auto">
            <a:xfrm>
              <a:off x="5308" y="849"/>
              <a:ext cx="16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</a:t>
              </a:r>
            </a:p>
          </p:txBody>
        </p:sp>
      </p:grpSp>
      <p:sp>
        <p:nvSpPr>
          <p:cNvPr id="26631" name="AutoShape 39"/>
          <p:cNvSpPr>
            <a:spLocks noChangeArrowheads="1"/>
          </p:cNvSpPr>
          <p:nvPr/>
        </p:nvSpPr>
        <p:spPr bwMode="auto">
          <a:xfrm>
            <a:off x="6334126" y="4562475"/>
            <a:ext cx="1766888" cy="871537"/>
          </a:xfrm>
          <a:prstGeom prst="wedgeRectCallout">
            <a:avLst>
              <a:gd name="adj1" fmla="val -30861"/>
              <a:gd name="adj2" fmla="val -126139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charset="0"/>
              </a:rPr>
              <a:t>současné geny vznikly sérií duplikací</a:t>
            </a:r>
            <a:endParaRPr lang="cs-CZ" sz="1600" dirty="0">
              <a:latin typeface="Arial" charset="0"/>
              <a:sym typeface="Symbol" pitchFamily="18" charset="2"/>
            </a:endParaRPr>
          </a:p>
        </p:txBody>
      </p:sp>
      <p:sp>
        <p:nvSpPr>
          <p:cNvPr id="26632" name="AutoShape 40"/>
          <p:cNvSpPr>
            <a:spLocks noChangeArrowheads="1"/>
          </p:cNvSpPr>
          <p:nvPr/>
        </p:nvSpPr>
        <p:spPr bwMode="auto">
          <a:xfrm>
            <a:off x="5302250" y="1341743"/>
            <a:ext cx="3046480" cy="909331"/>
          </a:xfrm>
          <a:prstGeom prst="wedgeRectCallout">
            <a:avLst>
              <a:gd name="adj1" fmla="val -78537"/>
              <a:gd name="adj2" fmla="val 7374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charset="0"/>
              </a:rPr>
              <a:t>dvojice druhů lidoopů se vzájemně liší </a:t>
            </a:r>
            <a:r>
              <a:rPr lang="cs-CZ" sz="1600" dirty="0">
                <a:latin typeface="Arial" charset="0"/>
                <a:sym typeface="Symbol" pitchFamily="18" charset="2"/>
              </a:rPr>
              <a:t> 2,5 AA substitucemi v 1 i 2 genu ...</a:t>
            </a:r>
          </a:p>
        </p:txBody>
      </p:sp>
      <p:sp>
        <p:nvSpPr>
          <p:cNvPr id="26633" name="AutoShape 41"/>
          <p:cNvSpPr>
            <a:spLocks noChangeArrowheads="1"/>
          </p:cNvSpPr>
          <p:nvPr/>
        </p:nvSpPr>
        <p:spPr bwMode="auto">
          <a:xfrm>
            <a:off x="723901" y="3003550"/>
            <a:ext cx="2376488" cy="935037"/>
          </a:xfrm>
          <a:prstGeom prst="wedgeRectCallout">
            <a:avLst>
              <a:gd name="adj1" fmla="val 106046"/>
              <a:gd name="adj2" fmla="val -48134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charset="0"/>
              </a:rPr>
              <a:t>... mezi </a:t>
            </a:r>
            <a:r>
              <a:rPr lang="cs-CZ" sz="1600" dirty="0">
                <a:latin typeface="Arial" charset="0"/>
                <a:sym typeface="Symbol" pitchFamily="18" charset="2"/>
              </a:rPr>
              <a:t>1 a 2 genem je akumulováno velmi málo rozdílů ...</a:t>
            </a:r>
          </a:p>
        </p:txBody>
      </p:sp>
      <p:sp>
        <p:nvSpPr>
          <p:cNvPr id="26634" name="AutoShape 42"/>
          <p:cNvSpPr>
            <a:spLocks noChangeArrowheads="1"/>
          </p:cNvSpPr>
          <p:nvPr/>
        </p:nvSpPr>
        <p:spPr bwMode="auto">
          <a:xfrm>
            <a:off x="1947864" y="4375944"/>
            <a:ext cx="2376488" cy="935037"/>
          </a:xfrm>
          <a:prstGeom prst="wedgeRectCallout">
            <a:avLst>
              <a:gd name="adj1" fmla="val 56278"/>
              <a:gd name="adj2" fmla="val -191764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charset="0"/>
              </a:rPr>
              <a:t>... ve skutečnosti je daná duplikace starší než 300 milionů let</a:t>
            </a:r>
            <a:endParaRPr lang="cs-CZ" sz="1600" dirty="0">
              <a:latin typeface="Arial" charset="0"/>
              <a:sym typeface="Symbol" pitchFamily="18" charset="2"/>
            </a:endParaRPr>
          </a:p>
        </p:txBody>
      </p:sp>
      <p:sp>
        <p:nvSpPr>
          <p:cNvPr id="114731" name="Text Box 43"/>
          <p:cNvSpPr txBox="1">
            <a:spLocks noChangeArrowheads="1"/>
          </p:cNvSpPr>
          <p:nvPr/>
        </p:nvSpPr>
        <p:spPr bwMode="auto">
          <a:xfrm>
            <a:off x="738003" y="5764361"/>
            <a:ext cx="77267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Symbol" pitchFamily="18" charset="2"/>
              <a:buChar char="Þ"/>
            </a:pPr>
            <a:r>
              <a:rPr lang="cs-CZ" dirty="0">
                <a:latin typeface="Arial" charset="0"/>
                <a:sym typeface="Symbol" pitchFamily="18" charset="2"/>
              </a:rPr>
              <a:t> molekulární hodiny v tomto případě neplatí, geny se </a:t>
            </a:r>
            <a:br>
              <a:rPr lang="cs-CZ" dirty="0">
                <a:latin typeface="Arial" charset="0"/>
                <a:sym typeface="Symbol" pitchFamily="18" charset="2"/>
              </a:rPr>
            </a:br>
            <a:r>
              <a:rPr lang="cs-CZ" dirty="0">
                <a:latin typeface="Arial" charset="0"/>
                <a:sym typeface="Symbol" pitchFamily="18" charset="2"/>
              </a:rPr>
              <a:t>nevyvíjí nezávisle – evoluce je </a:t>
            </a:r>
            <a:r>
              <a:rPr lang="cs-CZ" u="sng" dirty="0" err="1">
                <a:latin typeface="Arial" charset="0"/>
                <a:sym typeface="Symbol" pitchFamily="18" charset="2"/>
              </a:rPr>
              <a:t>sp</a:t>
            </a:r>
            <a:r>
              <a:rPr lang="en-US" u="sng" dirty="0" err="1">
                <a:latin typeface="Arial" charset="0"/>
                <a:sym typeface="Symbol" pitchFamily="18" charset="2"/>
              </a:rPr>
              <a:t>ojen</a:t>
            </a:r>
            <a:r>
              <a:rPr lang="cs-CZ" u="sng" dirty="0">
                <a:latin typeface="Arial" charset="0"/>
                <a:sym typeface="Symbol" pitchFamily="18" charset="2"/>
              </a:rPr>
              <a:t>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/>
      <p:bldP spid="26632" grpId="0" animBg="1"/>
      <p:bldP spid="26633" grpId="0" animBg="1"/>
      <p:bldP spid="26634" grpId="0" animBg="1"/>
      <p:bldP spid="1147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3011144" y="320675"/>
            <a:ext cx="2598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80000"/>
                </a:solidFill>
                <a:latin typeface="Arial" charset="0"/>
              </a:rPr>
              <a:t>Selekční náklady:</a:t>
            </a:r>
          </a:p>
        </p:txBody>
      </p:sp>
      <p:sp>
        <p:nvSpPr>
          <p:cNvPr id="2052" name="Text Box 15"/>
          <p:cNvSpPr txBox="1">
            <a:spLocks noChangeArrowheads="1"/>
          </p:cNvSpPr>
          <p:nvPr/>
        </p:nvSpPr>
        <p:spPr bwMode="auto">
          <a:xfrm>
            <a:off x="539750" y="1098338"/>
            <a:ext cx="8488919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60000" eaLnBrk="0" hangingPunct="0">
              <a:spcAft>
                <a:spcPts val="1800"/>
              </a:spcAft>
            </a:pPr>
            <a:r>
              <a:rPr lang="cs-CZ" sz="2000" dirty="0">
                <a:latin typeface="Arial" charset="0"/>
              </a:rPr>
              <a:t>Nahrazení jedné alely v populaci za druhou si můžeme představit jako 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„selektivní smrt“ původní alely</a:t>
            </a:r>
          </a:p>
          <a:p>
            <a:pPr defTabSz="360000" eaLnBrk="0" hangingPunct="0">
              <a:spcAft>
                <a:spcPts val="1800"/>
              </a:spcAft>
            </a:pPr>
            <a:r>
              <a:rPr lang="cs-CZ" sz="2000" dirty="0">
                <a:latin typeface="Arial" charset="0"/>
              </a:rPr>
              <a:t>Čím je intenzita selekce vyšší, tím větší množství původní (nevýhodnější) 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alely je v každé generaci z populace vyřazeno („zemře“)</a:t>
            </a:r>
          </a:p>
          <a:p>
            <a:pPr defTabSz="360000" eaLnBrk="0" hangingPunct="0">
              <a:spcAft>
                <a:spcPts val="1800"/>
              </a:spcAft>
            </a:pPr>
            <a:r>
              <a:rPr lang="cs-CZ" sz="2000" dirty="0">
                <a:latin typeface="Arial" charset="0"/>
              </a:rPr>
              <a:t>Pokud by selekce byla příliš silná, mohla by způsobit extinkci celé 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populace </a:t>
            </a:r>
            <a:r>
              <a:rPr lang="cs-CZ" sz="2000" dirty="0">
                <a:latin typeface="Arial" charset="0"/>
                <a:sym typeface="Symbol"/>
              </a:rPr>
              <a:t> nutná nadprodukce potomstva</a:t>
            </a:r>
            <a:endParaRPr lang="cs-CZ" sz="2000" dirty="0">
              <a:latin typeface="Arial" charset="0"/>
            </a:endParaRPr>
          </a:p>
          <a:p>
            <a:pPr defTabSz="360000" eaLnBrk="0" hangingPunct="0">
              <a:spcAft>
                <a:spcPts val="1800"/>
              </a:spcAft>
            </a:pPr>
            <a:r>
              <a:rPr lang="cs-CZ" sz="2000" dirty="0">
                <a:latin typeface="Arial" charset="0"/>
                <a:sym typeface="Symbol" pitchFamily="18" charset="2"/>
              </a:rPr>
              <a:t>např. jestliže poměr nepřeživších a přeživších alel 0,1/0,9 každý přeživší</a:t>
            </a:r>
            <a:br>
              <a:rPr lang="cs-CZ" sz="2000" dirty="0">
                <a:latin typeface="Arial" charset="0"/>
                <a:sym typeface="Symbol" pitchFamily="18" charset="2"/>
              </a:rPr>
            </a:br>
            <a:r>
              <a:rPr lang="cs-CZ" sz="2000" dirty="0">
                <a:latin typeface="Arial" charset="0"/>
                <a:sym typeface="Symbol" pitchFamily="18" charset="2"/>
              </a:rPr>
              <a:t>	jedinec by musel vyprodukovat o 1/9 </a:t>
            </a:r>
            <a:r>
              <a:rPr lang="cs-CZ" sz="2000">
                <a:latin typeface="Arial" charset="0"/>
                <a:sym typeface="Symbol" pitchFamily="18" charset="2"/>
              </a:rPr>
              <a:t>potomků navíc, </a:t>
            </a:r>
            <a:br>
              <a:rPr lang="cs-CZ" sz="2000" dirty="0">
                <a:latin typeface="Arial" charset="0"/>
                <a:sym typeface="Symbol" pitchFamily="18" charset="2"/>
              </a:rPr>
            </a:br>
            <a:r>
              <a:rPr lang="cs-CZ" sz="2000" dirty="0">
                <a:latin typeface="Arial" charset="0"/>
                <a:sym typeface="Symbol" pitchFamily="18" charset="2"/>
              </a:rPr>
              <a:t>	ale jestliže poměr 0,999/0,001  </a:t>
            </a:r>
            <a:r>
              <a:rPr lang="cs-CZ" sz="2000" dirty="0">
                <a:latin typeface="Arial" charset="0"/>
                <a:sym typeface="Symbol"/>
              </a:rPr>
              <a:t></a:t>
            </a:r>
            <a:r>
              <a:rPr lang="cs-CZ" sz="2000" dirty="0">
                <a:latin typeface="Arial" charset="0"/>
                <a:sym typeface="Symbol" pitchFamily="18" charset="2"/>
              </a:rPr>
              <a:t>1000 potomků navíc!</a:t>
            </a:r>
          </a:p>
          <a:p>
            <a:pPr defTabSz="360000" eaLnBrk="0" hangingPunct="0">
              <a:spcAft>
                <a:spcPts val="1800"/>
              </a:spcAft>
            </a:pPr>
            <a:r>
              <a:rPr lang="cs-CZ" sz="2000" dirty="0" err="1">
                <a:latin typeface="Arial" charset="0"/>
                <a:sym typeface="Symbol" pitchFamily="18" charset="2"/>
              </a:rPr>
              <a:t>Haldane</a:t>
            </a:r>
            <a:r>
              <a:rPr lang="cs-CZ" sz="2000" dirty="0">
                <a:latin typeface="Arial" charset="0"/>
                <a:sym typeface="Symbol" pitchFamily="18" charset="2"/>
              </a:rPr>
              <a:t>: horní limit selekčních nákladů </a:t>
            </a:r>
            <a:r>
              <a:rPr lang="cs-CZ" sz="2000" dirty="0">
                <a:latin typeface="Arial" charset="0"/>
                <a:sym typeface="Symbol"/>
              </a:rPr>
              <a:t></a:t>
            </a:r>
            <a:r>
              <a:rPr lang="cs-CZ" sz="2000" dirty="0">
                <a:latin typeface="Arial" charset="0"/>
                <a:sym typeface="Symbol" pitchFamily="18" charset="2"/>
              </a:rPr>
              <a:t> substituce 1 genu/300 generací</a:t>
            </a:r>
          </a:p>
          <a:p>
            <a:pPr defTabSz="360000" eaLnBrk="0" hangingPunct="0">
              <a:spcAft>
                <a:spcPts val="1800"/>
              </a:spcAft>
            </a:pP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 evoluce nemůže probíhat moc rychle, selekční náklady by byly příliš</a:t>
            </a:r>
            <a:b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</a:b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	vysoké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55" name="Text Box 27"/>
          <p:cNvSpPr txBox="1">
            <a:spLocks noChangeArrowheads="1"/>
          </p:cNvSpPr>
          <p:nvPr/>
        </p:nvSpPr>
        <p:spPr bwMode="auto">
          <a:xfrm>
            <a:off x="1990725" y="1315927"/>
            <a:ext cx="4312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cs-CZ" dirty="0">
                <a:solidFill>
                  <a:srgbClr val="CC0000"/>
                </a:solidFill>
                <a:latin typeface="Arial" charset="0"/>
              </a:rPr>
              <a:t>Mechanismy </a:t>
            </a:r>
            <a:r>
              <a:rPr lang="cs-CZ" dirty="0" err="1">
                <a:solidFill>
                  <a:srgbClr val="CC0000"/>
                </a:solidFill>
                <a:latin typeface="Arial" charset="0"/>
              </a:rPr>
              <a:t>sp</a:t>
            </a:r>
            <a:r>
              <a:rPr lang="en-US" dirty="0" err="1">
                <a:solidFill>
                  <a:srgbClr val="CC0000"/>
                </a:solidFill>
                <a:latin typeface="Arial" charset="0"/>
              </a:rPr>
              <a:t>oj</a:t>
            </a:r>
            <a:r>
              <a:rPr lang="cs-CZ" dirty="0" err="1">
                <a:solidFill>
                  <a:srgbClr val="CC0000"/>
                </a:solidFill>
                <a:latin typeface="Arial" charset="0"/>
              </a:rPr>
              <a:t>ené</a:t>
            </a:r>
            <a:r>
              <a:rPr lang="cs-CZ" dirty="0">
                <a:solidFill>
                  <a:srgbClr val="CC0000"/>
                </a:solidFill>
                <a:latin typeface="Arial" charset="0"/>
              </a:rPr>
              <a:t> evoluce:</a:t>
            </a:r>
            <a:endParaRPr lang="cs-CZ" sz="2000" dirty="0">
              <a:latin typeface="Arial" charset="0"/>
            </a:endParaRPr>
          </a:p>
        </p:txBody>
      </p:sp>
      <p:sp>
        <p:nvSpPr>
          <p:cNvPr id="27651" name="Text Box 28"/>
          <p:cNvSpPr txBox="1">
            <a:spLocks noChangeArrowheads="1"/>
          </p:cNvSpPr>
          <p:nvPr/>
        </p:nvSpPr>
        <p:spPr bwMode="auto">
          <a:xfrm>
            <a:off x="670405" y="361950"/>
            <a:ext cx="720581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000" dirty="0">
                <a:solidFill>
                  <a:srgbClr val="003399"/>
                </a:solidFill>
                <a:latin typeface="Arial" charset="0"/>
              </a:rPr>
              <a:t>Gabriel Dover</a:t>
            </a:r>
            <a:r>
              <a:rPr lang="cs-CZ" sz="2000" dirty="0">
                <a:latin typeface="Arial" charset="0"/>
              </a:rPr>
              <a:t> (1982):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Molekulární tah (</a:t>
            </a:r>
            <a:r>
              <a:rPr lang="cs-CZ" i="1" dirty="0" err="1">
                <a:solidFill>
                  <a:srgbClr val="E60000"/>
                </a:solidFill>
                <a:latin typeface="Arial" charset="0"/>
              </a:rPr>
              <a:t>molecular</a:t>
            </a:r>
            <a:r>
              <a:rPr lang="cs-CZ" i="1" dirty="0">
                <a:solidFill>
                  <a:srgbClr val="E60000"/>
                </a:solidFill>
                <a:latin typeface="Arial" charset="0"/>
              </a:rPr>
              <a:t> drive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)</a:t>
            </a:r>
            <a:endParaRPr lang="cs-CZ" sz="2000" dirty="0">
              <a:solidFill>
                <a:srgbClr val="E60000"/>
              </a:solidFill>
              <a:latin typeface="Arial" charset="0"/>
            </a:endParaRPr>
          </a:p>
          <a:p>
            <a:pPr eaLnBrk="0" hangingPunct="0"/>
            <a:r>
              <a:rPr lang="cs-CZ" sz="1800" dirty="0">
                <a:latin typeface="Arial" charset="0"/>
              </a:rPr>
              <a:t>mechanismus odlišný od selekce a driftu</a:t>
            </a:r>
          </a:p>
        </p:txBody>
      </p:sp>
      <p:sp>
        <p:nvSpPr>
          <p:cNvPr id="150596" name="Text Box 68"/>
          <p:cNvSpPr txBox="1">
            <a:spLocks noChangeArrowheads="1"/>
          </p:cNvSpPr>
          <p:nvPr/>
        </p:nvSpPr>
        <p:spPr bwMode="auto">
          <a:xfrm>
            <a:off x="534988" y="2226561"/>
            <a:ext cx="375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cs-CZ" sz="2000" dirty="0">
                <a:solidFill>
                  <a:srgbClr val="CC0000"/>
                </a:solidFill>
                <a:latin typeface="Arial" charset="0"/>
              </a:rPr>
              <a:t>1. nestejnoměrný crossing-over</a:t>
            </a:r>
            <a:endParaRPr lang="cs-CZ" sz="2000" dirty="0">
              <a:latin typeface="Arial" charset="0"/>
            </a:endParaRPr>
          </a:p>
        </p:txBody>
      </p:sp>
      <p:grpSp>
        <p:nvGrpSpPr>
          <p:cNvPr id="2" name="Group 126"/>
          <p:cNvGrpSpPr>
            <a:grpSpLocks/>
          </p:cNvGrpSpPr>
          <p:nvPr/>
        </p:nvGrpSpPr>
        <p:grpSpPr bwMode="auto">
          <a:xfrm>
            <a:off x="471488" y="3124200"/>
            <a:ext cx="4164012" cy="3406775"/>
            <a:chOff x="429" y="2050"/>
            <a:chExt cx="2623" cy="2146"/>
          </a:xfrm>
        </p:grpSpPr>
        <p:grpSp>
          <p:nvGrpSpPr>
            <p:cNvPr id="27709" name="Group 70"/>
            <p:cNvGrpSpPr>
              <a:grpSpLocks/>
            </p:cNvGrpSpPr>
            <p:nvPr/>
          </p:nvGrpSpPr>
          <p:grpSpPr bwMode="auto">
            <a:xfrm>
              <a:off x="429" y="2050"/>
              <a:ext cx="1859" cy="192"/>
              <a:chOff x="429" y="2064"/>
              <a:chExt cx="1859" cy="192"/>
            </a:xfrm>
          </p:grpSpPr>
          <p:sp>
            <p:nvSpPr>
              <p:cNvPr id="27741" name="Oval 32"/>
              <p:cNvSpPr>
                <a:spLocks noChangeAspect="1" noChangeArrowheads="1"/>
              </p:cNvSpPr>
              <p:nvPr/>
            </p:nvSpPr>
            <p:spPr bwMode="auto">
              <a:xfrm>
                <a:off x="429" y="2079"/>
                <a:ext cx="171" cy="161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42" name="Line 33"/>
              <p:cNvSpPr>
                <a:spLocks noChangeShapeType="1"/>
              </p:cNvSpPr>
              <p:nvPr/>
            </p:nvSpPr>
            <p:spPr bwMode="auto">
              <a:xfrm>
                <a:off x="602" y="2160"/>
                <a:ext cx="168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743" name="Rectangle 34"/>
              <p:cNvSpPr>
                <a:spLocks noChangeArrowheads="1"/>
              </p:cNvSpPr>
              <p:nvPr/>
            </p:nvSpPr>
            <p:spPr bwMode="auto">
              <a:xfrm>
                <a:off x="876" y="2077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44" name="Rectangle 35"/>
              <p:cNvSpPr>
                <a:spLocks noChangeArrowheads="1"/>
              </p:cNvSpPr>
              <p:nvPr/>
            </p:nvSpPr>
            <p:spPr bwMode="auto">
              <a:xfrm>
                <a:off x="1123" y="2077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45" name="Rectangle 36"/>
              <p:cNvSpPr>
                <a:spLocks noChangeArrowheads="1"/>
              </p:cNvSpPr>
              <p:nvPr/>
            </p:nvSpPr>
            <p:spPr bwMode="auto">
              <a:xfrm>
                <a:off x="1371" y="2077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46" name="Text Box 37"/>
              <p:cNvSpPr txBox="1">
                <a:spLocks noChangeArrowheads="1"/>
              </p:cNvSpPr>
              <p:nvPr/>
            </p:nvSpPr>
            <p:spPr bwMode="auto">
              <a:xfrm>
                <a:off x="903" y="206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1</a:t>
                </a:r>
              </a:p>
            </p:txBody>
          </p:sp>
          <p:sp>
            <p:nvSpPr>
              <p:cNvPr id="27747" name="Text Box 38"/>
              <p:cNvSpPr txBox="1">
                <a:spLocks noChangeArrowheads="1"/>
              </p:cNvSpPr>
              <p:nvPr/>
            </p:nvSpPr>
            <p:spPr bwMode="auto">
              <a:xfrm>
                <a:off x="1147" y="206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2</a:t>
                </a:r>
              </a:p>
            </p:txBody>
          </p:sp>
          <p:sp>
            <p:nvSpPr>
              <p:cNvPr id="27748" name="Text Box 39"/>
              <p:cNvSpPr txBox="1">
                <a:spLocks noChangeArrowheads="1"/>
              </p:cNvSpPr>
              <p:nvPr/>
            </p:nvSpPr>
            <p:spPr bwMode="auto">
              <a:xfrm>
                <a:off x="1397" y="206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3</a:t>
                </a:r>
              </a:p>
            </p:txBody>
          </p:sp>
        </p:grpSp>
        <p:grpSp>
          <p:nvGrpSpPr>
            <p:cNvPr id="27710" name="Group 69"/>
            <p:cNvGrpSpPr>
              <a:grpSpLocks/>
            </p:cNvGrpSpPr>
            <p:nvPr/>
          </p:nvGrpSpPr>
          <p:grpSpPr bwMode="auto">
            <a:xfrm>
              <a:off x="665" y="2501"/>
              <a:ext cx="1859" cy="192"/>
              <a:chOff x="429" y="2494"/>
              <a:chExt cx="1859" cy="192"/>
            </a:xfrm>
          </p:grpSpPr>
          <p:sp>
            <p:nvSpPr>
              <p:cNvPr id="27733" name="Oval 40"/>
              <p:cNvSpPr>
                <a:spLocks noChangeAspect="1" noChangeArrowheads="1"/>
              </p:cNvSpPr>
              <p:nvPr/>
            </p:nvSpPr>
            <p:spPr bwMode="auto">
              <a:xfrm>
                <a:off x="429" y="2509"/>
                <a:ext cx="171" cy="161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34" name="Line 41"/>
              <p:cNvSpPr>
                <a:spLocks noChangeShapeType="1"/>
              </p:cNvSpPr>
              <p:nvPr/>
            </p:nvSpPr>
            <p:spPr bwMode="auto">
              <a:xfrm>
                <a:off x="602" y="2590"/>
                <a:ext cx="168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735" name="Rectangle 42"/>
              <p:cNvSpPr>
                <a:spLocks noChangeArrowheads="1"/>
              </p:cNvSpPr>
              <p:nvPr/>
            </p:nvSpPr>
            <p:spPr bwMode="auto">
              <a:xfrm>
                <a:off x="876" y="2507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36" name="Rectangle 43"/>
              <p:cNvSpPr>
                <a:spLocks noChangeArrowheads="1"/>
              </p:cNvSpPr>
              <p:nvPr/>
            </p:nvSpPr>
            <p:spPr bwMode="auto">
              <a:xfrm>
                <a:off x="1123" y="2507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37" name="Rectangle 44"/>
              <p:cNvSpPr>
                <a:spLocks noChangeArrowheads="1"/>
              </p:cNvSpPr>
              <p:nvPr/>
            </p:nvSpPr>
            <p:spPr bwMode="auto">
              <a:xfrm>
                <a:off x="1371" y="2507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38" name="Text Box 45"/>
              <p:cNvSpPr txBox="1">
                <a:spLocks noChangeArrowheads="1"/>
              </p:cNvSpPr>
              <p:nvPr/>
            </p:nvSpPr>
            <p:spPr bwMode="auto">
              <a:xfrm>
                <a:off x="903" y="249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1</a:t>
                </a:r>
              </a:p>
            </p:txBody>
          </p:sp>
          <p:sp>
            <p:nvSpPr>
              <p:cNvPr id="27739" name="Text Box 46"/>
              <p:cNvSpPr txBox="1">
                <a:spLocks noChangeArrowheads="1"/>
              </p:cNvSpPr>
              <p:nvPr/>
            </p:nvSpPr>
            <p:spPr bwMode="auto">
              <a:xfrm>
                <a:off x="1147" y="249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2</a:t>
                </a:r>
              </a:p>
            </p:txBody>
          </p:sp>
          <p:sp>
            <p:nvSpPr>
              <p:cNvPr id="27740" name="Text Box 47"/>
              <p:cNvSpPr txBox="1">
                <a:spLocks noChangeArrowheads="1"/>
              </p:cNvSpPr>
              <p:nvPr/>
            </p:nvSpPr>
            <p:spPr bwMode="auto">
              <a:xfrm>
                <a:off x="1397" y="249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3</a:t>
                </a:r>
              </a:p>
            </p:txBody>
          </p:sp>
        </p:grpSp>
        <p:sp>
          <p:nvSpPr>
            <p:cNvPr id="27711" name="Text Box 48"/>
            <p:cNvSpPr txBox="1">
              <a:spLocks noChangeArrowheads="1"/>
            </p:cNvSpPr>
            <p:nvPr/>
          </p:nvSpPr>
          <p:spPr bwMode="auto">
            <a:xfrm>
              <a:off x="1134" y="2194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b="1">
                  <a:sym typeface="Symbol" pitchFamily="18" charset="2"/>
                </a:rPr>
                <a:t></a:t>
              </a:r>
            </a:p>
          </p:txBody>
        </p:sp>
        <p:sp>
          <p:nvSpPr>
            <p:cNvPr id="27712" name="AutoShape 49"/>
            <p:cNvSpPr>
              <a:spLocks noChangeArrowheads="1"/>
            </p:cNvSpPr>
            <p:nvPr/>
          </p:nvSpPr>
          <p:spPr bwMode="auto">
            <a:xfrm rot="5400000">
              <a:off x="1205" y="2819"/>
              <a:ext cx="240" cy="192"/>
            </a:xfrm>
            <a:prstGeom prst="rightArrow">
              <a:avLst>
                <a:gd name="adj1" fmla="val 50000"/>
                <a:gd name="adj2" fmla="val 3125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grpSp>
          <p:nvGrpSpPr>
            <p:cNvPr id="27713" name="Group 50"/>
            <p:cNvGrpSpPr>
              <a:grpSpLocks/>
            </p:cNvGrpSpPr>
            <p:nvPr/>
          </p:nvGrpSpPr>
          <p:grpSpPr bwMode="auto">
            <a:xfrm>
              <a:off x="429" y="3228"/>
              <a:ext cx="1859" cy="624"/>
              <a:chOff x="3351" y="1847"/>
              <a:chExt cx="1859" cy="624"/>
            </a:xfrm>
          </p:grpSpPr>
          <p:sp>
            <p:nvSpPr>
              <p:cNvPr id="27716" name="Oval 51"/>
              <p:cNvSpPr>
                <a:spLocks noChangeAspect="1" noChangeArrowheads="1"/>
              </p:cNvSpPr>
              <p:nvPr/>
            </p:nvSpPr>
            <p:spPr bwMode="auto">
              <a:xfrm>
                <a:off x="3351" y="1862"/>
                <a:ext cx="171" cy="161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17" name="Line 52"/>
              <p:cNvSpPr>
                <a:spLocks noChangeShapeType="1"/>
              </p:cNvSpPr>
              <p:nvPr/>
            </p:nvSpPr>
            <p:spPr bwMode="auto">
              <a:xfrm>
                <a:off x="3524" y="1943"/>
                <a:ext cx="168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718" name="Rectangle 53"/>
              <p:cNvSpPr>
                <a:spLocks noChangeArrowheads="1"/>
              </p:cNvSpPr>
              <p:nvPr/>
            </p:nvSpPr>
            <p:spPr bwMode="auto">
              <a:xfrm>
                <a:off x="4045" y="1860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19" name="Rectangle 54"/>
              <p:cNvSpPr>
                <a:spLocks noChangeArrowheads="1"/>
              </p:cNvSpPr>
              <p:nvPr/>
            </p:nvSpPr>
            <p:spPr bwMode="auto">
              <a:xfrm>
                <a:off x="4293" y="1860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20" name="Text Box 55"/>
              <p:cNvSpPr txBox="1">
                <a:spLocks noChangeArrowheads="1"/>
              </p:cNvSpPr>
              <p:nvPr/>
            </p:nvSpPr>
            <p:spPr bwMode="auto">
              <a:xfrm>
                <a:off x="4069" y="1847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2</a:t>
                </a:r>
              </a:p>
            </p:txBody>
          </p:sp>
          <p:sp>
            <p:nvSpPr>
              <p:cNvPr id="27721" name="Text Box 56"/>
              <p:cNvSpPr txBox="1">
                <a:spLocks noChangeArrowheads="1"/>
              </p:cNvSpPr>
              <p:nvPr/>
            </p:nvSpPr>
            <p:spPr bwMode="auto">
              <a:xfrm>
                <a:off x="4319" y="1847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3</a:t>
                </a:r>
              </a:p>
            </p:txBody>
          </p:sp>
          <p:sp>
            <p:nvSpPr>
              <p:cNvPr id="27722" name="Oval 57"/>
              <p:cNvSpPr>
                <a:spLocks noChangeAspect="1" noChangeArrowheads="1"/>
              </p:cNvSpPr>
              <p:nvPr/>
            </p:nvSpPr>
            <p:spPr bwMode="auto">
              <a:xfrm>
                <a:off x="3351" y="2292"/>
                <a:ext cx="171" cy="161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23" name="Line 58"/>
              <p:cNvSpPr>
                <a:spLocks noChangeShapeType="1"/>
              </p:cNvSpPr>
              <p:nvPr/>
            </p:nvSpPr>
            <p:spPr bwMode="auto">
              <a:xfrm>
                <a:off x="3524" y="2373"/>
                <a:ext cx="168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724" name="Rectangle 59"/>
              <p:cNvSpPr>
                <a:spLocks noChangeArrowheads="1"/>
              </p:cNvSpPr>
              <p:nvPr/>
            </p:nvSpPr>
            <p:spPr bwMode="auto">
              <a:xfrm>
                <a:off x="3798" y="2292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25" name="Rectangle 60"/>
              <p:cNvSpPr>
                <a:spLocks noChangeArrowheads="1"/>
              </p:cNvSpPr>
              <p:nvPr/>
            </p:nvSpPr>
            <p:spPr bwMode="auto">
              <a:xfrm>
                <a:off x="4042" y="2292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26" name="Rectangle 61"/>
              <p:cNvSpPr>
                <a:spLocks noChangeArrowheads="1"/>
              </p:cNvSpPr>
              <p:nvPr/>
            </p:nvSpPr>
            <p:spPr bwMode="auto">
              <a:xfrm>
                <a:off x="4293" y="2292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27" name="Text Box 62"/>
              <p:cNvSpPr txBox="1">
                <a:spLocks noChangeArrowheads="1"/>
              </p:cNvSpPr>
              <p:nvPr/>
            </p:nvSpPr>
            <p:spPr bwMode="auto">
              <a:xfrm>
                <a:off x="3825" y="2279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1</a:t>
                </a:r>
              </a:p>
            </p:txBody>
          </p:sp>
          <p:sp>
            <p:nvSpPr>
              <p:cNvPr id="27728" name="Text Box 63"/>
              <p:cNvSpPr txBox="1">
                <a:spLocks noChangeArrowheads="1"/>
              </p:cNvSpPr>
              <p:nvPr/>
            </p:nvSpPr>
            <p:spPr bwMode="auto">
              <a:xfrm>
                <a:off x="4069" y="2277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1</a:t>
                </a:r>
              </a:p>
            </p:txBody>
          </p:sp>
          <p:sp>
            <p:nvSpPr>
              <p:cNvPr id="27729" name="Text Box 64"/>
              <p:cNvSpPr txBox="1">
                <a:spLocks noChangeArrowheads="1"/>
              </p:cNvSpPr>
              <p:nvPr/>
            </p:nvSpPr>
            <p:spPr bwMode="auto">
              <a:xfrm>
                <a:off x="4322" y="2279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2</a:t>
                </a:r>
              </a:p>
            </p:txBody>
          </p:sp>
          <p:sp>
            <p:nvSpPr>
              <p:cNvPr id="27730" name="Text Box 65"/>
              <p:cNvSpPr txBox="1">
                <a:spLocks noChangeArrowheads="1"/>
              </p:cNvSpPr>
              <p:nvPr/>
            </p:nvSpPr>
            <p:spPr bwMode="auto">
              <a:xfrm>
                <a:off x="4569" y="2279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3</a:t>
                </a:r>
              </a:p>
            </p:txBody>
          </p:sp>
          <p:sp>
            <p:nvSpPr>
              <p:cNvPr id="27731" name="Rectangle 66"/>
              <p:cNvSpPr>
                <a:spLocks noChangeArrowheads="1"/>
              </p:cNvSpPr>
              <p:nvPr/>
            </p:nvSpPr>
            <p:spPr bwMode="auto">
              <a:xfrm>
                <a:off x="4543" y="2292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32" name="Text Box 67"/>
              <p:cNvSpPr txBox="1">
                <a:spLocks noChangeArrowheads="1"/>
              </p:cNvSpPr>
              <p:nvPr/>
            </p:nvSpPr>
            <p:spPr bwMode="auto">
              <a:xfrm>
                <a:off x="4572" y="2279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3</a:t>
                </a:r>
              </a:p>
            </p:txBody>
          </p:sp>
        </p:grpSp>
        <p:sp>
          <p:nvSpPr>
            <p:cNvPr id="27714" name="AutoShape 71"/>
            <p:cNvSpPr>
              <a:spLocks noChangeArrowheads="1"/>
            </p:cNvSpPr>
            <p:nvPr/>
          </p:nvSpPr>
          <p:spPr bwMode="auto">
            <a:xfrm>
              <a:off x="2060" y="2791"/>
              <a:ext cx="683" cy="368"/>
            </a:xfrm>
            <a:prstGeom prst="wedgeRectCallout">
              <a:avLst>
                <a:gd name="adj1" fmla="val -98292"/>
                <a:gd name="adj2" fmla="val 72009"/>
              </a:avLst>
            </a:prstGeom>
            <a:solidFill>
              <a:srgbClr val="EAEAE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800" dirty="0">
                  <a:latin typeface="Arial" charset="0"/>
                </a:rPr>
                <a:t>ztráta kopie</a:t>
              </a:r>
            </a:p>
          </p:txBody>
        </p:sp>
        <p:sp>
          <p:nvSpPr>
            <p:cNvPr id="27715" name="AutoShape 72"/>
            <p:cNvSpPr>
              <a:spLocks noChangeArrowheads="1"/>
            </p:cNvSpPr>
            <p:nvPr/>
          </p:nvSpPr>
          <p:spPr bwMode="auto">
            <a:xfrm>
              <a:off x="2261" y="3828"/>
              <a:ext cx="791" cy="368"/>
            </a:xfrm>
            <a:prstGeom prst="wedgeRectCallout">
              <a:avLst>
                <a:gd name="adj1" fmla="val -79963"/>
                <a:gd name="adj2" fmla="val -48644"/>
              </a:avLst>
            </a:prstGeom>
            <a:solidFill>
              <a:srgbClr val="EAEAE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800">
                  <a:latin typeface="Arial" charset="0"/>
                </a:rPr>
                <a:t>získání</a:t>
              </a:r>
            </a:p>
            <a:p>
              <a:pPr algn="ctr" eaLnBrk="0" hangingPunct="0"/>
              <a:r>
                <a:rPr lang="cs-CZ" sz="1800">
                  <a:latin typeface="Arial" charset="0"/>
                </a:rPr>
                <a:t>kopie</a:t>
              </a:r>
            </a:p>
          </p:txBody>
        </p:sp>
      </p:grpSp>
      <p:grpSp>
        <p:nvGrpSpPr>
          <p:cNvPr id="6" name="Group 130"/>
          <p:cNvGrpSpPr>
            <a:grpSpLocks/>
          </p:cNvGrpSpPr>
          <p:nvPr/>
        </p:nvGrpSpPr>
        <p:grpSpPr bwMode="auto">
          <a:xfrm>
            <a:off x="4965700" y="2393950"/>
            <a:ext cx="3970338" cy="4206875"/>
            <a:chOff x="3128" y="1576"/>
            <a:chExt cx="2501" cy="2650"/>
          </a:xfrm>
        </p:grpSpPr>
        <p:sp>
          <p:nvSpPr>
            <p:cNvPr id="27655" name="Oval 75"/>
            <p:cNvSpPr>
              <a:spLocks noChangeAspect="1" noChangeArrowheads="1"/>
            </p:cNvSpPr>
            <p:nvPr/>
          </p:nvSpPr>
          <p:spPr bwMode="auto">
            <a:xfrm>
              <a:off x="4197" y="1577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56" name="Line 76"/>
            <p:cNvSpPr>
              <a:spLocks noChangeShapeType="1"/>
            </p:cNvSpPr>
            <p:nvPr/>
          </p:nvSpPr>
          <p:spPr bwMode="auto">
            <a:xfrm>
              <a:off x="4315" y="1632"/>
              <a:ext cx="114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57" name="Rectangle 77"/>
            <p:cNvSpPr>
              <a:spLocks noChangeArrowheads="1"/>
            </p:cNvSpPr>
            <p:nvPr/>
          </p:nvSpPr>
          <p:spPr bwMode="auto">
            <a:xfrm>
              <a:off x="4501" y="1576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58" name="Rectangle 78"/>
            <p:cNvSpPr>
              <a:spLocks noChangeArrowheads="1"/>
            </p:cNvSpPr>
            <p:nvPr/>
          </p:nvSpPr>
          <p:spPr bwMode="auto">
            <a:xfrm>
              <a:off x="4669" y="1576"/>
              <a:ext cx="171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59" name="Rectangle 79"/>
            <p:cNvSpPr>
              <a:spLocks noChangeArrowheads="1"/>
            </p:cNvSpPr>
            <p:nvPr/>
          </p:nvSpPr>
          <p:spPr bwMode="auto">
            <a:xfrm>
              <a:off x="4838" y="1576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0" name="Oval 80"/>
            <p:cNvSpPr>
              <a:spLocks noChangeAspect="1" noChangeArrowheads="1"/>
            </p:cNvSpPr>
            <p:nvPr/>
          </p:nvSpPr>
          <p:spPr bwMode="auto">
            <a:xfrm>
              <a:off x="4364" y="1866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1" name="Line 81"/>
            <p:cNvSpPr>
              <a:spLocks noChangeShapeType="1"/>
            </p:cNvSpPr>
            <p:nvPr/>
          </p:nvSpPr>
          <p:spPr bwMode="auto">
            <a:xfrm>
              <a:off x="4482" y="1921"/>
              <a:ext cx="114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62" name="Rectangle 82"/>
            <p:cNvSpPr>
              <a:spLocks noChangeArrowheads="1"/>
            </p:cNvSpPr>
            <p:nvPr/>
          </p:nvSpPr>
          <p:spPr bwMode="auto">
            <a:xfrm>
              <a:off x="4668" y="1865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3" name="Rectangle 83"/>
            <p:cNvSpPr>
              <a:spLocks noChangeArrowheads="1"/>
            </p:cNvSpPr>
            <p:nvPr/>
          </p:nvSpPr>
          <p:spPr bwMode="auto">
            <a:xfrm>
              <a:off x="4836" y="1865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4" name="Rectangle 84"/>
            <p:cNvSpPr>
              <a:spLocks noChangeArrowheads="1"/>
            </p:cNvSpPr>
            <p:nvPr/>
          </p:nvSpPr>
          <p:spPr bwMode="auto">
            <a:xfrm>
              <a:off x="5005" y="1865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5" name="Text Box 85"/>
            <p:cNvSpPr txBox="1">
              <a:spLocks noChangeArrowheads="1"/>
            </p:cNvSpPr>
            <p:nvPr/>
          </p:nvSpPr>
          <p:spPr bwMode="auto">
            <a:xfrm>
              <a:off x="4677" y="1626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b="1">
                  <a:sym typeface="Symbol" pitchFamily="18" charset="2"/>
                </a:rPr>
                <a:t></a:t>
              </a:r>
            </a:p>
          </p:txBody>
        </p:sp>
        <p:sp>
          <p:nvSpPr>
            <p:cNvPr id="27666" name="Rectangle 86"/>
            <p:cNvSpPr>
              <a:spLocks noChangeArrowheads="1"/>
            </p:cNvSpPr>
            <p:nvPr/>
          </p:nvSpPr>
          <p:spPr bwMode="auto">
            <a:xfrm>
              <a:off x="5008" y="1576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7" name="Rectangle 87"/>
            <p:cNvSpPr>
              <a:spLocks noChangeArrowheads="1"/>
            </p:cNvSpPr>
            <p:nvPr/>
          </p:nvSpPr>
          <p:spPr bwMode="auto">
            <a:xfrm>
              <a:off x="5174" y="1865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8" name="Oval 88"/>
            <p:cNvSpPr>
              <a:spLocks noChangeAspect="1" noChangeArrowheads="1"/>
            </p:cNvSpPr>
            <p:nvPr/>
          </p:nvSpPr>
          <p:spPr bwMode="auto">
            <a:xfrm>
              <a:off x="4197" y="2340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9" name="Line 89"/>
            <p:cNvSpPr>
              <a:spLocks noChangeShapeType="1"/>
            </p:cNvSpPr>
            <p:nvPr/>
          </p:nvSpPr>
          <p:spPr bwMode="auto">
            <a:xfrm>
              <a:off x="4312" y="2395"/>
              <a:ext cx="11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70" name="Rectangle 90"/>
            <p:cNvSpPr>
              <a:spLocks noChangeArrowheads="1"/>
            </p:cNvSpPr>
            <p:nvPr/>
          </p:nvSpPr>
          <p:spPr bwMode="auto">
            <a:xfrm>
              <a:off x="4501" y="2339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71" name="Rectangle 91"/>
            <p:cNvSpPr>
              <a:spLocks noChangeArrowheads="1"/>
            </p:cNvSpPr>
            <p:nvPr/>
          </p:nvSpPr>
          <p:spPr bwMode="auto">
            <a:xfrm>
              <a:off x="4669" y="2339"/>
              <a:ext cx="171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72" name="Rectangle 92"/>
            <p:cNvSpPr>
              <a:spLocks noChangeArrowheads="1"/>
            </p:cNvSpPr>
            <p:nvPr/>
          </p:nvSpPr>
          <p:spPr bwMode="auto">
            <a:xfrm>
              <a:off x="4838" y="2339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73" name="Oval 93"/>
            <p:cNvSpPr>
              <a:spLocks noChangeAspect="1" noChangeArrowheads="1"/>
            </p:cNvSpPr>
            <p:nvPr/>
          </p:nvSpPr>
          <p:spPr bwMode="auto">
            <a:xfrm>
              <a:off x="4197" y="2628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74" name="Line 94"/>
            <p:cNvSpPr>
              <a:spLocks noChangeShapeType="1"/>
            </p:cNvSpPr>
            <p:nvPr/>
          </p:nvSpPr>
          <p:spPr bwMode="auto">
            <a:xfrm>
              <a:off x="4315" y="2682"/>
              <a:ext cx="114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75" name="Rectangle 95"/>
            <p:cNvSpPr>
              <a:spLocks noChangeArrowheads="1"/>
            </p:cNvSpPr>
            <p:nvPr/>
          </p:nvSpPr>
          <p:spPr bwMode="auto">
            <a:xfrm>
              <a:off x="4501" y="2627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76" name="Rectangle 96"/>
            <p:cNvSpPr>
              <a:spLocks noChangeArrowheads="1"/>
            </p:cNvSpPr>
            <p:nvPr/>
          </p:nvSpPr>
          <p:spPr bwMode="auto">
            <a:xfrm>
              <a:off x="4669" y="2627"/>
              <a:ext cx="171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77" name="Rectangle 97"/>
            <p:cNvSpPr>
              <a:spLocks noChangeArrowheads="1"/>
            </p:cNvSpPr>
            <p:nvPr/>
          </p:nvSpPr>
          <p:spPr bwMode="auto">
            <a:xfrm>
              <a:off x="4838" y="2627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78" name="Text Box 98"/>
            <p:cNvSpPr txBox="1">
              <a:spLocks noChangeArrowheads="1"/>
            </p:cNvSpPr>
            <p:nvPr/>
          </p:nvSpPr>
          <p:spPr bwMode="auto">
            <a:xfrm>
              <a:off x="4919" y="2370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b="1">
                  <a:sym typeface="Symbol" pitchFamily="18" charset="2"/>
                </a:rPr>
                <a:t></a:t>
              </a:r>
            </a:p>
          </p:txBody>
        </p:sp>
        <p:sp>
          <p:nvSpPr>
            <p:cNvPr id="27679" name="Rectangle 99"/>
            <p:cNvSpPr>
              <a:spLocks noChangeArrowheads="1"/>
            </p:cNvSpPr>
            <p:nvPr/>
          </p:nvSpPr>
          <p:spPr bwMode="auto">
            <a:xfrm>
              <a:off x="5008" y="2339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0" name="Rectangle 100"/>
            <p:cNvSpPr>
              <a:spLocks noChangeArrowheads="1"/>
            </p:cNvSpPr>
            <p:nvPr/>
          </p:nvSpPr>
          <p:spPr bwMode="auto">
            <a:xfrm>
              <a:off x="5007" y="2627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1" name="Rectangle 101"/>
            <p:cNvSpPr>
              <a:spLocks noChangeArrowheads="1"/>
            </p:cNvSpPr>
            <p:nvPr/>
          </p:nvSpPr>
          <p:spPr bwMode="auto">
            <a:xfrm>
              <a:off x="5174" y="2339"/>
              <a:ext cx="171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2" name="Oval 102"/>
            <p:cNvSpPr>
              <a:spLocks noChangeAspect="1" noChangeArrowheads="1"/>
            </p:cNvSpPr>
            <p:nvPr/>
          </p:nvSpPr>
          <p:spPr bwMode="auto">
            <a:xfrm>
              <a:off x="4197" y="3114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3" name="Line 103"/>
            <p:cNvSpPr>
              <a:spLocks noChangeShapeType="1"/>
            </p:cNvSpPr>
            <p:nvPr/>
          </p:nvSpPr>
          <p:spPr bwMode="auto">
            <a:xfrm>
              <a:off x="4312" y="3168"/>
              <a:ext cx="11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84" name="Rectangle 104"/>
            <p:cNvSpPr>
              <a:spLocks noChangeArrowheads="1"/>
            </p:cNvSpPr>
            <p:nvPr/>
          </p:nvSpPr>
          <p:spPr bwMode="auto">
            <a:xfrm>
              <a:off x="4501" y="3113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5" name="Rectangle 105"/>
            <p:cNvSpPr>
              <a:spLocks noChangeArrowheads="1"/>
            </p:cNvSpPr>
            <p:nvPr/>
          </p:nvSpPr>
          <p:spPr bwMode="auto">
            <a:xfrm>
              <a:off x="4669" y="3113"/>
              <a:ext cx="171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6" name="Rectangle 106"/>
            <p:cNvSpPr>
              <a:spLocks noChangeArrowheads="1"/>
            </p:cNvSpPr>
            <p:nvPr/>
          </p:nvSpPr>
          <p:spPr bwMode="auto">
            <a:xfrm>
              <a:off x="4838" y="3113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7" name="Oval 107"/>
            <p:cNvSpPr>
              <a:spLocks noChangeAspect="1" noChangeArrowheads="1"/>
            </p:cNvSpPr>
            <p:nvPr/>
          </p:nvSpPr>
          <p:spPr bwMode="auto">
            <a:xfrm>
              <a:off x="4033" y="3399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8" name="Line 108"/>
            <p:cNvSpPr>
              <a:spLocks noChangeShapeType="1"/>
            </p:cNvSpPr>
            <p:nvPr/>
          </p:nvSpPr>
          <p:spPr bwMode="auto">
            <a:xfrm>
              <a:off x="4151" y="3453"/>
              <a:ext cx="114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89" name="Rectangle 109"/>
            <p:cNvSpPr>
              <a:spLocks noChangeArrowheads="1"/>
            </p:cNvSpPr>
            <p:nvPr/>
          </p:nvSpPr>
          <p:spPr bwMode="auto">
            <a:xfrm>
              <a:off x="4337" y="3398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90" name="Rectangle 110"/>
            <p:cNvSpPr>
              <a:spLocks noChangeArrowheads="1"/>
            </p:cNvSpPr>
            <p:nvPr/>
          </p:nvSpPr>
          <p:spPr bwMode="auto">
            <a:xfrm>
              <a:off x="4505" y="3398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91" name="Rectangle 111"/>
            <p:cNvSpPr>
              <a:spLocks noChangeArrowheads="1"/>
            </p:cNvSpPr>
            <p:nvPr/>
          </p:nvSpPr>
          <p:spPr bwMode="auto">
            <a:xfrm>
              <a:off x="4674" y="3398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92" name="Text Box 112"/>
            <p:cNvSpPr txBox="1">
              <a:spLocks noChangeArrowheads="1"/>
            </p:cNvSpPr>
            <p:nvPr/>
          </p:nvSpPr>
          <p:spPr bwMode="auto">
            <a:xfrm>
              <a:off x="4598" y="3153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b="1">
                  <a:sym typeface="Symbol" pitchFamily="18" charset="2"/>
                </a:rPr>
                <a:t></a:t>
              </a:r>
            </a:p>
          </p:txBody>
        </p:sp>
        <p:sp>
          <p:nvSpPr>
            <p:cNvPr id="27693" name="Rectangle 113"/>
            <p:cNvSpPr>
              <a:spLocks noChangeArrowheads="1"/>
            </p:cNvSpPr>
            <p:nvPr/>
          </p:nvSpPr>
          <p:spPr bwMode="auto">
            <a:xfrm>
              <a:off x="5008" y="3113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94" name="Rectangle 114"/>
            <p:cNvSpPr>
              <a:spLocks noChangeArrowheads="1"/>
            </p:cNvSpPr>
            <p:nvPr/>
          </p:nvSpPr>
          <p:spPr bwMode="auto">
            <a:xfrm>
              <a:off x="4843" y="3398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95" name="AutoShape 115"/>
            <p:cNvSpPr>
              <a:spLocks noChangeArrowheads="1"/>
            </p:cNvSpPr>
            <p:nvPr/>
          </p:nvSpPr>
          <p:spPr bwMode="auto">
            <a:xfrm>
              <a:off x="3128" y="1767"/>
              <a:ext cx="743" cy="521"/>
            </a:xfrm>
            <a:prstGeom prst="wedgeRectCallout">
              <a:avLst>
                <a:gd name="adj1" fmla="val 161977"/>
                <a:gd name="adj2" fmla="val 26773"/>
              </a:avLst>
            </a:prstGeom>
            <a:solidFill>
              <a:srgbClr val="EAEAE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600" dirty="0">
                  <a:latin typeface="Arial" charset="0"/>
                </a:rPr>
                <a:t>získání</a:t>
              </a:r>
            </a:p>
            <a:p>
              <a:pPr algn="ctr" eaLnBrk="0" hangingPunct="0"/>
              <a:r>
                <a:rPr lang="cs-CZ" sz="1600" dirty="0">
                  <a:latin typeface="Arial" charset="0"/>
                </a:rPr>
                <a:t>mutantní kopie</a:t>
              </a:r>
            </a:p>
          </p:txBody>
        </p:sp>
        <p:sp>
          <p:nvSpPr>
            <p:cNvPr id="27696" name="AutoShape 116"/>
            <p:cNvSpPr>
              <a:spLocks noChangeArrowheads="1"/>
            </p:cNvSpPr>
            <p:nvPr/>
          </p:nvSpPr>
          <p:spPr bwMode="auto">
            <a:xfrm>
              <a:off x="3139" y="2562"/>
              <a:ext cx="743" cy="521"/>
            </a:xfrm>
            <a:prstGeom prst="wedgeRectCallout">
              <a:avLst>
                <a:gd name="adj1" fmla="val 161977"/>
                <a:gd name="adj2" fmla="val 26773"/>
              </a:avLst>
            </a:prstGeom>
            <a:solidFill>
              <a:srgbClr val="EAEAE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600">
                  <a:latin typeface="Arial" charset="0"/>
                </a:rPr>
                <a:t>ztráta</a:t>
              </a:r>
            </a:p>
            <a:p>
              <a:pPr algn="ctr" eaLnBrk="0" hangingPunct="0"/>
              <a:r>
                <a:rPr lang="cs-CZ" sz="1600">
                  <a:latin typeface="Arial" charset="0"/>
                </a:rPr>
                <a:t>normální kopie</a:t>
              </a:r>
            </a:p>
          </p:txBody>
        </p:sp>
        <p:sp>
          <p:nvSpPr>
            <p:cNvPr id="27697" name="Oval 117"/>
            <p:cNvSpPr>
              <a:spLocks noChangeAspect="1" noChangeArrowheads="1"/>
            </p:cNvSpPr>
            <p:nvPr/>
          </p:nvSpPr>
          <p:spPr bwMode="auto">
            <a:xfrm>
              <a:off x="4236" y="3836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98" name="Line 118"/>
            <p:cNvSpPr>
              <a:spLocks noChangeShapeType="1"/>
            </p:cNvSpPr>
            <p:nvPr/>
          </p:nvSpPr>
          <p:spPr bwMode="auto">
            <a:xfrm>
              <a:off x="4351" y="3891"/>
              <a:ext cx="11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99" name="Rectangle 119"/>
            <p:cNvSpPr>
              <a:spLocks noChangeArrowheads="1"/>
            </p:cNvSpPr>
            <p:nvPr/>
          </p:nvSpPr>
          <p:spPr bwMode="auto">
            <a:xfrm>
              <a:off x="4540" y="3835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700" name="Rectangle 120"/>
            <p:cNvSpPr>
              <a:spLocks noChangeArrowheads="1"/>
            </p:cNvSpPr>
            <p:nvPr/>
          </p:nvSpPr>
          <p:spPr bwMode="auto">
            <a:xfrm>
              <a:off x="4708" y="3835"/>
              <a:ext cx="171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701" name="Rectangle 121"/>
            <p:cNvSpPr>
              <a:spLocks noChangeArrowheads="1"/>
            </p:cNvSpPr>
            <p:nvPr/>
          </p:nvSpPr>
          <p:spPr bwMode="auto">
            <a:xfrm>
              <a:off x="4877" y="3835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702" name="Rectangle 122"/>
            <p:cNvSpPr>
              <a:spLocks noChangeArrowheads="1"/>
            </p:cNvSpPr>
            <p:nvPr/>
          </p:nvSpPr>
          <p:spPr bwMode="auto">
            <a:xfrm>
              <a:off x="5047" y="3835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703" name="Rectangle 123"/>
            <p:cNvSpPr>
              <a:spLocks noChangeArrowheads="1"/>
            </p:cNvSpPr>
            <p:nvPr/>
          </p:nvSpPr>
          <p:spPr bwMode="auto">
            <a:xfrm>
              <a:off x="5213" y="3835"/>
              <a:ext cx="171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704" name="AutoShape 124"/>
            <p:cNvSpPr>
              <a:spLocks noChangeArrowheads="1"/>
            </p:cNvSpPr>
            <p:nvPr/>
          </p:nvSpPr>
          <p:spPr bwMode="auto">
            <a:xfrm>
              <a:off x="3195" y="3493"/>
              <a:ext cx="743" cy="521"/>
            </a:xfrm>
            <a:prstGeom prst="wedgeRectCallout">
              <a:avLst>
                <a:gd name="adj1" fmla="val 148921"/>
                <a:gd name="adj2" fmla="val -20056"/>
              </a:avLst>
            </a:prstGeom>
            <a:solidFill>
              <a:srgbClr val="EAEAE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600">
                  <a:latin typeface="Arial" charset="0"/>
                </a:rPr>
                <a:t>získání</a:t>
              </a:r>
            </a:p>
            <a:p>
              <a:pPr algn="ctr" eaLnBrk="0" hangingPunct="0"/>
              <a:r>
                <a:rPr lang="cs-CZ" sz="1600">
                  <a:latin typeface="Arial" charset="0"/>
                </a:rPr>
                <a:t>mutantní kopie</a:t>
              </a:r>
            </a:p>
          </p:txBody>
        </p:sp>
        <p:sp>
          <p:nvSpPr>
            <p:cNvPr id="27705" name="Text Box 125"/>
            <p:cNvSpPr txBox="1">
              <a:spLocks noChangeArrowheads="1"/>
            </p:cNvSpPr>
            <p:nvPr/>
          </p:nvSpPr>
          <p:spPr bwMode="auto">
            <a:xfrm>
              <a:off x="4578" y="3995"/>
              <a:ext cx="6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800">
                  <a:latin typeface="Arial" charset="0"/>
                </a:rPr>
                <a:t>... atd. ...</a:t>
              </a:r>
            </a:p>
          </p:txBody>
        </p:sp>
        <p:sp>
          <p:nvSpPr>
            <p:cNvPr id="27706" name="Line 127"/>
            <p:cNvSpPr>
              <a:spLocks noChangeShapeType="1"/>
            </p:cNvSpPr>
            <p:nvPr/>
          </p:nvSpPr>
          <p:spPr bwMode="auto">
            <a:xfrm>
              <a:off x="4871" y="2055"/>
              <a:ext cx="0" cy="2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707" name="Line 128"/>
            <p:cNvSpPr>
              <a:spLocks noChangeShapeType="1"/>
            </p:cNvSpPr>
            <p:nvPr/>
          </p:nvSpPr>
          <p:spPr bwMode="auto">
            <a:xfrm>
              <a:off x="4847" y="2823"/>
              <a:ext cx="0" cy="2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708" name="Line 129"/>
            <p:cNvSpPr>
              <a:spLocks noChangeShapeType="1"/>
            </p:cNvSpPr>
            <p:nvPr/>
          </p:nvSpPr>
          <p:spPr bwMode="auto">
            <a:xfrm>
              <a:off x="4930" y="3579"/>
              <a:ext cx="0" cy="2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55" grpId="0"/>
      <p:bldP spid="15059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534988" y="361950"/>
            <a:ext cx="5527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cs-CZ" sz="2000" dirty="0">
                <a:solidFill>
                  <a:srgbClr val="CC0000"/>
                </a:solidFill>
                <a:latin typeface="Arial" charset="0"/>
              </a:rPr>
              <a:t>2. sklouznutí nukleotidového řetězce (</a:t>
            </a:r>
            <a:r>
              <a:rPr lang="cs-CZ" sz="2000" dirty="0" err="1">
                <a:solidFill>
                  <a:srgbClr val="CC0000"/>
                </a:solidFill>
                <a:latin typeface="Arial" charset="0"/>
              </a:rPr>
              <a:t>slippage</a:t>
            </a:r>
            <a:r>
              <a:rPr lang="cs-CZ" sz="2000" dirty="0">
                <a:solidFill>
                  <a:srgbClr val="CC0000"/>
                </a:solidFill>
                <a:latin typeface="Arial" charset="0"/>
              </a:rPr>
              <a:t>)</a:t>
            </a:r>
            <a:endParaRPr lang="cs-CZ" sz="2000" dirty="0">
              <a:latin typeface="Arial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3FE4A39-55EE-4811-BA35-8E4E130850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105" y="1057409"/>
            <a:ext cx="5041541" cy="556657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534988" y="361950"/>
            <a:ext cx="2420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cs-CZ" sz="2000" dirty="0">
                <a:solidFill>
                  <a:srgbClr val="CC0000"/>
                </a:solidFill>
                <a:latin typeface="Arial" charset="0"/>
              </a:rPr>
              <a:t>3. genová konverze</a:t>
            </a:r>
            <a:endParaRPr lang="cs-CZ" sz="2000" dirty="0">
              <a:latin typeface="Arial" charset="0"/>
            </a:endParaRPr>
          </a:p>
        </p:txBody>
      </p:sp>
      <p:pic>
        <p:nvPicPr>
          <p:cNvPr id="28675" name="Picture 5" descr="File:Conversion and crossov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6683" y="1204827"/>
            <a:ext cx="3255963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534988" y="4198031"/>
            <a:ext cx="854233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cs-CZ" dirty="0">
                <a:solidFill>
                  <a:srgbClr val="E60000"/>
                </a:solidFill>
                <a:latin typeface="Arial" charset="0"/>
              </a:rPr>
              <a:t>Závěr: </a:t>
            </a:r>
          </a:p>
          <a:p>
            <a:pPr eaLnBrk="0" hangingPunct="0">
              <a:spcAft>
                <a:spcPts val="1200"/>
              </a:spcAft>
            </a:pPr>
            <a:r>
              <a:rPr lang="cs-CZ" dirty="0">
                <a:latin typeface="Arial" charset="0"/>
              </a:rPr>
              <a:t>důsledkem nestejnoměrného crossing-overu a sklouznutí řetězce je </a:t>
            </a:r>
            <a:r>
              <a:rPr lang="cs-CZ" u="sng" dirty="0">
                <a:latin typeface="Arial" charset="0"/>
              </a:rPr>
              <a:t>změna počtu kopií</a:t>
            </a:r>
          </a:p>
          <a:p>
            <a:pPr eaLnBrk="0" hangingPunct="0">
              <a:spcAft>
                <a:spcPts val="1200"/>
              </a:spcAft>
            </a:pPr>
            <a:r>
              <a:rPr lang="cs-CZ" dirty="0">
                <a:latin typeface="Arial" charset="0"/>
              </a:rPr>
              <a:t>důsledkem nestejnoměrného c-o a genové konverze je</a:t>
            </a:r>
            <a:br>
              <a:rPr lang="cs-CZ" dirty="0">
                <a:latin typeface="Arial" charset="0"/>
              </a:rPr>
            </a:br>
            <a:r>
              <a:rPr lang="cs-CZ" u="sng" dirty="0">
                <a:latin typeface="Arial" charset="0"/>
              </a:rPr>
              <a:t>homogenizace sekvencí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 l="45689"/>
          <a:stretch>
            <a:fillRect/>
          </a:stretch>
        </p:blipFill>
        <p:spPr bwMode="auto">
          <a:xfrm>
            <a:off x="4920563" y="668252"/>
            <a:ext cx="3690938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1959318" y="320675"/>
            <a:ext cx="5170903" cy="95410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sz="2800" b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NEUTRÁLNÍ TEORIE</a:t>
            </a:r>
          </a:p>
          <a:p>
            <a:pPr algn="ctr" eaLnBrk="0" hangingPunct="0"/>
            <a:r>
              <a:rPr lang="cs-CZ" sz="2800" b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MOLEKULÁRNÍ EVOLUCE</a:t>
            </a: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539750" y="1745820"/>
            <a:ext cx="7574189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Moderní syntéza: debata selekce </a:t>
            </a:r>
            <a:r>
              <a:rPr lang="cs-CZ" sz="2000" i="1" dirty="0">
                <a:latin typeface="Arial" charset="0"/>
              </a:rPr>
              <a:t>vs</a:t>
            </a:r>
            <a:r>
              <a:rPr lang="cs-CZ" sz="2000" dirty="0">
                <a:latin typeface="Arial" charset="0"/>
              </a:rPr>
              <a:t>. drift</a:t>
            </a:r>
            <a:br>
              <a:rPr lang="cs-CZ" sz="2000" dirty="0">
                <a:latin typeface="Arial" charset="0"/>
              </a:rPr>
            </a:b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začátek 60. let 20. stol. </a:t>
            </a:r>
            <a:r>
              <a:rPr lang="cs-CZ" sz="2000" dirty="0">
                <a:latin typeface="Arial" charset="0"/>
                <a:sym typeface="Symbol" pitchFamily="18" charset="2"/>
              </a:rPr>
              <a:t> sekvence aminokyselin v proteinech</a:t>
            </a:r>
            <a:br>
              <a:rPr lang="cs-CZ" sz="2000" dirty="0">
                <a:latin typeface="Arial" charset="0"/>
                <a:sym typeface="Symbol" pitchFamily="18" charset="2"/>
              </a:rPr>
            </a:br>
            <a:br>
              <a:rPr lang="cs-CZ" sz="2000" dirty="0">
                <a:latin typeface="Arial" charset="0"/>
                <a:sym typeface="Symbol" pitchFamily="18" charset="2"/>
              </a:rPr>
            </a:br>
            <a:r>
              <a:rPr lang="cs-CZ" sz="2000" dirty="0">
                <a:latin typeface="Arial" charset="0"/>
              </a:rPr>
              <a:t>1966: elektroforéza proteinů 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dirty="0">
                <a:solidFill>
                  <a:srgbClr val="003399"/>
                </a:solidFill>
                <a:latin typeface="Arial" charset="0"/>
              </a:rPr>
              <a:t>	Richard </a:t>
            </a:r>
            <a:r>
              <a:rPr lang="cs-CZ" sz="2000" dirty="0" err="1">
                <a:solidFill>
                  <a:srgbClr val="003399"/>
                </a:solidFill>
                <a:latin typeface="Arial" charset="0"/>
              </a:rPr>
              <a:t>Lewontin</a:t>
            </a:r>
            <a:r>
              <a:rPr lang="cs-CZ" sz="2000" dirty="0">
                <a:solidFill>
                  <a:srgbClr val="003399"/>
                </a:solidFill>
                <a:latin typeface="Arial" charset="0"/>
              </a:rPr>
              <a:t> a Jack</a:t>
            </a:r>
            <a:r>
              <a:rPr lang="en-US" sz="2000" dirty="0">
                <a:solidFill>
                  <a:srgbClr val="003399"/>
                </a:solidFill>
                <a:latin typeface="Arial" charset="0"/>
              </a:rPr>
              <a:t> Hubby</a:t>
            </a:r>
            <a:r>
              <a:rPr lang="en-US" sz="2000" dirty="0">
                <a:latin typeface="Arial" charset="0"/>
              </a:rPr>
              <a:t> - </a:t>
            </a:r>
            <a:r>
              <a:rPr lang="cs-CZ" sz="2000" i="1" dirty="0">
                <a:latin typeface="Arial" charset="0"/>
              </a:rPr>
              <a:t>D</a:t>
            </a:r>
            <a:r>
              <a:rPr lang="en-US" sz="2000" i="1" dirty="0" err="1">
                <a:latin typeface="Arial" charset="0"/>
              </a:rPr>
              <a:t>rosophila</a:t>
            </a:r>
            <a:r>
              <a:rPr lang="cs-CZ" sz="2000" i="1" dirty="0">
                <a:latin typeface="Arial" charset="0"/>
              </a:rPr>
              <a:t> pseudoobscura</a:t>
            </a:r>
            <a:r>
              <a:rPr lang="cs-CZ" sz="2000" dirty="0">
                <a:latin typeface="Arial" charset="0"/>
              </a:rPr>
              <a:t>; 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dirty="0">
                <a:solidFill>
                  <a:srgbClr val="003399"/>
                </a:solidFill>
                <a:latin typeface="Arial" charset="0"/>
              </a:rPr>
              <a:t>	Harry Harris</a:t>
            </a:r>
            <a:r>
              <a:rPr lang="cs-CZ" sz="2000" dirty="0">
                <a:latin typeface="Arial" charset="0"/>
              </a:rPr>
              <a:t> - člověk </a:t>
            </a:r>
            <a:endParaRPr lang="en-US" sz="2000" dirty="0">
              <a:latin typeface="Arial" charset="0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  <a:sym typeface="Symbol" pitchFamily="18" charset="2"/>
              </a:rPr>
              <a:t> polymorfismus v přírodních populacích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05" name="Text Box 37"/>
          <p:cNvSpPr txBox="1">
            <a:spLocks noChangeArrowheads="1"/>
          </p:cNvSpPr>
          <p:nvPr/>
        </p:nvSpPr>
        <p:spPr bwMode="auto">
          <a:xfrm>
            <a:off x="523875" y="521438"/>
            <a:ext cx="8401659" cy="145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cs-CZ" dirty="0">
                <a:solidFill>
                  <a:srgbClr val="E60000"/>
                </a:solidFill>
                <a:latin typeface="Arial" charset="0"/>
              </a:rPr>
              <a:t>Data získaná do konce 60. let naznačovala, že:</a:t>
            </a:r>
          </a:p>
          <a:p>
            <a:pPr defTabSz="360000" eaLnBrk="0" hangingPunct="0">
              <a:spcAft>
                <a:spcPts val="1000"/>
              </a:spcAft>
            </a:pPr>
            <a:endParaRPr lang="cs-CZ" dirty="0">
              <a:solidFill>
                <a:srgbClr val="E60000"/>
              </a:solidFill>
              <a:latin typeface="Arial" charset="0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dirty="0">
                <a:latin typeface="Arial" charset="0"/>
                <a:sym typeface="Symbol" pitchFamily="18" charset="2"/>
              </a:rPr>
              <a:t>Evoluce na molekulární úrovni probíhá konstantním tempem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53F4DB0-A81A-4F8F-8469-36654845B4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45" y="2512870"/>
            <a:ext cx="7763359" cy="34782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05" name="Text Box 37"/>
          <p:cNvSpPr txBox="1">
            <a:spLocks noChangeArrowheads="1"/>
          </p:cNvSpPr>
          <p:nvPr/>
        </p:nvSpPr>
        <p:spPr bwMode="auto">
          <a:xfrm>
            <a:off x="523875" y="521438"/>
            <a:ext cx="84016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cs-CZ" dirty="0">
                <a:latin typeface="Arial" charset="0"/>
                <a:sym typeface="Symbol" pitchFamily="18" charset="2"/>
              </a:rPr>
              <a:t>Evoluce na molekulární úrovni probíhá konstantním tempem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4EF59B7-F0CC-49FC-9E14-5A81FCAE3EBE}"/>
              </a:ext>
            </a:extLst>
          </p:cNvPr>
          <p:cNvSpPr txBox="1"/>
          <p:nvPr/>
        </p:nvSpPr>
        <p:spPr>
          <a:xfrm>
            <a:off x="2045483" y="5820091"/>
            <a:ext cx="4856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srovnání rozdílů AA mezi </a:t>
            </a:r>
            <a:r>
              <a:rPr lang="cs-CZ" sz="2000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a </a:t>
            </a:r>
            <a:r>
              <a:rPr lang="cs-CZ" sz="20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-globinem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29E1F9B9-3F59-4810-A715-98D9A35CF974}"/>
              </a:ext>
            </a:extLst>
          </p:cNvPr>
          <p:cNvGrpSpPr/>
          <p:nvPr/>
        </p:nvGrpSpPr>
        <p:grpSpPr>
          <a:xfrm>
            <a:off x="2045483" y="1139929"/>
            <a:ext cx="5276186" cy="4350808"/>
            <a:chOff x="2045483" y="1139929"/>
            <a:chExt cx="5276186" cy="4350808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43E4768E-47D1-4C14-B374-8A428BAB8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5483" y="1240523"/>
              <a:ext cx="5276186" cy="4250214"/>
            </a:xfrm>
            <a:prstGeom prst="rect">
              <a:avLst/>
            </a:prstGeom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057BE3ED-4CEE-4B3B-8929-C410E454D4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61" t="-1893" b="79799"/>
            <a:stretch/>
          </p:blipFill>
          <p:spPr>
            <a:xfrm flipH="1">
              <a:off x="6058619" y="1139929"/>
              <a:ext cx="1263050" cy="9390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5884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05" name="Text Box 37"/>
          <p:cNvSpPr txBox="1">
            <a:spLocks noChangeArrowheads="1"/>
          </p:cNvSpPr>
          <p:nvPr/>
        </p:nvSpPr>
        <p:spPr bwMode="auto">
          <a:xfrm>
            <a:off x="468313" y="361950"/>
            <a:ext cx="8521885" cy="319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cs-CZ" dirty="0">
                <a:solidFill>
                  <a:srgbClr val="E60000"/>
                </a:solidFill>
                <a:latin typeface="Arial" charset="0"/>
              </a:rPr>
              <a:t>Data získaná do konce 60. let naznačovala, že:</a:t>
            </a:r>
          </a:p>
          <a:p>
            <a:pPr defTabSz="360000" eaLnBrk="0" hangingPunct="0">
              <a:spcAft>
                <a:spcPts val="1000"/>
              </a:spcAft>
            </a:pPr>
            <a:endParaRPr lang="cs-CZ" dirty="0">
              <a:solidFill>
                <a:srgbClr val="E60000"/>
              </a:solidFill>
              <a:latin typeface="Arial" charset="0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dirty="0">
                <a:latin typeface="Arial" charset="0"/>
              </a:rPr>
              <a:t>Rychlost molekulární evoluce je relativně vysoká </a:t>
            </a:r>
            <a:br>
              <a:rPr lang="cs-CZ" dirty="0">
                <a:latin typeface="Arial" charset="0"/>
              </a:rPr>
            </a:br>
            <a:r>
              <a:rPr lang="cs-CZ" dirty="0">
                <a:latin typeface="Arial" charset="0"/>
              </a:rPr>
              <a:t>	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dirty="0">
                <a:latin typeface="Arial" charset="0"/>
              </a:rPr>
              <a:t>Rozsah genetické proměnlivosti v populacích je příliš vysoký 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dirty="0">
                <a:latin typeface="Arial" charset="0"/>
              </a:rPr>
              <a:t>... obojí by vyžadovalo vysoké </a:t>
            </a:r>
            <a:r>
              <a:rPr lang="cs-CZ" u="sng" dirty="0">
                <a:latin typeface="Arial" charset="0"/>
              </a:rPr>
              <a:t>selekční náklady</a:t>
            </a:r>
            <a:r>
              <a:rPr lang="cs-CZ" dirty="0">
                <a:latin typeface="Arial" charset="0"/>
              </a:rPr>
              <a:t> </a:t>
            </a:r>
            <a:r>
              <a:rPr lang="cs-CZ" dirty="0">
                <a:latin typeface="Arial" charset="0"/>
                <a:sym typeface="Symbol" pitchFamily="18" charset="2"/>
              </a:rPr>
              <a:t> </a:t>
            </a:r>
            <a:br>
              <a:rPr lang="cs-CZ" dirty="0">
                <a:latin typeface="Arial" charset="0"/>
                <a:sym typeface="Symbol" pitchFamily="18" charset="2"/>
              </a:rPr>
            </a:br>
            <a:r>
              <a:rPr lang="cs-CZ" dirty="0">
                <a:latin typeface="Arial" charset="0"/>
                <a:sym typeface="Symbol" pitchFamily="18" charset="2"/>
              </a:rPr>
              <a:t>	polymorfismus nemůže být udržován selekcí</a:t>
            </a:r>
          </a:p>
        </p:txBody>
      </p:sp>
    </p:spTree>
    <p:extLst>
      <p:ext uri="{BB962C8B-B14F-4D97-AF65-F5344CB8AC3E}">
        <p14:creationId xmlns:p14="http://schemas.microsoft.com/office/powerpoint/2010/main" val="1867252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23875" y="361950"/>
            <a:ext cx="8028160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Proč v populacích tak velký polymorfismus?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err="1">
                <a:latin typeface="Arial" pitchFamily="34" charset="0"/>
                <a:cs typeface="Arial" pitchFamily="34" charset="0"/>
              </a:rPr>
              <a:t>Motoo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Kimura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protože jsou alely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neutrální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trvá mnoho generací, než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nová mutace dospěje k fixaci – během té doby je populace nutně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polymorfní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=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přechodný polymorfismus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Často během přechodu k fixaci dojde v dané alele k další mutaci 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v dostatečně velké populaci bude v každém okamžiku velké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množství variability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Populace je v rovnováze driftu a mutace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523875" y="5376472"/>
            <a:ext cx="7639797" cy="836126"/>
            <a:chOff x="539750" y="4536213"/>
            <a:chExt cx="7639797" cy="836126"/>
          </a:xfrm>
        </p:grpSpPr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539750" y="4536213"/>
              <a:ext cx="3497111" cy="836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Aft>
                  <a:spcPts val="1000"/>
                </a:spcAft>
              </a:pPr>
              <a:r>
                <a:rPr lang="cs-CZ" sz="2000" dirty="0">
                  <a:solidFill>
                    <a:srgbClr val="003399"/>
                  </a:solidFill>
                  <a:latin typeface="Arial" charset="0"/>
                </a:rPr>
                <a:t>M. </a:t>
              </a:r>
              <a:r>
                <a:rPr lang="cs-CZ" sz="2000" dirty="0" err="1">
                  <a:solidFill>
                    <a:srgbClr val="003399"/>
                  </a:solidFill>
                  <a:latin typeface="Arial" charset="0"/>
                </a:rPr>
                <a:t>Kimura</a:t>
              </a:r>
              <a:r>
                <a:rPr lang="cs-CZ" sz="2000" dirty="0">
                  <a:latin typeface="Arial" charset="0"/>
                </a:rPr>
                <a:t> (1968)</a:t>
              </a:r>
            </a:p>
            <a:p>
              <a:pPr eaLnBrk="0" hangingPunct="0">
                <a:spcAft>
                  <a:spcPts val="1000"/>
                </a:spcAft>
              </a:pPr>
              <a:r>
                <a:rPr lang="cs-CZ" sz="2000" dirty="0">
                  <a:solidFill>
                    <a:srgbClr val="003399"/>
                  </a:solidFill>
                  <a:latin typeface="Arial" charset="0"/>
                </a:rPr>
                <a:t>J.L. King</a:t>
              </a:r>
              <a:r>
                <a:rPr lang="en-US" sz="2000" dirty="0">
                  <a:solidFill>
                    <a:srgbClr val="003399"/>
                  </a:solidFill>
                  <a:latin typeface="Arial" charset="0"/>
                </a:rPr>
                <a:t> &amp; T.H. </a:t>
              </a:r>
              <a:r>
                <a:rPr lang="cs-CZ" sz="2000" dirty="0" err="1">
                  <a:solidFill>
                    <a:srgbClr val="003399"/>
                  </a:solidFill>
                  <a:latin typeface="Arial" charset="0"/>
                </a:rPr>
                <a:t>Jukes</a:t>
              </a:r>
              <a:r>
                <a:rPr lang="cs-CZ" sz="2000" dirty="0">
                  <a:latin typeface="Arial" charset="0"/>
                </a:rPr>
                <a:t> (1969)</a:t>
              </a:r>
              <a:endParaRPr lang="cs-CZ" sz="2000" dirty="0">
                <a:solidFill>
                  <a:srgbClr val="E60000"/>
                </a:solidFill>
                <a:latin typeface="Arial" charset="0"/>
              </a:endParaRPr>
            </a:p>
          </p:txBody>
        </p:sp>
        <p:cxnSp>
          <p:nvCxnSpPr>
            <p:cNvPr id="7" name="Přímá spojovací šipka 6"/>
            <p:cNvCxnSpPr/>
            <p:nvPr/>
          </p:nvCxnSpPr>
          <p:spPr bwMode="auto">
            <a:xfrm>
              <a:off x="3991404" y="4992130"/>
              <a:ext cx="943061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E6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TextovéPole 7"/>
            <p:cNvSpPr txBox="1"/>
            <p:nvPr/>
          </p:nvSpPr>
          <p:spPr>
            <a:xfrm>
              <a:off x="5253746" y="4541342"/>
              <a:ext cx="2925801" cy="83099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neutrální teorie</a:t>
              </a:r>
            </a:p>
            <a:p>
              <a:pPr algn="ctr"/>
              <a:r>
                <a:rPr lang="cs-CZ" dirty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molekulární evoluce</a:t>
              </a:r>
            </a:p>
          </p:txBody>
        </p:sp>
      </p:grpSp>
      <p:pic>
        <p:nvPicPr>
          <p:cNvPr id="10" name="Picture 16" descr="Kimura"/>
          <p:cNvPicPr>
            <a:picLocks noChangeAspect="1" noChangeArrowheads="1"/>
          </p:cNvPicPr>
          <p:nvPr/>
        </p:nvPicPr>
        <p:blipFill>
          <a:blip r:embed="rId2" cstate="print"/>
          <a:srcRect b="7863"/>
          <a:stretch>
            <a:fillRect/>
          </a:stretch>
        </p:blipFill>
        <p:spPr bwMode="auto">
          <a:xfrm>
            <a:off x="7310700" y="2948859"/>
            <a:ext cx="1620364" cy="213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253078" y="4703419"/>
            <a:ext cx="11208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600" dirty="0">
                <a:solidFill>
                  <a:srgbClr val="003399"/>
                </a:solidFill>
                <a:latin typeface="Arial" charset="0"/>
              </a:rPr>
              <a:t>M. </a:t>
            </a:r>
            <a:r>
              <a:rPr lang="cs-CZ" sz="1600" dirty="0" err="1">
                <a:solidFill>
                  <a:srgbClr val="003399"/>
                </a:solidFill>
                <a:latin typeface="Arial" charset="0"/>
              </a:rPr>
              <a:t>Kimura</a:t>
            </a:r>
            <a:endParaRPr lang="cs-CZ" sz="1600" dirty="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5898</TotalTime>
  <Words>1941</Words>
  <Application>Microsoft Office PowerPoint</Application>
  <PresentationFormat>Předvádění na obrazovce (4:3)</PresentationFormat>
  <Paragraphs>278</Paragraphs>
  <Slides>42</Slides>
  <Notes>26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8" baseType="lpstr">
      <vt:lpstr>Arial</vt:lpstr>
      <vt:lpstr>Arial Black</vt:lpstr>
      <vt:lpstr>Symbol</vt:lpstr>
      <vt:lpstr>Times New Roman</vt:lpstr>
      <vt:lpstr>Výchozí návrh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LGE ÚŽFG AV ČR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Miloš Macholán</dc:creator>
  <cp:lastModifiedBy>Miloš Macholán</cp:lastModifiedBy>
  <cp:revision>195</cp:revision>
  <dcterms:created xsi:type="dcterms:W3CDTF">2002-02-28T16:27:36Z</dcterms:created>
  <dcterms:modified xsi:type="dcterms:W3CDTF">2021-10-27T12:39:51Z</dcterms:modified>
</cp:coreProperties>
</file>