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1"/>
  </p:notesMasterIdLst>
  <p:sldIdLst>
    <p:sldId id="275" r:id="rId2"/>
    <p:sldId id="294" r:id="rId3"/>
    <p:sldId id="300" r:id="rId4"/>
    <p:sldId id="266" r:id="rId5"/>
    <p:sldId id="267" r:id="rId6"/>
    <p:sldId id="301" r:id="rId7"/>
    <p:sldId id="276" r:id="rId8"/>
    <p:sldId id="277" r:id="rId9"/>
    <p:sldId id="278" r:id="rId10"/>
    <p:sldId id="295" r:id="rId11"/>
    <p:sldId id="296" r:id="rId12"/>
    <p:sldId id="268" r:id="rId13"/>
    <p:sldId id="283" r:id="rId14"/>
    <p:sldId id="281" r:id="rId15"/>
    <p:sldId id="279" r:id="rId16"/>
    <p:sldId id="269" r:id="rId17"/>
    <p:sldId id="303" r:id="rId18"/>
    <p:sldId id="304" r:id="rId19"/>
    <p:sldId id="311" r:id="rId20"/>
    <p:sldId id="274" r:id="rId21"/>
    <p:sldId id="302" r:id="rId22"/>
    <p:sldId id="305" r:id="rId23"/>
    <p:sldId id="306" r:id="rId24"/>
    <p:sldId id="297" r:id="rId25"/>
    <p:sldId id="289" r:id="rId26"/>
    <p:sldId id="290" r:id="rId27"/>
    <p:sldId id="291" r:id="rId28"/>
    <p:sldId id="321" r:id="rId29"/>
    <p:sldId id="322" r:id="rId30"/>
    <p:sldId id="292" r:id="rId31"/>
    <p:sldId id="308" r:id="rId32"/>
    <p:sldId id="298" r:id="rId33"/>
    <p:sldId id="284" r:id="rId34"/>
    <p:sldId id="312" r:id="rId35"/>
    <p:sldId id="272" r:id="rId36"/>
    <p:sldId id="271" r:id="rId37"/>
    <p:sldId id="314" r:id="rId38"/>
    <p:sldId id="285" r:id="rId39"/>
    <p:sldId id="324" r:id="rId40"/>
    <p:sldId id="315" r:id="rId41"/>
    <p:sldId id="313" r:id="rId42"/>
    <p:sldId id="309" r:id="rId43"/>
    <p:sldId id="317" r:id="rId44"/>
    <p:sldId id="320" r:id="rId45"/>
    <p:sldId id="299" r:id="rId46"/>
    <p:sldId id="319" r:id="rId47"/>
    <p:sldId id="316" r:id="rId48"/>
    <p:sldId id="273" r:id="rId49"/>
    <p:sldId id="287" r:id="rId50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5">
          <p15:clr>
            <a:srgbClr val="A4A3A4"/>
          </p15:clr>
        </p15:guide>
        <p15:guide id="2" pos="30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0000"/>
    <a:srgbClr val="FF00FF"/>
    <a:srgbClr val="FFCCFF"/>
    <a:srgbClr val="03F7E0"/>
    <a:srgbClr val="CCFFFF"/>
    <a:srgbClr val="003399"/>
    <a:srgbClr val="DCFF7D"/>
    <a:srgbClr val="FFFFCC"/>
    <a:srgbClr val="FF0066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1536" y="102"/>
      </p:cViewPr>
      <p:guideLst>
        <p:guide orient="horz" pos="145"/>
        <p:guide pos="30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B19E332-1A45-4FFA-BA31-C89F4179B0C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3382A-347D-43BA-AEFB-0E6C49674537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D565D6-051A-4451-9FBE-925A73FF87C7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45801D-A9C9-4BFA-831E-A43EA314C866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A358B1-6B6F-4428-A33A-B65F23C591A3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C8E187-7B1F-4357-B8AB-4FC4A6DE0C61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7FC062-16E1-401B-BECD-A48679F27195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5C175-3B2A-416E-8750-FE48C059652F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5C175-3B2A-416E-8750-FE48C059652F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5C175-3B2A-416E-8750-FE48C059652F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5C175-3B2A-416E-8750-FE48C059652F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5C175-3B2A-416E-8750-FE48C059652F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1DEB7C-9B4C-4697-8A85-69AF85BB5C9E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B3D376-7E89-46C6-90A2-910A7C6F91B2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8F9041-4729-4850-BEA9-24E09AA9B722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B96AA5-5E39-4EC0-BC00-9146DAB545ED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7C3EE3-1CA6-4C56-8FCB-EE154916E037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1A8A43-83F8-4B9A-89AB-1A38A2D4B39D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0889F9-69C1-4302-95E4-38A5331D6368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0889F9-69C1-4302-95E4-38A5331D6368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56A7C9-7C18-43E5-A410-AA0677385857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A12E0E-A687-49A4-ADD7-94683112A284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A12E0E-A687-49A4-ADD7-94683112A284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1DEB7C-9B4C-4697-8A85-69AF85BB5C9E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B6D984-FBFF-421E-A331-5E89385267C6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A12E0E-A687-49A4-ADD7-94683112A284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A12E0E-A687-49A4-ADD7-94683112A284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FC2297-6E25-4561-8B80-06FBD95F1C7E}" type="slidenum">
              <a:rPr lang="cs-CZ" smtClean="0"/>
              <a:pPr/>
              <a:t>48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BB02AF-F91C-432D-A8F0-731CEA203140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1FDD29-781A-4438-863A-5FE3D1654ED8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B67CA1-9F71-44E7-8B3E-761840DFD755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B67CA1-9F71-44E7-8B3E-761840DFD755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1152B8-FEFA-41E9-959F-959903874CE6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CE4290-8765-4620-98B6-674A8FCC5D8D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75326C-07FE-470C-A349-8C72291C7021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8F405-6499-49A1-A708-3F3CC0705EE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DD95E-58C1-444E-AB1B-BED2D057AD7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F684B-C714-41F9-8551-EAEAC6CD7DE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A0701-D9D6-4B36-B11E-98818B60515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40F9-7382-46B3-B799-C04F9AF52E2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45761-D836-4D22-895B-69333CA1B52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56F07-9569-42ED-A506-254841CBFEE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F6286-B469-4911-A9F5-81BBD6E1ABB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E24AE-2581-4348-A7A2-93F740A0059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CA7AC-D271-4563-B2AE-E0D165D70D3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89DC2-06FE-481E-99F1-7A6CF24AC9C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C9AF9235-7715-4B36-8C56-3A4F34E0D1C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6/69/Punctuated-equilibrium.svg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10" Type="http://schemas.openxmlformats.org/officeDocument/2006/relationships/image" Target="../media/image7.jpe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gif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 descr="mappin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7813" y="399579"/>
            <a:ext cx="2516187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1566009" y="222948"/>
            <a:ext cx="5638916" cy="70788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40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MACROEVOLUTION</a:t>
            </a:r>
            <a:endParaRPr lang="cs-CZ" sz="40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3076" name="Picture 6" descr="UbxHomMutant"/>
          <p:cNvPicPr>
            <a:picLocks noChangeAspect="1" noChangeArrowheads="1"/>
          </p:cNvPicPr>
          <p:nvPr/>
        </p:nvPicPr>
        <p:blipFill>
          <a:blip r:embed="rId4" cstate="print"/>
          <a:srcRect l="50110" t="50500"/>
          <a:stretch>
            <a:fillRect/>
          </a:stretch>
        </p:blipFill>
        <p:spPr bwMode="auto">
          <a:xfrm>
            <a:off x="5964538" y="4993803"/>
            <a:ext cx="2668588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9" descr="carroll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587" y="1103871"/>
            <a:ext cx="2672789" cy="32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0" descr="rotatinghox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337" y="4513521"/>
            <a:ext cx="222885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1" descr="Hox%20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90888" y="1129528"/>
            <a:ext cx="3068637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3" descr="File:Punctuated-equilibrium.sv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57475" y="3190875"/>
            <a:ext cx="263525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17" descr="mammal-evolution-718983-sw"/>
          <p:cNvPicPr>
            <a:picLocks noChangeAspect="1" noChangeArrowheads="1"/>
          </p:cNvPicPr>
          <p:nvPr/>
        </p:nvPicPr>
        <p:blipFill>
          <a:blip r:embed="rId10" cstate="print"/>
          <a:srcRect t="12971" r="688" b="24834"/>
          <a:stretch>
            <a:fillRect/>
          </a:stretch>
        </p:blipFill>
        <p:spPr bwMode="auto">
          <a:xfrm>
            <a:off x="5281613" y="3185641"/>
            <a:ext cx="3690937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.wikimedia.org/wikipedia/commons/2/2e/Charles_Darwin_seated_cr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5430" y="230188"/>
            <a:ext cx="2127121" cy="2798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" name="Oválný popisek 2"/>
          <p:cNvSpPr>
            <a:spLocks noChangeArrowheads="1"/>
          </p:cNvSpPr>
          <p:nvPr/>
        </p:nvSpPr>
        <p:spPr bwMode="auto">
          <a:xfrm>
            <a:off x="1135970" y="230188"/>
            <a:ext cx="4997450" cy="1547812"/>
          </a:xfrm>
          <a:prstGeom prst="wedgeEllipseCallout">
            <a:avLst>
              <a:gd name="adj1" fmla="val 66375"/>
              <a:gd name="adj2" fmla="val 4716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GB" sz="1800"/>
              <a:t>Species of different genera and classes has not changed by the same rate or to the same degree (see „living fossils“).</a:t>
            </a:r>
            <a:endParaRPr lang="en-GB"/>
          </a:p>
        </p:txBody>
      </p:sp>
      <p:sp>
        <p:nvSpPr>
          <p:cNvPr id="4" name="Oválný popisek 3"/>
          <p:cNvSpPr>
            <a:spLocks noChangeArrowheads="1"/>
          </p:cNvSpPr>
          <p:nvPr/>
        </p:nvSpPr>
        <p:spPr bwMode="auto">
          <a:xfrm>
            <a:off x="1812925" y="1852613"/>
            <a:ext cx="4997450" cy="1547812"/>
          </a:xfrm>
          <a:prstGeom prst="wedgeEllipseCallout">
            <a:avLst>
              <a:gd name="adj1" fmla="val 53711"/>
              <a:gd name="adj2" fmla="val -91693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GB" sz="1800"/>
              <a:t>Periods during which species were changing were short relative to periods during which they stayed unchanged.</a:t>
            </a:r>
            <a:endParaRPr lang="en-GB"/>
          </a:p>
        </p:txBody>
      </p:sp>
      <p:pic>
        <p:nvPicPr>
          <p:cNvPr id="76804" name="Picture 4" descr="http://upload.wikimedia.org/wikipedia/commons/a/a7/Richard_dawkins_lecture.jpg"/>
          <p:cNvPicPr>
            <a:picLocks noChangeAspect="1" noChangeArrowheads="1"/>
          </p:cNvPicPr>
          <p:nvPr/>
        </p:nvPicPr>
        <p:blipFill>
          <a:blip r:embed="rId3" cstate="print"/>
          <a:srcRect l="11459" r="13219" b="23315"/>
          <a:stretch>
            <a:fillRect/>
          </a:stretch>
        </p:blipFill>
        <p:spPr bwMode="auto">
          <a:xfrm>
            <a:off x="646113" y="3786188"/>
            <a:ext cx="2074862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2732088" y="6088063"/>
            <a:ext cx="31854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R. Dawkins: Blind watchaker</a:t>
            </a:r>
          </a:p>
        </p:txBody>
      </p:sp>
      <p:sp>
        <p:nvSpPr>
          <p:cNvPr id="7" name="Oválný popisek 6"/>
          <p:cNvSpPr>
            <a:spLocks noChangeArrowheads="1"/>
          </p:cNvSpPr>
          <p:nvPr/>
        </p:nvSpPr>
        <p:spPr bwMode="auto">
          <a:xfrm>
            <a:off x="2947988" y="3521075"/>
            <a:ext cx="6067425" cy="2406650"/>
          </a:xfrm>
          <a:prstGeom prst="wedgeEllipseCallout">
            <a:avLst>
              <a:gd name="adj1" fmla="val -63671"/>
              <a:gd name="adj2" fmla="val 16444"/>
            </a:avLst>
          </a:prstGeom>
          <a:solidFill>
            <a:srgbClr val="DCFF7D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GB" sz="1800"/>
              <a:t>Except of (nonexisting) completely constant rate there is only </a:t>
            </a:r>
            <a:r>
              <a:rPr lang="en-GB" sz="1800" u="sng"/>
              <a:t>variable</a:t>
            </a:r>
            <a:r>
              <a:rPr lang="en-GB" sz="1800"/>
              <a:t> rate – species change either in discrete steps (punctuationism) or gradually. Therefore, stasis is only an extreme case of slow evolution.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ovéPole 1"/>
          <p:cNvSpPr txBox="1">
            <a:spLocks noChangeArrowheads="1"/>
          </p:cNvSpPr>
          <p:nvPr/>
        </p:nvSpPr>
        <p:spPr bwMode="auto">
          <a:xfrm>
            <a:off x="484188" y="230188"/>
            <a:ext cx="8659812" cy="57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/>
            <a:r>
              <a:rPr lang="en-GB" dirty="0"/>
              <a:t>Punctuational </a:t>
            </a:r>
            <a:r>
              <a:rPr lang="en-GB" dirty="0" err="1"/>
              <a:t>proces</a:t>
            </a:r>
            <a:r>
              <a:rPr lang="en-GB" dirty="0"/>
              <a:t> typical for language evolution: </a:t>
            </a:r>
          </a:p>
          <a:p>
            <a:pPr defTabSz="360000"/>
            <a:r>
              <a:rPr lang="en-GB" dirty="0"/>
              <a:t>changes play an important role in periods of divergence of a new language</a:t>
            </a:r>
          </a:p>
          <a:p>
            <a:pPr defTabSz="360000">
              <a:spcAft>
                <a:spcPts val="2400"/>
              </a:spcAft>
            </a:pPr>
            <a:r>
              <a:rPr lang="en-GB" dirty="0"/>
              <a:t>Bantu, </a:t>
            </a:r>
            <a:r>
              <a:rPr lang="en-GB" dirty="0" err="1"/>
              <a:t>Indoeuropean</a:t>
            </a:r>
            <a:r>
              <a:rPr lang="en-GB" dirty="0"/>
              <a:t> and Austronesian group: 10-33% differences 	connected with language splitting</a:t>
            </a:r>
          </a:p>
          <a:p>
            <a:pPr defTabSz="360000">
              <a:spcAft>
                <a:spcPts val="1200"/>
              </a:spcAft>
            </a:pPr>
            <a:r>
              <a:rPr lang="en-GB" dirty="0">
                <a:solidFill>
                  <a:srgbClr val="F00000"/>
                </a:solidFill>
              </a:rPr>
              <a:t>How to explain stasis?</a:t>
            </a:r>
          </a:p>
          <a:p>
            <a:pPr defTabSz="360000">
              <a:spcAft>
                <a:spcPts val="1200"/>
              </a:spcAft>
            </a:pPr>
            <a:r>
              <a:rPr lang="en-GB" dirty="0"/>
              <a:t>genetic or ontogenetic constraints</a:t>
            </a:r>
          </a:p>
          <a:p>
            <a:pPr defTabSz="360000">
              <a:spcAft>
                <a:spcPts val="1200"/>
              </a:spcAft>
            </a:pPr>
            <a:r>
              <a:rPr lang="en-GB" dirty="0"/>
              <a:t>habitat tracking – glacial/interglacial cycles</a:t>
            </a:r>
          </a:p>
          <a:p>
            <a:pPr defTabSz="360000">
              <a:spcAft>
                <a:spcPts val="1200"/>
              </a:spcAft>
            </a:pPr>
            <a:endParaRPr lang="en-GB" dirty="0"/>
          </a:p>
          <a:p>
            <a:pPr defTabSz="360000">
              <a:spcAft>
                <a:spcPts val="1200"/>
              </a:spcAft>
            </a:pPr>
            <a:endParaRPr lang="en-GB" dirty="0"/>
          </a:p>
          <a:p>
            <a:pPr defTabSz="360000">
              <a:spcAft>
                <a:spcPts val="1200"/>
              </a:spcAft>
            </a:pPr>
            <a:endParaRPr lang="en-GB" dirty="0"/>
          </a:p>
          <a:p>
            <a:pPr defTabSz="360000">
              <a:spcAft>
                <a:spcPts val="1200"/>
              </a:spcAft>
            </a:pPr>
            <a:br>
              <a:rPr lang="en-GB" dirty="0"/>
            </a:br>
            <a:endParaRPr lang="en-GB" dirty="0"/>
          </a:p>
          <a:p>
            <a:pPr defTabSz="360000">
              <a:spcAft>
                <a:spcPts val="1200"/>
              </a:spcAft>
            </a:pPr>
            <a:br>
              <a:rPr lang="en-GB" dirty="0"/>
            </a:br>
            <a:r>
              <a:rPr lang="en-GB" dirty="0"/>
              <a:t>short-term local divergence – rapid changes spatially limited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811276" y="3599935"/>
            <a:ext cx="7370230" cy="2082054"/>
            <a:chOff x="811276" y="3517556"/>
            <a:chExt cx="7370230" cy="2082054"/>
          </a:xfrm>
        </p:grpSpPr>
        <p:pic>
          <p:nvPicPr>
            <p:cNvPr id="10244" name="Picture 4" descr="http://theresilientearth.com/files/images/lgm_earth_map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1276" y="3560644"/>
              <a:ext cx="3841665" cy="1920833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0246" name="Picture 6" descr="http://upload.wikimedia.org/wikipedia/commons/d/de/Europe20000ya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51836" y="3517556"/>
              <a:ext cx="3129670" cy="2082054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cxnSp>
          <p:nvCxnSpPr>
            <p:cNvPr id="7" name="Přímá spojovací šipka 6"/>
            <p:cNvCxnSpPr/>
            <p:nvPr/>
          </p:nvCxnSpPr>
          <p:spPr bwMode="auto">
            <a:xfrm flipH="1">
              <a:off x="5659394" y="4464908"/>
              <a:ext cx="370702" cy="64255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8" name="Přímá spojovací šipka 7"/>
            <p:cNvCxnSpPr/>
            <p:nvPr/>
          </p:nvCxnSpPr>
          <p:spPr bwMode="auto">
            <a:xfrm flipH="1">
              <a:off x="5811794" y="4518454"/>
              <a:ext cx="370702" cy="64255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685800" y="230188"/>
            <a:ext cx="7953931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8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Relation between micro- and macroevolution</a:t>
            </a:r>
          </a:p>
        </p:txBody>
      </p:sp>
      <p:sp>
        <p:nvSpPr>
          <p:cNvPr id="258052" name="Text Box 4"/>
          <p:cNvSpPr txBox="1">
            <a:spLocks noChangeArrowheads="1"/>
          </p:cNvSpPr>
          <p:nvPr/>
        </p:nvSpPr>
        <p:spPr bwMode="auto">
          <a:xfrm>
            <a:off x="484188" y="1038654"/>
            <a:ext cx="8659812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>
                <a:solidFill>
                  <a:srgbClr val="003399"/>
                </a:solidFill>
              </a:rPr>
              <a:t>Steven M. Stanley</a:t>
            </a:r>
            <a:r>
              <a:rPr lang="en-GB"/>
              <a:t> (1975): macroevolution separated from microevolution</a:t>
            </a:r>
          </a:p>
          <a:p>
            <a:pPr defTabSz="360000">
              <a:spcAft>
                <a:spcPts val="1000"/>
              </a:spcAft>
            </a:pPr>
            <a:r>
              <a:rPr lang="en-GB">
                <a:solidFill>
                  <a:srgbClr val="003399"/>
                </a:solidFill>
              </a:rPr>
              <a:t>S.J. Gould</a:t>
            </a:r>
            <a:r>
              <a:rPr lang="en-GB"/>
              <a:t> (1980): „deposition of neo-Darwinism from the throne“, „effective</a:t>
            </a:r>
            <a:br>
              <a:rPr lang="en-GB"/>
            </a:br>
            <a:r>
              <a:rPr lang="en-GB"/>
              <a:t>	death of neo-Darwinism“</a:t>
            </a:r>
          </a:p>
          <a:p>
            <a:pPr defTabSz="360000">
              <a:spcAft>
                <a:spcPts val="1000"/>
              </a:spcAft>
            </a:pPr>
            <a:r>
              <a:rPr lang="en-GB"/>
              <a:t>Modern Synthesis narrow, extrapolationistic and reductionistic</a:t>
            </a:r>
            <a:br>
              <a:rPr lang="en-GB"/>
            </a:br>
            <a:endParaRPr lang="en-GB"/>
          </a:p>
          <a:p>
            <a:pPr defTabSz="360000">
              <a:spcAft>
                <a:spcPts val="1000"/>
              </a:spcAft>
            </a:pPr>
            <a:r>
              <a:rPr lang="en-GB" sz="2400">
                <a:solidFill>
                  <a:srgbClr val="F00000"/>
                </a:solidFill>
              </a:rPr>
              <a:t>Is macroevolution really different from microevolution?</a:t>
            </a:r>
            <a:br>
              <a:rPr lang="en-GB">
                <a:solidFill>
                  <a:srgbClr val="F00000"/>
                </a:solidFill>
              </a:rPr>
            </a:br>
            <a:endParaRPr lang="en-GB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GB"/>
              <a:t>evolution of horses</a:t>
            </a:r>
          </a:p>
          <a:p>
            <a:pPr defTabSz="360000">
              <a:spcAft>
                <a:spcPts val="1000"/>
              </a:spcAft>
            </a:pPr>
            <a:r>
              <a:rPr lang="en-GB"/>
              <a:t>Darwin´s finches</a:t>
            </a:r>
          </a:p>
          <a:p>
            <a:pPr defTabSz="360000">
              <a:spcAft>
                <a:spcPts val="1000"/>
              </a:spcAft>
            </a:pPr>
            <a:r>
              <a:rPr lang="en-GB"/>
              <a:t>mammal evolution</a:t>
            </a:r>
          </a:p>
        </p:txBody>
      </p:sp>
      <p:pic>
        <p:nvPicPr>
          <p:cNvPr id="11268" name="Picture 5" descr="http://pronkpapers.files.wordpress.com/2010/08/matrioshaka_dol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8575" y="4582757"/>
            <a:ext cx="3347487" cy="2117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269" name="Picture 7" descr="http://4.bp.blogspot.com/-AfuZ2_s4YXY/UFjZgmmB8LI/AAAAAAAALp8/8Yla-HUMoUw/s640/the-beatles-matryoshka-doll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626" y="3547204"/>
            <a:ext cx="3221275" cy="2132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6939458" y="5716834"/>
            <a:ext cx="1575115" cy="747155"/>
          </a:xfrm>
          <a:prstGeom prst="wedgeRectCallout">
            <a:avLst>
              <a:gd name="adj1" fmla="val -29477"/>
              <a:gd name="adj2" fmla="val -7992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/>
              <a:t>evolution as „matryoshka“</a:t>
            </a:r>
            <a:endParaRPr lang="en-GB" sz="1800" baseline="-25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2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mcfaddenhorsephylo2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2182813"/>
            <a:ext cx="3735388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484188" y="230188"/>
            <a:ext cx="7646645" cy="269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en-GB" sz="2400">
                <a:solidFill>
                  <a:srgbClr val="F00000"/>
                </a:solidFill>
              </a:rPr>
              <a:t>Evolution of horses:</a:t>
            </a:r>
          </a:p>
          <a:p>
            <a:pPr defTabSz="360000">
              <a:spcAft>
                <a:spcPts val="600"/>
              </a:spcAft>
            </a:pPr>
            <a:r>
              <a:rPr lang="en-GB"/>
              <a:t>2 dental dimensions</a:t>
            </a:r>
          </a:p>
          <a:p>
            <a:pPr defTabSz="360000">
              <a:spcAft>
                <a:spcPts val="600"/>
              </a:spcAft>
            </a:pPr>
            <a:r>
              <a:rPr lang="en-GB"/>
              <a:t>mean rate can be explained by acting of directional selection </a:t>
            </a:r>
            <a:br>
              <a:rPr lang="en-GB"/>
            </a:br>
            <a:r>
              <a:rPr lang="en-GB"/>
              <a:t>	(sufficient 2 selective deaths/million of individuals/generation)</a:t>
            </a:r>
          </a:p>
          <a:p>
            <a:pPr defTabSz="360000">
              <a:spcAft>
                <a:spcPts val="600"/>
              </a:spcAft>
            </a:pPr>
            <a:r>
              <a:rPr lang="en-GB"/>
              <a:t>if </a:t>
            </a:r>
            <a:r>
              <a:rPr lang="en-GB" i="1"/>
              <a:t>N</a:t>
            </a:r>
            <a:r>
              <a:rPr lang="en-GB" i="1" baseline="-25000"/>
              <a:t>e</a:t>
            </a:r>
            <a:r>
              <a:rPr lang="en-GB"/>
              <a:t> &lt; 10</a:t>
            </a:r>
            <a:r>
              <a:rPr lang="en-GB" baseline="30000"/>
              <a:t>4</a:t>
            </a:r>
            <a:r>
              <a:rPr lang="en-GB"/>
              <a:t> individuals, can be explained by drift alone</a:t>
            </a:r>
            <a:br>
              <a:rPr lang="en-GB"/>
            </a:br>
            <a:endParaRPr lang="en-GB"/>
          </a:p>
          <a:p>
            <a:pPr defTabSz="360000">
              <a:spcAft>
                <a:spcPts val="600"/>
              </a:spcAft>
            </a:pPr>
            <a:r>
              <a:rPr lang="en-GB"/>
              <a:t>likewise also other fossils</a:t>
            </a:r>
          </a:p>
        </p:txBody>
      </p:sp>
      <p:pic>
        <p:nvPicPr>
          <p:cNvPr id="12292" name="Picture 5" descr="horseevo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7725" y="2997200"/>
            <a:ext cx="2276475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2293" name="AutoShape 7"/>
          <p:cNvSpPr>
            <a:spLocks noChangeArrowheads="1"/>
          </p:cNvSpPr>
          <p:nvPr/>
        </p:nvSpPr>
        <p:spPr bwMode="auto">
          <a:xfrm>
            <a:off x="3962400" y="5494638"/>
            <a:ext cx="1217613" cy="506112"/>
          </a:xfrm>
          <a:prstGeom prst="wedgeRectCallout">
            <a:avLst>
              <a:gd name="adj1" fmla="val 199565"/>
              <a:gd name="adj2" fmla="val -7818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browsing</a:t>
            </a:r>
            <a:endParaRPr lang="cs-CZ" sz="1800" baseline="-25000"/>
          </a:p>
        </p:txBody>
      </p:sp>
      <p:sp>
        <p:nvSpPr>
          <p:cNvPr id="12294" name="AutoShape 8"/>
          <p:cNvSpPr>
            <a:spLocks noChangeArrowheads="1"/>
          </p:cNvSpPr>
          <p:nvPr/>
        </p:nvSpPr>
        <p:spPr bwMode="auto">
          <a:xfrm>
            <a:off x="4118919" y="3066964"/>
            <a:ext cx="1052555" cy="458831"/>
          </a:xfrm>
          <a:prstGeom prst="wedgeRectCallout">
            <a:avLst>
              <a:gd name="adj1" fmla="val 143539"/>
              <a:gd name="adj2" fmla="val 2471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grazing</a:t>
            </a:r>
            <a:endParaRPr lang="cs-CZ" sz="1800" baseline="-25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1x17b-finches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1754658" y="1961464"/>
            <a:ext cx="6250031" cy="446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10"/>
          <p:cNvSpPr txBox="1">
            <a:spLocks noChangeArrowheads="1"/>
          </p:cNvSpPr>
          <p:nvPr/>
        </p:nvSpPr>
        <p:spPr bwMode="auto">
          <a:xfrm>
            <a:off x="484188" y="230188"/>
            <a:ext cx="8614988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/>
            <a:r>
              <a:rPr lang="en-GB" sz="2400">
                <a:solidFill>
                  <a:srgbClr val="F00000"/>
                </a:solidFill>
              </a:rPr>
              <a:t>Darwin´s finches:</a:t>
            </a:r>
            <a:br>
              <a:rPr lang="en-GB" sz="2400">
                <a:solidFill>
                  <a:srgbClr val="FF0000"/>
                </a:solidFill>
              </a:rPr>
            </a:br>
            <a:endParaRPr lang="en-GB">
              <a:solidFill>
                <a:srgbClr val="FF0000"/>
              </a:solidFill>
            </a:endParaRPr>
          </a:p>
          <a:p>
            <a:pPr defTabSz="360000"/>
            <a:r>
              <a:rPr lang="en-GB"/>
              <a:t>with known age of Galapágos enough time for diversification to 14 species</a:t>
            </a:r>
            <a:br>
              <a:rPr lang="en-GB"/>
            </a:br>
            <a:r>
              <a:rPr lang="en-GB"/>
              <a:t>	(in fact more complicated – reversions, possible extinction of some </a:t>
            </a:r>
          </a:p>
          <a:p>
            <a:pPr defTabSz="360000"/>
            <a:r>
              <a:rPr lang="en-GB"/>
              <a:t>	species)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3" descr="img_021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683125" y="708025"/>
            <a:ext cx="4132263" cy="592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14"/>
          <p:cNvSpPr txBox="1">
            <a:spLocks noChangeArrowheads="1"/>
          </p:cNvSpPr>
          <p:nvPr/>
        </p:nvSpPr>
        <p:spPr bwMode="auto">
          <a:xfrm>
            <a:off x="484188" y="230188"/>
            <a:ext cx="6431569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en-GB" sz="2400">
                <a:solidFill>
                  <a:srgbClr val="F00000"/>
                </a:solidFill>
              </a:rPr>
              <a:t>Evolution of mammals from therapsid reptiles:</a:t>
            </a:r>
            <a:br>
              <a:rPr lang="en-GB" sz="2400">
                <a:solidFill>
                  <a:srgbClr val="F00000"/>
                </a:solidFill>
              </a:rPr>
            </a:br>
            <a:endParaRPr lang="en-GB">
              <a:solidFill>
                <a:srgbClr val="F00000"/>
              </a:solidFill>
            </a:endParaRPr>
          </a:p>
          <a:p>
            <a:pPr defTabSz="360000"/>
            <a:r>
              <a:rPr lang="en-GB"/>
              <a:t>changes gradual</a:t>
            </a:r>
            <a:br>
              <a:rPr lang="en-GB"/>
            </a:br>
            <a:endParaRPr lang="en-GB"/>
          </a:p>
          <a:p>
            <a:pPr defTabSz="360000"/>
            <a:r>
              <a:rPr lang="en-GB"/>
              <a:t>large differences between reptiles and </a:t>
            </a:r>
            <a:br>
              <a:rPr lang="en-GB"/>
            </a:br>
            <a:r>
              <a:rPr lang="en-GB"/>
              <a:t>	mammals are adaptive in</a:t>
            </a:r>
            <a:br>
              <a:rPr lang="en-GB"/>
            </a:br>
            <a:r>
              <a:rPr lang="en-GB"/>
              <a:t>	individual links	</a:t>
            </a:r>
            <a:r>
              <a:rPr lang="en-GB">
                <a:sym typeface="Symbol" pitchFamily="18" charset="2"/>
              </a:rPr>
              <a:t> same </a:t>
            </a:r>
            <a:br>
              <a:rPr lang="en-GB">
                <a:sym typeface="Symbol" pitchFamily="18" charset="2"/>
              </a:rPr>
            </a:br>
            <a:r>
              <a:rPr lang="en-GB">
                <a:sym typeface="Symbol" pitchFamily="18" charset="2"/>
              </a:rPr>
              <a:t>	mechanisms as in microevolution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986117" y="230188"/>
            <a:ext cx="7315201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8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Relation of macroevolution and ontogeny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84188" y="1998443"/>
            <a:ext cx="866775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>
                <a:solidFill>
                  <a:srgbClr val="003399"/>
                </a:solidFill>
              </a:rPr>
              <a:t>Ernst Haeckel</a:t>
            </a:r>
            <a:r>
              <a:rPr lang="en-GB">
                <a:solidFill>
                  <a:srgbClr val="FF0000"/>
                </a:solidFill>
              </a:rPr>
              <a:t> </a:t>
            </a:r>
            <a:r>
              <a:rPr lang="en-GB">
                <a:solidFill>
                  <a:srgbClr val="F00000"/>
                </a:solidFill>
              </a:rPr>
              <a:t>– biogenetic law </a:t>
            </a:r>
            <a:r>
              <a:rPr lang="en-GB"/>
              <a:t>(= </a:t>
            </a:r>
            <a:r>
              <a:rPr lang="en-GB">
                <a:solidFill>
                  <a:srgbClr val="F00000"/>
                </a:solidFill>
              </a:rPr>
              <a:t>recapitulation l.</a:t>
            </a:r>
            <a:r>
              <a:rPr lang="en-GB"/>
              <a:t>): ontogeny recapitulates </a:t>
            </a:r>
            <a:br>
              <a:rPr lang="en-GB"/>
            </a:br>
            <a:r>
              <a:rPr lang="en-GB"/>
              <a:t>	phylogeny (eg. gills during mammal embryonal development)</a:t>
            </a:r>
            <a:endParaRPr lang="en-GB">
              <a:sym typeface="Symbol" pitchFamily="18" charset="2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4373127" y="2755986"/>
            <a:ext cx="4400464" cy="3846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/>
          <a:srcRect l="3598" t="2401" r="3766" b="31088"/>
          <a:stretch>
            <a:fillRect/>
          </a:stretch>
        </p:blipFill>
        <p:spPr bwMode="auto">
          <a:xfrm>
            <a:off x="1080923" y="3160387"/>
            <a:ext cx="2331308" cy="2834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84188" y="1040500"/>
            <a:ext cx="82097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>
                <a:solidFill>
                  <a:srgbClr val="003399"/>
                </a:solidFill>
              </a:rPr>
              <a:t>J. F. Meckel, E. Serres</a:t>
            </a:r>
            <a:r>
              <a:rPr lang="en-GB"/>
              <a:t>: embryos display traits of embryos of species </a:t>
            </a:r>
            <a:br>
              <a:rPr lang="en-GB"/>
            </a:br>
            <a:r>
              <a:rPr lang="en-GB"/>
              <a:t>	preceding on the </a:t>
            </a:r>
            <a:r>
              <a:rPr lang="en-GB" i="1"/>
              <a:t>Scala Naturae</a:t>
            </a:r>
            <a:endParaRPr lang="en-GB"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highermeaning.org/Authors/LSO/MansPlace/fig1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b="836"/>
          <a:stretch>
            <a:fillRect/>
          </a:stretch>
        </p:blipFill>
        <p:spPr bwMode="auto">
          <a:xfrm>
            <a:off x="2685535" y="427895"/>
            <a:ext cx="3954162" cy="58948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77" name="Picture 13" descr="http://monarch-butterfly.info/images/monarch%20butterfly%20photo%20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8292" y="3144729"/>
            <a:ext cx="2713081" cy="2034811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484188" y="230188"/>
            <a:ext cx="8355012" cy="1143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dirty="0">
                <a:sym typeface="Symbol" pitchFamily="18" charset="2"/>
              </a:rPr>
              <a:t> specialized larval forms (= non-terminal addition): </a:t>
            </a:r>
            <a:r>
              <a:rPr lang="en-GB" dirty="0" err="1">
                <a:sym typeface="Symbol" pitchFamily="18" charset="2"/>
              </a:rPr>
              <a:t>zoëa</a:t>
            </a:r>
            <a:r>
              <a:rPr lang="en-GB" dirty="0">
                <a:sym typeface="Symbol" pitchFamily="18" charset="2"/>
              </a:rPr>
              <a:t> of crabs,</a:t>
            </a:r>
            <a:br>
              <a:rPr lang="en-GB" dirty="0">
                <a:sym typeface="Symbol" pitchFamily="18" charset="2"/>
              </a:rPr>
            </a:br>
            <a:r>
              <a:rPr lang="en-GB" dirty="0">
                <a:sym typeface="Symbol" pitchFamily="18" charset="2"/>
              </a:rPr>
              <a:t>	Müller´s </a:t>
            </a:r>
            <a:r>
              <a:rPr lang="cs-CZ" dirty="0">
                <a:sym typeface="Symbol" pitchFamily="18" charset="2"/>
              </a:rPr>
              <a:t>larva </a:t>
            </a:r>
            <a:r>
              <a:rPr lang="en-GB" dirty="0">
                <a:sym typeface="Symbol" pitchFamily="18" charset="2"/>
              </a:rPr>
              <a:t>of echinoderms, caterpillar of butterflies etc.</a:t>
            </a:r>
          </a:p>
          <a:p>
            <a:pPr defTabSz="360000">
              <a:spcAft>
                <a:spcPts val="1000"/>
              </a:spcAft>
            </a:pPr>
            <a:r>
              <a:rPr lang="en-GB" dirty="0">
                <a:sym typeface="Symbol" pitchFamily="18" charset="2"/>
              </a:rPr>
              <a:t>terminal vs. non-terminal addition</a:t>
            </a:r>
          </a:p>
        </p:txBody>
      </p:sp>
      <p:pic>
        <p:nvPicPr>
          <p:cNvPr id="88066" name="Picture 2" descr="http://www.dnr.state.sc.us/marine/sertc/images/photo%20gallery/P%20armatus%20Z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6042" y="969761"/>
            <a:ext cx="2655909" cy="221325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8068" name="Picture 4" descr="http://i.ndtvimg.com/mt/cooks/2014-11/cra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2362" y="1476991"/>
            <a:ext cx="2650023" cy="1603961"/>
          </a:xfrm>
          <a:prstGeom prst="rect">
            <a:avLst/>
          </a:prstGeom>
          <a:noFill/>
        </p:spPr>
      </p:pic>
      <p:pic>
        <p:nvPicPr>
          <p:cNvPr id="88070" name="Picture 6" descr="http://www.photomacrography.net/forum/userpix/97_seaurchinlarva8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188" y="4654378"/>
            <a:ext cx="2881764" cy="2010031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8074" name="AutoShape 10" descr="data:image/jpeg;base64,/9j/4AAQSkZJRgABAQAAAQABAAD/2wCEAAkGBxQSEhUUEBQUFBQVFxQVFBQVFBUUFBQUFRgXFxUWFBgYHCggGBolHBUVITEiJSkrMC4uGB8zODMsNygtLisBCgoKDg0OGxAQGywkICQsLCwvLCwsLC8sLCwsLCwtLCwsLCwsLCwsLCwsLCwsLCwsLCwsLCwsLCwsLCwsLCwsLP/AABEIAKgBLAMBEQACEQEDEQH/xAAcAAABBQEBAQAAAAAAAAAAAAADAQIEBQYABwj/xABCEAABAwMCBAMGBAMGAwkAAAABAgMRAAQhEjEFBkFREyJhBxQycYGRI0JSobHR8GJygsHh8RUzkhYkQ0Rjc6Kywv/EABsBAAIDAQEBAAAAAAAAAAAAAAECAAMEBQYH/8QAOBEAAgIBAwIDBgUDBAEFAAAAAAECEQMEEiExQQUTUSJhcYGh8DKRscHRBhThFTNCUvEWJDRDYv/aAAwDAQACEQMRAD8A8qCazbigeE0HIg4JobwMeE0u8A9KaG8lhUopfMAES3Q8wUIlukeQlhA1S+aCxwapHlBY8M0vmEHpZoeaCx4ZoeaSwiWadZhkx4Zq2OZBsIlmrPNQ6Y8M03mD2L4FTzBrELNHzBkxhapt4dw0tUd4yYxTVHeMCU1TKYUDLdHcOMKKNhHJTVUkgjwms00RoeE1TJCULFUtUK0JFAraO01LEcTtNQlCRUBQtQlHVCUJUAdUIdUAZ8IrobhbHhFByIOCKXcK2PDdCyWES3SuQth0NUjkCwyGarcgWGQzSuYrYZLNI5g3DwxS7wbh4Ypd5NwQMUN4Nw8MUu8ljgxQ3kUh4ZqeY0WKQ4NUyzMdMeGqsjnH3Dw1VnnDJiFmm88NjFM0fOGsYWadZhkwamasWVDWCU1TLIMmBUzTrIWJglNU6yDWN0VN9hscE1XJhHaaqk0A4pqiQrE00gtCRQBQsVBaEKalgobFEFHRUBR0VAUJFQFHUQFMlFbLKbCJRSti2EDdLZLCJapXIVsK21SOQtklDNVuQrkSEMVW5C7gyGKRyFcg6WKRzFbCpYpN4Nw8MUu4m4cGaG4m4cGaG4DkODVDcRSHeDU3DbhQ1Q3FimO8KhuHUjg1R3likKWqnmMbcNLdN5jG3DS1TLKxkwamqeOZoZMGpmrVnHTArZqxZixSAKaqxZh7BlqnWUaxuii8gbGkUjmK5HAUm4iZxTQsgmmjYTtNElCFNAFDYoC0JFSwUJFGxWjiKgKGxRFK5KK0tmOwqW6RsVyCoapHIXcHQzSOQu4OhmkchXIkts1U5CORIbaqtyF3EhDVVuRNwVLVI5C7ggbpdwNw8N0NxLHBqhuBYvh0NxLF8OhuJYobqWGx3h0LGTFDdDcWRkL4dTcWKRxbqbh7GlqjuGsaW6O4KkDLdNuHUhpbptw28GtqmUh1IAtmnUyxSBKZqxTH3AVtU6mTeCLdNuBuE0VLGTO00bGTEKKNjoTRRUgjSijZBhTUAJpqAoQioK0IRUBQ2KYWiEhNWtnLbJLbdI2I2SG2qrchXIkoZqpyEbJCGarcxXIkIZqtyFbDIapHIFhkt0jkCwiW6RslhA3Qsljwilsljg3Qsgvh0LIdoqWAXRUsNi6KFhTO01LGTF01LHUjtNQsUztNSxlMaUUbG3DfDo7g7hC1U3DJkO2um3SoNLSvQYVpMwe1X5MeTGk5qr6FrTj1HrbpVIimBWirExt4BbVOpE3glNUykMpAy1T7h1Ib4dHcOmIUVNxYmd4dHcNYxSKaxkwRTTWQTTRTIMUKYAwioChsUQERtNWNnGZNZTVUmVsmtIqiTK2yU23VTYjZKbaqpyFciv4xxXwHGWkp1reWEx2TICj+9aNPp/NhObdKK+pdixboym+iLsN1h3Gex6UUrZLHhFCyWPCKWyWPCaFkscE0LJYumhYbO01LJYumpZDtNSyHaalhs7TUsO4TTUsZSEijY6kJpqWNuHJTQbDvPN+e+ZVOOKtmVaEIw6uYkjcfIdhua9L4XoVjgs81bfRff2joYIVHc+pJ9n/EE5ZYYX4YlTlwojK+kgCB2Ak1V4thl/uZJq+0fd9+4r1Ca9qT59DZLFcZMyrIBUmnTD5gwpprGUxpbo7ixTGKaoqRapAy1TbixSGlum3FqZxRUsdMEtFOmOmAUinTGsaU0bCDUmnTIDIprIMIpgUam5uWHSCplAUdykad+8Vg83P/AMmn8v4OJLNfYb/whiR5lJnbZQpY6pvqgNw7nK4JHwKSr6wf3qPNF9/2K5QT6MRdgtHxJPz3H3qSsrlBoruYOLi0Z8TTqJISlMwCTO/pirNJpnqcmy67kwYXlntKe01O8VbLwAUi3CtKSSlKiMxP981rybcegkodHKvv8i+bUdN7PRv7/Q3GmuHZgsUIqWEcE0LFHhNCwjgmhYRwTQsgumhYRUtk1LGUGxS0aG4Lg0JpoiiaalgE01LAIU0bCJpo2GxIqB3A7x3w21rOyUqV9hNNjjvmo+rGjcpJI8S4Hw1V9dhEkBalLWrqEDJPzzHzNe31OdaTT7vThfE7WXIsOOz2a0sUMtpbaSEoSIAH8T3PrXjMmaeWbnN22cSWSUpXIVSaCYUwakU6Y1jCijYykcEVLLIyOKKllqkMLdHcXRkMLVMpFikMU3TKRYpAVop0yxSAKTViZYmMUmimMBWmnTCBUKsTIDNNZDSJsQfxGgfDO8/k9DXM81r2J9f1ODKN8oktXTYGnTrHckgD5VTLHN83QtxXHUkJLJEAqQr18yfvVb8xPnlEqDXHBJSHEdZEbjIpVNduCPdEoPaNZl/h7h0p1NlLiTEKOk+eI/sk/aul4Xq3HVRjLvx/H1LtNl9tX34Mq3xRCr+wuEnSl9pDLs50uAlte3SSk11Xpl/bZsH/AFd/Lr/JZLFF4pY/+r+/oeoPcMI+FSVfIwfsa83JJK4yT/X8mYHg9GRlMkbgiq7K5Qa6iAVLEHAVLChwFAg4ChYRYoBLGwQOtVuVPk34Koe8kTVbk7DOrArtR0orIVPGiI41FXKVmeUaBxTCHEVADSKJBIqWArOalabO4P8A6agOmSIGem9atAt2pxr3ou06vLFe8wvsgaBduFdQhAHyUTP/ANRXd/qCTWOC97N3iHSJ6UtNeZTOYDKaewjCijYbGFFNYbE0VLGTO0UbLUxNFSy6MjtFSy6Mhim6ZSLEyO43VikWJkVaKtTLEwK006ZYmBUKdDWBWKsQbAkUxLL/AIY+ctqPkWII6T0Irn5or8a6o4MZdhlokpUULwQYo5GpLciqSadMtm2ZGetZHKnwNRLZfUjyoPl3I3BNVNJrkbdKPCCuti4GkATBCkRhSTvQhuhLj5V14A15lbeqPAOP2a7W4cYJI8JwlHQiYKSPpp+1e+0uWOfEsvqufv8AM62P24pvv1PYOC84peatSoKU9crLIQjQSXEadaoKgQiVDNebyf05m8x+W1t7W+35GF6TLbp9w3MvODNkoocQ6rS641KUjStTQR4hTqIwC4Ez3B7VP/T2o/7xr5/wWPR5EuGvqTl8YaS2hdwlVsHAChT6fCBkTvOmY6Ez6VzP7TLcoQqbX/Xmvl1+dFWTS5Iq5R/Im+7yJSZ2P0OQfqKzz3Y3tmmn70ZZYfQYWyNxQ3JlTg11OFQApqEJlmqqciNeGQWJNCKLeosxQlGgdDltTQUqI42QnmIq6M7M04UBqwqGmiKIKDCZn2hXM2brbZBchKloBGpLYhSlFO8RGfWut4TgmtTGc4tLs6dc9DfoMEpZbfCSb5Mn7JL1tt11txSUrd8JDYJjWqVDSPWVCuv43psudQ8uN03+xfrsU57dq9T00PJUpSUqSVIUUrSCCpCkmCFAbEEV5meDLidTi18UcyWOUfxIXTVdiCFFGwoaUUbCJoqWFDdNGx0xNNGy2LO01LLUxqk0Uy1SAOJqxMsTIy01YmWpkdxNWpliZGcTViYyYBYqxMZMCRThLNhAkfiIx1nasknx+Fnn/mWHEkBLiHAQoLAyNpFZ8LcoOFdBsiXDJ6HhGN+1Z3HnkF8DwYFDqLYFrj9sxdW7Ny4W/GKpcylCAAYBX0JVpHpOYxXV8L8Neqnun+FfV/f8GrT4HL230PFOckuC+uUvTrQ86kzJMBatOTkiCIPaK9bjxxxx2xVL0Oq0k6Q7kh5SOI2akfELlgDE7uJB/YmroK5JCvoab2tXyHbt0M6i00Fgaj8Lz1y466pMYhRkD0jtRapfl/JY7+/y/Y3Ptc4i26xa2bS2lm4eZEBQUpKNkqSBsCVAT/Q8L/TGlyf3kss00lx04bbL80ksZI5fWyriXHLoZTatoShUkJSWmXELGkHSoDwjuDsCIr2uSEZxbnFP4pMzbU5JMzvMHHru1CEtPJJY4bbv3GtOvW+86lMhWDqh5ETIhO1YsnhGklb8tKuOOPv5lXkY2lx6muv0vW1kLq40OlKEuPJZR4ZQCAVaQpZC4nOU7E+leMrT5tV5GFtW6W7lN/JcfUry+GJx3QY3h94h73cNnN0hTjAMJLgROsCcakwZE/tWvJ4NrIOtt/Bo5j0eVPpZIauUpgqISkgEEmEwRqBk42z8qwZtJnivag/yYIQnCXKZYIUDCgZB6jY/KsSbi+S8leEF5Bra8UcquLHpMDqjFYHGmBuuBVokUE2iONorLvSkgagCQogEiSE/EQOwkT2rViU5ptJujNLBJ/hVlGOMpet7l2w03K7XSXWUlaVltRMrbOkhYEE47H0n0Gk8CyZEpZXtXp1f+C7FoJS5k6LfivDmrgoNq6HLW/s37ZoiChF4n8ZtwzkLIQ4IwQW4+XosGhwYFUIr49WdPFgxwXso8el1pFsq3ToRfsi2dbB1FxbLgbUCVDyFRS0qB+qNqt1EVONv4/kbtJKMc0XPp0ZUcbaXa3GjSWXmVAmMKQsQUkEfQj6VXpm2t1mnxOeHco40vW19D0n2V8WdNpxi5XC7hwNhDio1Lfe8VCE9Ila0CMDNa+XFfH+DmFbzDzS5a3a2bZYeaYTb2xUpBKXbhtCUOkKHwkkLPWSkmM1zNX4Xpsycmtr9Vx9OhnyaXHkd1T9xv+K/92U2i5UhCnZCCCShShEpCiBnIgHfp1jxqwubl5XtKPX1r1r0MGo0OTEr6o7TVNmIaU01hQ0ijYbGkUSxMSKJYmNNQtiwLgp0WpkZwVah1IjrFWItTAOJqxMdMiuJq1MZMjKFWoaxWSOlLJM867LixX4jamZEjzI+Y6CseVbJrJ8mWQdraF4a/wB9+tJmgVXQbjPE027Cnlg6U9BuonAA+sZpdNp3myrGu5ZihLLJRRTczFHMXgo4Y622bZpw+63EtOEq0z4RAKF/CBuI3O9et0mk/tYybdr9EeiW3aorgz/N/Lzr1q1dJbUbi3Sq34kgeZTa2BDby46KaA823lHrW6OWGaKywdprqRxa9l9V+nYE3ywbfhdtxRhR8cPFR2KUoC9DagI+ILR/8vSs/wDqGKGqWmT9ur6cdL/QkcblFyKbj3Lz7CHl3RCHUPMtraJ86lPNreK99hH3V6Vrr2bvvX5Adt/UBwTl595l66blDdvpPieYFTylJDbTRG7hJBxtjuJKi6sVcmq5Runbfh3E23JS5crYtEJWdKi84Vh0KnMhCiTNOo3FL3hqm2/QruYeKlxm7fKgpV3cot0GP/LWiUqgfe1/6fWhPpfqyf8Ag2HtI9odo/YqtrNxalr8NJ0pWhKUJgqBJA1Axpgd68R4P4LqcWrWbPFUr9Hy/uzTPJHZSJdrdpaurW3bEr4Rw99xRyAq6fbQnTB/tOJz3V6V7PPFu4x+H7GePa/iR+ZQ0u68YQptvjNlaEESnw7dhKSnO4kOY9T3qrUN+TKvSX6E7/kXXtRW5bXFk9brWgOPoacbn8BYkEaknAJGoeo+VeR/p549VmyY80YyrlNrn0fy/Qs1GGDjua5Li0vPC4hfWRMpbYTcsEwVgKI1onsNSQAcxMnavRf6do8fPlrlr1/ngzrBDsgPD2XXLriDYflxpLXuyFCWkBYVJXEKX+IlSTnATXE8b02l022ocPltPnirSu+wy00JcFZy5zS65ZquXUgOWL5b4jbhIg25Jl1sEkhxPbUAdC8bV18HhOiUIyjG1Xd2n7/QTyYrh9iy4qBYXv8AxBJQ5butttXASmFNNkpAuUkGFIktagBhKkHNN4hpfP01Ykk127Ou38F8aizO86No4LxBnidqUaXlFt61T5fESpJLjiCDEfAdvi0nMmuf4Brcs1LT5E3tX4vdfC+K/QfLFfiRR8m8yoL3EW7dKxbficSYCylK2nbZSXUgwSlKVadBicQM16RUVJ2yHzXwoizvVMkFFtxRaxHxNNPoGhSTuASGwfVI7GjJcUyGP4ZarvXnVvOKJDbz7zhlazoSSN9yVaE/4qrhGMVS4SB1fJv+BuHhtutBwbYIvL0qTIVeLTFhaJx+VRS4o5gpV+mr1SX33J0M3zYhVpb2DSifHUF39wFEmXH1Dwtc7kNtiR3UrvVWRXHayXRdX/P6eIOsO37Ph2tqVOFtB1+8XAT5ESYgT0zAJk5FcrwrweGilLJucm+/T5Fk8jkjQ2nHFsMe9cXfQ2u7X4lvaJbPiobUojUqPhbgSJBMDckxVfiPg8M15Maqfp2f+ff+Zzs+kUvaj1NA04laQpBCkqAKVAyCDsQeoryEouLcZKmjktNOjiKhBhphrGmiPGQw0SxMEunRamR3BViHTI66sRbGQBdWIsUiOsVYixMjqTViYbL7iHI6gNVookHo4rYCJ06UknrMxHqK27VNWun36enc589KnzEz79s/bLCnW1IgiTiIPqO81TPEmnAoeKUOqDtvBDqgNleYfWsri5Y02Z8ke5T8z3S7l9qxbOjx1tIKlDHnWkCO4BAP0rreDaRc5W+eh0NBiSTyP4Gm4n7GVNW7auHOuOXqFgqcKkstkQZDY3BB05k7n6dqcIyjta4/U6qojcb5oZRZ3ibgKY4i8yi2uGVJIUpbcgLEYKSlas9RFeW0+g1mn1cccf8AaTbXwfb5Vx8zVKcHC5dao6z564enh1tauKUoaGW3UBtUo0qSVqmIMGTiSaon4Vrcmvnn6cunfaqS/IkMuOOOu4b2nXViqzuLm3cYffuVMs69YWtDaSF6W0/lPkEnBzvsK0f0/wD3WNywZYuMVXVfG3ffsLmcWty9Db8I5bbatrJlKjotYe8o0pefKSPEWDn4lKUB8u1crX/1DqJznDE6j0Xqq7/P9xseFKPPU8v4Zy4tTfEOI3ThQ2k3xtxvquFa0F2JgQcA7lXyz6mHisMTxYJW5SS+qXL+JVLE5Sfor+hUc+8N92suGsaTrbbcdfVB0hy6KXEoJ/WEIEjtHeutP3diiuLA8ucrratxxG5aKm9SE2jP5rp9SoQI38MESf1RAoxqPtMFWXfDrK4tn3RerSu5uXrYv6VBa222Ve93GuMDSltkkDACgOkU0Irh33v8vtBa+/iUXELxxfCvF8w8XibzuqfhWGUEQd585z/ZquS9lJ9yepWcX5mveIrbQ+6p1QUA0gBKRrMJBASACr1Pc1i0fh+DSybwxpvv1f1GlNy4ZoeXeYn3bniF1cK/FVZON6wISFhTDaAmMA4H1zW6tzt+q/VAV/qXn/a1Nles3a5W2s8QtX0ogq8t24+FgTk/jo36A965/i2h/u8Gxde3y4DGdOyna5rdvOI3SbUNstXzTrLiVoKtTaGlkOKCCD4sBURtqjPU+FaN6XTxwydtf+aXuX+SZJbpWT+Hcfcc4OklJWq2StpaVYD1oSlpxMiDhLzMEbe7pPSugo+zu7AT4MTzUzdNFpi6cU4httJtlSVNlhyFIU0T+UgD5RGIiqFghjnJxVN9feBtm65J4GHba1WmE+82/E7FZgD8Qhxxon9WCr18lV63WQ0uB5Zdl+rHhDc6N1w7hbaL1SCnVbcSsQH0xH47AQgkdEkocJ+YJrmT/qLT7Mk0n7LX1v8Aj9Cx4ZJmD5E4a3a3fFLZSgpxtJba1CFrbbd1lQPT4GyR1kdqPiuqktNF4+k2lfov8h08E8lM2fGeAi9t7W3Qjy3F45eXLsH/AJKdfxkfmKVtoSD27AkYPDvGo4MbxZVxjpcdX7q79HbHy4vabRhee2U8V5g93ZUNA0MlxIkJSygqeI76fOP8Nen8yO3fJ0qu2Za5oS5tkMXSPDt0uvwhvh3DlSstA58e9SIGsga9BM+fzQE08MsMkVLG7XagyTXDKjjRaVdoYvLguPOOgcRu5C0JGpP4TB2CUZBMRIwNKYNepnPHik8auVdP2BGr5PQuYOauGWDbVvawsJVpIaV4gSjMqUokzkg7zvXidPodbrpSyZVt46tVbE1mlxyh7NbvvqW6SCARsQCPka5/R0zzoxVMiAzTBTBk0yHUgazTotUgCzTosUiO4asRamR11YixMCo06LFICadB3mv4ZxdU9oMaVLSkpUepB9fSlxSnjfr8+jK1I0bN4FnzISAnfHm3xGYk42mfWtn95HclKNVx0bf045+7LopyId9wi2fXrW2VLCYCUjSUiScwRnerX5c/Xp0S++foUzxQn+JGK5x4eq2KXbfyrCVpbcISsoCkidOcHsekb5oaWUsGTh8P3i4IPDO4vh9jzK84y8Ua3rh5bx0obIcUNCE77fIffNepqKw7n+J/RG9O+WP4Jytc34U6FCJjW4okqI+5MRFcbV+JYdNLbK2/cY8+thiltl1NBaey9RXDj40d0oOo9hkwP3rm5PH4qNxhz72ZX4mmvZiZ6+5Ju23VNoaU7BwtA8qh0OdvlXRxeK6acFNyr3M1w1mKSu69xM4pzhxZpQRcPvtqAwlSUoMZEkaRIwd6qxeHeHZbnCEZX3689TbHUSfRnpfsn5ntry2bsrgpTcNqWoIXATcStTuoTgrBUSU74nvGTxbwfLnks2nfMY7a6ce5/DgsxZttp9ym5+uU3vH2LR5anGGi2kthQSPEUgLWJO8whJ64IEVrx+bo9C5T9qUY/Hmv0vqB1KSSPUrjh/i3LTroGi3SSwmcBxflKtEQNKQAD/bPavFz8V1OXFJSm3KX0Xu/f4I1bIpJJGL5L5PUly9vL8hXvCbpnwgSSlLi1B0qMYMJAETg/KvVZPGMej02OGNXcVX38epR5e7J8zMcR5eWrl23UshhLK37ghfxOByQxAGxVqSPrPpXXxa3Dlk8cZJyjw0uzKtlJlbyPwAM2FzxJwallC2bJAGolxw+CXI7hStIH970qT12HDlWFv2mvyXdv06EhBtbl2LS/wCEeDd8P4U2idSLcvkfmUp4O3K1d8W6N9kopPDfE1qscsjW1KVdfTv8wzhtSXqUvHeEJVw27dUB4zPFXW57pcQApKf8SUn6VutOCaErloieynhJeuXXMhNvbPrJH6loU2kfZaj/AIaHmRxrdJ0gRVs1nL1oD/wq0UQGryzu21kZIU4l5Wr5y4n6oFZMPiUJvLjapQaVljg1FP1DWnKrnEmDw25UGrrhbgQh8o1JdtnQrQgZBHwCD2A6zVf+q6Vxxvd+PhfFcfL05B5bVoH7KnQ7aO2Liyi4t7g3DUDLZToTqChgjUFJI6hRGxrj/wBQ5smPy5JXD2k163XH6tPsy/TJNtM1j3OtraXXg3a/DBSpwHSpWgkSpOATCjkR3IrkaTwLJq4Kd7U+/ql0LMudLg8q5h5yaHFn7yzSpbbqAghfk1eRCVEDcCUA5r1uTw+OTTxwN/hrn4GWORxluRtrP2tWttw1pDQW5eJZSjQUENpdAjUtR3SDmBvgY6ZX4DpvO8631trtf+Cec2S/Z1y4m3a0taFXbiAt5+AvwUuZCQe2NvzETsMcTxPWZ87kmmsSdV0uvV/fBqxxhCN9yHzq5bcHQtFkFu8SvZHjuKDjyG1nSopMDSVGQIGTPYCu94Jr/P017dqjx6Lj0+Bmyx5+J44/wxxL5YCdboVo0N/iErGClOn4jOMV1oSU0nHuVNU6NnY8q+6EB61XfXZEm3Rq93tQRI96Wjdz+xIAG5yKtjH5kZt+WLu4Ulbd2y3brRp0NtABsNRCQkBStiD16ivIeP6Xy8yyJUpdfiv5ORrsdSUl3/Ut11w0YQSqdEBLp0QCs06HTALNWIsTI66sRYpAFmnRYpgFmrEPuBE04ykdw28kjW4F6UnBMaI6AKGe+KObG2ulARpLLiSHEy7qciQPNpSABI8qBMjuT1qlz28TV/Ov2GUiysOMEI/tbBUDSPnOYGfTNCGolCLrr26DKfA6+KVpPiEkq2AMagcKIMSkdJFBZ3H25N3fH7/pX+A7ubPKuN8iupGpotqSpRI6rA6Anr/MGu3i8Wg4pTL1ntFVZcDfZWIWpo5MhSkwcxt9Pv2q2eqw5Y8pNFM3Gf4kmW9jzNetHSpfif8AuJBEdSSIJx61jyaDSZVaVfBmZ6XE3wq+Bcs8/ET4zBABACkKyfXSr+dYp+Cr/wCuf5r9/wDBRLQ94y/Mw3OHElXTvirkqgpMJhIQFKKI+hrveHaZYMflx6df5OvhhthSKAGNq3FhM4bw995RNuhxxSIUS2FEpzg4zM/Wqc2fFirzJJX6iSyRh+J0WV+niKU+M+bxITADjinRpJwIKjIqnHl0kp7Mbi37q/Yi1EZPapW/iaH2ce0T3EuNXYcet3TqMEKcQ4cKUNR8wIiQT0H1o8Q8Kw6yKUvZa6Ndv8F0MkoO0a72v8wWdzwtr3Z5DhU83oQhQSpCUoXq8RvcAYEEbkVl8K8HyaGcpznuvpS+vxHnk3I7gXNlknh1oH306mfCKm04WFMkFIKBkiUgz1rmazw3WZNbknFcStJ+iar5F8M0Fjo1HA+Y+H3HENTDjbj71uAhUEKSGypSm0lWylBZJAz+HRyeG6nS+H5Mae7vx6PqJ5qk0SuF8vptm75RCVl51y5SFAEJUhOps5GCFhRn1rPoPGM2TJi00X7O2nx3SfP0RZOC3OR597DHE+Ddo/MSgqzunSoJGn5lefWt/wDUssrWOEb2238+KE0u23ZpLlDFvw9spdQHOHKQtvUoBWpGdCo2C0lSdvzelZ9PoNXlzTztVDJaa7890vc+VY08kEthoeE8XsXibxl9kF1tCFFTqUEBBUpKVoURCgVqrn5vAvEUlhS3RTbTTXf69uURZoNcnjvP14ix4sq44a+2rxB4ig2QtCVLnxELjyqBI1x6jsDXtlplPCsWdKXCu/UzOVSuJieLcRduXVPPqKlrOVRAwMAAYAAitEYxitsRG2+WF4fwd91baUNKJc+AqSQgj9U/pHeqcupxY4ylKS46+pVLLCKbb6EO6t1NrU2sQpCilQ7FJg1bCanFSj0fI8ZKStHofIHtRTw21Vbm0DqitS/E8XRqJASAoaTsEgYO1Ln0+LPDZkVoZNroa/kCx95KuKvpD13cLWGUAS3btp8mOyoBHcJHqTXnPHYThjhp8KqHV0vTt6ffJrwJN7pDrjku+AeXaKtbBKypTtwtYFw5q+IakAhhv0SZ6kkk10/BM7yYOJXXFV0rt6v6e5UV5q3HnvE7u3ZHhXF6/fAHzNWq/BtQBG61A6ye6U/Wu45L/k/yM7JXs0u2vfH1IKLdtTcIZW4VKJBGEqUBqgBRPXO1ec8fi54o7Yt89ua4MurwvJj9nquT01VeURxQK6dAArp0EAqrEFAl06HTAOU6GTIzlWodMjrqxDpgSacazOWb6sLBiTEg5n5V0ckF+Flr5L1h4QJIMGTneB6fyrBKL5Ky0bviJhRM5CQSBMAHG0xWdw4rsRtk9i6GhSiYMJA1JgmeoJ6Y/wBqoeIKZNavge2BIONJETJg7/13qp46DvGPpQsHWQRkgGSJgTEbdPtTKUl0JZBueDsryEgY2AVAnqTvj7VdHUzXcO7ghP8AAkFSSsgHYlRMK/SM7emK0Y9XNuhoyZnuN2LrTBaUgrbUtSkqCgrQYjTpj9xjautptXjm006a4rs0dDFqYqG1mHHDXP0H6iK6Xnw9RPMiXHAuJ3lnIt16ATqKShKgoxGZE7Cseq0+l1P+4r+dGfLDFk5kiZzDzRdXrXhvhAAOryBSdRGwIzVOj8P0+lyb4N/MmHFjhK11KK4ZbS2hDjS2nQVanNYUlQ6AtxKSJAkK+ldpxVJm2q4aIllaKdcS22AVLOlOQBPzOwqnJkjji5y6IrnNQi5PobCx9l96tUL8JtP6isLn+6ET+8Vxsvj+lgvZtv0qv1Mr12NLjkz/AB/hxsrotIcUXGiklwAtkOYUC3BnEjPeulotS9RiWWqvp3NGKbyRto01h7W+ItoWhxbb4Ukpl1A1JkRujTP1mrvKxXu2q/WuS62jHcN4k9blSrdxbZIhRQYlPrTtJ9RQHndWT5lrUSTupRPUnqaDairfBG+7GLQUkhQII3BEEH1naimmrRFyNokLrk1lDl7bodR4iFOJCm8kK+Y6jYn0FY9fKUNNOUHTS6leVtQbR9HXVqmdQA2AGNh2/evn2X2XS6M5c4J8nzTzKsm7uCoknxnRJ9FkD9gK+iaNJafHX/VfodTEqgl7itrSWHqXsw9qDXD2FsXjbzg1AtrbKVFCIA8PSogBMgqwd1Gq9RghqMTxz6MZSaLbiNlxDjwLql+5cNnU02vKnEp/8RSRGs9ckAdJ3Pn5arR+ELycacpN/n8/4L4wlkfJmFcwtW5KOC2CSNJbVc3DRunVqGNTeShAxMQQZ2r0cJ3BNqmVU0+DDv6ipRUnSqSVADTBJ7D4cnaoqsO5P3Gq5Y51dt4bel1rbPxpH9k9fka5ev8ACcef28fsy+jMWo0EcnMeH9GekcO4szcJ1MrCu42UPmNxXl82my4Jbcio42TDPE6mqJChVaYgJQpkEAurEFEZyrUOiO4asQyZGcNWodEdRpxjHWiiNjXYyJdzSkW1tcRnE9iP3rJOFglEnIuCN1bAbED5R65qhwXoI0T0XcgyozkEEZV6GqHj56A2hrG8IEpTIiDOQBtkfUUuTGr5Ytclpb346AHcpMkggGAADE/as0sdE+IVu5k5n1nfv0OKrlDiwX6h1uA6ThQBMZBP07Rjel2tIO5oK6QoQoTMCPLuJziZAzQUmugXIC/YtL6JECJ6zMmSJpvOlHo2Nv7ALjl1vBKd0kgakagIwf4fOrlqMkeb9/Ubc0iud5RB8oJSr8pGFJODq+Qz2+taceunGa4GhkaZm+YOVXnFleSdKR5hqKiAApYVjGCfrXSw+J4l1VWanqt3UpVcprG4ODk9P2q9eIxZW8zDt8KfaSfDccbQYlIcIkmPyA5H0pXnxZHckm/ghW4ydtIA5YqWpTtw46FhKVJc0ydQwmSMiIEGrsWVQSjiSq+l180a8Li+roor1xa1qK1KcUTJWolSlHuSck1u3WFtLuankuy4aoH39atZPlQoONoA/vI3n1Irj+JZdfF/+2Sr14b/ACZg1E86l7C4+R7BwdNqhGiz8IJG6Winf+1GZ+deQ1K1Mpbs6lfvswZNzftX8yNzDy81etlp4Qd0OADWhXcHt6U+j1uTSz3w59V2YcGWUJe48X43wN2yfTbFKC9rC23gqAtKoDfxHSkBQVJPWZMCve6DWR1eNZMS7/NP0O1jyKatB+S1uDirJ1anA6rUqZ1GFBeesyR9aq8W/wDjZN327Fzv2GfR9wkEfMV4vOoJWYqTPn3mXlnVxJdsxMqd+I5IQpCVqUY3EqUenavYYNZCHh6zT6q/pwkbFNRx7mZvjHCzbuFs5UFKEYOAYGxmd+n3rbhyLJhjl7SVlkZXFS9SvI29fUfv2qwJ7r7O+c7N+ySzfOtofaAaSHTpbWiIbIkgKjYiRt0muH4xgjujnWNzd09t3XyNOLLJcJ0VnMnA3NB8bjrYUEktsohpqD+UQ6MbDY0mDxRRShgwy237+PW+AyhfMpc/IzXsztSLp0KDboDZStYVrAkjAzCgYM77Dan8clWCNOnfH37jka/iC57l5zDyA25K7WGlfoM+ET/+Ppj0rDovHcmP2c/tL17/AOfvkq0+unDifK+pjblC7MFt21ShzOi4St9K57pIc8NY9NP2r0mPLg1cbg016fyjrQy488ajT9xYcL5yuUQFw8kf9cfxNczU+E4HyvZf0MebQ4n09n9DU8J5sYuDpnw1/pXjPoa5Go8NzYVu6r1Rz82jyY+eqLdwVjRmRFcNXIZER01bEJGcNWodEZRqxDGT8RSsqM7SYiY7+tdakuEbmSW1xtMGqmrBQdp2d8nqSOtI40I0ShcxGZMiO4HQSN96q2AcUTX7xHk0J0kDzg5QFddMkmMDB7bVW8dgcR3jQQBBMhQIP6htHb/Wq9vcXaS03KkEhRKTuBHfqevbFVOEZLjkVoOxdqCdxEyYgqnp09O9JLGm+gNqJovAo/CdShIJOkbDp1V/OqXjruBqx7F2oqOZAjTiACBsSTSyxpIHagzt4Ao5Uo6ZACUgEk4kzgCIJz1xJFSONOPT778GnC8NPzE2+xIZenBIScJwJgDrHfaqnHn3GbdySnVAjJ1ATtiOu2wBntSO+l/f7D36jlWqVQdJBIgQAAY9f9OlM29qaIR1sIMJEDqcwZ6wDtt0o+ZKifABd8HaOEoAnBEznuVRH0FXPVPjb+tlm8q3uUG1Z04ABKhGB6dO9Xw1uVIm9kY8nJ1a28kHVGxgSTkEHp0/ar8evlJe8aM7Ku65TVrKm0lJjUACZHyJ+81dHxFVyNv9Qtm5etKhLjpAnClSmAN06iRikktJkVygv0/QVxxy6pFfxtx+4Ou48ykAeCsEIWgggmNAEk4yY2xW7RTwaVVhVW7fU0YHixpqiJyjoYu0PLQoBAwBmFZBJncZmrPEJPUYnCDSv1Jme6NR+p7o1xy3XoUXEJ1bajpH0Jic15/PoMryRk1w/TkzuLXVEAcvNi+cu9YUVtpbSkRCE4JMjck5msmuySw4o6Zqo3u+JJP2dpgWeUnfFvLhxChqbe92TGdT7roQCDMKiCewdzBmuzk8QhLFhxJqo7dz90Un+t/GveWvImoxMdw3lZ+6ugw0lLalNganSA2AlOgEqEwVqbUBG89q9L5+PJL2X7vnSNkfato9Lc9rTbaUs3/C4KBpTp0LQoJJSS2FpHlxiCaVXF1dob2uvJj+O858LdUSzwlAkYUSlrM5lDYI/enbRN3uJ/s6sQVOXHg+CD5UCSQQcq3+leX8bzp1jTvuczXZE6ijaLXXBSOdRHumkOJKXEpWk7hQBH71bjlPG90HT9wU2naMvxHkFp2Tbksq3ySpue+cj6H6V2NP43mh7OX2l9ToYdbkXEuUYnjHDHWDF0gkAwl5GZjYhXUeioNdvDnw5leF/J/x/Bshkx5PwP5E/hPNbrAAdPjM7BY+Ieh6g+hrJqPDseVtw9mXoZMuljP8PDNpbXqHkBbSpB/b0NcWeKeKW2SOfKDg6YF008QojOKq1IdIjKVViQxnPdFadQSSiY1Rt8+1dS7Om4DAO22ZjJEZ/wAjQBsCKSUgagRIxiJ2M/LIpRXAI2Tgx5ZgqAMTEwT3pWhXENJAGqRqk5BynooHqKVx5FcSQxdKRBBggHPzxP8ACq3FNi0ERc9+oHpA6H1GTSOHoLtDouQP1CdoIjf16YNVuDYu0kNXO2ATvkE4HWNjSOANvBNF8jBknrtBK+mAT3P+lUPFLp90CuQvvUysQI/KBAABAg/pGfrUlDmmBocxc7ZJ3iNxERBOaSUBKJTfEAFAqTIJggjoNhIgn9qr8r0A00Snr0b7SARBPl2Amc9cfSkUG22hnwIm9BIMpKhOlOkET2jYUHBoCkS7Z7UQADqAOBA1K7dP670qxW6GTb4H+8wDkid8wFCSNsTmlW5WkDc+5wcKspOmIwmJPYAfbO9TkKkEQsEZyRsBvH29aVPimHdwPShOCQCYOTme0gHFN5jTVjJ9wCeHJOpWlMJBMEhODgYJnP1p4udOS6L3/f7kIH/B28GAJ1A+WcnHUx9qsjqpLqHcyO7wAbASkSRE+UbFSc74ECYxV8NXIdTfYgM8GeSZaVpXjS4owoBPRJ7HODPSK0Q1sZcSSfxJvsE1xa+SdIuHfXUEKTiZjVgD7U23T5FzFchbiys4ndreCA+wy54Y0pKELQdMRpMgiACd043FW4oRxN+Vkavl82m/X4/BlkG48xY20v2EJ8JYvm0CcIuSpCYGdKVaY64irJvVS5jOD+Kr+Q+dn7NF5wZPCypOgkudPG16s7ZVg/euXqP9Rrlcf/mjNOWeXDNYVCBpiOkbfSuS4ST9pP5mamupEdVVsUIR1O1YokBruKZQIAfKVpKVgKScEHINWRUovdF0ycp2jC8f5ULcuWmU/maOTHWP1D03ru6XxFTqGbr6/fQ34dWpezk/Mo+B8YNu6CJCFGFo7fKt2p03nQp9V0Zfmw+ZH3noRdCgCkyCJFee2uLpnLqupFdVVyQyIS3M1ckWJBmuEsKc0F1bYJA1KgwDG/8ACis8+rSaNf8AcU+VwSxy4DOhxozpgQpPmGJwcbzj+GKTHrov8caHjng+pDVy++oKQEgJSVlISoLlUgkJ2x5RGOvc1oWrwyfD/MeOSEuEyofYcTCVIUgGNwRO0E1ZGUXynY1LsCCTgfU46H/TNEDiGt0gq0qISlU5iQnsYAkZA26UGuBXFBBKM9Uq0ziJGSNO5+f86Vxb6gcB4chQz5SR6+Sem0x29KXbaEcA+qIHWDjTpOZ6k5Ef7UjiBxHMu6cHcGZjOP8ALFJKN8le0Mw/kTgZmZzEYx9qSUOAbQpeEZG+PkqRtml2uxXAMm9KdOdiY6kD9+1I8V2Db3DN3EiDnUd8yROOmQPpSOHf0EaY9p8TqOYOYjMnY7f0aWUH0QGgiLuDJUQYwMJIjPX7YpXjtcInyDo4gYJJnbJiD0Mx1/lNI8KsC6j03+QSO0gwk9gRGTtvFK8RESW+ISceX5kREYEY770rxNAbHovPL5hiIGev1pPLVhTCpvZAOrbBOcDYT0+1CWNoikSQoAAylRPaYAjrA3mg4quvy+/5GH+8jEymcCJCYBzO/ciok31DuoYpaSBv1nYHJMET/L+NB0qCpIUtpVBWJTEZGOvz3ipGTuyWqBJZSJlI0q9P3NFZJINkJ7gTe5mPMQDsTGCU9Adq0R1M11GTop7nlYRI3Bz2Py67mtMNa+jGt9S05fe8EgLTtiDkR6eo9fSleX2lLqiKZdG5bJlaUwomCSE/RO0UIyxTbuK/b9gtQfVEpdpbLhGlSF9fMR9pkd/9K0eXpn7PKf38QPFjfYgv8uyJaeSc5CxEZwARvSf20X+GS+/1EenXZlddcv3KfhSF/wBxSSfsTNT+2l6CeRIqbkOtEhxtaY31JIH32pXi9St42uqMtzHwlDwLjQAdGTGAv5+tdDR6mWJ7Jvj9DRgzOD2voC5U4pKS0vdO09uop9dp6e9dxtTip7kXS5VMdBO/9dSB9axxiZ4xKxTua0KJckapxhDg84z0I3rlKcodAEcNKa7qT361ZuWT3MVx9A1teKCpbMH+ulBwUeoiuLLRu+BTpWIUCDPqBAjt1rNtlH8PQfd2I7PD23DGlsxGYhRidyPn+wp3qJ41dseM5rhMEvlhuZ05BmQokYIOQelPHxKf2h/OyLqkQzyY6qfDcwZMEEE9ek1fHxOD/Ei2OZPqiA/yxdIIJaK0j9KgZTnGMjfoBV0PENNL/lXxHU4sq321pP4oUncDUFSOsCcxn+NaoyjLmLsNJhm7JZUgGAHP+WtRGgmSNxtkR9aZQ5oG0B4x22746jpSbBXEKl/13+VLsBtDlYSBBCj+YQcGcb7yIpNtiuBynpAxG/SPsewobKF2hfHGqDOOu8R2pdjrgVxHh4xuQYjOZBP8aXahHGgpuh1AmMzuDnOe/wDKk8tg2hveQrf4p8ygZKhAgaT6zn1qONIjiNaudQJO+Inp2/YRFCUKfAGuwT3v/IjGcYH8OlL5YrgO956jr0G/rNL5fYFEhriMSQYIE4EHGOvqRt6Ujw8k2scjiUFJmI6gGZ9ZNTya6Apk1viOCU47q1GVAyIMyJz0FVuFVxyG/QczfRBkbYAJMHOCJxOaXy6ZBwvJ6wRGdjO2knVEbxQcCWKi88pOIMSYEz0GBg49KDh2oLYouMmT5t53M+sx6/ag4vqGyMt3JJOcyDCc7mZ/h6VYlYRqLqMDEwRqnY+v+lF47GTHC/1HJ0mR5pEgzuDP9RTOMk9wyY9u9UCVBeVK2EDaMgJ6R0ppOT56fQZO+SQriyw4FCMj8uwO+o5z2pvMl16BLdvmNMJ1nT0Ue564Gf8AaroaqbaX5sexz7to4fxGW1dNQCQpUYmQZHzzTvU475X+fv5ke19jy72hcKbtn2rq0QUsrIDiElRCVjfzH9Sf3BrpaXPDPF4/y+/cWRSktrNmeVmXgHbZ8hpxCFBJE+UkKyoGRsOn1rI6i2inyknwVR5Fud/w1avNKSqM/NNO9z5ig7R6DXJZVQZCs0rRKDngfieZo6VftRw5Jy9mrRZ5aaK+5bdZJ8ZBj9QEir3jT6cfEreJoK0+gpBQcn71RKE06kVuNE9rVG6qzy22DkkNXLiEkz/nVcseOTqg7mh7N8pW6v8AKhLCo9EI5NkxGkjMH55ql7kyLjlEV7g9sv4mW8iJCdP8OtXQ1eeHST+fP6liyzj3IL3J1ucpUtPeTqx6Voh4rlX4kn9C1al90VNzyUrV+G62RgeYKSfU9Z7/AMq1w8Vg/wAUWvqPHUQfUrH+WrpBIDZWnu35tsYjNaoa3BPhS595apQl0ZAdbcnStC0kD4Sgpk4EmevrWhOL5jQdo0EpMbY6/wCX86DSA4j/ABSBnY7fcUuzuK4WORcYgzHb1oOHdA2Cpe37nfp09KDiLsCJfxk/XfP06Y3pXD0E2CpdBUNRAkiTBj5/0KO3jgDiFdeAwlQUO4n6bgE9OlLsdkceRfeSTMyPUAQT2HTNL5dIVxF8Xy4yAQSR64+n+1TbyDaKq4BO5AJBPU/t2P3kUNlIG0M9f6sAJAAwAFAzsZk5z02FDy+5GhTfGNJ64OcyIzuP6JpfK7g2jzfgkAkHAAJGmPSevzpfJdE2BE8T0nG5BGUiBq9AM4PrUWJ9fv6kpjBfCI67CYAG8yPnU8p3ZFEVbyQPIrJAkFOUx2I3+eKLj7g/AaLqPzRiJx6bpAnvvvU2X2ChiX8bFInBBJOxkQN+maO0ZHG8neRAOd5E/lBiPpR8sJPsbR55OpvToJgTAkp7jb6/61ZHSykrQ6TZKPBn07DOYGqQB2nr1Efxo/2k31oO1iX3CXnm1IcQkpWIUNQjHbscDr0qY9JPHPfHqFJrkNw/hT7KEsthPhIEAFzTImfMU5Vn0oz02TI3KT69RuW7De6XOxQkxifESJ+ixNKtDL1DTP/Z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8075" name="Picture 11" descr="C:\Users\Dell\Downloads\caterpillar_macro-wallpaper-960x5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21646" y="4621427"/>
            <a:ext cx="3682310" cy="20713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8079" name="Picture 15" descr="http://www.sustainablesushi.net/wp-content/uploads/2008/12/seaurchi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1896" y="2108885"/>
            <a:ext cx="2446639" cy="24466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484188" y="230188"/>
            <a:ext cx="49295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en-GB" dirty="0">
                <a:solidFill>
                  <a:srgbClr val="003399"/>
                </a:solidFill>
              </a:rPr>
              <a:t>Karl Ernst von Baer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rgbClr val="F00000"/>
                </a:solidFill>
              </a:rPr>
              <a:t>– embryological laws:</a:t>
            </a:r>
            <a:endParaRPr lang="en-GB" dirty="0">
              <a:sym typeface="Symbol" pitchFamily="18" charset="2"/>
            </a:endParaRP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8" y="752701"/>
            <a:ext cx="2335212" cy="28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388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6" name="Oválný popisek 5"/>
          <p:cNvSpPr>
            <a:spLocks noChangeArrowheads="1"/>
          </p:cNvSpPr>
          <p:nvPr/>
        </p:nvSpPr>
        <p:spPr bwMode="auto">
          <a:xfrm>
            <a:off x="3269570" y="769710"/>
            <a:ext cx="4921250" cy="1788432"/>
          </a:xfrm>
          <a:prstGeom prst="wedgeEllipseCallout">
            <a:avLst>
              <a:gd name="adj1" fmla="val -74750"/>
              <a:gd name="adj2" fmla="val -4414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GB" sz="1800"/>
              <a:t>Vertebrate embryos pass through stable stages during their development which are not identical to any animals species.</a:t>
            </a:r>
            <a:endParaRPr lang="en-GB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 r="1021"/>
          <a:stretch>
            <a:fillRect/>
          </a:stretch>
        </p:blipFill>
        <p:spPr bwMode="auto">
          <a:xfrm rot="10800000">
            <a:off x="3535312" y="2808514"/>
            <a:ext cx="5412745" cy="3820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álný popisek 6"/>
          <p:cNvSpPr>
            <a:spLocks noChangeArrowheads="1"/>
          </p:cNvSpPr>
          <p:nvPr/>
        </p:nvSpPr>
        <p:spPr bwMode="auto">
          <a:xfrm>
            <a:off x="233817" y="3897086"/>
            <a:ext cx="3489097" cy="2264228"/>
          </a:xfrm>
          <a:prstGeom prst="wedgeEllipseCallout">
            <a:avLst>
              <a:gd name="adj1" fmla="val -2752"/>
              <a:gd name="adj2" fmla="val -137988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GB" sz="1800"/>
              <a:t>Embryos of related species are similar to each other and dissimilar to adults of ancestral species.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mrfranta.org/wp-content/uploads/2013/11/Horse-evolu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0251" y="1303827"/>
            <a:ext cx="2970342" cy="2206541"/>
          </a:xfrm>
          <a:prstGeom prst="rect">
            <a:avLst/>
          </a:prstGeom>
          <a:noFill/>
        </p:spPr>
      </p:pic>
      <p:sp>
        <p:nvSpPr>
          <p:cNvPr id="1027" name="Rectangle 40"/>
          <p:cNvSpPr>
            <a:spLocks noChangeArrowheads="1"/>
          </p:cNvSpPr>
          <p:nvPr/>
        </p:nvSpPr>
        <p:spPr bwMode="auto">
          <a:xfrm>
            <a:off x="2231412" y="214313"/>
            <a:ext cx="465101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400" b="1" cap="all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RATE OF evoluTION</a:t>
            </a:r>
          </a:p>
          <a:p>
            <a:pPr algn="ctr"/>
            <a:r>
              <a:rPr lang="en-GB" sz="2400" b="1" cap="all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PUNCTUATED EQUILIBRIA</a:t>
            </a:r>
          </a:p>
        </p:txBody>
      </p:sp>
      <p:sp>
        <p:nvSpPr>
          <p:cNvPr id="1028" name="Text Box 41"/>
          <p:cNvSpPr txBox="1">
            <a:spLocks noChangeArrowheads="1"/>
          </p:cNvSpPr>
          <p:nvPr/>
        </p:nvSpPr>
        <p:spPr bwMode="auto">
          <a:xfrm>
            <a:off x="484188" y="1279140"/>
            <a:ext cx="25811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F00000"/>
                </a:solidFill>
              </a:rPr>
              <a:t>Rate of evolution:</a:t>
            </a:r>
            <a:endParaRPr lang="en-GB"/>
          </a:p>
        </p:txBody>
      </p:sp>
      <p:sp>
        <p:nvSpPr>
          <p:cNvPr id="1029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pSp>
        <p:nvGrpSpPr>
          <p:cNvPr id="12" name="Skupina 11"/>
          <p:cNvGrpSpPr/>
          <p:nvPr/>
        </p:nvGrpSpPr>
        <p:grpSpPr>
          <a:xfrm>
            <a:off x="484188" y="3500907"/>
            <a:ext cx="7010307" cy="2961296"/>
            <a:chOff x="484188" y="1438878"/>
            <a:chExt cx="7010307" cy="2961296"/>
          </a:xfrm>
        </p:grpSpPr>
        <p:graphicFrame>
          <p:nvGraphicFramePr>
            <p:cNvPr id="1026" name="Object 42"/>
            <p:cNvGraphicFramePr>
              <a:graphicFrameLocks noChangeAspect="1"/>
            </p:cNvGraphicFramePr>
            <p:nvPr/>
          </p:nvGraphicFramePr>
          <p:xfrm>
            <a:off x="3643440" y="2305696"/>
            <a:ext cx="2518461" cy="1022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8" name="Rovnice" r:id="rId5" imgW="965160" imgH="393480" progId="Equation.3">
                    <p:embed/>
                  </p:oleObj>
                </mc:Choice>
                <mc:Fallback>
                  <p:oleObj name="Rovnice" r:id="rId5" imgW="965160" imgH="393480" progId="Equation.3">
                    <p:embed/>
                    <p:pic>
                      <p:nvPicPr>
                        <p:cNvPr id="0" name="Object 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3440" y="2305696"/>
                          <a:ext cx="2518461" cy="102216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0" name="AutoShape 44"/>
            <p:cNvSpPr>
              <a:spLocks noChangeArrowheads="1"/>
            </p:cNvSpPr>
            <p:nvPr/>
          </p:nvSpPr>
          <p:spPr bwMode="auto">
            <a:xfrm>
              <a:off x="4669566" y="1438878"/>
              <a:ext cx="2753210" cy="657225"/>
            </a:xfrm>
            <a:prstGeom prst="wedgeRectCallout">
              <a:avLst>
                <a:gd name="adj1" fmla="val -29836"/>
                <a:gd name="adj2" fmla="val 9236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sz="1800"/>
                <a:t>difference between trait values in time </a:t>
              </a:r>
              <a:r>
                <a:rPr lang="en-GB" sz="1800" i="1"/>
                <a:t>t</a:t>
              </a:r>
              <a:r>
                <a:rPr lang="en-GB" sz="1800" baseline="-25000"/>
                <a:t>2</a:t>
              </a:r>
              <a:r>
                <a:rPr lang="en-GB" sz="1800"/>
                <a:t> and </a:t>
              </a:r>
              <a:r>
                <a:rPr lang="en-GB" sz="1800" i="1"/>
                <a:t>t</a:t>
              </a:r>
              <a:r>
                <a:rPr lang="en-GB" sz="1800" baseline="-25000"/>
                <a:t>1</a:t>
              </a:r>
            </a:p>
          </p:txBody>
        </p:sp>
        <p:sp>
          <p:nvSpPr>
            <p:cNvPr id="1031" name="AutoShape 45"/>
            <p:cNvSpPr>
              <a:spLocks noChangeArrowheads="1"/>
            </p:cNvSpPr>
            <p:nvPr/>
          </p:nvSpPr>
          <p:spPr bwMode="auto">
            <a:xfrm>
              <a:off x="5914253" y="3114719"/>
              <a:ext cx="1580242" cy="657225"/>
            </a:xfrm>
            <a:prstGeom prst="wedgeRectCallout">
              <a:avLst>
                <a:gd name="adj1" fmla="val -78555"/>
                <a:gd name="adj2" fmla="val -37947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sz="1800"/>
                <a:t>time interval </a:t>
              </a:r>
              <a:r>
                <a:rPr lang="en-GB" sz="1800" i="1"/>
                <a:t>t</a:t>
              </a:r>
              <a:r>
                <a:rPr lang="en-GB" sz="1800" baseline="-25000"/>
                <a:t>2</a:t>
              </a:r>
              <a:r>
                <a:rPr lang="en-GB" sz="1800"/>
                <a:t> - </a:t>
              </a:r>
              <a:r>
                <a:rPr lang="en-GB" sz="1800" i="1"/>
                <a:t>t</a:t>
              </a:r>
              <a:r>
                <a:rPr lang="en-GB" sz="1800" baseline="-25000"/>
                <a:t>1</a:t>
              </a:r>
            </a:p>
          </p:txBody>
        </p:sp>
        <p:sp>
          <p:nvSpPr>
            <p:cNvPr id="1034" name="TextovéPole 9"/>
            <p:cNvSpPr txBox="1">
              <a:spLocks noChangeArrowheads="1"/>
            </p:cNvSpPr>
            <p:nvPr/>
          </p:nvSpPr>
          <p:spPr bwMode="auto">
            <a:xfrm>
              <a:off x="484188" y="2300717"/>
              <a:ext cx="1952625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/>
                <a:t>Haldane (1949)</a:t>
              </a:r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484188" y="4000064"/>
              <a:ext cx="639824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60000">
                <a:spcAft>
                  <a:spcPts val="1000"/>
                </a:spcAft>
              </a:pPr>
              <a:r>
                <a:rPr lang="en-GB" dirty="0"/>
                <a:t>1 </a:t>
              </a:r>
              <a:r>
                <a:rPr lang="en-GB" dirty="0" err="1"/>
                <a:t>darwin</a:t>
              </a:r>
              <a:r>
                <a:rPr lang="en-GB" dirty="0"/>
                <a:t> = </a:t>
              </a:r>
              <a:r>
                <a:rPr lang="en-GB" i="1" dirty="0"/>
                <a:t>e</a:t>
              </a:r>
              <a:r>
                <a:rPr lang="cs-CZ" dirty="0"/>
                <a:t>-</a:t>
              </a:r>
              <a:r>
                <a:rPr lang="cs-CZ" dirty="0" err="1"/>
                <a:t>fold</a:t>
              </a:r>
              <a:r>
                <a:rPr lang="cs-CZ" dirty="0"/>
                <a:t> </a:t>
              </a:r>
              <a:r>
                <a:rPr lang="cs-CZ" dirty="0" err="1"/>
                <a:t>change</a:t>
              </a:r>
              <a:r>
                <a:rPr lang="cs-CZ" dirty="0"/>
                <a:t> in a </a:t>
              </a:r>
              <a:r>
                <a:rPr lang="cs-CZ" dirty="0" err="1"/>
                <a:t>trait</a:t>
              </a:r>
              <a:r>
                <a:rPr lang="cs-CZ" dirty="0"/>
                <a:t> </a:t>
              </a:r>
              <a:r>
                <a:rPr lang="cs-CZ" dirty="0" err="1"/>
                <a:t>over</a:t>
              </a:r>
              <a:r>
                <a:rPr lang="en-GB" dirty="0"/>
                <a:t> 1 million years</a:t>
              </a:r>
            </a:p>
          </p:txBody>
        </p:sp>
      </p:grpSp>
      <p:pic>
        <p:nvPicPr>
          <p:cNvPr id="13" name="Picture 47" descr="horse.jpg image by fossilguid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9227" y="2011963"/>
            <a:ext cx="3294148" cy="185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484188" y="230188"/>
            <a:ext cx="6436377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en-GB" dirty="0">
                <a:solidFill>
                  <a:srgbClr val="003399"/>
                </a:solidFill>
              </a:rPr>
              <a:t>Karl Ernst von Baer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rgbClr val="F00000"/>
                </a:solidFill>
              </a:rPr>
              <a:t>– embryological laws:</a:t>
            </a:r>
            <a:br>
              <a:rPr lang="en-GB" dirty="0">
                <a:solidFill>
                  <a:srgbClr val="FF0000"/>
                </a:solidFill>
              </a:rPr>
            </a:br>
            <a:endParaRPr lang="en-GB" dirty="0">
              <a:solidFill>
                <a:srgbClr val="FF0000"/>
              </a:solidFill>
            </a:endParaRPr>
          </a:p>
          <a:p>
            <a:pPr defTabSz="360000"/>
            <a:r>
              <a:rPr lang="en-GB" dirty="0"/>
              <a:t>1st law: </a:t>
            </a:r>
            <a:r>
              <a:rPr lang="cs-CZ" dirty="0"/>
              <a:t>G</a:t>
            </a:r>
            <a:r>
              <a:rPr lang="en-GB" dirty="0" err="1"/>
              <a:t>eneral</a:t>
            </a:r>
            <a:r>
              <a:rPr lang="en-GB" dirty="0"/>
              <a:t> traits of a large animal group appear in</a:t>
            </a:r>
            <a:br>
              <a:rPr lang="en-GB" dirty="0"/>
            </a:br>
            <a:r>
              <a:rPr lang="en-GB" dirty="0"/>
              <a:t>	the embryo earlier than special traits (</a:t>
            </a:r>
            <a:r>
              <a:rPr lang="en-GB" dirty="0" err="1"/>
              <a:t>eg</a:t>
            </a:r>
            <a:r>
              <a:rPr lang="en-GB" dirty="0"/>
              <a:t>. cartilage </a:t>
            </a:r>
            <a:br>
              <a:rPr lang="en-GB" dirty="0"/>
            </a:br>
            <a:r>
              <a:rPr lang="en-GB" dirty="0"/>
              <a:t>	in bony fishes)</a:t>
            </a:r>
            <a:r>
              <a:rPr lang="cs-CZ" dirty="0"/>
              <a:t>.</a:t>
            </a:r>
            <a:endParaRPr lang="en-GB" dirty="0">
              <a:sym typeface="Symbol" pitchFamily="18" charset="2"/>
            </a:endParaRP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2222" y="230188"/>
            <a:ext cx="2165627" cy="268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388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pic>
        <p:nvPicPr>
          <p:cNvPr id="16391" name="Picture 7" descr="http://www.nature.com/ncomms/journal/v4/n2/images/ncomms2429-f5.jp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619478" y="2273643"/>
            <a:ext cx="5843523" cy="421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16389" name="TextovéPole 6"/>
          <p:cNvSpPr txBox="1">
            <a:spLocks noChangeArrowheads="1"/>
          </p:cNvSpPr>
          <p:nvPr/>
        </p:nvSpPr>
        <p:spPr bwMode="auto">
          <a:xfrm>
            <a:off x="484188" y="230188"/>
            <a:ext cx="806983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0"/>
              </a:spcAft>
            </a:pPr>
            <a:r>
              <a:rPr lang="en-GB" dirty="0"/>
              <a:t>General principles of ontogeny and evolution:</a:t>
            </a:r>
          </a:p>
          <a:p>
            <a:pPr defTabSz="360000">
              <a:spcAft>
                <a:spcPts val="0"/>
              </a:spcAft>
            </a:pPr>
            <a:endParaRPr lang="en-GB" dirty="0"/>
          </a:p>
          <a:p>
            <a:pPr defTabSz="360000">
              <a:spcAft>
                <a:spcPts val="0"/>
              </a:spcAft>
            </a:pPr>
            <a:r>
              <a:rPr lang="en-GB" dirty="0"/>
              <a:t>modularization and individualization: serial homology and homonymy</a:t>
            </a:r>
          </a:p>
        </p:txBody>
      </p:sp>
      <p:pic>
        <p:nvPicPr>
          <p:cNvPr id="53250" name="Picture 2" descr="http://www.corpshumain.ca/en/images/Squelette_colonne_(FF)_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0329" y="1812324"/>
            <a:ext cx="3674943" cy="4414307"/>
          </a:xfrm>
          <a:prstGeom prst="rect">
            <a:avLst/>
          </a:prstGeom>
          <a:noFill/>
        </p:spPr>
      </p:pic>
      <p:pic>
        <p:nvPicPr>
          <p:cNvPr id="53256" name="Picture 8" descr="http://animaldiversity.ummz.umich.edu/site/resources/anatomical_images/teeth_typ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4049" y="4156010"/>
            <a:ext cx="3316968" cy="2344845"/>
          </a:xfrm>
          <a:prstGeom prst="rect">
            <a:avLst/>
          </a:prstGeom>
          <a:noFill/>
          <a:effectLst>
            <a:softEdge rad="127000"/>
          </a:effectLst>
        </p:spPr>
      </p:pic>
      <p:cxnSp>
        <p:nvCxnSpPr>
          <p:cNvPr id="9" name="Přímá spojovací šipka 8"/>
          <p:cNvCxnSpPr/>
          <p:nvPr/>
        </p:nvCxnSpPr>
        <p:spPr bwMode="auto">
          <a:xfrm>
            <a:off x="5082746" y="1210962"/>
            <a:ext cx="667265" cy="4942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1" name="Picture 2" descr="What Is Homodont Dentition">
            <a:extLst>
              <a:ext uri="{FF2B5EF4-FFF2-40B4-BE49-F238E27FC236}">
                <a16:creationId xmlns:a16="http://schemas.microsoft.com/office/drawing/2014/main" id="{6FE604EC-75E3-44C8-B045-9D3BB36AFA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43" b="3745"/>
          <a:stretch/>
        </p:blipFill>
        <p:spPr bwMode="auto">
          <a:xfrm>
            <a:off x="386045" y="1453907"/>
            <a:ext cx="3476625" cy="244420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classconnection.s3.amazonaws.com/152/flashcards/1734152/jpg/homodont1351569134864.jpg">
            <a:extLst>
              <a:ext uri="{FF2B5EF4-FFF2-40B4-BE49-F238E27FC236}">
                <a16:creationId xmlns:a16="http://schemas.microsoft.com/office/drawing/2014/main" id="{5A5E15AE-FCAB-4C46-BDDE-4A19130CF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63246" y="1577563"/>
            <a:ext cx="1996018" cy="1498010"/>
          </a:xfrm>
          <a:prstGeom prst="rect">
            <a:avLst/>
          </a:prstGeom>
          <a:noFill/>
          <a:effectLst>
            <a:softEdge rad="127000"/>
          </a:effectLst>
        </p:spPr>
      </p:pic>
      <p:cxnSp>
        <p:nvCxnSpPr>
          <p:cNvPr id="10" name="Přímá spojovací šipka 9"/>
          <p:cNvCxnSpPr/>
          <p:nvPr/>
        </p:nvCxnSpPr>
        <p:spPr bwMode="auto">
          <a:xfrm>
            <a:off x="2928551" y="1223319"/>
            <a:ext cx="811427" cy="331573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16389" name="TextovéPole 6"/>
          <p:cNvSpPr txBox="1">
            <a:spLocks noChangeArrowheads="1"/>
          </p:cNvSpPr>
          <p:nvPr/>
        </p:nvSpPr>
        <p:spPr bwMode="auto">
          <a:xfrm>
            <a:off x="484188" y="230188"/>
            <a:ext cx="8266687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0"/>
              </a:spcAft>
            </a:pPr>
            <a:r>
              <a:rPr lang="en-GB" dirty="0">
                <a:solidFill>
                  <a:srgbClr val="F00000"/>
                </a:solidFill>
              </a:rPr>
              <a:t>General principles of ontogeny and evolution:</a:t>
            </a:r>
          </a:p>
          <a:p>
            <a:pPr defTabSz="360000">
              <a:spcAft>
                <a:spcPts val="0"/>
              </a:spcAft>
            </a:pPr>
            <a:endParaRPr lang="en-GB" dirty="0"/>
          </a:p>
          <a:p>
            <a:pPr defTabSz="360000">
              <a:spcAft>
                <a:spcPts val="0"/>
              </a:spcAft>
            </a:pPr>
            <a:r>
              <a:rPr lang="en-GB" dirty="0"/>
              <a:t>heterotopy = change of the position of a trait phenotypic expression</a:t>
            </a:r>
            <a:br>
              <a:rPr lang="en-GB" dirty="0"/>
            </a:br>
            <a:r>
              <a:rPr lang="en-GB" dirty="0"/>
              <a:t>	(</a:t>
            </a:r>
            <a:r>
              <a:rPr lang="en-GB" dirty="0" err="1"/>
              <a:t>eg.</a:t>
            </a:r>
            <a:r>
              <a:rPr lang="en-GB" dirty="0"/>
              <a:t> photosynthesis in succulent stem; sesamoid bones – </a:t>
            </a:r>
            <a:r>
              <a:rPr lang="en-GB" i="1" dirty="0"/>
              <a:t>patella</a:t>
            </a:r>
            <a:r>
              <a:rPr lang="en-GB" dirty="0"/>
              <a:t>, </a:t>
            </a:r>
            <a:br>
              <a:rPr lang="en-GB" dirty="0"/>
            </a:br>
            <a:r>
              <a:rPr lang="en-GB" dirty="0"/>
              <a:t>	ossified tendons in dinosaur tails, „panda´s thumb“)</a:t>
            </a:r>
          </a:p>
        </p:txBody>
      </p:sp>
      <p:pic>
        <p:nvPicPr>
          <p:cNvPr id="87042" name="Picture 2" descr="http://www.sportsinjuryclinic.net/images/knee/jumpers-knee-large.jpg"/>
          <p:cNvPicPr>
            <a:picLocks noChangeAspect="1" noChangeArrowheads="1"/>
          </p:cNvPicPr>
          <p:nvPr/>
        </p:nvPicPr>
        <p:blipFill>
          <a:blip r:embed="rId3" cstate="print"/>
          <a:srcRect t="6663" b="8832"/>
          <a:stretch>
            <a:fillRect/>
          </a:stretch>
        </p:blipFill>
        <p:spPr bwMode="auto">
          <a:xfrm>
            <a:off x="5575498" y="2215978"/>
            <a:ext cx="3208446" cy="3723503"/>
          </a:xfrm>
          <a:prstGeom prst="rect">
            <a:avLst/>
          </a:prstGeom>
          <a:noFill/>
        </p:spPr>
      </p:pic>
      <p:pic>
        <p:nvPicPr>
          <p:cNvPr id="90118" name="Picture 6" descr="http://evolution.berkeley.edu/evolibrary/images/pandathumb2.gif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764274" y="2832787"/>
            <a:ext cx="4495727" cy="24559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16389" name="TextovéPole 6"/>
          <p:cNvSpPr txBox="1">
            <a:spLocks noChangeArrowheads="1"/>
          </p:cNvSpPr>
          <p:nvPr/>
        </p:nvSpPr>
        <p:spPr bwMode="auto">
          <a:xfrm>
            <a:off x="484188" y="230188"/>
            <a:ext cx="532870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0"/>
              </a:spcAft>
            </a:pPr>
            <a:r>
              <a:rPr lang="en-GB" dirty="0">
                <a:solidFill>
                  <a:srgbClr val="F00000"/>
                </a:solidFill>
              </a:rPr>
              <a:t>General principles of ontogeny and evolution:</a:t>
            </a:r>
          </a:p>
          <a:p>
            <a:pPr defTabSz="360000">
              <a:spcAft>
                <a:spcPts val="0"/>
              </a:spcAft>
            </a:pPr>
            <a:endParaRPr lang="cs-CZ" dirty="0">
              <a:solidFill>
                <a:srgbClr val="F00000"/>
              </a:solidFill>
            </a:endParaRPr>
          </a:p>
          <a:p>
            <a:pPr defTabSz="360000">
              <a:spcAft>
                <a:spcPts val="0"/>
              </a:spcAft>
            </a:pPr>
            <a:r>
              <a:rPr lang="cs-CZ" dirty="0" err="1">
                <a:solidFill>
                  <a:srgbClr val="F00000"/>
                </a:solidFill>
              </a:rPr>
              <a:t>heterochrony</a:t>
            </a:r>
            <a:r>
              <a:rPr lang="cs-CZ" dirty="0">
                <a:solidFill>
                  <a:srgbClr val="F00000"/>
                </a:solidFill>
              </a:rPr>
              <a:t> and </a:t>
            </a:r>
            <a:r>
              <a:rPr lang="cs-CZ" dirty="0" err="1">
                <a:solidFill>
                  <a:srgbClr val="F00000"/>
                </a:solidFill>
              </a:rPr>
              <a:t>allometry</a:t>
            </a:r>
            <a:endParaRPr lang="cs-CZ" dirty="0">
              <a:solidFill>
                <a:srgbClr val="F00000"/>
              </a:solidFill>
            </a:endParaRPr>
          </a:p>
        </p:txBody>
      </p:sp>
      <p:pic>
        <p:nvPicPr>
          <p:cNvPr id="92162" name="Picture 2" descr="http://image.slidesharecdn.com/2013swallamolgula-130828113053-phpapp01/95/billie-swalla-transcriptome-sequencing-reveals-heterochronic-shift-of-chordate-gene-networks-in-molgulid-ascidians-3-638.jpg?cb=13777075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2363" y="1404533"/>
            <a:ext cx="6076950" cy="4562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6"/>
          <p:cNvSpPr txBox="1">
            <a:spLocks noChangeArrowheads="1"/>
          </p:cNvSpPr>
          <p:nvPr/>
        </p:nvSpPr>
        <p:spPr bwMode="auto">
          <a:xfrm>
            <a:off x="3313113" y="230188"/>
            <a:ext cx="21194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F00000"/>
                </a:solidFill>
              </a:rPr>
              <a:t>Heterochrony</a:t>
            </a:r>
            <a:r>
              <a:rPr lang="cs-CZ" sz="2400" dirty="0">
                <a:solidFill>
                  <a:srgbClr val="F00000"/>
                </a:solidFill>
              </a:rPr>
              <a:t>:</a:t>
            </a:r>
          </a:p>
        </p:txBody>
      </p:sp>
      <p:sp>
        <p:nvSpPr>
          <p:cNvPr id="17443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7" name="TextovéPole 6"/>
          <p:cNvSpPr txBox="1"/>
          <p:nvPr/>
        </p:nvSpPr>
        <p:spPr>
          <a:xfrm>
            <a:off x="484188" y="3705364"/>
            <a:ext cx="5891356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en-GB" sz="2400"/>
              <a:t> = change of timing of ontogenetic events:</a:t>
            </a:r>
          </a:p>
          <a:p>
            <a:pPr defTabSz="360000">
              <a:spcAft>
                <a:spcPts val="1800"/>
              </a:spcAft>
            </a:pPr>
            <a:r>
              <a:rPr lang="en-GB" sz="2400"/>
              <a:t>1. speed of the process</a:t>
            </a:r>
          </a:p>
          <a:p>
            <a:pPr defTabSz="360000">
              <a:spcAft>
                <a:spcPts val="1800"/>
              </a:spcAft>
            </a:pPr>
            <a:r>
              <a:rPr lang="en-GB" sz="2400"/>
              <a:t>2. timing of the process</a:t>
            </a:r>
          </a:p>
        </p:txBody>
      </p:sp>
      <p:graphicFrame>
        <p:nvGraphicFramePr>
          <p:cNvPr id="6" name="Group 75">
            <a:extLst>
              <a:ext uri="{FF2B5EF4-FFF2-40B4-BE49-F238E27FC236}">
                <a16:creationId xmlns:a16="http://schemas.microsoft.com/office/drawing/2014/main" id="{B04A92CA-0303-44AF-B4A1-596373A1C6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485173"/>
              </p:ext>
            </p:extLst>
          </p:nvPr>
        </p:nvGraphicFramePr>
        <p:xfrm>
          <a:off x="484188" y="887412"/>
          <a:ext cx="8320087" cy="1828800"/>
        </p:xfrm>
        <a:graphic>
          <a:graphicData uri="http://schemas.openxmlformats.org/drawingml/2006/table">
            <a:tbl>
              <a:tblPr/>
              <a:tblGrid>
                <a:gridCol w="2035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5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45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Somatic traits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Reproductive org.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peramorphosis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noProof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paedomorphosis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noProof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6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pic>
        <p:nvPicPr>
          <p:cNvPr id="184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1275" y="3089275"/>
            <a:ext cx="2308225" cy="326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Obdélníkový popisek 7"/>
          <p:cNvSpPr/>
          <p:nvPr/>
        </p:nvSpPr>
        <p:spPr bwMode="auto">
          <a:xfrm>
            <a:off x="5053080" y="2907580"/>
            <a:ext cx="1846543" cy="504825"/>
          </a:xfrm>
          <a:prstGeom prst="wedgeRectCallout">
            <a:avLst>
              <a:gd name="adj1" fmla="val 36946"/>
              <a:gd name="adj2" fmla="val 10751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 err="1"/>
              <a:t>hypermorphosis</a:t>
            </a:r>
            <a:endParaRPr lang="cs-CZ" sz="18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6470650" y="6364288"/>
            <a:ext cx="2144713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 dirty="0" err="1"/>
              <a:t>Megaceros</a:t>
            </a:r>
            <a:r>
              <a:rPr lang="cs-CZ" sz="1600" i="1" dirty="0"/>
              <a:t> </a:t>
            </a:r>
            <a:r>
              <a:rPr lang="cs-CZ" sz="1600" i="1" dirty="0" err="1"/>
              <a:t>giganteus</a:t>
            </a:r>
            <a:endParaRPr lang="cs-CZ" sz="1600" i="1" dirty="0"/>
          </a:p>
        </p:txBody>
      </p:sp>
      <p:pic>
        <p:nvPicPr>
          <p:cNvPr id="11" name="Obrázek 8" descr="hetero.jpg">
            <a:extLst>
              <a:ext uri="{FF2B5EF4-FFF2-40B4-BE49-F238E27FC236}">
                <a16:creationId xmlns:a16="http://schemas.microsoft.com/office/drawing/2014/main" id="{F1B86D11-DE19-483B-8BBB-0ECA5EC078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49251"/>
          <a:stretch/>
        </p:blipFill>
        <p:spPr bwMode="auto">
          <a:xfrm>
            <a:off x="691222" y="3159993"/>
            <a:ext cx="4341618" cy="2465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bdélníkový popisek 8">
            <a:extLst>
              <a:ext uri="{FF2B5EF4-FFF2-40B4-BE49-F238E27FC236}">
                <a16:creationId xmlns:a16="http://schemas.microsoft.com/office/drawing/2014/main" id="{A34EFCF3-E272-48F8-9A6A-0BFB2EC7EB4A}"/>
              </a:ext>
            </a:extLst>
          </p:cNvPr>
          <p:cNvSpPr/>
          <p:nvPr/>
        </p:nvSpPr>
        <p:spPr bwMode="auto">
          <a:xfrm>
            <a:off x="1005032" y="5821108"/>
            <a:ext cx="1862051" cy="802663"/>
          </a:xfrm>
          <a:prstGeom prst="wedgeRectCallout">
            <a:avLst>
              <a:gd name="adj1" fmla="val 22056"/>
              <a:gd name="adj2" fmla="val -120908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 err="1"/>
              <a:t>acceleration</a:t>
            </a:r>
            <a:r>
              <a:rPr lang="cs-CZ" sz="1800" dirty="0"/>
              <a:t> </a:t>
            </a:r>
            <a:r>
              <a:rPr lang="cs-CZ" sz="1800" dirty="0">
                <a:sym typeface="Symbol"/>
              </a:rPr>
              <a:t> </a:t>
            </a:r>
            <a:r>
              <a:rPr lang="cs-CZ" sz="1800" dirty="0" err="1">
                <a:sym typeface="Symbol"/>
              </a:rPr>
              <a:t>peramorphosis</a:t>
            </a:r>
            <a:endParaRPr lang="cs-CZ" sz="1800" dirty="0"/>
          </a:p>
        </p:txBody>
      </p:sp>
      <p:sp>
        <p:nvSpPr>
          <p:cNvPr id="13" name="Obdélníkový popisek 9">
            <a:extLst>
              <a:ext uri="{FF2B5EF4-FFF2-40B4-BE49-F238E27FC236}">
                <a16:creationId xmlns:a16="http://schemas.microsoft.com/office/drawing/2014/main" id="{8F6FBE85-BB51-47B1-AB48-FDD8166FEF09}"/>
              </a:ext>
            </a:extLst>
          </p:cNvPr>
          <p:cNvSpPr/>
          <p:nvPr/>
        </p:nvSpPr>
        <p:spPr bwMode="auto">
          <a:xfrm>
            <a:off x="3170789" y="5821108"/>
            <a:ext cx="2014986" cy="802663"/>
          </a:xfrm>
          <a:prstGeom prst="wedgeRectCallout">
            <a:avLst>
              <a:gd name="adj1" fmla="val 22056"/>
              <a:gd name="adj2" fmla="val -120908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 err="1"/>
              <a:t>hypermorphosis</a:t>
            </a:r>
            <a:r>
              <a:rPr lang="cs-CZ" sz="1800" dirty="0"/>
              <a:t> </a:t>
            </a:r>
            <a:r>
              <a:rPr lang="cs-CZ" sz="1800" dirty="0">
                <a:sym typeface="Symbol"/>
              </a:rPr>
              <a:t> </a:t>
            </a:r>
            <a:r>
              <a:rPr lang="cs-CZ" sz="1800" dirty="0" err="1">
                <a:sym typeface="Symbol"/>
              </a:rPr>
              <a:t>peramorphosis</a:t>
            </a:r>
            <a:endParaRPr lang="cs-CZ" sz="1800" dirty="0"/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881929D3-2049-43DA-A13D-0C1F2FAD8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3113" y="230188"/>
            <a:ext cx="21194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F00000"/>
                </a:solidFill>
              </a:rPr>
              <a:t>Heterochrony</a:t>
            </a:r>
            <a:r>
              <a:rPr lang="cs-CZ" sz="2400" dirty="0">
                <a:solidFill>
                  <a:srgbClr val="F00000"/>
                </a:solidFill>
              </a:rPr>
              <a:t>:</a:t>
            </a:r>
          </a:p>
        </p:txBody>
      </p:sp>
      <p:graphicFrame>
        <p:nvGraphicFramePr>
          <p:cNvPr id="15" name="Group 75">
            <a:extLst>
              <a:ext uri="{FF2B5EF4-FFF2-40B4-BE49-F238E27FC236}">
                <a16:creationId xmlns:a16="http://schemas.microsoft.com/office/drawing/2014/main" id="{20CACD9C-9653-4925-B3CA-AED7549C6C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310597"/>
              </p:ext>
            </p:extLst>
          </p:nvPr>
        </p:nvGraphicFramePr>
        <p:xfrm>
          <a:off x="484188" y="887412"/>
          <a:ext cx="8320087" cy="1828800"/>
        </p:xfrm>
        <a:graphic>
          <a:graphicData uri="http://schemas.openxmlformats.org/drawingml/2006/table">
            <a:tbl>
              <a:tblPr/>
              <a:tblGrid>
                <a:gridCol w="2035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5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45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Somatic traits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Reproductive org.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peramorphosis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hypermorphosis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deceleration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noProof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acceleration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acceleration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paedomorphosis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noProof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noProof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4267" name="Group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997728"/>
              </p:ext>
            </p:extLst>
          </p:nvPr>
        </p:nvGraphicFramePr>
        <p:xfrm>
          <a:off x="484188" y="887412"/>
          <a:ext cx="8320087" cy="1828800"/>
        </p:xfrm>
        <a:graphic>
          <a:graphicData uri="http://schemas.openxmlformats.org/drawingml/2006/table">
            <a:tbl>
              <a:tblPr/>
              <a:tblGrid>
                <a:gridCol w="2035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5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45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Somatic traits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Reproductive org.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peramorphosis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hypermorphosis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deceleration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noProof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acceleration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acceleration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paedomorphosis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progenesis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acceleration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noProof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neoteny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deceleration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490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313113" y="230188"/>
            <a:ext cx="21194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F00000"/>
                </a:solidFill>
              </a:rPr>
              <a:t>Heterochrony</a:t>
            </a:r>
            <a:r>
              <a:rPr lang="cs-CZ" sz="2400" dirty="0">
                <a:solidFill>
                  <a:srgbClr val="F00000"/>
                </a:solidFill>
              </a:rPr>
              <a:t>:</a:t>
            </a:r>
          </a:p>
        </p:txBody>
      </p:sp>
      <p:pic>
        <p:nvPicPr>
          <p:cNvPr id="6" name="Obrázek 8" descr="hetero.jpg">
            <a:extLst>
              <a:ext uri="{FF2B5EF4-FFF2-40B4-BE49-F238E27FC236}">
                <a16:creationId xmlns:a16="http://schemas.microsoft.com/office/drawing/2014/main" id="{8AD58C73-A896-411D-9CC4-B3B717D5AC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9842"/>
          <a:stretch/>
        </p:blipFill>
        <p:spPr bwMode="auto">
          <a:xfrm>
            <a:off x="3962354" y="3182833"/>
            <a:ext cx="4291057" cy="2465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élníkový popisek 10">
            <a:extLst>
              <a:ext uri="{FF2B5EF4-FFF2-40B4-BE49-F238E27FC236}">
                <a16:creationId xmlns:a16="http://schemas.microsoft.com/office/drawing/2014/main" id="{DBE9DAAB-6AFA-424B-AAE7-7ED761F9BD6B}"/>
              </a:ext>
            </a:extLst>
          </p:cNvPr>
          <p:cNvSpPr/>
          <p:nvPr/>
        </p:nvSpPr>
        <p:spPr bwMode="auto">
          <a:xfrm>
            <a:off x="4382984" y="5825149"/>
            <a:ext cx="1862051" cy="802663"/>
          </a:xfrm>
          <a:prstGeom prst="wedgeRectCallout">
            <a:avLst>
              <a:gd name="adj1" fmla="val 22056"/>
              <a:gd name="adj2" fmla="val -120908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 err="1"/>
              <a:t>neoteny</a:t>
            </a:r>
            <a:r>
              <a:rPr lang="cs-CZ" sz="1800" dirty="0"/>
              <a:t> </a:t>
            </a:r>
            <a:r>
              <a:rPr lang="cs-CZ" sz="1800" dirty="0">
                <a:sym typeface="Symbol"/>
              </a:rPr>
              <a:t> </a:t>
            </a:r>
            <a:r>
              <a:rPr lang="cs-CZ" sz="1800" dirty="0" err="1">
                <a:sym typeface="Symbol"/>
              </a:rPr>
              <a:t>pedomorphosis</a:t>
            </a:r>
            <a:endParaRPr lang="cs-CZ" sz="1800" dirty="0"/>
          </a:p>
        </p:txBody>
      </p:sp>
      <p:sp>
        <p:nvSpPr>
          <p:cNvPr id="8" name="Obdélníkový popisek 11">
            <a:extLst>
              <a:ext uri="{FF2B5EF4-FFF2-40B4-BE49-F238E27FC236}">
                <a16:creationId xmlns:a16="http://schemas.microsoft.com/office/drawing/2014/main" id="{EF48649F-1728-495C-A8BE-5568068CAF92}"/>
              </a:ext>
            </a:extLst>
          </p:cNvPr>
          <p:cNvSpPr/>
          <p:nvPr/>
        </p:nvSpPr>
        <p:spPr bwMode="auto">
          <a:xfrm>
            <a:off x="6547343" y="5825149"/>
            <a:ext cx="1862051" cy="802663"/>
          </a:xfrm>
          <a:prstGeom prst="wedgeRectCallout">
            <a:avLst>
              <a:gd name="adj1" fmla="val 22056"/>
              <a:gd name="adj2" fmla="val -120908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 err="1"/>
              <a:t>progenesis</a:t>
            </a:r>
            <a:r>
              <a:rPr lang="cs-CZ" sz="1800" dirty="0"/>
              <a:t> </a:t>
            </a:r>
            <a:r>
              <a:rPr lang="cs-CZ" sz="1800" dirty="0">
                <a:sym typeface="Symbol"/>
              </a:rPr>
              <a:t> </a:t>
            </a:r>
            <a:r>
              <a:rPr lang="cs-CZ" sz="1800" dirty="0" err="1">
                <a:sym typeface="Symbol"/>
              </a:rPr>
              <a:t>pedomorphosis</a:t>
            </a:r>
            <a:endParaRPr lang="cs-CZ" sz="1800" dirty="0"/>
          </a:p>
        </p:txBody>
      </p:sp>
      <p:pic>
        <p:nvPicPr>
          <p:cNvPr id="10" name="Picture 2" descr="Neoteny/paedomorphosis in Triturus (Ichthyosaura, Mesotriton, Lissotriton,  Ommatotriton)">
            <a:extLst>
              <a:ext uri="{FF2B5EF4-FFF2-40B4-BE49-F238E27FC236}">
                <a16:creationId xmlns:a16="http://schemas.microsoft.com/office/drawing/2014/main" id="{AD2637C9-C447-462E-98EB-6CAF64ADE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48" y="3650686"/>
            <a:ext cx="3463252" cy="257579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ový popisek 7">
            <a:extLst>
              <a:ext uri="{FF2B5EF4-FFF2-40B4-BE49-F238E27FC236}">
                <a16:creationId xmlns:a16="http://schemas.microsoft.com/office/drawing/2014/main" id="{B20370AB-B093-4535-A5A3-7D9043C7B4A6}"/>
              </a:ext>
            </a:extLst>
          </p:cNvPr>
          <p:cNvSpPr/>
          <p:nvPr/>
        </p:nvSpPr>
        <p:spPr bwMode="auto">
          <a:xfrm>
            <a:off x="712788" y="3347049"/>
            <a:ext cx="1097727" cy="504825"/>
          </a:xfrm>
          <a:prstGeom prst="wedgeRectCallout">
            <a:avLst>
              <a:gd name="adj1" fmla="val 72206"/>
              <a:gd name="adj2" fmla="val 42888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 err="1"/>
              <a:t>neoteny</a:t>
            </a:r>
            <a:endParaRPr lang="cs-CZ" sz="18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76"/>
          <p:cNvSpPr txBox="1">
            <a:spLocks noChangeArrowheads="1"/>
          </p:cNvSpPr>
          <p:nvPr/>
        </p:nvSpPr>
        <p:spPr bwMode="auto">
          <a:xfrm>
            <a:off x="639763" y="54768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8281" y="919636"/>
            <a:ext cx="3450065" cy="253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TextovéPole 9"/>
          <p:cNvSpPr txBox="1"/>
          <p:nvPr/>
        </p:nvSpPr>
        <p:spPr>
          <a:xfrm>
            <a:off x="5710366" y="3345293"/>
            <a:ext cx="2374900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 dirty="0" err="1"/>
              <a:t>Ambystoma</a:t>
            </a:r>
            <a:r>
              <a:rPr lang="cs-CZ" sz="1600" i="1" dirty="0"/>
              <a:t> </a:t>
            </a:r>
            <a:r>
              <a:rPr lang="cs-CZ" sz="1600" i="1" dirty="0" err="1"/>
              <a:t>mexicanum</a:t>
            </a:r>
            <a:endParaRPr lang="cs-CZ" sz="1600" i="1" dirty="0"/>
          </a:p>
        </p:txBody>
      </p:sp>
      <p:pic>
        <p:nvPicPr>
          <p:cNvPr id="2048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2926" y="683269"/>
            <a:ext cx="3994375" cy="2751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Obdélník 7"/>
          <p:cNvSpPr/>
          <p:nvPr/>
        </p:nvSpPr>
        <p:spPr>
          <a:xfrm>
            <a:off x="484989" y="230188"/>
            <a:ext cx="11673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dirty="0" err="1"/>
              <a:t>neoteny</a:t>
            </a:r>
            <a:r>
              <a:rPr lang="cs-CZ" dirty="0"/>
              <a:t>:</a:t>
            </a:r>
          </a:p>
        </p:txBody>
      </p:sp>
      <p:pic>
        <p:nvPicPr>
          <p:cNvPr id="20491" name="Picture 11" descr="http://i.imgur.com/DVqp4S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3119" y="4168346"/>
            <a:ext cx="6675942" cy="2086232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 bwMode="auto">
          <a:xfrm>
            <a:off x="1285103" y="4316627"/>
            <a:ext cx="1631092" cy="1968843"/>
          </a:xfrm>
          <a:prstGeom prst="rect">
            <a:avLst/>
          </a:prstGeom>
          <a:noFill/>
          <a:ln w="57150" cap="flat" cmpd="sng" algn="ctr">
            <a:solidFill>
              <a:srgbClr val="F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bdélník 11"/>
          <p:cNvSpPr/>
          <p:nvPr/>
        </p:nvSpPr>
        <p:spPr bwMode="auto">
          <a:xfrm>
            <a:off x="6837405" y="4271319"/>
            <a:ext cx="1383957" cy="1968843"/>
          </a:xfrm>
          <a:prstGeom prst="rect">
            <a:avLst/>
          </a:prstGeom>
          <a:noFill/>
          <a:ln w="57150" cap="flat" cmpd="sng" algn="ctr">
            <a:solidFill>
              <a:srgbClr val="F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249960" y="230188"/>
            <a:ext cx="6531919" cy="153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242343" y="1953087"/>
            <a:ext cx="3636292" cy="3932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240625" y="3542190"/>
            <a:ext cx="5027650" cy="233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667398" y="1127465"/>
            <a:ext cx="7491760" cy="4172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 descr="http://bio3520.nicerweb.com/Locked/chap/ch05/5_08-speed_of_chan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361" y="1902677"/>
            <a:ext cx="7160526" cy="4650652"/>
          </a:xfrm>
          <a:prstGeom prst="rect">
            <a:avLst/>
          </a:prstGeom>
          <a:noFill/>
        </p:spPr>
      </p:pic>
      <p:sp>
        <p:nvSpPr>
          <p:cNvPr id="1028" name="Text Box 41"/>
          <p:cNvSpPr txBox="1">
            <a:spLocks noChangeArrowheads="1"/>
          </p:cNvSpPr>
          <p:nvPr/>
        </p:nvSpPr>
        <p:spPr bwMode="auto">
          <a:xfrm>
            <a:off x="484188" y="230188"/>
            <a:ext cx="4819589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dirty="0"/>
              <a:t>G. G. Simpson</a:t>
            </a:r>
            <a:r>
              <a:rPr lang="cs-CZ" dirty="0"/>
              <a:t>:</a:t>
            </a:r>
            <a:endParaRPr lang="en-US" dirty="0"/>
          </a:p>
          <a:p>
            <a:pPr defTabSz="360000">
              <a:spcAft>
                <a:spcPts val="1000"/>
              </a:spcAft>
            </a:pPr>
            <a:r>
              <a:rPr lang="cs-CZ" dirty="0"/>
              <a:t>evoluce</a:t>
            </a:r>
            <a:r>
              <a:rPr lang="en-US" dirty="0"/>
              <a:t>	</a:t>
            </a:r>
            <a:r>
              <a:rPr lang="cs-CZ" dirty="0" err="1"/>
              <a:t>bradytelic</a:t>
            </a:r>
            <a:r>
              <a:rPr lang="cs-CZ" dirty="0"/>
              <a:t> (</a:t>
            </a:r>
            <a:r>
              <a:rPr lang="cs-CZ" dirty="0" err="1"/>
              <a:t>slow</a:t>
            </a:r>
            <a:r>
              <a:rPr lang="cs-CZ" dirty="0"/>
              <a:t>)</a:t>
            </a:r>
            <a:endParaRPr lang="en-US" dirty="0"/>
          </a:p>
          <a:p>
            <a:pPr defTabSz="360000">
              <a:spcAft>
                <a:spcPts val="1000"/>
              </a:spcAft>
            </a:pPr>
            <a:r>
              <a:rPr lang="en-US" dirty="0"/>
              <a:t>			</a:t>
            </a:r>
            <a:r>
              <a:rPr lang="cs-CZ" dirty="0" err="1"/>
              <a:t>horotelic</a:t>
            </a:r>
            <a:r>
              <a:rPr lang="cs-CZ" dirty="0"/>
              <a:t> (standard, eg. </a:t>
            </a:r>
            <a:r>
              <a:rPr lang="cs-CZ" dirty="0" err="1"/>
              <a:t>horses</a:t>
            </a:r>
            <a:r>
              <a:rPr lang="cs-CZ" dirty="0"/>
              <a:t>)</a:t>
            </a:r>
            <a:endParaRPr lang="en-US" dirty="0"/>
          </a:p>
          <a:p>
            <a:pPr defTabSz="360000">
              <a:spcAft>
                <a:spcPts val="1000"/>
              </a:spcAft>
            </a:pPr>
            <a:r>
              <a:rPr lang="en-US" dirty="0"/>
              <a:t>			</a:t>
            </a:r>
            <a:r>
              <a:rPr lang="cs-CZ" dirty="0" err="1"/>
              <a:t>tachytelic</a:t>
            </a:r>
            <a:r>
              <a:rPr lang="cs-CZ" dirty="0"/>
              <a:t> (fast)</a:t>
            </a:r>
          </a:p>
        </p:txBody>
      </p:sp>
      <p:sp>
        <p:nvSpPr>
          <p:cNvPr id="1029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6"/>
          <p:cNvSpPr txBox="1">
            <a:spLocks noChangeArrowheads="1"/>
          </p:cNvSpPr>
          <p:nvPr/>
        </p:nvSpPr>
        <p:spPr bwMode="auto">
          <a:xfrm>
            <a:off x="484188" y="230188"/>
            <a:ext cx="30107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00000"/>
                </a:solidFill>
              </a:rPr>
              <a:t>N</a:t>
            </a:r>
            <a:r>
              <a:rPr lang="cs-CZ" sz="2400" dirty="0" err="1">
                <a:solidFill>
                  <a:srgbClr val="F00000"/>
                </a:solidFill>
              </a:rPr>
              <a:t>eo</a:t>
            </a:r>
            <a:r>
              <a:rPr lang="en-US" sz="2400" dirty="0">
                <a:solidFill>
                  <a:srgbClr val="F00000"/>
                </a:solidFill>
              </a:rPr>
              <a:t>ten</a:t>
            </a:r>
            <a:r>
              <a:rPr lang="cs-CZ" sz="2400" dirty="0">
                <a:solidFill>
                  <a:srgbClr val="F00000"/>
                </a:solidFill>
              </a:rPr>
              <a:t>y in </a:t>
            </a:r>
            <a:r>
              <a:rPr lang="cs-CZ" sz="2400" dirty="0" err="1">
                <a:solidFill>
                  <a:srgbClr val="F00000"/>
                </a:solidFill>
              </a:rPr>
              <a:t>humans</a:t>
            </a:r>
            <a:r>
              <a:rPr lang="cs-CZ" sz="2400" dirty="0">
                <a:solidFill>
                  <a:srgbClr val="F00000"/>
                </a:solidFill>
              </a:rPr>
              <a:t>?</a:t>
            </a:r>
          </a:p>
        </p:txBody>
      </p:sp>
      <p:sp>
        <p:nvSpPr>
          <p:cNvPr id="21507" name="Text Box 76"/>
          <p:cNvSpPr txBox="1">
            <a:spLocks noChangeArrowheads="1"/>
          </p:cNvSpPr>
          <p:nvPr/>
        </p:nvSpPr>
        <p:spPr bwMode="auto">
          <a:xfrm>
            <a:off x="639763" y="54768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pic>
        <p:nvPicPr>
          <p:cNvPr id="21508" name="Obrázek 8" descr="Neoten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3038" y="1036638"/>
            <a:ext cx="6257925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84188" y="1342297"/>
            <a:ext cx="337784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/>
              <a:t>Head:</a:t>
            </a:r>
          </a:p>
          <a:p>
            <a:pPr lvl="1"/>
            <a:r>
              <a:rPr lang="en-GB" sz="1800"/>
              <a:t>rounded skull</a:t>
            </a:r>
          </a:p>
          <a:p>
            <a:pPr lvl="1"/>
            <a:r>
              <a:rPr lang="en-GB" sz="1800"/>
              <a:t>slender cranial bones</a:t>
            </a:r>
          </a:p>
          <a:p>
            <a:pPr lvl="1"/>
            <a:r>
              <a:rPr lang="en-GB" sz="1800"/>
              <a:t>reduced brow ridges</a:t>
            </a:r>
          </a:p>
          <a:p>
            <a:pPr lvl="1"/>
            <a:r>
              <a:rPr lang="en-GB" sz="1800"/>
              <a:t>large brain</a:t>
            </a:r>
            <a:br>
              <a:rPr lang="en-GB" sz="1800"/>
            </a:br>
            <a:r>
              <a:rPr lang="en-GB" sz="1800"/>
              <a:t>flat face</a:t>
            </a:r>
          </a:p>
          <a:p>
            <a:pPr lvl="1"/>
            <a:r>
              <a:rPr lang="en-GB" sz="1800"/>
              <a:t>broadened face</a:t>
            </a:r>
          </a:p>
          <a:p>
            <a:pPr lvl="1"/>
            <a:r>
              <a:rPr lang="en-GB" sz="1800"/>
              <a:t>hairless face</a:t>
            </a:r>
          </a:p>
          <a:p>
            <a:pPr lvl="1"/>
            <a:r>
              <a:rPr lang="en-GB" sz="1800"/>
              <a:t>hairs ontop head</a:t>
            </a:r>
          </a:p>
          <a:p>
            <a:pPr lvl="1"/>
            <a:r>
              <a:rPr lang="en-GB" sz="1800"/>
              <a:t>large eyes</a:t>
            </a:r>
          </a:p>
          <a:p>
            <a:pPr lvl="1"/>
            <a:r>
              <a:rPr lang="en-GB" sz="1800"/>
              <a:t>ear shape</a:t>
            </a:r>
          </a:p>
          <a:p>
            <a:pPr lvl="1"/>
            <a:r>
              <a:rPr lang="en-GB" sz="1800"/>
              <a:t>small nose</a:t>
            </a:r>
          </a:p>
          <a:p>
            <a:pPr lvl="1"/>
            <a:r>
              <a:rPr lang="en-GB" sz="1800"/>
              <a:t>small teeth</a:t>
            </a:r>
          </a:p>
          <a:p>
            <a:pPr lvl="1"/>
            <a:r>
              <a:rPr lang="en-GB" sz="1800"/>
              <a:t>small upper and lower jaw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662537" y="3026229"/>
            <a:ext cx="390363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/>
              <a:t>Genitals:</a:t>
            </a:r>
          </a:p>
          <a:p>
            <a:pPr lvl="1"/>
            <a:r>
              <a:rPr lang="en-GB" sz="1800"/>
              <a:t>absence of baculum (</a:t>
            </a:r>
            <a:r>
              <a:rPr lang="en-GB" sz="1800" i="1"/>
              <a:t>os penis</a:t>
            </a:r>
            <a:r>
              <a:rPr lang="en-GB" sz="1800"/>
              <a:t>)</a:t>
            </a:r>
          </a:p>
          <a:p>
            <a:pPr lvl="1"/>
            <a:r>
              <a:rPr lang="en-GB" sz="1800"/>
              <a:t>presence of hymen</a:t>
            </a:r>
          </a:p>
          <a:p>
            <a:pPr lvl="1"/>
            <a:r>
              <a:rPr lang="en-GB" sz="1800"/>
              <a:t>anteriorly oriented vagina</a:t>
            </a:r>
          </a:p>
          <a:p>
            <a:pPr marL="0" lvl="1"/>
            <a:endParaRPr lang="en-GB" sz="1800"/>
          </a:p>
          <a:p>
            <a:pPr marL="0" lvl="1"/>
            <a:r>
              <a:rPr lang="en-GB" sz="1800"/>
              <a:t>Limbs/posturer:</a:t>
            </a:r>
          </a:p>
          <a:p>
            <a:pPr lvl="1"/>
            <a:r>
              <a:rPr lang="en-GB" sz="1800"/>
              <a:t>legs longer than hands</a:t>
            </a:r>
          </a:p>
          <a:p>
            <a:pPr lvl="1"/>
            <a:r>
              <a:rPr lang="en-GB" sz="1800"/>
              <a:t>foot structure</a:t>
            </a:r>
          </a:p>
          <a:p>
            <a:pPr lvl="1"/>
            <a:r>
              <a:rPr lang="en-GB" sz="1800"/>
              <a:t>upright posture</a:t>
            </a:r>
          </a:p>
          <a:p>
            <a:endParaRPr lang="en-GB" sz="1800"/>
          </a:p>
          <a:p>
            <a:r>
              <a:rPr lang="en-GB" sz="1800"/>
              <a:t>„Naked“ body</a:t>
            </a:r>
          </a:p>
        </p:txBody>
      </p:sp>
      <p:pic>
        <p:nvPicPr>
          <p:cNvPr id="4" name="Picture 9" descr="http://3.bp.blogspot.com/-ZGWqrMqskjc/UbbFaX-M0II/AAAAAAAAAeM/XdWcR8MMsDI/s1600/humans+100000ye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0411" y="688904"/>
            <a:ext cx="3649362" cy="232179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ovéPole 5"/>
          <p:cNvSpPr txBox="1"/>
          <p:nvPr/>
        </p:nvSpPr>
        <p:spPr>
          <a:xfrm>
            <a:off x="484188" y="230188"/>
            <a:ext cx="72731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Human neotenic features compared to the chimp</a:t>
            </a:r>
            <a:r>
              <a:rPr lang="en-GB" baseline="30000"/>
              <a:t>*)</a:t>
            </a:r>
            <a:r>
              <a:rPr lang="en-GB"/>
              <a:t> (Wikipedia):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84188" y="6248400"/>
            <a:ext cx="440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/>
              <a:t>*) some of them are not, in fact, neotenic!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ovéPole 1"/>
          <p:cNvSpPr txBox="1">
            <a:spLocks noChangeArrowheads="1"/>
          </p:cNvSpPr>
          <p:nvPr/>
        </p:nvSpPr>
        <p:spPr bwMode="auto">
          <a:xfrm>
            <a:off x="2038837" y="230188"/>
            <a:ext cx="53383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F00000"/>
                </a:solidFill>
              </a:rPr>
              <a:t>Origin of macroevolutionary novelties:</a:t>
            </a:r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484188" y="937956"/>
            <a:ext cx="8552021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en-GB" dirty="0"/>
              <a:t>change of function of a gene product: </a:t>
            </a:r>
            <a:br>
              <a:rPr lang="en-GB" dirty="0"/>
            </a:br>
            <a:r>
              <a:rPr lang="en-GB" dirty="0"/>
              <a:t>   	pigment producing enzyme </a:t>
            </a:r>
            <a:r>
              <a:rPr lang="en-GB" dirty="0">
                <a:sym typeface="Symbol" pitchFamily="18" charset="2"/>
              </a:rPr>
              <a:t> change of coloration</a:t>
            </a:r>
            <a:br>
              <a:rPr lang="en-GB" dirty="0">
                <a:sym typeface="Symbol" pitchFamily="18" charset="2"/>
              </a:rPr>
            </a:br>
            <a:r>
              <a:rPr lang="en-GB" dirty="0">
                <a:sym typeface="Symbol" pitchFamily="18" charset="2"/>
              </a:rPr>
              <a:t>	digestive enzyme</a:t>
            </a:r>
            <a:r>
              <a:rPr lang="en-GB" dirty="0"/>
              <a:t> </a:t>
            </a:r>
            <a:r>
              <a:rPr lang="en-GB" dirty="0">
                <a:sym typeface="Symbol" pitchFamily="18" charset="2"/>
              </a:rPr>
              <a:t> change of sexual habits</a:t>
            </a:r>
          </a:p>
          <a:p>
            <a:pPr defTabSz="360000">
              <a:spcAft>
                <a:spcPts val="1200"/>
              </a:spcAft>
            </a:pPr>
            <a:r>
              <a:rPr lang="en-GB" dirty="0">
                <a:sym typeface="Symbol" pitchFamily="18" charset="2"/>
              </a:rPr>
              <a:t>loss of function: </a:t>
            </a:r>
            <a:br>
              <a:rPr lang="en-GB" dirty="0">
                <a:sym typeface="Symbol" pitchFamily="18" charset="2"/>
              </a:rPr>
            </a:br>
            <a:r>
              <a:rPr lang="en-GB" dirty="0">
                <a:sym typeface="Symbol" pitchFamily="18" charset="2"/>
              </a:rPr>
              <a:t>	genes suppressing own pathogenicity</a:t>
            </a:r>
            <a:br>
              <a:rPr lang="en-GB" dirty="0">
                <a:sym typeface="Symbol" pitchFamily="18" charset="2"/>
              </a:rPr>
            </a:br>
            <a:r>
              <a:rPr lang="en-GB" dirty="0">
                <a:sym typeface="Symbol" pitchFamily="18" charset="2"/>
              </a:rPr>
              <a:t>	deletion of host proteins recognized by parasites (</a:t>
            </a:r>
            <a:r>
              <a:rPr lang="en-GB" dirty="0" err="1">
                <a:sym typeface="Symbol" pitchFamily="18" charset="2"/>
              </a:rPr>
              <a:t>eg</a:t>
            </a:r>
            <a:r>
              <a:rPr lang="en-GB" dirty="0">
                <a:sym typeface="Symbol" pitchFamily="18" charset="2"/>
              </a:rPr>
              <a:t>. CCR5-32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en-GB" dirty="0">
                <a:sym typeface="Symbol" pitchFamily="18" charset="2"/>
              </a:rPr>
              <a:t>deletion in the </a:t>
            </a:r>
            <a:r>
              <a:rPr lang="en-GB" i="1" dirty="0">
                <a:sym typeface="Symbol" pitchFamily="18" charset="2"/>
              </a:rPr>
              <a:t>CCR5</a:t>
            </a:r>
            <a:r>
              <a:rPr lang="en-GB" dirty="0">
                <a:sym typeface="Symbol" pitchFamily="18" charset="2"/>
              </a:rPr>
              <a:t> gene  </a:t>
            </a:r>
            <a:r>
              <a:rPr lang="en-GB" dirty="0" err="1">
                <a:sym typeface="Symbol" pitchFamily="18" charset="2"/>
              </a:rPr>
              <a:t>resistency</a:t>
            </a:r>
            <a:r>
              <a:rPr lang="en-GB" dirty="0">
                <a:sym typeface="Symbol" pitchFamily="18" charset="2"/>
              </a:rPr>
              <a:t> to the HIV and variola </a:t>
            </a:r>
            <a:br>
              <a:rPr lang="en-GB" dirty="0">
                <a:sym typeface="Symbol" pitchFamily="18" charset="2"/>
              </a:rPr>
            </a:br>
            <a:r>
              <a:rPr lang="en-GB" dirty="0">
                <a:sym typeface="Symbol" pitchFamily="18" charset="2"/>
              </a:rPr>
              <a:t>	…. 5-14% of Europeans, in Africans and </a:t>
            </a:r>
            <a:r>
              <a:rPr lang="en-GB" dirty="0" err="1">
                <a:sym typeface="Symbol" pitchFamily="18" charset="2"/>
              </a:rPr>
              <a:t>Asiatics</a:t>
            </a:r>
            <a:r>
              <a:rPr lang="en-GB" dirty="0">
                <a:sym typeface="Symbol" pitchFamily="18" charset="2"/>
              </a:rPr>
              <a:t> rare)</a:t>
            </a:r>
          </a:p>
          <a:p>
            <a:pPr defTabSz="360000">
              <a:spcAft>
                <a:spcPts val="1200"/>
              </a:spcAft>
            </a:pPr>
            <a:r>
              <a:rPr lang="en-GB" dirty="0">
                <a:sym typeface="Symbol" pitchFamily="18" charset="2"/>
              </a:rPr>
              <a:t>changes in gene regulation</a:t>
            </a:r>
          </a:p>
          <a:p>
            <a:pPr defTabSz="360000">
              <a:spcAft>
                <a:spcPts val="1200"/>
              </a:spcAft>
            </a:pPr>
            <a:r>
              <a:rPr lang="en-GB" dirty="0">
                <a:sym typeface="Symbol" pitchFamily="18" charset="2"/>
              </a:rPr>
              <a:t>prions – incorrect translation termination </a:t>
            </a:r>
            <a:r>
              <a:rPr lang="en-GB" dirty="0">
                <a:sym typeface="Symbol"/>
              </a:rPr>
              <a:t></a:t>
            </a:r>
            <a:r>
              <a:rPr lang="en-GB" dirty="0">
                <a:sym typeface="Symbol" pitchFamily="18" charset="2"/>
              </a:rPr>
              <a:t> bovine spongiform </a:t>
            </a:r>
            <a:br>
              <a:rPr lang="en-GB" dirty="0">
                <a:sym typeface="Symbol" pitchFamily="18" charset="2"/>
              </a:rPr>
            </a:br>
            <a:r>
              <a:rPr lang="en-GB" dirty="0">
                <a:sym typeface="Symbol" pitchFamily="18" charset="2"/>
              </a:rPr>
              <a:t>	encephalopathy, </a:t>
            </a:r>
            <a:br>
              <a:rPr lang="en-GB" dirty="0">
                <a:sym typeface="Symbol" pitchFamily="18" charset="2"/>
              </a:rPr>
            </a:br>
            <a:r>
              <a:rPr lang="en-GB" dirty="0">
                <a:sym typeface="Symbol" pitchFamily="18" charset="2"/>
              </a:rPr>
              <a:t>	scrapie of sheep and goats, kuru, </a:t>
            </a:r>
            <a:r>
              <a:rPr lang="en-GB" dirty="0" err="1"/>
              <a:t>Creutzfeld</a:t>
            </a:r>
            <a:r>
              <a:rPr lang="en-GB" dirty="0"/>
              <a:t>-Jakob disease in humans</a:t>
            </a:r>
          </a:p>
          <a:p>
            <a:pPr defTabSz="360000">
              <a:spcAft>
                <a:spcPts val="1200"/>
              </a:spcAft>
            </a:pPr>
            <a:r>
              <a:rPr lang="en-GB" dirty="0">
                <a:sym typeface="Symbol" pitchFamily="18" charset="2"/>
              </a:rPr>
              <a:t>role of gene duplications – more radical changes enabled</a:t>
            </a:r>
          </a:p>
          <a:p>
            <a:pPr defTabSz="360000">
              <a:spcAft>
                <a:spcPts val="1200"/>
              </a:spcAft>
            </a:pPr>
            <a:r>
              <a:rPr lang="en-GB" dirty="0">
                <a:sym typeface="Symbol" pitchFamily="18" charset="2"/>
              </a:rPr>
              <a:t>symbiosis, gene transfer (retroviruses)</a:t>
            </a:r>
          </a:p>
          <a:p>
            <a:pPr defTabSz="360000">
              <a:spcAft>
                <a:spcPts val="1200"/>
              </a:spcAft>
            </a:pPr>
            <a:r>
              <a:rPr lang="en-GB" dirty="0">
                <a:sym typeface="Symbol" pitchFamily="18" charset="2"/>
              </a:rPr>
              <a:t>homeotic genes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682532" y="230188"/>
            <a:ext cx="343395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Homeotic (</a:t>
            </a:r>
            <a:r>
              <a:rPr lang="en-GB" sz="2400" b="1" i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Hox</a:t>
            </a:r>
            <a:r>
              <a:rPr lang="en-GB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 genes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84188" y="1090013"/>
            <a:ext cx="776847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en-GB">
                <a:solidFill>
                  <a:srgbClr val="003399"/>
                </a:solidFill>
              </a:rPr>
              <a:t>William Bateson</a:t>
            </a:r>
            <a:r>
              <a:rPr lang="en-GB"/>
              <a:t>: „homeosis“ = anatomical changes of large extent </a:t>
            </a:r>
            <a:br>
              <a:rPr lang="en-GB"/>
            </a:br>
            <a:r>
              <a:rPr lang="en-GB"/>
              <a:t>  	(eg. development of an extra finger, cervical vertebra instead of</a:t>
            </a:r>
            <a:br>
              <a:rPr lang="en-GB"/>
            </a:br>
            <a:r>
              <a:rPr lang="en-GB"/>
              <a:t>	 thoracic, limb in ectopic position)</a:t>
            </a:r>
            <a:endParaRPr lang="en-GB">
              <a:sym typeface="Symbol" pitchFamily="18" charset="2"/>
            </a:endParaRPr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84188" y="2118232"/>
            <a:ext cx="3101068" cy="4469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http://zena-in.cz/media/2011/02/02/dedf77a7f783.jpg"/>
          <p:cNvPicPr>
            <a:picLocks noChangeAspect="1" noChangeArrowheads="1"/>
          </p:cNvPicPr>
          <p:nvPr/>
        </p:nvPicPr>
        <p:blipFill>
          <a:blip r:embed="rId4" cstate="print"/>
          <a:srcRect l="5662" r="9974"/>
          <a:stretch>
            <a:fillRect/>
          </a:stretch>
        </p:blipFill>
        <p:spPr bwMode="auto">
          <a:xfrm>
            <a:off x="4147457" y="2020660"/>
            <a:ext cx="4419600" cy="21717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2773" name="Picture 5" descr="http://4.bp.blogspot.com/-Wa2WFP1p8vI/T4iBntjoKdI/AAAAAAAAAe0/OWSy9gghrvg/s1600/Central+Polydactyly+-+clinical+im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28517" y="3701142"/>
            <a:ext cx="2061279" cy="269512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2775" name="Picture 7" descr="http://web2.uwindsor.ca/courses/biology/crawford/355/McWilliams/ectopicleg.jpg"/>
          <p:cNvPicPr>
            <a:picLocks noChangeAspect="1" noChangeArrowheads="1"/>
          </p:cNvPicPr>
          <p:nvPr/>
        </p:nvPicPr>
        <p:blipFill>
          <a:blip r:embed="rId6" cstate="print"/>
          <a:srcRect l="4608" t="8104" r="7033" b="6162"/>
          <a:stretch>
            <a:fillRect/>
          </a:stretch>
        </p:blipFill>
        <p:spPr bwMode="auto">
          <a:xfrm>
            <a:off x="3570514" y="4212771"/>
            <a:ext cx="1817914" cy="224569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2777" name="Picture 9" descr="http://www.pwrc.usgs.gov/naamp3/papers/54/54df_f4.gif"/>
          <p:cNvPicPr>
            <a:picLocks noChangeAspect="1" noChangeArrowheads="1"/>
          </p:cNvPicPr>
          <p:nvPr/>
        </p:nvPicPr>
        <p:blipFill>
          <a:blip r:embed="rId7" cstate="print"/>
          <a:srcRect l="50556" b="54521"/>
          <a:stretch>
            <a:fillRect/>
          </a:stretch>
        </p:blipFill>
        <p:spPr bwMode="auto">
          <a:xfrm>
            <a:off x="5355771" y="4623933"/>
            <a:ext cx="1412875" cy="119992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84188" y="1090013"/>
            <a:ext cx="8273419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en-GB">
                <a:solidFill>
                  <a:srgbClr val="003399"/>
                </a:solidFill>
              </a:rPr>
              <a:t>Edward Lewis: </a:t>
            </a:r>
            <a:r>
              <a:rPr lang="en-GB">
                <a:solidFill>
                  <a:srgbClr val="F00000"/>
                </a:solidFill>
              </a:rPr>
              <a:t>homeotic genes </a:t>
            </a:r>
            <a:r>
              <a:rPr lang="en-GB"/>
              <a:t>= genes responsible for basic </a:t>
            </a:r>
            <a:br>
              <a:rPr lang="en-GB"/>
            </a:br>
            <a:r>
              <a:rPr lang="en-GB"/>
              <a:t>	segmentation of multicellular animals – </a:t>
            </a:r>
            <a:r>
              <a:rPr lang="en-GB" u="sng"/>
              <a:t>homeotic mutations do not</a:t>
            </a:r>
            <a:r>
              <a:rPr lang="en-GB"/>
              <a:t> </a:t>
            </a:r>
            <a:br>
              <a:rPr lang="en-GB"/>
            </a:br>
            <a:r>
              <a:rPr lang="en-GB"/>
              <a:t>	</a:t>
            </a:r>
            <a:r>
              <a:rPr lang="en-GB" u="sng"/>
              <a:t>change the number of segments but their identity</a:t>
            </a:r>
            <a:br>
              <a:rPr lang="en-GB"/>
            </a:br>
            <a:endParaRPr lang="en-GB"/>
          </a:p>
          <a:p>
            <a:pPr defTabSz="360000"/>
            <a:r>
              <a:rPr lang="en-GB"/>
              <a:t>control of transcription of other genes (eg. </a:t>
            </a:r>
            <a:r>
              <a:rPr lang="en-GB" i="1"/>
              <a:t>Ubx</a:t>
            </a:r>
            <a:r>
              <a:rPr lang="en-GB"/>
              <a:t> probably regulates </a:t>
            </a:r>
            <a:br>
              <a:rPr lang="en-GB"/>
            </a:br>
            <a:r>
              <a:rPr lang="en-GB"/>
              <a:t>	hundreds of „target“ genes)</a:t>
            </a:r>
            <a:br>
              <a:rPr lang="en-GB"/>
            </a:br>
            <a:endParaRPr lang="en-GB"/>
          </a:p>
          <a:p>
            <a:pPr defTabSz="360000"/>
            <a:r>
              <a:rPr lang="en-GB"/>
              <a:t>determination of basic body segmentation</a:t>
            </a:r>
            <a:br>
              <a:rPr lang="en-GB"/>
            </a:br>
            <a:endParaRPr lang="en-GB"/>
          </a:p>
          <a:p>
            <a:pPr defTabSz="360000"/>
            <a:r>
              <a:rPr lang="en-GB"/>
              <a:t>high evolutionary conservativeness </a:t>
            </a:r>
            <a:endParaRPr lang="en-GB">
              <a:sym typeface="Symbol" pitchFamily="18" charset="2"/>
            </a:endParaRPr>
          </a:p>
        </p:txBody>
      </p:sp>
      <p:pic>
        <p:nvPicPr>
          <p:cNvPr id="5" name="Picture 2" descr="http://learn.genetics.utah.edu/content/variation/hoxgenes/images/arthropo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8719" y="2918023"/>
            <a:ext cx="3278888" cy="3709789"/>
          </a:xfrm>
          <a:prstGeom prst="rect">
            <a:avLst/>
          </a:prstGeom>
          <a:noFill/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3B16719D-5248-4B19-B1BE-382258828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532" y="230188"/>
            <a:ext cx="343395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Homeotic (</a:t>
            </a:r>
            <a:r>
              <a:rPr lang="en-GB" sz="2400" b="1" i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Hox</a:t>
            </a:r>
            <a:r>
              <a:rPr lang="en-GB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 genes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nobelprize.org/nobel_prizes/medicine/laureates/1995/illpres/l-flie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0371" y="1710466"/>
            <a:ext cx="3595859" cy="3014177"/>
          </a:xfrm>
          <a:prstGeom prst="rect">
            <a:avLst/>
          </a:prstGeom>
          <a:noFill/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2986861" y="230188"/>
            <a:ext cx="27526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F00000"/>
                </a:solidFill>
              </a:rPr>
              <a:t>Homeotic mutation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484188" y="5734085"/>
            <a:ext cx="16081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 err="1"/>
              <a:t>Antennapedia</a:t>
            </a:r>
            <a:endParaRPr lang="cs-CZ" sz="1800" i="1" dirty="0"/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7436757" y="5226050"/>
            <a:ext cx="1030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 err="1"/>
              <a:t>Bithorax</a:t>
            </a:r>
            <a:endParaRPr lang="cs-CZ" sz="1800" i="1" dirty="0"/>
          </a:p>
        </p:txBody>
      </p:sp>
      <p:sp>
        <p:nvSpPr>
          <p:cNvPr id="24583" name="AutoShape 9"/>
          <p:cNvSpPr>
            <a:spLocks noChangeArrowheads="1"/>
          </p:cNvSpPr>
          <p:nvPr/>
        </p:nvSpPr>
        <p:spPr bwMode="auto">
          <a:xfrm>
            <a:off x="7111148" y="1882588"/>
            <a:ext cx="1158793" cy="475129"/>
          </a:xfrm>
          <a:prstGeom prst="wedgeRectCallout">
            <a:avLst>
              <a:gd name="adj1" fmla="val -100711"/>
              <a:gd name="adj2" fmla="val 5164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/>
              <a:t>halteres</a:t>
            </a:r>
            <a:endParaRPr lang="en-GB" sz="1800" baseline="-25000"/>
          </a:p>
        </p:txBody>
      </p:sp>
      <p:sp>
        <p:nvSpPr>
          <p:cNvPr id="24584" name="AutoShape 9"/>
          <p:cNvSpPr>
            <a:spLocks noChangeArrowheads="1"/>
          </p:cNvSpPr>
          <p:nvPr/>
        </p:nvSpPr>
        <p:spPr bwMode="auto">
          <a:xfrm>
            <a:off x="4835131" y="5057741"/>
            <a:ext cx="2457658" cy="1275824"/>
          </a:xfrm>
          <a:prstGeom prst="wedgeRectCallout">
            <a:avLst>
              <a:gd name="adj1" fmla="val 39042"/>
              <a:gd name="adj2" fmla="val -17308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/>
              <a:t>mutation of the </a:t>
            </a:r>
            <a:r>
              <a:rPr lang="en-GB" sz="1800" i="1"/>
              <a:t>Ultrabithorax</a:t>
            </a:r>
            <a:r>
              <a:rPr lang="en-GB" sz="1800"/>
              <a:t> gene: </a:t>
            </a:r>
            <a:r>
              <a:rPr lang="en-GB" sz="1800">
                <a:sym typeface="Symbol" pitchFamily="18" charset="2"/>
              </a:rPr>
              <a:t>3rd thoracic segment</a:t>
            </a:r>
            <a:r>
              <a:rPr lang="en-GB" sz="1800"/>
              <a:t> (T3) </a:t>
            </a:r>
            <a:r>
              <a:rPr lang="en-GB" sz="1800">
                <a:sym typeface="Symbol" pitchFamily="18" charset="2"/>
              </a:rPr>
              <a:t> T2</a:t>
            </a:r>
            <a:endParaRPr lang="en-GB" sz="1800" baseline="-25000"/>
          </a:p>
        </p:txBody>
      </p:sp>
      <p:pic>
        <p:nvPicPr>
          <p:cNvPr id="40964" name="Picture 4" descr="http://www2.ac-lyon.fr/enseigne/biologie/photossql/images/antennaped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188" y="1066800"/>
            <a:ext cx="3870363" cy="290277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0966" name="Picture 6" descr="http://archiwum.wiz.pl/images/duze/1996/05/9605251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6216" y="4263801"/>
            <a:ext cx="3491361" cy="14096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484188" y="230188"/>
            <a:ext cx="6498895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en-GB" i="1">
                <a:solidFill>
                  <a:srgbClr val="F00000"/>
                </a:solidFill>
              </a:rPr>
              <a:t>Hox</a:t>
            </a:r>
            <a:r>
              <a:rPr lang="en-GB">
                <a:solidFill>
                  <a:srgbClr val="F00000"/>
                </a:solidFill>
              </a:rPr>
              <a:t> genes</a:t>
            </a:r>
            <a:r>
              <a:rPr lang="en-GB"/>
              <a:t>: basic antero-posterior body segmentation</a:t>
            </a:r>
          </a:p>
          <a:p>
            <a:pPr>
              <a:spcAft>
                <a:spcPts val="1000"/>
              </a:spcAft>
            </a:pPr>
            <a:r>
              <a:rPr lang="en-GB"/>
              <a:t>	      linear clusters, same order as the segments</a:t>
            </a:r>
            <a:endParaRPr lang="en-GB">
              <a:sym typeface="Symbol" pitchFamily="18" charset="2"/>
            </a:endParaRPr>
          </a:p>
        </p:txBody>
      </p:sp>
      <p:pic>
        <p:nvPicPr>
          <p:cNvPr id="28674" name="Picture 2" descr="http://www.pbs.org/wgbh/nova/genes/images/fate-03.jpg"/>
          <p:cNvPicPr>
            <a:picLocks noChangeAspect="1" noChangeArrowheads="1"/>
          </p:cNvPicPr>
          <p:nvPr/>
        </p:nvPicPr>
        <p:blipFill>
          <a:blip r:embed="rId3" cstate="print">
            <a:lum bright="10000" contrast="-10000"/>
          </a:blip>
          <a:srcRect/>
          <a:stretch>
            <a:fillRect/>
          </a:stretch>
        </p:blipFill>
        <p:spPr bwMode="auto">
          <a:xfrm>
            <a:off x="5456724" y="2378211"/>
            <a:ext cx="3489570" cy="2655108"/>
          </a:xfrm>
          <a:prstGeom prst="rect">
            <a:avLst/>
          </a:prstGeom>
          <a:noFill/>
        </p:spPr>
      </p:pic>
      <p:pic>
        <p:nvPicPr>
          <p:cNvPr id="35842" name="Picture 2" descr="http://www.nature.com/scitable/content/33246/sadava_19_19_FULL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84188" y="1624612"/>
            <a:ext cx="4762500" cy="4276726"/>
          </a:xfrm>
          <a:prstGeom prst="rect">
            <a:avLst/>
          </a:prstGeom>
          <a:noFill/>
        </p:spPr>
      </p:pic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6144657" y="5379307"/>
            <a:ext cx="2093181" cy="782595"/>
          </a:xfrm>
          <a:prstGeom prst="wedgeRectCallout">
            <a:avLst>
              <a:gd name="adj1" fmla="val 14281"/>
              <a:gd name="adj2" fmla="val -10777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i="1"/>
              <a:t>Hox</a:t>
            </a:r>
            <a:r>
              <a:rPr lang="en-GB" sz="1800"/>
              <a:t> gene effects are overlapping</a:t>
            </a:r>
            <a:endParaRPr lang="en-GB" sz="1800" baseline="-25000"/>
          </a:p>
        </p:txBody>
      </p:sp>
      <p:sp>
        <p:nvSpPr>
          <p:cNvPr id="6" name="TextovéPole 5"/>
          <p:cNvSpPr txBox="1"/>
          <p:nvPr/>
        </p:nvSpPr>
        <p:spPr>
          <a:xfrm>
            <a:off x="6911545" y="2273643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282248" y="2199502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9" descr="carroll1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111569" y="1243565"/>
            <a:ext cx="4284553" cy="5142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84188" y="230188"/>
            <a:ext cx="468589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i="1"/>
              <a:t>Drosophila</a:t>
            </a:r>
            <a:r>
              <a:rPr lang="en-GB"/>
              <a:t>: 1 linkage group, 2 clusters: </a:t>
            </a:r>
          </a:p>
          <a:p>
            <a:pPr>
              <a:spcAft>
                <a:spcPts val="600"/>
              </a:spcAft>
            </a:pPr>
            <a:r>
              <a:rPr lang="en-GB" i="1"/>
              <a:t>	Antennapedia</a:t>
            </a:r>
            <a:r>
              <a:rPr lang="en-GB"/>
              <a:t> (ANT-C) </a:t>
            </a:r>
          </a:p>
          <a:p>
            <a:pPr>
              <a:spcAft>
                <a:spcPts val="600"/>
              </a:spcAft>
            </a:pPr>
            <a:r>
              <a:rPr lang="en-GB" i="1"/>
              <a:t>	Bithorax</a:t>
            </a:r>
            <a:r>
              <a:rPr lang="en-GB"/>
              <a:t> (BX-C) </a:t>
            </a:r>
          </a:p>
          <a:p>
            <a:pPr>
              <a:spcAft>
                <a:spcPts val="600"/>
              </a:spcAft>
            </a:pP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vertebrates: </a:t>
            </a:r>
          </a:p>
          <a:p>
            <a:pPr>
              <a:spcAft>
                <a:spcPts val="600"/>
              </a:spcAft>
            </a:pPr>
            <a:r>
              <a:rPr lang="en-GB"/>
              <a:t>4 linkage groups</a:t>
            </a:r>
            <a:endParaRPr lang="en-GB"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25" y="1429871"/>
            <a:ext cx="8705006" cy="3908611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Evolution of Vertebrate Hox Cluster Organization and the History of...  | Download Scientific Diagram">
            <a:extLst>
              <a:ext uri="{FF2B5EF4-FFF2-40B4-BE49-F238E27FC236}">
                <a16:creationId xmlns:a16="http://schemas.microsoft.com/office/drawing/2014/main" id="{3B1EB29A-F59B-425D-89A5-7B1AB6E67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48" y="543464"/>
            <a:ext cx="3385161" cy="577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16FA447-1B34-412A-B313-3110EFD36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6683" y="629010"/>
            <a:ext cx="4827569" cy="559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55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41"/>
          <p:cNvSpPr txBox="1">
            <a:spLocks noChangeArrowheads="1"/>
          </p:cNvSpPr>
          <p:nvPr/>
        </p:nvSpPr>
        <p:spPr bwMode="auto">
          <a:xfrm>
            <a:off x="484188" y="230188"/>
            <a:ext cx="6619184" cy="206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/>
              <a:t>Haldane (1949):	Tertiary horses – 0.04 darwins</a:t>
            </a:r>
            <a:br>
              <a:rPr lang="en-GB"/>
            </a:br>
            <a:r>
              <a:rPr lang="en-GB"/>
              <a:t>						domestication – 10</a:t>
            </a:r>
            <a:r>
              <a:rPr lang="en-GB" baseline="30000"/>
              <a:t>3</a:t>
            </a:r>
            <a:r>
              <a:rPr lang="en-GB"/>
              <a:t> darwins</a:t>
            </a:r>
          </a:p>
          <a:p>
            <a:pPr defTabSz="360000">
              <a:spcAft>
                <a:spcPts val="1000"/>
              </a:spcAft>
            </a:pPr>
            <a:r>
              <a:rPr lang="en-GB"/>
              <a:t>Kuertén (1959):		Holocene mammals – 12.6 darwins</a:t>
            </a:r>
            <a:br>
              <a:rPr lang="en-GB"/>
            </a:br>
            <a:r>
              <a:rPr lang="en-GB"/>
              <a:t>						Pleistocene mammals – 0.5 darwins</a:t>
            </a:r>
            <a:br>
              <a:rPr lang="en-GB"/>
            </a:br>
            <a:r>
              <a:rPr lang="en-GB"/>
              <a:t>						Tertiary mammals – 0.02 darwins</a:t>
            </a:r>
            <a:br>
              <a:rPr lang="en-GB"/>
            </a:br>
            <a:r>
              <a:rPr lang="en-GB"/>
              <a:t>	… differences caused by different time intervals</a:t>
            </a:r>
          </a:p>
        </p:txBody>
      </p:sp>
      <p:sp>
        <p:nvSpPr>
          <p:cNvPr id="4100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4" name="Text Box 41"/>
          <p:cNvSpPr txBox="1">
            <a:spLocks noChangeArrowheads="1"/>
          </p:cNvSpPr>
          <p:nvPr/>
        </p:nvSpPr>
        <p:spPr bwMode="auto">
          <a:xfrm>
            <a:off x="484188" y="3002220"/>
            <a:ext cx="8623953" cy="288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/>
              <a:t>disadvantages:	1. factor </a:t>
            </a:r>
            <a:r>
              <a:rPr lang="en-GB" i="1"/>
              <a:t>e</a:t>
            </a:r>
            <a:r>
              <a:rPr lang="en-GB"/>
              <a:t> is not biologically natural</a:t>
            </a:r>
          </a:p>
          <a:p>
            <a:pPr defTabSz="360000">
              <a:spcAft>
                <a:spcPts val="1000"/>
              </a:spcAft>
            </a:pPr>
            <a:r>
              <a:rPr lang="en-GB"/>
              <a:t>					2. uses absolute time</a:t>
            </a:r>
          </a:p>
          <a:p>
            <a:pPr defTabSz="360000">
              <a:spcAft>
                <a:spcPts val="1000"/>
              </a:spcAft>
            </a:pPr>
            <a:r>
              <a:rPr lang="en-GB"/>
              <a:t>					3. does not take into account measured time interval</a:t>
            </a:r>
          </a:p>
          <a:p>
            <a:pPr defTabSz="360000">
              <a:spcAft>
                <a:spcPts val="1000"/>
              </a:spcAft>
            </a:pPr>
            <a:r>
              <a:rPr lang="en-GB"/>
              <a:t>					4. impossible to compare areas/volumes/linear dimensions</a:t>
            </a:r>
          </a:p>
          <a:p>
            <a:pPr defTabSz="360000">
              <a:spcAft>
                <a:spcPts val="1000"/>
              </a:spcAft>
            </a:pPr>
            <a:endParaRPr lang="en-GB"/>
          </a:p>
          <a:p>
            <a:pPr defTabSz="360000">
              <a:spcAft>
                <a:spcPts val="1000"/>
              </a:spcAft>
            </a:pPr>
            <a:r>
              <a:rPr lang="en-GB">
                <a:sym typeface="Symbol" pitchFamily="18" charset="2"/>
              </a:rPr>
              <a:t> Haldane (1949), Gingerich (1993): 1 haldane = change measured in 			units of </a:t>
            </a:r>
            <a:r>
              <a:rPr lang="en-GB" u="sng">
                <a:sym typeface="Symbol" pitchFamily="18" charset="2"/>
              </a:rPr>
              <a:t>standard deviation</a:t>
            </a:r>
            <a:r>
              <a:rPr lang="en-GB">
                <a:sym typeface="Symbol" pitchFamily="18" charset="2"/>
              </a:rPr>
              <a:t> per generation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484188" y="230188"/>
            <a:ext cx="4583306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>
                <a:solidFill>
                  <a:srgbClr val="F00000"/>
                </a:solidFill>
              </a:rPr>
              <a:t>Homeobox</a:t>
            </a:r>
            <a:r>
              <a:rPr lang="en-GB"/>
              <a:t>: 180 bp </a:t>
            </a:r>
            <a:r>
              <a:rPr lang="en-GB">
                <a:sym typeface="Symbol" pitchFamily="18" charset="2"/>
              </a:rPr>
              <a:t> </a:t>
            </a:r>
            <a:r>
              <a:rPr lang="en-GB">
                <a:solidFill>
                  <a:srgbClr val="F00000"/>
                </a:solidFill>
                <a:sym typeface="Symbol" pitchFamily="18" charset="2"/>
              </a:rPr>
              <a:t>homeodomain</a:t>
            </a:r>
            <a:r>
              <a:rPr lang="en-GB">
                <a:sym typeface="Symbol" pitchFamily="18" charset="2"/>
              </a:rPr>
              <a:t> </a:t>
            </a:r>
          </a:p>
          <a:p>
            <a:pPr defTabSz="360000">
              <a:spcAft>
                <a:spcPts val="1000"/>
              </a:spcAft>
            </a:pPr>
            <a:r>
              <a:rPr lang="en-GB">
                <a:sym typeface="Symbol" pitchFamily="18" charset="2"/>
              </a:rPr>
              <a:t>	60 AA (expression regulation)</a:t>
            </a:r>
          </a:p>
        </p:txBody>
      </p:sp>
      <p:pic>
        <p:nvPicPr>
          <p:cNvPr id="92162" name="Picture 2" descr="http://www.evolution-textbook.org/content/free/figures/11_EVOW_Art/05_EVOW_CH11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1917" t="40863" b="21904"/>
          <a:stretch>
            <a:fillRect/>
          </a:stretch>
        </p:blipFill>
        <p:spPr bwMode="auto">
          <a:xfrm>
            <a:off x="615891" y="1785256"/>
            <a:ext cx="7767078" cy="3799115"/>
          </a:xfrm>
          <a:prstGeom prst="rect">
            <a:avLst/>
          </a:prstGeom>
          <a:noFill/>
        </p:spPr>
      </p:pic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3844533" y="1621971"/>
            <a:ext cx="1826924" cy="585579"/>
          </a:xfrm>
          <a:prstGeom prst="wedgeRectCallout">
            <a:avLst>
              <a:gd name="adj1" fmla="val 44651"/>
              <a:gd name="adj2" fmla="val 13289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/>
              <a:t>homeodomain</a:t>
            </a:r>
            <a:endParaRPr lang="en-GB" sz="1800" baseline="-250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484188" y="230188"/>
            <a:ext cx="41184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 dirty="0" err="1">
                <a:sym typeface="Symbol" pitchFamily="18" charset="2"/>
              </a:rPr>
              <a:t>Hox</a:t>
            </a:r>
            <a:r>
              <a:rPr lang="cs-CZ" dirty="0" err="1">
                <a:sym typeface="Symbol" pitchFamily="18" charset="2"/>
              </a:rPr>
              <a:t>-genes</a:t>
            </a:r>
            <a:r>
              <a:rPr lang="cs-CZ" dirty="0">
                <a:sym typeface="Symbol" pitchFamily="18" charset="2"/>
              </a:rPr>
              <a:t> are </a:t>
            </a:r>
            <a:r>
              <a:rPr lang="cs-CZ" dirty="0" err="1">
                <a:sym typeface="Symbol" pitchFamily="18" charset="2"/>
              </a:rPr>
              <a:t>highly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conservative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92162" name="Picture 2" descr="http://www.evolution-textbook.org/content/free/figures/11_EVOW_Art/05_EVOW_CH11.jpg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 t="2006" r="19503" b="58984"/>
          <a:stretch>
            <a:fillRect/>
          </a:stretch>
        </p:blipFill>
        <p:spPr bwMode="auto">
          <a:xfrm>
            <a:off x="310255" y="981770"/>
            <a:ext cx="8191488" cy="51151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484188" y="23018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cs-CZ" i="1" dirty="0" err="1">
                <a:sym typeface="Symbol" pitchFamily="18" charset="2"/>
              </a:rPr>
              <a:t>ParaHox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genes</a:t>
            </a:r>
            <a:endParaRPr lang="cs-CZ" dirty="0">
              <a:sym typeface="Symbol" pitchFamily="18" charset="2"/>
            </a:endParaRPr>
          </a:p>
          <a:p>
            <a:pPr>
              <a:spcAft>
                <a:spcPts val="1200"/>
              </a:spcAft>
            </a:pP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MADS-box </a:t>
            </a:r>
            <a:r>
              <a:rPr lang="cs-CZ" dirty="0" err="1">
                <a:sym typeface="Symbol" pitchFamily="18" charset="2"/>
              </a:rPr>
              <a:t>genes</a:t>
            </a:r>
            <a:r>
              <a:rPr lang="cs-CZ" dirty="0">
                <a:sym typeface="Symbol" pitchFamily="18" charset="2"/>
              </a:rPr>
              <a:t> in </a:t>
            </a:r>
            <a:r>
              <a:rPr lang="cs-CZ" dirty="0" err="1">
                <a:sym typeface="Symbol" pitchFamily="18" charset="2"/>
              </a:rPr>
              <a:t>plants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17412" name="Picture 4" descr="http://www.nature.com/nature/journal/v392/n6679/images/392920ad.tif.2.gif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4724400" y="230188"/>
            <a:ext cx="4226831" cy="3395555"/>
          </a:xfrm>
          <a:prstGeom prst="rect">
            <a:avLst/>
          </a:prstGeom>
          <a:noFill/>
        </p:spPr>
      </p:pic>
      <p:pic>
        <p:nvPicPr>
          <p:cNvPr id="17416" name="Picture 8" descr="http://www.nature.com/nature/journal/v409/n6819/images/409469aa.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962376"/>
            <a:ext cx="4372311" cy="280556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414" name="Picture 6" descr="http://scienceblogs.com/pharyngula/wp-content/blogs.dir/470/files/2012/04/i-5fe8c91c0c342c0d6a72cf6075fe7738-mads_box_duplications.gif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520745" y="3930220"/>
            <a:ext cx="3687083" cy="253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://www.evolution-textbook.org/content/free/figures/11_EVOW_Art/09_EVOW_CH11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t="32576" b="23495"/>
          <a:stretch>
            <a:fillRect/>
          </a:stretch>
        </p:blipFill>
        <p:spPr bwMode="auto">
          <a:xfrm>
            <a:off x="1283260" y="733168"/>
            <a:ext cx="6213174" cy="3069113"/>
          </a:xfrm>
          <a:prstGeom prst="rect">
            <a:avLst/>
          </a:prstGeom>
          <a:noFill/>
        </p:spPr>
      </p:pic>
      <p:pic>
        <p:nvPicPr>
          <p:cNvPr id="97284" name="Picture 4" descr="http://www.evolution-textbook.org/content/free/figures/11_EVOW_Art/10_EVOW_CH11.jpg"/>
          <p:cNvPicPr>
            <a:picLocks noChangeAspect="1" noChangeArrowheads="1"/>
          </p:cNvPicPr>
          <p:nvPr/>
        </p:nvPicPr>
        <p:blipFill>
          <a:blip r:embed="rId3" cstate="print"/>
          <a:srcRect l="5841" t="4538" r="6201" b="31127"/>
          <a:stretch>
            <a:fillRect/>
          </a:stretch>
        </p:blipFill>
        <p:spPr bwMode="auto">
          <a:xfrm>
            <a:off x="2825579" y="4339195"/>
            <a:ext cx="3764691" cy="2279008"/>
          </a:xfrm>
          <a:prstGeom prst="rect">
            <a:avLst/>
          </a:prstGeom>
          <a:noFill/>
        </p:spPr>
      </p:pic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1480274" y="4909751"/>
            <a:ext cx="1131120" cy="444654"/>
          </a:xfrm>
          <a:prstGeom prst="wedgeRectCallout">
            <a:avLst>
              <a:gd name="adj1" fmla="val 81794"/>
              <a:gd name="adj2" fmla="val -1531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/>
              <a:t>fruit fly</a:t>
            </a:r>
            <a:endParaRPr lang="en-GB" sz="1600" baseline="-25000"/>
          </a:p>
        </p:txBody>
      </p:sp>
      <p:sp>
        <p:nvSpPr>
          <p:cNvPr id="5" name="TextovéPole 4"/>
          <p:cNvSpPr txBox="1"/>
          <p:nvPr/>
        </p:nvSpPr>
        <p:spPr>
          <a:xfrm>
            <a:off x="484188" y="230188"/>
            <a:ext cx="5992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 hypotheses of the origin of </a:t>
            </a:r>
            <a:r>
              <a:rPr lang="cs-CZ" dirty="0" err="1"/>
              <a:t>dipteran</a:t>
            </a:r>
            <a:r>
              <a:rPr lang="cs-CZ" dirty="0"/>
              <a:t> arrangement</a:t>
            </a:r>
            <a:r>
              <a:rPr lang="en-GB" dirty="0"/>
              <a:t>: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84188" y="3966048"/>
            <a:ext cx="2877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Ubx protein expression:</a:t>
            </a:r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4308389" y="3801762"/>
            <a:ext cx="819664" cy="444654"/>
          </a:xfrm>
          <a:prstGeom prst="wedgeRectCallout">
            <a:avLst>
              <a:gd name="adj1" fmla="val 10437"/>
              <a:gd name="adj2" fmla="val 10695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/>
              <a:t>beetle</a:t>
            </a:r>
            <a:endParaRPr lang="en-GB" sz="1600" baseline="-25000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5774723" y="3801762"/>
            <a:ext cx="1119136" cy="444654"/>
          </a:xfrm>
          <a:prstGeom prst="wedgeRectCallout">
            <a:avLst>
              <a:gd name="adj1" fmla="val -25119"/>
              <a:gd name="adj2" fmla="val 9213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/>
              <a:t>dragonfly</a:t>
            </a:r>
            <a:endParaRPr lang="en-GB" sz="1600" baseline="-25000"/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6672648" y="5025082"/>
            <a:ext cx="1119137" cy="605292"/>
          </a:xfrm>
          <a:prstGeom prst="wedgeRectCallout">
            <a:avLst>
              <a:gd name="adj1" fmla="val -73027"/>
              <a:gd name="adj2" fmla="val 917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dirty="0"/>
              <a:t>T2-T3 boundary</a:t>
            </a:r>
            <a:endParaRPr lang="en-GB" sz="1600" baseline="-25000" dirty="0"/>
          </a:p>
        </p:txBody>
      </p:sp>
      <p:sp>
        <p:nvSpPr>
          <p:cNvPr id="10" name="Obdélník 9"/>
          <p:cNvSpPr/>
          <p:nvPr/>
        </p:nvSpPr>
        <p:spPr bwMode="auto">
          <a:xfrm>
            <a:off x="5296930" y="823784"/>
            <a:ext cx="2133600" cy="2776151"/>
          </a:xfrm>
          <a:prstGeom prst="rect">
            <a:avLst/>
          </a:prstGeom>
          <a:noFill/>
          <a:ln w="57150" cap="flat" cmpd="sng" algn="ctr">
            <a:solidFill>
              <a:srgbClr val="F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://www.evolution-textbook.org/content/free/figures/11_EVOW_Art/12_EVOW_CH11.jpg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b="44962"/>
          <a:stretch>
            <a:fillRect/>
          </a:stretch>
        </p:blipFill>
        <p:spPr bwMode="auto">
          <a:xfrm>
            <a:off x="484188" y="1714469"/>
            <a:ext cx="8147287" cy="3261184"/>
          </a:xfrm>
          <a:prstGeom prst="rect">
            <a:avLst/>
          </a:prstGeom>
          <a:noFill/>
        </p:spPr>
      </p:pic>
      <p:sp>
        <p:nvSpPr>
          <p:cNvPr id="3" name="AutoShape 9"/>
          <p:cNvSpPr>
            <a:spLocks noChangeArrowheads="1"/>
          </p:cNvSpPr>
          <p:nvPr/>
        </p:nvSpPr>
        <p:spPr bwMode="auto">
          <a:xfrm>
            <a:off x="1153297" y="708453"/>
            <a:ext cx="2499821" cy="815545"/>
          </a:xfrm>
          <a:prstGeom prst="wedgeRectCallout">
            <a:avLst>
              <a:gd name="adj1" fmla="val -14591"/>
              <a:gd name="adj2" fmla="val 10109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/>
              <a:t>original function:</a:t>
            </a:r>
          </a:p>
          <a:p>
            <a:pPr algn="ctr"/>
            <a:r>
              <a:rPr lang="en-GB" sz="1800"/>
              <a:t>venation development</a:t>
            </a:r>
          </a:p>
        </p:txBody>
      </p:sp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4786184" y="798222"/>
            <a:ext cx="1433383" cy="771084"/>
          </a:xfrm>
          <a:prstGeom prst="wedgeRectCallout">
            <a:avLst>
              <a:gd name="adj1" fmla="val 40397"/>
              <a:gd name="adj2" fmla="val 10513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dirty="0"/>
              <a:t>loss of</a:t>
            </a:r>
          </a:p>
          <a:p>
            <a:pPr algn="ctr"/>
            <a:r>
              <a:rPr lang="en-GB" sz="1800" dirty="0"/>
              <a:t>function ...</a:t>
            </a:r>
          </a:p>
        </p:txBody>
      </p:sp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7101017" y="1107141"/>
            <a:ext cx="1692875" cy="771084"/>
          </a:xfrm>
          <a:prstGeom prst="wedgeRectCallout">
            <a:avLst>
              <a:gd name="adj1" fmla="val -43788"/>
              <a:gd name="adj2" fmla="val 9722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/>
              <a:t>... but origin of halteres</a:t>
            </a:r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5251621" y="5202193"/>
            <a:ext cx="2376617" cy="1075039"/>
          </a:xfrm>
          <a:prstGeom prst="wedgeRectCallout">
            <a:avLst>
              <a:gd name="adj1" fmla="val 17991"/>
              <a:gd name="adj2" fmla="val -9813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/>
              <a:t>in butterflies also scale morphology and wing coloration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evolution-textbook.org/content/free/figures/11_EVOW_Art/18_EVOW_CH11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12307" r="12101" b="39649"/>
          <a:stretch>
            <a:fillRect/>
          </a:stretch>
        </p:blipFill>
        <p:spPr bwMode="auto">
          <a:xfrm>
            <a:off x="659027" y="1572615"/>
            <a:ext cx="6631460" cy="5091796"/>
          </a:xfrm>
          <a:prstGeom prst="rect">
            <a:avLst/>
          </a:prstGeom>
          <a:noFill/>
        </p:spPr>
      </p:pic>
      <p:sp>
        <p:nvSpPr>
          <p:cNvPr id="28674" name="TextovéPole 1"/>
          <p:cNvSpPr txBox="1">
            <a:spLocks noChangeArrowheads="1"/>
          </p:cNvSpPr>
          <p:nvPr/>
        </p:nvSpPr>
        <p:spPr bwMode="auto">
          <a:xfrm>
            <a:off x="484188" y="230188"/>
            <a:ext cx="8780835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en-GB" dirty="0">
                <a:solidFill>
                  <a:srgbClr val="F00000"/>
                </a:solidFill>
              </a:rPr>
              <a:t>Evolution of thoracic segments in crustaceans – shift of anteroposterior </a:t>
            </a:r>
            <a:br>
              <a:rPr lang="en-GB" dirty="0">
                <a:solidFill>
                  <a:srgbClr val="F00000"/>
                </a:solidFill>
              </a:rPr>
            </a:br>
            <a:r>
              <a:rPr lang="en-GB" dirty="0">
                <a:solidFill>
                  <a:srgbClr val="F00000"/>
                </a:solidFill>
              </a:rPr>
              <a:t>	boundary of expression of the </a:t>
            </a:r>
            <a:r>
              <a:rPr lang="en-GB" i="1" dirty="0" err="1">
                <a:solidFill>
                  <a:srgbClr val="F00000"/>
                </a:solidFill>
              </a:rPr>
              <a:t>Ubx</a:t>
            </a:r>
            <a:r>
              <a:rPr lang="en-GB" dirty="0">
                <a:solidFill>
                  <a:srgbClr val="F00000"/>
                </a:solidFill>
              </a:rPr>
              <a:t> gene:</a:t>
            </a:r>
            <a:br>
              <a:rPr lang="en-GB" dirty="0">
                <a:solidFill>
                  <a:srgbClr val="F00000"/>
                </a:solidFill>
              </a:rPr>
            </a:br>
            <a:br>
              <a:rPr lang="en-GB" dirty="0">
                <a:solidFill>
                  <a:srgbClr val="F00000"/>
                </a:solidFill>
              </a:rPr>
            </a:br>
            <a:r>
              <a:rPr lang="en-GB" dirty="0"/>
              <a:t>thoracic segments: copepods – 6, lobster – 8, brine shrimps – 11 (ancestral)</a:t>
            </a:r>
          </a:p>
          <a:p>
            <a:pPr defTabSz="360000">
              <a:spcAft>
                <a:spcPts val="1200"/>
              </a:spcAft>
            </a:pPr>
            <a:r>
              <a:rPr lang="en-GB" dirty="0"/>
              <a:t>movement </a:t>
            </a:r>
            <a:r>
              <a:rPr lang="en-GB" dirty="0">
                <a:sym typeface="Symbol" pitchFamily="18" charset="2"/>
              </a:rPr>
              <a:t> </a:t>
            </a:r>
            <a:r>
              <a:rPr lang="en-GB" dirty="0" err="1">
                <a:sym typeface="Symbol" pitchFamily="18" charset="2"/>
              </a:rPr>
              <a:t>maxillipedes</a:t>
            </a:r>
            <a:endParaRPr lang="en-GB" dirty="0"/>
          </a:p>
        </p:txBody>
      </p:sp>
      <p:cxnSp>
        <p:nvCxnSpPr>
          <p:cNvPr id="5" name="Přímá spojovací šipka 4"/>
          <p:cNvCxnSpPr/>
          <p:nvPr/>
        </p:nvCxnSpPr>
        <p:spPr bwMode="auto">
          <a:xfrm>
            <a:off x="2388973" y="1960605"/>
            <a:ext cx="2965622" cy="1828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7166920" y="5099222"/>
            <a:ext cx="1692875" cy="749643"/>
          </a:xfrm>
          <a:prstGeom prst="wedgeRectCallout">
            <a:avLst>
              <a:gd name="adj1" fmla="val -125053"/>
              <a:gd name="adj2" fmla="val 9282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/>
              <a:t>weak </a:t>
            </a:r>
            <a:r>
              <a:rPr lang="en-GB" sz="1800" i="1"/>
              <a:t>Ubx</a:t>
            </a:r>
            <a:r>
              <a:rPr lang="en-GB" sz="1800"/>
              <a:t> expression</a:t>
            </a: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6923903" y="2648465"/>
            <a:ext cx="1692875" cy="749643"/>
          </a:xfrm>
          <a:prstGeom prst="wedgeRectCallout">
            <a:avLst>
              <a:gd name="adj1" fmla="val -100721"/>
              <a:gd name="adj2" fmla="val 8293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/>
              <a:t>strong </a:t>
            </a:r>
            <a:r>
              <a:rPr lang="en-GB" sz="1800" i="1"/>
              <a:t>Ubx</a:t>
            </a:r>
            <a:r>
              <a:rPr lang="en-GB" sz="1800"/>
              <a:t> expression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ovéPole 1"/>
          <p:cNvSpPr txBox="1">
            <a:spLocks noChangeArrowheads="1"/>
          </p:cNvSpPr>
          <p:nvPr/>
        </p:nvSpPr>
        <p:spPr bwMode="auto">
          <a:xfrm>
            <a:off x="484188" y="230188"/>
            <a:ext cx="8473473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en-GB">
                <a:sym typeface="Symbol" pitchFamily="18" charset="2"/>
              </a:rPr>
              <a:t>shift of anteroposterior boundary of </a:t>
            </a:r>
            <a:r>
              <a:rPr lang="en-GB" i="1">
                <a:sym typeface="Symbol" pitchFamily="18" charset="2"/>
              </a:rPr>
              <a:t>Ubx</a:t>
            </a:r>
            <a:r>
              <a:rPr lang="en-GB">
                <a:sym typeface="Symbol" pitchFamily="18" charset="2"/>
              </a:rPr>
              <a:t> gene expression = position</a:t>
            </a:r>
            <a:br>
              <a:rPr lang="en-GB">
                <a:sym typeface="Symbol" pitchFamily="18" charset="2"/>
              </a:rPr>
            </a:br>
            <a:r>
              <a:rPr lang="en-GB">
                <a:sym typeface="Symbol" pitchFamily="18" charset="2"/>
              </a:rPr>
              <a:t>	of transition of locomotory segments and maxillipedes</a:t>
            </a:r>
          </a:p>
          <a:p>
            <a:pPr defTabSz="360000">
              <a:spcAft>
                <a:spcPts val="1200"/>
              </a:spcAft>
            </a:pPr>
            <a:r>
              <a:rPr lang="en-GB">
                <a:sym typeface="Symbol" pitchFamily="18" charset="2"/>
              </a:rPr>
              <a:t>např. opossum shrimps: 2nd segment, prawns: 4th segment</a:t>
            </a:r>
            <a:br>
              <a:rPr lang="en-GB">
                <a:sym typeface="Symbol" pitchFamily="18" charset="2"/>
              </a:rPr>
            </a:br>
            <a:r>
              <a:rPr lang="en-GB">
                <a:sym typeface="Symbol" pitchFamily="18" charset="2"/>
              </a:rPr>
              <a:t>	2nd thoracic limb of opossum shrimps = transitional segment between</a:t>
            </a:r>
            <a:br>
              <a:rPr lang="en-GB">
                <a:sym typeface="Symbol" pitchFamily="18" charset="2"/>
              </a:rPr>
            </a:br>
            <a:r>
              <a:rPr lang="en-GB">
                <a:sym typeface="Symbol" pitchFamily="18" charset="2"/>
              </a:rPr>
              <a:t>	1st (maxillipede) and 3rd limb (locomotion)</a:t>
            </a:r>
            <a:endParaRPr lang="en-GB"/>
          </a:p>
        </p:txBody>
      </p:sp>
      <p:pic>
        <p:nvPicPr>
          <p:cNvPr id="28675" name="Picture 2" descr="http://upload.wikimedia.org/wikipedia/commons/3/3f/Artemia_salina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518" y="2973860"/>
            <a:ext cx="2895525" cy="216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8677" name="Picture 8" descr="http://animaldiversity.ummz.umich.edu/collections/contributors/Grzimek_inverts/Mysida/Mysis_relicta/medi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2864" y="2675617"/>
            <a:ext cx="4244043" cy="1928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 descr="http://upload.wikimedia.org/wikipedia/commons/5/58/PSM_V04_D218_Artemia_sali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2492" y="3445709"/>
            <a:ext cx="1774351" cy="3141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Přímá spojovací šipka 6"/>
          <p:cNvCxnSpPr>
            <a:cxnSpLocks/>
          </p:cNvCxnSpPr>
          <p:nvPr/>
        </p:nvCxnSpPr>
        <p:spPr bwMode="auto">
          <a:xfrm flipH="1">
            <a:off x="6145427" y="1685365"/>
            <a:ext cx="515349" cy="14944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84188" y="230188"/>
            <a:ext cx="6764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Besides transcriptional factors also regulatory enhancers:</a:t>
            </a:r>
          </a:p>
        </p:txBody>
      </p:sp>
      <p:pic>
        <p:nvPicPr>
          <p:cNvPr id="97282" name="Picture 2" descr="http://upload.wikimedia.org/wikipedia/commons/thumb/1/12/Gene_enhancer.svg/400px-Gene_enhancer.svg.pn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816997" y="699745"/>
            <a:ext cx="4218220" cy="1286557"/>
          </a:xfrm>
          <a:prstGeom prst="rect">
            <a:avLst/>
          </a:prstGeom>
          <a:noFill/>
        </p:spPr>
      </p:pic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1054534" y="874513"/>
            <a:ext cx="3071132" cy="456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4" descr="http://condor.nimr.mrc.ac.uk/figure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7195" y="2941487"/>
            <a:ext cx="4546146" cy="34076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23-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9975" y="2733675"/>
            <a:ext cx="4933950" cy="398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2597339" y="230188"/>
            <a:ext cx="4031873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Macroevolutionary trends</a:t>
            </a:r>
          </a:p>
          <a:p>
            <a:pPr algn="ctr"/>
            <a:r>
              <a:rPr lang="en-GB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species selection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446088" y="1214438"/>
            <a:ext cx="5844870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/>
              <a:t>trends: real </a:t>
            </a:r>
            <a:r>
              <a:rPr lang="en-GB">
                <a:sym typeface="Symbol" pitchFamily="18" charset="2"/>
              </a:rPr>
              <a:t> passive</a:t>
            </a:r>
            <a:r>
              <a:rPr lang="en-GB"/>
              <a:t> (eg. wall effect)</a:t>
            </a:r>
          </a:p>
          <a:p>
            <a:pPr>
              <a:spcAft>
                <a:spcPts val="600"/>
              </a:spcAft>
            </a:pPr>
            <a:r>
              <a:rPr lang="en-GB">
                <a:solidFill>
                  <a:srgbClr val="003399"/>
                </a:solidFill>
              </a:rPr>
              <a:t>Edward Drinker Cope</a:t>
            </a:r>
            <a:r>
              <a:rPr lang="en-GB"/>
              <a:t>: trend to bigger size</a:t>
            </a:r>
            <a:br>
              <a:rPr lang="en-GB"/>
            </a:br>
            <a:endParaRPr lang="en-GB"/>
          </a:p>
          <a:p>
            <a:pPr>
              <a:spcAft>
                <a:spcPts val="600"/>
              </a:spcAft>
            </a:pPr>
            <a:r>
              <a:rPr lang="en-GB">
                <a:solidFill>
                  <a:srgbClr val="F00000"/>
                </a:solidFill>
              </a:rPr>
              <a:t>Species selection:</a:t>
            </a:r>
          </a:p>
          <a:p>
            <a:pPr>
              <a:spcAft>
                <a:spcPts val="600"/>
              </a:spcAft>
            </a:pPr>
            <a:r>
              <a:rPr lang="en-GB"/>
              <a:t>  = preferential survival or proliferation of species</a:t>
            </a:r>
          </a:p>
        </p:txBody>
      </p:sp>
      <p:sp>
        <p:nvSpPr>
          <p:cNvPr id="29701" name="AutoShape 6"/>
          <p:cNvSpPr>
            <a:spLocks noChangeArrowheads="1"/>
          </p:cNvSpPr>
          <p:nvPr/>
        </p:nvSpPr>
        <p:spPr bwMode="auto">
          <a:xfrm>
            <a:off x="7139923" y="1214438"/>
            <a:ext cx="1286902" cy="860425"/>
          </a:xfrm>
          <a:prstGeom prst="wedgeRectCallout">
            <a:avLst>
              <a:gd name="adj1" fmla="val -1032"/>
              <a:gd name="adj2" fmla="val 23529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/>
              <a:t>different speciation rates</a:t>
            </a:r>
            <a:endParaRPr lang="en-GB" sz="1600" baseline="-25000"/>
          </a:p>
        </p:txBody>
      </p:sp>
      <p:sp>
        <p:nvSpPr>
          <p:cNvPr id="29702" name="AutoShape 7"/>
          <p:cNvSpPr>
            <a:spLocks noChangeArrowheads="1"/>
          </p:cNvSpPr>
          <p:nvPr/>
        </p:nvSpPr>
        <p:spPr bwMode="auto">
          <a:xfrm>
            <a:off x="849313" y="3614738"/>
            <a:ext cx="1582737" cy="647700"/>
          </a:xfrm>
          <a:prstGeom prst="wedgeRectCallout">
            <a:avLst>
              <a:gd name="adj1" fmla="val 152907"/>
              <a:gd name="adj2" fmla="val 4828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/>
              <a:t>different extinction rates</a:t>
            </a:r>
            <a:endParaRPr lang="en-GB" sz="1600" baseline="-250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484188" y="230188"/>
            <a:ext cx="8015336" cy="55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the trait connected with differential survival or speciation</a:t>
            </a:r>
            <a:br>
              <a:rPr lang="en-GB"/>
            </a:br>
            <a:endParaRPr lang="en-GB"/>
          </a:p>
          <a:p>
            <a:r>
              <a:rPr lang="en-GB"/>
              <a:t>these features independent of natural selection</a:t>
            </a:r>
            <a:br>
              <a:rPr lang="en-GB"/>
            </a:br>
            <a:endParaRPr lang="en-GB"/>
          </a:p>
          <a:p>
            <a:r>
              <a:rPr lang="en-GB"/>
              <a:t>trait is heritable during speciation</a:t>
            </a:r>
            <a:br>
              <a:rPr lang="en-GB"/>
            </a:br>
            <a:endParaRPr lang="en-GB"/>
          </a:p>
          <a:p>
            <a:r>
              <a:rPr lang="en-GB"/>
              <a:t>SS favours only nonadaptive trends </a:t>
            </a:r>
            <a:br>
              <a:rPr lang="en-GB"/>
            </a:br>
            <a:r>
              <a:rPr lang="en-GB"/>
              <a:t>  (otherwise = natural selection)</a:t>
            </a:r>
            <a:br>
              <a:rPr lang="en-GB"/>
            </a:br>
            <a:br>
              <a:rPr lang="en-GB"/>
            </a:br>
            <a:endParaRPr lang="en-GB"/>
          </a:p>
          <a:p>
            <a:pPr>
              <a:spcAft>
                <a:spcPts val="600"/>
              </a:spcAft>
            </a:pPr>
            <a:r>
              <a:rPr lang="en-GB">
                <a:solidFill>
                  <a:srgbClr val="F00000"/>
                </a:solidFill>
              </a:rPr>
              <a:t>Necessary to prove:</a:t>
            </a:r>
          </a:p>
          <a:p>
            <a:pPr>
              <a:spcAft>
                <a:spcPts val="600"/>
              </a:spcAft>
            </a:pPr>
            <a:r>
              <a:rPr lang="en-GB"/>
              <a:t>higher speciation rate/lower extinction rate in lineages which deviate </a:t>
            </a:r>
            <a:br>
              <a:rPr lang="en-GB"/>
            </a:br>
            <a:r>
              <a:rPr lang="en-GB"/>
              <a:t>  from the average in the direction of the trend</a:t>
            </a:r>
          </a:p>
          <a:p>
            <a:pPr>
              <a:spcAft>
                <a:spcPts val="600"/>
              </a:spcAft>
            </a:pPr>
            <a:r>
              <a:rPr lang="en-GB"/>
              <a:t>the trend and distribution of varied speciation/extinction rates are not </a:t>
            </a:r>
            <a:br>
              <a:rPr lang="en-GB"/>
            </a:br>
            <a:r>
              <a:rPr lang="en-GB"/>
              <a:t>   caused by shift in fossil record</a:t>
            </a:r>
          </a:p>
          <a:p>
            <a:pPr>
              <a:spcAft>
                <a:spcPts val="600"/>
              </a:spcAft>
            </a:pPr>
            <a:r>
              <a:rPr lang="en-GB"/>
              <a:t>the trend and distribution of varied speciation/extinction rates are not </a:t>
            </a:r>
            <a:br>
              <a:rPr lang="en-GB"/>
            </a:br>
            <a:r>
              <a:rPr lang="en-GB"/>
              <a:t>   caused by natural selection</a:t>
            </a:r>
          </a:p>
        </p:txBody>
      </p:sp>
      <p:pic>
        <p:nvPicPr>
          <p:cNvPr id="30723" name="Picture 2" descr="23-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4209" y="1113425"/>
            <a:ext cx="2979738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8"/>
          <p:cNvSpPr txBox="1">
            <a:spLocks noChangeArrowheads="1"/>
          </p:cNvSpPr>
          <p:nvPr/>
        </p:nvSpPr>
        <p:spPr bwMode="auto">
          <a:xfrm>
            <a:off x="484188" y="230188"/>
            <a:ext cx="4987263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 err="1">
                <a:solidFill>
                  <a:srgbClr val="F00000"/>
                </a:solidFill>
              </a:rPr>
              <a:t>Theory</a:t>
            </a:r>
            <a:r>
              <a:rPr lang="cs-CZ" sz="2400" dirty="0">
                <a:solidFill>
                  <a:srgbClr val="F00000"/>
                </a:solidFill>
              </a:rPr>
              <a:t> </a:t>
            </a:r>
            <a:r>
              <a:rPr lang="cs-CZ" sz="2400" dirty="0" err="1">
                <a:solidFill>
                  <a:srgbClr val="F00000"/>
                </a:solidFill>
              </a:rPr>
              <a:t>of</a:t>
            </a:r>
            <a:r>
              <a:rPr lang="cs-CZ" sz="2400" dirty="0">
                <a:solidFill>
                  <a:srgbClr val="F00000"/>
                </a:solidFill>
              </a:rPr>
              <a:t> </a:t>
            </a:r>
            <a:r>
              <a:rPr lang="cs-CZ" sz="2400" dirty="0" err="1">
                <a:solidFill>
                  <a:srgbClr val="F00000"/>
                </a:solidFill>
              </a:rPr>
              <a:t>punctuated</a:t>
            </a:r>
            <a:r>
              <a:rPr lang="cs-CZ" sz="2400" dirty="0">
                <a:solidFill>
                  <a:srgbClr val="F00000"/>
                </a:solidFill>
              </a:rPr>
              <a:t> </a:t>
            </a:r>
            <a:r>
              <a:rPr lang="cs-CZ" sz="2400" dirty="0" err="1">
                <a:solidFill>
                  <a:srgbClr val="F00000"/>
                </a:solidFill>
              </a:rPr>
              <a:t>equilibria</a:t>
            </a:r>
            <a:r>
              <a:rPr lang="cs-CZ" sz="2400" dirty="0">
                <a:solidFill>
                  <a:srgbClr val="F00000"/>
                </a:solidFill>
              </a:rPr>
              <a:t>:</a:t>
            </a:r>
            <a:br>
              <a:rPr lang="cs-CZ" sz="2400" b="1" dirty="0">
                <a:solidFill>
                  <a:srgbClr val="F00000"/>
                </a:solidFill>
              </a:rPr>
            </a:b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 err="1">
                <a:solidFill>
                  <a:srgbClr val="003399"/>
                </a:solidFill>
              </a:rPr>
              <a:t>Stephen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Jay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Gould</a:t>
            </a:r>
            <a:r>
              <a:rPr lang="cs-CZ" dirty="0">
                <a:solidFill>
                  <a:srgbClr val="003399"/>
                </a:solidFill>
              </a:rPr>
              <a:t>, </a:t>
            </a:r>
            <a:r>
              <a:rPr lang="cs-CZ" dirty="0" err="1">
                <a:solidFill>
                  <a:srgbClr val="003399"/>
                </a:solidFill>
              </a:rPr>
              <a:t>Niles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Eldredge</a:t>
            </a:r>
            <a:r>
              <a:rPr lang="cs-CZ" dirty="0"/>
              <a:t> (1972)</a:t>
            </a:r>
            <a:endParaRPr lang="en-US" dirty="0"/>
          </a:p>
          <a:p>
            <a:pPr defTabSz="360000">
              <a:spcAft>
                <a:spcPts val="1000"/>
              </a:spcAft>
            </a:pPr>
            <a:r>
              <a:rPr lang="cs-CZ" dirty="0" err="1"/>
              <a:t>stasis</a:t>
            </a:r>
            <a:r>
              <a:rPr lang="cs-CZ" dirty="0"/>
              <a:t> vs. rapid </a:t>
            </a:r>
            <a:r>
              <a:rPr lang="cs-CZ" dirty="0" err="1"/>
              <a:t>change</a:t>
            </a:r>
            <a:endParaRPr lang="cs-CZ" dirty="0"/>
          </a:p>
        </p:txBody>
      </p:sp>
      <p:pic>
        <p:nvPicPr>
          <p:cNvPr id="5123" name="Picture 29" descr="punctuatedequilibrium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l="15971" r="16528"/>
          <a:stretch>
            <a:fillRect/>
          </a:stretch>
        </p:blipFill>
        <p:spPr bwMode="auto">
          <a:xfrm>
            <a:off x="6384796" y="356253"/>
            <a:ext cx="1853041" cy="274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125" name="Picture 31" descr="naturalhisto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188" y="2720459"/>
            <a:ext cx="2339116" cy="30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6" name="Picture 32" descr="simpson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45714" y="2790568"/>
            <a:ext cx="2488984" cy="1870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7" name="Picture 33" descr="t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72451" y="3328773"/>
            <a:ext cx="2678241" cy="24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129" name="Text Box 35"/>
          <p:cNvSpPr txBox="1">
            <a:spLocks noChangeArrowheads="1"/>
          </p:cNvSpPr>
          <p:nvPr/>
        </p:nvSpPr>
        <p:spPr bwMode="auto">
          <a:xfrm>
            <a:off x="1026769" y="5690416"/>
            <a:ext cx="11541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3399"/>
                </a:solidFill>
              </a:rPr>
              <a:t>S.J. </a:t>
            </a:r>
            <a:r>
              <a:rPr lang="cs-CZ" sz="1600" dirty="0" err="1">
                <a:solidFill>
                  <a:srgbClr val="003399"/>
                </a:solidFill>
              </a:rPr>
              <a:t>Gould</a:t>
            </a:r>
            <a:endParaRPr lang="cs-CZ" sz="1600" dirty="0">
              <a:solidFill>
                <a:srgbClr val="003399"/>
              </a:solidFill>
            </a:endParaRPr>
          </a:p>
        </p:txBody>
      </p:sp>
      <p:sp>
        <p:nvSpPr>
          <p:cNvPr id="5130" name="Text Box 36"/>
          <p:cNvSpPr txBox="1">
            <a:spLocks noChangeArrowheads="1"/>
          </p:cNvSpPr>
          <p:nvPr/>
        </p:nvSpPr>
        <p:spPr bwMode="auto">
          <a:xfrm>
            <a:off x="6534708" y="5753958"/>
            <a:ext cx="12668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3399"/>
                </a:solidFill>
              </a:rPr>
              <a:t>N. </a:t>
            </a:r>
            <a:r>
              <a:rPr lang="cs-CZ" sz="1600" dirty="0" err="1">
                <a:solidFill>
                  <a:srgbClr val="003399"/>
                </a:solidFill>
              </a:rPr>
              <a:t>Eldredge</a:t>
            </a:r>
            <a:endParaRPr lang="cs-CZ" sz="1600" dirty="0">
              <a:solidFill>
                <a:srgbClr val="003399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8"/>
          <p:cNvSpPr txBox="1">
            <a:spLocks noChangeArrowheads="1"/>
          </p:cNvSpPr>
          <p:nvPr/>
        </p:nvSpPr>
        <p:spPr bwMode="auto">
          <a:xfrm>
            <a:off x="484188" y="230188"/>
            <a:ext cx="27895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/>
              <a:t>stasis vs. rapid change</a:t>
            </a:r>
          </a:p>
        </p:txBody>
      </p:sp>
      <p:pic>
        <p:nvPicPr>
          <p:cNvPr id="249886" name="Picture 30" descr="Foraminiferan age vs. shell size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84188" y="1110093"/>
            <a:ext cx="2893841" cy="2825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34" descr="gradualis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9762" y="763254"/>
            <a:ext cx="4908464" cy="3948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9893" name="AutoShape 37"/>
          <p:cNvSpPr>
            <a:spLocks noChangeArrowheads="1"/>
          </p:cNvSpPr>
          <p:nvPr/>
        </p:nvSpPr>
        <p:spPr bwMode="auto">
          <a:xfrm>
            <a:off x="7976630" y="3301485"/>
            <a:ext cx="852488" cy="411163"/>
          </a:xfrm>
          <a:prstGeom prst="wedgeRectCallout">
            <a:avLst>
              <a:gd name="adj1" fmla="val -60998"/>
              <a:gd name="adj2" fmla="val -9105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stáze</a:t>
            </a:r>
            <a:endParaRPr lang="cs-CZ" sz="1800" baseline="-25000"/>
          </a:p>
        </p:txBody>
      </p:sp>
      <p:sp>
        <p:nvSpPr>
          <p:cNvPr id="12" name="Obdélník 11"/>
          <p:cNvSpPr/>
          <p:nvPr/>
        </p:nvSpPr>
        <p:spPr>
          <a:xfrm>
            <a:off x="484188" y="4732299"/>
            <a:ext cx="8445628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>
                <a:solidFill>
                  <a:srgbClr val="F00000"/>
                </a:solidFill>
              </a:rPr>
              <a:t>Mechanism?</a:t>
            </a:r>
          </a:p>
          <a:p>
            <a:pPr defTabSz="360000">
              <a:spcAft>
                <a:spcPts val="1000"/>
              </a:spcAft>
            </a:pPr>
            <a:r>
              <a:rPr lang="en-GB"/>
              <a:t>peripatric speciation</a:t>
            </a:r>
          </a:p>
          <a:p>
            <a:pPr defTabSz="360000">
              <a:spcAft>
                <a:spcPts val="1000"/>
              </a:spcAft>
            </a:pPr>
            <a:r>
              <a:rPr lang="en-GB"/>
              <a:t>macromutation – R. Goldschmidt, </a:t>
            </a:r>
            <a:r>
              <a:rPr lang="en-GB" i="1"/>
              <a:t>The Material Basis of Evolution </a:t>
            </a:r>
            <a:r>
              <a:rPr lang="en-GB"/>
              <a:t>(1940): 	„hopeful monsters“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9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9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 descr="A population of mollusks is experiencing stas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7763" y="1016000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4442" name="Picture 10" descr="A small portion of the population is cut off from the re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3038475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4444" name="Picture 12" descr="The small, isolated population experiences strong selection and rapid chan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5118100"/>
            <a:ext cx="39528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 Box 23"/>
          <p:cNvSpPr txBox="1">
            <a:spLocks noChangeArrowheads="1"/>
          </p:cNvSpPr>
          <p:nvPr/>
        </p:nvSpPr>
        <p:spPr bwMode="auto">
          <a:xfrm>
            <a:off x="1295530" y="230188"/>
            <a:ext cx="66431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F00000"/>
                </a:solidFill>
              </a:rPr>
              <a:t>Peripatric</a:t>
            </a:r>
            <a:r>
              <a:rPr lang="cs-CZ" sz="2400" dirty="0">
                <a:solidFill>
                  <a:srgbClr val="F00000"/>
                </a:solidFill>
              </a:rPr>
              <a:t> </a:t>
            </a:r>
            <a:r>
              <a:rPr lang="cs-CZ" sz="2400" dirty="0" err="1">
                <a:solidFill>
                  <a:srgbClr val="F00000"/>
                </a:solidFill>
              </a:rPr>
              <a:t>speciation</a:t>
            </a:r>
            <a:r>
              <a:rPr lang="cs-CZ" sz="2400" dirty="0">
                <a:solidFill>
                  <a:srgbClr val="F00000"/>
                </a:solidFill>
              </a:rPr>
              <a:t> and </a:t>
            </a:r>
            <a:r>
              <a:rPr lang="cs-CZ" sz="2400" dirty="0" err="1">
                <a:solidFill>
                  <a:srgbClr val="F00000"/>
                </a:solidFill>
              </a:rPr>
              <a:t>punctuated</a:t>
            </a:r>
            <a:r>
              <a:rPr lang="cs-CZ" sz="2400" dirty="0">
                <a:solidFill>
                  <a:srgbClr val="F00000"/>
                </a:solidFill>
              </a:rPr>
              <a:t> </a:t>
            </a:r>
            <a:r>
              <a:rPr lang="cs-CZ" sz="2400" dirty="0" err="1">
                <a:solidFill>
                  <a:srgbClr val="F00000"/>
                </a:solidFill>
              </a:rPr>
              <a:t>equilibria</a:t>
            </a:r>
            <a:endParaRPr lang="cs-CZ" sz="2400" dirty="0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The small, isolated population undergoes rapid ch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7763" y="374650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486" name="Picture 6" descr="The small population is reintroduced to the rest of the popul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400300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487" name="Picture 7" descr="The formerly isolated population out-competes the ancestral popula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427538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The population returns to stas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7763" y="1122363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8534" name="Picture 6" descr="Here evolution happens in a sharp ju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3517900"/>
            <a:ext cx="3965575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3426</TotalTime>
  <Words>1697</Words>
  <Application>Microsoft Office PowerPoint</Application>
  <PresentationFormat>Předvádění na obrazovce (4:3)</PresentationFormat>
  <Paragraphs>265</Paragraphs>
  <Slides>49</Slides>
  <Notes>34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4" baseType="lpstr">
      <vt:lpstr>Arial</vt:lpstr>
      <vt:lpstr>Arial Black</vt:lpstr>
      <vt:lpstr>Times New Roman</vt:lpstr>
      <vt:lpstr>Výchozí návrh</vt:lpstr>
      <vt:lpstr>Rovnice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210</cp:revision>
  <dcterms:created xsi:type="dcterms:W3CDTF">2002-05-03T10:21:15Z</dcterms:created>
  <dcterms:modified xsi:type="dcterms:W3CDTF">2022-01-05T13:41:33Z</dcterms:modified>
</cp:coreProperties>
</file>