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7" r:id="rId2"/>
    <p:sldId id="274" r:id="rId3"/>
    <p:sldId id="291" r:id="rId4"/>
    <p:sldId id="292" r:id="rId5"/>
    <p:sldId id="271" r:id="rId6"/>
    <p:sldId id="316" r:id="rId7"/>
    <p:sldId id="260" r:id="rId8"/>
    <p:sldId id="294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317" r:id="rId17"/>
    <p:sldId id="277" r:id="rId18"/>
    <p:sldId id="262" r:id="rId19"/>
    <p:sldId id="290" r:id="rId20"/>
    <p:sldId id="263" r:id="rId21"/>
    <p:sldId id="278" r:id="rId22"/>
    <p:sldId id="279" r:id="rId23"/>
    <p:sldId id="264" r:id="rId24"/>
    <p:sldId id="266" r:id="rId25"/>
    <p:sldId id="267" r:id="rId26"/>
    <p:sldId id="268" r:id="rId27"/>
    <p:sldId id="314" r:id="rId28"/>
    <p:sldId id="299" r:id="rId29"/>
    <p:sldId id="280" r:id="rId30"/>
    <p:sldId id="300" r:id="rId31"/>
    <p:sldId id="301" r:id="rId32"/>
    <p:sldId id="306" r:id="rId33"/>
    <p:sldId id="298" r:id="rId34"/>
    <p:sldId id="304" r:id="rId35"/>
    <p:sldId id="305" r:id="rId36"/>
    <p:sldId id="310" r:id="rId37"/>
    <p:sldId id="309" r:id="rId38"/>
    <p:sldId id="315" r:id="rId39"/>
    <p:sldId id="283" r:id="rId40"/>
    <p:sldId id="269" r:id="rId41"/>
    <p:sldId id="308" r:id="rId42"/>
    <p:sldId id="307" r:id="rId43"/>
    <p:sldId id="270" r:id="rId44"/>
    <p:sldId id="284" r:id="rId45"/>
    <p:sldId id="273" r:id="rId46"/>
    <p:sldId id="289" r:id="rId47"/>
    <p:sldId id="286" r:id="rId48"/>
    <p:sldId id="312" r:id="rId49"/>
    <p:sldId id="313" r:id="rId50"/>
    <p:sldId id="287" r:id="rId51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938" y="102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3-49F5-9199-2020F3AC2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4640"/>
        <c:axId val="1268827360"/>
      </c:barChart>
      <c:catAx>
        <c:axId val="126882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7360"/>
        <c:crosses val="autoZero"/>
        <c:auto val="1"/>
        <c:lblAlgn val="ctr"/>
        <c:lblOffset val="100"/>
        <c:noMultiLvlLbl val="0"/>
      </c:catAx>
      <c:valAx>
        <c:axId val="126882736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464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5-408D-B0A0-05BE942A9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825728"/>
        <c:axId val="1268826816"/>
      </c:barChart>
      <c:catAx>
        <c:axId val="126882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6816"/>
        <c:crosses val="autoZero"/>
        <c:auto val="1"/>
        <c:lblAlgn val="ctr"/>
        <c:lblOffset val="100"/>
        <c:noMultiLvlLbl val="0"/>
      </c:catAx>
      <c:valAx>
        <c:axId val="126882681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688257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NATURAL SELECTION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1732037" y="386130"/>
            <a:ext cx="660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0" dirty="0">
                <a:solidFill>
                  <a:srgbClr val="E80000"/>
                </a:solidFill>
              </a:rPr>
              <a:t>Increase of a </a:t>
            </a:r>
            <a:r>
              <a:rPr lang="cs-CZ" sz="2400" b="0" dirty="0" err="1">
                <a:solidFill>
                  <a:srgbClr val="E80000"/>
                </a:solidFill>
              </a:rPr>
              <a:t>advantageous</a:t>
            </a:r>
            <a:r>
              <a:rPr lang="en-GB" sz="2400" b="0" dirty="0">
                <a:solidFill>
                  <a:srgbClr val="E80000"/>
                </a:solidFill>
              </a:rPr>
              <a:t> dominant allele </a:t>
            </a:r>
            <a:r>
              <a:rPr lang="en-GB" sz="2400" b="0" i="1" dirty="0">
                <a:solidFill>
                  <a:srgbClr val="E80000"/>
                </a:solidFill>
              </a:rPr>
              <a:t>A</a:t>
            </a:r>
            <a:r>
              <a:rPr lang="en-GB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i="1" dirty="0"/>
              <a:t>s </a:t>
            </a:r>
            <a:r>
              <a:rPr lang="cs-CZ" b="0" dirty="0"/>
              <a:t>(</a:t>
            </a:r>
            <a:r>
              <a:rPr lang="cs-CZ" b="0" dirty="0" err="1"/>
              <a:t>ie</a:t>
            </a:r>
            <a:r>
              <a:rPr lang="cs-CZ" b="0" dirty="0"/>
              <a:t>. </a:t>
            </a:r>
            <a:r>
              <a:rPr lang="cs-CZ" b="0" dirty="0" err="1"/>
              <a:t>stronger</a:t>
            </a:r>
            <a:r>
              <a:rPr lang="cs-CZ" b="0" dirty="0"/>
              <a:t> </a:t>
            </a:r>
            <a:r>
              <a:rPr lang="cs-CZ" b="0" dirty="0" err="1"/>
              <a:t>selection</a:t>
            </a:r>
            <a:r>
              <a:rPr lang="cs-CZ" b="0" dirty="0"/>
              <a:t>), </a:t>
            </a:r>
            <a:r>
              <a:rPr lang="cs-CZ" b="0" dirty="0" err="1"/>
              <a:t>the</a:t>
            </a:r>
            <a:r>
              <a:rPr lang="cs-CZ" b="0" dirty="0"/>
              <a:t> more rapid </a:t>
            </a:r>
            <a:r>
              <a:rPr lang="cs-CZ" b="0" dirty="0" err="1"/>
              <a:t>change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760025" y="346075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Selection and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>
                <a:latin typeface="Arial" pitchFamily="34" charset="0"/>
                <a:sym typeface="Symbol" pitchFamily="18" charset="2"/>
              </a:rPr>
              <a:t>frequency of a recessive allele increases very slowly, then very rapidly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frequency of a dominant allele increases very rapidly, then very slowly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02949" y="450453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b="0">
                <a:latin typeface="Arial" pitchFamily="34" charset="0"/>
                <a:sym typeface="Symbol" pitchFamily="18" charset="2"/>
              </a:rPr>
              <a:t>the most rapid fixation with codominance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12308" y="349026"/>
            <a:ext cx="4936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Effect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initial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frequency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2273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StudY</a:t>
            </a:r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NATURAL SELECTION: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7050" y="1500409"/>
            <a:ext cx="74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</a:t>
            </a:r>
            <a:r>
              <a:rPr lang="cs-CZ" sz="2400" b="0" dirty="0" err="1">
                <a:solidFill>
                  <a:srgbClr val="E80000"/>
                </a:solidFill>
              </a:rPr>
              <a:t>Correlation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allele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across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populations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498A8D32-F1CA-4969-89CA-54286721D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7" y="909736"/>
            <a:ext cx="8074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Deviations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from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expected</a:t>
            </a:r>
            <a:r>
              <a:rPr lang="cs-CZ" sz="2400" b="0" dirty="0">
                <a:solidFill>
                  <a:srgbClr val="E80000"/>
                </a:solidFill>
              </a:rPr>
              <a:t> genotype </a:t>
            </a:r>
            <a:r>
              <a:rPr lang="cs-CZ" sz="2400" b="0" dirty="0" err="1">
                <a:solidFill>
                  <a:srgbClr val="E80000"/>
                </a:solidFill>
              </a:rPr>
              <a:t>frequencies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pic>
        <p:nvPicPr>
          <p:cNvPr id="7" name="Picture 4" descr="ADH">
            <a:extLst>
              <a:ext uri="{FF2B5EF4-FFF2-40B4-BE49-F238E27FC236}">
                <a16:creationId xmlns:a16="http://schemas.microsoft.com/office/drawing/2014/main" id="{4498880D-7EC2-4266-B9C4-F0081D9B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660" y="2576131"/>
            <a:ext cx="5898978" cy="415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B3003C45-EFDE-4079-BBBB-03DAC47E4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091082"/>
            <a:ext cx="2967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 dirty="0" err="1"/>
              <a:t>Adh</a:t>
            </a:r>
            <a:r>
              <a:rPr lang="cs-CZ" sz="2000" b="0" i="1" baseline="30000" dirty="0" err="1"/>
              <a:t>F</a:t>
            </a:r>
            <a:r>
              <a:rPr lang="cs-CZ" sz="2000" b="0" dirty="0"/>
              <a:t> in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endParaRPr lang="cs-CZ" sz="2000" b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32" descr="Biston">
            <a:extLst>
              <a:ext uri="{FF2B5EF4-FFF2-40B4-BE49-F238E27FC236}">
                <a16:creationId xmlns:a16="http://schemas.microsoft.com/office/drawing/2014/main" id="{EE47B0FA-B247-4344-9A2E-A5B7EA0F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942" y="806864"/>
            <a:ext cx="4555017" cy="542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02727" y="346075"/>
            <a:ext cx="4514898" cy="2131576"/>
            <a:chOff x="502869" y="361377"/>
            <a:chExt cx="4514898" cy="2131576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7050" y="361377"/>
              <a:ext cx="4490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</a:t>
              </a:r>
              <a:r>
                <a:rPr lang="cs-CZ" sz="2400" b="0" dirty="0" err="1">
                  <a:solidFill>
                    <a:srgbClr val="E80000"/>
                  </a:solidFill>
                </a:rPr>
                <a:t>Temporal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changes</a:t>
              </a:r>
              <a:r>
                <a:rPr lang="cs-CZ" sz="2400" b="0" dirty="0">
                  <a:solidFill>
                    <a:srgbClr val="E80000"/>
                  </a:solidFill>
                </a:rPr>
                <a:t> </a:t>
              </a:r>
              <a:r>
                <a:rPr lang="cs-CZ" sz="2400" b="0" dirty="0" err="1">
                  <a:solidFill>
                    <a:srgbClr val="E80000"/>
                  </a:solidFill>
                </a:rPr>
                <a:t>of</a:t>
              </a:r>
              <a:r>
                <a:rPr lang="cs-CZ" sz="2400" b="0" dirty="0">
                  <a:solidFill>
                    <a:srgbClr val="E80000"/>
                  </a:solidFill>
                </a:rPr>
                <a:t> a </a:t>
              </a:r>
              <a:r>
                <a:rPr lang="cs-CZ" sz="2400" b="0" dirty="0" err="1">
                  <a:solidFill>
                    <a:srgbClr val="E80000"/>
                  </a:solidFill>
                </a:rPr>
                <a:t>trait</a:t>
              </a:r>
              <a:r>
                <a:rPr lang="cs-CZ" sz="2400" b="0" dirty="0">
                  <a:solidFill>
                    <a:srgbClr val="E80000"/>
                  </a:solidFill>
                </a:rPr>
                <a:t>:</a:t>
              </a:r>
            </a:p>
          </p:txBody>
        </p:sp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502869" y="1785067"/>
              <a:ext cx="430278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 err="1"/>
                <a:t>industrial</a:t>
              </a:r>
              <a:r>
                <a:rPr lang="cs-CZ" sz="2000" b="0" dirty="0"/>
                <a:t> </a:t>
              </a:r>
              <a:r>
                <a:rPr lang="cs-CZ" sz="2000" b="0" dirty="0" err="1"/>
                <a:t>melanism</a:t>
              </a:r>
              <a:r>
                <a:rPr lang="cs-CZ" sz="2000" b="0" dirty="0"/>
                <a:t> in </a:t>
              </a:r>
              <a:r>
                <a:rPr lang="cs-CZ" sz="2000" b="0" dirty="0" err="1"/>
                <a:t>the</a:t>
              </a:r>
              <a:r>
                <a:rPr lang="cs-CZ" sz="2000" b="0" dirty="0"/>
                <a:t> </a:t>
              </a:r>
              <a:r>
                <a:rPr lang="cs-CZ" sz="2000" b="0" dirty="0" err="1"/>
                <a:t>peppered</a:t>
              </a:r>
              <a:r>
                <a:rPr lang="cs-CZ" sz="2000" b="0" dirty="0"/>
                <a:t> </a:t>
              </a:r>
            </a:p>
            <a:p>
              <a:r>
                <a:rPr lang="cs-CZ" sz="2000" b="0" dirty="0" err="1"/>
                <a:t>moth</a:t>
              </a:r>
              <a:r>
                <a:rPr lang="cs-CZ" sz="2000" b="0" dirty="0"/>
                <a:t> (</a:t>
              </a:r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) in </a:t>
              </a:r>
              <a:r>
                <a:rPr lang="cs-CZ" sz="2000" b="0" dirty="0" err="1"/>
                <a:t>Britain</a:t>
              </a:r>
              <a:endParaRPr lang="cs-CZ" sz="2000" b="0" dirty="0"/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2116932" y="987130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" name="Oval 1036">
            <a:extLst>
              <a:ext uri="{FF2B5EF4-FFF2-40B4-BE49-F238E27FC236}">
                <a16:creationId xmlns:a16="http://schemas.microsoft.com/office/drawing/2014/main" id="{C3FBA7BC-2237-415E-B80D-63340563A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34104" y="3894716"/>
            <a:ext cx="361950" cy="361950"/>
          </a:xfrm>
          <a:prstGeom prst="ellipse">
            <a:avLst/>
          </a:prstGeom>
          <a:solidFill>
            <a:srgbClr val="E8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b="0"/>
          </a:p>
        </p:txBody>
      </p:sp>
      <p:sp>
        <p:nvSpPr>
          <p:cNvPr id="17" name="Oval 1037">
            <a:extLst>
              <a:ext uri="{FF2B5EF4-FFF2-40B4-BE49-F238E27FC236}">
                <a16:creationId xmlns:a16="http://schemas.microsoft.com/office/drawing/2014/main" id="{164B00B8-4389-4615-8669-9C56D2B691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92915" y="5821340"/>
            <a:ext cx="361950" cy="3619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b="0"/>
          </a:p>
        </p:txBody>
      </p:sp>
      <p:sp>
        <p:nvSpPr>
          <p:cNvPr id="18" name="Text Box 1038">
            <a:extLst>
              <a:ext uri="{FF2B5EF4-FFF2-40B4-BE49-F238E27FC236}">
                <a16:creationId xmlns:a16="http://schemas.microsoft.com/office/drawing/2014/main" id="{A1D2C3F6-212F-460A-A9AF-3AD2AA7B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054" y="3867729"/>
            <a:ext cx="102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„</a:t>
            </a:r>
            <a:r>
              <a:rPr lang="cs-CZ" sz="2000" b="0" i="1"/>
              <a:t>typica</a:t>
            </a:r>
            <a:r>
              <a:rPr lang="cs-CZ" sz="2000" b="0"/>
              <a:t>“</a:t>
            </a:r>
          </a:p>
        </p:txBody>
      </p:sp>
      <p:sp>
        <p:nvSpPr>
          <p:cNvPr id="19" name="Text Box 1039">
            <a:extLst>
              <a:ext uri="{FF2B5EF4-FFF2-40B4-BE49-F238E27FC236}">
                <a16:creationId xmlns:a16="http://schemas.microsoft.com/office/drawing/2014/main" id="{44FD217F-2F11-4549-8768-466EE05B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865" y="5832453"/>
            <a:ext cx="1566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„</a:t>
            </a:r>
            <a:r>
              <a:rPr lang="cs-CZ" sz="2000" b="0" i="1"/>
              <a:t>carbonaria</a:t>
            </a:r>
            <a:r>
              <a:rPr lang="cs-CZ" sz="2000" b="0"/>
              <a:t>“</a:t>
            </a:r>
          </a:p>
        </p:txBody>
      </p:sp>
      <p:pic>
        <p:nvPicPr>
          <p:cNvPr id="20" name="Picture 1044" descr="File:Biston.betularia.7200.jpg">
            <a:hlinkClick r:id="rId4"/>
            <a:extLst>
              <a:ext uri="{FF2B5EF4-FFF2-40B4-BE49-F238E27FC236}">
                <a16:creationId xmlns:a16="http://schemas.microsoft.com/office/drawing/2014/main" id="{DA93BF15-F332-4B27-9BA9-A4263EC2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2936295"/>
            <a:ext cx="200977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45" descr="File:Biston.betularia.f.carbonaria.7209.jpg">
            <a:hlinkClick r:id="rId6"/>
            <a:extLst>
              <a:ext uri="{FF2B5EF4-FFF2-40B4-BE49-F238E27FC236}">
                <a16:creationId xmlns:a16="http://schemas.microsoft.com/office/drawing/2014/main" id="{A4582913-CEBD-4019-90B1-A480A1C4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" y="4922129"/>
            <a:ext cx="19891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813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Experimental</a:t>
            </a:r>
            <a:r>
              <a:rPr lang="cs-CZ" sz="2400" b="0" dirty="0">
                <a:solidFill>
                  <a:srgbClr val="E80000"/>
                </a:solidFill>
              </a:rPr>
              <a:t> evidence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  <p:sp>
        <p:nvSpPr>
          <p:cNvPr id="47" name="AutoShape 23">
            <a:extLst>
              <a:ext uri="{FF2B5EF4-FFF2-40B4-BE49-F238E27FC236}">
                <a16:creationId xmlns:a16="http://schemas.microsoft.com/office/drawing/2014/main" id="{1D5FF2EE-909F-4CAF-BA41-9D5F1158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11" y="1790319"/>
            <a:ext cx="1134724" cy="56641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8" name="AutoShape 23">
            <a:extLst>
              <a:ext uri="{FF2B5EF4-FFF2-40B4-BE49-F238E27FC236}">
                <a16:creationId xmlns:a16="http://schemas.microsoft.com/office/drawing/2014/main" id="{072B7004-E264-434A-928E-51B93FBF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710" y="6266662"/>
            <a:ext cx="1531039" cy="566411"/>
          </a:xfrm>
          <a:prstGeom prst="wedgeRectCallout">
            <a:avLst>
              <a:gd name="adj1" fmla="val -19433"/>
              <a:gd name="adj2" fmla="val -92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non-</a:t>
            </a:r>
            <a:r>
              <a:rPr lang="cs-CZ" sz="1600" b="0" dirty="0" err="1">
                <a:latin typeface="Arial" pitchFamily="34" charset="0"/>
                <a:sym typeface="Symbol"/>
              </a:rPr>
              <a:t>polluted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area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9" name="AutoShape 23">
            <a:extLst>
              <a:ext uri="{FF2B5EF4-FFF2-40B4-BE49-F238E27FC236}">
                <a16:creationId xmlns:a16="http://schemas.microsoft.com/office/drawing/2014/main" id="{6F32429E-14C1-4CA9-858A-8F2312DB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793" y="2016128"/>
            <a:ext cx="780619" cy="415871"/>
          </a:xfrm>
          <a:prstGeom prst="wedgeRectCallout">
            <a:avLst>
              <a:gd name="adj1" fmla="val -17384"/>
              <a:gd name="adj2" fmla="val 838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light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0" name="AutoShape 23">
            <a:extLst>
              <a:ext uri="{FF2B5EF4-FFF2-40B4-BE49-F238E27FC236}">
                <a16:creationId xmlns:a16="http://schemas.microsoft.com/office/drawing/2014/main" id="{2B4FC50A-FC2E-4797-9A04-1D955B88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311" y="2522420"/>
            <a:ext cx="726830" cy="415871"/>
          </a:xfrm>
          <a:prstGeom prst="wedgeRectCallout">
            <a:avLst>
              <a:gd name="adj1" fmla="val -63346"/>
              <a:gd name="adj2" fmla="val -24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dark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1" name="AutoShape 23">
            <a:extLst>
              <a:ext uri="{FF2B5EF4-FFF2-40B4-BE49-F238E27FC236}">
                <a16:creationId xmlns:a16="http://schemas.microsoft.com/office/drawing/2014/main" id="{8F23CEDC-41A8-4564-96DE-EA7BFCC66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133" y="6111417"/>
            <a:ext cx="1209431" cy="566411"/>
          </a:xfrm>
          <a:prstGeom prst="wedgeRectCallout">
            <a:avLst>
              <a:gd name="adj1" fmla="val -64648"/>
              <a:gd name="adj2" fmla="val -364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/>
              </a:rPr>
              <a:t>relative</a:t>
            </a:r>
            <a:endParaRPr lang="cs-CZ" sz="1600" b="0" dirty="0">
              <a:latin typeface="Arial" pitchFamily="34" charset="0"/>
              <a:sym typeface="Symbol"/>
            </a:endParaRP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/>
              </a:rPr>
              <a:t>fitness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527050" y="346075"/>
            <a:ext cx="7887918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800"/>
              </a:spcAft>
            </a:pPr>
            <a:r>
              <a:rPr lang="cs-CZ" sz="2000" b="0" dirty="0" err="1">
                <a:solidFill>
                  <a:srgbClr val="E80000"/>
                </a:solidFill>
              </a:rPr>
              <a:t>Objections</a:t>
            </a:r>
            <a:r>
              <a:rPr lang="cs-CZ" sz="2000" b="0" dirty="0">
                <a:solidFill>
                  <a:srgbClr val="E80000"/>
                </a:solidFill>
              </a:rPr>
              <a:t> and p</a:t>
            </a:r>
            <a:r>
              <a:rPr lang="en-GB" sz="2000" b="0" dirty="0" err="1">
                <a:solidFill>
                  <a:srgbClr val="E80000"/>
                </a:solidFill>
              </a:rPr>
              <a:t>roblems</a:t>
            </a:r>
            <a:r>
              <a:rPr lang="en-GB" sz="2000" b="0" dirty="0">
                <a:solidFill>
                  <a:srgbClr val="E80000"/>
                </a:solidFill>
              </a:rPr>
              <a:t>:</a:t>
            </a:r>
            <a:br>
              <a:rPr lang="en-GB" sz="1800" b="0" dirty="0"/>
            </a:br>
            <a:endParaRPr lang="cs-CZ" sz="2000" b="0" dirty="0">
              <a:sym typeface="Symbol" panose="05050102010706020507" pitchFamily="18" charset="2"/>
            </a:endParaRPr>
          </a:p>
          <a:p>
            <a:pPr algn="l" defTabSz="360000">
              <a:spcAft>
                <a:spcPts val="1800"/>
              </a:spcAft>
            </a:pPr>
            <a:r>
              <a:rPr lang="cs-CZ" sz="2000" b="0" dirty="0">
                <a:sym typeface="Symbol" panose="05050102010706020507" pitchFamily="18" charset="2"/>
              </a:rPr>
              <a:t></a:t>
            </a:r>
            <a:r>
              <a:rPr lang="cs-CZ" sz="2000" b="0" dirty="0"/>
              <a:t>90 %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predation</a:t>
            </a:r>
            <a:r>
              <a:rPr lang="cs-CZ" sz="2000" b="0" dirty="0"/>
              <a:t> by </a:t>
            </a:r>
            <a:r>
              <a:rPr lang="cs-CZ" sz="2000" b="0" dirty="0" err="1"/>
              <a:t>bats</a:t>
            </a:r>
            <a:r>
              <a:rPr lang="cs-CZ" sz="2000" b="0" dirty="0"/>
              <a:t> </a:t>
            </a:r>
            <a:r>
              <a:rPr lang="cs-CZ" sz="2000" b="0" dirty="0">
                <a:sym typeface="Symbol" panose="05050102010706020507" pitchFamily="18" charset="2"/>
              </a:rPr>
              <a:t> these </a:t>
            </a:r>
            <a:r>
              <a:rPr lang="cs-CZ" sz="2000" b="0" dirty="0" err="1">
                <a:sym typeface="Symbol" panose="05050102010706020507" pitchFamily="18" charset="2"/>
              </a:rPr>
              <a:t>deaths</a:t>
            </a:r>
            <a:r>
              <a:rPr lang="cs-CZ" sz="2000" b="0" dirty="0">
                <a:sym typeface="Symbol" panose="05050102010706020507" pitchFamily="18" charset="2"/>
              </a:rPr>
              <a:t> are non-</a:t>
            </a:r>
            <a:r>
              <a:rPr lang="cs-CZ" sz="2000" b="0" dirty="0" err="1">
                <a:sym typeface="Symbol" panose="05050102010706020507" pitchFamily="18" charset="2"/>
              </a:rPr>
              <a:t>selective</a:t>
            </a:r>
            <a:r>
              <a:rPr lang="cs-CZ" sz="2000" b="0" dirty="0">
                <a:sym typeface="Symbol" panose="05050102010706020507" pitchFamily="18" charset="2"/>
              </a:rPr>
              <a:t>!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 dirty="0"/>
              <a:t>in some areas weak correlation between melanism and pollution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anose="05050102010706020507" pitchFamily="18" charset="2"/>
              </a:rPr>
              <a:t> </a:t>
            </a:r>
            <a:r>
              <a:rPr lang="cs-CZ" sz="2000" b="0" dirty="0" err="1">
                <a:sym typeface="Symbol" panose="05050102010706020507" pitchFamily="18" charset="2"/>
              </a:rPr>
              <a:t>active</a:t>
            </a:r>
            <a:r>
              <a:rPr lang="cs-CZ" sz="2000" b="0" dirty="0">
                <a:sym typeface="Symbol" panose="05050102010706020507" pitchFamily="18" charset="2"/>
              </a:rPr>
              <a:t> and </a:t>
            </a:r>
            <a:r>
              <a:rPr lang="cs-CZ" sz="2000" b="0" dirty="0" err="1">
                <a:sym typeface="Symbol" panose="05050102010706020507" pitchFamily="18" charset="2"/>
              </a:rPr>
              <a:t>passive</a:t>
            </a:r>
            <a:r>
              <a:rPr lang="cs-CZ" sz="2000" b="0" dirty="0">
                <a:sym typeface="Symbol" panose="05050102010706020507" pitchFamily="18" charset="2"/>
              </a:rPr>
              <a:t> </a:t>
            </a:r>
            <a:r>
              <a:rPr lang="cs-CZ" sz="2000" b="0" dirty="0" err="1">
                <a:sym typeface="Symbol" panose="05050102010706020507" pitchFamily="18" charset="2"/>
              </a:rPr>
              <a:t>migration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6" name="Picture 1032" descr="Biston">
            <a:extLst>
              <a:ext uri="{FF2B5EF4-FFF2-40B4-BE49-F238E27FC236}">
                <a16:creationId xmlns:a16="http://schemas.microsoft.com/office/drawing/2014/main" id="{53255024-D645-4580-A529-B2475DE2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411" y="2303573"/>
            <a:ext cx="3411549" cy="40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272076E-0613-4C9F-AC9D-51E7DFB03062}"/>
              </a:ext>
            </a:extLst>
          </p:cNvPr>
          <p:cNvSpPr/>
          <p:nvPr/>
        </p:nvSpPr>
        <p:spPr bwMode="auto">
          <a:xfrm rot="19634708">
            <a:off x="3928262" y="5230367"/>
            <a:ext cx="863194" cy="416966"/>
          </a:xfrm>
          <a:prstGeom prst="rightArrow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527050" y="346075"/>
            <a:ext cx="8415244" cy="5539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 err="1">
                <a:solidFill>
                  <a:srgbClr val="E80000"/>
                </a:solidFill>
              </a:rPr>
              <a:t>Objections</a:t>
            </a:r>
            <a:r>
              <a:rPr lang="cs-CZ" sz="2400" b="0" dirty="0">
                <a:solidFill>
                  <a:srgbClr val="E80000"/>
                </a:solidFill>
              </a:rPr>
              <a:t> and p</a:t>
            </a:r>
            <a:r>
              <a:rPr lang="en-GB" sz="2400" b="0" dirty="0" err="1">
                <a:solidFill>
                  <a:srgbClr val="E80000"/>
                </a:solidFill>
              </a:rPr>
              <a:t>roblems</a:t>
            </a:r>
            <a:r>
              <a:rPr lang="en-GB" sz="2400" b="0" dirty="0">
                <a:solidFill>
                  <a:srgbClr val="E80000"/>
                </a:solidFill>
              </a:rPr>
              <a:t>:</a:t>
            </a:r>
            <a:br>
              <a:rPr lang="en-GB" sz="2000" b="0" dirty="0"/>
            </a:br>
            <a:endParaRPr lang="en-GB" sz="2000" b="0" dirty="0"/>
          </a:p>
          <a:p>
            <a:pPr algn="l" defTabSz="360000">
              <a:spcAft>
                <a:spcPts val="1800"/>
              </a:spcAft>
            </a:pPr>
            <a:r>
              <a:rPr lang="en-GB" sz="2000" b="0" dirty="0"/>
              <a:t>errors in the experiment</a:t>
            </a:r>
            <a:r>
              <a:rPr lang="cs-CZ" sz="2000" b="0" dirty="0"/>
              <a:t>?</a:t>
            </a:r>
            <a:br>
              <a:rPr lang="en-GB" sz="2000" b="0" dirty="0"/>
            </a:br>
            <a:r>
              <a:rPr lang="en-GB" sz="2000" b="0" dirty="0"/>
              <a:t>	during the day, peppered moths stay on horizontal branches, not on</a:t>
            </a:r>
            <a:br>
              <a:rPr lang="en-GB" sz="2000" b="0" dirty="0"/>
            </a:br>
            <a:r>
              <a:rPr lang="en-GB" sz="2000" b="0" dirty="0"/>
              <a:t>	trunks (different lichen species); in butterflies and birds different </a:t>
            </a:r>
            <a:br>
              <a:rPr lang="en-GB" sz="2000" b="0" dirty="0"/>
            </a:br>
            <a:r>
              <a:rPr lang="en-GB" sz="2000" b="0" dirty="0"/>
              <a:t>	perception of UV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 dirty="0"/>
              <a:t>increase of melanism also in species not endangered by predation by</a:t>
            </a:r>
            <a:br>
              <a:rPr lang="en-GB" sz="2000" b="0" dirty="0"/>
            </a:br>
            <a:r>
              <a:rPr lang="en-GB" sz="2000" b="0" dirty="0"/>
              <a:t>	insectivorous birds (pigeons, cats, some beetles)</a:t>
            </a:r>
          </a:p>
          <a:p>
            <a:pPr algn="l" defTabSz="360000">
              <a:spcAft>
                <a:spcPts val="1800"/>
              </a:spcAft>
            </a:pPr>
            <a:r>
              <a:rPr lang="en-GB" sz="2000" b="0" dirty="0"/>
              <a:t>under laboratory conditions the </a:t>
            </a:r>
            <a:r>
              <a:rPr lang="en-GB" sz="2000" b="0" i="1" dirty="0"/>
              <a:t>typica</a:t>
            </a:r>
            <a:r>
              <a:rPr lang="en-GB" sz="2000" b="0" dirty="0"/>
              <a:t> viability by 30% lower than that </a:t>
            </a:r>
            <a:br>
              <a:rPr lang="en-GB" sz="2000" b="0" dirty="0"/>
            </a:br>
            <a:r>
              <a:rPr lang="en-GB" sz="2000" b="0" dirty="0"/>
              <a:t>	of </a:t>
            </a:r>
            <a:r>
              <a:rPr lang="en-GB" sz="2000" b="0" i="1" dirty="0" err="1"/>
              <a:t>carbonaria</a:t>
            </a:r>
            <a:endParaRPr lang="en-GB" sz="2000" b="0" i="1" dirty="0"/>
          </a:p>
          <a:p>
            <a:pPr algn="l" defTabSz="360000">
              <a:spcAft>
                <a:spcPts val="1800"/>
              </a:spcAft>
            </a:pPr>
            <a:r>
              <a:rPr lang="en-GB" sz="2000" b="0" dirty="0"/>
              <a:t>better absorption of solar radiation in melanic forms? </a:t>
            </a:r>
            <a:br>
              <a:rPr lang="en-GB" sz="2000" b="0" dirty="0"/>
            </a:br>
            <a:r>
              <a:rPr lang="en-GB" sz="2000" b="0" dirty="0"/>
              <a:t>	(</a:t>
            </a:r>
            <a:r>
              <a:rPr lang="en-GB" sz="2000" b="0" dirty="0" err="1"/>
              <a:t>eg.</a:t>
            </a:r>
            <a:r>
              <a:rPr lang="en-GB" sz="2000" b="0" dirty="0"/>
              <a:t> two-spot ladybird)</a:t>
            </a: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>
                <a:solidFill>
                  <a:srgbClr val="E80000"/>
                </a:solidFill>
              </a:rPr>
              <a:t>2000–2012 Michael </a:t>
            </a:r>
            <a:r>
              <a:rPr lang="cs-CZ" sz="2000" b="0" dirty="0" err="1">
                <a:solidFill>
                  <a:srgbClr val="E80000"/>
                </a:solidFill>
              </a:rPr>
              <a:t>Majerus</a:t>
            </a:r>
            <a:r>
              <a:rPr lang="cs-CZ" sz="2000" b="0" dirty="0">
                <a:solidFill>
                  <a:srgbClr val="E80000"/>
                </a:solidFill>
              </a:rPr>
              <a:t>: 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5000 </a:t>
            </a:r>
            <a:r>
              <a:rPr lang="cs-CZ" sz="2000" b="0" dirty="0" err="1">
                <a:solidFill>
                  <a:srgbClr val="E80000"/>
                </a:solidFill>
                <a:sym typeface="Symbol" panose="05050102010706020507" pitchFamily="18" charset="2"/>
              </a:rPr>
              <a:t>moths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, </a:t>
            </a:r>
            <a:r>
              <a:rPr lang="cs-CZ" sz="2000" b="0" dirty="0" err="1">
                <a:solidFill>
                  <a:srgbClr val="E80000"/>
                </a:solidFill>
                <a:sym typeface="Symbol" panose="05050102010706020507" pitchFamily="18" charset="2"/>
              </a:rPr>
              <a:t>corroboration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 </a:t>
            </a:r>
            <a:r>
              <a:rPr lang="cs-CZ" sz="2000" b="0" dirty="0" err="1">
                <a:solidFill>
                  <a:srgbClr val="E80000"/>
                </a:solidFill>
                <a:sym typeface="Symbol" panose="05050102010706020507" pitchFamily="18" charset="2"/>
              </a:rPr>
              <a:t>of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 </a:t>
            </a:r>
            <a:r>
              <a:rPr lang="cs-CZ" sz="2000" b="0" dirty="0" err="1">
                <a:solidFill>
                  <a:srgbClr val="E80000"/>
                </a:solidFill>
                <a:sym typeface="Symbol" panose="05050102010706020507" pitchFamily="18" charset="2"/>
              </a:rPr>
              <a:t>the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 	</a:t>
            </a:r>
            <a:r>
              <a:rPr lang="cs-CZ" sz="2000" b="0" dirty="0" err="1">
                <a:solidFill>
                  <a:srgbClr val="E80000"/>
                </a:solidFill>
                <a:sym typeface="Symbol" panose="05050102010706020507" pitchFamily="18" charset="2"/>
              </a:rPr>
              <a:t>hypothesis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050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</a:t>
            </a:r>
            <a:r>
              <a:rPr lang="cs-CZ" sz="2400" b="0" dirty="0" err="1">
                <a:solidFill>
                  <a:srgbClr val="E80000"/>
                </a:solidFill>
              </a:rPr>
              <a:t>Resistance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6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DDT </a:t>
            </a:r>
            <a:r>
              <a:rPr lang="cs-CZ" sz="2000" b="0" dirty="0" err="1"/>
              <a:t>resistance</a:t>
            </a:r>
            <a:r>
              <a:rPr lang="cs-CZ" sz="2000" b="0" dirty="0"/>
              <a:t> in </a:t>
            </a:r>
            <a:r>
              <a:rPr lang="cs-CZ" sz="2000" b="0" dirty="0" err="1"/>
              <a:t>mosquitos</a:t>
            </a:r>
            <a:r>
              <a:rPr lang="cs-CZ" sz="2000" b="0" dirty="0"/>
              <a:t> (</a:t>
            </a:r>
            <a:r>
              <a:rPr lang="cs-CZ" sz="2000" b="0" i="1" dirty="0" err="1"/>
              <a:t>Aedes</a:t>
            </a:r>
            <a:r>
              <a:rPr lang="cs-CZ" sz="2000" b="0" dirty="0"/>
              <a:t>, </a:t>
            </a:r>
            <a:r>
              <a:rPr lang="cs-CZ" sz="2000" b="0" i="1" dirty="0" err="1"/>
              <a:t>Anopheles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b="0"/>
              <a:t>Warfarin = blood anticoagulant, inhibiting the enzyme responsible for the </a:t>
            </a:r>
            <a:br>
              <a:rPr lang="en-GB" b="0"/>
            </a:br>
            <a:r>
              <a:rPr lang="en-GB" b="0"/>
              <a:t>     recovery of vitamin K (coagulation cofactor)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dramatic increase of the resistance allele </a:t>
            </a:r>
            <a:r>
              <a:rPr lang="en-GB" sz="1600" b="0" i="1"/>
              <a:t>R</a:t>
            </a:r>
            <a:r>
              <a:rPr lang="en-GB" sz="1600" b="0"/>
              <a:t> after Warfarin application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89851" y="5456238"/>
            <a:ext cx="2859538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/>
              <a:t>relative to the resistance</a:t>
            </a:r>
          </a:p>
          <a:p>
            <a:r>
              <a:rPr lang="en-GB" sz="1600" b="0" i="1"/>
              <a:t>R</a:t>
            </a:r>
            <a:r>
              <a:rPr lang="en-GB" sz="1600" b="0"/>
              <a:t> allele </a:t>
            </a:r>
            <a:r>
              <a:rPr lang="en-GB" sz="1600" b="0" i="1"/>
              <a:t>dominant</a:t>
            </a:r>
            <a:r>
              <a:rPr lang="en-GB" sz="1600" b="0"/>
              <a:t> but relative to the increased demand of vitamin K </a:t>
            </a:r>
            <a:r>
              <a:rPr lang="en-GB" sz="1600" b="0" i="1"/>
              <a:t>recessive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3846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Warfarin resistance in rats:</a:t>
            </a:r>
            <a:endParaRPr lang="en-GB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042212" y="499164"/>
            <a:ext cx="2885302" cy="345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864392" y="346075"/>
            <a:ext cx="42771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Evolution</a:t>
            </a:r>
            <a:r>
              <a:rPr lang="cs-CZ" sz="2400" b="0" dirty="0">
                <a:solidFill>
                  <a:srgbClr val="E80000"/>
                </a:solidFill>
              </a:rPr>
              <a:t> by natural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 dirty="0"/>
              <a:t>All organisms </a:t>
            </a:r>
          </a:p>
          <a:p>
            <a:r>
              <a:rPr lang="en-GB" sz="2000" b="0" dirty="0"/>
              <a:t>produce more offspring than can survive and reproduce.</a:t>
            </a:r>
            <a:endParaRPr lang="en-GB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Individuals (genotypes) differ in heritable traits related to survival and reproduction.</a:t>
            </a:r>
            <a:endParaRPr lang="en-GB" sz="2400" b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922495" y="4289612"/>
            <a:ext cx="5882300" cy="2278538"/>
          </a:xfrm>
          <a:prstGeom prst="wedgeEllipseCallout">
            <a:avLst>
              <a:gd name="adj1" fmla="val -20287"/>
              <a:gd name="adj2" fmla="val -129279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b="0"/>
              <a:t>The genotypes differ in their contribution to the next generation, ie. the most fit genotypes contribute more than the less fit 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these </a:t>
            </a:r>
            <a:r>
              <a:rPr lang="cs-CZ" b="0" dirty="0" err="1"/>
              <a:t>phenotypes</a:t>
            </a:r>
            <a:r>
              <a:rPr lang="cs-CZ" b="0" dirty="0"/>
              <a:t> are </a:t>
            </a:r>
            <a:r>
              <a:rPr lang="cs-CZ" b="0" dirty="0" err="1"/>
              <a:t>disadvantageous</a:t>
            </a:r>
            <a:endParaRPr lang="cs-CZ" b="0" dirty="0"/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original</a:t>
            </a:r>
            <a:r>
              <a:rPr lang="cs-CZ" b="0" dirty="0"/>
              <a:t> </a:t>
            </a:r>
            <a:r>
              <a:rPr lang="cs-CZ" b="0" dirty="0" err="1"/>
              <a:t>mean</a:t>
            </a:r>
            <a:endParaRPr lang="cs-CZ" b="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137618" y="2893755"/>
            <a:ext cx="2355593" cy="1346200"/>
          </a:xfrm>
          <a:prstGeom prst="wedgeRectCallout">
            <a:avLst>
              <a:gd name="adj1" fmla="val -111466"/>
              <a:gd name="adj2" fmla="val 4433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b="0" dirty="0"/>
              <a:t>highest fitness in individuals with intermediate (mean) phenotypes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654620" cy="46166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disruptive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929007" cy="135421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/>
              <a:t>heterogenous</a:t>
            </a:r>
            <a:r>
              <a:rPr lang="en-US" b="0" dirty="0"/>
              <a:t>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intermediate phenotypes</a:t>
            </a:r>
            <a:br>
              <a:rPr lang="en-US" b="0" dirty="0"/>
            </a:br>
            <a:r>
              <a:rPr lang="en-US" b="0" dirty="0"/>
              <a:t>   disadvantageous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higher variance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68668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stabilizing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2146742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stable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mean unchanged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lower variance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5639" y="268288"/>
            <a:ext cx="69060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Relationship between phenotype and fitness:</a:t>
            </a:r>
          </a:p>
          <a:p>
            <a:r>
              <a:rPr lang="en-US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basic selection regimes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739579" cy="46166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E80000"/>
                </a:solidFill>
              </a:rPr>
              <a:t>directional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/>
              <a:t>consistent change of </a:t>
            </a:r>
            <a:br>
              <a:rPr lang="en-US" b="0" dirty="0"/>
            </a:br>
            <a:r>
              <a:rPr lang="en-US" b="0" dirty="0"/>
              <a:t>   environment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shift of the mean</a:t>
            </a:r>
          </a:p>
          <a:p>
            <a:pPr algn="l">
              <a:spcAft>
                <a:spcPts val="600"/>
              </a:spcAft>
            </a:pPr>
            <a:r>
              <a:rPr lang="en-US" b="0" dirty="0"/>
              <a:t>variance unchanged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436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stabilizing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– </a:t>
            </a:r>
            <a:r>
              <a:rPr lang="cs-CZ" sz="2400" b="0" dirty="0" err="1">
                <a:solidFill>
                  <a:srgbClr val="E80000"/>
                </a:solidFill>
              </a:rPr>
              <a:t>birth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weight</a:t>
            </a:r>
            <a:r>
              <a:rPr lang="cs-CZ" sz="2400" b="0" dirty="0">
                <a:solidFill>
                  <a:srgbClr val="E80000"/>
                </a:solidFill>
              </a:rPr>
              <a:t> in </a:t>
            </a:r>
            <a:r>
              <a:rPr lang="cs-CZ" sz="2400" b="0" dirty="0" err="1">
                <a:solidFill>
                  <a:srgbClr val="E80000"/>
                </a:solidFill>
              </a:rPr>
              <a:t>humans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mortality</a:t>
            </a:r>
          </a:p>
          <a:p>
            <a:r>
              <a:rPr lang="cs-CZ" sz="1600" b="0" dirty="0"/>
              <a:t>(</a:t>
            </a:r>
            <a:r>
              <a:rPr lang="cs-CZ" sz="1600" b="0" dirty="0" err="1"/>
              <a:t>logarithmic</a:t>
            </a:r>
            <a:r>
              <a:rPr lang="cs-CZ" sz="1600" b="0" dirty="0"/>
              <a:t> </a:t>
            </a:r>
            <a:r>
              <a:rPr lang="cs-CZ" sz="1600" b="0" dirty="0" err="1"/>
              <a:t>scale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274789" y="336550"/>
            <a:ext cx="679545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 between selection and mutation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33693" y="1109663"/>
            <a:ext cx="837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recurrent emergence of a deleterious mutation </a:t>
            </a:r>
            <a:r>
              <a:rPr lang="en-GB" sz="2000" b="0">
                <a:sym typeface="Symbol" pitchFamily="18" charset="2"/>
              </a:rPr>
              <a:t> elimination by selection</a:t>
            </a:r>
            <a:endParaRPr lang="en-GB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470438" y="2284516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80000"/>
                </a:solidFill>
              </a:rPr>
              <a:t>equilibrium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707519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recessivity: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>
                <a:solidFill>
                  <a:srgbClr val="E80000"/>
                </a:solidFill>
              </a:rPr>
              <a:t>Muller-Haldane principle:</a:t>
            </a:r>
          </a:p>
          <a:p>
            <a:pPr algn="l"/>
            <a:endParaRPr lang="en-GB" sz="2000">
              <a:solidFill>
                <a:srgbClr val="E80000"/>
              </a:solidFill>
            </a:endParaRPr>
          </a:p>
          <a:p>
            <a:pPr algn="l"/>
            <a:r>
              <a:rPr lang="en-GB" sz="2000" b="0">
                <a:solidFill>
                  <a:schemeClr val="tx2"/>
                </a:solidFill>
              </a:rPr>
              <a:t>Regardless of dominance/recessivity of a deleterious mutation, its impact on decreasing fitness is</a:t>
            </a:r>
            <a:r>
              <a:rPr lang="en-GB" sz="2000" b="0">
                <a:solidFill>
                  <a:srgbClr val="E60000"/>
                </a:solidFill>
              </a:rPr>
              <a:t> </a:t>
            </a:r>
            <a:r>
              <a:rPr lang="en-GB" sz="2000" b="0" u="sng"/>
              <a:t>independent of the level of its harmfulness</a:t>
            </a:r>
            <a:r>
              <a:rPr lang="en-GB" sz="2000" b="0"/>
              <a:t>.</a:t>
            </a:r>
            <a:endParaRPr lang="en-GB" sz="2000" b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280213" y="1808703"/>
            <a:ext cx="2066364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weaker selection 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2154584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en-GB" sz="16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complete recessivity (</a:t>
            </a:r>
            <a:r>
              <a:rPr kumimoji="0" lang="en-GB" sz="1600" b="0" i="1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</a:t>
            </a:r>
            <a:r>
              <a:rPr lang="en-GB" sz="1600" b="0">
                <a:sym typeface="Symbol"/>
              </a:rPr>
              <a:t> higher </a:t>
            </a:r>
            <a:r>
              <a:rPr kumimoji="0" lang="en-GB" sz="1600" b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77344" y="1772525"/>
            <a:ext cx="29835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fixa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elimina</a:t>
            </a:r>
            <a:r>
              <a:rPr lang="cs-CZ" b="0" dirty="0" err="1">
                <a:sym typeface="Symbol" pitchFamily="18" charset="2"/>
              </a:rPr>
              <a:t>tion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ph</a:t>
            </a:r>
            <a:r>
              <a:rPr lang="en-US" b="0" dirty="0">
                <a:solidFill>
                  <a:srgbClr val="E60000"/>
                </a:solidFill>
                <a:sym typeface="Symbol" pitchFamily="18" charset="2"/>
              </a:rPr>
              <a:t>ism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7537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err="1"/>
              <a:t>repeated</a:t>
            </a:r>
            <a:r>
              <a:rPr lang="cs-CZ" sz="2000" b="0" dirty="0"/>
              <a:t> „</a:t>
            </a:r>
            <a:r>
              <a:rPr lang="cs-CZ" sz="2000" b="0" dirty="0" err="1"/>
              <a:t>influx</a:t>
            </a:r>
            <a:r>
              <a:rPr lang="cs-CZ" sz="2000" b="0" dirty="0"/>
              <a:t>“ od a </a:t>
            </a:r>
            <a:r>
              <a:rPr lang="cs-CZ" sz="2000" b="0" dirty="0" err="1"/>
              <a:t>deleterious</a:t>
            </a:r>
            <a:r>
              <a:rPr lang="cs-CZ" sz="2000" b="0" dirty="0"/>
              <a:t> </a:t>
            </a:r>
            <a:r>
              <a:rPr lang="cs-CZ" sz="2000" b="0" dirty="0" err="1"/>
              <a:t>allele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 err="1">
                <a:sym typeface="Symbol" pitchFamily="18" charset="2"/>
              </a:rPr>
              <a:t>elimination</a:t>
            </a:r>
            <a:r>
              <a:rPr lang="cs-CZ" sz="2000" b="0" dirty="0">
                <a:sym typeface="Symbol" pitchFamily="18" charset="2"/>
              </a:rPr>
              <a:t> by </a:t>
            </a:r>
            <a:r>
              <a:rPr lang="cs-CZ" sz="2000" b="0" dirty="0" err="1">
                <a:sym typeface="Symbol" pitchFamily="18" charset="2"/>
              </a:rPr>
              <a:t>selection</a:t>
            </a:r>
            <a:endParaRPr lang="cs-CZ" sz="2000" b="0" dirty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472766" y="2257431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</a:rPr>
              <a:t>equilibrium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intermediary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831541" y="4256087"/>
            <a:ext cx="12192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/>
              <a:t>w</a:t>
            </a:r>
            <a:r>
              <a:rPr lang="cs-CZ" b="0" baseline="-25000" dirty="0"/>
              <a:t>12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endParaRPr lang="cs-CZ" sz="1600" b="0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B2E0A07-A7B2-48C8-AD5F-D4B69A485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242" y="336550"/>
            <a:ext cx="674255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Equilibrium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between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and gene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flow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8324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</a:t>
            </a:r>
            <a:r>
              <a:rPr lang="cs-CZ" sz="2400" b="0" dirty="0" err="1">
                <a:solidFill>
                  <a:srgbClr val="E80000"/>
                </a:solidFill>
              </a:rPr>
              <a:t>Selective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advantage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heterozygotes</a:t>
            </a:r>
            <a:r>
              <a:rPr lang="cs-CZ" sz="2400" b="0" dirty="0">
                <a:solidFill>
                  <a:srgbClr val="E80000"/>
                </a:solidFill>
              </a:rPr>
              <a:t> = </a:t>
            </a:r>
            <a:r>
              <a:rPr lang="cs-CZ" sz="2400" b="0" dirty="0" err="1">
                <a:solidFill>
                  <a:srgbClr val="E80000"/>
                </a:solidFill>
              </a:rPr>
              <a:t>overdominance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05705" y="336550"/>
            <a:ext cx="30732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Balancing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selection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heterozygote fitness </a:t>
            </a:r>
            <a:r>
              <a:rPr lang="cs-CZ" b="0" dirty="0" err="1"/>
              <a:t>is</a:t>
            </a:r>
            <a:r>
              <a:rPr lang="cs-CZ" b="0" dirty="0"/>
              <a:t> </a:t>
            </a:r>
            <a:r>
              <a:rPr lang="cs-CZ" b="0" dirty="0" err="1"/>
              <a:t>higher</a:t>
            </a:r>
            <a:r>
              <a:rPr lang="cs-CZ" b="0" dirty="0"/>
              <a:t> </a:t>
            </a:r>
            <a:r>
              <a:rPr lang="cs-CZ" b="0" dirty="0" err="1"/>
              <a:t>than</a:t>
            </a:r>
            <a:r>
              <a:rPr lang="cs-CZ" b="0" dirty="0"/>
              <a:t> </a:t>
            </a:r>
            <a:r>
              <a:rPr lang="cs-CZ" b="0" i="1" dirty="0"/>
              <a:t>w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homozygotes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39863" y="5767165"/>
            <a:ext cx="635141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err="1"/>
              <a:t>Selection</a:t>
            </a:r>
            <a:r>
              <a:rPr lang="cs-CZ" sz="2400" b="0" dirty="0"/>
              <a:t> </a:t>
            </a:r>
            <a:r>
              <a:rPr lang="cs-CZ" sz="2400" b="0" dirty="0" err="1"/>
              <a:t>maintains</a:t>
            </a:r>
            <a:r>
              <a:rPr lang="cs-CZ" sz="2400" b="0" dirty="0"/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balanced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polymorphism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592190" y="1550916"/>
            <a:ext cx="1809916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more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common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decreases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56965" y="3622158"/>
            <a:ext cx="1523952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frequency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rarer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allele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increases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balanced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polymorphism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4132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0"/>
              <a:t>Eg.: sickle cell anemia and malaria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4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7050" y="4777129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/>
              </a:rPr>
              <a:t></a:t>
            </a:r>
            <a:r>
              <a:rPr lang="en-GB" b="0" dirty="0"/>
              <a:t> 2000 years ago expansion of Bantu peoples</a:t>
            </a:r>
          </a:p>
          <a:p>
            <a:pPr algn="l"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	burning off savannas and forests, increase of population density  suitable </a:t>
            </a:r>
            <a:br>
              <a:rPr lang="en-GB" b="0" dirty="0">
                <a:sym typeface="Symbol" pitchFamily="18" charset="2"/>
              </a:rPr>
            </a:br>
            <a:r>
              <a:rPr lang="en-GB" b="0" dirty="0">
                <a:sym typeface="Symbol" pitchFamily="18" charset="2"/>
              </a:rPr>
              <a:t>	   environment for </a:t>
            </a:r>
            <a:r>
              <a:rPr lang="en-GB" b="0" i="1" dirty="0">
                <a:sym typeface="Symbol" pitchFamily="18" charset="2"/>
              </a:rPr>
              <a:t>Anopheles </a:t>
            </a:r>
            <a:r>
              <a:rPr lang="en-GB" b="0" dirty="0">
                <a:sym typeface="Symbol" pitchFamily="18" charset="2"/>
              </a:rPr>
              <a:t>mosquitos (</a:t>
            </a:r>
            <a:r>
              <a:rPr lang="en-GB" b="0" i="1" dirty="0">
                <a:sym typeface="Symbol" pitchFamily="18" charset="2"/>
              </a:rPr>
              <a:t>A</a:t>
            </a:r>
            <a:r>
              <a:rPr lang="en-GB" b="0" dirty="0">
                <a:sym typeface="Symbol" pitchFamily="18" charset="2"/>
              </a:rPr>
              <a:t>. </a:t>
            </a:r>
            <a:r>
              <a:rPr lang="en-GB" b="0" i="1" dirty="0" err="1">
                <a:sym typeface="Symbol" pitchFamily="18" charset="2"/>
              </a:rPr>
              <a:t>gambiae</a:t>
            </a:r>
            <a:r>
              <a:rPr lang="en-GB" b="0" dirty="0">
                <a:sym typeface="Symbol" pitchFamily="18" charset="2"/>
              </a:rPr>
              <a:t>), the host of </a:t>
            </a:r>
            <a:r>
              <a:rPr lang="en-GB" b="0" i="1" dirty="0">
                <a:sym typeface="Symbol" pitchFamily="18" charset="2"/>
              </a:rPr>
              <a:t>Plasmodium </a:t>
            </a:r>
            <a:br>
              <a:rPr lang="en-GB" b="0" i="1" dirty="0">
                <a:sym typeface="Symbol" pitchFamily="18" charset="2"/>
              </a:rPr>
            </a:br>
            <a:r>
              <a:rPr lang="en-GB" b="0" i="1" dirty="0">
                <a:sym typeface="Symbol" pitchFamily="18" charset="2"/>
              </a:rPr>
              <a:t>        falciparum </a:t>
            </a:r>
            <a:endParaRPr lang="cs-CZ" b="0" i="1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	</a:t>
            </a:r>
            <a:r>
              <a:rPr lang="en-GB" b="0" dirty="0">
                <a:sym typeface="Symbol" pitchFamily="18" charset="2"/>
              </a:rPr>
              <a:t> </a:t>
            </a:r>
            <a:r>
              <a:rPr lang="en-GB" b="0" dirty="0">
                <a:solidFill>
                  <a:srgbClr val="E60000"/>
                </a:solidFill>
                <a:sym typeface="Symbol" pitchFamily="18" charset="2"/>
              </a:rPr>
              <a:t>malaria</a:t>
            </a:r>
            <a:endParaRPr lang="en-GB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3885" y="2879546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Skupina 2"/>
          <p:cNvGrpSpPr/>
          <p:nvPr/>
        </p:nvGrpSpPr>
        <p:grpSpPr>
          <a:xfrm>
            <a:off x="4366054" y="567488"/>
            <a:ext cx="4555525" cy="3640498"/>
            <a:chOff x="4366054" y="567488"/>
            <a:chExt cx="4555525" cy="3640498"/>
          </a:xfrm>
        </p:grpSpPr>
        <p:pic>
          <p:nvPicPr>
            <p:cNvPr id="7" name="Obrázek 6" descr="III.2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6054" y="567488"/>
              <a:ext cx="4555525" cy="3638567"/>
            </a:xfrm>
            <a:prstGeom prst="rect">
              <a:avLst/>
            </a:prstGeom>
            <a:effectLst/>
          </p:spPr>
        </p:pic>
        <p:sp>
          <p:nvSpPr>
            <p:cNvPr id="2" name="TextovéPole 1"/>
            <p:cNvSpPr txBox="1"/>
            <p:nvPr/>
          </p:nvSpPr>
          <p:spPr>
            <a:xfrm>
              <a:off x="7735539" y="3120509"/>
              <a:ext cx="1162103" cy="1087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1200" b="0" dirty="0" err="1"/>
                <a:t>sickle</a:t>
              </a:r>
              <a:r>
                <a:rPr lang="cs-CZ" sz="1200" b="0" dirty="0"/>
                <a:t> cell</a:t>
              </a:r>
              <a:br>
                <a:rPr lang="cs-CZ" sz="1200" b="0" dirty="0"/>
              </a:br>
              <a:r>
                <a:rPr lang="cs-CZ" sz="1200" b="0" dirty="0" err="1"/>
                <a:t>anemia</a:t>
              </a:r>
              <a:endParaRPr lang="cs-CZ" sz="1200" b="0" dirty="0"/>
            </a:p>
            <a:p>
              <a:pPr algn="l">
                <a:spcAft>
                  <a:spcPts val="1000"/>
                </a:spcAft>
              </a:pPr>
              <a:r>
                <a:rPr lang="cs-CZ" sz="1200" b="0" dirty="0" err="1"/>
                <a:t>malaria</a:t>
              </a:r>
              <a:endParaRPr lang="cs-CZ" sz="1200" b="0" dirty="0"/>
            </a:p>
            <a:p>
              <a:pPr algn="l">
                <a:spcAft>
                  <a:spcPts val="1000"/>
                </a:spcAft>
              </a:pPr>
              <a:endParaRPr lang="cs-CZ" sz="1200" b="0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sickle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cell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: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allele</a:t>
            </a:r>
            <a:r>
              <a:rPr lang="cs-CZ" b="0" dirty="0">
                <a:sym typeface="Symbol" pitchFamily="18" charset="2"/>
              </a:rPr>
              <a:t>: </a:t>
            </a:r>
            <a:r>
              <a:rPr lang="cs-CZ" b="0" dirty="0" err="1">
                <a:sym typeface="Symbol" pitchFamily="18" charset="2"/>
              </a:rPr>
              <a:t>substitution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1 AA </a:t>
            </a: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6th </a:t>
            </a:r>
            <a:r>
              <a:rPr lang="cs-CZ" b="0" dirty="0" err="1">
                <a:sym typeface="Symbol" pitchFamily="18" charset="2"/>
              </a:rPr>
              <a:t>position</a:t>
            </a:r>
            <a:r>
              <a:rPr lang="cs-CZ" b="0" dirty="0">
                <a:sym typeface="Symbol" pitchFamily="18" charset="2"/>
              </a:rPr>
              <a:t> in 6th </a:t>
            </a:r>
            <a:r>
              <a:rPr lang="cs-CZ" b="0" dirty="0" err="1">
                <a:sym typeface="Symbol" pitchFamily="18" charset="2"/>
              </a:rPr>
              <a:t>codon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 gene: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288447" y="349704"/>
            <a:ext cx="460414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60000"/>
                </a:solidFill>
              </a:rPr>
              <a:t>Sickle</a:t>
            </a:r>
            <a:r>
              <a:rPr lang="cs-CZ" sz="2400" b="0" dirty="0">
                <a:solidFill>
                  <a:srgbClr val="E60000"/>
                </a:solidFill>
              </a:rPr>
              <a:t> cell </a:t>
            </a:r>
            <a:r>
              <a:rPr lang="cs-CZ" sz="2400" b="0" dirty="0" err="1">
                <a:solidFill>
                  <a:srgbClr val="E60000"/>
                </a:solidFill>
              </a:rPr>
              <a:t>anemia</a:t>
            </a:r>
            <a:r>
              <a:rPr lang="cs-CZ" sz="2400" b="0" dirty="0">
                <a:solidFill>
                  <a:srgbClr val="E60000"/>
                </a:solidFill>
              </a:rPr>
              <a:t> and </a:t>
            </a:r>
            <a:r>
              <a:rPr lang="cs-CZ" sz="2400" b="0" dirty="0" err="1">
                <a:solidFill>
                  <a:srgbClr val="E60000"/>
                </a:solidFill>
              </a:rPr>
              <a:t>malaria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256337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at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low</a:t>
            </a:r>
            <a:r>
              <a:rPr lang="cs-CZ" b="0" dirty="0">
                <a:sym typeface="Symbol" pitchFamily="18" charset="2"/>
              </a:rPr>
              <a:t>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concentrations</a:t>
            </a:r>
            <a:r>
              <a:rPr lang="cs-CZ" b="0" dirty="0">
                <a:sym typeface="Symbol" pitchFamily="18" charset="2"/>
              </a:rPr>
              <a:t>  </a:t>
            </a:r>
            <a:r>
              <a:rPr lang="cs-CZ" b="0" dirty="0" err="1">
                <a:sym typeface="Symbol" pitchFamily="18" charset="2"/>
              </a:rPr>
              <a:t>production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elongated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crystals</a:t>
            </a:r>
            <a:r>
              <a:rPr lang="cs-CZ" b="0" dirty="0">
                <a:sym typeface="Symbol" pitchFamily="18" charset="2"/>
              </a:rPr>
              <a:t>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    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anemia</a:t>
            </a:r>
            <a:endParaRPr lang="cs-CZ" b="0" dirty="0"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only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transmission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of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</a:t>
            </a:r>
            <a:r>
              <a:rPr lang="cs-CZ" b="0" dirty="0" err="1">
                <a:sym typeface="Symbol" pitchFamily="18" charset="2"/>
              </a:rPr>
              <a:t>strong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anemia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814117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6427" y="179234"/>
            <a:ext cx="905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Rock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</a:t>
            </a:r>
            <a:r>
              <a:rPr lang="cs-CZ" sz="2000" b="0" dirty="0" err="1"/>
              <a:t>Sonoran</a:t>
            </a:r>
            <a:r>
              <a:rPr lang="cs-CZ" sz="2000" b="0" dirty="0"/>
              <a:t> and </a:t>
            </a:r>
            <a:r>
              <a:rPr lang="cs-CZ" sz="2000" b="0" dirty="0" err="1"/>
              <a:t>Chihuahuan</a:t>
            </a:r>
            <a:r>
              <a:rPr lang="cs-CZ" sz="2000" b="0" dirty="0"/>
              <a:t> Des.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60-98% </a:t>
            </a:r>
            <a:r>
              <a:rPr lang="cs-CZ" b="0" dirty="0" err="1"/>
              <a:t>survival</a:t>
            </a:r>
            <a:r>
              <a:rPr lang="cs-CZ" b="0" dirty="0"/>
              <a:t> </a:t>
            </a:r>
            <a:r>
              <a:rPr lang="cs-CZ" b="0" dirty="0" err="1"/>
              <a:t>relative</a:t>
            </a:r>
            <a:r>
              <a:rPr lang="cs-CZ" b="0" dirty="0"/>
              <a:t> to </a:t>
            </a:r>
            <a:r>
              <a:rPr lang="cs-CZ" b="0" dirty="0" err="1"/>
              <a:t>dark</a:t>
            </a:r>
            <a:r>
              <a:rPr lang="cs-CZ" b="0" dirty="0"/>
              <a:t> </a:t>
            </a:r>
            <a:r>
              <a:rPr lang="cs-CZ" b="0" dirty="0" err="1"/>
              <a:t>individuals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752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err="1">
                  <a:solidFill>
                    <a:srgbClr val="E80000"/>
                  </a:solidFill>
                </a:rPr>
                <a:t>Relative</a:t>
              </a:r>
              <a:r>
                <a:rPr lang="cs-CZ" sz="2000" b="0" dirty="0">
                  <a:solidFill>
                    <a:srgbClr val="E80000"/>
                  </a:solidFill>
                </a:rPr>
                <a:t> fitness </a:t>
              </a:r>
              <a:r>
                <a:rPr lang="cs-CZ" sz="2000" b="0" dirty="0" err="1">
                  <a:solidFill>
                    <a:srgbClr val="E80000"/>
                  </a:solidFill>
                </a:rPr>
                <a:t>of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genotypes</a:t>
              </a:r>
              <a:r>
                <a:rPr lang="cs-CZ" sz="2000" b="0" dirty="0">
                  <a:solidFill>
                    <a:srgbClr val="E80000"/>
                  </a:solidFill>
                </a:rPr>
                <a:t> </a:t>
              </a:r>
              <a:r>
                <a:rPr lang="cs-CZ" sz="2000" b="0" dirty="0" err="1">
                  <a:solidFill>
                    <a:srgbClr val="E80000"/>
                  </a:solidFill>
                </a:rPr>
                <a:t>related</a:t>
              </a:r>
              <a:r>
                <a:rPr lang="cs-CZ" sz="2000" b="0" dirty="0">
                  <a:solidFill>
                    <a:srgbClr val="E80000"/>
                  </a:solidFill>
                </a:rPr>
                <a:t> to </a:t>
              </a:r>
              <a:r>
                <a:rPr lang="cs-CZ" sz="2000" b="0" dirty="0" err="1">
                  <a:solidFill>
                    <a:srgbClr val="E80000"/>
                  </a:solidFill>
                </a:rPr>
                <a:t>sickle</a:t>
              </a:r>
              <a:r>
                <a:rPr lang="cs-CZ" sz="2000" b="0" dirty="0">
                  <a:solidFill>
                    <a:srgbClr val="E80000"/>
                  </a:solidFill>
                </a:rPr>
                <a:t> cell </a:t>
              </a:r>
              <a:r>
                <a:rPr lang="cs-CZ" sz="2000" b="0" dirty="0" err="1">
                  <a:solidFill>
                    <a:srgbClr val="E80000"/>
                  </a:solidFill>
                </a:rPr>
                <a:t>anemia</a:t>
              </a:r>
              <a:r>
                <a:rPr lang="cs-CZ" sz="2000" b="0" dirty="0">
                  <a:solidFill>
                    <a:srgbClr val="E80000"/>
                  </a:solidFill>
                </a:rPr>
                <a:t>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3064" y="1053321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sickle</a:t>
            </a:r>
            <a:r>
              <a:rPr lang="cs-CZ" b="0" dirty="0">
                <a:sym typeface="Symbol" pitchFamily="18" charset="2"/>
              </a:rPr>
              <a:t>-cell </a:t>
            </a:r>
            <a:r>
              <a:rPr lang="cs-CZ" b="0" dirty="0" err="1">
                <a:sym typeface="Symbol" pitchFamily="18" charset="2"/>
              </a:rPr>
              <a:t>red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blood</a:t>
            </a:r>
            <a:r>
              <a:rPr lang="cs-CZ" b="0" dirty="0">
                <a:sym typeface="Symbol" pitchFamily="18" charset="2"/>
              </a:rPr>
              <a:t> cell </a:t>
            </a:r>
            <a:r>
              <a:rPr lang="cs-CZ" b="0" dirty="0" err="1">
                <a:sym typeface="Symbol" pitchFamily="18" charset="2"/>
              </a:rPr>
              <a:t>invaded</a:t>
            </a:r>
            <a:r>
              <a:rPr lang="cs-CZ" b="0" dirty="0">
                <a:sym typeface="Symbol" pitchFamily="18" charset="2"/>
              </a:rPr>
              <a:t> by 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is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rapidly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breaking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 </a:t>
            </a:r>
            <a:r>
              <a:rPr lang="cs-CZ" b="0" dirty="0">
                <a:sym typeface="Symbol" pitchFamily="18" charset="2"/>
              </a:rPr>
              <a:t> 	</a:t>
            </a:r>
            <a:r>
              <a:rPr lang="cs-CZ" b="0" dirty="0" err="1">
                <a:sym typeface="Symbol" pitchFamily="18" charset="2"/>
              </a:rPr>
              <a:t>the</a:t>
            </a:r>
            <a:r>
              <a:rPr lang="cs-CZ" b="0" dirty="0">
                <a:sym typeface="Symbol" pitchFamily="18" charset="2"/>
              </a:rPr>
              <a:t> parasite </a:t>
            </a:r>
            <a:r>
              <a:rPr lang="cs-CZ" b="0" dirty="0" err="1">
                <a:sym typeface="Symbol" pitchFamily="18" charset="2"/>
              </a:rPr>
              <a:t>cannot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reproduce</a:t>
            </a:r>
            <a:r>
              <a:rPr lang="cs-CZ" b="0" dirty="0">
                <a:sym typeface="Symbol" pitchFamily="18" charset="2"/>
              </a:rPr>
              <a:t> and </a:t>
            </a:r>
            <a:r>
              <a:rPr lang="cs-CZ" b="0" dirty="0" err="1">
                <a:sym typeface="Symbol" pitchFamily="18" charset="2"/>
              </a:rPr>
              <a:t>multiply</a:t>
            </a:r>
            <a:r>
              <a:rPr lang="cs-CZ" b="0" dirty="0">
                <a:sym typeface="Symbol" pitchFamily="18" charset="2"/>
              </a:rPr>
              <a:t> 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resistance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heterozygote </a:t>
            </a: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advantage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59466" y="1093083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Electrophoretic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mobility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</a:rPr>
              <a:t>both</a:t>
            </a:r>
            <a:r>
              <a:rPr lang="cs-CZ" sz="1600" b="0" dirty="0">
                <a:latin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</a:rPr>
              <a:t>alleles</a:t>
            </a:r>
            <a:r>
              <a:rPr lang="cs-CZ" sz="1600" b="0" dirty="0">
                <a:latin typeface="Arial" pitchFamily="34" charset="0"/>
              </a:rPr>
              <a:t> are </a:t>
            </a:r>
            <a:r>
              <a:rPr lang="cs-CZ" sz="1600" b="0" u="sng" dirty="0" err="1">
                <a:latin typeface="Arial" pitchFamily="34" charset="0"/>
              </a:rPr>
              <a:t>codominant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73187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Sickling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sickling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individuals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deformation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normal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sickled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erythrocyte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525463" y="3281746"/>
            <a:ext cx="856516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Anemia</a:t>
            </a:r>
          </a:p>
          <a:p>
            <a:pPr algn="l"/>
            <a:endParaRPr lang="en-GB" sz="2000" b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in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individuals longer chains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 stronger deformation of red blood cells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 more fatal impacts on the organism: erythrocyte rupture (anemia), 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clogging of capillaries etc.</a:t>
            </a: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clinical syndromes only in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en-GB" sz="2000" b="0" i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 allele </a:t>
            </a:r>
            <a:r>
              <a:rPr lang="en-GB" sz="2000" b="0" u="sng">
                <a:latin typeface="Arial" pitchFamily="34" charset="0"/>
                <a:cs typeface="Arial" pitchFamily="34" charset="0"/>
                <a:sym typeface="Symbol"/>
              </a:rPr>
              <a:t>recessive</a:t>
            </a:r>
            <a:endParaRPr lang="en-GB" sz="2000" b="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healthy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 err="1">
                <a:latin typeface="Arial" pitchFamily="34" charset="0"/>
                <a:sym typeface="Symbol" pitchFamily="18" charset="2"/>
              </a:rPr>
              <a:t>healthy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individual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anemic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A3970F-E729-4692-BB6F-32ABEF5F595C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5753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malaria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respect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resistance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42067" y="3673832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846151" y="2726482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267178" y="2722363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009481" y="3097185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resistance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41D989-0F72-412C-A7ED-743BBF89A23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allele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459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5. Phenotype of health (viability)</a:t>
            </a:r>
          </a:p>
          <a:p>
            <a:pPr algn="l"/>
            <a:endParaRPr lang="en-GB" sz="20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nonmalarial environment: </a:t>
            </a:r>
            <a:r>
              <a:rPr lang="en-GB" sz="2000" b="0" i="1"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u="sng">
                <a:latin typeface="Arial" pitchFamily="34" charset="0"/>
                <a:cs typeface="Arial" pitchFamily="34" charset="0"/>
              </a:rPr>
              <a:t>recessive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5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malarial environment: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strong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malaria;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– no 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anemia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,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weak malaria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is </a:t>
            </a:r>
            <a:r>
              <a:rPr lang="en-GB" sz="2000" b="0" u="sng" dirty="0" err="1">
                <a:latin typeface="Arial" pitchFamily="34" charset="0"/>
                <a:cs typeface="Arial" pitchFamily="34" charset="0"/>
              </a:rPr>
              <a:t>overdominant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viable individual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malaria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lethality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5" y="4917989"/>
            <a:ext cx="1661373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weak malaria</a:t>
            </a:r>
          </a:p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without anemia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36CAB2-E63F-4163-A142-69B4D9F17EAB}"/>
              </a:ext>
            </a:extLst>
          </p:cNvPr>
          <p:cNvSpPr txBox="1"/>
          <p:nvPr/>
        </p:nvSpPr>
        <p:spPr>
          <a:xfrm>
            <a:off x="2463400" y="33655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Phenotypes related to the </a:t>
            </a:r>
            <a:r>
              <a:rPr lang="en-GB" sz="2000" b="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allele: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56429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Emergence of </a:t>
            </a:r>
            <a:r>
              <a:rPr lang="en-GB" sz="2000" b="0" i="1"/>
              <a:t>C</a:t>
            </a:r>
            <a:r>
              <a:rPr lang="en-GB" sz="2000" b="0"/>
              <a:t> allele in the </a:t>
            </a:r>
            <a:r>
              <a:rPr lang="en-GB" sz="2000" b="0" i="1"/>
              <a:t>AS</a:t>
            </a:r>
            <a:r>
              <a:rPr lang="en-GB" sz="2000" b="0"/>
              <a:t> polymorphism region: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possible genotypes: </a:t>
            </a:r>
            <a:r>
              <a:rPr lang="en-GB" sz="2000" b="0" i="1"/>
              <a:t>w</a:t>
            </a:r>
            <a:r>
              <a:rPr lang="en-GB" sz="2000" b="0" i="1" baseline="-25000"/>
              <a:t>AC</a:t>
            </a:r>
            <a:r>
              <a:rPr lang="en-GB" sz="2000" b="0"/>
              <a:t> = 0,89; </a:t>
            </a:r>
            <a:r>
              <a:rPr lang="en-GB" sz="2000" b="0" i="1"/>
              <a:t>w</a:t>
            </a:r>
            <a:r>
              <a:rPr lang="en-GB" sz="2000" b="0" i="1" baseline="-25000"/>
              <a:t>SC</a:t>
            </a:r>
            <a:r>
              <a:rPr lang="en-GB" sz="2000" b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 i="1"/>
              <a:t> w</a:t>
            </a:r>
            <a:r>
              <a:rPr lang="en-GB" sz="2000" b="0" i="1" baseline="-25000"/>
              <a:t>AS</a:t>
            </a:r>
            <a:r>
              <a:rPr lang="en-GB" sz="2000" b="0"/>
              <a:t> = 1,00 </a:t>
            </a:r>
            <a:r>
              <a:rPr lang="en-GB" sz="2000" b="0">
                <a:sym typeface="Symbol"/>
              </a:rPr>
              <a:t> selection acts against beneficial allele!</a:t>
            </a:r>
            <a:endParaRPr lang="en-GB" sz="2000" b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8744" y="5682578"/>
            <a:ext cx="75119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60000"/>
                </a:solidFill>
              </a:rPr>
              <a:t>Although </a:t>
            </a:r>
            <a:r>
              <a:rPr lang="en-GB" sz="2000" b="0" i="1" dirty="0">
                <a:solidFill>
                  <a:srgbClr val="E60000"/>
                </a:solidFill>
              </a:rPr>
              <a:t>C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en-GB" sz="2000" b="0" dirty="0" err="1">
                <a:solidFill>
                  <a:srgbClr val="E60000"/>
                </a:solidFill>
              </a:rPr>
              <a:t>higly</a:t>
            </a:r>
            <a:r>
              <a:rPr lang="en-GB" sz="2000" b="0" dirty="0">
                <a:solidFill>
                  <a:srgbClr val="E60000"/>
                </a:solidFill>
              </a:rPr>
              <a:t> beneficial, selection will decrease its frequency 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un</a:t>
            </a:r>
            <a:r>
              <a:rPr lang="en-GB" sz="2000" b="0" dirty="0" err="1">
                <a:solidFill>
                  <a:srgbClr val="E60000"/>
                </a:solidFill>
              </a:rPr>
              <a:t>til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is</a:t>
            </a:r>
            <a:r>
              <a:rPr lang="en-GB" sz="2000" b="0" dirty="0">
                <a:solidFill>
                  <a:srgbClr val="E60000"/>
                </a:solidFill>
              </a:rPr>
              <a:t> complete</a:t>
            </a:r>
            <a:r>
              <a:rPr lang="cs-CZ" sz="2000" b="0" dirty="0" err="1">
                <a:solidFill>
                  <a:srgbClr val="E60000"/>
                </a:solidFill>
              </a:rPr>
              <a:t>ly</a:t>
            </a:r>
            <a:r>
              <a:rPr lang="en-GB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removed</a:t>
            </a:r>
            <a:r>
              <a:rPr lang="en-GB" sz="2000" b="0" dirty="0">
                <a:solidFill>
                  <a:srgbClr val="E6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349598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Resistance against malaria can be mediated through other mechanisms: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</a:t>
            </a:r>
            <a:r>
              <a:rPr lang="en-GB" sz="2000" b="0">
                <a:sym typeface="Symbol"/>
              </a:rPr>
              <a:t>- a -thalassemia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G6PD</a:t>
            </a:r>
            <a:r>
              <a:rPr lang="en-GB" sz="2000" b="0" baseline="30000">
                <a:sym typeface="Symbol"/>
              </a:rPr>
              <a:t>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Pk</a:t>
            </a:r>
            <a:r>
              <a:rPr lang="en-GB" sz="2000" b="0" baseline="30000">
                <a:sym typeface="Symbol"/>
              </a:rPr>
              <a:t>**)</a:t>
            </a:r>
            <a:r>
              <a:rPr lang="en-GB" sz="2000" b="0">
                <a:sym typeface="Symbol"/>
              </a:rPr>
              <a:t> deficiency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etc. etc.</a:t>
            </a: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en-GB" sz="2000" b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b="0">
                <a:sym typeface="Symbol"/>
              </a:rPr>
              <a:t>*) glucose-6-phosphate dehydrogenase</a:t>
            </a:r>
            <a:br>
              <a:rPr lang="en-GB" b="0">
                <a:sym typeface="Symbol"/>
              </a:rPr>
            </a:br>
            <a:r>
              <a:rPr lang="en-GB" b="0">
                <a:sym typeface="Symbol"/>
              </a:rPr>
              <a:t>**) pyruvate kinase</a:t>
            </a:r>
            <a:endParaRPr lang="en-GB" b="0"/>
          </a:p>
        </p:txBody>
      </p:sp>
      <p:sp>
        <p:nvSpPr>
          <p:cNvPr id="7" name="TextovéPole 6"/>
          <p:cNvSpPr txBox="1"/>
          <p:nvPr/>
        </p:nvSpPr>
        <p:spPr>
          <a:xfrm>
            <a:off x="1289940" y="5172272"/>
            <a:ext cx="6722353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E80000"/>
                </a:solidFill>
              </a:rPr>
              <a:t>However, selection </a:t>
            </a:r>
            <a:r>
              <a:rPr lang="cs-CZ" sz="2400" b="0" dirty="0">
                <a:solidFill>
                  <a:srgbClr val="E80000"/>
                </a:solidFill>
              </a:rPr>
              <a:t>in </a:t>
            </a:r>
            <a:r>
              <a:rPr lang="cs-CZ" sz="2400" b="0" dirty="0" err="1">
                <a:solidFill>
                  <a:srgbClr val="E80000"/>
                </a:solidFill>
              </a:rPr>
              <a:t>favour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en-GB" sz="2400" b="0" dirty="0">
                <a:solidFill>
                  <a:srgbClr val="E80000"/>
                </a:solidFill>
              </a:rPr>
              <a:t> heterozygotes </a:t>
            </a:r>
          </a:p>
          <a:p>
            <a:r>
              <a:rPr lang="cs-CZ" sz="2400" b="0" dirty="0" err="1">
                <a:solidFill>
                  <a:srgbClr val="E80000"/>
                </a:solidFill>
              </a:rPr>
              <a:t>is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en-GB" sz="2400" b="0" dirty="0">
                <a:solidFill>
                  <a:srgbClr val="E80000"/>
                </a:solidFill>
              </a:rPr>
              <a:t>not widespread in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7027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60000"/>
                </a:solidFill>
              </a:rPr>
              <a:t>Alternative equilibrium: selection against heterozygotes</a:t>
            </a:r>
          </a:p>
          <a:p>
            <a:pPr defTabSz="360000"/>
            <a:r>
              <a:rPr lang="en-GB" sz="2400" b="0">
                <a:solidFill>
                  <a:srgbClr val="E60000"/>
                </a:solidFill>
              </a:rPr>
              <a:t>(underdominance)</a:t>
            </a:r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heterozygote fitness is lower than </a:t>
            </a:r>
            <a:r>
              <a:rPr lang="en-GB" b="0" i="1"/>
              <a:t>w</a:t>
            </a:r>
            <a:r>
              <a:rPr lang="en-GB" b="0"/>
              <a:t> of homozygotes</a:t>
            </a:r>
            <a:endParaRPr lang="en-GB" sz="1600" b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595282" y="977152"/>
            <a:ext cx="1923127" cy="723699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above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fixation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79942" y="568688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/>
              <a:t>Selection results in fixation of one of the alleles </a:t>
            </a:r>
          </a:p>
          <a:p>
            <a:r>
              <a:rPr lang="en-GB" sz="2400" b="0" dirty="0"/>
              <a:t>(and extinction of the other)</a:t>
            </a:r>
            <a:endParaRPr lang="en-GB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0">
                <a:latin typeface="Arial" pitchFamily="34" charset="0"/>
                <a:sym typeface="Symbol" pitchFamily="18" charset="2"/>
              </a:rPr>
              <a:t>below the critical level  </a:t>
            </a:r>
            <a:r>
              <a:rPr lang="en-GB" sz="1600" b="0" u="sng">
                <a:latin typeface="Arial" pitchFamily="34" charset="0"/>
                <a:sym typeface="Symbol" pitchFamily="18" charset="2"/>
              </a:rPr>
              <a:t>extinction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1600" b="0">
                <a:latin typeface="Arial" pitchFamily="34" charset="0"/>
                <a:sym typeface="Symbol" pitchFamily="18" charset="2"/>
              </a:rPr>
              <a:t>non-stable equilibrium</a:t>
            </a:r>
            <a:endParaRPr lang="en-GB" sz="1600" b="0" u="sng" baseline="-25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1555534" y="336550"/>
            <a:ext cx="6042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2. Selection in heterogeneous environment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8162812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environmental variation: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spatial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temporal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coarse-grained: single environment throughout lifetime</a:t>
            </a: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	fine-grained: environmental heterogeneity throughout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	  lifetime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en-GB" sz="2400" b="0">
                <a:latin typeface="Arial" pitchFamily="34" charset="0"/>
                <a:cs typeface="Arial" pitchFamily="34" charset="0"/>
              </a:rPr>
              <a:t>selection:	soft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r>
              <a:rPr lang="en-GB" sz="2400" b="0">
                <a:latin typeface="Arial" pitchFamily="34" charset="0"/>
                <a:cs typeface="Arial" pitchFamily="34" charset="0"/>
              </a:rPr>
              <a:t>			hard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652660" y="219075"/>
            <a:ext cx="391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r>
              <a:rPr lang="cs-CZ" sz="2400" b="0" dirty="0">
                <a:solidFill>
                  <a:srgbClr val="E80000"/>
                </a:solidFill>
              </a:rPr>
              <a:t> on </a:t>
            </a:r>
            <a:r>
              <a:rPr lang="cs-CZ" sz="2400" b="0" dirty="0" err="1">
                <a:solidFill>
                  <a:srgbClr val="E80000"/>
                </a:solidFill>
              </a:rPr>
              <a:t>the</a:t>
            </a:r>
            <a:r>
              <a:rPr lang="cs-CZ" sz="2400" b="0" dirty="0">
                <a:solidFill>
                  <a:srgbClr val="E80000"/>
                </a:solidFill>
              </a:rPr>
              <a:t> RNA level: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43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/>
              <a:t>intron </a:t>
            </a:r>
            <a:r>
              <a:rPr lang="en-GB" sz="2000" b="0" i="1"/>
              <a:t>Tetrahymena</a:t>
            </a:r>
            <a:r>
              <a:rPr lang="en-GB" sz="2000" b="0"/>
              <a:t>: Ca</a:t>
            </a:r>
            <a:r>
              <a:rPr lang="en-GB" sz="2000" b="0" baseline="30000"/>
              <a:t>+</a:t>
            </a:r>
            <a:r>
              <a:rPr lang="en-GB" sz="2000" b="0"/>
              <a:t> instead of Mg</a:t>
            </a:r>
            <a:r>
              <a:rPr lang="en-GB" sz="2000" b="0" baseline="30000"/>
              <a:t>+</a:t>
            </a:r>
            <a:r>
              <a:rPr lang="en-GB" sz="2000" b="0"/>
              <a:t> (normal state)</a:t>
            </a:r>
            <a:endParaRPr lang="en-GB" sz="2000" b="0" i="1" baseline="3000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increase</a:t>
            </a:r>
            <a:r>
              <a:rPr lang="cs-CZ" sz="1600" b="0" dirty="0"/>
              <a:t> in </a:t>
            </a:r>
            <a:r>
              <a:rPr lang="cs-CZ" sz="1600" b="0" dirty="0" err="1"/>
              <a:t>activity</a:t>
            </a:r>
            <a:r>
              <a:rPr lang="cs-CZ" sz="1600" b="0" dirty="0"/>
              <a:t> </a:t>
            </a:r>
            <a:r>
              <a:rPr lang="cs-CZ" sz="1600" b="0" dirty="0" err="1"/>
              <a:t>after</a:t>
            </a:r>
            <a:r>
              <a:rPr lang="cs-CZ" sz="1600" b="0" dirty="0"/>
              <a:t> 12 </a:t>
            </a:r>
            <a:r>
              <a:rPr lang="cs-CZ" sz="1600" b="0" dirty="0" err="1"/>
              <a:t>generations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422860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err="1"/>
              <a:t>frequency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9 </a:t>
            </a:r>
            <a:r>
              <a:rPr lang="cs-CZ" sz="1600" b="0" dirty="0" err="1"/>
              <a:t>variants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 </a:t>
            </a:r>
            <a:r>
              <a:rPr lang="cs-CZ" sz="1600" b="0" dirty="0" err="1"/>
              <a:t>position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053889" y="436563"/>
            <a:ext cx="140134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/>
              <a:t>selection</a:t>
            </a:r>
            <a:endParaRPr lang="cs-CZ" sz="2400" b="0" dirty="0"/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8519925" cy="10156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 err="1">
                <a:solidFill>
                  <a:srgbClr val="E60000"/>
                </a:solidFill>
              </a:rPr>
              <a:t>Coarse-grained</a:t>
            </a:r>
            <a:r>
              <a:rPr lang="cs-CZ" sz="2000" b="0" dirty="0">
                <a:solidFill>
                  <a:srgbClr val="E60000"/>
                </a:solidFill>
              </a:rPr>
              <a:t> environment </a:t>
            </a:r>
            <a:r>
              <a:rPr lang="cs-CZ" sz="2000" b="0" dirty="0"/>
              <a:t>and</a:t>
            </a:r>
            <a:r>
              <a:rPr lang="cs-CZ" sz="2000" b="0" dirty="0">
                <a:solidFill>
                  <a:srgbClr val="E60000"/>
                </a:solidFill>
              </a:rPr>
              <a:t> soft </a:t>
            </a:r>
            <a:r>
              <a:rPr lang="cs-CZ" sz="2000" b="0" dirty="0" err="1">
                <a:solidFill>
                  <a:srgbClr val="E60000"/>
                </a:solidFill>
              </a:rPr>
              <a:t>selection</a:t>
            </a:r>
            <a:r>
              <a:rPr lang="cs-CZ" sz="2000" b="0" dirty="0"/>
              <a:t> </a:t>
            </a:r>
            <a:r>
              <a:rPr lang="cs-CZ" sz="2000" b="0" dirty="0" err="1"/>
              <a:t>will</a:t>
            </a:r>
            <a:r>
              <a:rPr lang="cs-CZ" sz="2000" b="0" dirty="0"/>
              <a:t> </a:t>
            </a:r>
            <a:r>
              <a:rPr lang="cs-CZ" sz="2000" b="0" dirty="0" err="1"/>
              <a:t>maintain</a:t>
            </a:r>
            <a:r>
              <a:rPr lang="cs-CZ" sz="2000" b="0" dirty="0"/>
              <a:t> </a:t>
            </a:r>
            <a:r>
              <a:rPr lang="cs-CZ" sz="2000" b="0" dirty="0" err="1"/>
              <a:t>polymophism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population</a:t>
            </a:r>
            <a:r>
              <a:rPr lang="cs-CZ" sz="2000" b="0" dirty="0"/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with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higher</a:t>
            </a:r>
            <a:r>
              <a:rPr lang="cs-CZ" sz="2000" b="0" dirty="0">
                <a:solidFill>
                  <a:srgbClr val="E60000"/>
                </a:solidFill>
              </a:rPr>
              <a:t> probability</a:t>
            </a:r>
            <a:r>
              <a:rPr lang="cs-CZ" sz="2000" b="0" dirty="0"/>
              <a:t> </a:t>
            </a:r>
            <a:r>
              <a:rPr lang="cs-CZ" sz="2000" b="0" dirty="0" err="1"/>
              <a:t>than</a:t>
            </a:r>
            <a:r>
              <a:rPr lang="cs-CZ" sz="2000" b="0" dirty="0"/>
              <a:t> fine-</a:t>
            </a:r>
            <a:r>
              <a:rPr lang="cs-CZ" sz="2000" b="0" dirty="0" err="1"/>
              <a:t>grained</a:t>
            </a:r>
            <a:r>
              <a:rPr lang="cs-CZ" sz="2000" b="0" dirty="0"/>
              <a:t> environment </a:t>
            </a:r>
          </a:p>
          <a:p>
            <a:r>
              <a:rPr lang="cs-CZ" sz="2000" b="0" dirty="0"/>
              <a:t>and hard </a:t>
            </a:r>
            <a:r>
              <a:rPr lang="cs-CZ" sz="2000" b="0" dirty="0" err="1"/>
              <a:t>selection</a:t>
            </a:r>
            <a:r>
              <a:rPr lang="cs-CZ" sz="2000" b="0" dirty="0"/>
              <a:t>.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679994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/>
              <a:t>soft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886781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/>
              <a:t>hard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832002" y="336550"/>
            <a:ext cx="3489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3. Antagonistic selection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98218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400" b="0"/>
              <a:t>different sexes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different ontogenetic stages</a:t>
            </a:r>
          </a:p>
          <a:p>
            <a:pPr algn="l">
              <a:spcAft>
                <a:spcPts val="600"/>
              </a:spcAft>
            </a:pPr>
            <a:r>
              <a:rPr lang="en-GB" sz="2400" b="0"/>
              <a:t>gametic </a:t>
            </a:r>
            <a:r>
              <a:rPr lang="en-GB" sz="2400" b="0">
                <a:sym typeface="Symbol" pitchFamily="18" charset="2"/>
              </a:rPr>
              <a:t> zygotic phase</a:t>
            </a:r>
            <a:endParaRPr lang="en-GB" sz="2400" b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0" y="2874509"/>
            <a:ext cx="3049773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err="1"/>
              <a:t>with</a:t>
            </a:r>
            <a:r>
              <a:rPr lang="cs-CZ" b="0" dirty="0"/>
              <a:t> </a:t>
            </a:r>
            <a:r>
              <a:rPr lang="cs-CZ" b="0" dirty="0" err="1"/>
              <a:t>increasing</a:t>
            </a:r>
            <a:r>
              <a:rPr lang="cs-CZ" b="0" dirty="0"/>
              <a:t> </a:t>
            </a:r>
            <a:r>
              <a:rPr lang="cs-CZ" b="0" dirty="0" err="1"/>
              <a:t>frequency</a:t>
            </a:r>
            <a:r>
              <a:rPr lang="cs-CZ" b="0" dirty="0"/>
              <a:t>, fitness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err="1"/>
              <a:t>allele</a:t>
            </a:r>
            <a:r>
              <a:rPr lang="cs-CZ" b="0" dirty="0"/>
              <a:t> </a:t>
            </a:r>
            <a:r>
              <a:rPr lang="cs-CZ" b="0" u="sng" dirty="0" err="1"/>
              <a:t>decreases</a:t>
            </a:r>
            <a:r>
              <a:rPr lang="cs-CZ" b="0" u="sng" dirty="0"/>
              <a:t>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</a:t>
            </a:r>
            <a:r>
              <a:rPr lang="cs-CZ" sz="2400" b="0" dirty="0" err="1">
                <a:solidFill>
                  <a:srgbClr val="E80000"/>
                </a:solidFill>
              </a:rPr>
              <a:t>Frequency-dependent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selection</a:t>
            </a:r>
            <a:endParaRPr lang="cs-CZ" sz="2400" b="0" dirty="0">
              <a:solidFill>
                <a:srgbClr val="E80000"/>
              </a:solidFill>
            </a:endParaRPr>
          </a:p>
          <a:p>
            <a:r>
              <a:rPr lang="cs-CZ" sz="2400" b="0" dirty="0">
                <a:solidFill>
                  <a:srgbClr val="E80000"/>
                </a:solidFill>
              </a:rPr>
              <a:t>I.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000" b="0"/>
              <a:t>Eg.: Batesian mimicry </a:t>
            </a:r>
          </a:p>
          <a:p>
            <a:pPr algn="l"/>
            <a:r>
              <a:rPr lang="en-GB" sz="1600" b="0"/>
              <a:t>[in this case it is rather density-dependent selection]</a:t>
            </a:r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5455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Eg.: cichlid </a:t>
            </a:r>
            <a:r>
              <a:rPr lang="cs-CZ" sz="2000" b="0" i="1" dirty="0" err="1"/>
              <a:t>Perissodus</a:t>
            </a:r>
            <a:r>
              <a:rPr lang="cs-CZ" sz="2000" b="0" i="1" dirty="0"/>
              <a:t> </a:t>
            </a:r>
            <a:r>
              <a:rPr lang="cs-CZ" sz="2000" b="0" i="1" dirty="0" err="1"/>
              <a:t>microlepis</a:t>
            </a:r>
            <a:r>
              <a:rPr lang="cs-CZ" sz="2000" b="0" dirty="0"/>
              <a:t> (Tanganyika)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right-mouthed</a:t>
            </a:r>
            <a:r>
              <a:rPr lang="cs-CZ" b="0" dirty="0"/>
              <a:t>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/>
              <a:t>„</a:t>
            </a:r>
            <a:r>
              <a:rPr lang="cs-CZ" b="0" dirty="0" err="1"/>
              <a:t>left-mouthed</a:t>
            </a:r>
            <a:r>
              <a:rPr lang="cs-CZ" b="0" dirty="0"/>
              <a:t>“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633195" y="1758547"/>
            <a:ext cx="2722562" cy="1011547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with increasing frequency, fitness of </a:t>
            </a:r>
            <a:r>
              <a:rPr lang="en-GB" b="0" i="1"/>
              <a:t>A</a:t>
            </a:r>
            <a:r>
              <a:rPr lang="en-GB" b="0"/>
              <a:t> allele </a:t>
            </a:r>
            <a:r>
              <a:rPr lang="en-GB" b="0" u="sng"/>
              <a:t>increases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55058" y="336550"/>
            <a:ext cx="4842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80000"/>
                </a:solidFill>
              </a:rPr>
              <a:t>4. Frequency-dependent selection</a:t>
            </a:r>
          </a:p>
          <a:p>
            <a:r>
              <a:rPr lang="en-GB" sz="2400" b="0">
                <a:solidFill>
                  <a:srgbClr val="E80000"/>
                </a:solidFill>
              </a:rPr>
              <a:t>II.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527050" y="3526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Müllerian</a:t>
            </a:r>
            <a:r>
              <a:rPr lang="cs-CZ" sz="2000" b="0" dirty="0"/>
              <a:t> </a:t>
            </a:r>
            <a:r>
              <a:rPr lang="cs-CZ" sz="2000" b="0" dirty="0" err="1"/>
              <a:t>mimicry</a:t>
            </a:r>
            <a:r>
              <a:rPr lang="cs-CZ" sz="2000" b="0" dirty="0"/>
              <a:t>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harmless</a:t>
            </a:r>
            <a:r>
              <a:rPr lang="cs-CZ" sz="1400" b="0" dirty="0"/>
              <a:t>; </a:t>
            </a:r>
            <a:r>
              <a:rPr lang="cs-CZ" sz="1400" b="0" dirty="0" err="1"/>
              <a:t>Batesian</a:t>
            </a:r>
            <a:r>
              <a:rPr lang="cs-CZ" sz="1400" b="0" dirty="0"/>
              <a:t> </a:t>
            </a:r>
            <a:r>
              <a:rPr lang="cs-CZ" sz="1400" b="0" dirty="0" err="1"/>
              <a:t>mimicry</a:t>
            </a:r>
            <a:r>
              <a:rPr lang="cs-CZ" sz="1400" b="0" dirty="0"/>
              <a:t>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</a:t>
            </a:r>
            <a:r>
              <a:rPr lang="cs-CZ" sz="1400" b="0" dirty="0" err="1"/>
              <a:t>poisonous</a:t>
            </a:r>
            <a:r>
              <a:rPr lang="cs-CZ" sz="14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683947" y="374650"/>
            <a:ext cx="57665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ReproduCTIVE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593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200" b="0" dirty="0">
                <a:solidFill>
                  <a:srgbClr val="E80000"/>
                </a:solidFill>
              </a:rPr>
              <a:t>= average per capita lifetime contribution of individuals of a given genotype to the population after one or more generation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7893186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 dirty="0"/>
              <a:t>absolute number of the offspring = </a:t>
            </a:r>
            <a:r>
              <a:rPr lang="en-GB" sz="2000" b="0" dirty="0">
                <a:solidFill>
                  <a:srgbClr val="E80000"/>
                </a:solidFill>
              </a:rPr>
              <a:t>absolute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/>
              <a:t>	discrete generations, stable population </a:t>
            </a:r>
            <a:r>
              <a:rPr lang="en-GB" sz="2000" b="0">
                <a:sym typeface="Symbol"/>
              </a:rPr>
              <a:t> fitness  1 in </a:t>
            </a:r>
            <a:r>
              <a:rPr lang="en-GB" sz="2000" b="0"/>
              <a:t>asexual </a:t>
            </a:r>
            <a:br>
              <a:rPr lang="en-GB" sz="2000" b="0"/>
            </a:br>
            <a:r>
              <a:rPr lang="en-GB" sz="2000" b="0"/>
              <a:t>	organisms, </a:t>
            </a:r>
            <a:r>
              <a:rPr lang="en-GB" sz="2000" b="0">
                <a:sym typeface="Symbol"/>
              </a:rPr>
              <a:t> 2 in sexual organisms; even with a slight deviation 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the population goes either to extinction or to overpopulation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 dirty="0">
                <a:sym typeface="Symbol"/>
              </a:rPr>
              <a:t>	continuous time scale  growth rate  0</a:t>
            </a:r>
            <a:endParaRPr lang="en-GB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7994176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b="0"/>
              <a:t>in evolution relationships between genotypes in a population more </a:t>
            </a:r>
            <a:br>
              <a:rPr lang="en-GB" sz="2000" b="0"/>
            </a:br>
            <a:r>
              <a:rPr lang="en-GB" sz="2000" b="0"/>
              <a:t>	important </a:t>
            </a:r>
            <a:r>
              <a:rPr lang="en-GB" sz="2000" b="0"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sym typeface="Symbol"/>
              </a:rPr>
              <a:t>relative fitness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sym typeface="Symbol"/>
              </a:rPr>
              <a:t>	</a:t>
            </a:r>
            <a:r>
              <a:rPr lang="en-GB" sz="2000" b="0">
                <a:sym typeface="Symbol"/>
              </a:rPr>
              <a:t>discrete time  = </a:t>
            </a:r>
            <a:r>
              <a:rPr lang="en-GB" sz="2000" b="0" u="sng">
                <a:sym typeface="Symbol"/>
              </a:rPr>
              <a:t>ratio</a:t>
            </a:r>
            <a:r>
              <a:rPr lang="en-GB" sz="2000" b="0">
                <a:sym typeface="Symbol"/>
              </a:rPr>
              <a:t> of absolute fitness; continuous time 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= </a:t>
            </a:r>
            <a:r>
              <a:rPr lang="en-GB" sz="2000" b="0" u="sng">
                <a:sym typeface="Symbol"/>
              </a:rPr>
              <a:t>difference</a:t>
            </a:r>
            <a:r>
              <a:rPr lang="en-GB" sz="2000" b="0">
                <a:sym typeface="Symbol"/>
              </a:rPr>
              <a:t> between growth rates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 b="0">
                <a:sym typeface="Symbol"/>
              </a:rPr>
              <a:t>	usually relative fitness of the most fit genotype = 1</a:t>
            </a:r>
            <a:br>
              <a:rPr lang="en-GB" sz="2000" b="0">
                <a:sym typeface="Symbol"/>
              </a:rPr>
            </a:br>
            <a:r>
              <a:rPr lang="en-GB" sz="2000" b="0">
                <a:sym typeface="Symbol"/>
              </a:rPr>
              <a:t>	alternatively we may relate to the </a:t>
            </a:r>
            <a:r>
              <a:rPr lang="en-GB" sz="2000" b="0" u="sng">
                <a:sym typeface="Symbol"/>
              </a:rPr>
              <a:t>mean population fitness</a:t>
            </a:r>
            <a:r>
              <a:rPr lang="en-GB" sz="2000" b="0">
                <a:sym typeface="Symbol"/>
              </a:rPr>
              <a:t> </a:t>
            </a:r>
            <a:endParaRPr lang="en-GB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36696" y="336550"/>
            <a:ext cx="60083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E60000"/>
                </a:solidFill>
              </a:rPr>
              <a:t>Balancing selection at the molecular level: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19865" y="1357313"/>
            <a:ext cx="467147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comparison of observed and expected</a:t>
            </a:r>
          </a:p>
          <a:p>
            <a:r>
              <a:rPr lang="en-GB" sz="2000" b="0"/>
              <a:t>polymorphism in the ADH gene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276686" y="5365750"/>
            <a:ext cx="1539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/>
              <a:t>MHC genes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b="0"/>
              <a:t>chimpanzee alleles (C) more similar to human alleles (H) than other C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39036" y="346075"/>
            <a:ext cx="3332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Components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fitness: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54438-28E8-4687-9603-A2A36F81A3CB}"/>
              </a:ext>
            </a:extLst>
          </p:cNvPr>
          <p:cNvSpPr txBox="1"/>
          <p:nvPr/>
        </p:nvSpPr>
        <p:spPr>
          <a:xfrm>
            <a:off x="495300" y="1353312"/>
            <a:ext cx="30780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 err="1"/>
              <a:t>viability</a:t>
            </a:r>
            <a:endParaRPr lang="cs-CZ" sz="2400" b="0" dirty="0"/>
          </a:p>
          <a:p>
            <a:pPr algn="l">
              <a:spcAft>
                <a:spcPts val="600"/>
              </a:spcAft>
            </a:pP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 err="1"/>
              <a:t>reproductive</a:t>
            </a:r>
            <a:r>
              <a:rPr lang="cs-CZ" sz="2400" b="0" dirty="0"/>
              <a:t> </a:t>
            </a:r>
            <a:r>
              <a:rPr lang="cs-CZ" sz="2400" b="0" dirty="0" err="1"/>
              <a:t>success</a:t>
            </a:r>
            <a:endParaRPr lang="cs-CZ" sz="2400" b="0" dirty="0"/>
          </a:p>
          <a:p>
            <a:pPr algn="l">
              <a:spcAft>
                <a:spcPts val="600"/>
              </a:spcAft>
            </a:pP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fertility/</a:t>
            </a:r>
            <a:r>
              <a:rPr lang="cs-CZ" sz="2400" b="0" dirty="0" err="1"/>
              <a:t>fecundity</a:t>
            </a:r>
            <a:endParaRPr lang="en-US" sz="2400" b="0" dirty="0"/>
          </a:p>
        </p:txBody>
      </p:sp>
      <p:pic>
        <p:nvPicPr>
          <p:cNvPr id="3074" name="Picture 2" descr="Attack, forest, art, luminos, bear, animal, winter, painting, wolf,  pictura, HD wallpaper | Peakpx">
            <a:extLst>
              <a:ext uri="{FF2B5EF4-FFF2-40B4-BE49-F238E27FC236}">
                <a16:creationId xmlns:a16="http://schemas.microsoft.com/office/drawing/2014/main" id="{C89B9726-9230-467E-8E74-0ED49F69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78" y="227587"/>
            <a:ext cx="3224425" cy="24910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Role of Mate Preference in the Reproductive Success of Giant Panda -  PDXWildlife">
            <a:extLst>
              <a:ext uri="{FF2B5EF4-FFF2-40B4-BE49-F238E27FC236}">
                <a16:creationId xmlns:a16="http://schemas.microsoft.com/office/drawing/2014/main" id="{BD809ED6-1677-4FE8-933C-C261DAD1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60" y="2893875"/>
            <a:ext cx="3736540" cy="24910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at is the correct number of children to have? | Science | The Guardian">
            <a:extLst>
              <a:ext uri="{FF2B5EF4-FFF2-40B4-BE49-F238E27FC236}">
                <a16:creationId xmlns:a16="http://schemas.microsoft.com/office/drawing/2014/main" id="{77FB0D90-19D6-496D-A92B-9E929152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9" y="3669392"/>
            <a:ext cx="4285127" cy="25673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1582549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Total number </a:t>
              </a:r>
              <a:br>
                <a:rPr lang="en-GB" b="0"/>
              </a:br>
              <a:r>
                <a:rPr lang="en-GB" b="0"/>
                <a:t>of offspring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833307" cy="922661"/>
            <a:chOff x="6030686" y="2243033"/>
            <a:chExt cx="2833307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480166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/>
                <a:t>Quality of the weaned </a:t>
              </a:r>
              <a:br>
                <a:rPr lang="en-GB" b="0"/>
              </a:br>
              <a:r>
                <a:rPr lang="en-GB" b="0"/>
                <a:t>offspring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37028" y="376238"/>
            <a:ext cx="3332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err="1">
                <a:solidFill>
                  <a:srgbClr val="E80000"/>
                </a:solidFill>
              </a:rPr>
              <a:t>Components</a:t>
            </a:r>
            <a:r>
              <a:rPr lang="cs-CZ" sz="2400" b="0" dirty="0">
                <a:solidFill>
                  <a:srgbClr val="E80000"/>
                </a:solidFill>
              </a:rPr>
              <a:t> </a:t>
            </a:r>
            <a:r>
              <a:rPr lang="cs-CZ" sz="2400" b="0" dirty="0" err="1">
                <a:solidFill>
                  <a:srgbClr val="E80000"/>
                </a:solidFill>
              </a:rPr>
              <a:t>of</a:t>
            </a:r>
            <a:r>
              <a:rPr lang="cs-CZ" sz="2400" b="0" dirty="0">
                <a:solidFill>
                  <a:srgbClr val="E80000"/>
                </a:solidFill>
              </a:rPr>
              <a:t>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159566" cy="1734753"/>
            <a:chOff x="6622021" y="3104940"/>
            <a:chExt cx="2159566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159566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b="0"/>
                <a:t>Maternal behaviour</a:t>
              </a:r>
            </a:p>
            <a:p>
              <a:pPr algn="l"/>
              <a:endParaRPr lang="en-GB" b="0"/>
            </a:p>
            <a:p>
              <a:pPr algn="l"/>
              <a:r>
                <a:rPr lang="en-GB" b="0"/>
                <a:t>Milk production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441694" cy="2674943"/>
            <a:chOff x="504825" y="3094893"/>
            <a:chExt cx="2441694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441694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GB" b="0"/>
                <a:t>Viability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Reproductive success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size</a:t>
              </a:r>
            </a:p>
            <a:p>
              <a:pPr algn="l">
                <a:lnSpc>
                  <a:spcPct val="80000"/>
                </a:lnSpc>
              </a:pPr>
              <a:endParaRPr lang="en-GB" b="0"/>
            </a:p>
            <a:p>
              <a:pPr algn="l">
                <a:lnSpc>
                  <a:spcPct val="80000"/>
                </a:lnSpc>
              </a:pPr>
              <a:r>
                <a:rPr lang="en-GB" b="0"/>
                <a:t>Litter frequency</a:t>
              </a:r>
            </a:p>
            <a:p>
              <a:pPr algn="l">
                <a:lnSpc>
                  <a:spcPct val="80000"/>
                </a:lnSpc>
              </a:pPr>
              <a:r>
                <a:rPr lang="en-GB" b="0"/>
                <a:t>Number of litters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878066" cy="1842147"/>
            <a:chOff x="2059912" y="3581018"/>
            <a:chExt cx="3878066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01006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600" b="0"/>
                <a:t>Resistance to pathogens</a:t>
              </a:r>
            </a:p>
            <a:p>
              <a:pPr algn="l"/>
              <a:r>
                <a:rPr lang="en-GB" sz="1600" b="0"/>
                <a:t>Escape from predators</a:t>
              </a:r>
            </a:p>
            <a:p>
              <a:pPr algn="l"/>
              <a:endParaRPr lang="en-GB" sz="1600" b="0"/>
            </a:p>
            <a:p>
              <a:pPr algn="l"/>
              <a:r>
                <a:rPr lang="en-GB" sz="1600" b="0"/>
                <a:t>Frequency of ovulations</a:t>
              </a:r>
            </a:p>
            <a:p>
              <a:pPr algn="l"/>
              <a:r>
                <a:rPr lang="en-GB" sz="1600" b="0"/>
                <a:t>Survival of embryos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40568" cy="916188"/>
            <a:chOff x="6702688" y="4772966"/>
            <a:chExt cx="1840568" cy="916188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40568" cy="486287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b="0"/>
                <a:t>Size of mammary </a:t>
              </a:r>
              <a:br>
                <a:rPr lang="en-GB" sz="1600" b="0"/>
              </a:br>
              <a:r>
                <a:rPr lang="en-GB" sz="1600" b="0"/>
                <a:t>glands</a:t>
              </a:r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529860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zygotic selection: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650084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0">
                <a:solidFill>
                  <a:srgbClr val="E80000"/>
                </a:solidFill>
              </a:rPr>
              <a:t>gametic selection: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24800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reproductive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fertility/fecundity</a:t>
            </a:r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215945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400" b="0"/>
              <a:t> gamete viability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fertilisation success</a:t>
            </a:r>
          </a:p>
          <a:p>
            <a:pPr algn="l">
              <a:spcAft>
                <a:spcPts val="1000"/>
              </a:spcAft>
            </a:pPr>
            <a:r>
              <a:rPr lang="en-GB" sz="2400" b="0"/>
              <a:t> segregation distortion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6230420" y="957294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527050" y="346075"/>
            <a:ext cx="837120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Change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allele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frequencies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selection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coefficient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cs-CZ" sz="24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1110" y="1037345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3445174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in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pocket</a:t>
            </a:r>
            <a:r>
              <a:rPr lang="cs-CZ" sz="2000" b="0" dirty="0"/>
              <a:t> </a:t>
            </a:r>
            <a:r>
              <a:rPr lang="cs-CZ" sz="2000" b="0" dirty="0" err="1"/>
              <a:t>mouse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mean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972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b="0">
                  <a:solidFill>
                    <a:srgbClr val="E80000"/>
                  </a:solidFill>
                </a:rPr>
                <a:t>Increase of beneficial dominant allele </a:t>
              </a:r>
              <a:r>
                <a:rPr lang="en-GB" sz="2000" b="0" i="1">
                  <a:solidFill>
                    <a:srgbClr val="E80000"/>
                  </a:solidFill>
                </a:rPr>
                <a:t>A</a:t>
              </a:r>
              <a:r>
                <a:rPr lang="en-GB" sz="2000" b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27050" y="586037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/>
              <a:t>When </a:t>
            </a:r>
            <a:r>
              <a:rPr lang="en-GB" b="0" i="1"/>
              <a:t>s</a:t>
            </a:r>
            <a:r>
              <a:rPr lang="en-GB" b="0"/>
              <a:t> = 0,20 and initial frequency </a:t>
            </a:r>
            <a:r>
              <a:rPr lang="en-GB" b="0" i="1"/>
              <a:t>A</a:t>
            </a:r>
            <a:r>
              <a:rPr lang="en-GB" b="0"/>
              <a:t> = 0,01</a:t>
            </a:r>
          </a:p>
          <a:p>
            <a:pPr algn="l"/>
            <a:r>
              <a:rPr lang="en-GB" b="0"/>
              <a:t>the freq. increases to 0,95 in ca. 120 generations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540486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GB" b="0"/>
              <a:t>negatively proportional to the mean fitness of the population </a:t>
            </a:r>
            <a:r>
              <a:rPr lang="en-GB" b="0">
                <a:sym typeface="Symbol" pitchFamily="18" charset="2"/>
              </a:rPr>
              <a:t> with increasing frequency of the beneficial allele the evolution is slowing down;</a:t>
            </a:r>
          </a:p>
          <a:p>
            <a:pPr algn="l">
              <a:defRPr/>
            </a:pPr>
            <a:r>
              <a:rPr lang="en-GB" b="0">
                <a:sym typeface="Symbol" pitchFamily="18" charset="2"/>
              </a:rPr>
              <a:t>if </a:t>
            </a:r>
            <a:r>
              <a:rPr lang="en-GB" b="0" i="1">
                <a:sym typeface="Symbol" pitchFamily="18" charset="2"/>
              </a:rPr>
              <a:t>q</a:t>
            </a:r>
            <a:r>
              <a:rPr lang="en-GB" b="0">
                <a:sym typeface="Symbol" pitchFamily="18" charset="2"/>
              </a:rPr>
              <a:t> or </a:t>
            </a:r>
            <a:r>
              <a:rPr lang="en-GB" b="0" i="1">
                <a:sym typeface="Symbol" pitchFamily="18" charset="2"/>
              </a:rPr>
              <a:t>p</a:t>
            </a:r>
            <a:r>
              <a:rPr lang="en-GB" b="0">
                <a:sym typeface="Symbol" pitchFamily="18" charset="2"/>
              </a:rPr>
              <a:t> = 0 </a:t>
            </a:r>
            <a:r>
              <a:rPr lang="en-GB" b="0" i="1">
                <a:sym typeface="Symbol"/>
              </a:rPr>
              <a:t>p</a:t>
            </a:r>
            <a:r>
              <a:rPr lang="en-GB" b="0">
                <a:sym typeface="Symbol"/>
              </a:rPr>
              <a:t> = 0</a:t>
            </a:r>
            <a:endParaRPr lang="en-GB" b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b="0"/>
              <a:t>biggest change when </a:t>
            </a:r>
            <a:r>
              <a:rPr lang="en-GB" b="0" i="1"/>
              <a:t>p</a:t>
            </a:r>
            <a:r>
              <a:rPr lang="en-GB" b="0"/>
              <a:t>=</a:t>
            </a:r>
            <a:r>
              <a:rPr lang="en-GB" b="0" i="1"/>
              <a:t>q</a:t>
            </a:r>
            <a:r>
              <a:rPr lang="en-GB" b="0"/>
              <a:t>=0,5</a:t>
            </a:r>
          </a:p>
          <a:p>
            <a:pPr algn="l">
              <a:defRPr/>
            </a:pPr>
            <a:endParaRPr lang="en-GB" b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61434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1600" b="0"/>
              <a:t>frequency of </a:t>
            </a:r>
            <a:r>
              <a:rPr lang="en-GB" sz="1600" b="0" i="1"/>
              <a:t>A</a:t>
            </a:r>
            <a:endParaRPr kumimoji="0" lang="en-GB" sz="16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4281</TotalTime>
  <Words>1984</Words>
  <Application>Microsoft Office PowerPoint</Application>
  <PresentationFormat>Předvádění na obrazovce (4:3)</PresentationFormat>
  <Paragraphs>404</Paragraphs>
  <Slides>50</Slides>
  <Notes>37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Garamond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253</cp:revision>
  <dcterms:created xsi:type="dcterms:W3CDTF">2002-02-28T16:27:36Z</dcterms:created>
  <dcterms:modified xsi:type="dcterms:W3CDTF">2021-10-19T09:00:44Z</dcterms:modified>
</cp:coreProperties>
</file>