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73" r:id="rId3"/>
    <p:sldId id="291" r:id="rId4"/>
    <p:sldId id="274" r:id="rId5"/>
    <p:sldId id="290" r:id="rId6"/>
    <p:sldId id="258" r:id="rId7"/>
    <p:sldId id="310" r:id="rId8"/>
    <p:sldId id="308" r:id="rId9"/>
    <p:sldId id="299" r:id="rId10"/>
    <p:sldId id="311" r:id="rId11"/>
    <p:sldId id="269" r:id="rId12"/>
    <p:sldId id="300" r:id="rId13"/>
    <p:sldId id="270" r:id="rId14"/>
    <p:sldId id="312" r:id="rId15"/>
    <p:sldId id="303" r:id="rId16"/>
    <p:sldId id="304" r:id="rId17"/>
    <p:sldId id="314" r:id="rId18"/>
    <p:sldId id="295" r:id="rId19"/>
    <p:sldId id="260" r:id="rId20"/>
    <p:sldId id="276" r:id="rId21"/>
    <p:sldId id="301" r:id="rId22"/>
    <p:sldId id="302" r:id="rId23"/>
    <p:sldId id="262" r:id="rId24"/>
    <p:sldId id="259" r:id="rId25"/>
    <p:sldId id="316" r:id="rId26"/>
    <p:sldId id="263" r:id="rId27"/>
    <p:sldId id="279" r:id="rId28"/>
    <p:sldId id="278" r:id="rId29"/>
    <p:sldId id="305" r:id="rId30"/>
    <p:sldId id="281" r:id="rId31"/>
    <p:sldId id="306" r:id="rId32"/>
    <p:sldId id="282" r:id="rId33"/>
    <p:sldId id="264" r:id="rId34"/>
    <p:sldId id="296" r:id="rId35"/>
    <p:sldId id="292" r:id="rId36"/>
    <p:sldId id="293" r:id="rId37"/>
    <p:sldId id="280" r:id="rId38"/>
    <p:sldId id="266" r:id="rId39"/>
    <p:sldId id="283" r:id="rId40"/>
    <p:sldId id="285" r:id="rId41"/>
    <p:sldId id="307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60000"/>
    <a:srgbClr val="66FF33"/>
    <a:srgbClr val="CCFF66"/>
    <a:srgbClr val="FFFF66"/>
    <a:srgbClr val="FF9933"/>
    <a:srgbClr val="EAEAEA"/>
    <a:srgbClr val="003399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79238" autoAdjust="0"/>
  </p:normalViewPr>
  <p:slideViewPr>
    <p:cSldViewPr snapToGrid="0" showGuides="1">
      <p:cViewPr varScale="1">
        <p:scale>
          <a:sx n="111" d="100"/>
          <a:sy n="111" d="100"/>
        </p:scale>
        <p:origin x="1662" y="102"/>
      </p:cViewPr>
      <p:guideLst>
        <p:guide orient="horz" pos="187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C85A-B3B9-4767-A909-2C0F135CB501}" type="datetimeFigureOut">
              <a:rPr lang="cs-CZ" smtClean="0"/>
              <a:pPr/>
              <a:t>29.10.2021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D758-D7E2-430E-93E8-6311A58A99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3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B3EFEF-E2F1-48BD-9ADB-57C5B65E7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0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7ADE-FCB8-4870-A8DD-4B00BC0A9ACD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79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92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563A1-BECA-4AE8-8B39-876F1D1B0FBE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3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5BC33-DA99-47BB-BFC5-F6B5E115BC8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1681D-587C-4796-8C52-1D7C35C567FA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0F172-01AD-46EB-AFE1-B2A15982095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78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CC3D-578F-479C-9A22-CF9748C6E543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0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1B2E3-9FCF-4DDB-87EA-BF5DBB8EB374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6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/>
              <a:t>Pozn.: protože q = 1/(2N), bude čitatel v rovnici zjednodušen na 1 – e</a:t>
            </a:r>
            <a:r>
              <a:rPr lang="en-US"/>
              <a:t>^</a:t>
            </a:r>
            <a:r>
              <a:rPr lang="cs-CZ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val="41643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/>
              <a:t>Pozn.: protože q = 1/(2N), bude čitatel v rovnici zjednodušen na 1 – e</a:t>
            </a:r>
            <a:r>
              <a:rPr lang="en-US"/>
              <a:t>^</a:t>
            </a:r>
            <a:r>
              <a:rPr lang="cs-CZ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val="2039074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6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47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780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DB30-2831-4065-BE91-03A9F7ED56F2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196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3CD75-16CC-41F0-9D48-638DF91E2CFD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631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E02B8-F7AC-43D9-95C7-2C75E5D47388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4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67B1C-7527-4C60-AF6A-0FB5DAF9B3DA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618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F6322-6D08-4AB8-A356-09BBD80F2118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920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23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02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6FF1-9A52-43D4-A214-90FE80F417A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2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9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2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62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5B071-F763-42DD-AD29-F7CB3881F69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2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07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7CE6-3A05-4542-B038-F8386F1EC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2F4-F19D-4A80-AB76-86C048164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E5FF-DB7C-4D8B-850E-24CFB4D68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02F-D8A6-47B1-8F1E-A408C3537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0503-9142-4239-A0B0-E2F5CF12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A8B6-9ED3-446C-B3A2-BF437214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0CC1-FFA7-4A30-AAA5-02FCED75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37A-3398-41E6-9C4E-AE417AC66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0320-EE43-4E7F-A327-28B6FF3FF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9EF-2929-4877-A8B7-3B5103985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FEBA-B5D8-476B-BF1E-5ADC7D6DF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78F1997-F7E0-42E8-8E9E-AD00C43DA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a/Conversion_and_crossover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627" y="361950"/>
            <a:ext cx="730969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40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MOLECULAR EVOLUTION</a:t>
            </a:r>
            <a:endParaRPr lang="cs-CZ" sz="4000" b="1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64" descr="Kim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58900"/>
            <a:ext cx="214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65" descr="Drift2"/>
          <p:cNvPicPr>
            <a:picLocks noChangeAspect="1" noChangeArrowheads="1"/>
          </p:cNvPicPr>
          <p:nvPr/>
        </p:nvPicPr>
        <p:blipFill>
          <a:blip r:embed="rId4" cstate="print"/>
          <a:srcRect l="10109" b="65263"/>
          <a:stretch>
            <a:fillRect/>
          </a:stretch>
        </p:blipFill>
        <p:spPr bwMode="auto">
          <a:xfrm>
            <a:off x="3784600" y="1316038"/>
            <a:ext cx="4479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6" descr="skenovat0001"/>
          <p:cNvPicPr>
            <a:picLocks noChangeAspect="1" noChangeArrowheads="1"/>
          </p:cNvPicPr>
          <p:nvPr/>
        </p:nvPicPr>
        <p:blipFill>
          <a:blip r:embed="rId5" cstate="print"/>
          <a:srcRect l="1837" t="66081" r="2928" b="7553"/>
          <a:stretch>
            <a:fillRect/>
          </a:stretch>
        </p:blipFill>
        <p:spPr bwMode="auto">
          <a:xfrm>
            <a:off x="600075" y="4927600"/>
            <a:ext cx="4976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126" name="Group 91"/>
          <p:cNvGrpSpPr>
            <a:grpSpLocks/>
          </p:cNvGrpSpPr>
          <p:nvPr/>
        </p:nvGrpSpPr>
        <p:grpSpPr bwMode="auto">
          <a:xfrm>
            <a:off x="4953000" y="3765550"/>
            <a:ext cx="3911600" cy="2486025"/>
            <a:chOff x="3120" y="2372"/>
            <a:chExt cx="2464" cy="1566"/>
          </a:xfrm>
        </p:grpSpPr>
        <p:grpSp>
          <p:nvGrpSpPr>
            <p:cNvPr id="5127" name="Group 90"/>
            <p:cNvGrpSpPr>
              <a:grpSpLocks/>
            </p:cNvGrpSpPr>
            <p:nvPr/>
          </p:nvGrpSpPr>
          <p:grpSpPr bwMode="auto">
            <a:xfrm>
              <a:off x="3233" y="2615"/>
              <a:ext cx="2274" cy="1323"/>
              <a:chOff x="3233" y="2703"/>
              <a:chExt cx="2274" cy="1236"/>
            </a:xfrm>
          </p:grpSpPr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>
                <a:off x="3233" y="2703"/>
                <a:ext cx="1115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H="1">
                <a:off x="4333" y="2703"/>
                <a:ext cx="1140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>
                <a:off x="3891" y="2802"/>
                <a:ext cx="155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>
                <a:off x="3776" y="2703"/>
                <a:ext cx="121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H="1">
                <a:off x="3898" y="2703"/>
                <a:ext cx="109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>
                <a:off x="4386" y="2703"/>
                <a:ext cx="565" cy="5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4672" y="2703"/>
                <a:ext cx="291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3" name="Line 75"/>
              <p:cNvSpPr>
                <a:spLocks noChangeShapeType="1"/>
              </p:cNvSpPr>
              <p:nvPr/>
            </p:nvSpPr>
            <p:spPr bwMode="auto">
              <a:xfrm>
                <a:off x="4689" y="2703"/>
                <a:ext cx="142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76"/>
              <p:cNvSpPr>
                <a:spLocks noChangeShapeType="1"/>
              </p:cNvSpPr>
              <p:nvPr/>
            </p:nvSpPr>
            <p:spPr bwMode="auto">
              <a:xfrm>
                <a:off x="5074" y="2703"/>
                <a:ext cx="180" cy="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Text Box 77"/>
              <p:cNvSpPr txBox="1">
                <a:spLocks noChangeArrowheads="1"/>
              </p:cNvSpPr>
              <p:nvPr/>
            </p:nvSpPr>
            <p:spPr bwMode="auto">
              <a:xfrm>
                <a:off x="5279" y="2898"/>
                <a:ext cx="22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</a:t>
                </a:r>
              </a:p>
            </p:txBody>
          </p:sp>
          <p:sp>
            <p:nvSpPr>
              <p:cNvPr id="5146" name="Text Box 78"/>
              <p:cNvSpPr txBox="1">
                <a:spLocks noChangeArrowheads="1"/>
              </p:cNvSpPr>
              <p:nvPr/>
            </p:nvSpPr>
            <p:spPr bwMode="auto">
              <a:xfrm>
                <a:off x="4988" y="3203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200</a:t>
                </a:r>
              </a:p>
            </p:txBody>
          </p:sp>
          <p:sp>
            <p:nvSpPr>
              <p:cNvPr id="5147" name="Text Box 79"/>
              <p:cNvSpPr txBox="1">
                <a:spLocks noChangeArrowheads="1"/>
              </p:cNvSpPr>
              <p:nvPr/>
            </p:nvSpPr>
            <p:spPr bwMode="auto">
              <a:xfrm>
                <a:off x="4400" y="2951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100</a:t>
                </a:r>
              </a:p>
            </p:txBody>
          </p:sp>
          <p:sp>
            <p:nvSpPr>
              <p:cNvPr id="5148" name="Text Box 80"/>
              <p:cNvSpPr txBox="1">
                <a:spLocks noChangeArrowheads="1"/>
              </p:cNvSpPr>
              <p:nvPr/>
            </p:nvSpPr>
            <p:spPr bwMode="auto">
              <a:xfrm>
                <a:off x="3808" y="3527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400</a:t>
                </a:r>
              </a:p>
            </p:txBody>
          </p:sp>
          <p:sp>
            <p:nvSpPr>
              <p:cNvPr id="5149" name="Text Box 81"/>
              <p:cNvSpPr txBox="1">
                <a:spLocks noChangeArrowheads="1"/>
              </p:cNvSpPr>
              <p:nvPr/>
            </p:nvSpPr>
            <p:spPr bwMode="auto">
              <a:xfrm>
                <a:off x="4362" y="3760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500</a:t>
                </a:r>
              </a:p>
            </p:txBody>
          </p:sp>
        </p:grpSp>
        <p:sp>
          <p:nvSpPr>
            <p:cNvPr id="5128" name="Text Box 82"/>
            <p:cNvSpPr txBox="1">
              <a:spLocks noChangeArrowheads="1"/>
            </p:cNvSpPr>
            <p:nvPr/>
          </p:nvSpPr>
          <p:spPr bwMode="auto">
            <a:xfrm>
              <a:off x="3630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29" name="Text Box 83"/>
            <p:cNvSpPr txBox="1">
              <a:spLocks noChangeArrowheads="1"/>
            </p:cNvSpPr>
            <p:nvPr/>
          </p:nvSpPr>
          <p:spPr bwMode="auto">
            <a:xfrm>
              <a:off x="3976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2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0" name="Text Box 84"/>
            <p:cNvSpPr txBox="1">
              <a:spLocks noChangeArrowheads="1"/>
            </p:cNvSpPr>
            <p:nvPr/>
          </p:nvSpPr>
          <p:spPr bwMode="auto">
            <a:xfrm>
              <a:off x="3120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</a:t>
              </a:r>
            </a:p>
          </p:txBody>
        </p:sp>
        <p:sp>
          <p:nvSpPr>
            <p:cNvPr id="5131" name="Text Box 85"/>
            <p:cNvSpPr txBox="1">
              <a:spLocks noChangeArrowheads="1"/>
            </p:cNvSpPr>
            <p:nvPr/>
          </p:nvSpPr>
          <p:spPr bwMode="auto">
            <a:xfrm>
              <a:off x="4279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2" name="Text Box 86"/>
            <p:cNvSpPr txBox="1">
              <a:spLocks noChangeArrowheads="1"/>
            </p:cNvSpPr>
            <p:nvPr/>
          </p:nvSpPr>
          <p:spPr bwMode="auto">
            <a:xfrm>
              <a:off x="4559" y="2374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G</a:t>
              </a:r>
              <a:r>
                <a:rPr lang="cs-CZ" sz="1600" b="1" baseline="-25000" dirty="0">
                  <a:sym typeface="Symbol" pitchFamily="18" charset="2"/>
                </a:rPr>
                <a:t></a:t>
              </a:r>
            </a:p>
          </p:txBody>
        </p:sp>
        <p:sp>
          <p:nvSpPr>
            <p:cNvPr id="5133" name="Text Box 87"/>
            <p:cNvSpPr txBox="1">
              <a:spLocks noChangeArrowheads="1"/>
            </p:cNvSpPr>
            <p:nvPr/>
          </p:nvSpPr>
          <p:spPr bwMode="auto">
            <a:xfrm>
              <a:off x="4839" y="2372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2</a:t>
              </a:r>
            </a:p>
          </p:txBody>
        </p:sp>
        <p:sp>
          <p:nvSpPr>
            <p:cNvPr id="5134" name="Text Box 88"/>
            <p:cNvSpPr txBox="1">
              <a:spLocks noChangeArrowheads="1"/>
            </p:cNvSpPr>
            <p:nvPr/>
          </p:nvSpPr>
          <p:spPr bwMode="auto">
            <a:xfrm>
              <a:off x="5031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</a:t>
              </a:r>
            </a:p>
          </p:txBody>
        </p:sp>
        <p:sp>
          <p:nvSpPr>
            <p:cNvPr id="5135" name="Text Box 89"/>
            <p:cNvSpPr txBox="1">
              <a:spLocks noChangeArrowheads="1"/>
            </p:cNvSpPr>
            <p:nvPr/>
          </p:nvSpPr>
          <p:spPr bwMode="auto">
            <a:xfrm>
              <a:off x="5398" y="237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skenovat0002">
            <a:extLst>
              <a:ext uri="{FF2B5EF4-FFF2-40B4-BE49-F238E27FC236}">
                <a16:creationId xmlns:a16="http://schemas.microsoft.com/office/drawing/2014/main" id="{B6113C9A-CCA9-41CB-8277-5B98D1FC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19"/>
          <a:stretch>
            <a:fillRect/>
          </a:stretch>
        </p:blipFill>
        <p:spPr bwMode="auto">
          <a:xfrm>
            <a:off x="2114821" y="860872"/>
            <a:ext cx="5176446" cy="50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74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9"/>
          <p:cNvSpPr txBox="1">
            <a:spLocks noChangeArrowheads="1"/>
          </p:cNvSpPr>
          <p:nvPr/>
        </p:nvSpPr>
        <p:spPr bwMode="auto">
          <a:xfrm>
            <a:off x="334618" y="853754"/>
            <a:ext cx="8635697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1. most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allele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u="sng" dirty="0" err="1">
                <a:solidFill>
                  <a:srgbClr val="E60000"/>
                </a:solidFill>
                <a:latin typeface="Arial" charset="0"/>
              </a:rPr>
              <a:t>substitutions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in a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population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are </a:t>
            </a:r>
            <a:r>
              <a:rPr lang="cs-CZ" u="sng" dirty="0" err="1">
                <a:solidFill>
                  <a:srgbClr val="E60000"/>
                </a:solidFill>
                <a:latin typeface="Arial" charset="0"/>
              </a:rPr>
              <a:t>neutral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drift)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777211" y="1783486"/>
            <a:ext cx="2843431" cy="4433595"/>
            <a:chOff x="847725" y="2925763"/>
            <a:chExt cx="2344738" cy="3656012"/>
          </a:xfrm>
        </p:grpSpPr>
        <p:pic>
          <p:nvPicPr>
            <p:cNvPr id="9222" name="Picture 30" descr="Neutral"/>
            <p:cNvPicPr>
              <a:picLocks noChangeAspect="1" noChangeArrowheads="1"/>
            </p:cNvPicPr>
            <p:nvPr/>
          </p:nvPicPr>
          <p:blipFill>
            <a:blip r:embed="rId3" cstate="print"/>
            <a:srcRect r="52472"/>
            <a:stretch>
              <a:fillRect/>
            </a:stretch>
          </p:blipFill>
          <p:spPr bwMode="auto">
            <a:xfrm>
              <a:off x="857250" y="2925763"/>
              <a:ext cx="2335213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2" descr="Neutral"/>
            <p:cNvPicPr>
              <a:picLocks noChangeAspect="1" noChangeArrowheads="1"/>
            </p:cNvPicPr>
            <p:nvPr/>
          </p:nvPicPr>
          <p:blipFill>
            <a:blip r:embed="rId3" cstate="print"/>
            <a:srcRect l="52925"/>
            <a:stretch>
              <a:fillRect/>
            </a:stretch>
          </p:blipFill>
          <p:spPr bwMode="auto">
            <a:xfrm>
              <a:off x="847725" y="4878388"/>
              <a:ext cx="2312988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007823" y="320675"/>
            <a:ext cx="5234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Basic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principles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neutral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theory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  <p:pic>
        <p:nvPicPr>
          <p:cNvPr id="4098" name="Picture 2" descr="DFEnitely Different: The joint distribution of mutation fitness effe…">
            <a:extLst>
              <a:ext uri="{FF2B5EF4-FFF2-40B4-BE49-F238E27FC236}">
                <a16:creationId xmlns:a16="http://schemas.microsoft.com/office/drawing/2014/main" id="{E1A5E10C-F9EC-48F0-A653-E4A9E7543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20885" r="5469"/>
          <a:stretch/>
        </p:blipFill>
        <p:spPr bwMode="auto">
          <a:xfrm>
            <a:off x="3620642" y="2203569"/>
            <a:ext cx="5349673" cy="36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945316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fast fixation of a beneficial mutation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neutral allele is fixed randomly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fast extinction of a deleterious mutation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parallel occurrence of several alleles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mostly only 1 allele in the population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442792" y="1192947"/>
            <a:ext cx="3403496" cy="2031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fibrinopeptides		8,3</a:t>
            </a:r>
          </a:p>
          <a:p>
            <a:pPr eaLnBrk="0" hangingPunct="0"/>
            <a:r>
              <a:rPr lang="en-GB" sz="1800">
                <a:latin typeface="Arial" charset="0"/>
              </a:rPr>
              <a:t>pancreatic ribonuclease	2,1</a:t>
            </a:r>
          </a:p>
          <a:p>
            <a:pPr eaLnBrk="0" hangingPunct="0"/>
            <a:r>
              <a:rPr lang="en-GB" sz="1800">
                <a:latin typeface="Arial" charset="0"/>
              </a:rPr>
              <a:t>lysozyme		2,0</a:t>
            </a:r>
          </a:p>
          <a:p>
            <a:pPr eaLnBrk="0" hangingPunct="0"/>
            <a:r>
              <a:rPr lang="en-GB" sz="1800">
                <a:latin typeface="Arial" charset="0"/>
              </a:rPr>
              <a:t>alpha-globin		1,2</a:t>
            </a:r>
          </a:p>
          <a:p>
            <a:pPr eaLnBrk="0" hangingPunct="0"/>
            <a:r>
              <a:rPr lang="en-GB" sz="1800">
                <a:latin typeface="Arial" charset="0"/>
              </a:rPr>
              <a:t>insulin			0,44</a:t>
            </a:r>
          </a:p>
          <a:p>
            <a:pPr eaLnBrk="0" hangingPunct="0"/>
            <a:r>
              <a:rPr lang="en-GB" sz="1800">
                <a:latin typeface="Arial" charset="0"/>
              </a:rPr>
              <a:t>cytochrome </a:t>
            </a:r>
            <a:r>
              <a:rPr lang="en-GB" sz="1800" i="1">
                <a:latin typeface="Arial" charset="0"/>
              </a:rPr>
              <a:t>c</a:t>
            </a:r>
            <a:r>
              <a:rPr lang="en-GB" sz="1800">
                <a:latin typeface="Arial" charset="0"/>
              </a:rPr>
              <a:t>		0,3</a:t>
            </a:r>
          </a:p>
          <a:p>
            <a:pPr eaLnBrk="0" hangingPunct="0"/>
            <a:r>
              <a:rPr lang="en-GB" sz="1800">
                <a:latin typeface="Arial" charset="0"/>
              </a:rPr>
              <a:t>histone H4		0,01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33329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2. evolutionary rates in differently important proteins 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r>
              <a:rPr lang="en-GB">
                <a:solidFill>
                  <a:srgbClr val="E60000"/>
                </a:solidFill>
                <a:latin typeface="Arial" charset="0"/>
              </a:rPr>
              <a:t>    are different</a:t>
            </a:r>
          </a:p>
        </p:txBody>
      </p:sp>
      <p:pic>
        <p:nvPicPr>
          <p:cNvPr id="9" name="Picture 6" descr="Grafika2">
            <a:extLst>
              <a:ext uri="{FF2B5EF4-FFF2-40B4-BE49-F238E27FC236}">
                <a16:creationId xmlns:a16="http://schemas.microsoft.com/office/drawing/2014/main" id="{D4BEBBE9-EC7A-416B-BA57-1B63D8591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</a:blip>
          <a:srcRect l="11806" t="5799" r="5489"/>
          <a:stretch/>
        </p:blipFill>
        <p:spPr bwMode="auto">
          <a:xfrm>
            <a:off x="5190236" y="3188508"/>
            <a:ext cx="3852614" cy="34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08A8146-A799-4543-9C80-8E07F5422E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7"/>
          <a:stretch/>
        </p:blipFill>
        <p:spPr>
          <a:xfrm>
            <a:off x="177726" y="1386611"/>
            <a:ext cx="4961982" cy="40847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33329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2. evolutionary rates in differently important proteins 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r>
              <a:rPr lang="en-GB">
                <a:solidFill>
                  <a:srgbClr val="E60000"/>
                </a:solidFill>
                <a:latin typeface="Arial" charset="0"/>
              </a:rPr>
              <a:t>    are different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649EE17-31A3-4D7F-A4E7-BF00A25DC8A0}"/>
              </a:ext>
            </a:extLst>
          </p:cNvPr>
          <p:cNvGrpSpPr/>
          <p:nvPr/>
        </p:nvGrpSpPr>
        <p:grpSpPr>
          <a:xfrm>
            <a:off x="1842782" y="1545851"/>
            <a:ext cx="5197310" cy="4719501"/>
            <a:chOff x="2049816" y="1312938"/>
            <a:chExt cx="5197310" cy="4719501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6A4C6754-E032-4FB9-9900-1E0737201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2" r="-285"/>
            <a:stretch/>
          </p:blipFill>
          <p:spPr>
            <a:xfrm>
              <a:off x="2049816" y="1312938"/>
              <a:ext cx="5197310" cy="4719501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686A1216-D26F-4A9C-BA8F-D66AA95FFC29}"/>
                </a:ext>
              </a:extLst>
            </p:cNvPr>
            <p:cNvSpPr txBox="1"/>
            <p:nvPr/>
          </p:nvSpPr>
          <p:spPr>
            <a:xfrm>
              <a:off x="3024308" y="1312938"/>
              <a:ext cx="1624163" cy="677108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synonymous</a:t>
              </a:r>
              <a:endParaRPr lang="cs-CZ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 10</a:t>
              </a:r>
              <a:r>
                <a:rPr lang="cs-CZ" sz="18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-9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/</a:t>
              </a:r>
              <a:r>
                <a:rPr lang="cs-CZ" sz="1800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year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09161CA-3DEF-4287-9F2A-089BD869C3ED}"/>
                </a:ext>
              </a:extLst>
            </p:cNvPr>
            <p:cNvSpPr txBox="1"/>
            <p:nvPr/>
          </p:nvSpPr>
          <p:spPr>
            <a:xfrm>
              <a:off x="5042019" y="1312938"/>
              <a:ext cx="2052165" cy="677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nonsynonymous</a:t>
              </a:r>
              <a:endParaRPr lang="cs-CZ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 10</a:t>
              </a:r>
              <a:r>
                <a:rPr lang="cs-CZ" sz="18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-9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/</a:t>
              </a:r>
              <a:r>
                <a:rPr lang="cs-CZ" sz="1800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year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23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1596064"/>
            <a:ext cx="764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Eg.: transient receptor potential vanilloid (TRPV) channel protein: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23875" y="361950"/>
            <a:ext cx="769236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3. diverse evolutionary rate in different parts of proteins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r>
              <a:rPr lang="en-GB">
                <a:solidFill>
                  <a:srgbClr val="E60000"/>
                </a:solidFill>
                <a:latin typeface="Arial" charset="0"/>
              </a:rPr>
              <a:t>    (binding sites </a:t>
            </a:r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 structural areas)</a:t>
            </a:r>
          </a:p>
        </p:txBody>
      </p:sp>
      <p:pic>
        <p:nvPicPr>
          <p:cNvPr id="12291" name="Picture 3" descr="http://www.epernicus.com/figures/1223/zoomed/1223.jpg?1243538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27" y="2604814"/>
            <a:ext cx="4572000" cy="3048001"/>
          </a:xfrm>
          <a:prstGeom prst="rect">
            <a:avLst/>
          </a:prstGeom>
          <a:noFill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515094" y="5177246"/>
            <a:ext cx="2084387" cy="754867"/>
          </a:xfrm>
          <a:prstGeom prst="wedgeRectCallout">
            <a:avLst>
              <a:gd name="adj1" fmla="val -133813"/>
              <a:gd name="adj2" fmla="val -20963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pitchFamily="34" charset="0"/>
              </a:rPr>
              <a:t>binding sites are more conserved</a:t>
            </a:r>
            <a:endParaRPr lang="en-GB" sz="1800" i="1" baseline="-25000">
              <a:latin typeface="Arial" pitchFamily="34" charset="0"/>
              <a:sym typeface="Symbol" pitchFamily="18" charset="2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3518264" y="2821577"/>
            <a:ext cx="2055222" cy="8273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5608321" y="2560320"/>
            <a:ext cx="15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ATP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478FE1B-BCCD-405B-9C70-5E7894314574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823615"/>
            <a:ext cx="4476564" cy="5433045"/>
            <a:chOff x="2371059" y="951782"/>
            <a:chExt cx="4476307" cy="5432733"/>
          </a:xfrm>
        </p:grpSpPr>
        <p:pic>
          <p:nvPicPr>
            <p:cNvPr id="5" name="Obrázek 4" descr="Scan2.TIF"/>
            <p:cNvPicPr>
              <a:picLocks noChangeAspect="1"/>
            </p:cNvPicPr>
            <p:nvPr/>
          </p:nvPicPr>
          <p:blipFill>
            <a:blip r:embed="rId2" cstate="print">
              <a:lum bright="-10000" contrast="20000"/>
            </a:blip>
            <a:srcRect t="20853" r="35855" b="41783"/>
            <a:stretch>
              <a:fillRect/>
            </a:stretch>
          </p:blipFill>
          <p:spPr>
            <a:xfrm rot="5400000">
              <a:off x="1892846" y="1429995"/>
              <a:ext cx="5432733" cy="4476307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 bwMode="auto">
            <a:xfrm>
              <a:off x="2608263" y="3508744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bdélník 8"/>
            <p:cNvSpPr/>
            <p:nvPr/>
          </p:nvSpPr>
          <p:spPr bwMode="auto">
            <a:xfrm>
              <a:off x="2608263" y="4533014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2608263" y="5543107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4988" y="361950"/>
            <a:ext cx="8261429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4. different evolutionary rates at individual codone positions</a:t>
            </a:r>
            <a:endParaRPr lang="en-GB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7" name="Picture 2" descr="http://bio3400.nicerweb.com/Locked/media/ch13/13_07-genetic_code.jpg">
            <a:extLst>
              <a:ext uri="{FF2B5EF4-FFF2-40B4-BE49-F238E27FC236}">
                <a16:creationId xmlns:a16="http://schemas.microsoft.com/office/drawing/2014/main" id="{886BA92C-EB68-438B-8D92-5B1C74B4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48" y="1258941"/>
            <a:ext cx="4245766" cy="4340117"/>
          </a:xfrm>
          <a:prstGeom prst="rect">
            <a:avLst/>
          </a:prstGeom>
          <a:noFill/>
        </p:spPr>
      </p:pic>
      <p:sp>
        <p:nvSpPr>
          <p:cNvPr id="8" name="Obdélníkový popisek 2">
            <a:extLst>
              <a:ext uri="{FF2B5EF4-FFF2-40B4-BE49-F238E27FC236}">
                <a16:creationId xmlns:a16="http://schemas.microsoft.com/office/drawing/2014/main" id="{5FA1B94A-9119-4576-9E20-6355A416C8A4}"/>
              </a:ext>
            </a:extLst>
          </p:cNvPr>
          <p:cNvSpPr/>
          <p:nvPr/>
        </p:nvSpPr>
        <p:spPr bwMode="auto">
          <a:xfrm>
            <a:off x="164775" y="5737822"/>
            <a:ext cx="1529681" cy="593124"/>
          </a:xfrm>
          <a:prstGeom prst="wedgeRectCallout">
            <a:avLst>
              <a:gd name="adj1" fmla="val 3502"/>
              <a:gd name="adj2" fmla="val -11527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codons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11" name="Obdélníkový popisek 3">
            <a:extLst>
              <a:ext uri="{FF2B5EF4-FFF2-40B4-BE49-F238E27FC236}">
                <a16:creationId xmlns:a16="http://schemas.microsoft.com/office/drawing/2014/main" id="{85A134FC-F003-482E-90AA-CAD02C308B58}"/>
              </a:ext>
            </a:extLst>
          </p:cNvPr>
          <p:cNvSpPr/>
          <p:nvPr/>
        </p:nvSpPr>
        <p:spPr bwMode="auto">
          <a:xfrm>
            <a:off x="2081694" y="5987962"/>
            <a:ext cx="2494547" cy="593124"/>
          </a:xfrm>
          <a:prstGeom prst="wedgeRectCallout">
            <a:avLst>
              <a:gd name="adj1" fmla="val 20364"/>
              <a:gd name="adj2" fmla="val -20152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... but 20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aminoacids</a:t>
            </a: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18997BB-18CE-48B0-95A3-33790AE3F408}"/>
              </a:ext>
            </a:extLst>
          </p:cNvPr>
          <p:cNvGrpSpPr/>
          <p:nvPr/>
        </p:nvGrpSpPr>
        <p:grpSpPr>
          <a:xfrm>
            <a:off x="5397921" y="4702969"/>
            <a:ext cx="3117429" cy="2015044"/>
            <a:chOff x="5397921" y="4702969"/>
            <a:chExt cx="3117429" cy="2015044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4C8B5FB7-F9E6-4A83-AF4D-2931F7936C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96780" y="4702969"/>
              <a:ext cx="1018570" cy="16457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E038CC1-4381-4AE7-86C0-94C2BDD5BE9E}"/>
                </a:ext>
              </a:extLst>
            </p:cNvPr>
            <p:cNvSpPr txBox="1"/>
            <p:nvPr/>
          </p:nvSpPr>
          <p:spPr>
            <a:xfrm>
              <a:off x="5397921" y="6348681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nonsynonymous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olutionary Genetics - ppt download">
            <a:extLst>
              <a:ext uri="{FF2B5EF4-FFF2-40B4-BE49-F238E27FC236}">
                <a16:creationId xmlns:a16="http://schemas.microsoft.com/office/drawing/2014/main" id="{9CEF1272-0EA3-40A7-8D54-C26DF9072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r="26824"/>
          <a:stretch/>
        </p:blipFill>
        <p:spPr bwMode="auto">
          <a:xfrm>
            <a:off x="197476" y="222802"/>
            <a:ext cx="4129966" cy="66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1" descr="skenovat0004">
            <a:extLst>
              <a:ext uri="{FF2B5EF4-FFF2-40B4-BE49-F238E27FC236}">
                <a16:creationId xmlns:a16="http://schemas.microsoft.com/office/drawing/2014/main" id="{1D5E8E46-1E10-4D71-903C-18097F3A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898280" y="1916386"/>
            <a:ext cx="3477405" cy="38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515B51C3-D680-4AEE-B535-BE564AB8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954" y="399021"/>
            <a:ext cx="491257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...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and in </a:t>
            </a:r>
            <a:r>
              <a:rPr lang="cs-CZ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parts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genome</a:t>
            </a:r>
          </a:p>
        </p:txBody>
      </p:sp>
    </p:spTree>
    <p:extLst>
      <p:ext uri="{BB962C8B-B14F-4D97-AF65-F5344CB8AC3E}">
        <p14:creationId xmlns:p14="http://schemas.microsoft.com/office/powerpoint/2010/main" val="424299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4988" y="3916492"/>
            <a:ext cx="6873677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likewise M.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Grunstein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(1976):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evolutionary rate of Histone H4 in 2 sea urchin species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84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 9 of 10 differences synonymous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889" y="2290118"/>
            <a:ext cx="2484388" cy="1392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8" name="AutoShape 4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10" name="AutoShape 6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2" name="Picture 8" descr="https://encrypted-tbn1.gstatic.com/images?q=tbn:ANd9GcSbEXZJ3IFYe5I4_F2mBefY6k4YNaQg7mLIpCn9-5A0Je4uQK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86" y="2101248"/>
            <a:ext cx="2085117" cy="1669755"/>
          </a:xfrm>
          <a:prstGeom prst="rect">
            <a:avLst/>
          </a:prstGeom>
          <a:noFill/>
        </p:spPr>
      </p:pic>
      <p:pic>
        <p:nvPicPr>
          <p:cNvPr id="21514" name="Picture 10" descr="http://eatsomethingsexy.com/wordpress/wp-content/uploads/2010/10/seaur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32" y="4821083"/>
            <a:ext cx="2100649" cy="18149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http://www.365daysofdining.com/wp-content/uploads/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588" y="4905768"/>
            <a:ext cx="1985320" cy="1952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534988" y="320675"/>
            <a:ext cx="8930522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excess of synonymous nucleotide substitutions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 esp. at the 3rd position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en-US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M. Kimura (1977): mRNA sequences of humans and rabbits  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of 53 nucleotide positions 6 differences, of them only 1 nonsynonymous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 theoretically only 24% of differences should be synonymous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2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8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9080" y="2339930"/>
            <a:ext cx="4019106" cy="37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34988" y="361950"/>
            <a:ext cx="8042586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5.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evolutionary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rate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a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given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protein in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various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species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   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roughly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constant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046779" y="2178248"/>
            <a:ext cx="2880316" cy="3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947500" y="1626783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(1983),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vertebrates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-globin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4988" y="208752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Wilson (1977),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mammals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, 7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proteins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4988" y="1120346"/>
            <a:ext cx="8762335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substitution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= replacement of one allele by other (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tj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fixation of a new allele)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if an individual do not reproduce, we call it </a:t>
            </a:r>
            <a:r>
              <a:rPr lang="en-GB" sz="2000" u="sng" dirty="0">
                <a:latin typeface="Arial" charset="0"/>
              </a:rPr>
              <a:t>genetic death</a:t>
            </a:r>
            <a:br>
              <a:rPr lang="en-GB" sz="2000" u="sng" dirty="0">
                <a:latin typeface="Arial" charset="0"/>
              </a:rPr>
            </a:br>
            <a:endParaRPr lang="en-GB" sz="2000" u="sng" dirty="0"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en-GB" sz="2000" dirty="0">
                <a:solidFill>
                  <a:srgbClr val="003399"/>
                </a:solidFill>
                <a:latin typeface="Arial" charset="0"/>
              </a:rPr>
              <a:t>J.B.S. Haldane (1957): 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</a:t>
            </a:r>
            <a:r>
              <a:rPr lang="en-GB" sz="2000" dirty="0">
                <a:latin typeface="Arial" charset="0"/>
                <a:sym typeface="Symbol" pitchFamily="18" charset="2"/>
              </a:rPr>
              <a:t> fixation and replacement of a deleterious allele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charset="0"/>
                <a:sym typeface="Symbol" pitchFamily="18" charset="2"/>
              </a:rPr>
              <a:t>as long as the original allele exists in the population, mean fitness is lower</a:t>
            </a:r>
            <a:br>
              <a:rPr lang="en-GB" sz="2000" dirty="0">
                <a:latin typeface="Arial" charset="0"/>
                <a:sym typeface="Symbol" pitchFamily="18" charset="2"/>
              </a:rPr>
            </a:br>
            <a:r>
              <a:rPr lang="en-GB" sz="2000" dirty="0">
                <a:latin typeface="Arial" charset="0"/>
                <a:sym typeface="Symbol" pitchFamily="18" charset="2"/>
              </a:rPr>
              <a:t>	than maximal fitness</a:t>
            </a:r>
            <a:endParaRPr lang="en-GB" sz="2000" dirty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48511" y="301494"/>
            <a:ext cx="7135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80000"/>
                </a:solidFill>
                <a:latin typeface="Arial" charset="0"/>
              </a:rPr>
              <a:t>Substitutional load and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GB" dirty="0">
                <a:solidFill>
                  <a:srgbClr val="E80000"/>
                </a:solidFill>
                <a:latin typeface="Arial" charset="0"/>
              </a:rPr>
              <a:t>cost of natural selection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13" y="4058307"/>
            <a:ext cx="1730221" cy="26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81184" y="6080402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1800" dirty="0" err="1">
                <a:solidFill>
                  <a:srgbClr val="003399"/>
                </a:solidFill>
                <a:latin typeface="Arial" charset="0"/>
              </a:rPr>
              <a:t>Haldane</a:t>
            </a:r>
            <a:endParaRPr lang="cs-CZ" sz="18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851547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en-GB" sz="2000">
                <a:latin typeface="Arial" charset="0"/>
              </a:rPr>
              <a:t>mostly does not concern morphological, physiological, and behavioural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	trais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cannot explain adaptations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many deleterious mutations, however, these rapidly removed by selection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selection acts also at the molecular level but most mutations have only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	small effects on fitness </a:t>
            </a:r>
            <a:r>
              <a:rPr lang="en-GB" sz="2000">
                <a:latin typeface="Arial" charset="0"/>
                <a:sym typeface="Symbol" pitchFamily="18" charset="2"/>
              </a:rPr>
              <a:t> important role of drift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4988" y="3713215"/>
            <a:ext cx="75600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60000"/>
                </a:solidFill>
                <a:latin typeface="Arial" charset="0"/>
              </a:rPr>
              <a:t>Haldane´s cost of selection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wa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s overestimated:</a:t>
            </a:r>
          </a:p>
          <a:p>
            <a:pPr eaLnBrk="0" hangingPunct="0"/>
            <a:endParaRPr lang="en-GB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en-GB" sz="2000" dirty="0">
                <a:latin typeface="Arial" charset="0"/>
              </a:rPr>
              <a:t>selection mostly </a:t>
            </a:r>
            <a:r>
              <a:rPr lang="en-GB" sz="2000" u="sng" dirty="0">
                <a:latin typeface="Arial" charset="0"/>
              </a:rPr>
              <a:t>soft</a:t>
            </a:r>
            <a:r>
              <a:rPr lang="en-GB" sz="2000" dirty="0">
                <a:latin typeface="Arial" charset="0"/>
              </a:rPr>
              <a:t>, not hard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eaLnBrk="0" hangingPunct="0"/>
            <a:r>
              <a:rPr lang="en-GB" sz="2000" u="sng" dirty="0">
                <a:latin typeface="Arial" charset="0"/>
              </a:rPr>
              <a:t>frequency-dependent selection</a:t>
            </a:r>
            <a:r>
              <a:rPr lang="en-GB" sz="2000" dirty="0">
                <a:latin typeface="Arial" charset="0"/>
              </a:rPr>
              <a:t> rather than overdominance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eaLnBrk="0" hangingPunct="0"/>
            <a:r>
              <a:rPr lang="en-GB" sz="2000" dirty="0">
                <a:latin typeface="Arial" charset="0"/>
              </a:rPr>
              <a:t>selection does not affect individual loci independently (epistasis)</a:t>
            </a:r>
            <a:endParaRPr lang="en-GB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973438"/>
            <a:ext cx="4852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 dirty="0">
                <a:latin typeface="Arial" pitchFamily="34" charset="0"/>
                <a:sym typeface="Symbol" pitchFamily="18" charset="2"/>
              </a:rPr>
              <a:t>Mean time to fixation of a novel mutation </a:t>
            </a:r>
            <a:br>
              <a:rPr lang="en-GB" sz="2000" dirty="0">
                <a:latin typeface="Arial" pitchFamily="34" charset="0"/>
                <a:sym typeface="Symbol" pitchFamily="18" charset="2"/>
              </a:rPr>
            </a:br>
            <a:r>
              <a:rPr lang="en-GB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en-GB" sz="2000" i="1" dirty="0">
                <a:latin typeface="Arial" pitchFamily="34" charset="0"/>
              </a:rPr>
              <a:t>N</a:t>
            </a:r>
            <a:r>
              <a:rPr lang="en-GB" sz="2000" i="1" baseline="-25000" dirty="0">
                <a:latin typeface="Arial" pitchFamily="34" charset="0"/>
              </a:rPr>
              <a:t>e</a:t>
            </a:r>
            <a:endParaRPr lang="en-GB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moderately sized population: mutations more frequent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small population:</a:t>
            </a:r>
            <a:br>
              <a:rPr lang="en-GB" sz="1600">
                <a:latin typeface="Arial" pitchFamily="34" charset="0"/>
              </a:rPr>
            </a:br>
            <a:r>
              <a:rPr lang="en-GB" sz="1600">
                <a:latin typeface="Arial" pitchFamily="34" charset="0"/>
              </a:rPr>
              <a:t>mutations infrequent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1859692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>
                <a:latin typeface="Arial" pitchFamily="34" charset="0"/>
                <a:sym typeface="Symbol" pitchFamily="18" charset="2"/>
              </a:rPr>
              <a:t>Mean interval between fixations </a:t>
            </a:r>
            <a:br>
              <a:rPr lang="en-GB" sz="2000">
                <a:latin typeface="Arial" pitchFamily="34" charset="0"/>
                <a:sym typeface="Symbol" pitchFamily="18" charset="2"/>
              </a:rPr>
            </a:br>
            <a:r>
              <a:rPr lang="en-GB" sz="2000">
                <a:latin typeface="Arial" pitchFamily="34" charset="0"/>
                <a:sym typeface="Symbol" pitchFamily="18" charset="2"/>
              </a:rPr>
              <a:t>	= 1/</a:t>
            </a:r>
            <a:r>
              <a:rPr lang="en-GB" sz="2000" i="1">
                <a:latin typeface="Arial" pitchFamily="34" charset="0"/>
                <a:sym typeface="Symbol" pitchFamily="18" charset="2"/>
              </a:rPr>
              <a:t></a:t>
            </a:r>
            <a:endParaRPr lang="en-GB" sz="200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 dirty="0">
                <a:latin typeface="Arial" pitchFamily="34" charset="0"/>
                <a:sym typeface="Symbol" pitchFamily="18" charset="2"/>
              </a:rPr>
              <a:t>In small populations faster fixations but</a:t>
            </a:r>
            <a:br>
              <a:rPr lang="en-GB" sz="2000" dirty="0">
                <a:latin typeface="Arial" pitchFamily="34" charset="0"/>
                <a:sym typeface="Symbol" pitchFamily="18" charset="2"/>
              </a:rPr>
            </a:br>
            <a:r>
              <a:rPr lang="en-GB" sz="2000" dirty="0">
                <a:latin typeface="Arial" pitchFamily="34" charset="0"/>
                <a:sym typeface="Symbol" pitchFamily="18" charset="2"/>
              </a:rPr>
              <a:t>	longer interval between </a:t>
            </a:r>
            <a:r>
              <a:rPr lang="cs-CZ" sz="2000" dirty="0" err="1">
                <a:latin typeface="Arial" pitchFamily="34" charset="0"/>
                <a:sym typeface="Symbol" pitchFamily="18" charset="2"/>
              </a:rPr>
              <a:t>them</a:t>
            </a:r>
            <a:r>
              <a:rPr lang="en-GB" sz="2000" dirty="0">
                <a:latin typeface="Arial" pitchFamily="34" charset="0"/>
                <a:sym typeface="Symbol" pitchFamily="18" charset="2"/>
              </a:rPr>
              <a:t>: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416333" y="320675"/>
            <a:ext cx="549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E80000"/>
                </a:solidFill>
                <a:latin typeface="Arial" charset="0"/>
              </a:rPr>
              <a:t>Theoretical principles of neutral theory: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4254" y="363071"/>
            <a:ext cx="2954425" cy="6218173"/>
          </a:xfrm>
          <a:prstGeom prst="rect">
            <a:avLst/>
          </a:prstGeom>
        </p:spPr>
      </p:pic>
      <p:grpSp>
        <p:nvGrpSpPr>
          <p:cNvPr id="5" name="Skupina 10"/>
          <p:cNvGrpSpPr/>
          <p:nvPr/>
        </p:nvGrpSpPr>
        <p:grpSpPr>
          <a:xfrm>
            <a:off x="474663" y="3151286"/>
            <a:ext cx="5732660" cy="3046988"/>
            <a:chOff x="593725" y="2339975"/>
            <a:chExt cx="5732660" cy="3046988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5732660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en-GB" sz="2000">
                  <a:latin typeface="Arial" pitchFamily="34" charset="0"/>
                </a:rPr>
                <a:t>Frequency of substitutions (replacements of</a:t>
              </a:r>
              <a:br>
                <a:rPr lang="en-GB" sz="2000">
                  <a:latin typeface="Arial" pitchFamily="34" charset="0"/>
                </a:rPr>
              </a:br>
              <a:r>
                <a:rPr lang="en-GB" sz="2000">
                  <a:latin typeface="Arial" pitchFamily="34" charset="0"/>
                </a:rPr>
                <a:t>	one allele by another in populations):</a:t>
              </a:r>
              <a:br>
                <a:rPr lang="en-GB" sz="2000">
                  <a:latin typeface="Arial" pitchFamily="34" charset="0"/>
                </a:rPr>
              </a:br>
              <a:endParaRPr lang="en-GB" sz="2000">
                <a:latin typeface="Arial" pitchFamily="34" charset="0"/>
              </a:endParaRPr>
            </a:p>
            <a:p>
              <a:pPr defTabSz="540000" eaLnBrk="0" hangingPunct="0"/>
              <a:r>
                <a:rPr lang="en-GB" sz="1800">
                  <a:latin typeface="Arial" pitchFamily="34" charset="0"/>
                  <a:sym typeface="Symbol" pitchFamily="18" charset="2"/>
                </a:rPr>
                <a:t>	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en-GB" sz="2000" i="1">
                  <a:latin typeface="Arial" pitchFamily="34" charset="0"/>
                </a:rPr>
                <a:t>N</a:t>
              </a:r>
              <a:r>
                <a:rPr lang="en-GB" sz="2000" i="1" baseline="-25000">
                  <a:latin typeface="Arial" pitchFamily="34" charset="0"/>
                </a:rPr>
                <a:t>e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)  2</a:t>
              </a:r>
              <a:r>
                <a:rPr lang="en-GB" sz="2000" i="1">
                  <a:latin typeface="Arial" pitchFamily="34" charset="0"/>
                </a:rPr>
                <a:t>N</a:t>
              </a:r>
              <a:r>
                <a:rPr lang="en-GB" sz="2000" i="1" baseline="-25000">
                  <a:latin typeface="Arial" pitchFamily="34" charset="0"/>
                </a:rPr>
                <a:t>e</a:t>
              </a:r>
              <a:r>
                <a:rPr lang="en-GB" sz="2000" i="1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 = </a:t>
              </a:r>
              <a:r>
                <a:rPr lang="en-GB" sz="2000" i="1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en-GB" sz="200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en-GB" sz="200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en-GB" sz="2000">
                  <a:solidFill>
                    <a:srgbClr val="E60000"/>
                  </a:solidFill>
                  <a:latin typeface="Arial" pitchFamily="34" charset="0"/>
                  <a:sym typeface="Symbol" pitchFamily="18" charset="2"/>
                </a:rPr>
                <a:t>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 </a:t>
              </a:r>
              <a:r>
                <a:rPr lang="en-GB" sz="240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rate of neutral evolution is </a:t>
              </a:r>
            </a:p>
            <a:p>
              <a:pPr defTabSz="540000" eaLnBrk="0" hangingPunct="0"/>
              <a:r>
                <a:rPr lang="en-GB" sz="240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independent of </a:t>
              </a:r>
              <a:r>
                <a:rPr lang="en-GB" sz="2400" i="1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en-GB" sz="2400" i="1" baseline="-2500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en-GB" sz="2400">
                  <a:solidFill>
                    <a:srgbClr val="DE0000"/>
                  </a:solidFill>
                  <a:latin typeface="Arial" pitchFamily="34" charset="0"/>
                </a:rPr>
                <a:t>, depends only</a:t>
              </a:r>
            </a:p>
            <a:p>
              <a:pPr defTabSz="540000" eaLnBrk="0" hangingPunct="0"/>
              <a:r>
                <a:rPr lang="en-GB" i="1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</a:t>
              </a:r>
              <a:r>
                <a:rPr lang="en-GB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on frequency of neutral mutations </a:t>
              </a:r>
              <a:r>
                <a:rPr lang="en-GB" sz="2400" i="1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 </a:t>
              </a:r>
              <a:r>
                <a:rPr lang="en-GB" sz="240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en-GB" sz="200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931DE7B1-A4C1-4345-BF9B-CF7D09AC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973438"/>
            <a:ext cx="4852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 dirty="0">
                <a:latin typeface="Arial" pitchFamily="34" charset="0"/>
                <a:sym typeface="Symbol" pitchFamily="18" charset="2"/>
              </a:rPr>
              <a:t>Mean time to fixation of a novel mutation </a:t>
            </a:r>
            <a:br>
              <a:rPr lang="en-GB" sz="2000" dirty="0">
                <a:latin typeface="Arial" pitchFamily="34" charset="0"/>
                <a:sym typeface="Symbol" pitchFamily="18" charset="2"/>
              </a:rPr>
            </a:br>
            <a:r>
              <a:rPr lang="en-GB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en-GB" sz="2000" i="1" dirty="0">
                <a:latin typeface="Arial" pitchFamily="34" charset="0"/>
              </a:rPr>
              <a:t>N</a:t>
            </a:r>
            <a:r>
              <a:rPr lang="en-GB" sz="2000" i="1" baseline="-25000" dirty="0">
                <a:latin typeface="Arial" pitchFamily="34" charset="0"/>
              </a:rPr>
              <a:t>e</a:t>
            </a:r>
            <a:endParaRPr lang="en-GB" sz="2000" baseline="-25000" dirty="0">
              <a:latin typeface="Arial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5D2180C-65D2-4156-8E58-9F22DFA6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1859692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>
                <a:latin typeface="Arial" pitchFamily="34" charset="0"/>
                <a:sym typeface="Symbol" pitchFamily="18" charset="2"/>
              </a:rPr>
              <a:t>Mean interval between fixations </a:t>
            </a:r>
            <a:br>
              <a:rPr lang="en-GB" sz="2000">
                <a:latin typeface="Arial" pitchFamily="34" charset="0"/>
                <a:sym typeface="Symbol" pitchFamily="18" charset="2"/>
              </a:rPr>
            </a:br>
            <a:r>
              <a:rPr lang="en-GB" sz="2000">
                <a:latin typeface="Arial" pitchFamily="34" charset="0"/>
                <a:sym typeface="Symbol" pitchFamily="18" charset="2"/>
              </a:rPr>
              <a:t>	= 1/</a:t>
            </a:r>
            <a:r>
              <a:rPr lang="en-GB" sz="2000" i="1">
                <a:latin typeface="Arial" pitchFamily="34" charset="0"/>
                <a:sym typeface="Symbol" pitchFamily="18" charset="2"/>
              </a:rPr>
              <a:t></a:t>
            </a:r>
            <a:endParaRPr lang="en-GB" sz="2000">
              <a:latin typeface="Arial" pitchFamily="34" charset="0"/>
            </a:endParaRP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D328D0A6-D6CF-4B34-A42A-09F08ECF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3" y="320675"/>
            <a:ext cx="549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dirty="0">
                <a:solidFill>
                  <a:srgbClr val="E80000"/>
                </a:solidFill>
                <a:latin typeface="Arial" charset="0"/>
              </a:rPr>
              <a:t>Theoretical principles of neutral theory: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881913" y="1470806"/>
            <a:ext cx="2833570" cy="1003300"/>
            <a:chOff x="5913438" y="2174875"/>
            <a:chExt cx="2833570" cy="1003300"/>
          </a:xfrm>
        </p:grpSpPr>
        <p:graphicFrame>
          <p:nvGraphicFramePr>
            <p:cNvPr id="100384" name="Object 32"/>
            <p:cNvGraphicFramePr>
              <a:graphicFrameLocks noChangeAspect="1"/>
            </p:cNvGraphicFramePr>
            <p:nvPr/>
          </p:nvGraphicFramePr>
          <p:xfrm>
            <a:off x="5913438" y="2174875"/>
            <a:ext cx="87312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Rovnice" r:id="rId4" imgW="342720" imgH="393480" progId="Equation.3">
                    <p:embed/>
                  </p:oleObj>
                </mc:Choice>
                <mc:Fallback>
                  <p:oleObj name="Rovnice" r:id="rId4" imgW="342720" imgH="39348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8" y="2174875"/>
                          <a:ext cx="87312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6657975" y="2481263"/>
              <a:ext cx="20890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where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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4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N</a:t>
              </a:r>
              <a:r>
                <a:rPr lang="cs-CZ" sz="2000" i="1" baseline="-25000" dirty="0">
                  <a:latin typeface="Arial" charset="0"/>
                  <a:sym typeface="Symbol" pitchFamily="18" charset="2"/>
                </a:rPr>
                <a:t>e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</a:t>
              </a:r>
              <a:endParaRPr lang="cs-CZ" sz="2000" i="1" dirty="0">
                <a:latin typeface="Arial" charset="0"/>
              </a:endParaRPr>
            </a:p>
          </p:txBody>
        </p:sp>
      </p:grp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632873" y="448676"/>
            <a:ext cx="4448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latin typeface="Arial" charset="0"/>
                <a:sym typeface="Symbol" pitchFamily="18" charset="2"/>
              </a:rPr>
              <a:t>M</a:t>
            </a:r>
            <a:r>
              <a:rPr lang="en-GB" dirty="0" err="1">
                <a:latin typeface="Arial" charset="0"/>
                <a:sym typeface="Symbol" pitchFamily="18" charset="2"/>
              </a:rPr>
              <a:t>ean</a:t>
            </a:r>
            <a:r>
              <a:rPr lang="en-GB" dirty="0">
                <a:latin typeface="Arial" charset="0"/>
                <a:sym typeface="Symbol" pitchFamily="18" charset="2"/>
              </a:rPr>
              <a:t> balanced heterozygosity:</a:t>
            </a: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474663" y="3334522"/>
            <a:ext cx="7348487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GB" sz="2000">
                <a:latin typeface="Arial" charset="0"/>
                <a:sym typeface="Symbol" pitchFamily="18" charset="2"/>
              </a:rPr>
              <a:t>continual emergence of new mutations  increase of variation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>
                <a:latin typeface="Arial" charset="0"/>
                <a:sym typeface="Symbol" pitchFamily="18" charset="2"/>
              </a:rPr>
              <a:t> its erosion by drift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>
                <a:latin typeface="Arial" charset="0"/>
                <a:sym typeface="Symbol" pitchFamily="18" charset="2"/>
              </a:rPr>
              <a:t> continual replacement of one allele by another</a:t>
            </a:r>
            <a:endParaRPr lang="en-GB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534988" y="5178617"/>
            <a:ext cx="7991290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Equilibrium between mutation and drift  </a:t>
            </a:r>
            <a:r>
              <a:rPr lang="en-GB" u="sng">
                <a:solidFill>
                  <a:srgbClr val="E60000"/>
                </a:solidFill>
                <a:latin typeface="Arial" charset="0"/>
                <a:sym typeface="Symbol" pitchFamily="18" charset="2"/>
              </a:rPr>
              <a:t>polymorphism</a:t>
            </a:r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b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(contrary to the mutation-selection eq.) is </a:t>
            </a:r>
            <a:r>
              <a:rPr lang="en-GB" u="sng">
                <a:solidFill>
                  <a:srgbClr val="E60000"/>
                </a:solidFill>
                <a:latin typeface="Arial" charset="0"/>
                <a:sym typeface="Symbol" pitchFamily="18" charset="2"/>
              </a:rPr>
              <a:t>transient</a:t>
            </a:r>
            <a:endParaRPr lang="en-GB" u="sng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678916" y="638869"/>
            <a:ext cx="2033031" cy="1131888"/>
          </a:xfrm>
          <a:prstGeom prst="wedgeRectCallout">
            <a:avLst>
              <a:gd name="adj1" fmla="val -80907"/>
              <a:gd name="adj2" fmla="val 5238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  <a:sym typeface="Symbol" pitchFamily="18" charset="2"/>
              </a:rPr>
              <a:t>larger populations  higher heterozygosity</a:t>
            </a:r>
            <a:endParaRPr lang="en-GB" sz="1800" i="1" baseline="-2500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6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mut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232" y="3333233"/>
            <a:ext cx="4902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2860195" y="3620571"/>
            <a:ext cx="4357687" cy="2784475"/>
            <a:chOff x="1795" y="2207"/>
            <a:chExt cx="2745" cy="1754"/>
          </a:xfrm>
        </p:grpSpPr>
        <p:sp>
          <p:nvSpPr>
            <p:cNvPr id="14350" name="Rectangle 39"/>
            <p:cNvSpPr>
              <a:spLocks noChangeArrowheads="1"/>
            </p:cNvSpPr>
            <p:nvPr/>
          </p:nvSpPr>
          <p:spPr bwMode="auto">
            <a:xfrm>
              <a:off x="1795" y="3033"/>
              <a:ext cx="1566" cy="92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351" name="Rectangle 44"/>
            <p:cNvSpPr>
              <a:spLocks noChangeArrowheads="1"/>
            </p:cNvSpPr>
            <p:nvPr/>
          </p:nvSpPr>
          <p:spPr bwMode="auto">
            <a:xfrm>
              <a:off x="3875" y="2207"/>
              <a:ext cx="665" cy="174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071457" y="3561837"/>
            <a:ext cx="5127627" cy="2682871"/>
            <a:chOff x="4071457" y="3561837"/>
            <a:chExt cx="5127627" cy="2682871"/>
          </a:xfrm>
        </p:grpSpPr>
        <p:sp>
          <p:nvSpPr>
            <p:cNvPr id="14340" name="Rectangle 33"/>
            <p:cNvSpPr>
              <a:spLocks noChangeArrowheads="1"/>
            </p:cNvSpPr>
            <p:nvPr/>
          </p:nvSpPr>
          <p:spPr bwMode="auto">
            <a:xfrm>
              <a:off x="6400320" y="3725346"/>
              <a:ext cx="128587" cy="2519362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14341" name="Group 46"/>
            <p:cNvGrpSpPr>
              <a:grpSpLocks/>
            </p:cNvGrpSpPr>
            <p:nvPr/>
          </p:nvGrpSpPr>
          <p:grpSpPr bwMode="auto">
            <a:xfrm>
              <a:off x="4071457" y="3561837"/>
              <a:ext cx="5127627" cy="417513"/>
              <a:chOff x="2558" y="2170"/>
              <a:chExt cx="3230" cy="263"/>
            </a:xfrm>
          </p:grpSpPr>
          <p:sp>
            <p:nvSpPr>
              <p:cNvPr id="14346" name="Line 35"/>
              <p:cNvSpPr>
                <a:spLocks noChangeShapeType="1"/>
              </p:cNvSpPr>
              <p:nvPr/>
            </p:nvSpPr>
            <p:spPr bwMode="auto">
              <a:xfrm>
                <a:off x="4176" y="2307"/>
                <a:ext cx="47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7" name="Line 36"/>
              <p:cNvSpPr>
                <a:spLocks noChangeShapeType="1"/>
              </p:cNvSpPr>
              <p:nvPr/>
            </p:nvSpPr>
            <p:spPr bwMode="auto">
              <a:xfrm flipH="1">
                <a:off x="3472" y="2314"/>
                <a:ext cx="474" cy="0"/>
              </a:xfrm>
              <a:prstGeom prst="line">
                <a:avLst/>
              </a:prstGeom>
              <a:noFill/>
              <a:ln w="76200">
                <a:solidFill>
                  <a:srgbClr val="E8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8" name="Text Box 37"/>
              <p:cNvSpPr txBox="1">
                <a:spLocks noChangeArrowheads="1"/>
              </p:cNvSpPr>
              <p:nvPr/>
            </p:nvSpPr>
            <p:spPr bwMode="auto">
              <a:xfrm>
                <a:off x="4657" y="2170"/>
                <a:ext cx="113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chemeClr val="accent2"/>
                    </a:solidFill>
                    <a:latin typeface="Arial" charset="0"/>
                  </a:rPr>
                  <a:t>advantageous</a:t>
                </a:r>
              </a:p>
            </p:txBody>
          </p:sp>
          <p:sp>
            <p:nvSpPr>
              <p:cNvPr id="14349" name="Text Box 38"/>
              <p:cNvSpPr txBox="1">
                <a:spLocks noChangeArrowheads="1"/>
              </p:cNvSpPr>
              <p:nvPr/>
            </p:nvSpPr>
            <p:spPr bwMode="auto">
              <a:xfrm>
                <a:off x="2558" y="2181"/>
                <a:ext cx="90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E80000"/>
                    </a:solidFill>
                    <a:latin typeface="Arial" charset="0"/>
                  </a:rPr>
                  <a:t>deleterious</a:t>
                </a:r>
              </a:p>
            </p:txBody>
          </p:sp>
        </p:grpSp>
      </p:grp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34988" y="361950"/>
            <a:ext cx="3794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Rate of neutral mutations:</a:t>
            </a: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534988" y="1003451"/>
            <a:ext cx="830783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GB" sz="2000" dirty="0" err="1">
                <a:solidFill>
                  <a:srgbClr val="003399"/>
                </a:solidFill>
                <a:latin typeface="Arial" charset="0"/>
              </a:rPr>
              <a:t>Zeyl</a:t>
            </a:r>
            <a:r>
              <a:rPr lang="en-GB" sz="2000" dirty="0">
                <a:solidFill>
                  <a:srgbClr val="003399"/>
                </a:solidFill>
                <a:latin typeface="Arial" charset="0"/>
              </a:rPr>
              <a:t> &amp; </a:t>
            </a:r>
            <a:r>
              <a:rPr lang="en-GB" sz="2000" dirty="0" err="1">
                <a:solidFill>
                  <a:srgbClr val="003399"/>
                </a:solidFill>
                <a:latin typeface="Arial" charset="0"/>
              </a:rPr>
              <a:t>DeVisser</a:t>
            </a:r>
            <a:r>
              <a:rPr lang="en-GB" sz="2000" dirty="0">
                <a:solidFill>
                  <a:srgbClr val="003399"/>
                </a:solidFill>
                <a:latin typeface="Arial" charset="0"/>
              </a:rPr>
              <a:t> (2001):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yeast </a:t>
            </a:r>
            <a:r>
              <a:rPr lang="en-GB" sz="2000" i="1" dirty="0">
                <a:latin typeface="Arial" charset="0"/>
              </a:rPr>
              <a:t>Saccharomyces cerevisiae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50 replicated populations, </a:t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	1 individual in each generation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the experiment does not detect extremely deleterious (lethal) mutations</a:t>
            </a:r>
          </a:p>
        </p:txBody>
      </p:sp>
      <p:sp>
        <p:nvSpPr>
          <p:cNvPr id="14345" name="AutoShape 47"/>
          <p:cNvSpPr>
            <a:spLocks noChangeArrowheads="1"/>
          </p:cNvSpPr>
          <p:nvPr/>
        </p:nvSpPr>
        <p:spPr bwMode="auto">
          <a:xfrm>
            <a:off x="809145" y="3466583"/>
            <a:ext cx="1965325" cy="818338"/>
          </a:xfrm>
          <a:prstGeom prst="wedgeRectCallout">
            <a:avLst>
              <a:gd name="adj1" fmla="val 169546"/>
              <a:gd name="adj2" fmla="val 10223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bimodal distribution of  mutations</a:t>
            </a:r>
            <a:endParaRPr lang="en-GB" sz="1800" i="1" baseline="-25000">
              <a:latin typeface="Arial" charset="0"/>
              <a:sym typeface="Symbol" pitchFamily="18" charset="2"/>
            </a:endParaRPr>
          </a:p>
        </p:txBody>
      </p:sp>
      <p:pic>
        <p:nvPicPr>
          <p:cNvPr id="17" name="Picture 2" descr="DFEnitely Different: The joint distribution of mutation fitness effe…">
            <a:extLst>
              <a:ext uri="{FF2B5EF4-FFF2-40B4-BE49-F238E27FC236}">
                <a16:creationId xmlns:a16="http://schemas.microsoft.com/office/drawing/2014/main" id="{A138EAAE-ACF3-4D98-A238-205C2D16D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20885" r="5469"/>
          <a:stretch/>
        </p:blipFill>
        <p:spPr bwMode="auto">
          <a:xfrm>
            <a:off x="5659396" y="265784"/>
            <a:ext cx="3251178" cy="22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2AC92075-4F0F-4CA1-9C4D-1CD7E6E5BC3A}"/>
              </a:ext>
            </a:extLst>
          </p:cNvPr>
          <p:cNvGrpSpPr/>
          <p:nvPr/>
        </p:nvGrpSpPr>
        <p:grpSpPr>
          <a:xfrm>
            <a:off x="0" y="1581783"/>
            <a:ext cx="9083329" cy="3462586"/>
            <a:chOff x="0" y="1170086"/>
            <a:chExt cx="9083329" cy="3462586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ED990A0-9413-4B6E-B8CF-486C0C29E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0816" y="1170086"/>
              <a:ext cx="4722513" cy="344821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8810592-F34D-4DE2-87D1-0E6B7902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70086"/>
              <a:ext cx="4722513" cy="3462586"/>
            </a:xfrm>
            <a:prstGeom prst="rect">
              <a:avLst/>
            </a:prstGeom>
          </p:spPr>
        </p:pic>
      </p:grpSp>
      <p:sp>
        <p:nvSpPr>
          <p:cNvPr id="9" name="AutoShape 47">
            <a:extLst>
              <a:ext uri="{FF2B5EF4-FFF2-40B4-BE49-F238E27FC236}">
                <a16:creationId xmlns:a16="http://schemas.microsoft.com/office/drawing/2014/main" id="{FCAF9EDC-3166-4D5D-9585-38958BC4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922" y="1359243"/>
            <a:ext cx="926851" cy="490166"/>
          </a:xfrm>
          <a:prstGeom prst="wedgeRectCallout">
            <a:avLst>
              <a:gd name="adj1" fmla="val -17484"/>
              <a:gd name="adj2" fmla="val 11046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err="1">
                <a:latin typeface="Arial" charset="0"/>
              </a:rPr>
              <a:t>yeast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0" name="AutoShape 47">
            <a:extLst>
              <a:ext uri="{FF2B5EF4-FFF2-40B4-BE49-F238E27FC236}">
                <a16:creationId xmlns:a16="http://schemas.microsoft.com/office/drawing/2014/main" id="{B8ED8754-60EB-479B-BAB7-30FF11A6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663" y="1099751"/>
            <a:ext cx="1188667" cy="749657"/>
          </a:xfrm>
          <a:prstGeom prst="wedgeRectCallout">
            <a:avLst>
              <a:gd name="adj1" fmla="val -17484"/>
              <a:gd name="adj2" fmla="val 11046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RNA </a:t>
            </a:r>
            <a:r>
              <a:rPr lang="cs-CZ" sz="1800" dirty="0" err="1">
                <a:latin typeface="Arial" charset="0"/>
              </a:rPr>
              <a:t>viruses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33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52408" y="5438453"/>
            <a:ext cx="7435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Arial" charset="0"/>
              </a:rPr>
              <a:t>Observed </a:t>
            </a:r>
            <a:r>
              <a:rPr lang="en-GB" u="sng">
                <a:latin typeface="Arial" charset="0"/>
              </a:rPr>
              <a:t>heterozygosity lower</a:t>
            </a:r>
            <a:r>
              <a:rPr lang="en-GB">
                <a:latin typeface="Arial" charset="0"/>
              </a:rPr>
              <a:t> than predicted by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1307385" y="296863"/>
            <a:ext cx="650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60000"/>
                </a:solidFill>
                <a:latin typeface="Arial" charset="0"/>
              </a:rPr>
              <a:t>Test of neutral theory: range of heterozygosity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B1F4F4C-E301-4EB3-A7D4-107C7C59806D}"/>
              </a:ext>
            </a:extLst>
          </p:cNvPr>
          <p:cNvGrpSpPr/>
          <p:nvPr/>
        </p:nvGrpSpPr>
        <p:grpSpPr>
          <a:xfrm>
            <a:off x="1228651" y="1487656"/>
            <a:ext cx="6365682" cy="3497902"/>
            <a:chOff x="1228651" y="1487656"/>
            <a:chExt cx="6365682" cy="3497902"/>
          </a:xfrm>
        </p:grpSpPr>
        <p:pic>
          <p:nvPicPr>
            <p:cNvPr id="15362" name="Picture 8" descr="Hetero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392523" y="1658983"/>
              <a:ext cx="620181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A6BC19B-BAB3-4C3D-843E-04AC7AEBDF42}"/>
                </a:ext>
              </a:extLst>
            </p:cNvPr>
            <p:cNvSpPr txBox="1"/>
            <p:nvPr/>
          </p:nvSpPr>
          <p:spPr>
            <a:xfrm>
              <a:off x="3491753" y="4585448"/>
              <a:ext cx="297709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Expected heterozygosity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2E606F8-C1EE-4B8D-A351-C07ED3E21440}"/>
                </a:ext>
              </a:extLst>
            </p:cNvPr>
            <p:cNvSpPr txBox="1"/>
            <p:nvPr/>
          </p:nvSpPr>
          <p:spPr>
            <a:xfrm rot="16200000">
              <a:off x="-80682" y="2796989"/>
              <a:ext cx="30187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Observed heterozygosity</a:t>
              </a:r>
            </a:p>
          </p:txBody>
        </p:sp>
      </p:grp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43250" y="1448344"/>
            <a:ext cx="1965325" cy="711200"/>
          </a:xfrm>
          <a:prstGeom prst="wedgeRectCallout">
            <a:avLst>
              <a:gd name="adj1" fmla="val 103310"/>
              <a:gd name="adj2" fmla="val 7633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heterozygosity according to NT</a:t>
            </a:r>
            <a:endParaRPr lang="en-GB" sz="16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6536" y="5338264"/>
            <a:ext cx="77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>
                <a:latin typeface="Arial" charset="0"/>
              </a:rPr>
              <a:t>Given the enormous range of population sizes, the range of heterozygosities is too small</a:t>
            </a:r>
          </a:p>
        </p:txBody>
      </p:sp>
      <p:sp>
        <p:nvSpPr>
          <p:cNvPr id="5" name="Text Box 1041">
            <a:extLst>
              <a:ext uri="{FF2B5EF4-FFF2-40B4-BE49-F238E27FC236}">
                <a16:creationId xmlns:a16="http://schemas.microsoft.com/office/drawing/2014/main" id="{3436DF06-E4DF-4DCF-96DE-6D5589ED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85" y="296863"/>
            <a:ext cx="650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Test of neutral theory: range of heterozygosity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DCA3C8D-26CE-4167-A489-0E9E41FF2672}"/>
              </a:ext>
            </a:extLst>
          </p:cNvPr>
          <p:cNvGrpSpPr/>
          <p:nvPr/>
        </p:nvGrpSpPr>
        <p:grpSpPr>
          <a:xfrm>
            <a:off x="1486486" y="1318053"/>
            <a:ext cx="5790654" cy="3747396"/>
            <a:chOff x="1486486" y="1318053"/>
            <a:chExt cx="5790654" cy="3747396"/>
          </a:xfrm>
        </p:grpSpPr>
        <p:pic>
          <p:nvPicPr>
            <p:cNvPr id="16386" name="Picture 2" descr="Heterozygotnost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626931" y="1318053"/>
              <a:ext cx="5650209" cy="360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D635412E-53C2-4A32-B41B-F5FC7D9F0884}"/>
                </a:ext>
              </a:extLst>
            </p:cNvPr>
            <p:cNvSpPr txBox="1"/>
            <p:nvPr/>
          </p:nvSpPr>
          <p:spPr>
            <a:xfrm>
              <a:off x="3626224" y="4696117"/>
              <a:ext cx="2274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800">
                  <a:latin typeface="Arial" panose="020B0604020202020204" pitchFamily="34" charset="0"/>
                  <a:cs typeface="Arial" panose="020B0604020202020204" pitchFamily="34" charset="0"/>
                </a:rPr>
                <a:t>Population size (log)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4B88BF9-BFD1-483B-833A-2067805EAC1F}"/>
                </a:ext>
              </a:extLst>
            </p:cNvPr>
            <p:cNvSpPr txBox="1"/>
            <p:nvPr/>
          </p:nvSpPr>
          <p:spPr>
            <a:xfrm rot="16200000">
              <a:off x="815789" y="2746293"/>
              <a:ext cx="171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800">
                  <a:latin typeface="Arial" panose="020B0604020202020204" pitchFamily="34" charset="0"/>
                  <a:cs typeface="Arial" panose="020B0604020202020204" pitchFamily="34" charset="0"/>
                </a:rPr>
                <a:t>Heterozygosity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23875" y="320675"/>
            <a:ext cx="82661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/>
            <a:r>
              <a:rPr lang="en-GB" sz="2000">
                <a:solidFill>
                  <a:srgbClr val="0033CC"/>
                </a:solidFill>
                <a:latin typeface="Arial" charset="0"/>
              </a:rPr>
              <a:t>Tomoko Ohta</a:t>
            </a:r>
            <a:r>
              <a:rPr lang="en-GB" sz="2000">
                <a:latin typeface="Arial" charset="0"/>
              </a:rPr>
              <a:t> tried to explain the deviations of the observed range of heterozygosity from predictions</a:t>
            </a:r>
            <a:r>
              <a:rPr lang="en-GB" sz="200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defTabSz="360000" eaLnBrk="0" hangingPunct="0"/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slightly deleterious mutations (SDM)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	</a:t>
            </a:r>
          </a:p>
        </p:txBody>
      </p:sp>
      <p:pic>
        <p:nvPicPr>
          <p:cNvPr id="17411" name="Picture 18" descr="Oht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60712" y="4267203"/>
            <a:ext cx="6060473" cy="20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6498993" y="4847395"/>
            <a:ext cx="2264772" cy="952770"/>
          </a:xfrm>
          <a:prstGeom prst="wedgeRectCallout">
            <a:avLst>
              <a:gd name="adj1" fmla="val -100077"/>
              <a:gd name="adj2" fmla="val -5230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also substitutions of slightly deleterious alleles</a:t>
            </a:r>
            <a:endParaRPr lang="en-GB" sz="1800" i="1" baseline="-25000">
              <a:latin typeface="Arial" charset="0"/>
              <a:sym typeface="Symbol" pitchFamily="18" charset="2"/>
            </a:endParaRPr>
          </a:p>
        </p:txBody>
      </p:sp>
      <p:pic>
        <p:nvPicPr>
          <p:cNvPr id="79874" name="Picture 2" descr="http://authors.library.caltech.edu/5456/1/hrst.mit.edu/hrs/evolution/public/images/TOhta.JPG"/>
          <p:cNvPicPr>
            <a:picLocks noChangeAspect="1" noChangeArrowheads="1"/>
          </p:cNvPicPr>
          <p:nvPr/>
        </p:nvPicPr>
        <p:blipFill>
          <a:blip r:embed="rId4" cstate="print"/>
          <a:srcRect l="11434" r="5997"/>
          <a:stretch>
            <a:fillRect/>
          </a:stretch>
        </p:blipFill>
        <p:spPr bwMode="auto">
          <a:xfrm flipH="1">
            <a:off x="6073629" y="864065"/>
            <a:ext cx="2702376" cy="24546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álný popisek 6"/>
          <p:cNvSpPr/>
          <p:nvPr/>
        </p:nvSpPr>
        <p:spPr bwMode="auto">
          <a:xfrm>
            <a:off x="1293340" y="2141838"/>
            <a:ext cx="4497859" cy="1754659"/>
          </a:xfrm>
          <a:prstGeom prst="wedgeEllipseCallout">
            <a:avLst>
              <a:gd name="adj1" fmla="val 68242"/>
              <a:gd name="adj2" fmla="val -39061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000">
                <a:latin typeface="Arial" charset="0"/>
              </a:rPr>
              <a:t>in small populations alleles behave as effectively neutral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D8BF22F-1BE9-442B-8C0A-E7BB2C661A7D}"/>
              </a:ext>
            </a:extLst>
          </p:cNvPr>
          <p:cNvSpPr txBox="1"/>
          <p:nvPr/>
        </p:nvSpPr>
        <p:spPr>
          <a:xfrm>
            <a:off x="1507659" y="4173071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neutralism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480CD5-5712-41D6-8B40-0819859362F5}"/>
              </a:ext>
            </a:extLst>
          </p:cNvPr>
          <p:cNvSpPr txBox="1"/>
          <p:nvPr/>
        </p:nvSpPr>
        <p:spPr>
          <a:xfrm>
            <a:off x="3735388" y="4173071"/>
            <a:ext cx="34547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deleterious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828032" y="419553"/>
            <a:ext cx="5117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Fixation probability of neutral, </a:t>
            </a:r>
          </a:p>
          <a:p>
            <a:pPr algn="ctr"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beneficial, and deleterious mutation: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4988" y="1820203"/>
            <a:ext cx="8517075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GB" sz="2000" dirty="0" err="1">
                <a:latin typeface="Arial" charset="0"/>
              </a:rPr>
              <a:t>Eg</a:t>
            </a:r>
            <a:r>
              <a:rPr lang="en-GB" sz="2000" dirty="0">
                <a:latin typeface="Arial" charset="0"/>
              </a:rPr>
              <a:t>.: </a:t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What is the fixation probability of a mutation in a population of </a:t>
            </a:r>
            <a:r>
              <a:rPr lang="en-GB" sz="2000" i="1" dirty="0">
                <a:latin typeface="Arial" charset="0"/>
              </a:rPr>
              <a:t>N</a:t>
            </a:r>
            <a:r>
              <a:rPr lang="en-GB" sz="2000" i="1" baseline="-25000" dirty="0">
                <a:latin typeface="Arial" charset="0"/>
              </a:rPr>
              <a:t>e</a:t>
            </a:r>
            <a:r>
              <a:rPr lang="en-GB" sz="2000" dirty="0">
                <a:latin typeface="Arial" charset="0"/>
              </a:rPr>
              <a:t> = 1000?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neutral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0):		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0,05%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0,01):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0,001):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deleterious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-0,001)</a:t>
            </a:r>
            <a:r>
              <a:rPr lang="cs-CZ" sz="2000" dirty="0">
                <a:latin typeface="Arial" charset="0"/>
              </a:rPr>
              <a:t>:</a:t>
            </a:r>
            <a:r>
              <a:rPr lang="en-GB" sz="2000" dirty="0">
                <a:latin typeface="Arial" charset="0"/>
              </a:rPr>
              <a:t>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0,004%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725791" y="2884986"/>
            <a:ext cx="1766887" cy="1060632"/>
          </a:xfrm>
          <a:prstGeom prst="wedgeRectCallout">
            <a:avLst>
              <a:gd name="adj1" fmla="val -72819"/>
              <a:gd name="adj2" fmla="val 3542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as </a:t>
            </a:r>
            <a:r>
              <a:rPr lang="en-GB" sz="1800" i="1">
                <a:latin typeface="Arial" charset="0"/>
              </a:rPr>
              <a:t>s</a:t>
            </a:r>
            <a:r>
              <a:rPr lang="en-GB" sz="1800">
                <a:latin typeface="Arial" charset="0"/>
              </a:rPr>
              <a:t> </a:t>
            </a:r>
            <a:r>
              <a:rPr lang="en-GB" sz="1800">
                <a:latin typeface="Arial" charset="0"/>
                <a:sym typeface="Symbol" pitchFamily="18" charset="2"/>
              </a:rPr>
              <a:t> 0</a:t>
            </a:r>
            <a:br>
              <a:rPr lang="en-GB" sz="1800">
                <a:latin typeface="Arial" charset="0"/>
                <a:sym typeface="Symbol" pitchFamily="18" charset="2"/>
              </a:rPr>
            </a:br>
            <a:r>
              <a:rPr lang="en-GB" sz="1800">
                <a:latin typeface="Arial" charset="0"/>
                <a:sym typeface="Symbol" pitchFamily="18" charset="2"/>
              </a:rPr>
              <a:t>higher „neutrality“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91" y="320675"/>
            <a:ext cx="1526843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34988" y="552818"/>
            <a:ext cx="8516733" cy="4996240"/>
            <a:chOff x="539750" y="963827"/>
            <a:chExt cx="8516733" cy="4996240"/>
          </a:xfrm>
        </p:grpSpPr>
        <p:sp>
          <p:nvSpPr>
            <p:cNvPr id="8" name="TextovéPole 7"/>
            <p:cNvSpPr txBox="1"/>
            <p:nvPr/>
          </p:nvSpPr>
          <p:spPr>
            <a:xfrm>
              <a:off x="539750" y="963827"/>
              <a:ext cx="8516733" cy="499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spcAft>
                  <a:spcPts val="1000"/>
                </a:spcAft>
              </a:pPr>
              <a:r>
                <a:rPr lang="en-US" sz="2000" dirty="0">
                  <a:solidFill>
                    <a:srgbClr val="E60000"/>
                  </a:solidFill>
                  <a:latin typeface="Arial" charset="0"/>
                  <a:sym typeface="Symbol" pitchFamily="18" charset="2"/>
                </a:rPr>
                <a:t>substitutional load</a:t>
              </a:r>
              <a:r>
                <a:rPr lang="en-US" sz="2000" baseline="30000" dirty="0">
                  <a:latin typeface="Arial" charset="0"/>
                  <a:sym typeface="Symbol" pitchFamily="18" charset="2"/>
                </a:rPr>
                <a:t>*)</a:t>
              </a:r>
              <a:r>
                <a:rPr lang="en-US" sz="2000" dirty="0">
                  <a:latin typeface="Arial" charset="0"/>
                  <a:sym typeface="Symbol" pitchFamily="18" charset="2"/>
                </a:rPr>
                <a:t>: 				  ; when				     </a:t>
              </a:r>
              <a:r>
                <a:rPr lang="en-US" sz="2000" i="1" dirty="0">
                  <a:latin typeface="Arial" charset="0"/>
                  <a:sym typeface="Symbol" pitchFamily="18" charset="2"/>
                </a:rPr>
                <a:t>L</a:t>
              </a:r>
              <a:r>
                <a:rPr lang="en-US" sz="2000" dirty="0">
                  <a:latin typeface="Arial" charset="0"/>
                  <a:sym typeface="Symbol" pitchFamily="18" charset="2"/>
                </a:rPr>
                <a:t> = 0</a:t>
              </a: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  <a:sym typeface="Symbol" pitchFamily="18" charset="2"/>
                </a:rPr>
                <a:t>	in general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endParaRPr lang="en-US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  <a:sym typeface="Symbol" pitchFamily="18" charset="2"/>
                </a:rPr>
                <a:t>	</a:t>
              </a: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</a:rPr>
                <a:t>it measures to what extent an average member of the population is less fit</a:t>
              </a:r>
              <a:br>
                <a:rPr lang="en-US" sz="2000" dirty="0">
                  <a:latin typeface="Arial" charset="0"/>
                </a:rPr>
              </a:br>
              <a:r>
                <a:rPr lang="en-US" sz="2000" dirty="0">
                  <a:latin typeface="Arial" charset="0"/>
                </a:rPr>
                <a:t>	than the best fit genotype</a:t>
              </a: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</a:rPr>
                <a:t>it expresses probability that an average individual dies before his/her </a:t>
              </a:r>
              <a:br>
                <a:rPr lang="en-US" sz="2000" dirty="0">
                  <a:latin typeface="Arial" charset="0"/>
                </a:rPr>
              </a:br>
              <a:r>
                <a:rPr lang="en-US" sz="2000" dirty="0">
                  <a:latin typeface="Arial" charset="0"/>
                </a:rPr>
                <a:t>	reproduction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>
                <a:solidFill>
                  <a:srgbClr val="003399"/>
                </a:solidFill>
                <a:latin typeface="Arial" charset="0"/>
              </a:endParaRPr>
            </a:p>
            <a:p>
              <a:pPr defTabSz="360000">
                <a:spcAft>
                  <a:spcPts val="1000"/>
                </a:spcAft>
              </a:pPr>
              <a:br>
                <a:rPr lang="en-US" sz="2000" dirty="0">
                  <a:solidFill>
                    <a:srgbClr val="003399"/>
                  </a:solidFill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*) in general = </a:t>
              </a:r>
              <a:r>
                <a:rPr lang="en-US" sz="1600" u="sng" dirty="0">
                  <a:latin typeface="Arial" charset="0"/>
                </a:rPr>
                <a:t>genetic load</a:t>
              </a:r>
              <a:r>
                <a:rPr lang="en-US" sz="1600" dirty="0">
                  <a:latin typeface="Arial" charset="0"/>
                </a:rPr>
                <a:t>; other loads: </a:t>
              </a:r>
              <a:r>
                <a:rPr lang="en-US" sz="1600" u="sng" dirty="0">
                  <a:latin typeface="Arial" charset="0"/>
                </a:rPr>
                <a:t>mutational</a:t>
              </a:r>
              <a:r>
                <a:rPr lang="en-US" sz="1600" dirty="0">
                  <a:latin typeface="Arial" charset="0"/>
                </a:rPr>
                <a:t>: emergence of a deleterious allele; 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	</a:t>
              </a:r>
              <a:r>
                <a:rPr lang="en-US" sz="1600" u="sng" dirty="0" err="1">
                  <a:latin typeface="Arial" charset="0"/>
                </a:rPr>
                <a:t>segregational</a:t>
              </a:r>
              <a:r>
                <a:rPr lang="en-US" sz="1600" dirty="0">
                  <a:latin typeface="Arial" charset="0"/>
                </a:rPr>
                <a:t>: cost of homozygotes u</a:t>
              </a:r>
              <a:r>
                <a:rPr lang="cs-CZ" sz="1600" dirty="0">
                  <a:latin typeface="Arial" charset="0"/>
                </a:rPr>
                <a:t>n</a:t>
              </a:r>
              <a:r>
                <a:rPr lang="en-US" sz="1600" dirty="0">
                  <a:latin typeface="Arial" charset="0"/>
                </a:rPr>
                <a:t>der </a:t>
              </a:r>
              <a:r>
                <a:rPr lang="en-US" sz="1600" dirty="0" err="1">
                  <a:latin typeface="Arial" charset="0"/>
                </a:rPr>
                <a:t>overdominance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16820" y="976379"/>
              <a:ext cx="1337276" cy="413919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6621" y="976379"/>
              <a:ext cx="1254692" cy="401160"/>
            </a:xfrm>
            <a:prstGeom prst="rect">
              <a:avLst/>
            </a:prstGeom>
            <a:noFill/>
          </p:spPr>
        </p:pic>
        <p:pic>
          <p:nvPicPr>
            <p:cNvPr id="8601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1" y="1850698"/>
              <a:ext cx="1905772" cy="8285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534988" y="853398"/>
            <a:ext cx="8187825" cy="24365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We can conclude that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endParaRPr lang="en-GB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>
                <a:solidFill>
                  <a:srgbClr val="E60000"/>
                </a:solidFill>
                <a:latin typeface="Arial" charset="0"/>
              </a:rPr>
              <a:t>1) Not all advantageous mutations may be fixed in 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r>
              <a:rPr lang="en-GB">
                <a:solidFill>
                  <a:srgbClr val="E60000"/>
                </a:solidFill>
                <a:latin typeface="Arial" charset="0"/>
              </a:rPr>
              <a:t>	the population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>
                <a:solidFill>
                  <a:srgbClr val="E60000"/>
                </a:solidFill>
                <a:latin typeface="Arial" charset="0"/>
              </a:rPr>
              <a:t>2) Conversely, with low probability also deleterious 	mutations can be fixed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23875" y="477838"/>
            <a:ext cx="8730275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What is the fixation probability of a mutation in a population of </a:t>
            </a:r>
            <a:r>
              <a:rPr lang="en-GB" sz="2000" i="1" dirty="0">
                <a:latin typeface="Arial" charset="0"/>
              </a:rPr>
              <a:t>N</a:t>
            </a:r>
            <a:r>
              <a:rPr lang="en-GB" sz="2000" i="1" baseline="-25000" dirty="0">
                <a:latin typeface="Arial" charset="0"/>
              </a:rPr>
              <a:t>e</a:t>
            </a:r>
            <a:r>
              <a:rPr lang="en-GB" sz="2000" dirty="0">
                <a:latin typeface="Arial" charset="0"/>
              </a:rPr>
              <a:t> = 10</a:t>
            </a:r>
            <a:r>
              <a:rPr lang="cs-CZ" sz="2000" dirty="0">
                <a:latin typeface="Arial" charset="0"/>
              </a:rPr>
              <a:t> 0</a:t>
            </a:r>
            <a:r>
              <a:rPr lang="en-GB" sz="2000" dirty="0">
                <a:latin typeface="Arial" charset="0"/>
              </a:rPr>
              <a:t>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neutral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0): </a:t>
            </a:r>
            <a:r>
              <a:rPr lang="cs-CZ" sz="2000" dirty="0">
                <a:latin typeface="Arial" charset="0"/>
              </a:rPr>
              <a:t>	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0,005%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0,01): </a:t>
            </a:r>
            <a:r>
              <a:rPr lang="cs-CZ" sz="2000" dirty="0">
                <a:latin typeface="Arial" charset="0"/>
              </a:rPr>
              <a:t>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0,001): </a:t>
            </a:r>
            <a:r>
              <a:rPr lang="cs-CZ" sz="2000" dirty="0">
                <a:latin typeface="Arial" charset="0"/>
              </a:rPr>
              <a:t>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deleterious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-0,001)</a:t>
            </a:r>
            <a:r>
              <a:rPr lang="cs-CZ" sz="2000" dirty="0">
                <a:latin typeface="Arial" charset="0"/>
              </a:rPr>
              <a:t>: 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2.10</a:t>
            </a:r>
            <a:r>
              <a:rPr lang="cs-CZ" sz="2000" baseline="30000" dirty="0">
                <a:latin typeface="Arial" charset="0"/>
              </a:rPr>
              <a:t>-17</a:t>
            </a:r>
            <a:r>
              <a:rPr lang="cs-CZ" sz="2000" dirty="0">
                <a:latin typeface="Arial" charset="0"/>
              </a:rPr>
              <a:t>%</a:t>
            </a:r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2730734" y="3211926"/>
            <a:ext cx="2703513" cy="1429068"/>
          </a:xfrm>
          <a:prstGeom prst="wedgeRectCallout">
            <a:avLst>
              <a:gd name="adj1" fmla="val 34289"/>
              <a:gd name="adj2" fmla="val -900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in a large population </a:t>
            </a:r>
            <a:r>
              <a:rPr lang="en-GB" sz="1800" i="1">
                <a:latin typeface="Arial" charset="0"/>
              </a:rPr>
              <a:t>P</a:t>
            </a:r>
            <a:r>
              <a:rPr lang="en-GB" sz="1800">
                <a:latin typeface="Arial" charset="0"/>
              </a:rPr>
              <a:t> of an advantegous allele is the same as in a small one but for a deleterious allele </a:t>
            </a:r>
            <a:r>
              <a:rPr lang="en-GB" sz="1800" i="1">
                <a:latin typeface="Arial" charset="0"/>
              </a:rPr>
              <a:t>P</a:t>
            </a:r>
            <a:r>
              <a:rPr lang="en-GB" sz="1800">
                <a:latin typeface="Arial" charset="0"/>
              </a:rPr>
              <a:t> </a:t>
            </a:r>
            <a:r>
              <a:rPr lang="en-GB" sz="1800">
                <a:latin typeface="Arial" charset="0"/>
                <a:sym typeface="Symbol" pitchFamily="18" charset="2"/>
              </a:rPr>
              <a:t>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23875" y="452412"/>
            <a:ext cx="8218487" cy="563231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Conclusions:</a:t>
            </a:r>
            <a:br>
              <a:rPr lang="en-GB" dirty="0">
                <a:solidFill>
                  <a:srgbClr val="E60000"/>
                </a:solidFill>
                <a:latin typeface="Arial" charset="0"/>
              </a:rPr>
            </a:br>
            <a:endParaRPr lang="en-GB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1) In large populations selection plays a much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more 	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important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 role; conversely, with decreasing population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	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size the role of drift is increasing</a:t>
            </a:r>
            <a:br>
              <a:rPr lang="en-GB" dirty="0">
                <a:solidFill>
                  <a:srgbClr val="E60000"/>
                </a:solidFill>
                <a:latin typeface="Arial" charset="0"/>
              </a:rPr>
            </a:br>
            <a:endParaRPr lang="en-GB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2) Harmfulness of a mutation is inversely proportional to 	population size: the more it approaches zero, the larger 	the population may be for allele fixation (drift exceeds 	negative selection) and vice versa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 the stronger 	selection against an allele, the smaller the population 	must be to allow drift to play a substantial role</a:t>
            </a:r>
            <a:br>
              <a:rPr lang="en-GB" dirty="0">
                <a:solidFill>
                  <a:srgbClr val="E60000"/>
                </a:solidFill>
                <a:latin typeface="Arial" charset="0"/>
              </a:rPr>
            </a:br>
            <a:endParaRPr lang="en-GB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3) This means that in small populations slightly deleterious 	mutations behave as </a:t>
            </a:r>
            <a:r>
              <a:rPr lang="en-GB" u="sng" dirty="0">
                <a:solidFill>
                  <a:srgbClr val="E60000"/>
                </a:solidFill>
                <a:latin typeface="Arial" charset="0"/>
              </a:rPr>
              <a:t>effectively neutral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939" y="2671559"/>
            <a:ext cx="3933419" cy="36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95993" y="361950"/>
            <a:ext cx="4206857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MoleCulAr CLOCK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4988" y="1254863"/>
            <a:ext cx="57954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003399"/>
                </a:solidFill>
                <a:latin typeface="Arial" charset="0"/>
              </a:rPr>
              <a:t>Zuckerkandl &amp; Pauling (1962-65)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eaLnBrk="0" hangingPunct="0"/>
            <a:r>
              <a:rPr lang="en-GB" sz="2000">
                <a:latin typeface="Arial" charset="0"/>
              </a:rPr>
              <a:t>AA and/or nucleotide substitution rate is constant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eaLnBrk="0" hangingPunct="0"/>
            <a:r>
              <a:rPr lang="en-GB" sz="2000">
                <a:latin typeface="Arial" charset="0"/>
              </a:rPr>
              <a:t>effect of generation time: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  dependency on absolute or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  generation time?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86722" y="349684"/>
            <a:ext cx="815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itchFamily="34" charset="0"/>
                <a:cs typeface="Arial" pitchFamily="34" charset="0"/>
              </a:rPr>
              <a:t>AA sequences of the </a:t>
            </a:r>
            <a:r>
              <a:rPr lang="en-GB" sz="2000">
                <a:latin typeface="Arial" pitchFamily="34" charset="0"/>
                <a:cs typeface="Arial" pitchFamily="34" charset="0"/>
                <a:sym typeface="Symbol"/>
              </a:rPr>
              <a:t>-chain of hemoglobin of 6 vertebrate species: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>
                <a:latin typeface="Arial" pitchFamily="34" charset="0"/>
                <a:cs typeface="Arial" pitchFamily="34" charset="0"/>
              </a:rPr>
              <a:t>despite being morphologically more similar, the distance of the shark from humans is the same as from the carp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93932" y="4071963"/>
            <a:ext cx="3068594" cy="1017374"/>
          </a:xfrm>
          <a:prstGeom prst="wedgeRectCallout">
            <a:avLst>
              <a:gd name="adj1" fmla="val 19285"/>
              <a:gd name="adj2" fmla="val -8482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en-GB" sz="1600">
                <a:latin typeface="Arial" pitchFamily="34" charset="0"/>
                <a:cs typeface="Arial" pitchFamily="34" charset="0"/>
              </a:rPr>
              <a:t>AA differences are cumulating constantly in time regardless of the phenotypic evolution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63812" y="5525792"/>
            <a:ext cx="3954867" cy="1188719"/>
          </a:xfrm>
          <a:prstGeom prst="wedgeRectCallout">
            <a:avLst>
              <a:gd name="adj1" fmla="val -57579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>
                <a:latin typeface="Arial" pitchFamily="34" charset="0"/>
                <a:cs typeface="Arial" pitchFamily="34" charset="0"/>
                <a:sym typeface="Symbol"/>
              </a:rPr>
              <a:t>the same distance between the human or mouse from the shark as between the carp and shark  no generation time effect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6200000">
            <a:off x="3113717" y="-401922"/>
            <a:ext cx="3058085" cy="7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3548745" y="5192485"/>
            <a:ext cx="3243942" cy="1328057"/>
          </a:xfrm>
          <a:prstGeom prst="wedgeRectCallout">
            <a:avLst>
              <a:gd name="adj1" fmla="val -25531"/>
              <a:gd name="adj2" fmla="val -9323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both dating methods show almost constant rate independent of generation time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2971" y="320675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Generation or absolute time?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58876"/>
            <a:ext cx="7250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itchFamily="34" charset="0"/>
                <a:cs typeface="Arial" pitchFamily="34" charset="0"/>
              </a:rPr>
              <a:t>Accumulation of neutral substitutions in placental mammals: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238302" y="460093"/>
            <a:ext cx="4198904" cy="5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 bwMode="auto">
          <a:xfrm>
            <a:off x="5376532" y="1112622"/>
            <a:ext cx="3243942" cy="1164771"/>
          </a:xfrm>
          <a:prstGeom prst="wedgeRectCallout">
            <a:avLst>
              <a:gd name="adj1" fmla="val -42980"/>
              <a:gd name="adj2" fmla="val 10018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species with larger populations tend to have shorter</a:t>
            </a:r>
            <a:r>
              <a:rPr kumimoji="0" lang="en-GB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generation times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12591" y="361950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Population size and generation time: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4988" y="5645887"/>
            <a:ext cx="782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 potential explanation of absolute time depend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GB" sz="2000" dirty="0" err="1">
                <a:latin typeface="Arial" pitchFamily="34" charset="0"/>
                <a:cs typeface="Arial" pitchFamily="34" charset="0"/>
                <a:sym typeface="Symbol"/>
              </a:rPr>
              <a:t>nce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: in smaller </a:t>
            </a:r>
            <a:br>
              <a:rPr lang="en-GB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     populations also slightly deleterious alleles are fixed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e/SNP_saturation.PNG/300px-SNP_satu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622" y="2527927"/>
            <a:ext cx="3482853" cy="2937207"/>
          </a:xfrm>
          <a:prstGeom prst="rect">
            <a:avLst/>
          </a:prstGeom>
          <a:noFill/>
        </p:spPr>
      </p:pic>
      <p:pic>
        <p:nvPicPr>
          <p:cNvPr id="5" name="Obrázek 4" descr="Scan20001.T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6907" t="33721" r="59540" b="30000"/>
          <a:stretch>
            <a:fillRect/>
          </a:stretch>
        </p:blipFill>
        <p:spPr>
          <a:xfrm rot="5400000">
            <a:off x="1218981" y="2242212"/>
            <a:ext cx="2583965" cy="3951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4988" y="361950"/>
            <a:ext cx="7696338" cy="1574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But molecular clock does not „tick“ with the same pace </a:t>
            </a:r>
            <a:br>
              <a:rPr lang="en-GB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  in different groups</a:t>
            </a:r>
          </a:p>
          <a:p>
            <a:r>
              <a:rPr lang="en-GB" sz="200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cetaceans 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 „artiodactyls“ primates  murine rodents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in primates Old World monkeys  „apes“  humans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4988" y="2179674"/>
            <a:ext cx="461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Problem of sequence saturation: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4988" y="5709683"/>
            <a:ext cx="86116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GB" sz="2000">
                <a:latin typeface="Arial" pitchFamily="34" charset="0"/>
                <a:cs typeface="Arial" pitchFamily="34" charset="0"/>
                <a:sym typeface="Symbol"/>
              </a:rPr>
              <a:t> using an appropriate evolutionary model („straightening“ of the curve)</a:t>
            </a:r>
          </a:p>
          <a:p>
            <a:pPr defTabSz="324000">
              <a:spcAft>
                <a:spcPts val="600"/>
              </a:spcAft>
            </a:pPr>
            <a:r>
              <a:rPr lang="en-GB" sz="2000">
                <a:latin typeface="Arial" pitchFamily="34" charset="0"/>
                <a:cs typeface="Arial" pitchFamily="34" charset="0"/>
              </a:rPr>
              <a:t>	relaxed molecular clock method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79092" y="286165"/>
            <a:ext cx="869308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CONCERTED evoluTION aND moleCulAr DRIVE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15938" y="1214438"/>
            <a:ext cx="180049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sz="1800">
                <a:latin typeface="Arial" charset="0"/>
              </a:rPr>
              <a:t>ribosomal DNA</a:t>
            </a:r>
          </a:p>
          <a:p>
            <a:pPr eaLnBrk="0" hangingPunct="0"/>
            <a:r>
              <a:rPr lang="en-GB" sz="1800">
                <a:latin typeface="Arial" charset="0"/>
              </a:rPr>
              <a:t>globin genes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2900363" y="2419350"/>
            <a:ext cx="5005388" cy="3076575"/>
            <a:chOff x="2496" y="849"/>
            <a:chExt cx="2981" cy="1725"/>
          </a:xfrm>
        </p:grpSpPr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36" y="1044"/>
              <a:ext cx="137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H="1">
              <a:off x="3993" y="1044"/>
              <a:ext cx="1407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48" y="1171"/>
              <a:ext cx="191" cy="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3306" y="1044"/>
              <a:ext cx="14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456" y="1044"/>
              <a:ext cx="135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4058" y="1044"/>
              <a:ext cx="698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 flipV="1">
              <a:off x="4411" y="1044"/>
              <a:ext cx="359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4432" y="1044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4907" y="1044"/>
              <a:ext cx="223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5160" y="1280"/>
              <a:ext cx="2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801" y="1673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200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4076" y="1347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100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345" y="2086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400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4029" y="2385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500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126" y="849"/>
              <a:ext cx="2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1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553" y="849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2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496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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926" y="849"/>
              <a:ext cx="1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4272" y="852"/>
              <a:ext cx="2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G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617" y="849"/>
              <a:ext cx="2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2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854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5308" y="849"/>
              <a:ext cx="1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6631" name="AutoShape 39"/>
          <p:cNvSpPr>
            <a:spLocks noChangeArrowheads="1"/>
          </p:cNvSpPr>
          <p:nvPr/>
        </p:nvSpPr>
        <p:spPr bwMode="auto">
          <a:xfrm>
            <a:off x="6251840" y="4598829"/>
            <a:ext cx="2321298" cy="871537"/>
          </a:xfrm>
          <a:prstGeom prst="wedgeRectCallout">
            <a:avLst>
              <a:gd name="adj1" fmla="val -30861"/>
              <a:gd name="adj2" fmla="val -12613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current genes have emerged through a series of duplications</a:t>
            </a:r>
            <a:endParaRPr lang="en-GB" sz="1600">
              <a:latin typeface="Arial" charset="0"/>
              <a:sym typeface="Symbol" pitchFamily="18" charset="2"/>
            </a:endParaRPr>
          </a:p>
        </p:txBody>
      </p:sp>
      <p:sp>
        <p:nvSpPr>
          <p:cNvPr id="26632" name="AutoShape 40"/>
          <p:cNvSpPr>
            <a:spLocks noChangeArrowheads="1"/>
          </p:cNvSpPr>
          <p:nvPr/>
        </p:nvSpPr>
        <p:spPr bwMode="auto">
          <a:xfrm>
            <a:off x="5254571" y="1313715"/>
            <a:ext cx="2681288" cy="866894"/>
          </a:xfrm>
          <a:prstGeom prst="wedgeRectCallout">
            <a:avLst>
              <a:gd name="adj1" fmla="val -78537"/>
              <a:gd name="adj2" fmla="val 737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the ape species pairs differ by </a:t>
            </a:r>
            <a:r>
              <a:rPr lang="en-GB" sz="1600">
                <a:latin typeface="Arial" charset="0"/>
                <a:sym typeface="Symbol" pitchFamily="18" charset="2"/>
              </a:rPr>
              <a:t> 2,5 AA substitutions in the 1 i 2 gene ...</a:t>
            </a:r>
          </a:p>
        </p:txBody>
      </p:sp>
      <p:sp>
        <p:nvSpPr>
          <p:cNvPr id="26633" name="AutoShape 41"/>
          <p:cNvSpPr>
            <a:spLocks noChangeArrowheads="1"/>
          </p:cNvSpPr>
          <p:nvPr/>
        </p:nvSpPr>
        <p:spPr bwMode="auto">
          <a:xfrm>
            <a:off x="723901" y="3003550"/>
            <a:ext cx="2376488" cy="935037"/>
          </a:xfrm>
          <a:prstGeom prst="wedgeRectCallout">
            <a:avLst>
              <a:gd name="adj1" fmla="val 106046"/>
              <a:gd name="adj2" fmla="val -481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 dirty="0">
                <a:latin typeface="Arial" charset="0"/>
              </a:rPr>
              <a:t>... only few differences accumulated between the </a:t>
            </a:r>
            <a:r>
              <a:rPr lang="en-GB" sz="1600" dirty="0">
                <a:latin typeface="Arial" charset="0"/>
                <a:sym typeface="Symbol" pitchFamily="18" charset="2"/>
              </a:rPr>
              <a:t>1 a 2 gene ...</a:t>
            </a:r>
          </a:p>
        </p:txBody>
      </p:sp>
      <p:sp>
        <p:nvSpPr>
          <p:cNvPr id="26634" name="AutoShape 42"/>
          <p:cNvSpPr>
            <a:spLocks noChangeArrowheads="1"/>
          </p:cNvSpPr>
          <p:nvPr/>
        </p:nvSpPr>
        <p:spPr bwMode="auto">
          <a:xfrm>
            <a:off x="1947864" y="4375944"/>
            <a:ext cx="2376488" cy="935037"/>
          </a:xfrm>
          <a:prstGeom prst="wedgeRectCallout">
            <a:avLst>
              <a:gd name="adj1" fmla="val 56278"/>
              <a:gd name="adj2" fmla="val -19176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... in fact this duplication is older than 300 million years</a:t>
            </a:r>
            <a:endParaRPr lang="en-GB" sz="1600">
              <a:latin typeface="Arial" charset="0"/>
              <a:sym typeface="Symbol" pitchFamily="18" charset="2"/>
            </a:endParaRP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38003" y="5764361"/>
            <a:ext cx="8053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Þ"/>
            </a:pPr>
            <a:r>
              <a:rPr lang="en-GB">
                <a:latin typeface="Arial" charset="0"/>
                <a:sym typeface="Symbol" pitchFamily="18" charset="2"/>
              </a:rPr>
              <a:t> molecular clock is invalid in this case, the genes do not</a:t>
            </a:r>
          </a:p>
          <a:p>
            <a:pPr eaLnBrk="0" hangingPunct="0"/>
            <a:r>
              <a:rPr lang="en-GB">
                <a:latin typeface="Arial" charset="0"/>
                <a:sym typeface="Symbol" pitchFamily="18" charset="2"/>
              </a:rPr>
              <a:t>    evolve independently – the evolution is </a:t>
            </a:r>
            <a:r>
              <a:rPr lang="en-GB" u="sng">
                <a:latin typeface="Arial" charset="0"/>
                <a:sym typeface="Symbol" pitchFamily="18" charset="2"/>
              </a:rPr>
              <a:t>concerted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1147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1990725" y="1315927"/>
            <a:ext cx="5097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>
                <a:solidFill>
                  <a:srgbClr val="CC0000"/>
                </a:solidFill>
                <a:latin typeface="Arial" charset="0"/>
              </a:rPr>
              <a:t>Mechanisms of concerted evolution:</a:t>
            </a:r>
            <a:endParaRPr lang="en-GB" sz="2000">
              <a:latin typeface="Arial" charset="0"/>
            </a:endParaRPr>
          </a:p>
        </p:txBody>
      </p:sp>
      <p:sp>
        <p:nvSpPr>
          <p:cNvPr id="27651" name="Text Box 28"/>
          <p:cNvSpPr txBox="1">
            <a:spLocks noChangeArrowheads="1"/>
          </p:cNvSpPr>
          <p:nvPr/>
        </p:nvSpPr>
        <p:spPr bwMode="auto">
          <a:xfrm>
            <a:off x="670405" y="361950"/>
            <a:ext cx="4809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003399"/>
                </a:solidFill>
                <a:latin typeface="Arial" charset="0"/>
              </a:rPr>
              <a:t>Gabriel Dover</a:t>
            </a:r>
            <a:r>
              <a:rPr lang="en-GB" sz="2000">
                <a:latin typeface="Arial" charset="0"/>
              </a:rPr>
              <a:t> (1982): </a:t>
            </a:r>
            <a:r>
              <a:rPr lang="en-GB">
                <a:solidFill>
                  <a:srgbClr val="E60000"/>
                </a:solidFill>
                <a:latin typeface="Arial" charset="0"/>
              </a:rPr>
              <a:t>Molecular drive</a:t>
            </a:r>
            <a:endParaRPr lang="en-GB" sz="200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en-GB" sz="1800">
                <a:latin typeface="Arial" charset="0"/>
              </a:rPr>
              <a:t>mechanism different from selection and drift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34988" y="2226561"/>
            <a:ext cx="299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2000">
                <a:solidFill>
                  <a:srgbClr val="CC0000"/>
                </a:solidFill>
                <a:latin typeface="Arial" charset="0"/>
              </a:rPr>
              <a:t>1. unequal crossing-over</a:t>
            </a:r>
            <a:endParaRPr lang="en-GB" sz="2000">
              <a:latin typeface="Arial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71488" y="3124200"/>
            <a:ext cx="4164012" cy="3406775"/>
            <a:chOff x="429" y="2050"/>
            <a:chExt cx="2623" cy="2146"/>
          </a:xfrm>
        </p:grpSpPr>
        <p:grpSp>
          <p:nvGrpSpPr>
            <p:cNvPr id="27709" name="Group 70"/>
            <p:cNvGrpSpPr>
              <a:grpSpLocks/>
            </p:cNvGrpSpPr>
            <p:nvPr/>
          </p:nvGrpSpPr>
          <p:grpSpPr bwMode="auto">
            <a:xfrm>
              <a:off x="429" y="2050"/>
              <a:ext cx="1859" cy="192"/>
              <a:chOff x="429" y="2064"/>
              <a:chExt cx="1859" cy="192"/>
            </a:xfrm>
          </p:grpSpPr>
          <p:sp>
            <p:nvSpPr>
              <p:cNvPr id="27741" name="Oval 32"/>
              <p:cNvSpPr>
                <a:spLocks noChangeAspect="1" noChangeArrowheads="1"/>
              </p:cNvSpPr>
              <p:nvPr/>
            </p:nvSpPr>
            <p:spPr bwMode="auto">
              <a:xfrm>
                <a:off x="429" y="207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2" name="Line 33"/>
              <p:cNvSpPr>
                <a:spLocks noChangeShapeType="1"/>
              </p:cNvSpPr>
              <p:nvPr/>
            </p:nvSpPr>
            <p:spPr bwMode="auto">
              <a:xfrm>
                <a:off x="602" y="216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43" name="Rectangle 34"/>
              <p:cNvSpPr>
                <a:spLocks noChangeArrowheads="1"/>
              </p:cNvSpPr>
              <p:nvPr/>
            </p:nvSpPr>
            <p:spPr bwMode="auto">
              <a:xfrm>
                <a:off x="876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4" name="Rectangle 35"/>
              <p:cNvSpPr>
                <a:spLocks noChangeArrowheads="1"/>
              </p:cNvSpPr>
              <p:nvPr/>
            </p:nvSpPr>
            <p:spPr bwMode="auto">
              <a:xfrm>
                <a:off x="1123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5" name="Rectangle 36"/>
              <p:cNvSpPr>
                <a:spLocks noChangeArrowheads="1"/>
              </p:cNvSpPr>
              <p:nvPr/>
            </p:nvSpPr>
            <p:spPr bwMode="auto">
              <a:xfrm>
                <a:off x="1371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6" name="Text Box 37"/>
              <p:cNvSpPr txBox="1">
                <a:spLocks noChangeArrowheads="1"/>
              </p:cNvSpPr>
              <p:nvPr/>
            </p:nvSpPr>
            <p:spPr bwMode="auto">
              <a:xfrm>
                <a:off x="903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47" name="Text Box 38"/>
              <p:cNvSpPr txBox="1">
                <a:spLocks noChangeArrowheads="1"/>
              </p:cNvSpPr>
              <p:nvPr/>
            </p:nvSpPr>
            <p:spPr bwMode="auto">
              <a:xfrm>
                <a:off x="114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8" name="Text Box 39"/>
              <p:cNvSpPr txBox="1">
                <a:spLocks noChangeArrowheads="1"/>
              </p:cNvSpPr>
              <p:nvPr/>
            </p:nvSpPr>
            <p:spPr bwMode="auto">
              <a:xfrm>
                <a:off x="139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7710" name="Group 69"/>
            <p:cNvGrpSpPr>
              <a:grpSpLocks/>
            </p:cNvGrpSpPr>
            <p:nvPr/>
          </p:nvGrpSpPr>
          <p:grpSpPr bwMode="auto">
            <a:xfrm>
              <a:off x="665" y="2501"/>
              <a:ext cx="1859" cy="192"/>
              <a:chOff x="429" y="2494"/>
              <a:chExt cx="1859" cy="192"/>
            </a:xfrm>
          </p:grpSpPr>
          <p:sp>
            <p:nvSpPr>
              <p:cNvPr id="27733" name="Oval 40"/>
              <p:cNvSpPr>
                <a:spLocks noChangeAspect="1" noChangeArrowheads="1"/>
              </p:cNvSpPr>
              <p:nvPr/>
            </p:nvSpPr>
            <p:spPr bwMode="auto">
              <a:xfrm>
                <a:off x="429" y="250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4" name="Line 41"/>
              <p:cNvSpPr>
                <a:spLocks noChangeShapeType="1"/>
              </p:cNvSpPr>
              <p:nvPr/>
            </p:nvSpPr>
            <p:spPr bwMode="auto">
              <a:xfrm>
                <a:off x="602" y="259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35" name="Rectangle 42"/>
              <p:cNvSpPr>
                <a:spLocks noChangeArrowheads="1"/>
              </p:cNvSpPr>
              <p:nvPr/>
            </p:nvSpPr>
            <p:spPr bwMode="auto">
              <a:xfrm>
                <a:off x="876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6" name="Rectangle 43"/>
              <p:cNvSpPr>
                <a:spLocks noChangeArrowheads="1"/>
              </p:cNvSpPr>
              <p:nvPr/>
            </p:nvSpPr>
            <p:spPr bwMode="auto">
              <a:xfrm>
                <a:off x="1123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7" name="Rectangle 44"/>
              <p:cNvSpPr>
                <a:spLocks noChangeArrowheads="1"/>
              </p:cNvSpPr>
              <p:nvPr/>
            </p:nvSpPr>
            <p:spPr bwMode="auto">
              <a:xfrm>
                <a:off x="1371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8" name="Text Box 45"/>
              <p:cNvSpPr txBox="1">
                <a:spLocks noChangeArrowheads="1"/>
              </p:cNvSpPr>
              <p:nvPr/>
            </p:nvSpPr>
            <p:spPr bwMode="auto">
              <a:xfrm>
                <a:off x="903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39" name="Text Box 46"/>
              <p:cNvSpPr txBox="1">
                <a:spLocks noChangeArrowheads="1"/>
              </p:cNvSpPr>
              <p:nvPr/>
            </p:nvSpPr>
            <p:spPr bwMode="auto">
              <a:xfrm>
                <a:off x="114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0" name="Text Box 47"/>
              <p:cNvSpPr txBox="1">
                <a:spLocks noChangeArrowheads="1"/>
              </p:cNvSpPr>
              <p:nvPr/>
            </p:nvSpPr>
            <p:spPr bwMode="auto">
              <a:xfrm>
                <a:off x="139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1" name="Text Box 48"/>
            <p:cNvSpPr txBox="1">
              <a:spLocks noChangeArrowheads="1"/>
            </p:cNvSpPr>
            <p:nvPr/>
          </p:nvSpPr>
          <p:spPr bwMode="auto">
            <a:xfrm>
              <a:off x="1134" y="219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712" name="AutoShape 49"/>
            <p:cNvSpPr>
              <a:spLocks noChangeArrowheads="1"/>
            </p:cNvSpPr>
            <p:nvPr/>
          </p:nvSpPr>
          <p:spPr bwMode="auto">
            <a:xfrm rot="5400000">
              <a:off x="1205" y="2819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27713" name="Group 50"/>
            <p:cNvGrpSpPr>
              <a:grpSpLocks/>
            </p:cNvGrpSpPr>
            <p:nvPr/>
          </p:nvGrpSpPr>
          <p:grpSpPr bwMode="auto">
            <a:xfrm>
              <a:off x="429" y="3228"/>
              <a:ext cx="1859" cy="624"/>
              <a:chOff x="3351" y="1847"/>
              <a:chExt cx="1859" cy="624"/>
            </a:xfrm>
          </p:grpSpPr>
          <p:sp>
            <p:nvSpPr>
              <p:cNvPr id="27716" name="Oval 51"/>
              <p:cNvSpPr>
                <a:spLocks noChangeAspect="1" noChangeArrowheads="1"/>
              </p:cNvSpPr>
              <p:nvPr/>
            </p:nvSpPr>
            <p:spPr bwMode="auto">
              <a:xfrm>
                <a:off x="3351" y="186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17" name="Line 52"/>
              <p:cNvSpPr>
                <a:spLocks noChangeShapeType="1"/>
              </p:cNvSpPr>
              <p:nvPr/>
            </p:nvSpPr>
            <p:spPr bwMode="auto">
              <a:xfrm>
                <a:off x="3524" y="194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18" name="Rectangle 53"/>
              <p:cNvSpPr>
                <a:spLocks noChangeArrowheads="1"/>
              </p:cNvSpPr>
              <p:nvPr/>
            </p:nvSpPr>
            <p:spPr bwMode="auto">
              <a:xfrm>
                <a:off x="4045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19" name="Rectangle 54"/>
              <p:cNvSpPr>
                <a:spLocks noChangeArrowheads="1"/>
              </p:cNvSpPr>
              <p:nvPr/>
            </p:nvSpPr>
            <p:spPr bwMode="auto">
              <a:xfrm>
                <a:off x="4293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0" name="Text Box 55"/>
              <p:cNvSpPr txBox="1">
                <a:spLocks noChangeArrowheads="1"/>
              </p:cNvSpPr>
              <p:nvPr/>
            </p:nvSpPr>
            <p:spPr bwMode="auto">
              <a:xfrm>
                <a:off x="406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21" name="Text Box 56"/>
              <p:cNvSpPr txBox="1">
                <a:spLocks noChangeArrowheads="1"/>
              </p:cNvSpPr>
              <p:nvPr/>
            </p:nvSpPr>
            <p:spPr bwMode="auto">
              <a:xfrm>
                <a:off x="431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22" name="Oval 57"/>
              <p:cNvSpPr>
                <a:spLocks noChangeAspect="1" noChangeArrowheads="1"/>
              </p:cNvSpPr>
              <p:nvPr/>
            </p:nvSpPr>
            <p:spPr bwMode="auto">
              <a:xfrm>
                <a:off x="3351" y="229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3" name="Line 58"/>
              <p:cNvSpPr>
                <a:spLocks noChangeShapeType="1"/>
              </p:cNvSpPr>
              <p:nvPr/>
            </p:nvSpPr>
            <p:spPr bwMode="auto">
              <a:xfrm>
                <a:off x="3524" y="237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24" name="Rectangle 59"/>
              <p:cNvSpPr>
                <a:spLocks noChangeArrowheads="1"/>
              </p:cNvSpPr>
              <p:nvPr/>
            </p:nvSpPr>
            <p:spPr bwMode="auto">
              <a:xfrm>
                <a:off x="3798" y="2292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5" name="Rectangle 60"/>
              <p:cNvSpPr>
                <a:spLocks noChangeArrowheads="1"/>
              </p:cNvSpPr>
              <p:nvPr/>
            </p:nvSpPr>
            <p:spPr bwMode="auto">
              <a:xfrm>
                <a:off x="4042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6" name="Rectangle 61"/>
              <p:cNvSpPr>
                <a:spLocks noChangeArrowheads="1"/>
              </p:cNvSpPr>
              <p:nvPr/>
            </p:nvSpPr>
            <p:spPr bwMode="auto">
              <a:xfrm>
                <a:off x="429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7" name="Text Box 62"/>
              <p:cNvSpPr txBox="1">
                <a:spLocks noChangeArrowheads="1"/>
              </p:cNvSpPr>
              <p:nvPr/>
            </p:nvSpPr>
            <p:spPr bwMode="auto">
              <a:xfrm>
                <a:off x="3825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8" name="Text Box 63"/>
              <p:cNvSpPr txBox="1">
                <a:spLocks noChangeArrowheads="1"/>
              </p:cNvSpPr>
              <p:nvPr/>
            </p:nvSpPr>
            <p:spPr bwMode="auto">
              <a:xfrm>
                <a:off x="4069" y="227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9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30" name="Text Box 65"/>
              <p:cNvSpPr txBox="1">
                <a:spLocks noChangeArrowheads="1"/>
              </p:cNvSpPr>
              <p:nvPr/>
            </p:nvSpPr>
            <p:spPr bwMode="auto">
              <a:xfrm>
                <a:off x="4569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31" name="Rectangle 66"/>
              <p:cNvSpPr>
                <a:spLocks noChangeArrowheads="1"/>
              </p:cNvSpPr>
              <p:nvPr/>
            </p:nvSpPr>
            <p:spPr bwMode="auto">
              <a:xfrm>
                <a:off x="454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2" name="Text Box 67"/>
              <p:cNvSpPr txBox="1">
                <a:spLocks noChangeArrowheads="1"/>
              </p:cNvSpPr>
              <p:nvPr/>
            </p:nvSpPr>
            <p:spPr bwMode="auto">
              <a:xfrm>
                <a:off x="457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4" name="AutoShape 71"/>
            <p:cNvSpPr>
              <a:spLocks noChangeArrowheads="1"/>
            </p:cNvSpPr>
            <p:nvPr/>
          </p:nvSpPr>
          <p:spPr bwMode="auto">
            <a:xfrm>
              <a:off x="2152" y="2769"/>
              <a:ext cx="791" cy="368"/>
            </a:xfrm>
            <a:prstGeom prst="wedgeRectCallout">
              <a:avLst>
                <a:gd name="adj1" fmla="val -98292"/>
                <a:gd name="adj2" fmla="val 72009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800">
                  <a:latin typeface="Arial" charset="0"/>
                </a:rPr>
                <a:t>copy loss</a:t>
              </a:r>
            </a:p>
          </p:txBody>
        </p:sp>
        <p:sp>
          <p:nvSpPr>
            <p:cNvPr id="27715" name="AutoShape 72"/>
            <p:cNvSpPr>
              <a:spLocks noChangeArrowheads="1"/>
            </p:cNvSpPr>
            <p:nvPr/>
          </p:nvSpPr>
          <p:spPr bwMode="auto">
            <a:xfrm>
              <a:off x="2261" y="3828"/>
              <a:ext cx="791" cy="368"/>
            </a:xfrm>
            <a:prstGeom prst="wedgeRectCallout">
              <a:avLst>
                <a:gd name="adj1" fmla="val -79963"/>
                <a:gd name="adj2" fmla="val -48644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800">
                  <a:latin typeface="Arial" charset="0"/>
                </a:rPr>
                <a:t>copy gain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4965700" y="2393950"/>
            <a:ext cx="3970338" cy="4210050"/>
            <a:chOff x="3128" y="1576"/>
            <a:chExt cx="2501" cy="2652"/>
          </a:xfrm>
        </p:grpSpPr>
        <p:sp>
          <p:nvSpPr>
            <p:cNvPr id="27655" name="Oval 75"/>
            <p:cNvSpPr>
              <a:spLocks noChangeAspect="1" noChangeArrowheads="1"/>
            </p:cNvSpPr>
            <p:nvPr/>
          </p:nvSpPr>
          <p:spPr bwMode="auto">
            <a:xfrm>
              <a:off x="4197" y="1577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56" name="Line 76"/>
            <p:cNvSpPr>
              <a:spLocks noChangeShapeType="1"/>
            </p:cNvSpPr>
            <p:nvPr/>
          </p:nvSpPr>
          <p:spPr bwMode="auto">
            <a:xfrm>
              <a:off x="4315" y="163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Rectangle 77"/>
            <p:cNvSpPr>
              <a:spLocks noChangeArrowheads="1"/>
            </p:cNvSpPr>
            <p:nvPr/>
          </p:nvSpPr>
          <p:spPr bwMode="auto">
            <a:xfrm>
              <a:off x="4501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58" name="Rectangle 78"/>
            <p:cNvSpPr>
              <a:spLocks noChangeArrowheads="1"/>
            </p:cNvSpPr>
            <p:nvPr/>
          </p:nvSpPr>
          <p:spPr bwMode="auto">
            <a:xfrm>
              <a:off x="4669" y="1576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59" name="Rectangle 79"/>
            <p:cNvSpPr>
              <a:spLocks noChangeArrowheads="1"/>
            </p:cNvSpPr>
            <p:nvPr/>
          </p:nvSpPr>
          <p:spPr bwMode="auto">
            <a:xfrm>
              <a:off x="483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0" name="Oval 80"/>
            <p:cNvSpPr>
              <a:spLocks noChangeAspect="1" noChangeArrowheads="1"/>
            </p:cNvSpPr>
            <p:nvPr/>
          </p:nvSpPr>
          <p:spPr bwMode="auto">
            <a:xfrm>
              <a:off x="4364" y="186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1" name="Line 81"/>
            <p:cNvSpPr>
              <a:spLocks noChangeShapeType="1"/>
            </p:cNvSpPr>
            <p:nvPr/>
          </p:nvSpPr>
          <p:spPr bwMode="auto">
            <a:xfrm>
              <a:off x="4482" y="1921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82"/>
            <p:cNvSpPr>
              <a:spLocks noChangeArrowheads="1"/>
            </p:cNvSpPr>
            <p:nvPr/>
          </p:nvSpPr>
          <p:spPr bwMode="auto">
            <a:xfrm>
              <a:off x="4668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3" name="Rectangle 83"/>
            <p:cNvSpPr>
              <a:spLocks noChangeArrowheads="1"/>
            </p:cNvSpPr>
            <p:nvPr/>
          </p:nvSpPr>
          <p:spPr bwMode="auto">
            <a:xfrm>
              <a:off x="4836" y="186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4" name="Rectangle 84"/>
            <p:cNvSpPr>
              <a:spLocks noChangeArrowheads="1"/>
            </p:cNvSpPr>
            <p:nvPr/>
          </p:nvSpPr>
          <p:spPr bwMode="auto">
            <a:xfrm>
              <a:off x="5005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5" name="Text Box 85"/>
            <p:cNvSpPr txBox="1">
              <a:spLocks noChangeArrowheads="1"/>
            </p:cNvSpPr>
            <p:nvPr/>
          </p:nvSpPr>
          <p:spPr bwMode="auto">
            <a:xfrm>
              <a:off x="4677" y="162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66" name="Rectangle 86"/>
            <p:cNvSpPr>
              <a:spLocks noChangeArrowheads="1"/>
            </p:cNvSpPr>
            <p:nvPr/>
          </p:nvSpPr>
          <p:spPr bwMode="auto">
            <a:xfrm>
              <a:off x="500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7" name="Rectangle 87"/>
            <p:cNvSpPr>
              <a:spLocks noChangeArrowheads="1"/>
            </p:cNvSpPr>
            <p:nvPr/>
          </p:nvSpPr>
          <p:spPr bwMode="auto">
            <a:xfrm>
              <a:off x="5174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8" name="Oval 88"/>
            <p:cNvSpPr>
              <a:spLocks noChangeAspect="1" noChangeArrowheads="1"/>
            </p:cNvSpPr>
            <p:nvPr/>
          </p:nvSpPr>
          <p:spPr bwMode="auto">
            <a:xfrm>
              <a:off x="4197" y="2340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9" name="Line 89"/>
            <p:cNvSpPr>
              <a:spLocks noChangeShapeType="1"/>
            </p:cNvSpPr>
            <p:nvPr/>
          </p:nvSpPr>
          <p:spPr bwMode="auto">
            <a:xfrm>
              <a:off x="4312" y="2395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0" name="Rectangle 90"/>
            <p:cNvSpPr>
              <a:spLocks noChangeArrowheads="1"/>
            </p:cNvSpPr>
            <p:nvPr/>
          </p:nvSpPr>
          <p:spPr bwMode="auto">
            <a:xfrm>
              <a:off x="4501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1" name="Rectangle 91"/>
            <p:cNvSpPr>
              <a:spLocks noChangeArrowheads="1"/>
            </p:cNvSpPr>
            <p:nvPr/>
          </p:nvSpPr>
          <p:spPr bwMode="auto">
            <a:xfrm>
              <a:off x="4669" y="2339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2" name="Rectangle 92"/>
            <p:cNvSpPr>
              <a:spLocks noChangeArrowheads="1"/>
            </p:cNvSpPr>
            <p:nvPr/>
          </p:nvSpPr>
          <p:spPr bwMode="auto">
            <a:xfrm>
              <a:off x="4838" y="2339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3" name="Oval 93"/>
            <p:cNvSpPr>
              <a:spLocks noChangeAspect="1" noChangeArrowheads="1"/>
            </p:cNvSpPr>
            <p:nvPr/>
          </p:nvSpPr>
          <p:spPr bwMode="auto">
            <a:xfrm>
              <a:off x="4197" y="2628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4" name="Line 94"/>
            <p:cNvSpPr>
              <a:spLocks noChangeShapeType="1"/>
            </p:cNvSpPr>
            <p:nvPr/>
          </p:nvSpPr>
          <p:spPr bwMode="auto">
            <a:xfrm>
              <a:off x="4315" y="268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5" name="Rectangle 95"/>
            <p:cNvSpPr>
              <a:spLocks noChangeArrowheads="1"/>
            </p:cNvSpPr>
            <p:nvPr/>
          </p:nvSpPr>
          <p:spPr bwMode="auto">
            <a:xfrm>
              <a:off x="4501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6" name="Rectangle 96"/>
            <p:cNvSpPr>
              <a:spLocks noChangeArrowheads="1"/>
            </p:cNvSpPr>
            <p:nvPr/>
          </p:nvSpPr>
          <p:spPr bwMode="auto">
            <a:xfrm>
              <a:off x="4669" y="2627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7" name="Rectangle 97"/>
            <p:cNvSpPr>
              <a:spLocks noChangeArrowheads="1"/>
            </p:cNvSpPr>
            <p:nvPr/>
          </p:nvSpPr>
          <p:spPr bwMode="auto">
            <a:xfrm>
              <a:off x="4838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8" name="Text Box 98"/>
            <p:cNvSpPr txBox="1">
              <a:spLocks noChangeArrowheads="1"/>
            </p:cNvSpPr>
            <p:nvPr/>
          </p:nvSpPr>
          <p:spPr bwMode="auto">
            <a:xfrm>
              <a:off x="4919" y="23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79" name="Rectangle 99"/>
            <p:cNvSpPr>
              <a:spLocks noChangeArrowheads="1"/>
            </p:cNvSpPr>
            <p:nvPr/>
          </p:nvSpPr>
          <p:spPr bwMode="auto">
            <a:xfrm>
              <a:off x="5008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0" name="Rectangle 100"/>
            <p:cNvSpPr>
              <a:spLocks noChangeArrowheads="1"/>
            </p:cNvSpPr>
            <p:nvPr/>
          </p:nvSpPr>
          <p:spPr bwMode="auto">
            <a:xfrm>
              <a:off x="5007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1" name="Rectangle 101"/>
            <p:cNvSpPr>
              <a:spLocks noChangeArrowheads="1"/>
            </p:cNvSpPr>
            <p:nvPr/>
          </p:nvSpPr>
          <p:spPr bwMode="auto">
            <a:xfrm>
              <a:off x="5174" y="2339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2" name="Oval 102"/>
            <p:cNvSpPr>
              <a:spLocks noChangeAspect="1" noChangeArrowheads="1"/>
            </p:cNvSpPr>
            <p:nvPr/>
          </p:nvSpPr>
          <p:spPr bwMode="auto">
            <a:xfrm>
              <a:off x="4197" y="3114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3" name="Line 103"/>
            <p:cNvSpPr>
              <a:spLocks noChangeShapeType="1"/>
            </p:cNvSpPr>
            <p:nvPr/>
          </p:nvSpPr>
          <p:spPr bwMode="auto">
            <a:xfrm>
              <a:off x="4312" y="3168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4" name="Rectangle 104"/>
            <p:cNvSpPr>
              <a:spLocks noChangeArrowheads="1"/>
            </p:cNvSpPr>
            <p:nvPr/>
          </p:nvSpPr>
          <p:spPr bwMode="auto">
            <a:xfrm>
              <a:off x="4501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5" name="Rectangle 105"/>
            <p:cNvSpPr>
              <a:spLocks noChangeArrowheads="1"/>
            </p:cNvSpPr>
            <p:nvPr/>
          </p:nvSpPr>
          <p:spPr bwMode="auto">
            <a:xfrm>
              <a:off x="4669" y="3113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6" name="Rectangle 106"/>
            <p:cNvSpPr>
              <a:spLocks noChangeArrowheads="1"/>
            </p:cNvSpPr>
            <p:nvPr/>
          </p:nvSpPr>
          <p:spPr bwMode="auto">
            <a:xfrm>
              <a:off x="4838" y="3113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7" name="Oval 107"/>
            <p:cNvSpPr>
              <a:spLocks noChangeAspect="1" noChangeArrowheads="1"/>
            </p:cNvSpPr>
            <p:nvPr/>
          </p:nvSpPr>
          <p:spPr bwMode="auto">
            <a:xfrm>
              <a:off x="4033" y="3399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8" name="Line 108"/>
            <p:cNvSpPr>
              <a:spLocks noChangeShapeType="1"/>
            </p:cNvSpPr>
            <p:nvPr/>
          </p:nvSpPr>
          <p:spPr bwMode="auto">
            <a:xfrm>
              <a:off x="4151" y="3453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9" name="Rectangle 109"/>
            <p:cNvSpPr>
              <a:spLocks noChangeArrowheads="1"/>
            </p:cNvSpPr>
            <p:nvPr/>
          </p:nvSpPr>
          <p:spPr bwMode="auto">
            <a:xfrm>
              <a:off x="4337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0" name="Rectangle 110"/>
            <p:cNvSpPr>
              <a:spLocks noChangeArrowheads="1"/>
            </p:cNvSpPr>
            <p:nvPr/>
          </p:nvSpPr>
          <p:spPr bwMode="auto">
            <a:xfrm>
              <a:off x="4505" y="3398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1" name="Rectangle 111"/>
            <p:cNvSpPr>
              <a:spLocks noChangeArrowheads="1"/>
            </p:cNvSpPr>
            <p:nvPr/>
          </p:nvSpPr>
          <p:spPr bwMode="auto">
            <a:xfrm>
              <a:off x="4674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2" name="Text Box 112"/>
            <p:cNvSpPr txBox="1">
              <a:spLocks noChangeArrowheads="1"/>
            </p:cNvSpPr>
            <p:nvPr/>
          </p:nvSpPr>
          <p:spPr bwMode="auto">
            <a:xfrm>
              <a:off x="4598" y="3153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93" name="Rectangle 113"/>
            <p:cNvSpPr>
              <a:spLocks noChangeArrowheads="1"/>
            </p:cNvSpPr>
            <p:nvPr/>
          </p:nvSpPr>
          <p:spPr bwMode="auto">
            <a:xfrm>
              <a:off x="5008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4" name="Rectangle 114"/>
            <p:cNvSpPr>
              <a:spLocks noChangeArrowheads="1"/>
            </p:cNvSpPr>
            <p:nvPr/>
          </p:nvSpPr>
          <p:spPr bwMode="auto">
            <a:xfrm>
              <a:off x="4843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5" name="AutoShape 115"/>
            <p:cNvSpPr>
              <a:spLocks noChangeArrowheads="1"/>
            </p:cNvSpPr>
            <p:nvPr/>
          </p:nvSpPr>
          <p:spPr bwMode="auto">
            <a:xfrm>
              <a:off x="3128" y="1767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600">
                  <a:latin typeface="Arial" charset="0"/>
                </a:rPr>
                <a:t>gain of a mutant copy</a:t>
              </a:r>
            </a:p>
          </p:txBody>
        </p:sp>
        <p:sp>
          <p:nvSpPr>
            <p:cNvPr id="27696" name="AutoShape 116"/>
            <p:cNvSpPr>
              <a:spLocks noChangeArrowheads="1"/>
            </p:cNvSpPr>
            <p:nvPr/>
          </p:nvSpPr>
          <p:spPr bwMode="auto">
            <a:xfrm>
              <a:off x="3139" y="2562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600">
                  <a:latin typeface="Arial" charset="0"/>
                </a:rPr>
                <a:t>loss of a</a:t>
              </a:r>
            </a:p>
            <a:p>
              <a:pPr algn="ctr" eaLnBrk="0" hangingPunct="0"/>
              <a:r>
                <a:rPr lang="en-GB" sz="1600">
                  <a:latin typeface="Arial" charset="0"/>
                </a:rPr>
                <a:t>normal copy</a:t>
              </a:r>
            </a:p>
          </p:txBody>
        </p:sp>
        <p:sp>
          <p:nvSpPr>
            <p:cNvPr id="27697" name="Oval 117"/>
            <p:cNvSpPr>
              <a:spLocks noChangeAspect="1" noChangeArrowheads="1"/>
            </p:cNvSpPr>
            <p:nvPr/>
          </p:nvSpPr>
          <p:spPr bwMode="auto">
            <a:xfrm>
              <a:off x="4236" y="383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8" name="Line 118"/>
            <p:cNvSpPr>
              <a:spLocks noChangeShapeType="1"/>
            </p:cNvSpPr>
            <p:nvPr/>
          </p:nvSpPr>
          <p:spPr bwMode="auto">
            <a:xfrm>
              <a:off x="4351" y="3891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9" name="Rectangle 119"/>
            <p:cNvSpPr>
              <a:spLocks noChangeArrowheads="1"/>
            </p:cNvSpPr>
            <p:nvPr/>
          </p:nvSpPr>
          <p:spPr bwMode="auto">
            <a:xfrm>
              <a:off x="4540" y="383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0" name="Rectangle 120"/>
            <p:cNvSpPr>
              <a:spLocks noChangeArrowheads="1"/>
            </p:cNvSpPr>
            <p:nvPr/>
          </p:nvSpPr>
          <p:spPr bwMode="auto">
            <a:xfrm>
              <a:off x="4708" y="3835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1" name="Rectangle 121"/>
            <p:cNvSpPr>
              <a:spLocks noChangeArrowheads="1"/>
            </p:cNvSpPr>
            <p:nvPr/>
          </p:nvSpPr>
          <p:spPr bwMode="auto">
            <a:xfrm>
              <a:off x="487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504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5213" y="3835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4" name="AutoShape 124"/>
            <p:cNvSpPr>
              <a:spLocks noChangeArrowheads="1"/>
            </p:cNvSpPr>
            <p:nvPr/>
          </p:nvSpPr>
          <p:spPr bwMode="auto">
            <a:xfrm>
              <a:off x="3195" y="3493"/>
              <a:ext cx="743" cy="521"/>
            </a:xfrm>
            <a:prstGeom prst="wedgeRectCallout">
              <a:avLst>
                <a:gd name="adj1" fmla="val 148921"/>
                <a:gd name="adj2" fmla="val -2005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600">
                  <a:latin typeface="Arial" charset="0"/>
                </a:rPr>
                <a:t>gain of a mutant copy</a:t>
              </a:r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4578" y="3995"/>
              <a:ext cx="6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>
                  <a:latin typeface="Arial" charset="0"/>
                </a:rPr>
                <a:t>... etc. ...</a:t>
              </a:r>
            </a:p>
          </p:txBody>
        </p:sp>
        <p:sp>
          <p:nvSpPr>
            <p:cNvPr id="27706" name="Line 127"/>
            <p:cNvSpPr>
              <a:spLocks noChangeShapeType="1"/>
            </p:cNvSpPr>
            <p:nvPr/>
          </p:nvSpPr>
          <p:spPr bwMode="auto">
            <a:xfrm>
              <a:off x="4871" y="2055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7" name="Line 128"/>
            <p:cNvSpPr>
              <a:spLocks noChangeShapeType="1"/>
            </p:cNvSpPr>
            <p:nvPr/>
          </p:nvSpPr>
          <p:spPr bwMode="auto">
            <a:xfrm>
              <a:off x="4847" y="2823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8" name="Line 129"/>
            <p:cNvSpPr>
              <a:spLocks noChangeShapeType="1"/>
            </p:cNvSpPr>
            <p:nvPr/>
          </p:nvSpPr>
          <p:spPr bwMode="auto">
            <a:xfrm>
              <a:off x="4930" y="3579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5" grpId="0"/>
      <p:bldP spid="1505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885309" y="296863"/>
            <a:ext cx="3573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err="1">
                <a:solidFill>
                  <a:srgbClr val="E80000"/>
                </a:solidFill>
                <a:latin typeface="Arial" charset="0"/>
              </a:rPr>
              <a:t>Cost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natural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selection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098338"/>
            <a:ext cx="860425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</a:rPr>
              <a:t>We can envisage replacement of one allele in a population by another as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a „selective death“ of the original allele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</a:rPr>
              <a:t>The higher is the strength of selection, the more of the original (less 	advantageous) alleles are removed from the population (they „die“)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</a:rPr>
              <a:t>If the natural selection was too strong it could cause extinction of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the whole population </a:t>
            </a:r>
            <a:r>
              <a:rPr lang="en-US" sz="2000" dirty="0">
                <a:latin typeface="Arial" charset="0"/>
                <a:sym typeface="Symbol"/>
              </a:rPr>
              <a:t> overproduction of the offspring necessary!</a:t>
            </a:r>
            <a:endParaRPr lang="en-US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 err="1">
                <a:latin typeface="Arial" charset="0"/>
                <a:sym typeface="Symbol" pitchFamily="18" charset="2"/>
              </a:rPr>
              <a:t>eg</a:t>
            </a:r>
            <a:r>
              <a:rPr lang="en-US" sz="2000" dirty="0">
                <a:latin typeface="Arial" charset="0"/>
                <a:sym typeface="Symbol" pitchFamily="18" charset="2"/>
              </a:rPr>
              <a:t>. if the ratio of non-surviving to surviving alleles is 0,1/0,9, each 	survivor have to produce by 1/9 more descendants, </a:t>
            </a:r>
            <a:br>
              <a:rPr lang="en-US" sz="2000" dirty="0">
                <a:latin typeface="Arial" charset="0"/>
                <a:sym typeface="Symbol" pitchFamily="18" charset="2"/>
              </a:rPr>
            </a:br>
            <a:r>
              <a:rPr lang="en-US" sz="2000" dirty="0">
                <a:latin typeface="Arial" charset="0"/>
                <a:sym typeface="Symbol" pitchFamily="18" charset="2"/>
              </a:rPr>
              <a:t>	but if the ratio is 0,999/0,001  by </a:t>
            </a:r>
            <a:r>
              <a:rPr lang="en-US" sz="2000" dirty="0">
                <a:latin typeface="Arial" charset="0"/>
                <a:sym typeface="Symbol"/>
              </a:rPr>
              <a:t></a:t>
            </a:r>
            <a:r>
              <a:rPr lang="en-US" sz="2000" dirty="0">
                <a:latin typeface="Arial" charset="0"/>
                <a:sym typeface="Symbol" pitchFamily="18" charset="2"/>
              </a:rPr>
              <a:t>1000 more descendants!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  <a:sym typeface="Symbol" pitchFamily="18" charset="2"/>
              </a:rPr>
              <a:t>Haldane: upper limit of the cost of natural selection </a:t>
            </a:r>
            <a:r>
              <a:rPr lang="en-US" sz="2000" dirty="0">
                <a:latin typeface="Arial" charset="0"/>
                <a:sym typeface="Symbol"/>
              </a:rPr>
              <a:t></a:t>
            </a:r>
            <a:r>
              <a:rPr lang="en-US" sz="2000" dirty="0">
                <a:latin typeface="Arial" charset="0"/>
                <a:sym typeface="Symbol" pitchFamily="18" charset="2"/>
              </a:rPr>
              <a:t> substitution of 1 gene 	per 300 generations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evolution cannot run too fast, the cost of selection would be too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2666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2. 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replication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slippage</a:t>
            </a:r>
            <a:endParaRPr lang="cs-CZ" sz="2000" dirty="0">
              <a:latin typeface="Arial" charset="0"/>
            </a:endParaRPr>
          </a:p>
        </p:txBody>
      </p:sp>
      <p:pic>
        <p:nvPicPr>
          <p:cNvPr id="49154" name="Picture 2" descr="http://web.stanford.edu/group/hopes/cgi-bin/hopes_test/wp-content/uploads/2011/02/f_q05slip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618" y="907492"/>
            <a:ext cx="4128101" cy="2948644"/>
          </a:xfrm>
          <a:prstGeom prst="rect">
            <a:avLst/>
          </a:prstGeom>
          <a:noFill/>
        </p:spPr>
      </p:pic>
      <p:pic>
        <p:nvPicPr>
          <p:cNvPr id="49156" name="Picture 4" descr="Výsledek obrázku pro polymeraseslippage image"/>
          <p:cNvPicPr>
            <a:picLocks noChangeAspect="1" noChangeArrowheads="1"/>
          </p:cNvPicPr>
          <p:nvPr/>
        </p:nvPicPr>
        <p:blipFill>
          <a:blip r:embed="rId4" cstate="print"/>
          <a:srcRect b="41775"/>
          <a:stretch>
            <a:fillRect/>
          </a:stretch>
        </p:blipFill>
        <p:spPr bwMode="auto">
          <a:xfrm>
            <a:off x="2158312" y="4118919"/>
            <a:ext cx="5154398" cy="236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23503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2000">
                <a:solidFill>
                  <a:srgbClr val="CC0000"/>
                </a:solidFill>
                <a:latin typeface="Arial" charset="0"/>
              </a:rPr>
              <a:t>3. gene conversion</a:t>
            </a:r>
            <a:endParaRPr lang="en-GB" sz="2000">
              <a:latin typeface="Arial" charset="0"/>
            </a:endParaRPr>
          </a:p>
        </p:txBody>
      </p:sp>
      <p:pic>
        <p:nvPicPr>
          <p:cNvPr id="28675" name="Picture 5" descr="File:Conversion and cross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683" y="1204827"/>
            <a:ext cx="3255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4988" y="4198031"/>
            <a:ext cx="8542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Conclusion</a:t>
            </a:r>
            <a:r>
              <a:rPr lang="cs-CZ">
                <a:solidFill>
                  <a:srgbClr val="E60000"/>
                </a:solidFill>
                <a:latin typeface="Arial" charset="0"/>
              </a:rPr>
              <a:t>s</a:t>
            </a:r>
            <a:r>
              <a:rPr lang="en-GB">
                <a:solidFill>
                  <a:srgbClr val="E60000"/>
                </a:solidFill>
                <a:latin typeface="Arial" charset="0"/>
              </a:rPr>
              <a:t>: </a:t>
            </a:r>
          </a:p>
          <a:p>
            <a:pPr eaLnBrk="0" hangingPunct="0">
              <a:spcAft>
                <a:spcPts val="1200"/>
              </a:spcAft>
            </a:pPr>
            <a:r>
              <a:rPr lang="en-GB" dirty="0">
                <a:latin typeface="Arial" charset="0"/>
              </a:rPr>
              <a:t>a consequence of unequal crossing-over and slippage =   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   </a:t>
            </a:r>
            <a:r>
              <a:rPr lang="en-GB" u="sng" dirty="0">
                <a:latin typeface="Arial" charset="0"/>
              </a:rPr>
              <a:t>change of a copy number</a:t>
            </a:r>
          </a:p>
          <a:p>
            <a:pPr eaLnBrk="0" hangingPunct="0">
              <a:spcAft>
                <a:spcPts val="1200"/>
              </a:spcAft>
            </a:pPr>
            <a:r>
              <a:rPr lang="en-GB" dirty="0">
                <a:latin typeface="Arial" charset="0"/>
              </a:rPr>
              <a:t>a consequence of unequal c-o and gene conversion =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   </a:t>
            </a:r>
            <a:r>
              <a:rPr lang="en-GB" u="sng" dirty="0">
                <a:latin typeface="Arial" charset="0"/>
              </a:rPr>
              <a:t>sequence homogenization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45689"/>
          <a:stretch>
            <a:fillRect/>
          </a:stretch>
        </p:blipFill>
        <p:spPr bwMode="auto">
          <a:xfrm>
            <a:off x="4920563" y="668252"/>
            <a:ext cx="3690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59317" y="320675"/>
            <a:ext cx="5170904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NEUTRAL THEORY OF</a:t>
            </a:r>
          </a:p>
          <a:p>
            <a:pPr algn="ctr" eaLnBrk="0" hangingPunct="0"/>
            <a:r>
              <a:rPr lang="en-US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MOLECULAR EVOLUTION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750" y="1745820"/>
            <a:ext cx="7859524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Modern Synthesis: selection </a:t>
            </a:r>
            <a:r>
              <a:rPr lang="en-US" sz="2000" i="1" dirty="0">
                <a:latin typeface="Arial" charset="0"/>
              </a:rPr>
              <a:t>vs</a:t>
            </a:r>
            <a:r>
              <a:rPr lang="en-US" sz="2000" dirty="0">
                <a:latin typeface="Arial" charset="0"/>
              </a:rPr>
              <a:t>. drift debate</a:t>
            </a:r>
            <a:br>
              <a:rPr lang="en-US" sz="2000" dirty="0">
                <a:latin typeface="Arial" charset="0"/>
              </a:rPr>
            </a:b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beginning of the 1960s </a:t>
            </a:r>
            <a:r>
              <a:rPr lang="en-US" sz="2000" dirty="0">
                <a:latin typeface="Arial" charset="0"/>
                <a:sym typeface="Symbol" pitchFamily="18" charset="2"/>
              </a:rPr>
              <a:t> amino acid sequences in proteins</a:t>
            </a:r>
            <a:br>
              <a:rPr lang="en-US" sz="2000" dirty="0">
                <a:latin typeface="Arial" charset="0"/>
                <a:sym typeface="Symbol" pitchFamily="18" charset="2"/>
              </a:rPr>
            </a:br>
            <a:br>
              <a:rPr lang="en-US" sz="2000" dirty="0">
                <a:latin typeface="Arial" charset="0"/>
                <a:sym typeface="Symbol" pitchFamily="18" charset="2"/>
              </a:rPr>
            </a:br>
            <a:r>
              <a:rPr lang="en-US" sz="2000" dirty="0">
                <a:latin typeface="Arial" charset="0"/>
              </a:rPr>
              <a:t>1966: protein </a:t>
            </a:r>
            <a:r>
              <a:rPr lang="en-US" sz="2000" dirty="0" err="1">
                <a:latin typeface="Arial" charset="0"/>
              </a:rPr>
              <a:t>elektrophoresis</a:t>
            </a:r>
            <a:r>
              <a:rPr lang="en-US" sz="2000" dirty="0">
                <a:latin typeface="Arial" charset="0"/>
              </a:rPr>
              <a:t>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solidFill>
                  <a:srgbClr val="003399"/>
                </a:solidFill>
                <a:latin typeface="Arial" charset="0"/>
              </a:rPr>
              <a:t>	Richard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Lewontin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a</a:t>
            </a:r>
            <a:r>
              <a:rPr lang="cs-CZ" sz="2000" dirty="0" err="1">
                <a:latin typeface="Arial" charset="0"/>
              </a:rPr>
              <a:t>nd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Jack Hubby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i="1" dirty="0">
                <a:latin typeface="Arial" charset="0"/>
              </a:rPr>
              <a:t>Drosophila </a:t>
            </a:r>
            <a:r>
              <a:rPr lang="en-US" sz="2000" i="1" dirty="0" err="1">
                <a:latin typeface="Arial" charset="0"/>
              </a:rPr>
              <a:t>pseudoobscura</a:t>
            </a:r>
            <a:r>
              <a:rPr lang="en-US" sz="2000" dirty="0">
                <a:latin typeface="Arial" charset="0"/>
              </a:rPr>
              <a:t>;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solidFill>
                  <a:srgbClr val="003399"/>
                </a:solidFill>
                <a:latin typeface="Arial" charset="0"/>
              </a:rPr>
              <a:t>	Harry Harris</a:t>
            </a:r>
            <a:r>
              <a:rPr lang="en-US" sz="2000" dirty="0">
                <a:latin typeface="Arial" charset="0"/>
              </a:rPr>
              <a:t> - humans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latin typeface="Arial" charset="0"/>
                <a:sym typeface="Symbol" pitchFamily="18" charset="2"/>
              </a:rPr>
              <a:t> high level of polymorphism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545984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US" dirty="0">
                <a:solidFill>
                  <a:srgbClr val="E60000"/>
                </a:solidFill>
                <a:latin typeface="Arial" charset="0"/>
              </a:rPr>
              <a:t>Data gathered till the end of 1960s suggested that:</a:t>
            </a:r>
          </a:p>
          <a:p>
            <a:pPr defTabSz="360000" eaLnBrk="0" hangingPunct="0">
              <a:spcAft>
                <a:spcPts val="1000"/>
              </a:spcAft>
            </a:pPr>
            <a:endParaRPr lang="en-US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  <a:sym typeface="Symbol" pitchFamily="18" charset="2"/>
              </a:rPr>
              <a:t>Rate of evolution at the molecular level is constant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5E73E5-CE3E-40A7-9DD3-0CD814CA8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5" y="2512870"/>
            <a:ext cx="7763359" cy="34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1198531" y="407471"/>
            <a:ext cx="7048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  <a:sym typeface="Symbol" pitchFamily="18" charset="2"/>
              </a:rPr>
              <a:t>Rate of evolution at the molecular level is constant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EF59B7-F0CC-49FC-9E14-5A81FCAE3EBE}"/>
              </a:ext>
            </a:extLst>
          </p:cNvPr>
          <p:cNvSpPr txBox="1"/>
          <p:nvPr/>
        </p:nvSpPr>
        <p:spPr>
          <a:xfrm>
            <a:off x="1909558" y="5936452"/>
            <a:ext cx="6337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cs-CZ" sz="20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-globin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E5FF6D4-97E9-4D64-B0FB-859EC444573A}"/>
              </a:ext>
            </a:extLst>
          </p:cNvPr>
          <p:cNvGrpSpPr/>
          <p:nvPr/>
        </p:nvGrpSpPr>
        <p:grpSpPr>
          <a:xfrm>
            <a:off x="2045483" y="1139929"/>
            <a:ext cx="5276186" cy="4451402"/>
            <a:chOff x="2045483" y="1139929"/>
            <a:chExt cx="5276186" cy="4451402"/>
          </a:xfrm>
        </p:grpSpPr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29E1F9B9-3F59-4810-A715-98D9A35CF974}"/>
                </a:ext>
              </a:extLst>
            </p:cNvPr>
            <p:cNvGrpSpPr/>
            <p:nvPr/>
          </p:nvGrpSpPr>
          <p:grpSpPr>
            <a:xfrm>
              <a:off x="2045483" y="1139929"/>
              <a:ext cx="5276186" cy="4350808"/>
              <a:chOff x="2045483" y="1139929"/>
              <a:chExt cx="5276186" cy="4350808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43E4768E-47D1-4C14-B374-8A428BAB8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483" y="1240523"/>
                <a:ext cx="5276186" cy="4250214"/>
              </a:xfrm>
              <a:prstGeom prst="rect">
                <a:avLst/>
              </a:prstGeom>
            </p:spPr>
          </p:pic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057BE3ED-4CEE-4B3B-8929-C410E454D4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61" t="-1893" b="79799"/>
              <a:stretch/>
            </p:blipFill>
            <p:spPr>
              <a:xfrm flipH="1">
                <a:off x="6058619" y="1139929"/>
                <a:ext cx="1263050" cy="939037"/>
              </a:xfrm>
              <a:prstGeom prst="rect">
                <a:avLst/>
              </a:prstGeom>
            </p:spPr>
          </p:pic>
        </p:grp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25621B95-2FB5-4275-AC18-939FAF25D223}"/>
                </a:ext>
              </a:extLst>
            </p:cNvPr>
            <p:cNvSpPr txBox="1"/>
            <p:nvPr/>
          </p:nvSpPr>
          <p:spPr>
            <a:xfrm>
              <a:off x="2760453" y="5191221"/>
              <a:ext cx="9685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human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9281F770-44F1-4FE6-9BC5-C1AE360EE53D}"/>
                </a:ext>
              </a:extLst>
            </p:cNvPr>
            <p:cNvSpPr txBox="1"/>
            <p:nvPr/>
          </p:nvSpPr>
          <p:spPr>
            <a:xfrm>
              <a:off x="4102358" y="5164955"/>
              <a:ext cx="683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carp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99CF470-AA58-466A-8D52-E02F52FBF338}"/>
                </a:ext>
              </a:extLst>
            </p:cNvPr>
            <p:cNvSpPr txBox="1"/>
            <p:nvPr/>
          </p:nvSpPr>
          <p:spPr>
            <a:xfrm>
              <a:off x="4983862" y="5191221"/>
              <a:ext cx="114005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platypus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E8C9833A-E4FB-47E0-9AB9-6DA2CA37639E}"/>
                </a:ext>
              </a:extLst>
            </p:cNvPr>
            <p:cNvSpPr txBox="1"/>
            <p:nvPr/>
          </p:nvSpPr>
          <p:spPr>
            <a:xfrm>
              <a:off x="6284423" y="5191221"/>
              <a:ext cx="8114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shark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88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545984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US" dirty="0">
                <a:solidFill>
                  <a:srgbClr val="E60000"/>
                </a:solidFill>
                <a:latin typeface="Arial" charset="0"/>
              </a:rPr>
              <a:t>Data gathered till the end of 1960s suggested that:</a:t>
            </a:r>
          </a:p>
          <a:p>
            <a:pPr defTabSz="360000" eaLnBrk="0" hangingPunct="0">
              <a:spcAft>
                <a:spcPts val="1000"/>
              </a:spcAft>
            </a:pPr>
            <a:endParaRPr lang="en-US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</a:rPr>
              <a:t>Rate of molecular evolution is high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</a:rPr>
              <a:t>Genetic variation in natural populations is too high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</a:rPr>
              <a:t>... both would require too high </a:t>
            </a:r>
            <a:r>
              <a:rPr lang="en-US" u="sng" dirty="0">
                <a:latin typeface="Arial" charset="0"/>
              </a:rPr>
              <a:t>cost of natural selection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Symbol" pitchFamily="18" charset="2"/>
              </a:rPr>
              <a:t> </a:t>
            </a:r>
            <a:br>
              <a:rPr lang="en-US" dirty="0">
                <a:latin typeface="Arial" charset="0"/>
                <a:sym typeface="Symbol" pitchFamily="18" charset="2"/>
              </a:rPr>
            </a:br>
            <a:r>
              <a:rPr lang="en-US" dirty="0">
                <a:latin typeface="Arial" charset="0"/>
                <a:sym typeface="Symbol" pitchFamily="18" charset="2"/>
              </a:rPr>
              <a:t>	</a:t>
            </a:r>
            <a:r>
              <a:rPr lang="en-US" dirty="0" err="1">
                <a:latin typeface="Arial" charset="0"/>
                <a:sym typeface="Symbol" pitchFamily="18" charset="2"/>
              </a:rPr>
              <a:t>polymor</a:t>
            </a:r>
            <a:r>
              <a:rPr lang="cs-CZ" dirty="0" err="1">
                <a:latin typeface="Arial" charset="0"/>
                <a:sym typeface="Symbol" pitchFamily="18" charset="2"/>
              </a:rPr>
              <a:t>ph</a:t>
            </a:r>
            <a:r>
              <a:rPr lang="en-US" dirty="0">
                <a:latin typeface="Arial" charset="0"/>
                <a:sym typeface="Symbol" pitchFamily="18" charset="2"/>
              </a:rPr>
              <a:t>ism cannot be maintained by selection</a:t>
            </a:r>
          </a:p>
        </p:txBody>
      </p:sp>
    </p:spTree>
    <p:extLst>
      <p:ext uri="{BB962C8B-B14F-4D97-AF65-F5344CB8AC3E}">
        <p14:creationId xmlns:p14="http://schemas.microsoft.com/office/powerpoint/2010/main" val="22443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3875" y="361950"/>
            <a:ext cx="8501238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Why so high polymorphism in populations?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Kimura: because alleles are selectively neutral, it lasts many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generations till a new mutation is fixed – me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nwhile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population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must be polymorphic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Symbol"/>
              </a:rPr>
              <a:t>transient polymorphism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During the </a:t>
            </a:r>
            <a:r>
              <a:rPr lang="en-US" sz="2000" dirty="0" err="1">
                <a:latin typeface="Arial" pitchFamily="34" charset="0"/>
                <a:cs typeface="Arial" pitchFamily="34" charset="0"/>
                <a:sym typeface="Symbol"/>
              </a:rPr>
              <a:t>proces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 of fixation often a new allele appears by mutation 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in a sufficiently large population at each point in time there is a large 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amount of variation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en-US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Population is in equilibrium between drift</a:t>
            </a:r>
            <a:b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and mutation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23875" y="5362832"/>
            <a:ext cx="7783664" cy="849766"/>
            <a:chOff x="539750" y="4522573"/>
            <a:chExt cx="7783664" cy="849766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39750" y="4536213"/>
              <a:ext cx="3497111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M. Kimura</a:t>
              </a:r>
              <a:r>
                <a:rPr lang="en-US" sz="2000" dirty="0">
                  <a:latin typeface="Arial" charset="0"/>
                </a:rPr>
                <a:t> (1968)</a:t>
              </a:r>
            </a:p>
            <a:p>
              <a:pPr eaLnBrk="0" hangingPunct="0">
                <a:spcAft>
                  <a:spcPts val="1000"/>
                </a:spcAft>
              </a:pP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J.L. King &amp; T.H. Jukes</a:t>
              </a:r>
              <a:r>
                <a:rPr lang="en-US" sz="2000" dirty="0">
                  <a:latin typeface="Arial" charset="0"/>
                </a:rPr>
                <a:t> (1969)</a:t>
              </a:r>
              <a:endParaRPr lang="en-US" sz="2000" dirty="0">
                <a:solidFill>
                  <a:srgbClr val="E60000"/>
                </a:solidFill>
                <a:latin typeface="Arial" charset="0"/>
              </a:endParaRPr>
            </a:p>
          </p:txBody>
        </p:sp>
        <p:cxnSp>
          <p:nvCxnSpPr>
            <p:cNvPr id="7" name="Přímá spojovací šipka 6"/>
            <p:cNvCxnSpPr/>
            <p:nvPr/>
          </p:nvCxnSpPr>
          <p:spPr bwMode="auto">
            <a:xfrm>
              <a:off x="3991404" y="4992130"/>
              <a:ext cx="9430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ovéPole 7"/>
            <p:cNvSpPr txBox="1"/>
            <p:nvPr/>
          </p:nvSpPr>
          <p:spPr>
            <a:xfrm>
              <a:off x="5482572" y="4522573"/>
              <a:ext cx="2840842" cy="8309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neutral theory of</a:t>
              </a:r>
            </a:p>
            <a:p>
              <a:pPr algn="ctr"/>
              <a:r>
                <a:rPr lang="en-US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molecular evolution</a:t>
              </a:r>
            </a:p>
          </p:txBody>
        </p:sp>
      </p:grpSp>
      <p:pic>
        <p:nvPicPr>
          <p:cNvPr id="10" name="Picture 16" descr="Kimura"/>
          <p:cNvPicPr>
            <a:picLocks noChangeAspect="1" noChangeArrowheads="1"/>
          </p:cNvPicPr>
          <p:nvPr/>
        </p:nvPicPr>
        <p:blipFill>
          <a:blip r:embed="rId2" cstate="print"/>
          <a:srcRect b="7863"/>
          <a:stretch>
            <a:fillRect/>
          </a:stretch>
        </p:blipFill>
        <p:spPr bwMode="auto">
          <a:xfrm>
            <a:off x="7310700" y="2948859"/>
            <a:ext cx="1620364" cy="2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3078" y="4703419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>
                <a:solidFill>
                  <a:srgbClr val="003399"/>
                </a:solidFill>
                <a:latin typeface="Arial" charset="0"/>
              </a:rPr>
              <a:t>M. </a:t>
            </a:r>
            <a:r>
              <a:rPr lang="cs-CZ" sz="1600" dirty="0" err="1">
                <a:solidFill>
                  <a:srgbClr val="003399"/>
                </a:solidFill>
                <a:latin typeface="Arial" charset="0"/>
              </a:rPr>
              <a:t>Kimura</a:t>
            </a:r>
            <a:endParaRPr lang="cs-CZ" sz="16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2142</Words>
  <Application>Microsoft Office PowerPoint</Application>
  <PresentationFormat>Předvádění na obrazovce (4:3)</PresentationFormat>
  <Paragraphs>287</Paragraphs>
  <Slides>41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Symbol</vt:lpstr>
      <vt:lpstr>Times New Roman</vt:lpstr>
      <vt:lpstr>Výchozí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199</cp:revision>
  <dcterms:created xsi:type="dcterms:W3CDTF">2002-02-28T16:27:36Z</dcterms:created>
  <dcterms:modified xsi:type="dcterms:W3CDTF">2021-10-29T09:28:58Z</dcterms:modified>
</cp:coreProperties>
</file>