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sldIdLst>
    <p:sldId id="257" r:id="rId2"/>
    <p:sldId id="281" r:id="rId3"/>
    <p:sldId id="280" r:id="rId4"/>
    <p:sldId id="277" r:id="rId5"/>
    <p:sldId id="292" r:id="rId6"/>
    <p:sldId id="293" r:id="rId7"/>
    <p:sldId id="294" r:id="rId8"/>
    <p:sldId id="295" r:id="rId9"/>
    <p:sldId id="258" r:id="rId10"/>
    <p:sldId id="282" r:id="rId11"/>
    <p:sldId id="279" r:id="rId12"/>
    <p:sldId id="291" r:id="rId13"/>
    <p:sldId id="306" r:id="rId14"/>
    <p:sldId id="259" r:id="rId15"/>
    <p:sldId id="261" r:id="rId16"/>
    <p:sldId id="283" r:id="rId17"/>
    <p:sldId id="297" r:id="rId18"/>
    <p:sldId id="260" r:id="rId19"/>
    <p:sldId id="284" r:id="rId20"/>
    <p:sldId id="262" r:id="rId21"/>
    <p:sldId id="298" r:id="rId22"/>
    <p:sldId id="299" r:id="rId23"/>
    <p:sldId id="307" r:id="rId24"/>
    <p:sldId id="286" r:id="rId25"/>
    <p:sldId id="263" r:id="rId26"/>
    <p:sldId id="302" r:id="rId27"/>
    <p:sldId id="300" r:id="rId28"/>
    <p:sldId id="285" r:id="rId29"/>
    <p:sldId id="264" r:id="rId30"/>
    <p:sldId id="289" r:id="rId31"/>
    <p:sldId id="303" r:id="rId32"/>
    <p:sldId id="288" r:id="rId33"/>
    <p:sldId id="265" r:id="rId34"/>
    <p:sldId id="287" r:id="rId35"/>
    <p:sldId id="304" r:id="rId36"/>
    <p:sldId id="290" r:id="rId37"/>
    <p:sldId id="308" r:id="rId3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">
          <p15:clr>
            <a:srgbClr val="A4A3A4"/>
          </p15:clr>
        </p15:guide>
        <p15:guide id="2" pos="2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80000"/>
    <a:srgbClr val="CCFFFF"/>
    <a:srgbClr val="FFFF99"/>
    <a:srgbClr val="FFFF66"/>
    <a:srgbClr val="FF3300"/>
    <a:srgbClr val="009900"/>
    <a:srgbClr val="00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734" y="114"/>
      </p:cViewPr>
      <p:guideLst>
        <p:guide orient="horz" pos="190"/>
        <p:guide pos="2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5D642E1-97BF-4BAC-9F65-EF83F4F5BA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94671-1207-4D17-B195-3D48DBAF053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814BD-EDE3-41E2-99BE-A7C1FCA4C3D9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8E8EFB-A6B3-4112-96DD-80CF91C51C3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FDC863-E219-472C-9A81-EAD60D084B8E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C3E6F-170E-42EE-9940-CEE33FCAC2C9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EE699-1B11-4D91-AD7D-2BE3AFA2F900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8EAD6-5FA2-4F7F-B789-DBBD60FF0593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09831-B51C-448F-97AB-49B0A13A4EC2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2497CC-34F2-4838-80C9-B7A763AE3050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9E0AB-009C-4D0A-9AAC-B9FDA8E8E027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F0275-C698-40AB-ACB5-FDF47DF6920A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36A122-04C3-43CE-BAF9-02DBDBA3A14F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A7A5B-BD16-42A7-903E-3B9E4192EA33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AF87BB-63A9-4EBF-B9BE-739D5670F5BC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6D215-FB41-4944-9190-92FDB71F955B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70F9F-0BF3-43E3-BFCA-91AFA04C5E7B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2D11ED-D1E7-422E-A99F-1A418F03B681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A7745-41DC-4A6B-AE43-C41E973E57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D6C6E-D686-4DBD-9908-696FFA16EC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29F6-B3E4-4014-A747-D41805CF99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1E36B-98E2-48C6-93B8-9735A0AC8F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057D3-4871-4CF7-BE8C-6E91E61F35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46CB0-6202-4F70-A515-711AD77DB6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F568A-6CD2-4CE5-B069-D342EA66FB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37CB-2047-4F4D-B34E-644EB007D1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20B2E-6313-4AEE-A8C4-F72BA03167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861D0-22BA-410C-A9D4-D9DCA44533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E815-8684-4ADD-87B5-9DD19BCDD3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BAE2C8FD-A4C3-48D7-8C74-46535C7E3D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0/Haeckel_Sacculina.jp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6/66/Scanning_Electron_Micrograph_of_a_Flea.jpg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upload.wikimedia.org/wikipedia/commons/b/ba/Isotoma_Habitus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f/f8/Blind_Watchmaker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6/Diagram_of_eye_evolution.sv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://upload.wikimedia.org/wikipedia/commons/8/86/Vertebrate_n_octopus_eyes.png" TargetMode="Externa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2/22/Albatros_ceja_negra_-_paso_drake_-_noviembre_2005.jpg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hyperlink" Target="http://upload.wikimedia.org/wikipedia/commons/3/3d/Panderichthys_BW.jpg" TargetMode="External"/><Relationship Id="rId7" Type="http://schemas.openxmlformats.org/officeDocument/2006/relationships/hyperlink" Target="http://upload.wikimedia.org/wikipedia/commons/a/a6/Acanthostega_BW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hyperlink" Target="http://upload.wikimedia.org/wikipedia/commons/7/7d/Tiktaalik_BW.jpg" TargetMode="Externa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0.png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hyperlink" Target="http://upload.wikimedia.org/wikipedia/commons/2/2e/Atta_colombica_workers_cutting_whole_plant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hyperlink" Target="http://upload.wikimedia.org/wikipedia/en/9/92/Acromyrmex_octospinosus.jpg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hyperlink" Target="http://upload.wikimedia.org/wikipedia/commons/d/de/Polarfuchs_1_2004-11-17.jpg" TargetMode="External"/><Relationship Id="rId7" Type="http://schemas.openxmlformats.org/officeDocument/2006/relationships/hyperlink" Target="http://upload.wikimedia.org/wikipedia/en/4/45/Phylogeny_Star_vs_Hierarchical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hyperlink" Target="http://upload.wikimedia.org/wikipedia/commons/0/07/TAzooAnimal3.jpg" TargetMode="Externa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oleObject" Target="../embeddings/oleObject4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hyperlink" Target="http://upload.wikimedia.org/wikipedia/commons/6/63/Striped_skunk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hyperlink" Target="http://upload.wikimedia.org/wikipedia/commons/1/1d/AntsStitchingLeave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hyperlink" Target="http://pick5.pick.uga.edu/mp/20p?act=zoom&amp;img=/home/IM/I_ALW/0000/mx/Oecophylla_smaragdina,I_ALW1.jpg" TargetMode="External"/><Relationship Id="rId9" Type="http://schemas.openxmlformats.org/officeDocument/2006/relationships/hyperlink" Target="http://upload.wikimedia.org/wikipedia/commons/a/aa/SSL11903p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67" descr="Flying_fish"/>
          <p:cNvPicPr>
            <a:picLocks noChangeAspect="1" noChangeArrowheads="1"/>
          </p:cNvPicPr>
          <p:nvPr/>
        </p:nvPicPr>
        <p:blipFill>
          <a:blip r:embed="rId3" cstate="print"/>
          <a:srcRect r="25833" b="11591"/>
          <a:stretch>
            <a:fillRect/>
          </a:stretch>
        </p:blipFill>
        <p:spPr bwMode="auto">
          <a:xfrm>
            <a:off x="6218891" y="1818248"/>
            <a:ext cx="276225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1" name="Picture 2072" descr="Eagle Owl Eyes - Picture 1 of 4 in Vision"/>
          <p:cNvPicPr>
            <a:picLocks noChangeAspect="1" noChangeArrowheads="1"/>
          </p:cNvPicPr>
          <p:nvPr/>
        </p:nvPicPr>
        <p:blipFill>
          <a:blip r:embed="rId4" cstate="print"/>
          <a:srcRect l="17891" t="10104" r="53516" b="51805"/>
          <a:stretch>
            <a:fillRect/>
          </a:stretch>
        </p:blipFill>
        <p:spPr bwMode="auto">
          <a:xfrm>
            <a:off x="3363305" y="1396369"/>
            <a:ext cx="174307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790797" y="220573"/>
            <a:ext cx="5739648" cy="120032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ADAPTATION AND </a:t>
            </a:r>
            <a:br>
              <a:rPr lang="cs-CZ" sz="3600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cs-CZ" sz="3600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NATURAL SELECTION</a:t>
            </a:r>
            <a:endParaRPr lang="cs-CZ" sz="3600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3" name="Picture 2061" descr="23900-004-B66A6F45"/>
          <p:cNvPicPr>
            <a:picLocks noChangeAspect="1" noChangeArrowheads="1"/>
          </p:cNvPicPr>
          <p:nvPr/>
        </p:nvPicPr>
        <p:blipFill>
          <a:blip r:embed="rId5" cstate="print"/>
          <a:srcRect l="20570"/>
          <a:stretch>
            <a:fillRect/>
          </a:stretch>
        </p:blipFill>
        <p:spPr bwMode="auto">
          <a:xfrm>
            <a:off x="6030259" y="4165600"/>
            <a:ext cx="28575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4" name="Picture 2063" descr="Trypanosoma%20brucei%20rhodesiense%20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2728" y="1463359"/>
            <a:ext cx="1833563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5" name="Picture 2065" descr="img3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08362" y="2986881"/>
            <a:ext cx="21272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6" name="Picture 2069" descr="File:Haeckel Sacculin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3098" y="1751013"/>
            <a:ext cx="2660650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7" name="Picture 2070" descr="Optim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8113" y="5175250"/>
            <a:ext cx="572452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1241644" y="781051"/>
            <a:ext cx="21571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</a:rPr>
              <a:t>ADAPTATION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398838" y="388939"/>
            <a:ext cx="3579813" cy="582612"/>
            <a:chOff x="1504" y="2521"/>
            <a:chExt cx="2255" cy="367"/>
          </a:xfrm>
        </p:grpSpPr>
        <p:sp>
          <p:nvSpPr>
            <p:cNvPr id="12299" name="Text Box 10"/>
            <p:cNvSpPr txBox="1">
              <a:spLocks noChangeArrowheads="1"/>
            </p:cNvSpPr>
            <p:nvPr/>
          </p:nvSpPr>
          <p:spPr bwMode="auto">
            <a:xfrm>
              <a:off x="1949" y="2521"/>
              <a:ext cx="181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 dirty="0" err="1">
                  <a:latin typeface="Arial" pitchFamily="34" charset="0"/>
                </a:rPr>
                <a:t>proces</a:t>
              </a:r>
              <a:r>
                <a:rPr lang="cs-CZ" b="0" dirty="0">
                  <a:latin typeface="Arial" pitchFamily="34" charset="0"/>
                </a:rPr>
                <a:t>s</a:t>
              </a:r>
              <a:r>
                <a:rPr lang="en-GB" b="0" dirty="0">
                  <a:latin typeface="Arial" pitchFamily="34" charset="0"/>
                </a:rPr>
                <a:t> of adapting</a:t>
              </a:r>
            </a:p>
          </p:txBody>
        </p:sp>
        <p:sp>
          <p:nvSpPr>
            <p:cNvPr id="12300" name="Line 11"/>
            <p:cNvSpPr>
              <a:spLocks noChangeShapeType="1"/>
            </p:cNvSpPr>
            <p:nvPr/>
          </p:nvSpPr>
          <p:spPr bwMode="auto">
            <a:xfrm flipV="1">
              <a:off x="1504" y="2768"/>
              <a:ext cx="379" cy="12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411538" y="1073152"/>
            <a:ext cx="3481390" cy="641351"/>
            <a:chOff x="1512" y="2952"/>
            <a:chExt cx="2193" cy="404"/>
          </a:xfrm>
        </p:grpSpPr>
        <p:sp>
          <p:nvSpPr>
            <p:cNvPr id="12297" name="Text Box 13"/>
            <p:cNvSpPr txBox="1">
              <a:spLocks noChangeArrowheads="1"/>
            </p:cNvSpPr>
            <p:nvPr/>
          </p:nvSpPr>
          <p:spPr bwMode="auto">
            <a:xfrm>
              <a:off x="1929" y="3065"/>
              <a:ext cx="17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 u="sng">
                  <a:latin typeface="Arial" pitchFamily="34" charset="0"/>
                </a:rPr>
                <a:t>trait of an organism</a:t>
              </a:r>
            </a:p>
          </p:txBody>
        </p:sp>
        <p:sp>
          <p:nvSpPr>
            <p:cNvPr id="12298" name="Line 14"/>
            <p:cNvSpPr>
              <a:spLocks noChangeShapeType="1"/>
            </p:cNvSpPr>
            <p:nvPr/>
          </p:nvSpPr>
          <p:spPr bwMode="auto">
            <a:xfrm>
              <a:off x="1512" y="2952"/>
              <a:ext cx="371" cy="16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449263" y="2214891"/>
            <a:ext cx="795923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b="0">
                <a:latin typeface="Arial" pitchFamily="34" charset="0"/>
              </a:rPr>
              <a:t>trait which allows better survival and reproduction</a:t>
            </a:r>
          </a:p>
          <a:p>
            <a:pPr defTabSz="360000"/>
            <a:endParaRPr lang="en-GB" b="0">
              <a:latin typeface="Arial" pitchFamily="34" charset="0"/>
            </a:endParaRPr>
          </a:p>
          <a:p>
            <a:pPr defTabSz="360000"/>
            <a:r>
              <a:rPr lang="en-GB" b="0">
                <a:latin typeface="Arial" pitchFamily="34" charset="0"/>
              </a:rPr>
              <a:t>natural selection necessary but also considering history </a:t>
            </a:r>
          </a:p>
          <a:p>
            <a:pPr defTabSz="360000"/>
            <a:r>
              <a:rPr lang="en-GB" b="0">
                <a:latin typeface="Arial" pitchFamily="34" charset="0"/>
              </a:rPr>
              <a:t>	</a:t>
            </a:r>
            <a:r>
              <a:rPr lang="en-GB" sz="2000" b="0">
                <a:latin typeface="Arial" pitchFamily="34" charset="0"/>
              </a:rPr>
              <a:t>(flea winglessness 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 Collembola)</a:t>
            </a:r>
            <a:endParaRPr lang="en-GB" b="0">
              <a:latin typeface="Arial" pitchFamily="34" charset="0"/>
            </a:endParaRPr>
          </a:p>
        </p:txBody>
      </p:sp>
      <p:sp>
        <p:nvSpPr>
          <p:cNvPr id="160786" name="Text Box 18"/>
          <p:cNvSpPr txBox="1">
            <a:spLocks noChangeArrowheads="1"/>
          </p:cNvSpPr>
          <p:nvPr/>
        </p:nvSpPr>
        <p:spPr bwMode="auto">
          <a:xfrm>
            <a:off x="936625" y="2414588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nature06614-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315913"/>
            <a:ext cx="4587875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5" name="Group 32"/>
          <p:cNvGrpSpPr>
            <a:grpSpLocks/>
          </p:cNvGrpSpPr>
          <p:nvPr/>
        </p:nvGrpSpPr>
        <p:grpSpPr bwMode="auto">
          <a:xfrm>
            <a:off x="5495926" y="2757487"/>
            <a:ext cx="2706688" cy="1565274"/>
            <a:chOff x="3462" y="1737"/>
            <a:chExt cx="1705" cy="986"/>
          </a:xfrm>
        </p:grpSpPr>
        <p:grpSp>
          <p:nvGrpSpPr>
            <p:cNvPr id="13321" name="Group 23"/>
            <p:cNvGrpSpPr>
              <a:grpSpLocks/>
            </p:cNvGrpSpPr>
            <p:nvPr/>
          </p:nvGrpSpPr>
          <p:grpSpPr bwMode="auto">
            <a:xfrm>
              <a:off x="3462" y="1837"/>
              <a:ext cx="834" cy="759"/>
              <a:chOff x="3706" y="414"/>
              <a:chExt cx="949" cy="942"/>
            </a:xfrm>
          </p:grpSpPr>
          <p:grpSp>
            <p:nvGrpSpPr>
              <p:cNvPr id="13325" name="Group 16"/>
              <p:cNvGrpSpPr>
                <a:grpSpLocks/>
              </p:cNvGrpSpPr>
              <p:nvPr/>
            </p:nvGrpSpPr>
            <p:grpSpPr bwMode="auto">
              <a:xfrm>
                <a:off x="4188" y="414"/>
                <a:ext cx="461" cy="461"/>
                <a:chOff x="278" y="0"/>
                <a:chExt cx="461" cy="461"/>
              </a:xfrm>
            </p:grpSpPr>
            <p:sp>
              <p:nvSpPr>
                <p:cNvPr id="1332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78" y="0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78" y="46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1" name="Line 15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48" y="23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3326" name="Line 19"/>
              <p:cNvSpPr>
                <a:spLocks noChangeShapeType="1"/>
              </p:cNvSpPr>
              <p:nvPr/>
            </p:nvSpPr>
            <p:spPr bwMode="auto">
              <a:xfrm flipH="1">
                <a:off x="3715" y="645"/>
                <a:ext cx="46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7" name="Line 21"/>
              <p:cNvSpPr>
                <a:spLocks noChangeShapeType="1"/>
              </p:cNvSpPr>
              <p:nvPr/>
            </p:nvSpPr>
            <p:spPr bwMode="auto">
              <a:xfrm rot="16200000" flipH="1">
                <a:off x="3360" y="1001"/>
                <a:ext cx="7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8" name="Line 22"/>
              <p:cNvSpPr>
                <a:spLocks noChangeShapeType="1"/>
              </p:cNvSpPr>
              <p:nvPr/>
            </p:nvSpPr>
            <p:spPr bwMode="auto">
              <a:xfrm>
                <a:off x="3706" y="1355"/>
                <a:ext cx="94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3322" name="Text Box 24"/>
            <p:cNvSpPr txBox="1">
              <a:spLocks noChangeArrowheads="1"/>
            </p:cNvSpPr>
            <p:nvPr/>
          </p:nvSpPr>
          <p:spPr bwMode="auto">
            <a:xfrm>
              <a:off x="4324" y="1737"/>
              <a:ext cx="8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 dirty="0" err="1">
                  <a:latin typeface="Arial" pitchFamily="34" charset="0"/>
                </a:rPr>
                <a:t>Collembola</a:t>
              </a:r>
              <a:endParaRPr lang="cs-CZ" sz="1800" b="0" i="1" dirty="0">
                <a:latin typeface="Arial" pitchFamily="34" charset="0"/>
              </a:endParaRPr>
            </a:p>
          </p:txBody>
        </p:sp>
        <p:sp>
          <p:nvSpPr>
            <p:cNvPr id="13323" name="Text Box 25"/>
            <p:cNvSpPr txBox="1">
              <a:spLocks noChangeArrowheads="1"/>
            </p:cNvSpPr>
            <p:nvPr/>
          </p:nvSpPr>
          <p:spPr bwMode="auto">
            <a:xfrm>
              <a:off x="4324" y="2096"/>
              <a:ext cx="5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Protura</a:t>
              </a:r>
            </a:p>
          </p:txBody>
        </p:sp>
        <p:sp>
          <p:nvSpPr>
            <p:cNvPr id="13324" name="Text Box 26"/>
            <p:cNvSpPr txBox="1">
              <a:spLocks noChangeArrowheads="1"/>
            </p:cNvSpPr>
            <p:nvPr/>
          </p:nvSpPr>
          <p:spPr bwMode="auto">
            <a:xfrm>
              <a:off x="4324" y="2490"/>
              <a:ext cx="5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Insecta</a:t>
              </a:r>
            </a:p>
          </p:txBody>
        </p:sp>
      </p:grpSp>
      <p:pic>
        <p:nvPicPr>
          <p:cNvPr id="13316" name="Picture 27" descr="File:Isotoma Habit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6900" y="1387366"/>
            <a:ext cx="1958816" cy="132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317" name="Picture 28" descr="File:Scanning Electron Micrograph of a Fle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9037" y="4151586"/>
            <a:ext cx="1458927" cy="18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3318" name="AutoShape 30"/>
          <p:cNvSpPr>
            <a:spLocks noChangeArrowheads="1"/>
          </p:cNvSpPr>
          <p:nvPr/>
        </p:nvSpPr>
        <p:spPr bwMode="auto">
          <a:xfrm>
            <a:off x="5109888" y="304800"/>
            <a:ext cx="2733733" cy="1079500"/>
          </a:xfrm>
          <a:prstGeom prst="wedgeRectCallout">
            <a:avLst>
              <a:gd name="adj1" fmla="val 29171"/>
              <a:gd name="adj2" fmla="val 864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</a:rPr>
              <a:t>springtail has no wings because all its ancestors were wingless</a:t>
            </a:r>
          </a:p>
        </p:txBody>
      </p:sp>
      <p:sp>
        <p:nvSpPr>
          <p:cNvPr id="13319" name="AutoShape 31"/>
          <p:cNvSpPr>
            <a:spLocks noChangeArrowheads="1"/>
          </p:cNvSpPr>
          <p:nvPr/>
        </p:nvSpPr>
        <p:spPr bwMode="auto">
          <a:xfrm>
            <a:off x="5111750" y="4861874"/>
            <a:ext cx="2078038" cy="803914"/>
          </a:xfrm>
          <a:prstGeom prst="wedgeRectCallout">
            <a:avLst>
              <a:gd name="adj1" fmla="val 76653"/>
              <a:gd name="adj2" fmla="val -3766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</a:rPr>
              <a:t>flea has lost its wings secondarily</a:t>
            </a:r>
          </a:p>
        </p:txBody>
      </p:sp>
      <p:sp>
        <p:nvSpPr>
          <p:cNvPr id="13320" name="Text Box 33"/>
          <p:cNvSpPr txBox="1">
            <a:spLocks noChangeArrowheads="1"/>
          </p:cNvSpPr>
          <p:nvPr/>
        </p:nvSpPr>
        <p:spPr bwMode="auto">
          <a:xfrm>
            <a:off x="4349750" y="6272213"/>
            <a:ext cx="4698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>
                <a:latin typeface="Arial" pitchFamily="34" charset="0"/>
              </a:rPr>
              <a:t>… likewise wingless species of fruit flies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 descr="GLABER"/>
          <p:cNvPicPr>
            <a:picLocks noChangeAspect="1" noChangeArrowheads="1"/>
          </p:cNvPicPr>
          <p:nvPr/>
        </p:nvPicPr>
        <p:blipFill>
          <a:blip r:embed="rId3" cstate="print"/>
          <a:srcRect l="10336" t="12140" r="9636" b="7881"/>
          <a:stretch>
            <a:fillRect/>
          </a:stretch>
        </p:blipFill>
        <p:spPr bwMode="auto">
          <a:xfrm>
            <a:off x="577096" y="403115"/>
            <a:ext cx="5844448" cy="256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399288" y="2264837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Heterocephalus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glaber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239959" y="6134156"/>
            <a:ext cx="149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Fukomys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sp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.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print"/>
          <a:srcRect t="12288" b="7059"/>
          <a:stretch>
            <a:fillRect/>
          </a:stretch>
        </p:blipFill>
        <p:spPr bwMode="auto">
          <a:xfrm>
            <a:off x="646536" y="3268148"/>
            <a:ext cx="2699204" cy="326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38" name="Picture 2" descr="Výsledek obrázku pro heterocephalus glaber bulb eating theo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8461" y="3295135"/>
            <a:ext cx="5176941" cy="275546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8AD52F12-CEB6-4183-9D41-29FC6FFC3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911" y="150812"/>
            <a:ext cx="5387762" cy="655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E05B041-B486-4344-A608-F6AF2D15764E}"/>
              </a:ext>
            </a:extLst>
          </p:cNvPr>
          <p:cNvSpPr txBox="1"/>
          <p:nvPr/>
        </p:nvSpPr>
        <p:spPr>
          <a:xfrm>
            <a:off x="69011" y="6399410"/>
            <a:ext cx="3179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Caspar</a:t>
            </a:r>
            <a:r>
              <a:rPr 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cs-CZ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Front. </a:t>
            </a:r>
            <a:r>
              <a:rPr lang="cs-CZ" sz="14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Ecol</a:t>
            </a:r>
            <a:r>
              <a:rPr lang="cs-CZ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Evol</a:t>
            </a:r>
            <a:r>
              <a:rPr 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. (2021)</a:t>
            </a:r>
            <a:endParaRPr lang="en-GB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F043233-E192-4D97-9BE7-D7DA68F547E5}"/>
              </a:ext>
            </a:extLst>
          </p:cNvPr>
          <p:cNvGrpSpPr/>
          <p:nvPr/>
        </p:nvGrpSpPr>
        <p:grpSpPr>
          <a:xfrm>
            <a:off x="966848" y="857308"/>
            <a:ext cx="1514576" cy="1323439"/>
            <a:chOff x="449263" y="253459"/>
            <a:chExt cx="1514576" cy="1323439"/>
          </a:xfrm>
        </p:grpSpPr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B9C4DA87-D933-4318-97B6-B6D42A6E72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9263" y="301625"/>
              <a:ext cx="283952" cy="283952"/>
            </a:xfrm>
            <a:prstGeom prst="rect">
              <a:avLst/>
            </a:prstGeom>
            <a:solidFill>
              <a:srgbClr val="8FD2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0B1F1ECB-DE4B-4128-859D-9619B0B71B1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9263" y="773203"/>
              <a:ext cx="283952" cy="283952"/>
            </a:xfrm>
            <a:prstGeom prst="rect">
              <a:avLst/>
            </a:prstGeom>
            <a:solidFill>
              <a:srgbClr val="00CC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FF0A752F-26B5-40C1-9CEC-BE9F4D8B8B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9263" y="1244781"/>
              <a:ext cx="283952" cy="283952"/>
            </a:xfrm>
            <a:prstGeom prst="rect">
              <a:avLst/>
            </a:prstGeom>
            <a:solidFill>
              <a:srgbClr val="FDEB0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9E21499F-534A-410D-84E1-118E1D5E3933}"/>
                </a:ext>
              </a:extLst>
            </p:cNvPr>
            <p:cNvSpPr txBox="1"/>
            <p:nvPr/>
          </p:nvSpPr>
          <p:spPr>
            <a:xfrm>
              <a:off x="836607" y="253459"/>
              <a:ext cx="112723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cs-CZ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eusocial</a:t>
              </a:r>
              <a:endParaRPr lang="cs-CZ" sz="20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cs-CZ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social</a:t>
              </a:r>
              <a:endParaRPr lang="cs-CZ" sz="20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cs-CZ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solitary</a:t>
              </a:r>
              <a:endParaRPr lang="en-GB" sz="20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987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449263" y="304800"/>
            <a:ext cx="8579978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adaptations known for a long time - philosophers, </a:t>
            </a:r>
            <a:br>
              <a:rPr lang="en-GB" sz="2000" b="0" dirty="0">
                <a:latin typeface="Arial" pitchFamily="34" charset="0"/>
              </a:rPr>
            </a:br>
            <a:r>
              <a:rPr lang="en-GB" sz="2000" b="0" dirty="0">
                <a:latin typeface="Arial" pitchFamily="34" charset="0"/>
              </a:rPr>
              <a:t>	natural theologians (St. Augustine, St. Thomas Aquinas, William Paley)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notion of a watchmaker, today „argument from design“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 David Hume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003399"/>
                </a:solidFill>
                <a:latin typeface="Arial" pitchFamily="34" charset="0"/>
              </a:rPr>
              <a:t>Richard Dawkins</a:t>
            </a:r>
            <a:r>
              <a:rPr lang="en-GB" sz="2000" b="0" dirty="0">
                <a:latin typeface="Arial" pitchFamily="34" charset="0"/>
              </a:rPr>
              <a:t>: Blind Watchmaker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449263" y="3202864"/>
            <a:ext cx="7383431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E80000"/>
                </a:solidFill>
                <a:latin typeface="Arial" pitchFamily="34" charset="0"/>
              </a:rPr>
              <a:t>Explaining adaptations:</a:t>
            </a:r>
            <a:br>
              <a:rPr lang="en-GB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en-GB" sz="20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supernatural being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 err="1">
                <a:latin typeface="Arial" pitchFamily="34" charset="0"/>
              </a:rPr>
              <a:t>lamarckism</a:t>
            </a:r>
            <a:r>
              <a:rPr lang="en-GB" sz="2000" b="0" dirty="0">
                <a:latin typeface="Arial" pitchFamily="34" charset="0"/>
              </a:rPr>
              <a:t>, adaptive mutation</a:t>
            </a:r>
            <a:br>
              <a:rPr lang="en-GB" sz="2000" b="0" dirty="0">
                <a:latin typeface="Arial" pitchFamily="34" charset="0"/>
              </a:rPr>
            </a:br>
            <a:r>
              <a:rPr lang="en-GB" sz="2000" b="0" dirty="0">
                <a:latin typeface="Arial" pitchFamily="34" charset="0"/>
              </a:rPr>
              <a:t>	</a:t>
            </a:r>
            <a:r>
              <a:rPr lang="en-GB" sz="1800" b="0" dirty="0">
                <a:latin typeface="Arial" pitchFamily="34" charset="0"/>
              </a:rPr>
              <a:t>zebra and lion: the ability of muscle strengthening is itself adaptive</a:t>
            </a:r>
            <a:endParaRPr lang="en-GB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orthogenesis ... </a:t>
            </a:r>
            <a:r>
              <a:rPr lang="en-GB" sz="1800" b="0" dirty="0">
                <a:latin typeface="Arial" pitchFamily="34" charset="0"/>
              </a:rPr>
              <a:t>mechanism?</a:t>
            </a:r>
          </a:p>
          <a:p>
            <a:pPr defTabSz="360000">
              <a:spcAft>
                <a:spcPts val="1000"/>
              </a:spcAft>
            </a:pPr>
            <a:r>
              <a:rPr lang="en-GB" sz="2000" b="0" u="sng" dirty="0">
                <a:latin typeface="Arial" pitchFamily="34" charset="0"/>
              </a:rPr>
              <a:t>natural selection</a:t>
            </a:r>
          </a:p>
        </p:txBody>
      </p:sp>
      <p:pic>
        <p:nvPicPr>
          <p:cNvPr id="14343" name="Picture 19" descr="File:Blind Watchmake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0470" y="1376615"/>
            <a:ext cx="137160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604939" y="304800"/>
            <a:ext cx="20185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80000"/>
                </a:solidFill>
                <a:latin typeface="Arial" pitchFamily="34" charset="0"/>
              </a:rPr>
              <a:t>Coadaptation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49263" y="1021420"/>
            <a:ext cx="8507457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= </a:t>
            </a:r>
            <a:r>
              <a:rPr lang="cs-CZ" sz="2000" b="0" dirty="0" err="1">
                <a:latin typeface="Arial" pitchFamily="34" charset="0"/>
              </a:rPr>
              <a:t>complex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adaptation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requiring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coordinated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changes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of</a:t>
            </a:r>
            <a:r>
              <a:rPr lang="cs-CZ" sz="2000" b="0" dirty="0">
                <a:latin typeface="Arial" pitchFamily="34" charset="0"/>
              </a:rPr>
              <a:t> more </a:t>
            </a:r>
            <a:r>
              <a:rPr lang="cs-CZ" sz="2000" b="0" dirty="0" err="1">
                <a:latin typeface="Arial" pitchFamily="34" charset="0"/>
              </a:rPr>
              <a:t>than</a:t>
            </a:r>
            <a:r>
              <a:rPr lang="cs-CZ" sz="2000" b="0" dirty="0">
                <a:latin typeface="Arial" pitchFamily="34" charset="0"/>
              </a:rPr>
              <a:t> 1 part</a:t>
            </a:r>
            <a:br>
              <a:rPr lang="cs-CZ" sz="2000" b="0" dirty="0">
                <a:latin typeface="Arial" pitchFamily="34" charset="0"/>
              </a:rPr>
            </a:b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Herbert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Spencer</a:t>
            </a:r>
            <a:r>
              <a:rPr lang="cs-CZ" sz="2000" b="0" dirty="0">
                <a:latin typeface="Arial" pitchFamily="34" charset="0"/>
              </a:rPr>
              <a:t>: </a:t>
            </a:r>
            <a:r>
              <a:rPr lang="cs-CZ" sz="2000" b="0" dirty="0" err="1">
                <a:latin typeface="Arial" pitchFamily="34" charset="0"/>
              </a:rPr>
              <a:t>giraffe´s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neck</a:t>
            </a:r>
            <a:r>
              <a:rPr lang="cs-CZ" sz="2000" b="0" dirty="0">
                <a:latin typeface="Arial" pitchFamily="34" charset="0"/>
              </a:rPr>
              <a:t> – </a:t>
            </a:r>
            <a:r>
              <a:rPr lang="cs-CZ" sz="2000" b="0" dirty="0" err="1">
                <a:latin typeface="Arial" pitchFamily="34" charset="0"/>
              </a:rPr>
              <a:t>parallel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changes</a:t>
            </a:r>
            <a:r>
              <a:rPr lang="cs-CZ" sz="2000" b="0" dirty="0">
                <a:latin typeface="Arial" pitchFamily="34" charset="0"/>
              </a:rPr>
              <a:t>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2000" b="0" dirty="0" err="1">
                <a:latin typeface="Arial" pitchFamily="34" charset="0"/>
              </a:rPr>
              <a:t>of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bones</a:t>
            </a:r>
            <a:r>
              <a:rPr lang="cs-CZ" sz="2000" b="0" dirty="0">
                <a:latin typeface="Arial" pitchFamily="34" charset="0"/>
              </a:rPr>
              <a:t>, </a:t>
            </a:r>
            <a:r>
              <a:rPr lang="cs-CZ" sz="2000" b="0" dirty="0" err="1">
                <a:latin typeface="Arial" pitchFamily="34" charset="0"/>
              </a:rPr>
              <a:t>muscles</a:t>
            </a:r>
            <a:r>
              <a:rPr lang="cs-CZ" sz="2000" b="0" dirty="0">
                <a:latin typeface="Arial" pitchFamily="34" charset="0"/>
              </a:rPr>
              <a:t>, and </a:t>
            </a:r>
            <a:r>
              <a:rPr lang="cs-CZ" sz="2000" b="0" dirty="0" err="1">
                <a:latin typeface="Arial" pitchFamily="34" charset="0"/>
              </a:rPr>
              <a:t>vessels</a:t>
            </a: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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genes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do not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act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independently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gene</a:t>
            </a:r>
            <a:r>
              <a:rPr lang="cs-CZ" sz="2000" b="0" dirty="0">
                <a:latin typeface="Arial" pitchFamily="34" charset="0"/>
              </a:rPr>
              <a:t> level (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dirty="0">
                <a:latin typeface="Arial" pitchFamily="34" charset="0"/>
              </a:rPr>
              <a:t>gene </a:t>
            </a:r>
            <a:r>
              <a:rPr lang="cs-CZ" sz="2000" b="0" dirty="0" err="1">
                <a:latin typeface="Arial" pitchFamily="34" charset="0"/>
              </a:rPr>
              <a:t>complexes</a:t>
            </a:r>
            <a:r>
              <a:rPr lang="cs-CZ" sz="2000" b="0" dirty="0">
                <a:latin typeface="Arial" pitchFamily="34" charset="0"/>
              </a:rPr>
              <a:t>, „</a:t>
            </a:r>
            <a:r>
              <a:rPr lang="cs-CZ" sz="2000" b="0" dirty="0" err="1">
                <a:latin typeface="Arial" pitchFamily="34" charset="0"/>
              </a:rPr>
              <a:t>supergenes</a:t>
            </a:r>
            <a:r>
              <a:rPr lang="cs-CZ" sz="2000" b="0" dirty="0">
                <a:latin typeface="Arial" pitchFamily="34" charset="0"/>
              </a:rPr>
              <a:t>“)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organ </a:t>
            </a:r>
            <a:r>
              <a:rPr lang="cs-CZ" sz="2000" b="0" dirty="0">
                <a:latin typeface="Arial" pitchFamily="34" charset="0"/>
              </a:rPr>
              <a:t>level</a:t>
            </a:r>
            <a:endParaRPr lang="cs-CZ" sz="20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species</a:t>
            </a:r>
            <a:r>
              <a:rPr lang="cs-CZ" sz="2000" b="0" dirty="0">
                <a:latin typeface="Arial" pitchFamily="34" charset="0"/>
              </a:rPr>
              <a:t> level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...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see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also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Origin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sexual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reproduction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5364" name="Picture 1043" descr="giraf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779" y="1448731"/>
            <a:ext cx="2568959" cy="52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7"/>
          <p:cNvSpPr txBox="1">
            <a:spLocks noChangeArrowheads="1"/>
          </p:cNvSpPr>
          <p:nvPr/>
        </p:nvSpPr>
        <p:spPr bwMode="auto">
          <a:xfrm>
            <a:off x="449263" y="1029972"/>
            <a:ext cx="4634602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1. Functional intermediary traits</a:t>
            </a:r>
          </a:p>
        </p:txBody>
      </p:sp>
      <p:pic>
        <p:nvPicPr>
          <p:cNvPr id="1029" name="Picture 22" descr="File:Diagram of eye evolution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7213" y="1114117"/>
            <a:ext cx="3447394" cy="48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7" descr="File:Vertebrate n octopus eyes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4573"/>
          <a:stretch>
            <a:fillRect/>
          </a:stretch>
        </p:blipFill>
        <p:spPr bwMode="auto">
          <a:xfrm>
            <a:off x="760892" y="2099552"/>
            <a:ext cx="2991301" cy="175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AutoShape 28"/>
          <p:cNvSpPr>
            <a:spLocks noChangeArrowheads="1"/>
          </p:cNvSpPr>
          <p:nvPr/>
        </p:nvSpPr>
        <p:spPr bwMode="auto">
          <a:xfrm>
            <a:off x="880187" y="3954988"/>
            <a:ext cx="1262378" cy="338435"/>
          </a:xfrm>
          <a:prstGeom prst="wedgeRectCallout">
            <a:avLst>
              <a:gd name="adj1" fmla="val 13400"/>
              <a:gd name="adj2" fmla="val -1377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>
                <a:latin typeface="Arial" pitchFamily="34" charset="0"/>
              </a:rPr>
              <a:t>vertebrates</a:t>
            </a:r>
          </a:p>
        </p:txBody>
      </p:sp>
      <p:sp>
        <p:nvSpPr>
          <p:cNvPr id="1035" name="AutoShape 29"/>
          <p:cNvSpPr>
            <a:spLocks noChangeArrowheads="1"/>
          </p:cNvSpPr>
          <p:nvPr/>
        </p:nvSpPr>
        <p:spPr bwMode="auto">
          <a:xfrm>
            <a:off x="3231688" y="1916235"/>
            <a:ext cx="968277" cy="338435"/>
          </a:xfrm>
          <a:prstGeom prst="wedgeRectCallout">
            <a:avLst>
              <a:gd name="adj1" fmla="val -38395"/>
              <a:gd name="adj2" fmla="val 12809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>
                <a:latin typeface="Arial" pitchFamily="34" charset="0"/>
              </a:rPr>
              <a:t>octopus</a:t>
            </a:r>
          </a:p>
        </p:txBody>
      </p:sp>
      <p:sp>
        <p:nvSpPr>
          <p:cNvPr id="162841" name="AutoShape 25"/>
          <p:cNvSpPr>
            <a:spLocks noChangeArrowheads="1"/>
          </p:cNvSpPr>
          <p:nvPr/>
        </p:nvSpPr>
        <p:spPr bwMode="auto">
          <a:xfrm>
            <a:off x="6965733" y="6008251"/>
            <a:ext cx="1433513" cy="657225"/>
          </a:xfrm>
          <a:prstGeom prst="wedgeRectCallout">
            <a:avLst>
              <a:gd name="adj1" fmla="val 18287"/>
              <a:gd name="adj2" fmla="val -877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>
                <a:latin typeface="Arial" pitchFamily="34" charset="0"/>
              </a:rPr>
              <a:t>cephalopods, vertebrates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837300" y="301625"/>
            <a:ext cx="5912965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EVOLUTION OF COMPLEX TRAITS</a:t>
            </a:r>
          </a:p>
        </p:txBody>
      </p:sp>
      <p:sp>
        <p:nvSpPr>
          <p:cNvPr id="162839" name="AutoShape 23"/>
          <p:cNvSpPr>
            <a:spLocks noChangeArrowheads="1"/>
          </p:cNvSpPr>
          <p:nvPr/>
        </p:nvSpPr>
        <p:spPr bwMode="auto">
          <a:xfrm>
            <a:off x="4050423" y="3855928"/>
            <a:ext cx="1139825" cy="473075"/>
          </a:xfrm>
          <a:prstGeom prst="wedgeRectCallout">
            <a:avLst>
              <a:gd name="adj1" fmla="val 75575"/>
              <a:gd name="adj2" fmla="val -315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>
                <a:latin typeface="Arial" pitchFamily="34" charset="0"/>
              </a:rPr>
              <a:t>Nautilus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33042" y="5061992"/>
            <a:ext cx="4257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Evolution of camera-type eye: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49263" y="6006499"/>
            <a:ext cx="40463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latin typeface="Arial" pitchFamily="34" charset="0"/>
              </a:rPr>
              <a:t>How can a half-eye be functional?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5" grpId="0" animBg="1"/>
      <p:bldP spid="162841" grpId="0" animBg="1"/>
      <p:bldP spid="1628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1795115" y="472964"/>
            <a:ext cx="6014235" cy="605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17429" y="304800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latin typeface="Arial" pitchFamily="34" charset="0"/>
                <a:cs typeface="Arial" pitchFamily="34" charset="0"/>
              </a:rPr>
              <a:t>cephalopods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507534" y="1727928"/>
            <a:ext cx="8636466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photosensitive organs </a:t>
            </a:r>
            <a:r>
              <a:rPr lang="en-GB" sz="2000" b="0" dirty="0">
                <a:latin typeface="Arial" pitchFamily="34" charset="0"/>
                <a:sym typeface="Symbol" pitchFamily="18" charset="2"/>
              </a:rPr>
              <a:t> independent origin 50-100 in different groups </a:t>
            </a:r>
            <a:br>
              <a:rPr lang="en-GB" sz="2000" b="0" dirty="0">
                <a:latin typeface="Arial" pitchFamily="34" charset="0"/>
                <a:sym typeface="Symbol" pitchFamily="18" charset="2"/>
              </a:rPr>
            </a:br>
            <a:r>
              <a:rPr lang="en-GB" sz="2000" b="0" dirty="0">
                <a:latin typeface="Arial" pitchFamily="34" charset="0"/>
                <a:sym typeface="Symbol" pitchFamily="18" charset="2"/>
              </a:rPr>
              <a:t>	of invertebrates</a:t>
            </a:r>
          </a:p>
          <a:p>
            <a:pPr defTabSz="360000">
              <a:spcAft>
                <a:spcPts val="1000"/>
              </a:spcAft>
            </a:pPr>
            <a:endParaRPr lang="en-GB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003399"/>
                </a:solidFill>
                <a:latin typeface="Arial" pitchFamily="34" charset="0"/>
              </a:rPr>
              <a:t>Nilsson &amp; </a:t>
            </a:r>
            <a:r>
              <a:rPr lang="en-GB" sz="2000" b="0" dirty="0" err="1">
                <a:solidFill>
                  <a:srgbClr val="003399"/>
                </a:solidFill>
                <a:latin typeface="Arial" pitchFamily="34" charset="0"/>
              </a:rPr>
              <a:t>Pelger</a:t>
            </a:r>
            <a:r>
              <a:rPr lang="en-GB" sz="2000" b="0" dirty="0">
                <a:latin typeface="Arial" pitchFamily="34" charset="0"/>
              </a:rPr>
              <a:t> (1994):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layer of photosensitive cells between dark cell layer below and transparent </a:t>
            </a:r>
            <a:br>
              <a:rPr lang="en-GB" sz="2000" b="0" dirty="0">
                <a:latin typeface="Arial" pitchFamily="34" charset="0"/>
              </a:rPr>
            </a:br>
            <a:r>
              <a:rPr lang="en-GB" sz="2000" b="0" dirty="0">
                <a:latin typeface="Arial" pitchFamily="34" charset="0"/>
              </a:rPr>
              <a:t>	protective layer on top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random changes &lt;1% </a:t>
            </a:r>
            <a:r>
              <a:rPr lang="en-GB" sz="2000" b="0" dirty="0">
                <a:latin typeface="Arial" pitchFamily="34" charset="0"/>
                <a:sym typeface="Symbol" pitchFamily="18" charset="2"/>
              </a:rPr>
              <a:t> less advantageous changes rejected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criterion = ability to distinguish objects in space</a:t>
            </a:r>
            <a:r>
              <a:rPr lang="en-GB" sz="2000" b="0" dirty="0">
                <a:latin typeface="Arial" pitchFamily="34" charset="0"/>
              </a:rPr>
              <a:t> (optical physics </a:t>
            </a:r>
            <a:r>
              <a:rPr lang="en-GB" sz="2000" b="0" dirty="0">
                <a:latin typeface="Arial" pitchFamily="34" charset="0"/>
                <a:sym typeface="Symbol" pitchFamily="18" charset="2"/>
              </a:rPr>
              <a:t> </a:t>
            </a:r>
            <a:br>
              <a:rPr lang="en-GB" sz="2000" b="0" dirty="0">
                <a:latin typeface="Arial" pitchFamily="34" charset="0"/>
                <a:sym typeface="Symbol" pitchFamily="18" charset="2"/>
              </a:rPr>
            </a:br>
            <a:r>
              <a:rPr lang="en-GB" sz="2000" b="0" dirty="0">
                <a:latin typeface="Arial" pitchFamily="34" charset="0"/>
                <a:sym typeface="Symbol" pitchFamily="18" charset="2"/>
              </a:rPr>
              <a:t>	potential for quantification)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400913" y="301625"/>
            <a:ext cx="61025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solidFill>
                  <a:srgbClr val="E80000"/>
                </a:solidFill>
                <a:latin typeface="Arial" pitchFamily="34" charset="0"/>
              </a:rPr>
              <a:t>Evolution of a complex camera-type eye – </a:t>
            </a:r>
            <a:br>
              <a:rPr lang="cs-CZ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en-GB" b="0" dirty="0">
                <a:solidFill>
                  <a:srgbClr val="E80000"/>
                </a:solidFill>
                <a:latin typeface="Arial" pitchFamily="34" charset="0"/>
              </a:rPr>
              <a:t>computer simulation: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52248" y="2244725"/>
          <a:ext cx="8696490" cy="2843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CorelPhotoPaint.Image.9" r:id="rId4" imgW="5533333" imgH="1809524" progId="">
                  <p:embed/>
                </p:oleObj>
              </mc:Choice>
              <mc:Fallback>
                <p:oleObj name="CorelPhotoPaint.Image.9" r:id="rId4" imgW="5533333" imgH="180952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48" y="2244725"/>
                        <a:ext cx="8696490" cy="28432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9" name="AutoShape 15"/>
          <p:cNvSpPr>
            <a:spLocks noChangeArrowheads="1"/>
          </p:cNvSpPr>
          <p:nvPr/>
        </p:nvSpPr>
        <p:spPr bwMode="auto">
          <a:xfrm>
            <a:off x="4926667" y="1370012"/>
            <a:ext cx="2011363" cy="719138"/>
          </a:xfrm>
          <a:prstGeom prst="wedgeRectCallout">
            <a:avLst>
              <a:gd name="adj1" fmla="val 69495"/>
              <a:gd name="adj2" fmla="val 10298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 1000 steps: pinhole eye</a:t>
            </a:r>
          </a:p>
        </p:txBody>
      </p:sp>
      <p:sp>
        <p:nvSpPr>
          <p:cNvPr id="164880" name="AutoShape 16"/>
          <p:cNvSpPr>
            <a:spLocks noChangeArrowheads="1"/>
          </p:cNvSpPr>
          <p:nvPr/>
        </p:nvSpPr>
        <p:spPr bwMode="auto">
          <a:xfrm>
            <a:off x="3724275" y="5492750"/>
            <a:ext cx="2011363" cy="719138"/>
          </a:xfrm>
          <a:prstGeom prst="wedgeRectCallout">
            <a:avLst>
              <a:gd name="adj1" fmla="val 111722"/>
              <a:gd name="adj2" fmla="val -1557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 2000 steps: camera-type eye</a:t>
            </a:r>
          </a:p>
        </p:txBody>
      </p:sp>
      <p:sp>
        <p:nvSpPr>
          <p:cNvPr id="164881" name="AutoShape 17"/>
          <p:cNvSpPr>
            <a:spLocks noChangeArrowheads="1"/>
          </p:cNvSpPr>
          <p:nvPr/>
        </p:nvSpPr>
        <p:spPr bwMode="auto">
          <a:xfrm>
            <a:off x="7016750" y="5621338"/>
            <a:ext cx="1408113" cy="719137"/>
          </a:xfrm>
          <a:prstGeom prst="wedgeRectCallout">
            <a:avLst>
              <a:gd name="adj1" fmla="val -9190"/>
              <a:gd name="adj2" fmla="val -1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 400 000 generations</a:t>
            </a:r>
          </a:p>
        </p:txBody>
      </p:sp>
      <p:sp>
        <p:nvSpPr>
          <p:cNvPr id="164882" name="AutoShape 18"/>
          <p:cNvSpPr>
            <a:spLocks noChangeArrowheads="1"/>
          </p:cNvSpPr>
          <p:nvPr/>
        </p:nvSpPr>
        <p:spPr bwMode="auto">
          <a:xfrm>
            <a:off x="1873250" y="1492250"/>
            <a:ext cx="1542303" cy="474663"/>
          </a:xfrm>
          <a:prstGeom prst="wedgeRectCallout">
            <a:avLst>
              <a:gd name="adj1" fmla="val 36190"/>
              <a:gd name="adj2" fmla="val 1285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 i="1">
                <a:latin typeface="Arial" pitchFamily="34" charset="0"/>
                <a:sym typeface="Symbol" pitchFamily="18" charset="2"/>
              </a:rPr>
              <a:t>d</a:t>
            </a:r>
            <a:r>
              <a:rPr lang="en-GB" sz="1600" b="0">
                <a:latin typeface="Arial" pitchFamily="34" charset="0"/>
                <a:sym typeface="Symbol" pitchFamily="18" charset="2"/>
              </a:rPr>
              <a:t> = diameter</a:t>
            </a:r>
            <a:endParaRPr lang="en-GB" sz="1600" b="0" i="1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92222B59-D2C9-4287-BAA1-C3EDDE583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913" y="301625"/>
            <a:ext cx="61025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solidFill>
                  <a:srgbClr val="E80000"/>
                </a:solidFill>
                <a:latin typeface="Arial" pitchFamily="34" charset="0"/>
              </a:rPr>
              <a:t>Evolution of a complex camera-type eye – </a:t>
            </a:r>
            <a:br>
              <a:rPr lang="cs-CZ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en-GB" b="0" dirty="0">
                <a:solidFill>
                  <a:srgbClr val="E80000"/>
                </a:solidFill>
                <a:latin typeface="Arial" pitchFamily="34" charset="0"/>
              </a:rPr>
              <a:t>computer simulation: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4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4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9" grpId="0" animBg="1"/>
      <p:bldP spid="164880" grpId="0" animBg="1"/>
      <p:bldP spid="164881" grpId="0" animBg="1"/>
      <p:bldP spid="1648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RCHIDEJ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16873"/>
          <a:stretch>
            <a:fillRect/>
          </a:stretch>
        </p:blipFill>
        <p:spPr bwMode="auto">
          <a:xfrm>
            <a:off x="541338" y="204788"/>
            <a:ext cx="3527425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497263" y="281305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Catasetum saccatum</a:t>
            </a:r>
          </a:p>
        </p:txBody>
      </p:sp>
      <p:pic>
        <p:nvPicPr>
          <p:cNvPr id="8196" name="Picture 8" descr="Chiloglottis formicifera #2"/>
          <p:cNvPicPr>
            <a:picLocks noChangeAspect="1" noChangeArrowheads="1"/>
          </p:cNvPicPr>
          <p:nvPr/>
        </p:nvPicPr>
        <p:blipFill>
          <a:blip r:embed="rId4" cstate="print"/>
          <a:srcRect b="17111"/>
          <a:stretch>
            <a:fillRect/>
          </a:stretch>
        </p:blipFill>
        <p:spPr bwMode="auto">
          <a:xfrm>
            <a:off x="3213100" y="3549650"/>
            <a:ext cx="27352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0" descr="Catasetum saccat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227013"/>
            <a:ext cx="263048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12"/>
          <p:cNvSpPr txBox="1">
            <a:spLocks noChangeArrowheads="1"/>
          </p:cNvSpPr>
          <p:nvPr/>
        </p:nvSpPr>
        <p:spPr bwMode="auto">
          <a:xfrm>
            <a:off x="6092825" y="5848350"/>
            <a:ext cx="245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Chiloglottis formicifera</a:t>
            </a:r>
          </a:p>
        </p:txBody>
      </p:sp>
      <p:pic>
        <p:nvPicPr>
          <p:cNvPr id="8199" name="Picture 14" descr="Chiloglottis formicifera #1"/>
          <p:cNvPicPr>
            <a:picLocks noChangeAspect="1" noChangeArrowheads="1"/>
          </p:cNvPicPr>
          <p:nvPr/>
        </p:nvPicPr>
        <p:blipFill>
          <a:blip r:embed="rId6" cstate="print"/>
          <a:srcRect l="7051" r="16959"/>
          <a:stretch>
            <a:fillRect/>
          </a:stretch>
        </p:blipFill>
        <p:spPr bwMode="auto">
          <a:xfrm>
            <a:off x="401638" y="4013200"/>
            <a:ext cx="2617787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2987511"/>
            <a:ext cx="4916731" cy="356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E80000"/>
                </a:solidFill>
                <a:latin typeface="Arial" pitchFamily="34" charset="0"/>
              </a:rPr>
              <a:t>exaptation</a:t>
            </a:r>
            <a:r>
              <a:rPr lang="en-GB" sz="2000" b="0" dirty="0">
                <a:latin typeface="Arial" pitchFamily="34" charset="0"/>
              </a:rPr>
              <a:t> = function shift, </a:t>
            </a:r>
            <a:br>
              <a:rPr lang="en-GB" sz="2000" b="0" dirty="0">
                <a:latin typeface="Arial" pitchFamily="34" charset="0"/>
              </a:rPr>
            </a:br>
            <a:r>
              <a:rPr lang="en-GB" sz="2000" b="0" dirty="0">
                <a:latin typeface="Arial" pitchFamily="34" charset="0"/>
              </a:rPr>
              <a:t>	</a:t>
            </a:r>
            <a:r>
              <a:rPr lang="en-GB" sz="2000" b="0" dirty="0" err="1">
                <a:latin typeface="Arial" pitchFamily="34" charset="0"/>
              </a:rPr>
              <a:t>ie</a:t>
            </a:r>
            <a:r>
              <a:rPr lang="en-GB" sz="2000" b="0" dirty="0">
                <a:latin typeface="Arial" pitchFamily="34" charset="0"/>
              </a:rPr>
              <a:t>. usage of a trait for another purpose</a:t>
            </a:r>
            <a:br>
              <a:rPr lang="en-GB" sz="2000" b="0" dirty="0">
                <a:latin typeface="Arial" pitchFamily="34" charset="0"/>
              </a:rPr>
            </a:br>
            <a:endParaRPr lang="en-GB" sz="18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sz="1800" b="0" dirty="0" err="1">
                <a:latin typeface="Arial" pitchFamily="34" charset="0"/>
                <a:sym typeface="Symbol" pitchFamily="18" charset="2"/>
              </a:rPr>
              <a:t>Eg</a:t>
            </a:r>
            <a:r>
              <a:rPr lang="en-GB" sz="1800" b="0" dirty="0">
                <a:latin typeface="Arial" pitchFamily="34" charset="0"/>
                <a:sym typeface="Symbol" pitchFamily="18" charset="2"/>
              </a:rPr>
              <a:t>.: mammal </a:t>
            </a:r>
            <a:r>
              <a:rPr lang="cs-CZ" sz="1800" b="0" dirty="0" err="1">
                <a:latin typeface="Arial" pitchFamily="34" charset="0"/>
                <a:sym typeface="Symbol" pitchFamily="18" charset="2"/>
              </a:rPr>
              <a:t>cranial</a:t>
            </a:r>
            <a:r>
              <a:rPr lang="en-GB" sz="1800" b="0" dirty="0">
                <a:latin typeface="Arial" pitchFamily="34" charset="0"/>
                <a:sym typeface="Symbol" pitchFamily="18" charset="2"/>
              </a:rPr>
              <a:t> sutures (birth relief) </a:t>
            </a:r>
            <a:r>
              <a:rPr lang="en-GB" sz="1800" b="0" dirty="0">
                <a:latin typeface="Arial" pitchFamily="34" charset="0"/>
                <a:sym typeface="Symbol"/>
              </a:rPr>
              <a:t>	</a:t>
            </a:r>
            <a:br>
              <a:rPr lang="en-GB" sz="1800" b="0" dirty="0">
                <a:latin typeface="Arial" pitchFamily="34" charset="0"/>
                <a:sym typeface="Symbol"/>
              </a:rPr>
            </a:br>
            <a:endParaRPr lang="en-GB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en-GB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en-GB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en-GB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br>
              <a:rPr lang="en-GB" sz="1800" b="0" dirty="0">
                <a:latin typeface="Arial" pitchFamily="34" charset="0"/>
                <a:sym typeface="Symbol"/>
              </a:rPr>
            </a:br>
            <a:r>
              <a:rPr lang="en-GB" sz="1800" b="0" dirty="0">
                <a:latin typeface="Arial" pitchFamily="34" charset="0"/>
                <a:sym typeface="Symbol"/>
              </a:rPr>
              <a:t>suture probably enabled brain growth</a:t>
            </a:r>
            <a:endParaRPr lang="en-GB" sz="18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393" name="Text Box 22"/>
          <p:cNvSpPr txBox="1">
            <a:spLocks noChangeArrowheads="1"/>
          </p:cNvSpPr>
          <p:nvPr/>
        </p:nvSpPr>
        <p:spPr bwMode="auto">
          <a:xfrm>
            <a:off x="3514210" y="301625"/>
            <a:ext cx="1981633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2. Exaptation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449263" y="1051118"/>
            <a:ext cx="8295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en-GB" sz="2000" b="0">
                <a:latin typeface="Arial" pitchFamily="34" charset="0"/>
                <a:sym typeface="Symbol" pitchFamily="18" charset="2"/>
              </a:rPr>
              <a:t>Complex traits seldom originate </a:t>
            </a:r>
            <a:r>
              <a:rPr lang="en-GB" sz="2000" b="0" i="1">
                <a:latin typeface="Arial" pitchFamily="34" charset="0"/>
                <a:sym typeface="Symbol" pitchFamily="18" charset="2"/>
              </a:rPr>
              <a:t>de novo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, rather modification of existing 	structures</a:t>
            </a:r>
          </a:p>
          <a:p>
            <a:pPr defTabSz="360000"/>
            <a:endParaRPr lang="en-GB" sz="2000" b="0">
              <a:latin typeface="Arial" pitchFamily="34" charset="0"/>
              <a:sym typeface="Symbol" pitchFamily="18" charset="2"/>
            </a:endParaRPr>
          </a:p>
          <a:p>
            <a:pPr defTabSz="360000"/>
            <a:r>
              <a:rPr lang="en-GB" sz="2000" b="0">
                <a:latin typeface="Arial" charset="0"/>
              </a:rPr>
              <a:t>François Jacob (1977): evolutionary tinkering</a:t>
            </a:r>
            <a:endParaRPr lang="en-GB" sz="2000" b="0">
              <a:latin typeface="Arial" pitchFamily="34" charset="0"/>
            </a:endParaRPr>
          </a:p>
        </p:txBody>
      </p:sp>
      <p:pic>
        <p:nvPicPr>
          <p:cNvPr id="45058" name="Picture 2" descr="http://www.sebiology.org/membership/images/Darwin2.jpg"/>
          <p:cNvPicPr>
            <a:picLocks noChangeAspect="1" noChangeArrowheads="1"/>
          </p:cNvPicPr>
          <p:nvPr/>
        </p:nvPicPr>
        <p:blipFill>
          <a:blip r:embed="rId3" cstate="print"/>
          <a:srcRect l="9424" r="14476"/>
          <a:stretch>
            <a:fillRect/>
          </a:stretch>
        </p:blipFill>
        <p:spPr bwMode="auto">
          <a:xfrm>
            <a:off x="903890" y="4382811"/>
            <a:ext cx="1597572" cy="1703950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5575005" y="2517959"/>
            <a:ext cx="3279180" cy="356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álný popisek 19"/>
          <p:cNvSpPr/>
          <p:nvPr/>
        </p:nvSpPr>
        <p:spPr bwMode="auto">
          <a:xfrm>
            <a:off x="2522483" y="4582510"/>
            <a:ext cx="2560505" cy="1103586"/>
          </a:xfrm>
          <a:prstGeom prst="wedgeEllipseCallout">
            <a:avLst>
              <a:gd name="adj1" fmla="val -63884"/>
              <a:gd name="adj2" fmla="val 7262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800" b="0">
                <a:latin typeface="Arial" pitchFamily="34" charset="0"/>
                <a:sym typeface="Symbol"/>
              </a:rPr>
              <a:t>must have been other purpose!</a:t>
            </a: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6" grpId="0" uiExpand="1" build="allAtOnce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680280" y="129204"/>
            <a:ext cx="3959224" cy="658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558252"/>
            <a:ext cx="4429418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Eg.: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bird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feathers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single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origin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	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theropod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dinosaurs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sym typeface="Symbol" pitchFamily="18" charset="2"/>
              </a:rPr>
              <a:t>Prum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and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Brush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(2002):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„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Concluding that feathers evolved </a:t>
            </a:r>
            <a:b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for flight is like maintaining that digits </a:t>
            </a:r>
            <a:b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evolved for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playing the piano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.“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327025"/>
            <a:ext cx="4299575" cy="314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Bird feathers:</a:t>
            </a:r>
          </a:p>
          <a:p>
            <a:pPr defTabSz="360000">
              <a:spcAft>
                <a:spcPts val="6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1. thermoregulation</a:t>
            </a:r>
          </a:p>
          <a:p>
            <a:pPr defTabSz="360000">
              <a:spcAft>
                <a:spcPts val="6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2. protection against solar radiation</a:t>
            </a:r>
          </a:p>
          <a:p>
            <a:pPr defTabSz="360000">
              <a:spcAft>
                <a:spcPts val="6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3. signa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l</a:t>
            </a:r>
            <a:r>
              <a:rPr lang="en-GB" sz="2000" b="0" dirty="0">
                <a:latin typeface="Arial" pitchFamily="34" charset="0"/>
                <a:sym typeface="Symbol" pitchFamily="18" charset="2"/>
              </a:rPr>
              <a:t>ling</a:t>
            </a:r>
          </a:p>
          <a:p>
            <a:pPr defTabSz="360000">
              <a:spcAft>
                <a:spcPts val="6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4. sense of touch (like </a:t>
            </a:r>
            <a:r>
              <a:rPr lang="en-GB" sz="2000" b="0" dirty="0" err="1">
                <a:latin typeface="Arial" pitchFamily="34" charset="0"/>
                <a:sym typeface="Symbol" pitchFamily="18" charset="2"/>
              </a:rPr>
              <a:t>vibriss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a</a:t>
            </a:r>
            <a:r>
              <a:rPr lang="en-GB" sz="2000" b="0" dirty="0">
                <a:latin typeface="Arial" pitchFamily="34" charset="0"/>
                <a:sym typeface="Symbol" pitchFamily="18" charset="2"/>
              </a:rPr>
              <a:t>e)</a:t>
            </a:r>
          </a:p>
          <a:p>
            <a:pPr defTabSz="360000">
              <a:spcAft>
                <a:spcPts val="6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5. pray catching</a:t>
            </a:r>
          </a:p>
          <a:p>
            <a:pPr defTabSz="360000">
              <a:spcAft>
                <a:spcPts val="6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6. defence</a:t>
            </a:r>
          </a:p>
          <a:p>
            <a:pPr defTabSz="360000">
              <a:spcAft>
                <a:spcPts val="6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7. water protection</a:t>
            </a:r>
          </a:p>
        </p:txBody>
      </p:sp>
      <p:pic>
        <p:nvPicPr>
          <p:cNvPr id="108580" name="Picture 36" descr="microrap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062" y="4758558"/>
            <a:ext cx="2679584" cy="176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8581" name="AutoShape 37"/>
          <p:cNvSpPr>
            <a:spLocks noChangeArrowheads="1"/>
          </p:cNvSpPr>
          <p:nvPr/>
        </p:nvSpPr>
        <p:spPr bwMode="auto">
          <a:xfrm>
            <a:off x="7017597" y="1688547"/>
            <a:ext cx="1976438" cy="719137"/>
          </a:xfrm>
          <a:prstGeom prst="wedgeRectCallout">
            <a:avLst>
              <a:gd name="adj1" fmla="val -29522"/>
              <a:gd name="adj2" fmla="val -65844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 i="1">
                <a:latin typeface="Arial" pitchFamily="34" charset="0"/>
                <a:sym typeface="Symbol" pitchFamily="18" charset="2"/>
              </a:rPr>
              <a:t>Dilong paradoxus</a:t>
            </a:r>
            <a:r>
              <a:rPr lang="en-GB" sz="1600" b="0">
                <a:latin typeface="Arial" pitchFamily="34" charset="0"/>
                <a:sym typeface="Symbol" pitchFamily="18" charset="2"/>
              </a:rPr>
              <a:t> thermoregulation</a:t>
            </a:r>
          </a:p>
        </p:txBody>
      </p:sp>
      <p:sp>
        <p:nvSpPr>
          <p:cNvPr id="108582" name="AutoShape 38"/>
          <p:cNvSpPr>
            <a:spLocks noChangeArrowheads="1"/>
          </p:cNvSpPr>
          <p:nvPr/>
        </p:nvSpPr>
        <p:spPr bwMode="auto">
          <a:xfrm>
            <a:off x="1158712" y="3887294"/>
            <a:ext cx="1816100" cy="719138"/>
          </a:xfrm>
          <a:prstGeom prst="wedgeRectCallout">
            <a:avLst>
              <a:gd name="adj1" fmla="val -21847"/>
              <a:gd name="adj2" fmla="val 9805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 i="1">
                <a:latin typeface="Arial" pitchFamily="34" charset="0"/>
                <a:sym typeface="Symbol" pitchFamily="18" charset="2"/>
              </a:rPr>
              <a:t>Microraptor gui</a:t>
            </a:r>
            <a:r>
              <a:rPr lang="en-GB" sz="1600" b="0">
                <a:latin typeface="Arial" pitchFamily="34" charset="0"/>
                <a:sym typeface="Symbol" pitchFamily="18" charset="2"/>
              </a:rPr>
              <a:t>: gliding</a:t>
            </a:r>
          </a:p>
        </p:txBody>
      </p:sp>
      <p:sp>
        <p:nvSpPr>
          <p:cNvPr id="108583" name="AutoShape 39"/>
          <p:cNvSpPr>
            <a:spLocks noChangeArrowheads="1"/>
          </p:cNvSpPr>
          <p:nvPr/>
        </p:nvSpPr>
        <p:spPr bwMode="auto">
          <a:xfrm>
            <a:off x="5203367" y="5809374"/>
            <a:ext cx="1257300" cy="717550"/>
          </a:xfrm>
          <a:prstGeom prst="wedgeRectCallout">
            <a:avLst>
              <a:gd name="adj1" fmla="val 70183"/>
              <a:gd name="adj2" fmla="val -23922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>
                <a:latin typeface="Arial" pitchFamily="34" charset="0"/>
                <a:sym typeface="Symbol" pitchFamily="18" charset="2"/>
              </a:rPr>
              <a:t>birds: </a:t>
            </a:r>
          </a:p>
          <a:p>
            <a:pPr algn="ctr"/>
            <a:r>
              <a:rPr lang="en-GB" sz="1600" b="0">
                <a:latin typeface="Arial" pitchFamily="34" charset="0"/>
                <a:sym typeface="Symbol" pitchFamily="18" charset="2"/>
              </a:rPr>
              <a:t>active flight</a:t>
            </a:r>
          </a:p>
        </p:txBody>
      </p:sp>
      <p:pic>
        <p:nvPicPr>
          <p:cNvPr id="11" name="Picture 41" descr="dilong_paradoxus">
            <a:extLst>
              <a:ext uri="{FF2B5EF4-FFF2-40B4-BE49-F238E27FC236}">
                <a16:creationId xmlns:a16="http://schemas.microsoft.com/office/drawing/2014/main" id="{0B92AC8F-DD79-4EB9-A1C4-10FFF3A92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1190" y="142524"/>
            <a:ext cx="3673239" cy="2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Epidexipteryx hui by FOSSIL1991 on DeviantArt">
            <a:extLst>
              <a:ext uri="{FF2B5EF4-FFF2-40B4-BE49-F238E27FC236}">
                <a16:creationId xmlns:a16="http://schemas.microsoft.com/office/drawing/2014/main" id="{C15BDF77-5AAA-410F-8189-92CF5821B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/>
          <a:stretch/>
        </p:blipFill>
        <p:spPr bwMode="auto">
          <a:xfrm>
            <a:off x="3389138" y="2630663"/>
            <a:ext cx="3628459" cy="27051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37">
            <a:extLst>
              <a:ext uri="{FF2B5EF4-FFF2-40B4-BE49-F238E27FC236}">
                <a16:creationId xmlns:a16="http://schemas.microsoft.com/office/drawing/2014/main" id="{BCB51B35-AD11-42EE-A097-285DC010A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119" y="3793330"/>
            <a:ext cx="1824038" cy="601101"/>
          </a:xfrm>
          <a:prstGeom prst="wedgeRectCallout">
            <a:avLst>
              <a:gd name="adj1" fmla="val -62520"/>
              <a:gd name="adj2" fmla="val -1245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Epidexipteryx</a:t>
            </a:r>
            <a:r>
              <a:rPr lang="cs-CZ" sz="16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hui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4" name="Picture 34" descr="Soubor:Albatros ceja negra - paso drake - noviembre 2005.jpg">
            <a:hlinkClick r:id="rId6"/>
            <a:extLst>
              <a:ext uri="{FF2B5EF4-FFF2-40B4-BE49-F238E27FC236}">
                <a16:creationId xmlns:a16="http://schemas.microsoft.com/office/drawing/2014/main" id="{30F32D7D-68ED-43DF-BD1F-CB6F88509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4783" y="4632816"/>
            <a:ext cx="2218296" cy="21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i Qi (&amp;#39;strange wing&amp;#39;) new bat-like dinosaur/bird | The Pterosaur Heresies">
            <a:extLst>
              <a:ext uri="{FF2B5EF4-FFF2-40B4-BE49-F238E27FC236}">
                <a16:creationId xmlns:a16="http://schemas.microsoft.com/office/drawing/2014/main" id="{C2C97CF0-1BE7-4B80-BF0E-3016DC909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45" y="3889321"/>
            <a:ext cx="3862124" cy="25760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 Dinosaur A Day — Yi qi">
            <a:extLst>
              <a:ext uri="{FF2B5EF4-FFF2-40B4-BE49-F238E27FC236}">
                <a16:creationId xmlns:a16="http://schemas.microsoft.com/office/drawing/2014/main" id="{BECBAA37-81EE-4876-98DA-1F6AC40E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84" y="152400"/>
            <a:ext cx="4339846" cy="373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8">
            <a:extLst>
              <a:ext uri="{FF2B5EF4-FFF2-40B4-BE49-F238E27FC236}">
                <a16:creationId xmlns:a16="http://schemas.microsoft.com/office/drawing/2014/main" id="{0C50CB99-1D2A-4B33-A718-C1B573D4F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548" y="632012"/>
            <a:ext cx="728358" cy="464738"/>
          </a:xfrm>
          <a:prstGeom prst="wedgeRectCallout">
            <a:avLst>
              <a:gd name="adj1" fmla="val 84618"/>
              <a:gd name="adj2" fmla="val 2860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Yi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qi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4E32E143-16C1-43E9-9417-5228D4DB0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9" y="1657876"/>
            <a:ext cx="4313256" cy="31600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A16F2D5-0A89-428A-8944-2554E9F742DA}"/>
              </a:ext>
            </a:extLst>
          </p:cNvPr>
          <p:cNvSpPr txBox="1"/>
          <p:nvPr/>
        </p:nvSpPr>
        <p:spPr>
          <a:xfrm>
            <a:off x="719323" y="5177366"/>
            <a:ext cx="3554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Yi</a:t>
            </a:r>
            <a:r>
              <a:rPr lang="cs-CZ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qi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feathers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patagium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813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449263" y="327025"/>
            <a:ext cx="71609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latin typeface="Arial" pitchFamily="34" charset="0"/>
                <a:sym typeface="Symbol" pitchFamily="18" charset="2"/>
              </a:rPr>
              <a:t>Eg.: lobe-finned fishes – seabed movement  shore climbing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449263" y="4897985"/>
            <a:ext cx="713817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000" b="0">
                <a:solidFill>
                  <a:srgbClr val="003399"/>
                </a:solidFill>
                <a:latin typeface="Arial" pitchFamily="34" charset="0"/>
              </a:rPr>
              <a:t>Stephen J. Gould, Elizabeth Vrba (1982):</a:t>
            </a:r>
            <a:r>
              <a:rPr lang="en-GB" sz="2000" b="0">
                <a:latin typeface="Arial" pitchFamily="34" charset="0"/>
              </a:rPr>
              <a:t>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	avoiding teleology: the term „preadaptation“ </a:t>
            </a:r>
            <a:r>
              <a:rPr lang="en-GB" sz="2000" b="0">
                <a:latin typeface="Arial" pitchFamily="34" charset="0"/>
                <a:sym typeface="Symbol"/>
              </a:rPr>
              <a:t> </a:t>
            </a: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exaptation</a:t>
            </a:r>
            <a:r>
              <a:rPr lang="en-GB" sz="2000" b="0">
                <a:latin typeface="Arial" pitchFamily="34" charset="0"/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</a:rPr>
              <a:t>	= broader meaning – including originally neutral traits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</a:rPr>
              <a:t>likewise term co-option</a:t>
            </a:r>
          </a:p>
        </p:txBody>
      </p:sp>
      <p:pic>
        <p:nvPicPr>
          <p:cNvPr id="17413" name="Picture 13" descr="File:Panderichthys B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935421"/>
            <a:ext cx="4157860" cy="14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5" descr="File:Tiktaalik B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4167" y="777765"/>
            <a:ext cx="4124048" cy="125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6" descr="File:Acanthostega BW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199" y="2123090"/>
            <a:ext cx="3999517" cy="151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17"/>
          <p:cNvSpPr txBox="1">
            <a:spLocks noChangeArrowheads="1"/>
          </p:cNvSpPr>
          <p:nvPr/>
        </p:nvSpPr>
        <p:spPr bwMode="auto">
          <a:xfrm>
            <a:off x="449263" y="3899011"/>
            <a:ext cx="86100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latin typeface="Arial" pitchFamily="34" charset="0"/>
                <a:sym typeface="Symbol" pitchFamily="18" charset="2"/>
              </a:rPr>
              <a:t>Eg.: insect cuticle (integument  skeleton); mammalian mammary glands 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r>
              <a:rPr lang="en-GB" sz="2000" b="0">
                <a:latin typeface="Arial" pitchFamily="34" charset="0"/>
                <a:sym typeface="Symbol" pitchFamily="18" charset="2"/>
              </a:rPr>
              <a:t>       (sweat glands)</a:t>
            </a:r>
          </a:p>
        </p:txBody>
      </p:sp>
      <p:sp>
        <p:nvSpPr>
          <p:cNvPr id="17417" name="Text Box 18"/>
          <p:cNvSpPr txBox="1">
            <a:spLocks noChangeArrowheads="1"/>
          </p:cNvSpPr>
          <p:nvPr/>
        </p:nvSpPr>
        <p:spPr bwMode="auto">
          <a:xfrm>
            <a:off x="449263" y="2224252"/>
            <a:ext cx="2929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Panderichthys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 (</a:t>
            </a:r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Rhipidistia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7418" name="Text Box 19"/>
          <p:cNvSpPr txBox="1">
            <a:spLocks noChangeArrowheads="1"/>
          </p:cNvSpPr>
          <p:nvPr/>
        </p:nvSpPr>
        <p:spPr bwMode="auto">
          <a:xfrm>
            <a:off x="7653010" y="1928375"/>
            <a:ext cx="102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Tiktaalik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419" name="Text Box 20"/>
          <p:cNvSpPr txBox="1">
            <a:spLocks noChangeArrowheads="1"/>
          </p:cNvSpPr>
          <p:nvPr/>
        </p:nvSpPr>
        <p:spPr bwMode="auto">
          <a:xfrm>
            <a:off x="6603890" y="3035793"/>
            <a:ext cx="1595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Acanthostega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575679" y="290689"/>
            <a:ext cx="3454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Evolutionary constraints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49263" y="1751067"/>
            <a:ext cx="4145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time lag</a:t>
            </a:r>
            <a:r>
              <a:rPr lang="en-GB" sz="2000" b="0">
                <a:latin typeface="Arial" pitchFamily="34" charset="0"/>
              </a:rPr>
              <a:t>: neotropical anachronisms</a:t>
            </a:r>
          </a:p>
        </p:txBody>
      </p:sp>
      <p:sp>
        <p:nvSpPr>
          <p:cNvPr id="18438" name="Rectangle 1034"/>
          <p:cNvSpPr>
            <a:spLocks noChangeArrowheads="1"/>
          </p:cNvSpPr>
          <p:nvPr/>
        </p:nvSpPr>
        <p:spPr bwMode="auto">
          <a:xfrm>
            <a:off x="7140575" y="2940872"/>
            <a:ext cx="1620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1600" b="0" i="1" dirty="0" err="1">
                <a:latin typeface="Arial" pitchFamily="34" charset="0"/>
              </a:rPr>
              <a:t>Cresentia</a:t>
            </a:r>
            <a:r>
              <a:rPr lang="cs-CZ" sz="1600" b="0" i="1" dirty="0">
                <a:latin typeface="Arial" pitchFamily="34" charset="0"/>
              </a:rPr>
              <a:t> </a:t>
            </a:r>
            <a:r>
              <a:rPr lang="cs-CZ" sz="1600" b="0" i="1" dirty="0" err="1">
                <a:latin typeface="Arial" pitchFamily="34" charset="0"/>
              </a:rPr>
              <a:t>alata</a:t>
            </a:r>
            <a:r>
              <a:rPr lang="cs-CZ" sz="1600" b="0" i="1" dirty="0">
                <a:latin typeface="Arial" pitchFamily="34" charset="0"/>
              </a:rPr>
              <a:t> </a:t>
            </a:r>
          </a:p>
        </p:txBody>
      </p:sp>
      <p:pic>
        <p:nvPicPr>
          <p:cNvPr id="18439" name="Picture 1037" descr="old_frui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4483" y="327025"/>
            <a:ext cx="1779042" cy="26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49263" y="3047818"/>
            <a:ext cx="64202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genetical constraints</a:t>
            </a:r>
            <a:r>
              <a:rPr lang="en-GB" sz="2000" b="0">
                <a:latin typeface="Arial" pitchFamily="34" charset="0"/>
              </a:rPr>
              <a:t>: overdominance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	(lethal system of chromosome 1 in </a:t>
            </a:r>
            <a:r>
              <a:rPr lang="en-GB" sz="2000" b="0" i="1">
                <a:latin typeface="Arial" pitchFamily="34" charset="0"/>
              </a:rPr>
              <a:t>Triturus cristatus</a:t>
            </a:r>
            <a:r>
              <a:rPr lang="en-GB" sz="2000" b="0">
                <a:latin typeface="Arial" pitchFamily="34" charset="0"/>
              </a:rPr>
              <a:t>)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49263" y="931370"/>
            <a:ext cx="44486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latin typeface="Arial" pitchFamily="34" charset="0"/>
              </a:rPr>
              <a:t>Are adptations always optimal?</a:t>
            </a:r>
          </a:p>
        </p:txBody>
      </p:sp>
      <p:pic>
        <p:nvPicPr>
          <p:cNvPr id="40964" name="Picture 4" descr="http://www.hlasek.com/foto/triturus_cristatus_ha7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5669" y="3967655"/>
            <a:ext cx="4342962" cy="23784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16200000">
            <a:off x="827229" y="115315"/>
            <a:ext cx="3787219" cy="45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9263" y="327025"/>
            <a:ext cx="25635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physical constraints</a:t>
            </a:r>
            <a:r>
              <a:rPr lang="en-GB" sz="2000" b="0">
                <a:latin typeface="Arial" pitchFamily="34" charset="0"/>
              </a:rPr>
              <a:t>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5400000">
            <a:off x="4349804" y="3719465"/>
            <a:ext cx="1951968" cy="388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9"/>
          <p:cNvSpPr>
            <a:spLocks noChangeArrowheads="1"/>
          </p:cNvSpPr>
          <p:nvPr/>
        </p:nvSpPr>
        <p:spPr bwMode="auto">
          <a:xfrm>
            <a:off x="633303" y="4183118"/>
            <a:ext cx="1784076" cy="758223"/>
          </a:xfrm>
          <a:prstGeom prst="wedgeRectCallout">
            <a:avLst>
              <a:gd name="adj1" fmla="val 34941"/>
              <a:gd name="adj2" fmla="val -809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mass grows with third power</a:t>
            </a:r>
          </a:p>
        </p:txBody>
      </p:sp>
      <p:sp>
        <p:nvSpPr>
          <p:cNvPr id="6" name="AutoShape 39"/>
          <p:cNvSpPr>
            <a:spLocks noChangeArrowheads="1"/>
          </p:cNvSpPr>
          <p:nvPr/>
        </p:nvSpPr>
        <p:spPr bwMode="auto">
          <a:xfrm>
            <a:off x="1027440" y="5286704"/>
            <a:ext cx="2262298" cy="1026237"/>
          </a:xfrm>
          <a:prstGeom prst="wedgeRectCallout">
            <a:avLst>
              <a:gd name="adj1" fmla="val 103349"/>
              <a:gd name="adj2" fmla="val 9032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bone strength grows with second power (bone cross-section)</a:t>
            </a:r>
          </a:p>
        </p:txBody>
      </p:sp>
      <p:pic>
        <p:nvPicPr>
          <p:cNvPr id="68610" name="Picture 2" descr="http://theactionelite.com/site/wp-content/uploads/2015/01/423b13dfbe5f7401dfa0f2110d348d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3825" y="327025"/>
            <a:ext cx="3830438" cy="21546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8612" name="Picture 4" descr="http://room226.weebly.com/uploads/5/3/4/4/5344580/3275028_orig.jpg?3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042" y="2448909"/>
            <a:ext cx="2699736" cy="186904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49263" y="327025"/>
            <a:ext cx="7694671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ontogenetic constraints</a:t>
            </a:r>
            <a:r>
              <a:rPr lang="en-GB" sz="2000" b="0">
                <a:latin typeface="Arial" pitchFamily="34" charset="0"/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</a:rPr>
              <a:t>	deviation of production of various phenotypes or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	restriction of phenotypic variation caused by structure,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	character, composition or dynamics of the ontogenetic system</a:t>
            </a:r>
          </a:p>
        </p:txBody>
      </p:sp>
      <p:pic>
        <p:nvPicPr>
          <p:cNvPr id="110607" name="Picture 1039" descr="pegas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0" y="2085646"/>
            <a:ext cx="3021286" cy="411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3783875" y="2053323"/>
            <a:ext cx="2663825" cy="719138"/>
          </a:xfrm>
          <a:prstGeom prst="wedgeRectCallout">
            <a:avLst>
              <a:gd name="adj1" fmla="val -62284"/>
              <a:gd name="adj2" fmla="val 112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Pegasus´s wings cannot arise </a:t>
            </a:r>
            <a:r>
              <a:rPr lang="en-GB" sz="1800" b="0" i="1">
                <a:latin typeface="Arial" pitchFamily="34" charset="0"/>
                <a:sym typeface="Symbol" pitchFamily="18" charset="2"/>
              </a:rPr>
              <a:t>de novo</a:t>
            </a:r>
          </a:p>
        </p:txBody>
      </p:sp>
      <p:pic>
        <p:nvPicPr>
          <p:cNvPr id="48130" name="Picture 2" descr="http://plato.stanford.edu/entries/innate-acquired/figure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035" y="3039762"/>
            <a:ext cx="3952998" cy="2668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5168153" y="5773556"/>
            <a:ext cx="1643570" cy="719138"/>
          </a:xfrm>
          <a:prstGeom prst="wedgeRectCallout">
            <a:avLst>
              <a:gd name="adj1" fmla="val 18637"/>
              <a:gd name="adj2" fmla="val -1147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ontogeny is „canalized“</a:t>
            </a:r>
            <a:endParaRPr lang="en-GB" sz="1800" b="0" i="1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8"/>
          <p:cNvGraphicFramePr>
            <a:graphicFrameLocks noChangeAspect="1"/>
          </p:cNvGraphicFramePr>
          <p:nvPr/>
        </p:nvGraphicFramePr>
        <p:xfrm>
          <a:off x="3663950" y="288925"/>
          <a:ext cx="2600325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CorelPhotoPaint.Image.9" r:id="rId4" imgW="5752381" imgH="2085714" progId="">
                  <p:embed/>
                </p:oleObj>
              </mc:Choice>
              <mc:Fallback>
                <p:oleObj name="CorelPhotoPaint.Image.9" r:id="rId4" imgW="5752381" imgH="2085714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63" t="8752" r="52539" b="7153"/>
                      <a:stretch>
                        <a:fillRect/>
                      </a:stretch>
                    </p:blipFill>
                    <p:spPr bwMode="auto">
                      <a:xfrm>
                        <a:off x="3663950" y="288925"/>
                        <a:ext cx="2600325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31" name="Object 19"/>
          <p:cNvGraphicFramePr>
            <a:graphicFrameLocks noChangeAspect="1"/>
          </p:cNvGraphicFramePr>
          <p:nvPr/>
        </p:nvGraphicFramePr>
        <p:xfrm>
          <a:off x="1366838" y="2524125"/>
          <a:ext cx="5724525" cy="413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CorelPhotoPaint.Image.9" r:id="rId6" imgW="5723810" imgH="4133333" progId="">
                  <p:embed/>
                </p:oleObj>
              </mc:Choice>
              <mc:Fallback>
                <p:oleObj name="CorelPhotoPaint.Image.9" r:id="rId6" imgW="5723810" imgH="4133333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838" y="2524125"/>
                        <a:ext cx="5724525" cy="413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20"/>
          <p:cNvSpPr txBox="1">
            <a:spLocks noChangeArrowheads="1"/>
          </p:cNvSpPr>
          <p:nvPr/>
        </p:nvSpPr>
        <p:spPr bwMode="auto">
          <a:xfrm>
            <a:off x="555625" y="317500"/>
            <a:ext cx="277511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David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Raup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 (1966):</a:t>
            </a:r>
            <a:br>
              <a:rPr lang="cs-CZ" sz="2000" b="0" dirty="0">
                <a:solidFill>
                  <a:srgbClr val="003399"/>
                </a:solidFill>
                <a:latin typeface="Arial" pitchFamily="34" charset="0"/>
              </a:rPr>
            </a:br>
            <a:endParaRPr lang="cs-CZ" sz="2000" b="0" dirty="0">
              <a:solidFill>
                <a:srgbClr val="003399"/>
              </a:solidFill>
              <a:latin typeface="Arial" pitchFamily="34" charset="0"/>
            </a:endParaRPr>
          </a:p>
          <a:p>
            <a:r>
              <a:rPr lang="cs-CZ" sz="1800" b="0" dirty="0" err="1">
                <a:latin typeface="Arial" pitchFamily="34" charset="0"/>
              </a:rPr>
              <a:t>morphospace</a:t>
            </a:r>
            <a:r>
              <a:rPr lang="cs-CZ" sz="1800" b="0" dirty="0">
                <a:latin typeface="Arial" pitchFamily="34" charset="0"/>
              </a:rPr>
              <a:t> </a:t>
            </a:r>
            <a:r>
              <a:rPr lang="cs-CZ" sz="1800" b="0" dirty="0" err="1">
                <a:latin typeface="Arial" pitchFamily="34" charset="0"/>
              </a:rPr>
              <a:t>described</a:t>
            </a:r>
            <a:r>
              <a:rPr lang="cs-CZ" sz="1800" b="0" dirty="0">
                <a:latin typeface="Arial" pitchFamily="34" charset="0"/>
              </a:rPr>
              <a:t>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  by 3 </a:t>
            </a:r>
            <a:r>
              <a:rPr lang="cs-CZ" sz="1800" b="0" dirty="0" err="1">
                <a:latin typeface="Arial" pitchFamily="34" charset="0"/>
              </a:rPr>
              <a:t>variables</a:t>
            </a:r>
            <a:endParaRPr lang="cs-CZ" sz="1800" b="0" dirty="0">
              <a:latin typeface="Arial" pitchFamily="34" charset="0"/>
            </a:endParaRPr>
          </a:p>
        </p:txBody>
      </p:sp>
      <p:sp>
        <p:nvSpPr>
          <p:cNvPr id="4101" name="AutoShape 21"/>
          <p:cNvSpPr>
            <a:spLocks noChangeArrowheads="1"/>
          </p:cNvSpPr>
          <p:nvPr/>
        </p:nvSpPr>
        <p:spPr bwMode="auto">
          <a:xfrm>
            <a:off x="6384832" y="1912937"/>
            <a:ext cx="1605056" cy="611188"/>
          </a:xfrm>
          <a:prstGeom prst="wedgeRectCallout">
            <a:avLst>
              <a:gd name="adj1" fmla="val -117198"/>
              <a:gd name="adj2" fmla="val -1053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W =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expansion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102" name="AutoShape 22"/>
          <p:cNvSpPr>
            <a:spLocks noChangeArrowheads="1"/>
          </p:cNvSpPr>
          <p:nvPr/>
        </p:nvSpPr>
        <p:spPr bwMode="auto">
          <a:xfrm>
            <a:off x="6162488" y="484982"/>
            <a:ext cx="1748865" cy="681037"/>
          </a:xfrm>
          <a:prstGeom prst="wedgeRectCallout">
            <a:avLst>
              <a:gd name="adj1" fmla="val -115361"/>
              <a:gd name="adj2" fmla="val 613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D =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tightness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coil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103" name="AutoShape 23"/>
          <p:cNvSpPr>
            <a:spLocks noChangeArrowheads="1"/>
          </p:cNvSpPr>
          <p:nvPr/>
        </p:nvSpPr>
        <p:spPr bwMode="auto">
          <a:xfrm>
            <a:off x="1442195" y="1757093"/>
            <a:ext cx="1622427" cy="665344"/>
          </a:xfrm>
          <a:prstGeom prst="wedgeRectCallout">
            <a:avLst>
              <a:gd name="adj1" fmla="val 123528"/>
              <a:gd name="adj2" fmla="val -631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T =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translation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6936" name="Freeform 24"/>
          <p:cNvSpPr>
            <a:spLocks/>
          </p:cNvSpPr>
          <p:nvPr/>
        </p:nvSpPr>
        <p:spPr bwMode="auto">
          <a:xfrm>
            <a:off x="2786063" y="3786188"/>
            <a:ext cx="2452687" cy="1851025"/>
          </a:xfrm>
          <a:custGeom>
            <a:avLst/>
            <a:gdLst>
              <a:gd name="T0" fmla="*/ 2147483647 w 1545"/>
              <a:gd name="T1" fmla="*/ 2147483647 h 1166"/>
              <a:gd name="T2" fmla="*/ 0 w 1545"/>
              <a:gd name="T3" fmla="*/ 2147483647 h 1166"/>
              <a:gd name="T4" fmla="*/ 2147483647 w 1545"/>
              <a:gd name="T5" fmla="*/ 2147483647 h 1166"/>
              <a:gd name="T6" fmla="*/ 2147483647 w 1545"/>
              <a:gd name="T7" fmla="*/ 2147483647 h 1166"/>
              <a:gd name="T8" fmla="*/ 2147483647 w 1545"/>
              <a:gd name="T9" fmla="*/ 2147483647 h 1166"/>
              <a:gd name="T10" fmla="*/ 2147483647 w 1545"/>
              <a:gd name="T11" fmla="*/ 2147483647 h 1166"/>
              <a:gd name="T12" fmla="*/ 2147483647 w 1545"/>
              <a:gd name="T13" fmla="*/ 2147483647 h 1166"/>
              <a:gd name="T14" fmla="*/ 2147483647 w 1545"/>
              <a:gd name="T15" fmla="*/ 2147483647 h 1166"/>
              <a:gd name="T16" fmla="*/ 2147483647 w 1545"/>
              <a:gd name="T17" fmla="*/ 2147483647 h 1166"/>
              <a:gd name="T18" fmla="*/ 2147483647 w 1545"/>
              <a:gd name="T19" fmla="*/ 2147483647 h 1166"/>
              <a:gd name="T20" fmla="*/ 2147483647 w 1545"/>
              <a:gd name="T21" fmla="*/ 2147483647 h 1166"/>
              <a:gd name="T22" fmla="*/ 2147483647 w 1545"/>
              <a:gd name="T23" fmla="*/ 2147483647 h 11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45"/>
              <a:gd name="T37" fmla="*/ 0 h 1166"/>
              <a:gd name="T38" fmla="*/ 1545 w 1545"/>
              <a:gd name="T39" fmla="*/ 1166 h 11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45" h="1166">
                <a:moveTo>
                  <a:pt x="1464" y="34"/>
                </a:moveTo>
                <a:cubicBezTo>
                  <a:pt x="996" y="0"/>
                  <a:pt x="352" y="21"/>
                  <a:pt x="0" y="244"/>
                </a:cubicBezTo>
                <a:cubicBezTo>
                  <a:pt x="3" y="274"/>
                  <a:pt x="7" y="305"/>
                  <a:pt x="7" y="305"/>
                </a:cubicBezTo>
                <a:cubicBezTo>
                  <a:pt x="7" y="305"/>
                  <a:pt x="390" y="345"/>
                  <a:pt x="725" y="393"/>
                </a:cubicBezTo>
                <a:cubicBezTo>
                  <a:pt x="725" y="393"/>
                  <a:pt x="732" y="495"/>
                  <a:pt x="867" y="651"/>
                </a:cubicBezTo>
                <a:cubicBezTo>
                  <a:pt x="960" y="807"/>
                  <a:pt x="983" y="1166"/>
                  <a:pt x="983" y="1166"/>
                </a:cubicBezTo>
                <a:lnTo>
                  <a:pt x="1227" y="1166"/>
                </a:lnTo>
                <a:lnTo>
                  <a:pt x="1362" y="1010"/>
                </a:lnTo>
                <a:cubicBezTo>
                  <a:pt x="1362" y="1010"/>
                  <a:pt x="1404" y="570"/>
                  <a:pt x="1254" y="448"/>
                </a:cubicBezTo>
                <a:cubicBezTo>
                  <a:pt x="1275" y="276"/>
                  <a:pt x="1311" y="255"/>
                  <a:pt x="1545" y="18"/>
                </a:cubicBezTo>
                <a:cubicBezTo>
                  <a:pt x="1381" y="145"/>
                  <a:pt x="1218" y="273"/>
                  <a:pt x="1218" y="273"/>
                </a:cubicBezTo>
                <a:cubicBezTo>
                  <a:pt x="1205" y="276"/>
                  <a:pt x="1413" y="84"/>
                  <a:pt x="1464" y="34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28575" cmpd="sng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6937" name="AutoShape 25"/>
          <p:cNvSpPr>
            <a:spLocks noChangeArrowheads="1"/>
          </p:cNvSpPr>
          <p:nvPr/>
        </p:nvSpPr>
        <p:spPr bwMode="auto">
          <a:xfrm>
            <a:off x="7036920" y="4836458"/>
            <a:ext cx="1816100" cy="705317"/>
          </a:xfrm>
          <a:prstGeom prst="wedgeRectCallout">
            <a:avLst>
              <a:gd name="adj1" fmla="val -170630"/>
              <a:gd name="adj2" fmla="val -722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>
                <a:latin typeface="Arial" pitchFamily="34" charset="0"/>
                <a:sym typeface="Symbol" pitchFamily="18" charset="2"/>
              </a:rPr>
              <a:t>only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some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shapes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realized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4106" name="Přímá spojovací šipka 10"/>
          <p:cNvCxnSpPr>
            <a:cxnSpLocks noChangeShapeType="1"/>
          </p:cNvCxnSpPr>
          <p:nvPr/>
        </p:nvCxnSpPr>
        <p:spPr bwMode="auto">
          <a:xfrm>
            <a:off x="4284663" y="1397000"/>
            <a:ext cx="0" cy="534988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7" name="Přímá spojovací šipka 11"/>
          <p:cNvCxnSpPr>
            <a:cxnSpLocks noChangeShapeType="1"/>
          </p:cNvCxnSpPr>
          <p:nvPr/>
        </p:nvCxnSpPr>
        <p:spPr bwMode="auto">
          <a:xfrm rot="-5400000">
            <a:off x="4755357" y="973931"/>
            <a:ext cx="0" cy="534987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8" name="Přímá spojovací šipka 14"/>
          <p:cNvCxnSpPr>
            <a:cxnSpLocks noChangeShapeType="1"/>
          </p:cNvCxnSpPr>
          <p:nvPr/>
        </p:nvCxnSpPr>
        <p:spPr bwMode="auto">
          <a:xfrm>
            <a:off x="4730149" y="1526532"/>
            <a:ext cx="574675" cy="0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36" grpId="0" animBg="1"/>
      <p:bldP spid="1669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7" descr="III.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03" y="2311893"/>
            <a:ext cx="86423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49263" y="327025"/>
            <a:ext cx="27190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</a:rPr>
              <a:t>historical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</a:rPr>
              <a:t>constraints</a:t>
            </a:r>
            <a:r>
              <a:rPr lang="cs-CZ" sz="2000" b="0" dirty="0">
                <a:latin typeface="Arial" pitchFamily="34" charset="0"/>
              </a:rPr>
              <a:t>  </a:t>
            </a:r>
          </a:p>
        </p:txBody>
      </p:sp>
      <p:sp>
        <p:nvSpPr>
          <p:cNvPr id="19461" name="AutoShape 15"/>
          <p:cNvSpPr>
            <a:spLocks noChangeArrowheads="1"/>
          </p:cNvSpPr>
          <p:nvPr/>
        </p:nvSpPr>
        <p:spPr bwMode="auto">
          <a:xfrm>
            <a:off x="4477406" y="966953"/>
            <a:ext cx="1397877" cy="984578"/>
          </a:xfrm>
          <a:prstGeom prst="wedgeRectCallout">
            <a:avLst>
              <a:gd name="adj1" fmla="val 4236"/>
              <a:gd name="adj2" fmla="val 1324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>
                <a:latin typeface="Arial" pitchFamily="34" charset="0"/>
                <a:sym typeface="Symbol" pitchFamily="18" charset="2"/>
              </a:rPr>
              <a:t>change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8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800" b="0" dirty="0" err="1">
                <a:latin typeface="Arial" pitchFamily="34" charset="0"/>
                <a:sym typeface="Symbol" pitchFamily="18" charset="2"/>
              </a:rPr>
              <a:t>adaptive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800" b="0" dirty="0" err="1">
                <a:latin typeface="Arial" pitchFamily="34" charset="0"/>
                <a:sym typeface="Symbol" pitchFamily="18" charset="2"/>
              </a:rPr>
              <a:t>landscape</a:t>
            </a:r>
            <a:endParaRPr lang="cs-CZ" sz="1800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MRAVEN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" y="3951288"/>
            <a:ext cx="48974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4230688" y="3948113"/>
            <a:ext cx="2454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Zacryptocerus varians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433388" y="288925"/>
            <a:ext cx="773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0" i="1">
                <a:latin typeface="Arial" pitchFamily="34" charset="0"/>
              </a:rPr>
              <a:t>Atta, Acromyrmex</a:t>
            </a:r>
            <a:r>
              <a:rPr lang="en-GB" sz="2000" b="0">
                <a:latin typeface="Arial" pitchFamily="34" charset="0"/>
              </a:rPr>
              <a:t>: </a:t>
            </a:r>
            <a:r>
              <a:rPr lang="en-GB" sz="1800" b="0">
                <a:latin typeface="Arial" pitchFamily="34" charset="0"/>
              </a:rPr>
              <a:t>bigger workers – cutting leaves, </a:t>
            </a:r>
          </a:p>
          <a:p>
            <a:r>
              <a:rPr lang="en-GB" sz="1800" b="0">
                <a:latin typeface="Arial" pitchFamily="34" charset="0"/>
              </a:rPr>
              <a:t>                                  soldiers – their protection, </a:t>
            </a:r>
          </a:p>
          <a:p>
            <a:r>
              <a:rPr lang="en-GB" sz="1800" b="0">
                <a:latin typeface="Arial" pitchFamily="34" charset="0"/>
              </a:rPr>
              <a:t>                                  small workers – chewing leaves, growing fungi</a:t>
            </a:r>
            <a:endParaRPr lang="en-GB" sz="2000" b="0" i="1">
              <a:latin typeface="Arial" pitchFamily="34" charset="0"/>
            </a:endParaRPr>
          </a:p>
        </p:txBody>
      </p:sp>
      <p:pic>
        <p:nvPicPr>
          <p:cNvPr id="156683" name="Picture 11" descr="casent0103758_p_1_hi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7550" y="4464050"/>
            <a:ext cx="264001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2" name="Picture 18" descr="File:Acromyrmex octospinosu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0025" y="1395413"/>
            <a:ext cx="27400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3" name="Picture 20" descr="File:Atta colombica workers cutting whole plan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0988" y="1433513"/>
            <a:ext cx="3551237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4" name="Picture 22" descr="atta_close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763" y="1766888"/>
            <a:ext cx="254635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6"/>
          <p:cNvSpPr txBox="1">
            <a:spLocks noChangeArrowheads="1"/>
          </p:cNvSpPr>
          <p:nvPr/>
        </p:nvSpPr>
        <p:spPr bwMode="auto">
          <a:xfrm>
            <a:off x="449262" y="327025"/>
            <a:ext cx="84840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0">
                <a:latin typeface="Arial" pitchFamily="34" charset="0"/>
              </a:rPr>
              <a:t>Eg.: laryngeal nerve – one of branches of the vagus nerve (</a:t>
            </a:r>
            <a:r>
              <a:rPr lang="en-GB" sz="2000" b="0" i="1">
                <a:latin typeface="Arial" pitchFamily="34" charset="0"/>
              </a:rPr>
              <a:t>nervus vagus</a:t>
            </a:r>
            <a:r>
              <a:rPr lang="en-GB" sz="2000" b="0">
                <a:latin typeface="Arial" pitchFamily="34" charset="0"/>
              </a:rPr>
              <a:t>)</a:t>
            </a:r>
          </a:p>
        </p:txBody>
      </p:sp>
      <p:pic>
        <p:nvPicPr>
          <p:cNvPr id="20485" name="Obrázek 8" descr="ner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250" y="935038"/>
            <a:ext cx="3683000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684432"/>
            <a:ext cx="3594100" cy="210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9" name="Obdélník 11"/>
          <p:cNvSpPr>
            <a:spLocks noChangeArrowheads="1"/>
          </p:cNvSpPr>
          <p:nvPr/>
        </p:nvSpPr>
        <p:spPr bwMode="auto">
          <a:xfrm>
            <a:off x="657609" y="2647349"/>
            <a:ext cx="2832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 i="1" dirty="0" err="1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Myllokunmingia</a:t>
            </a:r>
            <a:r>
              <a:rPr lang="cs-CZ" sz="1800" b="0" i="1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 </a:t>
            </a:r>
            <a:r>
              <a:rPr lang="en-US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&gt; 530 </a:t>
            </a:r>
            <a:r>
              <a:rPr lang="cs-CZ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MY</a:t>
            </a:r>
            <a:endParaRPr lang="cs-CZ" sz="1800" b="0" i="1" dirty="0"/>
          </a:p>
        </p:txBody>
      </p:sp>
      <p:pic>
        <p:nvPicPr>
          <p:cNvPr id="53250" name="Picture 2" descr="http://faculty.baruch.cuny.edu/jwahlert/bio1003/images/amphioxus_w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3727274"/>
            <a:ext cx="4543151" cy="938918"/>
          </a:xfrm>
          <a:prstGeom prst="rect">
            <a:avLst/>
          </a:prstGeom>
          <a:noFill/>
        </p:spPr>
      </p:pic>
      <p:pic>
        <p:nvPicPr>
          <p:cNvPr id="53252" name="Picture 4" descr="http://upload.wikimedia.org/wikipedia/commons/thumb/e/eb/Lancelet's_circulatory_system_scheme.png/640px-Lancelet's_circulatory_system_schem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429" y="4740841"/>
            <a:ext cx="4255703" cy="1416352"/>
          </a:xfrm>
          <a:prstGeom prst="rect">
            <a:avLst/>
          </a:prstGeom>
          <a:noFill/>
        </p:spPr>
      </p:pic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3237899" y="3367308"/>
            <a:ext cx="1300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amphioxus</a:t>
            </a:r>
            <a:endParaRPr lang="en-GB" sz="1800" b="0" i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4.bp.blogspot.com/-47RBn97-DF0/TlMl4-Z5xlI/AAAAAAAAMQM/OGI6uBxwqdA/s1600/giraffe+recurrent+laryngeal+ner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00" y="843114"/>
            <a:ext cx="7959013" cy="5397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449263" y="1696272"/>
            <a:ext cx="8332730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trade-off of various adaptive needs:</a:t>
            </a:r>
            <a:br>
              <a:rPr lang="en-GB" sz="2000" b="0">
                <a:solidFill>
                  <a:srgbClr val="E80000"/>
                </a:solidFill>
                <a:latin typeface="Arial" pitchFamily="34" charset="0"/>
              </a:rPr>
            </a:br>
            <a:br>
              <a:rPr lang="en-GB" sz="2000" b="0">
                <a:solidFill>
                  <a:srgbClr val="E80000"/>
                </a:solidFill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parallel breathing and eating when the secondary palate is absent </a:t>
            </a:r>
          </a:p>
          <a:p>
            <a:pPr>
              <a:spcAft>
                <a:spcPts val="1000"/>
              </a:spcAft>
            </a:pPr>
            <a:r>
              <a:rPr lang="en-GB" sz="2000" b="0">
                <a:latin typeface="Arial" pitchFamily="34" charset="0"/>
              </a:rPr>
              <a:t>trade-off between life-history parameters (number of offspring 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 age of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r>
              <a:rPr lang="en-GB" sz="2000" b="0">
                <a:latin typeface="Arial" pitchFamily="34" charset="0"/>
                <a:sym typeface="Symbol" pitchFamily="18" charset="2"/>
              </a:rPr>
              <a:t>    the first reproduction)</a:t>
            </a:r>
          </a:p>
          <a:p>
            <a:pPr>
              <a:spcAft>
                <a:spcPts val="10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time distribution between various activities (eating, recreation, …)</a:t>
            </a:r>
            <a:endParaRPr lang="en-GB" sz="2000" b="0">
              <a:latin typeface="Arial" pitchFamily="34" charset="0"/>
            </a:endParaRPr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449263" y="327025"/>
            <a:ext cx="75616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conflict at different levels</a:t>
            </a:r>
            <a:r>
              <a:rPr lang="en-GB" sz="2000" b="0">
                <a:latin typeface="Arial" pitchFamily="34" charset="0"/>
              </a:rPr>
              <a:t>: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selection at the gene level vs. selection at the organismal level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2358062" y="273922"/>
            <a:ext cx="45640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Methods of study of adaptation: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49263" y="897211"/>
            <a:ext cx="466025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E80000"/>
                </a:solidFill>
                <a:latin typeface="Arial" pitchFamily="34" charset="0"/>
              </a:rPr>
              <a:t>structural complexity:</a:t>
            </a:r>
            <a:br>
              <a:rPr lang="en-GB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en-GB" sz="2000" b="0" dirty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en-GB" sz="1800" b="0" dirty="0">
                <a:latin typeface="Arial" pitchFamily="34" charset="0"/>
              </a:rPr>
              <a:t>the more complex, the higher probability</a:t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  of a trait being adaptive</a:t>
            </a:r>
            <a:br>
              <a:rPr lang="en-GB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en-GB" sz="2000" b="0" dirty="0">
              <a:solidFill>
                <a:srgbClr val="E80000"/>
              </a:solidFill>
              <a:latin typeface="Arial" pitchFamily="34" charset="0"/>
            </a:endParaRPr>
          </a:p>
          <a:p>
            <a:r>
              <a:rPr lang="en-GB" sz="2000" b="0" dirty="0">
                <a:solidFill>
                  <a:srgbClr val="E80000"/>
                </a:solidFill>
                <a:latin typeface="Arial" pitchFamily="34" charset="0"/>
              </a:rPr>
              <a:t>usefulness, demonstration of function:</a:t>
            </a:r>
            <a:br>
              <a:rPr lang="en-GB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en-GB" sz="2000" b="0" dirty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en-GB" sz="1800" b="0" dirty="0">
                <a:latin typeface="Arial" pitchFamily="34" charset="0"/>
              </a:rPr>
              <a:t>Bergmann and Allen rule,</a:t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  falcon wing </a:t>
            </a:r>
            <a:r>
              <a:rPr lang="en-GB" sz="1800" b="0" dirty="0">
                <a:latin typeface="Arial" pitchFamily="34" charset="0"/>
                <a:sym typeface="Symbol" pitchFamily="18" charset="2"/>
              </a:rPr>
              <a:t> accipiter wing etc.</a:t>
            </a:r>
            <a:br>
              <a:rPr lang="en-GB" sz="1800" b="0" dirty="0">
                <a:latin typeface="Arial" pitchFamily="34" charset="0"/>
                <a:sym typeface="Symbol" pitchFamily="18" charset="2"/>
              </a:rPr>
            </a:br>
            <a:r>
              <a:rPr lang="en-GB" sz="18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</a:t>
            </a:r>
          </a:p>
          <a:p>
            <a:r>
              <a:rPr lang="en-GB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comparative method:</a:t>
            </a:r>
            <a:br>
              <a:rPr lang="en-GB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</a:br>
            <a:r>
              <a:rPr lang="en-GB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 </a:t>
            </a:r>
            <a:r>
              <a:rPr lang="en-GB" sz="1800" b="0" dirty="0">
                <a:latin typeface="Arial" pitchFamily="34" charset="0"/>
                <a:sym typeface="Symbol" pitchFamily="18" charset="2"/>
              </a:rPr>
              <a:t>association with phylogenetic </a:t>
            </a:r>
            <a:r>
              <a:rPr lang="en-GB" sz="1800" b="0" dirty="0" err="1">
                <a:latin typeface="Arial" pitchFamily="34" charset="0"/>
                <a:sym typeface="Symbol" pitchFamily="18" charset="2"/>
              </a:rPr>
              <a:t>analýysis</a:t>
            </a:r>
            <a:br>
              <a:rPr lang="en-GB" sz="2000" b="0" dirty="0">
                <a:latin typeface="Arial" pitchFamily="34" charset="0"/>
                <a:sym typeface="Symbol" pitchFamily="18" charset="2"/>
              </a:rPr>
            </a:br>
            <a:endParaRPr lang="en-GB" sz="2000" b="0" dirty="0">
              <a:solidFill>
                <a:srgbClr val="E80000"/>
              </a:solidFill>
              <a:latin typeface="Arial" pitchFamily="34" charset="0"/>
              <a:sym typeface="Symbol" pitchFamily="18" charset="2"/>
            </a:endParaRPr>
          </a:p>
          <a:p>
            <a:r>
              <a:rPr lang="en-GB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experiment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449263" y="5356609"/>
            <a:ext cx="84950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0">
                <a:latin typeface="Arial" pitchFamily="34" charset="0"/>
              </a:rPr>
              <a:t>Sometimes even an experiment is not conclusive whether the trait is   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 adaptive 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 </a:t>
            </a:r>
            <a:r>
              <a:rPr lang="en-GB" sz="2000" b="0" u="sng">
                <a:latin typeface="Arial" pitchFamily="34" charset="0"/>
                <a:sym typeface="Symbol" pitchFamily="18" charset="2"/>
              </a:rPr>
              <a:t>danger of confusing function and effect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: </a:t>
            </a:r>
          </a:p>
          <a:p>
            <a:r>
              <a:rPr lang="en-GB" sz="2000" b="0">
                <a:latin typeface="Arial" pitchFamily="34" charset="0"/>
                <a:sym typeface="Symbol" pitchFamily="18" charset="2"/>
              </a:rPr>
              <a:t>eg. alkaloids and terpenes of plants (repelling insects  waste products of 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r>
              <a:rPr lang="en-GB" sz="2000" b="0">
                <a:latin typeface="Arial" pitchFamily="34" charset="0"/>
                <a:sym typeface="Symbol" pitchFamily="18" charset="2"/>
              </a:rPr>
              <a:t>   metabolism)</a:t>
            </a:r>
            <a:endParaRPr lang="en-GB" sz="2000" b="0">
              <a:latin typeface="Arial" pitchFamily="34" charset="0"/>
            </a:endParaRPr>
          </a:p>
        </p:txBody>
      </p:sp>
      <p:pic>
        <p:nvPicPr>
          <p:cNvPr id="22537" name="Picture 3" descr="File:Polarfuchs 1 2004-11-1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6783" y="965937"/>
            <a:ext cx="2365190" cy="184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5" descr="Plik:TAzooAnimal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9304" y="934407"/>
            <a:ext cx="2148028" cy="187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86038" y="3154363"/>
            <a:ext cx="6311900" cy="2003425"/>
            <a:chOff x="1629" y="1927"/>
            <a:chExt cx="3976" cy="1262"/>
          </a:xfrm>
        </p:grpSpPr>
        <p:pic>
          <p:nvPicPr>
            <p:cNvPr id="22535" name="Picture 7" descr="File:Phylogeny Star vs Hierarchical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3259" y="1927"/>
              <a:ext cx="2346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6" name="AutoShape 8"/>
            <p:cNvSpPr>
              <a:spLocks noChangeArrowheads="1"/>
            </p:cNvSpPr>
            <p:nvPr/>
          </p:nvSpPr>
          <p:spPr bwMode="auto">
            <a:xfrm>
              <a:off x="1629" y="2492"/>
              <a:ext cx="1667" cy="697"/>
            </a:xfrm>
            <a:prstGeom prst="wedgeRectCallout">
              <a:avLst>
                <a:gd name="adj1" fmla="val 64935"/>
                <a:gd name="adj2" fmla="val -3378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400" b="0">
                  <a:latin typeface="Arial" pitchFamily="34" charset="0"/>
                  <a:sym typeface="Symbol" pitchFamily="18" charset="2"/>
                </a:rPr>
                <a:t>non-phylogenetic statistical methods assume that all the compared species are equally related 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361762" y="327025"/>
            <a:ext cx="3366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Is every trait adaptive?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015359"/>
            <a:ext cx="7344959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physical and chemical laws:</a:t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	 </a:t>
            </a:r>
            <a:r>
              <a:rPr lang="en-GB" sz="1800" b="0" dirty="0" err="1">
                <a:latin typeface="Arial" pitchFamily="34" charset="0"/>
              </a:rPr>
              <a:t>hemoglobine</a:t>
            </a:r>
            <a:r>
              <a:rPr lang="en-GB" sz="1800" b="0" dirty="0">
                <a:latin typeface="Arial" pitchFamily="34" charset="0"/>
              </a:rPr>
              <a:t> colour, return of a fish to water</a:t>
            </a:r>
            <a:br>
              <a:rPr lang="en-GB" sz="1800" b="0" dirty="0">
                <a:latin typeface="Arial" pitchFamily="34" charset="0"/>
              </a:rPr>
            </a:br>
            <a:endParaRPr lang="en-GB" sz="1800" b="0" dirty="0">
              <a:latin typeface="Arial" pitchFamily="34" charset="0"/>
            </a:endParaRPr>
          </a:p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cultural inheritance of some behavioural patterns</a:t>
            </a:r>
            <a:br>
              <a:rPr lang="en-GB" sz="1800" b="0" dirty="0">
                <a:solidFill>
                  <a:srgbClr val="E80000"/>
                </a:solidFill>
                <a:latin typeface="Arial" pitchFamily="34" charset="0"/>
              </a:rPr>
            </a:br>
            <a:endParaRPr lang="en-GB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drift:</a:t>
            </a:r>
            <a:r>
              <a:rPr lang="en-GB" sz="1800" b="0" dirty="0">
                <a:latin typeface="Arial" pitchFamily="34" charset="0"/>
              </a:rPr>
              <a:t> </a:t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	pseudogenes; shift to parthenogenesis in </a:t>
            </a:r>
            <a:r>
              <a:rPr lang="en-GB" sz="1800" b="0" i="1" dirty="0">
                <a:latin typeface="Arial" pitchFamily="34" charset="0"/>
              </a:rPr>
              <a:t>Drosophila </a:t>
            </a:r>
            <a:r>
              <a:rPr lang="en-GB" sz="1800" b="0" i="1" dirty="0" err="1">
                <a:latin typeface="Arial" pitchFamily="34" charset="0"/>
              </a:rPr>
              <a:t>mercatorum</a:t>
            </a:r>
            <a:r>
              <a:rPr lang="en-GB" sz="1800" b="0" dirty="0">
                <a:latin typeface="Arial" pitchFamily="34" charset="0"/>
              </a:rPr>
              <a:t>; </a:t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	loss of structures due to accumulation of lethal mutations</a:t>
            </a:r>
          </a:p>
          <a:p>
            <a:pPr defTabSz="360000"/>
            <a:endParaRPr lang="en-GB" sz="1800" b="0" dirty="0">
              <a:latin typeface="Arial" pitchFamily="34" charset="0"/>
            </a:endParaRPr>
          </a:p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correlation with the selected trait:</a:t>
            </a:r>
            <a:r>
              <a:rPr lang="en-GB" sz="1800" b="0" dirty="0">
                <a:latin typeface="Arial" pitchFamily="34" charset="0"/>
              </a:rPr>
              <a:t> </a:t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	hitchhiking, pleiotropy</a:t>
            </a:r>
          </a:p>
          <a:p>
            <a:pPr defTabSz="360000"/>
            <a:endParaRPr lang="en-GB" sz="1800" b="0" dirty="0">
              <a:latin typeface="Arial" pitchFamily="34" charset="0"/>
            </a:endParaRPr>
          </a:p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m</a:t>
            </a:r>
            <a:r>
              <a:rPr lang="cs-CZ" sz="1800" b="0" dirty="0" err="1">
                <a:solidFill>
                  <a:srgbClr val="E80000"/>
                </a:solidFill>
                <a:latin typeface="Arial" pitchFamily="34" charset="0"/>
              </a:rPr>
              <a:t>ultiple</a:t>
            </a:r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 peaks in the adaptive landscape</a:t>
            </a:r>
            <a:endParaRPr lang="en-GB" sz="1800" b="0" dirty="0">
              <a:latin typeface="Arial" pitchFamily="34" charset="0"/>
            </a:endParaRPr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470316"/>
              </p:ext>
            </p:extLst>
          </p:nvPr>
        </p:nvGraphicFramePr>
        <p:xfrm>
          <a:off x="4954663" y="4039531"/>
          <a:ext cx="3679117" cy="2117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CorelPhotoPaint.Image.9" r:id="rId4" imgW="2200000" imgH="1266332" progId="">
                  <p:embed/>
                </p:oleObj>
              </mc:Choice>
              <mc:Fallback>
                <p:oleObj name="CorelPhotoPaint.Image.9" r:id="rId4" imgW="2200000" imgH="1266332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4663" y="4039531"/>
                        <a:ext cx="3679117" cy="21177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073" name="Picture 17" descr="Flying_fish"/>
          <p:cNvPicPr>
            <a:picLocks noChangeAspect="1" noChangeArrowheads="1"/>
          </p:cNvPicPr>
          <p:nvPr/>
        </p:nvPicPr>
        <p:blipFill>
          <a:blip r:embed="rId6" cstate="print"/>
          <a:srcRect r="25833" b="11591"/>
          <a:stretch>
            <a:fillRect/>
          </a:stretch>
        </p:blipFill>
        <p:spPr bwMode="auto">
          <a:xfrm>
            <a:off x="6467946" y="407019"/>
            <a:ext cx="2124117" cy="185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185689"/>
            <a:ext cx="411330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1800" b="0">
                <a:solidFill>
                  <a:srgbClr val="E80000"/>
                </a:solidFill>
                <a:latin typeface="Arial" pitchFamily="34" charset="0"/>
              </a:rPr>
              <a:t>multiple peaks in adaptive landscape: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	cryptic or aposematic colouration;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	locomotion of kangaroos </a:t>
            </a:r>
            <a:r>
              <a:rPr lang="en-GB" sz="1800" b="0">
                <a:latin typeface="Arial" pitchFamily="34" charset="0"/>
                <a:sym typeface="Symbol" pitchFamily="18" charset="2"/>
              </a:rPr>
              <a:t> zebras</a:t>
            </a:r>
            <a:br>
              <a:rPr lang="en-GB" sz="1800" b="0">
                <a:latin typeface="Arial" pitchFamily="34" charset="0"/>
                <a:sym typeface="Symbol" pitchFamily="18" charset="2"/>
              </a:rPr>
            </a:br>
            <a:endParaRPr lang="en-GB" sz="1800" b="0"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en-GB" sz="1800" b="0">
                <a:solidFill>
                  <a:srgbClr val="E80000"/>
                </a:solidFill>
                <a:latin typeface="Arial" pitchFamily="34" charset="0"/>
              </a:rPr>
              <a:t>phylogeny: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	winglessness, 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	eusocial behaviour of mole rats</a:t>
            </a:r>
          </a:p>
        </p:txBody>
      </p:sp>
      <p:pic>
        <p:nvPicPr>
          <p:cNvPr id="5127" name="Picture 11" descr="zori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0611" y="2701191"/>
            <a:ext cx="2453202" cy="18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8" name="Text Box 12"/>
          <p:cNvSpPr txBox="1">
            <a:spLocks noChangeArrowheads="1"/>
          </p:cNvSpPr>
          <p:nvPr/>
        </p:nvSpPr>
        <p:spPr bwMode="auto">
          <a:xfrm>
            <a:off x="3413296" y="4488932"/>
            <a:ext cx="7184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>
                <a:latin typeface="Arial" pitchFamily="34" charset="0"/>
              </a:rPr>
              <a:t>zorilla</a:t>
            </a:r>
          </a:p>
        </p:txBody>
      </p:sp>
      <p:sp>
        <p:nvSpPr>
          <p:cNvPr id="5129" name="Text Box 14"/>
          <p:cNvSpPr txBox="1">
            <a:spLocks noChangeArrowheads="1"/>
          </p:cNvSpPr>
          <p:nvPr/>
        </p:nvSpPr>
        <p:spPr bwMode="auto">
          <a:xfrm>
            <a:off x="2122231" y="2292905"/>
            <a:ext cx="720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>
                <a:latin typeface="Arial" pitchFamily="34" charset="0"/>
              </a:rPr>
              <a:t>skunk</a:t>
            </a:r>
          </a:p>
        </p:txBody>
      </p:sp>
      <p:pic>
        <p:nvPicPr>
          <p:cNvPr id="5130" name="Picture 15" descr="File:Striped skun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282" y="2209024"/>
            <a:ext cx="1743332" cy="253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31" name="Picture 16"/>
          <p:cNvPicPr>
            <a:picLocks noChangeAspect="1" noChangeArrowheads="1"/>
          </p:cNvPicPr>
          <p:nvPr/>
        </p:nvPicPr>
        <p:blipFill>
          <a:blip r:embed="rId6" cstate="print"/>
          <a:srcRect t="76128"/>
          <a:stretch>
            <a:fillRect/>
          </a:stretch>
        </p:blipFill>
        <p:spPr bwMode="auto">
          <a:xfrm>
            <a:off x="5107459" y="972065"/>
            <a:ext cx="3898202" cy="9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AutoShape 4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2" name="AutoShape 6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4" name="AutoShape 8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5786" name="Picture 10" descr="http://cdn2.arkive.org/media/EB/EB5BC604-FBB2-49E5-AF95-3D1CE7ACE28E/Presentation.Large/Red-kangaroo-hopp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5053" y="4240303"/>
            <a:ext cx="2640363" cy="190512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5788" name="Picture 12" descr="http://rennersafaris.com/wp-content/uploads/2014/06/Impala-Running-054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5630" y="2404920"/>
            <a:ext cx="2686478" cy="182829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609600" y="6048631"/>
            <a:ext cx="10390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>
                <a:latin typeface="Arial" pitchFamily="34" charset="0"/>
              </a:rPr>
              <a:t>kangaroo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199184" y="2701191"/>
            <a:ext cx="9701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>
                <a:latin typeface="Arial" pitchFamily="34" charset="0"/>
              </a:rPr>
              <a:t>antelope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50BABBEF-B319-45DB-8D40-6CC309C5C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611" y="362264"/>
            <a:ext cx="3366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Is every trait adaptive?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Obdélník 6"/>
          <p:cNvSpPr>
            <a:spLocks noChangeArrowheads="1"/>
          </p:cNvSpPr>
          <p:nvPr/>
        </p:nvSpPr>
        <p:spPr bwMode="auto">
          <a:xfrm>
            <a:off x="449263" y="301625"/>
            <a:ext cx="8585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Stephen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G</a:t>
            </a:r>
            <a:r>
              <a:rPr lang="en-US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ould</a:t>
            </a:r>
            <a:r>
              <a:rPr lang="en-US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Richard </a:t>
            </a:r>
            <a:r>
              <a:rPr lang="en-US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Lewontin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(1979):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pandrels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San Marco and the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Panglossian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aradigm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: A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ritique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daptationist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rogramme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Proceedings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f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he Royal Society of London, Series B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, 205</a:t>
            </a:r>
            <a:r>
              <a:rPr lang="cs-CZ" sz="1400" b="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 581-598.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8" name="Picture 10" descr="Pangloss in Brussels – How (not) to implement the Aegean Agreement | ESI">
            <a:extLst>
              <a:ext uri="{FF2B5EF4-FFF2-40B4-BE49-F238E27FC236}">
                <a16:creationId xmlns:a16="http://schemas.microsoft.com/office/drawing/2014/main" id="{1E7E5940-7101-45AB-A716-6E7C500D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170" y="4999031"/>
            <a:ext cx="4189650" cy="181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No Dr. Pangloss here - The Hockey Mom Fit Life">
            <a:extLst>
              <a:ext uri="{FF2B5EF4-FFF2-40B4-BE49-F238E27FC236}">
                <a16:creationId xmlns:a16="http://schemas.microsoft.com/office/drawing/2014/main" id="{6BF86791-56FD-4097-95F3-B0B37C1E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61" y="2142517"/>
            <a:ext cx="3055184" cy="451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The Heir at Law - Wikipedia">
            <a:extLst>
              <a:ext uri="{FF2B5EF4-FFF2-40B4-BE49-F238E27FC236}">
                <a16:creationId xmlns:a16="http://schemas.microsoft.com/office/drawing/2014/main" id="{2A2D55EC-9CBF-40ED-ADC3-D68BD3262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1722" r="5019" b="10279"/>
          <a:stretch/>
        </p:blipFill>
        <p:spPr bwMode="auto">
          <a:xfrm>
            <a:off x="5264031" y="1262625"/>
            <a:ext cx="2510405" cy="36371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907F51-2873-49FA-BA60-428392097CFB}"/>
              </a:ext>
            </a:extLst>
          </p:cNvPr>
          <p:cNvSpPr txBox="1"/>
          <p:nvPr/>
        </p:nvSpPr>
        <p:spPr>
          <a:xfrm>
            <a:off x="1130061" y="1452903"/>
            <a:ext cx="2138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Voltaire: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Candide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183811"/>
            <a:ext cx="4045789" cy="262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4FA683-20AA-4553-B4A0-81E24BCA2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9" y="164716"/>
            <a:ext cx="3950045" cy="2628221"/>
          </a:xfrm>
          <a:prstGeom prst="rect">
            <a:avLst/>
          </a:prstGeom>
        </p:spPr>
      </p:pic>
      <p:pic>
        <p:nvPicPr>
          <p:cNvPr id="7176" name="Picture 8" descr="spandrel | Art History Glossary">
            <a:extLst>
              <a:ext uri="{FF2B5EF4-FFF2-40B4-BE49-F238E27FC236}">
                <a16:creationId xmlns:a16="http://schemas.microsoft.com/office/drawing/2014/main" id="{EE7A93F4-596A-4B98-B30C-7DAA0CC9F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5" y="3094251"/>
            <a:ext cx="3363612" cy="343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Basilica di San Marco, Venezia, Italy - Emerisda">
            <a:extLst>
              <a:ext uri="{FF2B5EF4-FFF2-40B4-BE49-F238E27FC236}">
                <a16:creationId xmlns:a16="http://schemas.microsoft.com/office/drawing/2014/main" id="{BD3B52A3-D07D-4D5F-93B2-83CD80E66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r="14905" b="10053"/>
          <a:stretch/>
        </p:blipFill>
        <p:spPr bwMode="auto">
          <a:xfrm>
            <a:off x="5691513" y="205358"/>
            <a:ext cx="3367714" cy="25469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7516" y="1998182"/>
            <a:ext cx="3012718" cy="203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AutoShape 8">
            <a:extLst>
              <a:ext uri="{FF2B5EF4-FFF2-40B4-BE49-F238E27FC236}">
                <a16:creationId xmlns:a16="http://schemas.microsoft.com/office/drawing/2014/main" id="{B1BB516B-6401-4564-92A1-4FEEDF196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811" y="347739"/>
            <a:ext cx="1794295" cy="826191"/>
          </a:xfrm>
          <a:prstGeom prst="wedgeRectCallout">
            <a:avLst>
              <a:gd name="adj1" fmla="val -43363"/>
              <a:gd name="adj2" fmla="val 7793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 dirty="0" err="1">
                <a:latin typeface="Arial" pitchFamily="34" charset="0"/>
                <a:sym typeface="Symbol" pitchFamily="18" charset="2"/>
              </a:rPr>
              <a:t>strictly</a:t>
            </a:r>
            <a:r>
              <a:rPr lang="cs-CZ" sz="14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400" b="0" dirty="0" err="1">
                <a:latin typeface="Arial" pitchFamily="34" charset="0"/>
                <a:sym typeface="Symbol" pitchFamily="18" charset="2"/>
              </a:rPr>
              <a:t>speaking</a:t>
            </a:r>
            <a:r>
              <a:rPr lang="cs-CZ" sz="1400" b="0" dirty="0">
                <a:latin typeface="Arial" pitchFamily="34" charset="0"/>
                <a:sym typeface="Symbol" pitchFamily="18" charset="2"/>
              </a:rPr>
              <a:t>, </a:t>
            </a:r>
            <a:r>
              <a:rPr lang="cs-CZ" sz="1400" b="0" dirty="0" err="1">
                <a:latin typeface="Arial" pitchFamily="34" charset="0"/>
                <a:sym typeface="Symbol" pitchFamily="18" charset="2"/>
              </a:rPr>
              <a:t>this</a:t>
            </a:r>
            <a:r>
              <a:rPr lang="cs-CZ" sz="14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400" b="0" dirty="0" err="1">
                <a:latin typeface="Arial" pitchFamily="34" charset="0"/>
                <a:sym typeface="Symbol" pitchFamily="18" charset="2"/>
              </a:rPr>
              <a:t>is</a:t>
            </a:r>
            <a:r>
              <a:rPr lang="cs-CZ" sz="1400" b="0" dirty="0">
                <a:latin typeface="Arial" pitchFamily="34" charset="0"/>
                <a:sym typeface="Symbol" pitchFamily="18" charset="2"/>
              </a:rPr>
              <a:t> not </a:t>
            </a:r>
            <a:r>
              <a:rPr lang="cs-CZ" sz="1400" b="0" dirty="0" err="1">
                <a:latin typeface="Arial" pitchFamily="34" charset="0"/>
                <a:sym typeface="Symbol" pitchFamily="18" charset="2"/>
              </a:rPr>
              <a:t>spandrel</a:t>
            </a:r>
            <a:endParaRPr lang="cs-CZ" sz="1400" b="0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400" b="0" dirty="0">
                <a:latin typeface="Arial" pitchFamily="34" charset="0"/>
                <a:sym typeface="Symbol" pitchFamily="18" charset="2"/>
              </a:rPr>
              <a:t>but </a:t>
            </a:r>
            <a:r>
              <a:rPr lang="cs-CZ" sz="1400" b="0" dirty="0" err="1">
                <a:latin typeface="Arial" pitchFamily="34" charset="0"/>
                <a:sym typeface="Symbol" pitchFamily="18" charset="2"/>
              </a:rPr>
              <a:t>pendetive</a:t>
            </a:r>
            <a:r>
              <a:rPr lang="cs-CZ" sz="1400" b="0" dirty="0">
                <a:latin typeface="Arial" pitchFamily="34" charset="0"/>
                <a:sym typeface="Symbol" pitchFamily="18" charset="2"/>
              </a:rPr>
              <a:t> ...</a:t>
            </a:r>
            <a:endParaRPr lang="en-GB" sz="14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B2F2E54E-0F9E-43BB-BC17-F6CEC081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850" y="4303698"/>
            <a:ext cx="1084940" cy="580602"/>
          </a:xfrm>
          <a:prstGeom prst="wedgeRectCallout">
            <a:avLst>
              <a:gd name="adj1" fmla="val -25764"/>
              <a:gd name="adj2" fmla="val 9905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 dirty="0">
                <a:latin typeface="Arial" pitchFamily="34" charset="0"/>
                <a:sym typeface="Symbol" pitchFamily="18" charset="2"/>
              </a:rPr>
              <a:t>... </a:t>
            </a:r>
            <a:r>
              <a:rPr lang="cs-CZ" sz="1400" b="0" dirty="0" err="1">
                <a:latin typeface="Arial" pitchFamily="34" charset="0"/>
                <a:sym typeface="Symbol" pitchFamily="18" charset="2"/>
              </a:rPr>
              <a:t>this</a:t>
            </a:r>
            <a:r>
              <a:rPr lang="cs-CZ" sz="14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400" b="0" dirty="0" err="1">
                <a:latin typeface="Arial" pitchFamily="34" charset="0"/>
                <a:sym typeface="Symbol" pitchFamily="18" charset="2"/>
              </a:rPr>
              <a:t>is</a:t>
            </a:r>
            <a:r>
              <a:rPr lang="cs-CZ" sz="14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400" b="0" dirty="0" err="1">
                <a:latin typeface="Arial" pitchFamily="34" charset="0"/>
                <a:sym typeface="Symbol" pitchFamily="18" charset="2"/>
              </a:rPr>
              <a:t>spandrel</a:t>
            </a:r>
            <a:endParaRPr lang="en-GB" sz="1400" b="0" dirty="0">
              <a:latin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8563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Oecophy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8" y="1271588"/>
            <a:ext cx="41481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1001713" y="644525"/>
            <a:ext cx="2608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Oecophylla smaragdina</a:t>
            </a:r>
          </a:p>
        </p:txBody>
      </p:sp>
      <p:pic>
        <p:nvPicPr>
          <p:cNvPr id="10244" name="Picture 18" descr="Oecophylla smaragdina, I_ALW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13" y="414338"/>
            <a:ext cx="326866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5" name="Picture 20" descr="OecSm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8075" y="3151188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6" name="Picture 22" descr="File:AntsStitchingLeav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575" y="3260725"/>
            <a:ext cx="2297113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7" name="Picture 24" descr="File:SSL11903p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19375" y="3054350"/>
            <a:ext cx="34925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5433" name="Text Box 25"/>
          <p:cNvSpPr txBox="1">
            <a:spLocks noChangeArrowheads="1"/>
          </p:cNvSpPr>
          <p:nvPr/>
        </p:nvSpPr>
        <p:spPr bwMode="auto">
          <a:xfrm>
            <a:off x="6407430" y="6065370"/>
            <a:ext cx="21194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>
                <a:latin typeface="Arial" pitchFamily="34" charset="0"/>
              </a:rPr>
              <a:t>parasites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hosts</a:t>
            </a:r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8573713" cy="535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life-history strategies 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= timing and way of investing to survival and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</a:rPr>
              <a:t>	reproduction through the whole life of an individual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cs typeface="Arial" pitchFamily="34" charset="0"/>
              </a:rPr>
              <a:t>	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eg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. timing of sexual maturity, aging, 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</a:rPr>
              <a:t>	number and size of offspring, 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</a:rPr>
              <a:t>	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semelparity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vs.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iteroparity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endParaRPr lang="en-GB" sz="2000" b="0" dirty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 err="1">
                <a:latin typeface="Arial" pitchFamily="34" charset="0"/>
                <a:cs typeface="Arial" pitchFamily="34" charset="0"/>
              </a:rPr>
              <a:t>Eg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.: guppies, northern Trinidad and Tobago: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cs typeface="Arial" pitchFamily="34" charset="0"/>
              </a:rPr>
              <a:t>	upper and lower part of the river separated by waterfalls 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 barrier both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for guppies and predators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upper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: moderate predation pressure (</a:t>
            </a:r>
            <a:r>
              <a:rPr lang="en-GB" sz="2000" b="0" i="1" dirty="0" err="1">
                <a:latin typeface="Arial" pitchFamily="34" charset="0"/>
                <a:cs typeface="Arial" pitchFamily="34" charset="0"/>
                <a:sym typeface="Symbol"/>
              </a:rPr>
              <a:t>Rivulus</a:t>
            </a:r>
            <a:r>
              <a:rPr lang="en-GB" sz="2000" b="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sz="2000" b="0" i="1" dirty="0" err="1">
                <a:latin typeface="Arial" pitchFamily="34" charset="0"/>
                <a:cs typeface="Arial" pitchFamily="34" charset="0"/>
                <a:sym typeface="Symbol"/>
              </a:rPr>
              <a:t>hartii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lower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: strong predation pressure (</a:t>
            </a:r>
            <a:r>
              <a:rPr lang="en-GB" sz="2000" b="0" dirty="0" err="1">
                <a:latin typeface="Arial" pitchFamily="34" charset="0"/>
                <a:cs typeface="Arial" pitchFamily="34" charset="0"/>
                <a:sym typeface="Symbol"/>
              </a:rPr>
              <a:t>eg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. </a:t>
            </a:r>
            <a:r>
              <a:rPr lang="en-GB" sz="2000" b="0" i="1" dirty="0" err="1">
                <a:latin typeface="Arial" pitchFamily="34" charset="0"/>
                <a:cs typeface="Arial" pitchFamily="34" charset="0"/>
                <a:sym typeface="Symbol"/>
              </a:rPr>
              <a:t>Crenicichla</a:t>
            </a:r>
            <a:r>
              <a:rPr lang="en-GB" sz="2000" b="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sz="2000" b="0" i="1" dirty="0" err="1">
                <a:latin typeface="Arial" pitchFamily="34" charset="0"/>
                <a:cs typeface="Arial" pitchFamily="34" charset="0"/>
                <a:sym typeface="Symbol"/>
              </a:rPr>
              <a:t>alta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endParaRPr lang="en-GB" sz="2000" b="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 different coloration, </a:t>
            </a:r>
            <a:r>
              <a:rPr lang="en-GB" sz="2000" b="0" dirty="0" err="1">
                <a:latin typeface="Arial" pitchFamily="34" charset="0"/>
                <a:cs typeface="Arial" pitchFamily="34" charset="0"/>
                <a:sym typeface="Symbol"/>
              </a:rPr>
              <a:t>antipredatory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 behaviour, life-history parameters 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(different number and size of offspring, age of the first reproduction, 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timing of senescence)</a:t>
            </a:r>
            <a:endParaRPr lang="en-GB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66374" y="118950"/>
            <a:ext cx="4126167" cy="480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4"/>
          <p:cNvSpPr txBox="1"/>
          <p:nvPr/>
        </p:nvSpPr>
        <p:spPr>
          <a:xfrm>
            <a:off x="5927834" y="7462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5675586" y="573206"/>
            <a:ext cx="2932385" cy="845689"/>
          </a:xfrm>
          <a:prstGeom prst="wedgeRectCallout">
            <a:avLst>
              <a:gd name="adj1" fmla="val -96331"/>
              <a:gd name="adj2" fmla="val 8632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fewer but larger offspring, later reproduction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835574" y="4582903"/>
            <a:ext cx="2602392" cy="845689"/>
          </a:xfrm>
          <a:prstGeom prst="wedgeRectCallout">
            <a:avLst>
              <a:gd name="adj1" fmla="val -6725"/>
              <a:gd name="adj2" fmla="val -13240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many small offspring, early reproduction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94516" y="5865019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evolutionary trade-off</a:t>
            </a:r>
            <a:endParaRPr lang="en-GB" b="0" i="1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698725" y="3573518"/>
            <a:ext cx="3020598" cy="2914612"/>
            <a:chOff x="5698725" y="3573518"/>
            <a:chExt cx="3020598" cy="2914612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5400000">
              <a:off x="5751718" y="3520525"/>
              <a:ext cx="2914612" cy="3020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Volný tvar 11"/>
            <p:cNvSpPr/>
            <p:nvPr/>
          </p:nvSpPr>
          <p:spPr bwMode="auto">
            <a:xfrm>
              <a:off x="6298406" y="4114800"/>
              <a:ext cx="2052638" cy="1750219"/>
            </a:xfrm>
            <a:custGeom>
              <a:avLst/>
              <a:gdLst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2638" h="1750219">
                  <a:moveTo>
                    <a:pt x="0" y="0"/>
                  </a:moveTo>
                  <a:cubicBezTo>
                    <a:pt x="950912" y="171450"/>
                    <a:pt x="1716088" y="964408"/>
                    <a:pt x="2052638" y="1750219"/>
                  </a:cubicBezTo>
                  <a:lnTo>
                    <a:pt x="2052638" y="1750219"/>
                  </a:lnTo>
                </a:path>
              </a:pathLst>
            </a:custGeom>
            <a:noFill/>
            <a:ln w="28575" cap="flat" cmpd="sng" algn="ctr">
              <a:solidFill>
                <a:srgbClr val="E8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734175" y="4202906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8162925" y="5543550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8034251" cy="1759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David Reznick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, </a:t>
            </a:r>
            <a:r>
              <a:rPr lang="en-GB" sz="2000" b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John Endler 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et al. (1990): 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  <a:cs typeface="Arial" pitchFamily="34" charset="0"/>
              </a:rPr>
              <a:t>transfer of 100 males and 100 females from high-predation site to</a:t>
            </a:r>
            <a:br>
              <a:rPr lang="en-GB" sz="2000" b="0">
                <a:latin typeface="Arial" pitchFamily="34" charset="0"/>
                <a:cs typeface="Arial" pitchFamily="34" charset="0"/>
              </a:rPr>
            </a:br>
            <a:r>
              <a:rPr lang="en-GB" sz="2000" b="0">
                <a:latin typeface="Arial" pitchFamily="34" charset="0"/>
                <a:cs typeface="Arial" pitchFamily="34" charset="0"/>
              </a:rPr>
              <a:t>	low-predation site 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 after 5 and 12 years females produced fewer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larger offspring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this characteristic heritable</a:t>
            </a:r>
            <a:endParaRPr lang="en-GB" sz="2000" b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88009" y="1632579"/>
            <a:ext cx="4145459" cy="512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 rot="10800000">
            <a:off x="1615648" y="304800"/>
            <a:ext cx="3750922" cy="624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5801710" y="3978557"/>
            <a:ext cx="2817855" cy="1034877"/>
          </a:xfrm>
          <a:prstGeom prst="wedgeRectCallout">
            <a:avLst>
              <a:gd name="adj1" fmla="val -75184"/>
              <a:gd name="adj2" fmla="val 54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high-predation site guppies form larger and tighter shoals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560345" y="340659"/>
            <a:ext cx="59804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What the evolutionary theory must explain: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49263" y="1544638"/>
            <a:ext cx="847058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latin typeface="Arial" pitchFamily="34" charset="0"/>
              </a:rPr>
              <a:t>origin of complex adaptation</a:t>
            </a:r>
            <a:br>
              <a:rPr lang="en-GB" sz="2000" b="0">
                <a:latin typeface="Arial" pitchFamily="34" charset="0"/>
              </a:rPr>
            </a:br>
            <a:endParaRPr lang="en-GB" sz="2000" b="0">
              <a:latin typeface="Arial" pitchFamily="34" charset="0"/>
            </a:endParaRPr>
          </a:p>
          <a:p>
            <a:r>
              <a:rPr lang="en-GB" sz="2000" b="0">
                <a:latin typeface="Arial" pitchFamily="34" charset="0"/>
              </a:rPr>
              <a:t>origin of traits such as recombination, sexual reproduction, programmed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life span including senescence and death, segregation distortion etc.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which do not (or seemingly do not) provide organisms any benefit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cooperation within and between 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 antagonism within species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r>
              <a:rPr lang="en-GB" sz="2000" b="0">
                <a:latin typeface="Arial" pitchFamily="34" charset="0"/>
                <a:sym typeface="Symbol" pitchFamily="18" charset="2"/>
              </a:rPr>
              <a:t>  (eg. infanticide) and between species (eg. host castration by parasites)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endParaRPr lang="en-GB" sz="2000" b="0">
              <a:latin typeface="Arial" pitchFamily="34" charset="0"/>
            </a:endParaRPr>
          </a:p>
          <a:p>
            <a:r>
              <a:rPr lang="en-GB" sz="2000" b="0">
                <a:latin typeface="Arial" pitchFamily="34" charset="0"/>
              </a:rPr>
              <a:t>„harmful“ adaptations (eg. bee sting)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3983</TotalTime>
  <Words>1447</Words>
  <Application>Microsoft Office PowerPoint</Application>
  <PresentationFormat>Předvádění na obrazovce (4:3)</PresentationFormat>
  <Paragraphs>212</Paragraphs>
  <Slides>37</Slides>
  <Notes>26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Arial</vt:lpstr>
      <vt:lpstr>Arial Black</vt:lpstr>
      <vt:lpstr>Times New Roman</vt:lpstr>
      <vt:lpstr>Výchozí návrh</vt:lpstr>
      <vt:lpstr>CorelPhotoPaint.Image.9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167</cp:revision>
  <dcterms:created xsi:type="dcterms:W3CDTF">2002-02-28T16:27:36Z</dcterms:created>
  <dcterms:modified xsi:type="dcterms:W3CDTF">2021-10-29T09:47:30Z</dcterms:modified>
</cp:coreProperties>
</file>