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3" r:id="rId2"/>
    <p:sldId id="425" r:id="rId3"/>
    <p:sldId id="426" r:id="rId4"/>
    <p:sldId id="427" r:id="rId5"/>
    <p:sldId id="428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F215D8-B6A3-421C-88B9-3987CAD3C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D505AA-1C0F-452B-97E0-FFE3A20C6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7B7788-FE62-46F2-B4FB-BFFB794C1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1F5C-ABC6-41FA-8929-D8FDEBF0ACA7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B315B7-1B65-4E21-B6B3-4909C8407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F26AB9-DADC-44F6-A370-473FE7FF3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788F-441D-459C-ACE6-42B29885A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8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AA35E1-E4F0-4AC7-BFA2-D8AAF820E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4837F9A-A3A7-488C-9774-450D5B92A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380546-59AB-4E27-BEEC-FB43E8294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1F5C-ABC6-41FA-8929-D8FDEBF0ACA7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D64D65-0E69-4F66-BFAB-CECC8917C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3E9820-BCC5-4A11-A2AF-E0AB03C9E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788F-441D-459C-ACE6-42B29885A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82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BDDFA60-988A-4707-BBEB-37340AE90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AA5502-77AB-498C-A4FD-7CF8F74DD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43DBBF-7F4E-4379-8A15-86B23BEAA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1F5C-ABC6-41FA-8929-D8FDEBF0ACA7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CC66AC-F9EA-4428-9E8B-FCC2A61D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3D6299-296D-459C-89FE-C3793FFA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788F-441D-459C-ACE6-42B29885A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06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101B8-0EC9-4D34-A8BE-29B11170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3E442D-9148-4731-8AE2-5F4238AF1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CB1064-366F-4D25-B2C1-BCCCCE3E6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1F5C-ABC6-41FA-8929-D8FDEBF0ACA7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927564-FB8C-4AED-9ED5-E7B349E82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1CA566-414E-4EA5-9136-A1C1A63C1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788F-441D-459C-ACE6-42B29885A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48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93414-9847-4512-886F-FAFA819E5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9E6F7F-15C5-4880-B054-10534EAC7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D7BDF8-F4C7-4056-BB73-D5A2DB8B6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1F5C-ABC6-41FA-8929-D8FDEBF0ACA7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E5E81B-00E9-4D23-B5D0-D1A38774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FD9EF3-04F9-4522-AE1F-21C57BE2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788F-441D-459C-ACE6-42B29885A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049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A76D4B-325D-4787-892F-100F74357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EA219F-A3E9-47FC-9C17-23FA78DF5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527A38B-92AA-4C5F-994E-EB43B72B4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A1B5AA6-A0C6-482A-8343-47F13CB23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1F5C-ABC6-41FA-8929-D8FDEBF0ACA7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C4577B-A1FF-47AD-9B15-8DEAFC0DF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D2E0E73-652C-4627-BCBC-73466069F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788F-441D-459C-ACE6-42B29885A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3CF969-E148-49F5-AC05-1646F067E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D5610C9-EFAA-40FF-86F9-B7580F2B4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725DBA8-1A58-4B29-A521-D6D5CDD85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59FF0AD-600E-4931-8BA8-FE5EF03F3E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36912EF-A86A-4D96-AB95-DEF715024B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F733E27-CF57-45AE-9616-FEB937CFB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1F5C-ABC6-41FA-8929-D8FDEBF0ACA7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357D616-C8DD-4F33-8590-181CAA216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6C3AA34-CC51-495D-AC2F-39EE916E2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788F-441D-459C-ACE6-42B29885A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566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6115AF-3E88-4246-BBCD-42C6014F0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5C9BA27-D1F2-495C-B275-BF0DF8B3F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1F5C-ABC6-41FA-8929-D8FDEBF0ACA7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CD0702-50CE-4921-9E1C-ADDB4A686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C5DEB06-AF8D-46F1-9841-14958DFCB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788F-441D-459C-ACE6-42B29885A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28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1028B87-A71A-460C-AAA5-D676F9EF7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1F5C-ABC6-41FA-8929-D8FDEBF0ACA7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446112-75A5-4BB3-9424-051D3ADF1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40410C-EF09-464B-B208-38643E829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788F-441D-459C-ACE6-42B29885A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21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F67087-24A3-42F3-99C6-8DF1F4AF6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C79001-F915-484A-82E8-8354316F4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718097-C9D8-45C7-A89A-E3A829032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8BDE18-49A1-409F-AE17-CE2B7AAC9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1F5C-ABC6-41FA-8929-D8FDEBF0ACA7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724D10-5C3F-4B95-80DE-285E59392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4E5BB3-CE70-47D1-894F-F9ED8368F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788F-441D-459C-ACE6-42B29885A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2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94F3A-00AE-4356-BF88-F93A3E94E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10EC93E-D358-47F0-A254-9A9A797F1B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19BA1AE-90D9-4DC3-8A48-090E753DE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00661E-76C8-4F9D-9A21-FD6FC17FC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1F5C-ABC6-41FA-8929-D8FDEBF0ACA7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207FAE-02C4-4685-B073-ED117959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424AF9-B41E-4F5D-8157-F44958042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788F-441D-459C-ACE6-42B29885A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64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3B6DC26-DA81-450E-8718-D6955E84E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8AA7D2-2752-4233-B312-3B7AABCD9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F2BFF5-F6A5-45D7-A3CC-5B78E2674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41F5C-ABC6-41FA-8929-D8FDEBF0ACA7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747E6D-FA8D-4006-ABB7-E81892CB4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BF5AE3-08B1-4151-8DF1-D94F78DBC4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2788F-441D-459C-ACE6-42B29885A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70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č. 1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812240" y="3512094"/>
          <a:ext cx="3999994" cy="1800198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444444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711110">
                  <a:extLst>
                    <a:ext uri="{9D8B030D-6E8A-4147-A177-3AD203B41FA5}">
                      <a16:colId xmlns:a16="http://schemas.microsoft.com/office/drawing/2014/main" val="667528062"/>
                    </a:ext>
                  </a:extLst>
                </a:gridCol>
                <a:gridCol w="711110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711110">
                  <a:extLst>
                    <a:ext uri="{9D8B030D-6E8A-4147-A177-3AD203B41FA5}">
                      <a16:colId xmlns:a16="http://schemas.microsoft.com/office/drawing/2014/main" val="3307122580"/>
                    </a:ext>
                  </a:extLst>
                </a:gridCol>
                <a:gridCol w="711110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  <a:gridCol w="711110">
                  <a:extLst>
                    <a:ext uri="{9D8B030D-6E8A-4147-A177-3AD203B41FA5}">
                      <a16:colId xmlns:a16="http://schemas.microsoft.com/office/drawing/2014/main" val="894095223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A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B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E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55135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721275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8457624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2207569" y="1659896"/>
            <a:ext cx="8152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Na základě asociační matice sestrojte dendrogram pomocí algoritmu nejvzdálenějšího souseda.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Jaká je minimální vzdálenost dvou objektů?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Vykreslete spojení objektů v dendrogramu a přepočítejte asociační matici.</a:t>
            </a:r>
          </a:p>
        </p:txBody>
      </p:sp>
      <p:sp>
        <p:nvSpPr>
          <p:cNvPr id="5" name="Obdélník 4"/>
          <p:cNvSpPr/>
          <p:nvPr/>
        </p:nvSpPr>
        <p:spPr>
          <a:xfrm>
            <a:off x="4843636" y="3827419"/>
            <a:ext cx="2880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600" i="1" dirty="0"/>
              <a:t>Matice je symetrická podél diagonály</a:t>
            </a:r>
            <a:endParaRPr lang="en-GB" sz="1600" i="1" dirty="0"/>
          </a:p>
        </p:txBody>
      </p:sp>
      <p:cxnSp>
        <p:nvCxnSpPr>
          <p:cNvPr id="51" name="Přímá spojnice 50"/>
          <p:cNvCxnSpPr/>
          <p:nvPr/>
        </p:nvCxnSpPr>
        <p:spPr>
          <a:xfrm flipV="1">
            <a:off x="9828015" y="3210968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 rot="16200000">
            <a:off x="9429331" y="4520763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vzdálenost</a:t>
            </a:r>
            <a:endParaRPr lang="en-GB" sz="1600" b="1" dirty="0"/>
          </a:p>
        </p:txBody>
      </p:sp>
      <p:cxnSp>
        <p:nvCxnSpPr>
          <p:cNvPr id="53" name="Přímá spojnice 52"/>
          <p:cNvCxnSpPr/>
          <p:nvPr/>
        </p:nvCxnSpPr>
        <p:spPr>
          <a:xfrm rot="5400000" flipV="1">
            <a:off x="9828015" y="5647088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9864055" y="5671098"/>
            <a:ext cx="25199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0</a:t>
            </a:r>
            <a:endParaRPr lang="en-GB" sz="1600" b="1" dirty="0"/>
          </a:p>
        </p:txBody>
      </p:sp>
      <p:cxnSp>
        <p:nvCxnSpPr>
          <p:cNvPr id="55" name="Přímá spojnice 54"/>
          <p:cNvCxnSpPr/>
          <p:nvPr/>
        </p:nvCxnSpPr>
        <p:spPr>
          <a:xfrm rot="5400000" flipV="1">
            <a:off x="9810023" y="3120968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9912424" y="3118210"/>
            <a:ext cx="25199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F0000"/>
                </a:solidFill>
              </a:rPr>
              <a:t>?</a:t>
            </a:r>
            <a:endParaRPr lang="en-GB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98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č. 1</a:t>
            </a:r>
          </a:p>
        </p:txBody>
      </p:sp>
      <p:sp>
        <p:nvSpPr>
          <p:cNvPr id="6" name="Obdélník 5"/>
          <p:cNvSpPr/>
          <p:nvPr/>
        </p:nvSpPr>
        <p:spPr>
          <a:xfrm>
            <a:off x="2207569" y="1659896"/>
            <a:ext cx="8152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Na základě asociační matice sestrojte dendrogram pomocí algoritmu nejvzdálenějšího souseda: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Jaká je minimální vzdálenost dvou objektů?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Vykreslete spojení objektů v dendrogramu a přepočítejte asociační matici.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6092825" y="3772736"/>
          <a:ext cx="3552620" cy="1500165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480084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768134">
                  <a:extLst>
                    <a:ext uri="{9D8B030D-6E8A-4147-A177-3AD203B41FA5}">
                      <a16:colId xmlns:a16="http://schemas.microsoft.com/office/drawing/2014/main" val="667528062"/>
                    </a:ext>
                  </a:extLst>
                </a:gridCol>
                <a:gridCol w="768134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768134">
                  <a:extLst>
                    <a:ext uri="{9D8B030D-6E8A-4147-A177-3AD203B41FA5}">
                      <a16:colId xmlns:a16="http://schemas.microsoft.com/office/drawing/2014/main" val="3307122580"/>
                    </a:ext>
                  </a:extLst>
                </a:gridCol>
                <a:gridCol w="768134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A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B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C+E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55135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721275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C+E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</a:tbl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4016933" y="6070538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C</a:t>
            </a:r>
            <a:endParaRPr lang="en-GB" sz="16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255355" y="6070538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E</a:t>
            </a:r>
            <a:endParaRPr lang="en-GB" sz="1600" b="1" dirty="0"/>
          </a:p>
        </p:txBody>
      </p:sp>
      <p:cxnSp>
        <p:nvCxnSpPr>
          <p:cNvPr id="28" name="Přímá spojnice 27"/>
          <p:cNvCxnSpPr/>
          <p:nvPr/>
        </p:nvCxnSpPr>
        <p:spPr>
          <a:xfrm flipV="1">
            <a:off x="4139417" y="5565823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4402525" y="5565823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rot="5400000" flipV="1">
            <a:off x="4268925" y="5439823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V="1">
            <a:off x="4595694" y="3499000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16200000">
            <a:off x="4536422" y="4543813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vzdálenost</a:t>
            </a:r>
            <a:endParaRPr lang="en-GB" sz="1600" b="1" dirty="0"/>
          </a:p>
        </p:txBody>
      </p:sp>
      <p:cxnSp>
        <p:nvCxnSpPr>
          <p:cNvPr id="55" name="Přímá spojnice 54"/>
          <p:cNvCxnSpPr/>
          <p:nvPr/>
        </p:nvCxnSpPr>
        <p:spPr>
          <a:xfrm rot="5400000" flipV="1">
            <a:off x="4607855" y="5935120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/>
          <p:cNvSpPr txBox="1"/>
          <p:nvPr/>
        </p:nvSpPr>
        <p:spPr>
          <a:xfrm>
            <a:off x="4655840" y="5919016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0</a:t>
            </a:r>
            <a:endParaRPr lang="en-GB" sz="1400" b="1" dirty="0"/>
          </a:p>
        </p:txBody>
      </p:sp>
      <p:cxnSp>
        <p:nvCxnSpPr>
          <p:cNvPr id="57" name="Přímá spojnice 56"/>
          <p:cNvCxnSpPr/>
          <p:nvPr/>
        </p:nvCxnSpPr>
        <p:spPr>
          <a:xfrm rot="5400000" flipV="1">
            <a:off x="4589863" y="3409000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ovéPole 58"/>
          <p:cNvSpPr txBox="1"/>
          <p:nvPr/>
        </p:nvSpPr>
        <p:spPr>
          <a:xfrm>
            <a:off x="4655840" y="3416508"/>
            <a:ext cx="430228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11</a:t>
            </a:r>
            <a:endParaRPr lang="en-GB" sz="1400" b="1" dirty="0"/>
          </a:p>
        </p:txBody>
      </p:sp>
      <p:cxnSp>
        <p:nvCxnSpPr>
          <p:cNvPr id="62" name="Přímá spojnice 61"/>
          <p:cNvCxnSpPr/>
          <p:nvPr/>
        </p:nvCxnSpPr>
        <p:spPr>
          <a:xfrm rot="5400000" flipV="1">
            <a:off x="4602263" y="3638647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 rot="5400000" flipV="1">
            <a:off x="4602263" y="3868294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rot="5400000" flipV="1">
            <a:off x="4602263" y="4097941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rot="5400000" flipV="1">
            <a:off x="4602263" y="4327588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rot="5400000" flipV="1">
            <a:off x="4602263" y="4557235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rot="5400000" flipV="1">
            <a:off x="4602263" y="4786882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rot="5400000" flipV="1">
            <a:off x="4602263" y="5016529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 rot="5400000" flipV="1">
            <a:off x="4602263" y="5246176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/>
          <p:nvPr/>
        </p:nvCxnSpPr>
        <p:spPr>
          <a:xfrm rot="5400000" flipV="1">
            <a:off x="4602263" y="5475823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/>
          <p:cNvCxnSpPr/>
          <p:nvPr/>
        </p:nvCxnSpPr>
        <p:spPr>
          <a:xfrm rot="5400000" flipV="1">
            <a:off x="4602263" y="5705470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ovéPole 81"/>
          <p:cNvSpPr txBox="1"/>
          <p:nvPr/>
        </p:nvSpPr>
        <p:spPr>
          <a:xfrm>
            <a:off x="4655840" y="4770901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5</a:t>
            </a:r>
            <a:endParaRPr lang="en-GB" sz="1400" b="1" dirty="0"/>
          </a:p>
        </p:txBody>
      </p:sp>
      <p:sp>
        <p:nvSpPr>
          <p:cNvPr id="83" name="TextovéPole 82"/>
          <p:cNvSpPr txBox="1"/>
          <p:nvPr/>
        </p:nvSpPr>
        <p:spPr>
          <a:xfrm>
            <a:off x="4655840" y="4541279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6</a:t>
            </a:r>
            <a:endParaRPr lang="en-GB" sz="1400" b="1" dirty="0"/>
          </a:p>
        </p:txBody>
      </p:sp>
      <p:sp>
        <p:nvSpPr>
          <p:cNvPr id="84" name="TextovéPole 83"/>
          <p:cNvSpPr txBox="1"/>
          <p:nvPr/>
        </p:nvSpPr>
        <p:spPr>
          <a:xfrm>
            <a:off x="4655840" y="4311657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7</a:t>
            </a:r>
            <a:endParaRPr lang="en-GB" sz="1400" b="1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4655840" y="4082035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8</a:t>
            </a:r>
            <a:endParaRPr lang="en-GB" sz="1400" b="1" dirty="0"/>
          </a:p>
        </p:txBody>
      </p:sp>
      <p:sp>
        <p:nvSpPr>
          <p:cNvPr id="86" name="TextovéPole 85"/>
          <p:cNvSpPr txBox="1"/>
          <p:nvPr/>
        </p:nvSpPr>
        <p:spPr>
          <a:xfrm>
            <a:off x="4655841" y="3634461"/>
            <a:ext cx="410339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10</a:t>
            </a:r>
            <a:endParaRPr lang="en-GB" sz="1400" b="1" dirty="0"/>
          </a:p>
        </p:txBody>
      </p:sp>
      <p:sp>
        <p:nvSpPr>
          <p:cNvPr id="87" name="TextovéPole 86"/>
          <p:cNvSpPr txBox="1"/>
          <p:nvPr/>
        </p:nvSpPr>
        <p:spPr>
          <a:xfrm>
            <a:off x="4655841" y="3852413"/>
            <a:ext cx="410339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9</a:t>
            </a:r>
            <a:endParaRPr lang="en-GB" sz="1400" b="1" dirty="0"/>
          </a:p>
        </p:txBody>
      </p:sp>
      <p:sp>
        <p:nvSpPr>
          <p:cNvPr id="88" name="TextovéPole 87"/>
          <p:cNvSpPr txBox="1"/>
          <p:nvPr/>
        </p:nvSpPr>
        <p:spPr>
          <a:xfrm>
            <a:off x="4655840" y="5000523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4</a:t>
            </a:r>
            <a:endParaRPr lang="en-GB" sz="1400" b="1" dirty="0"/>
          </a:p>
        </p:txBody>
      </p:sp>
      <p:sp>
        <p:nvSpPr>
          <p:cNvPr id="89" name="TextovéPole 88"/>
          <p:cNvSpPr txBox="1"/>
          <p:nvPr/>
        </p:nvSpPr>
        <p:spPr>
          <a:xfrm>
            <a:off x="4655840" y="5230145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3</a:t>
            </a:r>
            <a:endParaRPr lang="en-GB" sz="1400" b="1" dirty="0"/>
          </a:p>
        </p:txBody>
      </p:sp>
      <p:sp>
        <p:nvSpPr>
          <p:cNvPr id="90" name="TextovéPole 89"/>
          <p:cNvSpPr txBox="1"/>
          <p:nvPr/>
        </p:nvSpPr>
        <p:spPr>
          <a:xfrm>
            <a:off x="4655840" y="5459767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2</a:t>
            </a:r>
            <a:endParaRPr lang="en-GB" sz="1400" b="1" dirty="0"/>
          </a:p>
        </p:txBody>
      </p:sp>
      <p:sp>
        <p:nvSpPr>
          <p:cNvPr id="91" name="TextovéPole 90"/>
          <p:cNvSpPr txBox="1"/>
          <p:nvPr/>
        </p:nvSpPr>
        <p:spPr>
          <a:xfrm>
            <a:off x="4655840" y="5689389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1</a:t>
            </a:r>
            <a:endParaRPr lang="en-GB" sz="1400" b="1" dirty="0"/>
          </a:p>
        </p:txBody>
      </p:sp>
      <p:sp>
        <p:nvSpPr>
          <p:cNvPr id="92" name="TextovéPole 91"/>
          <p:cNvSpPr txBox="1"/>
          <p:nvPr/>
        </p:nvSpPr>
        <p:spPr>
          <a:xfrm flipH="1">
            <a:off x="3166296" y="3038203"/>
            <a:ext cx="877779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600" b="1" dirty="0"/>
              <a:t>1. krok</a:t>
            </a:r>
            <a:endParaRPr lang="en-GB" sz="1600" b="1" dirty="0"/>
          </a:p>
        </p:txBody>
      </p:sp>
      <p:sp>
        <p:nvSpPr>
          <p:cNvPr id="93" name="TextovéPole 92"/>
          <p:cNvSpPr txBox="1"/>
          <p:nvPr/>
        </p:nvSpPr>
        <p:spPr>
          <a:xfrm flipH="1">
            <a:off x="7536161" y="3038203"/>
            <a:ext cx="877779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600" b="1" dirty="0"/>
              <a:t>2. krok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163489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č. 1</a:t>
            </a:r>
          </a:p>
        </p:txBody>
      </p:sp>
      <p:sp>
        <p:nvSpPr>
          <p:cNvPr id="6" name="Obdélník 5"/>
          <p:cNvSpPr/>
          <p:nvPr/>
        </p:nvSpPr>
        <p:spPr>
          <a:xfrm>
            <a:off x="2207569" y="1659896"/>
            <a:ext cx="8152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Na základě asociační matice sestrojte dendrogram pomocí algoritmu nejvzdálenějšího souseda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Jaká je minimální vzdálenost dvou objektů?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Vykreslete spojení objektů v dendrogramu a přepočítejte asociační matici.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6816080" y="3686838"/>
          <a:ext cx="2784486" cy="1200132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480084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768134">
                  <a:extLst>
                    <a:ext uri="{9D8B030D-6E8A-4147-A177-3AD203B41FA5}">
                      <a16:colId xmlns:a16="http://schemas.microsoft.com/office/drawing/2014/main" val="667528062"/>
                    </a:ext>
                  </a:extLst>
                </a:gridCol>
                <a:gridCol w="768134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768134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B+D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C+E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55135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B+D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C+E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4016933" y="606369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C</a:t>
            </a:r>
            <a:endParaRPr lang="en-GB" sz="16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255355" y="606369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E</a:t>
            </a:r>
            <a:endParaRPr lang="en-GB" sz="1600" b="1" dirty="0"/>
          </a:p>
        </p:txBody>
      </p:sp>
      <p:cxnSp>
        <p:nvCxnSpPr>
          <p:cNvPr id="14" name="Přímá spojnice 13"/>
          <p:cNvCxnSpPr/>
          <p:nvPr/>
        </p:nvCxnSpPr>
        <p:spPr>
          <a:xfrm flipV="1">
            <a:off x="4139417" y="5558982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4402525" y="5558982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rot="5400000" flipV="1">
            <a:off x="4268925" y="5432982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4595694" y="3492159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 rot="16200000">
            <a:off x="4536422" y="4536972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vzdálenost</a:t>
            </a:r>
            <a:endParaRPr lang="en-GB" sz="1600" b="1" dirty="0"/>
          </a:p>
        </p:txBody>
      </p:sp>
      <p:cxnSp>
        <p:nvCxnSpPr>
          <p:cNvPr id="19" name="Přímá spojnice 18"/>
          <p:cNvCxnSpPr/>
          <p:nvPr/>
        </p:nvCxnSpPr>
        <p:spPr>
          <a:xfrm rot="5400000" flipV="1">
            <a:off x="4607855" y="5928279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4655840" y="5912175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0</a:t>
            </a:r>
            <a:endParaRPr lang="en-GB" sz="1400" b="1" dirty="0"/>
          </a:p>
        </p:txBody>
      </p:sp>
      <p:cxnSp>
        <p:nvCxnSpPr>
          <p:cNvPr id="21" name="Přímá spojnice 20"/>
          <p:cNvCxnSpPr/>
          <p:nvPr/>
        </p:nvCxnSpPr>
        <p:spPr>
          <a:xfrm rot="5400000" flipV="1">
            <a:off x="4589863" y="3402159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4655840" y="3409667"/>
            <a:ext cx="430228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11</a:t>
            </a:r>
            <a:endParaRPr lang="en-GB" sz="1400" b="1" dirty="0"/>
          </a:p>
        </p:txBody>
      </p:sp>
      <p:cxnSp>
        <p:nvCxnSpPr>
          <p:cNvPr id="23" name="Přímá spojnice 22"/>
          <p:cNvCxnSpPr/>
          <p:nvPr/>
        </p:nvCxnSpPr>
        <p:spPr>
          <a:xfrm rot="5400000" flipV="1">
            <a:off x="4602263" y="3631806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rot="5400000" flipV="1">
            <a:off x="4602263" y="3861453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rot="5400000" flipV="1">
            <a:off x="4602263" y="4091100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rot="5400000" flipV="1">
            <a:off x="4602263" y="4320747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rot="5400000" flipV="1">
            <a:off x="4602263" y="4550394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rot="5400000" flipV="1">
            <a:off x="4602263" y="4780041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rot="5400000" flipV="1">
            <a:off x="4602263" y="5009688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rot="5400000" flipV="1">
            <a:off x="4602263" y="5239335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rot="5400000" flipV="1">
            <a:off x="4602263" y="5468982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rot="5400000" flipV="1">
            <a:off x="4602263" y="5698629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55840" y="4764060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5</a:t>
            </a:r>
            <a:endParaRPr lang="en-GB" sz="1400" b="1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655840" y="4534438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6</a:t>
            </a:r>
            <a:endParaRPr lang="en-GB" sz="1400" b="1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4655840" y="4304816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7</a:t>
            </a:r>
            <a:endParaRPr lang="en-GB" sz="1400" b="1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4655840" y="4075194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8</a:t>
            </a:r>
            <a:endParaRPr lang="en-GB" sz="1400" b="1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4655841" y="3627620"/>
            <a:ext cx="410339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10</a:t>
            </a:r>
            <a:endParaRPr lang="en-GB" sz="1400" b="1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4655841" y="3845572"/>
            <a:ext cx="410339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9</a:t>
            </a:r>
            <a:endParaRPr lang="en-GB" sz="1400" b="1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4655840" y="4993682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4</a:t>
            </a:r>
            <a:endParaRPr lang="en-GB" sz="1400" b="1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4655840" y="5223304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3</a:t>
            </a:r>
            <a:endParaRPr lang="en-GB" sz="1400" b="1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655840" y="5452926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2</a:t>
            </a:r>
            <a:endParaRPr lang="en-GB" sz="1400" b="1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4655840" y="5682548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1</a:t>
            </a:r>
            <a:endParaRPr lang="en-GB" sz="1400" b="1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3431704" y="6070538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B</a:t>
            </a:r>
            <a:endParaRPr lang="en-GB" sz="1600" b="1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3670126" y="6070538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D</a:t>
            </a:r>
            <a:endParaRPr lang="en-GB" sz="1600" b="1" dirty="0"/>
          </a:p>
        </p:txBody>
      </p:sp>
      <p:cxnSp>
        <p:nvCxnSpPr>
          <p:cNvPr id="46" name="Přímá spojnice 45"/>
          <p:cNvCxnSpPr/>
          <p:nvPr/>
        </p:nvCxnSpPr>
        <p:spPr>
          <a:xfrm flipV="1">
            <a:off x="3809696" y="4870041"/>
            <a:ext cx="0" cy="11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rot="5400000" flipV="1">
            <a:off x="3683696" y="4744041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3557696" y="4870041"/>
            <a:ext cx="0" cy="11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 flipH="1">
            <a:off x="3166296" y="3038203"/>
            <a:ext cx="877779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600" b="1" dirty="0"/>
              <a:t>2. krok</a:t>
            </a:r>
            <a:endParaRPr lang="en-GB" sz="1600" b="1" dirty="0"/>
          </a:p>
        </p:txBody>
      </p:sp>
      <p:sp>
        <p:nvSpPr>
          <p:cNvPr id="51" name="TextovéPole 50"/>
          <p:cNvSpPr txBox="1"/>
          <p:nvPr/>
        </p:nvSpPr>
        <p:spPr>
          <a:xfrm flipH="1">
            <a:off x="7536161" y="3038203"/>
            <a:ext cx="877779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600" b="1" dirty="0"/>
              <a:t>3. krok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4120508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č. 1</a:t>
            </a:r>
          </a:p>
        </p:txBody>
      </p:sp>
      <p:sp>
        <p:nvSpPr>
          <p:cNvPr id="6" name="Obdélník 5"/>
          <p:cNvSpPr/>
          <p:nvPr/>
        </p:nvSpPr>
        <p:spPr>
          <a:xfrm>
            <a:off x="2207569" y="1659896"/>
            <a:ext cx="8152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Na základě asociační matice sestrojte dendrogram pomocí algoritmu nejvzdálenějšího souseda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Jaká je minimální vzdálenost dvou objektů?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Vykreslete spojení objektů v dendrogramu a přepočítejte asociační matici.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6816080" y="3933057"/>
          <a:ext cx="2607866" cy="937365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737188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877205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993473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</a:tblGrid>
              <a:tr h="312455"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A+B+D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C+E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124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A+B+D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124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C+E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</a:tbl>
          </a:graphicData>
        </a:graphic>
      </p:graphicFrame>
      <p:sp>
        <p:nvSpPr>
          <p:cNvPr id="49" name="TextovéPole 48"/>
          <p:cNvSpPr txBox="1"/>
          <p:nvPr/>
        </p:nvSpPr>
        <p:spPr>
          <a:xfrm>
            <a:off x="4016933" y="606369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C</a:t>
            </a:r>
            <a:endParaRPr lang="en-GB" sz="1600" b="1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4255355" y="606369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E</a:t>
            </a:r>
            <a:endParaRPr lang="en-GB" sz="1600" b="1" dirty="0"/>
          </a:p>
        </p:txBody>
      </p:sp>
      <p:cxnSp>
        <p:nvCxnSpPr>
          <p:cNvPr id="51" name="Přímá spojnice 50"/>
          <p:cNvCxnSpPr/>
          <p:nvPr/>
        </p:nvCxnSpPr>
        <p:spPr>
          <a:xfrm flipV="1">
            <a:off x="4139417" y="5558982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V="1">
            <a:off x="4402525" y="5558982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rot="5400000" flipV="1">
            <a:off x="4268925" y="5432982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 flipV="1">
            <a:off x="4595694" y="3492159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 rot="16200000">
            <a:off x="4536422" y="4536972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vzdálenost</a:t>
            </a:r>
            <a:endParaRPr lang="en-GB" sz="1600" b="1" dirty="0"/>
          </a:p>
        </p:txBody>
      </p:sp>
      <p:cxnSp>
        <p:nvCxnSpPr>
          <p:cNvPr id="56" name="Přímá spojnice 55"/>
          <p:cNvCxnSpPr/>
          <p:nvPr/>
        </p:nvCxnSpPr>
        <p:spPr>
          <a:xfrm rot="5400000" flipV="1">
            <a:off x="4607855" y="5928279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4655840" y="5912175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0</a:t>
            </a:r>
            <a:endParaRPr lang="en-GB" sz="1400" b="1" dirty="0"/>
          </a:p>
        </p:txBody>
      </p:sp>
      <p:cxnSp>
        <p:nvCxnSpPr>
          <p:cNvPr id="58" name="Přímá spojnice 57"/>
          <p:cNvCxnSpPr/>
          <p:nvPr/>
        </p:nvCxnSpPr>
        <p:spPr>
          <a:xfrm rot="5400000" flipV="1">
            <a:off x="4589863" y="3402159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ovéPole 58"/>
          <p:cNvSpPr txBox="1"/>
          <p:nvPr/>
        </p:nvSpPr>
        <p:spPr>
          <a:xfrm>
            <a:off x="4655840" y="3409667"/>
            <a:ext cx="430228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11</a:t>
            </a:r>
            <a:endParaRPr lang="en-GB" sz="1400" b="1" dirty="0"/>
          </a:p>
        </p:txBody>
      </p:sp>
      <p:cxnSp>
        <p:nvCxnSpPr>
          <p:cNvPr id="60" name="Přímá spojnice 59"/>
          <p:cNvCxnSpPr/>
          <p:nvPr/>
        </p:nvCxnSpPr>
        <p:spPr>
          <a:xfrm rot="5400000" flipV="1">
            <a:off x="4602263" y="3631806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rot="5400000" flipV="1">
            <a:off x="4602263" y="3861453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 rot="5400000" flipV="1">
            <a:off x="4602263" y="4091100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 rot="5400000" flipV="1">
            <a:off x="4602263" y="4320747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rot="5400000" flipV="1">
            <a:off x="4602263" y="4550394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rot="5400000" flipV="1">
            <a:off x="4602263" y="4780041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rot="5400000" flipV="1">
            <a:off x="4602263" y="5009688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rot="5400000" flipV="1">
            <a:off x="4602263" y="5239335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rot="5400000" flipV="1">
            <a:off x="4602263" y="5468982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 rot="5400000" flipV="1">
            <a:off x="4602263" y="5698629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ovéPole 69"/>
          <p:cNvSpPr txBox="1"/>
          <p:nvPr/>
        </p:nvSpPr>
        <p:spPr>
          <a:xfrm>
            <a:off x="4655840" y="4764060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5</a:t>
            </a:r>
            <a:endParaRPr lang="en-GB" sz="1400" b="1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4655840" y="4534438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6</a:t>
            </a:r>
            <a:endParaRPr lang="en-GB" sz="1400" b="1" dirty="0"/>
          </a:p>
        </p:txBody>
      </p:sp>
      <p:sp>
        <p:nvSpPr>
          <p:cNvPr id="72" name="TextovéPole 71"/>
          <p:cNvSpPr txBox="1"/>
          <p:nvPr/>
        </p:nvSpPr>
        <p:spPr>
          <a:xfrm>
            <a:off x="4655840" y="4304816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7</a:t>
            </a:r>
            <a:endParaRPr lang="en-GB" sz="1400" b="1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4655840" y="4075194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8</a:t>
            </a:r>
            <a:endParaRPr lang="en-GB" sz="1400" b="1" dirty="0"/>
          </a:p>
        </p:txBody>
      </p:sp>
      <p:sp>
        <p:nvSpPr>
          <p:cNvPr id="74" name="TextovéPole 73"/>
          <p:cNvSpPr txBox="1"/>
          <p:nvPr/>
        </p:nvSpPr>
        <p:spPr>
          <a:xfrm>
            <a:off x="4655841" y="3627620"/>
            <a:ext cx="410339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10</a:t>
            </a:r>
            <a:endParaRPr lang="en-GB" sz="1400" b="1" dirty="0"/>
          </a:p>
        </p:txBody>
      </p:sp>
      <p:sp>
        <p:nvSpPr>
          <p:cNvPr id="75" name="TextovéPole 74"/>
          <p:cNvSpPr txBox="1"/>
          <p:nvPr/>
        </p:nvSpPr>
        <p:spPr>
          <a:xfrm>
            <a:off x="4655841" y="3845572"/>
            <a:ext cx="410339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9</a:t>
            </a:r>
            <a:endParaRPr lang="en-GB" sz="1400" b="1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4655840" y="4993682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4</a:t>
            </a:r>
            <a:endParaRPr lang="en-GB" sz="1400" b="1" dirty="0"/>
          </a:p>
        </p:txBody>
      </p:sp>
      <p:sp>
        <p:nvSpPr>
          <p:cNvPr id="77" name="TextovéPole 76"/>
          <p:cNvSpPr txBox="1"/>
          <p:nvPr/>
        </p:nvSpPr>
        <p:spPr>
          <a:xfrm>
            <a:off x="4655840" y="5223304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3</a:t>
            </a:r>
            <a:endParaRPr lang="en-GB" sz="1400" b="1" dirty="0"/>
          </a:p>
        </p:txBody>
      </p:sp>
      <p:sp>
        <p:nvSpPr>
          <p:cNvPr id="78" name="TextovéPole 77"/>
          <p:cNvSpPr txBox="1"/>
          <p:nvPr/>
        </p:nvSpPr>
        <p:spPr>
          <a:xfrm>
            <a:off x="4655840" y="5452926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2</a:t>
            </a:r>
            <a:endParaRPr lang="en-GB" sz="1400" b="1" dirty="0"/>
          </a:p>
        </p:txBody>
      </p:sp>
      <p:sp>
        <p:nvSpPr>
          <p:cNvPr id="79" name="TextovéPole 78"/>
          <p:cNvSpPr txBox="1"/>
          <p:nvPr/>
        </p:nvSpPr>
        <p:spPr>
          <a:xfrm>
            <a:off x="4655840" y="5682548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1</a:t>
            </a:r>
            <a:endParaRPr lang="en-GB" sz="1400" b="1" dirty="0"/>
          </a:p>
        </p:txBody>
      </p:sp>
      <p:sp>
        <p:nvSpPr>
          <p:cNvPr id="80" name="TextovéPole 79"/>
          <p:cNvSpPr txBox="1"/>
          <p:nvPr/>
        </p:nvSpPr>
        <p:spPr>
          <a:xfrm>
            <a:off x="3431704" y="6070538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B</a:t>
            </a:r>
            <a:endParaRPr lang="en-GB" sz="1600" b="1" dirty="0"/>
          </a:p>
        </p:txBody>
      </p:sp>
      <p:sp>
        <p:nvSpPr>
          <p:cNvPr id="81" name="TextovéPole 80"/>
          <p:cNvSpPr txBox="1"/>
          <p:nvPr/>
        </p:nvSpPr>
        <p:spPr>
          <a:xfrm>
            <a:off x="3670126" y="6070538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D</a:t>
            </a:r>
            <a:endParaRPr lang="en-GB" sz="1600" b="1" dirty="0"/>
          </a:p>
        </p:txBody>
      </p:sp>
      <p:cxnSp>
        <p:nvCxnSpPr>
          <p:cNvPr id="82" name="Přímá spojnice 81"/>
          <p:cNvCxnSpPr/>
          <p:nvPr/>
        </p:nvCxnSpPr>
        <p:spPr>
          <a:xfrm flipV="1">
            <a:off x="3809696" y="4870041"/>
            <a:ext cx="0" cy="11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 rot="5400000" flipV="1">
            <a:off x="3683696" y="4744041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/>
          <p:nvPr/>
        </p:nvCxnSpPr>
        <p:spPr>
          <a:xfrm flipV="1">
            <a:off x="3557696" y="4870041"/>
            <a:ext cx="0" cy="11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ovéPole 84"/>
          <p:cNvSpPr txBox="1"/>
          <p:nvPr/>
        </p:nvSpPr>
        <p:spPr>
          <a:xfrm>
            <a:off x="3107704" y="6070538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A</a:t>
            </a:r>
            <a:endParaRPr lang="en-GB" sz="1600" b="1" dirty="0"/>
          </a:p>
        </p:txBody>
      </p:sp>
      <p:cxnSp>
        <p:nvCxnSpPr>
          <p:cNvPr id="86" name="Přímá spojnice 85"/>
          <p:cNvCxnSpPr/>
          <p:nvPr/>
        </p:nvCxnSpPr>
        <p:spPr>
          <a:xfrm flipV="1">
            <a:off x="3234000" y="3939098"/>
            <a:ext cx="0" cy="20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 rot="5400000" flipV="1">
            <a:off x="3459000" y="3714098"/>
            <a:ext cx="0" cy="45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 flipV="1">
            <a:off x="3684000" y="3934041"/>
            <a:ext cx="0" cy="93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ovéPole 88"/>
          <p:cNvSpPr txBox="1"/>
          <p:nvPr/>
        </p:nvSpPr>
        <p:spPr>
          <a:xfrm flipH="1">
            <a:off x="3166296" y="3038203"/>
            <a:ext cx="877779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600" b="1" dirty="0"/>
              <a:t>3. krok</a:t>
            </a:r>
            <a:endParaRPr lang="en-GB" sz="1600" b="1" dirty="0"/>
          </a:p>
        </p:txBody>
      </p:sp>
      <p:sp>
        <p:nvSpPr>
          <p:cNvPr id="90" name="TextovéPole 89"/>
          <p:cNvSpPr txBox="1"/>
          <p:nvPr/>
        </p:nvSpPr>
        <p:spPr>
          <a:xfrm flipH="1">
            <a:off x="7536161" y="3038203"/>
            <a:ext cx="877779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600" b="1" dirty="0"/>
              <a:t>4. krok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3408191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č. 1</a:t>
            </a:r>
          </a:p>
        </p:txBody>
      </p:sp>
      <p:sp>
        <p:nvSpPr>
          <p:cNvPr id="6" name="Obdélník 5"/>
          <p:cNvSpPr/>
          <p:nvPr/>
        </p:nvSpPr>
        <p:spPr>
          <a:xfrm>
            <a:off x="2207569" y="1659896"/>
            <a:ext cx="8152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Na základě asociační matice sestrojte dendrogram pomocí algoritmu nejvzdálenějšího souseda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Jaká je minimální vzdálenost dvou objektů?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Vykreslete spojení objektů v dendrogramu a přepočítejte asociační matici.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4016933" y="606369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C</a:t>
            </a:r>
            <a:endParaRPr lang="en-GB" sz="1600" b="1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4255355" y="606369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E</a:t>
            </a:r>
            <a:endParaRPr lang="en-GB" sz="1600" b="1" dirty="0"/>
          </a:p>
        </p:txBody>
      </p:sp>
      <p:cxnSp>
        <p:nvCxnSpPr>
          <p:cNvPr id="51" name="Přímá spojnice 50"/>
          <p:cNvCxnSpPr/>
          <p:nvPr/>
        </p:nvCxnSpPr>
        <p:spPr>
          <a:xfrm flipV="1">
            <a:off x="4139417" y="5558982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V="1">
            <a:off x="4402525" y="5558982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rot="5400000" flipV="1">
            <a:off x="4268925" y="5432982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 flipV="1">
            <a:off x="4595694" y="3492159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 rot="16200000">
            <a:off x="4536422" y="4536972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vzdálenost</a:t>
            </a:r>
            <a:endParaRPr lang="en-GB" sz="1600" b="1" dirty="0"/>
          </a:p>
        </p:txBody>
      </p:sp>
      <p:cxnSp>
        <p:nvCxnSpPr>
          <p:cNvPr id="56" name="Přímá spojnice 55"/>
          <p:cNvCxnSpPr/>
          <p:nvPr/>
        </p:nvCxnSpPr>
        <p:spPr>
          <a:xfrm rot="5400000" flipV="1">
            <a:off x="4607855" y="5928279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4655840" y="5912175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0</a:t>
            </a:r>
            <a:endParaRPr lang="en-GB" sz="1400" b="1" dirty="0"/>
          </a:p>
        </p:txBody>
      </p:sp>
      <p:cxnSp>
        <p:nvCxnSpPr>
          <p:cNvPr id="58" name="Přímá spojnice 57"/>
          <p:cNvCxnSpPr/>
          <p:nvPr/>
        </p:nvCxnSpPr>
        <p:spPr>
          <a:xfrm rot="5400000" flipV="1">
            <a:off x="4589863" y="3402159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ovéPole 58"/>
          <p:cNvSpPr txBox="1"/>
          <p:nvPr/>
        </p:nvSpPr>
        <p:spPr>
          <a:xfrm>
            <a:off x="4655840" y="3409667"/>
            <a:ext cx="430228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11</a:t>
            </a:r>
            <a:endParaRPr lang="en-GB" sz="1400" b="1" dirty="0"/>
          </a:p>
        </p:txBody>
      </p:sp>
      <p:cxnSp>
        <p:nvCxnSpPr>
          <p:cNvPr id="60" name="Přímá spojnice 59"/>
          <p:cNvCxnSpPr/>
          <p:nvPr/>
        </p:nvCxnSpPr>
        <p:spPr>
          <a:xfrm rot="5400000" flipV="1">
            <a:off x="4602263" y="3631806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rot="5400000" flipV="1">
            <a:off x="4602263" y="3861453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 rot="5400000" flipV="1">
            <a:off x="4602263" y="4091100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 rot="5400000" flipV="1">
            <a:off x="4602263" y="4320747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rot="5400000" flipV="1">
            <a:off x="4602263" y="4550394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rot="5400000" flipV="1">
            <a:off x="4602263" y="4780041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rot="5400000" flipV="1">
            <a:off x="4602263" y="5009688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rot="5400000" flipV="1">
            <a:off x="4602263" y="5239335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rot="5400000" flipV="1">
            <a:off x="4602263" y="5468982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 rot="5400000" flipV="1">
            <a:off x="4602263" y="5698629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ovéPole 69"/>
          <p:cNvSpPr txBox="1"/>
          <p:nvPr/>
        </p:nvSpPr>
        <p:spPr>
          <a:xfrm>
            <a:off x="4655840" y="4764060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5</a:t>
            </a:r>
            <a:endParaRPr lang="en-GB" sz="1400" b="1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4655840" y="4534438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6</a:t>
            </a:r>
            <a:endParaRPr lang="en-GB" sz="1400" b="1" dirty="0"/>
          </a:p>
        </p:txBody>
      </p:sp>
      <p:sp>
        <p:nvSpPr>
          <p:cNvPr id="72" name="TextovéPole 71"/>
          <p:cNvSpPr txBox="1"/>
          <p:nvPr/>
        </p:nvSpPr>
        <p:spPr>
          <a:xfrm>
            <a:off x="4655840" y="4304816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7</a:t>
            </a:r>
            <a:endParaRPr lang="en-GB" sz="1400" b="1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4655840" y="4075194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8</a:t>
            </a:r>
            <a:endParaRPr lang="en-GB" sz="1400" b="1" dirty="0"/>
          </a:p>
        </p:txBody>
      </p:sp>
      <p:sp>
        <p:nvSpPr>
          <p:cNvPr id="74" name="TextovéPole 73"/>
          <p:cNvSpPr txBox="1"/>
          <p:nvPr/>
        </p:nvSpPr>
        <p:spPr>
          <a:xfrm>
            <a:off x="4655841" y="3627620"/>
            <a:ext cx="410339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10</a:t>
            </a:r>
            <a:endParaRPr lang="en-GB" sz="1400" b="1" dirty="0"/>
          </a:p>
        </p:txBody>
      </p:sp>
      <p:sp>
        <p:nvSpPr>
          <p:cNvPr id="75" name="TextovéPole 74"/>
          <p:cNvSpPr txBox="1"/>
          <p:nvPr/>
        </p:nvSpPr>
        <p:spPr>
          <a:xfrm>
            <a:off x="4655841" y="3845572"/>
            <a:ext cx="410339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9</a:t>
            </a:r>
            <a:endParaRPr lang="en-GB" sz="1400" b="1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4655840" y="4993682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4</a:t>
            </a:r>
            <a:endParaRPr lang="en-GB" sz="1400" b="1" dirty="0"/>
          </a:p>
        </p:txBody>
      </p:sp>
      <p:sp>
        <p:nvSpPr>
          <p:cNvPr id="77" name="TextovéPole 76"/>
          <p:cNvSpPr txBox="1"/>
          <p:nvPr/>
        </p:nvSpPr>
        <p:spPr>
          <a:xfrm>
            <a:off x="4655840" y="5223304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3</a:t>
            </a:r>
            <a:endParaRPr lang="en-GB" sz="1400" b="1" dirty="0"/>
          </a:p>
        </p:txBody>
      </p:sp>
      <p:sp>
        <p:nvSpPr>
          <p:cNvPr id="78" name="TextovéPole 77"/>
          <p:cNvSpPr txBox="1"/>
          <p:nvPr/>
        </p:nvSpPr>
        <p:spPr>
          <a:xfrm>
            <a:off x="4655840" y="5452926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2</a:t>
            </a:r>
            <a:endParaRPr lang="en-GB" sz="1400" b="1" dirty="0"/>
          </a:p>
        </p:txBody>
      </p:sp>
      <p:sp>
        <p:nvSpPr>
          <p:cNvPr id="79" name="TextovéPole 78"/>
          <p:cNvSpPr txBox="1"/>
          <p:nvPr/>
        </p:nvSpPr>
        <p:spPr>
          <a:xfrm>
            <a:off x="4655840" y="5682548"/>
            <a:ext cx="251992" cy="2205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1</a:t>
            </a:r>
            <a:endParaRPr lang="en-GB" sz="1400" b="1" dirty="0"/>
          </a:p>
        </p:txBody>
      </p:sp>
      <p:sp>
        <p:nvSpPr>
          <p:cNvPr id="80" name="TextovéPole 79"/>
          <p:cNvSpPr txBox="1"/>
          <p:nvPr/>
        </p:nvSpPr>
        <p:spPr>
          <a:xfrm>
            <a:off x="3431704" y="6070538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B</a:t>
            </a:r>
            <a:endParaRPr lang="en-GB" sz="1600" b="1" dirty="0"/>
          </a:p>
        </p:txBody>
      </p:sp>
      <p:sp>
        <p:nvSpPr>
          <p:cNvPr id="81" name="TextovéPole 80"/>
          <p:cNvSpPr txBox="1"/>
          <p:nvPr/>
        </p:nvSpPr>
        <p:spPr>
          <a:xfrm>
            <a:off x="3670126" y="6070538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D</a:t>
            </a:r>
            <a:endParaRPr lang="en-GB" sz="1600" b="1" dirty="0"/>
          </a:p>
        </p:txBody>
      </p:sp>
      <p:cxnSp>
        <p:nvCxnSpPr>
          <p:cNvPr id="82" name="Přímá spojnice 81"/>
          <p:cNvCxnSpPr/>
          <p:nvPr/>
        </p:nvCxnSpPr>
        <p:spPr>
          <a:xfrm flipV="1">
            <a:off x="3809696" y="4870041"/>
            <a:ext cx="0" cy="11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 rot="5400000" flipV="1">
            <a:off x="3683696" y="4744041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/>
          <p:nvPr/>
        </p:nvCxnSpPr>
        <p:spPr>
          <a:xfrm flipV="1">
            <a:off x="3557696" y="4870041"/>
            <a:ext cx="0" cy="11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ovéPole 84"/>
          <p:cNvSpPr txBox="1"/>
          <p:nvPr/>
        </p:nvSpPr>
        <p:spPr>
          <a:xfrm>
            <a:off x="3107704" y="6070538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A</a:t>
            </a:r>
            <a:endParaRPr lang="en-GB" sz="1600" b="1" dirty="0"/>
          </a:p>
        </p:txBody>
      </p:sp>
      <p:cxnSp>
        <p:nvCxnSpPr>
          <p:cNvPr id="86" name="Přímá spojnice 85"/>
          <p:cNvCxnSpPr/>
          <p:nvPr/>
        </p:nvCxnSpPr>
        <p:spPr>
          <a:xfrm flipV="1">
            <a:off x="3234000" y="3939098"/>
            <a:ext cx="0" cy="20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 rot="5400000" flipV="1">
            <a:off x="3459000" y="3714098"/>
            <a:ext cx="0" cy="45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 flipV="1">
            <a:off x="3684000" y="3934041"/>
            <a:ext cx="0" cy="93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V="1">
            <a:off x="4278000" y="3477591"/>
            <a:ext cx="0" cy="20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rot="5400000" flipV="1">
            <a:off x="3871749" y="3072591"/>
            <a:ext cx="0" cy="81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3466749" y="3466041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6097386" y="3791240"/>
            <a:ext cx="43911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Všechny objekty jsou spojeny do jednoho shluku → již není co spojovat.</a:t>
            </a:r>
            <a:endParaRPr lang="en-GB" dirty="0"/>
          </a:p>
        </p:txBody>
      </p:sp>
      <p:sp>
        <p:nvSpPr>
          <p:cNvPr id="89" name="TextovéPole 88"/>
          <p:cNvSpPr txBox="1"/>
          <p:nvPr/>
        </p:nvSpPr>
        <p:spPr>
          <a:xfrm flipH="1">
            <a:off x="3166296" y="3038203"/>
            <a:ext cx="877779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600" b="1" dirty="0"/>
              <a:t>4. krok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30423102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Širokoúhlá obrazovka</PresentationFormat>
  <Paragraphs>162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Motiv Office</vt:lpstr>
      <vt:lpstr>Úkol č. 1</vt:lpstr>
      <vt:lpstr>Úkol č. 1</vt:lpstr>
      <vt:lpstr>Úkol č. 1</vt:lpstr>
      <vt:lpstr>Úkol č. 1</vt:lpstr>
      <vt:lpstr>Úkol č.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Úkol č. 1</dc:title>
  <dc:creator>Cvanová Michaela RNDr.</dc:creator>
  <cp:lastModifiedBy>Cvanová Michaela RNDr.</cp:lastModifiedBy>
  <cp:revision>1</cp:revision>
  <dcterms:created xsi:type="dcterms:W3CDTF">2021-11-29T17:09:49Z</dcterms:created>
  <dcterms:modified xsi:type="dcterms:W3CDTF">2021-11-29T17:10:20Z</dcterms:modified>
</cp:coreProperties>
</file>