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397" r:id="rId3"/>
    <p:sldId id="552" r:id="rId4"/>
    <p:sldId id="648" r:id="rId5"/>
    <p:sldId id="551" r:id="rId6"/>
    <p:sldId id="554" r:id="rId7"/>
    <p:sldId id="556" r:id="rId8"/>
    <p:sldId id="558" r:id="rId9"/>
    <p:sldId id="559" r:id="rId10"/>
    <p:sldId id="560" r:id="rId11"/>
    <p:sldId id="561" r:id="rId12"/>
    <p:sldId id="567" r:id="rId13"/>
    <p:sldId id="568" r:id="rId14"/>
    <p:sldId id="570" r:id="rId15"/>
    <p:sldId id="599" r:id="rId16"/>
    <p:sldId id="600" r:id="rId17"/>
    <p:sldId id="572" r:id="rId18"/>
    <p:sldId id="603" r:id="rId19"/>
    <p:sldId id="604" r:id="rId20"/>
    <p:sldId id="602" r:id="rId21"/>
    <p:sldId id="573" r:id="rId22"/>
    <p:sldId id="601" r:id="rId23"/>
    <p:sldId id="615" r:id="rId24"/>
    <p:sldId id="605" r:id="rId25"/>
    <p:sldId id="606" r:id="rId26"/>
    <p:sldId id="607" r:id="rId27"/>
    <p:sldId id="608" r:id="rId28"/>
    <p:sldId id="647" r:id="rId29"/>
    <p:sldId id="613" r:id="rId30"/>
    <p:sldId id="610" r:id="rId31"/>
    <p:sldId id="611" r:id="rId32"/>
    <p:sldId id="612" r:id="rId33"/>
    <p:sldId id="614" r:id="rId34"/>
    <p:sldId id="630" r:id="rId35"/>
    <p:sldId id="616" r:id="rId36"/>
    <p:sldId id="617" r:id="rId37"/>
    <p:sldId id="618" r:id="rId38"/>
    <p:sldId id="609" r:id="rId39"/>
    <p:sldId id="619" r:id="rId40"/>
    <p:sldId id="620" r:id="rId41"/>
    <p:sldId id="566" r:id="rId42"/>
    <p:sldId id="562" r:id="rId43"/>
    <p:sldId id="635" r:id="rId44"/>
    <p:sldId id="565" r:id="rId45"/>
    <p:sldId id="654" r:id="rId46"/>
    <p:sldId id="653" r:id="rId47"/>
    <p:sldId id="621" r:id="rId48"/>
    <p:sldId id="563" r:id="rId49"/>
    <p:sldId id="564" r:id="rId50"/>
    <p:sldId id="557" r:id="rId51"/>
    <p:sldId id="569" r:id="rId52"/>
    <p:sldId id="594" r:id="rId53"/>
    <p:sldId id="553" r:id="rId54"/>
    <p:sldId id="644" r:id="rId55"/>
    <p:sldId id="639" r:id="rId56"/>
    <p:sldId id="643" r:id="rId57"/>
    <p:sldId id="645" r:id="rId58"/>
    <p:sldId id="646" r:id="rId59"/>
    <p:sldId id="571" r:id="rId60"/>
    <p:sldId id="574" r:id="rId61"/>
    <p:sldId id="598" r:id="rId62"/>
    <p:sldId id="597" r:id="rId63"/>
    <p:sldId id="641" r:id="rId64"/>
    <p:sldId id="642" r:id="rId65"/>
    <p:sldId id="575" r:id="rId66"/>
    <p:sldId id="576" r:id="rId67"/>
    <p:sldId id="622" r:id="rId68"/>
    <p:sldId id="628" r:id="rId69"/>
    <p:sldId id="623" r:id="rId70"/>
    <p:sldId id="626" r:id="rId71"/>
    <p:sldId id="624" r:id="rId72"/>
    <p:sldId id="629" r:id="rId73"/>
    <p:sldId id="625" r:id="rId74"/>
    <p:sldId id="627" r:id="rId75"/>
    <p:sldId id="637" r:id="rId76"/>
    <p:sldId id="651" r:id="rId77"/>
    <p:sldId id="652" r:id="rId78"/>
    <p:sldId id="577" r:id="rId79"/>
    <p:sldId id="634" r:id="rId80"/>
    <p:sldId id="636" r:id="rId81"/>
    <p:sldId id="632" r:id="rId82"/>
    <p:sldId id="578" r:id="rId83"/>
    <p:sldId id="579" r:id="rId84"/>
    <p:sldId id="580" r:id="rId85"/>
    <p:sldId id="581" r:id="rId86"/>
    <p:sldId id="582" r:id="rId87"/>
    <p:sldId id="584" r:id="rId88"/>
    <p:sldId id="583" r:id="rId89"/>
    <p:sldId id="585" r:id="rId90"/>
    <p:sldId id="586" r:id="rId91"/>
    <p:sldId id="587" r:id="rId92"/>
    <p:sldId id="588" r:id="rId93"/>
    <p:sldId id="589" r:id="rId94"/>
    <p:sldId id="590" r:id="rId95"/>
    <p:sldId id="631" r:id="rId96"/>
    <p:sldId id="633" r:id="rId97"/>
    <p:sldId id="650" r:id="rId98"/>
    <p:sldId id="592" r:id="rId99"/>
    <p:sldId id="595" r:id="rId100"/>
    <p:sldId id="591" r:id="rId101"/>
    <p:sldId id="593" r:id="rId102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008000"/>
    <a:srgbClr val="FFFF99"/>
    <a:srgbClr val="FF0000"/>
    <a:srgbClr val="FFFF00"/>
    <a:srgbClr val="FF99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0" autoAdjust="0"/>
  </p:normalViewPr>
  <p:slideViewPr>
    <p:cSldViewPr>
      <p:cViewPr varScale="1">
        <p:scale>
          <a:sx n="83" d="100"/>
          <a:sy n="83" d="100"/>
        </p:scale>
        <p:origin x="16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Click to edit Master text styles</a:t>
            </a:r>
          </a:p>
          <a:p>
            <a:pPr lvl="1"/>
            <a:r>
              <a:rPr lang="sk-SK" noProof="0"/>
              <a:t>Second level</a:t>
            </a:r>
          </a:p>
          <a:p>
            <a:pPr lvl="2"/>
            <a:r>
              <a:rPr lang="sk-SK" noProof="0"/>
              <a:t>Third level</a:t>
            </a:r>
          </a:p>
          <a:p>
            <a:pPr lvl="3"/>
            <a:r>
              <a:rPr lang="sk-SK" noProof="0"/>
              <a:t>Fourth level</a:t>
            </a:r>
          </a:p>
          <a:p>
            <a:pPr lvl="4"/>
            <a:r>
              <a:rPr lang="sk-SK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7C192-4DCF-4E96-AF94-C55153B3EDA2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9480E-788C-41AA-A5D8-E4EA5241061E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7709C-8B53-486A-ABD6-21596DC2A0BF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1DCC8-1917-4D15-B96A-B44C0565750D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18850-4399-4209-B85A-8F853002A244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A4E36-82E2-46C8-8034-C8723813F8F0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2B57F-4993-4594-85CB-81B1EEB5C7EC}" type="datetime1">
              <a:rPr lang="cs-CZ" smtClean="0"/>
              <a:t>28.11.2021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4805A-596E-42E2-BABF-6C2B9F4BD162}" type="datetime1">
              <a:rPr lang="cs-CZ" smtClean="0"/>
              <a:t>28.11.2021</a:t>
            </a:fld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A97AA-A706-4319-A22C-5A4C895F19BD}" type="datetime1">
              <a:rPr lang="cs-CZ" smtClean="0"/>
              <a:t>28.11.2021</a:t>
            </a:fld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5FD3F-F3B4-4716-AA9C-CE70F2246B72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6EF91-96E1-499A-BA65-8DCD71CD94BF}" type="datetime1">
              <a:rPr lang="cs-CZ" smtClean="0"/>
              <a:t>28.11.2021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19EAF-17AE-4434-BE5C-AF77394C1824}" type="datetime1">
              <a:rPr lang="cs-CZ" smtClean="0"/>
              <a:t>28.11.2021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FAAD0387-9022-4CB9-AF5A-12CA11ECCE6D}" type="datetime1">
              <a:rPr lang="cs-CZ" smtClean="0"/>
              <a:t>28.11.2021</a:t>
            </a:fld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cs.wikipedia.org/wiki/Kyselina_glutamov%C3%A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://cs.wikipedia.org/wiki/Arginin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lup_(zoologie)" TargetMode="External"/><Relationship Id="rId3" Type="http://schemas.openxmlformats.org/officeDocument/2006/relationships/hyperlink" Target="https://cs.wikipedia.org/wiki/Ovce" TargetMode="External"/><Relationship Id="rId7" Type="http://schemas.openxmlformats.org/officeDocument/2006/relationships/hyperlink" Target="https://cs.wikipedia.org/wiki/Ov%C4%8D%C3%AD_vlna" TargetMode="External"/><Relationship Id="rId2" Type="http://schemas.openxmlformats.org/officeDocument/2006/relationships/hyperlink" Target="https://cs.wikipedia.org/wiki/Izolac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Kr%C3%A1l%C3%ADk" TargetMode="External"/><Relationship Id="rId5" Type="http://schemas.openxmlformats.org/officeDocument/2006/relationships/hyperlink" Target="https://cs.wikipedia.org/wiki/Velbloud" TargetMode="External"/><Relationship Id="rId10" Type="http://schemas.openxmlformats.org/officeDocument/2006/relationships/hyperlink" Target="https://cs.wikipedia.org/wiki/%C5%A0upina" TargetMode="External"/><Relationship Id="rId4" Type="http://schemas.openxmlformats.org/officeDocument/2006/relationships/hyperlink" Target="https://cs.wikipedia.org/wiki/Lama" TargetMode="External"/><Relationship Id="rId9" Type="http://schemas.openxmlformats.org/officeDocument/2006/relationships/hyperlink" Target="https://cs.wikipedia.org/wiki/Bodlina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cs.wikipedia.org/wiki/Tex_(jednotka)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Tex_(jednotka)" TargetMode="External"/><Relationship Id="rId2" Type="http://schemas.openxmlformats.org/officeDocument/2006/relationships/hyperlink" Target="http://cs.wikipedia.org/wiki/Newt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Visk%C3%B3zov%C3%A1_vl%C3%A1kna" TargetMode="External"/><Relationship Id="rId5" Type="http://schemas.openxmlformats.org/officeDocument/2006/relationships/hyperlink" Target="http://cs.wikipedia.org/wiki/Polyesterov%C3%A1_vl%C3%A1kna" TargetMode="External"/><Relationship Id="rId4" Type="http://schemas.openxmlformats.org/officeDocument/2006/relationships/hyperlink" Target="http://cs.wikipedia.org/wiki/Procento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Valchov%C3%A1n%C3%AD" TargetMode="External"/><Relationship Id="rId3" Type="http://schemas.openxmlformats.org/officeDocument/2006/relationships/hyperlink" Target="http://cs.wikipedia.org/wiki/Ov%C4%8D%C3%AD_vlna" TargetMode="External"/><Relationship Id="rId7" Type="http://schemas.openxmlformats.org/officeDocument/2006/relationships/hyperlink" Target="http://cs.wikipedia.org/wiki/Rouno" TargetMode="External"/><Relationship Id="rId2" Type="http://schemas.openxmlformats.org/officeDocument/2006/relationships/hyperlink" Target="http://cs.wikipedia.org/wiki/Textili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Pletenina" TargetMode="External"/><Relationship Id="rId5" Type="http://schemas.openxmlformats.org/officeDocument/2006/relationships/hyperlink" Target="http://cs.wikipedia.org/wiki/Tkanina" TargetMode="External"/><Relationship Id="rId4" Type="http://schemas.openxmlformats.org/officeDocument/2006/relationships/hyperlink" Target="http://cs.wikipedia.org/wiki/Netkan%C3%A9_textilie" TargetMode="External"/><Relationship Id="rId9" Type="http://schemas.openxmlformats.org/officeDocument/2006/relationships/hyperlink" Target="http://cs.wikipedia.org/w/index.php?title=Tlu%C4%8Den%C3%AD&amp;action=edit&amp;redlink=1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lst" TargetMode="External"/><Relationship Id="rId2" Type="http://schemas.openxmlformats.org/officeDocument/2006/relationships/hyperlink" Target="http://cs.wikipedia.org/wiki/Texti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hyperlink" Target="http://cs.wikipedia.org/wiki/Um%C4%9Bl%C3%A1_textiln%C3%AD_vl%C3%A1kna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avouci" TargetMode="External"/><Relationship Id="rId2" Type="http://schemas.openxmlformats.org/officeDocument/2006/relationships/hyperlink" Target="http://cs.wikipedia.org/wiki/B%C3%ADlkovin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.wikipedia.org/w/index.php?title=Nephila&amp;action=edit&amp;redlink=1" TargetMode="External"/><Relationship Id="rId4" Type="http://schemas.openxmlformats.org/officeDocument/2006/relationships/hyperlink" Target="http://cs.wikipedia.org/w/index.php?title=Argiope&amp;action=edit&amp;redlink=1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cs.wikipedia.org/wiki/Bourec_moru%C5%A1ov%C3%BD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olyesterov%C3%A1_vl%C3%A1kna" TargetMode="External"/><Relationship Id="rId2" Type="http://schemas.openxmlformats.org/officeDocument/2006/relationships/hyperlink" Target="http://cs.wikipedia.org/wiki/Polyamidov%C3%A1_vl%C3%A1kna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s.wikipedia.org/wiki/Tex_(jednotka)" TargetMode="External"/><Relationship Id="rId4" Type="http://schemas.openxmlformats.org/officeDocument/2006/relationships/hyperlink" Target="http://cs.wikipedia.org/wiki/Visk%C3%B3zov%C3%A1_vl%C3%A1kna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Sericin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84976" cy="4680520"/>
          </a:xfrm>
        </p:spPr>
        <p:txBody>
          <a:bodyPr/>
          <a:lstStyle/>
          <a:p>
            <a:pPr eaLnBrk="1" hangingPunct="1"/>
            <a:r>
              <a:rPr lang="sk-SK" sz="4800" b="1" dirty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>
                <a:solidFill>
                  <a:srgbClr val="FF0000"/>
                </a:solidFill>
              </a:rPr>
            </a:br>
            <a:r>
              <a:rPr lang="sk-SK" sz="5400" b="1" kern="12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br>
              <a:rPr lang="cs-CZ" sz="5400" dirty="0">
                <a:latin typeface="Calibri"/>
                <a:ea typeface="Calibri"/>
                <a:cs typeface="Times New Roman"/>
              </a:rPr>
            </a:b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</a:rPr>
              <a:t>Bílkovinná vlákna II </a:t>
            </a:r>
            <a:br>
              <a:rPr lang="cs-CZ" sz="5400" b="1" kern="1200" dirty="0">
                <a:solidFill>
                  <a:srgbClr val="008000"/>
                </a:solidFill>
                <a:latin typeface="Arial Black" pitchFamily="34" charset="0"/>
              </a:rPr>
            </a:b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</a:rPr>
              <a:t>KERATIN &amp; </a:t>
            </a:r>
            <a:r>
              <a:rPr lang="cs-CZ" sz="5400" b="1" kern="1200" dirty="0">
                <a:solidFill>
                  <a:srgbClr val="0000FF"/>
                </a:solidFill>
                <a:latin typeface="Arial Black" pitchFamily="34" charset="0"/>
              </a:rPr>
              <a:t>LANOLIN</a:t>
            </a: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br>
              <a:rPr lang="cs-CZ" sz="5400" b="1" kern="1200" dirty="0">
                <a:solidFill>
                  <a:srgbClr val="008000"/>
                </a:solidFill>
                <a:latin typeface="Arial Black" pitchFamily="34" charset="0"/>
              </a:rPr>
            </a:b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</a:rPr>
              <a:t>FIBROIN </a:t>
            </a:r>
            <a:br>
              <a:rPr lang="cs-CZ" sz="6600" b="1" kern="1200" dirty="0">
                <a:solidFill>
                  <a:srgbClr val="008000"/>
                </a:solidFill>
                <a:latin typeface="Arial Black" pitchFamily="34" charset="0"/>
              </a:rPr>
            </a:br>
            <a:endParaRPr lang="sk-SK" sz="40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5589240"/>
            <a:ext cx="6976864" cy="648072"/>
          </a:xfrm>
        </p:spPr>
        <p:txBody>
          <a:bodyPr/>
          <a:lstStyle/>
          <a:p>
            <a:pPr eaLnBrk="1" hangingPunct="1"/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C3C1DE9-8D64-4D68-B8DF-8AC49F1247FD}" type="datetime1">
              <a:rPr lang="cs-CZ" smtClean="0"/>
              <a:t>28.11.2021</a:t>
            </a:fld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4</a:t>
            </a:r>
          </a:p>
        </p:txBody>
      </p:sp>
      <p:sp>
        <p:nvSpPr>
          <p:cNvPr id="16" name="Zástupný symbol pro obsah 15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289451"/>
          </a:xfrm>
        </p:spPr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NEROZPUTNÝ VE VODĚ</a:t>
            </a:r>
          </a:p>
          <a:p>
            <a:r>
              <a:rPr lang="cs-CZ" b="1" dirty="0">
                <a:solidFill>
                  <a:srgbClr val="008000"/>
                </a:solidFill>
              </a:rPr>
              <a:t>ODOLÁVÁ </a:t>
            </a:r>
            <a:r>
              <a:rPr lang="cs-CZ" sz="4000" b="1" u="sng" dirty="0">
                <a:solidFill>
                  <a:srgbClr val="008000"/>
                </a:solidFill>
                <a:latin typeface="Arial Black" pitchFamily="34" charset="0"/>
              </a:rPr>
              <a:t>ZŘEDĚNÝM</a:t>
            </a:r>
            <a:r>
              <a:rPr lang="cs-CZ" sz="4000" b="1" dirty="0">
                <a:solidFill>
                  <a:srgbClr val="008000"/>
                </a:solidFill>
              </a:rPr>
              <a:t> </a:t>
            </a:r>
            <a:r>
              <a:rPr lang="cs-CZ" b="1" dirty="0">
                <a:solidFill>
                  <a:srgbClr val="008000"/>
                </a:solidFill>
              </a:rPr>
              <a:t>KYSELINÁM</a:t>
            </a:r>
          </a:p>
          <a:p>
            <a:r>
              <a:rPr lang="cs-CZ" b="1" dirty="0">
                <a:solidFill>
                  <a:srgbClr val="FF0000"/>
                </a:solidFill>
              </a:rPr>
              <a:t>NEODOLÁVÁ LOUHŮM &gt; čištění štětců v louhu sodném vyžaduje opatrnost, používat jen na syntetické vlasce! Jinak ráno vytáhnete jen držadlo.</a:t>
            </a:r>
          </a:p>
          <a:p>
            <a:r>
              <a:rPr lang="cs-CZ" b="1" dirty="0">
                <a:solidFill>
                  <a:srgbClr val="C00000"/>
                </a:solidFill>
                <a:latin typeface="Arial Black" pitchFamily="34" charset="0"/>
              </a:rPr>
              <a:t>Nejdůležitějším keratinovým vláknem je OVČÍ VLNA	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5068DE-4C13-44EA-B07E-A69C6E207BCA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SUROVINOVÝ VÝZNAM PŘÍRODNÍHO HEDVÁBÍ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PŘÍRODNÍ HEDVÁBÍ  je exkluzivní surovina</a:t>
            </a:r>
          </a:p>
          <a:p>
            <a:r>
              <a:rPr lang="cs-CZ" b="1" dirty="0">
                <a:solidFill>
                  <a:srgbClr val="008000"/>
                </a:solidFill>
              </a:rPr>
              <a:t>Roční světová produkce je jen cca. 300 000 t/rok</a:t>
            </a:r>
          </a:p>
          <a:p>
            <a:r>
              <a:rPr lang="cs-CZ" b="1" dirty="0">
                <a:solidFill>
                  <a:srgbClr val="0000FF"/>
                </a:solidFill>
              </a:rPr>
              <a:t>Hlavní producent je Čína</a:t>
            </a:r>
          </a:p>
          <a:p>
            <a:r>
              <a:rPr lang="cs-CZ" b="1" i="1" dirty="0">
                <a:solidFill>
                  <a:srgbClr val="7030A0"/>
                </a:solidFill>
              </a:rPr>
              <a:t>Pokusy o pěstování bource morušového v tuzemsku skončily krachem už za první republiky</a:t>
            </a:r>
          </a:p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4BD23E-593B-4D52-831D-3D6AD4FA5697}" type="datetime1">
              <a:rPr lang="cs-CZ" smtClean="0"/>
              <a:t>28.11.2021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Bílkovinná textilní vlákna a konzervátor - restaurátor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E124B2-D160-4834-8528-6A1AD4A264FA}" type="datetime1">
              <a:rPr lang="cs-CZ" smtClean="0"/>
              <a:t>28.11.2021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/>
          <a:lstStyle/>
          <a:p>
            <a:r>
              <a:rPr lang="cs-CZ" sz="2500" b="1" dirty="0">
                <a:solidFill>
                  <a:srgbClr val="7030A0"/>
                </a:solidFill>
                <a:latin typeface="Arial Black" pitchFamily="34" charset="0"/>
              </a:rPr>
              <a:t>Vlna i hedvábí jsou napadány moly</a:t>
            </a:r>
          </a:p>
          <a:p>
            <a:r>
              <a:rPr lang="cs-CZ" sz="2500" b="1" dirty="0">
                <a:solidFill>
                  <a:srgbClr val="C00000"/>
                </a:solidFill>
              </a:rPr>
              <a:t>Vlna i hedvábí mají v řetězcích reaktivní skupiny a proto by měly být dobře barvitelné</a:t>
            </a:r>
          </a:p>
          <a:p>
            <a:r>
              <a:rPr lang="cs-CZ" sz="2500" b="1" dirty="0">
                <a:solidFill>
                  <a:srgbClr val="FF0000"/>
                </a:solidFill>
                <a:latin typeface="Arial Black" pitchFamily="34" charset="0"/>
              </a:rPr>
              <a:t>Krachem textilního průmyslu v tuzemsku mizejí i odborníci na textilní i chemické zpracování vlny i hedvábí</a:t>
            </a:r>
          </a:p>
          <a:p>
            <a:r>
              <a:rPr lang="cs-CZ" sz="2500" b="1" dirty="0"/>
              <a:t>To může způsobit potíže při restaurování textilií v vlny a hedvábí</a:t>
            </a:r>
          </a:p>
          <a:p>
            <a:r>
              <a:rPr lang="cs-CZ" sz="2500" b="1" dirty="0">
                <a:solidFill>
                  <a:srgbClr val="008000"/>
                </a:solidFill>
              </a:rPr>
              <a:t>Hedvábí by SNAD  bylo možno imitovat polyesterem</a:t>
            </a:r>
          </a:p>
          <a:p>
            <a:r>
              <a:rPr lang="cs-CZ" sz="2500" b="1" dirty="0">
                <a:solidFill>
                  <a:srgbClr val="0000FF"/>
                </a:solidFill>
              </a:rPr>
              <a:t>U imitace vlny je problém šupinatého povrchu vlákna</a:t>
            </a:r>
          </a:p>
          <a:p>
            <a:endParaRPr lang="cs-CZ" sz="2500" b="1" dirty="0"/>
          </a:p>
          <a:p>
            <a:endParaRPr lang="cs-CZ" sz="25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5987008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5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9BB97F-5CF0-4E22-988E-48F7A7623384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9" name="Obrázek 8" descr="img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25590" y="306658"/>
            <a:ext cx="5276596" cy="63367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660232" y="116632"/>
            <a:ext cx="2232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Složení KERATINU  je tedy různé pro různé útvary  I PRO RŮZNÉ ŽIVOČICHY (NENÍ V TÉTO TABULCE)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39552" y="3933056"/>
            <a:ext cx="583264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6623720" y="3501008"/>
            <a:ext cx="25202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008000"/>
                </a:solidFill>
                <a:latin typeface="Arial Black" pitchFamily="34" charset="0"/>
              </a:rPr>
              <a:t>Někdy je KERATIN dělen na MĚKKÝ (cca. 2 % cysteinu) a </a:t>
            </a:r>
            <a:r>
              <a:rPr lang="cs-CZ" sz="2200" dirty="0">
                <a:solidFill>
                  <a:srgbClr val="C00000"/>
                </a:solidFill>
                <a:latin typeface="Arial Black" pitchFamily="34" charset="0"/>
              </a:rPr>
              <a:t>TVRDÝ (do 20 % cysteinu)</a:t>
            </a:r>
            <a:r>
              <a:rPr lang="cs-CZ" sz="2200" dirty="0">
                <a:solidFill>
                  <a:srgbClr val="008000"/>
                </a:solidFill>
                <a:latin typeface="Arial Black" pitchFamily="34" charset="0"/>
              </a:rPr>
              <a:t> 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79512" y="6021288"/>
            <a:ext cx="8640960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MĚKKÝ KERATIN -  peří slepic a kuřat, snadněji se štěpí kyselinami nebo zásadami na aminokyseliny &gt; KRMIVO   </a:t>
            </a:r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851920" y="6926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TO SE MI ZDÁ MOC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5220072" y="980728"/>
            <a:ext cx="504056" cy="295232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54868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Vazba –S-S-</a:t>
            </a: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1115616" y="908720"/>
            <a:ext cx="936104" cy="3024336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6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cs-CZ" b="1" dirty="0"/>
              <a:t>Schopnost vytvářet propojení mezi vlákny chemickou vazbou &gt; obdoba síťování KAUČUK &gt; PRYŽ  nebo KŮŽE &gt; USEŇ</a:t>
            </a:r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696257-1F15-44BA-BBEC-81CE58403C15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11" name="Obrázek 10" descr="440px-Disulfide-bond two cystein molecules form CISTIN SULFUR BRID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529" y="2786062"/>
            <a:ext cx="8432206" cy="258715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5172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C00000"/>
                </a:solidFill>
                <a:latin typeface="Arial Black" pitchFamily="34" charset="0"/>
              </a:rPr>
              <a:t>Dva cysteiny &gt; jeden CYSTIN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7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30F2CA-3EFD-4CE2-8650-E0433D9FA79B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10" name="Obrázek 9" descr="468px-Disulfide_Bridges_(SCHEMATIC)_V_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3600400" cy="4615898"/>
          </a:xfrm>
          <a:prstGeom prst="rect">
            <a:avLst/>
          </a:prstGeom>
        </p:spPr>
      </p:pic>
      <p:pic>
        <p:nvPicPr>
          <p:cNvPr id="13" name="Obrázek 12" descr="350px-Proinsuline_schematic_topological_diagram_svg two cystein molecules form CISTIN SULFUR BRID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908720"/>
            <a:ext cx="5040560" cy="32403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55776" y="4581128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Tyto vazby jsou podstatou TRVALÉ ONDULACE vlasů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H="1" flipV="1">
            <a:off x="2843808" y="3140968"/>
            <a:ext cx="144016" cy="144016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804248" y="4005064"/>
            <a:ext cx="2339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Enzymatické štěpení hlavního řetězce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8028384" y="3140968"/>
            <a:ext cx="576064" cy="1008112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5220072" y="2132856"/>
            <a:ext cx="2736304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2160240" cy="200223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8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24006F-0E90-4DDE-BB1E-48F9302C4836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8" name="Obrázek 7" descr="img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6525648" cy="62251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2780928"/>
            <a:ext cx="2376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KERATIN  </a:t>
            </a:r>
            <a:r>
              <a:rPr lang="cs-CZ" sz="3200" b="1" dirty="0">
                <a:solidFill>
                  <a:srgbClr val="0000FF"/>
                </a:solidFill>
                <a:latin typeface="+mn-lt"/>
              </a:rPr>
              <a:t>je tedy chemicky značně reaktivní vlákno</a:t>
            </a:r>
          </a:p>
        </p:txBody>
      </p:sp>
      <p:pic>
        <p:nvPicPr>
          <p:cNvPr id="9" name="Obrázek 8" descr="Amminoacido_asparag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1" y="3501008"/>
            <a:ext cx="1974219" cy="100811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cxnSp>
        <p:nvCxnSpPr>
          <p:cNvPr id="12" name="Přímá spojovací šipka 11"/>
          <p:cNvCxnSpPr/>
          <p:nvPr/>
        </p:nvCxnSpPr>
        <p:spPr>
          <a:xfrm flipH="1">
            <a:off x="6948264" y="4365104"/>
            <a:ext cx="648072" cy="79208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7236296" y="4077072"/>
            <a:ext cx="288032" cy="93610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44008" y="3717032"/>
            <a:ext cx="2304256" cy="461665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ASPARAGIN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68952" cy="57606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9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807529-36B1-4BDA-9407-7F44B7C3F2FF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9" name="Obrázek 8" descr="skupinové rozdělení AMK v keratin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2063" y="-581826"/>
            <a:ext cx="5587870" cy="828092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67544" y="3573016"/>
            <a:ext cx="806489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10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C70AEB-CEC9-43E4-9D99-31DF8A8D2A8F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83568" y="764705"/>
          <a:ext cx="7704856" cy="57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1825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00FF"/>
                          </a:solidFill>
                        </a:rPr>
                        <a:t>AMINOKYSELINA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00FF"/>
                          </a:solidFill>
                        </a:rPr>
                        <a:t>VZOREC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4870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Cistein</a:t>
                      </a:r>
                      <a:endParaRPr lang="cs-CZ" sz="28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063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Cistin</a:t>
                      </a:r>
                      <a:endParaRPr lang="cs-CZ" sz="1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Vzniká  až reakcí dvou molekul </a:t>
                      </a:r>
                      <a:r>
                        <a:rPr lang="cs-CZ" sz="1600" b="1" dirty="0" err="1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cisteinu</a:t>
                      </a: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intermolekulárně nebo intramolekulárně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5794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Methionin</a:t>
                      </a:r>
                      <a:endParaRPr lang="cs-CZ" sz="28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276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Kyselina </a:t>
                      </a:r>
                      <a:r>
                        <a:rPr lang="cs-CZ" sz="2400" b="1" dirty="0" err="1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cysteinsulfonová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Vzniká  až reakcí (OXIDACÍ) </a:t>
                      </a:r>
                    </a:p>
                    <a:p>
                      <a:pPr algn="ctr"/>
                      <a:r>
                        <a:rPr lang="cs-CZ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–S-S- můstku</a:t>
                      </a:r>
                      <a:r>
                        <a:rPr lang="cs-CZ" b="1" baseline="0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(vazby) v </a:t>
                      </a:r>
                      <a:r>
                        <a:rPr lang="cs-CZ" b="1" dirty="0" err="1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cistinu</a:t>
                      </a:r>
                      <a:r>
                        <a:rPr lang="cs-CZ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4779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err="1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Lanthionin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cs-CZ" sz="2400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(dva </a:t>
                      </a:r>
                      <a:r>
                        <a:rPr lang="cs-CZ" sz="2400" b="1" baseline="0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ALANINY vázané přes –S- )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Obrázek 14" descr="115px-Amminoacido_metion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284984"/>
            <a:ext cx="2514495" cy="1115124"/>
          </a:xfrm>
          <a:prstGeom prst="rect">
            <a:avLst/>
          </a:prstGeom>
        </p:spPr>
      </p:pic>
      <p:pic>
        <p:nvPicPr>
          <p:cNvPr id="16" name="Obrázek 15" descr="95px-Amminoacido_ciste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268760"/>
            <a:ext cx="1665475" cy="1086942"/>
          </a:xfrm>
          <a:prstGeom prst="rect">
            <a:avLst/>
          </a:prstGeom>
        </p:spPr>
      </p:pic>
      <p:pic>
        <p:nvPicPr>
          <p:cNvPr id="17" name="Obrázek 16" descr="800px-Lanthioni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7" y="5013176"/>
            <a:ext cx="3051993" cy="11521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Biosyntéza  CYSTEINU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C590C-2CCF-454C-84D4-181D15371B81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13" name="Obrázek 12" descr="Biosyntéza CYSTEIN  na CYS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97967" y="-945231"/>
            <a:ext cx="4968553" cy="8964491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 flipH="1">
            <a:off x="4427984" y="1988840"/>
            <a:ext cx="3744416" cy="136815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6444208" y="2564904"/>
            <a:ext cx="1296144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195736" y="177281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7504" y="2780928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POZOR! Toto je jen </a:t>
            </a:r>
            <a:r>
              <a:rPr lang="cs-CZ" sz="2400" i="1" u="sng" dirty="0">
                <a:solidFill>
                  <a:srgbClr val="008000"/>
                </a:solidFill>
                <a:latin typeface="Arial Black" pitchFamily="34" charset="0"/>
              </a:rPr>
              <a:t>schematické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, nevychází tam stechiometrie!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78317"/>
            <a:ext cx="8229600" cy="1977107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Přeměny disulfidického můstku v KERATINU </a:t>
            </a:r>
            <a:r>
              <a:rPr lang="cs-CZ" sz="2800" dirty="0">
                <a:solidFill>
                  <a:srgbClr val="009900"/>
                </a:solidFill>
                <a:latin typeface="Arial Black" pitchFamily="34" charset="0"/>
              </a:rPr>
              <a:t>INTER (v rámci RŮZNÝCH makromolekul)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&gt;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INTRA (v rámci jedné makromolekuly)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FA22F5-1F1C-411E-ABFB-26725B127968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13" name="Obrázek 12" descr="přeměna INTER -S-S- vazby na INT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59932" y="-1088257"/>
            <a:ext cx="864096" cy="8136904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8388424" y="1484784"/>
            <a:ext cx="144016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HYDRATAČNÍ A SOLVATAČNÍ TEPLA KERATI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09807" y="1143324"/>
            <a:ext cx="2685632" cy="820891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4733" y="3314267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8000"/>
                </a:solidFill>
                <a:latin typeface="Arial Black" pitchFamily="34" charset="0"/>
              </a:rPr>
              <a:t>Proč mokrá vlna asi hřeje?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084168" y="4506979"/>
            <a:ext cx="1944216" cy="432048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348605" y="5037846"/>
            <a:ext cx="7200800" cy="36004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Sorpční vlastnosti KERATINU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0D01FB-89A0-4CB3-8218-E75EDE805114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0" name="Obrázek 9" descr="KERATIN  a sorpce kyselin a zás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09979" y="-549739"/>
            <a:ext cx="5040560" cy="8101494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1835696" y="2852936"/>
            <a:ext cx="54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 flipH="1" flipV="1">
            <a:off x="4211960" y="1124744"/>
            <a:ext cx="72008" cy="36004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292080" y="1124744"/>
            <a:ext cx="3744416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POZOR! Osa Y je kladná v obou směrech!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1979712" y="1916832"/>
            <a:ext cx="331236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1"/>
          </p:cNvCxnSpPr>
          <p:nvPr/>
        </p:nvCxnSpPr>
        <p:spPr>
          <a:xfrm flipH="1">
            <a:off x="1907704" y="1909574"/>
            <a:ext cx="3384376" cy="187946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7308304" y="450912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KOH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0" y="465313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FF0000"/>
                </a:solidFill>
                <a:latin typeface="Arial Black" pitchFamily="34" charset="0"/>
              </a:rPr>
              <a:t>HCl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5865515"/>
          </a:xfrm>
        </p:spPr>
        <p:txBody>
          <a:bodyPr/>
          <a:lstStyle/>
          <a:p>
            <a:r>
              <a:rPr lang="cs-CZ" sz="2400" dirty="0"/>
              <a:t>Ing. J. Dvořáková: </a:t>
            </a:r>
            <a:r>
              <a:rPr lang="cs-CZ" sz="2400" b="1" dirty="0">
                <a:solidFill>
                  <a:srgbClr val="C00000"/>
                </a:solidFill>
              </a:rPr>
              <a:t>PŘÍRODNÍ POLYMERY</a:t>
            </a:r>
            <a:r>
              <a:rPr lang="cs-CZ" sz="2400" dirty="0"/>
              <a:t>, VŠCHT Praha, Katedra polymerů, skripta 1990</a:t>
            </a:r>
          </a:p>
          <a:p>
            <a:r>
              <a:rPr lang="cs-CZ" sz="2400" dirty="0"/>
              <a:t>J. </a:t>
            </a:r>
            <a:r>
              <a:rPr lang="cs-CZ" sz="2400" dirty="0" err="1"/>
              <a:t>Zelinger</a:t>
            </a:r>
            <a:r>
              <a:rPr lang="cs-CZ" sz="2400" dirty="0"/>
              <a:t>, V. </a:t>
            </a:r>
            <a:r>
              <a:rPr lang="cs-CZ" sz="2400" dirty="0" err="1"/>
              <a:t>Heidingsfeld</a:t>
            </a:r>
            <a:r>
              <a:rPr lang="cs-CZ" sz="2400" dirty="0"/>
              <a:t>, P. Kotlík, E. Šimůnková: </a:t>
            </a:r>
            <a:r>
              <a:rPr lang="cs-CZ" sz="2400" b="1" dirty="0">
                <a:solidFill>
                  <a:srgbClr val="0000FF"/>
                </a:solidFill>
              </a:rPr>
              <a:t>Chemie v práci konzervátora a restaurátora</a:t>
            </a:r>
            <a:r>
              <a:rPr lang="cs-CZ" sz="2400" dirty="0"/>
              <a:t>, ACADEMIA Praha 1987,  </a:t>
            </a:r>
          </a:p>
          <a:p>
            <a:r>
              <a:rPr lang="cs-CZ" sz="2400" dirty="0"/>
              <a:t>A. Blažej, V. </a:t>
            </a:r>
            <a:r>
              <a:rPr lang="cs-CZ" sz="2400" dirty="0" err="1"/>
              <a:t>Szilvová</a:t>
            </a:r>
            <a:r>
              <a:rPr lang="cs-CZ" sz="2400" dirty="0"/>
              <a:t>: </a:t>
            </a:r>
            <a:r>
              <a:rPr lang="cs-CZ" sz="2400" b="1" dirty="0" err="1">
                <a:solidFill>
                  <a:srgbClr val="C00000"/>
                </a:solidFill>
              </a:rPr>
              <a:t>Prírodné</a:t>
            </a:r>
            <a:r>
              <a:rPr lang="cs-CZ" sz="2400" b="1" dirty="0">
                <a:solidFill>
                  <a:srgbClr val="C00000"/>
                </a:solidFill>
              </a:rPr>
              <a:t> a syntetické polymery</a:t>
            </a:r>
            <a:r>
              <a:rPr lang="cs-CZ" sz="2400" dirty="0"/>
              <a:t>, SVŠT Bratislava, skripta 1985</a:t>
            </a:r>
          </a:p>
          <a:p>
            <a:r>
              <a:rPr lang="cs-CZ" sz="2400" dirty="0"/>
              <a:t>A. Blažej a kol.:</a:t>
            </a:r>
            <a:br>
              <a:rPr lang="cs-CZ" sz="2400" dirty="0"/>
            </a:br>
            <a:r>
              <a:rPr lang="cs-CZ" sz="2400" b="1" dirty="0" err="1">
                <a:solidFill>
                  <a:srgbClr val="C00000"/>
                </a:solidFill>
              </a:rPr>
              <a:t>Štruktúra</a:t>
            </a:r>
            <a:r>
              <a:rPr lang="cs-CZ" sz="2400" b="1" dirty="0">
                <a:solidFill>
                  <a:srgbClr val="C00000"/>
                </a:solidFill>
              </a:rPr>
              <a:t> a vlastnosti vláknitých </a:t>
            </a:r>
            <a:r>
              <a:rPr lang="cs-CZ" sz="2400" b="1" dirty="0" err="1">
                <a:solidFill>
                  <a:srgbClr val="C00000"/>
                </a:solidFill>
              </a:rPr>
              <a:t>bielkovín</a:t>
            </a:r>
            <a:r>
              <a:rPr lang="cs-CZ" sz="2400" b="1" dirty="0">
                <a:solidFill>
                  <a:srgbClr val="C00000"/>
                </a:solidFill>
              </a:rPr>
              <a:t>, </a:t>
            </a:r>
          </a:p>
          <a:p>
            <a:r>
              <a:rPr lang="cs-CZ" sz="2400" dirty="0"/>
              <a:t>A. Blažej a kol.:</a:t>
            </a:r>
            <a:br>
              <a:rPr lang="cs-CZ" sz="2400" dirty="0"/>
            </a:br>
            <a:r>
              <a:rPr lang="cs-CZ" sz="2400" b="1" dirty="0">
                <a:solidFill>
                  <a:srgbClr val="C00000"/>
                </a:solidFill>
              </a:rPr>
              <a:t>Technologie kůže a kožešin</a:t>
            </a:r>
          </a:p>
          <a:p>
            <a:r>
              <a:rPr lang="cs-CZ" sz="2400" dirty="0"/>
              <a:t>V. Hladík a kol.:</a:t>
            </a:r>
            <a:br>
              <a:rPr lang="cs-CZ" sz="2400" dirty="0"/>
            </a:br>
            <a:r>
              <a:rPr lang="cs-CZ" sz="2400" b="1" dirty="0">
                <a:solidFill>
                  <a:srgbClr val="C00000"/>
                </a:solidFill>
              </a:rPr>
              <a:t>Textilní vlákna, SNTL Praha 1967</a:t>
            </a:r>
          </a:p>
          <a:p>
            <a:endParaRPr lang="cs-CZ" sz="2400" b="1" dirty="0">
              <a:solidFill>
                <a:srgbClr val="C00000"/>
              </a:solidFill>
            </a:endParaRPr>
          </a:p>
          <a:p>
            <a:endParaRPr lang="cs-CZ" sz="2400" b="1" dirty="0">
              <a:solidFill>
                <a:srgbClr val="C00000"/>
              </a:solidFill>
            </a:endParaRP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DBC20-061B-4192-B415-663AFAC2658C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Reaktivita KERATINU 1 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Je založena na reakcích  CYSTEINU</a:t>
            </a:r>
          </a:p>
          <a:p>
            <a:pPr>
              <a:buNone/>
            </a:pPr>
            <a:endParaRPr lang="cs-CZ" sz="2800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93DF1B-ED38-4477-BF15-1E4C8ADAB05B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0" name="Obrázek 9" descr="img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339752" y="-603448"/>
            <a:ext cx="4392488" cy="813690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5892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C00000"/>
                </a:solidFill>
                <a:latin typeface="Arial Black" pitchFamily="34" charset="0"/>
              </a:rPr>
              <a:t>Dva cysteiny &gt; jeden CYSTIN</a:t>
            </a:r>
          </a:p>
        </p:txBody>
      </p:sp>
      <p:pic>
        <p:nvPicPr>
          <p:cNvPr id="11" name="Obrázek 10" descr="800px-Cystine-skele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2885979" cy="3672408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 flipV="1">
            <a:off x="2339752" y="5085184"/>
            <a:ext cx="4104456" cy="576064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Reaktivita KERATINU 2 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800" b="1" dirty="0">
                <a:solidFill>
                  <a:srgbClr val="008000"/>
                </a:solidFill>
              </a:rPr>
              <a:t>PROBÍHÁ HLAVNĚ NA DISULFIDICKÉM MŮSTKU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Hydrolýza disulfidické vazby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Oxidace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Redukce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6FE61D-8FCD-48B6-9BD3-1F4FA4EF9494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Reaktivita KERATINU 3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4C40FB-43C1-42BC-B70D-8BF9A850C0AC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13" name="Obrázek 12" descr="Oxidace  CISTINU na KYS. CYSTEINSULFONOV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11759" y="-27383"/>
            <a:ext cx="4320482" cy="8208912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7668344" y="5085184"/>
            <a:ext cx="144016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395536" y="98072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cs-CZ" sz="2800" b="1" dirty="0">
                <a:solidFill>
                  <a:srgbClr val="008000"/>
                </a:solidFill>
              </a:rPr>
              <a:t>Kyselina </a:t>
            </a:r>
            <a:r>
              <a:rPr lang="cs-CZ" sz="2800" b="1" dirty="0" err="1">
                <a:solidFill>
                  <a:srgbClr val="008000"/>
                </a:solidFill>
              </a:rPr>
              <a:t>cysteinsulfonová</a:t>
            </a:r>
            <a:r>
              <a:rPr lang="cs-CZ" sz="2800" b="1" dirty="0">
                <a:solidFill>
                  <a:srgbClr val="008000"/>
                </a:solidFill>
              </a:rPr>
              <a:t> </a:t>
            </a:r>
            <a:r>
              <a:rPr lang="cs-CZ" sz="2800" b="1" dirty="0">
                <a:solidFill>
                  <a:srgbClr val="0000FF"/>
                </a:solidFill>
              </a:rPr>
              <a:t>vzniká  až reakcí (OXIDACÍ) –S-S- můstku (vazby) v cystinu</a:t>
            </a:r>
            <a:endParaRPr lang="cs-CZ" sz="2800" dirty="0">
              <a:solidFill>
                <a:srgbClr val="0000FF"/>
              </a:solidFill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4716016" y="1340768"/>
            <a:ext cx="1512168" cy="396044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8100392" y="5517232"/>
            <a:ext cx="216024" cy="1440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8028384" y="5517232"/>
            <a:ext cx="432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Čtyři frakce v KERATINU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989B60-B8D5-451E-8FEA-8A087F3B964A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8" name="Obrázek 7" descr="4 frakce keratinu a jeho síťov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90161" y="-593004"/>
            <a:ext cx="5235690" cy="828092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39552" y="5229200"/>
            <a:ext cx="80648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1 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800" b="1" dirty="0">
                <a:solidFill>
                  <a:srgbClr val="008000"/>
                </a:solidFill>
              </a:rPr>
              <a:t>Síťovací činidla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C312E8-5201-400D-AE31-60D504F9B7B7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8" name="Obrázek 7" descr="síťovací činidla na ker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053678" y="-597293"/>
            <a:ext cx="2736305" cy="77645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2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FF3983-384C-46B6-ADD4-81707A3B8B6B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0" name="Obrázek 9" descr="síťová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35693" y="-459432"/>
            <a:ext cx="5400602" cy="79928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868144" y="20608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HF  se asi musí nějak neutralizovat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5436096" y="2204864"/>
            <a:ext cx="504056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3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3AF962-C6C3-4C6F-BE80-112342E63A50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8" name="Obrázek 7" descr="síťování keratin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37456" y="-721230"/>
            <a:ext cx="5309049" cy="842493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68144" y="20608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HF  se asi musí nějak neutralizovat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4572000" y="2204864"/>
            <a:ext cx="1368152" cy="72008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7606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4 - FORMALDEHYDEM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C363B3-C49A-4627-A0E5-3608DD252F21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9" name="Obrázek 8" descr="síťování keratinu formaldehy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03749" y="-1503547"/>
            <a:ext cx="4536504" cy="878497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501317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V rovnicích jsou uvedené AMINOKYSELINY  napsány jen jako funkční skupiny, vzorce neodpovídají uvedeným AMINOKYSELINÁM!</a:t>
            </a:r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1259632" y="3356992"/>
            <a:ext cx="7704856" cy="21602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95C809-D9D0-4AF9-BA18-D120F1EF5B5E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323528" y="404664"/>
            <a:ext cx="6368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>
                <a:latin typeface="Arial Black" pitchFamily="34" charset="0"/>
                <a:hlinkClick r:id="rId2"/>
              </a:rPr>
              <a:t>Kyselina </a:t>
            </a:r>
            <a:r>
              <a:rPr lang="cs-CZ" sz="3200" dirty="0" err="1">
                <a:latin typeface="Arial Black" pitchFamily="34" charset="0"/>
                <a:hlinkClick r:id="rId2"/>
              </a:rPr>
              <a:t>glutamová</a:t>
            </a:r>
            <a:r>
              <a:rPr lang="cs-CZ" sz="3200" dirty="0">
                <a:latin typeface="Arial Black" pitchFamily="34" charset="0"/>
              </a:rPr>
              <a:t> (</a:t>
            </a:r>
            <a:r>
              <a:rPr lang="cs-CZ" sz="3200" dirty="0" err="1">
                <a:latin typeface="Arial Black" pitchFamily="34" charset="0"/>
              </a:rPr>
              <a:t>Glu</a:t>
            </a:r>
            <a:r>
              <a:rPr lang="cs-CZ" sz="3200" dirty="0">
                <a:latin typeface="Arial Black" pitchFamily="34" charset="0"/>
              </a:rPr>
              <a:t>, E)</a:t>
            </a:r>
          </a:p>
        </p:txBody>
      </p:sp>
      <p:pic>
        <p:nvPicPr>
          <p:cNvPr id="6" name="Obrázek 5" descr="Amminoacido_glutamm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24743"/>
            <a:ext cx="4752528" cy="211223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148064" y="3356992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Arial Black" pitchFamily="34" charset="0"/>
                <a:hlinkClick r:id="rId4"/>
              </a:rPr>
              <a:t>Arginin</a:t>
            </a:r>
            <a:r>
              <a:rPr lang="cs-CZ" sz="3200" dirty="0">
                <a:latin typeface="Arial Black" pitchFamily="34" charset="0"/>
              </a:rPr>
              <a:t> (</a:t>
            </a:r>
            <a:r>
              <a:rPr lang="cs-CZ" sz="3200" dirty="0" err="1">
                <a:latin typeface="Arial Black" pitchFamily="34" charset="0"/>
              </a:rPr>
              <a:t>Arg</a:t>
            </a:r>
            <a:r>
              <a:rPr lang="cs-CZ" sz="3200" dirty="0">
                <a:latin typeface="Arial Black" pitchFamily="34" charset="0"/>
              </a:rPr>
              <a:t>, R)</a:t>
            </a:r>
          </a:p>
        </p:txBody>
      </p:sp>
      <p:pic>
        <p:nvPicPr>
          <p:cNvPr id="8" name="Obrázek 7" descr="Amminoacido_arginina_formul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4130" y="4221088"/>
            <a:ext cx="5262371" cy="1850504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>
            <a:off x="4716016" y="1484784"/>
            <a:ext cx="1080120" cy="0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940152" y="1052736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FF0000"/>
                </a:solidFill>
                <a:latin typeface="Arial Black" pitchFamily="34" charset="0"/>
              </a:rPr>
              <a:t>Glutamát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sodný v potravinách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Reakce KERATINU – roubování jiných monomerů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D5F870-4B8B-4AE3-9D09-DA0ECC14DCDF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9" name="Obrázek 8" descr="ROUBOVÁNÍ keratinu etylendisulfi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15061" y="-706749"/>
            <a:ext cx="4104456" cy="80554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97666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Keratin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Lanolin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Fibroin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242D7C-20BE-4E28-B6DC-FA8715C0902F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- CHINONY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5168EB-D309-408E-8175-5A27EFD58B21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8" name="Obrázek 7" descr="síťování keratinu benzochinon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70602" y="-1322331"/>
            <a:ext cx="3816424" cy="856655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– polyfunkční alkylační činidla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533E37-C0B0-40A3-90AD-82FCD030F61D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9" name="Obrázek 8" descr="síťování keratinu alkylačními činid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16778" y="-580474"/>
            <a:ext cx="4582452" cy="842493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–polyfunkční alkylační činidla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742BFA-84BC-4CA8-B6B9-9432F912B2AD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8" name="Obrázek 7" descr="síťování keratinu přes dibromet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57754" y="-317278"/>
            <a:ext cx="4608512" cy="821263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08304" y="2708920"/>
            <a:ext cx="183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+ 2 </a:t>
            </a:r>
            <a:r>
              <a:rPr lang="cs-CZ" sz="3200" dirty="0" err="1">
                <a:solidFill>
                  <a:srgbClr val="C00000"/>
                </a:solidFill>
                <a:latin typeface="Arial Black" pitchFamily="34" charset="0"/>
              </a:rPr>
              <a:t>HBr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Fázové přeměny KERATINU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76BA47-7302-4A7D-9FD8-6A98361B4AED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8" name="Obrázek 7" descr="Keratin popis fázových přemě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44561" y="1494700"/>
            <a:ext cx="1977380" cy="7430155"/>
          </a:xfrm>
          <a:prstGeom prst="rect">
            <a:avLst/>
          </a:prstGeom>
        </p:spPr>
      </p:pic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71191" y="417041"/>
            <a:ext cx="3495675" cy="4191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716016" y="3068960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vody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2195736" y="3429000"/>
            <a:ext cx="2592288" cy="4320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2627784" y="5517232"/>
            <a:ext cx="5832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1331640" y="5805264"/>
            <a:ext cx="4536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2555776" y="2852936"/>
            <a:ext cx="648072" cy="25922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427984" y="155679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)</a:t>
            </a:r>
          </a:p>
        </p:txBody>
      </p:sp>
      <p:cxnSp>
        <p:nvCxnSpPr>
          <p:cNvPr id="23" name="Přímá spojovací šipka 22"/>
          <p:cNvCxnSpPr/>
          <p:nvPr/>
        </p:nvCxnSpPr>
        <p:spPr>
          <a:xfrm flipH="1">
            <a:off x="3131840" y="2132856"/>
            <a:ext cx="1368152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Fázové přeměny KERATINU a FIBROINU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413F15-682C-4F8C-B8BE-F99EAB19A823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 dirty="0"/>
          </a:p>
        </p:txBody>
      </p:sp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27175" y="417042"/>
            <a:ext cx="3495675" cy="4191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vody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323528" y="3861048"/>
            <a:ext cx="1512168" cy="165618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23528" y="4365104"/>
            <a:ext cx="3960440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)</a:t>
            </a:r>
          </a:p>
        </p:txBody>
      </p:sp>
      <p:cxnSp>
        <p:nvCxnSpPr>
          <p:cNvPr id="23" name="Přímá spojovací šipka 22"/>
          <p:cNvCxnSpPr/>
          <p:nvPr/>
        </p:nvCxnSpPr>
        <p:spPr>
          <a:xfrm flipH="1" flipV="1">
            <a:off x="3131840" y="2852936"/>
            <a:ext cx="648072" cy="165618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355976" y="8367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NA VZDUCHU &gt; OXIDACE &gt; SPALOVÁNÍ UŽ PŘI cca. 230 °C</a:t>
            </a:r>
          </a:p>
        </p:txBody>
      </p:sp>
      <p:cxnSp>
        <p:nvCxnSpPr>
          <p:cNvPr id="25" name="Přímá spojovací šipka 24"/>
          <p:cNvCxnSpPr>
            <a:stCxn id="22" idx="1"/>
          </p:cNvCxnSpPr>
          <p:nvPr/>
        </p:nvCxnSpPr>
        <p:spPr>
          <a:xfrm flipH="1">
            <a:off x="3419872" y="1159878"/>
            <a:ext cx="936104" cy="2125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 descr="DTA keratinu X fibroinu obrá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75604" y="677124"/>
            <a:ext cx="3254967" cy="4726272"/>
          </a:xfrm>
          <a:prstGeom prst="rect">
            <a:avLst/>
          </a:prstGeom>
        </p:spPr>
      </p:pic>
      <p:pic>
        <p:nvPicPr>
          <p:cNvPr id="30" name="Obrázek 29" descr="DTA keratinu X fibroinu popis obráz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77064" y="3424136"/>
            <a:ext cx="1187580" cy="364558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20272" y="5229200"/>
            <a:ext cx="180020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šipka 31"/>
          <p:cNvCxnSpPr/>
          <p:nvPr/>
        </p:nvCxnSpPr>
        <p:spPr>
          <a:xfrm flipV="1">
            <a:off x="3563888" y="3717032"/>
            <a:ext cx="2016224" cy="18722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995936" y="5733256"/>
            <a:ext cx="460851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Rozklad v DUSÍKU je až u vyšších teplot a je pomalejší  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flipV="1">
            <a:off x="4932040" y="2636912"/>
            <a:ext cx="2088232" cy="3096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308304" y="2708920"/>
            <a:ext cx="1728192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FIBROIN je teplotně stabilnější než KERATIN</a:t>
            </a:r>
          </a:p>
          <a:p>
            <a:r>
              <a:rPr lang="cs-CZ" b="1" dirty="0">
                <a:solidFill>
                  <a:srgbClr val="C00000"/>
                </a:solidFill>
              </a:rPr>
              <a:t>(</a:t>
            </a:r>
            <a:r>
              <a:rPr lang="cs-CZ" b="1" u="sng" dirty="0">
                <a:solidFill>
                  <a:srgbClr val="C00000"/>
                </a:solidFill>
              </a:rPr>
              <a:t>TEPLOTA FÁZOVÉ PŘEMĚNY</a:t>
            </a:r>
            <a:r>
              <a:rPr lang="cs-CZ" b="1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44" name="Přímá spojovací šipka 43"/>
          <p:cNvCxnSpPr/>
          <p:nvPr/>
        </p:nvCxnSpPr>
        <p:spPr>
          <a:xfrm flipH="1">
            <a:off x="6732240" y="3501008"/>
            <a:ext cx="576064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B9C9E-6AA5-4379-A2FF-69D63142435A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10" name="Obrázek 9" descr="Síťování přes Cr a barve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188640"/>
            <a:ext cx="8568952" cy="596580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667CC0-DBB6-4B47-840A-AD2812DE2164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7" name="Obrázek 6" descr="Zjasňovače a barve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640960" cy="5976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D75C0F-679F-4BB6-BB63-D5DAD05CA682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8" name="Obrázek 7" descr="barvení keratin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548680"/>
            <a:ext cx="8568952" cy="573325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7544" y="1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Barvení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keratinu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83568" y="3789040"/>
            <a:ext cx="7992888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Reaktivní barviva na KERATIN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FA63F-FB66-4B9B-93CB-F9D4AC4268B6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8" name="Obrázek 7" descr="Reaktivní barvivo dichlortriazin a ker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01802" y="-881522"/>
            <a:ext cx="4104457" cy="768494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202E02-A5E9-47E9-8AC7-E60B64B0A32E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Ochrana keratinu proti molům</a:t>
            </a:r>
          </a:p>
        </p:txBody>
      </p:sp>
      <p:pic>
        <p:nvPicPr>
          <p:cNvPr id="11" name="Obrázek 10" descr="Ochrana keratinu proti molů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92198"/>
            <a:ext cx="8424936" cy="5417122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539552" y="980728"/>
            <a:ext cx="784887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8B0C4D-1383-41D8-8AB1-B9008F6D55ED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9" name="Obrázek 8" descr="Primary_and other structures bílkoviny 12102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347864" y="116632"/>
            <a:ext cx="2448272" cy="92333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Interakce v rámci jedné makromolekuly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4581128"/>
            <a:ext cx="244827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Interakce v rámci VÍCE </a:t>
            </a:r>
            <a:r>
              <a:rPr lang="cs-CZ" cap="all" dirty="0">
                <a:solidFill>
                  <a:srgbClr val="008000"/>
                </a:solidFill>
                <a:latin typeface="Arial Black" pitchFamily="34" charset="0"/>
              </a:rPr>
              <a:t>makromolekul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5220072" y="1052736"/>
            <a:ext cx="576064" cy="93610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V="1">
            <a:off x="1331640" y="3789040"/>
            <a:ext cx="432048" cy="72008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1043608" y="4221088"/>
            <a:ext cx="216024" cy="288032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948264" y="321297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Dvě možnosti - struktury</a:t>
            </a:r>
          </a:p>
        </p:txBody>
      </p:sp>
      <p:cxnSp>
        <p:nvCxnSpPr>
          <p:cNvPr id="19" name="Přímá spojovací šipka 18"/>
          <p:cNvCxnSpPr/>
          <p:nvPr/>
        </p:nvCxnSpPr>
        <p:spPr>
          <a:xfrm flipV="1">
            <a:off x="7884368" y="2204864"/>
            <a:ext cx="144016" cy="108012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>
            <a:stCxn id="18" idx="2"/>
          </p:cNvCxnSpPr>
          <p:nvPr/>
        </p:nvCxnSpPr>
        <p:spPr>
          <a:xfrm>
            <a:off x="7956376" y="3859307"/>
            <a:ext cx="288032" cy="793829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123728" y="5877272"/>
            <a:ext cx="504056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Arial Black" pitchFamily="34" charset="0"/>
              </a:rPr>
              <a:t>TOTO JE JEDNA MAKROMOLEKULA, dole se točí zpět</a:t>
            </a:r>
          </a:p>
        </p:txBody>
      </p:sp>
      <p:cxnSp>
        <p:nvCxnSpPr>
          <p:cNvPr id="17" name="Přímá spojovací šipka 16"/>
          <p:cNvCxnSpPr/>
          <p:nvPr/>
        </p:nvCxnSpPr>
        <p:spPr>
          <a:xfrm flipV="1">
            <a:off x="6804248" y="5733256"/>
            <a:ext cx="720080" cy="288032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114BA-613D-40E9-987D-EA36786B11BB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Ochrana keratinu proti molům</a:t>
            </a:r>
          </a:p>
        </p:txBody>
      </p:sp>
      <p:pic>
        <p:nvPicPr>
          <p:cNvPr id="8" name="Obrázek 7" descr="MITIN FF PROTI MOLŮM ChemIndex_action_1_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3600400" cy="318435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23528" y="11967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 Black" pitchFamily="34" charset="0"/>
              </a:rPr>
              <a:t>MITIN FF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644008" y="105273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 PARAMI INSEKTICIDŮ (např. </a:t>
            </a:r>
            <a:r>
              <a:rPr lang="cs-CZ" dirty="0" err="1"/>
              <a:t>naftalén</a:t>
            </a:r>
            <a:r>
              <a:rPr lang="cs-CZ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Povrchová apretura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Reaktivní insekticidy &gt; </a:t>
            </a:r>
            <a:r>
              <a:rPr lang="cs-CZ" dirty="0">
                <a:latin typeface="Arial Black" pitchFamily="34" charset="0"/>
              </a:rPr>
              <a:t>MITIN FF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struktura KERATINOVÉ ČÁSTI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5658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Může být ve dvou strukturách řetězce:</a:t>
            </a:r>
            <a:endParaRPr lang="cs-CZ" b="1" dirty="0">
              <a:solidFill>
                <a:srgbClr val="FF0000"/>
              </a:solidFill>
              <a:latin typeface="Symbol" pitchFamily="18" charset="2"/>
            </a:endParaRPr>
          </a:p>
          <a:p>
            <a:pPr lvl="1">
              <a:buFont typeface="Wingdings" pitchFamily="2" charset="2"/>
              <a:buChar char="§"/>
            </a:pPr>
            <a:r>
              <a:rPr lang="cs-CZ" b="1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>
                <a:solidFill>
                  <a:srgbClr val="0000FF"/>
                </a:solidFill>
              </a:rPr>
              <a:t> spirála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>
                <a:solidFill>
                  <a:srgbClr val="008000"/>
                </a:solidFill>
              </a:rPr>
              <a:t> skládaný list </a:t>
            </a:r>
          </a:p>
          <a:p>
            <a:pPr marL="342900" lvl="1" indent="-342900">
              <a:buFont typeface="Wingdings" pitchFamily="2" charset="2"/>
              <a:buChar char="v"/>
            </a:pPr>
            <a:r>
              <a:rPr lang="cs-CZ" b="1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>
                <a:solidFill>
                  <a:srgbClr val="0000FF"/>
                </a:solidFill>
              </a:rPr>
              <a:t> spirála se při protažení za tepla (cca. 85 °C) mění na </a:t>
            </a:r>
            <a:r>
              <a:rPr lang="cs-CZ" b="1" dirty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>
                <a:solidFill>
                  <a:srgbClr val="008000"/>
                </a:solidFill>
              </a:rPr>
              <a:t> skládaný list </a:t>
            </a:r>
          </a:p>
          <a:p>
            <a:pPr marL="342900" lvl="1" indent="-342900">
              <a:buFont typeface="Wingdings" pitchFamily="2" charset="2"/>
              <a:buChar char="v"/>
            </a:pPr>
            <a:r>
              <a:rPr lang="cs-CZ" b="1" dirty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>
                <a:solidFill>
                  <a:srgbClr val="008000"/>
                </a:solidFill>
              </a:rPr>
              <a:t> skládaný list tvoří </a:t>
            </a:r>
            <a:r>
              <a:rPr lang="cs-CZ" b="1" cap="all" dirty="0" err="1">
                <a:solidFill>
                  <a:srgbClr val="008000"/>
                </a:solidFill>
              </a:rPr>
              <a:t>mezivláknovou</a:t>
            </a:r>
            <a:r>
              <a:rPr lang="cs-CZ" b="1" cap="all" dirty="0">
                <a:solidFill>
                  <a:srgbClr val="008000"/>
                </a:solidFill>
              </a:rPr>
              <a:t> složku </a:t>
            </a:r>
            <a:r>
              <a:rPr lang="cs-CZ" b="1" dirty="0">
                <a:solidFill>
                  <a:srgbClr val="008000"/>
                </a:solidFill>
              </a:rPr>
              <a:t>mezi </a:t>
            </a:r>
            <a:r>
              <a:rPr lang="cs-CZ" b="1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>
                <a:solidFill>
                  <a:srgbClr val="0000FF"/>
                </a:solidFill>
              </a:rPr>
              <a:t> spirálami, jejichž soubor tvoří </a:t>
            </a:r>
            <a:r>
              <a:rPr lang="cs-CZ" b="1" dirty="0">
                <a:solidFill>
                  <a:srgbClr val="C00000"/>
                </a:solidFill>
              </a:rPr>
              <a:t>makroskopické vlákno vlny</a:t>
            </a:r>
          </a:p>
          <a:p>
            <a:pPr marL="342900" lvl="1" indent="-342900">
              <a:buFontTx/>
              <a:buChar char="•"/>
            </a:pPr>
            <a:r>
              <a:rPr lang="cs-CZ" b="1" dirty="0">
                <a:solidFill>
                  <a:srgbClr val="C00000"/>
                </a:solidFill>
                <a:latin typeface="Arial Black" pitchFamily="34" charset="0"/>
              </a:rPr>
              <a:t>VLÁKNO VLNY JE TEDY kompozitní útvar, kde je </a:t>
            </a:r>
            <a:r>
              <a:rPr lang="cs-CZ" b="1" u="sng" dirty="0">
                <a:solidFill>
                  <a:srgbClr val="C00000"/>
                </a:solidFill>
                <a:latin typeface="Arial Black" pitchFamily="34" charset="0"/>
              </a:rPr>
              <a:t>několik složek </a:t>
            </a:r>
            <a:r>
              <a:rPr lang="cs-CZ" b="1" dirty="0">
                <a:solidFill>
                  <a:srgbClr val="C00000"/>
                </a:solidFill>
                <a:latin typeface="Arial Black" pitchFamily="34" charset="0"/>
              </a:rPr>
              <a:t>a </a:t>
            </a:r>
            <a:r>
              <a:rPr lang="cs-CZ" b="1" u="sng" dirty="0">
                <a:solidFill>
                  <a:srgbClr val="C00000"/>
                </a:solidFill>
                <a:latin typeface="Arial Black" pitchFamily="34" charset="0"/>
              </a:rPr>
              <a:t>příčná konstrukce</a:t>
            </a:r>
          </a:p>
          <a:p>
            <a:pPr marL="342900" lvl="1" indent="-342900">
              <a:buFontTx/>
              <a:buChar char="•"/>
            </a:pPr>
            <a:endParaRPr lang="cs-CZ" b="1" dirty="0">
              <a:solidFill>
                <a:srgbClr val="008000"/>
              </a:solidFill>
            </a:endParaRPr>
          </a:p>
          <a:p>
            <a:pPr marL="342900" lvl="1" indent="-342900">
              <a:buFontTx/>
              <a:buChar char="•"/>
            </a:pPr>
            <a:endParaRPr lang="cs-CZ" b="1" dirty="0">
              <a:solidFill>
                <a:srgbClr val="0000FF"/>
              </a:solidFill>
            </a:endParaRPr>
          </a:p>
          <a:p>
            <a:endParaRPr lang="cs-CZ" b="1" dirty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C6A13-B476-43C9-8F5A-9AFF33CA3BE8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-  struktura spirálová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8ACEAD-B3B0-41B5-B320-F2CF24F82621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8" name="Obrázek 7" descr="img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20559" y="-588311"/>
            <a:ext cx="5430874" cy="8280920"/>
          </a:xfrm>
          <a:prstGeom prst="rect">
            <a:avLst/>
          </a:prstGeom>
        </p:spPr>
      </p:pic>
      <p:cxnSp>
        <p:nvCxnSpPr>
          <p:cNvPr id="10" name="Přímá spojovací čára 9"/>
          <p:cNvCxnSpPr/>
          <p:nvPr/>
        </p:nvCxnSpPr>
        <p:spPr>
          <a:xfrm>
            <a:off x="2627784" y="5301208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499992" y="5301208"/>
            <a:ext cx="2736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899592" y="4005064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-  struktura spirálová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D1E9E5-C79C-408A-BF19-428AC240BCF4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9" name="Obrázek 8" descr="img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75" y="908720"/>
            <a:ext cx="8454613" cy="3600400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3995936" y="4365104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5076056" y="1052736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7452320" y="1268760"/>
            <a:ext cx="648072" cy="576064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3491880" y="4005064"/>
            <a:ext cx="273630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6084168" y="1844824"/>
            <a:ext cx="936104" cy="0"/>
          </a:xfrm>
          <a:prstGeom prst="line">
            <a:avLst/>
          </a:prstGeom>
          <a:ln w="38100">
            <a:solidFill>
              <a:srgbClr val="0000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62785-6F7B-413D-8E63-6C02D71D89C2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11" name="Obrázek 10" descr="vlněné vlákno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59668" y="1821741"/>
            <a:ext cx="5788551" cy="4283968"/>
          </a:xfrm>
          <a:prstGeom prst="rect">
            <a:avLst/>
          </a:prstGeom>
        </p:spPr>
      </p:pic>
      <p:pic>
        <p:nvPicPr>
          <p:cNvPr id="12" name="Obrázek 11" descr="vlněné vlákno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690833" y="1630663"/>
            <a:ext cx="5918170" cy="453650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723144" y="0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KUTIKULA </a:t>
            </a:r>
            <a:endParaRPr lang="cs-CZ" sz="2800" dirty="0"/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6372200" y="332656"/>
            <a:ext cx="576064" cy="115212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7186348" y="836712"/>
            <a:ext cx="1957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CORTEX </a:t>
            </a:r>
            <a:endParaRPr lang="cs-CZ" sz="2800" dirty="0"/>
          </a:p>
        </p:txBody>
      </p:sp>
      <p:cxnSp>
        <p:nvCxnSpPr>
          <p:cNvPr id="17" name="Přímá spojovací šipka 16"/>
          <p:cNvCxnSpPr/>
          <p:nvPr/>
        </p:nvCxnSpPr>
        <p:spPr>
          <a:xfrm flipH="1">
            <a:off x="7236296" y="1268760"/>
            <a:ext cx="792088" cy="108012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6876256" y="1268760"/>
            <a:ext cx="1080120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067944" y="6021288"/>
            <a:ext cx="1440160" cy="33855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FF"/>
                </a:solidFill>
              </a:rPr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ortokortexu</a:t>
            </a:r>
            <a:endParaRPr lang="cs-CZ" sz="1600" b="1" dirty="0">
              <a:solidFill>
                <a:srgbClr val="0000FF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3896174" y="324433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MEDULA </a:t>
            </a:r>
            <a:endParaRPr lang="cs-CZ" dirty="0"/>
          </a:p>
        </p:txBody>
      </p:sp>
      <p:sp>
        <p:nvSpPr>
          <p:cNvPr id="23" name="Obdélník 22"/>
          <p:cNvSpPr/>
          <p:nvPr/>
        </p:nvSpPr>
        <p:spPr>
          <a:xfrm>
            <a:off x="2051720" y="404664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9900"/>
                </a:solidFill>
                <a:latin typeface="Arial Black" pitchFamily="34" charset="0"/>
              </a:rPr>
              <a:t>MEDULA </a:t>
            </a:r>
            <a:r>
              <a:rPr lang="cs-CZ" b="1" dirty="0">
                <a:solidFill>
                  <a:srgbClr val="009900"/>
                </a:solidFill>
              </a:rPr>
              <a:t>uzavřené vzduchové bubliny</a:t>
            </a:r>
            <a:r>
              <a:rPr lang="cs-CZ" b="1" dirty="0">
                <a:solidFill>
                  <a:srgbClr val="009900"/>
                </a:solidFill>
                <a:latin typeface="Arial Black" pitchFamily="34" charset="0"/>
              </a:rPr>
              <a:t> </a:t>
            </a:r>
            <a:endParaRPr lang="cs-CZ" dirty="0">
              <a:solidFill>
                <a:srgbClr val="009900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>
            <a:off x="4211960" y="692696"/>
            <a:ext cx="1656184" cy="19442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>
            <a:off x="4364360" y="845096"/>
            <a:ext cx="2151856" cy="17918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4364360" y="845096"/>
            <a:ext cx="1791816" cy="3808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74BCA-6985-4705-A67D-60C120411DCB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0" y="18864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0000"/>
                </a:solidFill>
                <a:latin typeface="Arial Black" pitchFamily="34" charset="0"/>
              </a:rPr>
              <a:t>Příroda je velká čarodějka!</a:t>
            </a:r>
          </a:p>
        </p:txBody>
      </p:sp>
      <p:pic>
        <p:nvPicPr>
          <p:cNvPr id="9" name="Obrázek 8" descr="vlněné vlákno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37623" y="-570045"/>
            <a:ext cx="5668754" cy="878497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499992" y="2492896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08000"/>
                </a:solidFill>
                <a:latin typeface="Arial Black" pitchFamily="34" charset="0"/>
              </a:rPr>
              <a:t>Vodíkové můstky a vazby přes síru v řetězci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– morfologie vlákna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Vnější část = KUTIKULA  </a:t>
            </a:r>
            <a:r>
              <a:rPr lang="cs-CZ" sz="2800" b="1" dirty="0"/>
              <a:t>= BLÁNA tvoří šupinkovitý povrch vlákna orientace hrotů š</a:t>
            </a:r>
          </a:p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Vnitřní část = CORTEX </a:t>
            </a:r>
            <a:r>
              <a:rPr lang="cs-CZ" sz="2800" b="1" dirty="0"/>
              <a:t>= KŮROVÁ ČÁST tvoří vlákna orientace ve směru vlákna</a:t>
            </a:r>
          </a:p>
          <a:p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Dřeň = MEDULA </a:t>
            </a:r>
            <a:r>
              <a:rPr lang="cs-CZ" sz="2800" b="1" dirty="0"/>
              <a:t>= tvoří vnitřek vlákna a je rozdělena uzavřené vzduchové bubliny &gt; </a:t>
            </a: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vlastní tepelně izolační část vlny</a:t>
            </a:r>
            <a:r>
              <a:rPr lang="cs-CZ" sz="2800" b="1" dirty="0"/>
              <a:t> </a:t>
            </a:r>
          </a:p>
          <a:p>
            <a:endParaRPr lang="cs-CZ" sz="2800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6F83C3-22B0-4117-8857-8A83F612E509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9B1D52-07ED-431A-B68D-019ABE74CC49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7" name="Obrázek 6" descr="technický význam konstituce vl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957655" y="-157456"/>
            <a:ext cx="5932545" cy="691276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2448272" cy="2664296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OVČÍ VLNA -  struktura plošná 1</a:t>
            </a:r>
            <a:br>
              <a:rPr lang="cs-CZ" sz="24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400" cap="all" dirty="0">
                <a:solidFill>
                  <a:srgbClr val="FF0000"/>
                </a:solidFill>
                <a:latin typeface="Arial Black" pitchFamily="34" charset="0"/>
              </a:rPr>
              <a:t>skládaný list</a:t>
            </a:r>
            <a:br>
              <a:rPr lang="cs-CZ" sz="2400" cap="all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400" cap="all" dirty="0">
                <a:solidFill>
                  <a:srgbClr val="FF0000"/>
                </a:solidFill>
                <a:latin typeface="Arial Black" pitchFamily="34" charset="0"/>
              </a:rPr>
              <a:t>keratinu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25D299-1B17-4D4C-9AC0-3D7F1D0A5614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9" name="Obrázek 8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7452" y="0"/>
            <a:ext cx="66865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260648"/>
            <a:ext cx="2376264" cy="273630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-  struktura plošná 2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skládaný list</a:t>
            </a:r>
            <a:b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D4165-C0D6-4539-89CB-C737B06FC76A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8" name="Obrázek 7" descr="220px-Beta_sheet_bonding_antiparallel-color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3168352" cy="4941168"/>
          </a:xfrm>
          <a:prstGeom prst="rect">
            <a:avLst/>
          </a:prstGeom>
        </p:spPr>
      </p:pic>
      <p:pic>
        <p:nvPicPr>
          <p:cNvPr id="10" name="Obrázek 9" descr="220px-Beta_sheet_bonding_parallel-color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88640"/>
            <a:ext cx="3024336" cy="52565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411760" y="5373216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ANTIPARALELNÍ</a:t>
            </a:r>
            <a:r>
              <a:rPr lang="cs-CZ" b="1" dirty="0">
                <a:solidFill>
                  <a:srgbClr val="0000FF"/>
                </a:solidFill>
              </a:rPr>
              <a:t> uspořádání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444208" y="5517232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8000"/>
                </a:solidFill>
              </a:rPr>
              <a:t>PARALELNÍ uspořádání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SEKUNDÁRNÍ STRUKTURA proteinů II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EE99AD-B638-4FBE-B240-EE99788D8B26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9" name="Obrázek 8" descr="img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5536" y="1033116"/>
            <a:ext cx="8424936" cy="505219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203848" y="5733256"/>
            <a:ext cx="4248472" cy="36004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3707904" y="980728"/>
            <a:ext cx="5040560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Arial Black" pitchFamily="34" charset="0"/>
              </a:rPr>
              <a:t>TOTO JE JEDNA MAKROMOLEKULA,  na konci se točí zpět &gt; proto se jedná o SEKUNDÁRNÍ STRUKTURU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3779912" y="1628800"/>
            <a:ext cx="432048" cy="2448272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- složení</a:t>
            </a: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395536" y="620688"/>
          <a:ext cx="8229600" cy="5643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3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309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Složka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% hmot.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Poznámka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658">
                <a:tc>
                  <a:txBody>
                    <a:bodyPr/>
                    <a:lstStyle/>
                    <a:p>
                      <a:r>
                        <a:rPr lang="cs-CZ" sz="2800" b="1" cap="all" baseline="0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Vlastní vlákno (keratin)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ZBYTEK DO 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1503">
                <a:tc>
                  <a:txBody>
                    <a:bodyPr/>
                    <a:lstStyle/>
                    <a:p>
                      <a:r>
                        <a:rPr lang="cs-CZ" sz="2800" b="1" cap="all" baseline="0" dirty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Ovčí tuk (LANOLÍN)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5 – 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Směs</a:t>
                      </a:r>
                      <a:r>
                        <a:rPr lang="cs-CZ" sz="2000" b="1" baseline="0" dirty="0">
                          <a:solidFill>
                            <a:srgbClr val="C00000"/>
                          </a:solidFill>
                        </a:rPr>
                        <a:t> kyselin (udáváno až 36) s alkoholy (udáváno 23 alifatických), sterolů (hlavně cholesterol)</a:t>
                      </a:r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417">
                <a:tc>
                  <a:txBody>
                    <a:bodyPr/>
                    <a:lstStyle/>
                    <a:p>
                      <a:r>
                        <a:rPr lang="cs-CZ" sz="2800" b="1" dirty="0">
                          <a:latin typeface="Arial Black" pitchFamily="34" charset="0"/>
                        </a:rPr>
                        <a:t>NEČISTOTY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5 – 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5297">
                <a:tc>
                  <a:txBody>
                    <a:bodyPr/>
                    <a:lstStyle/>
                    <a:p>
                      <a:r>
                        <a:rPr lang="cs-CZ" sz="2800" b="1" dirty="0">
                          <a:latin typeface="Arial Black" pitchFamily="34" charset="0"/>
                        </a:rPr>
                        <a:t>ROSTLINNÉ ZBYTKY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1 –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417">
                <a:tc>
                  <a:txBody>
                    <a:bodyPr/>
                    <a:lstStyle/>
                    <a:p>
                      <a:r>
                        <a:rPr lang="cs-CZ" sz="2800" b="1" dirty="0">
                          <a:latin typeface="Arial Black" pitchFamily="34" charset="0"/>
                        </a:rPr>
                        <a:t>VLHKOST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8 - 12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34E0ED-F9E7-431A-AB0C-60342ACBFA63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Šupinkovitá struktura ovčí vlny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A9AC2A-FC07-4C2D-844C-68B2BEF8E063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5" name="Obrázek 4" descr="naturalwoolfiber-close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132538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D05321-F83E-420A-A987-C11D5C8D5C3A}" type="datetime1">
              <a:rPr lang="cs-CZ" smtClean="0"/>
              <a:t>28.11.2021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6" name="Obrázek 5" descr="img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5745" y="214416"/>
            <a:ext cx="6048672" cy="599712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00192" y="188640"/>
            <a:ext cx="2664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Optický mikroskop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, není udáno, z jakého zvířete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CFC558-E5C5-49BB-A29D-79E47F6F3F0A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91680" y="616530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pic>
        <p:nvPicPr>
          <p:cNvPr id="1029" name="Obrázek 5" descr="img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905125" cy="3409950"/>
          </a:xfrm>
          <a:prstGeom prst="rect">
            <a:avLst/>
          </a:prstGeom>
          <a:noFill/>
        </p:spPr>
      </p:pic>
      <p:pic>
        <p:nvPicPr>
          <p:cNvPr id="1028" name="Obrázek 6" descr="img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88840"/>
            <a:ext cx="3038475" cy="3552825"/>
          </a:xfrm>
          <a:prstGeom prst="rect">
            <a:avLst/>
          </a:prstGeom>
          <a:noFill/>
        </p:spPr>
      </p:pic>
      <p:pic>
        <p:nvPicPr>
          <p:cNvPr id="1027" name="Obrázek 7" descr="img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852936"/>
            <a:ext cx="2981325" cy="3486150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347864" y="188640"/>
            <a:ext cx="53285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Vnitřní struktura (</a:t>
            </a:r>
            <a:r>
              <a:rPr lang="cs-CZ" sz="3600" dirty="0">
                <a:solidFill>
                  <a:srgbClr val="009900"/>
                </a:solidFill>
                <a:latin typeface="Arial Black" pitchFamily="34" charset="0"/>
              </a:rPr>
              <a:t>MEDULA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) ovčí vlny a dalších chlupů zvířat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79512" y="357301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Ovce valaška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419872" y="55892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</a:rPr>
              <a:t>Králík domácí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732240" y="2420888"/>
            <a:ext cx="1656184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Kočka divoká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6084168" y="1556792"/>
            <a:ext cx="154401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KUTIKULA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>
            <a:off x="6084168" y="1916832"/>
            <a:ext cx="648072" cy="144016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7668344" y="1988840"/>
            <a:ext cx="129614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CORTEX</a:t>
            </a:r>
            <a:endParaRPr lang="cs-CZ" dirty="0">
              <a:solidFill>
                <a:srgbClr val="0000FF"/>
              </a:solidFill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 flipH="1">
            <a:off x="8532440" y="2348880"/>
            <a:ext cx="432048" cy="86409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436096" y="6309320"/>
            <a:ext cx="1368152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MEDULA</a:t>
            </a:r>
            <a:endParaRPr lang="cs-CZ" dirty="0"/>
          </a:p>
        </p:txBody>
      </p:sp>
      <p:cxnSp>
        <p:nvCxnSpPr>
          <p:cNvPr id="35" name="Přímá spojovací šipka 34"/>
          <p:cNvCxnSpPr/>
          <p:nvPr/>
        </p:nvCxnSpPr>
        <p:spPr>
          <a:xfrm flipV="1">
            <a:off x="6516216" y="5229200"/>
            <a:ext cx="216024" cy="108012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H="1" flipV="1">
            <a:off x="2051720" y="1556792"/>
            <a:ext cx="3672408" cy="47525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 flipV="1">
            <a:off x="4436368" y="3581400"/>
            <a:ext cx="1503784" cy="272792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BC509C-A460-4657-91AF-4E5A1C90BF08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88640"/>
            <a:ext cx="87849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Podsada</a:t>
            </a:r>
            <a:r>
              <a:rPr lang="cs-CZ" sz="2800" b="1" dirty="0"/>
              <a:t> je jemná, hustá, většinou nevýrazně zbarvená a slouží jako </a:t>
            </a:r>
            <a:r>
              <a:rPr lang="cs-CZ" sz="2800" b="1" dirty="0">
                <a:hlinkClick r:id="rId2" tooltip="Izolace"/>
              </a:rPr>
              <a:t>izolační</a:t>
            </a:r>
            <a:r>
              <a:rPr lang="cs-CZ" sz="2800" b="1" dirty="0"/>
              <a:t> vrstva. Podsada se skládá z jemných, hustě rostlých, krátkých chloupků. U některých chovaných zvířat (</a:t>
            </a:r>
            <a:r>
              <a:rPr lang="cs-CZ" sz="2800" b="1" dirty="0">
                <a:hlinkClick r:id="rId3" tooltip="Ovce"/>
              </a:rPr>
              <a:t>ovce</a:t>
            </a:r>
            <a:r>
              <a:rPr lang="cs-CZ" sz="2800" b="1" dirty="0"/>
              <a:t>, </a:t>
            </a:r>
            <a:r>
              <a:rPr lang="cs-CZ" sz="2800" b="1" dirty="0">
                <a:hlinkClick r:id="rId4" tooltip="Lama"/>
              </a:rPr>
              <a:t>lama</a:t>
            </a:r>
            <a:r>
              <a:rPr lang="cs-CZ" sz="2800" b="1" dirty="0"/>
              <a:t>, </a:t>
            </a:r>
            <a:r>
              <a:rPr lang="cs-CZ" sz="2800" b="1" dirty="0">
                <a:hlinkClick r:id="rId5" tooltip="Velbloud"/>
              </a:rPr>
              <a:t>velbloud</a:t>
            </a:r>
            <a:r>
              <a:rPr lang="cs-CZ" sz="2800" b="1" dirty="0"/>
              <a:t>, </a:t>
            </a:r>
            <a:r>
              <a:rPr lang="cs-CZ" sz="2800" b="1" dirty="0">
                <a:hlinkClick r:id="rId6" tooltip="Králík"/>
              </a:rPr>
              <a:t>králík</a:t>
            </a:r>
            <a:r>
              <a:rPr lang="cs-CZ" sz="2800" b="1" dirty="0"/>
              <a:t> atd.) vytvářející typickou strukturu zvanou </a:t>
            </a:r>
            <a:r>
              <a:rPr lang="cs-CZ" sz="2800" b="1" dirty="0">
                <a:hlinkClick r:id="rId7" tooltip="Ovčí vlna"/>
              </a:rPr>
              <a:t>vlna</a:t>
            </a:r>
            <a:r>
              <a:rPr lang="cs-CZ" sz="2800" b="1" dirty="0"/>
              <a:t>. Hlavní funkcí podsady je tepelná izolace: chrání před nadměrným chladem v zimě a teplem v létě.</a:t>
            </a:r>
            <a:r>
              <a:rPr lang="cs-CZ" sz="2800" b="1" baseline="30000" dirty="0">
                <a:hlinkClick r:id="rId8"/>
              </a:rPr>
              <a:t>[3]</a:t>
            </a:r>
            <a:endParaRPr lang="cs-CZ" sz="2800" b="1" dirty="0"/>
          </a:p>
          <a:p>
            <a:r>
              <a:rPr lang="cs-CZ" sz="2800" b="1" dirty="0">
                <a:solidFill>
                  <a:srgbClr val="0000FF"/>
                </a:solidFill>
              </a:rPr>
              <a:t>Pesík</a:t>
            </a:r>
            <a:r>
              <a:rPr lang="cs-CZ" sz="2800" b="1" dirty="0"/>
              <a:t> je dlouhý, hrubý, rovný chlup, jenž podsadu přečnívá a má ochrannou funkci. Pesíky jsou různě dlouhé a silné a jsou nositeli celkového zbarvení. Někdy jsou pesíky přeměněné v ostny, </a:t>
            </a:r>
            <a:r>
              <a:rPr lang="cs-CZ" sz="2800" b="1" dirty="0">
                <a:hlinkClick r:id="rId9" tooltip="Bodlina"/>
              </a:rPr>
              <a:t>bodliny</a:t>
            </a:r>
            <a:r>
              <a:rPr lang="cs-CZ" sz="2800" b="1" dirty="0"/>
              <a:t> nebo </a:t>
            </a:r>
            <a:r>
              <a:rPr lang="cs-CZ" sz="2800" b="1" dirty="0">
                <a:hlinkClick r:id="rId10" tooltip="Šupina"/>
              </a:rPr>
              <a:t>šupiny</a:t>
            </a:r>
            <a:r>
              <a:rPr lang="cs-CZ" sz="2800" b="1" dirty="0"/>
              <a:t>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87E340-A23D-400C-9399-F1B411D2043B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5" name="Obrázek 4" descr="P1040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5661248"/>
            <a:ext cx="8784976" cy="1077218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Kocoura Huga to určitě také dobře hřeje, a to je KOČKA DOMÁCÍ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Hugova srst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29C6B4-6B38-497A-AC77-7BCA0DD67C63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6" name="Obrázek 5" descr="kocour chlup 5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00921" cy="3816424"/>
          </a:xfrm>
          <a:prstGeom prst="rect">
            <a:avLst/>
          </a:prstGeom>
        </p:spPr>
      </p:pic>
      <p:pic>
        <p:nvPicPr>
          <p:cNvPr id="7" name="Obrázek 6" descr="kocour chlup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9476" y="2708921"/>
            <a:ext cx="4784524" cy="414907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716016" y="76470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Pesík</a:t>
            </a:r>
            <a:r>
              <a:rPr lang="cs-CZ" sz="3600" b="1" dirty="0"/>
              <a:t> </a:t>
            </a:r>
            <a:endParaRPr lang="cs-CZ" sz="3600" dirty="0"/>
          </a:p>
        </p:txBody>
      </p:sp>
      <p:cxnSp>
        <p:nvCxnSpPr>
          <p:cNvPr id="11" name="Přímá spojovací šipka 10"/>
          <p:cNvCxnSpPr>
            <a:stCxn id="9" idx="2"/>
          </p:cNvCxnSpPr>
          <p:nvPr/>
        </p:nvCxnSpPr>
        <p:spPr>
          <a:xfrm flipH="1">
            <a:off x="5148064" y="1411035"/>
            <a:ext cx="327134" cy="396218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6660232" y="1988840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Podsada</a:t>
            </a:r>
            <a:r>
              <a:rPr lang="cs-CZ" sz="3600" b="1" dirty="0"/>
              <a:t> </a:t>
            </a:r>
            <a:endParaRPr lang="cs-CZ" sz="3600" dirty="0"/>
          </a:p>
        </p:txBody>
      </p:sp>
      <p:cxnSp>
        <p:nvCxnSpPr>
          <p:cNvPr id="14" name="Přímá spojovací šipka 13"/>
          <p:cNvCxnSpPr>
            <a:stCxn id="12" idx="2"/>
          </p:cNvCxnSpPr>
          <p:nvPr/>
        </p:nvCxnSpPr>
        <p:spPr>
          <a:xfrm>
            <a:off x="7778487" y="2635171"/>
            <a:ext cx="33873" cy="5778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956376" y="2636912"/>
            <a:ext cx="216024" cy="30963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CCD8A5-6306-4D19-9A61-C0FD8C485949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5" name="Obrázek 4" descr="kocour chlup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1960" cy="3652559"/>
          </a:xfrm>
          <a:prstGeom prst="rect">
            <a:avLst/>
          </a:prstGeom>
        </p:spPr>
      </p:pic>
      <p:pic>
        <p:nvPicPr>
          <p:cNvPr id="6" name="Obrázek 5" descr="kocour chlup 4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3402" y="2564904"/>
            <a:ext cx="4950597" cy="429309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16016" y="76470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Pesík</a:t>
            </a:r>
            <a:r>
              <a:rPr lang="cs-CZ" sz="3600" b="1" dirty="0"/>
              <a:t> </a:t>
            </a:r>
            <a:endParaRPr lang="cs-CZ" sz="3600" dirty="0"/>
          </a:p>
        </p:txBody>
      </p:sp>
      <p:cxnSp>
        <p:nvCxnSpPr>
          <p:cNvPr id="8" name="Přímá spojovací šipka 7"/>
          <p:cNvCxnSpPr>
            <a:stCxn id="7" idx="1"/>
          </p:cNvCxnSpPr>
          <p:nvPr/>
        </p:nvCxnSpPr>
        <p:spPr>
          <a:xfrm flipH="1" flipV="1">
            <a:off x="4211960" y="692697"/>
            <a:ext cx="504056" cy="395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5292080" y="1411035"/>
            <a:ext cx="183118" cy="136989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251520" y="3789040"/>
            <a:ext cx="3206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Hugova srst</a:t>
            </a:r>
            <a:endParaRPr lang="cs-CZ" sz="36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5EB4A-3A4F-495D-8FCC-F65DA779FE44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5" name="Obrázek 4" descr="kralik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2000" cy="39647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3933056"/>
            <a:ext cx="3708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C00000"/>
                </a:solidFill>
                <a:latin typeface="Arial Black" pitchFamily="34" charset="0"/>
              </a:rPr>
              <a:t>Králík – původ neznámý</a:t>
            </a:r>
          </a:p>
        </p:txBody>
      </p:sp>
      <p:pic>
        <p:nvPicPr>
          <p:cNvPr id="7" name="Obrázek 6" descr="kocour chlup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643442"/>
            <a:ext cx="4860031" cy="421455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868144" y="1484784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Hugova srst  podsada</a:t>
            </a:r>
            <a:endParaRPr lang="cs-CZ" sz="36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Hlavní zdroje KERATINOVÉHO vlákna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3600" b="1" dirty="0">
                <a:solidFill>
                  <a:srgbClr val="FF0000"/>
                </a:solidFill>
              </a:rPr>
              <a:t>Ovce</a:t>
            </a:r>
          </a:p>
          <a:p>
            <a:r>
              <a:rPr lang="cs-CZ" sz="3600" b="1" dirty="0">
                <a:solidFill>
                  <a:srgbClr val="008000"/>
                </a:solidFill>
              </a:rPr>
              <a:t>Vikuňa</a:t>
            </a:r>
            <a:r>
              <a:rPr lang="cs-CZ" sz="3600" dirty="0"/>
              <a:t>, nebo </a:t>
            </a:r>
            <a:r>
              <a:rPr lang="cs-CZ" sz="3600" b="1" i="1" dirty="0"/>
              <a:t>lama vikuňa</a:t>
            </a:r>
            <a:r>
              <a:rPr lang="cs-CZ" sz="3600" b="1" dirty="0"/>
              <a:t> </a:t>
            </a:r>
            <a:r>
              <a:rPr lang="cs-CZ" sz="3600" dirty="0"/>
              <a:t>(</a:t>
            </a:r>
            <a:r>
              <a:rPr lang="cs-CZ" sz="3600" b="1" i="1" dirty="0" err="1"/>
              <a:t>Vicugna</a:t>
            </a:r>
            <a:r>
              <a:rPr lang="cs-CZ" sz="3600" b="1" i="1" dirty="0"/>
              <a:t> </a:t>
            </a:r>
            <a:r>
              <a:rPr lang="cs-CZ" sz="3600" b="1" i="1" dirty="0" err="1"/>
              <a:t>vicugna</a:t>
            </a:r>
            <a:r>
              <a:rPr lang="cs-CZ" sz="3600" dirty="0"/>
              <a:t>) je divoký druh lamy</a:t>
            </a:r>
            <a:endParaRPr lang="cs-CZ" sz="3600" b="1" i="1" dirty="0"/>
          </a:p>
          <a:p>
            <a:r>
              <a:rPr lang="cs-CZ" sz="3600" b="1" i="1" dirty="0">
                <a:solidFill>
                  <a:srgbClr val="0000FF"/>
                </a:solidFill>
              </a:rPr>
              <a:t>Lama </a:t>
            </a:r>
            <a:r>
              <a:rPr lang="cs-CZ" sz="3600" b="1" i="1" dirty="0" err="1">
                <a:solidFill>
                  <a:srgbClr val="0000FF"/>
                </a:solidFill>
              </a:rPr>
              <a:t>pacos</a:t>
            </a:r>
            <a:r>
              <a:rPr lang="cs-CZ" sz="3600" dirty="0"/>
              <a:t>, neboli </a:t>
            </a:r>
            <a:r>
              <a:rPr lang="cs-CZ" sz="3600" b="1" dirty="0"/>
              <a:t>alpaka</a:t>
            </a:r>
            <a:r>
              <a:rPr lang="cs-CZ" sz="3600" dirty="0"/>
              <a:t> je domestikovaná lama</a:t>
            </a:r>
            <a:r>
              <a:rPr lang="cs-CZ" sz="3600" b="1" dirty="0"/>
              <a:t> </a:t>
            </a:r>
          </a:p>
          <a:p>
            <a:r>
              <a:rPr lang="cs-CZ" sz="3600" b="1" dirty="0">
                <a:solidFill>
                  <a:srgbClr val="C00000"/>
                </a:solidFill>
              </a:rPr>
              <a:t>Mohér</a:t>
            </a:r>
            <a:r>
              <a:rPr lang="cs-CZ" sz="3600" dirty="0"/>
              <a:t> </a:t>
            </a:r>
            <a:r>
              <a:rPr lang="cs-CZ" sz="3600" dirty="0">
                <a:solidFill>
                  <a:srgbClr val="C00000"/>
                </a:solidFill>
              </a:rPr>
              <a:t>z angorské </a:t>
            </a:r>
            <a:r>
              <a:rPr lang="cs-CZ" sz="3600" dirty="0">
                <a:solidFill>
                  <a:srgbClr val="C00000"/>
                </a:solidFill>
                <a:latin typeface="Arial Black" pitchFamily="34" charset="0"/>
              </a:rPr>
              <a:t>kozy</a:t>
            </a:r>
            <a:endParaRPr lang="cs-CZ" sz="3600" b="1" dirty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sz="3600" b="1" dirty="0">
                <a:solidFill>
                  <a:srgbClr val="FFC000"/>
                </a:solidFill>
              </a:rPr>
              <a:t>Králík angorský</a:t>
            </a:r>
          </a:p>
          <a:p>
            <a:r>
              <a:rPr lang="cs-CZ" sz="3600" b="1" dirty="0"/>
              <a:t>………………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74F250-C694-421F-AB26-760E5389526C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Font typeface="+mj-lt"/>
              <a:buAutoNum type="arabicPeriod" startAt="2"/>
            </a:pPr>
            <a:r>
              <a:rPr lang="cs-CZ" sz="4400" dirty="0">
                <a:solidFill>
                  <a:srgbClr val="FF0000"/>
                </a:solidFill>
                <a:latin typeface="Arial Black" pitchFamily="34" charset="0"/>
              </a:rPr>
              <a:t>Keratin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3ECE63-0E30-4174-9D3B-934E3464937A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OD OVČÍ VLNY K PLSTI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3CF6B2-F9BF-4747-9748-D8CD93F32493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b="1" dirty="0">
                <a:solidFill>
                  <a:srgbClr val="0000FF"/>
                </a:solidFill>
              </a:rPr>
              <a:t>NETKANÁ TEXTILIE </a:t>
            </a:r>
          </a:p>
          <a:p>
            <a:r>
              <a:rPr lang="cs-CZ" sz="2800" b="1" dirty="0"/>
              <a:t>valchováním (plstěním za mokra)</a:t>
            </a:r>
          </a:p>
          <a:p>
            <a:r>
              <a:rPr lang="cs-CZ" sz="2800" dirty="0"/>
              <a:t>vpichováním (suchým plstěním)</a:t>
            </a:r>
          </a:p>
          <a:p>
            <a:r>
              <a:rPr lang="cs-CZ" sz="2800" b="1" dirty="0">
                <a:solidFill>
                  <a:srgbClr val="008000"/>
                </a:solidFill>
              </a:rPr>
              <a:t>Vhodná je ovčí vlna, protože má šupinkovatou KUTIKULU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Tloušťka </a:t>
            </a:r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  <a:hlinkClick r:id="rId2" tooltip="Tex (jednotka)"/>
              </a:rPr>
              <a:t>dtex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dtex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NENÍ ŽÁDNÁ TLOUŠŤKA!</a:t>
            </a:r>
          </a:p>
          <a:p>
            <a:r>
              <a:rPr lang="cs-CZ" sz="3600" b="1" dirty="0" err="1">
                <a:solidFill>
                  <a:srgbClr val="FF0000"/>
                </a:solidFill>
              </a:rPr>
              <a:t>dtex</a:t>
            </a:r>
            <a:r>
              <a:rPr lang="cs-CZ" sz="3600" dirty="0">
                <a:solidFill>
                  <a:srgbClr val="FF0000"/>
                </a:solidFill>
              </a:rPr>
              <a:t> je hmotnost 10 km vlákna vyjádřená v gramech</a:t>
            </a:r>
          </a:p>
          <a:p>
            <a:r>
              <a:rPr lang="cs-CZ" sz="2800" dirty="0">
                <a:solidFill>
                  <a:srgbClr val="0000FF"/>
                </a:solidFill>
              </a:rPr>
              <a:t>V anglických jednotkách tomu odpovídá jednotka </a:t>
            </a:r>
            <a:r>
              <a:rPr lang="cs-CZ" sz="2800" b="1" i="1" dirty="0">
                <a:solidFill>
                  <a:srgbClr val="0000FF"/>
                </a:solidFill>
              </a:rPr>
              <a:t>denier</a:t>
            </a:r>
            <a:r>
              <a:rPr lang="cs-CZ" sz="2800" dirty="0">
                <a:solidFill>
                  <a:srgbClr val="0000FF"/>
                </a:solidFill>
              </a:rPr>
              <a:t>, což je hmotnost 10 000 yardů(cca. 9000 m) vlákna vyjádřená v gramech</a:t>
            </a:r>
          </a:p>
          <a:p>
            <a:r>
              <a:rPr lang="cs-CZ" sz="2800" dirty="0">
                <a:solidFill>
                  <a:srgbClr val="008000"/>
                </a:solidFill>
              </a:rPr>
              <a:t>Jednotky </a:t>
            </a:r>
            <a:r>
              <a:rPr lang="cs-CZ" sz="2800" b="1" dirty="0" err="1">
                <a:solidFill>
                  <a:srgbClr val="008000"/>
                </a:solidFill>
              </a:rPr>
              <a:t>dtex</a:t>
            </a:r>
            <a:r>
              <a:rPr lang="cs-CZ" sz="2800" dirty="0">
                <a:solidFill>
                  <a:srgbClr val="008000"/>
                </a:solidFill>
              </a:rPr>
              <a:t> a </a:t>
            </a:r>
            <a:r>
              <a:rPr lang="cs-CZ" sz="2800" b="1" dirty="0">
                <a:solidFill>
                  <a:srgbClr val="008000"/>
                </a:solidFill>
              </a:rPr>
              <a:t>denier</a:t>
            </a:r>
            <a:r>
              <a:rPr lang="cs-CZ" sz="2800" dirty="0">
                <a:solidFill>
                  <a:srgbClr val="008000"/>
                </a:solidFill>
              </a:rPr>
              <a:t> se pak používají k vyjádření pevnosti textilních vláken, jejichž pevnost se měří jako síla (N), nikoli mechanické napětí (N/m</a:t>
            </a:r>
            <a:r>
              <a:rPr lang="cs-CZ" sz="2800" baseline="30000" dirty="0">
                <a:solidFill>
                  <a:srgbClr val="008000"/>
                </a:solidFill>
              </a:rPr>
              <a:t>2</a:t>
            </a:r>
            <a:r>
              <a:rPr lang="cs-CZ" sz="2800" dirty="0">
                <a:solidFill>
                  <a:srgbClr val="008000"/>
                </a:solidFill>
              </a:rPr>
              <a:t>)</a:t>
            </a:r>
          </a:p>
          <a:p>
            <a:r>
              <a:rPr lang="cs-CZ" sz="2800" dirty="0">
                <a:solidFill>
                  <a:srgbClr val="C00000"/>
                </a:solidFill>
              </a:rPr>
              <a:t>„</a:t>
            </a:r>
            <a:r>
              <a:rPr lang="cs-CZ" sz="2800" b="1" dirty="0">
                <a:solidFill>
                  <a:srgbClr val="C00000"/>
                </a:solidFill>
              </a:rPr>
              <a:t>Textilní pevnost</a:t>
            </a:r>
            <a:r>
              <a:rPr lang="cs-CZ" sz="2800" dirty="0">
                <a:solidFill>
                  <a:srgbClr val="C00000"/>
                </a:solidFill>
              </a:rPr>
              <a:t>“ je pak </a:t>
            </a:r>
            <a:r>
              <a:rPr lang="cs-CZ" sz="2800" b="1" dirty="0" err="1">
                <a:solidFill>
                  <a:srgbClr val="C00000"/>
                </a:solidFill>
              </a:rPr>
              <a:t>cN</a:t>
            </a:r>
            <a:r>
              <a:rPr lang="cs-CZ" sz="2800" b="1" dirty="0">
                <a:solidFill>
                  <a:srgbClr val="C00000"/>
                </a:solidFill>
              </a:rPr>
              <a:t>/</a:t>
            </a:r>
            <a:r>
              <a:rPr lang="cs-CZ" sz="2800" b="1" dirty="0" err="1">
                <a:solidFill>
                  <a:srgbClr val="C00000"/>
                </a:solidFill>
              </a:rPr>
              <a:t>dte</a:t>
            </a:r>
            <a:r>
              <a:rPr lang="cs-CZ" sz="2800" dirty="0" err="1">
                <a:solidFill>
                  <a:srgbClr val="C00000"/>
                </a:solidFill>
              </a:rPr>
              <a:t>x</a:t>
            </a:r>
            <a:r>
              <a:rPr lang="cs-CZ" sz="2800" dirty="0">
                <a:solidFill>
                  <a:srgbClr val="C00000"/>
                </a:solidFill>
              </a:rPr>
              <a:t> (</a:t>
            </a:r>
            <a:r>
              <a:rPr lang="cs-CZ" sz="2800" b="1" i="1" dirty="0" err="1">
                <a:solidFill>
                  <a:srgbClr val="C00000"/>
                </a:solidFill>
              </a:rPr>
              <a:t>cN</a:t>
            </a:r>
            <a:r>
              <a:rPr lang="cs-CZ" sz="2800" b="1" i="1" dirty="0">
                <a:solidFill>
                  <a:srgbClr val="C00000"/>
                </a:solidFill>
              </a:rPr>
              <a:t>/denier</a:t>
            </a:r>
            <a:r>
              <a:rPr lang="cs-CZ" sz="2800" dirty="0">
                <a:solidFill>
                  <a:srgbClr val="C00000"/>
                </a:solidFill>
              </a:rPr>
              <a:t>) </a:t>
            </a:r>
          </a:p>
          <a:p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D5BD74-95C4-43B6-A89D-C3692DA95605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Pevnost OVČÍ VLNY</a:t>
            </a:r>
            <a:endParaRPr lang="cs-CZ" sz="2800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Vlákno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Pevnost</a:t>
                      </a:r>
                      <a:br>
                        <a:rPr lang="cs-CZ" b="1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 tahu</a:t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 err="1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cs-CZ" dirty="0" err="1">
                          <a:solidFill>
                            <a:srgbClr val="FF0000"/>
                          </a:solidFill>
                          <a:hlinkClick r:id="rId2" tooltip="Newton"/>
                        </a:rPr>
                        <a:t>N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dirty="0" err="1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cs-CZ" dirty="0" err="1">
                          <a:solidFill>
                            <a:srgbClr val="FF0000"/>
                          </a:solidFill>
                          <a:hlinkClick r:id="rId3" tooltip="Tex (jednotka)"/>
                        </a:rPr>
                        <a:t>tex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Tažnost</a:t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4" tooltip="Procento"/>
                        </a:rPr>
                        <a:t>%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E-modul</a:t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2" tooltip="Newton"/>
                        </a:rPr>
                        <a:t>N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dirty="0" err="1">
                          <a:solidFill>
                            <a:srgbClr val="FF0000"/>
                          </a:solidFill>
                          <a:hlinkClick r:id="rId3" tooltip="Tex (jednotka)"/>
                        </a:rPr>
                        <a:t>tex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Navlhavost</a:t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4" tooltip="Procento"/>
                        </a:rPr>
                        <a:t>%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vlna</a:t>
                      </a:r>
                      <a:endParaRPr lang="cs-CZ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0,90–2,18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25–35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0,34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16–18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dirty="0">
                          <a:latin typeface="Arial Black" pitchFamily="34" charset="0"/>
                          <a:hlinkClick r:id="rId5" tooltip="Polyesterová vlákna"/>
                        </a:rPr>
                        <a:t>polyester</a:t>
                      </a:r>
                      <a:endParaRPr lang="cs-CZ" sz="2000" dirty="0"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4,00–6,50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15–40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9–11,5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0,5–0,8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dirty="0">
                          <a:latin typeface="Arial Black" pitchFamily="34" charset="0"/>
                          <a:hlinkClick r:id="rId6" tooltip="Viskózová vlákna"/>
                        </a:rPr>
                        <a:t>viskóza</a:t>
                      </a:r>
                      <a:endParaRPr lang="cs-CZ" sz="2000" dirty="0"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1,80–3,50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15–30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5,4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26–28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1FEACA-881B-4AD6-8AC6-6FC06AB377F4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95536" y="3356992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Zdroj neudává, zda se jedná o měření „za sucha“ nebo „za mokra“.</a:t>
            </a:r>
          </a:p>
          <a:p>
            <a:r>
              <a:rPr lang="cs-CZ" sz="3200" b="1" dirty="0">
                <a:solidFill>
                  <a:srgbClr val="FF0000"/>
                </a:solidFill>
              </a:rPr>
              <a:t>PATRNĚ TO BUDE „za sucha“ </a:t>
            </a:r>
          </a:p>
          <a:p>
            <a:r>
              <a:rPr lang="cs-CZ" sz="3200" b="1" dirty="0">
                <a:solidFill>
                  <a:srgbClr val="FF0000"/>
                </a:solidFill>
              </a:rPr>
              <a:t>Hodnoty „za mokra“ bývají NIŽŠÍ než „za sucha“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v České republice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6459FD-69DD-4244-AEE0-A5FD09AD89BB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268760"/>
            <a:ext cx="87849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Ovce na vlákno se už nechovají, tedy podobný osud jako </a:t>
            </a:r>
            <a:r>
              <a:rPr lang="cs-CZ" sz="3200" i="1" dirty="0">
                <a:solidFill>
                  <a:srgbClr val="0000FF"/>
                </a:solidFill>
                <a:latin typeface="Arial Black" pitchFamily="34" charset="0"/>
              </a:rPr>
              <a:t>len přadný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Vlna se spaluje nebo používá ne tepelnou izolaci </a:t>
            </a:r>
            <a:r>
              <a:rPr lang="cs-CZ" sz="3200" u="sng" dirty="0">
                <a:solidFill>
                  <a:srgbClr val="008000"/>
                </a:solidFill>
                <a:latin typeface="Arial Black" pitchFamily="34" charset="0"/>
              </a:rPr>
              <a:t>(musí se ale upravit proti molům)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3200" i="1" dirty="0">
                <a:solidFill>
                  <a:srgbClr val="C00000"/>
                </a:solidFill>
                <a:latin typeface="Arial Black" pitchFamily="34" charset="0"/>
              </a:rPr>
              <a:t>Zda se ovce během života musí či nemusí  stříhat, TO NEVÍM (ale spíše ano)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C69F8-AEC0-4B34-9B4D-B16C7CFF2C88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475656" y="6453335"/>
            <a:ext cx="6768752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4509120"/>
            <a:ext cx="4427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SEM poskytnula </a:t>
            </a:r>
          </a:p>
          <a:p>
            <a:pPr algn="ctr"/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Mgr. Gabriela Vyskočilová</a:t>
            </a:r>
          </a:p>
        </p:txBody>
      </p:sp>
      <p:pic>
        <p:nvPicPr>
          <p:cNvPr id="7" name="Obrázek 6" descr="modra nit 10kx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3" y="2830774"/>
            <a:ext cx="4644008" cy="402722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92080" y="260648"/>
            <a:ext cx="3851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</a:t>
            </a: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Barvená, upravená,</a:t>
            </a: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TEXTILNÍ VLÁKNO</a:t>
            </a:r>
          </a:p>
        </p:txBody>
      </p:sp>
      <p:pic>
        <p:nvPicPr>
          <p:cNvPr id="9" name="Obrázek 8" descr="modra nit 15 kx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199705" cy="450912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903893"/>
            <a:ext cx="442798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Typické ŠUPINKY  na povrchu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3563888" y="4293096"/>
            <a:ext cx="2520280" cy="115212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2520280" y="2420888"/>
            <a:ext cx="1043608" cy="3024336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3600" b="1" dirty="0">
                <a:solidFill>
                  <a:srgbClr val="C00000"/>
                </a:solidFill>
                <a:latin typeface="Arial Black" pitchFamily="34" charset="0"/>
              </a:rPr>
              <a:t>Mohér</a:t>
            </a:r>
            <a:r>
              <a:rPr lang="cs-CZ" sz="3600" dirty="0">
                <a:latin typeface="Arial Black" pitchFamily="34" charset="0"/>
              </a:rPr>
              <a:t> z angorské kozy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92901A-8881-4348-9BCD-40CB515407A5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b="1" dirty="0">
                <a:solidFill>
                  <a:srgbClr val="0000FF"/>
                </a:solidFill>
              </a:rPr>
              <a:t>NA ROZDÍL OD OVČÍ VLNY </a:t>
            </a:r>
            <a:r>
              <a:rPr lang="cs-CZ" sz="2800" b="1" dirty="0">
                <a:solidFill>
                  <a:srgbClr val="008000"/>
                </a:solidFill>
              </a:rPr>
              <a:t>není kutikula šupinkovitá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Udává se, že je BAKTERICIDNÍ, tj. že např. ponožky nepáchnou ani po několika dnech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Na čem je založena ona BAKTERICIDITA?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Moc se mi zjistit nepodařilo </a:t>
            </a:r>
          </a:p>
          <a:p>
            <a:pPr lvl="1"/>
            <a:r>
              <a:rPr lang="cs-CZ" sz="3600" b="1" i="1" u="sng" dirty="0">
                <a:solidFill>
                  <a:srgbClr val="FF0000"/>
                </a:solidFill>
                <a:latin typeface="Arial Black" pitchFamily="34" charset="0"/>
              </a:rPr>
              <a:t>PRÝ</a:t>
            </a:r>
            <a:r>
              <a:rPr lang="cs-CZ" sz="36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je toto založeno na přítomnosti POLYSACHARIDU LENTHINANU, který má tvořit pojivo mezi keratinovými vlákny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Že je tvrzení pravdivé lze věřit, ale PROČ?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600" b="1" dirty="0">
                <a:solidFill>
                  <a:srgbClr val="FF0000"/>
                </a:solidFill>
                <a:latin typeface="Arial Black" pitchFamily="34" charset="0"/>
              </a:rPr>
              <a:t>POLYSACHARID LENTHINAN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1E1706-33C6-44F2-ADED-BB55BAF9FECB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10" name="Obrázek 9" descr="300px-Lentina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533" y="2060848"/>
            <a:ext cx="8000889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Úpravy OVČÍ VLNY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b="1" u="sng" dirty="0">
                <a:solidFill>
                  <a:srgbClr val="008000"/>
                </a:solidFill>
              </a:rPr>
              <a:t>Karbonizace</a:t>
            </a:r>
            <a:r>
              <a:rPr lang="cs-CZ" b="1" dirty="0">
                <a:solidFill>
                  <a:srgbClr val="008000"/>
                </a:solidFill>
              </a:rPr>
              <a:t> – odstranění nečistot z vlny pomocí </a:t>
            </a:r>
            <a:r>
              <a:rPr lang="cs-CZ" b="1" dirty="0" err="1">
                <a:solidFill>
                  <a:srgbClr val="008000"/>
                </a:solidFill>
              </a:rPr>
              <a:t>konc</a:t>
            </a:r>
            <a:r>
              <a:rPr lang="cs-CZ" b="1" dirty="0">
                <a:solidFill>
                  <a:srgbClr val="008000"/>
                </a:solidFill>
              </a:rPr>
              <a:t>. H</a:t>
            </a:r>
            <a:r>
              <a:rPr lang="cs-CZ" b="1" baseline="-25000" dirty="0">
                <a:solidFill>
                  <a:srgbClr val="008000"/>
                </a:solidFill>
              </a:rPr>
              <a:t>2</a:t>
            </a:r>
            <a:r>
              <a:rPr lang="cs-CZ" b="1" dirty="0">
                <a:solidFill>
                  <a:srgbClr val="008000"/>
                </a:solidFill>
              </a:rPr>
              <a:t>SO</a:t>
            </a:r>
            <a:r>
              <a:rPr lang="cs-CZ" b="1" baseline="-25000" dirty="0">
                <a:solidFill>
                  <a:srgbClr val="008000"/>
                </a:solidFill>
              </a:rPr>
              <a:t>4</a:t>
            </a:r>
          </a:p>
          <a:p>
            <a:r>
              <a:rPr lang="cs-CZ" b="1" u="sng" dirty="0">
                <a:solidFill>
                  <a:srgbClr val="C00000"/>
                </a:solidFill>
              </a:rPr>
              <a:t>Úprava proti </a:t>
            </a:r>
            <a:r>
              <a:rPr lang="cs-CZ" b="1" u="sng" dirty="0" err="1">
                <a:solidFill>
                  <a:srgbClr val="C00000"/>
                </a:solidFill>
              </a:rPr>
              <a:t>plstnatění</a:t>
            </a:r>
            <a:r>
              <a:rPr lang="cs-CZ" b="1" u="sng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(odstranění povrchových šupinek oxidací a mechanickým odloučením)</a:t>
            </a:r>
          </a:p>
          <a:p>
            <a:r>
              <a:rPr lang="cs-CZ" b="1" dirty="0"/>
              <a:t>…………….</a:t>
            </a:r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33C27-BA28-4A69-A76C-41103A287341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FF6716-6142-4DB9-B4A4-ED8A8AFBACAF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sp>
        <p:nvSpPr>
          <p:cNvPr id="9" name="Obdélník 8"/>
          <p:cNvSpPr/>
          <p:nvPr/>
        </p:nvSpPr>
        <p:spPr>
          <a:xfrm>
            <a:off x="395536" y="188640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Karbonizace vlny je chemický proces, jehož účelem je odstranit z ovčí vlny veškeré nečistoty rostlinného původu</a:t>
            </a:r>
          </a:p>
          <a:p>
            <a:r>
              <a:rPr lang="pl-PL" dirty="0"/>
              <a:t>jako stébla rostlin, listy, trávu apod. Karbonizovat můžeme za mokra i za sucha.</a:t>
            </a:r>
          </a:p>
          <a:p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Mokrý proces</a:t>
            </a:r>
          </a:p>
          <a:p>
            <a:r>
              <a:rPr lang="cs-CZ" dirty="0">
                <a:solidFill>
                  <a:srgbClr val="0000FF"/>
                </a:solidFill>
              </a:rPr>
              <a:t>K mokrému způsobu používáme nejčastěji silnou anorganickou kyselinu (H</a:t>
            </a:r>
            <a:r>
              <a:rPr lang="cs-CZ" baseline="-25000" dirty="0">
                <a:solidFill>
                  <a:srgbClr val="0000FF"/>
                </a:solidFill>
              </a:rPr>
              <a:t>2</a:t>
            </a:r>
            <a:r>
              <a:rPr lang="cs-CZ" dirty="0">
                <a:solidFill>
                  <a:srgbClr val="0000FF"/>
                </a:solidFill>
              </a:rPr>
              <a:t>SO</a:t>
            </a:r>
            <a:r>
              <a:rPr lang="cs-CZ" baseline="-25000" dirty="0">
                <a:solidFill>
                  <a:srgbClr val="0000FF"/>
                </a:solidFill>
              </a:rPr>
              <a:t>4</a:t>
            </a:r>
            <a:r>
              <a:rPr lang="cs-CZ" dirty="0">
                <a:solidFill>
                  <a:srgbClr val="0000FF"/>
                </a:solidFill>
              </a:rPr>
              <a:t> – sírovou nebo </a:t>
            </a:r>
            <a:r>
              <a:rPr lang="cs-CZ" dirty="0" err="1">
                <a:solidFill>
                  <a:srgbClr val="0000FF"/>
                </a:solidFill>
              </a:rPr>
              <a:t>HCl</a:t>
            </a:r>
            <a:r>
              <a:rPr lang="cs-CZ" dirty="0">
                <a:solidFill>
                  <a:srgbClr val="0000FF"/>
                </a:solidFill>
              </a:rPr>
              <a:t> – chlorovodíkovou) nebo sůl reagující kysele (např. (NH</a:t>
            </a:r>
            <a:r>
              <a:rPr lang="cs-CZ" baseline="-25000" dirty="0">
                <a:solidFill>
                  <a:srgbClr val="0000FF"/>
                </a:solidFill>
              </a:rPr>
              <a:t>4</a:t>
            </a:r>
            <a:r>
              <a:rPr lang="cs-CZ" dirty="0">
                <a:solidFill>
                  <a:srgbClr val="0000FF"/>
                </a:solidFill>
              </a:rPr>
              <a:t>)</a:t>
            </a:r>
            <a:r>
              <a:rPr lang="cs-CZ" baseline="-25000" dirty="0">
                <a:solidFill>
                  <a:srgbClr val="0000FF"/>
                </a:solidFill>
              </a:rPr>
              <a:t>2</a:t>
            </a:r>
            <a:r>
              <a:rPr lang="cs-CZ" dirty="0">
                <a:solidFill>
                  <a:srgbClr val="0000FF"/>
                </a:solidFill>
              </a:rPr>
              <a:t>SO</a:t>
            </a:r>
            <a:r>
              <a:rPr lang="cs-CZ" baseline="-25000" dirty="0">
                <a:solidFill>
                  <a:srgbClr val="0000FF"/>
                </a:solidFill>
              </a:rPr>
              <a:t>4</a:t>
            </a:r>
            <a:r>
              <a:rPr lang="cs-CZ" dirty="0">
                <a:solidFill>
                  <a:srgbClr val="0000FF"/>
                </a:solidFill>
              </a:rPr>
              <a:t> – síran amonný). Vlna vydrží krátkodobě účinek kyseliny i při vyšší potřebné teplotě – cca 15 min při 90 až 110 °C, zatímco rostlinné příměsi celulózového původu zuhelnatí, zkřehnou. Vzniká tzv. </a:t>
            </a:r>
            <a:r>
              <a:rPr lang="cs-CZ" dirty="0" err="1">
                <a:solidFill>
                  <a:srgbClr val="0000FF"/>
                </a:solidFill>
              </a:rPr>
              <a:t>hydrocelulóza</a:t>
            </a:r>
            <a:r>
              <a:rPr lang="cs-CZ" dirty="0">
                <a:solidFill>
                  <a:srgbClr val="0000FF"/>
                </a:solidFill>
              </a:rPr>
              <a:t>, která se snadno rozdrtí a vyklepe. Nejčastěji karbonizujeme vločku nebo i hotové textilie.</a:t>
            </a:r>
          </a:p>
          <a:p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Suchý proces</a:t>
            </a:r>
          </a:p>
          <a:p>
            <a:r>
              <a:rPr lang="cs-CZ" dirty="0">
                <a:solidFill>
                  <a:srgbClr val="008000"/>
                </a:solidFill>
              </a:rPr>
              <a:t>K suché karbonizaci používáme páry chlorovodíku, které získáme odpařováním kyseliny chlorovodíkové – </a:t>
            </a:r>
            <a:r>
              <a:rPr lang="cs-CZ" dirty="0" err="1">
                <a:solidFill>
                  <a:srgbClr val="008000"/>
                </a:solidFill>
              </a:rPr>
              <a:t>HCl</a:t>
            </a:r>
            <a:r>
              <a:rPr lang="cs-CZ" dirty="0">
                <a:solidFill>
                  <a:srgbClr val="008000"/>
                </a:solidFill>
              </a:rPr>
              <a:t>. Ty pak ventilátor žene do rotujícího bubnu s materiálem. Tento způsob se používá méně, i když je účinný a rychlý.</a:t>
            </a:r>
          </a:p>
          <a:p>
            <a:r>
              <a:rPr lang="cs-CZ" dirty="0">
                <a:solidFill>
                  <a:srgbClr val="008000"/>
                </a:solidFill>
              </a:rPr>
              <a:t>Strojní zařízení je drahé, plynný chlorovodík je značně agresivní, je třeba zvýšení bezpečnosti.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Úpravy TKANIN  z OVČÍ VLNY 1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CC2B48-74E0-4E11-83A2-4C2EBAA083E7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Krabování a dekatování vlněných tkanin a pletenin </a:t>
            </a:r>
          </a:p>
          <a:p>
            <a:pPr>
              <a:buNone/>
            </a:pPr>
            <a:r>
              <a:rPr lang="cs-CZ" sz="2000" dirty="0"/>
              <a:t>Obě operace slouží pro zajištění rozměrové stability vlněných tkanin a pletenin. </a:t>
            </a:r>
          </a:p>
          <a:p>
            <a:r>
              <a:rPr lang="cs-CZ" sz="2000" b="1" i="1" dirty="0">
                <a:solidFill>
                  <a:srgbClr val="008000"/>
                </a:solidFill>
                <a:latin typeface="Arial Black" pitchFamily="34" charset="0"/>
              </a:rPr>
              <a:t>Krabování</a:t>
            </a:r>
            <a:r>
              <a:rPr lang="cs-CZ" sz="2000" b="1" i="1" dirty="0">
                <a:solidFill>
                  <a:srgbClr val="008000"/>
                </a:solidFill>
              </a:rPr>
              <a:t> </a:t>
            </a:r>
            <a:r>
              <a:rPr lang="cs-CZ" sz="2000" dirty="0">
                <a:solidFill>
                  <a:srgbClr val="008000"/>
                </a:solidFill>
              </a:rPr>
              <a:t>– má za účel ustálit polohu zboží, vyrovnat jeho povrch a vnitřní pnutí, má změkčit a zjemnit zboží, omezit jeho sráživost a plstivost, předcházet možnosti vzniku lomů a záhybů, případně již vzniklé odstraňovat. Při krabování působí na vlněnou plošnou textilii teplo, přiměřené napnutí a chemikálie cca 20 až 40 minut. Za tuto dobu popraskají stávající příčné vazby a vytvoří se nové, pevnější. </a:t>
            </a:r>
          </a:p>
          <a:p>
            <a:r>
              <a:rPr lang="cs-CZ" sz="2000" b="1" i="1" dirty="0">
                <a:solidFill>
                  <a:srgbClr val="0000FF"/>
                </a:solidFill>
                <a:latin typeface="Arial Black" pitchFamily="34" charset="0"/>
              </a:rPr>
              <a:t>Dekatování</a:t>
            </a:r>
            <a:r>
              <a:rPr lang="cs-CZ" sz="2000" i="1" dirty="0">
                <a:solidFill>
                  <a:srgbClr val="0000FF"/>
                </a:solidFill>
              </a:rPr>
              <a:t> </a:t>
            </a:r>
            <a:r>
              <a:rPr lang="cs-CZ" sz="2000" dirty="0">
                <a:solidFill>
                  <a:srgbClr val="0000FF"/>
                </a:solidFill>
              </a:rPr>
              <a:t>– má podobný účel jako krabování, navíc zajistí požadovaný lesk, který je stálý vůči vlhku. Při dekatování působíme na zboží teplem a tlakem cca 30 až 60 minut. Dělíme je na dekatování mokré a suché. Při mokrém dekatování prochází zbožím navinutým na perforovaném válci 80 až 90°C teplá voda oběma směry, nakonec se zboží ochladí studenou vodou a provede odsátí vody teplým nebo studeným vzduchem.</a:t>
            </a:r>
          </a:p>
          <a:p>
            <a:endParaRPr lang="cs-CZ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Kde se vyskytuje KERATIN?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ÚTVARY NA KŮŽI -  </a:t>
            </a:r>
            <a:r>
              <a:rPr lang="cs-CZ" dirty="0">
                <a:solidFill>
                  <a:srgbClr val="FF0000"/>
                </a:solidFill>
              </a:rPr>
              <a:t>chlupy, vlasy, peří, srst, štětiny</a:t>
            </a:r>
          </a:p>
          <a:p>
            <a:r>
              <a:rPr lang="cs-CZ" b="1" dirty="0">
                <a:solidFill>
                  <a:srgbClr val="0000FF"/>
                </a:solidFill>
              </a:rPr>
              <a:t>ZAKONČENÍ PRSTŮ A KONČETIN – nehty, kopyta</a:t>
            </a:r>
          </a:p>
          <a:p>
            <a:r>
              <a:rPr lang="cs-CZ" b="1" dirty="0">
                <a:solidFill>
                  <a:srgbClr val="008000"/>
                </a:solidFill>
              </a:rPr>
              <a:t>ÚTVARY Z ROHOVINY – rohy</a:t>
            </a:r>
          </a:p>
          <a:p>
            <a:r>
              <a:rPr lang="cs-CZ" b="1" dirty="0">
                <a:solidFill>
                  <a:srgbClr val="C00000"/>
                </a:solidFill>
              </a:rPr>
              <a:t>VRCHNÍ VRSTVA KŮŽE- pokožka (rohovinová vrstva)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07ED7F-5EA9-4D2C-9DE7-87676DA3DF5B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4A8BEC-4193-40AE-96A3-DA6A48A4EA87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pic>
        <p:nvPicPr>
          <p:cNvPr id="7" name="Obrázek 6" descr="stroj na dekantaci vln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6048672" cy="493974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1560" y="530120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Kontinuální </a:t>
            </a:r>
            <a:r>
              <a:rPr lang="cs-CZ" b="1" dirty="0" err="1"/>
              <a:t>dekatovací</a:t>
            </a:r>
            <a:r>
              <a:rPr lang="cs-CZ" b="1" dirty="0"/>
              <a:t> stroj pro tkaniny i pleteniny </a:t>
            </a:r>
            <a:br>
              <a:rPr lang="cs-CZ" dirty="0"/>
            </a:br>
            <a:r>
              <a:rPr lang="cs-CZ" b="1" dirty="0"/>
              <a:t>1</a:t>
            </a:r>
            <a:r>
              <a:rPr lang="cs-CZ" dirty="0"/>
              <a:t> — plošná textilie, </a:t>
            </a:r>
            <a:r>
              <a:rPr lang="cs-CZ" b="1" dirty="0"/>
              <a:t>2</a:t>
            </a:r>
            <a:r>
              <a:rPr lang="cs-CZ" dirty="0"/>
              <a:t> — nekonečný běhoun, </a:t>
            </a:r>
            <a:r>
              <a:rPr lang="cs-CZ" b="1" dirty="0"/>
              <a:t>3</a:t>
            </a:r>
            <a:r>
              <a:rPr lang="cs-CZ" dirty="0"/>
              <a:t> — </a:t>
            </a:r>
            <a:r>
              <a:rPr lang="cs-CZ" dirty="0" err="1"/>
              <a:t>dekatovací</a:t>
            </a:r>
            <a:r>
              <a:rPr lang="cs-CZ" dirty="0"/>
              <a:t> válec, </a:t>
            </a:r>
            <a:r>
              <a:rPr lang="cs-CZ" b="1" dirty="0"/>
              <a:t>4</a:t>
            </a:r>
            <a:r>
              <a:rPr lang="cs-CZ" dirty="0"/>
              <a:t> — přítlačný válec ovlivňující lesk a omak, </a:t>
            </a:r>
            <a:r>
              <a:rPr lang="cs-CZ" b="1" dirty="0"/>
              <a:t>5</a:t>
            </a:r>
            <a:r>
              <a:rPr lang="cs-CZ" dirty="0"/>
              <a:t> — chladící válec, </a:t>
            </a:r>
            <a:r>
              <a:rPr lang="cs-CZ" b="1" dirty="0"/>
              <a:t>6</a:t>
            </a:r>
            <a:r>
              <a:rPr lang="cs-CZ" dirty="0"/>
              <a:t> — vodící válečky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Úpravy TKANIN  z OVČÍ VLNY 2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E1D504-752E-4EB5-BA85-9A482823FE8B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328592"/>
          </a:xfrm>
        </p:spPr>
        <p:txBody>
          <a:bodyPr/>
          <a:lstStyle/>
          <a:p>
            <a:pPr algn="ctr">
              <a:buNone/>
            </a:pPr>
            <a:r>
              <a:rPr lang="cs-CZ" sz="1600" b="1" dirty="0">
                <a:solidFill>
                  <a:srgbClr val="FF0000"/>
                </a:solidFill>
                <a:latin typeface="Arial Black" pitchFamily="34" charset="0"/>
              </a:rPr>
              <a:t>Valchování a plstění vlny </a:t>
            </a:r>
            <a:endParaRPr lang="cs-CZ" sz="16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1600" dirty="0"/>
              <a:t>Valchování je mechanické zpracování vlněných, příp. polovlněných tkanin a pletenin za účelem zpevnění, zhutnění a </a:t>
            </a:r>
            <a:r>
              <a:rPr lang="cs-CZ" sz="1600" dirty="0" err="1"/>
              <a:t>zestejnoměrnění</a:t>
            </a:r>
            <a:r>
              <a:rPr lang="cs-CZ" sz="1600" dirty="0"/>
              <a:t> povrchu výrobku. Dá se považovat za jistý druh praní, protože vždy také dochází k částečnému odstranění nečistot. Mezi hlavní příčiny valchovacích a zplsťovacích vlastností vlny můžeme považovat zejména: morfologickou stavbu vlákna, jeho šupinkovitý povrch, bobtnavost, pružnost, schopnost měnit polohu při mechanickém zpracování, na potažení vláken apod. Během valchování či plstění dochází k provázání svislých řetězců vlny dalšímu příčnými vazbami – tzv. můstky, které mohou být solné, cystinové a vodíkové. </a:t>
            </a:r>
          </a:p>
          <a:p>
            <a:r>
              <a:rPr lang="cs-CZ" sz="1600" dirty="0"/>
              <a:t>Valchovací proces významně podpoří mírně alkalické prostředí – pH 8,5, teplota 50 až 65°C, nadbytek vlhkosti, mechanické namáhání, doba 40 až 60 minut a v neposlední řadě i zvolený typ stroje. </a:t>
            </a:r>
          </a:p>
          <a:p>
            <a:pPr algn="ctr">
              <a:buNone/>
            </a:pPr>
            <a:r>
              <a:rPr lang="cs-CZ" sz="1600" b="1" dirty="0">
                <a:solidFill>
                  <a:srgbClr val="FF0000"/>
                </a:solidFill>
                <a:latin typeface="Arial Black" pitchFamily="34" charset="0"/>
              </a:rPr>
              <a:t>Strojní zařízení pro valchování </a:t>
            </a:r>
            <a:endParaRPr lang="cs-CZ" sz="16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1600" dirty="0"/>
              <a:t>Valchování vlněné tkaniny či pleteniny probíhá pouze ve formě provazce nebo hadice a to pouze způsobem diskontinuálním. Valchovací stroje můžeme rozdělit na valchy kladivové a válcové , a ty ještě mohou být klasické, tandemové, </a:t>
            </a:r>
            <a:r>
              <a:rPr lang="cs-CZ" sz="1600" dirty="0" err="1"/>
              <a:t>několikaruletové</a:t>
            </a:r>
            <a:r>
              <a:rPr lang="cs-CZ" sz="1600" dirty="0"/>
              <a:t>, speciální apod. </a:t>
            </a:r>
          </a:p>
          <a:p>
            <a:r>
              <a:rPr lang="cs-CZ" sz="1600" dirty="0"/>
              <a:t>Zboží se namáhá (zplsťuje) tlakem a třením mezi válci i v pěchovacím kanálu. Spodní válec (tambur) je pevný a poháněný, horní válec (ruleta) je přítlačný, jejich otáčky jsou cca 120 za minutu. </a:t>
            </a:r>
          </a:p>
          <a:p>
            <a:endParaRPr lang="cs-CZ" sz="16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2666F-E1FD-4040-AC3A-88F023035DC0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260648"/>
            <a:ext cx="820891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solidFill>
                  <a:srgbClr val="FF0000"/>
                </a:solidFill>
                <a:latin typeface="Arial Black" pitchFamily="34" charset="0"/>
              </a:rPr>
              <a:t>Plst</a:t>
            </a:r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 (</a:t>
            </a:r>
            <a:r>
              <a:rPr lang="cs-CZ" sz="3200" b="1" u="sng" dirty="0">
                <a:solidFill>
                  <a:srgbClr val="FF0000"/>
                </a:solidFill>
                <a:latin typeface="Arial Black" pitchFamily="34" charset="0"/>
              </a:rPr>
              <a:t>filc</a:t>
            </a:r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)</a:t>
            </a:r>
            <a:r>
              <a:rPr lang="cs-CZ" sz="3200" u="sng" dirty="0"/>
              <a:t> </a:t>
            </a:r>
            <a:r>
              <a:rPr lang="cs-CZ" dirty="0"/>
              <a:t>je plošná </a:t>
            </a:r>
            <a:r>
              <a:rPr lang="cs-CZ" dirty="0">
                <a:hlinkClick r:id="rId2" tooltip="Textilie"/>
              </a:rPr>
              <a:t>textilie</a:t>
            </a:r>
            <a:r>
              <a:rPr lang="cs-CZ" dirty="0"/>
              <a:t> ze vzájemně zaklesnutých vláken. Prolnutí a propojení vláken se dá dosáhnout: valchováním (plstěním za mokra) vpichováním (suchým plstěním) Pro svoji šupinatou strukturu a pružnost jsou k plstění nejvhodnější živočišná vlákna. Umělá vlákna se zplsťují ve směsi s </a:t>
            </a:r>
            <a:r>
              <a:rPr lang="cs-CZ" dirty="0">
                <a:hlinkClick r:id="rId3" tooltip="Ovčí vlna"/>
              </a:rPr>
              <a:t>vlnou</a:t>
            </a:r>
            <a:r>
              <a:rPr lang="cs-CZ" dirty="0"/>
              <a:t> nebo jen vpichováním. Plsti se vyrábějí z vlákenného rouna jako </a:t>
            </a:r>
            <a:r>
              <a:rPr lang="cs-CZ" dirty="0">
                <a:hlinkClick r:id="rId4" tooltip="Netkané textilie"/>
              </a:rPr>
              <a:t>netkaná textilie</a:t>
            </a:r>
            <a:r>
              <a:rPr lang="cs-CZ" dirty="0"/>
              <a:t> nebo zplstěním povrchu </a:t>
            </a:r>
            <a:r>
              <a:rPr lang="cs-CZ" dirty="0">
                <a:hlinkClick r:id="rId5" tooltip="Tkanina"/>
              </a:rPr>
              <a:t>tkanin</a:t>
            </a:r>
            <a:r>
              <a:rPr lang="cs-CZ" dirty="0"/>
              <a:t> a </a:t>
            </a:r>
            <a:r>
              <a:rPr lang="cs-CZ" dirty="0">
                <a:hlinkClick r:id="rId6" tooltip="Pletenina"/>
              </a:rPr>
              <a:t>pletenin</a:t>
            </a:r>
            <a:r>
              <a:rPr lang="cs-CZ" dirty="0"/>
              <a:t>.</a:t>
            </a:r>
          </a:p>
          <a:p>
            <a:r>
              <a:rPr lang="cs-CZ" dirty="0"/>
              <a:t>Vlákenné </a:t>
            </a:r>
            <a:r>
              <a:rPr lang="cs-CZ" dirty="0">
                <a:hlinkClick r:id="rId7" tooltip="Rouno"/>
              </a:rPr>
              <a:t>rouno</a:t>
            </a:r>
            <a:r>
              <a:rPr lang="cs-CZ" dirty="0"/>
              <a:t> se napouští párou, aby získalo určitou vlhkost a teplotu a potom se plstí na válcovém nebo plotýnkovém stroji. Pracovní orgány působí na textilii tlakem a třením za současného přísunu páry. 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Po dosažení dostatečné hustoty se rouno 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  <a:hlinkClick r:id="rId8" tooltip="Valchování"/>
              </a:rPr>
              <a:t>valchuje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r>
              <a:rPr lang="cs-CZ" b="1" dirty="0">
                <a:solidFill>
                  <a:srgbClr val="008000"/>
                </a:solidFill>
              </a:rPr>
              <a:t>Vlastní valchování je zhušťování a zplsťování povrchu textilií tlakem, </a:t>
            </a:r>
            <a:r>
              <a:rPr lang="cs-CZ" b="1" dirty="0">
                <a:solidFill>
                  <a:srgbClr val="008000"/>
                </a:solidFill>
                <a:hlinkClick r:id="rId9" tooltip="Tlučení (stránka neexistuje)"/>
              </a:rPr>
              <a:t>tlučením</a:t>
            </a:r>
            <a:r>
              <a:rPr lang="cs-CZ" b="1" dirty="0">
                <a:solidFill>
                  <a:srgbClr val="008000"/>
                </a:solidFill>
              </a:rPr>
              <a:t>, vlhkostí a teplem na valchovacích strojích. </a:t>
            </a:r>
            <a:r>
              <a:rPr lang="cs-CZ" dirty="0"/>
              <a:t>Známé jsou: </a:t>
            </a:r>
            <a:r>
              <a:rPr lang="cs-CZ" i="1" dirty="0"/>
              <a:t>kladivové</a:t>
            </a:r>
            <a:r>
              <a:rPr lang="cs-CZ" dirty="0"/>
              <a:t> a </a:t>
            </a:r>
            <a:r>
              <a:rPr lang="cs-CZ" i="1" dirty="0"/>
              <a:t>válcové</a:t>
            </a:r>
            <a:r>
              <a:rPr lang="cs-CZ" dirty="0"/>
              <a:t> valchy, pleteniny se valchují na </a:t>
            </a:r>
            <a:r>
              <a:rPr lang="cs-CZ" i="1" dirty="0"/>
              <a:t>bubnových</a:t>
            </a:r>
            <a:r>
              <a:rPr lang="cs-CZ" dirty="0"/>
              <a:t> strojích. Například na válcovém stroji probíhá zboží rychlostí 100-150 m/min. po dobu 60-90 minut. Způsoby valchování: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Neutrální valchování se provádí v alkalickém prostředí mýdlem a uhličitanem sodným.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Na kyselou valchu se používá kyselina mravenčí, octová nebo sírová. Tento postup je vhodný pro silné zplstění, které zcela zakryje strukturu vazby textilie.</a:t>
            </a:r>
          </a:p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Textilie se může valchováním srazit až o 40 %.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CD1C80-63F6-42A0-82CB-B4FD4B860337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7" name="Obrázek 6" descr="STROJ NA VALCHOVÁNÍ VLNĚNÝCH TKANI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5"/>
            <a:ext cx="5544616" cy="443569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83568" y="522920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Valcha válcová - 1— provazec, hadice, 2— vodící válečky, 3— pracovní – valchovací válce, 4— pěchovací kanál, 5— přítlačná deska, 6— vodící žebřík se zarážkou</a:t>
            </a:r>
            <a:endParaRPr lang="cs-CZ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72622C-C45C-4CDD-8F5C-43E681CFF0AE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548680"/>
            <a:ext cx="43204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Valcha KLADIVOVÁ – HISTORICKÁ VERZE ZE 17. STOLETÍ</a:t>
            </a:r>
            <a:endParaRPr lang="cs-CZ" b="1" dirty="0"/>
          </a:p>
          <a:p>
            <a:r>
              <a:rPr lang="cs-CZ" sz="2000" b="1" dirty="0"/>
              <a:t>je asi nejstarší valchovací stroj, jak dokazují např. kresby ze 17. století.</a:t>
            </a:r>
          </a:p>
          <a:p>
            <a:r>
              <a:rPr lang="cs-CZ" sz="2000" b="1" i="1" u="sng" dirty="0">
                <a:solidFill>
                  <a:srgbClr val="0000FF"/>
                </a:solidFill>
              </a:rPr>
              <a:t>Funkce</a:t>
            </a:r>
            <a:r>
              <a:rPr lang="cs-CZ" sz="2000" b="1" dirty="0"/>
              <a:t>: Těžké bloky dopadající na </a:t>
            </a:r>
            <a:r>
              <a:rPr lang="cs-CZ" sz="2000" b="1" dirty="0">
                <a:hlinkClick r:id="rId2" tooltip="Textil"/>
              </a:rPr>
              <a:t>textilii</a:t>
            </a:r>
            <a:r>
              <a:rPr lang="cs-CZ" sz="2000" b="1" dirty="0"/>
              <a:t> skládanou ve speciálně tvarované vaně vyvíjejí tlak potřebný k plstění. Materiál se zpracovává v plné šíři, valchují se především technické, velmi husté </a:t>
            </a:r>
            <a:r>
              <a:rPr lang="cs-CZ" sz="2000" b="1" dirty="0">
                <a:hlinkClick r:id="rId3" tooltip="Plst"/>
              </a:rPr>
              <a:t>plsti</a:t>
            </a:r>
            <a:r>
              <a:rPr lang="cs-CZ" sz="2000" b="1" dirty="0"/>
              <a:t> v kyselém prostředí. S kladivovým strojem se dají (oproti jiným valchám) valchovat i materiály s obsahem až 70 % </a:t>
            </a:r>
            <a:r>
              <a:rPr lang="cs-CZ" sz="2000" b="1" dirty="0">
                <a:hlinkClick r:id="rId4" tooltip="Umělá textilní vlákna"/>
              </a:rPr>
              <a:t>umělých vláken</a:t>
            </a:r>
            <a:r>
              <a:rPr lang="cs-CZ" sz="2000" b="1" dirty="0"/>
              <a:t>.</a:t>
            </a:r>
            <a:endParaRPr lang="cs-CZ" b="1" dirty="0"/>
          </a:p>
        </p:txBody>
      </p:sp>
      <p:pic>
        <p:nvPicPr>
          <p:cNvPr id="9" name="Obrázek 8" descr="kLADIVOVÁ VALCHA HISTORICK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76671"/>
            <a:ext cx="3960440" cy="5712173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86409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Krmivo z peří? (</a:t>
            </a:r>
            <a:r>
              <a:rPr lang="cs-CZ" sz="3200" dirty="0" err="1">
                <a:solidFill>
                  <a:srgbClr val="FF0000"/>
                </a:solidFill>
                <a:latin typeface="Arial Black" pitchFamily="34" charset="0"/>
              </a:rPr>
              <a:t>info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z roku cca. 1965)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2A3951-EBCE-438A-AF2D-199C575D6C7F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9" name="Obrázek 8" descr="img9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74250" y="-193521"/>
            <a:ext cx="5212341" cy="756084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580112" y="62373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Obchodní název!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4283968" y="5949280"/>
            <a:ext cx="1296144" cy="43204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5652120" y="2852936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SNAHA VYUŽÍT ODPAD Z JATEČNÍ DRŮBEŽE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Krmivo z peří?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71CEE-0222-409D-A071-231C8989570C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pic>
        <p:nvPicPr>
          <p:cNvPr id="10" name="Obrázek 9" descr="hydrolýza peří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37175"/>
            <a:ext cx="6012160" cy="578784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868144" y="620688"/>
            <a:ext cx="31683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STUPEŇ:</a:t>
            </a:r>
          </a:p>
          <a:p>
            <a:pPr marL="342900" indent="-342900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ALKALICKÁ HYDROLÝZA</a:t>
            </a:r>
          </a:p>
          <a:p>
            <a:pPr marL="342900" indent="-342900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.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 STUPEŇ</a:t>
            </a:r>
          </a:p>
          <a:p>
            <a:pPr marL="342900" indent="-342900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ENZYMATICKÁ HYDROLÝZA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Krmivo z peří?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7172F8-8565-4F75-A46F-6BFC9E255C60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8" name="Obrázek 7" descr="hydrolýza peří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2" y="1402110"/>
            <a:ext cx="8712968" cy="532255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20688"/>
            <a:ext cx="889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7030A0"/>
                </a:solidFill>
                <a:latin typeface="Arial Black" pitchFamily="34" charset="0"/>
              </a:rPr>
              <a:t>ZPŮSOB ZPRACOVÁNÍ PEŘÍ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67944" y="3501008"/>
            <a:ext cx="5076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Voda + CO</a:t>
            </a:r>
            <a:r>
              <a:rPr lang="cs-CZ" sz="3200" baseline="-25000" dirty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+ zvýšená teplota a tlak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3563888" y="6525344"/>
            <a:ext cx="1440160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827584" y="6669360"/>
            <a:ext cx="2736304" cy="0"/>
          </a:xfrm>
          <a:prstGeom prst="line">
            <a:avLst/>
          </a:prstGeom>
          <a:ln w="635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860032" y="5517232"/>
            <a:ext cx="406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Kandidát na prezidenta ČR!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4400" dirty="0">
                <a:solidFill>
                  <a:srgbClr val="FF0000"/>
                </a:solidFill>
                <a:latin typeface="Arial Black" pitchFamily="34" charset="0"/>
              </a:rPr>
              <a:t>2. LANOLÍN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4CBD75-BBF9-4F28-8E96-3F8CC40A479B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504056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LANOLÍN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08A273-6782-4691-8974-E9B6FB850AAA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pic>
        <p:nvPicPr>
          <p:cNvPr id="8" name="Obrázek 7" descr="Lanol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80728"/>
            <a:ext cx="3312368" cy="271133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3933056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Na pohled nic zvláštního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283968" y="980728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Pro kosmetiku se dále čistí, aby byl BEZBARVÝ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427984" y="2708920"/>
            <a:ext cx="432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Surová vlna z jedné ovce (jedno stříhání) obsahuje 100 – 300 ml lanolínu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528" y="5301208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solidFill>
                  <a:srgbClr val="C00000"/>
                </a:solidFill>
                <a:latin typeface="Arial Black" pitchFamily="34" charset="0"/>
              </a:rPr>
              <a:t>Není to glycerid!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0304A5-052E-4161-8EA5-E8E507BD33FE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Bílkovinné řetězce jsou  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SÍŤOVANÉ</a:t>
            </a:r>
            <a:r>
              <a:rPr lang="cs-CZ" b="1" dirty="0">
                <a:solidFill>
                  <a:srgbClr val="0000FF"/>
                </a:solidFill>
              </a:rPr>
              <a:t> přes SULFIDICKÉ MŮSTKY  (-S–S-) vytvořené přes – SH skupiny  CYSTEINU 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vzniká CYSTIN </a:t>
            </a:r>
          </a:p>
          <a:p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" name="Obrázek 9" descr="95px-Amminoacido_ciste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12976"/>
            <a:ext cx="4303058" cy="2808312"/>
          </a:xfrm>
          <a:prstGeom prst="rect">
            <a:avLst/>
          </a:prstGeom>
        </p:spPr>
      </p:pic>
      <p:pic>
        <p:nvPicPr>
          <p:cNvPr id="8" name="Obrázek 7" descr="800px-Cystine-skele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284984"/>
            <a:ext cx="3779907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F80462-8F83-4742-8FE5-4E3E527529EF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179512" y="260648"/>
            <a:ext cx="856895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Lanolin</a:t>
            </a:r>
            <a:r>
              <a:rPr lang="cs-CZ" sz="3200" b="1" dirty="0"/>
              <a:t> </a:t>
            </a:r>
            <a:r>
              <a:rPr lang="cs-CZ" sz="1400" b="1" dirty="0"/>
              <a:t>(latinsky </a:t>
            </a:r>
            <a:r>
              <a:rPr lang="cs-CZ" sz="1400" b="1" i="1" dirty="0" err="1"/>
              <a:t>Lanolinum</a:t>
            </a:r>
            <a:r>
              <a:rPr lang="cs-CZ" sz="1400" b="1" i="1" dirty="0"/>
              <a:t>, původem z </a:t>
            </a:r>
            <a:r>
              <a:rPr lang="cs-CZ" sz="1400" b="1" i="1" dirty="0" err="1"/>
              <a:t>lāna</a:t>
            </a:r>
            <a:r>
              <a:rPr lang="cs-CZ" sz="1400" b="1" i="1" dirty="0"/>
              <a:t>, "vlna", a oleum, "olej"), též nazývaný </a:t>
            </a:r>
            <a:r>
              <a:rPr lang="cs-CZ" sz="1400" b="1" i="1" dirty="0" err="1"/>
              <a:t>Adeps</a:t>
            </a:r>
            <a:r>
              <a:rPr lang="cs-CZ" sz="1400" b="1" i="1" dirty="0"/>
              <a:t> </a:t>
            </a:r>
            <a:r>
              <a:rPr lang="cs-CZ" sz="1400" b="1" i="1" dirty="0" err="1"/>
              <a:t>Lanae</a:t>
            </a:r>
            <a:r>
              <a:rPr lang="cs-CZ" sz="1400" b="1" i="1" dirty="0"/>
              <a:t>, je žlutá</a:t>
            </a:r>
          </a:p>
          <a:p>
            <a:r>
              <a:rPr lang="cs-CZ" sz="1600" dirty="0"/>
              <a:t>mazlavá látka vylučovaná mazovými žlázami zvířat tvořících vlnu, převážná lidstvem používaná část pochází od ovce domácí. Chemicky je lanolin příbuzný s voskem, lze použít jako mast na kůži nebo jako vosk na ochranu proti vodě; též se využívá jako surovina při výrobě krémů na boty. Vodovzdorné vlastnosti lanolinu chrání ovce proti promočení jejich vlny. Některé druhy ovcí produkují velká množství lanolinu a ten pak lze získávat lisováním vlny mezi válci. Z vlny se při zpracování (na přízi nebo plst) odstraňuje většina nebo všechen lanolin.</a:t>
            </a:r>
          </a:p>
          <a:p>
            <a:r>
              <a:rPr lang="cs-CZ" sz="1600" b="1" dirty="0"/>
              <a:t>Chemické složení</a:t>
            </a:r>
          </a:p>
          <a:p>
            <a:r>
              <a:rPr lang="cs-CZ" sz="1600" dirty="0"/>
              <a:t>Chemicky je lanolin vosk, </a:t>
            </a:r>
            <a:r>
              <a:rPr lang="cs-CZ" sz="1600" dirty="0">
                <a:solidFill>
                  <a:srgbClr val="C00000"/>
                </a:solidFill>
                <a:latin typeface="Arial Black" pitchFamily="34" charset="0"/>
              </a:rPr>
              <a:t>je směsí esterů mastných kyselin s alkoholy o velké molární hmotnosti. </a:t>
            </a:r>
            <a:r>
              <a:rPr lang="cs-CZ" sz="1600" dirty="0"/>
              <a:t>V lanolinu bylo identifikováno více než 180 různých kyselin a 80 alkoholů. Teplota tání je okolo 40 °C. Lanolin je nerozpustný ve vodě, může s ní však tvořit velmi stabilní emulze. V určité době byl název Lanolin používán jako ochranná známka pro přípravek z ovčího a vepřového tuku a vody. [1]</a:t>
            </a:r>
          </a:p>
          <a:p>
            <a:r>
              <a:rPr lang="cs-CZ" sz="1600" b="1" dirty="0"/>
              <a:t>Použití</a:t>
            </a:r>
          </a:p>
          <a:p>
            <a:r>
              <a:rPr lang="cs-CZ" sz="1400" dirty="0"/>
              <a:t>• </a:t>
            </a:r>
            <a:r>
              <a:rPr lang="cs-CZ" sz="2400" b="1" dirty="0">
                <a:solidFill>
                  <a:srgbClr val="FF0000"/>
                </a:solidFill>
              </a:rPr>
              <a:t>Kosmetika (změkčuje a zjemňuje pokožku; různé krémy)</a:t>
            </a:r>
            <a:endParaRPr lang="cs-CZ" sz="1400" b="1" dirty="0">
              <a:solidFill>
                <a:srgbClr val="FF0000"/>
              </a:solidFill>
            </a:endParaRPr>
          </a:p>
          <a:p>
            <a:r>
              <a:rPr lang="cs-CZ" sz="1400" dirty="0"/>
              <a:t>• </a:t>
            </a:r>
            <a:r>
              <a:rPr lang="cs-CZ" sz="1600" b="1" dirty="0"/>
              <a:t>Textilní průmysl (změkčovadlo; přidává se do některých pracích prostředků)</a:t>
            </a:r>
          </a:p>
          <a:p>
            <a:r>
              <a:rPr lang="cs-CZ" sz="1600" b="1" dirty="0"/>
              <a:t>• </a:t>
            </a:r>
            <a:r>
              <a:rPr lang="cs-CZ" sz="1600" b="1" dirty="0">
                <a:solidFill>
                  <a:srgbClr val="008000"/>
                </a:solidFill>
              </a:rPr>
              <a:t>Kožedělný průmysl</a:t>
            </a:r>
          </a:p>
          <a:p>
            <a:r>
              <a:rPr lang="cs-CZ" sz="1600" b="1" dirty="0"/>
              <a:t>• </a:t>
            </a:r>
            <a:r>
              <a:rPr lang="cs-CZ" sz="1600" b="1" dirty="0">
                <a:solidFill>
                  <a:srgbClr val="0000FF"/>
                </a:solidFill>
              </a:rPr>
              <a:t>Lékařství a farmakologie (antibakteriální a </a:t>
            </a:r>
            <a:r>
              <a:rPr lang="cs-CZ" sz="1600" b="1" dirty="0" err="1">
                <a:solidFill>
                  <a:srgbClr val="0000FF"/>
                </a:solidFill>
              </a:rPr>
              <a:t>hypoalergenní</a:t>
            </a:r>
            <a:r>
              <a:rPr lang="cs-CZ" sz="1600" b="1" dirty="0">
                <a:solidFill>
                  <a:srgbClr val="0000FF"/>
                </a:solidFill>
              </a:rPr>
              <a:t>; podporuje hojení drobných popálenin; je použit pro</a:t>
            </a:r>
          </a:p>
          <a:p>
            <a:r>
              <a:rPr lang="cs-CZ" sz="1600" b="1" dirty="0">
                <a:solidFill>
                  <a:srgbClr val="0000FF"/>
                </a:solidFill>
              </a:rPr>
              <a:t>výrobu vitamínu D3)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4400" dirty="0">
                <a:solidFill>
                  <a:srgbClr val="FF0000"/>
                </a:solidFill>
                <a:latin typeface="Arial Black" pitchFamily="34" charset="0"/>
              </a:rPr>
              <a:t>3. FIBROIN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50B7F1-63A8-44BA-92F4-EEA046299274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Kde se vyskytuje FIBROIN?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PŘÍRODNÍ HEDVÁBÍ</a:t>
            </a:r>
          </a:p>
          <a:p>
            <a:r>
              <a:rPr lang="cs-CZ" b="1" dirty="0">
                <a:solidFill>
                  <a:srgbClr val="0000FF"/>
                </a:solidFill>
              </a:rPr>
              <a:t>PAVOUČÍ SÍTĚ </a:t>
            </a:r>
            <a:r>
              <a:rPr lang="cs-CZ" b="1" dirty="0"/>
              <a:t>Pavoučí hedvábí</a:t>
            </a:r>
            <a:r>
              <a:rPr lang="cs-CZ" dirty="0"/>
              <a:t> je </a:t>
            </a:r>
            <a:r>
              <a:rPr lang="cs-CZ" dirty="0">
                <a:hlinkClick r:id="rId2" tooltip="Bílkovina"/>
              </a:rPr>
              <a:t>proteinové</a:t>
            </a:r>
            <a:r>
              <a:rPr lang="cs-CZ" dirty="0"/>
              <a:t> vlákno z výměšků </a:t>
            </a:r>
            <a:r>
              <a:rPr lang="cs-CZ" dirty="0">
                <a:hlinkClick r:id="rId3" tooltip="Pavouci"/>
              </a:rPr>
              <a:t>pavouků</a:t>
            </a:r>
            <a:r>
              <a:rPr lang="cs-CZ" dirty="0"/>
              <a:t> druhu </a:t>
            </a:r>
            <a:r>
              <a:rPr lang="cs-CZ" i="1" dirty="0" err="1">
                <a:hlinkClick r:id="rId4" tooltip="Argiope (stránka neexistuje)"/>
              </a:rPr>
              <a:t>Argiope</a:t>
            </a:r>
            <a:r>
              <a:rPr lang="cs-CZ" dirty="0"/>
              <a:t> a </a:t>
            </a:r>
            <a:r>
              <a:rPr lang="cs-CZ" i="1" dirty="0" err="1">
                <a:hlinkClick r:id="rId5" tooltip="Nephila (stránka neexistuje)"/>
              </a:rPr>
              <a:t>Nephila</a:t>
            </a:r>
            <a:r>
              <a:rPr lang="cs-CZ" dirty="0"/>
              <a:t>.</a:t>
            </a:r>
            <a:endParaRPr lang="cs-CZ" b="1" dirty="0">
              <a:solidFill>
                <a:srgbClr val="0000FF"/>
              </a:solidFill>
            </a:endParaRPr>
          </a:p>
          <a:p>
            <a:r>
              <a:rPr lang="cs-CZ" b="1" dirty="0">
                <a:solidFill>
                  <a:srgbClr val="008000"/>
                </a:solidFill>
              </a:rPr>
              <a:t>SEKRET NOČNÍCH MOTÝLŮ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8E71E8-DB45-4859-8249-C3F222A60326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PŘÍRODNÍ HEDVÁBÍ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D7150-24C5-4B4A-A474-CBE0277CD27D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dirty="0"/>
              <a:t>Převážná část </a:t>
            </a:r>
            <a:r>
              <a:rPr lang="cs-CZ" sz="2800" b="1" dirty="0"/>
              <a:t>přírodního hedvábí</a:t>
            </a:r>
            <a:r>
              <a:rPr lang="cs-CZ" sz="2800" dirty="0"/>
              <a:t> se získává z výměšků housenky </a:t>
            </a:r>
            <a:r>
              <a:rPr lang="cs-CZ" sz="2800" dirty="0">
                <a:hlinkClick r:id="rId2" tooltip="Bourec morušový"/>
              </a:rPr>
              <a:t>bource morušového</a:t>
            </a:r>
            <a:r>
              <a:rPr lang="cs-CZ" sz="2800" dirty="0"/>
              <a:t>. Je to jediné „nekonečné“ přírodní textilní vlákno.</a:t>
            </a: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Tento </a:t>
            </a: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fibroin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 má typickou </a:t>
            </a: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primární strukturu</a:t>
            </a:r>
          </a:p>
          <a:p>
            <a:endParaRPr lang="cs-CZ" sz="2800" dirty="0"/>
          </a:p>
        </p:txBody>
      </p:sp>
      <p:pic>
        <p:nvPicPr>
          <p:cNvPr id="10" name="Obrázek 9" descr="800px-Silk_fibroin_primary_structure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429000"/>
            <a:ext cx="7620000" cy="239077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1F20A5-9F9F-4C6D-B251-5AA01DFC1D67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251520" y="260648"/>
          <a:ext cx="8352925" cy="5760643"/>
        </p:xfrm>
        <a:graphic>
          <a:graphicData uri="http://schemas.openxmlformats.org/drawingml/2006/table">
            <a:tbl>
              <a:tblPr/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259">
                <a:tc rowSpan="2">
                  <a:txBody>
                    <a:bodyPr/>
                    <a:lstStyle/>
                    <a:p>
                      <a:r>
                        <a:rPr lang="cs-CZ" sz="2400" b="1" dirty="0"/>
                        <a:t>Vlastnosti vláken</a:t>
                      </a:r>
                      <a:endParaRPr lang="cs-CZ" sz="2400" dirty="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cs-CZ" sz="700" b="1"/>
                        <a:t>Vlákna s neomezenou délkou</a:t>
                      </a:r>
                      <a:endParaRPr lang="cs-CZ" sz="70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2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Přírodní hedvábí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2" tooltip="Polyamidová vlákna"/>
                        </a:rPr>
                        <a:t>Polyamid</a:t>
                      </a:r>
                      <a:r>
                        <a:rPr lang="cs-CZ" sz="2400"/>
                        <a:t> (PA 6)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3" tooltip="Polyesterová vlákna"/>
                        </a:rPr>
                        <a:t>Polyester</a:t>
                      </a:r>
                      <a:r>
                        <a:rPr lang="cs-CZ" sz="2400"/>
                        <a:t> (PES)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4" tooltip="Viskózová vlákna"/>
                        </a:rPr>
                        <a:t>Viskoza</a:t>
                      </a:r>
                      <a:r>
                        <a:rPr lang="cs-CZ" sz="2400"/>
                        <a:t> (CV)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335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Hustota g/cm³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1,25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1,14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1,33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1,52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09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Tloušťka </a:t>
                      </a:r>
                      <a:r>
                        <a:rPr lang="cs-CZ" sz="2400" dirty="0" err="1">
                          <a:latin typeface="Arial Black" pitchFamily="34" charset="0"/>
                          <a:hlinkClick r:id="rId5" tooltip="Tex (jednotka)"/>
                        </a:rPr>
                        <a:t>dtex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1,17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1,1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 err="1">
                          <a:latin typeface="Arial Black" pitchFamily="34" charset="0"/>
                        </a:rPr>
                        <a:t>Relat</a:t>
                      </a:r>
                      <a:r>
                        <a:rPr lang="cs-CZ" sz="2400" dirty="0">
                          <a:latin typeface="Arial Black" pitchFamily="34" charset="0"/>
                        </a:rPr>
                        <a:t>. pevnost </a:t>
                      </a:r>
                      <a:r>
                        <a:rPr lang="cs-CZ" sz="2400" dirty="0" err="1">
                          <a:latin typeface="Arial Black" pitchFamily="34" charset="0"/>
                        </a:rPr>
                        <a:t>cN</a:t>
                      </a:r>
                      <a:r>
                        <a:rPr lang="cs-CZ" sz="2400" dirty="0">
                          <a:latin typeface="Arial Black" pitchFamily="34" charset="0"/>
                        </a:rPr>
                        <a:t>/</a:t>
                      </a:r>
                      <a:r>
                        <a:rPr lang="cs-CZ" sz="2400" dirty="0" err="1">
                          <a:latin typeface="Arial Black" pitchFamily="34" charset="0"/>
                        </a:rPr>
                        <a:t>dtex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3-5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3-6-7,5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3,8-7,2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1,8-3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Pevnost za mokra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85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85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95-100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60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109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Tažnost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23-55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50-70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15-30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335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Navlhavost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3-4,5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0,3-0,4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Svět. spotřeba (1000 t)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107</a:t>
                      </a:r>
                      <a:r>
                        <a:rPr lang="cs-CZ" sz="24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×</a:t>
                      </a:r>
                      <a:endParaRPr lang="cs-CZ" sz="24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3.500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14.500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10" name="Pravoúhlá spojovací čára 9"/>
          <p:cNvCxnSpPr/>
          <p:nvPr/>
        </p:nvCxnSpPr>
        <p:spPr>
          <a:xfrm rot="16200000" flipH="1">
            <a:off x="2087724" y="3104964"/>
            <a:ext cx="1224136" cy="144016"/>
          </a:xfrm>
          <a:prstGeom prst="bentConnector3">
            <a:avLst>
              <a:gd name="adj1" fmla="val 50000"/>
            </a:avLst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FB3826-F76F-44F6-9FF0-E5CBB82EAA03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8" name="Obrázek 7" descr="img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2111" y="-983880"/>
            <a:ext cx="5328592" cy="839371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755576" y="2204864"/>
            <a:ext cx="770485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D8A9D8-D327-48CB-BE21-D254DD569AD3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pic>
        <p:nvPicPr>
          <p:cNvPr id="5" name="Obrázek 4" descr="P1020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840427" cy="2880320"/>
          </a:xfrm>
          <a:prstGeom prst="rect">
            <a:avLst/>
          </a:prstGeom>
        </p:spPr>
      </p:pic>
      <p:pic>
        <p:nvPicPr>
          <p:cNvPr id="6" name="Obrázek 5" descr="P10208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248980"/>
            <a:ext cx="3995936" cy="2996952"/>
          </a:xfrm>
          <a:prstGeom prst="rect">
            <a:avLst/>
          </a:prstGeom>
        </p:spPr>
      </p:pic>
      <p:pic>
        <p:nvPicPr>
          <p:cNvPr id="7" name="Obrázek 6" descr="P10208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9531" y="188640"/>
            <a:ext cx="3936437" cy="2952328"/>
          </a:xfrm>
          <a:prstGeom prst="rect">
            <a:avLst/>
          </a:prstGeom>
        </p:spPr>
      </p:pic>
      <p:pic>
        <p:nvPicPr>
          <p:cNvPr id="8" name="Obrázek 7" descr="P10208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239598"/>
            <a:ext cx="3888432" cy="2916324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0CB574-1F24-4F91-9F0A-01093947A581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pic>
        <p:nvPicPr>
          <p:cNvPr id="6" name="Obrázek 5" descr="Silk cocoon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573016"/>
            <a:ext cx="7344816" cy="257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Mulberry silk worms - Bombyx Mori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8"/>
            <a:ext cx="73448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09C74-E65E-41FD-8695-852EE127C1FF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5" name="Obrázek 4" descr="Silk production proces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63179B-56D4-4251-9B18-7001A6BBDBF1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pic>
        <p:nvPicPr>
          <p:cNvPr id="6" name="Obrázek 5" descr="Degumming and stretchi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6247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Preparing silk beddi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56992"/>
            <a:ext cx="6696744" cy="275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411B9F-6AE9-4305-8970-BFC908416F81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cs-CZ" sz="2400" b="1" dirty="0">
                <a:solidFill>
                  <a:srgbClr val="0000FF"/>
                </a:solidFill>
              </a:rPr>
              <a:t>POMĚR (přibližný) TŘÍ AMONIKYSELIN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83568" y="1196752"/>
          <a:ext cx="7704856" cy="496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283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00FF"/>
                          </a:solidFill>
                        </a:rPr>
                        <a:t>AMINOKYSELINA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00FF"/>
                          </a:solidFill>
                        </a:rPr>
                        <a:t>PODÍL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00FF"/>
                          </a:solidFill>
                        </a:rPr>
                        <a:t>VZOREC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/>
                        <a:t>HISTIDIN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/>
                        <a:t>LYZIN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/>
                        <a:t>ARGININ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Obrázek 11" descr="Amminoacido_lis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356992"/>
            <a:ext cx="3436247" cy="1346448"/>
          </a:xfrm>
          <a:prstGeom prst="rect">
            <a:avLst/>
          </a:prstGeom>
        </p:spPr>
      </p:pic>
      <p:pic>
        <p:nvPicPr>
          <p:cNvPr id="13" name="Obrázek 12" descr="Amminoacido_argin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0526" y="4869160"/>
            <a:ext cx="3624190" cy="1274440"/>
          </a:xfrm>
          <a:prstGeom prst="rect">
            <a:avLst/>
          </a:prstGeom>
        </p:spPr>
      </p:pic>
      <p:pic>
        <p:nvPicPr>
          <p:cNvPr id="14" name="Obrázek 13" descr="Amminoacido_istidina_formul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3" y="1988840"/>
            <a:ext cx="2460873" cy="132206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28C777-A190-42E5-A805-C085EAAF5A8B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251520" y="3789040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 err="1">
                <a:solidFill>
                  <a:srgbClr val="FF0000"/>
                </a:solidFill>
                <a:latin typeface="Arial Black" pitchFamily="34" charset="0"/>
              </a:rPr>
              <a:t>Extracting</a:t>
            </a: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>
                <a:solidFill>
                  <a:srgbClr val="FF0000"/>
                </a:solidFill>
                <a:latin typeface="Arial Black" pitchFamily="34" charset="0"/>
              </a:rPr>
              <a:t>Raw</a:t>
            </a: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>
                <a:solidFill>
                  <a:srgbClr val="FF0000"/>
                </a:solidFill>
                <a:latin typeface="Arial Black" pitchFamily="34" charset="0"/>
              </a:rPr>
              <a:t>Silk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production</a:t>
            </a:r>
            <a:r>
              <a:rPr lang="cs-CZ" sz="2800" b="1" dirty="0"/>
              <a:t> </a:t>
            </a:r>
            <a:r>
              <a:rPr lang="cs-CZ" sz="2800" b="1" dirty="0" err="1"/>
              <a:t>process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silk</a:t>
            </a:r>
            <a:r>
              <a:rPr lang="cs-CZ" sz="2800" dirty="0"/>
              <a:t> </a:t>
            </a:r>
            <a:r>
              <a:rPr lang="cs-CZ" sz="2800" dirty="0" err="1"/>
              <a:t>can</a:t>
            </a:r>
            <a:r>
              <a:rPr lang="cs-CZ" sz="2800" dirty="0"/>
              <a:t> </a:t>
            </a:r>
            <a:r>
              <a:rPr lang="cs-CZ" sz="2800" dirty="0" err="1"/>
              <a:t>seem</a:t>
            </a:r>
            <a:r>
              <a:rPr lang="cs-CZ" sz="2800" dirty="0"/>
              <a:t> </a:t>
            </a:r>
            <a:r>
              <a:rPr lang="cs-CZ" sz="2800" dirty="0" err="1"/>
              <a:t>deceptively</a:t>
            </a:r>
            <a:r>
              <a:rPr lang="cs-CZ" sz="2800" dirty="0"/>
              <a:t> </a:t>
            </a:r>
            <a:r>
              <a:rPr lang="cs-CZ" sz="2800" dirty="0" err="1"/>
              <a:t>simple</a:t>
            </a:r>
            <a:r>
              <a:rPr lang="cs-CZ" sz="2800" dirty="0"/>
              <a:t> </a:t>
            </a:r>
            <a:r>
              <a:rPr lang="cs-CZ" sz="2800" dirty="0" err="1"/>
              <a:t>but</a:t>
            </a:r>
            <a:r>
              <a:rPr lang="cs-CZ" sz="2800" dirty="0"/>
              <a:t> </a:t>
            </a:r>
            <a:r>
              <a:rPr lang="cs-CZ" sz="2800" dirty="0" err="1"/>
              <a:t>indeed</a:t>
            </a:r>
            <a:r>
              <a:rPr lang="cs-CZ" sz="2800" dirty="0"/>
              <a:t> </a:t>
            </a:r>
            <a:r>
              <a:rPr lang="cs-CZ" sz="2800" b="1" dirty="0"/>
              <a:t>has </a:t>
            </a:r>
            <a:r>
              <a:rPr lang="cs-CZ" sz="2800" b="1" dirty="0" err="1"/>
              <a:t>several</a:t>
            </a:r>
            <a:r>
              <a:rPr lang="cs-CZ" sz="2800" b="1" dirty="0"/>
              <a:t> </a:t>
            </a:r>
            <a:r>
              <a:rPr lang="cs-CZ" sz="2800" b="1" dirty="0" err="1"/>
              <a:t>steps</a:t>
            </a:r>
            <a:r>
              <a:rPr lang="cs-CZ" sz="2800" dirty="0"/>
              <a:t>. In </a:t>
            </a:r>
            <a:r>
              <a:rPr lang="cs-CZ" sz="2800" dirty="0" err="1"/>
              <a:t>fact</a:t>
            </a:r>
            <a:r>
              <a:rPr lang="cs-CZ" sz="2800" dirty="0"/>
              <a:t>,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process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creating</a:t>
            </a:r>
            <a:r>
              <a:rPr lang="cs-CZ" sz="2800" dirty="0"/>
              <a:t> </a:t>
            </a:r>
            <a:r>
              <a:rPr lang="cs-CZ" sz="2800" dirty="0" err="1"/>
              <a:t>silk</a:t>
            </a:r>
            <a:r>
              <a:rPr lang="cs-CZ" sz="2800" dirty="0"/>
              <a:t> </a:t>
            </a:r>
            <a:r>
              <a:rPr lang="cs-CZ" sz="2800" dirty="0" err="1"/>
              <a:t>fibres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highest</a:t>
            </a:r>
            <a:r>
              <a:rPr lang="cs-CZ" sz="2800" dirty="0"/>
              <a:t> </a:t>
            </a:r>
            <a:r>
              <a:rPr lang="cs-CZ" sz="2800" dirty="0" err="1"/>
              <a:t>quality</a:t>
            </a:r>
            <a:r>
              <a:rPr lang="cs-CZ" sz="2800" dirty="0"/>
              <a:t> </a:t>
            </a:r>
            <a:r>
              <a:rPr lang="cs-CZ" sz="2800" dirty="0" err="1"/>
              <a:t>take</a:t>
            </a:r>
            <a:r>
              <a:rPr lang="cs-CZ" sz="2800" dirty="0"/>
              <a:t> a </a:t>
            </a:r>
            <a:r>
              <a:rPr lang="cs-CZ" sz="2800" dirty="0" err="1"/>
              <a:t>few</a:t>
            </a:r>
            <a:r>
              <a:rPr lang="cs-CZ" sz="2800" dirty="0"/>
              <a:t> </a:t>
            </a:r>
            <a:r>
              <a:rPr lang="cs-CZ" sz="2800" dirty="0" err="1"/>
              <a:t>weeks</a:t>
            </a:r>
            <a:r>
              <a:rPr lang="cs-CZ" sz="2800" dirty="0"/>
              <a:t> to </a:t>
            </a:r>
            <a:r>
              <a:rPr lang="cs-CZ" sz="2800" dirty="0" err="1"/>
              <a:t>complete</a:t>
            </a:r>
            <a:r>
              <a:rPr lang="cs-CZ" sz="2800" dirty="0"/>
              <a:t>.</a:t>
            </a:r>
          </a:p>
        </p:txBody>
      </p:sp>
      <p:sp>
        <p:nvSpPr>
          <p:cNvPr id="9" name="Obdélník 8"/>
          <p:cNvSpPr/>
          <p:nvPr/>
        </p:nvSpPr>
        <p:spPr>
          <a:xfrm>
            <a:off x="251520" y="188640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/>
              <a:t>Silk</a:t>
            </a:r>
            <a:r>
              <a:rPr lang="cs-CZ" sz="2400" b="1" dirty="0"/>
              <a:t> </a:t>
            </a:r>
            <a:r>
              <a:rPr lang="cs-CZ" sz="2400" b="1" dirty="0" err="1"/>
              <a:t>fibres</a:t>
            </a:r>
            <a:r>
              <a:rPr lang="cs-CZ" sz="2400" b="1" dirty="0"/>
              <a:t> are a </a:t>
            </a:r>
            <a:r>
              <a:rPr lang="cs-CZ" sz="2400" b="1" dirty="0" err="1"/>
              <a:t>continuous</a:t>
            </a:r>
            <a:r>
              <a:rPr lang="cs-CZ" sz="2400" b="1" dirty="0"/>
              <a:t> protein </a:t>
            </a:r>
            <a:r>
              <a:rPr lang="cs-CZ" sz="2400" b="1" dirty="0" err="1"/>
              <a:t>fibre</a:t>
            </a:r>
            <a:r>
              <a:rPr lang="cs-CZ" sz="2400" b="1" dirty="0"/>
              <a:t> </a:t>
            </a:r>
            <a:r>
              <a:rPr lang="cs-CZ" sz="2400" b="1" dirty="0" err="1"/>
              <a:t>created</a:t>
            </a:r>
            <a:r>
              <a:rPr lang="cs-CZ" sz="2400" b="1" dirty="0"/>
              <a:t> </a:t>
            </a:r>
            <a:r>
              <a:rPr lang="cs-CZ" sz="2400" b="1" dirty="0" err="1"/>
              <a:t>from</a:t>
            </a:r>
            <a:r>
              <a:rPr lang="cs-CZ" sz="2400" b="1" dirty="0"/>
              <a:t> </a:t>
            </a:r>
            <a:r>
              <a:rPr lang="cs-CZ" sz="2400" b="1" dirty="0" err="1"/>
              <a:t>natural</a:t>
            </a:r>
            <a:r>
              <a:rPr lang="cs-CZ" sz="2400" b="1" dirty="0"/>
              <a:t> </a:t>
            </a:r>
            <a:r>
              <a:rPr lang="cs-CZ" sz="2400" b="1" dirty="0" err="1"/>
              <a:t>processes</a:t>
            </a:r>
            <a:r>
              <a:rPr lang="cs-CZ" sz="2400" b="1" dirty="0"/>
              <a:t> </a:t>
            </a:r>
            <a:r>
              <a:rPr lang="cs-CZ" sz="2400" b="1" dirty="0" err="1"/>
              <a:t>and</a:t>
            </a:r>
            <a:r>
              <a:rPr lang="cs-CZ" sz="2400" b="1" dirty="0"/>
              <a:t> </a:t>
            </a:r>
            <a:r>
              <a:rPr lang="cs-CZ" sz="2400" b="1" dirty="0" err="1"/>
              <a:t>extracted</a:t>
            </a:r>
            <a:r>
              <a:rPr lang="cs-CZ" sz="2400" b="1" dirty="0"/>
              <a:t> </a:t>
            </a:r>
            <a:r>
              <a:rPr lang="cs-CZ" sz="2400" b="1" dirty="0" err="1"/>
              <a:t>from</a:t>
            </a:r>
            <a:r>
              <a:rPr lang="cs-CZ" sz="2400" b="1" dirty="0"/>
              <a:t> </a:t>
            </a:r>
            <a:r>
              <a:rPr lang="cs-CZ" sz="2400" b="1" dirty="0" err="1"/>
              <a:t>cocoons</a:t>
            </a:r>
            <a:r>
              <a:rPr lang="cs-CZ" sz="2400" dirty="0"/>
              <a:t>, </a:t>
            </a:r>
            <a:r>
              <a:rPr lang="cs-CZ" sz="2400" dirty="0" err="1"/>
              <a:t>which</a:t>
            </a:r>
            <a:r>
              <a:rPr lang="cs-CZ" sz="2400" dirty="0"/>
              <a:t> </a:t>
            </a:r>
            <a:r>
              <a:rPr lang="cs-CZ" sz="2400" dirty="0" err="1"/>
              <a:t>means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these </a:t>
            </a:r>
            <a:r>
              <a:rPr lang="cs-CZ" sz="2400" dirty="0" err="1"/>
              <a:t>fibres</a:t>
            </a:r>
            <a:r>
              <a:rPr lang="cs-CZ" sz="2400" dirty="0"/>
              <a:t> </a:t>
            </a: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retain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properties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are </a:t>
            </a:r>
            <a:r>
              <a:rPr lang="cs-CZ" sz="2400" dirty="0" err="1"/>
              <a:t>associated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chemicals</a:t>
            </a:r>
            <a:r>
              <a:rPr lang="cs-CZ" sz="2400" dirty="0"/>
              <a:t> </a:t>
            </a:r>
            <a:r>
              <a:rPr lang="cs-CZ" sz="2400" dirty="0" err="1"/>
              <a:t>produced</a:t>
            </a:r>
            <a:r>
              <a:rPr lang="cs-CZ" sz="2400" dirty="0"/>
              <a:t> by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silkworm</a:t>
            </a:r>
            <a:r>
              <a:rPr lang="cs-CZ" sz="2400" dirty="0"/>
              <a:t>. </a:t>
            </a:r>
            <a:r>
              <a:rPr lang="cs-CZ" sz="2400" dirty="0" err="1"/>
              <a:t>When</a:t>
            </a:r>
            <a:r>
              <a:rPr lang="cs-CZ" sz="2400" dirty="0"/>
              <a:t> </a:t>
            </a:r>
            <a:r>
              <a:rPr lang="cs-CZ" sz="2400" dirty="0" err="1"/>
              <a:t>secreted</a:t>
            </a:r>
            <a:r>
              <a:rPr lang="cs-CZ" sz="2400" dirty="0"/>
              <a:t> by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silkworm</a:t>
            </a:r>
            <a:r>
              <a:rPr lang="cs-CZ" sz="2400" dirty="0"/>
              <a:t>,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natural</a:t>
            </a:r>
            <a:r>
              <a:rPr lang="cs-CZ" sz="2400" dirty="0"/>
              <a:t> </a:t>
            </a:r>
            <a:r>
              <a:rPr lang="cs-CZ" sz="2400" dirty="0" err="1"/>
              <a:t>state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fibre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a single </a:t>
            </a:r>
            <a:r>
              <a:rPr lang="cs-CZ" sz="2400" dirty="0" err="1"/>
              <a:t>silk</a:t>
            </a:r>
            <a:r>
              <a:rPr lang="cs-CZ" sz="2400" dirty="0"/>
              <a:t> </a:t>
            </a:r>
            <a:r>
              <a:rPr lang="cs-CZ" sz="2400" dirty="0" err="1"/>
              <a:t>thread</a:t>
            </a:r>
            <a:r>
              <a:rPr lang="cs-CZ" sz="2400" dirty="0"/>
              <a:t> </a:t>
            </a:r>
            <a:r>
              <a:rPr lang="cs-CZ" sz="2400" dirty="0" err="1"/>
              <a:t>made</a:t>
            </a:r>
            <a:r>
              <a:rPr lang="cs-CZ" sz="2400" dirty="0"/>
              <a:t> </a:t>
            </a:r>
            <a:r>
              <a:rPr lang="cs-CZ" sz="2400" dirty="0" err="1"/>
              <a:t>up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a double </a:t>
            </a:r>
            <a:r>
              <a:rPr lang="cs-CZ" sz="2400" dirty="0" err="1"/>
              <a:t>filament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protein </a:t>
            </a:r>
            <a:r>
              <a:rPr lang="cs-CZ" sz="2400" dirty="0" err="1"/>
              <a:t>material</a:t>
            </a:r>
            <a:r>
              <a:rPr lang="cs-CZ" sz="2400" dirty="0"/>
              <a:t> (fibroin) </a:t>
            </a:r>
            <a:r>
              <a:rPr lang="cs-CZ" sz="2400" dirty="0" err="1"/>
              <a:t>glued</a:t>
            </a:r>
            <a:r>
              <a:rPr lang="cs-CZ" sz="2400" dirty="0"/>
              <a:t> </a:t>
            </a:r>
            <a:r>
              <a:rPr lang="cs-CZ" sz="2400" dirty="0" err="1"/>
              <a:t>together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u="sng" dirty="0">
                <a:hlinkClick r:id="rId2" tooltip="Wikipedia: Sericin"/>
              </a:rPr>
              <a:t>sericin</a:t>
            </a:r>
            <a:r>
              <a:rPr lang="cs-CZ" sz="2400" dirty="0"/>
              <a:t>, </a:t>
            </a:r>
            <a:r>
              <a:rPr lang="cs-CZ" sz="2400" dirty="0" err="1"/>
              <a:t>an</a:t>
            </a:r>
            <a:r>
              <a:rPr lang="cs-CZ" sz="2400" dirty="0"/>
              <a:t> </a:t>
            </a:r>
            <a:r>
              <a:rPr lang="cs-CZ" sz="2400" dirty="0" err="1"/>
              <a:t>allergenic</a:t>
            </a:r>
            <a:r>
              <a:rPr lang="cs-CZ" sz="2400" dirty="0"/>
              <a:t> </a:t>
            </a:r>
            <a:r>
              <a:rPr lang="cs-CZ" sz="2400" dirty="0" err="1"/>
              <a:t>and</a:t>
            </a:r>
            <a:r>
              <a:rPr lang="cs-CZ" sz="2400" dirty="0"/>
              <a:t> </a:t>
            </a:r>
            <a:r>
              <a:rPr lang="cs-CZ" sz="2400" dirty="0" err="1"/>
              <a:t>gummy</a:t>
            </a:r>
            <a:r>
              <a:rPr lang="cs-CZ" sz="2400" dirty="0"/>
              <a:t> substance </a:t>
            </a:r>
            <a:r>
              <a:rPr lang="cs-CZ" sz="2400" dirty="0" err="1"/>
              <a:t>that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normally</a:t>
            </a:r>
            <a:r>
              <a:rPr lang="cs-CZ" sz="2400" dirty="0"/>
              <a:t> </a:t>
            </a:r>
            <a:r>
              <a:rPr lang="cs-CZ" sz="2400" dirty="0" err="1"/>
              <a:t>extracted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processing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silk</a:t>
            </a:r>
            <a:r>
              <a:rPr lang="cs-CZ" sz="2400" dirty="0"/>
              <a:t> </a:t>
            </a:r>
            <a:r>
              <a:rPr lang="cs-CZ" sz="2400" dirty="0" err="1"/>
              <a:t>threads</a:t>
            </a:r>
            <a:r>
              <a:rPr lang="cs-CZ" sz="2400" dirty="0"/>
              <a:t>.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859DD1-0AC2-4960-AFCD-E10920844374}" type="datetime1">
              <a:rPr lang="cs-CZ" smtClean="0"/>
              <a:t>28.11.2021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51520" y="117693"/>
            <a:ext cx="87129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cs-CZ" sz="2400" dirty="0" err="1">
                <a:solidFill>
                  <a:srgbClr val="FF0000"/>
                </a:solidFill>
                <a:latin typeface="Arial Black" pitchFamily="34" charset="0"/>
              </a:rPr>
              <a:t>First</a:t>
            </a:r>
            <a:r>
              <a:rPr lang="cs-CZ" sz="2400" dirty="0">
                <a:solidFill>
                  <a:srgbClr val="FF0000"/>
                </a:solidFill>
              </a:rPr>
              <a:t>, </a:t>
            </a:r>
            <a:r>
              <a:rPr lang="cs-CZ" sz="2400" dirty="0" err="1">
                <a:solidFill>
                  <a:srgbClr val="FF0000"/>
                </a:solidFill>
              </a:rPr>
              <a:t>the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new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born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larvae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of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the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silkworms</a:t>
            </a:r>
            <a:r>
              <a:rPr lang="cs-CZ" sz="2400" b="1" dirty="0">
                <a:solidFill>
                  <a:srgbClr val="FF0000"/>
                </a:solidFill>
              </a:rPr>
              <a:t> are </a:t>
            </a:r>
            <a:r>
              <a:rPr lang="cs-CZ" sz="2400" b="1" dirty="0" err="1">
                <a:solidFill>
                  <a:srgbClr val="FF0000"/>
                </a:solidFill>
              </a:rPr>
              <a:t>kept</a:t>
            </a:r>
            <a:r>
              <a:rPr lang="cs-CZ" sz="2400" b="1" dirty="0">
                <a:solidFill>
                  <a:srgbClr val="FF0000"/>
                </a:solidFill>
              </a:rPr>
              <a:t> in a </a:t>
            </a:r>
            <a:r>
              <a:rPr lang="cs-CZ" sz="2400" b="1" dirty="0" err="1">
                <a:solidFill>
                  <a:srgbClr val="FF0000"/>
                </a:solidFill>
              </a:rPr>
              <a:t>warm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and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stable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environment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and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given</a:t>
            </a:r>
            <a:r>
              <a:rPr lang="cs-CZ" sz="2400" dirty="0">
                <a:solidFill>
                  <a:srgbClr val="FF0000"/>
                </a:solidFill>
              </a:rPr>
              <a:t> plenty </a:t>
            </a:r>
            <a:r>
              <a:rPr lang="cs-CZ" sz="2400" dirty="0" err="1">
                <a:solidFill>
                  <a:srgbClr val="FF0000"/>
                </a:solidFill>
              </a:rPr>
              <a:t>of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mulberry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leaves</a:t>
            </a:r>
            <a:r>
              <a:rPr lang="cs-CZ" sz="2400" dirty="0">
                <a:solidFill>
                  <a:srgbClr val="FF0000"/>
                </a:solidFill>
              </a:rPr>
              <a:t>, </a:t>
            </a:r>
            <a:r>
              <a:rPr lang="cs-CZ" sz="2400" dirty="0" err="1">
                <a:solidFill>
                  <a:srgbClr val="FF0000"/>
                </a:solidFill>
              </a:rPr>
              <a:t>their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favourite</a:t>
            </a:r>
            <a:r>
              <a:rPr lang="cs-CZ" sz="2400" dirty="0">
                <a:solidFill>
                  <a:srgbClr val="FF0000"/>
                </a:solidFill>
              </a:rPr>
              <a:t> diet.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>
                <a:solidFill>
                  <a:srgbClr val="0000FF"/>
                </a:solidFill>
              </a:rPr>
              <a:t>The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silkworms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naturally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produce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cocoons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around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themselves</a:t>
            </a:r>
            <a:r>
              <a:rPr lang="cs-CZ" sz="2400" dirty="0">
                <a:solidFill>
                  <a:srgbClr val="0000FF"/>
                </a:solidFill>
              </a:rPr>
              <a:t> to </a:t>
            </a:r>
            <a:r>
              <a:rPr lang="cs-CZ" sz="2400" dirty="0" err="1">
                <a:solidFill>
                  <a:srgbClr val="0000FF"/>
                </a:solidFill>
              </a:rPr>
              <a:t>pupate</a:t>
            </a:r>
            <a:r>
              <a:rPr lang="cs-CZ" sz="2400" dirty="0">
                <a:solidFill>
                  <a:srgbClr val="0000FF"/>
                </a:solidFill>
              </a:rPr>
              <a:t> (</a:t>
            </a:r>
            <a:r>
              <a:rPr lang="cs-CZ" sz="2400" b="1" i="1" u="sng" dirty="0">
                <a:latin typeface="Arial Black" pitchFamily="34" charset="0"/>
              </a:rPr>
              <a:t>ZAKUKLIT</a:t>
            </a:r>
            <a:r>
              <a:rPr lang="cs-CZ" sz="2400" dirty="0">
                <a:solidFill>
                  <a:srgbClr val="0000FF"/>
                </a:solidFill>
              </a:rPr>
              <a:t>). </a:t>
            </a:r>
            <a:r>
              <a:rPr lang="cs-CZ" sz="2400" dirty="0" err="1">
                <a:solidFill>
                  <a:srgbClr val="0000FF"/>
                </a:solidFill>
              </a:rPr>
              <a:t>This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process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is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done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through</a:t>
            </a:r>
            <a:r>
              <a:rPr lang="cs-CZ" sz="2400" dirty="0">
                <a:solidFill>
                  <a:srgbClr val="0000FF"/>
                </a:solidFill>
              </a:rPr>
              <a:t> “spinning”: </a:t>
            </a:r>
            <a:r>
              <a:rPr lang="cs-CZ" sz="2400" dirty="0" err="1">
                <a:solidFill>
                  <a:srgbClr val="0000FF"/>
                </a:solidFill>
              </a:rPr>
              <a:t>the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worm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secretes</a:t>
            </a:r>
            <a:r>
              <a:rPr lang="cs-CZ" sz="2400" dirty="0">
                <a:solidFill>
                  <a:srgbClr val="0000FF"/>
                </a:solidFill>
              </a:rPr>
              <a:t> a </a:t>
            </a:r>
            <a:r>
              <a:rPr lang="cs-CZ" sz="2400" dirty="0" err="1">
                <a:solidFill>
                  <a:srgbClr val="0000FF"/>
                </a:solidFill>
              </a:rPr>
              <a:t>dense</a:t>
            </a:r>
            <a:r>
              <a:rPr lang="cs-CZ" sz="2400" dirty="0">
                <a:solidFill>
                  <a:srgbClr val="0000FF"/>
                </a:solidFill>
              </a:rPr>
              <a:t> fluid </a:t>
            </a:r>
            <a:r>
              <a:rPr lang="cs-CZ" sz="2400" dirty="0" err="1">
                <a:solidFill>
                  <a:srgbClr val="0000FF"/>
                </a:solidFill>
              </a:rPr>
              <a:t>from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its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gland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structural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glands</a:t>
            </a:r>
            <a:r>
              <a:rPr lang="cs-CZ" sz="2400" dirty="0">
                <a:solidFill>
                  <a:srgbClr val="0000FF"/>
                </a:solidFill>
              </a:rPr>
              <a:t>, </a:t>
            </a:r>
            <a:r>
              <a:rPr lang="cs-CZ" sz="2400" dirty="0" err="1">
                <a:solidFill>
                  <a:srgbClr val="0000FF"/>
                </a:solidFill>
              </a:rPr>
              <a:t>resulting</a:t>
            </a:r>
            <a:r>
              <a:rPr lang="cs-CZ" sz="2400" dirty="0">
                <a:solidFill>
                  <a:srgbClr val="0000FF"/>
                </a:solidFill>
              </a:rPr>
              <a:t> in </a:t>
            </a:r>
            <a:r>
              <a:rPr lang="cs-CZ" sz="2400" dirty="0" err="1">
                <a:solidFill>
                  <a:srgbClr val="0000FF"/>
                </a:solidFill>
              </a:rPr>
              <a:t>the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fibre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of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the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cocoon</a:t>
            </a:r>
            <a:r>
              <a:rPr lang="cs-CZ" sz="2400" dirty="0">
                <a:solidFill>
                  <a:srgbClr val="0000FF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>
                <a:solidFill>
                  <a:srgbClr val="008000"/>
                </a:solidFill>
              </a:rPr>
              <a:t>The</a:t>
            </a:r>
            <a:r>
              <a:rPr lang="cs-CZ" sz="2400" dirty="0">
                <a:solidFill>
                  <a:srgbClr val="008000"/>
                </a:solidFill>
              </a:rPr>
              <a:t> </a:t>
            </a:r>
            <a:r>
              <a:rPr lang="cs-CZ" sz="2400" b="1" dirty="0" err="1">
                <a:solidFill>
                  <a:srgbClr val="008000"/>
                </a:solidFill>
              </a:rPr>
              <a:t>cocoons</a:t>
            </a:r>
            <a:r>
              <a:rPr lang="cs-CZ" sz="2400" b="1" dirty="0">
                <a:solidFill>
                  <a:srgbClr val="008000"/>
                </a:solidFill>
              </a:rPr>
              <a:t> are </a:t>
            </a:r>
            <a:r>
              <a:rPr lang="cs-CZ" sz="2400" b="1" dirty="0" err="1">
                <a:solidFill>
                  <a:srgbClr val="008000"/>
                </a:solidFill>
              </a:rPr>
              <a:t>sorted</a:t>
            </a:r>
            <a:r>
              <a:rPr lang="cs-CZ" sz="2400" dirty="0">
                <a:solidFill>
                  <a:srgbClr val="008000"/>
                </a:solidFill>
              </a:rPr>
              <a:t> </a:t>
            </a:r>
            <a:r>
              <a:rPr lang="cs-CZ" sz="2400" dirty="0" err="1">
                <a:solidFill>
                  <a:srgbClr val="008000"/>
                </a:solidFill>
              </a:rPr>
              <a:t>carefully</a:t>
            </a:r>
            <a:r>
              <a:rPr lang="cs-CZ" sz="2400" dirty="0">
                <a:solidFill>
                  <a:srgbClr val="008000"/>
                </a:solidFill>
              </a:rPr>
              <a:t> </a:t>
            </a:r>
            <a:r>
              <a:rPr lang="cs-CZ" sz="2400" dirty="0" err="1">
                <a:solidFill>
                  <a:srgbClr val="008000"/>
                </a:solidFill>
              </a:rPr>
              <a:t>according</a:t>
            </a:r>
            <a:r>
              <a:rPr lang="cs-CZ" sz="2400" dirty="0">
                <a:solidFill>
                  <a:srgbClr val="008000"/>
                </a:solidFill>
              </a:rPr>
              <a:t> to </a:t>
            </a:r>
            <a:r>
              <a:rPr lang="cs-CZ" sz="2400" dirty="0" err="1">
                <a:solidFill>
                  <a:srgbClr val="008000"/>
                </a:solidFill>
              </a:rPr>
              <a:t>size</a:t>
            </a:r>
            <a:r>
              <a:rPr lang="cs-CZ" sz="2400" dirty="0">
                <a:solidFill>
                  <a:srgbClr val="008000"/>
                </a:solidFill>
              </a:rPr>
              <a:t> </a:t>
            </a:r>
            <a:r>
              <a:rPr lang="cs-CZ" sz="2400" dirty="0" err="1">
                <a:solidFill>
                  <a:srgbClr val="008000"/>
                </a:solidFill>
              </a:rPr>
              <a:t>and</a:t>
            </a:r>
            <a:r>
              <a:rPr lang="cs-CZ" sz="2400" dirty="0">
                <a:solidFill>
                  <a:srgbClr val="008000"/>
                </a:solidFill>
              </a:rPr>
              <a:t> </a:t>
            </a:r>
            <a:r>
              <a:rPr lang="cs-CZ" sz="2400" dirty="0" err="1">
                <a:solidFill>
                  <a:srgbClr val="008000"/>
                </a:solidFill>
              </a:rPr>
              <a:t>quality</a:t>
            </a:r>
            <a:r>
              <a:rPr lang="cs-CZ" sz="2400" dirty="0">
                <a:solidFill>
                  <a:srgbClr val="008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>
                <a:solidFill>
                  <a:srgbClr val="C00000"/>
                </a:solidFill>
              </a:rPr>
              <a:t>Boiling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water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with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soap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is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used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unravel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the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silk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fibres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from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the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cocoon</a:t>
            </a:r>
            <a:r>
              <a:rPr lang="cs-CZ" sz="2400" dirty="0">
                <a:solidFill>
                  <a:srgbClr val="C00000"/>
                </a:solidFill>
              </a:rPr>
              <a:t>. </a:t>
            </a:r>
            <a:r>
              <a:rPr lang="cs-CZ" sz="2400" dirty="0" err="1">
                <a:solidFill>
                  <a:srgbClr val="C00000"/>
                </a:solidFill>
              </a:rPr>
              <a:t>This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is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known</a:t>
            </a:r>
            <a:r>
              <a:rPr lang="cs-CZ" sz="2400" dirty="0">
                <a:solidFill>
                  <a:srgbClr val="C00000"/>
                </a:solidFill>
              </a:rPr>
              <a:t> as </a:t>
            </a:r>
            <a:r>
              <a:rPr lang="cs-CZ" sz="2400" dirty="0" err="1">
                <a:solidFill>
                  <a:srgbClr val="C00000"/>
                </a:solidFill>
              </a:rPr>
              <a:t>the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degumming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process</a:t>
            </a:r>
            <a:r>
              <a:rPr lang="cs-CZ" sz="2400" dirty="0">
                <a:solidFill>
                  <a:srgbClr val="C00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>
                <a:solidFill>
                  <a:srgbClr val="7030A0"/>
                </a:solidFill>
              </a:rPr>
              <a:t>The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outer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shell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of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the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cocoon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is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fed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into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into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the</a:t>
            </a:r>
            <a:r>
              <a:rPr lang="cs-CZ" sz="2400" b="1" dirty="0">
                <a:solidFill>
                  <a:srgbClr val="7030A0"/>
                </a:solidFill>
              </a:rPr>
              <a:t> spinning </a:t>
            </a:r>
            <a:r>
              <a:rPr lang="cs-CZ" sz="2400" b="1" dirty="0" err="1">
                <a:solidFill>
                  <a:srgbClr val="7030A0"/>
                </a:solidFill>
              </a:rPr>
              <a:t>reel</a:t>
            </a:r>
            <a:r>
              <a:rPr lang="cs-CZ" sz="2400" dirty="0">
                <a:solidFill>
                  <a:srgbClr val="7030A0"/>
                </a:solidFill>
              </a:rPr>
              <a:t>, </a:t>
            </a:r>
            <a:r>
              <a:rPr lang="cs-CZ" sz="2400" dirty="0" err="1">
                <a:solidFill>
                  <a:srgbClr val="7030A0"/>
                </a:solidFill>
              </a:rPr>
              <a:t>which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is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still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often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operated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manually</a:t>
            </a:r>
            <a:endParaRPr lang="cs-CZ" sz="2400" dirty="0">
              <a:solidFill>
                <a:srgbClr val="7030A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long</a:t>
            </a:r>
            <a:r>
              <a:rPr lang="cs-CZ" sz="2400" b="1" dirty="0"/>
              <a:t> </a:t>
            </a:r>
            <a:r>
              <a:rPr lang="cs-CZ" sz="2400" b="1" dirty="0" err="1"/>
              <a:t>fibre</a:t>
            </a:r>
            <a:r>
              <a:rPr lang="cs-CZ" sz="2400" dirty="0"/>
              <a:t> </a:t>
            </a:r>
            <a:r>
              <a:rPr lang="cs-CZ" sz="2400" dirty="0" err="1"/>
              <a:t>thread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are </a:t>
            </a:r>
            <a:r>
              <a:rPr lang="cs-CZ" sz="2400" dirty="0" err="1"/>
              <a:t>extracted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cocoon</a:t>
            </a:r>
            <a:r>
              <a:rPr lang="cs-CZ" sz="2400" dirty="0"/>
              <a:t> </a:t>
            </a:r>
            <a:r>
              <a:rPr lang="cs-CZ" sz="2400" b="1" dirty="0"/>
              <a:t>are </a:t>
            </a:r>
            <a:r>
              <a:rPr lang="cs-CZ" sz="2400" b="1" dirty="0" err="1"/>
              <a:t>then</a:t>
            </a:r>
            <a:r>
              <a:rPr lang="cs-CZ" sz="2400" b="1" dirty="0"/>
              <a:t> </a:t>
            </a:r>
            <a:r>
              <a:rPr lang="cs-CZ" sz="2400" b="1" dirty="0" err="1"/>
              <a:t>cleaned</a:t>
            </a:r>
            <a:r>
              <a:rPr lang="cs-CZ" sz="2400" b="1" dirty="0"/>
              <a:t> </a:t>
            </a:r>
            <a:r>
              <a:rPr lang="cs-CZ" sz="2400" b="1" dirty="0" err="1"/>
              <a:t>and</a:t>
            </a:r>
            <a:r>
              <a:rPr lang="cs-CZ" sz="2400" b="1" dirty="0"/>
              <a:t> </a:t>
            </a:r>
            <a:r>
              <a:rPr lang="cs-CZ" sz="2400" b="1" dirty="0" err="1"/>
              <a:t>stripped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any</a:t>
            </a:r>
            <a:r>
              <a:rPr lang="cs-CZ" sz="2400" dirty="0"/>
              <a:t> </a:t>
            </a:r>
            <a:r>
              <a:rPr lang="cs-CZ" sz="2400" dirty="0" err="1"/>
              <a:t>deficiencies</a:t>
            </a:r>
            <a:r>
              <a:rPr lang="cs-CZ" sz="2400" dirty="0"/>
              <a:t>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err="1">
                <a:solidFill>
                  <a:srgbClr val="C00000"/>
                </a:solidFill>
                <a:latin typeface="Arial Black" pitchFamily="34" charset="0"/>
              </a:rPr>
              <a:t>The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>
                <a:solidFill>
                  <a:srgbClr val="C00000"/>
                </a:solidFill>
                <a:latin typeface="Arial Black" pitchFamily="34" charset="0"/>
              </a:rPr>
              <a:t>degumming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>
                <a:solidFill>
                  <a:srgbClr val="C00000"/>
                </a:solidFill>
                <a:latin typeface="Arial Black" pitchFamily="34" charset="0"/>
              </a:rPr>
              <a:t>process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b="1" dirty="0"/>
              <a:t>V KOKONU je vlákno propojeno  SERICINEM, což je ROZPUSTNÝ GLYKOPROTEIN chránící vlákna FIBROINU</a:t>
            </a:r>
          </a:p>
          <a:p>
            <a:r>
              <a:rPr lang="cs-CZ" b="1" dirty="0"/>
              <a:t>SERICIN  se rozpustí ve vroucí vodě a tak se uvolní vlákno</a:t>
            </a:r>
          </a:p>
          <a:p>
            <a:r>
              <a:rPr lang="cs-CZ" b="1" dirty="0"/>
              <a:t>ROZPUSTÍ SE I TUKY &amp; VOSKY</a:t>
            </a:r>
          </a:p>
          <a:p>
            <a:r>
              <a:rPr lang="cs-CZ" b="1" dirty="0">
                <a:solidFill>
                  <a:srgbClr val="FF0000"/>
                </a:solidFill>
              </a:rPr>
              <a:t>Ve vlákně zbude jen cca. 1 % popelovin (anorganika), jinak jen  PROTEIN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FE5ACC-0D8B-486B-B59D-3EBE896D702D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PŘÍRODNÍ HEDVÁBÍ </a:t>
            </a:r>
            <a:b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SEKUNDÁRNÍ STRUKTURA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cs-CZ" b="1" dirty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>
                <a:solidFill>
                  <a:srgbClr val="008000"/>
                </a:solidFill>
              </a:rPr>
              <a:t> skládaný list 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6E31E5-A9C1-405D-900D-0C49A05FC6BF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12" name="Obrázek 11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474750"/>
            <a:ext cx="5112568" cy="4693663"/>
          </a:xfrm>
          <a:prstGeom prst="rect">
            <a:avLst/>
          </a:prstGeom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20138"/>
            <a:ext cx="3672408" cy="372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I VLÁKNO PŘÍRODNÍHO HEDVÁBÍ JE SLOŽITÝ ÚTVAR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12A46-31E5-4DF0-AC47-3269526DCE77}" type="datetime1">
              <a:rPr lang="cs-CZ" smtClean="0"/>
              <a:t>28.11.2021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pic>
        <p:nvPicPr>
          <p:cNvPr id="6" name="Obrázek 5" descr="img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07705" y="-531441"/>
            <a:ext cx="5184576" cy="835293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5536" y="2492896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Je to tzv. DVOJVLÁKNO  spojené </a:t>
            </a:r>
            <a:r>
              <a:rPr lang="cs-CZ" sz="2000" b="1" i="1" u="sng" dirty="0">
                <a:solidFill>
                  <a:srgbClr val="0000FF"/>
                </a:solidFill>
              </a:rPr>
              <a:t>sericinem</a:t>
            </a:r>
            <a:r>
              <a:rPr lang="cs-CZ" sz="2000" b="1" dirty="0">
                <a:solidFill>
                  <a:srgbClr val="0000FF"/>
                </a:solidFill>
              </a:rPr>
              <a:t> (tzv. </a:t>
            </a:r>
            <a:r>
              <a:rPr lang="cs-CZ" sz="2000" b="1" i="1" u="sng" dirty="0">
                <a:solidFill>
                  <a:srgbClr val="0000FF"/>
                </a:solidFill>
              </a:rPr>
              <a:t>HEDVÁDNÝ KLIH</a:t>
            </a:r>
            <a:r>
              <a:rPr lang="cs-CZ" sz="2000" b="1" dirty="0">
                <a:solidFill>
                  <a:srgbClr val="0000FF"/>
                </a:solidFill>
              </a:rPr>
              <a:t>) o délce 3000 – 4000 m</a:t>
            </a:r>
          </a:p>
        </p:txBody>
      </p:sp>
      <p:pic>
        <p:nvPicPr>
          <p:cNvPr id="8" name="Obrázek 7" descr="Vodíkový můstek ve fibroi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7596336" y="2276872"/>
            <a:ext cx="576064" cy="2016224"/>
          </a:xfrm>
          <a:prstGeom prst="rect">
            <a:avLst/>
          </a:prstGeom>
        </p:spPr>
      </p:pic>
      <p:cxnSp>
        <p:nvCxnSpPr>
          <p:cNvPr id="10" name="Přímá spojovací čára 9"/>
          <p:cNvCxnSpPr/>
          <p:nvPr/>
        </p:nvCxnSpPr>
        <p:spPr>
          <a:xfrm>
            <a:off x="5508104" y="5013176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499992" y="32849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H můstek fibroinu</a:t>
            </a:r>
          </a:p>
        </p:txBody>
      </p:sp>
      <p:cxnSp>
        <p:nvCxnSpPr>
          <p:cNvPr id="13" name="Přímá spojovací šipka 12"/>
          <p:cNvCxnSpPr>
            <a:stCxn id="11" idx="3"/>
          </p:cNvCxnSpPr>
          <p:nvPr/>
        </p:nvCxnSpPr>
        <p:spPr>
          <a:xfrm>
            <a:off x="6660232" y="3469650"/>
            <a:ext cx="432048" cy="313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4932040" y="3645024"/>
            <a:ext cx="720080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544" y="1124744"/>
            <a:ext cx="2664296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</a:rPr>
              <a:t>PRIMÁRNÍ VLÁKNA</a:t>
            </a:r>
          </a:p>
        </p:txBody>
      </p:sp>
      <p:cxnSp>
        <p:nvCxnSpPr>
          <p:cNvPr id="20" name="Přímá spojovací šipka 19"/>
          <p:cNvCxnSpPr/>
          <p:nvPr/>
        </p:nvCxnSpPr>
        <p:spPr>
          <a:xfrm>
            <a:off x="3131840" y="1484784"/>
            <a:ext cx="3240360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907704" y="2132856"/>
            <a:ext cx="3024336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SEKUNDÁRNÍ VLÁKNA</a:t>
            </a:r>
          </a:p>
        </p:txBody>
      </p:sp>
      <p:cxnSp>
        <p:nvCxnSpPr>
          <p:cNvPr id="23" name="Přímá spojovací šipka 22"/>
          <p:cNvCxnSpPr/>
          <p:nvPr/>
        </p:nvCxnSpPr>
        <p:spPr>
          <a:xfrm flipV="1">
            <a:off x="4932040" y="2020198"/>
            <a:ext cx="1080120" cy="25667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V="1">
            <a:off x="5004048" y="2132856"/>
            <a:ext cx="1944216" cy="144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>
            <a:stCxn id="21" idx="3"/>
          </p:cNvCxnSpPr>
          <p:nvPr/>
        </p:nvCxnSpPr>
        <p:spPr>
          <a:xfrm flipV="1">
            <a:off x="4932040" y="1700808"/>
            <a:ext cx="1368152" cy="6167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Fázové přeměny KERATINU  versus FIBROINU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6602B-ECE8-46D5-9169-85C3B2B98D04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95</a:t>
            </a:fld>
            <a:endParaRPr lang="sk-SK" dirty="0"/>
          </a:p>
        </p:txBody>
      </p:sp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86031" y="562437"/>
            <a:ext cx="3363430" cy="403245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vody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539552" y="3861048"/>
            <a:ext cx="1296144" cy="172819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23528" y="4365104"/>
            <a:ext cx="3960440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)</a:t>
            </a:r>
          </a:p>
        </p:txBody>
      </p:sp>
      <p:cxnSp>
        <p:nvCxnSpPr>
          <p:cNvPr id="23" name="Přímá spojovací šipka 22"/>
          <p:cNvCxnSpPr/>
          <p:nvPr/>
        </p:nvCxnSpPr>
        <p:spPr>
          <a:xfrm flipH="1" flipV="1">
            <a:off x="3059832" y="2924944"/>
            <a:ext cx="720080" cy="158417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355976" y="8367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NA VZDUCHU &gt; OXIDACE &gt; SPALOVÁNÍ UŽ PŘI cca. 230 °C</a:t>
            </a:r>
          </a:p>
        </p:txBody>
      </p:sp>
      <p:cxnSp>
        <p:nvCxnSpPr>
          <p:cNvPr id="25" name="Přímá spojovací šipka 24"/>
          <p:cNvCxnSpPr>
            <a:stCxn id="22" idx="1"/>
          </p:cNvCxnSpPr>
          <p:nvPr/>
        </p:nvCxnSpPr>
        <p:spPr>
          <a:xfrm flipH="1">
            <a:off x="3419872" y="1159878"/>
            <a:ext cx="936104" cy="2125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 descr="DTA keratinu X fibroinu obrá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97204" y="798726"/>
            <a:ext cx="3155783" cy="4582256"/>
          </a:xfrm>
          <a:prstGeom prst="rect">
            <a:avLst/>
          </a:prstGeom>
        </p:spPr>
      </p:pic>
      <p:pic>
        <p:nvPicPr>
          <p:cNvPr id="30" name="Obrázek 29" descr="DTA keratinu X fibroinu popis obráz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77064" y="3424136"/>
            <a:ext cx="1187580" cy="364558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20272" y="5229200"/>
            <a:ext cx="180020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šipka 31"/>
          <p:cNvCxnSpPr/>
          <p:nvPr/>
        </p:nvCxnSpPr>
        <p:spPr>
          <a:xfrm flipV="1">
            <a:off x="3635896" y="3717032"/>
            <a:ext cx="1944216" cy="20162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995936" y="5733256"/>
            <a:ext cx="460851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Rozklad v DUSÍKU je až u vyšších teplot a je pomalejší  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flipV="1">
            <a:off x="5076056" y="2636912"/>
            <a:ext cx="2088232" cy="3096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308304" y="2708920"/>
            <a:ext cx="1728192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FIBROIN je teplotně stabilnější než KERATIN</a:t>
            </a:r>
          </a:p>
          <a:p>
            <a:r>
              <a:rPr lang="cs-CZ" b="1" dirty="0">
                <a:solidFill>
                  <a:srgbClr val="C00000"/>
                </a:solidFill>
              </a:rPr>
              <a:t>(</a:t>
            </a:r>
            <a:r>
              <a:rPr lang="cs-CZ" b="1" u="sng" dirty="0">
                <a:solidFill>
                  <a:srgbClr val="C00000"/>
                </a:solidFill>
              </a:rPr>
              <a:t>TEPLOTA FÁZOVÉ PŘEMĚNY</a:t>
            </a:r>
            <a:r>
              <a:rPr lang="cs-CZ" b="1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44" name="Přímá spojovací šipka 43"/>
          <p:cNvCxnSpPr/>
          <p:nvPr/>
        </p:nvCxnSpPr>
        <p:spPr>
          <a:xfrm flipH="1">
            <a:off x="6732240" y="3501008"/>
            <a:ext cx="576064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CHEMICKÉ REAKCE A ROZPUSTNOST FIBROINU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1F80F7-7D89-49A3-9A27-9E5184190A97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400" dirty="0"/>
              <a:t>ROZKLAD KYSELINAMI (</a:t>
            </a:r>
            <a:r>
              <a:rPr lang="cs-CZ" sz="2400" b="1" i="1" u="sng" dirty="0"/>
              <a:t>účinnější</a:t>
            </a:r>
            <a:r>
              <a:rPr lang="cs-CZ" sz="2400" dirty="0"/>
              <a:t>) A ZÁSADAMI</a:t>
            </a:r>
          </a:p>
          <a:p>
            <a:r>
              <a:rPr lang="cs-CZ" sz="2400" dirty="0"/>
              <a:t>OXIDACE</a:t>
            </a:r>
          </a:p>
          <a:p>
            <a:r>
              <a:rPr lang="cs-CZ" sz="2400" dirty="0"/>
              <a:t>CHLÓR, ACETANHYDRID, SOLI ALKALICKÝCH KOVŮ A ZEMIN</a:t>
            </a:r>
          </a:p>
          <a:p>
            <a:r>
              <a:rPr lang="cs-CZ" sz="2400" dirty="0"/>
              <a:t>SOLI TĚŽKÝCH KOVŮ, HLAVNĚ CÍNU &gt; bere až 100 % &gt; </a:t>
            </a:r>
            <a:r>
              <a:rPr lang="cs-CZ" sz="2400" dirty="0">
                <a:latin typeface="Arial Black" pitchFamily="34" charset="0"/>
              </a:rPr>
              <a:t>ZATĚŽKÁVÁNÍ BOURCOVÉHO HEDVÁBÍ</a:t>
            </a:r>
          </a:p>
          <a:p>
            <a:r>
              <a:rPr lang="cs-CZ" sz="2400" dirty="0">
                <a:latin typeface="Arial Black" pitchFamily="34" charset="0"/>
              </a:rPr>
              <a:t>TVORBA PŘÍČNÝCH VAZEB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CHEMICKÉ REAKCE A ROZPUSTNOST FIBROINU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B0F26-FF12-4068-A1C7-F36D34F25EC7}" type="datetime1">
              <a:rPr lang="cs-CZ" smtClean="0"/>
              <a:t>28.11.2021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400" b="1" dirty="0">
                <a:solidFill>
                  <a:srgbClr val="0000FF"/>
                </a:solidFill>
              </a:rPr>
              <a:t>ROZKLAD KYSELINAMI </a:t>
            </a:r>
            <a:r>
              <a:rPr lang="cs-CZ" sz="2400" dirty="0"/>
              <a:t>(</a:t>
            </a:r>
            <a:r>
              <a:rPr lang="cs-CZ" sz="2400" b="1" i="1" u="sng" dirty="0"/>
              <a:t>účinnější</a:t>
            </a:r>
            <a:r>
              <a:rPr lang="cs-CZ" sz="2400" dirty="0"/>
              <a:t>) – </a:t>
            </a:r>
            <a:r>
              <a:rPr lang="cs-CZ" sz="2400" b="1" i="1" u="sng" dirty="0"/>
              <a:t>horká </a:t>
            </a:r>
            <a:r>
              <a:rPr lang="cs-CZ" sz="2400" b="1" i="1" u="sng" dirty="0" err="1"/>
              <a:t>konc</a:t>
            </a:r>
            <a:r>
              <a:rPr lang="cs-CZ" sz="2400" b="1" i="1" u="sng" dirty="0"/>
              <a:t>. </a:t>
            </a:r>
            <a:r>
              <a:rPr lang="cs-CZ" sz="2400" b="1" i="1" u="sng" dirty="0" err="1"/>
              <a:t>HCl</a:t>
            </a:r>
            <a:r>
              <a:rPr lang="cs-CZ" sz="2400" b="1" i="1" u="sng" dirty="0"/>
              <a:t> rozpouští do 30 minut kvantitativně</a:t>
            </a:r>
          </a:p>
          <a:p>
            <a:r>
              <a:rPr lang="cs-CZ" sz="2400" b="1" dirty="0">
                <a:solidFill>
                  <a:srgbClr val="008000"/>
                </a:solidFill>
              </a:rPr>
              <a:t>OXIDACE</a:t>
            </a:r>
            <a:r>
              <a:rPr lang="cs-CZ" sz="2400" dirty="0"/>
              <a:t> – H</a:t>
            </a:r>
            <a:r>
              <a:rPr lang="cs-CZ" sz="2400" baseline="-25000" dirty="0"/>
              <a:t>2</a:t>
            </a:r>
            <a:r>
              <a:rPr lang="cs-CZ" sz="2400" dirty="0"/>
              <a:t>O</a:t>
            </a:r>
            <a:r>
              <a:rPr lang="cs-CZ" sz="2400" baseline="-25000" dirty="0"/>
              <a:t>2</a:t>
            </a:r>
            <a:r>
              <a:rPr lang="cs-CZ" sz="2400" dirty="0"/>
              <a:t>, KMnO</a:t>
            </a:r>
            <a:r>
              <a:rPr lang="cs-CZ" sz="2400" baseline="-25000" dirty="0"/>
              <a:t>4</a:t>
            </a:r>
            <a:r>
              <a:rPr lang="cs-CZ" sz="2400" dirty="0"/>
              <a:t> při vyšších koncentracích hedvábí poškozují</a:t>
            </a:r>
          </a:p>
          <a:p>
            <a:r>
              <a:rPr lang="cs-CZ" sz="2400" dirty="0"/>
              <a:t>CHLÓR, ACETANHYDRID, </a:t>
            </a:r>
            <a:r>
              <a:rPr lang="cs-CZ" sz="2400" b="1" i="1" u="sng" dirty="0"/>
              <a:t>SOLI</a:t>
            </a:r>
            <a:r>
              <a:rPr lang="cs-CZ" sz="2400" dirty="0"/>
              <a:t> </a:t>
            </a:r>
            <a:r>
              <a:rPr lang="cs-CZ" sz="2400" b="1" i="1" u="sng" dirty="0"/>
              <a:t>ALKALICKÝCH</a:t>
            </a:r>
            <a:r>
              <a:rPr lang="cs-CZ" sz="2400" dirty="0"/>
              <a:t> KOVŮ A </a:t>
            </a:r>
            <a:r>
              <a:rPr lang="cs-CZ" sz="2400" b="1" i="1" u="sng" dirty="0"/>
              <a:t>ZEMIN (např. ZnCl</a:t>
            </a:r>
            <a:r>
              <a:rPr lang="cs-CZ" sz="2400" b="1" i="1" u="sng" baseline="-25000" dirty="0"/>
              <a:t>2</a:t>
            </a:r>
            <a:r>
              <a:rPr lang="cs-CZ" sz="2400" b="1" i="1" u="sng" dirty="0"/>
              <a:t>) rozpouštějí (podobně jako PA6)</a:t>
            </a:r>
          </a:p>
          <a:p>
            <a:r>
              <a:rPr lang="cs-CZ" sz="2400" b="1" dirty="0">
                <a:solidFill>
                  <a:srgbClr val="C00000"/>
                </a:solidFill>
              </a:rPr>
              <a:t>TVORBA PŘÍČNÝCH VAZEB </a:t>
            </a:r>
            <a:r>
              <a:rPr lang="cs-CZ" sz="2400" dirty="0">
                <a:latin typeface="Arial Black" pitchFamily="34" charset="0"/>
              </a:rPr>
              <a:t>– </a:t>
            </a:r>
            <a:r>
              <a:rPr lang="cs-CZ" sz="2400" dirty="0"/>
              <a:t>přes složitější organické sloučeniny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PŘÍRODNÍHO HEDVÁBÍ 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pod mikroskopem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DCFD91-850C-4EFF-8226-EAE50CD7A569}" type="datetime1">
              <a:rPr lang="cs-CZ" smtClean="0"/>
              <a:t>28.11.2021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pic>
        <p:nvPicPr>
          <p:cNvPr id="8" name="Obrázek 7" descr="img9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95600" y="848816"/>
            <a:ext cx="5256584" cy="5520408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64BAB-D289-4361-BC76-FE8B224AAFEE}" type="datetime1">
              <a:rPr lang="cs-CZ" smtClean="0"/>
              <a:t>28.11.2021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  <p:pic>
        <p:nvPicPr>
          <p:cNvPr id="6" name="Obrázek 5" descr="img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80667" y="-1440507"/>
            <a:ext cx="3024336" cy="6282630"/>
          </a:xfrm>
          <a:prstGeom prst="rect">
            <a:avLst/>
          </a:prstGeom>
        </p:spPr>
      </p:pic>
      <p:pic>
        <p:nvPicPr>
          <p:cNvPr id="7" name="Obrázek 6" descr="img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379540" y="1786065"/>
            <a:ext cx="2970644" cy="582446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520" y="3501008"/>
            <a:ext cx="2448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Tloušťky vláken vlny a hedvábí při stejném zvětšení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17077</TotalTime>
  <Words>4731</Words>
  <Application>Microsoft Office PowerPoint</Application>
  <PresentationFormat>Předvádění na obrazovce (4:3)</PresentationFormat>
  <Paragraphs>713</Paragraphs>
  <Slides>101</Slides>
  <Notes>0</Notes>
  <HiddenSlides>3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101</vt:i4>
      </vt:variant>
    </vt:vector>
  </HeadingPairs>
  <TitlesOfParts>
    <vt:vector size="107" baseType="lpstr">
      <vt:lpstr>Arial</vt:lpstr>
      <vt:lpstr>Arial Black</vt:lpstr>
      <vt:lpstr>Calibri</vt:lpstr>
      <vt:lpstr>Symbol</vt:lpstr>
      <vt:lpstr>Wingdings</vt:lpstr>
      <vt:lpstr>Default Design</vt:lpstr>
      <vt:lpstr>PŘÍRODNÍ POLYMERY   Bílkovinná vlákna II  KERATIN &amp; LANOLIN  FIBROIN  </vt:lpstr>
      <vt:lpstr>Prezentace aplikace PowerPoint</vt:lpstr>
      <vt:lpstr>Prezentace aplikace PowerPoint</vt:lpstr>
      <vt:lpstr>Prezentace aplikace PowerPoint</vt:lpstr>
      <vt:lpstr>SEKUNDÁRNÍ STRUKTURA proteinů II</vt:lpstr>
      <vt:lpstr>Prezentace aplikace PowerPoint</vt:lpstr>
      <vt:lpstr>Kde se vyskytuje KERATIN?</vt:lpstr>
      <vt:lpstr>Čím se vyznačuje KERATIN 1</vt:lpstr>
      <vt:lpstr>Čím se vyznačuje KERATIN 2</vt:lpstr>
      <vt:lpstr>Čím se vyznačuje KERATIN 4</vt:lpstr>
      <vt:lpstr>Čím se vyznačuje KERATIN 5</vt:lpstr>
      <vt:lpstr>Čím se vyznačuje KERATIN 6</vt:lpstr>
      <vt:lpstr>Čím se vyznačuje KERATIN 7</vt:lpstr>
      <vt:lpstr>Čím se vyznačuje KERATIN 8</vt:lpstr>
      <vt:lpstr>Čím se vyznačuje KERATIN 9</vt:lpstr>
      <vt:lpstr>Čím se vyznačuje KERATIN 10</vt:lpstr>
      <vt:lpstr>Biosyntéza  CYSTEINU </vt:lpstr>
      <vt:lpstr>Přeměny disulfidického můstku v KERATINU INTER (v rámci RŮZNÝCH makromolekul) &gt; INTRA (v rámci jedné makromolekuly) </vt:lpstr>
      <vt:lpstr>Sorpční vlastnosti KERATINU</vt:lpstr>
      <vt:lpstr>Reaktivita KERATINU 1 </vt:lpstr>
      <vt:lpstr>Reaktivita KERATINU 2 </vt:lpstr>
      <vt:lpstr>Reaktivita KERATINU 3 </vt:lpstr>
      <vt:lpstr>Čtyři frakce v KERATINU</vt:lpstr>
      <vt:lpstr>Síťování KERATINU 1 </vt:lpstr>
      <vt:lpstr>Síťování KERATINU 2 </vt:lpstr>
      <vt:lpstr>Síťování KERATINU 3 </vt:lpstr>
      <vt:lpstr>Síťování KERATINU 4 - FORMALDEHYDEM </vt:lpstr>
      <vt:lpstr>Prezentace aplikace PowerPoint</vt:lpstr>
      <vt:lpstr>Reakce KERATINU – roubování jiných monomerů</vt:lpstr>
      <vt:lpstr>Síťování KERATINU - CHINONY </vt:lpstr>
      <vt:lpstr>Síťování KERATINU – polyfunkční alkylační činidla 1</vt:lpstr>
      <vt:lpstr>Síťování KERATINU –polyfunkční alkylační činidla 2</vt:lpstr>
      <vt:lpstr>Fázové přeměny KERATINU 1</vt:lpstr>
      <vt:lpstr>Fázové přeměny KERATINU a FIBROINU 2</vt:lpstr>
      <vt:lpstr>Prezentace aplikace PowerPoint</vt:lpstr>
      <vt:lpstr>Prezentace aplikace PowerPoint</vt:lpstr>
      <vt:lpstr>Prezentace aplikace PowerPoint</vt:lpstr>
      <vt:lpstr>Reaktivní barviva na KERATIN </vt:lpstr>
      <vt:lpstr>Prezentace aplikace PowerPoint</vt:lpstr>
      <vt:lpstr>Prezentace aplikace PowerPoint</vt:lpstr>
      <vt:lpstr>OVČÍ VLNA   struktura KERATINOVÉ ČÁSTI</vt:lpstr>
      <vt:lpstr>OVČÍ VLNA -  struktura spirálová </vt:lpstr>
      <vt:lpstr>OVČÍ VLNA -  struktura spirálová </vt:lpstr>
      <vt:lpstr>Prezentace aplikace PowerPoint</vt:lpstr>
      <vt:lpstr>Prezentace aplikace PowerPoint</vt:lpstr>
      <vt:lpstr>OVČÍ VLNA – morfologie vlákna</vt:lpstr>
      <vt:lpstr>Prezentace aplikace PowerPoint</vt:lpstr>
      <vt:lpstr>OVČÍ VLNA -  struktura plošná 1 skládaný list keratinu</vt:lpstr>
      <vt:lpstr>OVČÍ VLNA -  struktura plošná 2 skládaný list keratinu</vt:lpstr>
      <vt:lpstr>Ovčí vlna - složení</vt:lpstr>
      <vt:lpstr>Šupinkovitá struktura ovčí vlny</vt:lpstr>
      <vt:lpstr>Prezentace aplikace PowerPoint</vt:lpstr>
      <vt:lpstr>Prezentace aplikace PowerPoint</vt:lpstr>
      <vt:lpstr>Prezentace aplikace PowerPoint</vt:lpstr>
      <vt:lpstr>Prezentace aplikace PowerPoint</vt:lpstr>
      <vt:lpstr>Hugova srst</vt:lpstr>
      <vt:lpstr>Prezentace aplikace PowerPoint</vt:lpstr>
      <vt:lpstr>Prezentace aplikace PowerPoint</vt:lpstr>
      <vt:lpstr>Hlavní zdroje KERATINOVÉHO vlákna</vt:lpstr>
      <vt:lpstr>OD OVČÍ VLNY K PLSTI</vt:lpstr>
      <vt:lpstr>Tloušťka dtex</vt:lpstr>
      <vt:lpstr>Pevnost OVČÍ VLNY</vt:lpstr>
      <vt:lpstr>OVČÍ VLNA v České republice</vt:lpstr>
      <vt:lpstr>Prezentace aplikace PowerPoint</vt:lpstr>
      <vt:lpstr>Mohér z angorské kozy</vt:lpstr>
      <vt:lpstr>POLYSACHARID LENTHINAN</vt:lpstr>
      <vt:lpstr>Úpravy OVČÍ VLNY</vt:lpstr>
      <vt:lpstr>Prezentace aplikace PowerPoint</vt:lpstr>
      <vt:lpstr>Úpravy TKANIN  z OVČÍ VLNY 1</vt:lpstr>
      <vt:lpstr>Prezentace aplikace PowerPoint</vt:lpstr>
      <vt:lpstr>Úpravy TKANIN  z OVČÍ VLNY 2</vt:lpstr>
      <vt:lpstr>Prezentace aplikace PowerPoint</vt:lpstr>
      <vt:lpstr>Prezentace aplikace PowerPoint</vt:lpstr>
      <vt:lpstr>Prezentace aplikace PowerPoint</vt:lpstr>
      <vt:lpstr>Krmivo z peří? (info z roku cca. 1965)</vt:lpstr>
      <vt:lpstr>Krmivo z peří? 1</vt:lpstr>
      <vt:lpstr>Krmivo z peří? 2</vt:lpstr>
      <vt:lpstr>Prezentace aplikace PowerPoint</vt:lpstr>
      <vt:lpstr>Prezentace aplikace PowerPoint</vt:lpstr>
      <vt:lpstr>Prezentace aplikace PowerPoint</vt:lpstr>
      <vt:lpstr>Prezentace aplikace PowerPoint</vt:lpstr>
      <vt:lpstr>Kde se vyskytuje FIBROIN?</vt:lpstr>
      <vt:lpstr>PŘÍRODNÍ HEDVÁBÍ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The degumming process</vt:lpstr>
      <vt:lpstr>PŘÍRODNÍ HEDVÁBÍ  SEKUNDÁRNÍ STRUKTURA</vt:lpstr>
      <vt:lpstr>I VLÁKNO PŘÍRODNÍHO HEDVÁBÍ JE SLOŽITÝ ÚTVAR</vt:lpstr>
      <vt:lpstr>Fázové přeměny KERATINU  versus FIBROINU </vt:lpstr>
      <vt:lpstr>CHEMICKÉ REAKCE A ROZPUSTNOST FIBROINU 1</vt:lpstr>
      <vt:lpstr>CHEMICKÉ REAKCE A ROZPUSTNOST FIBROINU 2</vt:lpstr>
      <vt:lpstr>PŘÍRODNÍHO HEDVÁBÍ  pod mikroskopem</vt:lpstr>
      <vt:lpstr>Prezentace aplikace PowerPoint</vt:lpstr>
      <vt:lpstr>SUROVINOVÝ VÝZNAM PŘÍRODNÍHO HEDVÁBÍ</vt:lpstr>
      <vt:lpstr>Bílkovinná textilní vlákna a konzervátor - restaurátor</vt:lpstr>
    </vt:vector>
  </TitlesOfParts>
  <Company>Home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ladapospa@icloud.com</cp:lastModifiedBy>
  <cp:revision>1563</cp:revision>
  <dcterms:created xsi:type="dcterms:W3CDTF">2008-02-10T16:41:08Z</dcterms:created>
  <dcterms:modified xsi:type="dcterms:W3CDTF">2021-11-28T07:39:47Z</dcterms:modified>
</cp:coreProperties>
</file>