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597" r:id="rId3"/>
    <p:sldId id="397" r:id="rId4"/>
    <p:sldId id="618" r:id="rId5"/>
    <p:sldId id="398" r:id="rId6"/>
    <p:sldId id="531" r:id="rId7"/>
    <p:sldId id="441" r:id="rId8"/>
    <p:sldId id="576" r:id="rId9"/>
    <p:sldId id="573" r:id="rId10"/>
    <p:sldId id="594" r:id="rId11"/>
    <p:sldId id="595" r:id="rId12"/>
    <p:sldId id="575" r:id="rId13"/>
    <p:sldId id="574" r:id="rId14"/>
    <p:sldId id="554" r:id="rId15"/>
    <p:sldId id="559" r:id="rId16"/>
    <p:sldId id="440" r:id="rId17"/>
    <p:sldId id="577" r:id="rId18"/>
    <p:sldId id="578" r:id="rId19"/>
    <p:sldId id="579" r:id="rId20"/>
    <p:sldId id="446" r:id="rId21"/>
    <p:sldId id="585" r:id="rId22"/>
    <p:sldId id="571" r:id="rId23"/>
    <p:sldId id="580" r:id="rId24"/>
    <p:sldId id="450" r:id="rId25"/>
    <p:sldId id="560" r:id="rId26"/>
    <p:sldId id="522" r:id="rId27"/>
    <p:sldId id="590" r:id="rId28"/>
    <p:sldId id="451" r:id="rId29"/>
    <p:sldId id="452" r:id="rId30"/>
    <p:sldId id="587" r:id="rId31"/>
    <p:sldId id="558" r:id="rId32"/>
    <p:sldId id="443" r:id="rId33"/>
    <p:sldId id="444" r:id="rId34"/>
    <p:sldId id="454" r:id="rId35"/>
    <p:sldId id="596" r:id="rId36"/>
    <p:sldId id="642" r:id="rId37"/>
    <p:sldId id="643" r:id="rId38"/>
    <p:sldId id="447" r:id="rId39"/>
    <p:sldId id="445" r:id="rId40"/>
    <p:sldId id="572" r:id="rId41"/>
    <p:sldId id="628" r:id="rId42"/>
    <p:sldId id="448" r:id="rId43"/>
    <p:sldId id="449" r:id="rId44"/>
    <p:sldId id="453" r:id="rId45"/>
    <p:sldId id="581" r:id="rId46"/>
    <p:sldId id="582" r:id="rId47"/>
    <p:sldId id="568" r:id="rId48"/>
    <p:sldId id="491" r:id="rId49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90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Voln%C3%BD_elektronov%C3%BD_p%C3%A1r&amp;action=edit&amp;redlink=1" TargetMode="External"/><Relationship Id="rId3" Type="http://schemas.openxmlformats.org/officeDocument/2006/relationships/hyperlink" Target="https://cs.wikipedia.org/w/index.php?title=Hemiacetal&amp;action=edit&amp;redlink=1" TargetMode="External"/><Relationship Id="rId7" Type="http://schemas.openxmlformats.org/officeDocument/2006/relationships/hyperlink" Target="https://cs.wikipedia.org/wiki/Nukleofiln%C3%AD_adi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Ketony" TargetMode="External"/><Relationship Id="rId11" Type="http://schemas.openxmlformats.org/officeDocument/2006/relationships/hyperlink" Target="https://cs.wikipedia.org/w/index.php?title=Acetal&amp;action=edit&amp;redlink=1" TargetMode="External"/><Relationship Id="rId5" Type="http://schemas.openxmlformats.org/officeDocument/2006/relationships/hyperlink" Target="https://cs.wikipedia.org/wiki/Aldehydy" TargetMode="External"/><Relationship Id="rId10" Type="http://schemas.openxmlformats.org/officeDocument/2006/relationships/hyperlink" Target="https://cs.wikipedia.org/wiki/Pyran%C3%B3za" TargetMode="External"/><Relationship Id="rId4" Type="http://schemas.openxmlformats.org/officeDocument/2006/relationships/hyperlink" Target="https://cs.wikipedia.org/wiki/Karbonylov%C3%A9_slou%C4%8Deniny" TargetMode="External"/><Relationship Id="rId9" Type="http://schemas.openxmlformats.org/officeDocument/2006/relationships/hyperlink" Target="https://cs.wikipedia.org/wiki/Furan%C3%B3z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952328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</a:t>
            </a:r>
            <a:r>
              <a:rPr lang="cs-CZ" sz="5400" b="1" kern="120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II  CELULÓZA 1</a:t>
            </a: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661248"/>
            <a:ext cx="6400800" cy="576064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FF"/>
                </a:solidFill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14. 11. 2018</a:t>
            </a:r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2852936"/>
            <a:ext cx="885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Celulóza je nejrozšířenějším BIOPOLYMEREM na zemském povrchu, ročně jí vzniká až 1,5×10</a:t>
            </a:r>
            <a:r>
              <a:rPr lang="cs-CZ" sz="4400" baseline="30000" dirty="0">
                <a:solidFill>
                  <a:srgbClr val="C00000"/>
                </a:solidFill>
                <a:latin typeface="Arial Black" pitchFamily="34" charset="0"/>
              </a:rPr>
              <a:t>9</a:t>
            </a:r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 tun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ruktura CELULÓZ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8963123" cy="424847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6156176" y="3501008"/>
            <a:ext cx="720080" cy="20882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2051720" y="3573016"/>
            <a:ext cx="216024" cy="187220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372200" y="234888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C1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6516216" y="2780928"/>
            <a:ext cx="216024" cy="72008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524328" y="4725144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C4 </a:t>
            </a:r>
            <a:r>
              <a:rPr lang="cs-CZ" sz="2800" b="1" dirty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 flipV="1">
            <a:off x="7092280" y="3645024"/>
            <a:ext cx="720080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1835696" y="2420888"/>
            <a:ext cx="72008" cy="100811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835696" y="206084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C1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2627784" y="2348880"/>
            <a:ext cx="144016" cy="82344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843808" y="198884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C4 </a:t>
            </a:r>
            <a:r>
              <a:rPr lang="cs-CZ" sz="2800" b="1" dirty="0">
                <a:solidFill>
                  <a:srgbClr val="C00000"/>
                </a:solidFill>
                <a:latin typeface="Symbol" pitchFamily="18" charset="2"/>
              </a:rPr>
              <a:t>a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9" name="Obrázek 38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75655" y="116631"/>
            <a:ext cx="3107231" cy="2016224"/>
          </a:xfrm>
          <a:prstGeom prst="rect">
            <a:avLst/>
          </a:prstGeom>
        </p:spPr>
      </p:pic>
      <p:pic>
        <p:nvPicPr>
          <p:cNvPr id="40" name="Obrázek 39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657612" y="188640"/>
            <a:ext cx="34863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pic>
        <p:nvPicPr>
          <p:cNvPr id="8" name="Obrázek 7" descr="struktura CELULÓZ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669685" cy="3717772"/>
          </a:xfrm>
          <a:prstGeom prst="rect">
            <a:avLst/>
          </a:prstGeom>
        </p:spPr>
      </p:pic>
      <p:pic>
        <p:nvPicPr>
          <p:cNvPr id="9" name="Obrázek 8" descr="struktura CELULÓZA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5873593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5" name="Obrázek 4" descr="img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4125" y="-11041"/>
            <a:ext cx="6624736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79712" y="116118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Základní opakující se část molekuly ŠKROBU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4797152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Arial Black" pitchFamily="34" charset="0"/>
              </a:rPr>
              <a:t>Základní opakující se část molekuly CELULÓZY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" y="0"/>
            <a:ext cx="2771799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6350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990099"/>
                </a:solidFill>
                <a:latin typeface="Arial Black" pitchFamily="34" charset="0"/>
              </a:rPr>
              <a:t>Přehled důležitých disacharidů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395288" y="29972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4340" name="Picture 23" descr="malt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7609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2339752" y="98072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000099"/>
                </a:solidFill>
                <a:latin typeface="Arial Black" pitchFamily="34" charset="0"/>
              </a:rPr>
              <a:t>Maltóza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250825" y="692150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štěpný produkt škrobu</a:t>
            </a:r>
          </a:p>
        </p:txBody>
      </p:sp>
      <p:pic>
        <p:nvPicPr>
          <p:cNvPr id="14343" name="Picture 28" descr="sachar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96975"/>
            <a:ext cx="34194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30"/>
          <p:cNvSpPr txBox="1">
            <a:spLocks noChangeArrowheads="1"/>
          </p:cNvSpPr>
          <p:nvPr/>
        </p:nvSpPr>
        <p:spPr bwMode="auto">
          <a:xfrm>
            <a:off x="6227763" y="188913"/>
            <a:ext cx="2089150" cy="4619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Sacharóza</a:t>
            </a:r>
          </a:p>
        </p:txBody>
      </p:sp>
      <p:pic>
        <p:nvPicPr>
          <p:cNvPr id="14345" name="Picture 31" descr="lakto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143375"/>
            <a:ext cx="37290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0" y="5013325"/>
            <a:ext cx="38512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mléčný cukr (4,5% - 7%)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i="1"/>
              <a:t> intolerance (absence laktázy)</a:t>
            </a:r>
          </a:p>
        </p:txBody>
      </p:sp>
      <p:sp>
        <p:nvSpPr>
          <p:cNvPr id="14347" name="Text Box 33"/>
          <p:cNvSpPr txBox="1">
            <a:spLocks noChangeArrowheads="1"/>
          </p:cNvSpPr>
          <p:nvPr/>
        </p:nvSpPr>
        <p:spPr bwMode="auto">
          <a:xfrm>
            <a:off x="1" y="4365625"/>
            <a:ext cx="1619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C00000"/>
                </a:solidFill>
                <a:latin typeface="Arial Black" pitchFamily="34" charset="0"/>
              </a:rPr>
              <a:t>Laktóza</a:t>
            </a:r>
          </a:p>
        </p:txBody>
      </p:sp>
      <p:sp>
        <p:nvSpPr>
          <p:cNvPr id="14348" name="Text Box 34"/>
          <p:cNvSpPr txBox="1">
            <a:spLocks noChangeArrowheads="1"/>
          </p:cNvSpPr>
          <p:nvPr/>
        </p:nvSpPr>
        <p:spPr bwMode="auto">
          <a:xfrm>
            <a:off x="5940425" y="692150"/>
            <a:ext cx="28797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třtinový cukr, řepný cukr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i="1"/>
              <a:t> </a:t>
            </a:r>
            <a:r>
              <a:rPr lang="cs-CZ" sz="2400" i="1">
                <a:solidFill>
                  <a:srgbClr val="FF0000"/>
                </a:solidFill>
                <a:latin typeface="Arial Black" pitchFamily="34" charset="0"/>
              </a:rPr>
              <a:t>neredukující</a:t>
            </a:r>
            <a:endParaRPr lang="cs-CZ" i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9" name="TextovéPole 12"/>
          <p:cNvSpPr txBox="1">
            <a:spLocks noChangeArrowheads="1"/>
          </p:cNvSpPr>
          <p:nvPr/>
        </p:nvSpPr>
        <p:spPr bwMode="auto">
          <a:xfrm>
            <a:off x="3995738" y="188913"/>
            <a:ext cx="1944687" cy="14763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rgbClr val="FF0000"/>
                </a:solidFill>
              </a:rPr>
              <a:t>Vazba vzniknula přes polocetalové HYDROXYLY z obou složek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5940425" y="1268413"/>
            <a:ext cx="360363" cy="4318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ovéPole 15"/>
          <p:cNvSpPr txBox="1">
            <a:spLocks noChangeArrowheads="1"/>
          </p:cNvSpPr>
          <p:nvPr/>
        </p:nvSpPr>
        <p:spPr bwMode="auto">
          <a:xfrm>
            <a:off x="1331913" y="3644900"/>
            <a:ext cx="2663825" cy="1200150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rgbClr val="0000FF"/>
                </a:solidFill>
              </a:rPr>
              <a:t>Vazba vzniknula přes polocetalové HYDROXYL z jedné složky a jiný z druhé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1692275" y="2492375"/>
            <a:ext cx="287338" cy="1152525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 flipV="1">
            <a:off x="2843213" y="4076700"/>
            <a:ext cx="2089150" cy="1081088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ovéPole 21"/>
          <p:cNvSpPr txBox="1">
            <a:spLocks noChangeArrowheads="1"/>
          </p:cNvSpPr>
          <p:nvPr/>
        </p:nvSpPr>
        <p:spPr bwMode="auto">
          <a:xfrm>
            <a:off x="539750" y="5732463"/>
            <a:ext cx="309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FF"/>
                </a:solidFill>
                <a:latin typeface="Arial Black" pitchFamily="34" charset="0"/>
              </a:rPr>
              <a:t>Redukující cukry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5436096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0" y="6021288"/>
            <a:ext cx="611560" cy="700187"/>
          </a:xfrm>
        </p:spPr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83568" y="6093296"/>
            <a:ext cx="1944216" cy="764704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Od GLUKÓZY k MALTÓZE a od ní ke ŠKROBU</a:t>
            </a:r>
          </a:p>
        </p:txBody>
      </p:sp>
      <p:pic>
        <p:nvPicPr>
          <p:cNvPr id="11" name="Obrázek 10" descr="str 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28221" y="244389"/>
            <a:ext cx="2448272" cy="6081191"/>
          </a:xfrm>
          <a:prstGeom prst="rect">
            <a:avLst/>
          </a:prstGeom>
        </p:spPr>
      </p:pic>
      <p:pic>
        <p:nvPicPr>
          <p:cNvPr id="13" name="Obrázek 12" descr="str 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46487" y="-1178336"/>
            <a:ext cx="1874561" cy="4608512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2195736" y="188640"/>
            <a:ext cx="273630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2051720" y="980728"/>
            <a:ext cx="2016224" cy="1224136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 descr="AMYLOPEK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1115616" y="4077072"/>
            <a:ext cx="29523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2411760" y="5013176"/>
            <a:ext cx="12961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4211960" y="5013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4788024" y="3645024"/>
            <a:ext cx="864096" cy="1296144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0" y="6021288"/>
            <a:ext cx="611560" cy="700187"/>
          </a:xfrm>
        </p:spPr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83568" y="6093296"/>
            <a:ext cx="1944216" cy="764704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6" name="Obrázek 5" descr="glukóza  celobióza  CELULÓZ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61174" y="323404"/>
            <a:ext cx="1944216" cy="6571233"/>
          </a:xfrm>
          <a:prstGeom prst="rect">
            <a:avLst/>
          </a:prstGeom>
        </p:spPr>
      </p:pic>
      <p:pic>
        <p:nvPicPr>
          <p:cNvPr id="7" name="Obrázek 6" descr="glukóza  celobióza  CELULÓZ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65797" y="2379796"/>
            <a:ext cx="2132856" cy="6823551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4283968" y="2060848"/>
            <a:ext cx="1296144" cy="864096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3861048"/>
            <a:ext cx="576064" cy="10081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220072" y="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8000"/>
                </a:solidFill>
                <a:latin typeface="Arial Black" pitchFamily="34" charset="0"/>
              </a:rPr>
              <a:t>Od GLUKÓZY k  CELOBIÓZE a od ní k CELULÓZE</a:t>
            </a:r>
          </a:p>
        </p:txBody>
      </p:sp>
      <p:pic>
        <p:nvPicPr>
          <p:cNvPr id="11" name="Obrázek 10" descr="str 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546487" y="-1250344"/>
            <a:ext cx="1874561" cy="460851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0" y="0"/>
            <a:ext cx="219573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/>
          <a:lstStyle/>
          <a:p>
            <a:r>
              <a:rPr lang="cs-CZ" sz="5400" dirty="0">
                <a:solidFill>
                  <a:srgbClr val="FF0000"/>
                </a:solidFill>
                <a:latin typeface="Arial Black" pitchFamily="34" charset="0"/>
              </a:rPr>
              <a:t>Chemie celulózy I/1</a:t>
            </a: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/>
          <a:lstStyle/>
          <a:p>
            <a:r>
              <a:rPr lang="cs-CZ" sz="2800" dirty="0"/>
              <a:t>Patří do skupiny </a:t>
            </a:r>
            <a:r>
              <a:rPr lang="cs-CZ" sz="2800" b="1" dirty="0">
                <a:latin typeface="Arial Black" pitchFamily="34" charset="0"/>
              </a:rPr>
              <a:t>polysacharidů</a:t>
            </a:r>
          </a:p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Tvoří největší podíl z biomasy </a:t>
            </a:r>
          </a:p>
          <a:p>
            <a:r>
              <a:rPr lang="cs-CZ" sz="2800" dirty="0" err="1"/>
              <a:t>Poly</a:t>
            </a:r>
            <a:r>
              <a:rPr lang="cs-CZ" sz="2800" dirty="0"/>
              <a:t>-(</a:t>
            </a:r>
            <a:r>
              <a:rPr lang="cs-CZ" sz="2800" dirty="0">
                <a:latin typeface="Symbol" pitchFamily="18" charset="2"/>
              </a:rPr>
              <a:t>b-</a:t>
            </a:r>
            <a:r>
              <a:rPr lang="cs-CZ" sz="2800" dirty="0"/>
              <a:t>D-glukosa) (</a:t>
            </a:r>
            <a:r>
              <a:rPr lang="cs-CZ" sz="2800" u="sng" dirty="0">
                <a:solidFill>
                  <a:srgbClr val="0000FF"/>
                </a:solidFill>
                <a:latin typeface="Arial Black" pitchFamily="34" charset="0"/>
              </a:rPr>
              <a:t>zjednodušený název</a:t>
            </a:r>
            <a:r>
              <a:rPr lang="cs-CZ" sz="2800" dirty="0"/>
              <a:t>)</a:t>
            </a:r>
          </a:p>
          <a:p>
            <a:r>
              <a:rPr lang="cs-CZ" sz="2800" b="1" dirty="0" err="1">
                <a:solidFill>
                  <a:srgbClr val="FF0000"/>
                </a:solidFill>
              </a:rPr>
              <a:t>Poly</a:t>
            </a:r>
            <a:r>
              <a:rPr lang="cs-CZ" sz="2800" b="1" dirty="0">
                <a:solidFill>
                  <a:srgbClr val="FF0000"/>
                </a:solidFill>
              </a:rPr>
              <a:t>-1,4-</a:t>
            </a:r>
            <a:r>
              <a:rPr lang="cs-CZ" sz="2800" b="1" dirty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cs-CZ" sz="2800" b="1" dirty="0">
                <a:solidFill>
                  <a:srgbClr val="FF0000"/>
                </a:solidFill>
              </a:rPr>
              <a:t>D-</a:t>
            </a:r>
            <a:r>
              <a:rPr lang="cs-CZ" sz="2800" b="1" dirty="0" err="1">
                <a:solidFill>
                  <a:srgbClr val="FF0000"/>
                </a:solidFill>
              </a:rPr>
              <a:t>glukopyranoyl</a:t>
            </a:r>
            <a:r>
              <a:rPr lang="cs-CZ" sz="2800" b="1" dirty="0">
                <a:solidFill>
                  <a:srgbClr val="FF0000"/>
                </a:solidFill>
              </a:rPr>
              <a:t>-D-</a:t>
            </a:r>
            <a:r>
              <a:rPr lang="cs-CZ" sz="2800" b="1" dirty="0" err="1">
                <a:solidFill>
                  <a:srgbClr val="FF0000"/>
                </a:solidFill>
              </a:rPr>
              <a:t>glukopyranosa</a:t>
            </a:r>
            <a:endParaRPr lang="cs-CZ" sz="2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0" name="Obrázek 9" descr="cellobiosa &amp; celu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280920" cy="37029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83968" y="450912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3325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3635896" y="3789040"/>
            <a:ext cx="648072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3059832" y="3861048"/>
            <a:ext cx="1656184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83968" y="4869160"/>
            <a:ext cx="576064" cy="5760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 flipV="1">
            <a:off x="4211960" y="5445224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5" name="Obrázek 4" descr="str 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99433" y="144984"/>
            <a:ext cx="4163922" cy="9003765"/>
          </a:xfrm>
          <a:prstGeom prst="rect">
            <a:avLst/>
          </a:prstGeom>
        </p:spPr>
      </p:pic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I/2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90872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Strukturně se jedná o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REDUKUJÍCÍ FORMU</a:t>
            </a:r>
            <a:r>
              <a:rPr lang="cs-CZ" sz="2400" dirty="0">
                <a:latin typeface="Arial Black" pitchFamily="34" charset="0"/>
              </a:rPr>
              <a:t>, ale vzhledem k malé koncentraci </a:t>
            </a:r>
            <a:r>
              <a:rPr lang="cs-CZ" sz="2400" i="1" dirty="0">
                <a:solidFill>
                  <a:srgbClr val="0000FF"/>
                </a:solidFill>
                <a:latin typeface="Arial Black" pitchFamily="34" charset="0"/>
              </a:rPr>
              <a:t>(jen konce makromolekul)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JE JEN </a:t>
            </a:r>
            <a:r>
              <a:rPr lang="cs-CZ" sz="2400" i="1" u="sng" dirty="0">
                <a:solidFill>
                  <a:srgbClr val="C00000"/>
                </a:solidFill>
                <a:latin typeface="Arial Black" pitchFamily="34" charset="0"/>
              </a:rPr>
              <a:t>MÁLO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REDUKUJÍCÍ POLYSACHARID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7452320" y="1268760"/>
            <a:ext cx="504056" cy="208823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I/3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08720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</a:t>
            </a:r>
            <a:r>
              <a:rPr lang="cs-CZ" sz="2400" i="1" u="sng" dirty="0">
                <a:solidFill>
                  <a:srgbClr val="C00000"/>
                </a:solidFill>
                <a:latin typeface="Arial Black" pitchFamily="34" charset="0"/>
              </a:rPr>
              <a:t>JE HODNĚ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REDUKUJÍCÍ POLYSACHARID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až po HYDROLÝZE NA 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GLUKÓZU </a:t>
            </a: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ß</a:t>
            </a:r>
            <a:r>
              <a:rPr lang="cs-CZ" sz="4000" b="1" dirty="0">
                <a:solidFill>
                  <a:srgbClr val="FF0000"/>
                </a:solidFill>
                <a:cs typeface="Arial" charset="0"/>
              </a:rPr>
              <a:t>-D-G</a:t>
            </a:r>
            <a:r>
              <a:rPr lang="cs-CZ" sz="4000" b="1" dirty="0">
                <a:solidFill>
                  <a:srgbClr val="FF0000"/>
                </a:solidFill>
              </a:rPr>
              <a:t>lukózu )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" name="Obrázek 12" descr="img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76964" y="2564904"/>
            <a:ext cx="7341781" cy="34461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I/4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0872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jako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REDUKUJÍCÍ POLYSACHARID se používá ke STANOVENÍ PRŮMĚRNÉHO POLYMERAČNÍHO STUPNĚ METODOU STANOVENÍ KONCOVÝCH SKUPIN,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která ale je považována za MÁLO PŘESNOU</a:t>
            </a:r>
            <a:endParaRPr lang="cs-CZ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Obrázek 12" descr="img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55576" y="3284984"/>
            <a:ext cx="7341781" cy="3446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/>
              <a:t>14. 11. 2018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5760640" cy="476250"/>
          </a:xfrm>
          <a:noFill/>
        </p:spPr>
        <p:txBody>
          <a:bodyPr/>
          <a:lstStyle/>
          <a:p>
            <a:r>
              <a:rPr lang="en-US"/>
              <a:t>PŘÍRODNÍ POLYMERY CELULÓZA PŘF MU  7 2018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02347"/>
              </p:ext>
            </p:extLst>
          </p:nvPr>
        </p:nvGraphicFramePr>
        <p:xfrm>
          <a:off x="251520" y="764704"/>
          <a:ext cx="8712968" cy="4588123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22. &amp; 29. 11.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6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29. 11. &amp; 6. 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6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13. &amp; 20.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600" dirty="0">
                        <a:solidFill>
                          <a:srgbClr val="9900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810">
                <a:tc rowSpan="2"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20. 12.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810">
                <a:tc vMerge="1"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17" name="Zástupný symbol pro obsah 16" descr="řetězec celilózy rozmě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7643" cy="494200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50405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OPAKOVÁNÍ JE MATKA MOUDROSTI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8" name="Obrázek 7" descr="vodíkové můstky - příklady z literat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67744" y="44624"/>
            <a:ext cx="4536504" cy="8856984"/>
          </a:xfrm>
          <a:prstGeom prst="rect">
            <a:avLst/>
          </a:prstGeom>
          <a:ln w="63500">
            <a:solidFill>
              <a:srgbClr val="008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07504" y="62068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Vodíkové můstky NEMAJÍ  pevnost chemické vazby a snadno se trhají. Vzápětí se ale navazují nové a tak existuje za dané teploty stálý stupeň asociace přes vodíkové můstky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III/1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8" name="Obrázek 7" descr="molekula celuló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1214" y="2420888"/>
            <a:ext cx="9155214" cy="4192496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 flipV="1">
            <a:off x="1835696" y="5085184"/>
            <a:ext cx="1080120" cy="122413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 flipV="1">
            <a:off x="1619672" y="4005064"/>
            <a:ext cx="216024" cy="230425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7504" y="62068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 Black" pitchFamily="34" charset="0"/>
              </a:rPr>
              <a:t>VODÍKOVÉ VAZBY  jsou jak 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v rámci jedné makromolekuly</a:t>
            </a:r>
            <a:r>
              <a:rPr lang="cs-CZ" sz="3200" dirty="0">
                <a:latin typeface="Arial Black" pitchFamily="34" charset="0"/>
              </a:rPr>
              <a:t>, tak 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v rámci dvou sousedních molekul </a:t>
            </a:r>
          </a:p>
        </p:txBody>
      </p:sp>
      <p:sp>
        <p:nvSpPr>
          <p:cNvPr id="18" name="Elipsa 17"/>
          <p:cNvSpPr/>
          <p:nvPr/>
        </p:nvSpPr>
        <p:spPr>
          <a:xfrm>
            <a:off x="1403648" y="3429000"/>
            <a:ext cx="504056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987824" y="2780928"/>
            <a:ext cx="864096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6732240" y="3140968"/>
            <a:ext cx="0" cy="57606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4932040" y="4365104"/>
            <a:ext cx="360040" cy="50405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8172400" y="4437112"/>
            <a:ext cx="360040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067944" y="21328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Sekundární struktura (interakce v rámci jednoho řetězce)</a:t>
            </a:r>
          </a:p>
        </p:txBody>
      </p:sp>
      <p:sp>
        <p:nvSpPr>
          <p:cNvPr id="22" name="Elipsa 21"/>
          <p:cNvSpPr/>
          <p:nvPr/>
        </p:nvSpPr>
        <p:spPr>
          <a:xfrm>
            <a:off x="2924200" y="4877544"/>
            <a:ext cx="864096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530120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Terciární struktura (interakce v rámci více řetězců)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III/2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20" name="Obrázek 19" descr="Cellulose_stran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280920" cy="4896544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Ještě jednou interakce mezi řetězci i v rámci jedné makromolekuly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IV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8" name="Zástupný symbol pro obsah 7" descr="img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15544" cy="3024336"/>
          </a:xfrm>
        </p:spPr>
      </p:pic>
      <p:sp>
        <p:nvSpPr>
          <p:cNvPr id="9" name="TextovéPole 8"/>
          <p:cNvSpPr txBox="1"/>
          <p:nvPr/>
        </p:nvSpPr>
        <p:spPr>
          <a:xfrm>
            <a:off x="6588224" y="41490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 = M/162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005064"/>
            <a:ext cx="5328592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cs-CZ" sz="2400" b="1" baseline="-25000" dirty="0" err="1">
                <a:solidFill>
                  <a:srgbClr val="C00000"/>
                </a:solidFill>
                <a:latin typeface="Arial Black" pitchFamily="34" charset="0"/>
              </a:rPr>
              <a:t>w</a:t>
            </a:r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 (podle jiného zdroje)</a:t>
            </a:r>
          </a:p>
          <a:p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b="1" dirty="0">
                <a:solidFill>
                  <a:srgbClr val="C00000"/>
                </a:solidFill>
              </a:rPr>
              <a:t>Bavlna                     1,78 – 2,43 x 10</a:t>
            </a:r>
            <a:r>
              <a:rPr lang="cs-CZ" sz="2400" b="1" baseline="30000" dirty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Sulfitová buničina             0,60 x 10</a:t>
            </a:r>
            <a:r>
              <a:rPr lang="cs-CZ" sz="2400" b="1" baseline="30000" dirty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Viskózová vlákna     0,23 x 10</a:t>
            </a:r>
            <a:r>
              <a:rPr lang="cs-CZ" sz="2400" b="1" baseline="30000" dirty="0">
                <a:solidFill>
                  <a:srgbClr val="C00000"/>
                </a:solidFill>
                <a:latin typeface="Arial Black" pitchFamily="34" charset="0"/>
              </a:rPr>
              <a:t>6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4725144"/>
            <a:ext cx="3635896" cy="120032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DALŠÍ ZDROJ (P):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bavlna 15 000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celulóza ze dřeva 5 – 9000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viskózová vlákna 300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Krátká nespřádatelná vlákna v bavlně (odpadní vlákna, používaná např. k chemické </a:t>
            </a:r>
            <a:r>
              <a:rPr lang="cs-CZ" sz="2000" cap="all" dirty="0" err="1">
                <a:solidFill>
                  <a:srgbClr val="008000"/>
                </a:solidFill>
                <a:latin typeface="Arial Black" pitchFamily="34" charset="0"/>
              </a:rPr>
              <a:t>polymeranalogické</a:t>
            </a:r>
            <a:r>
              <a:rPr lang="cs-CZ" sz="2000" cap="all" dirty="0">
                <a:solidFill>
                  <a:srgbClr val="008000"/>
                </a:solidFill>
                <a:latin typeface="Arial Black" pitchFamily="34" charset="0"/>
              </a:rPr>
              <a:t> modifikaci 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polymeru – celulózy)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1907704" y="1196752"/>
            <a:ext cx="2592288" cy="165618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427984" y="0"/>
            <a:ext cx="4269160" cy="476672"/>
          </a:xfrm>
        </p:spPr>
        <p:txBody>
          <a:bodyPr/>
          <a:lstStyle/>
          <a:p>
            <a:pPr algn="r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 b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16" name="Obrázek 15" descr="str 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89449" y="498985"/>
            <a:ext cx="4149080" cy="8568950"/>
          </a:xfrm>
          <a:prstGeom prst="rect">
            <a:avLst/>
          </a:prstGeom>
        </p:spPr>
      </p:pic>
      <p:pic>
        <p:nvPicPr>
          <p:cNvPr id="17" name="Obrázek 16" descr="str 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49796" y="-949796"/>
            <a:ext cx="2420888" cy="432048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355976" y="476672"/>
            <a:ext cx="4680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FF0000"/>
                </a:solidFill>
                <a:latin typeface="Arial Black" pitchFamily="34" charset="0"/>
              </a:rPr>
              <a:t>OBECNĚ: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stonková vlákna a bavlna &gt; VYSOKÉ P,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DŘEVINY – NIŽŠÍ P,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REGENEROVANÁ CELULÓZA -  nízký P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7504" y="2492896"/>
            <a:ext cx="2232248" cy="10156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7030A0"/>
                </a:solidFill>
              </a:rPr>
              <a:t>Linters</a:t>
            </a:r>
            <a:r>
              <a:rPr lang="cs-CZ" sz="2000" b="1" dirty="0">
                <a:solidFill>
                  <a:srgbClr val="7030A0"/>
                </a:solidFill>
              </a:rPr>
              <a:t> = krátká, nespřádatelná vlákna z bavlny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107504" y="3501008"/>
            <a:ext cx="72008" cy="2016224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51520" y="5085184"/>
            <a:ext cx="1728192" cy="792088"/>
          </a:xfrm>
          <a:prstGeom prst="rect">
            <a:avLst/>
          </a:prstGeom>
          <a:noFill/>
          <a:ln w="635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IV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289451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Údaje o MW se dost liší, KROMĚ BAVLNY</a:t>
            </a:r>
          </a:p>
          <a:p>
            <a:r>
              <a:rPr lang="cs-CZ" u="sng" dirty="0">
                <a:solidFill>
                  <a:srgbClr val="008000"/>
                </a:solidFill>
                <a:latin typeface="Arial Black" pitchFamily="34" charset="0"/>
              </a:rPr>
              <a:t>Může to být: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přírodní zdroje,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viskózy (</a:t>
            </a:r>
            <a:r>
              <a:rPr lang="cs-CZ" u="sng" cap="all" dirty="0">
                <a:solidFill>
                  <a:srgbClr val="008000"/>
                </a:solidFill>
                <a:latin typeface="Arial Black" pitchFamily="34" charset="0"/>
              </a:rPr>
              <a:t>velmi pravděpodobně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),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metody měření.</a:t>
            </a:r>
          </a:p>
          <a:p>
            <a:r>
              <a:rPr lang="cs-CZ" u="sng" dirty="0">
                <a:solidFill>
                  <a:srgbClr val="FF0000"/>
                </a:solidFill>
                <a:latin typeface="Arial Black" pitchFamily="34" charset="0"/>
              </a:rPr>
              <a:t>Co chybí: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MWD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Údaje o typu MW (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cs-CZ" baseline="-25000" dirty="0" err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nebo 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cs-CZ" baseline="-25000" dirty="0" err="1">
                <a:solidFill>
                  <a:srgbClr val="FF0000"/>
                </a:solidFill>
                <a:latin typeface="Arial Black" pitchFamily="34" charset="0"/>
              </a:rPr>
              <a:t>w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lvl="1"/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FYZIKA celulózy I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HUSTOTA  cca. 1,5 g/cm</a:t>
            </a:r>
            <a:r>
              <a:rPr lang="cs-CZ" sz="2800" baseline="30000" dirty="0">
                <a:solidFill>
                  <a:srgbClr val="C00000"/>
                </a:solidFill>
                <a:latin typeface="Arial Black" pitchFamily="34" charset="0"/>
              </a:rPr>
              <a:t>3</a:t>
            </a:r>
          </a:p>
          <a:p>
            <a:pPr lvl="1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Vliv heteroatomů &gt; vyšší hustota než VĚTŠINA  SYNTETICKÝCH POLYMERŮ (kromě např. PVC)</a:t>
            </a:r>
          </a:p>
          <a:p>
            <a:pPr lvl="1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Vliv </a:t>
            </a:r>
            <a:r>
              <a:rPr lang="cs-CZ" sz="2400" dirty="0" err="1">
                <a:solidFill>
                  <a:srgbClr val="008000"/>
                </a:solidFill>
                <a:latin typeface="Arial Black" pitchFamily="34" charset="0"/>
              </a:rPr>
              <a:t>krystalinity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&gt; vyšší hustota než amorfní části</a:t>
            </a:r>
          </a:p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PEVNOST V TAHU cca. 300 </a:t>
            </a:r>
            <a:r>
              <a:rPr lang="cs-CZ" sz="2800" dirty="0" err="1">
                <a:solidFill>
                  <a:srgbClr val="C00000"/>
                </a:solidFill>
                <a:latin typeface="Arial Black" pitchFamily="34" charset="0"/>
              </a:rPr>
              <a:t>MPa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  <a:p>
            <a:pPr lvl="1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Vliv orientace vláken a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krystalinity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Za mokra je pevnost nižší &gt; vliv vody na snížení interakce mezi fibrilami</a:t>
            </a:r>
          </a:p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SORPCE VODY  vysoká cca. 7 % hmot. při 20 °C a 65 % RV (relativní vlhkost)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ROZPOUŠTĚDLO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Průvodní děje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Nerozpustná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Sorpce vody, bez změny polymeračního stupně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Roztoky některých anorganických solí (ZnCl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AlCl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SnCl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atd.)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Minerální kyseliny (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HCl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atd.)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FF0000"/>
                          </a:solidFill>
                        </a:rPr>
                        <a:t>Hydroxidy  alkalických kovů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Vznik alkoholátů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Aminové komplexy –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Schweitzerovo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činidlo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Vznik  komplexů mědi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Alkylaminy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NEVÍM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ve vodě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ROZPOUŠTĚDLO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17,5 % 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NaOH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ve vodě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Rozpustnost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Průvodní děje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Char char="a"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nerozpustná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None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Okyselením filtrátu </a:t>
                      </a:r>
                      <a:r>
                        <a:rPr lang="cs-CZ" sz="2000" b="1" dirty="0" err="1">
                          <a:solidFill>
                            <a:srgbClr val="008000"/>
                          </a:solidFill>
                        </a:rPr>
                        <a:t>kys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. octovou vypadnou z filtrátu řetězce s </a:t>
                      </a:r>
                      <a:r>
                        <a:rPr lang="cs-CZ" sz="2000" b="1" dirty="0" err="1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cs-CZ" sz="2000" b="1" baseline="-25000" dirty="0" err="1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 &gt; 200, vzniklé při delignifikaci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g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Zbude v roztoku po vysrážení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  <a:latin typeface="+mn-lt"/>
                        </a:rPr>
                        <a:t>a je jí nutno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  <a:latin typeface="+mn-lt"/>
                        </a:rPr>
                        <a:t> vysrážet </a:t>
                      </a:r>
                      <a:r>
                        <a:rPr lang="cs-CZ" sz="2000" b="1" baseline="0" dirty="0" err="1">
                          <a:solidFill>
                            <a:srgbClr val="008000"/>
                          </a:solidFill>
                          <a:latin typeface="+mn-lt"/>
                        </a:rPr>
                        <a:t>EtOH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  <a:latin typeface="+mn-lt"/>
                        </a:rPr>
                        <a:t>. Obsahuje hemicelulózy. 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LITERATURA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/>
              <a:t>Ing. J. Dvořáková: </a:t>
            </a:r>
            <a:r>
              <a:rPr lang="cs-CZ" sz="2400" b="1" dirty="0"/>
              <a:t>PŘÍRODNÍ POLYMERY</a:t>
            </a:r>
            <a:r>
              <a:rPr lang="cs-CZ" sz="2400" dirty="0"/>
              <a:t>, VŠCHT Praha, Katedra polymerů, skripta 1990</a:t>
            </a:r>
          </a:p>
          <a:p>
            <a:r>
              <a:rPr lang="cs-CZ" sz="2400" dirty="0"/>
              <a:t>J. Mleziva, J. Kálal: </a:t>
            </a:r>
            <a:r>
              <a:rPr lang="cs-CZ" sz="2400" b="1" dirty="0"/>
              <a:t>Základy makromolekulární chemie</a:t>
            </a:r>
            <a:r>
              <a:rPr lang="cs-CZ" sz="2400" dirty="0"/>
              <a:t>, SNTL Praha, 1986</a:t>
            </a:r>
          </a:p>
          <a:p>
            <a:r>
              <a:rPr lang="cs-CZ" sz="2400" dirty="0"/>
              <a:t>A. Blažej, V. </a:t>
            </a:r>
            <a:r>
              <a:rPr lang="cs-CZ" sz="2400" dirty="0" err="1"/>
              <a:t>Szilvová</a:t>
            </a:r>
            <a:r>
              <a:rPr lang="cs-CZ" sz="2400" dirty="0"/>
              <a:t>: </a:t>
            </a:r>
            <a:r>
              <a:rPr lang="cs-CZ" sz="2400" b="1" dirty="0" err="1"/>
              <a:t>Prírodné</a:t>
            </a:r>
            <a:r>
              <a:rPr lang="cs-CZ" sz="2400" b="1" dirty="0"/>
              <a:t> a syntetické polymery</a:t>
            </a:r>
            <a:r>
              <a:rPr lang="cs-CZ" sz="2400" dirty="0"/>
              <a:t>, SVŠT Bratislava, skripta 1985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V. Hladík a kol.: </a:t>
            </a:r>
            <a:r>
              <a:rPr lang="cs-CZ" sz="2400" b="1" dirty="0">
                <a:solidFill>
                  <a:srgbClr val="FF0000"/>
                </a:solidFill>
              </a:rPr>
              <a:t>Textilní vlákna</a:t>
            </a:r>
            <a:r>
              <a:rPr lang="cs-CZ" sz="2400" dirty="0">
                <a:solidFill>
                  <a:srgbClr val="FF0000"/>
                </a:solidFill>
              </a:rPr>
              <a:t>, SNTL Praha, 1970</a:t>
            </a:r>
          </a:p>
          <a:p>
            <a:r>
              <a:rPr lang="cs-CZ" sz="2400" dirty="0">
                <a:solidFill>
                  <a:srgbClr val="FF0000"/>
                </a:solidFill>
              </a:rPr>
              <a:t>J. </a:t>
            </a:r>
            <a:r>
              <a:rPr lang="cs-CZ" sz="2400" dirty="0" err="1">
                <a:solidFill>
                  <a:srgbClr val="FF0000"/>
                </a:solidFill>
              </a:rPr>
              <a:t>Bučko</a:t>
            </a:r>
            <a:r>
              <a:rPr lang="cs-CZ" sz="2400" dirty="0">
                <a:solidFill>
                  <a:srgbClr val="FF0000"/>
                </a:solidFill>
              </a:rPr>
              <a:t>, L. </a:t>
            </a:r>
            <a:r>
              <a:rPr lang="cs-CZ" sz="2400" dirty="0" err="1">
                <a:solidFill>
                  <a:srgbClr val="FF0000"/>
                </a:solidFill>
              </a:rPr>
              <a:t>Šutý</a:t>
            </a:r>
            <a:r>
              <a:rPr lang="cs-CZ" sz="2400" dirty="0">
                <a:solidFill>
                  <a:srgbClr val="FF0000"/>
                </a:solidFill>
              </a:rPr>
              <a:t>, M. Košík: </a:t>
            </a:r>
            <a:r>
              <a:rPr lang="cs-CZ" sz="2400" b="1" dirty="0">
                <a:solidFill>
                  <a:srgbClr val="FF0000"/>
                </a:solidFill>
              </a:rPr>
              <a:t>Chemické </a:t>
            </a:r>
            <a:r>
              <a:rPr lang="cs-CZ" sz="2400" b="1" dirty="0" err="1">
                <a:solidFill>
                  <a:srgbClr val="FF0000"/>
                </a:solidFill>
              </a:rPr>
              <a:t>spracovanie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dreva</a:t>
            </a:r>
            <a:r>
              <a:rPr lang="cs-CZ" sz="2400" dirty="0">
                <a:solidFill>
                  <a:srgbClr val="FF0000"/>
                </a:solidFill>
              </a:rPr>
              <a:t>, ALFA Bratislava &amp; SNTL Praha 1988</a:t>
            </a:r>
          </a:p>
          <a:p>
            <a:r>
              <a:rPr lang="cs-CZ" sz="2400" dirty="0"/>
              <a:t>J. Mleziva, J. </a:t>
            </a:r>
            <a:r>
              <a:rPr lang="cs-CZ" sz="2400" dirty="0" err="1"/>
              <a:t>Šňupárek</a:t>
            </a:r>
            <a:r>
              <a:rPr lang="cs-CZ" sz="2400" dirty="0"/>
              <a:t>: </a:t>
            </a:r>
            <a:r>
              <a:rPr lang="cs-CZ" sz="2400" b="1" dirty="0"/>
              <a:t>POLYMERY – výroba, struktura, vlastnosti a použití</a:t>
            </a:r>
            <a:r>
              <a:rPr lang="cs-CZ" sz="2400" dirty="0"/>
              <a:t>, SOBOTÁLES,  Praha 1993, ISBN 80-85920-72-7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215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ve vodě –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NORMA 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4124143"/>
        </p:xfrm>
        <a:graphic>
          <a:graphicData uri="http://schemas.openxmlformats.org/drawingml/2006/table">
            <a:tbl>
              <a:tblPr/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601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Česká technická norma (ČSN)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Označení zákl. dokumentu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ČSN ISO 692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Změna/oprava/svazek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Třídicí znak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500262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Katalogové číslo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32259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601">
                <a:tc>
                  <a:txBody>
                    <a:bodyPr/>
                    <a:lstStyle/>
                    <a:p>
                      <a:r>
                        <a:rPr lang="cs-CZ" b="1" dirty="0"/>
                        <a:t>Název dokumentu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Buničiny. </a:t>
                      </a:r>
                      <a:r>
                        <a:rPr lang="cs-CZ" b="1" dirty="0" err="1"/>
                        <a:t>Určenie</a:t>
                      </a:r>
                      <a:r>
                        <a:rPr lang="cs-CZ" b="1" dirty="0"/>
                        <a:t> rozpustnosti v </a:t>
                      </a:r>
                      <a:r>
                        <a:rPr lang="cs-CZ" b="1" dirty="0" err="1"/>
                        <a:t>lúhoch</a:t>
                      </a:r>
                      <a:endParaRPr lang="cs-CZ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601">
                <a:tc>
                  <a:txBody>
                    <a:bodyPr/>
                    <a:lstStyle/>
                    <a:p>
                      <a:r>
                        <a:rPr lang="cs-CZ" b="1"/>
                        <a:t>Anglický název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Determination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alkali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solubility</a:t>
                      </a:r>
                      <a:endParaRPr lang="cs-CZ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Datum vydání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1.10.1993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07504" y="566124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PŮVODNÍ ČSN JSOU NEPLATNÉ (50 0260, 50 0261)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Body tání a rozpustnosti sacharidů a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str 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70089" y="738425"/>
            <a:ext cx="3403825" cy="86409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51520" y="1124744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solidFill>
                  <a:srgbClr val="0000FF"/>
                </a:solidFill>
                <a:latin typeface="Arial Black" pitchFamily="34" charset="0"/>
              </a:rPr>
              <a:t>Můžete najít i jiné údaje o teplotě rozkladu celulózy!</a:t>
            </a:r>
          </a:p>
          <a:p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To je dáno: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na vzduchu nebo v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inertu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(dusík, helium atd.),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přítomnost kovů přechodné valence (hlavně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Fe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+3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,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Mn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+2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, Co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+2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atd.), které toto snižují &gt; katalyzují oxidaci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ŠKROB  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versus</a:t>
            </a: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CELULÓZA I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ŠKROB je polymer z </a:t>
            </a:r>
            <a:r>
              <a:rPr lang="cs-CZ" sz="20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3203848" y="1052736"/>
            <a:ext cx="1152128" cy="72008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3887924" y="2197561"/>
            <a:ext cx="1368152" cy="28803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1835696" y="3501008"/>
            <a:ext cx="1152128" cy="7200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2447837" y="3972817"/>
            <a:ext cx="1152128" cy="7200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6" descr="img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67" y="2618232"/>
            <a:ext cx="8428997" cy="3282742"/>
          </a:xfrm>
          <a:prstGeom prst="rect">
            <a:avLst/>
          </a:prstGeom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179512" y="274638"/>
            <a:ext cx="8507288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ŠKROB (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amylósa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lineární) 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versus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CELULÓZA II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539552" y="764704"/>
            <a:ext cx="1872208" cy="19442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812360" y="764704"/>
            <a:ext cx="72008" cy="37444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31640" y="908720"/>
            <a:ext cx="288032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ŠKROB je polymer z </a:t>
            </a:r>
            <a:r>
              <a:rPr lang="cs-CZ" sz="20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43808" y="5805264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2907" y="-982668"/>
            <a:ext cx="2664296" cy="5726991"/>
          </a:xfrm>
          <a:prstGeom prst="rect">
            <a:avLst/>
          </a:prstGeom>
        </p:spPr>
      </p:pic>
      <p:pic>
        <p:nvPicPr>
          <p:cNvPr id="6" name="Obrázek 5" descr="img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49503" y="2217015"/>
            <a:ext cx="2376264" cy="53762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3212977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1619672" y="2204864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5536" y="465313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Další možnosti znázornění celulózy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48680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1" name="Obrázek 10" descr="struktura CELULÓZA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45248"/>
            <a:ext cx="8712968" cy="4412752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H="1">
            <a:off x="2483768" y="1412776"/>
            <a:ext cx="720080" cy="2016224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4211960" y="1268760"/>
            <a:ext cx="2088232" cy="2088232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Provázání celulózy, hemicelulózy a ligninu 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2" name="Obrázek 11" descr="provázání celulózy, hemicelilózy a ligninu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7340" y="-868658"/>
            <a:ext cx="6309322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Provázání celulózy, hemicelulózy a ligninu 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7" name="Obrázek 6" descr="provázání celulózy, hemicelilózy a ligninu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7340" y="-868660"/>
            <a:ext cx="630932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micely celul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701139" cy="2736304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2339752" y="2132856"/>
            <a:ext cx="1296144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827584" y="2420888"/>
            <a:ext cx="2880320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51520" y="35010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Bezbarvá inertní látka nerozpustná ve vodě, hustota 1,55 g/cm</a:t>
            </a:r>
            <a:r>
              <a:rPr lang="cs-CZ" sz="24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32040" y="83671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Prostor mezi </a:t>
            </a:r>
            <a:r>
              <a:rPr lang="cs-CZ" sz="2400" dirty="0" err="1">
                <a:solidFill>
                  <a:srgbClr val="C00000"/>
                </a:solidFill>
                <a:latin typeface="Arial Black" pitchFamily="34" charset="0"/>
              </a:rPr>
              <a:t>mikrofibrilami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je vyplněn HEMICELULÓZAMI &amp; LIGNINEM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48691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AMORFNÍ CELULÓZA  </a:t>
            </a:r>
            <a:r>
              <a:rPr lang="cs-CZ" sz="2400" b="1" dirty="0"/>
              <a:t>snáze bobtná a je reaktivnější než </a:t>
            </a:r>
            <a:r>
              <a:rPr lang="cs-CZ" sz="2400" b="1" dirty="0">
                <a:solidFill>
                  <a:srgbClr val="008000"/>
                </a:solidFill>
              </a:rPr>
              <a:t>krystalická 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2852936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rgbClr val="7030A0"/>
                </a:solidFill>
                <a:latin typeface="Arial Black" pitchFamily="34" charset="0"/>
              </a:rPr>
              <a:t>HIEARCHINE STRUKTUR U CELULÓZY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makromolekula,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7030A0"/>
                </a:solidFill>
                <a:latin typeface="Arial Black" pitchFamily="34" charset="0"/>
              </a:rPr>
              <a:t>mikrofibrila</a:t>
            </a:r>
            <a:endParaRPr lang="cs-CZ" sz="2800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fibrila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LAMELA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5589240"/>
            <a:ext cx="82809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</a:p>
        </p:txBody>
      </p:sp>
      <p:pic>
        <p:nvPicPr>
          <p:cNvPr id="21" name="Obrázek 20" descr="vodíkové můstky v celió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811" y="1052736"/>
            <a:ext cx="812753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Struktura vlákna ovčí vlny 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16632"/>
            <a:ext cx="6802554" cy="67413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9424" y="0"/>
            <a:ext cx="51845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>
                <a:latin typeface="Arial Black" pitchFamily="34" charset="0"/>
              </a:rPr>
              <a:t>Shrnuje celou řadu nápadů z doby před rokem 1985.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Většina z nich ale ZATÍM nedoznaly realizace.</a:t>
            </a:r>
          </a:p>
          <a:p>
            <a:pPr algn="ctr"/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TO ČEKÁ NA VÁS!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nadmolekulární struktura celulózového vlák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3151" y="1221871"/>
            <a:ext cx="5949280" cy="532297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76056" y="980728"/>
            <a:ext cx="40679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 – B &gt;  krystalická část</a:t>
            </a:r>
          </a:p>
          <a:p>
            <a:r>
              <a:rPr lang="cs-CZ" i="1" dirty="0">
                <a:solidFill>
                  <a:srgbClr val="C00000"/>
                </a:solidFill>
                <a:latin typeface="Arial Black" pitchFamily="34" charset="0"/>
              </a:rPr>
              <a:t>C – D &gt; amorfní část </a:t>
            </a:r>
          </a:p>
          <a:p>
            <a:r>
              <a:rPr lang="cs-CZ" b="1" dirty="0">
                <a:solidFill>
                  <a:srgbClr val="008000"/>
                </a:solidFill>
              </a:rPr>
              <a:t>8 příčný řez krystalickou částí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9 příčný řez </a:t>
            </a:r>
            <a:r>
              <a:rPr lang="cs-CZ" sz="2400" b="1" i="1" dirty="0">
                <a:solidFill>
                  <a:srgbClr val="C00000"/>
                </a:solidFill>
                <a:latin typeface="Arial Black" pitchFamily="34" charset="0"/>
              </a:rPr>
              <a:t>AMORFNÍ částí</a:t>
            </a:r>
            <a:r>
              <a:rPr lang="cs-CZ" b="1" i="1" dirty="0">
                <a:solidFill>
                  <a:srgbClr val="C00000"/>
                </a:solidFill>
              </a:rPr>
              <a:t>, která je ČÁSTEČNĚ (PODÉLNĚ) ORIENTOVANÁ &gt; </a:t>
            </a:r>
            <a:r>
              <a:rPr lang="cs-CZ" sz="2400" b="1" i="1" dirty="0">
                <a:solidFill>
                  <a:srgbClr val="C00000"/>
                </a:solidFill>
                <a:latin typeface="Arial Black" pitchFamily="34" charset="0"/>
              </a:rPr>
              <a:t>NEMATICKÁ STRUKTURA</a:t>
            </a:r>
            <a:endParaRPr lang="cs-CZ" b="1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10 SVAZEK (ELEMENTÁRNÍ FIBRILA, </a:t>
            </a:r>
            <a:r>
              <a:rPr lang="cs-CZ" u="sng" dirty="0">
                <a:solidFill>
                  <a:srgbClr val="FF0000"/>
                </a:solidFill>
                <a:latin typeface="Arial Black" pitchFamily="34" charset="0"/>
              </a:rPr>
              <a:t>MIKROFIBRILA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) </a:t>
            </a:r>
          </a:p>
          <a:p>
            <a:r>
              <a:rPr lang="cs-CZ" u="sng" dirty="0">
                <a:solidFill>
                  <a:srgbClr val="0000FF"/>
                </a:solidFill>
                <a:latin typeface="Arial Black" pitchFamily="34" charset="0"/>
              </a:rPr>
              <a:t>Z NĚKOLIKA M</a:t>
            </a:r>
            <a:r>
              <a:rPr lang="cs-CZ" u="sng" cap="all" dirty="0">
                <a:solidFill>
                  <a:srgbClr val="0000FF"/>
                </a:solidFill>
                <a:latin typeface="Arial Black" pitchFamily="34" charset="0"/>
              </a:rPr>
              <a:t>akromolekul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35010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4581128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>
                <a:solidFill>
                  <a:srgbClr val="FF0000"/>
                </a:solidFill>
                <a:latin typeface="Arial Black" pitchFamily="34" charset="0"/>
              </a:rPr>
              <a:t>MIKROFIBRILA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Tloušťka obvykle 3 – 30 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nm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Délka obvykle jednotky mikronů 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4788024" y="2636912"/>
            <a:ext cx="360040" cy="108012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4932040" y="4797152"/>
            <a:ext cx="360040" cy="504056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3851920" y="1628800"/>
            <a:ext cx="1224136" cy="7200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4067944" y="2060848"/>
            <a:ext cx="1080120" cy="432048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275856" y="2492896"/>
            <a:ext cx="864096" cy="1872208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5" name="Obrázek 4" descr="Hierarchie struktur polymerů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712968" cy="59046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HIERARCHIE ORGANIZACE MAKROMOLEKUL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Krystalická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249168" cy="3767328"/>
          </a:xfrm>
          <a:prstGeom prst="rect">
            <a:avLst/>
          </a:prstGeom>
        </p:spPr>
      </p:pic>
      <p:pic>
        <p:nvPicPr>
          <p:cNvPr id="10" name="Obrázek 9" descr="img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353568" cy="521126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5013176"/>
            <a:ext cx="424847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4283968" y="4581128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Krystalická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Obrázek 12" descr="img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896544" cy="2530245"/>
          </a:xfrm>
          <a:prstGeom prst="rect">
            <a:avLst/>
          </a:prstGeom>
        </p:spPr>
      </p:pic>
      <p:pic>
        <p:nvPicPr>
          <p:cNvPr id="14" name="Obrázek 13" descr="img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645024"/>
            <a:ext cx="4608512" cy="266429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860032" y="764704"/>
            <a:ext cx="4283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I – nativní celulóza</a:t>
            </a:r>
          </a:p>
          <a:p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II – REGENEROVANÁ CELULÓZA</a:t>
            </a:r>
          </a:p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III – vzniká působením amoniakem nebo aminy na I nebo II celulózu</a:t>
            </a:r>
          </a:p>
          <a:p>
            <a:r>
              <a:rPr lang="cs-CZ" sz="2400" b="1" dirty="0">
                <a:latin typeface="Arial Black" pitchFamily="34" charset="0"/>
              </a:rPr>
              <a:t>IV – teplo + glycerín na I nebo II celulózu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X – působením </a:t>
            </a:r>
            <a:r>
              <a:rPr lang="cs-CZ" sz="2400" b="1" dirty="0" err="1">
                <a:solidFill>
                  <a:srgbClr val="FF0000"/>
                </a:solidFill>
                <a:latin typeface="Arial Black" pitchFamily="34" charset="0"/>
              </a:rPr>
              <a:t>HCl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, H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SO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, H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PO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5536" y="1988840"/>
            <a:ext cx="4248472" cy="576064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6EF8C70-C390-45A3-B4CA-FDD06B105471}"/>
              </a:ext>
            </a:extLst>
          </p:cNvPr>
          <p:cNvSpPr/>
          <p:nvPr/>
        </p:nvSpPr>
        <p:spPr>
          <a:xfrm>
            <a:off x="3851920" y="1412776"/>
            <a:ext cx="936104" cy="576064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C704FC-069E-41DC-9972-86B69DE4EBEB}"/>
              </a:ext>
            </a:extLst>
          </p:cNvPr>
          <p:cNvSpPr txBox="1"/>
          <p:nvPr/>
        </p:nvSpPr>
        <p:spPr>
          <a:xfrm>
            <a:off x="4932040" y="4941168"/>
            <a:ext cx="4211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Celulóza krystalizuje v MONOKLINICKÉ  soustavě. Úhel </a:t>
            </a:r>
            <a:r>
              <a:rPr lang="cs-CZ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b</a:t>
            </a:r>
            <a:r>
              <a:rPr lang="cs-CZ" b="1" dirty="0">
                <a:solidFill>
                  <a:srgbClr val="7030A0"/>
                </a:solidFill>
                <a:latin typeface="Symbol" panose="05050102010706020507" pitchFamily="18" charset="2"/>
              </a:rPr>
              <a:t> </a:t>
            </a:r>
            <a:r>
              <a:rPr lang="cs-CZ" b="1" dirty="0">
                <a:solidFill>
                  <a:srgbClr val="7030A0"/>
                </a:solidFill>
                <a:latin typeface="+mn-lt"/>
              </a:rPr>
              <a:t>je vyznačen na předchozím snímku (Obr. </a:t>
            </a:r>
            <a:r>
              <a:rPr lang="cs-CZ" b="1">
                <a:solidFill>
                  <a:srgbClr val="7030A0"/>
                </a:solidFill>
                <a:latin typeface="+mn-lt"/>
              </a:rPr>
              <a:t>2.17)</a:t>
            </a:r>
            <a:endParaRPr lang="cs-CZ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Semenná vlákna - bavlna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0" y="2708920"/>
            <a:ext cx="1800200" cy="86409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4653136"/>
            <a:ext cx="2880320" cy="132343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 Black" pitchFamily="34" charset="0"/>
              </a:rPr>
              <a:t>Z celého stromu, včetně pařezu a kořenů to bude cca. jen 1/3 tohoto!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flipH="1" flipV="1">
            <a:off x="7380312" y="3573016"/>
            <a:ext cx="936104" cy="108012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2051720" y="3573016"/>
            <a:ext cx="532859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 ve dřevě – jiné schéma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13" name="Obrázek 12" descr="str 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3474" y="-401006"/>
            <a:ext cx="5733036" cy="878497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DOPROVODNÝCH LÁTEK ve dřevě – TABULKA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0" y="908720"/>
          <a:ext cx="903649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144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Látka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Sacharidy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Silice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(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terpeny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Třísloviny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Steroly (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patří mezi TERPENOIDY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Minerální (anorganické látky) popel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Tuky, oleje, vosky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785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C00000"/>
                          </a:solidFill>
                        </a:rPr>
                        <a:t>Pryskyřičné kyseliny (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např.</a:t>
                      </a:r>
                      <a:r>
                        <a:rPr lang="cs-CZ" sz="2800" b="1" baseline="0" dirty="0">
                          <a:solidFill>
                            <a:srgbClr val="C00000"/>
                          </a:solidFill>
                        </a:rPr>
                        <a:t> k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yselina </a:t>
                      </a:r>
                      <a:r>
                        <a:rPr lang="cs-CZ" sz="2800" b="1" dirty="0" err="1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abietová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je, která je součástí pryskyřic)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Bílkoviny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Alifatické kyseliny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NÁZVOSLOVÍ STROMŮ - 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může se to někdy hodit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6" name="Obrázek 5" descr="CZ &amp; DE &amp; ENG názvy strom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9784" y="-646216"/>
            <a:ext cx="586443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10" name="Obrázek 9" descr="img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68177" y="-1151954"/>
            <a:ext cx="2160240" cy="5849539"/>
          </a:xfrm>
          <a:prstGeom prst="rect">
            <a:avLst/>
          </a:prstGeom>
        </p:spPr>
      </p:pic>
      <p:pic>
        <p:nvPicPr>
          <p:cNvPr id="13" name="Obrázek 12" descr="img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23305" y="1973842"/>
            <a:ext cx="3375149" cy="4629888"/>
          </a:xfrm>
          <a:prstGeom prst="rect">
            <a:avLst/>
          </a:prstGeom>
        </p:spPr>
      </p:pic>
      <p:pic>
        <p:nvPicPr>
          <p:cNvPr id="14" name="Obrázek 13" descr="img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61146"/>
            <a:ext cx="3888432" cy="134567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300192" y="90872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cap="all" dirty="0" err="1">
                <a:solidFill>
                  <a:srgbClr val="008000"/>
                </a:solidFill>
                <a:latin typeface="Arial Black" pitchFamily="34" charset="0"/>
              </a:rPr>
              <a:t>Lintry</a:t>
            </a:r>
            <a:r>
              <a:rPr lang="cs-CZ" sz="2800" dirty="0"/>
              <a:t> </a:t>
            </a:r>
            <a:r>
              <a:rPr lang="cs-CZ" dirty="0"/>
              <a:t>= </a:t>
            </a:r>
            <a:r>
              <a:rPr lang="cs-CZ" b="1" dirty="0">
                <a:solidFill>
                  <a:srgbClr val="008000"/>
                </a:solidFill>
              </a:rPr>
              <a:t>KRÁTKÁ VLÁKNA BAVLNY, NEVHODNÁ PRO TEXTILNÍ ZPRACOVÁNÍ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059832" y="980728"/>
            <a:ext cx="432048" cy="2880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3933056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PPS</a:t>
            </a:r>
            <a:r>
              <a:rPr lang="cs-CZ" sz="2800" b="1" dirty="0">
                <a:solidFill>
                  <a:srgbClr val="0000FF"/>
                </a:solidFill>
              </a:rPr>
              <a:t> </a:t>
            </a:r>
            <a:r>
              <a:rPr lang="cs-CZ" b="1" dirty="0">
                <a:solidFill>
                  <a:srgbClr val="0000FF"/>
                </a:solidFill>
              </a:rPr>
              <a:t>=  průměrný polymerační stupeň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1259632" y="1772816"/>
            <a:ext cx="6408712" cy="3312368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Chemie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>
                <a:latin typeface="Arial Black" pitchFamily="34" charset="0"/>
              </a:rPr>
              <a:t>Nadmolekulární</a:t>
            </a:r>
            <a:r>
              <a:rPr lang="cs-CZ" sz="3600" dirty="0">
                <a:latin typeface="Arial Black" pitchFamily="34" charset="0"/>
              </a:rPr>
              <a:t> </a:t>
            </a:r>
            <a:r>
              <a:rPr lang="cs-CZ" sz="3600" dirty="0" err="1">
                <a:latin typeface="Arial Black" pitchFamily="34" charset="0"/>
              </a:rPr>
              <a:t>stuktura</a:t>
            </a:r>
            <a:r>
              <a:rPr lang="cs-CZ" sz="3600" dirty="0">
                <a:latin typeface="Arial Black" pitchFamily="34" charset="0"/>
              </a:rPr>
              <a:t>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Výskyt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Rozpustnost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Výroba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Použití celulózy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Modifikace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</a:t>
            </a:r>
            <a:r>
              <a:rPr lang="cs-CZ" sz="3600" dirty="0" err="1">
                <a:latin typeface="Arial Black" pitchFamily="34" charset="0"/>
              </a:rPr>
              <a:t>Nanocelulóza</a:t>
            </a:r>
            <a:r>
              <a:rPr lang="cs-CZ" sz="3600" dirty="0">
                <a:latin typeface="Arial Black" pitchFamily="34" charset="0"/>
              </a:rPr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5" name="Obrázek 4" descr="Rozdělení přírodních vláken -  SCHÉ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37225" cy="590465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23528" y="1556792"/>
            <a:ext cx="4104456" cy="4032448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6" name="Obrázek 5" descr="1280px-Ethyl-glucos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8352929" cy="345683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07504" y="116632"/>
            <a:ext cx="88569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Arial Black" pitchFamily="34" charset="0"/>
              </a:rPr>
              <a:t>Vznik </a:t>
            </a:r>
            <a:r>
              <a:rPr lang="cs-CZ" sz="4400" b="1" dirty="0" err="1">
                <a:solidFill>
                  <a:srgbClr val="FF0000"/>
                </a:solidFill>
                <a:latin typeface="Arial Black" pitchFamily="34" charset="0"/>
              </a:rPr>
              <a:t>glykosidové</a:t>
            </a:r>
            <a:r>
              <a:rPr lang="cs-CZ" sz="4400" b="1" dirty="0">
                <a:solidFill>
                  <a:srgbClr val="FF0000"/>
                </a:solidFill>
                <a:latin typeface="Arial Black" pitchFamily="34" charset="0"/>
              </a:rPr>
              <a:t> vazby</a:t>
            </a:r>
          </a:p>
          <a:p>
            <a:r>
              <a:rPr lang="cs-CZ" b="1" dirty="0">
                <a:solidFill>
                  <a:srgbClr val="0000FF"/>
                </a:solidFill>
              </a:rPr>
              <a:t>VZNIK </a:t>
            </a:r>
            <a:r>
              <a:rPr lang="cs-CZ" b="1" dirty="0">
                <a:solidFill>
                  <a:srgbClr val="0000FF"/>
                </a:solidFill>
                <a:hlinkClick r:id="rId3" tooltip="Hemiacetal (stránka neexistuje)"/>
              </a:rPr>
              <a:t>HEMIACETALU</a:t>
            </a:r>
            <a:endParaRPr lang="cs-CZ" b="1" dirty="0">
              <a:solidFill>
                <a:srgbClr val="0000FF"/>
              </a:solidFill>
            </a:endParaRPr>
          </a:p>
          <a:p>
            <a:r>
              <a:rPr lang="cs-CZ" dirty="0"/>
              <a:t>Sacharidy obsahují </a:t>
            </a:r>
            <a:r>
              <a:rPr lang="cs-CZ" dirty="0">
                <a:hlinkClick r:id="rId4" tooltip="Karbonylové sloučeniny"/>
              </a:rPr>
              <a:t>karbonylovou skupinu</a:t>
            </a:r>
            <a:r>
              <a:rPr lang="cs-CZ" dirty="0"/>
              <a:t> (</a:t>
            </a:r>
            <a:r>
              <a:rPr lang="cs-CZ" dirty="0">
                <a:hlinkClick r:id="rId5" tooltip="Aldehydy"/>
              </a:rPr>
              <a:t>aldehydovou</a:t>
            </a:r>
            <a:r>
              <a:rPr lang="cs-CZ" dirty="0"/>
              <a:t> nebo </a:t>
            </a:r>
            <a:r>
              <a:rPr lang="cs-CZ" dirty="0" err="1">
                <a:hlinkClick r:id="rId6" tooltip="Ketony"/>
              </a:rPr>
              <a:t>ketonovou</a:t>
            </a:r>
            <a:r>
              <a:rPr lang="cs-CZ" dirty="0"/>
              <a:t>), která je schopná reagovat s -OH za tvorby </a:t>
            </a:r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hemiacetalů</a:t>
            </a:r>
            <a:r>
              <a:rPr lang="cs-CZ" dirty="0"/>
              <a:t>. Jedná se o </a:t>
            </a:r>
            <a:r>
              <a:rPr lang="cs-CZ" dirty="0">
                <a:hlinkClick r:id="rId7" tooltip="Nukleofilní adice"/>
              </a:rPr>
              <a:t>nukleofilní adici</a:t>
            </a:r>
            <a:r>
              <a:rPr lang="cs-CZ" dirty="0"/>
              <a:t>, </a:t>
            </a:r>
            <a:r>
              <a:rPr lang="cs-CZ" dirty="0">
                <a:hlinkClick r:id="rId8" tooltip="Volný elektronový pár (stránka neexistuje)"/>
              </a:rPr>
              <a:t>volný elektronový pár</a:t>
            </a:r>
            <a:r>
              <a:rPr lang="cs-CZ" dirty="0"/>
              <a:t> na kyslíku v –OH skupině atakuje parciálně kladně nabitý karbonylový uhlík. Vzniká cyklický </a:t>
            </a:r>
            <a:r>
              <a:rPr lang="cs-CZ" dirty="0" err="1"/>
              <a:t>hemiacetal</a:t>
            </a:r>
            <a:r>
              <a:rPr lang="cs-CZ" dirty="0"/>
              <a:t> (z důvodů stability cyklu vzniká buď pětičlenný kruh-nazývaný </a:t>
            </a:r>
            <a:r>
              <a:rPr lang="cs-CZ" dirty="0">
                <a:hlinkClick r:id="rId9" tooltip="Furanóza"/>
              </a:rPr>
              <a:t>furanóza</a:t>
            </a:r>
            <a:r>
              <a:rPr lang="cs-CZ" dirty="0"/>
              <a:t>, nebo šestičlenný kruh – nazývaný </a:t>
            </a:r>
            <a:r>
              <a:rPr lang="cs-CZ" dirty="0" err="1">
                <a:hlinkClick r:id="rId10" tooltip="Pyranóza"/>
              </a:rPr>
              <a:t>pyranóza</a:t>
            </a:r>
            <a:r>
              <a:rPr lang="cs-CZ" dirty="0"/>
              <a:t>)</a:t>
            </a:r>
          </a:p>
          <a:p>
            <a:r>
              <a:rPr lang="cs-CZ" dirty="0"/>
              <a:t>vznik </a:t>
            </a:r>
            <a:r>
              <a:rPr lang="cs-CZ" dirty="0">
                <a:hlinkClick r:id="rId11" tooltip="Acetal (stránka neexistuje)"/>
              </a:rPr>
              <a:t>acetalu</a:t>
            </a:r>
            <a:r>
              <a:rPr lang="cs-CZ" dirty="0"/>
              <a:t> – glykosidu</a:t>
            </a:r>
          </a:p>
          <a:p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Hemiacetal</a:t>
            </a:r>
            <a:r>
              <a:rPr lang="cs-CZ" dirty="0"/>
              <a:t> je schopný dále reagovat s další nukleofilní skupinou za tvorby 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acetalu</a:t>
            </a:r>
            <a:r>
              <a:rPr lang="cs-CZ" dirty="0"/>
              <a:t> a vyloučení vody.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1475656" y="1628800"/>
            <a:ext cx="3168352" cy="28083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211960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acetal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91880" y="306896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Když je dalším </a:t>
            </a:r>
            <a:r>
              <a:rPr lang="cs-CZ" dirty="0" err="1">
                <a:solidFill>
                  <a:srgbClr val="008000"/>
                </a:solidFill>
                <a:latin typeface="Arial Black" pitchFamily="34" charset="0"/>
              </a:rPr>
              <a:t>reagentem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 sacharid s vhodnou –OH skupinou, vzniká postupně až POLYSACHARID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660232" y="3645024"/>
            <a:ext cx="1296144" cy="792088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67544" y="260648"/>
            <a:ext cx="84249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0099"/>
                </a:solidFill>
                <a:latin typeface="Arial Black" pitchFamily="34" charset="0"/>
              </a:rPr>
              <a:t>Celulóza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ß</a:t>
            </a:r>
            <a:r>
              <a:rPr lang="cs-CZ" sz="2400" dirty="0">
                <a:cs typeface="Arial" charset="0"/>
              </a:rPr>
              <a:t>-D-G</a:t>
            </a:r>
            <a:r>
              <a:rPr lang="cs-CZ" sz="2400" dirty="0"/>
              <a:t>lukóza, </a:t>
            </a:r>
            <a:r>
              <a:rPr lang="en-US" sz="2400" dirty="0">
                <a:cs typeface="Arial" charset="0"/>
              </a:rPr>
              <a:t>ß</a:t>
            </a:r>
            <a:r>
              <a:rPr lang="cs-CZ" sz="2400" dirty="0">
                <a:cs typeface="Arial" charset="0"/>
              </a:rPr>
              <a:t>-1,4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glykosidová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vazba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/>
              <a:t> tvoří strukturní kostru rostlin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/>
              <a:t> člověk neštěpí</a:t>
            </a:r>
            <a:endParaRPr lang="en-US" sz="2400" dirty="0">
              <a:cs typeface="Arial" charset="0"/>
            </a:endParaRPr>
          </a:p>
        </p:txBody>
      </p:sp>
      <p:pic>
        <p:nvPicPr>
          <p:cNvPr id="15364" name="Picture 8" descr="celu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074" y="2384306"/>
            <a:ext cx="7125851" cy="38609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9114</TotalTime>
  <Words>2164</Words>
  <Application>Microsoft Office PowerPoint</Application>
  <PresentationFormat>Předvádění na obrazovce (4:3)</PresentationFormat>
  <Paragraphs>399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Symbol</vt:lpstr>
      <vt:lpstr>Wingdings</vt:lpstr>
      <vt:lpstr>Default Design</vt:lpstr>
      <vt:lpstr>PŘÍRODNÍ POLYMERY Polysacharidy II  CELULÓZA 1</vt:lpstr>
      <vt:lpstr>Časový plán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Chemie celulózy I/1</vt:lpstr>
      <vt:lpstr>Prezentace aplikace PowerPoint</vt:lpstr>
      <vt:lpstr>Prezentace aplikace PowerPoint</vt:lpstr>
      <vt:lpstr>Prezentace aplikace PowerPoint</vt:lpstr>
      <vt:lpstr>Chemie celulózy II</vt:lpstr>
      <vt:lpstr>OPAKOVÁNÍ JE MATKA MOUDROSTI</vt:lpstr>
      <vt:lpstr>Chemie celulózy III/1</vt:lpstr>
      <vt:lpstr>Chemie celulózy III/2</vt:lpstr>
      <vt:lpstr>Chemie celulózy IV</vt:lpstr>
      <vt:lpstr>Chemie celulózy III b</vt:lpstr>
      <vt:lpstr>Chemie celulózy IV</vt:lpstr>
      <vt:lpstr>FYZIKA celulózy I</vt:lpstr>
      <vt:lpstr>Rozpustnost celulózy</vt:lpstr>
      <vt:lpstr>Rozpustnost celulózy ZÍSKANÉ DELIGNIFIKACÍ DŘEVA v 17,5 % NaOH ve vodě </vt:lpstr>
      <vt:lpstr>Rozpustnost celulózy ZÍSKANÉ DELIGNIFIKACÍ DŘEVA v 17,5 % NaOH ve vodě – NORMA </vt:lpstr>
      <vt:lpstr>Body tání a rozpustnosti sacharidů a celulózy</vt:lpstr>
      <vt:lpstr>ŠKROB  versus CELULÓZA I</vt:lpstr>
      <vt:lpstr>Prezentace aplikace PowerPoint</vt:lpstr>
      <vt:lpstr>Prezentace aplikace PowerPoint</vt:lpstr>
      <vt:lpstr>Prezentace aplikace PowerPoint</vt:lpstr>
      <vt:lpstr>Provázání celulózy, hemicelulózy a ligninu 1</vt:lpstr>
      <vt:lpstr>Provázání celulózy, hemicelulózy a ligninu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Výskyt celulózy</vt:lpstr>
      <vt:lpstr>Výskyt celulózy ve dřevě – jiné schéma</vt:lpstr>
      <vt:lpstr>Výskyt DOPROVODNÝCH LÁTEK ve dřevě – TABULKA</vt:lpstr>
      <vt:lpstr>NÁZVOSLOVÍ STROMŮ -  může se to někdy hodit</vt:lpstr>
      <vt:lpstr>Výskyt celulózy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833</cp:revision>
  <dcterms:created xsi:type="dcterms:W3CDTF">2008-02-10T16:41:08Z</dcterms:created>
  <dcterms:modified xsi:type="dcterms:W3CDTF">2021-11-02T06:43:44Z</dcterms:modified>
</cp:coreProperties>
</file>