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257" r:id="rId3"/>
    <p:sldId id="268" r:id="rId4"/>
    <p:sldId id="258" r:id="rId5"/>
    <p:sldId id="260" r:id="rId6"/>
    <p:sldId id="264" r:id="rId7"/>
    <p:sldId id="266" r:id="rId8"/>
    <p:sldId id="267" r:id="rId9"/>
    <p:sldId id="287" r:id="rId10"/>
    <p:sldId id="290" r:id="rId11"/>
    <p:sldId id="292" r:id="rId12"/>
    <p:sldId id="291" r:id="rId13"/>
    <p:sldId id="293" r:id="rId14"/>
    <p:sldId id="294" r:id="rId15"/>
    <p:sldId id="270" r:id="rId16"/>
    <p:sldId id="276" r:id="rId17"/>
    <p:sldId id="271" r:id="rId18"/>
    <p:sldId id="288" r:id="rId19"/>
    <p:sldId id="274" r:id="rId20"/>
    <p:sldId id="281" r:id="rId21"/>
    <p:sldId id="282" r:id="rId22"/>
    <p:sldId id="289" r:id="rId23"/>
    <p:sldId id="275" r:id="rId24"/>
    <p:sldId id="285" r:id="rId25"/>
    <p:sldId id="277" r:id="rId26"/>
    <p:sldId id="278" r:id="rId27"/>
    <p:sldId id="286" r:id="rId28"/>
    <p:sldId id="280" r:id="rId29"/>
    <p:sldId id="273" r:id="rId30"/>
    <p:sldId id="269" r:id="rId31"/>
    <p:sldId id="283" r:id="rId32"/>
    <p:sldId id="284" r:id="rId33"/>
    <p:sldId id="279" r:id="rId34"/>
    <p:sldId id="27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QidH7HHzU6txV6vh7OlEsw==" hashData="GSZL9FxdAGOW5rTEZEnHrz6jqqM="/>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p:cViewPr varScale="1">
        <p:scale>
          <a:sx n="115" d="100"/>
          <a:sy n="115" d="100"/>
        </p:scale>
        <p:origin x="-564" y="-108"/>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10/24/2012</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extLst>
      <p:ext uri="{BB962C8B-B14F-4D97-AF65-F5344CB8AC3E}">
        <p14:creationId xmlns:p14="http://schemas.microsoft.com/office/powerpoint/2010/main" val="59274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10/24/2012</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extLst>
      <p:ext uri="{BB962C8B-B14F-4D97-AF65-F5344CB8AC3E}">
        <p14:creationId xmlns:p14="http://schemas.microsoft.com/office/powerpoint/2010/main" val="392060270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27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32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34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13</a:t>
            </a:fld>
            <a:endParaRPr lang="en-US" smtClean="0"/>
          </a:p>
        </p:txBody>
      </p:sp>
    </p:spTree>
    <p:extLst>
      <p:ext uri="{BB962C8B-B14F-4D97-AF65-F5344CB8AC3E}">
        <p14:creationId xmlns:p14="http://schemas.microsoft.com/office/powerpoint/2010/main" val="180644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17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A077768-21C8-4125-A345-258E48D2EED0}" type="slidenum">
              <a:rPr lang="en-US" smtClean="0"/>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cs-CZ" smtClean="0"/>
              <a:t>Klepnutím lze upravit styl předlohy nadpisů.</a:t>
            </a:r>
            <a:endParaRPr lang="en-US"/>
          </a:p>
        </p:txBody>
      </p:sp>
      <p:sp>
        <p:nvSpPr>
          <p:cNvPr id="10" name="Date Placeholder 9"/>
          <p:cNvSpPr>
            <a:spLocks noGrp="1"/>
          </p:cNvSpPr>
          <p:nvPr>
            <p:ph type="dt" sz="half" idx="10"/>
          </p:nvPr>
        </p:nvSpPr>
        <p:spPr/>
        <p:txBody>
          <a:bodyPr/>
          <a:lstStyle/>
          <a:p>
            <a:r>
              <a:rPr lang="cs-CZ" smtClean="0"/>
              <a:t>2012</a:t>
            </a:r>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r>
              <a:rPr lang="en-US" smtClean="0"/>
              <a:t>prof. Otruba</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Klepnutím lze upravit styl předlohy nadpisů.</a:t>
            </a:r>
            <a:endParaRPr lang="en-US"/>
          </a:p>
        </p:txBody>
      </p:sp>
      <p:sp>
        <p:nvSpPr>
          <p:cNvPr id="8" name="Date Placeholder 7"/>
          <p:cNvSpPr>
            <a:spLocks noGrp="1"/>
          </p:cNvSpPr>
          <p:nvPr>
            <p:ph type="dt" sz="half" idx="10"/>
          </p:nvPr>
        </p:nvSpPr>
        <p:spPr/>
        <p:txBody>
          <a:bodyPr/>
          <a:lstStyle/>
          <a:p>
            <a:r>
              <a:rPr lang="cs-CZ" smtClean="0"/>
              <a:t>2012</a:t>
            </a:r>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r>
              <a:rPr lang="en-US" smtClean="0"/>
              <a:t>prof. Otruba</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Klepnutím lze upravit styl předlohy nadpisů.</a:t>
            </a:r>
            <a:endParaRPr lang="en-US"/>
          </a:p>
        </p:txBody>
      </p:sp>
      <p:sp>
        <p:nvSpPr>
          <p:cNvPr id="7" name="Date Placeholder 6"/>
          <p:cNvSpPr>
            <a:spLocks noGrp="1"/>
          </p:cNvSpPr>
          <p:nvPr>
            <p:ph type="dt" sz="half" idx="10"/>
          </p:nvPr>
        </p:nvSpPr>
        <p:spPr/>
        <p:txBody>
          <a:bodyPr/>
          <a:lstStyle/>
          <a:p>
            <a:r>
              <a:rPr lang="cs-CZ" smtClean="0"/>
              <a:t>2012</a:t>
            </a:r>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r>
              <a:rPr lang="en-US" smtClean="0"/>
              <a:t>prof. Otruba</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cs-CZ" smtClean="0"/>
              <a:t>2012</a:t>
            </a:r>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r>
              <a:rPr lang="en-US" smtClean="0"/>
              <a:t>prof. Otruba</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2 sloupce textu">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Klepnutím lze upravit styl předlohy nadpisů.</a:t>
            </a:r>
            <a:endParaRPr lang="en-US"/>
          </a:p>
        </p:txBody>
      </p:sp>
      <p:sp>
        <p:nvSpPr>
          <p:cNvPr id="10" name="Date Placeholder 9"/>
          <p:cNvSpPr>
            <a:spLocks noGrp="1"/>
          </p:cNvSpPr>
          <p:nvPr>
            <p:ph type="dt" sz="half" idx="10"/>
          </p:nvPr>
        </p:nvSpPr>
        <p:spPr/>
        <p:txBody>
          <a:bodyPr/>
          <a:lstStyle/>
          <a:p>
            <a:r>
              <a:rPr lang="cs-CZ" smtClean="0"/>
              <a:t>2012</a:t>
            </a:r>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r>
              <a:rPr lang="en-US" smtClean="0"/>
              <a:t>prof. Otruba</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Klepnutím lze upravit styl předlohy nadpisů.</a:t>
            </a:r>
            <a:endParaRPr lang="en-US"/>
          </a:p>
        </p:txBody>
      </p:sp>
      <p:sp>
        <p:nvSpPr>
          <p:cNvPr id="8" name="Date Placeholder 7"/>
          <p:cNvSpPr>
            <a:spLocks noGrp="1"/>
          </p:cNvSpPr>
          <p:nvPr>
            <p:ph type="dt" sz="half" idx="10"/>
          </p:nvPr>
        </p:nvSpPr>
        <p:spPr/>
        <p:txBody>
          <a:bodyPr/>
          <a:lstStyle/>
          <a:p>
            <a:r>
              <a:rPr lang="cs-CZ" smtClean="0"/>
              <a:t>2012</a:t>
            </a:r>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r>
              <a:rPr lang="en-US" smtClean="0"/>
              <a:t>prof. Otruba</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Klepnutím lze upravit styl předlohy nadpisů.</a:t>
            </a:r>
            <a:endParaRPr lang="en-US"/>
          </a:p>
        </p:txBody>
      </p:sp>
      <p:sp>
        <p:nvSpPr>
          <p:cNvPr id="9" name="Date Placeholder 8"/>
          <p:cNvSpPr>
            <a:spLocks noGrp="1"/>
          </p:cNvSpPr>
          <p:nvPr>
            <p:ph type="dt" sz="half" idx="10"/>
          </p:nvPr>
        </p:nvSpPr>
        <p:spPr/>
        <p:txBody>
          <a:bodyPr/>
          <a:lstStyle/>
          <a:p>
            <a:r>
              <a:rPr lang="cs-CZ" smtClean="0"/>
              <a:t>2012</a:t>
            </a:r>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r>
              <a:rPr lang="en-US" smtClean="0"/>
              <a:t>prof. Otruba</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Klepnutím lze upravit styl předlohy nadpisů.</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r>
              <a:rPr lang="cs-CZ" smtClean="0"/>
              <a:t>2012</a:t>
            </a:r>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r>
              <a:rPr lang="en-US" sz="1000" smtClean="0"/>
              <a:t>prof. Otruba</a:t>
            </a: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cs-CZ" dirty="0" smtClean="0"/>
              <a:t>Vítězslav Otruba</a:t>
            </a:r>
            <a:endParaRPr lang="cs-CZ" dirty="0"/>
          </a:p>
        </p:txBody>
      </p:sp>
      <p:sp>
        <p:nvSpPr>
          <p:cNvPr id="3" name="Title 2"/>
          <p:cNvSpPr>
            <a:spLocks noGrp="1"/>
          </p:cNvSpPr>
          <p:nvPr>
            <p:ph type="ctrTitle"/>
          </p:nvPr>
        </p:nvSpPr>
        <p:spPr/>
        <p:txBody>
          <a:bodyPr/>
          <a:lstStyle/>
          <a:p>
            <a:r>
              <a:rPr lang="cs-CZ" dirty="0" smtClean="0"/>
              <a:t>SIMS</a:t>
            </a:r>
            <a:br>
              <a:rPr lang="cs-CZ" dirty="0" smtClean="0"/>
            </a:br>
            <a:r>
              <a:rPr lang="cs-CZ" dirty="0" err="1" smtClean="0"/>
              <a:t>Secondary</a:t>
            </a:r>
            <a:r>
              <a:rPr lang="cs-CZ" dirty="0" smtClean="0"/>
              <a:t> </a:t>
            </a:r>
            <a:r>
              <a:rPr lang="cs-CZ" dirty="0" err="1" smtClean="0"/>
              <a:t>Ions</a:t>
            </a:r>
            <a:r>
              <a:rPr lang="cs-CZ" dirty="0" smtClean="0"/>
              <a:t> </a:t>
            </a:r>
            <a:r>
              <a:rPr lang="cs-CZ" dirty="0" err="1" smtClean="0"/>
              <a:t>Mass</a:t>
            </a:r>
            <a:r>
              <a:rPr lang="cs-CZ" dirty="0" smtClean="0"/>
              <a:t> </a:t>
            </a:r>
            <a:r>
              <a:rPr lang="cs-CZ" dirty="0" err="1" smtClean="0"/>
              <a:t>Spectrometry</a:t>
            </a:r>
            <a:endParaRPr lang="cs-CZ" dirty="0"/>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sp>
        <p:nvSpPr>
          <p:cNvPr id="7" name="Zástupný symbol pro datum 6"/>
          <p:cNvSpPr>
            <a:spLocks noGrp="1"/>
          </p:cNvSpPr>
          <p:nvPr>
            <p:ph type="dt" sz="half" idx="10"/>
          </p:nvPr>
        </p:nvSpPr>
        <p:spPr/>
        <p:txBody>
          <a:bodyPr/>
          <a:lstStyle/>
          <a:p>
            <a:r>
              <a:rPr lang="cs-CZ" smtClean="0"/>
              <a:t>2012</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normAutofit fontScale="85000" lnSpcReduction="20000"/>
          </a:bodyPr>
          <a:lstStyle/>
          <a:p>
            <a:r>
              <a:rPr lang="cs-CZ" dirty="0"/>
              <a:t>Při dopadu iontů s energiemi v oblasti jednotek </a:t>
            </a:r>
            <a:r>
              <a:rPr lang="cs-CZ" dirty="0" err="1"/>
              <a:t>keV</a:t>
            </a:r>
            <a:r>
              <a:rPr lang="cs-CZ" dirty="0"/>
              <a:t> dochází ke kaskádovým kolizím s </a:t>
            </a:r>
            <a:r>
              <a:rPr lang="cs-CZ" dirty="0" smtClean="0"/>
              <a:t>atomy terče</a:t>
            </a:r>
            <a:r>
              <a:rPr lang="cs-CZ" dirty="0"/>
              <a:t>. Dopadající primární ionty pronikají pod povrch a způsobují promíchávání </a:t>
            </a:r>
            <a:r>
              <a:rPr lang="cs-CZ" dirty="0" smtClean="0"/>
              <a:t>atomů v </a:t>
            </a:r>
            <a:r>
              <a:rPr lang="cs-CZ" dirty="0"/>
              <a:t>povrchové vrstvě, jejíž tloušťka je úměrná energii dopadajících iontů. Hybnost a energie </a:t>
            </a:r>
            <a:r>
              <a:rPr lang="cs-CZ" dirty="0" smtClean="0"/>
              <a:t>primárních iontů </a:t>
            </a:r>
            <a:r>
              <a:rPr lang="cs-CZ" dirty="0"/>
              <a:t>je rozdílně předávána jednotlivým atomům. Promíchávání atomů je po přímých </a:t>
            </a:r>
            <a:r>
              <a:rPr lang="cs-CZ" dirty="0" smtClean="0"/>
              <a:t>srážkách primárních </a:t>
            </a:r>
            <a:r>
              <a:rPr lang="cs-CZ" dirty="0"/>
              <a:t>částic s atomy vzorku anizotropní („</a:t>
            </a:r>
            <a:r>
              <a:rPr lang="cs-CZ" dirty="0" err="1"/>
              <a:t>recoil</a:t>
            </a:r>
            <a:r>
              <a:rPr lang="cs-CZ" dirty="0"/>
              <a:t> </a:t>
            </a:r>
            <a:r>
              <a:rPr lang="cs-CZ" dirty="0" err="1"/>
              <a:t>mixing</a:t>
            </a:r>
            <a:r>
              <a:rPr lang="cs-CZ" dirty="0"/>
              <a:t>“), v další fázi je promíchávání </a:t>
            </a:r>
            <a:r>
              <a:rPr lang="cs-CZ" dirty="0" smtClean="0"/>
              <a:t>izotropní („</a:t>
            </a:r>
            <a:r>
              <a:rPr lang="cs-CZ" dirty="0" err="1"/>
              <a:t>cascade</a:t>
            </a:r>
            <a:r>
              <a:rPr lang="cs-CZ" dirty="0"/>
              <a:t> </a:t>
            </a:r>
            <a:r>
              <a:rPr lang="cs-CZ" dirty="0" err="1"/>
              <a:t>mixing</a:t>
            </a:r>
            <a:r>
              <a:rPr lang="cs-CZ" dirty="0" smtClean="0"/>
              <a:t>“). Pohyb </a:t>
            </a:r>
            <a:r>
              <a:rPr lang="cs-CZ" dirty="0"/>
              <a:t>atomů zvyšuje radiační difúze („</a:t>
            </a:r>
            <a:r>
              <a:rPr lang="cs-CZ" dirty="0" err="1"/>
              <a:t>radiation</a:t>
            </a:r>
            <a:r>
              <a:rPr lang="cs-CZ" dirty="0"/>
              <a:t> </a:t>
            </a:r>
            <a:r>
              <a:rPr lang="cs-CZ" dirty="0" err="1"/>
              <a:t>enhanced</a:t>
            </a:r>
            <a:r>
              <a:rPr lang="cs-CZ" dirty="0"/>
              <a:t> </a:t>
            </a:r>
            <a:r>
              <a:rPr lang="cs-CZ" dirty="0" err="1"/>
              <a:t>diffusion</a:t>
            </a:r>
            <a:r>
              <a:rPr lang="cs-CZ" dirty="0"/>
              <a:t>“). </a:t>
            </a:r>
            <a:r>
              <a:rPr lang="cs-CZ" dirty="0" smtClean="0"/>
              <a:t>Tato difúze </a:t>
            </a:r>
            <a:r>
              <a:rPr lang="cs-CZ" dirty="0"/>
              <a:t>je termálně aktivovaná bombardováním vzorku a umocněná vyšší koncentrací </a:t>
            </a:r>
            <a:r>
              <a:rPr lang="cs-CZ" dirty="0" err="1" smtClean="0"/>
              <a:t>vakancí</a:t>
            </a:r>
            <a:r>
              <a:rPr lang="cs-CZ" dirty="0" smtClean="0"/>
              <a:t> a </a:t>
            </a:r>
            <a:r>
              <a:rPr lang="cs-CZ" dirty="0"/>
              <a:t>defektů. Promíchávání atomů může být rovněž zvýšeno silným chemickým gradientem </a:t>
            </a:r>
            <a:r>
              <a:rPr lang="cs-CZ" dirty="0" smtClean="0"/>
              <a:t>přítomným blízko </a:t>
            </a:r>
            <a:r>
              <a:rPr lang="cs-CZ" dirty="0"/>
              <a:t>povrchu vzorku, dochází tak k </a:t>
            </a:r>
            <a:r>
              <a:rPr lang="cs-CZ" dirty="0" err="1"/>
              <a:t>Gibbsově</a:t>
            </a:r>
            <a:r>
              <a:rPr lang="cs-CZ" dirty="0"/>
              <a:t> segregaci atomů.</a:t>
            </a:r>
          </a:p>
        </p:txBody>
      </p:sp>
      <p:sp>
        <p:nvSpPr>
          <p:cNvPr id="3" name="Nadpis 2"/>
          <p:cNvSpPr>
            <a:spLocks noGrp="1"/>
          </p:cNvSpPr>
          <p:nvPr>
            <p:ph type="title"/>
          </p:nvPr>
        </p:nvSpPr>
        <p:spPr/>
        <p:txBody>
          <a:bodyPr/>
          <a:lstStyle/>
          <a:p>
            <a:r>
              <a:rPr lang="cs-CZ" b="1" dirty="0"/>
              <a:t>Fenomén odprašování </a:t>
            </a:r>
            <a:r>
              <a:rPr lang="cs-CZ" b="1" dirty="0" smtClean="0"/>
              <a:t>2</a:t>
            </a:r>
            <a:endParaRPr lang="cs-CZ"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10</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spTree>
    <p:extLst>
      <p:ext uri="{BB962C8B-B14F-4D97-AF65-F5344CB8AC3E}">
        <p14:creationId xmlns:p14="http://schemas.microsoft.com/office/powerpoint/2010/main" val="233022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normAutofit fontScale="85000" lnSpcReduction="20000"/>
          </a:bodyPr>
          <a:lstStyle/>
          <a:p>
            <a:r>
              <a:rPr lang="cs-CZ" dirty="0"/>
              <a:t>Pokud odprašujeme vícesložkové materiály, koeficienty odprašování jednotlivých </a:t>
            </a:r>
            <a:r>
              <a:rPr lang="cs-CZ" dirty="0" smtClean="0"/>
              <a:t>komponent jsou </a:t>
            </a:r>
            <a:r>
              <a:rPr lang="cs-CZ" dirty="0"/>
              <a:t>rozdílné. V důsledku toho dochází k obohacování povrchu jednou z komponent, zatímco druhá </a:t>
            </a:r>
            <a:r>
              <a:rPr lang="cs-CZ" dirty="0" smtClean="0"/>
              <a:t>je tzv</a:t>
            </a:r>
            <a:r>
              <a:rPr lang="cs-CZ" dirty="0"/>
              <a:t>. přednostně odprašována. </a:t>
            </a:r>
            <a:endParaRPr lang="cs-CZ" dirty="0" smtClean="0"/>
          </a:p>
          <a:p>
            <a:r>
              <a:rPr lang="cs-CZ" dirty="0" smtClean="0"/>
              <a:t>Pokud </a:t>
            </a:r>
            <a:r>
              <a:rPr lang="cs-CZ" dirty="0"/>
              <a:t>je povrch nabíjen, elektrické pole způsobí migraci </a:t>
            </a:r>
            <a:r>
              <a:rPr lang="cs-CZ" dirty="0" smtClean="0"/>
              <a:t>elektropozitivních prvků </a:t>
            </a:r>
            <a:r>
              <a:rPr lang="cs-CZ" dirty="0"/>
              <a:t>během bombardování směrem k povrchu, jsou tedy s časem rychleji (</a:t>
            </a:r>
            <a:r>
              <a:rPr lang="cs-CZ" dirty="0" smtClean="0"/>
              <a:t>přednostně) odprašovány </a:t>
            </a:r>
            <a:r>
              <a:rPr lang="cs-CZ" dirty="0"/>
              <a:t>na rozdíl od elektronegativních prvků, které se naopak přemisťují do nižších </a:t>
            </a:r>
            <a:r>
              <a:rPr lang="cs-CZ" dirty="0" smtClean="0"/>
              <a:t>oblastí promíchávané </a:t>
            </a:r>
            <a:r>
              <a:rPr lang="cs-CZ" dirty="0"/>
              <a:t>vrstvy. </a:t>
            </a:r>
            <a:endParaRPr lang="cs-CZ" dirty="0" smtClean="0"/>
          </a:p>
          <a:p>
            <a:r>
              <a:rPr lang="cs-CZ" dirty="0" smtClean="0"/>
              <a:t>Další </a:t>
            </a:r>
            <a:r>
              <a:rPr lang="cs-CZ" dirty="0"/>
              <a:t>z důvodů přednostního odprašování je rozdílná hmotnost </a:t>
            </a:r>
            <a:r>
              <a:rPr lang="cs-CZ" dirty="0" smtClean="0"/>
              <a:t>atomů ve </a:t>
            </a:r>
            <a:r>
              <a:rPr lang="cs-CZ" dirty="0"/>
              <a:t>vzorku, tzv. hmotnostní efekt. Atomy s nízkou hmotností získávají velkou rychlost, díky tomu </a:t>
            </a:r>
            <a:r>
              <a:rPr lang="cs-CZ" dirty="0" smtClean="0"/>
              <a:t>jsou pohyblivější </a:t>
            </a:r>
            <a:r>
              <a:rPr lang="cs-CZ" dirty="0"/>
              <a:t>a snadněji se dostávají na povrch, kde mohou být rovněž přednostně </a:t>
            </a:r>
            <a:r>
              <a:rPr lang="cs-CZ" dirty="0" smtClean="0"/>
              <a:t>odprašovány. </a:t>
            </a:r>
            <a:endParaRPr lang="cs-CZ" dirty="0"/>
          </a:p>
        </p:txBody>
      </p:sp>
      <p:sp>
        <p:nvSpPr>
          <p:cNvPr id="3" name="Nadpis 2"/>
          <p:cNvSpPr>
            <a:spLocks noGrp="1"/>
          </p:cNvSpPr>
          <p:nvPr>
            <p:ph type="title"/>
          </p:nvPr>
        </p:nvSpPr>
        <p:spPr/>
        <p:txBody>
          <a:bodyPr>
            <a:normAutofit/>
          </a:bodyPr>
          <a:lstStyle/>
          <a:p>
            <a:r>
              <a:rPr lang="cs-CZ" b="1" dirty="0"/>
              <a:t>Fenomén odprašování </a:t>
            </a:r>
            <a:r>
              <a:rPr lang="cs-CZ" b="1" dirty="0" smtClean="0"/>
              <a:t>3</a:t>
            </a:r>
            <a:endParaRPr lang="cs-CZ"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11</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spTree>
    <p:extLst>
      <p:ext uri="{BB962C8B-B14F-4D97-AF65-F5344CB8AC3E}">
        <p14:creationId xmlns:p14="http://schemas.microsoft.com/office/powerpoint/2010/main" val="191498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457200" y="1268760"/>
            <a:ext cx="8229600" cy="4857403"/>
          </a:xfrm>
        </p:spPr>
        <p:txBody>
          <a:bodyPr>
            <a:normAutofit fontScale="85000" lnSpcReduction="20000"/>
          </a:bodyPr>
          <a:lstStyle/>
          <a:p>
            <a:r>
              <a:rPr lang="cs-CZ" dirty="0"/>
              <a:t>Hloubkové profilování se používá k zjišťování koncentrace </a:t>
            </a:r>
            <a:r>
              <a:rPr lang="cs-CZ" dirty="0" smtClean="0"/>
              <a:t>analytů </a:t>
            </a:r>
            <a:r>
              <a:rPr lang="cs-CZ" dirty="0"/>
              <a:t>v závislosti na hloubce od </a:t>
            </a:r>
            <a:r>
              <a:rPr lang="cs-CZ" dirty="0" smtClean="0"/>
              <a:t>povrchu, ale </a:t>
            </a:r>
            <a:r>
              <a:rPr lang="cs-CZ" dirty="0"/>
              <a:t>i k stanovení hloubkového profilu </a:t>
            </a:r>
            <a:r>
              <a:rPr lang="cs-CZ" dirty="0" err="1"/>
              <a:t>multivrstevnatých</a:t>
            </a:r>
            <a:r>
              <a:rPr lang="cs-CZ" dirty="0"/>
              <a:t> struktur. Tato metoda </a:t>
            </a:r>
            <a:r>
              <a:rPr lang="cs-CZ" dirty="0" smtClean="0"/>
              <a:t>se především </a:t>
            </a:r>
            <a:r>
              <a:rPr lang="cs-CZ" dirty="0"/>
              <a:t>používá k určení koncentrace v oblasti 10</a:t>
            </a:r>
            <a:r>
              <a:rPr lang="cs-CZ" baseline="30000" dirty="0"/>
              <a:t>13</a:t>
            </a:r>
            <a:r>
              <a:rPr lang="cs-CZ" dirty="0"/>
              <a:t> – 10</a:t>
            </a:r>
            <a:r>
              <a:rPr lang="cs-CZ" baseline="30000" dirty="0"/>
              <a:t>20</a:t>
            </a:r>
            <a:r>
              <a:rPr lang="cs-CZ" dirty="0"/>
              <a:t> atomů/cm</a:t>
            </a:r>
            <a:r>
              <a:rPr lang="cs-CZ" baseline="30000" dirty="0"/>
              <a:t>3</a:t>
            </a:r>
            <a:r>
              <a:rPr lang="cs-CZ" dirty="0"/>
              <a:t> do hloubek až stovek </a:t>
            </a:r>
            <a:r>
              <a:rPr lang="el-GR" dirty="0" smtClean="0">
                <a:latin typeface="Lucida Sans Unicode"/>
                <a:cs typeface="Lucida Sans Unicode"/>
              </a:rPr>
              <a:t>μ</a:t>
            </a:r>
            <a:r>
              <a:rPr lang="cs-CZ" dirty="0" smtClean="0"/>
              <a:t>m</a:t>
            </a:r>
            <a:r>
              <a:rPr lang="cs-CZ" dirty="0"/>
              <a:t>.</a:t>
            </a:r>
          </a:p>
          <a:p>
            <a:r>
              <a:rPr lang="cs-CZ" dirty="0"/>
              <a:t>Hloubkový profil daného prvku získáme měřením proudu jeho sekundárních iontů při </a:t>
            </a:r>
            <a:r>
              <a:rPr lang="cs-CZ" dirty="0" smtClean="0"/>
              <a:t>současném odprašování</a:t>
            </a:r>
            <a:r>
              <a:rPr lang="cs-CZ" dirty="0"/>
              <a:t>. Koncentraci lze vyjádřit jako funkci času nebo hloubky pod </a:t>
            </a:r>
            <a:r>
              <a:rPr lang="cs-CZ" dirty="0" smtClean="0"/>
              <a:t>povrchem. Ačkoli </a:t>
            </a:r>
            <a:r>
              <a:rPr lang="cs-CZ" dirty="0"/>
              <a:t>sekundární ionty pocházejí z nejvýše dvou až tří povrchových atomárních </a:t>
            </a:r>
            <a:r>
              <a:rPr lang="cs-CZ" dirty="0" smtClean="0"/>
              <a:t>vrstev, odprášené </a:t>
            </a:r>
            <a:r>
              <a:rPr lang="cs-CZ" dirty="0"/>
              <a:t>ionty nenesou informaci pouze z této hloubky. Signál je ovlivněn řadou efektů, </a:t>
            </a:r>
            <a:r>
              <a:rPr lang="cs-CZ" dirty="0" smtClean="0"/>
              <a:t>jako na př.</a:t>
            </a:r>
            <a:r>
              <a:rPr lang="cs-CZ" dirty="0"/>
              <a:t> </a:t>
            </a:r>
            <a:r>
              <a:rPr lang="cs-CZ" dirty="0" smtClean="0"/>
              <a:t>promíchávání </a:t>
            </a:r>
            <a:r>
              <a:rPr lang="cs-CZ" dirty="0"/>
              <a:t>atomů, které způsobí, že </a:t>
            </a:r>
            <a:r>
              <a:rPr lang="cs-CZ" dirty="0" smtClean="0"/>
              <a:t>tenká </a:t>
            </a:r>
            <a:r>
              <a:rPr lang="cs-CZ" dirty="0"/>
              <a:t>vrstva určitého prvku se bude </a:t>
            </a:r>
            <a:r>
              <a:rPr lang="cs-CZ" dirty="0" smtClean="0"/>
              <a:t>jevit v </a:t>
            </a:r>
            <a:r>
              <a:rPr lang="cs-CZ" dirty="0"/>
              <a:t>hloubkovém profilu tlustší. Kvantifikaci této nepřesnosti, kterou definuje hloubkové rozlišení, </a:t>
            </a:r>
            <a:r>
              <a:rPr lang="cs-CZ" dirty="0" smtClean="0"/>
              <a:t>lze provést </a:t>
            </a:r>
            <a:r>
              <a:rPr lang="cs-CZ" dirty="0"/>
              <a:t>pomocí naměřené šířky ostrého </a:t>
            </a:r>
            <a:r>
              <a:rPr lang="cs-CZ" dirty="0" smtClean="0"/>
              <a:t>rozhraní nebo velmi tenké vrstvy (tzv. delta vrstvy)</a:t>
            </a:r>
          </a:p>
        </p:txBody>
      </p:sp>
      <p:sp>
        <p:nvSpPr>
          <p:cNvPr id="3" name="Nadpis 2"/>
          <p:cNvSpPr>
            <a:spLocks noGrp="1"/>
          </p:cNvSpPr>
          <p:nvPr>
            <p:ph type="title"/>
          </p:nvPr>
        </p:nvSpPr>
        <p:spPr>
          <a:xfrm>
            <a:off x="457200" y="359465"/>
            <a:ext cx="8229600" cy="765279"/>
          </a:xfrm>
        </p:spPr>
        <p:txBody>
          <a:bodyPr/>
          <a:lstStyle/>
          <a:p>
            <a:r>
              <a:rPr lang="cs-CZ" b="1" dirty="0"/>
              <a:t>Hloubkové profilování</a:t>
            </a:r>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12</a:t>
            </a:fld>
            <a:endParaRPr lang="en-US" dirty="0"/>
          </a:p>
        </p:txBody>
      </p:sp>
      <p:sp>
        <p:nvSpPr>
          <p:cNvPr id="6" name="Zástupný symbol pro zápatí 5"/>
          <p:cNvSpPr>
            <a:spLocks noGrp="1"/>
          </p:cNvSpPr>
          <p:nvPr>
            <p:ph type="ftr" sz="quarter" idx="12"/>
          </p:nvPr>
        </p:nvSpPr>
        <p:spPr/>
        <p:txBody>
          <a:bodyPr/>
          <a:lstStyle/>
          <a:p>
            <a:r>
              <a:rPr lang="en-US" smtClean="0"/>
              <a:t>prof. Otruba</a:t>
            </a:r>
            <a:endParaRPr lang="en-US"/>
          </a:p>
        </p:txBody>
      </p:sp>
    </p:spTree>
    <p:extLst>
      <p:ext uri="{BB962C8B-B14F-4D97-AF65-F5344CB8AC3E}">
        <p14:creationId xmlns:p14="http://schemas.microsoft.com/office/powerpoint/2010/main" val="389650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107504" y="1340768"/>
            <a:ext cx="8856984" cy="4968552"/>
          </a:xfrm>
        </p:spPr>
        <p:txBody>
          <a:bodyPr>
            <a:noAutofit/>
          </a:bodyPr>
          <a:lstStyle/>
          <a:p>
            <a:r>
              <a:rPr lang="cs-CZ" sz="1600" dirty="0" smtClean="0"/>
              <a:t>Při </a:t>
            </a:r>
            <a:r>
              <a:rPr lang="cs-CZ" sz="1600" dirty="0"/>
              <a:t>měření hloubkového profilu získáváme závislost proudu </a:t>
            </a:r>
            <a:r>
              <a:rPr lang="cs-CZ" sz="1600" dirty="0" smtClean="0"/>
              <a:t>sekundárních iontů </a:t>
            </a:r>
            <a:r>
              <a:rPr lang="cs-CZ" sz="1600" dirty="0"/>
              <a:t>o zvolené hmotnosti na čase. Kalibraci časové osy na hloubku lze provést změřením </a:t>
            </a:r>
            <a:r>
              <a:rPr lang="cs-CZ" sz="1600" dirty="0" smtClean="0"/>
              <a:t>hloubky kráteru </a:t>
            </a:r>
            <a:r>
              <a:rPr lang="cs-CZ" sz="1600" dirty="0"/>
              <a:t>vzniklého při odprašování. K tomuto účelu lze použít například profilometr nebo </a:t>
            </a:r>
            <a:r>
              <a:rPr lang="cs-CZ" sz="1600" dirty="0" smtClean="0"/>
              <a:t>vhodnou optickou </a:t>
            </a:r>
            <a:r>
              <a:rPr lang="cs-CZ" sz="1600" dirty="0"/>
              <a:t>metodu. </a:t>
            </a:r>
            <a:endParaRPr lang="cs-CZ" sz="1600" dirty="0" smtClean="0"/>
          </a:p>
          <a:p>
            <a:r>
              <a:rPr lang="cs-CZ" sz="1600" dirty="0" smtClean="0"/>
              <a:t>Pokud </a:t>
            </a:r>
            <a:r>
              <a:rPr lang="cs-CZ" sz="1600" dirty="0"/>
              <a:t>odprašujeme vícevrstvý materiál, je žádoucí zohlednit různé </a:t>
            </a:r>
            <a:r>
              <a:rPr lang="cs-CZ" sz="1600" dirty="0" smtClean="0"/>
              <a:t>odprašovací rychlosti </a:t>
            </a:r>
            <a:r>
              <a:rPr lang="cs-CZ" sz="1600" dirty="0"/>
              <a:t>jednotlivých vrstev. </a:t>
            </a:r>
            <a:r>
              <a:rPr lang="cs-CZ" sz="1600" dirty="0" smtClean="0"/>
              <a:t>Rozdílné </a:t>
            </a:r>
            <a:r>
              <a:rPr lang="cs-CZ" sz="1600" dirty="0"/>
              <a:t>rychlosti odprašování mohou být rovněž způsobeny rozdílným </a:t>
            </a:r>
            <a:r>
              <a:rPr lang="cs-CZ" sz="1600" dirty="0" smtClean="0"/>
              <a:t>chemickým uspořádáním</a:t>
            </a:r>
            <a:r>
              <a:rPr lang="cs-CZ" sz="1600" dirty="0"/>
              <a:t>.</a:t>
            </a:r>
          </a:p>
          <a:p>
            <a:r>
              <a:rPr lang="cs-CZ" sz="1600" dirty="0"/>
              <a:t>Počáteční fáze odprašování jsou těžko definovatelné, obzvláště při použití </a:t>
            </a:r>
            <a:r>
              <a:rPr lang="cs-CZ" sz="1600" dirty="0" smtClean="0"/>
              <a:t>O2+ </a:t>
            </a:r>
            <a:r>
              <a:rPr lang="cs-CZ" sz="1600" dirty="0"/>
              <a:t>iontů. Kyslík </a:t>
            </a:r>
            <a:r>
              <a:rPr lang="cs-CZ" sz="1600" dirty="0" smtClean="0"/>
              <a:t>je velmi </a:t>
            </a:r>
            <a:r>
              <a:rPr lang="cs-CZ" sz="1600" dirty="0"/>
              <a:t>reaktivní a mění chemické složení povrchové </a:t>
            </a:r>
            <a:r>
              <a:rPr lang="cs-CZ" sz="1600" dirty="0" smtClean="0"/>
              <a:t>vrstvy. </a:t>
            </a:r>
            <a:r>
              <a:rPr lang="cs-CZ" sz="1600" dirty="0"/>
              <a:t>Komponenty s vysokým </a:t>
            </a:r>
            <a:r>
              <a:rPr lang="cs-CZ" sz="1600" dirty="0" smtClean="0"/>
              <a:t>koeficientem odprašování </a:t>
            </a:r>
            <a:r>
              <a:rPr lang="cs-CZ" sz="1600" dirty="0"/>
              <a:t>jsou přednostně odprašovány, vzniklý nedostatek je pak kompenzován jejich difúzí </a:t>
            </a:r>
            <a:r>
              <a:rPr lang="cs-CZ" sz="1600" dirty="0" smtClean="0"/>
              <a:t>na povrch</a:t>
            </a:r>
            <a:r>
              <a:rPr lang="cs-CZ" sz="1600" dirty="0"/>
              <a:t>. Po určité době je nastolena rovnováha mezi difúzí a odprašováním. Díky této nestabilní </a:t>
            </a:r>
            <a:r>
              <a:rPr lang="cs-CZ" sz="1600" dirty="0" smtClean="0"/>
              <a:t>fázi odprašování </a:t>
            </a:r>
            <a:r>
              <a:rPr lang="cs-CZ" sz="1600" dirty="0"/>
              <a:t>je v hloubkovém profilu těžko odstranitelná systematická chyba. </a:t>
            </a:r>
            <a:endParaRPr lang="cs-CZ" sz="1600" dirty="0" smtClean="0"/>
          </a:p>
          <a:p>
            <a:r>
              <a:rPr lang="cs-CZ" sz="1600" dirty="0" smtClean="0"/>
              <a:t>Při </a:t>
            </a:r>
            <a:r>
              <a:rPr lang="cs-CZ" sz="1600" dirty="0"/>
              <a:t>hloubkovém profilování je velmi důležité, aby odprašování bylo pokud možno </a:t>
            </a:r>
            <a:r>
              <a:rPr lang="cs-CZ" sz="1600" dirty="0" smtClean="0"/>
              <a:t>rovnoměrné, tedy </a:t>
            </a:r>
            <a:r>
              <a:rPr lang="cs-CZ" sz="1600" dirty="0"/>
              <a:t>aby se proudová hustota svazku s polohou na vzorku měnila minimálně. Toho lze </a:t>
            </a:r>
            <a:r>
              <a:rPr lang="cs-CZ" sz="1600" dirty="0" smtClean="0"/>
              <a:t>dosáhnout například </a:t>
            </a:r>
            <a:r>
              <a:rPr lang="cs-CZ" sz="1600" dirty="0"/>
              <a:t>velkým průměrem svazku, ale výhodnější je svazek rozmítat. </a:t>
            </a:r>
            <a:endParaRPr lang="cs-CZ" sz="1600" dirty="0" smtClean="0"/>
          </a:p>
          <a:p>
            <a:r>
              <a:rPr lang="cs-CZ" sz="1600" dirty="0" smtClean="0"/>
              <a:t>Nerovnoměrné </a:t>
            </a:r>
            <a:r>
              <a:rPr lang="cs-CZ" sz="1600" dirty="0"/>
              <a:t>odprašování vytváří ve vzorku kráter nevhodného </a:t>
            </a:r>
            <a:r>
              <a:rPr lang="cs-CZ" sz="1600" dirty="0" smtClean="0"/>
              <a:t>tvaru a </a:t>
            </a:r>
            <a:r>
              <a:rPr lang="cs-CZ" sz="1600" dirty="0"/>
              <a:t>hloubkový profil je degradován ionty pocházejícími z jeho stěn.</a:t>
            </a:r>
          </a:p>
          <a:p>
            <a:r>
              <a:rPr lang="cs-CZ" sz="1600" dirty="0" smtClean="0"/>
              <a:t>Promíchávání </a:t>
            </a:r>
            <a:r>
              <a:rPr lang="cs-CZ" sz="1600" dirty="0"/>
              <a:t>atomů způsobené dopadem </a:t>
            </a:r>
            <a:r>
              <a:rPr lang="cs-CZ" sz="1600" dirty="0" err="1"/>
              <a:t>vysokoenergiových</a:t>
            </a:r>
            <a:r>
              <a:rPr lang="cs-CZ" sz="1600" dirty="0"/>
              <a:t> </a:t>
            </a:r>
            <a:r>
              <a:rPr lang="cs-CZ" sz="1600" dirty="0" smtClean="0"/>
              <a:t>primárních iontů snižuje hloubkové rozlišení. </a:t>
            </a:r>
            <a:r>
              <a:rPr lang="cs-CZ" sz="1600" dirty="0"/>
              <a:t>Vytváří se tzv. modifikovaná vrstva („</a:t>
            </a:r>
            <a:r>
              <a:rPr lang="cs-CZ" sz="1600" dirty="0" err="1"/>
              <a:t>altered</a:t>
            </a:r>
            <a:r>
              <a:rPr lang="cs-CZ" sz="1600" dirty="0"/>
              <a:t> </a:t>
            </a:r>
            <a:r>
              <a:rPr lang="cs-CZ" sz="1600" dirty="0" err="1"/>
              <a:t>layer</a:t>
            </a:r>
            <a:r>
              <a:rPr lang="cs-CZ" sz="1600" dirty="0"/>
              <a:t>“), </a:t>
            </a:r>
            <a:r>
              <a:rPr lang="cs-CZ" sz="1600" dirty="0" smtClean="0"/>
              <a:t>jejíž tloušťka </a:t>
            </a:r>
            <a:r>
              <a:rPr lang="cs-CZ" sz="1600" dirty="0"/>
              <a:t>s vyšší energií primárních iontů roste. Pronikání jednotlivých atomů do různých </a:t>
            </a:r>
            <a:r>
              <a:rPr lang="cs-CZ" sz="1600" dirty="0" smtClean="0"/>
              <a:t>hloubek závisí </a:t>
            </a:r>
            <a:r>
              <a:rPr lang="cs-CZ" sz="1600" dirty="0"/>
              <a:t>i na jejich hmotnosti. Pro energii v řádu </a:t>
            </a:r>
            <a:r>
              <a:rPr lang="cs-CZ" sz="1600" dirty="0" err="1"/>
              <a:t>keV</a:t>
            </a:r>
            <a:r>
              <a:rPr lang="cs-CZ" sz="1600" dirty="0"/>
              <a:t> je tloušťka promíchávané vrstvy několik </a:t>
            </a:r>
            <a:r>
              <a:rPr lang="cs-CZ" sz="1600" dirty="0" smtClean="0"/>
              <a:t>jednotek </a:t>
            </a:r>
            <a:r>
              <a:rPr lang="cs-CZ" sz="1600" dirty="0" err="1" smtClean="0"/>
              <a:t>nm</a:t>
            </a:r>
            <a:r>
              <a:rPr lang="cs-CZ" sz="1600" dirty="0"/>
              <a:t>.</a:t>
            </a:r>
            <a:endParaRPr lang="cs-CZ" sz="1600" dirty="0"/>
          </a:p>
        </p:txBody>
      </p:sp>
      <p:sp>
        <p:nvSpPr>
          <p:cNvPr id="3" name="Nadpis 2"/>
          <p:cNvSpPr>
            <a:spLocks noGrp="1"/>
          </p:cNvSpPr>
          <p:nvPr>
            <p:ph type="title"/>
          </p:nvPr>
        </p:nvSpPr>
        <p:spPr>
          <a:xfrm>
            <a:off x="457200" y="359465"/>
            <a:ext cx="8229600" cy="765279"/>
          </a:xfrm>
        </p:spPr>
        <p:txBody>
          <a:bodyPr/>
          <a:lstStyle/>
          <a:p>
            <a:r>
              <a:rPr lang="cs-CZ" b="1" dirty="0"/>
              <a:t>Kalibrace hloubky</a:t>
            </a:r>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13</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spTree>
    <p:extLst>
      <p:ext uri="{BB962C8B-B14F-4D97-AF65-F5344CB8AC3E}">
        <p14:creationId xmlns:p14="http://schemas.microsoft.com/office/powerpoint/2010/main" val="312024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467544" y="1484784"/>
            <a:ext cx="8229600" cy="4824536"/>
          </a:xfrm>
        </p:spPr>
        <p:txBody>
          <a:bodyPr>
            <a:normAutofit fontScale="62500" lnSpcReduction="20000"/>
          </a:bodyPr>
          <a:lstStyle/>
          <a:p>
            <a:r>
              <a:rPr lang="cs-CZ" dirty="0"/>
              <a:t>Kvantifikace složení analyzovaného materiálu s použitím dat z literatury je možná s chybou od </a:t>
            </a:r>
            <a:r>
              <a:rPr lang="cs-CZ" dirty="0" smtClean="0"/>
              <a:t>40% do </a:t>
            </a:r>
            <a:r>
              <a:rPr lang="cs-CZ" dirty="0"/>
              <a:t>5 %, vyšší přesnost vyžaduje použití standardů a kalibraci konkrétního </a:t>
            </a:r>
            <a:r>
              <a:rPr lang="cs-CZ" dirty="0" smtClean="0"/>
              <a:t>přístroje. </a:t>
            </a:r>
          </a:p>
          <a:p>
            <a:r>
              <a:rPr lang="cs-CZ" dirty="0" smtClean="0"/>
              <a:t>Jeden</a:t>
            </a:r>
            <a:r>
              <a:rPr lang="cs-CZ" dirty="0"/>
              <a:t> </a:t>
            </a:r>
            <a:r>
              <a:rPr lang="cs-CZ" dirty="0" smtClean="0"/>
              <a:t>z </a:t>
            </a:r>
            <a:r>
              <a:rPr lang="cs-CZ" dirty="0"/>
              <a:t>nejdůležitějších parametrů pro kvantifikaci je ionizační účinnost, tedy poměr sekundárních </a:t>
            </a:r>
            <a:r>
              <a:rPr lang="cs-CZ" dirty="0" smtClean="0"/>
              <a:t>iontů daného </a:t>
            </a:r>
            <a:r>
              <a:rPr lang="cs-CZ" dirty="0"/>
              <a:t>druhu vůči celkovému počtu těchto odprášených částic. Největší vliv na ionizační účinnost </a:t>
            </a:r>
            <a:r>
              <a:rPr lang="cs-CZ" dirty="0" smtClean="0"/>
              <a:t>má ionizační </a:t>
            </a:r>
            <a:r>
              <a:rPr lang="cs-CZ" dirty="0"/>
              <a:t>potenciál a elektronová afinita. </a:t>
            </a:r>
          </a:p>
          <a:p>
            <a:r>
              <a:rPr lang="cs-CZ" dirty="0"/>
              <a:t>Ionizační účinnost se pro jednotlivé prvky liší až o čtyři </a:t>
            </a:r>
            <a:r>
              <a:rPr lang="cs-CZ" dirty="0" smtClean="0"/>
              <a:t>řády. Pravděpodobnost </a:t>
            </a:r>
            <a:r>
              <a:rPr lang="cs-CZ" dirty="0"/>
              <a:t>ztráty elektronu </a:t>
            </a:r>
            <a:r>
              <a:rPr lang="cs-CZ" dirty="0" smtClean="0"/>
              <a:t>je vyšší </a:t>
            </a:r>
            <a:r>
              <a:rPr lang="cs-CZ" dirty="0"/>
              <a:t>pro elektropozitivní prvky. Ta se ještě zvýší při použití primárních iontů </a:t>
            </a:r>
            <a:r>
              <a:rPr lang="cs-CZ" dirty="0" smtClean="0"/>
              <a:t>O2+, </a:t>
            </a:r>
            <a:r>
              <a:rPr lang="cs-CZ" dirty="0"/>
              <a:t>tyto prvky </a:t>
            </a:r>
            <a:r>
              <a:rPr lang="cs-CZ" dirty="0" smtClean="0"/>
              <a:t>pak analyzujeme </a:t>
            </a:r>
            <a:r>
              <a:rPr lang="cs-CZ" dirty="0"/>
              <a:t>jako kladné ionty. Při analýze elektronegativních prvků, zvláště těch, které mají </a:t>
            </a:r>
            <a:r>
              <a:rPr lang="cs-CZ" dirty="0" smtClean="0"/>
              <a:t>vysokou elektronovou </a:t>
            </a:r>
            <a:r>
              <a:rPr lang="cs-CZ" dirty="0"/>
              <a:t>afinitu, se často využívá elektropozitivních vlastností </a:t>
            </a:r>
            <a:r>
              <a:rPr lang="cs-CZ" dirty="0" err="1"/>
              <a:t>Cs</a:t>
            </a:r>
            <a:r>
              <a:rPr lang="cs-CZ" dirty="0"/>
              <a:t>+ primárních iontů, </a:t>
            </a:r>
            <a:r>
              <a:rPr lang="cs-CZ" dirty="0" smtClean="0"/>
              <a:t>detekujeme pak </a:t>
            </a:r>
            <a:r>
              <a:rPr lang="cs-CZ" dirty="0"/>
              <a:t>prvky jako záporné ionty. </a:t>
            </a:r>
            <a:endParaRPr lang="cs-CZ" dirty="0" smtClean="0"/>
          </a:p>
          <a:p>
            <a:r>
              <a:rPr lang="cs-CZ" dirty="0" smtClean="0"/>
              <a:t>Nezanedbatelný </a:t>
            </a:r>
            <a:r>
              <a:rPr lang="cs-CZ" dirty="0"/>
              <a:t>vliv na kvantifikaci mají parametry použitého přístroje, a to propustnost, </a:t>
            </a:r>
            <a:r>
              <a:rPr lang="cs-CZ" dirty="0" smtClean="0"/>
              <a:t>citlivost detektoru </a:t>
            </a:r>
            <a:r>
              <a:rPr lang="cs-CZ" dirty="0"/>
              <a:t>a vlastnosti primárního svazku.</a:t>
            </a:r>
          </a:p>
          <a:p>
            <a:r>
              <a:rPr lang="cs-CZ" dirty="0" smtClean="0"/>
              <a:t>Mezi </a:t>
            </a:r>
            <a:r>
              <a:rPr lang="cs-CZ" dirty="0"/>
              <a:t>nejdůležitější patří </a:t>
            </a:r>
            <a:r>
              <a:rPr lang="cs-CZ" dirty="0" smtClean="0"/>
              <a:t>kvantifikace pomocí </a:t>
            </a:r>
            <a:r>
              <a:rPr lang="cs-CZ" dirty="0"/>
              <a:t>relativních citlivostních faktorů (RSF), vnitřních identifikátorů, detekcí </a:t>
            </a:r>
            <a:r>
              <a:rPr lang="cs-CZ" dirty="0" err="1"/>
              <a:t>MCs</a:t>
            </a:r>
            <a:r>
              <a:rPr lang="cs-CZ" dirty="0"/>
              <a:t>+ iontů (M – </a:t>
            </a:r>
            <a:r>
              <a:rPr lang="cs-CZ" dirty="0" smtClean="0"/>
              <a:t>libovolný prvek</a:t>
            </a:r>
            <a:r>
              <a:rPr lang="cs-CZ" dirty="0"/>
              <a:t>) a pomocí škály standardů s různou koncentrací příměsí. Spolehlivou kvantitativní</a:t>
            </a:r>
          </a:p>
          <a:p>
            <a:r>
              <a:rPr lang="cs-CZ" dirty="0"/>
              <a:t>analýzu </a:t>
            </a:r>
            <a:r>
              <a:rPr lang="cs-CZ" dirty="0" smtClean="0"/>
              <a:t>lze těmito </a:t>
            </a:r>
            <a:r>
              <a:rPr lang="cs-CZ" dirty="0"/>
              <a:t>metodami provádět pouze u koncentrací příměsí do 1 % v matrici. Při </a:t>
            </a:r>
            <a:r>
              <a:rPr lang="cs-CZ" dirty="0" smtClean="0"/>
              <a:t>vyšších koncentracích </a:t>
            </a:r>
            <a:r>
              <a:rPr lang="cs-CZ" dirty="0"/>
              <a:t>dochází k efektům s těžko </a:t>
            </a:r>
            <a:r>
              <a:rPr lang="cs-CZ" dirty="0" err="1"/>
              <a:t>predikovatelnými</a:t>
            </a:r>
            <a:r>
              <a:rPr lang="cs-CZ" dirty="0"/>
              <a:t> trendy.</a:t>
            </a:r>
            <a:endParaRPr lang="cs-CZ" dirty="0"/>
          </a:p>
        </p:txBody>
      </p:sp>
      <p:sp>
        <p:nvSpPr>
          <p:cNvPr id="3" name="Nadpis 2"/>
          <p:cNvSpPr>
            <a:spLocks noGrp="1"/>
          </p:cNvSpPr>
          <p:nvPr>
            <p:ph type="title"/>
          </p:nvPr>
        </p:nvSpPr>
        <p:spPr/>
        <p:txBody>
          <a:bodyPr/>
          <a:lstStyle/>
          <a:p>
            <a:r>
              <a:rPr lang="cs-CZ" b="1" dirty="0"/>
              <a:t>Kvantifikace</a:t>
            </a:r>
            <a:endParaRPr lang="cs-CZ"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14</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spTree>
    <p:extLst>
      <p:ext uri="{BB962C8B-B14F-4D97-AF65-F5344CB8AC3E}">
        <p14:creationId xmlns:p14="http://schemas.microsoft.com/office/powerpoint/2010/main" val="1403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pPr hangingPunct="0">
              <a:buNone/>
            </a:pPr>
            <a:r>
              <a:rPr lang="cs-CZ" dirty="0" smtClean="0"/>
              <a:t>	Podle intenzity odprašování a způsobu práce dělíme SIMS na:</a:t>
            </a:r>
          </a:p>
          <a:p>
            <a:pPr hangingPunct="0"/>
            <a:r>
              <a:rPr lang="cs-CZ" dirty="0" smtClean="0"/>
              <a:t>dynamický ( intenzivní odprašování )</a:t>
            </a:r>
          </a:p>
          <a:p>
            <a:pPr hangingPunct="0"/>
            <a:r>
              <a:rPr lang="cs-CZ" dirty="0" smtClean="0"/>
              <a:t>statický ( povrch není odprašováním prakticky narušen )</a:t>
            </a:r>
          </a:p>
          <a:p>
            <a:pPr hangingPunct="0"/>
            <a:r>
              <a:rPr lang="cs-CZ" dirty="0" smtClean="0"/>
              <a:t>rastrovací ( fokusovaný paprsek primárních iontů vytváří rastr na povrchu vzorku podobně jako elektronový rastrovací mikroskop ).</a:t>
            </a:r>
          </a:p>
          <a:p>
            <a:pPr hangingPunct="0"/>
            <a:r>
              <a:rPr lang="cs-CZ" dirty="0" smtClean="0"/>
              <a:t>iontový </a:t>
            </a:r>
            <a:r>
              <a:rPr lang="cs-CZ" dirty="0" err="1" smtClean="0"/>
              <a:t>mikroanalyzátor</a:t>
            </a:r>
            <a:r>
              <a:rPr lang="cs-CZ" dirty="0" smtClean="0"/>
              <a:t> pracující se sekundárními ionty (obvykle v dynamickém režimu ).</a:t>
            </a:r>
          </a:p>
          <a:p>
            <a:endParaRPr lang="cs-CZ" dirty="0"/>
          </a:p>
        </p:txBody>
      </p:sp>
      <p:sp>
        <p:nvSpPr>
          <p:cNvPr id="3" name="Nadpis 2"/>
          <p:cNvSpPr>
            <a:spLocks noGrp="1"/>
          </p:cNvSpPr>
          <p:nvPr>
            <p:ph type="title"/>
          </p:nvPr>
        </p:nvSpPr>
        <p:spPr/>
        <p:txBody>
          <a:bodyPr>
            <a:normAutofit/>
          </a:bodyPr>
          <a:lstStyle/>
          <a:p>
            <a:r>
              <a:rPr lang="cs-CZ" sz="4000" b="1" dirty="0" smtClean="0"/>
              <a:t>Režimy SIMS</a:t>
            </a:r>
            <a:endParaRPr lang="cs-CZ" sz="40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15</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4000" b="1" dirty="0" smtClean="0"/>
              <a:t>SIMS techniky</a:t>
            </a:r>
            <a:endParaRPr lang="cs-CZ" sz="40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16</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pic>
        <p:nvPicPr>
          <p:cNvPr id="2050" name="Picture 2"/>
          <p:cNvPicPr>
            <a:picLocks noChangeAspect="1" noChangeArrowheads="1"/>
          </p:cNvPicPr>
          <p:nvPr/>
        </p:nvPicPr>
        <p:blipFill>
          <a:blip r:embed="rId3">
            <a:lum bright="-20000" contrast="40000"/>
          </a:blip>
          <a:srcRect l="42187" t="30762" r="3906" b="34081"/>
          <a:stretch>
            <a:fillRect/>
          </a:stretch>
        </p:blipFill>
        <p:spPr bwMode="auto">
          <a:xfrm>
            <a:off x="428596" y="1636728"/>
            <a:ext cx="8358246" cy="436404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pPr hangingPunct="0">
              <a:buNone/>
            </a:pPr>
            <a:r>
              <a:rPr lang="cs-CZ" dirty="0" smtClean="0"/>
              <a:t>	Přístroje SIMS se skládají obvykle z těchto částí:</a:t>
            </a:r>
          </a:p>
          <a:p>
            <a:pPr hangingPunct="0"/>
            <a:r>
              <a:rPr lang="cs-CZ" dirty="0" smtClean="0"/>
              <a:t>zdroje primárních iontů s urychlovací, </a:t>
            </a:r>
            <a:r>
              <a:rPr lang="cs-CZ" dirty="0" err="1" smtClean="0"/>
              <a:t>fokuzační</a:t>
            </a:r>
            <a:r>
              <a:rPr lang="cs-CZ" dirty="0" smtClean="0"/>
              <a:t> a rastrovací iontovou optikou</a:t>
            </a:r>
          </a:p>
          <a:p>
            <a:pPr hangingPunct="0"/>
            <a:r>
              <a:rPr lang="cs-CZ" dirty="0" smtClean="0"/>
              <a:t>hmotnostního filtru primárních iontů</a:t>
            </a:r>
          </a:p>
          <a:p>
            <a:pPr hangingPunct="0"/>
            <a:r>
              <a:rPr lang="cs-CZ" dirty="0" smtClean="0"/>
              <a:t>komory vzorku s manipulátorem vzorků</a:t>
            </a:r>
          </a:p>
          <a:p>
            <a:pPr hangingPunct="0"/>
            <a:r>
              <a:rPr lang="cs-CZ" dirty="0" smtClean="0"/>
              <a:t>optiky sekundárních iontů a analyzátoru energie</a:t>
            </a:r>
          </a:p>
          <a:p>
            <a:pPr hangingPunct="0"/>
            <a:r>
              <a:rPr lang="cs-CZ" dirty="0" smtClean="0"/>
              <a:t>hmotnostního spektrometru</a:t>
            </a:r>
          </a:p>
          <a:p>
            <a:pPr hangingPunct="0"/>
            <a:r>
              <a:rPr lang="cs-CZ" dirty="0" smtClean="0"/>
              <a:t>detektoru a registrace hmotnostního spektra</a:t>
            </a:r>
          </a:p>
          <a:p>
            <a:pPr hangingPunct="0"/>
            <a:r>
              <a:rPr lang="cs-CZ" dirty="0" smtClean="0"/>
              <a:t>vakuového systému</a:t>
            </a:r>
          </a:p>
          <a:p>
            <a:endParaRPr lang="cs-CZ" dirty="0"/>
          </a:p>
        </p:txBody>
      </p:sp>
      <p:sp>
        <p:nvSpPr>
          <p:cNvPr id="3" name="Nadpis 2"/>
          <p:cNvSpPr>
            <a:spLocks noGrp="1"/>
          </p:cNvSpPr>
          <p:nvPr>
            <p:ph type="title"/>
          </p:nvPr>
        </p:nvSpPr>
        <p:spPr/>
        <p:txBody>
          <a:bodyPr>
            <a:normAutofit/>
          </a:bodyPr>
          <a:lstStyle/>
          <a:p>
            <a:r>
              <a:rPr lang="cs-CZ" sz="4000" b="1" dirty="0" smtClean="0"/>
              <a:t>Instrumentace SIMS</a:t>
            </a:r>
            <a:endParaRPr lang="cs-CZ" sz="40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17</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18</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61855"/>
            <a:ext cx="8778649" cy="561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37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p:txBody>
          <a:bodyPr/>
          <a:lstStyle/>
          <a:p>
            <a:pPr hangingPunct="0">
              <a:buNone/>
            </a:pPr>
            <a:r>
              <a:rPr lang="cs-CZ" dirty="0" smtClean="0"/>
              <a:t>Požadavky kladené na zdroj primárních iontů - iontovou trysku jsou:</a:t>
            </a:r>
          </a:p>
          <a:p>
            <a:pPr hangingPunct="0"/>
            <a:r>
              <a:rPr lang="cs-CZ" dirty="0" smtClean="0"/>
              <a:t>dostatečně veliký proud sekundárních iontů obvykle v mezích 10-9A až 10-2A </a:t>
            </a:r>
          </a:p>
          <a:p>
            <a:pPr hangingPunct="0"/>
            <a:r>
              <a:rPr lang="cs-CZ" dirty="0" smtClean="0"/>
              <a:t>měnitelná energie primárních iontů</a:t>
            </a:r>
          </a:p>
          <a:p>
            <a:pPr hangingPunct="0"/>
            <a:r>
              <a:rPr lang="cs-CZ" dirty="0" smtClean="0"/>
              <a:t>vysoká stabilita obou těchto parametrů</a:t>
            </a:r>
          </a:p>
          <a:p>
            <a:pPr hangingPunct="0"/>
            <a:r>
              <a:rPr lang="cs-CZ" dirty="0" smtClean="0"/>
              <a:t>malá divergence iontového svazku</a:t>
            </a:r>
          </a:p>
          <a:p>
            <a:endParaRPr lang="cs-CZ" dirty="0"/>
          </a:p>
        </p:txBody>
      </p:sp>
      <p:sp>
        <p:nvSpPr>
          <p:cNvPr id="8" name="Nadpis 7"/>
          <p:cNvSpPr>
            <a:spLocks noGrp="1"/>
          </p:cNvSpPr>
          <p:nvPr>
            <p:ph type="title"/>
          </p:nvPr>
        </p:nvSpPr>
        <p:spPr/>
        <p:txBody>
          <a:bodyPr>
            <a:normAutofit/>
          </a:bodyPr>
          <a:lstStyle/>
          <a:p>
            <a:r>
              <a:rPr lang="cs-CZ" sz="4000" b="1" dirty="0" smtClean="0"/>
              <a:t>Iontová tryska</a:t>
            </a:r>
            <a:endParaRPr lang="cs-CZ" sz="4000" b="1" dirty="0"/>
          </a:p>
        </p:txBody>
      </p:sp>
      <p:sp>
        <p:nvSpPr>
          <p:cNvPr id="5" name="Zástupný symbol pro datum 4"/>
          <p:cNvSpPr>
            <a:spLocks noGrp="1"/>
          </p:cNvSpPr>
          <p:nvPr>
            <p:ph type="dt" sz="half" idx="10"/>
          </p:nvPr>
        </p:nvSpPr>
        <p:spPr/>
        <p:txBody>
          <a:bodyPr/>
          <a:lstStyle/>
          <a:p>
            <a:r>
              <a:rPr lang="cs-CZ" smtClean="0"/>
              <a:t>2012</a:t>
            </a:r>
            <a:endParaRPr lang="en-US"/>
          </a:p>
        </p:txBody>
      </p:sp>
      <p:sp>
        <p:nvSpPr>
          <p:cNvPr id="6" name="Zástupný symbol pro číslo snímku 5"/>
          <p:cNvSpPr>
            <a:spLocks noGrp="1"/>
          </p:cNvSpPr>
          <p:nvPr>
            <p:ph type="sldNum" sz="quarter" idx="11"/>
          </p:nvPr>
        </p:nvSpPr>
        <p:spPr/>
        <p:txBody>
          <a:bodyPr/>
          <a:lstStyle/>
          <a:p>
            <a:pPr algn="r"/>
            <a:fld id="{D4C49B74-5DB2-4B03-B1D2-7F6A3C51C318}" type="slidenum">
              <a:rPr lang="en-US" smtClean="0"/>
              <a:pPr algn="r"/>
              <a:t>19</a:t>
            </a:fld>
            <a:endParaRPr lang="en-US" dirty="0"/>
          </a:p>
        </p:txBody>
      </p:sp>
      <p:sp>
        <p:nvSpPr>
          <p:cNvPr id="7" name="Zástupný symbol pro zápatí 6"/>
          <p:cNvSpPr>
            <a:spLocks noGrp="1"/>
          </p:cNvSpPr>
          <p:nvPr>
            <p:ph type="ftr" sz="quarter" idx="12"/>
          </p:nvPr>
        </p:nvSpPr>
        <p:spPr/>
        <p:txBody>
          <a:bodyPr/>
          <a:lstStyle/>
          <a:p>
            <a:r>
              <a:rPr lang="en-US" smtClean="0"/>
              <a:t>prof. Otruba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normAutofit/>
          </a:bodyPr>
          <a:lstStyle/>
          <a:p>
            <a:pPr hangingPunct="0">
              <a:buNone/>
            </a:pPr>
            <a:r>
              <a:rPr lang="cs-CZ" dirty="0" smtClean="0"/>
              <a:t>	</a:t>
            </a:r>
            <a:r>
              <a:rPr lang="cs-CZ" dirty="0" smtClean="0">
                <a:solidFill>
                  <a:srgbClr val="C00000"/>
                </a:solidFill>
              </a:rPr>
              <a:t>Interakce iontů o energii 1eV až 1 </a:t>
            </a:r>
            <a:r>
              <a:rPr lang="cs-CZ" dirty="0" err="1" smtClean="0">
                <a:solidFill>
                  <a:srgbClr val="C00000"/>
                </a:solidFill>
              </a:rPr>
              <a:t>MeV</a:t>
            </a:r>
            <a:r>
              <a:rPr lang="cs-CZ" dirty="0" smtClean="0">
                <a:solidFill>
                  <a:srgbClr val="C00000"/>
                </a:solidFill>
              </a:rPr>
              <a:t> s povrchem pevné látky je provázena řadou jevů jako je: </a:t>
            </a:r>
          </a:p>
          <a:p>
            <a:pPr hangingPunct="0"/>
            <a:r>
              <a:rPr lang="cs-CZ" dirty="0" smtClean="0"/>
              <a:t>- zpětný rozptyl primárních iontů</a:t>
            </a:r>
          </a:p>
          <a:p>
            <a:pPr hangingPunct="0"/>
            <a:r>
              <a:rPr lang="cs-CZ" dirty="0" smtClean="0"/>
              <a:t>- radiační poškození vzorku</a:t>
            </a:r>
          </a:p>
          <a:p>
            <a:pPr hangingPunct="0"/>
            <a:r>
              <a:rPr lang="cs-CZ" dirty="0" smtClean="0"/>
              <a:t>- odprašování povrchových vrstev vzorku</a:t>
            </a:r>
          </a:p>
          <a:p>
            <a:pPr hangingPunct="0"/>
            <a:r>
              <a:rPr lang="cs-CZ" dirty="0" smtClean="0"/>
              <a:t>- záchyt a </a:t>
            </a:r>
            <a:r>
              <a:rPr lang="cs-CZ" dirty="0" err="1" smtClean="0"/>
              <a:t>reemise</a:t>
            </a:r>
            <a:r>
              <a:rPr lang="cs-CZ" dirty="0" smtClean="0"/>
              <a:t> primárních částic</a:t>
            </a:r>
          </a:p>
          <a:p>
            <a:pPr hangingPunct="0"/>
            <a:r>
              <a:rPr lang="cs-CZ" dirty="0" smtClean="0"/>
              <a:t>- implantace primárních iontů ve vzorku</a:t>
            </a:r>
          </a:p>
          <a:p>
            <a:pPr hangingPunct="0"/>
            <a:r>
              <a:rPr lang="cs-CZ" dirty="0" smtClean="0"/>
              <a:t>- emise sekundárních iontů</a:t>
            </a:r>
          </a:p>
          <a:p>
            <a:pPr hangingPunct="0"/>
            <a:r>
              <a:rPr lang="cs-CZ" dirty="0" smtClean="0"/>
              <a:t>- excitace atomových hladin vzorku spojená s emisí fotonů a elektronů</a:t>
            </a:r>
          </a:p>
          <a:p>
            <a:endParaRPr lang="cs-CZ" dirty="0"/>
          </a:p>
        </p:txBody>
      </p:sp>
      <p:sp>
        <p:nvSpPr>
          <p:cNvPr id="3" name="Nadpis 2"/>
          <p:cNvSpPr>
            <a:spLocks noGrp="1"/>
          </p:cNvSpPr>
          <p:nvPr>
            <p:ph type="title"/>
          </p:nvPr>
        </p:nvSpPr>
        <p:spPr/>
        <p:txBody>
          <a:bodyPr>
            <a:normAutofit fontScale="90000"/>
          </a:bodyPr>
          <a:lstStyle/>
          <a:p>
            <a:r>
              <a:rPr lang="cs-CZ" sz="4400" b="1" dirty="0" smtClean="0"/>
              <a:t>Interakce iontů s pevnou látkou</a:t>
            </a: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2</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sz="half" idx="1"/>
          </p:nvPr>
        </p:nvSpPr>
        <p:spPr>
          <a:xfrm>
            <a:off x="142844" y="1600200"/>
            <a:ext cx="4143404" cy="4525963"/>
          </a:xfrm>
        </p:spPr>
        <p:txBody>
          <a:bodyPr>
            <a:normAutofit fontScale="85000" lnSpcReduction="20000"/>
          </a:bodyPr>
          <a:lstStyle/>
          <a:p>
            <a:r>
              <a:rPr lang="cs-CZ" dirty="0" smtClean="0"/>
              <a:t>Mezi katodu a anodu se vkládá napětí, které zapálí při relativně vysokém tlaku okolo 1Pa doutnavý výboj, který je vlivem </a:t>
            </a:r>
            <a:r>
              <a:rPr lang="cs-CZ" dirty="0" err="1" smtClean="0"/>
              <a:t>mezielektrody</a:t>
            </a:r>
            <a:r>
              <a:rPr lang="cs-CZ" dirty="0" smtClean="0"/>
              <a:t> a přiloženého magnetického pole koncentrován do úzkého kanálku </a:t>
            </a:r>
            <a:r>
              <a:rPr lang="cs-CZ" dirty="0" err="1" smtClean="0"/>
              <a:t>mezielektrody</a:t>
            </a:r>
            <a:r>
              <a:rPr lang="cs-CZ" dirty="0" smtClean="0"/>
              <a:t>. Elektrony ze vzniklého plazmatu ionizují plyn přiváděný do iontové trysky a vzniklé ionty jsou odsávány extrakční elektrodou.</a:t>
            </a:r>
          </a:p>
          <a:p>
            <a:endParaRPr lang="cs-CZ" dirty="0"/>
          </a:p>
        </p:txBody>
      </p:sp>
      <p:sp>
        <p:nvSpPr>
          <p:cNvPr id="7" name="Nadpis 6"/>
          <p:cNvSpPr>
            <a:spLocks noGrp="1"/>
          </p:cNvSpPr>
          <p:nvPr>
            <p:ph type="title"/>
          </p:nvPr>
        </p:nvSpPr>
        <p:spPr/>
        <p:txBody>
          <a:bodyPr>
            <a:normAutofit/>
          </a:bodyPr>
          <a:lstStyle/>
          <a:p>
            <a:r>
              <a:rPr lang="cs-CZ" sz="4000" b="1" dirty="0" err="1" smtClean="0"/>
              <a:t>Duoplazmatron</a:t>
            </a:r>
            <a:endParaRPr lang="cs-CZ" sz="40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20</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pic>
        <p:nvPicPr>
          <p:cNvPr id="10" name="Obrázek 9"/>
          <p:cNvPicPr/>
          <p:nvPr/>
        </p:nvPicPr>
        <p:blipFill>
          <a:blip r:embed="rId2"/>
          <a:srcRect l="1653" r="26446" b="30263"/>
          <a:stretch>
            <a:fillRect/>
          </a:stretch>
        </p:blipFill>
        <p:spPr bwMode="auto">
          <a:xfrm>
            <a:off x="4286248" y="1857364"/>
            <a:ext cx="4572032" cy="35719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1"/>
          </p:nvPr>
        </p:nvSpPr>
        <p:spPr/>
        <p:txBody>
          <a:bodyPr>
            <a:normAutofit fontScale="70000" lnSpcReduction="20000"/>
          </a:bodyPr>
          <a:lstStyle/>
          <a:p>
            <a:pPr hangingPunct="0"/>
            <a:r>
              <a:rPr lang="cs-CZ" dirty="0" smtClean="0"/>
              <a:t>jsou používány jako zdroje primárních svazků s velmi malou divergencí pro iontové </a:t>
            </a:r>
            <a:r>
              <a:rPr lang="cs-CZ" dirty="0" err="1" smtClean="0"/>
              <a:t>mikroanalyzátory</a:t>
            </a:r>
            <a:r>
              <a:rPr lang="cs-CZ" dirty="0" smtClean="0"/>
              <a:t>. Lze v nich získat ionty kovů, kterými je pokryt hrot, který je ohříván, takže kov je roztaven. Vlivem velmi silného elektrického pole mezi hrotem a extrakční elektrodou jsou ze hrotu odsávány ionty roztaveného kovu, např. </a:t>
            </a:r>
            <a:r>
              <a:rPr lang="cs-CZ" dirty="0" err="1" smtClean="0"/>
              <a:t>Ga</a:t>
            </a:r>
            <a:r>
              <a:rPr lang="cs-CZ" dirty="0" smtClean="0"/>
              <a:t> nebo In.</a:t>
            </a:r>
          </a:p>
          <a:p>
            <a:pPr hangingPunct="0"/>
            <a:r>
              <a:rPr lang="cs-CZ" dirty="0" smtClean="0"/>
              <a:t>Zdroje primárních iontů jsou vybaveny </a:t>
            </a:r>
            <a:r>
              <a:rPr lang="cs-CZ" dirty="0" err="1" smtClean="0"/>
              <a:t>unipotenciální</a:t>
            </a:r>
            <a:r>
              <a:rPr lang="cs-CZ" dirty="0" smtClean="0"/>
              <a:t> čočkou, která fokusuje primární svazek na žádaný průměr.</a:t>
            </a:r>
          </a:p>
          <a:p>
            <a:endParaRPr lang="cs-CZ" dirty="0"/>
          </a:p>
        </p:txBody>
      </p:sp>
      <p:sp>
        <p:nvSpPr>
          <p:cNvPr id="4" name="Nadpis 3"/>
          <p:cNvSpPr>
            <a:spLocks noGrp="1"/>
          </p:cNvSpPr>
          <p:nvPr>
            <p:ph type="title"/>
          </p:nvPr>
        </p:nvSpPr>
        <p:spPr>
          <a:xfrm>
            <a:off x="457200" y="359465"/>
            <a:ext cx="8401080" cy="1143000"/>
          </a:xfrm>
        </p:spPr>
        <p:txBody>
          <a:bodyPr>
            <a:noAutofit/>
          </a:bodyPr>
          <a:lstStyle/>
          <a:p>
            <a:r>
              <a:rPr lang="cs-CZ" sz="3800" b="1" dirty="0" smtClean="0"/>
              <a:t>Iontové zdroje </a:t>
            </a:r>
            <a:r>
              <a:rPr lang="cs-CZ" sz="3800" b="1" dirty="0" err="1" smtClean="0"/>
              <a:t>elektrohydrodynamické</a:t>
            </a:r>
            <a:endParaRPr lang="cs-CZ" sz="3800" b="1" dirty="0"/>
          </a:p>
        </p:txBody>
      </p:sp>
      <p:sp>
        <p:nvSpPr>
          <p:cNvPr id="5" name="Zástupný symbol pro datum 4"/>
          <p:cNvSpPr>
            <a:spLocks noGrp="1"/>
          </p:cNvSpPr>
          <p:nvPr>
            <p:ph type="dt" sz="half" idx="10"/>
          </p:nvPr>
        </p:nvSpPr>
        <p:spPr/>
        <p:txBody>
          <a:bodyPr/>
          <a:lstStyle/>
          <a:p>
            <a:r>
              <a:rPr lang="cs-CZ" smtClean="0"/>
              <a:t>2012</a:t>
            </a:r>
            <a:endParaRPr lang="en-US"/>
          </a:p>
        </p:txBody>
      </p:sp>
      <p:sp>
        <p:nvSpPr>
          <p:cNvPr id="6" name="Zástupný symbol pro číslo snímku 5"/>
          <p:cNvSpPr>
            <a:spLocks noGrp="1"/>
          </p:cNvSpPr>
          <p:nvPr>
            <p:ph type="sldNum" sz="quarter" idx="11"/>
          </p:nvPr>
        </p:nvSpPr>
        <p:spPr/>
        <p:txBody>
          <a:bodyPr/>
          <a:lstStyle/>
          <a:p>
            <a:pPr algn="r"/>
            <a:fld id="{D4C49B74-5DB2-4B03-B1D2-7F6A3C51C318}" type="slidenum">
              <a:rPr lang="en-US" smtClean="0"/>
              <a:pPr algn="r"/>
              <a:t>21</a:t>
            </a:fld>
            <a:endParaRPr lang="en-US"/>
          </a:p>
        </p:txBody>
      </p:sp>
      <p:sp>
        <p:nvSpPr>
          <p:cNvPr id="7" name="Zástupný symbol pro zápatí 6"/>
          <p:cNvSpPr>
            <a:spLocks noGrp="1"/>
          </p:cNvSpPr>
          <p:nvPr>
            <p:ph type="ftr" sz="quarter" idx="12"/>
          </p:nvPr>
        </p:nvSpPr>
        <p:spPr/>
        <p:txBody>
          <a:bodyPr/>
          <a:lstStyle/>
          <a:p>
            <a:r>
              <a:rPr lang="en-US" smtClean="0"/>
              <a:t>prof. Otruba</a:t>
            </a:r>
            <a:endParaRPr lang="en-US"/>
          </a:p>
        </p:txBody>
      </p:sp>
      <p:pic>
        <p:nvPicPr>
          <p:cNvPr id="8" name="Obrázek 7"/>
          <p:cNvPicPr/>
          <p:nvPr/>
        </p:nvPicPr>
        <p:blipFill>
          <a:blip r:embed="rId2"/>
          <a:srcRect l="17725" t="2722" r="10041" b="13467"/>
          <a:stretch>
            <a:fillRect/>
          </a:stretch>
        </p:blipFill>
        <p:spPr bwMode="auto">
          <a:xfrm>
            <a:off x="4500562" y="1571612"/>
            <a:ext cx="4143404" cy="400052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260648"/>
            <a:ext cx="8229600" cy="6048672"/>
          </a:xfrm>
        </p:spPr>
        <p:txBody>
          <a:bodyPr>
            <a:noAutofit/>
          </a:bodyPr>
          <a:lstStyle/>
          <a:p>
            <a:pPr marL="0" indent="0">
              <a:buNone/>
            </a:pPr>
            <a:r>
              <a:rPr lang="cs-CZ" sz="2000" dirty="0"/>
              <a:t>Analyzovaný vzorek je umístěn na manipulátoru umožňujícím měnit úhel dopadu iontů a </a:t>
            </a:r>
            <a:r>
              <a:rPr lang="cs-CZ" sz="2000" dirty="0" smtClean="0"/>
              <a:t>místo analýzy</a:t>
            </a:r>
            <a:r>
              <a:rPr lang="cs-CZ" sz="2000" dirty="0"/>
              <a:t>. Při bombardování vzorku dochází k odprašování částic povrchu do všech směrů. </a:t>
            </a:r>
            <a:r>
              <a:rPr lang="cs-CZ" sz="2000" dirty="0" smtClean="0"/>
              <a:t>Ionizované částice </a:t>
            </a:r>
            <a:r>
              <a:rPr lang="cs-CZ" sz="2000" dirty="0"/>
              <a:t>jsou pomocí systému elektrostatických čoček extrahovány a fokusovány do vstupní </a:t>
            </a:r>
            <a:r>
              <a:rPr lang="cs-CZ" sz="2000" dirty="0" smtClean="0"/>
              <a:t>apertury analyzátoru</a:t>
            </a:r>
            <a:r>
              <a:rPr lang="cs-CZ" sz="2000" dirty="0"/>
              <a:t>. Použití optiky u vstupní části analyzátoru zvyšuje propustnost systému, neboť </a:t>
            </a:r>
            <a:r>
              <a:rPr lang="cs-CZ" sz="2000" dirty="0" smtClean="0"/>
              <a:t>může zvětšit </a:t>
            </a:r>
            <a:r>
              <a:rPr lang="cs-CZ" sz="2000" dirty="0"/>
              <a:t>prostorový úhel, ze kterého jsou ionty systémem zpracovány. </a:t>
            </a:r>
            <a:endParaRPr lang="cs-CZ" sz="2000" dirty="0" smtClean="0"/>
          </a:p>
          <a:p>
            <a:pPr marL="0" indent="0">
              <a:buNone/>
            </a:pPr>
            <a:r>
              <a:rPr lang="cs-CZ" sz="2000" dirty="0" err="1" smtClean="0"/>
              <a:t>Energiové</a:t>
            </a:r>
            <a:r>
              <a:rPr lang="cs-CZ" sz="2000" dirty="0" smtClean="0"/>
              <a:t> </a:t>
            </a:r>
            <a:r>
              <a:rPr lang="cs-CZ" sz="2000" dirty="0"/>
              <a:t>rozdělení odprášených částic má maximum v oblasti kolem 10 </a:t>
            </a:r>
            <a:r>
              <a:rPr lang="cs-CZ" sz="2000" dirty="0" smtClean="0"/>
              <a:t>eV, avšak především </a:t>
            </a:r>
            <a:r>
              <a:rPr lang="cs-CZ" sz="2000" dirty="0" err="1" smtClean="0"/>
              <a:t>vysokoenergiová</a:t>
            </a:r>
            <a:r>
              <a:rPr lang="cs-CZ" sz="2000" dirty="0" smtClean="0"/>
              <a:t> </a:t>
            </a:r>
            <a:r>
              <a:rPr lang="cs-CZ" sz="2000" dirty="0"/>
              <a:t>část jednoatomových iontů může dosahovat energií v řádu stovek </a:t>
            </a:r>
            <a:r>
              <a:rPr lang="cs-CZ" sz="2000" dirty="0" err="1"/>
              <a:t>eV.</a:t>
            </a:r>
            <a:r>
              <a:rPr lang="cs-CZ" sz="2000" dirty="0"/>
              <a:t> </a:t>
            </a:r>
            <a:r>
              <a:rPr lang="cs-CZ" sz="2000" dirty="0" smtClean="0"/>
              <a:t>Extrakční optika </a:t>
            </a:r>
            <a:r>
              <a:rPr lang="cs-CZ" sz="2000" dirty="0"/>
              <a:t>urychluje </a:t>
            </a:r>
            <a:r>
              <a:rPr lang="cs-CZ" sz="2000" dirty="0" err="1"/>
              <a:t>nízkoenergiové</a:t>
            </a:r>
            <a:r>
              <a:rPr lang="cs-CZ" sz="2000" dirty="0"/>
              <a:t> sekundární ionty na energii vhodnou pro použitý </a:t>
            </a:r>
            <a:r>
              <a:rPr lang="cs-CZ" sz="2000" dirty="0" smtClean="0"/>
              <a:t>typ hmotnostního spektrometru</a:t>
            </a:r>
            <a:r>
              <a:rPr lang="cs-CZ" sz="2000" dirty="0"/>
              <a:t>. Pro kvadrupólový analyzátor je to energie v řádu desítek eV a pro </a:t>
            </a:r>
            <a:r>
              <a:rPr lang="cs-CZ" sz="2000" dirty="0" smtClean="0"/>
              <a:t>magnetický sektorový </a:t>
            </a:r>
            <a:r>
              <a:rPr lang="cs-CZ" sz="2000" dirty="0"/>
              <a:t>analyzátor energie dosahují až jednotek </a:t>
            </a:r>
            <a:r>
              <a:rPr lang="cs-CZ" sz="2000" dirty="0" err="1" smtClean="0"/>
              <a:t>keV</a:t>
            </a:r>
            <a:r>
              <a:rPr lang="cs-CZ" sz="2000" dirty="0" smtClean="0"/>
              <a:t>. Hmotnostní </a:t>
            </a:r>
            <a:r>
              <a:rPr lang="cs-CZ" sz="2000" dirty="0"/>
              <a:t>analýzu </a:t>
            </a:r>
            <a:r>
              <a:rPr lang="cs-CZ" sz="2000" dirty="0" smtClean="0"/>
              <a:t>lze provést </a:t>
            </a:r>
            <a:r>
              <a:rPr lang="cs-CZ" sz="2000" dirty="0"/>
              <a:t>pomocí </a:t>
            </a:r>
            <a:r>
              <a:rPr lang="cs-CZ" sz="2000" dirty="0" smtClean="0"/>
              <a:t>kvadrupólového, </a:t>
            </a:r>
            <a:r>
              <a:rPr lang="cs-CZ" sz="2000" dirty="0"/>
              <a:t>TOF (</a:t>
            </a:r>
            <a:r>
              <a:rPr lang="cs-CZ" sz="2000" dirty="0" err="1"/>
              <a:t>Time</a:t>
            </a:r>
            <a:r>
              <a:rPr lang="cs-CZ" sz="2000" dirty="0"/>
              <a:t> </a:t>
            </a:r>
            <a:r>
              <a:rPr lang="cs-CZ" sz="2000" dirty="0" err="1"/>
              <a:t>of</a:t>
            </a:r>
            <a:r>
              <a:rPr lang="cs-CZ" sz="2000" dirty="0"/>
              <a:t> </a:t>
            </a:r>
            <a:r>
              <a:rPr lang="cs-CZ" sz="2000" dirty="0" err="1"/>
              <a:t>Flight</a:t>
            </a:r>
            <a:r>
              <a:rPr lang="cs-CZ" sz="2000" dirty="0" smtClean="0"/>
              <a:t>) nebo </a:t>
            </a:r>
            <a:r>
              <a:rPr lang="cs-CZ" sz="2000" dirty="0"/>
              <a:t>magnetického </a:t>
            </a:r>
            <a:r>
              <a:rPr lang="cs-CZ" sz="2000" dirty="0" smtClean="0"/>
              <a:t>analyzátoru. </a:t>
            </a:r>
          </a:p>
          <a:p>
            <a:pPr marL="0" indent="0">
              <a:buNone/>
            </a:pPr>
            <a:r>
              <a:rPr lang="cs-CZ" sz="2000" dirty="0" smtClean="0"/>
              <a:t>Výběr </a:t>
            </a:r>
            <a:r>
              <a:rPr lang="cs-CZ" sz="2000" dirty="0"/>
              <a:t>detektoru iontů závisí na velikosti signálu </a:t>
            </a:r>
            <a:r>
              <a:rPr lang="cs-CZ" sz="2000" dirty="0" smtClean="0"/>
              <a:t>sekundárních iontů</a:t>
            </a:r>
            <a:r>
              <a:rPr lang="cs-CZ" sz="2000" dirty="0"/>
              <a:t>, </a:t>
            </a:r>
            <a:r>
              <a:rPr lang="cs-CZ" sz="2000" dirty="0" smtClean="0"/>
              <a:t>při vyšších </a:t>
            </a:r>
            <a:r>
              <a:rPr lang="cs-CZ" sz="2000" dirty="0"/>
              <a:t>proudech je používána Faradayova sonda, při nižších detektory s elektronovým násobičem.</a:t>
            </a:r>
          </a:p>
        </p:txBody>
      </p:sp>
      <p:sp>
        <p:nvSpPr>
          <p:cNvPr id="5" name="Zástupný symbol pro datum 4"/>
          <p:cNvSpPr>
            <a:spLocks noGrp="1"/>
          </p:cNvSpPr>
          <p:nvPr>
            <p:ph type="dt" sz="half" idx="10"/>
          </p:nvPr>
        </p:nvSpPr>
        <p:spPr/>
        <p:txBody>
          <a:bodyPr/>
          <a:lstStyle/>
          <a:p>
            <a:r>
              <a:rPr lang="cs-CZ" dirty="0" smtClean="0"/>
              <a:t>2012</a:t>
            </a:r>
            <a:endParaRPr lang="en-US" dirty="0"/>
          </a:p>
        </p:txBody>
      </p:sp>
      <p:sp>
        <p:nvSpPr>
          <p:cNvPr id="6" name="Zástupný symbol pro číslo snímku 5"/>
          <p:cNvSpPr>
            <a:spLocks noGrp="1"/>
          </p:cNvSpPr>
          <p:nvPr>
            <p:ph type="sldNum" sz="quarter" idx="11"/>
          </p:nvPr>
        </p:nvSpPr>
        <p:spPr/>
        <p:txBody>
          <a:bodyPr/>
          <a:lstStyle/>
          <a:p>
            <a:pPr algn="r"/>
            <a:fld id="{D4C49B74-5DB2-4B03-B1D2-7F6A3C51C318}" type="slidenum">
              <a:rPr lang="en-US" smtClean="0"/>
              <a:pPr algn="r"/>
              <a:t>22</a:t>
            </a:fld>
            <a:endParaRPr lang="en-US"/>
          </a:p>
        </p:txBody>
      </p:sp>
      <p:sp>
        <p:nvSpPr>
          <p:cNvPr id="7" name="Zástupný symbol pro zápatí 6"/>
          <p:cNvSpPr>
            <a:spLocks noGrp="1"/>
          </p:cNvSpPr>
          <p:nvPr>
            <p:ph type="ftr" sz="quarter" idx="12"/>
          </p:nvPr>
        </p:nvSpPr>
        <p:spPr/>
        <p:txBody>
          <a:bodyPr/>
          <a:lstStyle/>
          <a:p>
            <a:r>
              <a:rPr lang="en-US" smtClean="0"/>
              <a:t>prof. Otruba</a:t>
            </a:r>
            <a:endParaRPr lang="en-US"/>
          </a:p>
        </p:txBody>
      </p:sp>
    </p:spTree>
    <p:extLst>
      <p:ext uri="{BB962C8B-B14F-4D97-AF65-F5344CB8AC3E}">
        <p14:creationId xmlns:p14="http://schemas.microsoft.com/office/powerpoint/2010/main" val="102790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4000" b="1" dirty="0" err="1" smtClean="0"/>
              <a:t>Cameca</a:t>
            </a:r>
            <a:r>
              <a:rPr lang="cs-CZ" sz="4000" b="1" dirty="0" smtClean="0"/>
              <a:t> IMS 300</a:t>
            </a:r>
            <a:endParaRPr lang="cs-CZ" sz="40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23</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pic>
        <p:nvPicPr>
          <p:cNvPr id="1026" name="Picture 2"/>
          <p:cNvPicPr>
            <a:picLocks noChangeAspect="1" noChangeArrowheads="1"/>
          </p:cNvPicPr>
          <p:nvPr/>
        </p:nvPicPr>
        <p:blipFill>
          <a:blip r:embed="rId2">
            <a:lum bright="-10000" contrast="30000"/>
          </a:blip>
          <a:srcRect l="34570" t="30762" r="12109" b="22363"/>
          <a:stretch>
            <a:fillRect/>
          </a:stretch>
        </p:blipFill>
        <p:spPr bwMode="auto">
          <a:xfrm>
            <a:off x="1285852" y="1500174"/>
            <a:ext cx="6786610" cy="4773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sz="half" idx="1"/>
          </p:nvPr>
        </p:nvSpPr>
        <p:spPr>
          <a:xfrm>
            <a:off x="285720" y="1500174"/>
            <a:ext cx="3714776" cy="4857784"/>
          </a:xfrm>
        </p:spPr>
        <p:txBody>
          <a:bodyPr>
            <a:noAutofit/>
          </a:bodyPr>
          <a:lstStyle/>
          <a:p>
            <a:pPr marL="0">
              <a:buNone/>
            </a:pPr>
            <a:r>
              <a:rPr lang="cs-CZ" sz="1600" i="1" dirty="0" smtClean="0"/>
              <a:t>Dynamický sektorově-magnetický SIMS s dvojitou fokusací, který </a:t>
            </a:r>
            <a:r>
              <a:rPr lang="cs-CZ" sz="1600" i="1" dirty="0" err="1" smtClean="0"/>
              <a:t>umoľňuje</a:t>
            </a:r>
            <a:r>
              <a:rPr lang="cs-CZ" sz="1600" i="1" dirty="0" smtClean="0"/>
              <a:t> zobrazovací režimy iontového mikroskopu i mikrosondy. 1. </a:t>
            </a:r>
            <a:r>
              <a:rPr lang="cs-CZ" sz="1600" i="1" dirty="0" err="1" smtClean="0"/>
              <a:t>Duoplazmatron</a:t>
            </a:r>
            <a:r>
              <a:rPr lang="cs-CZ" sz="1600" i="1" dirty="0" smtClean="0"/>
              <a:t>, 2. Iontový zdroj cesia, 3. Hmotnostní filtr, 4. Apertury, elektrostatické čočky, 5. Vychylovací destičky, 6. Vakuová propust, 7. Vzorek, 8. Extrakční (imerzní) čočka, 9. Dynamické emitační destičky, 10. Elektrostatické čočky (tři polohy pro tři různá zvětšení iontového obrazu), 11. Kontrastní clona, 12. Elektrostatický filtr, 13. Výstupní štěrbina filtru, 14. Čočka hmotnostního analyzátoru, 15. Magnetický sektor, 16. Výstupní štěrbina, 17. Projekční čočky, 18. Polohování svazku, 19. Elektrostatický sektor, 20. Faradayova klícka, 21. Elektronový násobič, 22. </a:t>
            </a:r>
            <a:r>
              <a:rPr lang="cs-CZ" sz="1600" i="1" dirty="0" err="1" smtClean="0"/>
              <a:t>Kanálovací</a:t>
            </a:r>
            <a:r>
              <a:rPr lang="cs-CZ" sz="1600" i="1" dirty="0" smtClean="0"/>
              <a:t> destička s fluorescenčním stínítkem.</a:t>
            </a:r>
            <a:endParaRPr lang="cs-CZ" sz="1600" dirty="0"/>
          </a:p>
        </p:txBody>
      </p:sp>
      <p:sp>
        <p:nvSpPr>
          <p:cNvPr id="7" name="Nadpis 6"/>
          <p:cNvSpPr>
            <a:spLocks noGrp="1"/>
          </p:cNvSpPr>
          <p:nvPr>
            <p:ph type="title"/>
          </p:nvPr>
        </p:nvSpPr>
        <p:spPr/>
        <p:txBody>
          <a:bodyPr>
            <a:noAutofit/>
          </a:bodyPr>
          <a:lstStyle/>
          <a:p>
            <a:r>
              <a:rPr lang="cs-CZ" sz="4000" b="1" dirty="0" smtClean="0"/>
              <a:t>SIMS spektrometr s dvojitou fokusací</a:t>
            </a:r>
            <a:endParaRPr lang="cs-CZ" sz="40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24</a:t>
            </a:fld>
            <a:endParaRPr lang="en-US" dirty="0"/>
          </a:p>
        </p:txBody>
      </p:sp>
      <p:sp>
        <p:nvSpPr>
          <p:cNvPr id="6" name="Zástupný symbol pro zápatí 5"/>
          <p:cNvSpPr>
            <a:spLocks noGrp="1"/>
          </p:cNvSpPr>
          <p:nvPr>
            <p:ph type="ftr" sz="quarter" idx="12"/>
          </p:nvPr>
        </p:nvSpPr>
        <p:spPr/>
        <p:txBody>
          <a:bodyPr/>
          <a:lstStyle/>
          <a:p>
            <a:r>
              <a:rPr lang="en-US" smtClean="0"/>
              <a:t>prof. Otruba</a:t>
            </a:r>
            <a:endParaRPr lang="en-US" dirty="0"/>
          </a:p>
        </p:txBody>
      </p:sp>
      <p:pic>
        <p:nvPicPr>
          <p:cNvPr id="1026" name="Picture 2" descr="C:\Documents and Settings\pracovní\Dokumenty\Universita\Přednášky\Atomová spektrometrie\SIMS_soubory\obr%203.gif"/>
          <p:cNvPicPr>
            <a:picLocks noChangeAspect="1" noChangeArrowheads="1"/>
          </p:cNvPicPr>
          <p:nvPr/>
        </p:nvPicPr>
        <p:blipFill>
          <a:blip r:embed="rId3"/>
          <a:srcRect/>
          <a:stretch>
            <a:fillRect/>
          </a:stretch>
        </p:blipFill>
        <p:spPr bwMode="auto">
          <a:xfrm>
            <a:off x="3714744" y="2000240"/>
            <a:ext cx="5114925" cy="342902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00034" y="357166"/>
            <a:ext cx="8229600" cy="1143000"/>
          </a:xfrm>
        </p:spPr>
        <p:txBody>
          <a:bodyPr/>
          <a:lstStyle/>
          <a:p>
            <a:r>
              <a:rPr lang="cs-CZ" dirty="0" smtClean="0"/>
              <a:t>Princip TOF SIMS</a:t>
            </a:r>
            <a:endParaRPr lang="cs-CZ"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25</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pic>
        <p:nvPicPr>
          <p:cNvPr id="3074" name="Picture 2"/>
          <p:cNvPicPr>
            <a:picLocks noChangeAspect="1" noChangeArrowheads="1"/>
          </p:cNvPicPr>
          <p:nvPr/>
        </p:nvPicPr>
        <p:blipFill>
          <a:blip r:embed="rId2">
            <a:lum contrast="20000"/>
          </a:blip>
          <a:srcRect l="41602" t="33251" r="2734" b="29688"/>
          <a:stretch>
            <a:fillRect/>
          </a:stretch>
        </p:blipFill>
        <p:spPr bwMode="auto">
          <a:xfrm>
            <a:off x="285720" y="1571612"/>
            <a:ext cx="8522992" cy="453967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cs-CZ" sz="4000" b="1" dirty="0" smtClean="0"/>
              <a:t>SIMS – TOF spektrometr</a:t>
            </a:r>
            <a:endParaRPr lang="cs-CZ" sz="40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26</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pic>
        <p:nvPicPr>
          <p:cNvPr id="4098" name="Picture 2"/>
          <p:cNvPicPr>
            <a:picLocks noChangeAspect="1" noChangeArrowheads="1"/>
          </p:cNvPicPr>
          <p:nvPr/>
        </p:nvPicPr>
        <p:blipFill>
          <a:blip r:embed="rId3">
            <a:lum bright="-10000" contrast="30000"/>
          </a:blip>
          <a:srcRect l="43946" t="36048" r="8593" b="29688"/>
          <a:stretch>
            <a:fillRect/>
          </a:stretch>
        </p:blipFill>
        <p:spPr bwMode="auto">
          <a:xfrm>
            <a:off x="571472" y="1571612"/>
            <a:ext cx="8078266" cy="466563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sz="half" idx="1"/>
          </p:nvPr>
        </p:nvSpPr>
        <p:spPr/>
        <p:txBody>
          <a:bodyPr>
            <a:normAutofit fontScale="92500" lnSpcReduction="10000"/>
          </a:bodyPr>
          <a:lstStyle/>
          <a:p>
            <a:pPr marL="0">
              <a:buNone/>
            </a:pPr>
            <a:r>
              <a:rPr lang="cs-CZ" i="1" dirty="0" smtClean="0"/>
              <a:t>1. Elektronově srážkový iontový zdroj, 2. Pulzní kondenzátor, 3. Faradayova klícka, 4. Kondenzátor, 5. Apertura, vychylování, </a:t>
            </a:r>
            <a:r>
              <a:rPr lang="cs-CZ" i="1" dirty="0" err="1" smtClean="0"/>
              <a:t>unipotenciální</a:t>
            </a:r>
            <a:r>
              <a:rPr lang="cs-CZ" i="1" dirty="0" smtClean="0"/>
              <a:t> čočka, 6. Vzorek, 7. </a:t>
            </a:r>
            <a:r>
              <a:rPr lang="cs-CZ" i="1" dirty="0" err="1" smtClean="0"/>
              <a:t>Excimerový</a:t>
            </a:r>
            <a:r>
              <a:rPr lang="cs-CZ" i="1" dirty="0" smtClean="0"/>
              <a:t> laser, 8. Křemenná čočka, 9. Extrakční čočka, 10. Volná letová dráha, 11. </a:t>
            </a:r>
            <a:r>
              <a:rPr lang="cs-CZ" i="1" dirty="0" err="1" smtClean="0"/>
              <a:t>Reflektron</a:t>
            </a:r>
            <a:r>
              <a:rPr lang="cs-CZ" i="1" dirty="0" smtClean="0"/>
              <a:t>, 12. Detektor (</a:t>
            </a:r>
            <a:r>
              <a:rPr lang="cs-CZ" i="1" dirty="0" err="1" smtClean="0"/>
              <a:t>kanálovací</a:t>
            </a:r>
            <a:r>
              <a:rPr lang="cs-CZ" i="1" dirty="0" smtClean="0"/>
              <a:t> destičky).</a:t>
            </a:r>
            <a:endParaRPr lang="cs-CZ" dirty="0"/>
          </a:p>
        </p:txBody>
      </p:sp>
      <p:sp>
        <p:nvSpPr>
          <p:cNvPr id="7" name="Nadpis 6"/>
          <p:cNvSpPr>
            <a:spLocks noGrp="1"/>
          </p:cNvSpPr>
          <p:nvPr>
            <p:ph type="title"/>
          </p:nvPr>
        </p:nvSpPr>
        <p:spPr/>
        <p:txBody>
          <a:bodyPr>
            <a:normAutofit fontScale="90000"/>
          </a:bodyPr>
          <a:lstStyle/>
          <a:p>
            <a:r>
              <a:rPr lang="cs-CZ" sz="4000" b="1" i="1" dirty="0" smtClean="0"/>
              <a:t>Kombinovaný spektrometr </a:t>
            </a:r>
            <a:br>
              <a:rPr lang="cs-CZ" sz="4000" b="1" i="1" dirty="0" smtClean="0"/>
            </a:br>
            <a:r>
              <a:rPr lang="cs-CZ" sz="4000" b="1" i="1" dirty="0" smtClean="0"/>
              <a:t>TOF-SIMS/Laser-SNMS </a:t>
            </a:r>
            <a:endParaRPr lang="cs-CZ" sz="4000" b="1" dirty="0"/>
          </a:p>
        </p:txBody>
      </p:sp>
      <p:sp>
        <p:nvSpPr>
          <p:cNvPr id="3" name="Zástupný symbol pro datum 2"/>
          <p:cNvSpPr>
            <a:spLocks noGrp="1"/>
          </p:cNvSpPr>
          <p:nvPr>
            <p:ph type="dt" sz="half" idx="10"/>
          </p:nvPr>
        </p:nvSpPr>
        <p:spPr/>
        <p:txBody>
          <a:bodyPr/>
          <a:lstStyle/>
          <a:p>
            <a:r>
              <a:rPr lang="cs-CZ" smtClean="0"/>
              <a:t>2012</a:t>
            </a:r>
            <a:endParaRPr lang="en-US"/>
          </a:p>
        </p:txBody>
      </p:sp>
      <p:sp>
        <p:nvSpPr>
          <p:cNvPr id="4" name="Zástupný symbol pro číslo snímku 3"/>
          <p:cNvSpPr>
            <a:spLocks noGrp="1"/>
          </p:cNvSpPr>
          <p:nvPr>
            <p:ph type="sldNum" sz="quarter" idx="11"/>
          </p:nvPr>
        </p:nvSpPr>
        <p:spPr/>
        <p:txBody>
          <a:bodyPr/>
          <a:lstStyle/>
          <a:p>
            <a:pPr algn="r"/>
            <a:fld id="{D4C49B74-5DB2-4B03-B1D2-7F6A3C51C318}" type="slidenum">
              <a:rPr lang="en-US" smtClean="0"/>
              <a:pPr algn="r"/>
              <a:t>27</a:t>
            </a:fld>
            <a:endParaRPr lang="en-US"/>
          </a:p>
        </p:txBody>
      </p:sp>
      <p:sp>
        <p:nvSpPr>
          <p:cNvPr id="5" name="Zástupný symbol pro zápatí 4"/>
          <p:cNvSpPr>
            <a:spLocks noGrp="1"/>
          </p:cNvSpPr>
          <p:nvPr>
            <p:ph type="ftr" sz="quarter" idx="12"/>
          </p:nvPr>
        </p:nvSpPr>
        <p:spPr/>
        <p:txBody>
          <a:bodyPr/>
          <a:lstStyle/>
          <a:p>
            <a:r>
              <a:rPr lang="en-US" smtClean="0"/>
              <a:t>prof. Otruba</a:t>
            </a:r>
            <a:endParaRPr lang="en-US"/>
          </a:p>
        </p:txBody>
      </p:sp>
      <p:pic>
        <p:nvPicPr>
          <p:cNvPr id="2050" name="Picture 2" descr="C:\Documents and Settings\pracovní\Dokumenty\Universita\Přednášky\Atomová spektrometrie\SIMS_soubory\obr%204.gif"/>
          <p:cNvPicPr>
            <a:picLocks noChangeAspect="1" noChangeArrowheads="1"/>
          </p:cNvPicPr>
          <p:nvPr/>
        </p:nvPicPr>
        <p:blipFill>
          <a:blip r:embed="rId3"/>
          <a:srcRect/>
          <a:stretch>
            <a:fillRect/>
          </a:stretch>
        </p:blipFill>
        <p:spPr bwMode="auto">
          <a:xfrm>
            <a:off x="4500562" y="1315978"/>
            <a:ext cx="4205291" cy="501608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000" b="1" dirty="0" smtClean="0"/>
              <a:t>Typické spektrum  </a:t>
            </a:r>
            <a:br>
              <a:rPr lang="cs-CZ" sz="4000" b="1" dirty="0" smtClean="0"/>
            </a:br>
            <a:r>
              <a:rPr lang="cs-CZ" sz="4000" b="1" dirty="0" err="1" smtClean="0"/>
              <a:t>polyethylen</a:t>
            </a:r>
            <a:r>
              <a:rPr lang="cs-CZ" sz="4000" b="1" dirty="0" smtClean="0"/>
              <a:t> </a:t>
            </a:r>
            <a:r>
              <a:rPr lang="cs-CZ" sz="4000" b="1" dirty="0" err="1" smtClean="0"/>
              <a:t>tereftalát</a:t>
            </a:r>
            <a:endParaRPr lang="cs-CZ" sz="4000" b="1" dirty="0"/>
          </a:p>
        </p:txBody>
      </p:sp>
      <p:sp>
        <p:nvSpPr>
          <p:cNvPr id="3" name="Zástupný symbol pro datum 2"/>
          <p:cNvSpPr>
            <a:spLocks noGrp="1"/>
          </p:cNvSpPr>
          <p:nvPr>
            <p:ph type="dt" sz="half" idx="10"/>
          </p:nvPr>
        </p:nvSpPr>
        <p:spPr/>
        <p:txBody>
          <a:bodyPr/>
          <a:lstStyle/>
          <a:p>
            <a:r>
              <a:rPr lang="cs-CZ" smtClean="0"/>
              <a:t>2012</a:t>
            </a:r>
            <a:endParaRPr lang="en-US"/>
          </a:p>
        </p:txBody>
      </p:sp>
      <p:sp>
        <p:nvSpPr>
          <p:cNvPr id="4" name="Zástupný symbol pro číslo snímku 3"/>
          <p:cNvSpPr>
            <a:spLocks noGrp="1"/>
          </p:cNvSpPr>
          <p:nvPr>
            <p:ph type="sldNum" sz="quarter" idx="11"/>
          </p:nvPr>
        </p:nvSpPr>
        <p:spPr/>
        <p:txBody>
          <a:bodyPr/>
          <a:lstStyle/>
          <a:p>
            <a:pPr algn="r"/>
            <a:fld id="{D4C49B74-5DB2-4B03-B1D2-7F6A3C51C318}" type="slidenum">
              <a:rPr lang="en-US" smtClean="0"/>
              <a:pPr algn="r"/>
              <a:t>28</a:t>
            </a:fld>
            <a:endParaRPr lang="en-US"/>
          </a:p>
        </p:txBody>
      </p:sp>
      <p:sp>
        <p:nvSpPr>
          <p:cNvPr id="5" name="Zástupný symbol pro zápatí 4"/>
          <p:cNvSpPr>
            <a:spLocks noGrp="1"/>
          </p:cNvSpPr>
          <p:nvPr>
            <p:ph type="ftr" sz="quarter" idx="12"/>
          </p:nvPr>
        </p:nvSpPr>
        <p:spPr/>
        <p:txBody>
          <a:bodyPr/>
          <a:lstStyle/>
          <a:p>
            <a:r>
              <a:rPr lang="en-US" smtClean="0"/>
              <a:t>prof. Otruba</a:t>
            </a:r>
            <a:endParaRPr lang="en-US"/>
          </a:p>
        </p:txBody>
      </p:sp>
      <p:pic>
        <p:nvPicPr>
          <p:cNvPr id="6147" name="Picture 3"/>
          <p:cNvPicPr>
            <a:picLocks noChangeAspect="1" noChangeArrowheads="1"/>
          </p:cNvPicPr>
          <p:nvPr/>
        </p:nvPicPr>
        <p:blipFill>
          <a:blip r:embed="rId2">
            <a:lum bright="-20000" contrast="40000"/>
          </a:blip>
          <a:srcRect l="27148" t="29492" r="12500" b="21435"/>
          <a:stretch>
            <a:fillRect/>
          </a:stretch>
        </p:blipFill>
        <p:spPr bwMode="auto">
          <a:xfrm>
            <a:off x="428596" y="1500174"/>
            <a:ext cx="8286808" cy="478634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sz="half" idx="1"/>
          </p:nvPr>
        </p:nvSpPr>
        <p:spPr/>
        <p:txBody>
          <a:bodyPr/>
          <a:lstStyle/>
          <a:p>
            <a:r>
              <a:rPr lang="cs-CZ" dirty="0" smtClean="0"/>
              <a:t>Zařízení pracuje s velmi nízkým tlakem v komoře vzorku 10-8Pa, který je nezbytný pro zabránění kontaminace povrchu vzorku a pro zajištění dostatečně velké střední volné dráhy sekundárních iontů</a:t>
            </a:r>
          </a:p>
          <a:p>
            <a:endParaRPr lang="cs-CZ" dirty="0"/>
          </a:p>
        </p:txBody>
      </p:sp>
      <p:sp>
        <p:nvSpPr>
          <p:cNvPr id="7" name="Nadpis 6"/>
          <p:cNvSpPr>
            <a:spLocks noGrp="1"/>
          </p:cNvSpPr>
          <p:nvPr>
            <p:ph type="title"/>
          </p:nvPr>
        </p:nvSpPr>
        <p:spPr/>
        <p:txBody>
          <a:bodyPr>
            <a:noAutofit/>
          </a:bodyPr>
          <a:lstStyle/>
          <a:p>
            <a:r>
              <a:rPr lang="cs-CZ" sz="3800" b="1" dirty="0" smtClean="0"/>
              <a:t>Schéma iontového </a:t>
            </a:r>
            <a:r>
              <a:rPr lang="cs-CZ" sz="3800" b="1" dirty="0" err="1" smtClean="0"/>
              <a:t>mikroanalyzátoru</a:t>
            </a:r>
            <a:r>
              <a:rPr lang="cs-CZ" sz="3800" b="1" dirty="0" smtClean="0"/>
              <a:t> </a:t>
            </a:r>
            <a:endParaRPr lang="cs-CZ" sz="38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29</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dirty="0"/>
          </a:p>
        </p:txBody>
      </p:sp>
      <p:pic>
        <p:nvPicPr>
          <p:cNvPr id="10" name="Obrázek 9"/>
          <p:cNvPicPr/>
          <p:nvPr/>
        </p:nvPicPr>
        <p:blipFill>
          <a:blip r:embed="rId2"/>
          <a:srcRect r="32644"/>
          <a:stretch>
            <a:fillRect/>
          </a:stretch>
        </p:blipFill>
        <p:spPr bwMode="auto">
          <a:xfrm>
            <a:off x="4643438" y="1785926"/>
            <a:ext cx="4024321" cy="414340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142844" y="1643050"/>
            <a:ext cx="3900486" cy="4714908"/>
          </a:xfrm>
        </p:spPr>
        <p:txBody>
          <a:bodyPr>
            <a:normAutofit fontScale="85000" lnSpcReduction="10000"/>
          </a:bodyPr>
          <a:lstStyle/>
          <a:p>
            <a:pPr marL="0" indent="0" algn="l">
              <a:buNone/>
            </a:pPr>
            <a:r>
              <a:rPr lang="cs-CZ" dirty="0" smtClean="0"/>
              <a:t>Teoretický popis jevu rozprašování vychází ze dvou různých pojetí - buď je to důsledek vypařování materiálu z "tepelných klínů", oblastí se zvýšenou teplotou vytvořených v místě dopadu jednotlivých primárních iontů nebo na základě srážkového kaskádního procesu, kdy jsou rozprašovány jednotlivé povrchové atomy, kterým při rozvoji kaskády byla předána dostatečná energie.</a:t>
            </a:r>
            <a:endParaRPr lang="cs-CZ" dirty="0"/>
          </a:p>
        </p:txBody>
      </p:sp>
      <p:sp>
        <p:nvSpPr>
          <p:cNvPr id="3" name="Nadpis 2"/>
          <p:cNvSpPr>
            <a:spLocks noGrp="1"/>
          </p:cNvSpPr>
          <p:nvPr>
            <p:ph type="title"/>
          </p:nvPr>
        </p:nvSpPr>
        <p:spPr/>
        <p:txBody>
          <a:bodyPr>
            <a:normAutofit/>
          </a:bodyPr>
          <a:lstStyle/>
          <a:p>
            <a:r>
              <a:rPr lang="cs-CZ" sz="4000" b="1" dirty="0" smtClean="0"/>
              <a:t>Interakce iont-pevná látka</a:t>
            </a:r>
            <a:endParaRPr lang="cs-CZ" sz="4000"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3</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pic>
        <p:nvPicPr>
          <p:cNvPr id="7" name="Obrázek 6"/>
          <p:cNvPicPr/>
          <p:nvPr/>
        </p:nvPicPr>
        <p:blipFill>
          <a:blip r:embed="rId2"/>
          <a:srcRect l="5618" r="19101" b="20635"/>
          <a:stretch>
            <a:fillRect/>
          </a:stretch>
        </p:blipFill>
        <p:spPr bwMode="auto">
          <a:xfrm>
            <a:off x="4000496" y="2071678"/>
            <a:ext cx="4786346" cy="35719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p:txBody>
          <a:bodyPr>
            <a:normAutofit/>
          </a:bodyPr>
          <a:lstStyle/>
          <a:p>
            <a:pPr hangingPunct="0"/>
            <a:r>
              <a:rPr lang="cs-CZ" dirty="0" smtClean="0"/>
              <a:t>analýza koncentračních profilů prvků směrem do hloubky vzorku pomocí intenzivního odprašování</a:t>
            </a:r>
          </a:p>
          <a:p>
            <a:pPr hangingPunct="0"/>
            <a:r>
              <a:rPr lang="cs-CZ" dirty="0" smtClean="0"/>
              <a:t>analýzu povrchů a tenkých vrstev při pomalém odprašování</a:t>
            </a:r>
          </a:p>
          <a:p>
            <a:pPr hangingPunct="0"/>
            <a:r>
              <a:rPr lang="cs-CZ" dirty="0" smtClean="0"/>
              <a:t>analýzu prvků a sloučenin v malém objemu</a:t>
            </a:r>
          </a:p>
          <a:p>
            <a:pPr>
              <a:buNone/>
            </a:pPr>
            <a:endParaRPr lang="cs-CZ" dirty="0"/>
          </a:p>
        </p:txBody>
      </p:sp>
      <p:sp>
        <p:nvSpPr>
          <p:cNvPr id="8" name="Nadpis 7"/>
          <p:cNvSpPr>
            <a:spLocks noGrp="1"/>
          </p:cNvSpPr>
          <p:nvPr>
            <p:ph type="title"/>
          </p:nvPr>
        </p:nvSpPr>
        <p:spPr/>
        <p:txBody>
          <a:bodyPr>
            <a:normAutofit/>
          </a:bodyPr>
          <a:lstStyle/>
          <a:p>
            <a:r>
              <a:rPr lang="cs-CZ" sz="4000" b="1" dirty="0" smtClean="0"/>
              <a:t>Aplikace SIMS</a:t>
            </a:r>
            <a:endParaRPr lang="cs-CZ" sz="4000" b="1" dirty="0"/>
          </a:p>
        </p:txBody>
      </p:sp>
      <p:sp>
        <p:nvSpPr>
          <p:cNvPr id="5" name="Zástupný symbol pro datum 4"/>
          <p:cNvSpPr>
            <a:spLocks noGrp="1"/>
          </p:cNvSpPr>
          <p:nvPr>
            <p:ph type="dt" sz="half" idx="10"/>
          </p:nvPr>
        </p:nvSpPr>
        <p:spPr/>
        <p:txBody>
          <a:bodyPr/>
          <a:lstStyle/>
          <a:p>
            <a:r>
              <a:rPr lang="cs-CZ" smtClean="0"/>
              <a:t>2012</a:t>
            </a:r>
            <a:endParaRPr lang="en-US"/>
          </a:p>
        </p:txBody>
      </p:sp>
      <p:sp>
        <p:nvSpPr>
          <p:cNvPr id="6" name="Zástupný symbol pro číslo snímku 5"/>
          <p:cNvSpPr>
            <a:spLocks noGrp="1"/>
          </p:cNvSpPr>
          <p:nvPr>
            <p:ph type="sldNum" sz="quarter" idx="11"/>
          </p:nvPr>
        </p:nvSpPr>
        <p:spPr/>
        <p:txBody>
          <a:bodyPr/>
          <a:lstStyle/>
          <a:p>
            <a:pPr algn="r"/>
            <a:fld id="{D4C49B74-5DB2-4B03-B1D2-7F6A3C51C318}" type="slidenum">
              <a:rPr lang="en-US" smtClean="0"/>
              <a:pPr algn="r"/>
              <a:t>30</a:t>
            </a:fld>
            <a:endParaRPr lang="en-US"/>
          </a:p>
        </p:txBody>
      </p:sp>
      <p:sp>
        <p:nvSpPr>
          <p:cNvPr id="7" name="Zástupný symbol pro zápatí 6"/>
          <p:cNvSpPr>
            <a:spLocks noGrp="1"/>
          </p:cNvSpPr>
          <p:nvPr>
            <p:ph type="ftr" sz="quarter" idx="12"/>
          </p:nvPr>
        </p:nvSpPr>
        <p:spPr/>
        <p:txBody>
          <a:bodyPr/>
          <a:lstStyle/>
          <a:p>
            <a:r>
              <a:rPr lang="en-US" smtClean="0"/>
              <a:t>prof. Otruba</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Autofit/>
          </a:bodyPr>
          <a:lstStyle/>
          <a:p>
            <a:r>
              <a:rPr lang="cs-CZ" sz="4000" b="1" dirty="0" smtClean="0"/>
              <a:t>Hloubkový profil </a:t>
            </a:r>
            <a:r>
              <a:rPr lang="cs-CZ" sz="4000" b="1" dirty="0" err="1" smtClean="0"/>
              <a:t>InGaP</a:t>
            </a:r>
            <a:r>
              <a:rPr lang="cs-CZ" sz="4000" b="1" dirty="0" smtClean="0"/>
              <a:t>/</a:t>
            </a:r>
            <a:r>
              <a:rPr lang="cs-CZ" sz="4000" b="1" dirty="0" err="1" smtClean="0"/>
              <a:t>GaAs</a:t>
            </a:r>
            <a:r>
              <a:rPr lang="cs-CZ" sz="4000" b="1" dirty="0" smtClean="0"/>
              <a:t> </a:t>
            </a:r>
            <a:br>
              <a:rPr lang="cs-CZ" sz="4000" b="1" dirty="0" smtClean="0"/>
            </a:br>
            <a:r>
              <a:rPr lang="cs-CZ" sz="4000" b="1" dirty="0" smtClean="0"/>
              <a:t>s implantovaným Si</a:t>
            </a:r>
            <a:endParaRPr lang="cs-CZ" sz="4000" b="1" dirty="0"/>
          </a:p>
        </p:txBody>
      </p:sp>
      <p:sp>
        <p:nvSpPr>
          <p:cNvPr id="5" name="Zástupný symbol pro datum 4"/>
          <p:cNvSpPr>
            <a:spLocks noGrp="1"/>
          </p:cNvSpPr>
          <p:nvPr>
            <p:ph type="dt" sz="half" idx="10"/>
          </p:nvPr>
        </p:nvSpPr>
        <p:spPr/>
        <p:txBody>
          <a:bodyPr/>
          <a:lstStyle/>
          <a:p>
            <a:r>
              <a:rPr lang="cs-CZ" smtClean="0"/>
              <a:t>2012</a:t>
            </a:r>
            <a:endParaRPr lang="en-US"/>
          </a:p>
        </p:txBody>
      </p:sp>
      <p:sp>
        <p:nvSpPr>
          <p:cNvPr id="6" name="Zástupný symbol pro číslo snímku 5"/>
          <p:cNvSpPr>
            <a:spLocks noGrp="1"/>
          </p:cNvSpPr>
          <p:nvPr>
            <p:ph type="sldNum" sz="quarter" idx="11"/>
          </p:nvPr>
        </p:nvSpPr>
        <p:spPr/>
        <p:txBody>
          <a:bodyPr/>
          <a:lstStyle/>
          <a:p>
            <a:pPr algn="r"/>
            <a:fld id="{D4C49B74-5DB2-4B03-B1D2-7F6A3C51C318}" type="slidenum">
              <a:rPr lang="en-US" smtClean="0"/>
              <a:pPr algn="r"/>
              <a:t>31</a:t>
            </a:fld>
            <a:endParaRPr lang="en-US"/>
          </a:p>
        </p:txBody>
      </p:sp>
      <p:sp>
        <p:nvSpPr>
          <p:cNvPr id="7" name="Zástupný symbol pro zápatí 6"/>
          <p:cNvSpPr>
            <a:spLocks noGrp="1"/>
          </p:cNvSpPr>
          <p:nvPr>
            <p:ph type="ftr" sz="quarter" idx="12"/>
          </p:nvPr>
        </p:nvSpPr>
        <p:spPr/>
        <p:txBody>
          <a:bodyPr/>
          <a:lstStyle/>
          <a:p>
            <a:r>
              <a:rPr lang="en-US" smtClean="0"/>
              <a:t>prof. Otruba</a:t>
            </a:r>
            <a:endParaRPr lang="en-US"/>
          </a:p>
        </p:txBody>
      </p:sp>
      <p:pic>
        <p:nvPicPr>
          <p:cNvPr id="7170" name="Picture 2"/>
          <p:cNvPicPr>
            <a:picLocks noChangeAspect="1" noChangeArrowheads="1"/>
          </p:cNvPicPr>
          <p:nvPr/>
        </p:nvPicPr>
        <p:blipFill>
          <a:blip r:embed="rId2">
            <a:lum bright="-10000" contrast="30000"/>
          </a:blip>
          <a:srcRect l="29883" t="29297" r="9179" b="21631"/>
          <a:stretch>
            <a:fillRect/>
          </a:stretch>
        </p:blipFill>
        <p:spPr bwMode="auto">
          <a:xfrm>
            <a:off x="1142976" y="1709680"/>
            <a:ext cx="7000924" cy="451021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4000" b="1" dirty="0" smtClean="0"/>
              <a:t>Hloubkové profily tenkých vrstev</a:t>
            </a:r>
            <a:endParaRPr lang="cs-CZ" sz="40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32</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pic>
        <p:nvPicPr>
          <p:cNvPr id="8194" name="Picture 2"/>
          <p:cNvPicPr>
            <a:picLocks noChangeAspect="1" noChangeArrowheads="1"/>
          </p:cNvPicPr>
          <p:nvPr/>
        </p:nvPicPr>
        <p:blipFill>
          <a:blip r:embed="rId3"/>
          <a:srcRect l="15820" t="24170" r="9179" b="42871"/>
          <a:stretch>
            <a:fillRect/>
          </a:stretch>
        </p:blipFill>
        <p:spPr bwMode="auto">
          <a:xfrm>
            <a:off x="0" y="1857364"/>
            <a:ext cx="9144064" cy="3214710"/>
          </a:xfrm>
          <a:prstGeom prst="rect">
            <a:avLst/>
          </a:prstGeom>
          <a:noFill/>
          <a:ln w="9525">
            <a:noFill/>
            <a:miter lim="800000"/>
            <a:headEnd/>
            <a:tailEnd/>
          </a:ln>
          <a:effectLst/>
        </p:spPr>
      </p:pic>
      <p:sp>
        <p:nvSpPr>
          <p:cNvPr id="9" name="TextovéPole 8"/>
          <p:cNvSpPr txBox="1"/>
          <p:nvPr/>
        </p:nvSpPr>
        <p:spPr>
          <a:xfrm>
            <a:off x="642910" y="5357826"/>
            <a:ext cx="3827073" cy="369332"/>
          </a:xfrm>
          <a:prstGeom prst="rect">
            <a:avLst/>
          </a:prstGeom>
          <a:noFill/>
        </p:spPr>
        <p:txBody>
          <a:bodyPr wrap="none" rtlCol="0">
            <a:spAutoFit/>
          </a:bodyPr>
          <a:lstStyle/>
          <a:p>
            <a:r>
              <a:rPr lang="cs-CZ" dirty="0" smtClean="0"/>
              <a:t>Hloubkový profil vrstvy Co (5 </a:t>
            </a:r>
            <a:r>
              <a:rPr lang="cs-CZ" dirty="0" err="1" smtClean="0"/>
              <a:t>nm</a:t>
            </a:r>
            <a:r>
              <a:rPr lang="cs-CZ" dirty="0" smtClean="0"/>
              <a:t>) na Si</a:t>
            </a:r>
            <a:endParaRPr lang="cs-CZ" dirty="0"/>
          </a:p>
        </p:txBody>
      </p:sp>
      <p:sp>
        <p:nvSpPr>
          <p:cNvPr id="10" name="TextovéPole 9"/>
          <p:cNvSpPr txBox="1"/>
          <p:nvPr/>
        </p:nvSpPr>
        <p:spPr>
          <a:xfrm>
            <a:off x="4857752" y="5214950"/>
            <a:ext cx="4109138" cy="646331"/>
          </a:xfrm>
          <a:prstGeom prst="rect">
            <a:avLst/>
          </a:prstGeom>
          <a:noFill/>
        </p:spPr>
        <p:txBody>
          <a:bodyPr wrap="none" rtlCol="0">
            <a:spAutoFit/>
          </a:bodyPr>
          <a:lstStyle/>
          <a:p>
            <a:r>
              <a:rPr lang="cs-CZ" dirty="0" smtClean="0"/>
              <a:t>Hloubkový profil </a:t>
            </a:r>
            <a:r>
              <a:rPr lang="cs-CZ" dirty="0" err="1" smtClean="0"/>
              <a:t>multivrsty</a:t>
            </a:r>
            <a:r>
              <a:rPr lang="cs-CZ" dirty="0" smtClean="0"/>
              <a:t> 4x(</a:t>
            </a:r>
            <a:r>
              <a:rPr lang="cs-CZ" dirty="0" err="1" smtClean="0"/>
              <a:t>Mo</a:t>
            </a:r>
            <a:r>
              <a:rPr lang="cs-CZ" dirty="0" smtClean="0"/>
              <a:t>/Si)/</a:t>
            </a:r>
            <a:r>
              <a:rPr lang="cs-CZ" dirty="0" err="1" smtClean="0"/>
              <a:t>Mo</a:t>
            </a:r>
            <a:endParaRPr lang="cs-CZ" dirty="0" smtClean="0"/>
          </a:p>
          <a:p>
            <a:r>
              <a:rPr lang="cs-CZ" dirty="0" smtClean="0"/>
              <a:t>Na Si. Tloušťka vrstev je 3 </a:t>
            </a:r>
            <a:r>
              <a:rPr lang="cs-CZ" dirty="0" err="1" smtClean="0"/>
              <a:t>nm</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Autofit/>
          </a:bodyPr>
          <a:lstStyle/>
          <a:p>
            <a:r>
              <a:rPr lang="cs-CZ" sz="3800" b="1" dirty="0" smtClean="0"/>
              <a:t>Zirkoniová keramika Al2O3-ZrO2-SiO2</a:t>
            </a:r>
            <a:endParaRPr lang="cs-CZ" sz="3800" b="1" dirty="0"/>
          </a:p>
        </p:txBody>
      </p:sp>
      <p:sp>
        <p:nvSpPr>
          <p:cNvPr id="5" name="Zástupný symbol pro datum 4"/>
          <p:cNvSpPr>
            <a:spLocks noGrp="1"/>
          </p:cNvSpPr>
          <p:nvPr>
            <p:ph type="dt" sz="half" idx="10"/>
          </p:nvPr>
        </p:nvSpPr>
        <p:spPr/>
        <p:txBody>
          <a:bodyPr/>
          <a:lstStyle/>
          <a:p>
            <a:r>
              <a:rPr lang="cs-CZ" smtClean="0"/>
              <a:t>2012</a:t>
            </a:r>
            <a:endParaRPr lang="en-US"/>
          </a:p>
        </p:txBody>
      </p:sp>
      <p:sp>
        <p:nvSpPr>
          <p:cNvPr id="6" name="Zástupný symbol pro číslo snímku 5"/>
          <p:cNvSpPr>
            <a:spLocks noGrp="1"/>
          </p:cNvSpPr>
          <p:nvPr>
            <p:ph type="sldNum" sz="quarter" idx="11"/>
          </p:nvPr>
        </p:nvSpPr>
        <p:spPr/>
        <p:txBody>
          <a:bodyPr/>
          <a:lstStyle/>
          <a:p>
            <a:pPr algn="r"/>
            <a:fld id="{D4C49B74-5DB2-4B03-B1D2-7F6A3C51C318}" type="slidenum">
              <a:rPr lang="en-US" smtClean="0"/>
              <a:pPr algn="r"/>
              <a:t>33</a:t>
            </a:fld>
            <a:endParaRPr lang="en-US"/>
          </a:p>
        </p:txBody>
      </p:sp>
      <p:sp>
        <p:nvSpPr>
          <p:cNvPr id="7" name="Zástupný symbol pro zápatí 6"/>
          <p:cNvSpPr>
            <a:spLocks noGrp="1"/>
          </p:cNvSpPr>
          <p:nvPr>
            <p:ph type="ftr" sz="quarter" idx="12"/>
          </p:nvPr>
        </p:nvSpPr>
        <p:spPr/>
        <p:txBody>
          <a:bodyPr/>
          <a:lstStyle/>
          <a:p>
            <a:r>
              <a:rPr lang="en-US" smtClean="0"/>
              <a:t>prof. Otruba</a:t>
            </a:r>
            <a:endParaRPr lang="en-US"/>
          </a:p>
        </p:txBody>
      </p:sp>
      <p:pic>
        <p:nvPicPr>
          <p:cNvPr id="10" name="Picture 2"/>
          <p:cNvPicPr>
            <a:picLocks noChangeAspect="1" noChangeArrowheads="1"/>
          </p:cNvPicPr>
          <p:nvPr/>
        </p:nvPicPr>
        <p:blipFill>
          <a:blip r:embed="rId2"/>
          <a:srcRect l="24609" t="33825" r="6250" b="20898"/>
          <a:stretch>
            <a:fillRect/>
          </a:stretch>
        </p:blipFill>
        <p:spPr bwMode="auto">
          <a:xfrm>
            <a:off x="500034" y="1857364"/>
            <a:ext cx="8181750" cy="4286279"/>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normAutofit fontScale="85000" lnSpcReduction="20000"/>
          </a:bodyPr>
          <a:lstStyle/>
          <a:p>
            <a:endParaRPr lang="cs-CZ" dirty="0" smtClean="0"/>
          </a:p>
          <a:p>
            <a:r>
              <a:rPr lang="cs-CZ" dirty="0" smtClean="0"/>
              <a:t>Hloubkový dosah minimální (analyzuje se pouze povrch), je možné hloubkové profilování "odleptáním" povrchové vrstvy a následnou analýzou</a:t>
            </a:r>
          </a:p>
          <a:p>
            <a:r>
              <a:rPr lang="cs-CZ" dirty="0" smtClean="0"/>
              <a:t>Pomocí SIMS se získávají údaje o lokální koncentraci jednotlivých izotopů, čehož se využívá např. při stanovování </a:t>
            </a:r>
            <a:r>
              <a:rPr lang="cs-CZ" dirty="0" err="1" smtClean="0"/>
              <a:t>abs</a:t>
            </a:r>
            <a:r>
              <a:rPr lang="cs-CZ" dirty="0" smtClean="0"/>
              <a:t>. Stáří (např. 207Pb/206Pb). </a:t>
            </a:r>
          </a:p>
          <a:p>
            <a:r>
              <a:rPr lang="cs-CZ" dirty="0" smtClean="0"/>
              <a:t>Meze detekce se pohybují v řádu </a:t>
            </a:r>
            <a:r>
              <a:rPr lang="cs-CZ" dirty="0" err="1" smtClean="0"/>
              <a:t>ppm</a:t>
            </a:r>
            <a:r>
              <a:rPr lang="cs-CZ" dirty="0" smtClean="0"/>
              <a:t>, lze analyzovat prvky od vodíku včetně. </a:t>
            </a:r>
          </a:p>
          <a:p>
            <a:r>
              <a:rPr lang="cs-CZ" dirty="0" smtClean="0"/>
              <a:t>Silný matrix efekt =&gt; složité korekce, potřeba standardů složením i obsahy stopových prvků blízkých analyzovanému materiálu. </a:t>
            </a:r>
          </a:p>
          <a:p>
            <a:r>
              <a:rPr lang="cs-CZ" dirty="0" smtClean="0"/>
              <a:t>Problémy: dosud nejsou vyřešeny interference všech prvků, korekce, vysoká cena.</a:t>
            </a:r>
            <a:endParaRPr lang="cs-CZ" dirty="0"/>
          </a:p>
        </p:txBody>
      </p:sp>
      <p:sp>
        <p:nvSpPr>
          <p:cNvPr id="3" name="Nadpis 2"/>
          <p:cNvSpPr>
            <a:spLocks noGrp="1"/>
          </p:cNvSpPr>
          <p:nvPr>
            <p:ph type="title"/>
          </p:nvPr>
        </p:nvSpPr>
        <p:spPr/>
        <p:txBody>
          <a:bodyPr>
            <a:normAutofit fontScale="90000"/>
          </a:bodyPr>
          <a:lstStyle/>
          <a:p>
            <a:r>
              <a:rPr lang="cs-CZ" dirty="0" smtClean="0"/>
              <a:t/>
            </a:r>
            <a:br>
              <a:rPr lang="cs-CZ" dirty="0" smtClean="0"/>
            </a:br>
            <a:r>
              <a:rPr lang="cs-CZ" sz="4400" b="1" dirty="0" smtClean="0"/>
              <a:t>Možnosti, výhody a nevýhody iontové mikrosondy</a:t>
            </a:r>
            <a:endParaRPr lang="cs-CZ" sz="4400" b="1" dirty="0"/>
          </a:p>
        </p:txBody>
      </p:sp>
      <p:sp>
        <p:nvSpPr>
          <p:cNvPr id="4" name="Zástupný symbol pro datum 3"/>
          <p:cNvSpPr>
            <a:spLocks noGrp="1"/>
          </p:cNvSpPr>
          <p:nvPr>
            <p:ph type="dt" sz="half" idx="10"/>
          </p:nvPr>
        </p:nvSpPr>
        <p:spPr/>
        <p:txBody>
          <a:bodyPr/>
          <a:lstStyle/>
          <a:p>
            <a:r>
              <a:rPr lang="cs-CZ" smtClean="0"/>
              <a:t>2012</a:t>
            </a:r>
            <a:endParaRPr lang="en-US" dirty="0"/>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34</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normAutofit fontScale="92500" lnSpcReduction="20000"/>
          </a:bodyPr>
          <a:lstStyle/>
          <a:p>
            <a:r>
              <a:rPr lang="cs-CZ" dirty="0" smtClean="0"/>
              <a:t>Vzhledem k tomu, že i při nejnižší energii iontů je vlnová délka de </a:t>
            </a:r>
            <a:r>
              <a:rPr lang="cs-CZ" dirty="0" err="1" smtClean="0"/>
              <a:t>Broglieho</a:t>
            </a:r>
            <a:r>
              <a:rPr lang="cs-CZ" dirty="0" smtClean="0"/>
              <a:t> vlny iontu v porovnání s mřížkovou konstantou pevné látky řádově menší, lze dostatečně přesně popisovat interakce iontů s pevnou látkou klasicky jako pružnou srážku dvou hmotných bodů (binární srážka), při zachování energie a hybnosti sledovaného systému. Interakce iontů s atomy lze rozdělit podle toho, zda se interakce zúčastní pouze jádra atomů nebo i elektronový obal atomů na jaderné a elektronové. Při elektronových srážkách dochází k ionizaci elektronových hladin atomů za současné emise charakteristického </a:t>
            </a:r>
            <a:r>
              <a:rPr lang="cs-CZ" dirty="0" err="1" smtClean="0"/>
              <a:t>rtg</a:t>
            </a:r>
            <a:r>
              <a:rPr lang="cs-CZ" dirty="0" smtClean="0"/>
              <a:t>. záření nebo </a:t>
            </a:r>
            <a:r>
              <a:rPr lang="cs-CZ" dirty="0" err="1" smtClean="0"/>
              <a:t>Augerových</a:t>
            </a:r>
            <a:r>
              <a:rPr lang="cs-CZ" dirty="0" smtClean="0"/>
              <a:t> elektronů při </a:t>
            </a:r>
            <a:r>
              <a:rPr lang="cs-CZ" dirty="0" err="1" smtClean="0"/>
              <a:t>deexcitačních</a:t>
            </a:r>
            <a:r>
              <a:rPr lang="cs-CZ" dirty="0" smtClean="0"/>
              <a:t> a deionizačních</a:t>
            </a:r>
          </a:p>
        </p:txBody>
      </p:sp>
      <p:sp>
        <p:nvSpPr>
          <p:cNvPr id="3" name="Nadpis 2"/>
          <p:cNvSpPr>
            <a:spLocks noGrp="1"/>
          </p:cNvSpPr>
          <p:nvPr>
            <p:ph type="title"/>
          </p:nvPr>
        </p:nvSpPr>
        <p:spPr/>
        <p:txBody>
          <a:bodyPr>
            <a:noAutofit/>
          </a:bodyPr>
          <a:lstStyle/>
          <a:p>
            <a:r>
              <a:rPr lang="cs-CZ" sz="4000" b="1" dirty="0" smtClean="0"/>
              <a:t>Mechanismus interakce iontů</a:t>
            </a:r>
            <a:br>
              <a:rPr lang="cs-CZ" sz="4000" b="1" dirty="0" smtClean="0"/>
            </a:br>
            <a:r>
              <a:rPr lang="cs-CZ" sz="4000" b="1" dirty="0" smtClean="0"/>
              <a:t>s pevnou látkou</a:t>
            </a:r>
            <a:endParaRPr lang="cs-CZ" sz="4000" b="1"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4</a:t>
            </a:fld>
            <a:endParaRPr lang="en-US"/>
          </a:p>
        </p:txBody>
      </p:sp>
      <p:sp>
        <p:nvSpPr>
          <p:cNvPr id="6" name="Zástupný symbol pro zápatí 5"/>
          <p:cNvSpPr>
            <a:spLocks noGrp="1"/>
          </p:cNvSpPr>
          <p:nvPr>
            <p:ph type="ftr" sz="quarter" idx="12"/>
          </p:nvPr>
        </p:nvSpPr>
        <p:spPr/>
        <p:txBody>
          <a:bodyPr/>
          <a:lstStyle/>
          <a:p>
            <a:r>
              <a:rPr lang="en-US" smtClean="0"/>
              <a:t>prof. Otruba</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4000" b="1" dirty="0" smtClean="0"/>
              <a:t>Odprašování</a:t>
            </a:r>
            <a:endParaRPr lang="cs-CZ" sz="4000" b="1" dirty="0"/>
          </a:p>
        </p:txBody>
      </p:sp>
      <p:sp>
        <p:nvSpPr>
          <p:cNvPr id="2" name="Zástupný symbol pro datum 1"/>
          <p:cNvSpPr>
            <a:spLocks noGrp="1"/>
          </p:cNvSpPr>
          <p:nvPr>
            <p:ph type="dt" sz="half" idx="10"/>
          </p:nvPr>
        </p:nvSpPr>
        <p:spPr/>
        <p:txBody>
          <a:bodyPr/>
          <a:lstStyle/>
          <a:p>
            <a:r>
              <a:rPr lang="cs-CZ" smtClean="0"/>
              <a:t>2012</a:t>
            </a:r>
            <a:endParaRPr lang="en-US"/>
          </a:p>
        </p:txBody>
      </p:sp>
      <p:sp>
        <p:nvSpPr>
          <p:cNvPr id="3" name="Zástupný symbol pro číslo snímku 2"/>
          <p:cNvSpPr>
            <a:spLocks noGrp="1"/>
          </p:cNvSpPr>
          <p:nvPr>
            <p:ph type="sldNum" sz="quarter" idx="11"/>
          </p:nvPr>
        </p:nvSpPr>
        <p:spPr/>
        <p:txBody>
          <a:bodyPr/>
          <a:lstStyle/>
          <a:p>
            <a:pPr algn="r"/>
            <a:fld id="{D4C49B74-5DB2-4B03-B1D2-7F6A3C51C318}" type="slidenum">
              <a:rPr lang="en-US" smtClean="0"/>
              <a:pPr algn="r"/>
              <a:t>5</a:t>
            </a:fld>
            <a:endParaRPr lang="en-US"/>
          </a:p>
        </p:txBody>
      </p:sp>
      <p:sp>
        <p:nvSpPr>
          <p:cNvPr id="4" name="Zástupný symbol pro zápatí 3"/>
          <p:cNvSpPr>
            <a:spLocks noGrp="1"/>
          </p:cNvSpPr>
          <p:nvPr>
            <p:ph type="ftr" sz="quarter" idx="12"/>
          </p:nvPr>
        </p:nvSpPr>
        <p:spPr/>
        <p:txBody>
          <a:bodyPr/>
          <a:lstStyle/>
          <a:p>
            <a:r>
              <a:rPr lang="en-US" smtClean="0"/>
              <a:t>prof. Otruba</a:t>
            </a:r>
            <a:endParaRPr lang="en-US"/>
          </a:p>
        </p:txBody>
      </p:sp>
      <p:graphicFrame>
        <p:nvGraphicFramePr>
          <p:cNvPr id="5" name="Tabulka 4"/>
          <p:cNvGraphicFramePr>
            <a:graphicFrameLocks noGrp="1"/>
          </p:cNvGraphicFramePr>
          <p:nvPr/>
        </p:nvGraphicFramePr>
        <p:xfrm>
          <a:off x="428596" y="1785926"/>
          <a:ext cx="8215372" cy="4429156"/>
        </p:xfrm>
        <a:graphic>
          <a:graphicData uri="http://schemas.openxmlformats.org/drawingml/2006/table">
            <a:tbl>
              <a:tblPr firstRow="1" bandRow="1"/>
              <a:tblGrid>
                <a:gridCol w="2053843"/>
                <a:gridCol w="2053843"/>
                <a:gridCol w="2053843"/>
                <a:gridCol w="2053843"/>
              </a:tblGrid>
              <a:tr h="1277978">
                <a:tc>
                  <a:txBody>
                    <a:bodyPr/>
                    <a:lstStyle/>
                    <a:p>
                      <a:pPr hangingPunct="0">
                        <a:spcAft>
                          <a:spcPts val="0"/>
                        </a:spcAft>
                      </a:pPr>
                      <a:r>
                        <a:rPr lang="cs-CZ" sz="2400" dirty="0">
                          <a:latin typeface="Times New Roman"/>
                          <a:ea typeface="Times New Roman"/>
                          <a:cs typeface="Times New Roman"/>
                        </a:rPr>
                        <a:t>1 </a:t>
                      </a:r>
                      <a:r>
                        <a:rPr lang="cs-CZ" sz="2400" dirty="0" smtClean="0">
                          <a:latin typeface="Times New Roman"/>
                          <a:ea typeface="Times New Roman"/>
                          <a:cs typeface="Times New Roman"/>
                        </a:rPr>
                        <a:t>– 30</a:t>
                      </a:r>
                      <a:r>
                        <a:rPr lang="cs-CZ" sz="2400" baseline="0" dirty="0" smtClean="0">
                          <a:latin typeface="Times New Roman"/>
                          <a:ea typeface="Times New Roman"/>
                          <a:cs typeface="Times New Roman"/>
                        </a:rPr>
                        <a:t> </a:t>
                      </a:r>
                      <a:r>
                        <a:rPr lang="cs-CZ" sz="2400" dirty="0" err="1" smtClean="0">
                          <a:latin typeface="Times New Roman"/>
                          <a:ea typeface="Times New Roman"/>
                          <a:cs typeface="Times New Roman"/>
                        </a:rPr>
                        <a:t>eV</a:t>
                      </a:r>
                      <a:r>
                        <a:rPr lang="cs-CZ" sz="2400" dirty="0" smtClean="0">
                          <a:latin typeface="Times New Roman"/>
                          <a:ea typeface="Times New Roman"/>
                          <a:cs typeface="Times New Roman"/>
                        </a:rPr>
                        <a:t>      </a:t>
                      </a:r>
                      <a:endParaRPr lang="cs-CZ" sz="2400" dirty="0">
                        <a:latin typeface="Times New Roman"/>
                        <a:ea typeface="Times New Roman"/>
                        <a:cs typeface="Times New Roman"/>
                      </a:endParaRPr>
                    </a:p>
                  </a:txBody>
                  <a:tcPr marL="68580" marR="68580" marT="0" marB="0"/>
                </a:tc>
                <a:tc>
                  <a:txBody>
                    <a:bodyPr/>
                    <a:lstStyle/>
                    <a:p>
                      <a:pPr hangingPunct="0">
                        <a:spcAft>
                          <a:spcPts val="0"/>
                        </a:spcAft>
                      </a:pPr>
                      <a:r>
                        <a:rPr lang="cs-CZ" sz="2400" dirty="0">
                          <a:latin typeface="Times New Roman"/>
                          <a:ea typeface="Times New Roman"/>
                          <a:cs typeface="Times New Roman"/>
                        </a:rPr>
                        <a:t>30 </a:t>
                      </a:r>
                      <a:r>
                        <a:rPr lang="cs-CZ" sz="2400" dirty="0" smtClean="0">
                          <a:latin typeface="Times New Roman"/>
                          <a:ea typeface="Times New Roman"/>
                          <a:cs typeface="Times New Roman"/>
                        </a:rPr>
                        <a:t>– 1000 </a:t>
                      </a:r>
                      <a:r>
                        <a:rPr lang="cs-CZ" sz="2400" dirty="0" err="1" smtClean="0">
                          <a:latin typeface="Times New Roman"/>
                          <a:ea typeface="Times New Roman"/>
                          <a:cs typeface="Times New Roman"/>
                        </a:rPr>
                        <a:t>eV</a:t>
                      </a:r>
                      <a:endParaRPr lang="cs-CZ" sz="2400" dirty="0">
                        <a:latin typeface="Times New Roman"/>
                        <a:ea typeface="Times New Roman"/>
                        <a:cs typeface="Times New Roman"/>
                      </a:endParaRPr>
                    </a:p>
                  </a:txBody>
                  <a:tcPr marL="68580" marR="68580" marT="0" marB="0"/>
                </a:tc>
                <a:tc>
                  <a:txBody>
                    <a:bodyPr/>
                    <a:lstStyle/>
                    <a:p>
                      <a:pPr hangingPunct="0">
                        <a:spcAft>
                          <a:spcPts val="0"/>
                        </a:spcAft>
                      </a:pPr>
                      <a:r>
                        <a:rPr lang="cs-CZ" sz="2400" dirty="0">
                          <a:latin typeface="Times New Roman"/>
                          <a:ea typeface="Times New Roman"/>
                          <a:cs typeface="Times New Roman"/>
                        </a:rPr>
                        <a:t>1 </a:t>
                      </a:r>
                      <a:r>
                        <a:rPr lang="cs-CZ" sz="2400" dirty="0" smtClean="0">
                          <a:latin typeface="Times New Roman"/>
                          <a:ea typeface="Times New Roman"/>
                          <a:cs typeface="Times New Roman"/>
                        </a:rPr>
                        <a:t>– 30</a:t>
                      </a:r>
                      <a:r>
                        <a:rPr lang="cs-CZ" sz="2400" baseline="0" dirty="0" smtClean="0">
                          <a:latin typeface="Times New Roman"/>
                          <a:ea typeface="Times New Roman"/>
                          <a:cs typeface="Times New Roman"/>
                        </a:rPr>
                        <a:t> </a:t>
                      </a:r>
                      <a:r>
                        <a:rPr lang="cs-CZ" sz="2400" dirty="0" err="1" smtClean="0">
                          <a:latin typeface="Times New Roman"/>
                          <a:ea typeface="Times New Roman"/>
                          <a:cs typeface="Times New Roman"/>
                        </a:rPr>
                        <a:t>keV</a:t>
                      </a:r>
                      <a:endParaRPr lang="cs-CZ" sz="2400" dirty="0">
                        <a:latin typeface="Times New Roman"/>
                        <a:ea typeface="Times New Roman"/>
                        <a:cs typeface="Times New Roman"/>
                      </a:endParaRPr>
                    </a:p>
                  </a:txBody>
                  <a:tcPr marL="68580" marR="68580" marT="0" marB="0"/>
                </a:tc>
                <a:tc>
                  <a:txBody>
                    <a:bodyPr/>
                    <a:lstStyle/>
                    <a:p>
                      <a:pPr hangingPunct="0">
                        <a:spcAft>
                          <a:spcPts val="0"/>
                        </a:spcAft>
                      </a:pPr>
                      <a:r>
                        <a:rPr lang="cs-CZ" sz="2400" dirty="0">
                          <a:latin typeface="Times New Roman"/>
                          <a:ea typeface="Times New Roman"/>
                          <a:cs typeface="Times New Roman"/>
                        </a:rPr>
                        <a:t>30 </a:t>
                      </a:r>
                      <a:r>
                        <a:rPr lang="cs-CZ" sz="2400" dirty="0" smtClean="0">
                          <a:latin typeface="Times New Roman"/>
                          <a:ea typeface="Times New Roman"/>
                          <a:cs typeface="Times New Roman"/>
                        </a:rPr>
                        <a:t>– 1000 </a:t>
                      </a:r>
                      <a:r>
                        <a:rPr lang="cs-CZ" sz="2400" dirty="0" err="1" smtClean="0">
                          <a:latin typeface="Times New Roman"/>
                          <a:ea typeface="Times New Roman"/>
                          <a:cs typeface="Times New Roman"/>
                        </a:rPr>
                        <a:t>keV</a:t>
                      </a:r>
                      <a:endParaRPr lang="cs-CZ" sz="2400" dirty="0">
                        <a:latin typeface="Times New Roman"/>
                        <a:ea typeface="Times New Roman"/>
                        <a:cs typeface="Times New Roman"/>
                      </a:endParaRPr>
                    </a:p>
                  </a:txBody>
                  <a:tcPr marL="68580" marR="68580" marT="0" marB="0"/>
                </a:tc>
              </a:tr>
              <a:tr h="3151178">
                <a:tc>
                  <a:txBody>
                    <a:bodyPr/>
                    <a:lstStyle/>
                    <a:p>
                      <a:pPr hangingPunct="0">
                        <a:spcAft>
                          <a:spcPts val="0"/>
                        </a:spcAft>
                        <a:buFont typeface="Arial" pitchFamily="34" charset="0"/>
                        <a:buNone/>
                      </a:pPr>
                      <a:r>
                        <a:rPr lang="cs-CZ" sz="2400" dirty="0">
                          <a:latin typeface="Times New Roman"/>
                          <a:ea typeface="Times New Roman"/>
                          <a:cs typeface="Times New Roman"/>
                        </a:rPr>
                        <a:t>-začíná od 20eV</a:t>
                      </a:r>
                    </a:p>
                    <a:p>
                      <a:pPr hangingPunct="0">
                        <a:spcAft>
                          <a:spcPts val="0"/>
                        </a:spcAft>
                        <a:buFont typeface="Arial" pitchFamily="34" charset="0"/>
                        <a:buNone/>
                      </a:pPr>
                      <a:r>
                        <a:rPr lang="cs-CZ" sz="2400" dirty="0">
                          <a:latin typeface="Times New Roman"/>
                          <a:ea typeface="Times New Roman"/>
                          <a:cs typeface="Times New Roman"/>
                        </a:rPr>
                        <a:t>-malý výtěžek pod 0,001</a:t>
                      </a:r>
                    </a:p>
                  </a:txBody>
                  <a:tcPr marL="68580" marR="68580" marT="0" marB="0"/>
                </a:tc>
                <a:tc>
                  <a:txBody>
                    <a:bodyPr/>
                    <a:lstStyle/>
                    <a:p>
                      <a:pPr hangingPunct="0">
                        <a:spcAft>
                          <a:spcPts val="0"/>
                        </a:spcAft>
                        <a:buFont typeface="Arial" pitchFamily="34" charset="0"/>
                        <a:buNone/>
                      </a:pPr>
                      <a:r>
                        <a:rPr lang="cs-CZ" sz="2400" dirty="0">
                          <a:latin typeface="Times New Roman"/>
                          <a:ea typeface="Times New Roman"/>
                          <a:cs typeface="Times New Roman"/>
                        </a:rPr>
                        <a:t>-pro všechny ionty i atomy</a:t>
                      </a:r>
                    </a:p>
                    <a:p>
                      <a:pPr hangingPunct="0">
                        <a:spcAft>
                          <a:spcPts val="0"/>
                        </a:spcAft>
                        <a:buFont typeface="Arial" pitchFamily="34" charset="0"/>
                        <a:buNone/>
                      </a:pPr>
                      <a:r>
                        <a:rPr lang="cs-CZ" sz="2400" dirty="0">
                          <a:latin typeface="Times New Roman"/>
                          <a:ea typeface="Times New Roman"/>
                          <a:cs typeface="Times New Roman"/>
                        </a:rPr>
                        <a:t>-výtěžek roste  lineárně k 1 při 1keV</a:t>
                      </a:r>
                    </a:p>
                    <a:p>
                      <a:pPr hangingPunct="0">
                        <a:spcAft>
                          <a:spcPts val="0"/>
                        </a:spcAft>
                        <a:buFont typeface="Arial" pitchFamily="34" charset="0"/>
                        <a:buNone/>
                      </a:pPr>
                      <a:r>
                        <a:rPr lang="cs-CZ" sz="2400" dirty="0">
                          <a:latin typeface="Times New Roman"/>
                          <a:ea typeface="Times New Roman"/>
                          <a:cs typeface="Times New Roman"/>
                        </a:rPr>
                        <a:t>-kontaminace  </a:t>
                      </a:r>
                      <a:r>
                        <a:rPr lang="cs-CZ" sz="2400" dirty="0" smtClean="0">
                          <a:latin typeface="Times New Roman"/>
                          <a:ea typeface="Times New Roman"/>
                          <a:cs typeface="Times New Roman"/>
                        </a:rPr>
                        <a:t>ovlivňuje  odprašování </a:t>
                      </a:r>
                      <a:endParaRPr lang="cs-CZ" sz="2400" dirty="0">
                        <a:latin typeface="Times New Roman"/>
                        <a:ea typeface="Times New Roman"/>
                        <a:cs typeface="Times New Roman"/>
                      </a:endParaRPr>
                    </a:p>
                  </a:txBody>
                  <a:tcPr marL="68580" marR="68580" marT="0" marB="0"/>
                </a:tc>
                <a:tc>
                  <a:txBody>
                    <a:bodyPr/>
                    <a:lstStyle/>
                    <a:p>
                      <a:pPr hangingPunct="0">
                        <a:spcAft>
                          <a:spcPts val="0"/>
                        </a:spcAft>
                        <a:buFont typeface="Arial" pitchFamily="34" charset="0"/>
                        <a:buNone/>
                      </a:pPr>
                      <a:r>
                        <a:rPr lang="cs-CZ" sz="2400" dirty="0">
                          <a:latin typeface="Times New Roman"/>
                          <a:ea typeface="Times New Roman"/>
                          <a:cs typeface="Times New Roman"/>
                        </a:rPr>
                        <a:t>-maximum pro lehké ionty při cca.10keV,pro těžké 100keV</a:t>
                      </a:r>
                    </a:p>
                    <a:p>
                      <a:pPr hangingPunct="0">
                        <a:spcAft>
                          <a:spcPts val="0"/>
                        </a:spcAft>
                        <a:buFont typeface="Arial" pitchFamily="34" charset="0"/>
                        <a:buNone/>
                      </a:pPr>
                      <a:r>
                        <a:rPr lang="cs-CZ" sz="2400" dirty="0">
                          <a:latin typeface="Times New Roman"/>
                          <a:ea typeface="Times New Roman"/>
                          <a:cs typeface="Times New Roman"/>
                        </a:rPr>
                        <a:t>-výtěžek řádu 1 atom/iont</a:t>
                      </a:r>
                    </a:p>
                  </a:txBody>
                  <a:tcPr marL="68580" marR="68580" marT="0" marB="0"/>
                </a:tc>
                <a:tc>
                  <a:txBody>
                    <a:bodyPr/>
                    <a:lstStyle/>
                    <a:p>
                      <a:pPr hangingPunct="0">
                        <a:spcAft>
                          <a:spcPts val="0"/>
                        </a:spcAft>
                        <a:buFont typeface="Arial" pitchFamily="34" charset="0"/>
                        <a:buNone/>
                      </a:pPr>
                      <a:r>
                        <a:rPr lang="cs-CZ" sz="2400" dirty="0">
                          <a:latin typeface="Times New Roman"/>
                          <a:ea typeface="Times New Roman"/>
                          <a:cs typeface="Times New Roman"/>
                        </a:rPr>
                        <a:t>-výtěžek klesá</a:t>
                      </a:r>
                    </a:p>
                    <a:p>
                      <a:pPr hangingPunct="0">
                        <a:spcAft>
                          <a:spcPts val="0"/>
                        </a:spcAft>
                        <a:buFont typeface="Arial" pitchFamily="34" charset="0"/>
                        <a:buNone/>
                      </a:pPr>
                      <a:r>
                        <a:rPr lang="cs-CZ" sz="2400" dirty="0">
                          <a:latin typeface="Times New Roman"/>
                          <a:ea typeface="Times New Roman"/>
                          <a:cs typeface="Times New Roman"/>
                        </a:rPr>
                        <a:t>-některé </a:t>
                      </a:r>
                      <a:r>
                        <a:rPr lang="cs-CZ" sz="2400" dirty="0" smtClean="0">
                          <a:latin typeface="Times New Roman"/>
                          <a:ea typeface="Times New Roman"/>
                          <a:cs typeface="Times New Roman"/>
                        </a:rPr>
                        <a:t>odprášené </a:t>
                      </a:r>
                      <a:r>
                        <a:rPr lang="cs-CZ" sz="2400" dirty="0">
                          <a:latin typeface="Times New Roman"/>
                          <a:ea typeface="Times New Roman"/>
                          <a:cs typeface="Times New Roman"/>
                        </a:rPr>
                        <a:t>atomy jsou </a:t>
                      </a:r>
                      <a:r>
                        <a:rPr lang="cs-CZ" sz="2400" dirty="0" err="1">
                          <a:latin typeface="Times New Roman"/>
                          <a:ea typeface="Times New Roman"/>
                          <a:cs typeface="Times New Roman"/>
                        </a:rPr>
                        <a:t>ionisová</a:t>
                      </a:r>
                      <a:r>
                        <a:rPr lang="cs-CZ" sz="2400" dirty="0">
                          <a:latin typeface="Times New Roman"/>
                          <a:ea typeface="Times New Roman"/>
                          <a:cs typeface="Times New Roman"/>
                        </a:rPr>
                        <a:t>- </a:t>
                      </a:r>
                    </a:p>
                    <a:p>
                      <a:pPr hangingPunct="0">
                        <a:spcAft>
                          <a:spcPts val="0"/>
                        </a:spcAft>
                        <a:buFont typeface="Arial" pitchFamily="34" charset="0"/>
                        <a:buNone/>
                      </a:pPr>
                      <a:r>
                        <a:rPr lang="cs-CZ" sz="2400" dirty="0" err="1">
                          <a:latin typeface="Times New Roman"/>
                          <a:ea typeface="Times New Roman"/>
                          <a:cs typeface="Times New Roman"/>
                        </a:rPr>
                        <a:t>ny</a:t>
                      </a:r>
                      <a:r>
                        <a:rPr lang="cs-CZ" sz="2400" dirty="0">
                          <a:latin typeface="Times New Roman"/>
                          <a:ea typeface="Times New Roman"/>
                          <a:cs typeface="Times New Roman"/>
                        </a:rPr>
                        <a:t> a </a:t>
                      </a:r>
                      <a:r>
                        <a:rPr lang="cs-CZ" sz="2400" dirty="0" err="1">
                          <a:latin typeface="Times New Roman"/>
                          <a:ea typeface="Times New Roman"/>
                          <a:cs typeface="Times New Roman"/>
                        </a:rPr>
                        <a:t>excitová</a:t>
                      </a:r>
                      <a:r>
                        <a:rPr lang="cs-CZ" sz="2400" dirty="0">
                          <a:latin typeface="Times New Roman"/>
                          <a:ea typeface="Times New Roman"/>
                          <a:cs typeface="Times New Roman"/>
                        </a:rPr>
                        <a:t>-</a:t>
                      </a:r>
                      <a:r>
                        <a:rPr lang="cs-CZ" sz="2400" dirty="0" err="1">
                          <a:latin typeface="Times New Roman"/>
                          <a:ea typeface="Times New Roman"/>
                          <a:cs typeface="Times New Roman"/>
                        </a:rPr>
                        <a:t>ny</a:t>
                      </a:r>
                      <a:r>
                        <a:rPr lang="cs-CZ" sz="2400" dirty="0">
                          <a:latin typeface="Times New Roman"/>
                          <a:ea typeface="Times New Roman"/>
                          <a:cs typeface="Times New Roman"/>
                        </a:rPr>
                        <a:t>.</a:t>
                      </a:r>
                    </a:p>
                  </a:txBody>
                  <a:tcPr marL="68580" marR="68580" marT="0" marB="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smtClean="0"/>
              <a:t>Emise sekundárních iontů</a:t>
            </a:r>
            <a:endParaRPr lang="cs-CZ" sz="4000" b="1" dirty="0"/>
          </a:p>
        </p:txBody>
      </p:sp>
      <p:sp>
        <p:nvSpPr>
          <p:cNvPr id="3" name="Zástupný symbol pro datum 2"/>
          <p:cNvSpPr>
            <a:spLocks noGrp="1"/>
          </p:cNvSpPr>
          <p:nvPr>
            <p:ph type="dt" sz="half" idx="10"/>
          </p:nvPr>
        </p:nvSpPr>
        <p:spPr/>
        <p:txBody>
          <a:bodyPr/>
          <a:lstStyle/>
          <a:p>
            <a:r>
              <a:rPr lang="cs-CZ" smtClean="0"/>
              <a:t>2012</a:t>
            </a:r>
            <a:endParaRPr lang="en-US"/>
          </a:p>
        </p:txBody>
      </p:sp>
      <p:sp>
        <p:nvSpPr>
          <p:cNvPr id="4" name="Zástupný symbol pro číslo snímku 3"/>
          <p:cNvSpPr>
            <a:spLocks noGrp="1"/>
          </p:cNvSpPr>
          <p:nvPr>
            <p:ph type="sldNum" sz="quarter" idx="11"/>
          </p:nvPr>
        </p:nvSpPr>
        <p:spPr/>
        <p:txBody>
          <a:bodyPr/>
          <a:lstStyle/>
          <a:p>
            <a:pPr algn="r"/>
            <a:fld id="{D4C49B74-5DB2-4B03-B1D2-7F6A3C51C318}" type="slidenum">
              <a:rPr lang="en-US" smtClean="0"/>
              <a:pPr algn="r"/>
              <a:t>6</a:t>
            </a:fld>
            <a:endParaRPr lang="en-US"/>
          </a:p>
        </p:txBody>
      </p:sp>
      <p:sp>
        <p:nvSpPr>
          <p:cNvPr id="5" name="Zástupný symbol pro zápatí 4"/>
          <p:cNvSpPr>
            <a:spLocks noGrp="1"/>
          </p:cNvSpPr>
          <p:nvPr>
            <p:ph type="ftr" sz="quarter" idx="12"/>
          </p:nvPr>
        </p:nvSpPr>
        <p:spPr/>
        <p:txBody>
          <a:bodyPr/>
          <a:lstStyle/>
          <a:p>
            <a:r>
              <a:rPr lang="en-US" smtClean="0"/>
              <a:t>prof. Otruba</a:t>
            </a:r>
            <a:endParaRPr lang="en-US"/>
          </a:p>
        </p:txBody>
      </p:sp>
      <p:graphicFrame>
        <p:nvGraphicFramePr>
          <p:cNvPr id="6" name="Tabulka 5"/>
          <p:cNvGraphicFramePr>
            <a:graphicFrameLocks noGrp="1"/>
          </p:cNvGraphicFramePr>
          <p:nvPr/>
        </p:nvGraphicFramePr>
        <p:xfrm>
          <a:off x="428596" y="1785926"/>
          <a:ext cx="8215372" cy="4429156"/>
        </p:xfrm>
        <a:graphic>
          <a:graphicData uri="http://schemas.openxmlformats.org/drawingml/2006/table">
            <a:tbl>
              <a:tblPr firstRow="1" bandRow="1"/>
              <a:tblGrid>
                <a:gridCol w="2053843"/>
                <a:gridCol w="2053843"/>
                <a:gridCol w="2053843"/>
                <a:gridCol w="2053843"/>
              </a:tblGrid>
              <a:tr h="1277978">
                <a:tc>
                  <a:txBody>
                    <a:bodyPr/>
                    <a:lstStyle/>
                    <a:p>
                      <a:pPr hangingPunct="0">
                        <a:spcAft>
                          <a:spcPts val="0"/>
                        </a:spcAft>
                      </a:pPr>
                      <a:r>
                        <a:rPr lang="cs-CZ" sz="2400" dirty="0">
                          <a:latin typeface="Times New Roman"/>
                          <a:ea typeface="Times New Roman"/>
                          <a:cs typeface="Times New Roman"/>
                        </a:rPr>
                        <a:t>1 </a:t>
                      </a:r>
                      <a:r>
                        <a:rPr lang="cs-CZ" sz="2400" dirty="0" smtClean="0">
                          <a:latin typeface="Times New Roman"/>
                          <a:ea typeface="Times New Roman"/>
                          <a:cs typeface="Times New Roman"/>
                        </a:rPr>
                        <a:t>– 30</a:t>
                      </a:r>
                      <a:r>
                        <a:rPr lang="cs-CZ" sz="2400" baseline="0" dirty="0" smtClean="0">
                          <a:latin typeface="Times New Roman"/>
                          <a:ea typeface="Times New Roman"/>
                          <a:cs typeface="Times New Roman"/>
                        </a:rPr>
                        <a:t> </a:t>
                      </a:r>
                      <a:r>
                        <a:rPr lang="cs-CZ" sz="2400" dirty="0" err="1" smtClean="0">
                          <a:latin typeface="Times New Roman"/>
                          <a:ea typeface="Times New Roman"/>
                          <a:cs typeface="Times New Roman"/>
                        </a:rPr>
                        <a:t>eV</a:t>
                      </a:r>
                      <a:r>
                        <a:rPr lang="cs-CZ" sz="2400" dirty="0" smtClean="0">
                          <a:latin typeface="Times New Roman"/>
                          <a:ea typeface="Times New Roman"/>
                          <a:cs typeface="Times New Roman"/>
                        </a:rPr>
                        <a:t>      </a:t>
                      </a:r>
                      <a:endParaRPr lang="cs-CZ" sz="2400" dirty="0">
                        <a:latin typeface="Times New Roman"/>
                        <a:ea typeface="Times New Roman"/>
                        <a:cs typeface="Times New Roman"/>
                      </a:endParaRPr>
                    </a:p>
                  </a:txBody>
                  <a:tcPr marL="68580" marR="68580" marT="0" marB="0"/>
                </a:tc>
                <a:tc>
                  <a:txBody>
                    <a:bodyPr/>
                    <a:lstStyle/>
                    <a:p>
                      <a:pPr hangingPunct="0">
                        <a:spcAft>
                          <a:spcPts val="0"/>
                        </a:spcAft>
                      </a:pPr>
                      <a:r>
                        <a:rPr lang="cs-CZ" sz="2400" dirty="0">
                          <a:latin typeface="Times New Roman"/>
                          <a:ea typeface="Times New Roman"/>
                          <a:cs typeface="Times New Roman"/>
                        </a:rPr>
                        <a:t>30 </a:t>
                      </a:r>
                      <a:r>
                        <a:rPr lang="cs-CZ" sz="2400" dirty="0" smtClean="0">
                          <a:latin typeface="Times New Roman"/>
                          <a:ea typeface="Times New Roman"/>
                          <a:cs typeface="Times New Roman"/>
                        </a:rPr>
                        <a:t>– 1000 </a:t>
                      </a:r>
                      <a:r>
                        <a:rPr lang="cs-CZ" sz="2400" dirty="0" err="1" smtClean="0">
                          <a:latin typeface="Times New Roman"/>
                          <a:ea typeface="Times New Roman"/>
                          <a:cs typeface="Times New Roman"/>
                        </a:rPr>
                        <a:t>eV</a:t>
                      </a:r>
                      <a:endParaRPr lang="cs-CZ" sz="2400" dirty="0">
                        <a:latin typeface="Times New Roman"/>
                        <a:ea typeface="Times New Roman"/>
                        <a:cs typeface="Times New Roman"/>
                      </a:endParaRPr>
                    </a:p>
                  </a:txBody>
                  <a:tcPr marL="68580" marR="68580" marT="0" marB="0"/>
                </a:tc>
                <a:tc>
                  <a:txBody>
                    <a:bodyPr/>
                    <a:lstStyle/>
                    <a:p>
                      <a:pPr hangingPunct="0">
                        <a:spcAft>
                          <a:spcPts val="0"/>
                        </a:spcAft>
                      </a:pPr>
                      <a:r>
                        <a:rPr lang="cs-CZ" sz="2400" dirty="0">
                          <a:latin typeface="Times New Roman"/>
                          <a:ea typeface="Times New Roman"/>
                          <a:cs typeface="Times New Roman"/>
                        </a:rPr>
                        <a:t>1 </a:t>
                      </a:r>
                      <a:r>
                        <a:rPr lang="cs-CZ" sz="2400" dirty="0" smtClean="0">
                          <a:latin typeface="Times New Roman"/>
                          <a:ea typeface="Times New Roman"/>
                          <a:cs typeface="Times New Roman"/>
                        </a:rPr>
                        <a:t>– 30</a:t>
                      </a:r>
                      <a:r>
                        <a:rPr lang="cs-CZ" sz="2400" baseline="0" dirty="0" smtClean="0">
                          <a:latin typeface="Times New Roman"/>
                          <a:ea typeface="Times New Roman"/>
                          <a:cs typeface="Times New Roman"/>
                        </a:rPr>
                        <a:t> </a:t>
                      </a:r>
                      <a:r>
                        <a:rPr lang="cs-CZ" sz="2400" dirty="0" err="1" smtClean="0">
                          <a:latin typeface="Times New Roman"/>
                          <a:ea typeface="Times New Roman"/>
                          <a:cs typeface="Times New Roman"/>
                        </a:rPr>
                        <a:t>keV</a:t>
                      </a:r>
                      <a:endParaRPr lang="cs-CZ" sz="2400" dirty="0">
                        <a:latin typeface="Times New Roman"/>
                        <a:ea typeface="Times New Roman"/>
                        <a:cs typeface="Times New Roman"/>
                      </a:endParaRPr>
                    </a:p>
                  </a:txBody>
                  <a:tcPr marL="68580" marR="68580" marT="0" marB="0"/>
                </a:tc>
                <a:tc>
                  <a:txBody>
                    <a:bodyPr/>
                    <a:lstStyle/>
                    <a:p>
                      <a:pPr hangingPunct="0">
                        <a:spcAft>
                          <a:spcPts val="0"/>
                        </a:spcAft>
                      </a:pPr>
                      <a:r>
                        <a:rPr lang="cs-CZ" sz="2400" dirty="0">
                          <a:latin typeface="Times New Roman"/>
                          <a:ea typeface="Times New Roman"/>
                          <a:cs typeface="Times New Roman"/>
                        </a:rPr>
                        <a:t>30 </a:t>
                      </a:r>
                      <a:r>
                        <a:rPr lang="cs-CZ" sz="2400" dirty="0" smtClean="0">
                          <a:latin typeface="Times New Roman"/>
                          <a:ea typeface="Times New Roman"/>
                          <a:cs typeface="Times New Roman"/>
                        </a:rPr>
                        <a:t>– 1000 </a:t>
                      </a:r>
                      <a:r>
                        <a:rPr lang="cs-CZ" sz="2400" dirty="0" err="1" smtClean="0">
                          <a:latin typeface="Times New Roman"/>
                          <a:ea typeface="Times New Roman"/>
                          <a:cs typeface="Times New Roman"/>
                        </a:rPr>
                        <a:t>keV</a:t>
                      </a:r>
                      <a:endParaRPr lang="cs-CZ" sz="2400" dirty="0">
                        <a:latin typeface="Times New Roman"/>
                        <a:ea typeface="Times New Roman"/>
                        <a:cs typeface="Times New Roman"/>
                      </a:endParaRPr>
                    </a:p>
                  </a:txBody>
                  <a:tcPr marL="68580" marR="68580" marT="0" marB="0"/>
                </a:tc>
              </a:tr>
              <a:tr h="3151178">
                <a:tc>
                  <a:txBody>
                    <a:bodyPr/>
                    <a:lstStyle/>
                    <a:p>
                      <a:pPr hangingPunct="0">
                        <a:spcAft>
                          <a:spcPts val="0"/>
                        </a:spcAft>
                      </a:pPr>
                      <a:r>
                        <a:rPr lang="cs-CZ" sz="2400" dirty="0">
                          <a:latin typeface="Times New Roman"/>
                          <a:ea typeface="Times New Roman"/>
                          <a:cs typeface="Times New Roman"/>
                        </a:rPr>
                        <a:t>-potenciální</a:t>
                      </a:r>
                    </a:p>
                    <a:p>
                      <a:pPr hangingPunct="0">
                        <a:spcAft>
                          <a:spcPts val="0"/>
                        </a:spcAft>
                      </a:pPr>
                      <a:r>
                        <a:rPr lang="cs-CZ" sz="2400" dirty="0">
                          <a:latin typeface="Times New Roman"/>
                          <a:ea typeface="Times New Roman"/>
                          <a:cs typeface="Times New Roman"/>
                        </a:rPr>
                        <a:t>emise </a:t>
                      </a:r>
                    </a:p>
                    <a:p>
                      <a:pPr hangingPunct="0">
                        <a:spcAft>
                          <a:spcPts val="0"/>
                        </a:spcAft>
                      </a:pPr>
                      <a:r>
                        <a:rPr lang="cs-CZ" sz="2400" dirty="0">
                          <a:latin typeface="Times New Roman"/>
                          <a:ea typeface="Times New Roman"/>
                          <a:cs typeface="Times New Roman"/>
                        </a:rPr>
                        <a:t>-kinetická </a:t>
                      </a:r>
                      <a:r>
                        <a:rPr lang="cs-CZ" sz="2400" dirty="0" err="1">
                          <a:latin typeface="Times New Roman"/>
                          <a:ea typeface="Times New Roman"/>
                          <a:cs typeface="Times New Roman"/>
                        </a:rPr>
                        <a:t>emi</a:t>
                      </a:r>
                      <a:r>
                        <a:rPr lang="cs-CZ" sz="2400" dirty="0">
                          <a:latin typeface="Times New Roman"/>
                          <a:ea typeface="Times New Roman"/>
                          <a:cs typeface="Times New Roman"/>
                        </a:rPr>
                        <a:t>-</a:t>
                      </a:r>
                    </a:p>
                    <a:p>
                      <a:pPr hangingPunct="0">
                        <a:spcAft>
                          <a:spcPts val="0"/>
                        </a:spcAft>
                      </a:pPr>
                      <a:r>
                        <a:rPr lang="cs-CZ" sz="2400" dirty="0">
                          <a:latin typeface="Times New Roman"/>
                          <a:ea typeface="Times New Roman"/>
                          <a:cs typeface="Times New Roman"/>
                        </a:rPr>
                        <a:t>se nulová</a:t>
                      </a:r>
                    </a:p>
                    <a:p>
                      <a:pPr hangingPunct="0">
                        <a:spcAft>
                          <a:spcPts val="0"/>
                        </a:spcAft>
                      </a:pPr>
                      <a:r>
                        <a:rPr lang="cs-CZ" sz="2400" dirty="0">
                          <a:latin typeface="Times New Roman"/>
                          <a:ea typeface="Times New Roman"/>
                          <a:cs typeface="Times New Roman"/>
                        </a:rPr>
                        <a:t>-výtěžek 0,25</a:t>
                      </a:r>
                    </a:p>
                  </a:txBody>
                  <a:tcPr marL="68580" marR="68580" marT="0" marB="0"/>
                </a:tc>
                <a:tc>
                  <a:txBody>
                    <a:bodyPr/>
                    <a:lstStyle/>
                    <a:p>
                      <a:pPr hangingPunct="0">
                        <a:spcAft>
                          <a:spcPts val="0"/>
                        </a:spcAft>
                      </a:pPr>
                      <a:r>
                        <a:rPr lang="cs-CZ" sz="2400" dirty="0">
                          <a:latin typeface="Times New Roman"/>
                          <a:ea typeface="Times New Roman"/>
                          <a:cs typeface="Times New Roman"/>
                        </a:rPr>
                        <a:t>-potenciální emise převládá</a:t>
                      </a:r>
                    </a:p>
                    <a:p>
                      <a:pPr hangingPunct="0">
                        <a:spcAft>
                          <a:spcPts val="0"/>
                        </a:spcAft>
                      </a:pPr>
                      <a:r>
                        <a:rPr lang="cs-CZ" sz="2400" dirty="0">
                          <a:latin typeface="Times New Roman"/>
                          <a:ea typeface="Times New Roman"/>
                          <a:cs typeface="Times New Roman"/>
                        </a:rPr>
                        <a:t>-práh kinetické</a:t>
                      </a:r>
                    </a:p>
                    <a:p>
                      <a:pPr hangingPunct="0">
                        <a:spcAft>
                          <a:spcPts val="0"/>
                        </a:spcAft>
                      </a:pPr>
                      <a:r>
                        <a:rPr lang="cs-CZ" sz="2400" dirty="0" smtClean="0">
                          <a:latin typeface="Times New Roman"/>
                          <a:ea typeface="Times New Roman"/>
                          <a:cs typeface="Times New Roman"/>
                        </a:rPr>
                        <a:t>emise ≈ </a:t>
                      </a:r>
                      <a:r>
                        <a:rPr lang="cs-CZ" sz="2400" dirty="0">
                          <a:latin typeface="Times New Roman"/>
                          <a:ea typeface="Times New Roman"/>
                          <a:cs typeface="Times New Roman"/>
                        </a:rPr>
                        <a:t>500eV</a:t>
                      </a:r>
                    </a:p>
                  </a:txBody>
                  <a:tcPr marL="68580" marR="68580" marT="0" marB="0"/>
                </a:tc>
                <a:tc>
                  <a:txBody>
                    <a:bodyPr/>
                    <a:lstStyle/>
                    <a:p>
                      <a:pPr hangingPunct="0">
                        <a:spcAft>
                          <a:spcPts val="0"/>
                        </a:spcAft>
                      </a:pPr>
                      <a:r>
                        <a:rPr lang="cs-CZ" sz="2400">
                          <a:latin typeface="Times New Roman"/>
                          <a:ea typeface="Times New Roman"/>
                          <a:cs typeface="Times New Roman"/>
                        </a:rPr>
                        <a:t>-potenciální emise klesá</a:t>
                      </a:r>
                    </a:p>
                    <a:p>
                      <a:pPr hangingPunct="0">
                        <a:spcAft>
                          <a:spcPts val="0"/>
                        </a:spcAft>
                      </a:pPr>
                      <a:r>
                        <a:rPr lang="cs-CZ" sz="2400">
                          <a:latin typeface="Times New Roman"/>
                          <a:ea typeface="Times New Roman"/>
                          <a:cs typeface="Times New Roman"/>
                        </a:rPr>
                        <a:t>-kinetická emise několik eV/iont</a:t>
                      </a:r>
                    </a:p>
                  </a:txBody>
                  <a:tcPr marL="68580" marR="68580" marT="0" marB="0"/>
                </a:tc>
                <a:tc>
                  <a:txBody>
                    <a:bodyPr/>
                    <a:lstStyle/>
                    <a:p>
                      <a:pPr hangingPunct="0">
                        <a:spcAft>
                          <a:spcPts val="0"/>
                        </a:spcAft>
                      </a:pPr>
                      <a:r>
                        <a:rPr lang="cs-CZ" sz="2400" dirty="0">
                          <a:latin typeface="Times New Roman"/>
                          <a:ea typeface="Times New Roman"/>
                          <a:cs typeface="Times New Roman"/>
                        </a:rPr>
                        <a:t>-výtěžek </a:t>
                      </a:r>
                      <a:r>
                        <a:rPr lang="cs-CZ" sz="2400" dirty="0" err="1">
                          <a:latin typeface="Times New Roman"/>
                          <a:ea typeface="Times New Roman"/>
                          <a:cs typeface="Times New Roman"/>
                        </a:rPr>
                        <a:t>ki</a:t>
                      </a:r>
                      <a:r>
                        <a:rPr lang="cs-CZ" sz="2400" dirty="0">
                          <a:latin typeface="Times New Roman"/>
                          <a:ea typeface="Times New Roman"/>
                          <a:cs typeface="Times New Roman"/>
                        </a:rPr>
                        <a:t>-</a:t>
                      </a:r>
                    </a:p>
                    <a:p>
                      <a:pPr hangingPunct="0">
                        <a:spcAft>
                          <a:spcPts val="0"/>
                        </a:spcAft>
                      </a:pPr>
                      <a:r>
                        <a:rPr lang="cs-CZ" sz="2400" dirty="0" err="1">
                          <a:latin typeface="Times New Roman"/>
                          <a:ea typeface="Times New Roman"/>
                          <a:cs typeface="Times New Roman"/>
                        </a:rPr>
                        <a:t>netické</a:t>
                      </a:r>
                      <a:r>
                        <a:rPr lang="cs-CZ" sz="2400" dirty="0">
                          <a:latin typeface="Times New Roman"/>
                          <a:ea typeface="Times New Roman"/>
                          <a:cs typeface="Times New Roman"/>
                        </a:rPr>
                        <a:t> emise</a:t>
                      </a:r>
                    </a:p>
                    <a:p>
                      <a:pPr hangingPunct="0">
                        <a:spcAft>
                          <a:spcPts val="0"/>
                        </a:spcAft>
                      </a:pPr>
                      <a:r>
                        <a:rPr lang="cs-CZ" sz="2400" dirty="0">
                          <a:latin typeface="Times New Roman"/>
                          <a:ea typeface="Times New Roman"/>
                          <a:cs typeface="Times New Roman"/>
                        </a:rPr>
                        <a:t>klesá pro leh-</a:t>
                      </a:r>
                    </a:p>
                    <a:p>
                      <a:pPr hangingPunct="0">
                        <a:spcAft>
                          <a:spcPts val="0"/>
                        </a:spcAft>
                      </a:pPr>
                      <a:r>
                        <a:rPr lang="cs-CZ" sz="2400" dirty="0" err="1">
                          <a:latin typeface="Times New Roman"/>
                          <a:ea typeface="Times New Roman"/>
                          <a:cs typeface="Times New Roman"/>
                        </a:rPr>
                        <a:t>ké</a:t>
                      </a:r>
                      <a:r>
                        <a:rPr lang="cs-CZ" sz="2400" dirty="0">
                          <a:latin typeface="Times New Roman"/>
                          <a:ea typeface="Times New Roman"/>
                          <a:cs typeface="Times New Roman"/>
                        </a:rPr>
                        <a:t> ionty, pro těžké stoupá</a:t>
                      </a:r>
                    </a:p>
                  </a:txBody>
                  <a:tcPr marL="68580" marR="68580"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text 6"/>
          <p:cNvSpPr>
            <a:spLocks noGrp="1"/>
          </p:cNvSpPr>
          <p:nvPr>
            <p:ph type="body" sz="half" idx="1"/>
          </p:nvPr>
        </p:nvSpPr>
        <p:spPr>
          <a:xfrm>
            <a:off x="0" y="1357298"/>
            <a:ext cx="4643438" cy="4929222"/>
          </a:xfrm>
        </p:spPr>
        <p:txBody>
          <a:bodyPr>
            <a:noAutofit/>
          </a:bodyPr>
          <a:lstStyle/>
          <a:p>
            <a:r>
              <a:rPr lang="cs-CZ" sz="2600" dirty="0" smtClean="0"/>
              <a:t>využívá energetického svazku částic (0,2 </a:t>
            </a:r>
            <a:r>
              <a:rPr lang="cs-CZ" sz="2600" dirty="0" err="1" smtClean="0"/>
              <a:t>keV</a:t>
            </a:r>
            <a:r>
              <a:rPr lang="cs-CZ" sz="2600" dirty="0" smtClean="0"/>
              <a:t> – 20 </a:t>
            </a:r>
            <a:r>
              <a:rPr lang="cs-CZ" sz="2600" dirty="0" err="1" smtClean="0"/>
              <a:t>keV</a:t>
            </a:r>
            <a:r>
              <a:rPr lang="cs-CZ" sz="2600" dirty="0" smtClean="0"/>
              <a:t>) k erozi povrchu studovaného materiálu.</a:t>
            </a:r>
          </a:p>
          <a:p>
            <a:r>
              <a:rPr lang="cs-CZ" sz="2600" dirty="0" smtClean="0"/>
              <a:t>Odprášené částice nesou informaci o studovaném povrchu materiálu. Jistá frakce těchto částic je během odprašování ionizována. Tyto tzv. </a:t>
            </a:r>
            <a:r>
              <a:rPr lang="cs-CZ" sz="2600" b="1" dirty="0" smtClean="0">
                <a:solidFill>
                  <a:srgbClr val="C00000"/>
                </a:solidFill>
              </a:rPr>
              <a:t>sekundární ionty</a:t>
            </a:r>
            <a:r>
              <a:rPr lang="cs-CZ" sz="2600" b="1" dirty="0" smtClean="0"/>
              <a:t> </a:t>
            </a:r>
            <a:r>
              <a:rPr lang="cs-CZ" sz="2600" dirty="0" smtClean="0"/>
              <a:t>jsou analyzovány pomocí </a:t>
            </a:r>
            <a:r>
              <a:rPr lang="cs-CZ" sz="2600" b="1" dirty="0" smtClean="0">
                <a:solidFill>
                  <a:srgbClr val="C00000"/>
                </a:solidFill>
              </a:rPr>
              <a:t>hmotnostního spektrometru </a:t>
            </a:r>
            <a:endParaRPr lang="cs-CZ" sz="2600" b="1" dirty="0">
              <a:solidFill>
                <a:srgbClr val="C00000"/>
              </a:solidFill>
            </a:endParaRPr>
          </a:p>
        </p:txBody>
      </p:sp>
      <p:sp>
        <p:nvSpPr>
          <p:cNvPr id="6" name="Nadpis 5"/>
          <p:cNvSpPr>
            <a:spLocks noGrp="1"/>
          </p:cNvSpPr>
          <p:nvPr>
            <p:ph type="title"/>
          </p:nvPr>
        </p:nvSpPr>
        <p:spPr>
          <a:xfrm>
            <a:off x="457200" y="359465"/>
            <a:ext cx="8229600" cy="926395"/>
          </a:xfrm>
        </p:spPr>
        <p:txBody>
          <a:bodyPr>
            <a:normAutofit/>
          </a:bodyPr>
          <a:lstStyle/>
          <a:p>
            <a:r>
              <a:rPr lang="cs-CZ" sz="4000" b="1" dirty="0" smtClean="0"/>
              <a:t>Metoda SIMS</a:t>
            </a:r>
            <a:endParaRPr lang="cs-CZ" sz="4000" dirty="0"/>
          </a:p>
        </p:txBody>
      </p:sp>
      <p:sp>
        <p:nvSpPr>
          <p:cNvPr id="3" name="Zástupný symbol pro datum 2"/>
          <p:cNvSpPr>
            <a:spLocks noGrp="1"/>
          </p:cNvSpPr>
          <p:nvPr>
            <p:ph type="dt" sz="half" idx="10"/>
          </p:nvPr>
        </p:nvSpPr>
        <p:spPr/>
        <p:txBody>
          <a:bodyPr/>
          <a:lstStyle/>
          <a:p>
            <a:r>
              <a:rPr lang="cs-CZ" smtClean="0"/>
              <a:t>2012</a:t>
            </a:r>
            <a:endParaRPr lang="en-US"/>
          </a:p>
        </p:txBody>
      </p:sp>
      <p:sp>
        <p:nvSpPr>
          <p:cNvPr id="4" name="Zástupný symbol pro číslo snímku 3"/>
          <p:cNvSpPr>
            <a:spLocks noGrp="1"/>
          </p:cNvSpPr>
          <p:nvPr>
            <p:ph type="sldNum" sz="quarter" idx="11"/>
          </p:nvPr>
        </p:nvSpPr>
        <p:spPr/>
        <p:txBody>
          <a:bodyPr/>
          <a:lstStyle/>
          <a:p>
            <a:pPr algn="r"/>
            <a:fld id="{D4C49B74-5DB2-4B03-B1D2-7F6A3C51C318}" type="slidenum">
              <a:rPr lang="en-US" smtClean="0"/>
              <a:pPr algn="r"/>
              <a:t>7</a:t>
            </a:fld>
            <a:endParaRPr lang="en-US"/>
          </a:p>
        </p:txBody>
      </p:sp>
      <p:sp>
        <p:nvSpPr>
          <p:cNvPr id="5" name="Zástupný symbol pro zápatí 4"/>
          <p:cNvSpPr>
            <a:spLocks noGrp="1"/>
          </p:cNvSpPr>
          <p:nvPr>
            <p:ph type="ftr" sz="quarter" idx="12"/>
          </p:nvPr>
        </p:nvSpPr>
        <p:spPr/>
        <p:txBody>
          <a:bodyPr/>
          <a:lstStyle/>
          <a:p>
            <a:r>
              <a:rPr lang="en-US" smtClean="0"/>
              <a:t>prof. Otruba</a:t>
            </a:r>
            <a:endParaRPr lang="en-US"/>
          </a:p>
        </p:txBody>
      </p:sp>
      <p:pic>
        <p:nvPicPr>
          <p:cNvPr id="19458" name="Picture 2"/>
          <p:cNvPicPr>
            <a:picLocks noChangeAspect="1" noChangeArrowheads="1"/>
          </p:cNvPicPr>
          <p:nvPr/>
        </p:nvPicPr>
        <p:blipFill>
          <a:blip r:embed="rId3"/>
          <a:srcRect l="14057" r="9265"/>
          <a:stretch>
            <a:fillRect/>
          </a:stretch>
        </p:blipFill>
        <p:spPr bwMode="auto">
          <a:xfrm>
            <a:off x="4429124" y="2143116"/>
            <a:ext cx="4572032" cy="36766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Autofit/>
          </a:bodyPr>
          <a:lstStyle/>
          <a:p>
            <a:r>
              <a:rPr lang="cs-CZ" sz="4000" b="1" dirty="0" smtClean="0"/>
              <a:t>Zobrazení skutečného povrchu po dopadu </a:t>
            </a:r>
            <a:r>
              <a:rPr lang="cs-CZ" sz="4000" b="1" dirty="0" err="1" smtClean="0"/>
              <a:t>vysokoenergiových</a:t>
            </a:r>
            <a:r>
              <a:rPr lang="cs-CZ" sz="4000" b="1" dirty="0" smtClean="0"/>
              <a:t> částic</a:t>
            </a:r>
            <a:endParaRPr lang="cs-CZ" sz="4000" b="1" dirty="0"/>
          </a:p>
        </p:txBody>
      </p:sp>
      <p:sp>
        <p:nvSpPr>
          <p:cNvPr id="5" name="Zástupný symbol pro datum 4"/>
          <p:cNvSpPr>
            <a:spLocks noGrp="1"/>
          </p:cNvSpPr>
          <p:nvPr>
            <p:ph type="dt" sz="half" idx="10"/>
          </p:nvPr>
        </p:nvSpPr>
        <p:spPr/>
        <p:txBody>
          <a:bodyPr/>
          <a:lstStyle/>
          <a:p>
            <a:r>
              <a:rPr lang="cs-CZ" smtClean="0"/>
              <a:t>2012</a:t>
            </a:r>
            <a:endParaRPr lang="en-US"/>
          </a:p>
        </p:txBody>
      </p:sp>
      <p:sp>
        <p:nvSpPr>
          <p:cNvPr id="6" name="Zástupný symbol pro číslo snímku 5"/>
          <p:cNvSpPr>
            <a:spLocks noGrp="1"/>
          </p:cNvSpPr>
          <p:nvPr>
            <p:ph type="sldNum" sz="quarter" idx="11"/>
          </p:nvPr>
        </p:nvSpPr>
        <p:spPr/>
        <p:txBody>
          <a:bodyPr/>
          <a:lstStyle/>
          <a:p>
            <a:pPr algn="r"/>
            <a:fld id="{D4C49B74-5DB2-4B03-B1D2-7F6A3C51C318}" type="slidenum">
              <a:rPr lang="en-US" smtClean="0"/>
              <a:pPr algn="r"/>
              <a:t>8</a:t>
            </a:fld>
            <a:endParaRPr lang="en-US" dirty="0"/>
          </a:p>
        </p:txBody>
      </p:sp>
      <p:sp>
        <p:nvSpPr>
          <p:cNvPr id="7" name="Zástupný symbol pro zápatí 6"/>
          <p:cNvSpPr>
            <a:spLocks noGrp="1"/>
          </p:cNvSpPr>
          <p:nvPr>
            <p:ph type="ftr" sz="quarter" idx="12"/>
          </p:nvPr>
        </p:nvSpPr>
        <p:spPr/>
        <p:txBody>
          <a:bodyPr/>
          <a:lstStyle/>
          <a:p>
            <a:r>
              <a:rPr lang="en-US" smtClean="0"/>
              <a:t>prof. Otruba</a:t>
            </a:r>
            <a:endParaRPr lang="en-US" dirty="0"/>
          </a:p>
        </p:txBody>
      </p:sp>
      <p:pic>
        <p:nvPicPr>
          <p:cNvPr id="18434" name="Picture 2"/>
          <p:cNvPicPr>
            <a:picLocks noGrp="1" noChangeAspect="1" noChangeArrowheads="1"/>
          </p:cNvPicPr>
          <p:nvPr>
            <p:ph sz="half" idx="1"/>
          </p:nvPr>
        </p:nvPicPr>
        <p:blipFill>
          <a:blip r:embed="rId3">
            <a:lum contrast="30000"/>
          </a:blip>
          <a:srcRect l="963" t="1994" r="52794" b="2304"/>
          <a:stretch>
            <a:fillRect/>
          </a:stretch>
        </p:blipFill>
        <p:spPr bwMode="auto">
          <a:xfrm>
            <a:off x="571472" y="1714488"/>
            <a:ext cx="3929090" cy="3929090"/>
          </a:xfrm>
          <a:prstGeom prst="rect">
            <a:avLst/>
          </a:prstGeom>
          <a:noFill/>
          <a:ln w="9525">
            <a:noFill/>
            <a:miter lim="800000"/>
            <a:headEnd/>
            <a:tailEnd/>
          </a:ln>
          <a:effectLst/>
        </p:spPr>
      </p:pic>
      <p:pic>
        <p:nvPicPr>
          <p:cNvPr id="18435" name="Picture 3"/>
          <p:cNvPicPr>
            <a:picLocks noGrp="1" noChangeAspect="1" noChangeArrowheads="1"/>
          </p:cNvPicPr>
          <p:nvPr>
            <p:ph sz="half" idx="2"/>
          </p:nvPr>
        </p:nvPicPr>
        <p:blipFill>
          <a:blip r:embed="rId3">
            <a:lum contrast="30000"/>
          </a:blip>
          <a:srcRect l="53052" t="2125" r="1375" b="1780"/>
          <a:stretch>
            <a:fillRect/>
          </a:stretch>
        </p:blipFill>
        <p:spPr bwMode="auto">
          <a:xfrm>
            <a:off x="4786314" y="1714488"/>
            <a:ext cx="3786214" cy="392909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4"/>
          <a:srcRect/>
          <a:stretch>
            <a:fillRect/>
          </a:stretch>
        </p:blipFill>
        <p:spPr bwMode="auto">
          <a:xfrm>
            <a:off x="571472" y="5143512"/>
            <a:ext cx="1057275" cy="476250"/>
          </a:xfrm>
          <a:prstGeom prst="rect">
            <a:avLst/>
          </a:prstGeom>
          <a:noFill/>
          <a:ln w="9525">
            <a:noFill/>
            <a:miter lim="800000"/>
            <a:headEnd/>
            <a:tailEnd/>
          </a:ln>
          <a:effectLst/>
        </p:spPr>
      </p:pic>
      <p:pic>
        <p:nvPicPr>
          <p:cNvPr id="18438" name="Picture 6"/>
          <p:cNvPicPr>
            <a:picLocks noChangeAspect="1" noChangeArrowheads="1"/>
          </p:cNvPicPr>
          <p:nvPr/>
        </p:nvPicPr>
        <p:blipFill>
          <a:blip r:embed="rId5"/>
          <a:srcRect/>
          <a:stretch>
            <a:fillRect/>
          </a:stretch>
        </p:blipFill>
        <p:spPr bwMode="auto">
          <a:xfrm>
            <a:off x="4786314" y="5214950"/>
            <a:ext cx="1247775" cy="438150"/>
          </a:xfrm>
          <a:prstGeom prst="rect">
            <a:avLst/>
          </a:prstGeom>
          <a:noFill/>
          <a:ln w="9525">
            <a:noFill/>
            <a:miter lim="800000"/>
            <a:headEnd/>
            <a:tailEnd/>
          </a:ln>
          <a:effectLst/>
        </p:spPr>
      </p:pic>
      <p:sp>
        <p:nvSpPr>
          <p:cNvPr id="16" name="Obdélník 15"/>
          <p:cNvSpPr/>
          <p:nvPr/>
        </p:nvSpPr>
        <p:spPr>
          <a:xfrm>
            <a:off x="571472" y="5715016"/>
            <a:ext cx="8001056" cy="646331"/>
          </a:xfrm>
          <a:prstGeom prst="rect">
            <a:avLst/>
          </a:prstGeom>
        </p:spPr>
        <p:txBody>
          <a:bodyPr wrap="square">
            <a:spAutoFit/>
          </a:bodyPr>
          <a:lstStyle/>
          <a:p>
            <a:r>
              <a:rPr lang="cs-CZ" i="1" dirty="0" smtClean="0"/>
              <a:t>Povrch platiny (111) po dopadu argonových iontů (5 </a:t>
            </a:r>
            <a:r>
              <a:rPr lang="cs-CZ" i="1" dirty="0" err="1" smtClean="0"/>
              <a:t>keV</a:t>
            </a:r>
            <a:r>
              <a:rPr lang="cs-CZ" i="1" dirty="0" smtClean="0"/>
              <a:t>) , rastrovací tunelová mikroskopie (STM). Každý z kráterů je způsoben dopadem jednoho argonového iontu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457200" y="1484784"/>
            <a:ext cx="8229600" cy="4824536"/>
          </a:xfrm>
        </p:spPr>
        <p:txBody>
          <a:bodyPr>
            <a:normAutofit fontScale="85000" lnSpcReduction="20000"/>
          </a:bodyPr>
          <a:lstStyle/>
          <a:p>
            <a:r>
              <a:rPr lang="cs-CZ" dirty="0"/>
              <a:t>Při bombardování povrchu vzorku ionty s dostatečnou energií dochází k emisi elektronů, </a:t>
            </a:r>
            <a:r>
              <a:rPr lang="cs-CZ" dirty="0" smtClean="0"/>
              <a:t>fotonů a </a:t>
            </a:r>
            <a:r>
              <a:rPr lang="cs-CZ" dirty="0"/>
              <a:t>povrchových částic v ionizovaném, neutrálním nebo excitovaném </a:t>
            </a:r>
            <a:r>
              <a:rPr lang="cs-CZ" dirty="0" smtClean="0"/>
              <a:t>stavu. Většina odprášených částic </a:t>
            </a:r>
            <a:r>
              <a:rPr lang="cs-CZ" dirty="0"/>
              <a:t>je neutrální, část je ionizována a jen zlomek iontů </a:t>
            </a:r>
            <a:r>
              <a:rPr lang="cs-CZ" dirty="0" smtClean="0"/>
              <a:t>detekujeme. Při </a:t>
            </a:r>
            <a:r>
              <a:rPr lang="cs-CZ" dirty="0"/>
              <a:t>studiu odprašování je třeba zohlednit jevy ovlivňující nejen vlastnosti odprašovaných </a:t>
            </a:r>
            <a:r>
              <a:rPr lang="cs-CZ" dirty="0" smtClean="0"/>
              <a:t>částic, ale </a:t>
            </a:r>
            <a:r>
              <a:rPr lang="cs-CZ" dirty="0"/>
              <a:t>i změny ve složení odprašovaného </a:t>
            </a:r>
            <a:r>
              <a:rPr lang="cs-CZ" dirty="0" smtClean="0"/>
              <a:t>materiálu. </a:t>
            </a:r>
            <a:r>
              <a:rPr lang="cs-CZ" dirty="0"/>
              <a:t>Mezi nejvýznamnější </a:t>
            </a:r>
            <a:r>
              <a:rPr lang="cs-CZ" dirty="0" smtClean="0"/>
              <a:t>patří:</a:t>
            </a:r>
          </a:p>
          <a:p>
            <a:r>
              <a:rPr lang="cs-CZ" dirty="0" smtClean="0"/>
              <a:t>promíchávání </a:t>
            </a:r>
            <a:r>
              <a:rPr lang="cs-CZ" dirty="0"/>
              <a:t>atomů,</a:t>
            </a:r>
          </a:p>
          <a:p>
            <a:r>
              <a:rPr lang="cs-CZ" dirty="0"/>
              <a:t>matricový efekt, </a:t>
            </a:r>
            <a:endParaRPr lang="cs-CZ" dirty="0" smtClean="0"/>
          </a:p>
          <a:p>
            <a:r>
              <a:rPr lang="cs-CZ" dirty="0" smtClean="0"/>
              <a:t>preferenční </a:t>
            </a:r>
            <a:r>
              <a:rPr lang="cs-CZ" dirty="0"/>
              <a:t>odprašování, </a:t>
            </a:r>
            <a:endParaRPr lang="cs-CZ" dirty="0" smtClean="0"/>
          </a:p>
          <a:p>
            <a:r>
              <a:rPr lang="cs-CZ" dirty="0" smtClean="0"/>
              <a:t>vliv </a:t>
            </a:r>
            <a:r>
              <a:rPr lang="cs-CZ" dirty="0"/>
              <a:t>povrchové vazebné energie, </a:t>
            </a:r>
            <a:endParaRPr lang="cs-CZ" dirty="0" smtClean="0"/>
          </a:p>
          <a:p>
            <a:r>
              <a:rPr lang="cs-CZ" dirty="0" err="1" smtClean="0"/>
              <a:t>Gibbsova</a:t>
            </a:r>
            <a:r>
              <a:rPr lang="cs-CZ" dirty="0" smtClean="0"/>
              <a:t> povrchová segregace</a:t>
            </a:r>
            <a:r>
              <a:rPr lang="cs-CZ" dirty="0"/>
              <a:t>, </a:t>
            </a:r>
            <a:endParaRPr lang="cs-CZ" dirty="0" smtClean="0"/>
          </a:p>
          <a:p>
            <a:r>
              <a:rPr lang="cs-CZ" dirty="0" smtClean="0"/>
              <a:t>změna </a:t>
            </a:r>
            <a:r>
              <a:rPr lang="cs-CZ" dirty="0"/>
              <a:t>topografie </a:t>
            </a:r>
            <a:r>
              <a:rPr lang="cs-CZ" dirty="0" smtClean="0"/>
              <a:t>povrchu, </a:t>
            </a:r>
          </a:p>
          <a:p>
            <a:r>
              <a:rPr lang="cs-CZ" dirty="0" smtClean="0"/>
              <a:t>difúze </a:t>
            </a:r>
          </a:p>
          <a:p>
            <a:r>
              <a:rPr lang="cs-CZ" dirty="0" smtClean="0"/>
              <a:t>chemické </a:t>
            </a:r>
            <a:r>
              <a:rPr lang="cs-CZ" dirty="0"/>
              <a:t>síly.</a:t>
            </a:r>
            <a:endParaRPr lang="cs-CZ" dirty="0"/>
          </a:p>
        </p:txBody>
      </p:sp>
      <p:sp>
        <p:nvSpPr>
          <p:cNvPr id="3" name="Nadpis 2"/>
          <p:cNvSpPr>
            <a:spLocks noGrp="1"/>
          </p:cNvSpPr>
          <p:nvPr>
            <p:ph type="title"/>
          </p:nvPr>
        </p:nvSpPr>
        <p:spPr/>
        <p:txBody>
          <a:bodyPr>
            <a:normAutofit/>
          </a:bodyPr>
          <a:lstStyle/>
          <a:p>
            <a:r>
              <a:rPr lang="cs-CZ" b="1" dirty="0"/>
              <a:t>Fenomén </a:t>
            </a:r>
            <a:r>
              <a:rPr lang="cs-CZ" b="1" dirty="0" smtClean="0"/>
              <a:t>odprašování 1</a:t>
            </a:r>
            <a:endParaRPr lang="cs-CZ" dirty="0"/>
          </a:p>
        </p:txBody>
      </p:sp>
      <p:sp>
        <p:nvSpPr>
          <p:cNvPr id="4" name="Zástupný symbol pro datum 3"/>
          <p:cNvSpPr>
            <a:spLocks noGrp="1"/>
          </p:cNvSpPr>
          <p:nvPr>
            <p:ph type="dt" sz="half" idx="10"/>
          </p:nvPr>
        </p:nvSpPr>
        <p:spPr/>
        <p:txBody>
          <a:bodyPr/>
          <a:lstStyle/>
          <a:p>
            <a:r>
              <a:rPr lang="cs-CZ" smtClean="0"/>
              <a:t>2012</a:t>
            </a:r>
            <a:endParaRPr lang="en-US"/>
          </a:p>
        </p:txBody>
      </p:sp>
      <p:sp>
        <p:nvSpPr>
          <p:cNvPr id="5" name="Zástupný symbol pro číslo snímku 4"/>
          <p:cNvSpPr>
            <a:spLocks noGrp="1"/>
          </p:cNvSpPr>
          <p:nvPr>
            <p:ph type="sldNum" sz="quarter" idx="11"/>
          </p:nvPr>
        </p:nvSpPr>
        <p:spPr/>
        <p:txBody>
          <a:bodyPr/>
          <a:lstStyle/>
          <a:p>
            <a:pPr algn="r"/>
            <a:fld id="{D4C49B74-5DB2-4B03-B1D2-7F6A3C51C318}" type="slidenum">
              <a:rPr lang="en-US" smtClean="0"/>
              <a:pPr algn="r"/>
              <a:t>9</a:t>
            </a:fld>
            <a:endParaRPr lang="en-US"/>
          </a:p>
        </p:txBody>
      </p:sp>
      <p:sp>
        <p:nvSpPr>
          <p:cNvPr id="6" name="Zástupný symbol pro zápatí 5"/>
          <p:cNvSpPr>
            <a:spLocks noGrp="1"/>
          </p:cNvSpPr>
          <p:nvPr>
            <p:ph type="ftr" sz="quarter" idx="12"/>
          </p:nvPr>
        </p:nvSpPr>
        <p:spPr/>
        <p:txBody>
          <a:bodyPr/>
          <a:lstStyle/>
          <a:p>
            <a:r>
              <a:rPr lang="en-US" dirty="0" smtClean="0"/>
              <a:t>prof. </a:t>
            </a:r>
            <a:r>
              <a:rPr lang="en-US" dirty="0" err="1" smtClean="0"/>
              <a:t>Otruba</a:t>
            </a:r>
            <a:endParaRPr lang="en-US" dirty="0"/>
          </a:p>
        </p:txBody>
      </p:sp>
    </p:spTree>
    <p:extLst>
      <p:ext uri="{BB962C8B-B14F-4D97-AF65-F5344CB8AC3E}">
        <p14:creationId xmlns:p14="http://schemas.microsoft.com/office/powerpoint/2010/main" val="4151442549"/>
      </p:ext>
    </p:extLst>
  </p:cSld>
  <p:clrMapOvr>
    <a:masterClrMapping/>
  </p:clrMapOvr>
</p:sld>
</file>

<file path=ppt/theme/theme1.xml><?xml version="1.0" encoding="utf-8"?>
<a:theme xmlns:a="http://schemas.openxmlformats.org/drawingml/2006/main" name="Contemporary blue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 blue design template</Template>
  <TotalTime>1074</TotalTime>
  <Words>2288</Words>
  <Application>Microsoft Office PowerPoint</Application>
  <PresentationFormat>Předvádění na obrazovce (4:3)</PresentationFormat>
  <Paragraphs>259</Paragraphs>
  <Slides>34</Slides>
  <Notes>13</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Contemporary blue design template</vt:lpstr>
      <vt:lpstr>SIMS Secondary Ions Mass Spectrometry</vt:lpstr>
      <vt:lpstr>Interakce iontů s pevnou látkou </vt:lpstr>
      <vt:lpstr>Interakce iont-pevná látka</vt:lpstr>
      <vt:lpstr>Mechanismus interakce iontů s pevnou látkou</vt:lpstr>
      <vt:lpstr>Odprašování</vt:lpstr>
      <vt:lpstr>Emise sekundárních iontů</vt:lpstr>
      <vt:lpstr>Metoda SIMS</vt:lpstr>
      <vt:lpstr>Zobrazení skutečného povrchu po dopadu vysokoenergiových částic</vt:lpstr>
      <vt:lpstr>Fenomén odprašování 1</vt:lpstr>
      <vt:lpstr>Fenomén odprašování 2</vt:lpstr>
      <vt:lpstr>Fenomén odprašování 3</vt:lpstr>
      <vt:lpstr>Hloubkové profilování</vt:lpstr>
      <vt:lpstr>Kalibrace hloubky</vt:lpstr>
      <vt:lpstr>Kvantifikace</vt:lpstr>
      <vt:lpstr>Režimy SIMS</vt:lpstr>
      <vt:lpstr>SIMS techniky</vt:lpstr>
      <vt:lpstr>Instrumentace SIMS</vt:lpstr>
      <vt:lpstr>Prezentace aplikace PowerPoint</vt:lpstr>
      <vt:lpstr>Iontová tryska</vt:lpstr>
      <vt:lpstr>Duoplazmatron</vt:lpstr>
      <vt:lpstr>Iontové zdroje elektrohydrodynamické</vt:lpstr>
      <vt:lpstr>Prezentace aplikace PowerPoint</vt:lpstr>
      <vt:lpstr>Cameca IMS 300</vt:lpstr>
      <vt:lpstr>SIMS spektrometr s dvojitou fokusací</vt:lpstr>
      <vt:lpstr>Princip TOF SIMS</vt:lpstr>
      <vt:lpstr>SIMS – TOF spektrometr</vt:lpstr>
      <vt:lpstr>Kombinovaný spektrometr  TOF-SIMS/Laser-SNMS </vt:lpstr>
      <vt:lpstr>Typické spektrum   polyethylen tereftalát</vt:lpstr>
      <vt:lpstr>Schéma iontového mikroanalyzátoru </vt:lpstr>
      <vt:lpstr>Aplikace SIMS</vt:lpstr>
      <vt:lpstr>Hloubkový profil InGaP/GaAs  s implantovaným Si</vt:lpstr>
      <vt:lpstr>Hloubkové profily tenkých vrstev</vt:lpstr>
      <vt:lpstr>Zirkoniová keramika Al2O3-ZrO2-SiO2</vt:lpstr>
      <vt:lpstr> Možnosti, výhody a nevýhody iontové mikrosondy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SIMS Secondary Ions Mass Spectrometry</dc:title>
  <dc:creator>Otruba</dc:creator>
  <cp:lastModifiedBy>práce</cp:lastModifiedBy>
  <cp:revision>75</cp:revision>
  <dcterms:created xsi:type="dcterms:W3CDTF">2007-10-17T07:50:22Z</dcterms:created>
  <dcterms:modified xsi:type="dcterms:W3CDTF">2012-10-24T18:31:59Z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1029</vt:lpwstr>
  </property>
  <property fmtid="{D5CDD505-2E9C-101B-9397-08002B2CF9AE}" pid="3" name="_TemplateID">
    <vt:lpwstr>TC100738461029</vt:lpwstr>
  </property>
</Properties>
</file>