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60" r:id="rId4"/>
    <p:sldId id="261" r:id="rId5"/>
    <p:sldId id="262" r:id="rId6"/>
    <p:sldId id="263" r:id="rId7"/>
    <p:sldId id="264" r:id="rId8"/>
    <p:sldId id="265" r:id="rId9"/>
    <p:sldId id="266" r:id="rId10"/>
    <p:sldId id="259" r:id="rId11"/>
    <p:sldId id="256" r:id="rId12"/>
    <p:sldId id="271" r:id="rId13"/>
    <p:sldId id="274" r:id="rId14"/>
    <p:sldId id="268" r:id="rId15"/>
    <p:sldId id="269" r:id="rId16"/>
    <p:sldId id="270" r:id="rId17"/>
    <p:sldId id="272" r:id="rId18"/>
    <p:sldId id="258" r:id="rId19"/>
    <p:sldId id="273" r:id="rId20"/>
  </p:sldIdLst>
  <p:sldSz cx="9144000" cy="6858000" type="screen4x3"/>
  <p:notesSz cx="6858000" cy="9144000"/>
  <p:defaultTextStyle>
    <a:defPPr>
      <a:defRPr lang="cs-CZ"/>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1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1CF630B9-B7CD-439A-8FA3-E4F4FD51372A}" type="slidenum">
              <a:rPr lang="cs-CZ"/>
              <a:pPr/>
              <a:t>‹#›</a:t>
            </a:fld>
            <a:endParaRPr lang="cs-CZ"/>
          </a:p>
        </p:txBody>
      </p:sp>
    </p:spTree>
    <p:extLst>
      <p:ext uri="{BB962C8B-B14F-4D97-AF65-F5344CB8AC3E}">
        <p14:creationId xmlns:p14="http://schemas.microsoft.com/office/powerpoint/2010/main" val="426976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F36DB77D-AE8A-4707-A0D6-BA53C94BEAD2}" type="slidenum">
              <a:rPr lang="cs-CZ"/>
              <a:pPr/>
              <a:t>‹#›</a:t>
            </a:fld>
            <a:endParaRPr lang="cs-CZ"/>
          </a:p>
        </p:txBody>
      </p:sp>
    </p:spTree>
    <p:extLst>
      <p:ext uri="{BB962C8B-B14F-4D97-AF65-F5344CB8AC3E}">
        <p14:creationId xmlns:p14="http://schemas.microsoft.com/office/powerpoint/2010/main" val="87980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071A8C62-9ADE-46E4-8CA1-4D7C6AF09584}" type="slidenum">
              <a:rPr lang="cs-CZ"/>
              <a:pPr/>
              <a:t>‹#›</a:t>
            </a:fld>
            <a:endParaRPr lang="cs-CZ"/>
          </a:p>
        </p:txBody>
      </p:sp>
    </p:spTree>
    <p:extLst>
      <p:ext uri="{BB962C8B-B14F-4D97-AF65-F5344CB8AC3E}">
        <p14:creationId xmlns:p14="http://schemas.microsoft.com/office/powerpoint/2010/main" val="2636590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38"/>
            <a:ext cx="8229600" cy="58515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Zástupný symbol pro datum 2"/>
          <p:cNvSpPr>
            <a:spLocks noGrp="1"/>
          </p:cNvSpPr>
          <p:nvPr>
            <p:ph type="dt" sz="half" idx="10"/>
          </p:nvPr>
        </p:nvSpPr>
        <p:spPr>
          <a:xfrm>
            <a:off x="457200" y="6245225"/>
            <a:ext cx="2133600" cy="476250"/>
          </a:xfrm>
        </p:spPr>
        <p:txBody>
          <a:bodyPr/>
          <a:lstStyle>
            <a:lvl1pPr>
              <a:defRPr/>
            </a:lvl1pPr>
          </a:lstStyle>
          <a:p>
            <a:endParaRPr lang="cs-CZ"/>
          </a:p>
        </p:txBody>
      </p:sp>
      <p:sp>
        <p:nvSpPr>
          <p:cNvPr id="4" name="Zástupný symbol pro zápatí 3"/>
          <p:cNvSpPr>
            <a:spLocks noGrp="1"/>
          </p:cNvSpPr>
          <p:nvPr>
            <p:ph type="ftr" sz="quarter" idx="11"/>
          </p:nvPr>
        </p:nvSpPr>
        <p:spPr>
          <a:xfrm>
            <a:off x="3124200" y="6245225"/>
            <a:ext cx="2895600" cy="476250"/>
          </a:xfrm>
        </p:spPr>
        <p:txBody>
          <a:bodyPr/>
          <a:lstStyle>
            <a:lvl1pPr>
              <a:defRPr/>
            </a:lvl1pPr>
          </a:lstStyle>
          <a:p>
            <a:endParaRPr lang="cs-CZ"/>
          </a:p>
        </p:txBody>
      </p:sp>
      <p:sp>
        <p:nvSpPr>
          <p:cNvPr id="5" name="Zástupný symbol pro číslo snímku 4"/>
          <p:cNvSpPr>
            <a:spLocks noGrp="1"/>
          </p:cNvSpPr>
          <p:nvPr>
            <p:ph type="sldNum" sz="quarter" idx="12"/>
          </p:nvPr>
        </p:nvSpPr>
        <p:spPr>
          <a:xfrm>
            <a:off x="6553200" y="6245225"/>
            <a:ext cx="2133600" cy="476250"/>
          </a:xfrm>
        </p:spPr>
        <p:txBody>
          <a:bodyPr/>
          <a:lstStyle>
            <a:lvl1pPr>
              <a:defRPr/>
            </a:lvl1pPr>
          </a:lstStyle>
          <a:p>
            <a:fld id="{4D4A8DFF-C200-46FA-AA30-D64861F5A8D7}" type="slidenum">
              <a:rPr lang="cs-CZ"/>
              <a:pPr/>
              <a:t>‹#›</a:t>
            </a:fld>
            <a:endParaRPr lang="cs-CZ"/>
          </a:p>
        </p:txBody>
      </p:sp>
    </p:spTree>
    <p:extLst>
      <p:ext uri="{BB962C8B-B14F-4D97-AF65-F5344CB8AC3E}">
        <p14:creationId xmlns:p14="http://schemas.microsoft.com/office/powerpoint/2010/main" val="325866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00223D35-3DE1-4AD5-A9DB-F738F88437D0}" type="slidenum">
              <a:rPr lang="cs-CZ"/>
              <a:pPr/>
              <a:t>‹#›</a:t>
            </a:fld>
            <a:endParaRPr lang="cs-CZ"/>
          </a:p>
        </p:txBody>
      </p:sp>
    </p:spTree>
    <p:extLst>
      <p:ext uri="{BB962C8B-B14F-4D97-AF65-F5344CB8AC3E}">
        <p14:creationId xmlns:p14="http://schemas.microsoft.com/office/powerpoint/2010/main" val="1811284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554FCA02-5518-4F73-BBCC-3F90891C945B}" type="slidenum">
              <a:rPr lang="cs-CZ"/>
              <a:pPr/>
              <a:t>‹#›</a:t>
            </a:fld>
            <a:endParaRPr lang="cs-CZ"/>
          </a:p>
        </p:txBody>
      </p:sp>
    </p:spTree>
    <p:extLst>
      <p:ext uri="{BB962C8B-B14F-4D97-AF65-F5344CB8AC3E}">
        <p14:creationId xmlns:p14="http://schemas.microsoft.com/office/powerpoint/2010/main" val="202017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88CB2839-A556-4AF7-B15D-4FB8EE069AE8}" type="slidenum">
              <a:rPr lang="cs-CZ"/>
              <a:pPr/>
              <a:t>‹#›</a:t>
            </a:fld>
            <a:endParaRPr lang="cs-CZ"/>
          </a:p>
        </p:txBody>
      </p:sp>
    </p:spTree>
    <p:extLst>
      <p:ext uri="{BB962C8B-B14F-4D97-AF65-F5344CB8AC3E}">
        <p14:creationId xmlns:p14="http://schemas.microsoft.com/office/powerpoint/2010/main" val="1136525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DCE843A8-849C-4DCC-B129-22D7663D0D97}" type="slidenum">
              <a:rPr lang="cs-CZ"/>
              <a:pPr/>
              <a:t>‹#›</a:t>
            </a:fld>
            <a:endParaRPr lang="cs-CZ"/>
          </a:p>
        </p:txBody>
      </p:sp>
    </p:spTree>
    <p:extLst>
      <p:ext uri="{BB962C8B-B14F-4D97-AF65-F5344CB8AC3E}">
        <p14:creationId xmlns:p14="http://schemas.microsoft.com/office/powerpoint/2010/main" val="124145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CC511A67-AD1B-4BC4-B7C2-AA75399427D7}" type="slidenum">
              <a:rPr lang="cs-CZ"/>
              <a:pPr/>
              <a:t>‹#›</a:t>
            </a:fld>
            <a:endParaRPr lang="cs-CZ"/>
          </a:p>
        </p:txBody>
      </p:sp>
    </p:spTree>
    <p:extLst>
      <p:ext uri="{BB962C8B-B14F-4D97-AF65-F5344CB8AC3E}">
        <p14:creationId xmlns:p14="http://schemas.microsoft.com/office/powerpoint/2010/main" val="104617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8B1D8D9B-6CA8-469D-922C-1DB6DD4A3E62}" type="slidenum">
              <a:rPr lang="cs-CZ"/>
              <a:pPr/>
              <a:t>‹#›</a:t>
            </a:fld>
            <a:endParaRPr lang="cs-CZ"/>
          </a:p>
        </p:txBody>
      </p:sp>
    </p:spTree>
    <p:extLst>
      <p:ext uri="{BB962C8B-B14F-4D97-AF65-F5344CB8AC3E}">
        <p14:creationId xmlns:p14="http://schemas.microsoft.com/office/powerpoint/2010/main" val="155904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58B065FF-4CB9-40AB-8DBD-44F09FC7D3EA}" type="slidenum">
              <a:rPr lang="cs-CZ"/>
              <a:pPr/>
              <a:t>‹#›</a:t>
            </a:fld>
            <a:endParaRPr lang="cs-CZ"/>
          </a:p>
        </p:txBody>
      </p:sp>
    </p:spTree>
    <p:extLst>
      <p:ext uri="{BB962C8B-B14F-4D97-AF65-F5344CB8AC3E}">
        <p14:creationId xmlns:p14="http://schemas.microsoft.com/office/powerpoint/2010/main" val="1203724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77C72C8A-3090-4740-9CA6-E4B21A5EEDD6}" type="slidenum">
              <a:rPr lang="cs-CZ"/>
              <a:pPr/>
              <a:t>‹#›</a:t>
            </a:fld>
            <a:endParaRPr lang="cs-CZ"/>
          </a:p>
        </p:txBody>
      </p:sp>
    </p:spTree>
    <p:extLst>
      <p:ext uri="{BB962C8B-B14F-4D97-AF65-F5344CB8AC3E}">
        <p14:creationId xmlns:p14="http://schemas.microsoft.com/office/powerpoint/2010/main" val="69372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01A710-8BB1-4C99-85D0-889F000E92B7}"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0"/>
            <a:ext cx="8229600" cy="1143000"/>
          </a:xfrm>
        </p:spPr>
        <p:txBody>
          <a:bodyPr/>
          <a:lstStyle/>
          <a:p>
            <a:r>
              <a:rPr lang="cs-CZ"/>
              <a:t>Surface Analysis</a:t>
            </a:r>
          </a:p>
        </p:txBody>
      </p:sp>
      <p:sp>
        <p:nvSpPr>
          <p:cNvPr id="17411" name="Rectangle 3"/>
          <p:cNvSpPr>
            <a:spLocks noGrp="1" noChangeArrowheads="1"/>
          </p:cNvSpPr>
          <p:nvPr>
            <p:ph type="body" idx="1"/>
          </p:nvPr>
        </p:nvSpPr>
        <p:spPr/>
        <p:txBody>
          <a:bodyPr/>
          <a:lstStyle/>
          <a:p>
            <a:endParaRPr lang="cs-CZ"/>
          </a:p>
        </p:txBody>
      </p:sp>
      <p:pic>
        <p:nvPicPr>
          <p:cNvPr id="17412" name="Picture 4" descr="surfanal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12875"/>
            <a:ext cx="8064500" cy="509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ChangeArrowheads="1"/>
          </p:cNvSpPr>
          <p:nvPr>
            <p:ph type="title"/>
          </p:nvPr>
        </p:nvSpPr>
        <p:spPr/>
        <p:txBody>
          <a:bodyPr/>
          <a:lstStyle/>
          <a:p>
            <a:r>
              <a:rPr lang="cs-CZ" sz="4000"/>
              <a:t>Scanning Tunnelling Microscopy</a:t>
            </a:r>
          </a:p>
        </p:txBody>
      </p:sp>
      <p:pic>
        <p:nvPicPr>
          <p:cNvPr id="6149" name="Picture 5" descr="ScanningTunnelingMicroscope_schematic[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6575" y="1600200"/>
            <a:ext cx="5529263"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4149725"/>
            <a:ext cx="9144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cs-CZ" sz="1800"/>
              <a:t>Now we paint the whole surface uniformly gray and switch on the lights. </a:t>
            </a:r>
          </a:p>
          <a:p>
            <a:pPr marL="342900" indent="-342900"/>
            <a:r>
              <a:rPr lang="cs-CZ" sz="1800"/>
              <a:t>We can use several lights at different positions and with different colors. </a:t>
            </a:r>
          </a:p>
          <a:p>
            <a:pPr marL="342900" indent="-342900"/>
            <a:r>
              <a:rPr lang="cs-CZ" sz="1800"/>
              <a:t>Instead of painting the surface just gray we can use a color palette and paint it according to height. </a:t>
            </a:r>
          </a:p>
          <a:p>
            <a:pPr marL="342900" indent="-342900"/>
            <a:r>
              <a:rPr lang="cs-CZ" sz="1800"/>
              <a:t>Or we choose the color according to another surface property, let's say curvature. </a:t>
            </a:r>
          </a:p>
        </p:txBody>
      </p:sp>
      <p:pic>
        <p:nvPicPr>
          <p:cNvPr id="2054" name="Picture 6" descr="STM How-to Pictures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5734050"/>
            <a:ext cx="4572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M How-to Pictures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3213100"/>
            <a:ext cx="4572000" cy="95250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9"/>
          <p:cNvSpPr>
            <a:spLocks noChangeArrowheads="1"/>
          </p:cNvSpPr>
          <p:nvPr/>
        </p:nvSpPr>
        <p:spPr bwMode="auto">
          <a:xfrm>
            <a:off x="0" y="188913"/>
            <a:ext cx="914400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sz="1800"/>
              <a:t>A tip is scanned over a surface at a distance of a few atomic diameters in a point-by-point and line-by-line fashion. At each point the tunneling current between the tip and the surface is measured. The tunneling current decreases exponentially with increasing distance and thus, through the use of a feedback loop, the vertical position of the tip can be adjusted to a constant distance from the surface. </a:t>
            </a:r>
          </a:p>
          <a:p>
            <a:r>
              <a:rPr lang="cs-CZ" sz="1800"/>
              <a:t>The amount of these adjustments is recorded and defines a grid of values which can be displayed as a grayscale image. </a:t>
            </a:r>
          </a:p>
          <a:p>
            <a:r>
              <a:rPr lang="cs-CZ" sz="1800"/>
              <a:t>Instead of assigning the values to a color we can also use them to deform the grid in the direction perpendicular to the surface. </a:t>
            </a:r>
          </a:p>
          <a:p>
            <a:r>
              <a:rPr lang="cs-CZ" sz="1800"/>
              <a:t>Now we can bring back the grayscale and paint each square according to an average of the four defining grid points.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xenon na Ni"/>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84213" y="1268413"/>
            <a:ext cx="7775575" cy="5289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2" name="Rectangle 6"/>
          <p:cNvSpPr>
            <a:spLocks noChangeArrowheads="1"/>
          </p:cNvSpPr>
          <p:nvPr/>
        </p:nvSpPr>
        <p:spPr bwMode="auto">
          <a:xfrm>
            <a:off x="684213" y="182563"/>
            <a:ext cx="44037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cs-CZ" b="1" i="1"/>
              <a:t>Title</a:t>
            </a:r>
            <a:r>
              <a:rPr lang="cs-CZ" i="1"/>
              <a:t> : The Beginning </a:t>
            </a:r>
            <a:br>
              <a:rPr lang="cs-CZ" i="1"/>
            </a:br>
            <a:r>
              <a:rPr lang="cs-CZ" b="1" i="1"/>
              <a:t>Media</a:t>
            </a:r>
            <a:r>
              <a:rPr lang="cs-CZ" i="1"/>
              <a:t> : Xenon on Nickel (110) </a:t>
            </a:r>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323850" y="419100"/>
            <a:ext cx="84963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sz="2000"/>
              <a:t>Surface state electrons on Cu(111) were confined to closed structures (corrals) defined by barriers built from Fe adatoms. The barriers were assembled by individually positioning Fe adatoms using the tip of a low temperature scanning tunneling microscope (STM). A circular corral of radius 71.3 Angstrom was constructed in this way out of 48 Fe atoms</a:t>
            </a:r>
            <a:r>
              <a:rPr lang="cs-CZ"/>
              <a:t>. </a:t>
            </a:r>
          </a:p>
        </p:txBody>
      </p:sp>
      <p:pic>
        <p:nvPicPr>
          <p:cNvPr id="30726" name="Picture 6" descr="ri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349500"/>
            <a:ext cx="5327650" cy="4276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ChangeArrowheads="1"/>
          </p:cNvSpPr>
          <p:nvPr/>
        </p:nvSpPr>
        <p:spPr bwMode="auto">
          <a:xfrm>
            <a:off x="971550" y="381000"/>
            <a:ext cx="7129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b="1" i="1"/>
              <a:t>Title</a:t>
            </a:r>
            <a:r>
              <a:rPr lang="cs-CZ" i="1"/>
              <a:t> : Quantum Corral </a:t>
            </a:r>
            <a:br>
              <a:rPr lang="cs-CZ" i="1"/>
            </a:br>
            <a:r>
              <a:rPr lang="cs-CZ" b="1" i="1"/>
              <a:t>Media</a:t>
            </a:r>
            <a:r>
              <a:rPr lang="cs-CZ" i="1"/>
              <a:t> : Iron on Copper (111) </a:t>
            </a:r>
            <a:endParaRPr lang="cs-CZ"/>
          </a:p>
        </p:txBody>
      </p:sp>
      <p:pic>
        <p:nvPicPr>
          <p:cNvPr id="18440" name="Picture 8" descr="kvantová ohrada"/>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331913" y="1268413"/>
            <a:ext cx="6480175" cy="5187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makecirc[1]"/>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835150" y="1268413"/>
            <a:ext cx="5295900" cy="5305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6" name="Rectangle 6"/>
          <p:cNvSpPr>
            <a:spLocks noChangeArrowheads="1"/>
          </p:cNvSpPr>
          <p:nvPr/>
        </p:nvSpPr>
        <p:spPr bwMode="auto">
          <a:xfrm>
            <a:off x="1692275" y="260350"/>
            <a:ext cx="7127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b="1" i="1"/>
              <a:t>Title</a:t>
            </a:r>
            <a:r>
              <a:rPr lang="cs-CZ" i="1"/>
              <a:t> : The Making of the Circular Corral </a:t>
            </a:r>
            <a:br>
              <a:rPr lang="cs-CZ" i="1"/>
            </a:br>
            <a:r>
              <a:rPr lang="cs-CZ" b="1" i="1"/>
              <a:t>Media</a:t>
            </a:r>
            <a:r>
              <a:rPr lang="cs-CZ" i="1"/>
              <a:t> : Iron on Copper (111) </a:t>
            </a:r>
            <a:endParaRPr 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stm4"/>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95288" y="1484313"/>
            <a:ext cx="5724525" cy="458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Rectangle 6"/>
          <p:cNvSpPr>
            <a:spLocks noChangeArrowheads="1"/>
          </p:cNvSpPr>
          <p:nvPr/>
        </p:nvSpPr>
        <p:spPr bwMode="auto">
          <a:xfrm>
            <a:off x="323850" y="260350"/>
            <a:ext cx="59293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cs-CZ" b="1" i="1"/>
              <a:t>Title</a:t>
            </a:r>
            <a:r>
              <a:rPr lang="cs-CZ" i="1"/>
              <a:t> : Untitled </a:t>
            </a:r>
            <a:br>
              <a:rPr lang="cs-CZ" i="1"/>
            </a:br>
            <a:r>
              <a:rPr lang="cs-CZ" b="1" i="1"/>
              <a:t>Media</a:t>
            </a:r>
            <a:r>
              <a:rPr lang="cs-CZ" i="1"/>
              <a:t> : Cesium &amp; Iodine on Copper (111) </a:t>
            </a:r>
            <a:endParaRPr lang="cs-CZ"/>
          </a:p>
        </p:txBody>
      </p:sp>
      <p:sp>
        <p:nvSpPr>
          <p:cNvPr id="22535" name="Rectangle 7"/>
          <p:cNvSpPr>
            <a:spLocks noChangeArrowheads="1"/>
          </p:cNvSpPr>
          <p:nvPr/>
        </p:nvSpPr>
        <p:spPr bwMode="auto">
          <a:xfrm>
            <a:off x="6227763" y="908050"/>
            <a:ext cx="2665412"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sz="2000"/>
              <a:t>Here we see the artists' first use of color mapping. Color is assigned to the surface not only by lights but by local curvature of the surface. This helps to delineate the shape of the object (which, for the curious, is a molecule that they assembled from 8 cesium and 8 iodine atoms).</a:t>
            </a:r>
            <a:br>
              <a:rPr lang="cs-CZ" sz="2000"/>
            </a:br>
            <a:r>
              <a:rPr lang="cs-CZ" sz="2000"/>
              <a:t>[Hopkinson, Lutz &amp; Eigler]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stm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268413"/>
            <a:ext cx="3851275" cy="5283200"/>
          </a:xfrm>
          <a:prstGeom prst="rect">
            <a:avLst/>
          </a:prstGeom>
          <a:noFill/>
          <a:extLst>
            <a:ext uri="{909E8E84-426E-40DD-AFC4-6F175D3DCCD1}">
              <a14:hiddenFill xmlns:a14="http://schemas.microsoft.com/office/drawing/2010/main">
                <a:solidFill>
                  <a:srgbClr val="FFFFFF"/>
                </a:solidFill>
              </a14:hiddenFill>
            </a:ext>
          </a:extLst>
        </p:spPr>
      </p:pic>
      <p:sp>
        <p:nvSpPr>
          <p:cNvPr id="26631" name="Rectangle 7"/>
          <p:cNvSpPr>
            <a:spLocks noChangeArrowheads="1"/>
          </p:cNvSpPr>
          <p:nvPr/>
        </p:nvSpPr>
        <p:spPr bwMode="auto">
          <a:xfrm>
            <a:off x="1331913" y="188913"/>
            <a:ext cx="62865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cs-CZ" b="1" i="1"/>
              <a:t>Title</a:t>
            </a:r>
            <a:r>
              <a:rPr lang="cs-CZ" i="1"/>
              <a:t> : Carbon Monoxide Man </a:t>
            </a:r>
            <a:br>
              <a:rPr lang="cs-CZ" i="1"/>
            </a:br>
            <a:r>
              <a:rPr lang="cs-CZ" b="1" i="1"/>
              <a:t>Media</a:t>
            </a:r>
            <a:r>
              <a:rPr lang="cs-CZ" i="1"/>
              <a:t> : Carbon Monoxide on Platinum (111) </a:t>
            </a:r>
            <a:endParaRPr lang="cs-CZ"/>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274638"/>
            <a:ext cx="9144000" cy="1143000"/>
          </a:xfrm>
        </p:spPr>
        <p:txBody>
          <a:bodyPr/>
          <a:lstStyle/>
          <a:p>
            <a:r>
              <a:rPr lang="cs-CZ" sz="2800"/>
              <a:t>STM Image</a:t>
            </a:r>
            <a:r>
              <a:rPr lang="en-US" sz="2800"/>
              <a:t>, 35 nm x 35 nm, of single substitutional Cr</a:t>
            </a:r>
            <a:r>
              <a:rPr lang="cs-CZ" sz="2800"/>
              <a:t> i</a:t>
            </a:r>
            <a:r>
              <a:rPr lang="en-US" sz="2800"/>
              <a:t>mpurities (small bumps) in the Fe(001) surface.</a:t>
            </a:r>
            <a:r>
              <a:rPr lang="cs-CZ"/>
              <a:t> </a:t>
            </a:r>
          </a:p>
        </p:txBody>
      </p:sp>
      <p:pic>
        <p:nvPicPr>
          <p:cNvPr id="4100" name="Picture 4" descr="STM image, 35 nm x 35 nm, of single substitutional Cr impurities (small bumps) in the Fe(001) sur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700213"/>
            <a:ext cx="4689475" cy="468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STM image 7 nm x 7 nm of a single zig-zag chain of Cs atoms (red) on the GaAs(110) surface (blue)"/>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979613" y="1412875"/>
            <a:ext cx="5102225" cy="5102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8" name="Rectangle 6"/>
          <p:cNvSpPr>
            <a:spLocks noChangeArrowheads="1"/>
          </p:cNvSpPr>
          <p:nvPr/>
        </p:nvSpPr>
        <p:spPr bwMode="auto">
          <a:xfrm>
            <a:off x="468313" y="188913"/>
            <a:ext cx="84978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STM image 7 nm x 7 nm of a single zig-zag chain of Cs atoms (red) on the GaAs(110) surface (blue)</a:t>
            </a:r>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3850" y="0"/>
            <a:ext cx="8362950" cy="1125538"/>
          </a:xfrm>
        </p:spPr>
        <p:txBody>
          <a:bodyPr/>
          <a:lstStyle/>
          <a:p>
            <a:r>
              <a:rPr lang="cs-CZ" sz="3200" b="1"/>
              <a:t>Scanning Probe Microscopy ( STM / AFM )</a:t>
            </a:r>
            <a:r>
              <a:rPr lang="cs-CZ" sz="4000"/>
              <a:t> </a:t>
            </a:r>
          </a:p>
        </p:txBody>
      </p:sp>
      <p:sp>
        <p:nvSpPr>
          <p:cNvPr id="3075" name="Rectangle 3"/>
          <p:cNvSpPr>
            <a:spLocks noGrp="1" noChangeArrowheads="1"/>
          </p:cNvSpPr>
          <p:nvPr>
            <p:ph type="body" idx="1"/>
          </p:nvPr>
        </p:nvSpPr>
        <p:spPr>
          <a:xfrm>
            <a:off x="179388" y="908050"/>
            <a:ext cx="8569325" cy="5218113"/>
          </a:xfrm>
        </p:spPr>
        <p:txBody>
          <a:bodyPr/>
          <a:lstStyle/>
          <a:p>
            <a:pPr>
              <a:buFontTx/>
              <a:buNone/>
            </a:pPr>
            <a:r>
              <a:rPr lang="cs-CZ" sz="1800" b="1"/>
              <a:t>All of the techniques are based upon scanning a probe (typically called the </a:t>
            </a:r>
            <a:r>
              <a:rPr lang="cs-CZ" sz="1800" b="1" i="1"/>
              <a:t>tip</a:t>
            </a:r>
            <a:r>
              <a:rPr lang="cs-CZ" sz="1800" b="1"/>
              <a:t> in STM , since it literally is a sharp metallic tip) just above a surface whilst monitoring some interaction between the probe and the surface. </a:t>
            </a:r>
          </a:p>
        </p:txBody>
      </p:sp>
      <p:pic>
        <p:nvPicPr>
          <p:cNvPr id="3077" name="Picture 5" descr="scat7_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916113"/>
            <a:ext cx="4572000" cy="2266950"/>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p:cNvSpPr>
            <a:spLocks noChangeArrowheads="1"/>
          </p:cNvSpPr>
          <p:nvPr/>
        </p:nvSpPr>
        <p:spPr bwMode="auto">
          <a:xfrm>
            <a:off x="250825" y="4581525"/>
            <a:ext cx="86423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sz="1800" b="1"/>
              <a:t>STM - is the </a:t>
            </a:r>
            <a:r>
              <a:rPr lang="cs-CZ" sz="1800" b="1" i="1"/>
              <a:t>tunnelling current</a:t>
            </a:r>
            <a:r>
              <a:rPr lang="cs-CZ" sz="1800" b="1"/>
              <a:t> between a metallic tip and a conducting substrate which are in very close proximity but not actually in physical contact. </a:t>
            </a:r>
          </a:p>
          <a:p>
            <a:r>
              <a:rPr lang="cs-CZ" sz="1800" b="1"/>
              <a:t>AFM - is the van der Waals force between the tip and the surface; this may be either the short range repulsive force (in contact-mode) or the longer range attractive force (in non-contact mode).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sz="2800"/>
              <a:t>Let us look at the region where the tip approaches the surface in greater detail</a:t>
            </a:r>
            <a:r>
              <a:rPr lang="cs-CZ" sz="4000"/>
              <a:t> .... </a:t>
            </a:r>
          </a:p>
        </p:txBody>
      </p:sp>
      <p:sp>
        <p:nvSpPr>
          <p:cNvPr id="9219" name="Rectangle 3"/>
          <p:cNvSpPr>
            <a:spLocks noGrp="1" noChangeArrowheads="1"/>
          </p:cNvSpPr>
          <p:nvPr>
            <p:ph type="body" idx="1"/>
          </p:nvPr>
        </p:nvSpPr>
        <p:spPr/>
        <p:txBody>
          <a:bodyPr/>
          <a:lstStyle/>
          <a:p>
            <a:r>
              <a:rPr lang="cs-CZ" sz="1800" b="1"/>
              <a:t>The position of the tip with respect to the surface must be very accurately controlled (to within about 0.1 Å) by moving either the surface or the tip. </a:t>
            </a:r>
          </a:p>
          <a:p>
            <a:r>
              <a:rPr lang="cs-CZ" sz="1800" b="1"/>
              <a:t>The tip must be very sharp - ideally terminating in just a single atom at its closest point of approach to the surface. </a:t>
            </a:r>
            <a:endParaRPr lang="cs-CZ" sz="1800"/>
          </a:p>
          <a:p>
            <a:endParaRPr lang="cs-CZ" sz="1800"/>
          </a:p>
        </p:txBody>
      </p:sp>
      <p:pic>
        <p:nvPicPr>
          <p:cNvPr id="9221" name="Picture 5" descr="scat7_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716338"/>
            <a:ext cx="4572000" cy="2266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a:t>Zoom x10</a:t>
            </a:r>
            <a:r>
              <a:rPr lang="cs-CZ" baseline="30000"/>
              <a:t>6</a:t>
            </a:r>
            <a:endParaRPr lang="cs-CZ"/>
          </a:p>
        </p:txBody>
      </p:sp>
      <p:sp>
        <p:nvSpPr>
          <p:cNvPr id="10243" name="Rectangle 3"/>
          <p:cNvSpPr>
            <a:spLocks noGrp="1" noChangeArrowheads="1"/>
          </p:cNvSpPr>
          <p:nvPr>
            <p:ph type="body" idx="1"/>
          </p:nvPr>
        </p:nvSpPr>
        <p:spPr/>
        <p:txBody>
          <a:bodyPr/>
          <a:lstStyle/>
          <a:p>
            <a:r>
              <a:rPr lang="cs-CZ" sz="2400"/>
              <a:t>... the end of the tip will almost invariably show a certain amount of structure, with a variety of crystal facets exposed ...</a:t>
            </a:r>
            <a:r>
              <a:rPr lang="cs-CZ"/>
              <a:t> </a:t>
            </a:r>
          </a:p>
        </p:txBody>
      </p:sp>
      <p:pic>
        <p:nvPicPr>
          <p:cNvPr id="10245" name="Picture 5" descr="scat7_6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13" y="3055938"/>
            <a:ext cx="6781800" cy="3184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a:t>Zoom x10</a:t>
            </a:r>
            <a:r>
              <a:rPr lang="cs-CZ" baseline="30000"/>
              <a:t>8</a:t>
            </a:r>
            <a:endParaRPr lang="cs-CZ"/>
          </a:p>
        </p:txBody>
      </p:sp>
      <p:sp>
        <p:nvSpPr>
          <p:cNvPr id="11267" name="Rectangle 3"/>
          <p:cNvSpPr>
            <a:spLocks noGrp="1" noChangeArrowheads="1"/>
          </p:cNvSpPr>
          <p:nvPr>
            <p:ph type="body" idx="1"/>
          </p:nvPr>
        </p:nvSpPr>
        <p:spPr/>
        <p:txBody>
          <a:bodyPr/>
          <a:lstStyle/>
          <a:p>
            <a:r>
              <a:rPr lang="cs-CZ" sz="2000"/>
              <a:t>… </a:t>
            </a:r>
            <a:r>
              <a:rPr lang="cs-CZ" sz="2400"/>
              <a:t>and if we now go down to the atomic scale .... </a:t>
            </a:r>
          </a:p>
        </p:txBody>
      </p:sp>
      <p:pic>
        <p:nvPicPr>
          <p:cNvPr id="11269" name="Picture 5" descr="scat7_6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2384425"/>
            <a:ext cx="5651500" cy="2638425"/>
          </a:xfrm>
          <a:prstGeom prst="rect">
            <a:avLst/>
          </a:prstGeom>
          <a:noFill/>
          <a:extLst>
            <a:ext uri="{909E8E84-426E-40DD-AFC4-6F175D3DCCD1}">
              <a14:hiddenFill xmlns:a14="http://schemas.microsoft.com/office/drawing/2010/main">
                <a:solidFill>
                  <a:srgbClr val="FFFFFF"/>
                </a:solidFill>
              </a14:hiddenFill>
            </a:ext>
          </a:extLst>
        </p:spPr>
      </p:pic>
      <p:sp>
        <p:nvSpPr>
          <p:cNvPr id="11270" name="Rectangle 6"/>
          <p:cNvSpPr>
            <a:spLocks noChangeArrowheads="1"/>
          </p:cNvSpPr>
          <p:nvPr/>
        </p:nvSpPr>
        <p:spPr bwMode="auto">
          <a:xfrm>
            <a:off x="971550" y="5516563"/>
            <a:ext cx="73215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cs-CZ"/>
              <a:t>... there is a reasonable probability of ending up with </a:t>
            </a:r>
          </a:p>
          <a:p>
            <a:r>
              <a:rPr lang="cs-CZ"/>
              <a:t>a truly atomic tip.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179388" y="1412875"/>
            <a:ext cx="87137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sz="1800"/>
              <a:t>If the tip is biased with respect to the surface by the application of a voltage between them then electrons can tunnel between the two, provided the separation of the tip and surface is sufficiently small - this gives rise to a </a:t>
            </a:r>
            <a:r>
              <a:rPr lang="cs-CZ" sz="1800" b="1" i="1">
                <a:solidFill>
                  <a:srgbClr val="FF3300"/>
                </a:solidFill>
              </a:rPr>
              <a:t>tunnelling current</a:t>
            </a:r>
            <a:r>
              <a:rPr lang="cs-CZ" sz="1800" b="1">
                <a:solidFill>
                  <a:srgbClr val="FF3300"/>
                </a:solidFill>
              </a:rPr>
              <a:t>.</a:t>
            </a:r>
            <a:r>
              <a:rPr lang="cs-CZ" sz="1800" b="1"/>
              <a:t> </a:t>
            </a:r>
          </a:p>
          <a:p>
            <a:r>
              <a:rPr lang="cs-CZ" sz="1800"/>
              <a:t>The direction of current flow is determined by the polarity of the bias. </a:t>
            </a:r>
          </a:p>
        </p:txBody>
      </p:sp>
      <p:grpSp>
        <p:nvGrpSpPr>
          <p:cNvPr id="12302" name="Group 14"/>
          <p:cNvGrpSpPr>
            <a:grpSpLocks/>
          </p:cNvGrpSpPr>
          <p:nvPr/>
        </p:nvGrpSpPr>
        <p:grpSpPr bwMode="auto">
          <a:xfrm>
            <a:off x="179388" y="2997200"/>
            <a:ext cx="8783637" cy="2016125"/>
            <a:chOff x="113" y="1525"/>
            <a:chExt cx="5533" cy="1270"/>
          </a:xfrm>
        </p:grpSpPr>
        <p:pic>
          <p:nvPicPr>
            <p:cNvPr id="12295" name="Picture 7" descr="scat7_6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1525"/>
              <a:ext cx="2721" cy="127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scat7_6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525"/>
              <a:ext cx="2766" cy="1266"/>
            </a:xfrm>
            <a:prstGeom prst="rect">
              <a:avLst/>
            </a:prstGeom>
            <a:noFill/>
            <a:extLst>
              <a:ext uri="{909E8E84-426E-40DD-AFC4-6F175D3DCCD1}">
                <a14:hiddenFill xmlns:a14="http://schemas.microsoft.com/office/drawing/2010/main">
                  <a:solidFill>
                    <a:srgbClr val="FFFFFF"/>
                  </a:solidFill>
                </a14:hiddenFill>
              </a:ext>
            </a:extLst>
          </p:spPr>
        </p:pic>
      </p:grpSp>
      <p:sp>
        <p:nvSpPr>
          <p:cNvPr id="12299" name="Rectangle 11"/>
          <p:cNvSpPr>
            <a:spLocks noChangeArrowheads="1"/>
          </p:cNvSpPr>
          <p:nvPr/>
        </p:nvSpPr>
        <p:spPr bwMode="auto">
          <a:xfrm>
            <a:off x="179388" y="5167313"/>
            <a:ext cx="87137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sz="1800"/>
              <a:t>If the sample is biased -ve with respect to the tip, then electrons will flow from the surface to the tip as shown on the left, whilst if the sample is biased +ve with respect to the tip, then electrons will flow from the tip to the surface as shown on the right.</a:t>
            </a:r>
          </a:p>
        </p:txBody>
      </p:sp>
      <p:sp>
        <p:nvSpPr>
          <p:cNvPr id="12301" name="Text Box 13"/>
          <p:cNvSpPr txBox="1">
            <a:spLocks noChangeArrowheads="1"/>
          </p:cNvSpPr>
          <p:nvPr/>
        </p:nvSpPr>
        <p:spPr bwMode="auto">
          <a:xfrm>
            <a:off x="3563938" y="355600"/>
            <a:ext cx="12715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4400"/>
              <a:t>Bias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107950" y="1008063"/>
            <a:ext cx="87852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sz="2000"/>
              <a:t>In this model, the probability of tunnelling is exponentially-dependent upon the distance of separation between the tip and surface : the tunnelling current is therefore a very sensitive probe of this separation. </a:t>
            </a:r>
          </a:p>
        </p:txBody>
      </p:sp>
      <p:sp>
        <p:nvSpPr>
          <p:cNvPr id="14341" name="Rectangle 5"/>
          <p:cNvSpPr>
            <a:spLocks noChangeArrowheads="1"/>
          </p:cNvSpPr>
          <p:nvPr/>
        </p:nvSpPr>
        <p:spPr bwMode="auto">
          <a:xfrm>
            <a:off x="0" y="15875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cs-CZ" sz="4400"/>
              <a:t>Model of the tunnelling </a:t>
            </a:r>
          </a:p>
        </p:txBody>
      </p:sp>
      <p:pic>
        <p:nvPicPr>
          <p:cNvPr id="14343" name="Picture 7" descr="scat7_6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09763"/>
            <a:ext cx="8353425" cy="3038475"/>
          </a:xfrm>
          <a:prstGeom prst="rect">
            <a:avLst/>
          </a:prstGeom>
          <a:noFill/>
          <a:extLst>
            <a:ext uri="{909E8E84-426E-40DD-AFC4-6F175D3DCCD1}">
              <a14:hiddenFill xmlns:a14="http://schemas.microsoft.com/office/drawing/2010/main">
                <a:solidFill>
                  <a:srgbClr val="FFFFFF"/>
                </a:solidFill>
              </a14:hiddenFill>
            </a:ext>
          </a:extLst>
        </p:spPr>
      </p:pic>
      <p:sp>
        <p:nvSpPr>
          <p:cNvPr id="14344" name="Rectangle 8"/>
          <p:cNvSpPr>
            <a:spLocks noChangeArrowheads="1"/>
          </p:cNvSpPr>
          <p:nvPr/>
        </p:nvSpPr>
        <p:spPr bwMode="auto">
          <a:xfrm>
            <a:off x="250825" y="5256213"/>
            <a:ext cx="87137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sz="2000"/>
              <a:t>In this model, the probability of tunnelling is exponentially-dependent upon the distance of separation between the tip and surface : the tunnelling current is therefore a very sensitive probe of this separation.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0" y="42386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cs-CZ" sz="4400"/>
              <a:t>Imaging of the surface </a:t>
            </a:r>
          </a:p>
        </p:txBody>
      </p:sp>
      <p:sp>
        <p:nvSpPr>
          <p:cNvPr id="15365" name="Rectangle 5"/>
          <p:cNvSpPr>
            <a:spLocks noChangeArrowheads="1"/>
          </p:cNvSpPr>
          <p:nvPr/>
        </p:nvSpPr>
        <p:spPr bwMode="auto">
          <a:xfrm>
            <a:off x="179388" y="1341438"/>
            <a:ext cx="87137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buFontTx/>
              <a:buAutoNum type="arabicPeriod"/>
            </a:pPr>
            <a:r>
              <a:rPr lang="cs-CZ" sz="2000"/>
              <a:t>In constant height mode (in which the tunnelling current is monitored as the tip is scanned parallel to the surface)</a:t>
            </a:r>
          </a:p>
          <a:p>
            <a:pPr marL="342900" indent="-342900">
              <a:buFontTx/>
              <a:buAutoNum type="arabicPeriod"/>
            </a:pPr>
            <a:r>
              <a:rPr lang="cs-CZ" sz="2000"/>
              <a:t>In constant current mode (in which the tunnelling current is maintained constant as the tip is scanned across the surface) </a:t>
            </a:r>
          </a:p>
        </p:txBody>
      </p:sp>
      <p:pic>
        <p:nvPicPr>
          <p:cNvPr id="15367" name="Picture 7" descr="scat7_6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636838"/>
            <a:ext cx="3067050" cy="1838325"/>
          </a:xfrm>
          <a:prstGeom prst="rect">
            <a:avLst/>
          </a:prstGeom>
          <a:noFill/>
          <a:extLst>
            <a:ext uri="{909E8E84-426E-40DD-AFC4-6F175D3DCCD1}">
              <a14:hiddenFill xmlns:a14="http://schemas.microsoft.com/office/drawing/2010/main">
                <a:solidFill>
                  <a:srgbClr val="FFFFFF"/>
                </a:solidFill>
              </a14:hiddenFill>
            </a:ext>
          </a:extLst>
        </p:spPr>
      </p:pic>
      <p:sp>
        <p:nvSpPr>
          <p:cNvPr id="15368" name="Rectangle 8"/>
          <p:cNvSpPr>
            <a:spLocks noChangeArrowheads="1"/>
          </p:cNvSpPr>
          <p:nvPr/>
        </p:nvSpPr>
        <p:spPr bwMode="auto">
          <a:xfrm>
            <a:off x="0" y="4724400"/>
            <a:ext cx="9144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sz="1800"/>
              <a:t>If the tip is scanned at what is nominally a constant height above the surface, then there is actually a periodic variation in the separation distance between the tip and surface atoms. At one point the tip will be directly above a surface atom and the tunnelling current will be large whilst at other points the tip will be above hollow sites on the surface and the tunnelling current will be much smaller.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0" y="26035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sz="4400"/>
              <a:t>Imaging of the surface </a:t>
            </a:r>
          </a:p>
        </p:txBody>
      </p:sp>
      <p:sp>
        <p:nvSpPr>
          <p:cNvPr id="16389" name="Rectangle 5"/>
          <p:cNvSpPr>
            <a:spLocks noChangeArrowheads="1"/>
          </p:cNvSpPr>
          <p:nvPr/>
        </p:nvSpPr>
        <p:spPr bwMode="auto">
          <a:xfrm>
            <a:off x="179388" y="1035050"/>
            <a:ext cx="87137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sz="2000"/>
              <a:t>In practice, however, the normal way of imaging the surface is to maintain the tunnelling current constant whilst the tip is scanned across the surface. This is achieved by adjusting the tip's height above the surface so that the tunnelling current does not vary with the lateral tip position. In this mode the tip will move slightly upwards as it passes over a surface atom, and conversely, slightly in towards the surface as it passes over a hollow. </a:t>
            </a:r>
          </a:p>
        </p:txBody>
      </p:sp>
      <p:pic>
        <p:nvPicPr>
          <p:cNvPr id="16391" name="Picture 7" descr="scat7_6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852738"/>
            <a:ext cx="4175125" cy="2505075"/>
          </a:xfrm>
          <a:prstGeom prst="rect">
            <a:avLst/>
          </a:prstGeom>
          <a:noFill/>
          <a:extLst>
            <a:ext uri="{909E8E84-426E-40DD-AFC4-6F175D3DCCD1}">
              <a14:hiddenFill xmlns:a14="http://schemas.microsoft.com/office/drawing/2010/main">
                <a:solidFill>
                  <a:srgbClr val="FFFFFF"/>
                </a:solidFill>
              </a14:hiddenFill>
            </a:ext>
          </a:extLst>
        </p:spPr>
      </p:pic>
      <p:sp>
        <p:nvSpPr>
          <p:cNvPr id="16392" name="Rectangle 8"/>
          <p:cNvSpPr>
            <a:spLocks noChangeArrowheads="1"/>
          </p:cNvSpPr>
          <p:nvPr/>
        </p:nvSpPr>
        <p:spPr bwMode="auto">
          <a:xfrm>
            <a:off x="250825" y="5630863"/>
            <a:ext cx="87137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sz="2000"/>
              <a:t>The image is then formed by plotting the tip height (strictly, the voltage applied to the z-piezo) v's the lateral tip position. </a:t>
            </a:r>
          </a:p>
        </p:txBody>
      </p:sp>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294</TotalTime>
  <Words>1079</Words>
  <Application>Microsoft Office PowerPoint</Application>
  <PresentationFormat>Předvádění na obrazovce (4:3)</PresentationFormat>
  <Paragraphs>46</Paragraphs>
  <Slides>19</Slides>
  <Notes>0</Notes>
  <HiddenSlides>0</HiddenSlides>
  <MMClips>0</MMClips>
  <ScaleCrop>false</ScaleCrop>
  <HeadingPairs>
    <vt:vector size="6" baseType="variant">
      <vt:variant>
        <vt:lpstr>Použitá písma</vt:lpstr>
      </vt:variant>
      <vt:variant>
        <vt:i4>1</vt:i4>
      </vt:variant>
      <vt:variant>
        <vt:lpstr>Motiv</vt:lpstr>
      </vt:variant>
      <vt:variant>
        <vt:i4>1</vt:i4>
      </vt:variant>
      <vt:variant>
        <vt:lpstr>Nadpisy snímků</vt:lpstr>
      </vt:variant>
      <vt:variant>
        <vt:i4>19</vt:i4>
      </vt:variant>
    </vt:vector>
  </HeadingPairs>
  <TitlesOfParts>
    <vt:vector size="21" baseType="lpstr">
      <vt:lpstr>Arial</vt:lpstr>
      <vt:lpstr>Výchozí návrh</vt:lpstr>
      <vt:lpstr>Surface Analysis</vt:lpstr>
      <vt:lpstr>Scanning Probe Microscopy ( STM / AFM ) </vt:lpstr>
      <vt:lpstr>Let us look at the region where the tip approaches the surface in greater detail .... </vt:lpstr>
      <vt:lpstr>Zoom x106</vt:lpstr>
      <vt:lpstr>Zoom x108</vt:lpstr>
      <vt:lpstr>Prezentace aplikace PowerPoint</vt:lpstr>
      <vt:lpstr>Prezentace aplikace PowerPoint</vt:lpstr>
      <vt:lpstr>Prezentace aplikace PowerPoint</vt:lpstr>
      <vt:lpstr>Prezentace aplikace PowerPoint</vt:lpstr>
      <vt:lpstr>Scanning Tunnelling Microscopy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STM Image, 35 nm x 35 nm, of single substitutional Cr impurities (small bumps) in the Fe(001) surface. </vt:lpstr>
      <vt:lpstr>Prezentace aplikace PowerPoint</vt:lpstr>
    </vt:vector>
  </TitlesOfParts>
  <Company>LAS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Otruba</dc:creator>
  <cp:lastModifiedBy>práce</cp:lastModifiedBy>
  <cp:revision>7</cp:revision>
  <dcterms:created xsi:type="dcterms:W3CDTF">2007-03-04T12:11:21Z</dcterms:created>
  <dcterms:modified xsi:type="dcterms:W3CDTF">2011-11-02T15:52:27Z</dcterms:modified>
</cp:coreProperties>
</file>