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76" r:id="rId9"/>
    <p:sldId id="263" r:id="rId10"/>
    <p:sldId id="285" r:id="rId11"/>
    <p:sldId id="287" r:id="rId12"/>
    <p:sldId id="286" r:id="rId13"/>
    <p:sldId id="264" r:id="rId14"/>
    <p:sldId id="265" r:id="rId15"/>
    <p:sldId id="266" r:id="rId16"/>
    <p:sldId id="288" r:id="rId17"/>
    <p:sldId id="267" r:id="rId18"/>
    <p:sldId id="268" r:id="rId19"/>
    <p:sldId id="290" r:id="rId20"/>
    <p:sldId id="289" r:id="rId21"/>
    <p:sldId id="269" r:id="rId22"/>
    <p:sldId id="270" r:id="rId23"/>
    <p:sldId id="271" r:id="rId24"/>
    <p:sldId id="291" r:id="rId25"/>
    <p:sldId id="272" r:id="rId26"/>
    <p:sldId id="275" r:id="rId27"/>
    <p:sldId id="273" r:id="rId28"/>
    <p:sldId id="277" r:id="rId29"/>
    <p:sldId id="278" r:id="rId30"/>
    <p:sldId id="27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80" r:id="rId40"/>
    <p:sldId id="281" r:id="rId41"/>
    <p:sldId id="300" r:id="rId42"/>
    <p:sldId id="301" r:id="rId43"/>
    <p:sldId id="282" r:id="rId44"/>
    <p:sldId id="283" r:id="rId45"/>
    <p:sldId id="284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84D7-78CC-4118-B68B-BA5948D612EF}" type="datetimeFigureOut">
              <a:rPr lang="cs-CZ" smtClean="0"/>
              <a:t>26.2.2011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34BA-6194-47E6-A2C3-0C54803FE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34BA-6194-47E6-A2C3-0C54803FE1C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86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52675D-2AF2-4248-A51A-37EEDBE9A8BC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Vakuová technika  technologie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Vítězslav Otruba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39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</a:t>
            </a:r>
            <a:r>
              <a:rPr lang="cs-CZ" dirty="0"/>
              <a:t>volná dráha molekul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b="6906"/>
          <a:stretch/>
        </p:blipFill>
        <p:spPr bwMode="auto">
          <a:xfrm>
            <a:off x="467544" y="1196752"/>
            <a:ext cx="7890420" cy="50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9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Proudění plynu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11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1" y="1340768"/>
            <a:ext cx="8234063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85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čerpání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20880" cy="51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779912" y="1340768"/>
            <a:ext cx="2880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79912" y="1340768"/>
            <a:ext cx="370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7851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Sorpce a desorpce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13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b="1" dirty="0">
                    <a:solidFill>
                      <a:srgbClr val="C00000"/>
                    </a:solidFill>
                  </a:rPr>
                  <a:t>V objemu </a:t>
                </a:r>
                <a:r>
                  <a:rPr lang="cs-CZ" dirty="0"/>
                  <a:t>- molekuly se mezi srážkami pohybují </a:t>
                </a:r>
                <a:r>
                  <a:rPr lang="cs-CZ" dirty="0" smtClean="0"/>
                  <a:t>přímočaře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   - působí </a:t>
                </a:r>
                <a:r>
                  <a:rPr lang="cs-CZ" dirty="0"/>
                  <a:t>na sebe jen </a:t>
                </a:r>
                <a:r>
                  <a:rPr lang="cs-CZ" dirty="0" smtClean="0"/>
                  <a:t>při </a:t>
                </a:r>
                <a:r>
                  <a:rPr lang="cs-CZ" dirty="0"/>
                  <a:t>srážce (10</a:t>
                </a:r>
                <a:r>
                  <a:rPr lang="cs-CZ" baseline="30000" dirty="0"/>
                  <a:t>-13</a:t>
                </a:r>
                <a:r>
                  <a:rPr lang="cs-CZ" b="1" dirty="0"/>
                  <a:t> </a:t>
                </a:r>
                <a:r>
                  <a:rPr lang="cs-CZ" dirty="0"/>
                  <a:t>s)</a:t>
                </a:r>
              </a:p>
              <a:p>
                <a:r>
                  <a:rPr lang="pl-PL" b="1" dirty="0">
                    <a:solidFill>
                      <a:srgbClr val="C00000"/>
                    </a:solidFill>
                  </a:rPr>
                  <a:t>Na </a:t>
                </a:r>
                <a:r>
                  <a:rPr lang="pl-PL" b="1" dirty="0" smtClean="0">
                    <a:solidFill>
                      <a:srgbClr val="C00000"/>
                    </a:solidFill>
                  </a:rPr>
                  <a:t>stěně</a:t>
                </a:r>
                <a:r>
                  <a:rPr lang="pl-PL" dirty="0" smtClean="0">
                    <a:solidFill>
                      <a:srgbClr val="C00000"/>
                    </a:solidFill>
                  </a:rPr>
                  <a:t> </a:t>
                </a:r>
                <a:r>
                  <a:rPr lang="pl-PL" dirty="0"/>
                  <a:t>- doba pobytu molekuly na </a:t>
                </a:r>
                <a:r>
                  <a:rPr lang="pl-PL" dirty="0" smtClean="0"/>
                  <a:t>stěně </a:t>
                </a:r>
                <a:r>
                  <a:rPr lang="el-GR" sz="3300" i="1" dirty="0" smtClean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i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274320" lvl="1" indent="0">
                  <a:buNone/>
                </a:pPr>
                <a:r>
                  <a:rPr lang="cs-CZ" i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dirty="0" smtClean="0"/>
                  <a:t> </a:t>
                </a:r>
                <a:r>
                  <a:rPr lang="el-GR" sz="33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sz="33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t</a:t>
                </a:r>
                <a:r>
                  <a:rPr lang="cs-CZ" sz="3300" b="1" i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33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33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l-GR" sz="33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sz="3300" b="1" i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33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33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t</a:t>
                </a:r>
                <a:r>
                  <a:rPr lang="cs-CZ" sz="3300" b="1" i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cs-CZ" sz="2800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33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3300" b="1" i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b="1" i="1" dirty="0" smtClean="0"/>
                  <a:t> </a:t>
                </a:r>
                <a:r>
                  <a:rPr lang="cs-CZ" dirty="0"/>
                  <a:t>– molekula </a:t>
                </a:r>
                <a:r>
                  <a:rPr lang="cs-CZ" dirty="0" smtClean="0"/>
                  <a:t>předá </a:t>
                </a:r>
                <a:r>
                  <a:rPr lang="cs-CZ" dirty="0"/>
                  <a:t>impuls </a:t>
                </a:r>
                <a:r>
                  <a:rPr lang="cs-CZ" dirty="0" smtClean="0"/>
                  <a:t>stěně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l-GR" sz="3300" i="1" dirty="0" smtClean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sz="3300" i="1" baseline="-25000" dirty="0" smtClean="0"/>
                  <a:t>s</a:t>
                </a:r>
                <a:r>
                  <a:rPr lang="cs-CZ" b="1" i="1" dirty="0" smtClean="0"/>
                  <a:t> </a:t>
                </a:r>
                <a:r>
                  <a:rPr lang="cs-CZ" dirty="0"/>
                  <a:t>– doba setrvání</a:t>
                </a:r>
              </a:p>
              <a:p>
                <a:pPr marL="0" lvl="1" indent="0">
                  <a:spcBef>
                    <a:spcPts val="600"/>
                  </a:spcBef>
                  <a:buClr>
                    <a:schemeClr val="accent1"/>
                  </a:buClr>
                  <a:buNone/>
                </a:pPr>
                <a:r>
                  <a:rPr lang="cs-CZ" sz="3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33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3300" b="1" i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3000" b="1" i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cs-CZ" dirty="0" smtClean="0">
                    <a:solidFill>
                      <a:schemeClr val="tx1"/>
                    </a:solidFill>
                  </a:rPr>
                  <a:t>– </a:t>
                </a:r>
                <a:r>
                  <a:rPr lang="cs-CZ" sz="2600" dirty="0" smtClean="0">
                    <a:solidFill>
                      <a:schemeClr val="tx1"/>
                    </a:solidFill>
                  </a:rPr>
                  <a:t>stěna předá </a:t>
                </a:r>
                <a:r>
                  <a:rPr lang="cs-CZ" sz="2600" dirty="0">
                    <a:solidFill>
                      <a:schemeClr val="tx1"/>
                    </a:solidFill>
                  </a:rPr>
                  <a:t>impuls molekule</a:t>
                </a:r>
              </a:p>
              <a:p>
                <a:r>
                  <a:rPr lang="el-GR" sz="3300" i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sz="3300" i="1" baseline="-25000" dirty="0"/>
                  <a:t>s</a:t>
                </a:r>
                <a:r>
                  <a:rPr lang="cs-CZ" b="1" i="1" dirty="0" smtClean="0"/>
                  <a:t> </a:t>
                </a:r>
                <a:r>
                  <a:rPr lang="cs-CZ" dirty="0"/>
                  <a:t>= 0 – pružná srážka (10</a:t>
                </a:r>
                <a:r>
                  <a:rPr lang="cs-CZ" baseline="30000" dirty="0"/>
                  <a:t>-8</a:t>
                </a:r>
                <a:r>
                  <a:rPr lang="cs-CZ" b="1" dirty="0"/>
                  <a:t> </a:t>
                </a:r>
                <a:r>
                  <a:rPr lang="cs-CZ" dirty="0"/>
                  <a:t>s) – málo </a:t>
                </a:r>
                <a:r>
                  <a:rPr lang="cs-CZ" dirty="0" smtClean="0"/>
                  <a:t>pravděpodobná</a:t>
                </a:r>
                <a:endParaRPr lang="cs-CZ" dirty="0"/>
              </a:p>
              <a:p>
                <a:r>
                  <a:rPr lang="pl-PL" dirty="0"/>
                  <a:t>u </a:t>
                </a:r>
                <a:r>
                  <a:rPr lang="pl-PL" dirty="0" smtClean="0"/>
                  <a:t>většiny </a:t>
                </a:r>
                <a:r>
                  <a:rPr lang="pl-PL" dirty="0"/>
                  <a:t>je </a:t>
                </a:r>
                <a:r>
                  <a:rPr lang="el-GR" sz="2800" i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sz="2800" i="1" baseline="-25000" dirty="0"/>
                  <a:t>s</a:t>
                </a:r>
                <a:r>
                  <a:rPr lang="pl-PL" b="1" i="1" dirty="0" smtClean="0"/>
                  <a:t> </a:t>
                </a:r>
                <a:r>
                  <a:rPr lang="pl-PL" dirty="0"/>
                  <a:t>= </a:t>
                </a:r>
                <a:r>
                  <a:rPr lang="cs-CZ" dirty="0"/>
                  <a:t>10</a:t>
                </a:r>
                <a:r>
                  <a:rPr lang="cs-CZ" baseline="30000" dirty="0"/>
                  <a:t>-8</a:t>
                </a:r>
                <a:r>
                  <a:rPr lang="cs-CZ" b="1" dirty="0"/>
                  <a:t> </a:t>
                </a:r>
                <a:r>
                  <a:rPr lang="cs-CZ" dirty="0"/>
                  <a:t>s</a:t>
                </a:r>
                <a:r>
                  <a:rPr lang="pl-PL" b="1" dirty="0" smtClean="0"/>
                  <a:t> </a:t>
                </a:r>
                <a:r>
                  <a:rPr lang="pl-PL" dirty="0"/>
                  <a:t>až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pl-PL" dirty="0"/>
              </a:p>
              <a:p>
                <a:r>
                  <a:rPr lang="el-GR" sz="3300" i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sz="3300" i="1" baseline="-25000" dirty="0"/>
                  <a:t>s</a:t>
                </a:r>
                <a:r>
                  <a:rPr lang="cs-CZ" b="1" i="1" dirty="0" smtClean="0"/>
                  <a:t> </a:t>
                </a:r>
                <a:r>
                  <a:rPr lang="cs-CZ" dirty="0"/>
                  <a:t>závisí na </a:t>
                </a:r>
                <a:endParaRPr lang="cs-CZ" dirty="0" smtClean="0"/>
              </a:p>
              <a:p>
                <a:pPr lvl="1"/>
                <a:r>
                  <a:rPr lang="cs-CZ" dirty="0" smtClean="0"/>
                  <a:t>- teplotě</a:t>
                </a:r>
                <a:endParaRPr lang="cs-CZ" dirty="0"/>
              </a:p>
              <a:p>
                <a:pPr lvl="1"/>
                <a:r>
                  <a:rPr lang="cs-CZ" dirty="0" smtClean="0"/>
                  <a:t>- </a:t>
                </a:r>
                <a:r>
                  <a:rPr lang="cs-CZ" dirty="0"/>
                  <a:t>povrchu</a:t>
                </a:r>
              </a:p>
              <a:p>
                <a:pPr lvl="1"/>
                <a:r>
                  <a:rPr lang="cs-CZ" dirty="0"/>
                  <a:t>- druhu plynu (vazební energie)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2099" b="-1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37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14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95536" y="612845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Sorpce </a:t>
            </a:r>
            <a:r>
              <a:rPr lang="cs-CZ" sz="2000" dirty="0"/>
              <a:t>– ulpívání molekul plynu na </a:t>
            </a:r>
            <a:r>
              <a:rPr lang="cs-CZ" sz="2000" dirty="0" smtClean="0"/>
              <a:t>stěně</a:t>
            </a:r>
          </a:p>
          <a:p>
            <a:endParaRPr lang="cs-CZ" sz="2000" dirty="0"/>
          </a:p>
          <a:p>
            <a:r>
              <a:rPr lang="cs-CZ" sz="2000" b="1" dirty="0"/>
              <a:t>Desorpce </a:t>
            </a:r>
            <a:r>
              <a:rPr lang="cs-CZ" sz="2000" dirty="0"/>
              <a:t>– </a:t>
            </a:r>
            <a:r>
              <a:rPr lang="cs-CZ" sz="2000" dirty="0" smtClean="0"/>
              <a:t>uvolňování </a:t>
            </a:r>
            <a:r>
              <a:rPr lang="cs-CZ" sz="2000" dirty="0"/>
              <a:t>molekul plynu z povrchu (teplem, bombardováním</a:t>
            </a:r>
          </a:p>
          <a:p>
            <a:r>
              <a:rPr lang="cs-CZ" sz="2000" dirty="0"/>
              <a:t>částicemi, mechanickým </a:t>
            </a:r>
            <a:r>
              <a:rPr lang="cs-CZ" sz="2000" dirty="0" smtClean="0"/>
              <a:t>třením</a:t>
            </a:r>
            <a:r>
              <a:rPr lang="cs-CZ" sz="2000" dirty="0"/>
              <a:t>, </a:t>
            </a:r>
            <a:r>
              <a:rPr lang="cs-CZ" sz="2000" dirty="0" smtClean="0"/>
              <a:t>zářením)</a:t>
            </a:r>
          </a:p>
          <a:p>
            <a:endParaRPr lang="cs-CZ" sz="2000" dirty="0"/>
          </a:p>
          <a:p>
            <a:r>
              <a:rPr lang="cs-CZ" sz="2000" b="1" dirty="0"/>
              <a:t>Co se </a:t>
            </a:r>
            <a:r>
              <a:rPr lang="cs-CZ" sz="2000" b="1" dirty="0" smtClean="0"/>
              <a:t>děje při </a:t>
            </a:r>
            <a:r>
              <a:rPr lang="cs-CZ" sz="2000" b="1" dirty="0"/>
              <a:t>čerpání?</a:t>
            </a:r>
          </a:p>
          <a:p>
            <a:r>
              <a:rPr lang="cs-CZ" sz="2000" dirty="0"/>
              <a:t>• vyčerpáme volné molekuly z prostoru (</a:t>
            </a:r>
            <a:r>
              <a:rPr lang="cs-CZ" sz="2000" dirty="0" smtClean="0"/>
              <a:t>vytvoří </a:t>
            </a:r>
            <a:r>
              <a:rPr lang="cs-CZ" sz="2000" dirty="0"/>
              <a:t>se rovnováha mezi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desorpcí </a:t>
            </a:r>
            <a:r>
              <a:rPr lang="cs-CZ" sz="2000" dirty="0"/>
              <a:t>a čerpáním)</a:t>
            </a:r>
          </a:p>
          <a:p>
            <a:r>
              <a:rPr lang="cs-CZ" sz="2000" dirty="0"/>
              <a:t>• </a:t>
            </a:r>
            <a:r>
              <a:rPr lang="cs-CZ" sz="2000" dirty="0" smtClean="0"/>
              <a:t>zahřejeme </a:t>
            </a:r>
            <a:r>
              <a:rPr lang="cs-CZ" sz="2000" dirty="0"/>
              <a:t>celý systém - zkrátíme dobu pohybu molekul na </a:t>
            </a:r>
            <a:r>
              <a:rPr lang="cs-CZ" sz="2000" dirty="0" smtClean="0"/>
              <a:t>stěně </a:t>
            </a:r>
            <a:r>
              <a:rPr lang="cs-CZ" sz="2000" dirty="0"/>
              <a:t>-</a:t>
            </a:r>
          </a:p>
          <a:p>
            <a:r>
              <a:rPr lang="cs-CZ" sz="2000" dirty="0" smtClean="0"/>
              <a:t>  zvýší </a:t>
            </a:r>
            <a:r>
              <a:rPr lang="cs-CZ" sz="2000" dirty="0"/>
              <a:t>se tlak</a:t>
            </a:r>
          </a:p>
          <a:p>
            <a:r>
              <a:rPr lang="cs-CZ" sz="2000" dirty="0"/>
              <a:t>• ochladíme celý systém – </a:t>
            </a:r>
            <a:r>
              <a:rPr lang="cs-CZ" sz="2000" dirty="0" smtClean="0"/>
              <a:t>opět </a:t>
            </a:r>
            <a:r>
              <a:rPr lang="cs-CZ" sz="2000" dirty="0"/>
              <a:t>se ustaví rovnováha, ale </a:t>
            </a:r>
            <a:r>
              <a:rPr lang="cs-CZ" sz="2000" dirty="0" smtClean="0"/>
              <a:t>při </a:t>
            </a:r>
            <a:r>
              <a:rPr lang="cs-CZ" sz="2000" dirty="0"/>
              <a:t>nižším </a:t>
            </a:r>
            <a:r>
              <a:rPr lang="cs-CZ" sz="2000" dirty="0" smtClean="0"/>
              <a:t>tlaku</a:t>
            </a:r>
          </a:p>
          <a:p>
            <a:endParaRPr lang="cs-CZ" sz="2000" dirty="0"/>
          </a:p>
          <a:p>
            <a:r>
              <a:rPr lang="cs-CZ" sz="2000" b="1" dirty="0"/>
              <a:t>Další jevy </a:t>
            </a:r>
            <a:r>
              <a:rPr lang="cs-CZ" sz="2000" b="1" dirty="0" smtClean="0"/>
              <a:t>ovlivňující </a:t>
            </a:r>
            <a:r>
              <a:rPr lang="cs-CZ" sz="2000" b="1" dirty="0"/>
              <a:t>tlak:</a:t>
            </a:r>
          </a:p>
          <a:p>
            <a:r>
              <a:rPr lang="cs-CZ" sz="2000" dirty="0"/>
              <a:t>• </a:t>
            </a:r>
            <a:r>
              <a:rPr lang="cs-CZ" sz="2000" dirty="0" smtClean="0"/>
              <a:t>rozpouštění plynů </a:t>
            </a:r>
            <a:r>
              <a:rPr lang="cs-CZ" sz="2000" dirty="0"/>
              <a:t>v pevných látkách</a:t>
            </a:r>
          </a:p>
          <a:p>
            <a:r>
              <a:rPr lang="cs-CZ" sz="2000" dirty="0"/>
              <a:t>• pronikání </a:t>
            </a:r>
            <a:r>
              <a:rPr lang="cs-CZ" sz="2000" dirty="0" smtClean="0"/>
              <a:t>plynů </a:t>
            </a:r>
            <a:r>
              <a:rPr lang="cs-CZ" sz="2000" dirty="0"/>
              <a:t>pevnou </a:t>
            </a:r>
            <a:r>
              <a:rPr lang="cs-CZ" sz="2000" dirty="0" smtClean="0"/>
              <a:t>stěnou</a:t>
            </a:r>
            <a:endParaRPr lang="cs-CZ" sz="2000" dirty="0"/>
          </a:p>
          <a:p>
            <a:r>
              <a:rPr lang="cs-CZ" sz="2000" dirty="0"/>
              <a:t>• tlak par použitých </a:t>
            </a:r>
            <a:r>
              <a:rPr lang="cs-CZ" sz="2000" dirty="0" smtClean="0"/>
              <a:t>materiálů</a:t>
            </a:r>
            <a:endParaRPr lang="cs-CZ" sz="2000" dirty="0"/>
          </a:p>
          <a:p>
            <a:r>
              <a:rPr lang="cs-CZ" sz="2000" dirty="0"/>
              <a:t>• </a:t>
            </a:r>
            <a:r>
              <a:rPr lang="cs-CZ" sz="2000" dirty="0" smtClean="0"/>
              <a:t>zpětný </a:t>
            </a:r>
            <a:r>
              <a:rPr lang="cs-CZ" sz="2000" dirty="0"/>
              <a:t>proud </a:t>
            </a:r>
            <a:r>
              <a:rPr lang="cs-CZ" sz="2000" dirty="0" smtClean="0"/>
              <a:t>vývěvy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830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získávání vysokého vakua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Nejdůležitější </a:t>
            </a:r>
            <a:r>
              <a:rPr lang="cs-CZ" sz="2800" dirty="0">
                <a:solidFill>
                  <a:srgbClr val="C00000"/>
                </a:solidFill>
              </a:rPr>
              <a:t>parametry každé </a:t>
            </a:r>
            <a:r>
              <a:rPr lang="cs-CZ" sz="2800" dirty="0" smtClean="0">
                <a:solidFill>
                  <a:srgbClr val="C00000"/>
                </a:solidFill>
              </a:rPr>
              <a:t>vývěvy:</a:t>
            </a:r>
          </a:p>
          <a:p>
            <a:pPr marL="0" indent="0">
              <a:buNone/>
            </a:pPr>
            <a:r>
              <a:rPr lang="cs-CZ" sz="2800" dirty="0" smtClean="0"/>
              <a:t>• č</a:t>
            </a:r>
            <a:r>
              <a:rPr lang="cs-CZ" sz="2800" i="1" dirty="0" smtClean="0"/>
              <a:t>erpací rychlost </a:t>
            </a:r>
            <a:r>
              <a:rPr lang="cs-CZ" sz="2800" dirty="0" smtClean="0"/>
              <a:t>– l / s ( m3 / hod )</a:t>
            </a:r>
          </a:p>
          <a:p>
            <a:pPr marL="0" indent="0">
              <a:buNone/>
            </a:pPr>
            <a:r>
              <a:rPr lang="cs-CZ" sz="2800" dirty="0" smtClean="0"/>
              <a:t>• </a:t>
            </a:r>
            <a:r>
              <a:rPr lang="cs-CZ" sz="2800" i="1" dirty="0"/>
              <a:t>mezní tlak </a:t>
            </a:r>
            <a:r>
              <a:rPr lang="cs-CZ" sz="2800" dirty="0"/>
              <a:t>– Pa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Vývěvy</a:t>
            </a:r>
            <a:endParaRPr lang="cs-CZ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800" dirty="0"/>
              <a:t>• </a:t>
            </a:r>
            <a:r>
              <a:rPr lang="cs-CZ" sz="2800" i="1" dirty="0"/>
              <a:t>transportní </a:t>
            </a:r>
            <a:r>
              <a:rPr lang="cs-CZ" sz="2800" dirty="0"/>
              <a:t>– založené na </a:t>
            </a:r>
            <a:r>
              <a:rPr lang="cs-CZ" sz="2800" dirty="0" smtClean="0"/>
              <a:t>přenosu </a:t>
            </a:r>
            <a:r>
              <a:rPr lang="cs-CZ" sz="2800" dirty="0"/>
              <a:t>molekul</a:t>
            </a:r>
          </a:p>
          <a:p>
            <a:pPr marL="0" indent="0">
              <a:buNone/>
            </a:pPr>
            <a:r>
              <a:rPr lang="cs-CZ" sz="2800" dirty="0"/>
              <a:t>• </a:t>
            </a:r>
            <a:r>
              <a:rPr lang="cs-CZ" sz="2800" i="1" dirty="0"/>
              <a:t>sorp</a:t>
            </a:r>
            <a:r>
              <a:rPr lang="cs-CZ" sz="2800" dirty="0"/>
              <a:t>č</a:t>
            </a:r>
            <a:r>
              <a:rPr lang="cs-CZ" sz="2800" i="1" dirty="0"/>
              <a:t>ní </a:t>
            </a:r>
            <a:r>
              <a:rPr lang="cs-CZ" sz="2800" dirty="0"/>
              <a:t>– založené na </a:t>
            </a:r>
            <a:r>
              <a:rPr lang="cs-CZ" sz="2800" dirty="0" smtClean="0"/>
              <a:t>vazbě </a:t>
            </a:r>
            <a:r>
              <a:rPr lang="cs-CZ" sz="2800" dirty="0"/>
              <a:t>molekul</a:t>
            </a:r>
          </a:p>
          <a:p>
            <a:r>
              <a:rPr lang="cs-CZ" sz="2800" dirty="0" err="1">
                <a:solidFill>
                  <a:srgbClr val="C00000"/>
                </a:solidFill>
              </a:rPr>
              <a:t>Vysokovakuová</a:t>
            </a:r>
            <a:r>
              <a:rPr lang="cs-CZ" sz="2800" dirty="0">
                <a:solidFill>
                  <a:srgbClr val="C00000"/>
                </a:solidFill>
              </a:rPr>
              <a:t> aparatura</a:t>
            </a:r>
          </a:p>
          <a:p>
            <a:r>
              <a:rPr lang="cs-CZ" sz="2800" dirty="0"/>
              <a:t>• rotační + difuzní </a:t>
            </a:r>
            <a:r>
              <a:rPr lang="cs-CZ" sz="2800" dirty="0" smtClean="0"/>
              <a:t>vývěva</a:t>
            </a:r>
            <a:endParaRPr lang="cs-CZ" sz="2800" dirty="0"/>
          </a:p>
          <a:p>
            <a:r>
              <a:rPr lang="cs-CZ" sz="2800" dirty="0"/>
              <a:t>• membránová + </a:t>
            </a:r>
            <a:r>
              <a:rPr lang="cs-CZ" sz="2800" dirty="0" err="1"/>
              <a:t>turbomolekulární</a:t>
            </a:r>
            <a:r>
              <a:rPr lang="cs-CZ" sz="2800" dirty="0"/>
              <a:t> </a:t>
            </a:r>
            <a:r>
              <a:rPr lang="cs-CZ" sz="2800" dirty="0" smtClean="0"/>
              <a:t>vývěva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2528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16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3" y="116632"/>
            <a:ext cx="8522016" cy="61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cs-CZ" dirty="0" smtClean="0"/>
              <a:t>Rotační vývěvy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17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6" y="1196752"/>
            <a:ext cx="7381328" cy="51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1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Rootesova</a:t>
            </a:r>
            <a:r>
              <a:rPr lang="cs-CZ" dirty="0" smtClean="0"/>
              <a:t> vývěva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"/>
          <a:stretch/>
        </p:blipFill>
        <p:spPr bwMode="auto">
          <a:xfrm>
            <a:off x="467544" y="1196753"/>
            <a:ext cx="8064896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Membránová vývěva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19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80761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5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Vakuová technika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/>
          <a:lstStyle/>
          <a:p>
            <a:r>
              <a:rPr lang="cs-CZ" dirty="0" smtClean="0"/>
              <a:t>Důvody práce v </a:t>
            </a:r>
            <a:r>
              <a:rPr lang="cs-CZ" dirty="0" err="1" smtClean="0"/>
              <a:t>ultravysokém</a:t>
            </a:r>
            <a:r>
              <a:rPr lang="cs-CZ" dirty="0" smtClean="0"/>
              <a:t> vakuu:</a:t>
            </a:r>
          </a:p>
          <a:p>
            <a:pPr lvl="1"/>
            <a:r>
              <a:rPr lang="cs-CZ" dirty="0" smtClean="0"/>
              <a:t>Je třeba omezit počet srážek elektronů s částicemi zbytkových plynů. Dostačuje 10</a:t>
            </a:r>
            <a:r>
              <a:rPr lang="cs-CZ" baseline="30000" dirty="0" smtClean="0"/>
              <a:t>-4</a:t>
            </a:r>
            <a:r>
              <a:rPr lang="cs-CZ" dirty="0" smtClean="0"/>
              <a:t> Pa (střední volná dráha desítky metrů)</a:t>
            </a:r>
          </a:p>
          <a:p>
            <a:pPr lvl="1"/>
            <a:r>
              <a:rPr lang="cs-CZ" dirty="0" smtClean="0"/>
              <a:t>Omezení sorpce plynů na povrchu pevných vzorků:</a:t>
            </a:r>
          </a:p>
          <a:p>
            <a:pPr lvl="2"/>
            <a:r>
              <a:rPr lang="cs-CZ" dirty="0" smtClean="0"/>
              <a:t>Kinetická teorie plynů – počet molekul dopadajících na povrch vzorku z plynné fáze n=0,71.p.N</a:t>
            </a:r>
            <a:r>
              <a:rPr lang="cs-CZ" baseline="-25000" dirty="0" smtClean="0"/>
              <a:t>av</a:t>
            </a:r>
            <a:r>
              <a:rPr lang="cs-CZ" dirty="0" smtClean="0"/>
              <a:t>t(</a:t>
            </a:r>
            <a:r>
              <a:rPr lang="el-GR" dirty="0" smtClean="0"/>
              <a:t>π</a:t>
            </a:r>
            <a:r>
              <a:rPr lang="cs-CZ" dirty="0" smtClean="0"/>
              <a:t>.R.T.M</a:t>
            </a:r>
            <a:r>
              <a:rPr lang="cs-CZ" baseline="30000" dirty="0" smtClean="0"/>
              <a:t>)-1/2</a:t>
            </a:r>
          </a:p>
          <a:p>
            <a:pPr lvl="2"/>
            <a:r>
              <a:rPr lang="cs-CZ" dirty="0" smtClean="0"/>
              <a:t>Za předpokladu 100% sorpce platí za laboratorní teploty a vzduch: t</a:t>
            </a:r>
            <a:r>
              <a:rPr lang="cs-CZ" baseline="-25000" dirty="0" smtClean="0"/>
              <a:t>mono</a:t>
            </a:r>
            <a:r>
              <a:rPr lang="cs-CZ" dirty="0" smtClean="0"/>
              <a:t>~10</a:t>
            </a:r>
            <a:r>
              <a:rPr lang="cs-CZ" baseline="30000" dirty="0" smtClean="0"/>
              <a:t>-4</a:t>
            </a:r>
            <a:r>
              <a:rPr lang="cs-CZ" dirty="0" smtClean="0"/>
              <a:t>/p </a:t>
            </a:r>
            <a:r>
              <a:rPr lang="en-US" dirty="0" smtClean="0"/>
              <a:t>[s</a:t>
            </a:r>
            <a:r>
              <a:rPr lang="cs-CZ" dirty="0" smtClean="0"/>
              <a:t>;</a:t>
            </a:r>
            <a:r>
              <a:rPr lang="en-US" dirty="0" smtClean="0"/>
              <a:t>Pa]</a:t>
            </a:r>
            <a:endParaRPr lang="cs-CZ" dirty="0" smtClean="0"/>
          </a:p>
          <a:p>
            <a:pPr lvl="2"/>
            <a:r>
              <a:rPr lang="cs-CZ" dirty="0" smtClean="0"/>
              <a:t>Při tlaku 10</a:t>
            </a:r>
            <a:r>
              <a:rPr lang="cs-CZ" baseline="30000" dirty="0" smtClean="0"/>
              <a:t>-7</a:t>
            </a:r>
            <a:r>
              <a:rPr lang="cs-CZ" dirty="0" smtClean="0"/>
              <a:t> Pa se pokryje vzorek monomolekulární vrstvou přibližně za 1000 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09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20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/>
        </p:blipFill>
        <p:spPr bwMode="auto">
          <a:xfrm>
            <a:off x="251520" y="0"/>
            <a:ext cx="8347570" cy="624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Difuzní vývěvy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21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4" y="1196753"/>
            <a:ext cx="845177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6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Difuzní vývěvy vícestupňové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22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3131"/>
          <a:stretch/>
        </p:blipFill>
        <p:spPr bwMode="auto">
          <a:xfrm>
            <a:off x="467544" y="1196752"/>
            <a:ext cx="810774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29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Turbomolekulární</a:t>
            </a:r>
            <a:r>
              <a:rPr lang="cs-CZ" dirty="0" smtClean="0"/>
              <a:t> vývěvy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23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7"/>
          <a:stretch/>
        </p:blipFill>
        <p:spPr bwMode="auto">
          <a:xfrm>
            <a:off x="197086" y="1196752"/>
            <a:ext cx="879924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1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24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713"/>
            <a:ext cx="7996336" cy="603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5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Turbomolekulární</a:t>
            </a:r>
            <a:r>
              <a:rPr lang="cs-CZ" dirty="0" smtClean="0"/>
              <a:t> vývěva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25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18029" r="7160" b="7943"/>
          <a:stretch/>
        </p:blipFill>
        <p:spPr bwMode="auto">
          <a:xfrm>
            <a:off x="539552" y="1196752"/>
            <a:ext cx="7798424" cy="509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96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Turbomolekulární</a:t>
            </a:r>
            <a:r>
              <a:rPr lang="cs-CZ" dirty="0" smtClean="0"/>
              <a:t> vývěva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26</a:t>
            </a:fld>
            <a:endParaRPr lang="cs-CZ"/>
          </a:p>
        </p:txBody>
      </p:sp>
      <p:pic>
        <p:nvPicPr>
          <p:cNvPr id="10242" name="Picture 2" descr="http://upload.wikimedia.org/wikipedia/commons/4/4c/Cut_through_turbomolecular_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8831"/>
            <a:ext cx="36324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1" y="1377934"/>
            <a:ext cx="3537496" cy="212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8" b="18559"/>
          <a:stretch/>
        </p:blipFill>
        <p:spPr bwMode="auto">
          <a:xfrm>
            <a:off x="470075" y="4141249"/>
            <a:ext cx="4234308" cy="151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05" y="3645024"/>
            <a:ext cx="457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Řez </a:t>
            </a:r>
            <a:r>
              <a:rPr lang="cs-CZ" dirty="0" err="1" smtClean="0"/>
              <a:t>turbomolekulární</a:t>
            </a:r>
            <a:r>
              <a:rPr lang="cs-CZ" dirty="0" smtClean="0"/>
              <a:t> vývěvou (J. </a:t>
            </a:r>
            <a:r>
              <a:rPr lang="cs-CZ" dirty="0" err="1" smtClean="0"/>
              <a:t>Becker</a:t>
            </a:r>
            <a:r>
              <a:rPr lang="cs-CZ" dirty="0" smtClean="0"/>
              <a:t>, 1959)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3505" y="5662546"/>
            <a:ext cx="4415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Model pohybu molekul plynu mezi lopatkami </a:t>
            </a:r>
          </a:p>
          <a:p>
            <a:r>
              <a:rPr lang="cs-CZ" dirty="0" smtClean="0"/>
              <a:t>rotoru a statoru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592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Ultravakuová</a:t>
            </a:r>
            <a:r>
              <a:rPr lang="cs-CZ" dirty="0" smtClean="0"/>
              <a:t> technika (UHV)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27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460431" cy="513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15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Iontové vývěvy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28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Iontové vývěvy čerpají plyn po jeho ionizaci </a:t>
            </a:r>
            <a:r>
              <a:rPr lang="cs-CZ" dirty="0" err="1"/>
              <a:t>Towsendovým</a:t>
            </a:r>
            <a:r>
              <a:rPr lang="cs-CZ" dirty="0"/>
              <a:t> nebo vf výbojem, příp. svazkem elektronů. Ionty jsou čerpány elektrickým polem k </a:t>
            </a:r>
            <a:r>
              <a:rPr lang="cs-CZ" dirty="0" err="1"/>
              <a:t>předvakuu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Pro zvýšení účinnosti ionizace elektrony jsou molekuly (atomy) ionizovány na kruhových drahách (</a:t>
            </a:r>
            <a:r>
              <a:rPr lang="cs-CZ" dirty="0" err="1"/>
              <a:t>orbitronová</a:t>
            </a:r>
            <a:r>
              <a:rPr lang="cs-CZ" dirty="0"/>
              <a:t> vývěva)</a:t>
            </a:r>
          </a:p>
          <a:p>
            <a:pPr lvl="1"/>
            <a:r>
              <a:rPr lang="cs-CZ" dirty="0"/>
              <a:t>Jsou </a:t>
            </a:r>
            <a:r>
              <a:rPr lang="cs-CZ" dirty="0" err="1"/>
              <a:t>chemisorbovány</a:t>
            </a:r>
            <a:r>
              <a:rPr lang="cs-CZ" dirty="0"/>
              <a:t> na aktivním povrchu kovu (Ti) připraveném sublimací nebo katodovým </a:t>
            </a:r>
            <a:r>
              <a:rPr lang="cs-CZ" dirty="0" err="1"/>
              <a:t>naprašováním</a:t>
            </a:r>
            <a:r>
              <a:rPr lang="cs-CZ" dirty="0"/>
              <a:t> (iontově sorpční nebo </a:t>
            </a:r>
            <a:r>
              <a:rPr lang="cs-CZ" dirty="0" err="1"/>
              <a:t>getrovací</a:t>
            </a:r>
            <a:r>
              <a:rPr lang="cs-CZ" dirty="0"/>
              <a:t> vývěvy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8" t="27705" b="2914"/>
          <a:stretch/>
        </p:blipFill>
        <p:spPr bwMode="auto">
          <a:xfrm>
            <a:off x="2411760" y="4365104"/>
            <a:ext cx="433749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47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Iontová vývěva s rozprašováním titanu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29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4876"/>
          <a:stretch/>
        </p:blipFill>
        <p:spPr bwMode="auto">
          <a:xfrm>
            <a:off x="691201" y="3717032"/>
            <a:ext cx="7848871" cy="261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4"/>
          <a:stretch/>
        </p:blipFill>
        <p:spPr bwMode="auto">
          <a:xfrm>
            <a:off x="323528" y="1196752"/>
            <a:ext cx="81844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55576" y="3573016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782621"/>
            <a:ext cx="424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u="sng" dirty="0"/>
              <a:t>Triodová s mřížkovou katodou z titanu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2204864"/>
            <a:ext cx="2160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03548" y="2204864"/>
            <a:ext cx="1080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94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Dosažení </a:t>
            </a:r>
            <a:r>
              <a:rPr lang="cs-CZ" dirty="0" err="1" smtClean="0"/>
              <a:t>ultravysokého</a:t>
            </a:r>
            <a:r>
              <a:rPr lang="cs-CZ" dirty="0" smtClean="0"/>
              <a:t> vakua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Klasické rotační a difusní vývěvy s oleji s malou tenzí par (např. </a:t>
            </a:r>
            <a:r>
              <a:rPr lang="cs-CZ" dirty="0" err="1" smtClean="0"/>
              <a:t>polyfenylenether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Iontové vývěvy čerpají plyn po jeho ionizaci </a:t>
            </a:r>
            <a:r>
              <a:rPr lang="cs-CZ" dirty="0" err="1" smtClean="0"/>
              <a:t>Towsendovým</a:t>
            </a:r>
            <a:r>
              <a:rPr lang="cs-CZ" dirty="0" smtClean="0"/>
              <a:t> nebo vf výbojem, příp. svazkem elektronů. Ionty jsou čerpány elektrickým polem k </a:t>
            </a:r>
            <a:r>
              <a:rPr lang="cs-CZ" dirty="0" err="1" smtClean="0"/>
              <a:t>předvakuu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Pro zvýšení účinnosti ionizace elektrony jsou molekuly (atomy) ionizovány na kruhových drahách (</a:t>
            </a:r>
            <a:r>
              <a:rPr lang="cs-CZ" dirty="0" err="1" smtClean="0"/>
              <a:t>orbitronová</a:t>
            </a:r>
            <a:r>
              <a:rPr lang="cs-CZ" dirty="0" smtClean="0"/>
              <a:t> vývěva)</a:t>
            </a:r>
          </a:p>
          <a:p>
            <a:pPr lvl="1"/>
            <a:r>
              <a:rPr lang="cs-CZ" dirty="0" smtClean="0"/>
              <a:t>Jsou </a:t>
            </a:r>
            <a:r>
              <a:rPr lang="cs-CZ" dirty="0" err="1" smtClean="0"/>
              <a:t>chemisorbovány</a:t>
            </a:r>
            <a:r>
              <a:rPr lang="cs-CZ" dirty="0" smtClean="0"/>
              <a:t> na aktivním povrchu kovu (Ti) připraveném sublimací nebo katodovým </a:t>
            </a:r>
            <a:r>
              <a:rPr lang="cs-CZ" dirty="0" err="1" smtClean="0"/>
              <a:t>naprašováním</a:t>
            </a:r>
            <a:r>
              <a:rPr lang="cs-CZ" dirty="0" smtClean="0"/>
              <a:t> (iontově sorpční nebo </a:t>
            </a:r>
            <a:r>
              <a:rPr lang="cs-CZ" dirty="0" err="1" smtClean="0"/>
              <a:t>getrovací</a:t>
            </a:r>
            <a:r>
              <a:rPr lang="cs-CZ" dirty="0" smtClean="0"/>
              <a:t> vývěvy)</a:t>
            </a:r>
          </a:p>
          <a:p>
            <a:r>
              <a:rPr lang="cs-CZ" dirty="0" smtClean="0"/>
              <a:t>Kryogenní a </a:t>
            </a:r>
            <a:r>
              <a:rPr lang="cs-CZ" dirty="0" err="1" smtClean="0"/>
              <a:t>turbomolekulární</a:t>
            </a:r>
            <a:r>
              <a:rPr lang="cs-CZ" dirty="0" smtClean="0"/>
              <a:t> vývěvy</a:t>
            </a:r>
          </a:p>
        </p:txBody>
      </p:sp>
    </p:spTree>
    <p:extLst>
      <p:ext uri="{BB962C8B-B14F-4D97-AF65-F5344CB8AC3E}">
        <p14:creationId xmlns:p14="http://schemas.microsoft.com/office/powerpoint/2010/main" val="1650505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30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531"/>
            <a:ext cx="7776864" cy="59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26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vakua (nízkých tlaků)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31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7"/>
          <a:stretch/>
        </p:blipFill>
        <p:spPr bwMode="auto">
          <a:xfrm>
            <a:off x="107504" y="1725680"/>
            <a:ext cx="8568952" cy="410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09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vakuometrů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32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8" y="1245849"/>
            <a:ext cx="7872004" cy="494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16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33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550"/>
            <a:ext cx="9006632" cy="67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98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34</a:t>
            </a:fld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51674"/>
            <a:ext cx="7920881" cy="625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16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35</a:t>
            </a:fld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" y="87873"/>
            <a:ext cx="8752234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156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36</a:t>
            </a:fld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64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7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37</a:t>
            </a:fld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27"/>
            <a:ext cx="8496944" cy="68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87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parciálních tlaků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38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Hmotové spektrometry – analýza zbytkových plynů</a:t>
            </a:r>
          </a:p>
          <a:p>
            <a:pPr lvl="1"/>
            <a:r>
              <a:rPr lang="cs-CZ" dirty="0" smtClean="0"/>
              <a:t>Ionizace molekul plynu</a:t>
            </a:r>
          </a:p>
          <a:p>
            <a:pPr lvl="1"/>
            <a:r>
              <a:rPr lang="cs-CZ" dirty="0" smtClean="0"/>
              <a:t>Odvádění vzniklých iontů na kolektor působením elektrických nebo magnetických polí</a:t>
            </a:r>
          </a:p>
          <a:p>
            <a:pPr lvl="1"/>
            <a:r>
              <a:rPr lang="cs-CZ" dirty="0" smtClean="0"/>
              <a:t>Podle časového průběhu těchto polí dopadají na kolektor je ionty určité hmotnosti</a:t>
            </a:r>
          </a:p>
          <a:p>
            <a:r>
              <a:rPr lang="cs-CZ" dirty="0" smtClean="0"/>
              <a:t>Kvadrupólový systém – 4 rovnoběžné válcové (hyperbolické) elektrody, kombinace </a:t>
            </a:r>
            <a:r>
              <a:rPr lang="cs-CZ" dirty="0" err="1" smtClean="0"/>
              <a:t>ss</a:t>
            </a:r>
            <a:r>
              <a:rPr lang="cs-CZ" dirty="0" smtClean="0"/>
              <a:t> a vf napětí</a:t>
            </a:r>
          </a:p>
          <a:p>
            <a:pPr lvl="1"/>
            <a:r>
              <a:rPr lang="cs-CZ" dirty="0" smtClean="0"/>
              <a:t>Hledač netěsností – spektrometr nastavený na He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047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Svařování </a:t>
            </a:r>
            <a:r>
              <a:rPr lang="cs-CZ" dirty="0"/>
              <a:t>svazkem </a:t>
            </a:r>
            <a:r>
              <a:rPr lang="cs-CZ" dirty="0" smtClean="0"/>
              <a:t>elektronů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 pájení ve vakuu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39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Požadavky na spoje ve vakuové a </a:t>
            </a:r>
            <a:r>
              <a:rPr lang="cs-CZ" b="1" dirty="0" err="1"/>
              <a:t>ultravakuové</a:t>
            </a:r>
            <a:r>
              <a:rPr lang="cs-CZ" b="1" dirty="0"/>
              <a:t> technice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spojovat součásti z </a:t>
            </a:r>
            <a:r>
              <a:rPr lang="cs-CZ" dirty="0" smtClean="0"/>
              <a:t>různých materiálů </a:t>
            </a:r>
            <a:r>
              <a:rPr lang="cs-CZ" dirty="0"/>
              <a:t>a kombinací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dokonalá vakuová </a:t>
            </a:r>
            <a:r>
              <a:rPr lang="cs-CZ" dirty="0" smtClean="0"/>
              <a:t>těsnost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čistota </a:t>
            </a:r>
            <a:r>
              <a:rPr lang="cs-CZ" dirty="0" smtClean="0"/>
              <a:t>spojů </a:t>
            </a:r>
            <a:r>
              <a:rPr lang="cs-CZ" dirty="0"/>
              <a:t>a spojovaných částí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minimální </a:t>
            </a:r>
            <a:r>
              <a:rPr lang="cs-CZ" dirty="0" smtClean="0"/>
              <a:t>deformace</a:t>
            </a:r>
          </a:p>
          <a:p>
            <a:r>
              <a:rPr lang="cs-CZ" b="1" dirty="0" smtClean="0"/>
              <a:t>A</a:t>
            </a:r>
            <a:r>
              <a:rPr lang="cs-CZ" b="1" dirty="0"/>
              <a:t>. </a:t>
            </a:r>
            <a:r>
              <a:rPr lang="cs-CZ" b="1" dirty="0" smtClean="0"/>
              <a:t>Svařování </a:t>
            </a:r>
            <a:r>
              <a:rPr lang="cs-CZ" b="1" dirty="0"/>
              <a:t>svazkem </a:t>
            </a:r>
            <a:r>
              <a:rPr lang="cs-CZ" b="1" dirty="0" smtClean="0"/>
              <a:t>elektronů</a:t>
            </a:r>
            <a:endParaRPr lang="cs-CZ" dirty="0"/>
          </a:p>
          <a:p>
            <a:pPr lvl="1"/>
            <a:r>
              <a:rPr lang="cs-CZ" b="1" dirty="0"/>
              <a:t>1. Princip a zvláštnosti </a:t>
            </a:r>
            <a:r>
              <a:rPr lang="cs-CZ" b="1" dirty="0" smtClean="0"/>
              <a:t>ohřevu </a:t>
            </a:r>
            <a:r>
              <a:rPr lang="cs-CZ" b="1" dirty="0"/>
              <a:t>elektronovým svazkem</a:t>
            </a:r>
          </a:p>
          <a:p>
            <a:pPr lvl="1"/>
            <a:r>
              <a:rPr lang="cs-CZ" dirty="0"/>
              <a:t>výhody: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/>
              <a:t>možnost </a:t>
            </a:r>
            <a:r>
              <a:rPr lang="cs-CZ" dirty="0" smtClean="0"/>
              <a:t>svařovat </a:t>
            </a:r>
            <a:r>
              <a:rPr lang="cs-CZ" dirty="0"/>
              <a:t>kovové materiály bez ohledu na jejich tavící teplotu</a:t>
            </a:r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/>
              <a:t>minimální tepelné </a:t>
            </a:r>
            <a:r>
              <a:rPr lang="cs-CZ" dirty="0" smtClean="0"/>
              <a:t>ovlivnění </a:t>
            </a:r>
            <a:r>
              <a:rPr lang="cs-CZ" dirty="0"/>
              <a:t>v okolí svaru</a:t>
            </a:r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/>
              <a:t>minimální deformace</a:t>
            </a:r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/>
              <a:t>velká rychlost </a:t>
            </a:r>
            <a:r>
              <a:rPr lang="cs-CZ" dirty="0" smtClean="0"/>
              <a:t>svařování</a:t>
            </a:r>
            <a:endParaRPr lang="cs-CZ" dirty="0"/>
          </a:p>
          <a:p>
            <a:pPr lvl="1"/>
            <a:r>
              <a:rPr lang="cs-CZ" b="1" dirty="0"/>
              <a:t>2. Elektronová </a:t>
            </a:r>
            <a:r>
              <a:rPr lang="cs-CZ" b="1" dirty="0" smtClean="0"/>
              <a:t>svářečka</a:t>
            </a:r>
            <a:endParaRPr lang="cs-CZ" b="1" dirty="0"/>
          </a:p>
          <a:p>
            <a:pPr lvl="1"/>
            <a:r>
              <a:rPr lang="cs-CZ" dirty="0" smtClean="0"/>
              <a:t>funkční </a:t>
            </a:r>
            <a:r>
              <a:rPr lang="cs-CZ" dirty="0"/>
              <a:t>části: </a:t>
            </a:r>
            <a:endParaRPr lang="cs-CZ" dirty="0" smtClean="0"/>
          </a:p>
          <a:p>
            <a:pPr marL="274320" lvl="1" indent="0">
              <a:buNone/>
            </a:pPr>
            <a:r>
              <a:rPr lang="cs-CZ" dirty="0" smtClean="0"/>
              <a:t>	- </a:t>
            </a:r>
            <a:r>
              <a:rPr lang="cs-CZ" dirty="0"/>
              <a:t>elektronová tryska</a:t>
            </a:r>
          </a:p>
          <a:p>
            <a:pPr marL="274320" lvl="1" indent="0">
              <a:buNone/>
            </a:pPr>
            <a:r>
              <a:rPr lang="cs-CZ" dirty="0" smtClean="0"/>
              <a:t>	- </a:t>
            </a:r>
            <a:r>
              <a:rPr lang="cs-CZ" dirty="0"/>
              <a:t>vakuová pracovní komora</a:t>
            </a:r>
          </a:p>
          <a:p>
            <a:pPr marL="274320" lvl="1" indent="0">
              <a:buNone/>
            </a:pPr>
            <a:r>
              <a:rPr lang="cs-CZ" dirty="0" smtClean="0"/>
              <a:t>	- </a:t>
            </a:r>
            <a:r>
              <a:rPr lang="cs-CZ" dirty="0"/>
              <a:t>čerpací soustava</a:t>
            </a:r>
          </a:p>
          <a:p>
            <a:pPr marL="274320" lvl="1" indent="0">
              <a:buNone/>
            </a:pPr>
            <a:r>
              <a:rPr lang="cs-CZ" dirty="0" smtClean="0"/>
              <a:t>	- </a:t>
            </a:r>
            <a:r>
              <a:rPr lang="cs-CZ" dirty="0"/>
              <a:t>pomocná mechanická a elektrická </a:t>
            </a:r>
            <a:r>
              <a:rPr lang="cs-CZ" dirty="0" smtClean="0"/>
              <a:t>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80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tlaku plynu při </a:t>
            </a:r>
            <a:r>
              <a:rPr lang="cs-CZ" dirty="0" err="1" smtClean="0"/>
              <a:t>ultravysokém</a:t>
            </a:r>
            <a:r>
              <a:rPr lang="cs-CZ" dirty="0" smtClean="0"/>
              <a:t> vakuu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Ionizace zbytkových plynů svazkem elektronů a měření proudu vzniklých iontů (systém </a:t>
            </a:r>
            <a:r>
              <a:rPr lang="cs-CZ" dirty="0" err="1" smtClean="0"/>
              <a:t>Bayard</a:t>
            </a:r>
            <a:r>
              <a:rPr lang="cs-CZ" dirty="0" smtClean="0"/>
              <a:t> – </a:t>
            </a:r>
            <a:r>
              <a:rPr lang="cs-CZ" dirty="0" err="1" smtClean="0"/>
              <a:t>Alpert</a:t>
            </a:r>
            <a:r>
              <a:rPr lang="cs-CZ" dirty="0" smtClean="0"/>
              <a:t>) do </a:t>
            </a:r>
          </a:p>
          <a:p>
            <a:pPr marL="0" indent="0">
              <a:buNone/>
            </a:pPr>
            <a:r>
              <a:rPr lang="cs-CZ" dirty="0" smtClean="0"/>
              <a:t>   10</a:t>
            </a:r>
            <a:r>
              <a:rPr lang="cs-CZ" baseline="30000" dirty="0" smtClean="0"/>
              <a:t>-9</a:t>
            </a:r>
            <a:r>
              <a:rPr lang="cs-CZ" dirty="0" smtClean="0"/>
              <a:t> Pa</a:t>
            </a:r>
          </a:p>
          <a:p>
            <a:r>
              <a:rPr lang="cs-CZ" dirty="0" smtClean="0"/>
              <a:t>Kvadrupólový hmotnostní spektrometr pro tlaky do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10</a:t>
            </a:r>
            <a:r>
              <a:rPr lang="cs-CZ" baseline="30000" dirty="0" smtClean="0"/>
              <a:t>-12</a:t>
            </a:r>
            <a:r>
              <a:rPr lang="cs-CZ" dirty="0" smtClean="0"/>
              <a:t> 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010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40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70388" cy="609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37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41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877"/>
            <a:ext cx="6624736" cy="620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99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Svářečka elektronovým paprskem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42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b="2957"/>
          <a:stretch/>
        </p:blipFill>
        <p:spPr bwMode="auto">
          <a:xfrm>
            <a:off x="786873" y="1196752"/>
            <a:ext cx="7237312" cy="504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397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43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"/>
            <a:ext cx="6597071" cy="63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307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44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690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69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45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85800" cy="61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2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témat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5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I. Vakuová technika</a:t>
            </a:r>
          </a:p>
          <a:p>
            <a:r>
              <a:rPr lang="cs-CZ" dirty="0"/>
              <a:t>1. Úvod</a:t>
            </a:r>
          </a:p>
          <a:p>
            <a:r>
              <a:rPr lang="cs-CZ" dirty="0"/>
              <a:t>2. </a:t>
            </a:r>
            <a:r>
              <a:rPr lang="cs-CZ" dirty="0" smtClean="0"/>
              <a:t>Proudění plynů, </a:t>
            </a:r>
            <a:r>
              <a:rPr lang="cs-CZ" dirty="0"/>
              <a:t>sorpce a desorpce</a:t>
            </a:r>
          </a:p>
          <a:p>
            <a:r>
              <a:rPr lang="cs-CZ" dirty="0"/>
              <a:t>3. Metody získávání vysokého vakua</a:t>
            </a:r>
          </a:p>
          <a:p>
            <a:r>
              <a:rPr lang="cs-CZ" dirty="0"/>
              <a:t>4. </a:t>
            </a:r>
            <a:r>
              <a:rPr lang="cs-CZ" dirty="0" err="1"/>
              <a:t>Ultravakuová</a:t>
            </a:r>
            <a:r>
              <a:rPr lang="cs-CZ" dirty="0"/>
              <a:t> technika</a:t>
            </a:r>
          </a:p>
          <a:p>
            <a:r>
              <a:rPr lang="cs-CZ" dirty="0"/>
              <a:t>5. </a:t>
            </a:r>
            <a:r>
              <a:rPr lang="cs-CZ" dirty="0" err="1" smtClean="0"/>
              <a:t>Měřeníení</a:t>
            </a:r>
            <a:r>
              <a:rPr lang="cs-CZ" dirty="0" smtClean="0"/>
              <a:t> </a:t>
            </a:r>
            <a:r>
              <a:rPr lang="cs-CZ" dirty="0"/>
              <a:t>nízkých </a:t>
            </a:r>
            <a:r>
              <a:rPr lang="cs-CZ" dirty="0" smtClean="0"/>
              <a:t>tlaků</a:t>
            </a:r>
            <a:endParaRPr lang="cs-CZ" dirty="0"/>
          </a:p>
          <a:p>
            <a:r>
              <a:rPr lang="cs-CZ" b="1" dirty="0"/>
              <a:t>II. Speciální technologie</a:t>
            </a:r>
          </a:p>
          <a:p>
            <a:r>
              <a:rPr lang="cs-CZ" dirty="0"/>
              <a:t>1. </a:t>
            </a:r>
            <a:r>
              <a:rPr lang="cs-CZ" dirty="0" smtClean="0"/>
              <a:t>Svařování </a:t>
            </a:r>
            <a:r>
              <a:rPr lang="cs-CZ" dirty="0"/>
              <a:t>elektronovým svazkem</a:t>
            </a:r>
          </a:p>
          <a:p>
            <a:r>
              <a:rPr lang="cs-CZ" dirty="0"/>
              <a:t>2. Pájení ve vakuu</a:t>
            </a:r>
          </a:p>
        </p:txBody>
      </p:sp>
    </p:spTree>
    <p:extLst>
      <p:ext uri="{BB962C8B-B14F-4D97-AF65-F5344CB8AC3E}">
        <p14:creationId xmlns:p14="http://schemas.microsoft.com/office/powerpoint/2010/main" val="361738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Úvod, jednotky, obor </a:t>
            </a:r>
            <a:r>
              <a:rPr lang="cs-CZ" dirty="0" smtClean="0"/>
              <a:t>tlaků, </a:t>
            </a:r>
            <a:r>
              <a:rPr lang="cs-CZ" dirty="0"/>
              <a:t>význam vakua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b="1" i="1" dirty="0"/>
              <a:t>Vakuum </a:t>
            </a:r>
            <a:r>
              <a:rPr lang="cs-CZ" sz="2400" dirty="0"/>
              <a:t>- </a:t>
            </a:r>
            <a:r>
              <a:rPr lang="cs-CZ" sz="2400" dirty="0" smtClean="0"/>
              <a:t>prostředí </a:t>
            </a:r>
            <a:r>
              <a:rPr lang="cs-CZ" sz="2400" dirty="0"/>
              <a:t>obsahující plyny nebo páry o tlaku nižším než je </a:t>
            </a:r>
            <a:r>
              <a:rPr lang="cs-CZ" sz="2400" dirty="0" smtClean="0"/>
              <a:t>tlak atmosférický</a:t>
            </a:r>
            <a:r>
              <a:rPr lang="cs-CZ" sz="2400" dirty="0"/>
              <a:t>. V ČR je jednotkou tlaku Pa (N/m</a:t>
            </a:r>
            <a:r>
              <a:rPr lang="cs-CZ" sz="2400" baseline="30000" dirty="0"/>
              <a:t>2</a:t>
            </a:r>
            <a:r>
              <a:rPr lang="cs-CZ" sz="2400" dirty="0" smtClean="0"/>
              <a:t>)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2" y="1916832"/>
            <a:ext cx="8496944" cy="182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9" y="4293096"/>
            <a:ext cx="6336704" cy="146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37680" y="376977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Atmosférický tlak = 760 </a:t>
            </a:r>
            <a:r>
              <a:rPr lang="cs-CZ" sz="2400" dirty="0" err="1"/>
              <a:t>mmHg</a:t>
            </a:r>
            <a:r>
              <a:rPr lang="cs-CZ" sz="2400" dirty="0"/>
              <a:t> = 101 </a:t>
            </a:r>
            <a:r>
              <a:rPr lang="cs-CZ" sz="2400" dirty="0" err="1"/>
              <a:t>kPa</a:t>
            </a:r>
            <a:r>
              <a:rPr lang="cs-CZ" sz="2400" dirty="0"/>
              <a:t> ≈ 10</a:t>
            </a:r>
            <a:r>
              <a:rPr lang="cs-CZ" sz="2400" baseline="30000" dirty="0"/>
              <a:t>5</a:t>
            </a:r>
            <a:r>
              <a:rPr lang="cs-CZ" sz="2400" dirty="0"/>
              <a:t> Pa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6784" y="5877272"/>
            <a:ext cx="514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V kosmickém prostoru 10</a:t>
            </a:r>
            <a:r>
              <a:rPr lang="pl-PL" sz="2400" baseline="30000" dirty="0"/>
              <a:t>-13</a:t>
            </a:r>
            <a:r>
              <a:rPr lang="pl-PL" sz="2400" b="1" dirty="0"/>
              <a:t> </a:t>
            </a:r>
            <a:r>
              <a:rPr lang="pl-PL" sz="2400" dirty="0"/>
              <a:t>až 10</a:t>
            </a:r>
            <a:r>
              <a:rPr lang="pl-PL" sz="2400" baseline="30000" dirty="0"/>
              <a:t>-14</a:t>
            </a:r>
            <a:r>
              <a:rPr lang="pl-PL" sz="2400" b="1" dirty="0"/>
              <a:t> </a:t>
            </a:r>
            <a:r>
              <a:rPr lang="pl-PL" sz="2400" dirty="0"/>
              <a:t>Pa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621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Obory </a:t>
            </a:r>
            <a:r>
              <a:rPr lang="cs-CZ" dirty="0" smtClean="0"/>
              <a:t>tlaků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Nízké vakuum </a:t>
            </a:r>
            <a:r>
              <a:rPr lang="cs-CZ" sz="3200" dirty="0"/>
              <a:t>10</a:t>
            </a:r>
            <a:r>
              <a:rPr lang="cs-CZ" sz="3200" baseline="30000" dirty="0"/>
              <a:t>5</a:t>
            </a:r>
            <a:r>
              <a:rPr lang="cs-CZ" sz="3200" b="1" dirty="0"/>
              <a:t> </a:t>
            </a:r>
            <a:r>
              <a:rPr lang="cs-CZ" sz="3200" dirty="0"/>
              <a:t>Pa ÷ 10</a:t>
            </a:r>
            <a:r>
              <a:rPr lang="cs-CZ" sz="3200" baseline="30000" dirty="0"/>
              <a:t>-1</a:t>
            </a:r>
            <a:r>
              <a:rPr lang="cs-CZ" sz="3200" b="1" dirty="0"/>
              <a:t> </a:t>
            </a:r>
            <a:r>
              <a:rPr lang="cs-CZ" sz="3200" dirty="0"/>
              <a:t>Pa - sušení, impregnace, </a:t>
            </a:r>
            <a:r>
              <a:rPr lang="cs-CZ" sz="3200" dirty="0" smtClean="0"/>
              <a:t>vakuová metalurgie</a:t>
            </a:r>
            <a:endParaRPr lang="cs-CZ" sz="3200" dirty="0"/>
          </a:p>
          <a:p>
            <a:r>
              <a:rPr lang="pl-PL" sz="3200" dirty="0">
                <a:solidFill>
                  <a:srgbClr val="C00000"/>
                </a:solidFill>
              </a:rPr>
              <a:t>Vysoké vakuum </a:t>
            </a:r>
            <a:r>
              <a:rPr lang="pl-PL" sz="3200" dirty="0"/>
              <a:t>10</a:t>
            </a:r>
            <a:r>
              <a:rPr lang="pl-PL" sz="3200" baseline="30000" dirty="0"/>
              <a:t>-2</a:t>
            </a:r>
            <a:r>
              <a:rPr lang="pl-PL" sz="3200" b="1" dirty="0"/>
              <a:t> </a:t>
            </a:r>
            <a:r>
              <a:rPr lang="pl-PL" sz="3200" dirty="0"/>
              <a:t>Pa ÷ 10</a:t>
            </a:r>
            <a:r>
              <a:rPr lang="pl-PL" sz="3200" baseline="30000" dirty="0"/>
              <a:t>-6</a:t>
            </a:r>
            <a:r>
              <a:rPr lang="pl-PL" sz="3200" b="1" dirty="0"/>
              <a:t> </a:t>
            </a:r>
            <a:r>
              <a:rPr lang="pl-PL" sz="3200" dirty="0"/>
              <a:t>Pa - elektronky, </a:t>
            </a:r>
            <a:r>
              <a:rPr lang="pl-PL" sz="3200" dirty="0" smtClean="0"/>
              <a:t>elektronové mikroskopy, </a:t>
            </a:r>
            <a:r>
              <a:rPr lang="cs-CZ" sz="3200" dirty="0" smtClean="0"/>
              <a:t>urychlovače</a:t>
            </a:r>
            <a:endParaRPr lang="cs-CZ" sz="3200" dirty="0"/>
          </a:p>
          <a:p>
            <a:r>
              <a:rPr lang="cs-CZ" sz="3200" dirty="0" err="1">
                <a:solidFill>
                  <a:srgbClr val="C00000"/>
                </a:solidFill>
              </a:rPr>
              <a:t>Ultravakuum</a:t>
            </a:r>
            <a:r>
              <a:rPr lang="cs-CZ" sz="3200" dirty="0">
                <a:solidFill>
                  <a:srgbClr val="C00000"/>
                </a:solidFill>
              </a:rPr>
              <a:t> (UHV) </a:t>
            </a:r>
            <a:r>
              <a:rPr lang="cs-CZ" sz="3200" dirty="0"/>
              <a:t>10</a:t>
            </a:r>
            <a:r>
              <a:rPr lang="cs-CZ" sz="3200" baseline="30000" dirty="0"/>
              <a:t>-7</a:t>
            </a:r>
            <a:r>
              <a:rPr lang="cs-CZ" sz="3200" b="1" dirty="0"/>
              <a:t> </a:t>
            </a:r>
            <a:r>
              <a:rPr lang="cs-CZ" sz="3200" dirty="0"/>
              <a:t>Pa ÷ 10</a:t>
            </a:r>
            <a:r>
              <a:rPr lang="cs-CZ" sz="3200" baseline="30000" dirty="0"/>
              <a:t>-10</a:t>
            </a:r>
            <a:r>
              <a:rPr lang="cs-CZ" sz="3200" b="1" dirty="0"/>
              <a:t> </a:t>
            </a:r>
            <a:r>
              <a:rPr lang="cs-CZ" sz="3200" dirty="0"/>
              <a:t>Pa - výzkum </a:t>
            </a:r>
            <a:r>
              <a:rPr lang="cs-CZ" sz="3200" dirty="0" smtClean="0"/>
              <a:t>povrchů</a:t>
            </a:r>
            <a:endParaRPr lang="cs-CZ" sz="3200" dirty="0"/>
          </a:p>
          <a:p>
            <a:r>
              <a:rPr lang="cs-CZ" sz="3200" dirty="0" err="1">
                <a:solidFill>
                  <a:srgbClr val="C00000"/>
                </a:solidFill>
              </a:rPr>
              <a:t>Extravysoké</a:t>
            </a:r>
            <a:r>
              <a:rPr lang="cs-CZ" sz="3200" dirty="0">
                <a:solidFill>
                  <a:srgbClr val="C00000"/>
                </a:solidFill>
              </a:rPr>
              <a:t> (XHV) </a:t>
            </a:r>
            <a:r>
              <a:rPr lang="cs-CZ" sz="3200" dirty="0"/>
              <a:t>&lt; 10</a:t>
            </a:r>
            <a:r>
              <a:rPr lang="cs-CZ" sz="3200" baseline="30000" dirty="0"/>
              <a:t>-10</a:t>
            </a:r>
            <a:r>
              <a:rPr lang="cs-CZ" sz="3200" b="1" dirty="0"/>
              <a:t> </a:t>
            </a:r>
            <a:r>
              <a:rPr lang="cs-CZ" sz="3200" dirty="0"/>
              <a:t>Pa - </a:t>
            </a:r>
            <a:r>
              <a:rPr lang="cs-CZ" sz="3200" dirty="0" smtClean="0"/>
              <a:t>nanotechnologie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2335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Stupně vakua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8</a:t>
            </a:fld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12987" r="4162"/>
          <a:stretch/>
        </p:blipFill>
        <p:spPr bwMode="auto">
          <a:xfrm>
            <a:off x="224422" y="1340768"/>
            <a:ext cx="8533226" cy="307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39536" y="4491657"/>
            <a:ext cx="8596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Ultravysoké</a:t>
            </a:r>
            <a:r>
              <a:rPr lang="cs-CZ" sz="2000" dirty="0"/>
              <a:t> a extrémní vakuum je zajímavé především pro velmi dlouhé volné dráhy částic a používá se proto v urychlovačích částic, v termojaderných zařízeních a podobně. Vytváří se několikastupňovými vývěvami a vyžaduje speciální materiály a technologie. Vyskytuje se ve </a:t>
            </a:r>
            <a:r>
              <a:rPr lang="cs-CZ" sz="2000" dirty="0" smtClean="0"/>
              <a:t>vesmírném prostoru za </a:t>
            </a:r>
            <a:r>
              <a:rPr lang="cs-CZ" sz="2000" dirty="0"/>
              <a:t>hranicemi zemské atmosféry. Průměrná hustota vakua mezihvězdného prostoru se odhaduje na 1 atom (v drtivé většině </a:t>
            </a:r>
            <a:r>
              <a:rPr lang="cs-CZ" sz="2000" dirty="0" smtClean="0"/>
              <a:t>vodíku) </a:t>
            </a:r>
            <a:r>
              <a:rPr lang="cs-CZ" sz="2000" dirty="0"/>
              <a:t>na 1 m³.</a:t>
            </a:r>
          </a:p>
        </p:txBody>
      </p:sp>
    </p:spTree>
    <p:extLst>
      <p:ext uri="{BB962C8B-B14F-4D97-AF65-F5344CB8AC3E}">
        <p14:creationId xmlns:p14="http://schemas.microsoft.com/office/powerpoint/2010/main" val="251099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vakua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675D-2AF2-4248-A51A-37EEDBE9A8BC}" type="slidenum">
              <a:rPr lang="cs-CZ" smtClean="0"/>
              <a:t>9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Umožňuje </a:t>
            </a:r>
            <a:r>
              <a:rPr lang="cs-CZ" sz="2800" dirty="0"/>
              <a:t>částicím nebo </a:t>
            </a:r>
            <a:r>
              <a:rPr lang="cs-CZ" sz="2800" dirty="0" smtClean="0"/>
              <a:t>tělesům </a:t>
            </a:r>
            <a:r>
              <a:rPr lang="cs-CZ" sz="2800" dirty="0"/>
              <a:t>volný pohyb v prostoru bez </a:t>
            </a:r>
            <a:r>
              <a:rPr lang="cs-CZ" sz="2800" dirty="0" smtClean="0"/>
              <a:t>srážek </a:t>
            </a:r>
            <a:r>
              <a:rPr lang="pl-PL" sz="2800" dirty="0" smtClean="0"/>
              <a:t>s </a:t>
            </a:r>
            <a:r>
              <a:rPr lang="pl-PL" sz="2800" dirty="0"/>
              <a:t>molekulami nebo atomy plynu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(při </a:t>
            </a:r>
            <a:r>
              <a:rPr lang="cs-CZ" sz="2800" dirty="0"/>
              <a:t>10</a:t>
            </a:r>
            <a:r>
              <a:rPr lang="cs-CZ" sz="2800" baseline="30000" dirty="0"/>
              <a:t>-4</a:t>
            </a:r>
            <a:r>
              <a:rPr lang="cs-CZ" sz="2800" b="1" dirty="0"/>
              <a:t> </a:t>
            </a:r>
            <a:r>
              <a:rPr lang="cs-CZ" sz="2800" dirty="0"/>
              <a:t>Pa je </a:t>
            </a:r>
            <a:r>
              <a:rPr lang="cs-CZ" sz="2800" dirty="0" smtClean="0"/>
              <a:t>střední </a:t>
            </a:r>
            <a:r>
              <a:rPr lang="cs-CZ" sz="2800" dirty="0"/>
              <a:t>volná dráha molekul 50 m)</a:t>
            </a:r>
          </a:p>
          <a:p>
            <a:r>
              <a:rPr lang="cs-CZ" sz="2800" dirty="0"/>
              <a:t>2. Uchování čistého povrchu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(při </a:t>
            </a:r>
            <a:r>
              <a:rPr lang="cs-CZ" sz="2800" dirty="0"/>
              <a:t>10</a:t>
            </a:r>
            <a:r>
              <a:rPr lang="cs-CZ" sz="2800" baseline="30000" dirty="0"/>
              <a:t>-4</a:t>
            </a:r>
            <a:r>
              <a:rPr lang="cs-CZ" sz="2800" b="1" dirty="0"/>
              <a:t> </a:t>
            </a:r>
            <a:r>
              <a:rPr lang="cs-CZ" sz="2800" dirty="0"/>
              <a:t>Pa se </a:t>
            </a:r>
            <a:r>
              <a:rPr lang="cs-CZ" sz="2800" dirty="0" smtClean="0"/>
              <a:t>vytvoří </a:t>
            </a:r>
            <a:r>
              <a:rPr lang="cs-CZ" sz="2800" dirty="0"/>
              <a:t>monomolekulární vrstva za 1 s)</a:t>
            </a:r>
          </a:p>
        </p:txBody>
      </p:sp>
    </p:spTree>
    <p:extLst>
      <p:ext uri="{BB962C8B-B14F-4D97-AF65-F5344CB8AC3E}">
        <p14:creationId xmlns:p14="http://schemas.microsoft.com/office/powerpoint/2010/main" val="4254138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1102</Words>
  <Application>Microsoft Office PowerPoint</Application>
  <PresentationFormat>Předvádění na obrazovce (4:3)</PresentationFormat>
  <Paragraphs>275</Paragraphs>
  <Slides>45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Původ</vt:lpstr>
      <vt:lpstr>Vakuová technika  technologie</vt:lpstr>
      <vt:lpstr>Vakuová technika</vt:lpstr>
      <vt:lpstr>Dosažení ultravysokého vakua</vt:lpstr>
      <vt:lpstr>Měření tlaku plynu při ultravysokém vakuu</vt:lpstr>
      <vt:lpstr>Přehled témat</vt:lpstr>
      <vt:lpstr>Úvod, jednotky, obor tlaků, význam vakua</vt:lpstr>
      <vt:lpstr>Obory tlaků</vt:lpstr>
      <vt:lpstr>Stupně vakua</vt:lpstr>
      <vt:lpstr>Význam vakua</vt:lpstr>
      <vt:lpstr>Střední volná dráha molekul</vt:lpstr>
      <vt:lpstr>Proudění plynu</vt:lpstr>
      <vt:lpstr>Doba čerpání</vt:lpstr>
      <vt:lpstr>Sorpce a desorpce</vt:lpstr>
      <vt:lpstr>Prezentace aplikace PowerPoint</vt:lpstr>
      <vt:lpstr>Metody získávání vysokého vakua</vt:lpstr>
      <vt:lpstr>Prezentace aplikace PowerPoint</vt:lpstr>
      <vt:lpstr>Rotační vývěvy</vt:lpstr>
      <vt:lpstr>Rootesova vývěva</vt:lpstr>
      <vt:lpstr>Membránová vývěva</vt:lpstr>
      <vt:lpstr>Prezentace aplikace PowerPoint</vt:lpstr>
      <vt:lpstr>Difuzní vývěvy</vt:lpstr>
      <vt:lpstr>Difuzní vývěvy vícestupňové</vt:lpstr>
      <vt:lpstr>Turbomolekulární vývěvy</vt:lpstr>
      <vt:lpstr>Prezentace aplikace PowerPoint</vt:lpstr>
      <vt:lpstr>Turbomolekulární vývěva</vt:lpstr>
      <vt:lpstr>Turbomolekulární vývěva</vt:lpstr>
      <vt:lpstr>Ultravakuová technika (UHV)</vt:lpstr>
      <vt:lpstr>Iontové vývěvy</vt:lpstr>
      <vt:lpstr>Iontová vývěva s rozprašováním titanu</vt:lpstr>
      <vt:lpstr>Prezentace aplikace PowerPoint</vt:lpstr>
      <vt:lpstr>Měření vakua (nízkých tlaků)</vt:lpstr>
      <vt:lpstr>Vlastnosti vakuometrů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Měření parciálních tlaků</vt:lpstr>
      <vt:lpstr>Svařování svazkem elektronů a pájení ve vakuu</vt:lpstr>
      <vt:lpstr>Prezentace aplikace PowerPoint</vt:lpstr>
      <vt:lpstr>Prezentace aplikace PowerPoint</vt:lpstr>
      <vt:lpstr>Svářečka elektronovým paprskem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Vakuová technika</dc:title>
  <dc:creator>práce</dc:creator>
  <cp:lastModifiedBy>práce</cp:lastModifiedBy>
  <cp:revision>27</cp:revision>
  <dcterms:created xsi:type="dcterms:W3CDTF">2011-02-20T11:07:00Z</dcterms:created>
  <dcterms:modified xsi:type="dcterms:W3CDTF">2011-02-26T14:53:39Z</dcterms:modified>
</cp:coreProperties>
</file>