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99" r:id="rId2"/>
  </p:sldMasterIdLst>
  <p:notesMasterIdLst>
    <p:notesMasterId r:id="rId6"/>
  </p:notesMasterIdLst>
  <p:handoutMasterIdLst>
    <p:handoutMasterId r:id="rId7"/>
  </p:handoutMasterIdLst>
  <p:sldIdLst>
    <p:sldId id="449" r:id="rId3"/>
    <p:sldId id="447" r:id="rId4"/>
    <p:sldId id="450" r:id="rId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FB6DFE0E-BA9A-43CB-9926-D09E7577CC5A}">
          <p14:sldIdLst>
            <p14:sldId id="449"/>
            <p14:sldId id="447"/>
            <p14:sldId id="4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259" autoAdjust="0"/>
  </p:normalViewPr>
  <p:slideViewPr>
    <p:cSldViewPr snapToGrid="0">
      <p:cViewPr varScale="1">
        <p:scale>
          <a:sx n="108" d="100"/>
          <a:sy n="108" d="100"/>
        </p:scale>
        <p:origin x="576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04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17" y="414868"/>
            <a:ext cx="1542508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17" y="414868"/>
            <a:ext cx="1542508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480" y="6048047"/>
            <a:ext cx="865012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8757" y="2014648"/>
            <a:ext cx="4094486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5EE58B-1601-4999-B8A7-94996C746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4E50F5-4F63-4B1E-8C17-E8F1FAAE3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395C2B-6448-4134-B5D2-81ADFBFE7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053226-181C-45B2-A12F-AE2FDC70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3C56AD-7FE4-4797-892E-5F64CBE26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54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4733F7-6A09-4865-BEC2-0FB497185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5425B8-D9F7-4B08-B5FC-126735594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1C320E-0B28-43B8-AE22-0EAE7F306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592BF1-BC96-4FD8-AD05-2F6D991B1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318A7C-BD0C-4095-AAE6-B24097FAA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0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595C54-2375-4FE3-99C3-05D6FD260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083C49-F015-4F3B-BAF8-6E7BBF9BC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7D85B2-E398-4B0C-88F5-8F9AD8A85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C80434-28DF-453A-B8BF-9BBB941FB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8D95AA-5868-4BF6-81DE-860C6C2F8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14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6D4548-CB11-4842-9B18-3144BA489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14A5A2-95D9-46A6-82EC-1477A7A35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C4BBDEA-0418-43AD-BD20-D25CEEF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B9DEE33-EE37-43A2-97EC-12A8572E6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5A242D6-E104-4E6B-A3D9-5028089A7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DBB1707-B05E-4283-8747-95FE5D34C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37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A79F10-2269-43F7-A1B7-B59DD7B8D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4DDB25-6600-4C36-960F-C622815FC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FC4831C-2766-4BF7-9344-501BC7787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CF5B4CC-783E-4579-B578-15C8FDE32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F9D51B1-F157-4620-AAF3-8706D00887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4CFD776-866D-4F6D-ADA7-B375566A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88FB018-6406-4D46-8EA3-3A66EEE27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637F864-0A11-4DAD-AE52-5D892545F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58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C1BB8E-BACE-488D-A17C-B608E0CB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AD75950-6298-471F-8AEB-05FF231FB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26786B6-5D88-4666-A7D0-8FD669BA8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10E71F-8CBB-420F-9B33-755294B5B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83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11D5CDA-8EB6-4EE6-B9B3-254468877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63665EA-0A9C-4B13-AA03-3D255313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9A10577-8A32-4C6C-8242-0D931342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0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6E76DB-E9E7-490E-AEEB-2560B97E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55D84E-1741-4CE2-9AD1-0DD32D6CF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C3AF462-B6BC-4B2A-84EE-E7BBF0D0E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BF4761C-4143-4C16-93B8-6B59999CD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88F5F9-E853-4D8B-91B0-D6B5F4C8E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F1F8152-BA7C-4627-BBA2-C676BD773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33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63F910-7AE0-492F-9250-56AECD7DD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2178639-12CF-4BEA-801A-D024E52A1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103971C-42EA-41DA-8252-8B7D02779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7D194FC-6F64-48A2-981E-9EE9BE737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5C0ED1-7719-4C97-99B9-9685A7091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C6F77-2158-4B50-85DA-51CB3E8DC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39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B82B9A-B1F5-4876-8D73-253B21AAD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4122188-0ACF-4F93-982D-F11D7A696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154A9B-FD50-49BB-ADEA-002106403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FE10C0-6880-4895-B8A0-132FF134A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6E7E92-C15A-45BD-A16A-313D9FC0B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934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4E32B30-20D0-4340-A8BF-ABCF4F65BA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0ED08F7-2CD1-4A2B-A2CD-F94874F68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DDEEB1-4456-477A-897D-1325491CE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4A858C-645D-4CB1-A6B6-FE75F24F6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8659B9-CC3E-4711-A74E-7EA8B2558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5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BC93BE9-87A6-4C86-82FC-4FE06C766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A7BB2FC-A155-4B7B-931D-0EE032683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D51C91-C101-44E1-BD72-0ECB3C0F05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54FF6-F870-4D41-A30B-1F2B5AE5FE8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AB2EF0-2AA2-4216-BF5C-C48D8D2DF3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1E4E3D-60CC-451B-B511-54483ED65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1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zameer\Desktop\Clark\PPT%20Creation\eps%20-%20800x800\\f06-06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file:///C:\Users\zameer\Desktop\Clark\PPT%20Creation\eps%20-%20800x800\\f06-08.jpg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zameer\Desktop\Clark\PPT%20Creation\eps%20-%20800x800\\f06-05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zameer\Desktop\Clark\PPT%20Creation\eps%20-%20800x800\\f06-07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EA9478-18A1-4A4C-AB05-AE6C330725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Technologie v imunologii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BAB302E-7796-439B-A4E3-A08A142058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B5CFC6C-3421-43EC-A52F-305E7320F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a funkce imunoglobulinů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3DB2536-C892-4717-838C-721632C07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802720" cy="41399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 err="1"/>
              <a:t>IgG</a:t>
            </a:r>
            <a:r>
              <a:rPr lang="cs-CZ" sz="1800" dirty="0"/>
              <a:t> protilátka se skládá ze dvou lehkých a dvou těžkých řetězců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Lehké řetězce kódovány jedním ze dvou genových </a:t>
            </a:r>
            <a:r>
              <a:rPr lang="cs-CZ" sz="1800" dirty="0" err="1"/>
              <a:t>lokusů</a:t>
            </a:r>
            <a:r>
              <a:rPr lang="cs-CZ" sz="1800" dirty="0"/>
              <a:t> </a:t>
            </a:r>
            <a:r>
              <a:rPr lang="cs-CZ" sz="1800" dirty="0">
                <a:latin typeface="Symbol" panose="05050102010706020507" pitchFamily="18" charset="2"/>
              </a:rPr>
              <a:t>k</a:t>
            </a:r>
            <a:r>
              <a:rPr lang="cs-CZ" sz="1800" dirty="0"/>
              <a:t> nebo </a:t>
            </a:r>
            <a:r>
              <a:rPr lang="cs-CZ" sz="1800" dirty="0">
                <a:latin typeface="Symbol" panose="05050102010706020507" pitchFamily="18" charset="2"/>
              </a:rPr>
              <a:t>l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Každý z lehkých a těžkých řetězců se skládá z jedné až čtyřech konstantních oblastí a jedné variabilní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Variabilní oblasti tvoří tzv. </a:t>
            </a:r>
            <a:r>
              <a:rPr lang="cs-CZ" sz="1800" dirty="0" err="1"/>
              <a:t>paratop</a:t>
            </a:r>
            <a:r>
              <a:rPr lang="cs-CZ" sz="1800" dirty="0"/>
              <a:t> – vazba antigen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Máme miliony různých variabilních oblastí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V Pantové oblasti lze protilátky rozdělit chemicky (papainem) na </a:t>
            </a:r>
            <a:r>
              <a:rPr lang="cs-CZ" sz="1800" dirty="0" err="1"/>
              <a:t>Fc</a:t>
            </a:r>
            <a:r>
              <a:rPr lang="cs-CZ" sz="1800" dirty="0"/>
              <a:t> a dva </a:t>
            </a:r>
            <a:r>
              <a:rPr lang="cs-CZ" sz="1800" dirty="0" err="1"/>
              <a:t>Fab</a:t>
            </a:r>
            <a:r>
              <a:rPr lang="cs-CZ" sz="1800" dirty="0"/>
              <a:t> fragmenty</a:t>
            </a:r>
          </a:p>
        </p:txBody>
      </p:sp>
      <p:pic>
        <p:nvPicPr>
          <p:cNvPr id="6" name="Picture 1" descr="C:\Users\zameer\Desktop\Clark\PPT Creation\eps - 800x800\\f06-06.jpg">
            <a:extLst>
              <a:ext uri="{FF2B5EF4-FFF2-40B4-BE49-F238E27FC236}">
                <a16:creationId xmlns:a16="http://schemas.microsoft.com/office/drawing/2014/main" id="{992388A0-3D09-4E1E-9F3E-133C910496FF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011" y="3984564"/>
            <a:ext cx="2164081" cy="215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9425743-6E21-485E-9593-9C548DDCB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131" y="1455764"/>
            <a:ext cx="2952252" cy="2321800"/>
          </a:xfrm>
          <a:prstGeom prst="rect">
            <a:avLst/>
          </a:prstGeom>
        </p:spPr>
      </p:pic>
      <p:pic>
        <p:nvPicPr>
          <p:cNvPr id="10" name="Picture 1" descr="C:\Users\zameer\Desktop\Clark\PPT Creation\eps - 800x800\\f06-08.jpg">
            <a:extLst>
              <a:ext uri="{FF2B5EF4-FFF2-40B4-BE49-F238E27FC236}">
                <a16:creationId xmlns:a16="http://schemas.microsoft.com/office/drawing/2014/main" id="{95DD7B14-39AF-4BA9-A3B7-E39551029D7A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674" y="1692002"/>
            <a:ext cx="2261196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250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27819EB-A1DA-4ADC-A3EB-E4F3F73BE4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Technologie v imunologii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8133F46-13DB-4960-95EB-6D4DCC09A2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4EE948D-02CC-45B1-AFE0-665ED95B3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Diverzita protilátek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5334290-302C-42E6-896C-161CF7F14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572898" cy="41399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Existuje téměř nekonečný počet antigenů = je třeba i téměř nekonečný počet protilátek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Genetický problém týkající se počtu genů kódujících jednotlivé protilátky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Celý lidský genom by kódoval jen několik miliónů protilátek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Imunitní systém generuje velké množství sekvencí z relativně malého počtu genů v procesu V(D)J rekombinace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Imunitní systém skládá geny pro protilátky ze sbírek krátkých DNA segmentů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V(D)J rekombinace probíhá v kostní dřeni během vývoje B-buněk a je iniciována proteiny RAG1 a RAG2 s následnou NHEJ</a:t>
            </a:r>
            <a:endParaRPr lang="en-US" sz="1800" dirty="0"/>
          </a:p>
        </p:txBody>
      </p:sp>
      <p:pic>
        <p:nvPicPr>
          <p:cNvPr id="6" name="Picture 1" descr="C:\Users\zameer\Desktop\Clark\PPT Creation\eps - 800x800\\f06-05.jpg">
            <a:extLst>
              <a:ext uri="{FF2B5EF4-FFF2-40B4-BE49-F238E27FC236}">
                <a16:creationId xmlns:a16="http://schemas.microsoft.com/office/drawing/2014/main" id="{C3B7DE71-04A0-42F2-AB82-77043AD4DC33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829" y="378000"/>
            <a:ext cx="315436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330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EFBB5E-2E12-4B45-9D58-341814F882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Technologie v imunologii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B3AC20-5237-476D-86EA-EE83BBD37A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AD389F6-777F-4F2A-97AD-1B9F9BE84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V(D)J </a:t>
            </a:r>
            <a:r>
              <a:rPr lang="en-US" dirty="0" err="1"/>
              <a:t>rekombinace</a:t>
            </a:r>
            <a:r>
              <a:rPr lang="en-US" dirty="0"/>
              <a:t> </a:t>
            </a:r>
          </a:p>
        </p:txBody>
      </p:sp>
      <p:pic>
        <p:nvPicPr>
          <p:cNvPr id="6" name="Picture 1" descr="C:\Users\zameer\Desktop\Clark\PPT Creation\eps - 800x800\\f06-07.jpg">
            <a:extLst>
              <a:ext uri="{FF2B5EF4-FFF2-40B4-BE49-F238E27FC236}">
                <a16:creationId xmlns:a16="http://schemas.microsoft.com/office/drawing/2014/main" id="{1E813D37-BF52-4EBC-B1C5-7B55D97A18E0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00" y="1777117"/>
            <a:ext cx="4208557" cy="330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838F4A6F-C104-4679-99F9-51A08B19E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562" y="1008535"/>
            <a:ext cx="2890838" cy="44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5857660-7802-473A-8FE9-35CE72F0D2DA}"/>
              </a:ext>
            </a:extLst>
          </p:cNvPr>
          <p:cNvSpPr txBox="1"/>
          <p:nvPr/>
        </p:nvSpPr>
        <p:spPr>
          <a:xfrm>
            <a:off x="10784112" y="5542375"/>
            <a:ext cx="10502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900" dirty="0">
                <a:latin typeface="+mn-lt"/>
              </a:rPr>
              <a:t>Smith et al. 2019</a:t>
            </a:r>
            <a:endParaRPr lang="en-US" sz="900" dirty="0" err="1">
              <a:latin typeface="+mn-lt"/>
            </a:endParaRPr>
          </a:p>
        </p:txBody>
      </p:sp>
      <p:pic>
        <p:nvPicPr>
          <p:cNvPr id="6148" name="Picture 4" descr="V(D)J recombination of the heavy chain immunoglobulin (IgH) from germ... |  Download Scientific Diagram">
            <a:extLst>
              <a:ext uri="{FF2B5EF4-FFF2-40B4-BE49-F238E27FC236}">
                <a16:creationId xmlns:a16="http://schemas.microsoft.com/office/drawing/2014/main" id="{712482E2-717A-4D4E-AB70-ADDD67DCF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0" y="1252872"/>
            <a:ext cx="4049872" cy="489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1A0DD68-38AF-4678-AA13-285EF4F06CC2}"/>
              </a:ext>
            </a:extLst>
          </p:cNvPr>
          <p:cNvSpPr txBox="1"/>
          <p:nvPr/>
        </p:nvSpPr>
        <p:spPr>
          <a:xfrm>
            <a:off x="7162800" y="6233779"/>
            <a:ext cx="13724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>
                <a:latin typeface="+mn-lt"/>
              </a:rPr>
              <a:t>Backhaus</a:t>
            </a:r>
            <a:r>
              <a:rPr lang="cs-CZ" sz="1000" dirty="0">
                <a:latin typeface="+mn-lt"/>
              </a:rPr>
              <a:t> et al. 2018</a:t>
            </a:r>
            <a:endParaRPr lang="en-US" sz="1000" dirty="0" err="1">
              <a:latin typeface="+mn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9AE51D1-3F01-4F5F-8D82-F1754B602D4D}"/>
              </a:ext>
            </a:extLst>
          </p:cNvPr>
          <p:cNvSpPr txBox="1"/>
          <p:nvPr/>
        </p:nvSpPr>
        <p:spPr>
          <a:xfrm>
            <a:off x="243757" y="1371600"/>
            <a:ext cx="662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err="1">
                <a:latin typeface="+mn-lt"/>
              </a:rPr>
              <a:t>Chr</a:t>
            </a:r>
            <a:r>
              <a:rPr lang="cs-CZ" sz="1400" dirty="0">
                <a:latin typeface="+mn-lt"/>
              </a:rPr>
              <a:t>. 2</a:t>
            </a:r>
            <a:endParaRPr lang="en-US" sz="1400" dirty="0" err="1">
              <a:latin typeface="+mn-lt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2FD77CA-71E9-44BE-A1B8-2BBAAA6A67A0}"/>
              </a:ext>
            </a:extLst>
          </p:cNvPr>
          <p:cNvSpPr txBox="1"/>
          <p:nvPr/>
        </p:nvSpPr>
        <p:spPr>
          <a:xfrm>
            <a:off x="4652411" y="1371600"/>
            <a:ext cx="7614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err="1">
                <a:latin typeface="+mn-lt"/>
              </a:rPr>
              <a:t>Chr</a:t>
            </a:r>
            <a:r>
              <a:rPr lang="cs-CZ" sz="1400" dirty="0">
                <a:latin typeface="+mn-lt"/>
              </a:rPr>
              <a:t>. 14</a:t>
            </a:r>
            <a:endParaRPr lang="en-US" sz="14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912701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3" id="{EC6B4A44-C025-4888-B8FA-D3A27EAE8308}" vid="{304F9EFF-F48F-4732-911C-C7029463335C}"/>
    </a:ext>
  </a:extLst>
</a:theme>
</file>

<file path=ppt/theme/theme2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SciMUNI_CZE</Template>
  <TotalTime>7934</TotalTime>
  <Words>202</Words>
  <Application>Microsoft Office PowerPoint</Application>
  <PresentationFormat>Širokoúhlá obrazovka</PresentationFormat>
  <Paragraphs>25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Symbol</vt:lpstr>
      <vt:lpstr>Tahoma</vt:lpstr>
      <vt:lpstr>Wingdings</vt:lpstr>
      <vt:lpstr>Prezentace_MU_CZ</vt:lpstr>
      <vt:lpstr>Vlastní návrh</vt:lpstr>
      <vt:lpstr>Struktura a funkce imunoglobulinů</vt:lpstr>
      <vt:lpstr>Diverzita protilátek</vt:lpstr>
      <vt:lpstr>V(D)J rekombinace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GENOVÉ TECHNOLOGIE</dc:title>
  <dc:creator>jlochman@seznam.cz</dc:creator>
  <cp:lastModifiedBy>Jan Lochman</cp:lastModifiedBy>
  <cp:revision>300</cp:revision>
  <cp:lastPrinted>1601-01-01T00:00:00Z</cp:lastPrinted>
  <dcterms:created xsi:type="dcterms:W3CDTF">2020-10-06T06:16:11Z</dcterms:created>
  <dcterms:modified xsi:type="dcterms:W3CDTF">2021-11-22T10:20:01Z</dcterms:modified>
</cp:coreProperties>
</file>