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76" r:id="rId2"/>
    <p:sldMasterId id="2147483789" r:id="rId3"/>
    <p:sldMasterId id="2147483801" r:id="rId4"/>
    <p:sldMasterId id="2147483813" r:id="rId5"/>
  </p:sldMasterIdLst>
  <p:notesMasterIdLst>
    <p:notesMasterId r:id="rId97"/>
  </p:notesMasterIdLst>
  <p:sldIdLst>
    <p:sldId id="256" r:id="rId6"/>
    <p:sldId id="257" r:id="rId7"/>
    <p:sldId id="258" r:id="rId8"/>
    <p:sldId id="261" r:id="rId9"/>
    <p:sldId id="263" r:id="rId10"/>
    <p:sldId id="259" r:id="rId11"/>
    <p:sldId id="267" r:id="rId12"/>
    <p:sldId id="260" r:id="rId13"/>
    <p:sldId id="262" r:id="rId14"/>
    <p:sldId id="268" r:id="rId15"/>
    <p:sldId id="264" r:id="rId16"/>
    <p:sldId id="266" r:id="rId17"/>
    <p:sldId id="265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69" r:id="rId43"/>
    <p:sldId id="294" r:id="rId44"/>
    <p:sldId id="295" r:id="rId45"/>
    <p:sldId id="296" r:id="rId46"/>
    <p:sldId id="297" r:id="rId47"/>
    <p:sldId id="298" r:id="rId48"/>
    <p:sldId id="299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45" r:id="rId75"/>
    <p:sldId id="346" r:id="rId76"/>
    <p:sldId id="351" r:id="rId77"/>
    <p:sldId id="347" r:id="rId78"/>
    <p:sldId id="377" r:id="rId79"/>
    <p:sldId id="301" r:id="rId80"/>
    <p:sldId id="302" r:id="rId81"/>
    <p:sldId id="303" r:id="rId82"/>
    <p:sldId id="304" r:id="rId83"/>
    <p:sldId id="305" r:id="rId84"/>
    <p:sldId id="306" r:id="rId85"/>
    <p:sldId id="307" r:id="rId86"/>
    <p:sldId id="308" r:id="rId87"/>
    <p:sldId id="309" r:id="rId88"/>
    <p:sldId id="310" r:id="rId89"/>
    <p:sldId id="311" r:id="rId90"/>
    <p:sldId id="312" r:id="rId91"/>
    <p:sldId id="313" r:id="rId92"/>
    <p:sldId id="314" r:id="rId93"/>
    <p:sldId id="315" r:id="rId94"/>
    <p:sldId id="316" r:id="rId95"/>
    <p:sldId id="317" r:id="rId9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C9453-58F7-40D3-8EC0-A2D4F7693DB8}" v="25" dt="2019-11-18T09:20:40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34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álie Němcová" userId="9a740106d4ce8b64" providerId="LiveId" clId="{ADFC9453-58F7-40D3-8EC0-A2D4F7693DB8}"/>
    <pc:docChg chg="custSel addSld delSld modSld sldOrd">
      <pc:chgData name="Natálie Němcová" userId="9a740106d4ce8b64" providerId="LiveId" clId="{ADFC9453-58F7-40D3-8EC0-A2D4F7693DB8}" dt="2019-11-18T09:32:41.285" v="442" actId="20577"/>
      <pc:docMkLst>
        <pc:docMk/>
      </pc:docMkLst>
      <pc:sldChg chg="del">
        <pc:chgData name="Natálie Němcová" userId="9a740106d4ce8b64" providerId="LiveId" clId="{ADFC9453-58F7-40D3-8EC0-A2D4F7693DB8}" dt="2019-11-18T08:49:48.822" v="41" actId="47"/>
        <pc:sldMkLst>
          <pc:docMk/>
          <pc:sldMk cId="0" sldId="270"/>
        </pc:sldMkLst>
      </pc:sldChg>
      <pc:sldChg chg="del">
        <pc:chgData name="Natálie Němcová" userId="9a740106d4ce8b64" providerId="LiveId" clId="{ADFC9453-58F7-40D3-8EC0-A2D4F7693DB8}" dt="2019-11-18T08:49:49.494" v="42" actId="47"/>
        <pc:sldMkLst>
          <pc:docMk/>
          <pc:sldMk cId="0" sldId="271"/>
        </pc:sldMkLst>
      </pc:sldChg>
      <pc:sldChg chg="del">
        <pc:chgData name="Natálie Němcová" userId="9a740106d4ce8b64" providerId="LiveId" clId="{ADFC9453-58F7-40D3-8EC0-A2D4F7693DB8}" dt="2019-11-18T08:49:50.212" v="43" actId="47"/>
        <pc:sldMkLst>
          <pc:docMk/>
          <pc:sldMk cId="0" sldId="272"/>
        </pc:sldMkLst>
      </pc:sldChg>
      <pc:sldChg chg="del">
        <pc:chgData name="Natálie Němcová" userId="9a740106d4ce8b64" providerId="LiveId" clId="{ADFC9453-58F7-40D3-8EC0-A2D4F7693DB8}" dt="2019-11-18T08:49:51.275" v="44" actId="47"/>
        <pc:sldMkLst>
          <pc:docMk/>
          <pc:sldMk cId="0" sldId="273"/>
        </pc:sldMkLst>
      </pc:sldChg>
      <pc:sldChg chg="del">
        <pc:chgData name="Natálie Němcová" userId="9a740106d4ce8b64" providerId="LiveId" clId="{ADFC9453-58F7-40D3-8EC0-A2D4F7693DB8}" dt="2019-11-18T08:49:52.259" v="45" actId="47"/>
        <pc:sldMkLst>
          <pc:docMk/>
          <pc:sldMk cId="0" sldId="274"/>
        </pc:sldMkLst>
      </pc:sldChg>
      <pc:sldChg chg="del">
        <pc:chgData name="Natálie Němcová" userId="9a740106d4ce8b64" providerId="LiveId" clId="{ADFC9453-58F7-40D3-8EC0-A2D4F7693DB8}" dt="2019-11-18T08:49:53.134" v="46" actId="47"/>
        <pc:sldMkLst>
          <pc:docMk/>
          <pc:sldMk cId="0" sldId="275"/>
        </pc:sldMkLst>
      </pc:sldChg>
      <pc:sldChg chg="del">
        <pc:chgData name="Natálie Němcová" userId="9a740106d4ce8b64" providerId="LiveId" clId="{ADFC9453-58F7-40D3-8EC0-A2D4F7693DB8}" dt="2019-11-18T08:49:53.993" v="47" actId="47"/>
        <pc:sldMkLst>
          <pc:docMk/>
          <pc:sldMk cId="0" sldId="276"/>
        </pc:sldMkLst>
      </pc:sldChg>
      <pc:sldChg chg="del">
        <pc:chgData name="Natálie Němcová" userId="9a740106d4ce8b64" providerId="LiveId" clId="{ADFC9453-58F7-40D3-8EC0-A2D4F7693DB8}" dt="2019-11-18T08:49:54.743" v="48" actId="47"/>
        <pc:sldMkLst>
          <pc:docMk/>
          <pc:sldMk cId="0" sldId="277"/>
        </pc:sldMkLst>
      </pc:sldChg>
      <pc:sldChg chg="del">
        <pc:chgData name="Natálie Němcová" userId="9a740106d4ce8b64" providerId="LiveId" clId="{ADFC9453-58F7-40D3-8EC0-A2D4F7693DB8}" dt="2019-11-18T08:49:55.633" v="49" actId="47"/>
        <pc:sldMkLst>
          <pc:docMk/>
          <pc:sldMk cId="0" sldId="278"/>
        </pc:sldMkLst>
      </pc:sldChg>
      <pc:sldChg chg="del">
        <pc:chgData name="Natálie Němcová" userId="9a740106d4ce8b64" providerId="LiveId" clId="{ADFC9453-58F7-40D3-8EC0-A2D4F7693DB8}" dt="2019-11-18T08:49:57.070" v="50" actId="47"/>
        <pc:sldMkLst>
          <pc:docMk/>
          <pc:sldMk cId="0" sldId="279"/>
        </pc:sldMkLst>
      </pc:sldChg>
      <pc:sldChg chg="del">
        <pc:chgData name="Natálie Němcová" userId="9a740106d4ce8b64" providerId="LiveId" clId="{ADFC9453-58F7-40D3-8EC0-A2D4F7693DB8}" dt="2019-11-18T08:49:57.820" v="51" actId="47"/>
        <pc:sldMkLst>
          <pc:docMk/>
          <pc:sldMk cId="0" sldId="280"/>
        </pc:sldMkLst>
      </pc:sldChg>
      <pc:sldChg chg="modSp">
        <pc:chgData name="Natálie Němcová" userId="9a740106d4ce8b64" providerId="LiveId" clId="{ADFC9453-58F7-40D3-8EC0-A2D4F7693DB8}" dt="2019-11-18T09:27:02.050" v="441" actId="20577"/>
        <pc:sldMkLst>
          <pc:docMk/>
          <pc:sldMk cId="1347725595" sldId="302"/>
        </pc:sldMkLst>
        <pc:spChg chg="mod">
          <ac:chgData name="Natálie Němcová" userId="9a740106d4ce8b64" providerId="LiveId" clId="{ADFC9453-58F7-40D3-8EC0-A2D4F7693DB8}" dt="2019-11-18T09:27:02.050" v="441" actId="20577"/>
          <ac:spMkLst>
            <pc:docMk/>
            <pc:sldMk cId="1347725595" sldId="302"/>
            <ac:spMk id="3" creationId="{E1E03FA7-4099-4211-A6FE-79D4D137E971}"/>
          </ac:spMkLst>
        </pc:spChg>
      </pc:sldChg>
      <pc:sldChg chg="modSp">
        <pc:chgData name="Natálie Němcová" userId="9a740106d4ce8b64" providerId="LiveId" clId="{ADFC9453-58F7-40D3-8EC0-A2D4F7693DB8}" dt="2019-11-18T08:47:31.578" v="9" actId="20577"/>
        <pc:sldMkLst>
          <pc:docMk/>
          <pc:sldMk cId="585278090" sldId="304"/>
        </pc:sldMkLst>
        <pc:spChg chg="mod">
          <ac:chgData name="Natálie Němcová" userId="9a740106d4ce8b64" providerId="LiveId" clId="{ADFC9453-58F7-40D3-8EC0-A2D4F7693DB8}" dt="2019-11-18T08:47:31.578" v="9" actId="20577"/>
          <ac:spMkLst>
            <pc:docMk/>
            <pc:sldMk cId="585278090" sldId="304"/>
            <ac:spMk id="3" creationId="{6C0E31AC-DD26-4522-AD6E-0645F7A5191D}"/>
          </ac:spMkLst>
        </pc:spChg>
      </pc:sldChg>
      <pc:sldChg chg="modSp">
        <pc:chgData name="Natálie Němcová" userId="9a740106d4ce8b64" providerId="LiveId" clId="{ADFC9453-58F7-40D3-8EC0-A2D4F7693DB8}" dt="2019-11-18T09:32:41.285" v="442" actId="20577"/>
        <pc:sldMkLst>
          <pc:docMk/>
          <pc:sldMk cId="1581927534" sldId="308"/>
        </pc:sldMkLst>
        <pc:spChg chg="mod">
          <ac:chgData name="Natálie Němcová" userId="9a740106d4ce8b64" providerId="LiveId" clId="{ADFC9453-58F7-40D3-8EC0-A2D4F7693DB8}" dt="2019-11-18T09:32:41.285" v="442" actId="20577"/>
          <ac:spMkLst>
            <pc:docMk/>
            <pc:sldMk cId="1581927534" sldId="308"/>
            <ac:spMk id="3" creationId="{C1A08760-E904-4E51-818B-20155F786650}"/>
          </ac:spMkLst>
        </pc:spChg>
      </pc:sldChg>
      <pc:sldChg chg="del">
        <pc:chgData name="Natálie Němcová" userId="9a740106d4ce8b64" providerId="LiveId" clId="{ADFC9453-58F7-40D3-8EC0-A2D4F7693DB8}" dt="2019-11-18T08:48:40.495" v="25" actId="47"/>
        <pc:sldMkLst>
          <pc:docMk/>
          <pc:sldMk cId="0" sldId="330"/>
        </pc:sldMkLst>
      </pc:sldChg>
      <pc:sldChg chg="del">
        <pc:chgData name="Natálie Němcová" userId="9a740106d4ce8b64" providerId="LiveId" clId="{ADFC9453-58F7-40D3-8EC0-A2D4F7693DB8}" dt="2019-11-18T08:49:36.853" v="28" actId="47"/>
        <pc:sldMkLst>
          <pc:docMk/>
          <pc:sldMk cId="0" sldId="331"/>
        </pc:sldMkLst>
      </pc:sldChg>
      <pc:sldChg chg="del">
        <pc:chgData name="Natálie Němcová" userId="9a740106d4ce8b64" providerId="LiveId" clId="{ADFC9453-58F7-40D3-8EC0-A2D4F7693DB8}" dt="2019-11-18T08:49:37.900" v="29" actId="47"/>
        <pc:sldMkLst>
          <pc:docMk/>
          <pc:sldMk cId="0" sldId="332"/>
        </pc:sldMkLst>
      </pc:sldChg>
      <pc:sldChg chg="del">
        <pc:chgData name="Natálie Němcová" userId="9a740106d4ce8b64" providerId="LiveId" clId="{ADFC9453-58F7-40D3-8EC0-A2D4F7693DB8}" dt="2019-11-18T08:49:38.494" v="30" actId="47"/>
        <pc:sldMkLst>
          <pc:docMk/>
          <pc:sldMk cId="0" sldId="333"/>
        </pc:sldMkLst>
      </pc:sldChg>
      <pc:sldChg chg="del">
        <pc:chgData name="Natálie Němcová" userId="9a740106d4ce8b64" providerId="LiveId" clId="{ADFC9453-58F7-40D3-8EC0-A2D4F7693DB8}" dt="2019-11-18T08:49:39.072" v="31" actId="47"/>
        <pc:sldMkLst>
          <pc:docMk/>
          <pc:sldMk cId="0" sldId="334"/>
        </pc:sldMkLst>
      </pc:sldChg>
      <pc:sldChg chg="del">
        <pc:chgData name="Natálie Němcová" userId="9a740106d4ce8b64" providerId="LiveId" clId="{ADFC9453-58F7-40D3-8EC0-A2D4F7693DB8}" dt="2019-11-18T08:49:39.650" v="32" actId="47"/>
        <pc:sldMkLst>
          <pc:docMk/>
          <pc:sldMk cId="0" sldId="335"/>
        </pc:sldMkLst>
      </pc:sldChg>
      <pc:sldChg chg="del">
        <pc:chgData name="Natálie Němcová" userId="9a740106d4ce8b64" providerId="LiveId" clId="{ADFC9453-58F7-40D3-8EC0-A2D4F7693DB8}" dt="2019-11-18T08:49:41.212" v="33" actId="47"/>
        <pc:sldMkLst>
          <pc:docMk/>
          <pc:sldMk cId="0" sldId="336"/>
        </pc:sldMkLst>
      </pc:sldChg>
      <pc:sldChg chg="del">
        <pc:chgData name="Natálie Němcová" userId="9a740106d4ce8b64" providerId="LiveId" clId="{ADFC9453-58F7-40D3-8EC0-A2D4F7693DB8}" dt="2019-11-18T08:49:41.712" v="34" actId="47"/>
        <pc:sldMkLst>
          <pc:docMk/>
          <pc:sldMk cId="0" sldId="337"/>
        </pc:sldMkLst>
      </pc:sldChg>
      <pc:sldChg chg="del">
        <pc:chgData name="Natálie Němcová" userId="9a740106d4ce8b64" providerId="LiveId" clId="{ADFC9453-58F7-40D3-8EC0-A2D4F7693DB8}" dt="2019-11-18T08:49:42.118" v="35" actId="47"/>
        <pc:sldMkLst>
          <pc:docMk/>
          <pc:sldMk cId="0" sldId="338"/>
        </pc:sldMkLst>
      </pc:sldChg>
      <pc:sldChg chg="del">
        <pc:chgData name="Natálie Němcová" userId="9a740106d4ce8b64" providerId="LiveId" clId="{ADFC9453-58F7-40D3-8EC0-A2D4F7693DB8}" dt="2019-11-18T08:49:42.430" v="36" actId="47"/>
        <pc:sldMkLst>
          <pc:docMk/>
          <pc:sldMk cId="0" sldId="339"/>
        </pc:sldMkLst>
      </pc:sldChg>
      <pc:sldChg chg="del">
        <pc:chgData name="Natálie Němcová" userId="9a740106d4ce8b64" providerId="LiveId" clId="{ADFC9453-58F7-40D3-8EC0-A2D4F7693DB8}" dt="2019-11-18T08:49:42.821" v="37" actId="47"/>
        <pc:sldMkLst>
          <pc:docMk/>
          <pc:sldMk cId="0" sldId="340"/>
        </pc:sldMkLst>
      </pc:sldChg>
      <pc:sldChg chg="del">
        <pc:chgData name="Natálie Němcová" userId="9a740106d4ce8b64" providerId="LiveId" clId="{ADFC9453-58F7-40D3-8EC0-A2D4F7693DB8}" dt="2019-11-18T08:49:45.305" v="38" actId="47"/>
        <pc:sldMkLst>
          <pc:docMk/>
          <pc:sldMk cId="0" sldId="341"/>
        </pc:sldMkLst>
      </pc:sldChg>
      <pc:sldChg chg="del">
        <pc:chgData name="Natálie Němcová" userId="9a740106d4ce8b64" providerId="LiveId" clId="{ADFC9453-58F7-40D3-8EC0-A2D4F7693DB8}" dt="2019-11-18T08:49:46.414" v="39" actId="47"/>
        <pc:sldMkLst>
          <pc:docMk/>
          <pc:sldMk cId="0" sldId="342"/>
        </pc:sldMkLst>
      </pc:sldChg>
      <pc:sldChg chg="del">
        <pc:chgData name="Natálie Němcová" userId="9a740106d4ce8b64" providerId="LiveId" clId="{ADFC9453-58F7-40D3-8EC0-A2D4F7693DB8}" dt="2019-11-18T08:49:47.521" v="40" actId="47"/>
        <pc:sldMkLst>
          <pc:docMk/>
          <pc:sldMk cId="0" sldId="343"/>
        </pc:sldMkLst>
      </pc:sldChg>
      <pc:sldChg chg="del">
        <pc:chgData name="Natálie Němcová" userId="9a740106d4ce8b64" providerId="LiveId" clId="{ADFC9453-58F7-40D3-8EC0-A2D4F7693DB8}" dt="2019-11-18T08:49:58.929" v="52" actId="47"/>
        <pc:sldMkLst>
          <pc:docMk/>
          <pc:sldMk cId="0" sldId="344"/>
        </pc:sldMkLst>
      </pc:sldChg>
      <pc:sldChg chg="ord">
        <pc:chgData name="Natálie Němcová" userId="9a740106d4ce8b64" providerId="LiveId" clId="{ADFC9453-58F7-40D3-8EC0-A2D4F7693DB8}" dt="2019-11-18T08:50:34.592" v="53"/>
        <pc:sldMkLst>
          <pc:docMk/>
          <pc:sldMk cId="0" sldId="345"/>
        </pc:sldMkLst>
      </pc:sldChg>
      <pc:sldChg chg="ord">
        <pc:chgData name="Natálie Němcová" userId="9a740106d4ce8b64" providerId="LiveId" clId="{ADFC9453-58F7-40D3-8EC0-A2D4F7693DB8}" dt="2019-11-18T08:50:34.592" v="53"/>
        <pc:sldMkLst>
          <pc:docMk/>
          <pc:sldMk cId="0" sldId="346"/>
        </pc:sldMkLst>
      </pc:sldChg>
      <pc:sldChg chg="ord">
        <pc:chgData name="Natálie Němcová" userId="9a740106d4ce8b64" providerId="LiveId" clId="{ADFC9453-58F7-40D3-8EC0-A2D4F7693DB8}" dt="2019-11-18T08:50:34.592" v="53"/>
        <pc:sldMkLst>
          <pc:docMk/>
          <pc:sldMk cId="0" sldId="347"/>
        </pc:sldMkLst>
      </pc:sldChg>
      <pc:sldChg chg="del">
        <pc:chgData name="Natálie Němcová" userId="9a740106d4ce8b64" providerId="LiveId" clId="{ADFC9453-58F7-40D3-8EC0-A2D4F7693DB8}" dt="2019-11-18T08:50:38.348" v="54" actId="47"/>
        <pc:sldMkLst>
          <pc:docMk/>
          <pc:sldMk cId="0" sldId="349"/>
        </pc:sldMkLst>
      </pc:sldChg>
      <pc:sldChg chg="del">
        <pc:chgData name="Natálie Němcová" userId="9a740106d4ce8b64" providerId="LiveId" clId="{ADFC9453-58F7-40D3-8EC0-A2D4F7693DB8}" dt="2019-11-18T08:50:40.967" v="55" actId="47"/>
        <pc:sldMkLst>
          <pc:docMk/>
          <pc:sldMk cId="0" sldId="350"/>
        </pc:sldMkLst>
      </pc:sldChg>
      <pc:sldChg chg="ord">
        <pc:chgData name="Natálie Němcová" userId="9a740106d4ce8b64" providerId="LiveId" clId="{ADFC9453-58F7-40D3-8EC0-A2D4F7693DB8}" dt="2019-11-18T08:50:34.592" v="53"/>
        <pc:sldMkLst>
          <pc:docMk/>
          <pc:sldMk cId="96786542" sldId="351"/>
        </pc:sldMkLst>
      </pc:sldChg>
      <pc:sldChg chg="add">
        <pc:chgData name="Natálie Němcová" userId="9a740106d4ce8b64" providerId="LiveId" clId="{ADFC9453-58F7-40D3-8EC0-A2D4F7693DB8}" dt="2019-11-18T08:48:21.725" v="10"/>
        <pc:sldMkLst>
          <pc:docMk/>
          <pc:sldMk cId="0" sldId="352"/>
        </pc:sldMkLst>
      </pc:sldChg>
      <pc:sldChg chg="modSp add">
        <pc:chgData name="Natálie Němcová" userId="9a740106d4ce8b64" providerId="LiveId" clId="{ADFC9453-58F7-40D3-8EC0-A2D4F7693DB8}" dt="2019-11-18T08:57:22.483" v="59" actId="403"/>
        <pc:sldMkLst>
          <pc:docMk/>
          <pc:sldMk cId="0" sldId="353"/>
        </pc:sldMkLst>
        <pc:spChg chg="mod">
          <ac:chgData name="Natálie Němcová" userId="9a740106d4ce8b64" providerId="LiveId" clId="{ADFC9453-58F7-40D3-8EC0-A2D4F7693DB8}" dt="2019-11-18T08:57:22.483" v="59" actId="403"/>
          <ac:spMkLst>
            <pc:docMk/>
            <pc:sldMk cId="0" sldId="353"/>
            <ac:spMk id="3" creationId="{92232A90-04AE-407B-93F6-D0450C3C1311}"/>
          </ac:spMkLst>
        </pc:spChg>
      </pc:sldChg>
      <pc:sldChg chg="modSp add">
        <pc:chgData name="Natálie Němcová" userId="9a740106d4ce8b64" providerId="LiveId" clId="{ADFC9453-58F7-40D3-8EC0-A2D4F7693DB8}" dt="2019-11-18T09:00:50.043" v="168" actId="20577"/>
        <pc:sldMkLst>
          <pc:docMk/>
          <pc:sldMk cId="0" sldId="354"/>
        </pc:sldMkLst>
        <pc:spChg chg="mod">
          <ac:chgData name="Natálie Němcová" userId="9a740106d4ce8b64" providerId="LiveId" clId="{ADFC9453-58F7-40D3-8EC0-A2D4F7693DB8}" dt="2019-11-18T09:00:50.043" v="168" actId="20577"/>
          <ac:spMkLst>
            <pc:docMk/>
            <pc:sldMk cId="0" sldId="354"/>
            <ac:spMk id="3" creationId="{7253D4C0-8631-40DB-A875-1B014EB1F817}"/>
          </ac:spMkLst>
        </pc:spChg>
      </pc:sldChg>
      <pc:sldChg chg="modSp add">
        <pc:chgData name="Natálie Němcová" userId="9a740106d4ce8b64" providerId="LiveId" clId="{ADFC9453-58F7-40D3-8EC0-A2D4F7693DB8}" dt="2019-11-18T09:02:41.618" v="310" actId="20577"/>
        <pc:sldMkLst>
          <pc:docMk/>
          <pc:sldMk cId="0" sldId="355"/>
        </pc:sldMkLst>
        <pc:spChg chg="mod">
          <ac:chgData name="Natálie Němcová" userId="9a740106d4ce8b64" providerId="LiveId" clId="{ADFC9453-58F7-40D3-8EC0-A2D4F7693DB8}" dt="2019-11-18T09:02:41.618" v="310" actId="20577"/>
          <ac:spMkLst>
            <pc:docMk/>
            <pc:sldMk cId="0" sldId="355"/>
            <ac:spMk id="3" creationId="{18C73217-6C24-413A-8B11-43DCC22A19A5}"/>
          </ac:spMkLst>
        </pc:spChg>
      </pc:sldChg>
      <pc:sldChg chg="modSp add">
        <pc:chgData name="Natálie Němcová" userId="9a740106d4ce8b64" providerId="LiveId" clId="{ADFC9453-58F7-40D3-8EC0-A2D4F7693DB8}" dt="2019-11-18T08:48:21.943" v="11" actId="27636"/>
        <pc:sldMkLst>
          <pc:docMk/>
          <pc:sldMk cId="0" sldId="356"/>
        </pc:sldMkLst>
        <pc:spChg chg="mod">
          <ac:chgData name="Natálie Němcová" userId="9a740106d4ce8b64" providerId="LiveId" clId="{ADFC9453-58F7-40D3-8EC0-A2D4F7693DB8}" dt="2019-11-18T08:48:21.943" v="11" actId="27636"/>
          <ac:spMkLst>
            <pc:docMk/>
            <pc:sldMk cId="0" sldId="356"/>
            <ac:spMk id="4" creationId="{20071A6A-CC70-4EF6-BB5B-90B7348FCB5F}"/>
          </ac:spMkLst>
        </pc:spChg>
      </pc:sldChg>
      <pc:sldChg chg="modSp add">
        <pc:chgData name="Natálie Němcová" userId="9a740106d4ce8b64" providerId="LiveId" clId="{ADFC9453-58F7-40D3-8EC0-A2D4F7693DB8}" dt="2019-11-18T08:48:21.975" v="12" actId="27636"/>
        <pc:sldMkLst>
          <pc:docMk/>
          <pc:sldMk cId="0" sldId="357"/>
        </pc:sldMkLst>
        <pc:spChg chg="mod">
          <ac:chgData name="Natálie Němcová" userId="9a740106d4ce8b64" providerId="LiveId" clId="{ADFC9453-58F7-40D3-8EC0-A2D4F7693DB8}" dt="2019-11-18T08:48:21.975" v="12" actId="27636"/>
          <ac:spMkLst>
            <pc:docMk/>
            <pc:sldMk cId="0" sldId="357"/>
            <ac:spMk id="3" creationId="{188C3E74-4A5E-49D5-9DD9-723AF967E028}"/>
          </ac:spMkLst>
        </pc:spChg>
      </pc:sldChg>
      <pc:sldChg chg="modSp add">
        <pc:chgData name="Natálie Němcová" userId="9a740106d4ce8b64" providerId="LiveId" clId="{ADFC9453-58F7-40D3-8EC0-A2D4F7693DB8}" dt="2019-11-18T08:48:22.022" v="13" actId="27636"/>
        <pc:sldMkLst>
          <pc:docMk/>
          <pc:sldMk cId="0" sldId="358"/>
        </pc:sldMkLst>
        <pc:spChg chg="mod">
          <ac:chgData name="Natálie Němcová" userId="9a740106d4ce8b64" providerId="LiveId" clId="{ADFC9453-58F7-40D3-8EC0-A2D4F7693DB8}" dt="2019-11-18T08:48:22.022" v="13" actId="27636"/>
          <ac:spMkLst>
            <pc:docMk/>
            <pc:sldMk cId="0" sldId="358"/>
            <ac:spMk id="4" creationId="{A87F703D-B1AB-4D05-A867-E24F07023CA5}"/>
          </ac:spMkLst>
        </pc:spChg>
      </pc:sldChg>
      <pc:sldChg chg="modSp add">
        <pc:chgData name="Natálie Němcová" userId="9a740106d4ce8b64" providerId="LiveId" clId="{ADFC9453-58F7-40D3-8EC0-A2D4F7693DB8}" dt="2019-11-18T08:48:22.068" v="14" actId="27636"/>
        <pc:sldMkLst>
          <pc:docMk/>
          <pc:sldMk cId="0" sldId="359"/>
        </pc:sldMkLst>
        <pc:spChg chg="mod">
          <ac:chgData name="Natálie Němcová" userId="9a740106d4ce8b64" providerId="LiveId" clId="{ADFC9453-58F7-40D3-8EC0-A2D4F7693DB8}" dt="2019-11-18T08:48:22.068" v="14" actId="27636"/>
          <ac:spMkLst>
            <pc:docMk/>
            <pc:sldMk cId="0" sldId="359"/>
            <ac:spMk id="3" creationId="{BCB4DDE4-87A5-4635-99F2-20DB1021031F}"/>
          </ac:spMkLst>
        </pc:spChg>
      </pc:sldChg>
      <pc:sldChg chg="add">
        <pc:chgData name="Natálie Němcová" userId="9a740106d4ce8b64" providerId="LiveId" clId="{ADFC9453-58F7-40D3-8EC0-A2D4F7693DB8}" dt="2019-11-18T08:48:21.725" v="10"/>
        <pc:sldMkLst>
          <pc:docMk/>
          <pc:sldMk cId="0" sldId="360"/>
        </pc:sldMkLst>
      </pc:sldChg>
      <pc:sldChg chg="modSp add">
        <pc:chgData name="Natálie Němcová" userId="9a740106d4ce8b64" providerId="LiveId" clId="{ADFC9453-58F7-40D3-8EC0-A2D4F7693DB8}" dt="2019-11-18T08:48:22.100" v="15" actId="27636"/>
        <pc:sldMkLst>
          <pc:docMk/>
          <pc:sldMk cId="0" sldId="361"/>
        </pc:sldMkLst>
        <pc:spChg chg="mod">
          <ac:chgData name="Natálie Němcová" userId="9a740106d4ce8b64" providerId="LiveId" clId="{ADFC9453-58F7-40D3-8EC0-A2D4F7693DB8}" dt="2019-11-18T08:48:22.100" v="15" actId="27636"/>
          <ac:spMkLst>
            <pc:docMk/>
            <pc:sldMk cId="0" sldId="361"/>
            <ac:spMk id="3" creationId="{933638CA-A464-4FD4-B0AE-5CD30EDA2BC0}"/>
          </ac:spMkLst>
        </pc:spChg>
      </pc:sldChg>
      <pc:sldChg chg="modSp add">
        <pc:chgData name="Natálie Němcová" userId="9a740106d4ce8b64" providerId="LiveId" clId="{ADFC9453-58F7-40D3-8EC0-A2D4F7693DB8}" dt="2019-11-18T09:11:45.896" v="398" actId="404"/>
        <pc:sldMkLst>
          <pc:docMk/>
          <pc:sldMk cId="0" sldId="362"/>
        </pc:sldMkLst>
        <pc:spChg chg="mod">
          <ac:chgData name="Natálie Němcová" userId="9a740106d4ce8b64" providerId="LiveId" clId="{ADFC9453-58F7-40D3-8EC0-A2D4F7693DB8}" dt="2019-11-18T09:11:45.896" v="398" actId="404"/>
          <ac:spMkLst>
            <pc:docMk/>
            <pc:sldMk cId="0" sldId="362"/>
            <ac:spMk id="3" creationId="{5291EF0D-FBCC-4D4B-B75B-6A3E0A674EA7}"/>
          </ac:spMkLst>
        </pc:spChg>
      </pc:sldChg>
      <pc:sldChg chg="modSp add">
        <pc:chgData name="Natálie Němcová" userId="9a740106d4ce8b64" providerId="LiveId" clId="{ADFC9453-58F7-40D3-8EC0-A2D4F7693DB8}" dt="2019-11-18T08:48:22.100" v="16" actId="27636"/>
        <pc:sldMkLst>
          <pc:docMk/>
          <pc:sldMk cId="0" sldId="363"/>
        </pc:sldMkLst>
        <pc:spChg chg="mod">
          <ac:chgData name="Natálie Němcová" userId="9a740106d4ce8b64" providerId="LiveId" clId="{ADFC9453-58F7-40D3-8EC0-A2D4F7693DB8}" dt="2019-11-18T08:48:22.100" v="16" actId="27636"/>
          <ac:spMkLst>
            <pc:docMk/>
            <pc:sldMk cId="0" sldId="363"/>
            <ac:spMk id="3" creationId="{E7BB1383-F635-48FF-8729-B87FF711B154}"/>
          </ac:spMkLst>
        </pc:spChg>
      </pc:sldChg>
      <pc:sldChg chg="add">
        <pc:chgData name="Natálie Němcová" userId="9a740106d4ce8b64" providerId="LiveId" clId="{ADFC9453-58F7-40D3-8EC0-A2D4F7693DB8}" dt="2019-11-18T08:48:21.725" v="10"/>
        <pc:sldMkLst>
          <pc:docMk/>
          <pc:sldMk cId="0" sldId="364"/>
        </pc:sldMkLst>
      </pc:sldChg>
      <pc:sldChg chg="modSp add">
        <pc:chgData name="Natálie Němcová" userId="9a740106d4ce8b64" providerId="LiveId" clId="{ADFC9453-58F7-40D3-8EC0-A2D4F7693DB8}" dt="2019-11-18T09:12:49.311" v="408" actId="20577"/>
        <pc:sldMkLst>
          <pc:docMk/>
          <pc:sldMk cId="0" sldId="365"/>
        </pc:sldMkLst>
        <pc:spChg chg="mod">
          <ac:chgData name="Natálie Němcová" userId="9a740106d4ce8b64" providerId="LiveId" clId="{ADFC9453-58F7-40D3-8EC0-A2D4F7693DB8}" dt="2019-11-18T08:48:22.147" v="17" actId="27636"/>
          <ac:spMkLst>
            <pc:docMk/>
            <pc:sldMk cId="0" sldId="365"/>
            <ac:spMk id="3" creationId="{5132264C-6634-4C9C-8033-AE3BAEF20A1D}"/>
          </ac:spMkLst>
        </pc:spChg>
        <pc:spChg chg="mod">
          <ac:chgData name="Natálie Němcová" userId="9a740106d4ce8b64" providerId="LiveId" clId="{ADFC9453-58F7-40D3-8EC0-A2D4F7693DB8}" dt="2019-11-18T09:12:49.311" v="408" actId="20577"/>
          <ac:spMkLst>
            <pc:docMk/>
            <pc:sldMk cId="0" sldId="365"/>
            <ac:spMk id="4" creationId="{D5E61B53-728A-4130-8FEB-125EFB7D4D0E}"/>
          </ac:spMkLst>
        </pc:spChg>
      </pc:sldChg>
      <pc:sldChg chg="add">
        <pc:chgData name="Natálie Němcová" userId="9a740106d4ce8b64" providerId="LiveId" clId="{ADFC9453-58F7-40D3-8EC0-A2D4F7693DB8}" dt="2019-11-18T08:48:21.725" v="10"/>
        <pc:sldMkLst>
          <pc:docMk/>
          <pc:sldMk cId="0" sldId="366"/>
        </pc:sldMkLst>
      </pc:sldChg>
      <pc:sldChg chg="modSp add">
        <pc:chgData name="Natálie Němcová" userId="9a740106d4ce8b64" providerId="LiveId" clId="{ADFC9453-58F7-40D3-8EC0-A2D4F7693DB8}" dt="2019-11-18T09:17:28.261" v="410" actId="2711"/>
        <pc:sldMkLst>
          <pc:docMk/>
          <pc:sldMk cId="0" sldId="367"/>
        </pc:sldMkLst>
        <pc:spChg chg="mod">
          <ac:chgData name="Natálie Němcová" userId="9a740106d4ce8b64" providerId="LiveId" clId="{ADFC9453-58F7-40D3-8EC0-A2D4F7693DB8}" dt="2019-11-18T09:17:28.261" v="410" actId="2711"/>
          <ac:spMkLst>
            <pc:docMk/>
            <pc:sldMk cId="0" sldId="367"/>
            <ac:spMk id="3" creationId="{089CAC69-C356-4FAE-9ADE-9C33592A264D}"/>
          </ac:spMkLst>
        </pc:spChg>
      </pc:sldChg>
      <pc:sldChg chg="modSp add">
        <pc:chgData name="Natálie Němcová" userId="9a740106d4ce8b64" providerId="LiveId" clId="{ADFC9453-58F7-40D3-8EC0-A2D4F7693DB8}" dt="2019-11-18T09:17:41.310" v="411" actId="1076"/>
        <pc:sldMkLst>
          <pc:docMk/>
          <pc:sldMk cId="0" sldId="368"/>
        </pc:sldMkLst>
        <pc:spChg chg="mod">
          <ac:chgData name="Natálie Němcová" userId="9a740106d4ce8b64" providerId="LiveId" clId="{ADFC9453-58F7-40D3-8EC0-A2D4F7693DB8}" dt="2019-11-18T09:17:41.310" v="411" actId="1076"/>
          <ac:spMkLst>
            <pc:docMk/>
            <pc:sldMk cId="0" sldId="368"/>
            <ac:spMk id="5" creationId="{88463372-B5B6-49AB-B3DB-731D663BFC68}"/>
          </ac:spMkLst>
        </pc:spChg>
      </pc:sldChg>
      <pc:sldChg chg="modSp add">
        <pc:chgData name="Natálie Němcová" userId="9a740106d4ce8b64" providerId="LiveId" clId="{ADFC9453-58F7-40D3-8EC0-A2D4F7693DB8}" dt="2019-11-18T08:48:22.193" v="18" actId="27636"/>
        <pc:sldMkLst>
          <pc:docMk/>
          <pc:sldMk cId="0" sldId="369"/>
        </pc:sldMkLst>
        <pc:spChg chg="mod">
          <ac:chgData name="Natálie Němcová" userId="9a740106d4ce8b64" providerId="LiveId" clId="{ADFC9453-58F7-40D3-8EC0-A2D4F7693DB8}" dt="2019-11-18T08:48:22.193" v="18" actId="27636"/>
          <ac:spMkLst>
            <pc:docMk/>
            <pc:sldMk cId="0" sldId="369"/>
            <ac:spMk id="3" creationId="{FEE8F6FA-8BB8-4DE0-BF15-4425BE2770C4}"/>
          </ac:spMkLst>
        </pc:spChg>
      </pc:sldChg>
      <pc:sldChg chg="modSp add">
        <pc:chgData name="Natálie Němcová" userId="9a740106d4ce8b64" providerId="LiveId" clId="{ADFC9453-58F7-40D3-8EC0-A2D4F7693DB8}" dt="2019-11-18T08:48:22.209" v="19" actId="27636"/>
        <pc:sldMkLst>
          <pc:docMk/>
          <pc:sldMk cId="0" sldId="370"/>
        </pc:sldMkLst>
        <pc:spChg chg="mod">
          <ac:chgData name="Natálie Němcová" userId="9a740106d4ce8b64" providerId="LiveId" clId="{ADFC9453-58F7-40D3-8EC0-A2D4F7693DB8}" dt="2019-11-18T08:48:22.209" v="19" actId="27636"/>
          <ac:spMkLst>
            <pc:docMk/>
            <pc:sldMk cId="0" sldId="370"/>
            <ac:spMk id="3" creationId="{8F4FACDE-3F1F-4C8D-8742-3932015169F0}"/>
          </ac:spMkLst>
        </pc:spChg>
      </pc:sldChg>
      <pc:sldChg chg="add">
        <pc:chgData name="Natálie Němcová" userId="9a740106d4ce8b64" providerId="LiveId" clId="{ADFC9453-58F7-40D3-8EC0-A2D4F7693DB8}" dt="2019-11-18T08:48:21.725" v="10"/>
        <pc:sldMkLst>
          <pc:docMk/>
          <pc:sldMk cId="0" sldId="371"/>
        </pc:sldMkLst>
      </pc:sldChg>
      <pc:sldChg chg="modSp add">
        <pc:chgData name="Natálie Němcová" userId="9a740106d4ce8b64" providerId="LiveId" clId="{ADFC9453-58F7-40D3-8EC0-A2D4F7693DB8}" dt="2019-11-18T08:48:22.256" v="20" actId="27636"/>
        <pc:sldMkLst>
          <pc:docMk/>
          <pc:sldMk cId="0" sldId="372"/>
        </pc:sldMkLst>
        <pc:spChg chg="mod">
          <ac:chgData name="Natálie Němcová" userId="9a740106d4ce8b64" providerId="LiveId" clId="{ADFC9453-58F7-40D3-8EC0-A2D4F7693DB8}" dt="2019-11-18T08:48:22.256" v="20" actId="27636"/>
          <ac:spMkLst>
            <pc:docMk/>
            <pc:sldMk cId="0" sldId="372"/>
            <ac:spMk id="2" creationId="{E8CE2103-06E7-44FD-A462-8579E18E25CA}"/>
          </ac:spMkLst>
        </pc:spChg>
      </pc:sldChg>
      <pc:sldChg chg="modSp add">
        <pc:chgData name="Natálie Němcová" userId="9a740106d4ce8b64" providerId="LiveId" clId="{ADFC9453-58F7-40D3-8EC0-A2D4F7693DB8}" dt="2019-11-18T09:20:04.786" v="417" actId="20577"/>
        <pc:sldMkLst>
          <pc:docMk/>
          <pc:sldMk cId="0" sldId="373"/>
        </pc:sldMkLst>
        <pc:spChg chg="mod">
          <ac:chgData name="Natálie Němcová" userId="9a740106d4ce8b64" providerId="LiveId" clId="{ADFC9453-58F7-40D3-8EC0-A2D4F7693DB8}" dt="2019-11-18T08:48:22.271" v="21" actId="27636"/>
          <ac:spMkLst>
            <pc:docMk/>
            <pc:sldMk cId="0" sldId="373"/>
            <ac:spMk id="3" creationId="{641BC5D9-19FB-4E85-AF2D-2246E78B9E86}"/>
          </ac:spMkLst>
        </pc:spChg>
        <pc:spChg chg="mod">
          <ac:chgData name="Natálie Němcová" userId="9a740106d4ce8b64" providerId="LiveId" clId="{ADFC9453-58F7-40D3-8EC0-A2D4F7693DB8}" dt="2019-11-18T09:20:04.786" v="417" actId="20577"/>
          <ac:spMkLst>
            <pc:docMk/>
            <pc:sldMk cId="0" sldId="373"/>
            <ac:spMk id="4" creationId="{EC4DD214-F807-4524-B0F9-286696564E15}"/>
          </ac:spMkLst>
        </pc:spChg>
      </pc:sldChg>
      <pc:sldChg chg="modSp add">
        <pc:chgData name="Natálie Němcová" userId="9a740106d4ce8b64" providerId="LiveId" clId="{ADFC9453-58F7-40D3-8EC0-A2D4F7693DB8}" dt="2019-11-18T09:20:40.774" v="423" actId="20577"/>
        <pc:sldMkLst>
          <pc:docMk/>
          <pc:sldMk cId="0" sldId="374"/>
        </pc:sldMkLst>
        <pc:spChg chg="mod">
          <ac:chgData name="Natálie Němcová" userId="9a740106d4ce8b64" providerId="LiveId" clId="{ADFC9453-58F7-40D3-8EC0-A2D4F7693DB8}" dt="2019-11-18T08:48:22.287" v="22" actId="27636"/>
          <ac:spMkLst>
            <pc:docMk/>
            <pc:sldMk cId="0" sldId="374"/>
            <ac:spMk id="3" creationId="{34EA9C75-341D-4509-B7EB-2B6D4E6DAC06}"/>
          </ac:spMkLst>
        </pc:spChg>
        <pc:spChg chg="mod">
          <ac:chgData name="Natálie Němcová" userId="9a740106d4ce8b64" providerId="LiveId" clId="{ADFC9453-58F7-40D3-8EC0-A2D4F7693DB8}" dt="2019-11-18T09:20:40.774" v="423" actId="20577"/>
          <ac:spMkLst>
            <pc:docMk/>
            <pc:sldMk cId="0" sldId="374"/>
            <ac:spMk id="4" creationId="{2F32C2B1-8068-40EF-B127-0EA28469B54B}"/>
          </ac:spMkLst>
        </pc:spChg>
      </pc:sldChg>
      <pc:sldChg chg="add">
        <pc:chgData name="Natálie Němcová" userId="9a740106d4ce8b64" providerId="LiveId" clId="{ADFC9453-58F7-40D3-8EC0-A2D4F7693DB8}" dt="2019-11-18T08:48:21.725" v="10"/>
        <pc:sldMkLst>
          <pc:docMk/>
          <pc:sldMk cId="0" sldId="375"/>
        </pc:sldMkLst>
      </pc:sldChg>
      <pc:sldChg chg="add">
        <pc:chgData name="Natálie Němcová" userId="9a740106d4ce8b64" providerId="LiveId" clId="{ADFC9453-58F7-40D3-8EC0-A2D4F7693DB8}" dt="2019-11-18T08:48:21.725" v="10"/>
        <pc:sldMkLst>
          <pc:docMk/>
          <pc:sldMk cId="0" sldId="376"/>
        </pc:sldMkLst>
      </pc:sldChg>
      <pc:sldChg chg="modSp add">
        <pc:chgData name="Natálie Němcová" userId="9a740106d4ce8b64" providerId="LiveId" clId="{ADFC9453-58F7-40D3-8EC0-A2D4F7693DB8}" dt="2019-11-18T08:48:22.334" v="23" actId="27636"/>
        <pc:sldMkLst>
          <pc:docMk/>
          <pc:sldMk cId="0" sldId="377"/>
        </pc:sldMkLst>
        <pc:spChg chg="mod">
          <ac:chgData name="Natálie Němcová" userId="9a740106d4ce8b64" providerId="LiveId" clId="{ADFC9453-58F7-40D3-8EC0-A2D4F7693DB8}" dt="2019-11-18T08:48:22.334" v="23" actId="27636"/>
          <ac:spMkLst>
            <pc:docMk/>
            <pc:sldMk cId="0" sldId="377"/>
            <ac:spMk id="3" creationId="{A082C3B7-B419-4587-A7E7-6CB5F5D3239C}"/>
          </ac:spMkLst>
        </pc:spChg>
      </pc:sldChg>
      <pc:sldChg chg="modSp add del">
        <pc:chgData name="Natálie Němcová" userId="9a740106d4ce8b64" providerId="LiveId" clId="{ADFC9453-58F7-40D3-8EC0-A2D4F7693DB8}" dt="2019-11-18T08:49:33.792" v="27" actId="2696"/>
        <pc:sldMkLst>
          <pc:docMk/>
          <pc:sldMk cId="0" sldId="378"/>
        </pc:sldMkLst>
        <pc:spChg chg="mod">
          <ac:chgData name="Natálie Němcová" userId="9a740106d4ce8b64" providerId="LiveId" clId="{ADFC9453-58F7-40D3-8EC0-A2D4F7693DB8}" dt="2019-11-18T08:48:22.350" v="24" actId="27636"/>
          <ac:spMkLst>
            <pc:docMk/>
            <pc:sldMk cId="0" sldId="378"/>
            <ac:spMk id="3" creationId="{C64D3489-7602-496C-AAFB-7930ED31262A}"/>
          </ac:spMkLst>
        </pc:spChg>
      </pc:sldChg>
      <pc:sldChg chg="add del">
        <pc:chgData name="Natálie Němcová" userId="9a740106d4ce8b64" providerId="LiveId" clId="{ADFC9453-58F7-40D3-8EC0-A2D4F7693DB8}" dt="2019-11-18T08:49:27.352" v="26" actId="2696"/>
        <pc:sldMkLst>
          <pc:docMk/>
          <pc:sldMk cId="0" sldId="37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6421E-8197-4054-9C9C-1A47B72A120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CC3FCD-B9E1-422E-9B0F-B7D688907818}">
      <dgm:prSet phldrT="[Text]" phldr="1"/>
      <dgm:spPr/>
      <dgm:t>
        <a:bodyPr/>
        <a:lstStyle/>
        <a:p>
          <a:endParaRPr lang="en-US" dirty="0"/>
        </a:p>
      </dgm:t>
    </dgm:pt>
    <dgm:pt modelId="{0D486538-9D17-43EA-B4A4-093684E166C6}" type="sibTrans" cxnId="{A3B961D3-B0F9-4F6D-9ABE-251E8BDF05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bsah obrázku strom, rostlina&#10;&#10;Popis byl vytvořen automaticky">
            <a:extLst>
              <a:ext uri="{FF2B5EF4-FFF2-40B4-BE49-F238E27FC236}">
                <a16:creationId xmlns:a16="http://schemas.microsoft.com/office/drawing/2014/main" id="{DFDC15B8-975E-4C6A-ACCA-44D1B7F74E7D}"/>
              </a:ext>
            </a:extLst>
          </dgm14:cNvPr>
        </a:ext>
      </dgm:extLst>
    </dgm:pt>
    <dgm:pt modelId="{89C2A206-EF08-4B0A-A1E1-754FFC8E8A08}" type="parTrans" cxnId="{A3B961D3-B0F9-4F6D-9ABE-251E8BDF0531}">
      <dgm:prSet/>
      <dgm:spPr/>
      <dgm:t>
        <a:bodyPr/>
        <a:lstStyle/>
        <a:p>
          <a:endParaRPr lang="en-US"/>
        </a:p>
      </dgm:t>
    </dgm:pt>
    <dgm:pt modelId="{38370577-8827-4917-BDA4-B15CF02168C6}" type="pres">
      <dgm:prSet presAssocID="{C6F6421E-8197-4054-9C9C-1A47B72A120B}" presName="Name0" presStyleCnt="0">
        <dgm:presLayoutVars>
          <dgm:chMax val="7"/>
          <dgm:chPref val="7"/>
          <dgm:dir/>
        </dgm:presLayoutVars>
      </dgm:prSet>
      <dgm:spPr/>
    </dgm:pt>
    <dgm:pt modelId="{5494D85F-BCE6-4172-AF3A-DC71A83FA0C6}" type="pres">
      <dgm:prSet presAssocID="{C6F6421E-8197-4054-9C9C-1A47B72A120B}" presName="Name1" presStyleCnt="0"/>
      <dgm:spPr/>
    </dgm:pt>
    <dgm:pt modelId="{945F7512-F057-43EE-845C-ECB9407C462E}" type="pres">
      <dgm:prSet presAssocID="{0D486538-9D17-43EA-B4A4-093684E166C6}" presName="picture_1" presStyleCnt="0"/>
      <dgm:spPr/>
    </dgm:pt>
    <dgm:pt modelId="{38066D75-EFDA-4EAF-A8AE-3998F9E79A64}" type="pres">
      <dgm:prSet presAssocID="{0D486538-9D17-43EA-B4A4-093684E166C6}" presName="pictureRepeatNode" presStyleLbl="alignImgPlace1" presStyleIdx="0" presStyleCnt="1" custLinFactNeighborX="9567" custLinFactNeighborY="-9474"/>
      <dgm:spPr/>
    </dgm:pt>
    <dgm:pt modelId="{E74E958D-0D5E-4499-A66E-F0543B99B13C}" type="pres">
      <dgm:prSet presAssocID="{A9CC3FCD-B9E1-422E-9B0F-B7D688907818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3B961D3-B0F9-4F6D-9ABE-251E8BDF0531}" srcId="{C6F6421E-8197-4054-9C9C-1A47B72A120B}" destId="{A9CC3FCD-B9E1-422E-9B0F-B7D688907818}" srcOrd="0" destOrd="0" parTransId="{89C2A206-EF08-4B0A-A1E1-754FFC8E8A08}" sibTransId="{0D486538-9D17-43EA-B4A4-093684E166C6}"/>
    <dgm:cxn modelId="{C12B2BE5-246C-4861-B6AF-5EB5A83003B5}" type="presOf" srcId="{0D486538-9D17-43EA-B4A4-093684E166C6}" destId="{38066D75-EFDA-4EAF-A8AE-3998F9E79A64}" srcOrd="0" destOrd="0" presId="urn:microsoft.com/office/officeart/2008/layout/CircularPictureCallout"/>
    <dgm:cxn modelId="{A4161AE7-4A42-413D-A77A-A25CE19D988A}" type="presOf" srcId="{C6F6421E-8197-4054-9C9C-1A47B72A120B}" destId="{38370577-8827-4917-BDA4-B15CF02168C6}" srcOrd="0" destOrd="0" presId="urn:microsoft.com/office/officeart/2008/layout/CircularPictureCallout"/>
    <dgm:cxn modelId="{A172FFF1-B7BE-4B9F-82B4-09F341B672E6}" type="presOf" srcId="{A9CC3FCD-B9E1-422E-9B0F-B7D688907818}" destId="{E74E958D-0D5E-4499-A66E-F0543B99B13C}" srcOrd="0" destOrd="0" presId="urn:microsoft.com/office/officeart/2008/layout/CircularPictureCallout"/>
    <dgm:cxn modelId="{CB4C11D0-40C0-442B-B025-2A7B60009982}" type="presParOf" srcId="{38370577-8827-4917-BDA4-B15CF02168C6}" destId="{5494D85F-BCE6-4172-AF3A-DC71A83FA0C6}" srcOrd="0" destOrd="0" presId="urn:microsoft.com/office/officeart/2008/layout/CircularPictureCallout"/>
    <dgm:cxn modelId="{2BA7F964-5114-44B4-B741-8827ED4A7438}" type="presParOf" srcId="{5494D85F-BCE6-4172-AF3A-DC71A83FA0C6}" destId="{945F7512-F057-43EE-845C-ECB9407C462E}" srcOrd="0" destOrd="0" presId="urn:microsoft.com/office/officeart/2008/layout/CircularPictureCallout"/>
    <dgm:cxn modelId="{2F3016FA-60F8-44E3-8DB0-DF7AA0F473CC}" type="presParOf" srcId="{945F7512-F057-43EE-845C-ECB9407C462E}" destId="{38066D75-EFDA-4EAF-A8AE-3998F9E79A64}" srcOrd="0" destOrd="0" presId="urn:microsoft.com/office/officeart/2008/layout/CircularPictureCallout"/>
    <dgm:cxn modelId="{C95B0025-1B0B-4CA0-8E4F-41F7E9F4B6FB}" type="presParOf" srcId="{5494D85F-BCE6-4172-AF3A-DC71A83FA0C6}" destId="{E74E958D-0D5E-4499-A66E-F0543B99B1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6421E-8197-4054-9C9C-1A47B72A120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CC3FCD-B9E1-422E-9B0F-B7D688907818}">
      <dgm:prSet phldrT="[Text]" phldr="1"/>
      <dgm:spPr/>
      <dgm:t>
        <a:bodyPr/>
        <a:lstStyle/>
        <a:p>
          <a:endParaRPr lang="en-US" dirty="0"/>
        </a:p>
      </dgm:t>
    </dgm:pt>
    <dgm:pt modelId="{0D486538-9D17-43EA-B4A4-093684E166C6}" type="sibTrans" cxnId="{A3B961D3-B0F9-4F6D-9ABE-251E8BDF05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bsah obrázku strom, rostlina&#10;&#10;Popis byl vytvořen automaticky">
            <a:extLst>
              <a:ext uri="{FF2B5EF4-FFF2-40B4-BE49-F238E27FC236}">
                <a16:creationId xmlns:a16="http://schemas.microsoft.com/office/drawing/2014/main" id="{DFDC15B8-975E-4C6A-ACCA-44D1B7F74E7D}"/>
              </a:ext>
            </a:extLst>
          </dgm14:cNvPr>
        </a:ext>
      </dgm:extLst>
    </dgm:pt>
    <dgm:pt modelId="{89C2A206-EF08-4B0A-A1E1-754FFC8E8A08}" type="parTrans" cxnId="{A3B961D3-B0F9-4F6D-9ABE-251E8BDF0531}">
      <dgm:prSet/>
      <dgm:spPr/>
      <dgm:t>
        <a:bodyPr/>
        <a:lstStyle/>
        <a:p>
          <a:endParaRPr lang="en-US"/>
        </a:p>
      </dgm:t>
    </dgm:pt>
    <dgm:pt modelId="{38370577-8827-4917-BDA4-B15CF02168C6}" type="pres">
      <dgm:prSet presAssocID="{C6F6421E-8197-4054-9C9C-1A47B72A120B}" presName="Name0" presStyleCnt="0">
        <dgm:presLayoutVars>
          <dgm:chMax val="7"/>
          <dgm:chPref val="7"/>
          <dgm:dir/>
        </dgm:presLayoutVars>
      </dgm:prSet>
      <dgm:spPr/>
    </dgm:pt>
    <dgm:pt modelId="{5494D85F-BCE6-4172-AF3A-DC71A83FA0C6}" type="pres">
      <dgm:prSet presAssocID="{C6F6421E-8197-4054-9C9C-1A47B72A120B}" presName="Name1" presStyleCnt="0"/>
      <dgm:spPr/>
    </dgm:pt>
    <dgm:pt modelId="{945F7512-F057-43EE-845C-ECB9407C462E}" type="pres">
      <dgm:prSet presAssocID="{0D486538-9D17-43EA-B4A4-093684E166C6}" presName="picture_1" presStyleCnt="0"/>
      <dgm:spPr/>
    </dgm:pt>
    <dgm:pt modelId="{38066D75-EFDA-4EAF-A8AE-3998F9E79A64}" type="pres">
      <dgm:prSet presAssocID="{0D486538-9D17-43EA-B4A4-093684E166C6}" presName="pictureRepeatNode" presStyleLbl="alignImgPlace1" presStyleIdx="0" presStyleCnt="1" custLinFactNeighborX="9567" custLinFactNeighborY="-9474"/>
      <dgm:spPr/>
    </dgm:pt>
    <dgm:pt modelId="{E74E958D-0D5E-4499-A66E-F0543B99B13C}" type="pres">
      <dgm:prSet presAssocID="{A9CC3FCD-B9E1-422E-9B0F-B7D688907818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3B961D3-B0F9-4F6D-9ABE-251E8BDF0531}" srcId="{C6F6421E-8197-4054-9C9C-1A47B72A120B}" destId="{A9CC3FCD-B9E1-422E-9B0F-B7D688907818}" srcOrd="0" destOrd="0" parTransId="{89C2A206-EF08-4B0A-A1E1-754FFC8E8A08}" sibTransId="{0D486538-9D17-43EA-B4A4-093684E166C6}"/>
    <dgm:cxn modelId="{C12B2BE5-246C-4861-B6AF-5EB5A83003B5}" type="presOf" srcId="{0D486538-9D17-43EA-B4A4-093684E166C6}" destId="{38066D75-EFDA-4EAF-A8AE-3998F9E79A64}" srcOrd="0" destOrd="0" presId="urn:microsoft.com/office/officeart/2008/layout/CircularPictureCallout"/>
    <dgm:cxn modelId="{A4161AE7-4A42-413D-A77A-A25CE19D988A}" type="presOf" srcId="{C6F6421E-8197-4054-9C9C-1A47B72A120B}" destId="{38370577-8827-4917-BDA4-B15CF02168C6}" srcOrd="0" destOrd="0" presId="urn:microsoft.com/office/officeart/2008/layout/CircularPictureCallout"/>
    <dgm:cxn modelId="{A172FFF1-B7BE-4B9F-82B4-09F341B672E6}" type="presOf" srcId="{A9CC3FCD-B9E1-422E-9B0F-B7D688907818}" destId="{E74E958D-0D5E-4499-A66E-F0543B99B13C}" srcOrd="0" destOrd="0" presId="urn:microsoft.com/office/officeart/2008/layout/CircularPictureCallout"/>
    <dgm:cxn modelId="{CB4C11D0-40C0-442B-B025-2A7B60009982}" type="presParOf" srcId="{38370577-8827-4917-BDA4-B15CF02168C6}" destId="{5494D85F-BCE6-4172-AF3A-DC71A83FA0C6}" srcOrd="0" destOrd="0" presId="urn:microsoft.com/office/officeart/2008/layout/CircularPictureCallout"/>
    <dgm:cxn modelId="{2BA7F964-5114-44B4-B741-8827ED4A7438}" type="presParOf" srcId="{5494D85F-BCE6-4172-AF3A-DC71A83FA0C6}" destId="{945F7512-F057-43EE-845C-ECB9407C462E}" srcOrd="0" destOrd="0" presId="urn:microsoft.com/office/officeart/2008/layout/CircularPictureCallout"/>
    <dgm:cxn modelId="{2F3016FA-60F8-44E3-8DB0-DF7AA0F473CC}" type="presParOf" srcId="{945F7512-F057-43EE-845C-ECB9407C462E}" destId="{38066D75-EFDA-4EAF-A8AE-3998F9E79A64}" srcOrd="0" destOrd="0" presId="urn:microsoft.com/office/officeart/2008/layout/CircularPictureCallout"/>
    <dgm:cxn modelId="{C95B0025-1B0B-4CA0-8E4F-41F7E9F4B6FB}" type="presParOf" srcId="{5494D85F-BCE6-4172-AF3A-DC71A83FA0C6}" destId="{E74E958D-0D5E-4499-A66E-F0543B99B1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F6421E-8197-4054-9C9C-1A47B72A120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CC3FCD-B9E1-422E-9B0F-B7D688907818}">
      <dgm:prSet phldrT="[Text]" phldr="1"/>
      <dgm:spPr/>
      <dgm:t>
        <a:bodyPr/>
        <a:lstStyle/>
        <a:p>
          <a:endParaRPr lang="en-US" dirty="0"/>
        </a:p>
      </dgm:t>
    </dgm:pt>
    <dgm:pt modelId="{0D486538-9D17-43EA-B4A4-093684E166C6}" type="sibTrans" cxnId="{A3B961D3-B0F9-4F6D-9ABE-251E8BDF05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bsah obrázku strom, rostlina&#10;&#10;Popis byl vytvořen automaticky">
            <a:extLst>
              <a:ext uri="{FF2B5EF4-FFF2-40B4-BE49-F238E27FC236}">
                <a16:creationId xmlns:a16="http://schemas.microsoft.com/office/drawing/2014/main" id="{DFDC15B8-975E-4C6A-ACCA-44D1B7F74E7D}"/>
              </a:ext>
            </a:extLst>
          </dgm14:cNvPr>
        </a:ext>
      </dgm:extLst>
    </dgm:pt>
    <dgm:pt modelId="{89C2A206-EF08-4B0A-A1E1-754FFC8E8A08}" type="parTrans" cxnId="{A3B961D3-B0F9-4F6D-9ABE-251E8BDF0531}">
      <dgm:prSet/>
      <dgm:spPr/>
      <dgm:t>
        <a:bodyPr/>
        <a:lstStyle/>
        <a:p>
          <a:endParaRPr lang="en-US"/>
        </a:p>
      </dgm:t>
    </dgm:pt>
    <dgm:pt modelId="{38370577-8827-4917-BDA4-B15CF02168C6}" type="pres">
      <dgm:prSet presAssocID="{C6F6421E-8197-4054-9C9C-1A47B72A120B}" presName="Name0" presStyleCnt="0">
        <dgm:presLayoutVars>
          <dgm:chMax val="7"/>
          <dgm:chPref val="7"/>
          <dgm:dir/>
        </dgm:presLayoutVars>
      </dgm:prSet>
      <dgm:spPr/>
    </dgm:pt>
    <dgm:pt modelId="{5494D85F-BCE6-4172-AF3A-DC71A83FA0C6}" type="pres">
      <dgm:prSet presAssocID="{C6F6421E-8197-4054-9C9C-1A47B72A120B}" presName="Name1" presStyleCnt="0"/>
      <dgm:spPr/>
    </dgm:pt>
    <dgm:pt modelId="{945F7512-F057-43EE-845C-ECB9407C462E}" type="pres">
      <dgm:prSet presAssocID="{0D486538-9D17-43EA-B4A4-093684E166C6}" presName="picture_1" presStyleCnt="0"/>
      <dgm:spPr/>
    </dgm:pt>
    <dgm:pt modelId="{38066D75-EFDA-4EAF-A8AE-3998F9E79A64}" type="pres">
      <dgm:prSet presAssocID="{0D486538-9D17-43EA-B4A4-093684E166C6}" presName="pictureRepeatNode" presStyleLbl="alignImgPlace1" presStyleIdx="0" presStyleCnt="1" custLinFactNeighborX="9567" custLinFactNeighborY="-9474"/>
      <dgm:spPr/>
    </dgm:pt>
    <dgm:pt modelId="{E74E958D-0D5E-4499-A66E-F0543B99B13C}" type="pres">
      <dgm:prSet presAssocID="{A9CC3FCD-B9E1-422E-9B0F-B7D688907818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3B961D3-B0F9-4F6D-9ABE-251E8BDF0531}" srcId="{C6F6421E-8197-4054-9C9C-1A47B72A120B}" destId="{A9CC3FCD-B9E1-422E-9B0F-B7D688907818}" srcOrd="0" destOrd="0" parTransId="{89C2A206-EF08-4B0A-A1E1-754FFC8E8A08}" sibTransId="{0D486538-9D17-43EA-B4A4-093684E166C6}"/>
    <dgm:cxn modelId="{C12B2BE5-246C-4861-B6AF-5EB5A83003B5}" type="presOf" srcId="{0D486538-9D17-43EA-B4A4-093684E166C6}" destId="{38066D75-EFDA-4EAF-A8AE-3998F9E79A64}" srcOrd="0" destOrd="0" presId="urn:microsoft.com/office/officeart/2008/layout/CircularPictureCallout"/>
    <dgm:cxn modelId="{A4161AE7-4A42-413D-A77A-A25CE19D988A}" type="presOf" srcId="{C6F6421E-8197-4054-9C9C-1A47B72A120B}" destId="{38370577-8827-4917-BDA4-B15CF02168C6}" srcOrd="0" destOrd="0" presId="urn:microsoft.com/office/officeart/2008/layout/CircularPictureCallout"/>
    <dgm:cxn modelId="{A172FFF1-B7BE-4B9F-82B4-09F341B672E6}" type="presOf" srcId="{A9CC3FCD-B9E1-422E-9B0F-B7D688907818}" destId="{E74E958D-0D5E-4499-A66E-F0543B99B13C}" srcOrd="0" destOrd="0" presId="urn:microsoft.com/office/officeart/2008/layout/CircularPictureCallout"/>
    <dgm:cxn modelId="{CB4C11D0-40C0-442B-B025-2A7B60009982}" type="presParOf" srcId="{38370577-8827-4917-BDA4-B15CF02168C6}" destId="{5494D85F-BCE6-4172-AF3A-DC71A83FA0C6}" srcOrd="0" destOrd="0" presId="urn:microsoft.com/office/officeart/2008/layout/CircularPictureCallout"/>
    <dgm:cxn modelId="{2BA7F964-5114-44B4-B741-8827ED4A7438}" type="presParOf" srcId="{5494D85F-BCE6-4172-AF3A-DC71A83FA0C6}" destId="{945F7512-F057-43EE-845C-ECB9407C462E}" srcOrd="0" destOrd="0" presId="urn:microsoft.com/office/officeart/2008/layout/CircularPictureCallout"/>
    <dgm:cxn modelId="{2F3016FA-60F8-44E3-8DB0-DF7AA0F473CC}" type="presParOf" srcId="{945F7512-F057-43EE-845C-ECB9407C462E}" destId="{38066D75-EFDA-4EAF-A8AE-3998F9E79A64}" srcOrd="0" destOrd="0" presId="urn:microsoft.com/office/officeart/2008/layout/CircularPictureCallout"/>
    <dgm:cxn modelId="{C95B0025-1B0B-4CA0-8E4F-41F7E9F4B6FB}" type="presParOf" srcId="{5494D85F-BCE6-4172-AF3A-DC71A83FA0C6}" destId="{E74E958D-0D5E-4499-A66E-F0543B99B1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6421E-8197-4054-9C9C-1A47B72A120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CC3FCD-B9E1-422E-9B0F-B7D688907818}">
      <dgm:prSet phldrT="[Text]" phldr="1"/>
      <dgm:spPr/>
      <dgm:t>
        <a:bodyPr/>
        <a:lstStyle/>
        <a:p>
          <a:endParaRPr lang="en-US" dirty="0"/>
        </a:p>
      </dgm:t>
    </dgm:pt>
    <dgm:pt modelId="{0D486538-9D17-43EA-B4A4-093684E166C6}" type="sibTrans" cxnId="{A3B961D3-B0F9-4F6D-9ABE-251E8BDF05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bsah obrázku strom, rostlina&#10;&#10;Popis byl vytvořen automaticky">
            <a:extLst>
              <a:ext uri="{FF2B5EF4-FFF2-40B4-BE49-F238E27FC236}">
                <a16:creationId xmlns:a16="http://schemas.microsoft.com/office/drawing/2014/main" id="{DFDC15B8-975E-4C6A-ACCA-44D1B7F74E7D}"/>
              </a:ext>
            </a:extLst>
          </dgm14:cNvPr>
        </a:ext>
      </dgm:extLst>
    </dgm:pt>
    <dgm:pt modelId="{89C2A206-EF08-4B0A-A1E1-754FFC8E8A08}" type="parTrans" cxnId="{A3B961D3-B0F9-4F6D-9ABE-251E8BDF0531}">
      <dgm:prSet/>
      <dgm:spPr/>
      <dgm:t>
        <a:bodyPr/>
        <a:lstStyle/>
        <a:p>
          <a:endParaRPr lang="en-US"/>
        </a:p>
      </dgm:t>
    </dgm:pt>
    <dgm:pt modelId="{38370577-8827-4917-BDA4-B15CF02168C6}" type="pres">
      <dgm:prSet presAssocID="{C6F6421E-8197-4054-9C9C-1A47B72A120B}" presName="Name0" presStyleCnt="0">
        <dgm:presLayoutVars>
          <dgm:chMax val="7"/>
          <dgm:chPref val="7"/>
          <dgm:dir/>
        </dgm:presLayoutVars>
      </dgm:prSet>
      <dgm:spPr/>
    </dgm:pt>
    <dgm:pt modelId="{5494D85F-BCE6-4172-AF3A-DC71A83FA0C6}" type="pres">
      <dgm:prSet presAssocID="{C6F6421E-8197-4054-9C9C-1A47B72A120B}" presName="Name1" presStyleCnt="0"/>
      <dgm:spPr/>
    </dgm:pt>
    <dgm:pt modelId="{945F7512-F057-43EE-845C-ECB9407C462E}" type="pres">
      <dgm:prSet presAssocID="{0D486538-9D17-43EA-B4A4-093684E166C6}" presName="picture_1" presStyleCnt="0"/>
      <dgm:spPr/>
    </dgm:pt>
    <dgm:pt modelId="{38066D75-EFDA-4EAF-A8AE-3998F9E79A64}" type="pres">
      <dgm:prSet presAssocID="{0D486538-9D17-43EA-B4A4-093684E166C6}" presName="pictureRepeatNode" presStyleLbl="alignImgPlace1" presStyleIdx="0" presStyleCnt="1" custLinFactNeighborX="9567" custLinFactNeighborY="-9474"/>
      <dgm:spPr/>
    </dgm:pt>
    <dgm:pt modelId="{E74E958D-0D5E-4499-A66E-F0543B99B13C}" type="pres">
      <dgm:prSet presAssocID="{A9CC3FCD-B9E1-422E-9B0F-B7D688907818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3B961D3-B0F9-4F6D-9ABE-251E8BDF0531}" srcId="{C6F6421E-8197-4054-9C9C-1A47B72A120B}" destId="{A9CC3FCD-B9E1-422E-9B0F-B7D688907818}" srcOrd="0" destOrd="0" parTransId="{89C2A206-EF08-4B0A-A1E1-754FFC8E8A08}" sibTransId="{0D486538-9D17-43EA-B4A4-093684E166C6}"/>
    <dgm:cxn modelId="{C12B2BE5-246C-4861-B6AF-5EB5A83003B5}" type="presOf" srcId="{0D486538-9D17-43EA-B4A4-093684E166C6}" destId="{38066D75-EFDA-4EAF-A8AE-3998F9E79A64}" srcOrd="0" destOrd="0" presId="urn:microsoft.com/office/officeart/2008/layout/CircularPictureCallout"/>
    <dgm:cxn modelId="{A4161AE7-4A42-413D-A77A-A25CE19D988A}" type="presOf" srcId="{C6F6421E-8197-4054-9C9C-1A47B72A120B}" destId="{38370577-8827-4917-BDA4-B15CF02168C6}" srcOrd="0" destOrd="0" presId="urn:microsoft.com/office/officeart/2008/layout/CircularPictureCallout"/>
    <dgm:cxn modelId="{A172FFF1-B7BE-4B9F-82B4-09F341B672E6}" type="presOf" srcId="{A9CC3FCD-B9E1-422E-9B0F-B7D688907818}" destId="{E74E958D-0D5E-4499-A66E-F0543B99B13C}" srcOrd="0" destOrd="0" presId="urn:microsoft.com/office/officeart/2008/layout/CircularPictureCallout"/>
    <dgm:cxn modelId="{CB4C11D0-40C0-442B-B025-2A7B60009982}" type="presParOf" srcId="{38370577-8827-4917-BDA4-B15CF02168C6}" destId="{5494D85F-BCE6-4172-AF3A-DC71A83FA0C6}" srcOrd="0" destOrd="0" presId="urn:microsoft.com/office/officeart/2008/layout/CircularPictureCallout"/>
    <dgm:cxn modelId="{2BA7F964-5114-44B4-B741-8827ED4A7438}" type="presParOf" srcId="{5494D85F-BCE6-4172-AF3A-DC71A83FA0C6}" destId="{945F7512-F057-43EE-845C-ECB9407C462E}" srcOrd="0" destOrd="0" presId="urn:microsoft.com/office/officeart/2008/layout/CircularPictureCallout"/>
    <dgm:cxn modelId="{2F3016FA-60F8-44E3-8DB0-DF7AA0F473CC}" type="presParOf" srcId="{945F7512-F057-43EE-845C-ECB9407C462E}" destId="{38066D75-EFDA-4EAF-A8AE-3998F9E79A64}" srcOrd="0" destOrd="0" presId="urn:microsoft.com/office/officeart/2008/layout/CircularPictureCallout"/>
    <dgm:cxn modelId="{C95B0025-1B0B-4CA0-8E4F-41F7E9F4B6FB}" type="presParOf" srcId="{5494D85F-BCE6-4172-AF3A-DC71A83FA0C6}" destId="{E74E958D-0D5E-4499-A66E-F0543B99B1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F6421E-8197-4054-9C9C-1A47B72A120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CC3FCD-B9E1-422E-9B0F-B7D688907818}">
      <dgm:prSet phldrT="[Text]" phldr="1"/>
      <dgm:spPr/>
      <dgm:t>
        <a:bodyPr/>
        <a:lstStyle/>
        <a:p>
          <a:endParaRPr lang="en-US" dirty="0"/>
        </a:p>
      </dgm:t>
    </dgm:pt>
    <dgm:pt modelId="{0D486538-9D17-43EA-B4A4-093684E166C6}" type="sibTrans" cxnId="{A3B961D3-B0F9-4F6D-9ABE-251E8BDF05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bsah obrázku strom, rostlina&#10;&#10;Popis byl vytvořen automaticky">
            <a:extLst>
              <a:ext uri="{FF2B5EF4-FFF2-40B4-BE49-F238E27FC236}">
                <a16:creationId xmlns:a16="http://schemas.microsoft.com/office/drawing/2014/main" id="{DFDC15B8-975E-4C6A-ACCA-44D1B7F74E7D}"/>
              </a:ext>
            </a:extLst>
          </dgm14:cNvPr>
        </a:ext>
      </dgm:extLst>
    </dgm:pt>
    <dgm:pt modelId="{89C2A206-EF08-4B0A-A1E1-754FFC8E8A08}" type="parTrans" cxnId="{A3B961D3-B0F9-4F6D-9ABE-251E8BDF0531}">
      <dgm:prSet/>
      <dgm:spPr/>
      <dgm:t>
        <a:bodyPr/>
        <a:lstStyle/>
        <a:p>
          <a:endParaRPr lang="en-US"/>
        </a:p>
      </dgm:t>
    </dgm:pt>
    <dgm:pt modelId="{38370577-8827-4917-BDA4-B15CF02168C6}" type="pres">
      <dgm:prSet presAssocID="{C6F6421E-8197-4054-9C9C-1A47B72A120B}" presName="Name0" presStyleCnt="0">
        <dgm:presLayoutVars>
          <dgm:chMax val="7"/>
          <dgm:chPref val="7"/>
          <dgm:dir/>
        </dgm:presLayoutVars>
      </dgm:prSet>
      <dgm:spPr/>
    </dgm:pt>
    <dgm:pt modelId="{5494D85F-BCE6-4172-AF3A-DC71A83FA0C6}" type="pres">
      <dgm:prSet presAssocID="{C6F6421E-8197-4054-9C9C-1A47B72A120B}" presName="Name1" presStyleCnt="0"/>
      <dgm:spPr/>
    </dgm:pt>
    <dgm:pt modelId="{945F7512-F057-43EE-845C-ECB9407C462E}" type="pres">
      <dgm:prSet presAssocID="{0D486538-9D17-43EA-B4A4-093684E166C6}" presName="picture_1" presStyleCnt="0"/>
      <dgm:spPr/>
    </dgm:pt>
    <dgm:pt modelId="{38066D75-EFDA-4EAF-A8AE-3998F9E79A64}" type="pres">
      <dgm:prSet presAssocID="{0D486538-9D17-43EA-B4A4-093684E166C6}" presName="pictureRepeatNode" presStyleLbl="alignImgPlace1" presStyleIdx="0" presStyleCnt="1" custLinFactNeighborX="9567" custLinFactNeighborY="-9474"/>
      <dgm:spPr/>
    </dgm:pt>
    <dgm:pt modelId="{E74E958D-0D5E-4499-A66E-F0543B99B13C}" type="pres">
      <dgm:prSet presAssocID="{A9CC3FCD-B9E1-422E-9B0F-B7D688907818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3B961D3-B0F9-4F6D-9ABE-251E8BDF0531}" srcId="{C6F6421E-8197-4054-9C9C-1A47B72A120B}" destId="{A9CC3FCD-B9E1-422E-9B0F-B7D688907818}" srcOrd="0" destOrd="0" parTransId="{89C2A206-EF08-4B0A-A1E1-754FFC8E8A08}" sibTransId="{0D486538-9D17-43EA-B4A4-093684E166C6}"/>
    <dgm:cxn modelId="{C12B2BE5-246C-4861-B6AF-5EB5A83003B5}" type="presOf" srcId="{0D486538-9D17-43EA-B4A4-093684E166C6}" destId="{38066D75-EFDA-4EAF-A8AE-3998F9E79A64}" srcOrd="0" destOrd="0" presId="urn:microsoft.com/office/officeart/2008/layout/CircularPictureCallout"/>
    <dgm:cxn modelId="{A4161AE7-4A42-413D-A77A-A25CE19D988A}" type="presOf" srcId="{C6F6421E-8197-4054-9C9C-1A47B72A120B}" destId="{38370577-8827-4917-BDA4-B15CF02168C6}" srcOrd="0" destOrd="0" presId="urn:microsoft.com/office/officeart/2008/layout/CircularPictureCallout"/>
    <dgm:cxn modelId="{A172FFF1-B7BE-4B9F-82B4-09F341B672E6}" type="presOf" srcId="{A9CC3FCD-B9E1-422E-9B0F-B7D688907818}" destId="{E74E958D-0D5E-4499-A66E-F0543B99B13C}" srcOrd="0" destOrd="0" presId="urn:microsoft.com/office/officeart/2008/layout/CircularPictureCallout"/>
    <dgm:cxn modelId="{CB4C11D0-40C0-442B-B025-2A7B60009982}" type="presParOf" srcId="{38370577-8827-4917-BDA4-B15CF02168C6}" destId="{5494D85F-BCE6-4172-AF3A-DC71A83FA0C6}" srcOrd="0" destOrd="0" presId="urn:microsoft.com/office/officeart/2008/layout/CircularPictureCallout"/>
    <dgm:cxn modelId="{2BA7F964-5114-44B4-B741-8827ED4A7438}" type="presParOf" srcId="{5494D85F-BCE6-4172-AF3A-DC71A83FA0C6}" destId="{945F7512-F057-43EE-845C-ECB9407C462E}" srcOrd="0" destOrd="0" presId="urn:microsoft.com/office/officeart/2008/layout/CircularPictureCallout"/>
    <dgm:cxn modelId="{2F3016FA-60F8-44E3-8DB0-DF7AA0F473CC}" type="presParOf" srcId="{945F7512-F057-43EE-845C-ECB9407C462E}" destId="{38066D75-EFDA-4EAF-A8AE-3998F9E79A64}" srcOrd="0" destOrd="0" presId="urn:microsoft.com/office/officeart/2008/layout/CircularPictureCallout"/>
    <dgm:cxn modelId="{C95B0025-1B0B-4CA0-8E4F-41F7E9F4B6FB}" type="presParOf" srcId="{5494D85F-BCE6-4172-AF3A-DC71A83FA0C6}" destId="{E74E958D-0D5E-4499-A66E-F0543B99B1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6421E-8197-4054-9C9C-1A47B72A120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CC3FCD-B9E1-422E-9B0F-B7D688907818}">
      <dgm:prSet phldrT="[Text]" phldr="1"/>
      <dgm:spPr/>
      <dgm:t>
        <a:bodyPr/>
        <a:lstStyle/>
        <a:p>
          <a:endParaRPr lang="en-US" dirty="0"/>
        </a:p>
      </dgm:t>
    </dgm:pt>
    <dgm:pt modelId="{0D486538-9D17-43EA-B4A4-093684E166C6}" type="sibTrans" cxnId="{A3B961D3-B0F9-4F6D-9ABE-251E8BDF05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bsah obrázku strom, rostlina&#10;&#10;Popis byl vytvořen automaticky">
            <a:extLst>
              <a:ext uri="{FF2B5EF4-FFF2-40B4-BE49-F238E27FC236}">
                <a16:creationId xmlns:a16="http://schemas.microsoft.com/office/drawing/2014/main" id="{DFDC15B8-975E-4C6A-ACCA-44D1B7F74E7D}"/>
              </a:ext>
            </a:extLst>
          </dgm14:cNvPr>
        </a:ext>
      </dgm:extLst>
    </dgm:pt>
    <dgm:pt modelId="{89C2A206-EF08-4B0A-A1E1-754FFC8E8A08}" type="parTrans" cxnId="{A3B961D3-B0F9-4F6D-9ABE-251E8BDF0531}">
      <dgm:prSet/>
      <dgm:spPr/>
      <dgm:t>
        <a:bodyPr/>
        <a:lstStyle/>
        <a:p>
          <a:endParaRPr lang="en-US"/>
        </a:p>
      </dgm:t>
    </dgm:pt>
    <dgm:pt modelId="{38370577-8827-4917-BDA4-B15CF02168C6}" type="pres">
      <dgm:prSet presAssocID="{C6F6421E-8197-4054-9C9C-1A47B72A120B}" presName="Name0" presStyleCnt="0">
        <dgm:presLayoutVars>
          <dgm:chMax val="7"/>
          <dgm:chPref val="7"/>
          <dgm:dir/>
        </dgm:presLayoutVars>
      </dgm:prSet>
      <dgm:spPr/>
    </dgm:pt>
    <dgm:pt modelId="{5494D85F-BCE6-4172-AF3A-DC71A83FA0C6}" type="pres">
      <dgm:prSet presAssocID="{C6F6421E-8197-4054-9C9C-1A47B72A120B}" presName="Name1" presStyleCnt="0"/>
      <dgm:spPr/>
    </dgm:pt>
    <dgm:pt modelId="{945F7512-F057-43EE-845C-ECB9407C462E}" type="pres">
      <dgm:prSet presAssocID="{0D486538-9D17-43EA-B4A4-093684E166C6}" presName="picture_1" presStyleCnt="0"/>
      <dgm:spPr/>
    </dgm:pt>
    <dgm:pt modelId="{38066D75-EFDA-4EAF-A8AE-3998F9E79A64}" type="pres">
      <dgm:prSet presAssocID="{0D486538-9D17-43EA-B4A4-093684E166C6}" presName="pictureRepeatNode" presStyleLbl="alignImgPlace1" presStyleIdx="0" presStyleCnt="1" custLinFactNeighborX="9567" custLinFactNeighborY="-9474"/>
      <dgm:spPr/>
    </dgm:pt>
    <dgm:pt modelId="{E74E958D-0D5E-4499-A66E-F0543B99B13C}" type="pres">
      <dgm:prSet presAssocID="{A9CC3FCD-B9E1-422E-9B0F-B7D688907818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3B961D3-B0F9-4F6D-9ABE-251E8BDF0531}" srcId="{C6F6421E-8197-4054-9C9C-1A47B72A120B}" destId="{A9CC3FCD-B9E1-422E-9B0F-B7D688907818}" srcOrd="0" destOrd="0" parTransId="{89C2A206-EF08-4B0A-A1E1-754FFC8E8A08}" sibTransId="{0D486538-9D17-43EA-B4A4-093684E166C6}"/>
    <dgm:cxn modelId="{C12B2BE5-246C-4861-B6AF-5EB5A83003B5}" type="presOf" srcId="{0D486538-9D17-43EA-B4A4-093684E166C6}" destId="{38066D75-EFDA-4EAF-A8AE-3998F9E79A64}" srcOrd="0" destOrd="0" presId="urn:microsoft.com/office/officeart/2008/layout/CircularPictureCallout"/>
    <dgm:cxn modelId="{A4161AE7-4A42-413D-A77A-A25CE19D988A}" type="presOf" srcId="{C6F6421E-8197-4054-9C9C-1A47B72A120B}" destId="{38370577-8827-4917-BDA4-B15CF02168C6}" srcOrd="0" destOrd="0" presId="urn:microsoft.com/office/officeart/2008/layout/CircularPictureCallout"/>
    <dgm:cxn modelId="{A172FFF1-B7BE-4B9F-82B4-09F341B672E6}" type="presOf" srcId="{A9CC3FCD-B9E1-422E-9B0F-B7D688907818}" destId="{E74E958D-0D5E-4499-A66E-F0543B99B13C}" srcOrd="0" destOrd="0" presId="urn:microsoft.com/office/officeart/2008/layout/CircularPictureCallout"/>
    <dgm:cxn modelId="{CB4C11D0-40C0-442B-B025-2A7B60009982}" type="presParOf" srcId="{38370577-8827-4917-BDA4-B15CF02168C6}" destId="{5494D85F-BCE6-4172-AF3A-DC71A83FA0C6}" srcOrd="0" destOrd="0" presId="urn:microsoft.com/office/officeart/2008/layout/CircularPictureCallout"/>
    <dgm:cxn modelId="{2BA7F964-5114-44B4-B741-8827ED4A7438}" type="presParOf" srcId="{5494D85F-BCE6-4172-AF3A-DC71A83FA0C6}" destId="{945F7512-F057-43EE-845C-ECB9407C462E}" srcOrd="0" destOrd="0" presId="urn:microsoft.com/office/officeart/2008/layout/CircularPictureCallout"/>
    <dgm:cxn modelId="{2F3016FA-60F8-44E3-8DB0-DF7AA0F473CC}" type="presParOf" srcId="{945F7512-F057-43EE-845C-ECB9407C462E}" destId="{38066D75-EFDA-4EAF-A8AE-3998F9E79A64}" srcOrd="0" destOrd="0" presId="urn:microsoft.com/office/officeart/2008/layout/CircularPictureCallout"/>
    <dgm:cxn modelId="{C95B0025-1B0B-4CA0-8E4F-41F7E9F4B6FB}" type="presParOf" srcId="{5494D85F-BCE6-4172-AF3A-DC71A83FA0C6}" destId="{E74E958D-0D5E-4499-A66E-F0543B99B1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F6421E-8197-4054-9C9C-1A47B72A120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A9CC3FCD-B9E1-422E-9B0F-B7D688907818}">
      <dgm:prSet phldrT="[Text]" phldr="1"/>
      <dgm:spPr/>
      <dgm:t>
        <a:bodyPr/>
        <a:lstStyle/>
        <a:p>
          <a:endParaRPr lang="en-US" dirty="0"/>
        </a:p>
      </dgm:t>
    </dgm:pt>
    <dgm:pt modelId="{0D486538-9D17-43EA-B4A4-093684E166C6}" type="sibTrans" cxnId="{A3B961D3-B0F9-4F6D-9ABE-251E8BDF053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bsah obrázku strom, rostlina&#10;&#10;Popis byl vytvořen automaticky">
            <a:extLst>
              <a:ext uri="{FF2B5EF4-FFF2-40B4-BE49-F238E27FC236}">
                <a16:creationId xmlns:a16="http://schemas.microsoft.com/office/drawing/2014/main" id="{DFDC15B8-975E-4C6A-ACCA-44D1B7F74E7D}"/>
              </a:ext>
            </a:extLst>
          </dgm14:cNvPr>
        </a:ext>
      </dgm:extLst>
    </dgm:pt>
    <dgm:pt modelId="{89C2A206-EF08-4B0A-A1E1-754FFC8E8A08}" type="parTrans" cxnId="{A3B961D3-B0F9-4F6D-9ABE-251E8BDF0531}">
      <dgm:prSet/>
      <dgm:spPr/>
      <dgm:t>
        <a:bodyPr/>
        <a:lstStyle/>
        <a:p>
          <a:endParaRPr lang="en-US"/>
        </a:p>
      </dgm:t>
    </dgm:pt>
    <dgm:pt modelId="{38370577-8827-4917-BDA4-B15CF02168C6}" type="pres">
      <dgm:prSet presAssocID="{C6F6421E-8197-4054-9C9C-1A47B72A120B}" presName="Name0" presStyleCnt="0">
        <dgm:presLayoutVars>
          <dgm:chMax val="7"/>
          <dgm:chPref val="7"/>
          <dgm:dir/>
        </dgm:presLayoutVars>
      </dgm:prSet>
      <dgm:spPr/>
    </dgm:pt>
    <dgm:pt modelId="{5494D85F-BCE6-4172-AF3A-DC71A83FA0C6}" type="pres">
      <dgm:prSet presAssocID="{C6F6421E-8197-4054-9C9C-1A47B72A120B}" presName="Name1" presStyleCnt="0"/>
      <dgm:spPr/>
    </dgm:pt>
    <dgm:pt modelId="{945F7512-F057-43EE-845C-ECB9407C462E}" type="pres">
      <dgm:prSet presAssocID="{0D486538-9D17-43EA-B4A4-093684E166C6}" presName="picture_1" presStyleCnt="0"/>
      <dgm:spPr/>
    </dgm:pt>
    <dgm:pt modelId="{38066D75-EFDA-4EAF-A8AE-3998F9E79A64}" type="pres">
      <dgm:prSet presAssocID="{0D486538-9D17-43EA-B4A4-093684E166C6}" presName="pictureRepeatNode" presStyleLbl="alignImgPlace1" presStyleIdx="0" presStyleCnt="1" custLinFactNeighborX="9567" custLinFactNeighborY="-9474"/>
      <dgm:spPr/>
    </dgm:pt>
    <dgm:pt modelId="{E74E958D-0D5E-4499-A66E-F0543B99B13C}" type="pres">
      <dgm:prSet presAssocID="{A9CC3FCD-B9E1-422E-9B0F-B7D688907818}" presName="text_1" presStyleLbl="node1" presStyleIdx="0" presStyleCnt="0">
        <dgm:presLayoutVars>
          <dgm:bulletEnabled val="1"/>
        </dgm:presLayoutVars>
      </dgm:prSet>
      <dgm:spPr/>
    </dgm:pt>
  </dgm:ptLst>
  <dgm:cxnLst>
    <dgm:cxn modelId="{A3B961D3-B0F9-4F6D-9ABE-251E8BDF0531}" srcId="{C6F6421E-8197-4054-9C9C-1A47B72A120B}" destId="{A9CC3FCD-B9E1-422E-9B0F-B7D688907818}" srcOrd="0" destOrd="0" parTransId="{89C2A206-EF08-4B0A-A1E1-754FFC8E8A08}" sibTransId="{0D486538-9D17-43EA-B4A4-093684E166C6}"/>
    <dgm:cxn modelId="{C12B2BE5-246C-4861-B6AF-5EB5A83003B5}" type="presOf" srcId="{0D486538-9D17-43EA-B4A4-093684E166C6}" destId="{38066D75-EFDA-4EAF-A8AE-3998F9E79A64}" srcOrd="0" destOrd="0" presId="urn:microsoft.com/office/officeart/2008/layout/CircularPictureCallout"/>
    <dgm:cxn modelId="{A4161AE7-4A42-413D-A77A-A25CE19D988A}" type="presOf" srcId="{C6F6421E-8197-4054-9C9C-1A47B72A120B}" destId="{38370577-8827-4917-BDA4-B15CF02168C6}" srcOrd="0" destOrd="0" presId="urn:microsoft.com/office/officeart/2008/layout/CircularPictureCallout"/>
    <dgm:cxn modelId="{A172FFF1-B7BE-4B9F-82B4-09F341B672E6}" type="presOf" srcId="{A9CC3FCD-B9E1-422E-9B0F-B7D688907818}" destId="{E74E958D-0D5E-4499-A66E-F0543B99B13C}" srcOrd="0" destOrd="0" presId="urn:microsoft.com/office/officeart/2008/layout/CircularPictureCallout"/>
    <dgm:cxn modelId="{CB4C11D0-40C0-442B-B025-2A7B60009982}" type="presParOf" srcId="{38370577-8827-4917-BDA4-B15CF02168C6}" destId="{5494D85F-BCE6-4172-AF3A-DC71A83FA0C6}" srcOrd="0" destOrd="0" presId="urn:microsoft.com/office/officeart/2008/layout/CircularPictureCallout"/>
    <dgm:cxn modelId="{2BA7F964-5114-44B4-B741-8827ED4A7438}" type="presParOf" srcId="{5494D85F-BCE6-4172-AF3A-DC71A83FA0C6}" destId="{945F7512-F057-43EE-845C-ECB9407C462E}" srcOrd="0" destOrd="0" presId="urn:microsoft.com/office/officeart/2008/layout/CircularPictureCallout"/>
    <dgm:cxn modelId="{2F3016FA-60F8-44E3-8DB0-DF7AA0F473CC}" type="presParOf" srcId="{945F7512-F057-43EE-845C-ECB9407C462E}" destId="{38066D75-EFDA-4EAF-A8AE-3998F9E79A64}" srcOrd="0" destOrd="0" presId="urn:microsoft.com/office/officeart/2008/layout/CircularPictureCallout"/>
    <dgm:cxn modelId="{C95B0025-1B0B-4CA0-8E4F-41F7E9F4B6FB}" type="presParOf" srcId="{5494D85F-BCE6-4172-AF3A-DC71A83FA0C6}" destId="{E74E958D-0D5E-4499-A66E-F0543B99B1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6D75-EFDA-4EAF-A8AE-3998F9E79A64}">
      <dsp:nvSpPr>
        <dsp:cNvPr id="0" name=""/>
        <dsp:cNvSpPr/>
      </dsp:nvSpPr>
      <dsp:spPr>
        <a:xfrm>
          <a:off x="700878" y="194976"/>
          <a:ext cx="1176622" cy="1176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958D-0D5E-4499-A66E-F0543B99B13C}">
      <dsp:nvSpPr>
        <dsp:cNvPr id="0" name=""/>
        <dsp:cNvSpPr/>
      </dsp:nvSpPr>
      <dsp:spPr>
        <a:xfrm>
          <a:off x="800103" y="931235"/>
          <a:ext cx="753038" cy="3882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00103" y="931235"/>
        <a:ext cx="753038" cy="388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6D75-EFDA-4EAF-A8AE-3998F9E79A64}">
      <dsp:nvSpPr>
        <dsp:cNvPr id="0" name=""/>
        <dsp:cNvSpPr/>
      </dsp:nvSpPr>
      <dsp:spPr>
        <a:xfrm>
          <a:off x="700878" y="194976"/>
          <a:ext cx="1176622" cy="1176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958D-0D5E-4499-A66E-F0543B99B13C}">
      <dsp:nvSpPr>
        <dsp:cNvPr id="0" name=""/>
        <dsp:cNvSpPr/>
      </dsp:nvSpPr>
      <dsp:spPr>
        <a:xfrm>
          <a:off x="800103" y="931235"/>
          <a:ext cx="753038" cy="3882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00103" y="931235"/>
        <a:ext cx="753038" cy="388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6D75-EFDA-4EAF-A8AE-3998F9E79A64}">
      <dsp:nvSpPr>
        <dsp:cNvPr id="0" name=""/>
        <dsp:cNvSpPr/>
      </dsp:nvSpPr>
      <dsp:spPr>
        <a:xfrm>
          <a:off x="700878" y="194976"/>
          <a:ext cx="1176622" cy="1176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958D-0D5E-4499-A66E-F0543B99B13C}">
      <dsp:nvSpPr>
        <dsp:cNvPr id="0" name=""/>
        <dsp:cNvSpPr/>
      </dsp:nvSpPr>
      <dsp:spPr>
        <a:xfrm>
          <a:off x="800103" y="931235"/>
          <a:ext cx="753038" cy="3882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00103" y="931235"/>
        <a:ext cx="753038" cy="388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6D75-EFDA-4EAF-A8AE-3998F9E79A64}">
      <dsp:nvSpPr>
        <dsp:cNvPr id="0" name=""/>
        <dsp:cNvSpPr/>
      </dsp:nvSpPr>
      <dsp:spPr>
        <a:xfrm>
          <a:off x="700878" y="194976"/>
          <a:ext cx="1176622" cy="1176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958D-0D5E-4499-A66E-F0543B99B13C}">
      <dsp:nvSpPr>
        <dsp:cNvPr id="0" name=""/>
        <dsp:cNvSpPr/>
      </dsp:nvSpPr>
      <dsp:spPr>
        <a:xfrm>
          <a:off x="800103" y="931235"/>
          <a:ext cx="753038" cy="3882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00103" y="931235"/>
        <a:ext cx="753038" cy="3882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6D75-EFDA-4EAF-A8AE-3998F9E79A64}">
      <dsp:nvSpPr>
        <dsp:cNvPr id="0" name=""/>
        <dsp:cNvSpPr/>
      </dsp:nvSpPr>
      <dsp:spPr>
        <a:xfrm>
          <a:off x="700878" y="194976"/>
          <a:ext cx="1176622" cy="1176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958D-0D5E-4499-A66E-F0543B99B13C}">
      <dsp:nvSpPr>
        <dsp:cNvPr id="0" name=""/>
        <dsp:cNvSpPr/>
      </dsp:nvSpPr>
      <dsp:spPr>
        <a:xfrm>
          <a:off x="800103" y="931235"/>
          <a:ext cx="753038" cy="3882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00103" y="931235"/>
        <a:ext cx="753038" cy="388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6D75-EFDA-4EAF-A8AE-3998F9E79A64}">
      <dsp:nvSpPr>
        <dsp:cNvPr id="0" name=""/>
        <dsp:cNvSpPr/>
      </dsp:nvSpPr>
      <dsp:spPr>
        <a:xfrm>
          <a:off x="700878" y="194976"/>
          <a:ext cx="1176622" cy="1176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958D-0D5E-4499-A66E-F0543B99B13C}">
      <dsp:nvSpPr>
        <dsp:cNvPr id="0" name=""/>
        <dsp:cNvSpPr/>
      </dsp:nvSpPr>
      <dsp:spPr>
        <a:xfrm>
          <a:off x="800103" y="931235"/>
          <a:ext cx="753038" cy="3882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00103" y="931235"/>
        <a:ext cx="753038" cy="3882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66D75-EFDA-4EAF-A8AE-3998F9E79A64}">
      <dsp:nvSpPr>
        <dsp:cNvPr id="0" name=""/>
        <dsp:cNvSpPr/>
      </dsp:nvSpPr>
      <dsp:spPr>
        <a:xfrm>
          <a:off x="700878" y="194976"/>
          <a:ext cx="1176622" cy="1176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E958D-0D5E-4499-A66E-F0543B99B13C}">
      <dsp:nvSpPr>
        <dsp:cNvPr id="0" name=""/>
        <dsp:cNvSpPr/>
      </dsp:nvSpPr>
      <dsp:spPr>
        <a:xfrm>
          <a:off x="800103" y="931235"/>
          <a:ext cx="753038" cy="3882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800103" y="931235"/>
        <a:ext cx="753038" cy="38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2EEBF-33B2-4179-A45F-B5348020A1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0F17E-1881-4786-8068-E9742D0F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D6DBD1-DAE3-47AE-9A50-1305A067C8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7D2B8F9-2841-4E38-9692-4194EBAF2469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25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058B3E32-012D-419E-A1B0-8F6A09BC791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38F62A6-857F-4261-A10C-897750778F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7FE7D9-1A4D-4CB5-86E6-3755796A30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D9240D5-4925-4D91-8C0D-7558E62315CB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34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1F3F1FD0-98A7-4E48-97E3-FB6F22048BC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01F151A-4CCE-4FA9-ABDB-96506F42A9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D7804F-EAC6-4D7D-8EC7-E3C19C9F43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9EA4E59-330E-4DEF-AEE6-5C96A4AA7BD9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35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id="{5E197061-C8B1-4FDD-8C25-BF7DE5A6A9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49A5425-7472-428B-A4E5-D9CF4141F9D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DC95A9-AE24-44F0-8800-C7270CFADF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E8348CF-9A71-4912-8F33-CA016ABEBBD0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36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FFEC1538-04DA-4F88-B491-A036FD18A59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8884BAB-E022-4674-8C6E-C1F6E72397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00A1BE-469B-4B00-8A0D-7C4436E686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CD0FAC1-849F-4AB2-9C08-20C2F4C3A864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37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BA92B207-D1BE-4889-BDDA-EACED6452B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3693188-B363-4D93-B9A5-7A33FCEE57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73EE0D-B386-4766-A254-245031FCA5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2C409BC-A340-4673-AADC-6BCB14A66066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38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E55CBD00-3A1E-450D-B99F-E896B3A02D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0BA0D1A-EDAE-41DB-B367-6A77829CEB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18F5D1-9E0D-491A-877F-C7337A03FF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51CED17-5417-4AB0-9B13-BBB1219F5F8A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39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0E9A9341-B1A7-48C0-B528-5652547854A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658282-AB70-4277-8140-1AB31D12D5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0F95A9-37FD-4A35-979B-697F3B87BF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1A8A911-8268-4837-945C-178F04D72748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40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2BEE35A1-18E7-42CE-B7D1-EEDD2F5D05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055DF27-B935-4C8B-929A-1220E71E62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712F1E-D0C0-4E4B-A009-9C35827146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8982F83-A6C8-45B8-9EF3-9F9AC7575BFE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41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952EA5F5-4D71-4400-B1E8-28C7E186D1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3A6072E-EACB-4E17-86B0-0B991406DD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C2F4F4-E892-4306-BFFD-185099F359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8DE570E-80F1-490B-8440-6A3A2A0979F9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42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id="{E061D700-B09E-4C63-94A1-D9F37062E1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279F230-22A4-42AE-A67D-883EAEC474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7E455D-0428-4D52-A6C5-8108BC1B4E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F607BA6-7E4E-430F-9E70-AC178B737E7D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43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id="{1815CA69-16B6-436F-9C42-35C400F448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8B02197-6579-4C55-A82E-34B10CC500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B8E5E3-9C16-458D-9B05-0EF49D1645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356A144-5F1D-4E57-AEA5-C6863FDE0B25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26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4FC43116-7D4E-473E-9F5E-68330C23A5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B263CB6-3593-4493-B91D-9340A3826C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7FD1ED-47ED-4A44-84C8-14283121B7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E294C51-0730-45C6-B56F-3B6B81FF2187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44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4FFEA22C-0D9D-489B-A294-B8D296332AE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A5EF5B9-23B2-470B-9EA5-5ECC22459D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F317BE-E76E-491E-B30F-EBE0207818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4B2EBD-884E-41FD-BD94-67D2F7F51243}" type="slidenum">
              <a:t>45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FCF74A6-41FD-4A73-8051-AC33D2E8AC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3C30A8-0A09-446B-9B3C-032CAB279D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B30492-6C3A-44FF-A9AA-108A32B683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5C047A-1AA5-4530-BA38-003DFFE88811}" type="slidenum">
              <a:t>46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B840DD8-0AC2-47C5-B42E-A08D53EBFE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6F112AE-FA83-4043-967D-4FF8BBF878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640EF1-E975-49D6-8785-8CD4502D5F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4ADA7E5-AC9D-43CF-A616-EB2E21D95D99}" type="slidenum">
              <a:t>47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0AD27D-DE5D-4E37-BF44-EEA86DA1A5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2BF83E-9B71-438F-9DCE-BCDA275129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B724C8-0719-44FD-A38C-8B919CD709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0E4698-6AB4-401B-8D4E-85CFA0557D23}" type="slidenum">
              <a:t>48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110EA9-B6E5-4CDF-BD35-366673FF55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2D4762-51D1-4F56-AB16-4AFDF79909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9103DF-1B44-4DA4-B15B-4D666B4434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AA4676-D41E-42B6-95DB-F80D2B07A345}" type="slidenum">
              <a:t>49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3DCC23E-4EC3-499E-B854-F44D67716C3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BCF18BD-53A9-4E25-AE1A-DFF8545D65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574303-63D1-468A-A194-718C9BC714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9F469BE-8BFC-4A03-B243-E3923F779CC1}" type="slidenum">
              <a:t>50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65F95F-664D-4ED9-8F20-C62FE4688D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DCFDA55-76E0-4609-99EC-62308CFD01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51ECE4-526D-4E5D-A4D0-7994AF4FAB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7F48EA-BE85-4BA7-B988-896FE4409666}" type="slidenum">
              <a:t>51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B153DEC-6A2E-464C-B190-A92A9C2EF4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FE54C09-ED36-4BC8-8F0C-2CEBF0EECD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723052-999F-43FC-A58C-13420929EB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B0E452-5A40-4FD3-B756-25EAA14F404A}" type="slidenum">
              <a:t>52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EE3FD2-8DAA-4D04-93A4-79FFE39FA5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8C8B670-7E74-46A8-A8CE-550C57D29F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8B0213-E1B1-4501-AEA7-33D589A982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C44FC9-C2F8-4767-9884-C9445A69057B}" type="slidenum">
              <a:t>53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9D04DC-ABA5-4011-9583-B1A3C68204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206D43-9D57-4A28-AE54-14D924600A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0F2643-B188-4AF0-8883-85331171EC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15D92F7-4704-4DBE-9085-2ED948DB7A88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27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60DDAB14-DFA2-4D61-B95E-5F1FF0BB0F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0EF4AF-D2EE-45F6-84A6-EF82C69F3A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633084-30E7-413F-892D-C37C7D9B8B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06E92C-AF7B-4268-9B1D-2A8B24484C7F}" type="slidenum">
              <a:t>54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220467F-9513-4CBA-96E8-ADCB8E0D38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32C9B5-4FFD-47E1-89A6-9DA469C017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16AD3B-6FD8-423C-9BCA-27CA25BF89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8CD1FC-E65D-4320-A0B6-78098583C611}" type="slidenum">
              <a:t>55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973475-D7A0-4CD4-8B76-2EB2457AC3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34AD67-5548-4751-B285-9AECEE6649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146F40-1461-43F6-9C0C-2C77270C3F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3FC58C-96C9-454A-A8A0-63FAE69F59F1}" type="slidenum">
              <a:t>56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699604B-45AA-48CB-98DF-93E1D6CF4A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556C1D-3E5F-40A6-92B5-6CDBC9DA78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014B70-F723-4329-B072-C16D3EC375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2E2BAD-AEB5-4707-AF1D-1A824478B449}" type="slidenum">
              <a:t>57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B01FEB-B6A5-4A73-A6D3-46976693E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691E65-B88D-4F79-BC68-854A31BF48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6C1FA9-6F02-4559-BC42-F749B6298C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F4EEA0-EC27-442F-8E09-3BFAC9BF9C12}" type="slidenum">
              <a:t>58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93A0144-1DF9-4F9D-BFB6-B808725F75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58C701-B757-4368-84F6-1FB0D7A192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CE4639-846F-4FBA-9EBA-E4D4356E91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5A57A5A-EA56-404A-812C-C46DC2F1B61E}" type="slidenum">
              <a:t>59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308A612-1FD3-4EBD-B6D0-E0CBD12B37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64192E5-7A43-4751-BBF2-0035254E1C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D2A9B8-D5C3-4749-A31E-803E6FFBCE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07E3AF-4CA5-4390-836D-2B92D26C146B}" type="slidenum">
              <a:t>60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3D9780-5F38-4EAC-9321-9BCE706AF78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73C7AE2-D821-46D8-A2A3-28332A4AFA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6C5BA0-59B8-42B7-AE26-70B1FDBD88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5DB3FA-042F-4436-9619-32DD36648D52}" type="slidenum">
              <a:t>61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16C90D9-0518-4301-9F0C-7DD2DCA47A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F60DB60-7748-43F9-B8FF-46F37D7312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AF729E-429A-4876-A3EC-D358AFA891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E25CBC-7776-45D0-8AF5-6F9439442A1E}" type="slidenum">
              <a:t>62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FD7188E-1F05-42EA-8E67-2AD92C7C71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DA8EB49-F732-4515-8CC1-FF2CD506FB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69AEC0-A2BD-4D95-B8F9-BB5D7AA564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3BF2ADD-0AC8-46BD-8868-3B7EF0A9993E}" type="slidenum">
              <a:t>63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0EE9B27-8C56-48A8-A8F6-FD853282FE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FDB99D1-72F3-4264-8667-2DC2A60933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6B36F5-FFBD-4ADA-AD51-22E414C3BB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27CD121-1B8F-4AFB-B6DB-0F30770D9D26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28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62934345-08C8-4343-976B-DB7F92CFEA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A631521-5406-4159-B91A-CDA61D513A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B7C3C8-B9D4-4AC7-BC38-7AC05076F9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96B184-BE39-4BCB-A8E9-EAC6F85CDBBB}" type="slidenum">
              <a:t>64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4162A5-A927-45DE-AE32-52848F4C50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D8C57F-1258-4156-BC97-2BD2803CC9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E30673-B4CC-4C64-96DD-D045D61B8F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2D7AFCA-FB69-4B69-B8EE-F7DB7A2D92F3}" type="slidenum">
              <a:t>65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04756B-C116-41F1-B0A6-36946FD84F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9CF13C-A72E-41A1-BCE5-CDFFA17126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A3F5F9-08A7-476E-BFC9-5555313EF6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0F9C35-4474-4692-812D-A669C5F440F4}" type="slidenum">
              <a:t>66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0DCA634-904E-4780-9727-8655D8DC80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6BC69BD-763A-4281-AE65-C62FA4685F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88D966-B437-4F54-9937-F4E73A396C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8F2F250-0B9B-4B1F-ABDE-A5B03426B9B8}" type="slidenum">
              <a:t>67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E17F34C-5C46-4E5D-A9CB-B726A4F5A8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C3F476A-3DCA-4C20-B113-96540F50D5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D204E0-47F5-471F-8E76-B045E104FB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921B8D7-3E80-43C3-B90A-C1897E6DFD33}" type="slidenum">
              <a:t>68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72DBCAA-9882-4BE7-855F-FC149771E9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03617F7-9FCA-4DD7-B13E-0B3B55862D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F4F677-B6E6-4EAF-9818-E436271E67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8A16F2-7D98-4C62-968C-2049100B1392}" type="slidenum">
              <a:t>69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CB46F2F-453A-4543-90C8-FCFD43F1B8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21B36C8-D992-45A5-90EC-4BE145941C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CD207A-FBDF-4A6E-8B7B-19CA139FDC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18BE8-26D6-4D6B-A063-3F76B7CA5166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5F45AD-F3E3-4B50-9317-8F2D60A1EC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7A16D67-711D-4ACE-B599-56F2E62548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179C78-06DA-4AFB-B53C-CC9CCBAD89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F7C4-32B2-4E2E-9FF8-BA7C0C4EE97D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CF63501-093B-45A7-80EF-54BCA6B800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2BA02C-622E-4637-B7CA-9815DC294C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EE180D-3BA6-47AC-83F3-1F884AFF99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31F63-E159-4BBF-B913-F654DD0409D2}" type="slidenum"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  <a:cs typeface="Tahoma" pitchFamily="2"/>
            </a:endParaRPr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FEC528-EDDD-4562-AA09-575EE07FD0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7EF54F-7B48-4067-B5F7-2A9E53D6ED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F6B197-A10B-421F-A691-2F6AC561A6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01495E-06FD-4FBE-B591-69710C289FFD}" type="slidenum">
              <a:t>74</a:t>
            </a:fld>
            <a:endParaRPr lang="cs-CZ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1C493B6-963B-4867-9B7B-FA33009909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2E13B87-17C0-40CC-8FAB-335F7318E1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16F4E8-D59F-438B-BB77-822BB986BD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C523BCD-F9C0-4158-90AF-208807D9F06A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29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5B1ADC11-5FD8-4613-9D3F-AF3CA6F968C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B3A143-453B-4CBA-9696-6D28FEB58F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047C1D-C17A-4696-9F71-36D0F59E6C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248ABA0-C298-458B-B3C7-6FE464C5407A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30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6F33D1F1-E8AC-4CDE-BEA5-CA0432B4C81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4C2FE0F-5674-471D-8EE4-AAB617713B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A415AA-345D-447A-8779-7CD715FCA5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6BC4AB4-82CC-4BB1-966F-4B4A83A08749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31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38E3CE8C-D033-4AAA-8515-2E0E363BA81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8B6AB66-A832-46B3-A79D-050F84FF1C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9C1FAE-F264-4407-8033-400AEA9F6D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EF7018E-E726-4979-B5CA-BA2F8D35770D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32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8E45A74D-7357-4309-B26F-4530550644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E662346-CF72-44B8-9D8D-57B2E18E8C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2A0FF7-6289-40B7-82A6-56AA761E0D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0DED51B-B8D5-49AA-9DA8-0822A9EF2965}" type="slidenum">
              <a:rPr kumimoji="0" lang="en-US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33</a:t>
            </a:fld>
            <a:endParaRPr kumimoji="0" lang="en-US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AE57AFC2-012D-4A26-A538-F51C6C9717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44CA67D-DC38-4900-A91F-ECB9E3C989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657CA-69CB-40FB-A5D5-863FA5AC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2A419B-0464-43FF-B9C2-C7A666A2F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70F861-4158-47BD-AACB-6D686DAFA0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DAA304-1797-47E7-BD1B-D0BF4060FD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862A02-991D-45A2-8A44-5A06E5905D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2C2A16-58E8-4C59-AF20-E96DEB5019D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0002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19800-92F4-41E4-9F23-03EB8DA7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617062-44B0-4159-8186-D812ABCCE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8836BA-BFF3-4EC3-A60E-840A98C581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35ABB-4294-4A3B-859B-08D0577E70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39A87B-00BC-44B8-8519-40E9A406B4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6B7B6C-F436-47AE-8623-5ECB28229AE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6078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C6965-8A45-492A-A68F-390F46F4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55919F-4498-4F49-8FAD-474159EC5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F28569-5B41-47E1-AE56-05D4BB525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6269A6-EE86-4826-98E4-C05D9A6BBD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52FC3B-9860-4A4E-9D32-880A64ED5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555953-6237-4FCE-9F90-B8DEED576D5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0064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726C8-67BB-4CEC-A9A7-44F4F6FE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01F165-60B5-4F16-8744-0321FA42B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1360" cy="452351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89C0B9-9BD3-4EDB-BDFE-2FF5FA405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1360" cy="452351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CD8A7-B715-439C-A923-9607BF4C6C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903B5-F0AD-4C6D-A0F5-A18B599492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0E4375-B186-4E54-A009-9ABBFD7E1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2B6BC7-952E-4FE6-A61A-D0A29CDB9F1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941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E9E61-D964-4CC8-ABA8-154135AE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7BC503-271E-4C4C-9F2B-EA746233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FDFAD3-21A2-4F8B-A41F-0C73EE8F0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ACC424-6B69-44C1-81A7-578150D2F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67392F-8FEF-49B2-8A50-BFBE0F9EA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963D0C-5756-4879-86F7-220491513F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2BC6DD-CCC9-4794-810B-FB25AD4EDA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DC37AC-764D-4EBB-AAEA-EFDB6E0411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8294B4-C19B-42AE-9285-D2DD98B454C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6371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838D0-4FE7-48F6-AFC3-699739DB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959FFA-9F0E-4595-BA25-EEA61F0B09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F3E2D5-144F-4854-BCE2-D4EBC279E5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3FD02A-5F55-4267-AE79-88CA9CD79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3E934D-DF99-49DD-B5C1-C6EF66185F6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8799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42BCE5-45AF-402A-BEC8-1492084E25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35111B-73CD-4D36-9436-6AAAE0F7BE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DF364F-F34C-4629-ADE8-9B8B0713A0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1E5668-2BC4-4340-AF13-2576F4EE5BF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091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F5EF9-3769-48B8-A6A1-68249C0A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CBEF1-1031-4356-9B5D-605296A1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FDB610-8252-4A85-8AE6-5E9078898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1CE904-444F-46B4-BC6D-8A205131DF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A72C74-5823-41C3-8724-114B944DDC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9B1BAD-8CAE-4BDB-A65D-1141A1D70E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73A511-9EDE-4263-B3AF-B11B7F7479A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661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01864-17CC-4F8A-B7FD-E134D3A0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D97F8E-A0C6-4CC9-AE9E-42F732BBA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55331A-593B-40E4-BD18-80E869EDF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A426F3-D80A-4A4B-9E99-691A13F61C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BDB4E9-0274-4D96-B37B-6F73269A14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CE0B6A-E9F6-44E7-8212-ECCF03EEE8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DD1E40-6A60-4DDF-ACE4-C6A8B0134E5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762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271C8-9F94-450C-AAF6-9B4E940A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939AC1-4BBD-4031-9EA6-352596462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05FE1C-7A87-43F8-AE76-8567E8C14D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86DF9-929D-4C8E-81B5-715A0C8916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B875A6-4A66-4BF2-8795-9ACB05E58E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FCEE55-D03D-4C2A-BDE0-695AEDE18A0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49096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1E4BD1-C2BE-4392-91E1-6CA077805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3921" y="273629"/>
            <a:ext cx="2741760" cy="585421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7E229F-F956-4CD7-AF63-6DE66E58F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0960" cy="585421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5E779E-2371-416D-B904-D9AC7C778D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1CD065-EC6C-4FC5-A194-FC981253BE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48178F-6FB1-4FF9-A423-EAC747AE09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90CF53-9337-4527-BA90-9C409F33742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17139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88C42-EEE3-4E0A-AF68-66CD3348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7040" cy="11420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F198BD-A1DB-41DA-9BBB-22C80D647CE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5839" cy="469489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860068-33B2-402E-B76A-DF68022F07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1121" cy="469489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223EA8-0FBB-4166-9690-39A89E1B0B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5839" cy="469489"/>
          </a:xfrm>
        </p:spPr>
        <p:txBody>
          <a:bodyPr/>
          <a:lstStyle>
            <a:lvl1pPr>
              <a:defRPr/>
            </a:lvl1pPr>
          </a:lstStyle>
          <a:p>
            <a:fld id="{1F573D94-6FE3-425B-A368-7B461B28B72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31067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A8F78-6480-456C-8812-383AA979C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B2EA10-67BC-4C24-A1F6-6CDDBBF0A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FDC602-B650-4EE4-A51A-6F428293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C65207-8D96-4797-8969-E885599D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87452B-6270-4CA4-A717-09FB5994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38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22AC9-D069-4F75-870A-FF33413B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5DE0C-E84B-4528-85C5-510DB8B3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16DABA-FB63-48FE-8415-1D0018EE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25A2A7-4045-493E-9575-6A8F2F71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D782B1-8FC4-4C15-9048-711AE438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71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F3069-53FF-4073-8AC7-3F52D45D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B6A1B8-9690-43C6-92BA-10A3743A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AB4347-C0D9-4EFA-A5C6-915D1884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2E69B6-F742-49E4-A4FC-032022FF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F2193A-44A6-451B-9A4E-35CDDAF1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0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D2A7C-15BB-4F23-BFDC-A1F80155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6FEE0-C209-46EB-8ADF-DC1734DF1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35A35F-3F7A-4C51-9015-311B61B72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9C8E1E-CEA5-4A9A-85F3-4845B87B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A8F06E-8C5E-4DF2-83A0-51E975CF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396B3B-D97F-451F-881E-080A734A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25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9B3D7-BEF3-415C-944D-82A20C8D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7E1FCE-5F14-4926-9EB5-1D0A4E8C8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B65BD2-3785-4402-BB7C-05154CD25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E77EE38-A6C9-4F3A-9813-9E4B0499D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F38B00-0BA0-476E-AA0E-24D29FCF5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624362-B26A-4E02-BF0D-A06A82FD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7BB484-79B7-4B2E-95D7-B29B4053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E7F48E-9628-4B76-BB75-87068F73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91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3EE02-E2CC-4945-B5ED-8692C3A6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457FFD-D7D6-4C4E-97E6-9CE8211C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7F5441-E9B6-449B-9A30-B110F842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7C06B5-9347-433B-8DD0-42FDE27E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95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73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6551A9-28F3-4F84-8166-010AA027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7F6436-1263-4FA9-92AD-14CB6AD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2BCE3F-74D3-4084-AE52-573C0557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403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EF7A2-FDFB-4DFF-AD8A-1A6C217F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FF96B-38FF-45BF-BF7B-4682D8DE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90F3F6-D0AC-46B6-B28C-74E7E746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694EE2-6B33-4FA0-8CC1-EA2600BE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5219CD-E1C6-49AF-A766-7F1249E6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635654-BEE4-4E22-8287-65471075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442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BD008-2519-4721-8245-63B7122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70B843-5905-40F0-9AFA-D48CC6E53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061FEE-7870-451D-9548-1F4EE17BE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18F5A3-A223-47D4-8983-E8C472C5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A8B528-AB3D-472D-A6D7-3ADA49D3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6EE9B2-90B2-4B7F-9D73-25FFF3D2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2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4BAA8-A5DA-46D2-B875-EBC1DDF8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8B0648-DD8F-41D0-842A-7DEC3188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C39091-7276-412F-AD34-F304FCBC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A52A02-9FB0-4847-83E2-2D12822B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93FA01-8FB7-4426-880D-DE52395B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70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E9A110-CE99-47BE-A461-4CFB47A73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B51606-6801-4B26-81A6-599E68CDA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5D3DB1-73A5-4BB6-819D-83CC398D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3C15B2-B48B-4C7E-8EEC-2155F4C7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5FBD-135E-493F-8911-3A9E231C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008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55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993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373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265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0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6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173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040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892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54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319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6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4319E-C6B4-47CE-A565-E012FA2AF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3161"/>
            <a:ext cx="9143040" cy="2386476"/>
          </a:xfrm>
        </p:spPr>
        <p:txBody>
          <a:bodyPr anchor="b"/>
          <a:lstStyle>
            <a:lvl1pPr algn="ctr">
              <a:defRPr sz="7256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52FBB4-3D41-428F-842D-551BF7E23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794"/>
            <a:ext cx="9143040" cy="1656903"/>
          </a:xfrm>
        </p:spPr>
        <p:txBody>
          <a:bodyPr/>
          <a:lstStyle>
            <a:lvl1pPr marL="0" indent="0" algn="ctr">
              <a:buNone/>
              <a:defRPr sz="2903"/>
            </a:lvl1pPr>
            <a:lvl2pPr marL="552938" indent="0" algn="ctr">
              <a:buNone/>
              <a:defRPr sz="2419"/>
            </a:lvl2pPr>
            <a:lvl3pPr marL="1105875" indent="0" algn="ctr">
              <a:buNone/>
              <a:defRPr sz="2177"/>
            </a:lvl3pPr>
            <a:lvl4pPr marL="1658813" indent="0" algn="ctr">
              <a:buNone/>
              <a:defRPr sz="1935"/>
            </a:lvl4pPr>
            <a:lvl5pPr marL="2211751" indent="0" algn="ctr">
              <a:buNone/>
              <a:defRPr sz="1935"/>
            </a:lvl5pPr>
            <a:lvl6pPr marL="2764688" indent="0" algn="ctr">
              <a:buNone/>
              <a:defRPr sz="1935"/>
            </a:lvl6pPr>
            <a:lvl7pPr marL="3317626" indent="0" algn="ctr">
              <a:buNone/>
              <a:defRPr sz="1935"/>
            </a:lvl7pPr>
            <a:lvl8pPr marL="3870564" indent="0" algn="ctr">
              <a:buNone/>
              <a:defRPr sz="1935"/>
            </a:lvl8pPr>
            <a:lvl9pPr marL="4423501" indent="0" algn="ctr">
              <a:buNone/>
              <a:defRPr sz="1935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79998-2597-42B3-961D-312156EC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973865-D905-4F13-B948-08A55DB3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A1F3AC-550E-491A-AEB4-6F946D98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0DFD82-F18B-4B6D-AA43-0132F6BE69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71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F4762-E8F8-4908-8E05-C2858BE2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21941-C1F6-4A41-983F-0FABFEEC7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5C1D35-217C-45AF-84BD-4F4B8013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798FBD-E5E7-493F-82A9-D35AB7C0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FABDAB-30FC-4863-99A0-846FFEF3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C6FF85-C419-45C8-8420-3F820955630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481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4500B-F690-407F-A323-3F6D14AC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10661"/>
            <a:ext cx="10515839" cy="2851100"/>
          </a:xfrm>
        </p:spPr>
        <p:txBody>
          <a:bodyPr anchor="b"/>
          <a:lstStyle>
            <a:lvl1pPr>
              <a:defRPr sz="7256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999FDD-B15B-410B-9B3B-6104285A2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8640"/>
            <a:ext cx="10515839" cy="1501387"/>
          </a:xfrm>
        </p:spPr>
        <p:txBody>
          <a:bodyPr/>
          <a:lstStyle>
            <a:lvl1pPr marL="0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1pPr>
            <a:lvl2pPr marL="552938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2pPr>
            <a:lvl3pPr marL="1105875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3pPr>
            <a:lvl4pPr marL="1658813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4pPr>
            <a:lvl5pPr marL="2211751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5pPr>
            <a:lvl6pPr marL="2764688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6pPr>
            <a:lvl7pPr marL="3317626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7pPr>
            <a:lvl8pPr marL="3870564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8pPr>
            <a:lvl9pPr marL="4423501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F50EB9-68C6-4B81-A949-E0C759B5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C28C04-5750-4B18-A7C6-44F05868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5242A-F419-4EC8-B0F3-6B2CF82F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073DE5-2800-43CB-800A-103038D035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813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E3FBB-29F9-448F-A5E3-B4F438E9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4B1F0-0281-40B8-B9D5-07DB4B59D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5065"/>
            <a:ext cx="5393279" cy="39761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A65377-7E22-46B7-A286-FCA0F735F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241" y="1605065"/>
            <a:ext cx="5395200" cy="39761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E204A6-D4AE-4976-ABAE-CA811086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688319-AEF4-475E-9C2A-09BF5AFE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8BC6B4-6818-40E2-AAFE-A409D870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BBCD31-98E2-4D3F-9BB9-4190FA8DDE5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03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0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35AF4-B668-4D61-93AF-60093CEC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4788"/>
            <a:ext cx="10515839" cy="132667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B38303-5131-4BE8-B05F-3FD85DFC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1861"/>
            <a:ext cx="515903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E9FA98-316A-42B9-A297-A008C4A62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5513"/>
            <a:ext cx="5159039" cy="36843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E1FF19-4AA7-49ED-B805-A2A9EE5C5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1861"/>
            <a:ext cx="518207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4452B7-0556-4178-A882-82B33FC1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5513"/>
            <a:ext cx="5182079" cy="36843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78678C-796F-4B02-9C47-0E1208E1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16BA26-5DAE-4843-8E5F-1CEE30F5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78784B2-C56F-49C4-AAA5-970CC9CC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C82C2E-D057-4CE5-89D2-56B5B56F607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94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E63A0-E7AD-4FE6-9541-6BD09A3B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FA82CE-AEE5-4B61-8E00-7D2F8A4F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15C0E4-DC38-4760-866B-766E6628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E6CFEF-06B1-41E4-8F2F-31DAE409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AC83D5-78B9-49BC-A6F8-1DBAB75B38F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516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A20B63-F41B-417C-A7A4-A597A7D6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3BD616-20D2-4ADF-9AEE-7572A34E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25457F-26E9-4657-8C17-0E6497AE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3D916A-5574-4E19-8F7E-D5DFC6D090B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89950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A1652-8C15-4F9E-AD91-8E6DFC62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D2595-92C1-4267-B750-A0D51528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>
              <a:defRPr sz="3870"/>
            </a:lvl1pPr>
            <a:lvl2pPr>
              <a:defRPr sz="3386"/>
            </a:lvl2pPr>
            <a:lvl3pPr>
              <a:defRPr sz="2903"/>
            </a:lvl3pPr>
            <a:lvl4pPr>
              <a:defRPr sz="2419"/>
            </a:lvl4pPr>
            <a:lvl5pPr>
              <a:defRPr sz="2419"/>
            </a:lvl5pPr>
            <a:lvl6pPr>
              <a:defRPr sz="2419"/>
            </a:lvl6pPr>
            <a:lvl7pPr>
              <a:defRPr sz="2419"/>
            </a:lvl7pPr>
            <a:lvl8pPr>
              <a:defRPr sz="2419"/>
            </a:lvl8pPr>
            <a:lvl9pPr>
              <a:defRPr sz="241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FA29B7-64CC-4D75-A0AC-EA8CBC103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8023FC-9572-4CBB-983D-70505236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4400AA-7282-4C45-A918-3B1D1A88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CC0FB3-C712-47A3-9F7A-7B618A6E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2A13CD-A601-4B04-A0B7-9830487D94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358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609D42-8F31-4430-8C52-0734B2CA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0A51FC-8D92-4893-96CE-0CE12BD3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 marL="0" indent="0">
              <a:buNone/>
              <a:defRPr sz="3870"/>
            </a:lvl1pPr>
            <a:lvl2pPr marL="552938" indent="0">
              <a:buNone/>
              <a:defRPr sz="3386"/>
            </a:lvl2pPr>
            <a:lvl3pPr marL="1105875" indent="0">
              <a:buNone/>
              <a:defRPr sz="2903"/>
            </a:lvl3pPr>
            <a:lvl4pPr marL="1658813" indent="0">
              <a:buNone/>
              <a:defRPr sz="2419"/>
            </a:lvl4pPr>
            <a:lvl5pPr marL="2211751" indent="0">
              <a:buNone/>
              <a:defRPr sz="2419"/>
            </a:lvl5pPr>
            <a:lvl6pPr marL="2764688" indent="0">
              <a:buNone/>
              <a:defRPr sz="2419"/>
            </a:lvl6pPr>
            <a:lvl7pPr marL="3317626" indent="0">
              <a:buNone/>
              <a:defRPr sz="2419"/>
            </a:lvl7pPr>
            <a:lvl8pPr marL="3870564" indent="0">
              <a:buNone/>
              <a:defRPr sz="2419"/>
            </a:lvl8pPr>
            <a:lvl9pPr marL="4423501" indent="0">
              <a:buNone/>
              <a:defRPr sz="2419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8E0F73-C3E9-46DE-8BB9-384DFFFA9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507691-9116-49E6-B4F8-ACD0281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9C63EB-CF94-40B9-9296-D702A944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AE43AA-B265-4F58-8D7C-016BC0CB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F22B27-9C25-4FC4-8D28-4245E1D407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162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9A952-9C68-4270-8C82-95F7F56C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5B854F-F1E8-4BEB-9185-190F8819D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6B464F-2065-4FBA-8E35-EEF63D42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8A4BA-4385-409C-B177-79B760C4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BFDB95-68B4-4B63-A4C7-1F9A669B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542C5-3B2E-48D3-B8AD-62BBED6D5C5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829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08462B-F034-491B-BD07-538B02591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680" y="272630"/>
            <a:ext cx="2741760" cy="530861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846627-2649-4794-B250-C4160E7C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2630"/>
            <a:ext cx="8046719" cy="530861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D82B58-06B3-4389-B24A-CEE2481A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681F7E-49BF-4671-9908-D49EBA4B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2934C1-8A9A-45A6-A926-EFBA7C3E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A0BC19-9072-4ABF-995C-D4D9667CCF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2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29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55" r:id="rId5"/>
    <p:sldLayoutId id="2147483761" r:id="rId6"/>
    <p:sldLayoutId id="2147483762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b="1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A1D029B-C1A6-4893-9B48-929729B83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704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C249036-2500-4816-89FE-9F47667C0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4329"/>
            <a:ext cx="10967040" cy="452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B5696C-A0D3-4B09-9AC3-577B3A8D2FB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376"/>
            <a:ext cx="2835839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cs-CZ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6288D9-3304-4603-9B30-46FA0D75916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70240" y="6247376"/>
            <a:ext cx="3861121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2F2A8D-0078-4D4B-A4B3-27C3ABCCF3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35839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E93F81F-8439-4E01-BD9E-DF40B92AE18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6417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kern="1200">
          <a:solidFill>
            <a:srgbClr val="000000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164DA7-C675-4F80-8FDE-ABC037C0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6A1D62-CE24-475D-9858-FEE716EE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EEB71B-7197-42B3-A3A6-5521E5C48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AF9-781E-4CA7-9F2F-0BD25EC4923E}" type="datetimeFigureOut">
              <a:rPr lang="cs-CZ" smtClean="0"/>
              <a:t>18.11.2019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DFD9BB-B428-4A67-8CE8-84762D6D0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88B0D6-0F97-48E0-9661-DC1C8FD0A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93E4-8647-4399-9959-0E803A385D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72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DCBD-528B-40FA-AC92-9B813CA7965D}" type="datetimeFigureOut">
              <a:rPr lang="cs-CZ" smtClean="0"/>
              <a:pPr/>
              <a:t>18.11.2019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6B54-0E9D-4664-B5D0-DDB0FEC66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86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CACB18-BC00-45EC-A20E-013B18CB6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422"/>
            <a:ext cx="10971684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B4A559-26A7-4AB2-AB93-9569FE29F1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1" y="1604399"/>
            <a:ext cx="10971684" cy="39768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E2175D-DBF9-433E-822B-DC6D2B2CC2F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61" y="6246923"/>
            <a:ext cx="2840124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cs-CZ" sz="1693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F7CBD-69F8-4A7C-ABA3-B4730B252BB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9405" y="6246923"/>
            <a:ext cx="3864189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cs-CZ" sz="1693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E36B46-6A1A-4D63-B2BD-2A79AEB77BD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41122" y="6246923"/>
            <a:ext cx="2840124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cs-CZ" sz="1693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30C2DCC-ADA9-44EC-B957-941EBC66C93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5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hangingPunct="0">
        <a:tabLst/>
        <a:defRPr lang="cs-CZ" sz="5321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hangingPunct="0">
        <a:spcBef>
          <a:spcPts val="1714"/>
        </a:spcBef>
        <a:spcAft>
          <a:spcPts val="0"/>
        </a:spcAft>
        <a:tabLst/>
        <a:defRPr lang="cs-CZ" sz="387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9.png"/><Relationship Id="rId4" Type="http://schemas.openxmlformats.org/officeDocument/2006/relationships/hyperlink" Target="https://cit.vfu.cz/statpotr/POTR/Teorie/tabulky.htm#Ftest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hyperlink" Target="https://k101.unob.cz/~neubauer/pdf/tabulky.pdf" TargetMode="Externa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mendelu.cz/drapela/Statisticke_metody/teorie%20text%20I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s://cit.vfu.cz/statpotr/POTR/Teorie/tabulky.htm#Ftest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sofia.cz/wiki/Znam%C3%A9nkov%C3%BD_test" TargetMode="External"/><Relationship Id="rId3" Type="http://schemas.openxmlformats.org/officeDocument/2006/relationships/hyperlink" Target="http://ach.upol.cz/user-files/intranet/08-neparametricketesty-2012-1347562623.pdf?fbclid=IwAR1ddEa32MO4n5ge6LVMwGD6uWVedTpph9E9MLWrapvR1KhtQ8FsMG_JKIc" TargetMode="External"/><Relationship Id="rId7" Type="http://schemas.openxmlformats.org/officeDocument/2006/relationships/hyperlink" Target="https://sms.nipax.cz/_media/planovani_experimentu:ppe_5.pdf" TargetMode="External"/><Relationship Id="rId2" Type="http://schemas.openxmlformats.org/officeDocument/2006/relationships/hyperlink" Target="https://portal.matematickabiologie.cz/index.php?pg=aplikovana-analyza-klinickych-a-biologickych-dat--analyza-a-management-dat-pro-zdravotnicke-obory--testovani-hypotez-o-kvantitativnich-promennych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iba.muni.cz/res/file/ucebnice/pavlik-biostatistika-v2.pdf" TargetMode="External"/><Relationship Id="rId5" Type="http://schemas.openxmlformats.org/officeDocument/2006/relationships/hyperlink" Target="http://www.biostatisticka.cz/wp-content/seminar/Motol-lekce5.pdf" TargetMode="External"/><Relationship Id="rId4" Type="http://schemas.openxmlformats.org/officeDocument/2006/relationships/hyperlink" Target="https://math.feld.cvut.cz/ftp/prucha/ubmi/predn/u15.pdf?fbclid=IwAR2KOU6Rk6ddXL9KbszBQh_NRqxquHEMD0jMiiCGxbiT2qjUhiZy6nHPVjk" TargetMode="External"/><Relationship Id="rId9" Type="http://schemas.openxmlformats.org/officeDocument/2006/relationships/hyperlink" Target="https://cit.vfu.cz/statpotr/POTR/Teorie/Predn4/znamenko.htm" TargetMode="Externa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A744D36-D721-4AB9-8EC6-5F7A44BA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CC72DF-261E-4048-8940-D627E2646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Biostatistika</a:t>
            </a:r>
            <a:endParaRPr lang="en-US" sz="44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F0981D-A147-456F-90EF-09A25FD59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707027"/>
            <a:ext cx="4864817" cy="8431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Taťána Bržezická, Ondřej Dvorský, Daniela </a:t>
            </a:r>
            <a:r>
              <a:rPr lang="cs-CZ" sz="14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Gachová</a:t>
            </a:r>
            <a:r>
              <a:rPr lang="cs-CZ" sz="1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1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</a:t>
            </a:r>
            <a:r>
              <a:rPr lang="cs-CZ" sz="14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Gečnuk</a:t>
            </a:r>
            <a:r>
              <a:rPr lang="cs-CZ" sz="1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Natálie Němcová</a:t>
            </a:r>
            <a:endParaRPr lang="en-US" sz="14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4B164-4864-4EED-94FC-5C8B4414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a vizualizace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D7F72-7E4A-401E-8FEA-CCD02C8D0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Kvantitativní data</a:t>
            </a:r>
          </a:p>
          <a:p>
            <a:pPr lvl="1"/>
            <a:r>
              <a:rPr lang="en-US" dirty="0" err="1"/>
              <a:t>Mír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polohy</a:t>
            </a:r>
            <a:r>
              <a:rPr lang="cs-CZ" dirty="0"/>
              <a:t> – shrnuje soubor dat jedním číslem a představuje „typickou hodnotu“ – </a:t>
            </a:r>
            <a:r>
              <a:rPr lang="cs-CZ" b="1" dirty="0"/>
              <a:t>průměr, medián</a:t>
            </a:r>
          </a:p>
          <a:p>
            <a:pPr lvl="1"/>
            <a:endParaRPr lang="cs-CZ" b="1" dirty="0"/>
          </a:p>
          <a:p>
            <a:pPr lvl="1"/>
            <a:r>
              <a:rPr lang="en-US" dirty="0" err="1"/>
              <a:t>Mír</a:t>
            </a:r>
            <a:r>
              <a:rPr lang="cs-CZ" dirty="0"/>
              <a:t>a</a:t>
            </a:r>
            <a:r>
              <a:rPr lang="en-US" dirty="0"/>
              <a:t> variability</a:t>
            </a:r>
            <a:r>
              <a:rPr lang="cs-CZ" dirty="0"/>
              <a:t> 	– jak jsou kolem „typické hodnoty“ rozloženy ostatní hodnoty </a:t>
            </a:r>
          </a:p>
          <a:p>
            <a:pPr marL="274320" lvl="1" indent="0">
              <a:buNone/>
            </a:pPr>
            <a:r>
              <a:rPr lang="cs-CZ" dirty="0"/>
              <a:t>		– </a:t>
            </a:r>
            <a:r>
              <a:rPr lang="cs-CZ" b="1" dirty="0"/>
              <a:t>rozpětí </a:t>
            </a:r>
            <a:r>
              <a:rPr lang="cs-CZ" dirty="0"/>
              <a:t>= rozsah hodnot (interval min a max hodnoty) - náchylnost k odlehlým hodnotám</a:t>
            </a:r>
          </a:p>
          <a:p>
            <a:pPr marL="274320" lvl="1" indent="0">
              <a:buNone/>
            </a:pPr>
            <a:r>
              <a:rPr lang="cs-CZ" dirty="0"/>
              <a:t>		– kvantilové rozpětí (interval definovaný hodnotami p% kvantilu a </a:t>
            </a:r>
            <a:r>
              <a:rPr lang="en-US" dirty="0"/>
              <a:t>[</a:t>
            </a:r>
            <a:r>
              <a:rPr lang="cs-CZ" dirty="0"/>
              <a:t>100 – p</a:t>
            </a:r>
            <a:r>
              <a:rPr lang="en-US" dirty="0"/>
              <a:t>]</a:t>
            </a:r>
            <a:r>
              <a:rPr lang="cs-CZ" dirty="0"/>
              <a:t>% kvantilu)</a:t>
            </a:r>
          </a:p>
          <a:p>
            <a:pPr marL="274320" lvl="1" indent="0">
              <a:buNone/>
            </a:pPr>
            <a:r>
              <a:rPr lang="cs-CZ" dirty="0"/>
              <a:t>		– </a:t>
            </a:r>
            <a:r>
              <a:rPr lang="cs-CZ" dirty="0" err="1"/>
              <a:t>kvartilové</a:t>
            </a:r>
            <a:r>
              <a:rPr lang="cs-CZ" dirty="0"/>
              <a:t> rozpětí (dán dolním a horním kvartilem, pokrývá 50 % pozorovaných hodnot)</a:t>
            </a:r>
          </a:p>
          <a:p>
            <a:pPr marL="274320" lvl="1" indent="0">
              <a:buNone/>
            </a:pPr>
            <a:endParaRPr lang="cs-CZ" dirty="0"/>
          </a:p>
          <a:p>
            <a:pPr lvl="1"/>
            <a:r>
              <a:rPr lang="en-US" dirty="0" err="1"/>
              <a:t>Bodový</a:t>
            </a:r>
            <a:r>
              <a:rPr lang="cs-CZ" dirty="0"/>
              <a:t> </a:t>
            </a:r>
            <a:r>
              <a:rPr lang="en-US" dirty="0" err="1"/>
              <a:t>graf</a:t>
            </a:r>
            <a:r>
              <a:rPr lang="cs-CZ" dirty="0"/>
              <a:t>, k</a:t>
            </a:r>
            <a:r>
              <a:rPr lang="en-US" dirty="0" err="1"/>
              <a:t>rabicový</a:t>
            </a:r>
            <a:r>
              <a:rPr lang="cs-CZ" dirty="0"/>
              <a:t> </a:t>
            </a:r>
            <a:r>
              <a:rPr lang="en-US" dirty="0" err="1"/>
              <a:t>graf</a:t>
            </a:r>
            <a:r>
              <a:rPr lang="cs-CZ" dirty="0"/>
              <a:t>, h</a:t>
            </a:r>
            <a:r>
              <a:rPr lang="en-US" dirty="0" err="1"/>
              <a:t>istogram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AB4DDC-4506-4AFF-BCCE-42CF20A9A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998771"/>
              </p:ext>
            </p:extLst>
          </p:nvPr>
        </p:nvGraphicFramePr>
        <p:xfrm>
          <a:off x="9247694" y="642594"/>
          <a:ext cx="2353245" cy="178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41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47877-8B23-4F36-B9F6-CE48902C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 err="1"/>
              <a:t>Bodový</a:t>
            </a:r>
            <a:r>
              <a:rPr lang="cs-CZ" dirty="0"/>
              <a:t> </a:t>
            </a:r>
            <a:r>
              <a:rPr lang="en-US" dirty="0" err="1"/>
              <a:t>graf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199EFF-B43C-4E5A-8759-E319844A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843367"/>
            <a:ext cx="4414438" cy="318943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7521D-FA70-48C2-9B88-5C25CFA7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 err="1"/>
              <a:t>zobrazuj</a:t>
            </a:r>
            <a:r>
              <a:rPr lang="cs-CZ" dirty="0"/>
              <a:t>e</a:t>
            </a:r>
            <a:r>
              <a:rPr lang="en-US" dirty="0"/>
              <a:t>  </a:t>
            </a:r>
            <a:r>
              <a:rPr lang="en-US" dirty="0" err="1"/>
              <a:t>každou</a:t>
            </a:r>
            <a:r>
              <a:rPr lang="en-US" dirty="0"/>
              <a:t>  </a:t>
            </a:r>
            <a:r>
              <a:rPr lang="en-US" dirty="0" err="1"/>
              <a:t>měřenou</a:t>
            </a:r>
            <a:r>
              <a:rPr lang="en-US" dirty="0"/>
              <a:t>  </a:t>
            </a:r>
            <a:r>
              <a:rPr lang="en-US" dirty="0" err="1"/>
              <a:t>hodnotu</a:t>
            </a:r>
            <a:r>
              <a:rPr lang="en-US" dirty="0"/>
              <a:t>  </a:t>
            </a:r>
            <a:r>
              <a:rPr lang="en-US" dirty="0" err="1"/>
              <a:t>jako</a:t>
            </a:r>
            <a:r>
              <a:rPr lang="en-US" dirty="0"/>
              <a:t>  bod  </a:t>
            </a:r>
            <a:r>
              <a:rPr lang="en-US" dirty="0" err="1"/>
              <a:t>plochy</a:t>
            </a:r>
            <a:endParaRPr lang="cs-CZ" dirty="0"/>
          </a:p>
          <a:p>
            <a:r>
              <a:rPr lang="cs-CZ" dirty="0"/>
              <a:t>použití </a:t>
            </a:r>
            <a:r>
              <a:rPr lang="en-US" dirty="0" err="1"/>
              <a:t>zejména</a:t>
            </a:r>
            <a:r>
              <a:rPr lang="en-US" dirty="0"/>
              <a:t>  </a:t>
            </a:r>
            <a:r>
              <a:rPr lang="cs-CZ" dirty="0"/>
              <a:t>pro</a:t>
            </a:r>
            <a:r>
              <a:rPr lang="en-US" dirty="0"/>
              <a:t>  </a:t>
            </a:r>
            <a:r>
              <a:rPr lang="en-US" dirty="0" err="1"/>
              <a:t>vizualizaci</a:t>
            </a:r>
            <a:r>
              <a:rPr lang="en-US" dirty="0"/>
              <a:t>  </a:t>
            </a:r>
            <a:r>
              <a:rPr lang="en-US" dirty="0" err="1"/>
              <a:t>vzájemného</a:t>
            </a:r>
            <a:r>
              <a:rPr lang="en-US" dirty="0"/>
              <a:t>  </a:t>
            </a:r>
            <a:r>
              <a:rPr lang="en-US" dirty="0" err="1"/>
              <a:t>vztahu</a:t>
            </a:r>
            <a:r>
              <a:rPr lang="en-US" dirty="0"/>
              <a:t> 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veličin</a:t>
            </a:r>
            <a:r>
              <a:rPr lang="en-US" dirty="0"/>
              <a:t> </a:t>
            </a:r>
            <a:r>
              <a:rPr lang="en-US" dirty="0" err="1"/>
              <a:t>spojitého</a:t>
            </a:r>
            <a:r>
              <a:rPr lang="en-US" dirty="0"/>
              <a:t> </a:t>
            </a:r>
            <a:r>
              <a:rPr lang="en-US" dirty="0" err="1"/>
              <a:t>typu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 err="1"/>
              <a:t>odnoty</a:t>
            </a:r>
            <a:r>
              <a:rPr lang="en-US" dirty="0"/>
              <a:t>  </a:t>
            </a:r>
            <a:r>
              <a:rPr lang="en-US" dirty="0" err="1"/>
              <a:t>jedné</a:t>
            </a:r>
            <a:r>
              <a:rPr lang="en-US" dirty="0"/>
              <a:t> </a:t>
            </a:r>
            <a:r>
              <a:rPr lang="en-US" dirty="0" err="1"/>
              <a:t>veličiny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zobrazeny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x</a:t>
            </a:r>
            <a:endParaRPr lang="cs-CZ" dirty="0"/>
          </a:p>
          <a:p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druhé</a:t>
            </a:r>
            <a:r>
              <a:rPr lang="en-US" dirty="0"/>
              <a:t> </a:t>
            </a:r>
            <a:r>
              <a:rPr lang="en-US" dirty="0" err="1"/>
              <a:t>veličiny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zobrazeny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159905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C3E3D-1883-49D5-B90E-A595D90A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 err="1"/>
              <a:t>Krabicový</a:t>
            </a:r>
            <a:r>
              <a:rPr lang="cs-CZ" dirty="0"/>
              <a:t> </a:t>
            </a:r>
            <a:r>
              <a:rPr lang="en-US" dirty="0" err="1"/>
              <a:t>graf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059B4C-4BCC-4B39-93AD-5DD22338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42" y="1700601"/>
            <a:ext cx="3606552" cy="348032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E24E8-ED42-4BB8-944A-8C644A60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dirty="0" err="1"/>
              <a:t>kvartilové</a:t>
            </a:r>
            <a:r>
              <a:rPr lang="en-US" dirty="0"/>
              <a:t>  </a:t>
            </a:r>
            <a:r>
              <a:rPr lang="en-US" dirty="0" err="1"/>
              <a:t>rozpětí</a:t>
            </a:r>
            <a:r>
              <a:rPr lang="cs-CZ" dirty="0"/>
              <a:t> – </a:t>
            </a:r>
            <a:r>
              <a:rPr lang="en-US" dirty="0" err="1"/>
              <a:t>ohraničuje</a:t>
            </a:r>
            <a:r>
              <a:rPr lang="en-US" dirty="0"/>
              <a:t>  50%  </a:t>
            </a:r>
            <a:r>
              <a:rPr lang="en-US" dirty="0" err="1"/>
              <a:t>pozorovaných</a:t>
            </a:r>
            <a:r>
              <a:rPr lang="en-US" dirty="0"/>
              <a:t>  </a:t>
            </a:r>
            <a:r>
              <a:rPr lang="cs-CZ" dirty="0"/>
              <a:t>	</a:t>
            </a:r>
            <a:r>
              <a:rPr lang="en-US" dirty="0" err="1"/>
              <a:t>hodnot</a:t>
            </a:r>
            <a:r>
              <a:rPr lang="cs-CZ" dirty="0"/>
              <a:t> (hranice horní a dolní kvartil)</a:t>
            </a:r>
          </a:p>
        </p:txBody>
      </p:sp>
    </p:spTree>
    <p:extLst>
      <p:ext uri="{BB962C8B-B14F-4D97-AF65-F5344CB8AC3E}">
        <p14:creationId xmlns:p14="http://schemas.microsoft.com/office/powerpoint/2010/main" val="136355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E0323-01ED-4A16-A150-9AC18AC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Histogram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71664E-C615-46E2-96EB-F9434842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99" y="1328745"/>
            <a:ext cx="4414438" cy="84977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DF6EA-321A-421B-B011-724B31D2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en-US" dirty="0" err="1"/>
              <a:t>ro</a:t>
            </a:r>
            <a:r>
              <a:rPr lang="en-US" dirty="0"/>
              <a:t>  </a:t>
            </a:r>
            <a:r>
              <a:rPr lang="en-US" dirty="0" err="1"/>
              <a:t>vizualizaci</a:t>
            </a:r>
            <a:r>
              <a:rPr lang="en-US" dirty="0"/>
              <a:t> </a:t>
            </a:r>
            <a:r>
              <a:rPr lang="en-US" dirty="0" err="1"/>
              <a:t>poměrových</a:t>
            </a:r>
            <a:r>
              <a:rPr lang="en-US" dirty="0"/>
              <a:t> a </a:t>
            </a:r>
            <a:r>
              <a:rPr lang="en-US" dirty="0" err="1"/>
              <a:t>intervalových</a:t>
            </a:r>
            <a:r>
              <a:rPr lang="en-US" dirty="0"/>
              <a:t> </a:t>
            </a:r>
            <a:r>
              <a:rPr lang="cs-CZ" dirty="0"/>
              <a:t>dat</a:t>
            </a:r>
          </a:p>
          <a:p>
            <a:r>
              <a:rPr lang="cs-CZ" dirty="0"/>
              <a:t>p</a:t>
            </a:r>
            <a:r>
              <a:rPr lang="en-US" dirty="0" err="1"/>
              <a:t>řipomíná</a:t>
            </a:r>
            <a:r>
              <a:rPr lang="en-US" dirty="0"/>
              <a:t> </a:t>
            </a:r>
            <a:r>
              <a:rPr lang="en-US" dirty="0" err="1"/>
              <a:t>sloupcový</a:t>
            </a:r>
            <a:r>
              <a:rPr lang="cs-CZ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 err="1"/>
              <a:t>Rozdíl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sloupec</a:t>
            </a:r>
            <a:r>
              <a:rPr lang="en-US" dirty="0"/>
              <a:t> v </a:t>
            </a:r>
            <a:r>
              <a:rPr lang="en-US" dirty="0" err="1"/>
              <a:t>histogramu</a:t>
            </a:r>
            <a:r>
              <a:rPr lang="en-US" dirty="0"/>
              <a:t> </a:t>
            </a:r>
            <a:r>
              <a:rPr lang="en-US" dirty="0" err="1"/>
              <a:t>odráží</a:t>
            </a:r>
            <a:r>
              <a:rPr lang="en-US" dirty="0"/>
              <a:t> </a:t>
            </a:r>
            <a:r>
              <a:rPr lang="en-US" dirty="0" err="1"/>
              <a:t>absolutní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relativní</a:t>
            </a:r>
            <a:r>
              <a:rPr lang="en-US" dirty="0"/>
              <a:t> </a:t>
            </a:r>
            <a:r>
              <a:rPr lang="en-US" dirty="0" err="1"/>
              <a:t>četnost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jednotku</a:t>
            </a:r>
            <a:r>
              <a:rPr lang="en-US" dirty="0"/>
              <a:t> </a:t>
            </a:r>
            <a:r>
              <a:rPr lang="en-US" dirty="0" err="1"/>
              <a:t>sledované</a:t>
            </a:r>
            <a:r>
              <a:rPr lang="en-US" dirty="0"/>
              <a:t> </a:t>
            </a:r>
            <a:r>
              <a:rPr lang="en-US" dirty="0" err="1"/>
              <a:t>veličiny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vodorovné</a:t>
            </a:r>
            <a:r>
              <a:rPr lang="en-US" dirty="0"/>
              <a:t> </a:t>
            </a:r>
            <a:r>
              <a:rPr lang="en-US" dirty="0" err="1"/>
              <a:t>ose</a:t>
            </a:r>
            <a:endParaRPr lang="cs-CZ" dirty="0"/>
          </a:p>
          <a:p>
            <a:r>
              <a:rPr lang="en-US" dirty="0" err="1"/>
              <a:t>seřa</a:t>
            </a:r>
            <a:r>
              <a:rPr lang="cs-CZ" dirty="0" err="1"/>
              <a:t>zení</a:t>
            </a:r>
            <a:r>
              <a:rPr lang="en-US" dirty="0"/>
              <a:t> </a:t>
            </a:r>
            <a:r>
              <a:rPr lang="cs-CZ" dirty="0"/>
              <a:t>hodnot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 </a:t>
            </a:r>
            <a:r>
              <a:rPr lang="en-US" dirty="0" err="1"/>
              <a:t>velikosti</a:t>
            </a:r>
            <a:r>
              <a:rPr lang="en-US" dirty="0"/>
              <a:t>  </a:t>
            </a:r>
            <a:endParaRPr lang="cs-CZ" dirty="0"/>
          </a:p>
          <a:p>
            <a:r>
              <a:rPr lang="en-US" dirty="0" err="1"/>
              <a:t>rozděl</a:t>
            </a:r>
            <a:r>
              <a:rPr lang="cs-CZ" dirty="0" err="1"/>
              <a:t>ení</a:t>
            </a:r>
            <a:r>
              <a:rPr lang="en-US" dirty="0"/>
              <a:t> do </a:t>
            </a:r>
            <a:r>
              <a:rPr lang="en-US" dirty="0" err="1"/>
              <a:t>vzájemně</a:t>
            </a:r>
            <a:r>
              <a:rPr lang="en-US" dirty="0"/>
              <a:t> </a:t>
            </a:r>
            <a:r>
              <a:rPr lang="en-US" dirty="0" err="1"/>
              <a:t>disjunktních</a:t>
            </a:r>
            <a:r>
              <a:rPr lang="en-US" dirty="0"/>
              <a:t> interval</a:t>
            </a:r>
            <a:r>
              <a:rPr lang="cs-CZ" dirty="0"/>
              <a:t>ů</a:t>
            </a:r>
          </a:p>
          <a:p>
            <a:r>
              <a:rPr lang="cs-CZ" dirty="0"/>
              <a:t>standardizace na šířku intervalu (70+ vypadá četnější než 60-69 viz tabulka, ale není, viz graf)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602AA1-70D2-43F4-8DBE-E3A8D647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08" y="2603334"/>
            <a:ext cx="4734420" cy="24047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5148C4D-EC0A-4BA1-97CF-460E2B6A27B0}"/>
              </a:ext>
            </a:extLst>
          </p:cNvPr>
          <p:cNvSpPr txBox="1"/>
          <p:nvPr/>
        </p:nvSpPr>
        <p:spPr>
          <a:xfrm>
            <a:off x="1603429" y="2352283"/>
            <a:ext cx="4414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Relativní četnost		Absolutní </a:t>
            </a:r>
            <a:endParaRPr lang="en-US" sz="12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89637D-94D2-4768-8200-263BE2C38620}"/>
              </a:ext>
            </a:extLst>
          </p:cNvPr>
          <p:cNvSpPr txBox="1"/>
          <p:nvPr/>
        </p:nvSpPr>
        <p:spPr>
          <a:xfrm>
            <a:off x="1119979" y="5260157"/>
            <a:ext cx="44996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n</a:t>
            </a:r>
            <a:r>
              <a:rPr lang="cs-CZ" sz="1100" dirty="0"/>
              <a:t> … celkový počet hodnot  sledované veličiny</a:t>
            </a:r>
          </a:p>
          <a:p>
            <a:r>
              <a:rPr lang="en-US" sz="1100" b="1" dirty="0" err="1"/>
              <a:t>d</a:t>
            </a:r>
            <a:r>
              <a:rPr lang="en-US" sz="1100" b="1" baseline="-25000" dirty="0" err="1"/>
              <a:t>j</a:t>
            </a:r>
            <a:r>
              <a:rPr lang="cs-CZ" sz="1100" dirty="0"/>
              <a:t> … š</a:t>
            </a:r>
            <a:r>
              <a:rPr lang="en-US" sz="1100" dirty="0" err="1"/>
              <a:t>ířk</a:t>
            </a:r>
            <a:r>
              <a:rPr lang="cs-CZ" sz="1100" dirty="0"/>
              <a:t>a</a:t>
            </a:r>
            <a:r>
              <a:rPr lang="en-US" sz="1100" dirty="0"/>
              <a:t> </a:t>
            </a:r>
            <a:r>
              <a:rPr lang="en-US" sz="1100" dirty="0" err="1"/>
              <a:t>intervalu</a:t>
            </a:r>
            <a:endParaRPr lang="en-US" sz="1100" dirty="0"/>
          </a:p>
          <a:p>
            <a:r>
              <a:rPr lang="cs-CZ" sz="1100" b="1" dirty="0"/>
              <a:t>n</a:t>
            </a:r>
            <a:r>
              <a:rPr lang="en-US" sz="1100" b="1" baseline="-25000" dirty="0"/>
              <a:t>j</a:t>
            </a:r>
            <a:r>
              <a:rPr lang="cs-CZ" sz="1100" b="1" dirty="0"/>
              <a:t> </a:t>
            </a:r>
            <a:r>
              <a:rPr lang="cs-CZ" sz="1100" dirty="0"/>
              <a:t>… </a:t>
            </a:r>
            <a:r>
              <a:rPr lang="en-US" sz="1100" dirty="0" err="1"/>
              <a:t>počet</a:t>
            </a:r>
            <a:r>
              <a:rPr lang="en-US" sz="1100" dirty="0"/>
              <a:t> </a:t>
            </a:r>
            <a:r>
              <a:rPr lang="en-US" sz="1100" dirty="0" err="1"/>
              <a:t>pozorovaných</a:t>
            </a:r>
            <a:r>
              <a:rPr lang="en-US" sz="1100" dirty="0"/>
              <a:t> </a:t>
            </a:r>
            <a:r>
              <a:rPr lang="en-US" sz="1100" dirty="0" err="1"/>
              <a:t>hodnot</a:t>
            </a:r>
            <a:r>
              <a:rPr lang="cs-CZ" sz="1100" dirty="0"/>
              <a:t> v </a:t>
            </a:r>
            <a:r>
              <a:rPr lang="en-US" sz="1100" dirty="0" err="1"/>
              <a:t>intervalu</a:t>
            </a:r>
            <a:endParaRPr lang="en-US" sz="11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7D8F8A-31D5-4648-819C-324CC3AD2DA2}"/>
              </a:ext>
            </a:extLst>
          </p:cNvPr>
          <p:cNvSpPr txBox="1"/>
          <p:nvPr/>
        </p:nvSpPr>
        <p:spPr>
          <a:xfrm>
            <a:off x="1205199" y="990402"/>
            <a:ext cx="3836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Příklad </a:t>
            </a:r>
            <a:r>
              <a:rPr lang="en-US" sz="1200" b="1" dirty="0" err="1"/>
              <a:t>pacientek</a:t>
            </a:r>
            <a:r>
              <a:rPr lang="en-US" sz="1200" b="1" dirty="0"/>
              <a:t> s </a:t>
            </a:r>
            <a:r>
              <a:rPr lang="en-US" sz="1200" b="1" dirty="0" err="1"/>
              <a:t>karcinomem</a:t>
            </a:r>
            <a:r>
              <a:rPr lang="en-US" sz="1200" b="1" dirty="0"/>
              <a:t> </a:t>
            </a:r>
            <a:r>
              <a:rPr lang="en-US" sz="1200" b="1" dirty="0" err="1"/>
              <a:t>prsu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9963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SROVNÁNÍ PRŮMĚRU A MEDIÁNU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ukazatele středu souboru dat</a:t>
            </a:r>
          </a:p>
          <a:p>
            <a:r>
              <a:rPr lang="cs-CZ" sz="2600" dirty="0"/>
              <a:t>jedno číslo, které představuje „typickou hodnotu“, kolem které mají ostatní pozorované hodnoty tendenci kolísat</a:t>
            </a:r>
          </a:p>
          <a:p>
            <a:pPr>
              <a:buNone/>
            </a:pPr>
            <a:endParaRPr lang="cs-CZ" sz="2600" dirty="0"/>
          </a:p>
          <a:p>
            <a:pPr>
              <a:buNone/>
            </a:pPr>
            <a:r>
              <a:rPr lang="cs-CZ" sz="2800" dirty="0"/>
              <a:t>PRŮMĚR</a:t>
            </a:r>
            <a:endParaRPr lang="cs-CZ" dirty="0"/>
          </a:p>
          <a:p>
            <a:r>
              <a:rPr lang="cs-CZ" sz="2400" dirty="0"/>
              <a:t>vypočten ze všech pozorovaných hodnot</a:t>
            </a:r>
          </a:p>
          <a:p>
            <a:r>
              <a:rPr lang="cs-CZ" sz="2400" dirty="0"/>
              <a:t>symetrická data, neobsahují odlehlé hodnoty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60" y="5193686"/>
            <a:ext cx="1857388" cy="756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00043"/>
            <a:ext cx="8229600" cy="3143272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MEDIÁN</a:t>
            </a:r>
            <a:endParaRPr lang="cs-CZ" dirty="0"/>
          </a:p>
          <a:p>
            <a:r>
              <a:rPr lang="cs-CZ" sz="2400" dirty="0"/>
              <a:t>prostřední hodnota – dělí celý soubor na dvě poloviny</a:t>
            </a:r>
          </a:p>
          <a:p>
            <a:r>
              <a:rPr lang="cs-CZ" sz="2400" dirty="0"/>
              <a:t>asymetrická data, přítomnost odlehlé hodnoty</a:t>
            </a:r>
          </a:p>
          <a:p>
            <a:r>
              <a:rPr lang="cs-CZ" sz="2400" dirty="0"/>
              <a:t>např. výpočet průměrného platu</a:t>
            </a:r>
          </a:p>
          <a:p>
            <a:pPr>
              <a:buNone/>
            </a:pPr>
            <a:endParaRPr lang="cs-CZ" sz="2400" dirty="0"/>
          </a:p>
          <a:p>
            <a:r>
              <a:rPr lang="cs-CZ" sz="2400" dirty="0"/>
              <a:t>zvážit, co použiju, uvést obě hodnoty</a:t>
            </a:r>
          </a:p>
        </p:txBody>
      </p:sp>
      <p:pic>
        <p:nvPicPr>
          <p:cNvPr id="10248" name="Picture 8" descr="Výsledek obrázku pro srovnání průměru a mediánu symetrie"/>
          <p:cNvPicPr>
            <a:picLocks noChangeAspect="1" noChangeArrowheads="1"/>
          </p:cNvPicPr>
          <p:nvPr/>
        </p:nvPicPr>
        <p:blipFill>
          <a:blip r:embed="rId2"/>
          <a:srcRect l="5995" t="35968" r="8081" b="26731"/>
          <a:stretch>
            <a:fillRect/>
          </a:stretch>
        </p:blipFill>
        <p:spPr bwMode="auto">
          <a:xfrm>
            <a:off x="2595538" y="4143380"/>
            <a:ext cx="7143800" cy="232588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952728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  <a:latin typeface="Calibri"/>
              </a:rPr>
              <a:t>Symetrická data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24628" y="371475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  <a:latin typeface="Calibri"/>
              </a:rPr>
              <a:t>Asymetrická data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SMĚRODATNÁ ODCHYLKA, CHYBA PRŮMĚRU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cs-CZ" sz="2400" dirty="0"/>
              <a:t>ukazatele šířky rozložení</a:t>
            </a:r>
          </a:p>
          <a:p>
            <a:pPr lvl="1"/>
            <a:r>
              <a:rPr lang="cs-CZ" sz="2000" dirty="0"/>
              <a:t>např. větší variabilita u hodnot 0-100 než u 40-60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ROZPTYL</a:t>
            </a:r>
          </a:p>
          <a:p>
            <a:r>
              <a:rPr lang="cs-CZ" sz="2400" dirty="0"/>
              <a:t>získaný na základě odchylky jednotlivých hodnot od průměru</a:t>
            </a:r>
          </a:p>
          <a:p>
            <a:r>
              <a:rPr lang="cs-CZ" sz="2400" dirty="0"/>
              <a:t>nejvyšší vypovídající schopnost v případě symetrického rozdělení</a:t>
            </a:r>
          </a:p>
          <a:p>
            <a:pPr>
              <a:buNone/>
            </a:pPr>
            <a:r>
              <a:rPr lang="cs-CZ" sz="2400" dirty="0"/>
              <a:t>SMĚRODATNÁ ODCHYLKA (SD) – variabilita pozorované proměnné</a:t>
            </a:r>
          </a:p>
          <a:p>
            <a:r>
              <a:rPr lang="cs-CZ" sz="2400" dirty="0"/>
              <a:t>druhá odmocnina z rozptylu</a:t>
            </a:r>
          </a:p>
          <a:p>
            <a:r>
              <a:rPr lang="cs-CZ" sz="2400" dirty="0"/>
              <a:t>pro n &lt; 7: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1422" y="5929330"/>
            <a:ext cx="1106492" cy="404814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065" y="2500298"/>
            <a:ext cx="1727205" cy="64770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239140" y="5572141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prstClr val="black"/>
                </a:solidFill>
                <a:latin typeface="Calibri"/>
              </a:rPr>
              <a:t>X …. průměr</a:t>
            </a:r>
          </a:p>
          <a:p>
            <a:r>
              <a:rPr lang="cs-CZ" sz="1600" dirty="0">
                <a:solidFill>
                  <a:prstClr val="black"/>
                </a:solidFill>
                <a:latin typeface="Calibri"/>
              </a:rPr>
              <a:t>R …. rozpětí</a:t>
            </a:r>
          </a:p>
          <a:p>
            <a:r>
              <a:rPr lang="cs-CZ" sz="1600" dirty="0">
                <a:solidFill>
                  <a:prstClr val="black"/>
                </a:solidFill>
                <a:latin typeface="Calibri"/>
              </a:rPr>
              <a:t>n …. počet měření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69" t="19324" r="36979" b="12774"/>
          <a:stretch>
            <a:fillRect/>
          </a:stretch>
        </p:blipFill>
        <p:spPr bwMode="auto">
          <a:xfrm>
            <a:off x="2309786" y="642918"/>
            <a:ext cx="72298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71480"/>
            <a:ext cx="8229600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/>
              <a:t>RELATIVNÍ SMĚRODATNÁ ODCHYLKA (RSD; %)</a:t>
            </a:r>
          </a:p>
          <a:p>
            <a:r>
              <a:rPr lang="cs-CZ" sz="2400" dirty="0"/>
              <a:t>vhodné pro srovnání variability více souborů, které se liší úrovní hodnot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STŘEDNÍ CHYBA PRŮMĚRU</a:t>
            </a:r>
          </a:p>
          <a:p>
            <a:r>
              <a:rPr lang="cs-CZ" sz="2400" dirty="0"/>
              <a:t>směrodatná odchylka rozložení průměru</a:t>
            </a:r>
          </a:p>
          <a:p>
            <a:pPr lvl="0"/>
            <a:r>
              <a:rPr lang="cs-CZ" sz="2400" dirty="0"/>
              <a:t>měří se rozptýlenost vypočteného X v různých výběrových souborech vybraných z 1 velkého základního souboru → s menší chybou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INTERVAL SPOLEHLIVOSTI</a:t>
            </a:r>
          </a:p>
          <a:p>
            <a:r>
              <a:rPr lang="cs-CZ" sz="2400" dirty="0"/>
              <a:t>interval, v němž s danou pravděpodobností leží správná hodnota µ</a:t>
            </a:r>
          </a:p>
          <a:p>
            <a:pPr lvl="0"/>
            <a:r>
              <a:rPr lang="cs-CZ" sz="2400" dirty="0"/>
              <a:t>pro n &lt;7: µ = X ± </a:t>
            </a:r>
            <a:r>
              <a:rPr lang="cs-CZ" sz="2400" dirty="0" err="1"/>
              <a:t>K</a:t>
            </a:r>
            <a:r>
              <a:rPr lang="cs-CZ" sz="2400" baseline="-25000" dirty="0" err="1"/>
              <a:t>n</a:t>
            </a:r>
            <a:r>
              <a:rPr lang="cs-CZ" sz="2400" dirty="0" err="1"/>
              <a:t>R</a:t>
            </a:r>
            <a:endParaRPr lang="cs-CZ" sz="2400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pro n &gt; 7: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33" y="5715017"/>
            <a:ext cx="1546121" cy="698249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050" y="1428736"/>
            <a:ext cx="1632344" cy="59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4034" y="14285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TEST ODLEHLÝCH HODNOT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1158" y="1357298"/>
            <a:ext cx="8572560" cy="5143536"/>
          </a:xfrm>
        </p:spPr>
        <p:txBody>
          <a:bodyPr>
            <a:normAutofit/>
          </a:bodyPr>
          <a:lstStyle/>
          <a:p>
            <a:r>
              <a:rPr lang="cs-CZ" sz="2400" dirty="0"/>
              <a:t>Q-test a T-test</a:t>
            </a:r>
          </a:p>
          <a:p>
            <a:r>
              <a:rPr lang="cs-CZ" sz="2400" dirty="0"/>
              <a:t>zjišťujeme, zda se krajní hodnoty souboru statisticky významně liší od ostatních paralelních měření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800" dirty="0"/>
              <a:t>DEAN-DIXONŮV Q-TEST – pro n&lt;7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sz="2400" dirty="0"/>
          </a:p>
          <a:p>
            <a:r>
              <a:rPr lang="cs-CZ" sz="2000" dirty="0"/>
              <a:t>nalezené hodnoty Q</a:t>
            </a:r>
            <a:r>
              <a:rPr lang="cs-CZ" sz="2000" baseline="-25000" dirty="0"/>
              <a:t>1</a:t>
            </a:r>
            <a:r>
              <a:rPr lang="cs-CZ" sz="2000" dirty="0"/>
              <a:t> nebo </a:t>
            </a:r>
            <a:r>
              <a:rPr lang="cs-CZ" sz="2000" dirty="0" err="1"/>
              <a:t>Q</a:t>
            </a:r>
            <a:r>
              <a:rPr lang="cs-CZ" sz="2000" baseline="-25000" dirty="0" err="1"/>
              <a:t>n</a:t>
            </a:r>
            <a:r>
              <a:rPr lang="cs-CZ" sz="2000" dirty="0"/>
              <a:t> se srovnávají s tabelovanou hodnotou </a:t>
            </a:r>
            <a:r>
              <a:rPr lang="cs-CZ" sz="2000" dirty="0" err="1"/>
              <a:t>Q</a:t>
            </a:r>
            <a:r>
              <a:rPr lang="cs-CZ" sz="2000" baseline="-25000" dirty="0" err="1"/>
              <a:t>k</a:t>
            </a:r>
            <a:endParaRPr lang="cs-CZ" sz="2000" baseline="-25000" dirty="0"/>
          </a:p>
          <a:p>
            <a:r>
              <a:rPr lang="cs-CZ" sz="2000" dirty="0"/>
              <a:t>když Q</a:t>
            </a:r>
            <a:r>
              <a:rPr lang="cs-CZ" sz="2000" baseline="-25000" dirty="0"/>
              <a:t>1</a:t>
            </a:r>
            <a:r>
              <a:rPr lang="cs-CZ" sz="2000" dirty="0"/>
              <a:t> nebo </a:t>
            </a:r>
            <a:r>
              <a:rPr lang="cs-CZ" sz="2000" dirty="0" err="1"/>
              <a:t>Q</a:t>
            </a:r>
            <a:r>
              <a:rPr lang="cs-CZ" sz="2000" baseline="-25000" dirty="0" err="1"/>
              <a:t>n</a:t>
            </a:r>
            <a:r>
              <a:rPr lang="cs-CZ" sz="2000" dirty="0"/>
              <a:t> &lt; </a:t>
            </a:r>
            <a:r>
              <a:rPr lang="cs-CZ" sz="2000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→ výsledek NENÍ odlehlý a zůstane součástí souboru dat</a:t>
            </a:r>
          </a:p>
          <a:p>
            <a:r>
              <a:rPr lang="cs-CZ" sz="2000" dirty="0"/>
              <a:t>když Q</a:t>
            </a:r>
            <a:r>
              <a:rPr lang="cs-CZ" sz="2000" baseline="-25000" dirty="0"/>
              <a:t>1</a:t>
            </a:r>
            <a:r>
              <a:rPr lang="cs-CZ" sz="2000" dirty="0"/>
              <a:t> nebo </a:t>
            </a:r>
            <a:r>
              <a:rPr lang="cs-CZ" sz="2000" dirty="0" err="1"/>
              <a:t>Q</a:t>
            </a:r>
            <a:r>
              <a:rPr lang="cs-CZ" sz="2000" baseline="-25000" dirty="0" err="1"/>
              <a:t>n</a:t>
            </a:r>
            <a:r>
              <a:rPr lang="cs-CZ" sz="2000" dirty="0"/>
              <a:t> &gt; </a:t>
            </a:r>
            <a:r>
              <a:rPr lang="cs-CZ" sz="2000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→ výsledek JE odlehlý a vyloučí se ze souboru dat</a:t>
            </a:r>
          </a:p>
          <a:p>
            <a:endParaRPr lang="cs-CZ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224" y="3786190"/>
            <a:ext cx="1731824" cy="635002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116" y="3786191"/>
            <a:ext cx="1878170" cy="570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0B74E0-38B6-441B-934B-A0F39FAB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25" y="1420706"/>
            <a:ext cx="3466540" cy="4016587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Osnova</a:t>
            </a: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5FA3D4-2F02-4B49-8227-9240D238B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723" y="1420706"/>
            <a:ext cx="5514758" cy="4016587"/>
          </a:xfrm>
        </p:spPr>
        <p:txBody>
          <a:bodyPr anchor="ctr">
            <a:normAutofit/>
          </a:bodyPr>
          <a:lstStyle/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Základní pojmy 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Srovnání průměru a mediánu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Směrodatná odchylka, chyba průměru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odlehlých hodnot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Vybraná rozdělení pravděpodobnosti</a:t>
            </a:r>
          </a:p>
          <a:p>
            <a:pPr lvl="0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Testování hypotéz v biostatistice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Parametrické testy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Neparametrické testy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2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9720" y="571480"/>
            <a:ext cx="850112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/>
              <a:t>GRUBSŮV T-TEST – pro n&gt;7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sz="4000" dirty="0"/>
          </a:p>
          <a:p>
            <a:r>
              <a:rPr lang="cs-CZ" sz="2000" dirty="0"/>
              <a:t>nalezené hodnoty T</a:t>
            </a:r>
            <a:r>
              <a:rPr lang="cs-CZ" sz="2000" baseline="-25000" dirty="0"/>
              <a:t>1</a:t>
            </a:r>
            <a:r>
              <a:rPr lang="cs-CZ" sz="2000" dirty="0"/>
              <a:t> nebo </a:t>
            </a:r>
            <a:r>
              <a:rPr lang="cs-CZ" sz="2000" dirty="0" err="1"/>
              <a:t>T</a:t>
            </a:r>
            <a:r>
              <a:rPr lang="cs-CZ" sz="2000" baseline="-25000" dirty="0" err="1"/>
              <a:t>n</a:t>
            </a:r>
            <a:r>
              <a:rPr lang="cs-CZ" sz="2000" dirty="0"/>
              <a:t> se srovnávají s tabelovanou hodnotou </a:t>
            </a:r>
            <a:r>
              <a:rPr lang="cs-CZ" sz="2000" dirty="0" err="1"/>
              <a:t>T</a:t>
            </a:r>
            <a:r>
              <a:rPr lang="cs-CZ" sz="2000" baseline="-25000" dirty="0" err="1"/>
              <a:t>k</a:t>
            </a:r>
            <a:endParaRPr lang="cs-CZ" sz="2000" baseline="-25000" dirty="0"/>
          </a:p>
          <a:p>
            <a:r>
              <a:rPr lang="cs-CZ" sz="2000" dirty="0"/>
              <a:t>když T</a:t>
            </a:r>
            <a:r>
              <a:rPr lang="cs-CZ" sz="2000" baseline="-25000" dirty="0"/>
              <a:t>1</a:t>
            </a:r>
            <a:r>
              <a:rPr lang="cs-CZ" sz="2000" dirty="0"/>
              <a:t> nebo </a:t>
            </a:r>
            <a:r>
              <a:rPr lang="cs-CZ" sz="2000" dirty="0" err="1"/>
              <a:t>T</a:t>
            </a:r>
            <a:r>
              <a:rPr lang="cs-CZ" sz="2000" baseline="-25000" dirty="0" err="1"/>
              <a:t>n</a:t>
            </a:r>
            <a:r>
              <a:rPr lang="cs-CZ" sz="2000" dirty="0"/>
              <a:t> &lt; </a:t>
            </a:r>
            <a:r>
              <a:rPr lang="cs-CZ" sz="2000" dirty="0" err="1"/>
              <a:t>T</a:t>
            </a:r>
            <a:r>
              <a:rPr lang="cs-CZ" sz="2000" baseline="-25000" dirty="0" err="1"/>
              <a:t>k</a:t>
            </a:r>
            <a:r>
              <a:rPr lang="cs-CZ" sz="2000" dirty="0"/>
              <a:t> → výsledek NENÍ odlehlý a zůstane součástí souboru dat</a:t>
            </a:r>
          </a:p>
          <a:p>
            <a:r>
              <a:rPr lang="cs-CZ" sz="2000" dirty="0"/>
              <a:t>když T</a:t>
            </a:r>
            <a:r>
              <a:rPr lang="cs-CZ" sz="2000" baseline="-25000" dirty="0"/>
              <a:t>1</a:t>
            </a:r>
            <a:r>
              <a:rPr lang="cs-CZ" sz="2000" dirty="0"/>
              <a:t> nebo </a:t>
            </a:r>
            <a:r>
              <a:rPr lang="cs-CZ" sz="2000" dirty="0" err="1"/>
              <a:t>T</a:t>
            </a:r>
            <a:r>
              <a:rPr lang="cs-CZ" sz="2000" baseline="-25000" dirty="0" err="1"/>
              <a:t>n</a:t>
            </a:r>
            <a:r>
              <a:rPr lang="cs-CZ" sz="2000" dirty="0"/>
              <a:t> &gt; </a:t>
            </a:r>
            <a:r>
              <a:rPr lang="cs-CZ" sz="2000" dirty="0" err="1"/>
              <a:t>T</a:t>
            </a:r>
            <a:r>
              <a:rPr lang="cs-CZ" sz="2000" baseline="-25000" dirty="0" err="1"/>
              <a:t>k</a:t>
            </a:r>
            <a:r>
              <a:rPr lang="cs-CZ" sz="2000" dirty="0"/>
              <a:t> → výsledek JE odlehlý a vyloučí se ze souboru dat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Postup při Q- nebo T-testu:</a:t>
            </a:r>
          </a:p>
          <a:p>
            <a:r>
              <a:rPr lang="cs-CZ" sz="1800" dirty="0"/>
              <a:t>výsledky daného stanovení se seřadí podle velikosti hodnot → x</a:t>
            </a:r>
            <a:r>
              <a:rPr lang="cs-CZ" sz="1800" baseline="-25000" dirty="0"/>
              <a:t>1</a:t>
            </a:r>
            <a:r>
              <a:rPr lang="cs-CZ" sz="1800" dirty="0"/>
              <a:t> &lt; x</a:t>
            </a:r>
            <a:r>
              <a:rPr lang="cs-CZ" sz="1800" baseline="-25000" dirty="0"/>
              <a:t>2</a:t>
            </a:r>
            <a:r>
              <a:rPr lang="cs-CZ" sz="1800" dirty="0"/>
              <a:t> &lt; x</a:t>
            </a:r>
            <a:r>
              <a:rPr lang="cs-CZ" sz="1800" baseline="-25000" dirty="0"/>
              <a:t>3</a:t>
            </a:r>
            <a:r>
              <a:rPr lang="cs-CZ" sz="1800" dirty="0"/>
              <a:t> &lt; x</a:t>
            </a:r>
            <a:r>
              <a:rPr lang="cs-CZ" sz="1800" baseline="-25000" dirty="0"/>
              <a:t>4</a:t>
            </a:r>
            <a:r>
              <a:rPr lang="cs-CZ" sz="1800" dirty="0"/>
              <a:t> … &lt; </a:t>
            </a:r>
            <a:r>
              <a:rPr lang="cs-CZ" sz="1800" dirty="0" err="1"/>
              <a:t>x</a:t>
            </a:r>
            <a:r>
              <a:rPr lang="cs-CZ" sz="1800" baseline="-25000" dirty="0" err="1"/>
              <a:t>n</a:t>
            </a:r>
            <a:endParaRPr lang="cs-CZ" sz="1800" dirty="0"/>
          </a:p>
          <a:p>
            <a:pPr lvl="0"/>
            <a:r>
              <a:rPr lang="cs-CZ" sz="1800" dirty="0"/>
              <a:t>otestují se pouze krajní hodnoty souboru dat podle Q- nebo T- testu</a:t>
            </a:r>
          </a:p>
          <a:p>
            <a:pPr lvl="0"/>
            <a:r>
              <a:rPr lang="cs-CZ" sz="1800" dirty="0"/>
              <a:t>pokud ani jedna z krajních hodnot není odlehlá, tak počítáme se všemi hodnotami souboru dat</a:t>
            </a:r>
          </a:p>
          <a:p>
            <a:pPr lvl="0"/>
            <a:r>
              <a:rPr lang="cs-CZ" sz="1800" dirty="0"/>
              <a:t>pokud je alespoň jedna z hodnot odlehlá, vyloučíme ji ze souboru dat a pokračujeme opět krokem 1)</a:t>
            </a:r>
          </a:p>
          <a:p>
            <a:pPr>
              <a:buNone/>
            </a:pPr>
            <a:endParaRPr lang="cs-CZ" sz="2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4167" y="1285860"/>
            <a:ext cx="1798211" cy="70644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48" y="1214422"/>
            <a:ext cx="1772522" cy="70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85728"/>
            <a:ext cx="8229600" cy="6429420"/>
          </a:xfrm>
        </p:spPr>
        <p:txBody>
          <a:bodyPr>
            <a:normAutofit fontScale="85000" lnSpcReduction="20000"/>
          </a:bodyPr>
          <a:lstStyle/>
          <a:p>
            <a:r>
              <a:rPr lang="cs-CZ" sz="2300" dirty="0"/>
              <a:t>Př. Ve vzorku multivitaminového přípravku byl pomoci metody AAS stanovován obsah Zn. Opakovaným měřením byly získány tyto obsahy: 164,1 mg/l, 165,0 mg/l, 166,9 mg/l, 157,2 mg/l, 166,9 mg/l, 163,0 mg/l. Výsledky otestujte na odlehlost a vypočtěte průměrnou hodnotu a směrodatnou odchylku měření.</a:t>
            </a:r>
          </a:p>
          <a:p>
            <a:endParaRPr lang="cs-CZ" sz="2000" dirty="0"/>
          </a:p>
          <a:p>
            <a:pPr>
              <a:buNone/>
            </a:pPr>
            <a:r>
              <a:rPr lang="cs-CZ" sz="2100" dirty="0"/>
              <a:t>157,2 mg/l, 163,0 mg/l, 164,1 mg/l, 165,0 mg/l, 166,9 mg/l, 166,9 mg/l</a:t>
            </a:r>
          </a:p>
          <a:p>
            <a:pPr>
              <a:buNone/>
            </a:pPr>
            <a:r>
              <a:rPr lang="cs-CZ" sz="2100" dirty="0"/>
              <a:t>R = 166,9 – 157,2 = 9,7 mg/l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100" dirty="0"/>
              <a:t>Q</a:t>
            </a:r>
            <a:r>
              <a:rPr lang="cs-CZ" sz="2100" baseline="-25000" dirty="0"/>
              <a:t>1</a:t>
            </a:r>
            <a:r>
              <a:rPr lang="cs-CZ" sz="2100" dirty="0"/>
              <a:t> = 0,598 &gt; 0,560 (Q</a:t>
            </a:r>
            <a:r>
              <a:rPr lang="cs-CZ" sz="2100" baseline="-25000" dirty="0"/>
              <a:t>k6</a:t>
            </a:r>
            <a:r>
              <a:rPr lang="cs-CZ" sz="2100" dirty="0"/>
              <a:t>) …. </a:t>
            </a:r>
            <a:r>
              <a:rPr lang="cs-CZ" sz="2100" b="1" dirty="0"/>
              <a:t>JE</a:t>
            </a:r>
            <a:r>
              <a:rPr lang="cs-CZ" sz="2100" dirty="0"/>
              <a:t> odlehlé</a:t>
            </a:r>
          </a:p>
          <a:p>
            <a:pPr>
              <a:buNone/>
            </a:pPr>
            <a:r>
              <a:rPr lang="cs-CZ" sz="2100" dirty="0"/>
              <a:t>Q</a:t>
            </a:r>
            <a:r>
              <a:rPr lang="cs-CZ" sz="2100" baseline="-25000" dirty="0"/>
              <a:t>6</a:t>
            </a:r>
            <a:r>
              <a:rPr lang="cs-CZ" sz="2100" dirty="0"/>
              <a:t> = 0 &lt; </a:t>
            </a:r>
            <a:r>
              <a:rPr lang="cs-CZ" sz="2100" dirty="0" err="1"/>
              <a:t>0</a:t>
            </a:r>
            <a:r>
              <a:rPr lang="cs-CZ" sz="2100" dirty="0"/>
              <a:t>,560 (Q</a:t>
            </a:r>
            <a:r>
              <a:rPr lang="cs-CZ" sz="2100" baseline="-25000" dirty="0"/>
              <a:t>k6</a:t>
            </a:r>
            <a:r>
              <a:rPr lang="cs-CZ" sz="2100" dirty="0"/>
              <a:t>) …. </a:t>
            </a:r>
            <a:r>
              <a:rPr lang="cs-CZ" sz="2100" b="1" dirty="0"/>
              <a:t>NENÍ</a:t>
            </a:r>
            <a:r>
              <a:rPr lang="cs-CZ" sz="2100" dirty="0"/>
              <a:t> odlehlé</a:t>
            </a:r>
          </a:p>
          <a:p>
            <a:pPr>
              <a:buNone/>
            </a:pPr>
            <a:endParaRPr lang="cs-CZ" sz="2100" dirty="0"/>
          </a:p>
          <a:p>
            <a:pPr>
              <a:buNone/>
            </a:pPr>
            <a:r>
              <a:rPr lang="cs-CZ" sz="2100" dirty="0"/>
              <a:t>163,0 mg/l, 164,1 mg/l, 165,0 mg/l, 166,9 mg/l, 166,9 mg/l</a:t>
            </a:r>
          </a:p>
          <a:p>
            <a:pPr>
              <a:buNone/>
            </a:pPr>
            <a:r>
              <a:rPr lang="cs-CZ" sz="2100" dirty="0"/>
              <a:t>R = 166,9 – 163,0 = 3,9 mg/l</a:t>
            </a:r>
          </a:p>
          <a:p>
            <a:pPr>
              <a:buNone/>
            </a:pPr>
            <a:endParaRPr lang="cs-CZ" sz="2100" dirty="0"/>
          </a:p>
          <a:p>
            <a:pPr>
              <a:buNone/>
            </a:pPr>
            <a:r>
              <a:rPr lang="cs-CZ" sz="2100" dirty="0"/>
              <a:t>Q</a:t>
            </a:r>
            <a:r>
              <a:rPr lang="cs-CZ" sz="2100" baseline="-25000" dirty="0"/>
              <a:t>1</a:t>
            </a:r>
            <a:r>
              <a:rPr lang="cs-CZ" sz="2100" dirty="0"/>
              <a:t> = 0,282 &lt; 0,642 (Q</a:t>
            </a:r>
            <a:r>
              <a:rPr lang="cs-CZ" sz="2100" baseline="-25000" dirty="0"/>
              <a:t>k5</a:t>
            </a:r>
            <a:r>
              <a:rPr lang="cs-CZ" sz="2100" dirty="0"/>
              <a:t>) … </a:t>
            </a:r>
            <a:r>
              <a:rPr lang="cs-CZ" sz="2100" b="1" dirty="0"/>
              <a:t>NENÍ</a:t>
            </a:r>
            <a:r>
              <a:rPr lang="cs-CZ" sz="2100" dirty="0"/>
              <a:t> odlehlé</a:t>
            </a:r>
          </a:p>
          <a:p>
            <a:pPr>
              <a:buNone/>
            </a:pPr>
            <a:r>
              <a:rPr lang="cs-CZ" sz="2100" dirty="0"/>
              <a:t>Q</a:t>
            </a:r>
            <a:r>
              <a:rPr lang="cs-CZ" sz="2100" baseline="-25000" dirty="0"/>
              <a:t>5</a:t>
            </a:r>
            <a:r>
              <a:rPr lang="cs-CZ" sz="2100" dirty="0"/>
              <a:t> = 0 &lt; </a:t>
            </a:r>
            <a:r>
              <a:rPr lang="cs-CZ" sz="2100" dirty="0" err="1"/>
              <a:t>0</a:t>
            </a:r>
            <a:r>
              <a:rPr lang="cs-CZ" sz="2100" dirty="0"/>
              <a:t>,642 (Q</a:t>
            </a:r>
            <a:r>
              <a:rPr lang="cs-CZ" sz="2100" baseline="-25000" dirty="0"/>
              <a:t>k5</a:t>
            </a:r>
            <a:r>
              <a:rPr lang="cs-CZ" sz="2100" dirty="0"/>
              <a:t>) …. </a:t>
            </a:r>
            <a:r>
              <a:rPr lang="cs-CZ" sz="2100" b="1" dirty="0"/>
              <a:t>NENÍ</a:t>
            </a:r>
            <a:r>
              <a:rPr lang="cs-CZ" sz="2100" dirty="0"/>
              <a:t> odlehlé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100" dirty="0"/>
              <a:t>X = </a:t>
            </a:r>
            <a:r>
              <a:rPr lang="cs-CZ" sz="2100" b="1" dirty="0"/>
              <a:t>165,2 mg/l</a:t>
            </a:r>
          </a:p>
          <a:p>
            <a:pPr>
              <a:buNone/>
            </a:pPr>
            <a:r>
              <a:rPr lang="cs-CZ" sz="2100" dirty="0"/>
              <a:t>s = </a:t>
            </a:r>
            <a:r>
              <a:rPr lang="cs-CZ" sz="2100" dirty="0" err="1"/>
              <a:t>k</a:t>
            </a:r>
            <a:r>
              <a:rPr lang="cs-CZ" sz="2100" baseline="-25000" dirty="0" err="1"/>
              <a:t>n</a:t>
            </a:r>
            <a:r>
              <a:rPr lang="cs-CZ" sz="2100" dirty="0" err="1"/>
              <a:t>R</a:t>
            </a:r>
            <a:r>
              <a:rPr lang="cs-CZ" sz="2100" dirty="0"/>
              <a:t> = 0,430 × 3,9 = </a:t>
            </a:r>
            <a:r>
              <a:rPr lang="cs-CZ" sz="2100" b="1" dirty="0"/>
              <a:t>1,7 mg/l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6910" y="2571745"/>
            <a:ext cx="3714776" cy="531993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0314" y="2500307"/>
            <a:ext cx="3500462" cy="538533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7439" y="4714884"/>
            <a:ext cx="3569419" cy="51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69" t="19324" r="36979" b="12774"/>
          <a:stretch>
            <a:fillRect/>
          </a:stretch>
        </p:blipFill>
        <p:spPr bwMode="auto">
          <a:xfrm>
            <a:off x="2309787" y="642918"/>
            <a:ext cx="7431175" cy="536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TEST PRAVDIVOSTI VÝSLEDKU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6"/>
            <a:ext cx="8229600" cy="5214974"/>
          </a:xfrm>
        </p:spPr>
        <p:txBody>
          <a:bodyPr>
            <a:normAutofit/>
          </a:bodyPr>
          <a:lstStyle/>
          <a:p>
            <a:r>
              <a:rPr lang="cs-CZ" sz="2400" dirty="0"/>
              <a:t>Lordův a Studentův test</a:t>
            </a:r>
          </a:p>
          <a:p>
            <a:r>
              <a:rPr lang="cs-CZ" sz="2400" dirty="0"/>
              <a:t>naměřený výsledek se srovnává se správnou hodnotou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800" dirty="0"/>
              <a:t>LORDŮV TEST – pro n &lt; 7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nalezená hodnot u se srovnává s tabelovanou hodnotou </a:t>
            </a:r>
            <a:r>
              <a:rPr lang="cs-CZ" sz="2000" dirty="0" err="1"/>
              <a:t>u</a:t>
            </a:r>
            <a:r>
              <a:rPr lang="cs-CZ" sz="2000" baseline="-25000" dirty="0" err="1"/>
              <a:t>k</a:t>
            </a:r>
            <a:endParaRPr lang="cs-CZ" sz="2000" baseline="-25000" dirty="0"/>
          </a:p>
          <a:p>
            <a:r>
              <a:rPr lang="cs-CZ" sz="2000" dirty="0"/>
              <a:t>u &lt; </a:t>
            </a:r>
            <a:r>
              <a:rPr lang="cs-CZ" sz="2000" dirty="0" err="1"/>
              <a:t>u</a:t>
            </a:r>
            <a:r>
              <a:rPr lang="cs-CZ" sz="2000" baseline="-25000" dirty="0" err="1"/>
              <a:t>k</a:t>
            </a:r>
            <a:r>
              <a:rPr lang="cs-CZ" sz="2000" dirty="0"/>
              <a:t> → výsledek JE pravdivý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800" dirty="0"/>
              <a:t>STUDENTŮV TEST – pro n &gt; 7</a:t>
            </a:r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nalezená hodnot t se srovnává s tabelovanou hodnotou </a:t>
            </a:r>
            <a:r>
              <a:rPr lang="cs-CZ" sz="2000" dirty="0" err="1"/>
              <a:t>t</a:t>
            </a:r>
            <a:r>
              <a:rPr lang="cs-CZ" sz="2000" baseline="-25000" dirty="0" err="1"/>
              <a:t>k</a:t>
            </a:r>
            <a:endParaRPr lang="cs-CZ" sz="2000" baseline="-25000" dirty="0"/>
          </a:p>
          <a:p>
            <a:r>
              <a:rPr lang="cs-CZ" sz="2000" dirty="0"/>
              <a:t>t &lt; </a:t>
            </a:r>
            <a:r>
              <a:rPr lang="cs-CZ" sz="2000" dirty="0" err="1"/>
              <a:t>t</a:t>
            </a:r>
            <a:r>
              <a:rPr lang="cs-CZ" sz="2000" baseline="-25000" dirty="0" err="1"/>
              <a:t>k</a:t>
            </a:r>
            <a:r>
              <a:rPr lang="cs-CZ" sz="2000" dirty="0"/>
              <a:t> → výsledek JE pravdivý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2" y="2786059"/>
            <a:ext cx="1785950" cy="79215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4628" y="4929198"/>
            <a:ext cx="2071702" cy="730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05" t="30898" r="38715" b="12003"/>
          <a:stretch>
            <a:fillRect/>
          </a:stretch>
        </p:blipFill>
        <p:spPr bwMode="auto">
          <a:xfrm>
            <a:off x="2309787" y="1071546"/>
            <a:ext cx="770371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524100" y="714357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  <a:latin typeface="Calibri"/>
              </a:rPr>
              <a:t>test pravdivosti výsledků – tabelované hodnoty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u</a:t>
            </a:r>
            <a:r>
              <a:rPr lang="cs-CZ" sz="2400" b="1" baseline="-25000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a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cs-CZ" sz="2400" b="1" baseline="-25000" dirty="0" err="1">
                <a:solidFill>
                  <a:prstClr val="black"/>
                </a:solidFill>
                <a:latin typeface="Calibri"/>
              </a:rPr>
              <a:t>k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93BF6F-CD43-47E3-8A0A-15E78358E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E6585132-B1F7-47C5-811A-E10EA1704E61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25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3073" name="Rectangle 1">
            <a:extLst>
              <a:ext uri="{FF2B5EF4-FFF2-40B4-BE49-F238E27FC236}">
                <a16:creationId xmlns:a16="http://schemas.microsoft.com/office/drawing/2014/main" id="{9C283E99-DC8B-41C5-BCF8-D044FF8F9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172" y="1353743"/>
            <a:ext cx="8229024" cy="1700819"/>
          </a:xfrm>
          <a:ln/>
        </p:spPr>
        <p:txBody>
          <a:bodyPr vert="horz" wrap="square" lIns="0" tIns="32005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3629" b="1" u="sng"/>
              <a:t>Vybraná rozdělení pravděpodobnosti a Kaplan-Meierův odhad funkce přežití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E85B13E-B614-4D0F-B07C-AE28585C49B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980049" y="1604329"/>
            <a:ext cx="8229024" cy="4526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4" rIns="0" bIns="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Aft>
                <a:spcPct val="0"/>
              </a:spcAft>
              <a:buClrTx/>
              <a:tabLst>
                <a:tab pos="0" algn="l"/>
                <a:tab pos="95052" algn="l"/>
                <a:tab pos="502623" algn="l"/>
                <a:tab pos="910194" algn="l"/>
                <a:tab pos="1317765" algn="l"/>
                <a:tab pos="1725336" algn="l"/>
                <a:tab pos="2132907" algn="l"/>
                <a:tab pos="2540478" algn="l"/>
                <a:tab pos="2948049" algn="l"/>
                <a:tab pos="3355619" algn="l"/>
                <a:tab pos="3763191" algn="l"/>
                <a:tab pos="4170761" algn="l"/>
                <a:tab pos="4578333" algn="l"/>
                <a:tab pos="4985903" algn="l"/>
                <a:tab pos="5393475" algn="l"/>
                <a:tab pos="5801045" algn="l"/>
                <a:tab pos="6208616" algn="l"/>
                <a:tab pos="6616187" algn="l"/>
                <a:tab pos="7023758" algn="l"/>
                <a:tab pos="7431329" algn="l"/>
                <a:tab pos="7838900" algn="l"/>
                <a:tab pos="7880665" algn="l"/>
              </a:tabLst>
            </a:pPr>
            <a:r>
              <a:rPr lang="en-US" altLang="cs-CZ"/>
              <a:t>Bc. Ondřej Dvorský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6BD809-4542-4833-B754-7C95DC59E0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AFC97A4D-9673-4722-A0BB-EE7C10E96120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26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B905FA0F-2355-490C-94C1-01401B70C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35271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/>
              <a:t> </a:t>
            </a:r>
            <a:r>
              <a:rPr lang="en-US" altLang="cs-CZ" sz="2540" b="1" u="sng"/>
              <a:t>Schematické vyjádření konceptu náhodné veličiny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BDBF939-504E-403E-A565-2BE3B4F3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6" y="1633132"/>
            <a:ext cx="8653868" cy="40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19D3EE-FEF1-4DA1-8347-94C468173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8E32C3BD-03DC-4E29-A03A-0F6B016960D9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27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C0A81616-7698-4ADD-B149-2729A22B4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8690" y="119533"/>
            <a:ext cx="8229024" cy="1144920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Spojité a diskrétní náhodné veličiny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C02B35-D3CB-451D-BB44-42562986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38" y="979304"/>
            <a:ext cx="6531085" cy="540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311372-C02E-46A2-AB54-3CF936FB91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4A6968A7-FF68-43F6-8D95-B46631E8E14C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28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id="{BF172461-C8AA-46B3-A00E-439EADFFC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35271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b="1" u="sng"/>
              <a:t>Statistické metody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37BCBEF-429B-4B15-9EAE-4E2EF4FFC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3172" y="1960047"/>
            <a:ext cx="8229024" cy="4526395"/>
          </a:xfrm>
          <a:ln/>
        </p:spPr>
        <p:txBody>
          <a:bodyPr/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b="1"/>
              <a:t>Neparametrické</a:t>
            </a:r>
            <a:r>
              <a:rPr lang="en-US" altLang="cs-CZ"/>
              <a:t> - nevyžadují specifikaci konkrétního rozdělení pozorovaných hodnot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b="1"/>
              <a:t>Parametrické</a:t>
            </a:r>
            <a:r>
              <a:rPr lang="en-US" altLang="cs-CZ"/>
              <a:t> - vyžadují specifikaci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1B8FF5-B8E4-49C5-ACB3-254AC8C70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C7E13B78-7081-43C2-B060-2D6B93A2FCE6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29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9C413A97-5314-4699-9942-B90C15443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Spojitá rozdělení pravděpodobnosti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E917BD4-65B9-44D7-ACBA-0AD57F76B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6258" y="1604329"/>
            <a:ext cx="8818045" cy="4526396"/>
          </a:xfrm>
          <a:ln/>
        </p:spPr>
        <p:txBody>
          <a:bodyPr vert="horz" wrap="square" lIns="0" tIns="14370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  <a:tab pos="8537387" algn="l"/>
              </a:tabLst>
            </a:pPr>
            <a:r>
              <a:rPr lang="en-US" altLang="cs-CZ" sz="1633" b="1"/>
              <a:t>Normální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  <a:tab pos="8537387" algn="l"/>
              </a:tabLst>
            </a:pPr>
            <a:r>
              <a:rPr lang="en-US" altLang="cs-CZ" sz="1633"/>
              <a:t>Rovnoměrně spojité - f(x) na intervalu (a, b) konstantní a mimo tento interval nulová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  <a:tab pos="8537387" algn="l"/>
              </a:tabLst>
            </a:pPr>
            <a:r>
              <a:rPr lang="en-US" altLang="cs-CZ" sz="1633"/>
              <a:t>Chí-kvadrát - při konstrukci intervalu spolehlivosti pro rozptyl náhodné veličiny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  <a:tab pos="8537387" algn="l"/>
              </a:tabLst>
            </a:pPr>
            <a:r>
              <a:rPr lang="en-US" altLang="cs-CZ" sz="1633" b="1"/>
              <a:t>Studentovo </a:t>
            </a:r>
            <a:r>
              <a:rPr lang="en-US" altLang="cs-CZ" sz="1633" b="1" i="1"/>
              <a:t>t</a:t>
            </a:r>
            <a:r>
              <a:rPr lang="en-US" altLang="cs-CZ" sz="1633"/>
              <a:t>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  <a:tab pos="8537387" algn="l"/>
              </a:tabLst>
            </a:pPr>
            <a:r>
              <a:rPr lang="en-US" altLang="cs-CZ" sz="1633" b="1"/>
              <a:t>Logaritmicko-normální</a:t>
            </a:r>
            <a:r>
              <a:rPr lang="en-US" altLang="cs-CZ" sz="1633"/>
              <a:t>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  <a:tab pos="8537387" algn="l"/>
              </a:tabLst>
            </a:pPr>
            <a:r>
              <a:rPr lang="en-US" altLang="cs-CZ" sz="1633"/>
              <a:t>Exponenciální - popisuje délku časových intervalů mezi jednotlivými událostmi, když se tyto 	události vyskytují vzájemně nezávisle a s konstantní intenzitou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  <a:tab pos="8537387" algn="l"/>
              </a:tabLst>
            </a:pPr>
            <a:r>
              <a:rPr lang="en-US" altLang="cs-CZ" sz="1633"/>
              <a:t>Fisherovo </a:t>
            </a:r>
            <a:r>
              <a:rPr lang="en-US" altLang="cs-CZ" sz="1633" i="1"/>
              <a:t>F</a:t>
            </a:r>
            <a:r>
              <a:rPr lang="en-US" altLang="cs-CZ" sz="1633"/>
              <a:t> - sestrojení intervalu spolehlivosti pro podíl dvou rozptylů normálního rozdělení; 	testování hypotézy o rovnosti středních hodnot veličiny </a:t>
            </a:r>
            <a:r>
              <a:rPr lang="en-US" altLang="cs-CZ" sz="1633" i="1"/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6C0C3-01B5-4F79-90D4-BF9751B2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57C2E-2568-49CF-97BE-49362261E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4919221" cy="3749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Obecně o biostatistice</a:t>
            </a:r>
          </a:p>
          <a:p>
            <a:pPr marL="0" indent="0">
              <a:buNone/>
            </a:pPr>
            <a:endParaRPr lang="cs-CZ" sz="300" b="1" dirty="0"/>
          </a:p>
          <a:p>
            <a:pPr marL="0" indent="0">
              <a:buNone/>
            </a:pPr>
            <a:r>
              <a:rPr lang="cs-CZ" dirty="0"/>
              <a:t>B</a:t>
            </a:r>
            <a:r>
              <a:rPr lang="sv-SE" dirty="0"/>
              <a:t>iostatistika  primárně vychází  ze  statistiky</a:t>
            </a:r>
            <a:endParaRPr lang="cs-CZ" dirty="0"/>
          </a:p>
          <a:p>
            <a:pPr marL="0" indent="0">
              <a:buNone/>
            </a:pPr>
            <a:endParaRPr lang="cs-CZ" sz="100" dirty="0"/>
          </a:p>
          <a:p>
            <a:pPr lvl="1"/>
            <a:r>
              <a:rPr lang="cs-CZ" dirty="0"/>
              <a:t>Na rozdíl od statistiky je více zaměřená do praxe</a:t>
            </a:r>
          </a:p>
          <a:p>
            <a:pPr lvl="1"/>
            <a:r>
              <a:rPr lang="cs-CZ" dirty="0"/>
              <a:t>A</a:t>
            </a:r>
            <a:r>
              <a:rPr lang="en-US" dirty="0" err="1"/>
              <a:t>plikac</a:t>
            </a:r>
            <a:r>
              <a:rPr lang="cs-CZ" dirty="0"/>
              <a:t>e</a:t>
            </a:r>
            <a:r>
              <a:rPr lang="en-US" dirty="0"/>
              <a:t>  a  </a:t>
            </a:r>
            <a:r>
              <a:rPr lang="en-US" dirty="0" err="1"/>
              <a:t>vývoj</a:t>
            </a:r>
            <a:r>
              <a:rPr lang="en-US" dirty="0"/>
              <a:t>  </a:t>
            </a:r>
            <a:r>
              <a:rPr lang="en-US" dirty="0" err="1"/>
              <a:t>statistických</a:t>
            </a:r>
            <a:r>
              <a:rPr lang="en-US" dirty="0"/>
              <a:t>  </a:t>
            </a:r>
            <a:r>
              <a:rPr lang="en-US" dirty="0" err="1"/>
              <a:t>metod</a:t>
            </a:r>
            <a:r>
              <a:rPr lang="en-US" dirty="0"/>
              <a:t>  pro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biologických</a:t>
            </a:r>
            <a:r>
              <a:rPr lang="en-US" dirty="0"/>
              <a:t> a </a:t>
            </a:r>
            <a:r>
              <a:rPr lang="en-US" dirty="0" err="1"/>
              <a:t>klinických</a:t>
            </a:r>
            <a:r>
              <a:rPr lang="en-US" dirty="0"/>
              <a:t> </a:t>
            </a:r>
            <a:r>
              <a:rPr lang="en-US" dirty="0" err="1"/>
              <a:t>problémů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Z</a:t>
            </a:r>
            <a:r>
              <a:rPr lang="en-US" dirty="0" err="1"/>
              <a:t>ískání</a:t>
            </a:r>
            <a:r>
              <a:rPr lang="en-US" dirty="0"/>
              <a:t> </a:t>
            </a:r>
            <a:r>
              <a:rPr lang="en-US" dirty="0" err="1"/>
              <a:t>užitečn</a:t>
            </a:r>
            <a:r>
              <a:rPr lang="cs-CZ" dirty="0" err="1"/>
              <a:t>ých</a:t>
            </a:r>
            <a:r>
              <a:rPr lang="en-US" dirty="0"/>
              <a:t> </a:t>
            </a:r>
            <a:r>
              <a:rPr lang="en-US" dirty="0" err="1"/>
              <a:t>informac</a:t>
            </a:r>
            <a:r>
              <a:rPr lang="cs-CZ" dirty="0"/>
              <a:t>í</a:t>
            </a:r>
            <a:r>
              <a:rPr lang="en-US" dirty="0"/>
              <a:t> z </a:t>
            </a:r>
            <a:r>
              <a:rPr lang="en-US" dirty="0" err="1"/>
              <a:t>pozorovaných</a:t>
            </a:r>
            <a:r>
              <a:rPr lang="en-US" dirty="0"/>
              <a:t> </a:t>
            </a:r>
            <a:r>
              <a:rPr lang="en-US" dirty="0" err="1"/>
              <a:t>dat</a:t>
            </a:r>
            <a:endParaRPr lang="cs-CZ" dirty="0"/>
          </a:p>
          <a:p>
            <a:pPr marL="0" indent="0">
              <a:buNone/>
            </a:pPr>
            <a:endParaRPr lang="cs-CZ" sz="100" dirty="0"/>
          </a:p>
          <a:p>
            <a:pPr lvl="1"/>
            <a:r>
              <a:rPr lang="cs-CZ" dirty="0"/>
              <a:t>prostý popis  stavu  sledovaného  souboru</a:t>
            </a:r>
          </a:p>
          <a:p>
            <a:pPr lvl="1"/>
            <a:r>
              <a:rPr lang="cs-CZ" dirty="0"/>
              <a:t>identifikace faktorů ovlivňujících chování souboru</a:t>
            </a:r>
          </a:p>
          <a:p>
            <a:pPr lvl="1"/>
            <a:r>
              <a:rPr lang="cs-CZ" dirty="0"/>
              <a:t>rozhodnutí  o  nějaké  jeho  neznámé  charakteristice</a:t>
            </a:r>
          </a:p>
          <a:p>
            <a:endParaRPr lang="cs-CZ" sz="9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3E9D84-322E-40EE-932E-59F9463AB4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00" dirty="0"/>
          </a:p>
          <a:p>
            <a:pPr marL="0" indent="0">
              <a:buNone/>
            </a:pPr>
            <a:r>
              <a:rPr lang="cs-CZ" dirty="0"/>
              <a:t>Důsledek získané informace </a:t>
            </a:r>
          </a:p>
          <a:p>
            <a:pPr marL="0" indent="0">
              <a:buNone/>
            </a:pPr>
            <a:endParaRPr lang="cs-CZ" sz="100" dirty="0"/>
          </a:p>
          <a:p>
            <a:pPr lvl="1"/>
            <a:r>
              <a:rPr lang="cs-CZ" dirty="0"/>
              <a:t>žádný (pouze informace pro hodnotitele)</a:t>
            </a:r>
          </a:p>
          <a:p>
            <a:pPr lvl="1"/>
            <a:r>
              <a:rPr lang="cs-CZ" dirty="0"/>
              <a:t>výrazná  změně lidské činnosti </a:t>
            </a:r>
          </a:p>
          <a:p>
            <a:pPr lvl="1"/>
            <a:r>
              <a:rPr lang="cs-CZ" dirty="0"/>
              <a:t>např.  ke  změně metodických  a  léčebných  postupů nebo  klinických  doporučení </a:t>
            </a:r>
          </a:p>
          <a:p>
            <a:pPr marL="274320" lvl="1" indent="0">
              <a:buNone/>
            </a:pPr>
            <a:r>
              <a:rPr lang="cs-CZ" b="1" dirty="0"/>
              <a:t>	</a:t>
            </a:r>
            <a:r>
              <a:rPr lang="cs-CZ" dirty="0"/>
              <a:t>(účinnost a bezpečnost léčivých přípravků 		v klinických studiích)</a:t>
            </a: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5991AB-8131-4D5A-808C-9B64AF8E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072407"/>
              </p:ext>
            </p:extLst>
          </p:nvPr>
        </p:nvGraphicFramePr>
        <p:xfrm>
          <a:off x="9247694" y="642594"/>
          <a:ext cx="2353245" cy="178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14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596198-2308-43C0-9332-77178864AA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1B4C9086-2E31-42EA-964A-E9CC1F34EE39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30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34CAFE6E-CE7C-46DF-AA31-954222867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86985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Normální rozdělení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A00DAAE-BFD9-4B51-B19C-5AAF93B42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 vert="horz" wrap="square" lIns="0" tIns="19269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177"/>
              <a:t>Pro veličiny, jejichž hodnoty se symetricky shlukují kolem střední hodnoty a vytvářejí tak charakteristický tvar hustoty pravděpodobnosti, která je známá také pod pojmem </a:t>
            </a:r>
            <a:r>
              <a:rPr lang="en-US" altLang="cs-CZ" sz="2177" b="1"/>
              <a:t>Gaussova křivka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177" b="1">
                <a:cs typeface="Times-Italic" pitchFamily="32" charset="0"/>
              </a:rPr>
              <a:t>Parametry </a:t>
            </a:r>
            <a:r>
              <a:rPr lang="en-US" altLang="cs-CZ" sz="2177" b="1" i="1">
                <a:cs typeface="Times-Italic" pitchFamily="32" charset="0"/>
              </a:rPr>
              <a:t>μ</a:t>
            </a:r>
            <a:r>
              <a:rPr lang="en-US" altLang="cs-CZ" sz="2177" i="1">
                <a:cs typeface="Times-Italic" pitchFamily="32" charset="0"/>
              </a:rPr>
              <a:t> </a:t>
            </a:r>
            <a:r>
              <a:rPr lang="en-US" altLang="cs-CZ" sz="2177">
                <a:cs typeface="Times New Roman" panose="02020603050405020304" pitchFamily="18" charset="0"/>
              </a:rPr>
              <a:t>a </a:t>
            </a:r>
            <a:r>
              <a:rPr lang="en-US" altLang="cs-CZ" sz="2177" b="1" i="1">
                <a:cs typeface="Times-Italic" pitchFamily="32" charset="0"/>
              </a:rPr>
              <a:t>σ</a:t>
            </a:r>
            <a:r>
              <a:rPr lang="en-US" altLang="cs-CZ" sz="2177" b="1" baseline="33000">
                <a:cs typeface="Times New Roman" panose="02020603050405020304" pitchFamily="18" charset="0"/>
              </a:rPr>
              <a:t>2 </a:t>
            </a:r>
            <a:r>
              <a:rPr lang="en-US" altLang="cs-CZ" sz="2177" b="1">
                <a:cs typeface="Times New Roman" panose="02020603050405020304" pitchFamily="18" charset="0"/>
              </a:rPr>
              <a:t>- </a:t>
            </a:r>
            <a:r>
              <a:rPr lang="en-US" altLang="cs-CZ" sz="2177">
                <a:cs typeface="Times New Roman" panose="02020603050405020304" pitchFamily="18" charset="0"/>
              </a:rPr>
              <a:t>první z nich představuje střední hodnotu normálního rozdělení a druhý představuje rozptyl normálního rozdělení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177" i="1">
                <a:cs typeface="Times-Italic" pitchFamily="32" charset="0"/>
              </a:rPr>
              <a:t>X </a:t>
            </a:r>
            <a:r>
              <a:rPr lang="en-US" altLang="cs-CZ" sz="2177">
                <a:cs typeface="Times New Roman" panose="02020603050405020304" pitchFamily="18" charset="0"/>
              </a:rPr>
              <a:t>~ </a:t>
            </a:r>
            <a:r>
              <a:rPr lang="en-US" altLang="cs-CZ" sz="2177" i="1">
                <a:cs typeface="Times-Italic" pitchFamily="32" charset="0"/>
              </a:rPr>
              <a:t>N</a:t>
            </a:r>
            <a:r>
              <a:rPr lang="en-US" altLang="cs-CZ" sz="2177">
                <a:cs typeface="Times New Roman" panose="02020603050405020304" pitchFamily="18" charset="0"/>
              </a:rPr>
              <a:t>(</a:t>
            </a:r>
            <a:r>
              <a:rPr lang="en-US" altLang="cs-CZ" sz="2177" i="1">
                <a:cs typeface="Times-Italic" pitchFamily="32" charset="0"/>
              </a:rPr>
              <a:t>μ</a:t>
            </a:r>
            <a:r>
              <a:rPr lang="en-US" altLang="cs-CZ" sz="2177">
                <a:cs typeface="Times New Roman" panose="02020603050405020304" pitchFamily="18" charset="0"/>
              </a:rPr>
              <a:t>,</a:t>
            </a:r>
            <a:r>
              <a:rPr lang="en-US" altLang="cs-CZ" sz="2177" i="1">
                <a:cs typeface="Times-Italic" pitchFamily="32" charset="0"/>
              </a:rPr>
              <a:t>σ</a:t>
            </a:r>
            <a:r>
              <a:rPr lang="en-US" altLang="cs-CZ" sz="2177" baseline="33000">
                <a:cs typeface="Times New Roman" panose="02020603050405020304" pitchFamily="18" charset="0"/>
              </a:rPr>
              <a:t>2</a:t>
            </a:r>
            <a:r>
              <a:rPr lang="en-US" altLang="cs-CZ" sz="2177">
                <a:cs typeface="Times New Roman" panose="02020603050405020304" pitchFamily="18" charset="0"/>
              </a:rPr>
              <a:t>). Hustota náhodné veličiny </a:t>
            </a:r>
            <a:r>
              <a:rPr lang="en-US" altLang="cs-CZ" sz="2177" b="1" i="1">
                <a:cs typeface="Times-Italic" pitchFamily="32" charset="0"/>
              </a:rPr>
              <a:t>X</a:t>
            </a:r>
            <a:r>
              <a:rPr lang="en-US" altLang="cs-CZ" sz="2177" i="1">
                <a:cs typeface="Times-Italic" pitchFamily="32" charset="0"/>
              </a:rPr>
              <a:t> </a:t>
            </a:r>
            <a:r>
              <a:rPr lang="en-US" altLang="cs-CZ" sz="2177">
                <a:cs typeface="Times New Roman" panose="02020603050405020304" pitchFamily="18" charset="0"/>
              </a:rPr>
              <a:t> má tvar: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EB30D21-272F-404A-9F56-F53E9B32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80" y="4735218"/>
            <a:ext cx="4259967" cy="12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967E21-1B02-407A-B2B2-D7B41245C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FD346AC8-3776-4966-A440-A6B6EE825945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31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53ECA13A-5BBD-4974-9166-3C19EA0E6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8366" y="161298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Ukázky hustot náhodných veličin s normálním rozdělením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5891916-4C2A-4CD3-BF79-5602A0D0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1143481"/>
            <a:ext cx="48993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DAE47F80-6E1F-475F-A8C2-BA2F72CB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55" y="4494713"/>
            <a:ext cx="8113812" cy="171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57890C-BBC3-4DBE-AF25-FC7ED57972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5917B93C-1E03-4524-8BEF-0B4DF8150DB5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32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A2E28212-8381-441D-BB5A-230D88505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>
                <a:cs typeface="Times-Bold" pitchFamily="32" charset="0"/>
              </a:rPr>
              <a:t>Studentovo </a:t>
            </a:r>
            <a:r>
              <a:rPr lang="en-US" altLang="cs-CZ" sz="2540" b="1" i="1" u="sng">
                <a:cs typeface="Times-BoldItalic" pitchFamily="32" charset="0"/>
              </a:rPr>
              <a:t>t </a:t>
            </a:r>
            <a:r>
              <a:rPr lang="en-US" altLang="cs-CZ" sz="2540" b="1" u="sng">
                <a:cs typeface="Times-Bold" pitchFamily="32" charset="0"/>
              </a:rPr>
              <a:t>rozdělení – </a:t>
            </a:r>
            <a:r>
              <a:rPr lang="en-US" altLang="cs-CZ" sz="2540" b="1" i="1" u="sng">
                <a:cs typeface="Times-BoldItalic" pitchFamily="32" charset="0"/>
              </a:rPr>
              <a:t>t</a:t>
            </a:r>
            <a:r>
              <a:rPr lang="en-US" altLang="cs-CZ" sz="2540" b="1" u="sng">
                <a:cs typeface="Times-Bold" pitchFamily="32" charset="0"/>
              </a:rPr>
              <a:t>(</a:t>
            </a:r>
            <a:r>
              <a:rPr lang="en-US" altLang="cs-CZ" sz="2540" b="1" i="1" u="sng">
                <a:cs typeface="Times-BoldItalic" pitchFamily="32" charset="0"/>
              </a:rPr>
              <a:t>k</a:t>
            </a:r>
            <a:r>
              <a:rPr lang="en-US" altLang="cs-CZ" sz="2540" b="1" u="sng">
                <a:cs typeface="Times-Bold" pitchFamily="32" charset="0"/>
              </a:rPr>
              <a:t>)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C62ACC9-94F3-4DB6-9676-2E08FE8E0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 vert="horz" wrap="square" lIns="0" tIns="14370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>
                <a:cs typeface="Times New Roman" panose="02020603050405020304" pitchFamily="18" charset="0"/>
              </a:rPr>
              <a:t>Charakterizuje rozdělení pravděpodobnosti průměru jako odhadu střední hodnoty veličiny s normálním rozdělením v případě, že </a:t>
            </a:r>
            <a:r>
              <a:rPr lang="en-US" altLang="cs-CZ" sz="1633" b="1">
                <a:cs typeface="Times New Roman" panose="02020603050405020304" pitchFamily="18" charset="0"/>
              </a:rPr>
              <a:t>neznáme přesnou hodnotu rozptylu</a:t>
            </a:r>
            <a:r>
              <a:rPr lang="en-US" altLang="cs-CZ" sz="1633">
                <a:cs typeface="Times New Roman" panose="02020603050405020304" pitchFamily="18" charset="0"/>
              </a:rPr>
              <a:t> (což je v praktickém životě téměř vždy). Studentovo </a:t>
            </a:r>
            <a:r>
              <a:rPr lang="en-US" altLang="cs-CZ" sz="1633" i="1">
                <a:cs typeface="Times-Italic" pitchFamily="32" charset="0"/>
              </a:rPr>
              <a:t>t </a:t>
            </a:r>
            <a:r>
              <a:rPr lang="en-US" altLang="cs-CZ" sz="1633">
                <a:cs typeface="Times New Roman" panose="02020603050405020304" pitchFamily="18" charset="0"/>
              </a:rPr>
              <a:t>rozdělení vzniká jako </a:t>
            </a:r>
            <a:r>
              <a:rPr lang="en-US" altLang="cs-CZ" sz="1633" b="1">
                <a:cs typeface="Times New Roman" panose="02020603050405020304" pitchFamily="18" charset="0"/>
              </a:rPr>
              <a:t>podíl dvou nezávislych náhodnych veličin, jedné s rozdělením </a:t>
            </a:r>
            <a:r>
              <a:rPr lang="en-US" altLang="cs-CZ" sz="1633" b="1" i="1">
                <a:cs typeface="Times-Italic" pitchFamily="32" charset="0"/>
              </a:rPr>
              <a:t>N</a:t>
            </a:r>
            <a:r>
              <a:rPr lang="en-US" altLang="cs-CZ" sz="1633" b="1">
                <a:cs typeface="Times New Roman" panose="02020603050405020304" pitchFamily="18" charset="0"/>
              </a:rPr>
              <a:t>(0,1) a druhé s rozdělením χ2(</a:t>
            </a:r>
            <a:r>
              <a:rPr lang="en-US" altLang="cs-CZ" sz="1633" b="1" i="1">
                <a:cs typeface="Times-Italic" pitchFamily="32" charset="0"/>
              </a:rPr>
              <a:t>k</a:t>
            </a:r>
            <a:r>
              <a:rPr lang="en-US" altLang="cs-CZ" sz="1633" b="1">
                <a:cs typeface="Times New Roman" panose="02020603050405020304" pitchFamily="18" charset="0"/>
              </a:rPr>
              <a:t>)</a:t>
            </a:r>
            <a:r>
              <a:rPr lang="en-US" altLang="cs-CZ" sz="1633">
                <a:cs typeface="Times New Roman" panose="02020603050405020304" pitchFamily="18" charset="0"/>
              </a:rPr>
              <a:t>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>
                <a:cs typeface="Times New Roman" panose="02020603050405020304" pitchFamily="18" charset="0"/>
              </a:rPr>
              <a:t>Platí tedy:</a:t>
            </a:r>
          </a:p>
          <a:p>
            <a:pPr marL="391729" indent="-292357">
              <a:buClrTx/>
              <a:buSzPct val="45000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>
              <a:cs typeface="Times New Roman" panose="02020603050405020304" pitchFamily="18" charset="0"/>
            </a:endParaRPr>
          </a:p>
          <a:p>
            <a:pPr marL="391729" indent="-292357">
              <a:buClrTx/>
              <a:buSzPct val="45000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>
              <a:cs typeface="Times New Roman" panose="02020603050405020304" pitchFamily="18" charset="0"/>
            </a:endParaRPr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>
              <a:cs typeface="Times New Roman" panose="02020603050405020304" pitchFamily="18" charset="0"/>
            </a:endParaRPr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>
              <a:cs typeface="Times New Roman" panose="02020603050405020304" pitchFamily="18" charset="0"/>
            </a:endParaRPr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>
              <a:cs typeface="Times New Roman" panose="02020603050405020304" pitchFamily="18" charset="0"/>
            </a:endParaRPr>
          </a:p>
          <a:p>
            <a:pPr marL="0" indent="96493" algn="ctr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>
                <a:cs typeface="Times New Roman" panose="02020603050405020304" pitchFamily="18" charset="0"/>
              </a:rPr>
              <a:t>Počet stupňů volnosti </a:t>
            </a:r>
            <a:r>
              <a:rPr lang="en-US" altLang="cs-CZ" sz="1633" b="1" i="1">
                <a:cs typeface="Times-Italic" pitchFamily="32" charset="0"/>
              </a:rPr>
              <a:t>k</a:t>
            </a:r>
            <a:r>
              <a:rPr lang="en-US" altLang="cs-CZ" sz="1633">
                <a:cs typeface="Times New Roman" panose="02020603050405020304" pitchFamily="18" charset="0"/>
              </a:rPr>
              <a:t>, ktery přebírá od </a:t>
            </a:r>
            <a:r>
              <a:rPr lang="en-US" altLang="cs-CZ" sz="1633" b="1">
                <a:cs typeface="Times New Roman" panose="02020603050405020304" pitchFamily="18" charset="0"/>
              </a:rPr>
              <a:t>rozdělení chí-kvadrát</a:t>
            </a:r>
            <a:r>
              <a:rPr lang="en-US" altLang="cs-CZ" sz="1633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C1AF45E8-228C-4876-87DB-70C0FA40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45" y="3430441"/>
            <a:ext cx="5616590" cy="130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6D209-4842-4E6E-A7E9-C7BD3B83D5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A8B6FC3F-32BF-43CD-BF79-7D194E2F70A7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33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97BB892F-9FF9-4798-BDBD-A33C7E2D5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Ukázky hustot náhodných veličin s chí-kvadrát rozdělením a Studentovým </a:t>
            </a:r>
            <a:r>
              <a:rPr lang="en-US" altLang="cs-CZ" sz="2540" b="1" i="1" u="sng"/>
              <a:t>t</a:t>
            </a:r>
            <a:r>
              <a:rPr lang="en-US" altLang="cs-CZ" sz="2540" b="1" u="sng"/>
              <a:t> rozdělením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A6A21EB-B331-4E43-8DFF-D59F7273D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4C5A1C3-2E19-4BD2-B0AE-D51C484B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9" y="1633132"/>
            <a:ext cx="7949635" cy="381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D8B82-E106-4CCC-B21E-6F8818DCC8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23FDEC6B-B1C5-4141-9CA7-1A7BA8D2BE62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34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964F657E-987D-4194-A73A-1131DC7B9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Logaritmicko-normální rozdělení – lnN(µ,σ</a:t>
            </a:r>
            <a:r>
              <a:rPr lang="en-US" altLang="cs-CZ" sz="2540" b="1" u="sng" baseline="33000"/>
              <a:t>2</a:t>
            </a:r>
            <a:r>
              <a:rPr lang="en-US" altLang="cs-CZ" sz="2540" b="1" u="sng"/>
              <a:t>)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16AD284B-077C-4F51-8B76-48123CE6B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 vert="horz" wrap="square" lIns="0" tIns="16003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814"/>
              <a:t>Náhodná veličina </a:t>
            </a:r>
            <a:r>
              <a:rPr lang="en-US" altLang="cs-CZ" sz="1814" b="1" i="1"/>
              <a:t>X</a:t>
            </a:r>
            <a:r>
              <a:rPr lang="en-US" altLang="cs-CZ" sz="1814"/>
              <a:t> má logaritmicko-normální rozdělení právě tehdy, když veličina </a:t>
            </a:r>
            <a:r>
              <a:rPr lang="en-US" altLang="cs-CZ" sz="1814" b="1" i="1"/>
              <a:t>Y</a:t>
            </a:r>
            <a:r>
              <a:rPr lang="en-US" altLang="cs-CZ" sz="1814"/>
              <a:t> = ln(X) má normální rozdělení. To samé platí i naopak, když veličina </a:t>
            </a:r>
            <a:r>
              <a:rPr lang="en-US" altLang="cs-CZ" sz="1814" b="1" i="1"/>
              <a:t>Y</a:t>
            </a:r>
            <a:r>
              <a:rPr lang="en-US" altLang="cs-CZ" sz="1814"/>
              <a:t> má normální rozdělení, pak náhodná veličina </a:t>
            </a:r>
            <a:r>
              <a:rPr lang="en-US" altLang="cs-CZ" sz="1814" b="1" i="1"/>
              <a:t>X</a:t>
            </a:r>
            <a:r>
              <a:rPr lang="en-US" altLang="cs-CZ" sz="1814"/>
              <a:t> = exp(Y) má rozdělení logaritmicko-normální.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814"/>
              <a:t>Hustota je dána vztahem: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454D9ACB-40D3-4281-A229-33B957E8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41" y="3429001"/>
            <a:ext cx="4245566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155688-8ABA-47DF-BC55-830E2D5A4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5469A6F9-6C14-4CA0-8F11-8C865D1516DA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35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148FADC6-6140-47E5-AB34-3FE69E62E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Ukázka hustot náhodných veličin s log-normálním rozdělením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2F1C4BE-E1BA-4D64-BC71-46D47F8A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0" y="1633132"/>
            <a:ext cx="5389046" cy="47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F45205-E291-465C-A2DD-3847DF625E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C4D1708F-5D12-45AB-AE47-4808131DB790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36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E6B87A4C-25F4-4ADF-B533-CE41AAC58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3266" b="1" u="sng"/>
              <a:t>Diskrétní rozdělení pravděpodobnosti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EE00934-CFF7-4E42-A26A-888637E96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2612435"/>
            <a:ext cx="8229024" cy="3518290"/>
          </a:xfrm>
          <a:ln/>
        </p:spPr>
        <p:txBody>
          <a:bodyPr vert="horz" wrap="square" lIns="0" tIns="22534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540" b="1"/>
              <a:t>Binomické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540" b="1"/>
              <a:t>Poissonovo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F4028-0543-4311-B6B4-4A7CD5B43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35E4B75D-B886-4803-8647-09241D7B5837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37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28748EBE-D2C3-4544-B425-B6DD23926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Binomické rozdělení – Bi(n,π)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45A52C9-B0AF-4403-B1C6-8C1E3D6E0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 vert="horz" wrap="square" lIns="0" tIns="17636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996"/>
              <a:t>Popisuje počet výskytů sledovaného znaku nebo události (ve formě ano/ne, nastala/nenastala) v sérii </a:t>
            </a:r>
            <a:r>
              <a:rPr lang="en-US" altLang="cs-CZ" sz="1996" b="1"/>
              <a:t>n</a:t>
            </a:r>
            <a:r>
              <a:rPr lang="en-US" altLang="cs-CZ" sz="1996"/>
              <a:t> nezávislých experimentů, kdy v každém experimentu </a:t>
            </a:r>
            <a:r>
              <a:rPr lang="en-US" altLang="cs-CZ" sz="1996" b="1"/>
              <a:t>máme stejnou pravděpodobnost výskytu</a:t>
            </a:r>
            <a:r>
              <a:rPr lang="en-US" altLang="cs-CZ" sz="1996"/>
              <a:t> daného znaku (události), označenou </a:t>
            </a:r>
            <a:r>
              <a:rPr lang="en-US" altLang="cs-CZ" sz="1996" b="1" i="1"/>
              <a:t>π</a:t>
            </a:r>
            <a:r>
              <a:rPr lang="en-US" altLang="cs-CZ" sz="1996"/>
              <a:t>.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996"/>
              <a:t>Funkce má tvar: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2FF7B2A5-09F0-42D8-8ADD-DB3467A7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52" y="3709830"/>
            <a:ext cx="5715961" cy="102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F12306-675C-412D-930C-C1350FEB3A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CD9BBD73-E472-4B3F-876F-C93AC17A9304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38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46B108D4-803A-482C-9B5D-F9E7BE4E0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Pravděpodobnostní funkce náhodné veličiny s binomickým rozdělením pro n=10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FE344FCC-BBF0-4136-9B88-02C58C00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"/>
          <a:stretch>
            <a:fillRect/>
          </a:stretch>
        </p:blipFill>
        <p:spPr bwMode="auto">
          <a:xfrm>
            <a:off x="3436041" y="1468955"/>
            <a:ext cx="4666090" cy="473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9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24EA63-C358-442E-9FC9-F4798A8C20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54B60144-437D-4974-84C4-71AC1A471AFA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39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9B4711D6-3665-427A-93F9-3E40E3402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Poissonovo rozdělení – Po(λ)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0F4A1FA-305E-4AE7-83C6-F4A1C1F99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 vert="horz" wrap="square" lIns="0" tIns="14370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>
                <a:cs typeface="Times New Roman" panose="02020603050405020304" pitchFamily="18" charset="0"/>
              </a:rPr>
              <a:t>Popisuje počet výskytů sledovaného znaku nebo události na danou jednotku času, plochy, případně objemu s tím, že se tyto události vyskytují vzájemně nezávisle a s konstantní intenzitou (tu popisuje jediný parametr tohoto rozdělení, intenzita </a:t>
            </a:r>
            <a:r>
              <a:rPr lang="en-US" altLang="cs-CZ" sz="1633" b="1" i="1">
                <a:cs typeface="Times-Italic" pitchFamily="32" charset="0"/>
              </a:rPr>
              <a:t>λ</a:t>
            </a:r>
            <a:r>
              <a:rPr lang="en-US" altLang="cs-CZ" sz="1633">
                <a:cs typeface="Times New Roman" panose="02020603050405020304" pitchFamily="18" charset="0"/>
              </a:rPr>
              <a:t>.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>
                <a:cs typeface="Times New Roman" panose="02020603050405020304" pitchFamily="18" charset="0"/>
              </a:rPr>
              <a:t>Při počtu opakování n</a:t>
            </a:r>
            <a:r>
              <a:rPr lang="en-US" altLang="cs-CZ" sz="1633">
                <a:cs typeface="Arial" panose="020B0604020202020204" pitchFamily="34" charset="0"/>
              </a:rPr>
              <a:t>→∞;pravd</a:t>
            </a:r>
            <a:r>
              <a:rPr lang="en-US" altLang="cs-CZ" sz="1633">
                <a:cs typeface="Times New Roman" panose="02020603050405020304" pitchFamily="18" charset="0"/>
              </a:rPr>
              <a:t>ě</a:t>
            </a:r>
            <a:r>
              <a:rPr lang="en-US" altLang="cs-CZ" sz="1633">
                <a:cs typeface="Arial" panose="020B0604020202020204" pitchFamily="34" charset="0"/>
              </a:rPr>
              <a:t>podobnosti v</a:t>
            </a:r>
            <a:r>
              <a:rPr lang="en-US" altLang="cs-CZ" sz="1633">
                <a:cs typeface="Times New Roman" panose="02020603050405020304" pitchFamily="18" charset="0"/>
              </a:rPr>
              <a:t>ý</a:t>
            </a:r>
            <a:r>
              <a:rPr lang="en-US" altLang="cs-CZ" sz="1633">
                <a:cs typeface="Arial" panose="020B0604020202020204" pitchFamily="34" charset="0"/>
              </a:rPr>
              <a:t>skytu jednotlivé události </a:t>
            </a:r>
            <a:r>
              <a:rPr lang="en-US" altLang="cs-CZ" sz="1633" i="1">
                <a:cs typeface="Times-Italic" pitchFamily="32" charset="0"/>
              </a:rPr>
              <a:t>π</a:t>
            </a:r>
            <a:r>
              <a:rPr lang="en-US" altLang="cs-CZ" sz="1633" i="1">
                <a:cs typeface="Arial" panose="020B0604020202020204" pitchFamily="34" charset="0"/>
              </a:rPr>
              <a:t>→</a:t>
            </a:r>
            <a:r>
              <a:rPr lang="en-US" altLang="cs-CZ" sz="1633">
                <a:cs typeface="Arial" panose="020B0604020202020204" pitchFamily="34" charset="0"/>
              </a:rPr>
              <a:t>0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>
                <a:cs typeface="Arial" panose="020B0604020202020204" pitchFamily="34" charset="0"/>
              </a:rPr>
              <a:t>sou</a:t>
            </a:r>
            <a:r>
              <a:rPr lang="en-US" altLang="cs-CZ" sz="1633">
                <a:cs typeface="Times New Roman" panose="02020603050405020304" pitchFamily="18" charset="0"/>
              </a:rPr>
              <a:t>č</a:t>
            </a:r>
            <a:r>
              <a:rPr lang="en-US" altLang="cs-CZ" sz="1633">
                <a:cs typeface="Arial" panose="020B0604020202020204" pitchFamily="34" charset="0"/>
              </a:rPr>
              <a:t>in </a:t>
            </a:r>
            <a:r>
              <a:rPr lang="en-US" altLang="cs-CZ" sz="1633" i="1">
                <a:cs typeface="Times-Italic" pitchFamily="32" charset="0"/>
              </a:rPr>
              <a:t>nxπ </a:t>
            </a:r>
            <a:r>
              <a:rPr lang="en-US" altLang="cs-CZ" sz="1633">
                <a:cs typeface="Arial" panose="020B0604020202020204" pitchFamily="34" charset="0"/>
              </a:rPr>
              <a:t>p</a:t>
            </a:r>
            <a:r>
              <a:rPr lang="en-US" altLang="cs-CZ" sz="1633">
                <a:cs typeface="Times New Roman" panose="02020603050405020304" pitchFamily="18" charset="0"/>
              </a:rPr>
              <a:t>ř</a:t>
            </a:r>
            <a:r>
              <a:rPr lang="en-US" altLang="cs-CZ" sz="1633">
                <a:cs typeface="Arial" panose="020B0604020202020204" pitchFamily="34" charset="0"/>
              </a:rPr>
              <a:t>echází v intenzitu </a:t>
            </a:r>
            <a:r>
              <a:rPr lang="en-US" altLang="cs-CZ" sz="1633" i="1">
                <a:cs typeface="Times-Italic" pitchFamily="32" charset="0"/>
              </a:rPr>
              <a:t>λ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>
                <a:cs typeface="Times New Roman" panose="02020603050405020304" pitchFamily="18" charset="0"/>
              </a:rPr>
              <a:t>Platí tedy: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42EB3174-69E2-47A9-8B1A-8AB9599B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41" y="4151957"/>
            <a:ext cx="5279594" cy="13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6C0C3-01B5-4F79-90D4-BF9751B2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57C2E-2568-49CF-97BE-49362261E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Cíl biostatistiky</a:t>
            </a:r>
          </a:p>
          <a:p>
            <a:pPr marL="0" indent="0">
              <a:buNone/>
            </a:pPr>
            <a:endParaRPr lang="cs-CZ" sz="300" dirty="0"/>
          </a:p>
          <a:p>
            <a:pPr marL="0" indent="0">
              <a:buNone/>
            </a:pPr>
            <a:r>
              <a:rPr lang="cs-CZ" sz="1600" dirty="0"/>
              <a:t>Z</a:t>
            </a:r>
            <a:r>
              <a:rPr lang="en-US" sz="1600" dirty="0" err="1"/>
              <a:t>ásadní</a:t>
            </a:r>
            <a:r>
              <a:rPr lang="en-US" sz="1600" dirty="0"/>
              <a:t>  </a:t>
            </a:r>
            <a:r>
              <a:rPr lang="en-US" sz="1600" dirty="0" err="1"/>
              <a:t>postavení</a:t>
            </a:r>
            <a:r>
              <a:rPr lang="en-US" sz="1600" dirty="0"/>
              <a:t> </a:t>
            </a:r>
            <a:r>
              <a:rPr lang="cs-CZ" sz="1600" dirty="0"/>
              <a:t>biostatistiky</a:t>
            </a:r>
            <a:r>
              <a:rPr lang="en-US" sz="1600" dirty="0"/>
              <a:t> v </a:t>
            </a:r>
            <a:r>
              <a:rPr lang="en-US" sz="1600" dirty="0" err="1"/>
              <a:t>dnešní</a:t>
            </a:r>
            <a:r>
              <a:rPr lang="en-US" sz="1600" dirty="0"/>
              <a:t>  </a:t>
            </a:r>
            <a:r>
              <a:rPr lang="en-US" sz="1600" dirty="0" err="1"/>
              <a:t>vědě</a:t>
            </a:r>
            <a:r>
              <a:rPr lang="en-US" sz="1600" dirty="0"/>
              <a:t> a  </a:t>
            </a:r>
            <a:r>
              <a:rPr lang="en-US" sz="1600" dirty="0" err="1"/>
              <a:t>výzkumu</a:t>
            </a:r>
            <a:r>
              <a:rPr lang="cs-CZ" sz="1600" dirty="0"/>
              <a:t> </a:t>
            </a:r>
          </a:p>
          <a:p>
            <a:pPr lvl="1"/>
            <a:r>
              <a:rPr lang="en-US" sz="1400" dirty="0" err="1"/>
              <a:t>statistick</a:t>
            </a:r>
            <a:r>
              <a:rPr lang="cs-CZ" sz="1400" dirty="0"/>
              <a:t>é</a:t>
            </a:r>
            <a:r>
              <a:rPr lang="en-US" sz="1400" dirty="0"/>
              <a:t> </a:t>
            </a:r>
            <a:r>
              <a:rPr lang="en-US" sz="1400" dirty="0" err="1"/>
              <a:t>zpracování</a:t>
            </a:r>
            <a:r>
              <a:rPr lang="en-US" sz="1400" dirty="0"/>
              <a:t> </a:t>
            </a:r>
            <a:r>
              <a:rPr lang="en-US" sz="1400" dirty="0" err="1"/>
              <a:t>experimentální</a:t>
            </a:r>
            <a:r>
              <a:rPr lang="cs-CZ" sz="1400" dirty="0"/>
              <a:t>ch</a:t>
            </a:r>
            <a:r>
              <a:rPr lang="en-US" sz="1400" dirty="0"/>
              <a:t>  </a:t>
            </a:r>
            <a:r>
              <a:rPr lang="en-US" sz="1400" dirty="0" err="1"/>
              <a:t>výsledk</a:t>
            </a:r>
            <a:r>
              <a:rPr lang="cs-CZ" sz="1400" dirty="0"/>
              <a:t>ů (hlavně </a:t>
            </a:r>
            <a:r>
              <a:rPr lang="en-US" sz="1400" dirty="0" err="1"/>
              <a:t>biomedicínsk</a:t>
            </a:r>
            <a:r>
              <a:rPr lang="cs-CZ" sz="1400" dirty="0"/>
              <a:t>á</a:t>
            </a:r>
            <a:r>
              <a:rPr lang="en-US" sz="1400" dirty="0"/>
              <a:t> </a:t>
            </a:r>
            <a:r>
              <a:rPr lang="en-US" sz="1400" dirty="0" err="1"/>
              <a:t>dat</a:t>
            </a:r>
            <a:r>
              <a:rPr lang="cs-CZ" sz="1400" dirty="0"/>
              <a:t>a)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1600" dirty="0"/>
              <a:t>Aby </a:t>
            </a:r>
            <a:r>
              <a:rPr lang="en-US" sz="1600" dirty="0" err="1"/>
              <a:t>při</a:t>
            </a:r>
            <a:r>
              <a:rPr lang="en-US" sz="1600" dirty="0"/>
              <a:t>  </a:t>
            </a:r>
            <a:r>
              <a:rPr lang="en-US" sz="1600" dirty="0" err="1"/>
              <a:t>hodnocení</a:t>
            </a:r>
            <a:r>
              <a:rPr lang="en-US" sz="1600" dirty="0"/>
              <a:t>  </a:t>
            </a:r>
            <a:r>
              <a:rPr lang="en-US" sz="1600" dirty="0" err="1"/>
              <a:t>experimentů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 </a:t>
            </a:r>
            <a:r>
              <a:rPr lang="en-US" sz="1600" dirty="0" err="1"/>
              <a:t>základě</a:t>
            </a:r>
            <a:r>
              <a:rPr lang="en-US" sz="1600" dirty="0"/>
              <a:t> </a:t>
            </a:r>
            <a:r>
              <a:rPr lang="en-US" sz="1600" dirty="0" err="1"/>
              <a:t>limitovaných</a:t>
            </a:r>
            <a:r>
              <a:rPr lang="en-US" sz="1600" dirty="0"/>
              <a:t>  </a:t>
            </a:r>
            <a:r>
              <a:rPr lang="en-US" sz="1600" dirty="0" err="1"/>
              <a:t>dat</a:t>
            </a:r>
            <a:r>
              <a:rPr lang="en-US" sz="1600" dirty="0"/>
              <a:t>  a  </a:t>
            </a:r>
            <a:r>
              <a:rPr lang="en-US" sz="1600" dirty="0" err="1"/>
              <a:t>údajů</a:t>
            </a:r>
            <a:r>
              <a:rPr lang="cs-CZ" sz="1600" dirty="0"/>
              <a:t> </a:t>
            </a:r>
            <a:r>
              <a:rPr lang="en-US" sz="1600" dirty="0" err="1"/>
              <a:t>nedo</a:t>
            </a:r>
            <a:r>
              <a:rPr lang="cs-CZ" sz="1600" dirty="0"/>
              <a:t>šlo k</a:t>
            </a:r>
            <a:r>
              <a:rPr lang="en-US" sz="1600" dirty="0"/>
              <a:t> </a:t>
            </a:r>
            <a:r>
              <a:rPr lang="en-US" sz="1600" dirty="0" err="1"/>
              <a:t>nesprávný</a:t>
            </a:r>
            <a:r>
              <a:rPr lang="cs-CZ" sz="1600" dirty="0"/>
              <a:t>m</a:t>
            </a:r>
            <a:r>
              <a:rPr lang="en-US" sz="1600" dirty="0"/>
              <a:t> </a:t>
            </a:r>
            <a:r>
              <a:rPr lang="en-US" sz="1600" dirty="0" err="1"/>
              <a:t>interpretací</a:t>
            </a:r>
            <a:r>
              <a:rPr lang="cs-CZ" sz="1600" dirty="0"/>
              <a:t>m</a:t>
            </a:r>
            <a:r>
              <a:rPr lang="en-US" sz="1600" dirty="0"/>
              <a:t> a </a:t>
            </a:r>
            <a:r>
              <a:rPr lang="en-US" sz="1600" dirty="0" err="1"/>
              <a:t>závěrů</a:t>
            </a:r>
            <a:r>
              <a:rPr lang="cs-CZ" sz="1600" dirty="0"/>
              <a:t>m</a:t>
            </a:r>
            <a:endParaRPr lang="en-US" sz="1200" dirty="0"/>
          </a:p>
          <a:p>
            <a:pPr lvl="1"/>
            <a:endParaRPr lang="cs-CZ" sz="1400" dirty="0"/>
          </a:p>
          <a:p>
            <a:pPr marL="0" indent="0">
              <a:buNone/>
            </a:pPr>
            <a:r>
              <a:rPr lang="cs-CZ" sz="1600" dirty="0"/>
              <a:t>Hlavním cílem je získání informace  o tzv. </a:t>
            </a:r>
            <a:r>
              <a:rPr lang="cs-CZ" sz="1600" b="1" dirty="0"/>
              <a:t>cílové  populaci  </a:t>
            </a:r>
            <a:r>
              <a:rPr lang="cs-CZ" sz="1600" dirty="0"/>
              <a:t>(základním souboru)</a:t>
            </a:r>
          </a:p>
          <a:p>
            <a:pPr lvl="1"/>
            <a:r>
              <a:rPr lang="cs-CZ" sz="1400" dirty="0"/>
              <a:t>Ve  většině případů nereálné a sleduje se pouze část cílové populace, tzv. </a:t>
            </a:r>
            <a:r>
              <a:rPr lang="cs-CZ" sz="1400" b="1" dirty="0"/>
              <a:t>výběr z cílové populace </a:t>
            </a:r>
            <a:r>
              <a:rPr lang="cs-CZ" sz="1400" dirty="0"/>
              <a:t>(experimentální vzorek)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93B169-70E5-49FC-B309-81D3FA6C1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998771"/>
              </p:ext>
            </p:extLst>
          </p:nvPr>
        </p:nvGraphicFramePr>
        <p:xfrm>
          <a:off x="9247694" y="642594"/>
          <a:ext cx="2353245" cy="178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096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AA27AC-A927-4D0B-9039-CB600B73F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0620C809-7C63-4C10-8255-A3A5205219A3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40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59C401B1-3DB0-448A-A585-2813B3C4C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Ukázky pravděpodobnostní funkce náhodných veličin s Poissonovým rozdělením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6A1A526-24EE-4E44-951A-71D4F13E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1306218"/>
            <a:ext cx="7674565" cy="52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3D37A7-4FF6-4F63-99FD-3E7326282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FE754E40-376E-4E94-A2E1-B2FF1518004F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41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0157DCA7-19B6-432E-AEEC-9C7511AE2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35271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u="sng"/>
              <a:t>Kaplan-Meierův odhad funkce přežití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6AEBB06-4B10-4FB2-95FA-951A2DFF2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6168168"/>
          </a:xfrm>
          <a:ln/>
        </p:spPr>
        <p:txBody>
          <a:bodyPr vert="horz" wrap="square" lIns="0" tIns="14370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/>
              <a:t>Neparametrický odhad funkce přežití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/>
              <a:t>Aby byl subjekt v čase </a:t>
            </a:r>
            <a:r>
              <a:rPr lang="en-US" altLang="cs-CZ" sz="1633" b="1" i="1"/>
              <a:t>t</a:t>
            </a:r>
            <a:r>
              <a:rPr lang="en-US" altLang="cs-CZ" sz="1633"/>
              <a:t> bez sledované události (aby se např. pacient s nádorovým onemocněním dožil času </a:t>
            </a:r>
            <a:r>
              <a:rPr lang="en-US" altLang="cs-CZ" sz="1633" b="1" i="1"/>
              <a:t>t</a:t>
            </a:r>
            <a:r>
              <a:rPr lang="en-US" altLang="cs-CZ" sz="1633"/>
              <a:t>), nesmí se u něj událost vyskytnout v žádném čase  takovém, pro nějž platí, že</a:t>
            </a:r>
            <a:r>
              <a:rPr lang="en-US" altLang="cs-CZ" sz="1633" b="1" i="1"/>
              <a:t> t</a:t>
            </a:r>
            <a:r>
              <a:rPr lang="en-US" altLang="cs-CZ" sz="1633" b="1" i="1">
                <a:cs typeface="Arial" panose="020B0604020202020204" pitchFamily="34" charset="0"/>
              </a:rPr>
              <a:t>&gt;t*</a:t>
            </a:r>
            <a:r>
              <a:rPr lang="en-US" altLang="cs-CZ" sz="1633"/>
              <a:t>. Pravděpodobnost přežití daného času můžeme vyjádřit pouze s pomocí údajů o úmrtí v daném čase. Funkci přežití pak můžeme odhadnout pomocí vztahu:</a:t>
            </a:r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 algn="ctr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1633"/>
              <a:t>kde </a:t>
            </a:r>
            <a:r>
              <a:rPr lang="en-US" altLang="cs-CZ" sz="1633" b="1"/>
              <a:t>d</a:t>
            </a:r>
            <a:r>
              <a:rPr lang="en-US" altLang="cs-CZ" sz="1633"/>
              <a:t> je počet sledovaných událostí zaznamenaných v čase a </a:t>
            </a:r>
            <a:r>
              <a:rPr lang="en-US" altLang="cs-CZ" sz="1633" b="1"/>
              <a:t>R</a:t>
            </a:r>
            <a:r>
              <a:rPr lang="en-US" altLang="cs-CZ" sz="1633"/>
              <a:t> je počet subjektů v riziku výskytu sledované události v čase </a:t>
            </a:r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 algn="ctr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391729" indent="-292357">
              <a:buClrTx/>
              <a:buSzPct val="45000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  <a:p>
            <a:pPr marL="0" indent="96493">
              <a:buClrTx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endParaRPr lang="en-US" altLang="cs-CZ" sz="1633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03241DCB-B479-4BE4-BFD0-C1B8731F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7" y="3266264"/>
            <a:ext cx="7362053" cy="104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F60924-6C25-4FF8-BE93-1E9B6A294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91DD21D7-2FCF-4881-8E13-152AB864BB38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42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0E36AEDC-0FA8-4946-BF90-E43BAE3F3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Efektivita BNP ve vztahu k celkové mortalitě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3CBE8E2-47DF-4B2E-B16D-A8BB72A34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604329"/>
            <a:ext cx="8229024" cy="4526396"/>
          </a:xfrm>
          <a:ln/>
        </p:spPr>
        <p:txBody>
          <a:bodyPr/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/>
              <a:t>BNP - natriuretický peptid typu B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/>
              <a:t>157 osob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/>
              <a:t>4 roky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/>
              <a:t>116 přežilo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1F6BA21B-4AE9-4F49-942A-D4CEEADF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33" y="2612435"/>
            <a:ext cx="60183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9828A6-1754-4B41-BCB9-E07C626CF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23FC998F-F919-4CB4-A015-0DCB8C0CB4B6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43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pic>
        <p:nvPicPr>
          <p:cNvPr id="21505" name="Picture 1">
            <a:extLst>
              <a:ext uri="{FF2B5EF4-FFF2-40B4-BE49-F238E27FC236}">
                <a16:creationId xmlns:a16="http://schemas.microsoft.com/office/drawing/2014/main" id="{60EEF23A-14B7-4190-9CE1-C23D5AD7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79" y="954822"/>
            <a:ext cx="5953585" cy="476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333D24-C5BE-415F-9ABF-98E3FDC05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4D938D40-1A34-4245-BE4B-D1BE316A723B}" type="slidenum">
              <a:rPr lang="en-US" altLang="cs-CZ" sz="1633">
                <a:latin typeface="Arial" panose="020B0604020202020204" pitchFamily="34" charset="0"/>
              </a:rPr>
              <a:pPr defTabSz="4075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44</a:t>
            </a:fld>
            <a:endParaRPr lang="en-US" altLang="cs-CZ" sz="1633">
              <a:latin typeface="Arial" panose="020B0604020202020204" pitchFamily="34" charset="0"/>
            </a:endParaRPr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1A3DE789-ADC6-40A7-87C7-87595DD8D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  <a:ln/>
        </p:spPr>
        <p:txBody>
          <a:bodyPr vert="horz" wrap="square" lIns="0" tIns="22534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cs-CZ" sz="2540" b="1" u="sng"/>
              <a:t>Výsledky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DBC4640-2F4F-40FE-8866-B29F9F25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0049" y="1143481"/>
            <a:ext cx="8229024" cy="4987244"/>
          </a:xfrm>
          <a:ln/>
        </p:spPr>
        <p:txBody>
          <a:bodyPr vert="horz" wrap="square" lIns="0" tIns="19269" rIns="0" bIns="0" numCol="1" anchor="t" anchorCtr="0" compatLnSpc="1">
            <a:prstTxWarp prst="textNoShape">
              <a:avLst/>
            </a:prstTxWarp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177"/>
              <a:t>Mez BNP - 50 pmol/l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177"/>
              <a:t>Pod – 84 pacientů; 90,5 %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177"/>
              <a:t>Nad – 73 pacientů; 54,3 %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cs-CZ" sz="2177"/>
              <a:t>p &lt; 0,0005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446EA15-AD7F-4D01-97A1-9F815C9B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49" y="2501543"/>
            <a:ext cx="4847549" cy="370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5FD18-97A8-4604-8DE3-266D3D8944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Statistika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95F01C-C6F2-4679-AA7F-DA1E22CD997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 algn="ctr"/>
            <a:r>
              <a:rPr lang="zxx-none"/>
              <a:t>Jan Gečnuk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FFDA9-A564-4C2D-A188-1525ABCBAC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 dirty="0"/>
              <a:t>Obsah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232A90-04AE-407B-93F6-D0450C3C13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zxx-none" sz="2400" dirty="0"/>
              <a:t>Hypotézy</a:t>
            </a:r>
          </a:p>
          <a:p>
            <a:pPr lvl="0"/>
            <a:r>
              <a:rPr lang="zxx-none" sz="2400" dirty="0"/>
              <a:t>Formulace hypotézy (příklad)</a:t>
            </a:r>
          </a:p>
          <a:p>
            <a:pPr lvl="0"/>
            <a:r>
              <a:rPr lang="zxx-none" sz="2400" dirty="0"/>
              <a:t>Rozdělení testů para x neparametrické</a:t>
            </a:r>
          </a:p>
          <a:p>
            <a:pPr lvl="0"/>
            <a:r>
              <a:rPr lang="zxx-none" sz="2400" dirty="0"/>
              <a:t>F- test (model, vstup)</a:t>
            </a:r>
          </a:p>
          <a:p>
            <a:pPr lvl="0"/>
            <a:r>
              <a:rPr lang="zxx-none" sz="2400" dirty="0"/>
              <a:t>T- test (model, vstup)</a:t>
            </a:r>
          </a:p>
          <a:p>
            <a:pPr lvl="0"/>
            <a:endParaRPr lang="zxx-none" sz="3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58BEA-E3AB-4A2B-99EB-7D1BC62DF4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Hypotézy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53D4C0-8631-40DB-A875-1B014EB1F8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754" y="1604399"/>
            <a:ext cx="10971300" cy="4403933"/>
          </a:xfrm>
        </p:spPr>
        <p:txBody>
          <a:bodyPr/>
          <a:lstStyle/>
          <a:p>
            <a:pPr lvl="0"/>
            <a:r>
              <a:rPr lang="zxx-none" sz="2419" dirty="0"/>
              <a:t>Hypotéza = domněnka</a:t>
            </a:r>
          </a:p>
          <a:p>
            <a:pPr lvl="0"/>
            <a:r>
              <a:rPr lang="zxx-none" sz="2419" dirty="0"/>
              <a:t>Testování hypotéz = potvrzení, či vyvrácení domněnky</a:t>
            </a:r>
          </a:p>
          <a:p>
            <a:pPr lvl="0"/>
            <a:r>
              <a:rPr lang="zxx-none" sz="2419" dirty="0"/>
              <a:t>   </a:t>
            </a:r>
            <a:r>
              <a:rPr lang="zxx-none" sz="2419" u="sng" dirty="0"/>
              <a:t>Možnosti hypotéz</a:t>
            </a:r>
          </a:p>
          <a:p>
            <a:pPr lvl="0"/>
            <a:r>
              <a:rPr lang="zxx-none" sz="2419" dirty="0"/>
              <a:t>Změna sledované veličiny na </a:t>
            </a:r>
            <a:r>
              <a:rPr lang="cs-CZ" sz="2419" dirty="0"/>
              <a:t>vlivu</a:t>
            </a:r>
            <a:r>
              <a:rPr lang="zxx-none" sz="2419" dirty="0"/>
              <a:t> vnější</a:t>
            </a:r>
            <a:r>
              <a:rPr lang="cs-CZ" sz="2419" dirty="0"/>
              <a:t>ho</a:t>
            </a:r>
            <a:r>
              <a:rPr lang="zxx-none" sz="2419" dirty="0"/>
              <a:t> zásahu</a:t>
            </a:r>
          </a:p>
          <a:p>
            <a:pPr lvl="0"/>
            <a:r>
              <a:rPr lang="zxx-none" sz="2419" dirty="0"/>
              <a:t>Srovnání nezávislosti dvou proměnných veličin</a:t>
            </a:r>
          </a:p>
          <a:p>
            <a:pPr lvl="0"/>
            <a:r>
              <a:rPr lang="zxx-none" sz="2419" dirty="0"/>
              <a:t>Srovnání odhadu </a:t>
            </a:r>
            <a:r>
              <a:rPr lang="cs-CZ" sz="2419" dirty="0"/>
              <a:t>střední hodnoty se známým údajem</a:t>
            </a:r>
            <a:endParaRPr lang="zxx-none" sz="2419" dirty="0"/>
          </a:p>
          <a:p>
            <a:pPr lvl="0"/>
            <a:endParaRPr lang="zxx-none" sz="2419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7EEAF-38D3-4E52-8F92-B58C36DFB6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Formulace hypotézy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C73217-6C24-413A-8B11-43DCC22A19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zxx-none" sz="2419" dirty="0"/>
              <a:t>H</a:t>
            </a:r>
            <a:r>
              <a:rPr lang="zxx-none" sz="2419" baseline="-33000" dirty="0"/>
              <a:t>0 </a:t>
            </a:r>
            <a:r>
              <a:rPr lang="zxx-none" sz="2419" dirty="0"/>
              <a:t>= nulová hypotéza, začátek</a:t>
            </a:r>
          </a:p>
          <a:p>
            <a:pPr lvl="0"/>
            <a:r>
              <a:rPr lang="zxx-none" sz="2419" dirty="0"/>
              <a:t>je platná, dokud nenajdeme silný důkaz, který ji vyvrátí (presumpce neviny)</a:t>
            </a:r>
          </a:p>
          <a:p>
            <a:pPr lvl="0"/>
            <a:r>
              <a:rPr lang="zxx-none" sz="2419" dirty="0"/>
              <a:t>H</a:t>
            </a:r>
            <a:r>
              <a:rPr lang="zxx-none" sz="2419" baseline="-33000" dirty="0"/>
              <a:t>1 </a:t>
            </a:r>
            <a:r>
              <a:rPr lang="zxx-none" sz="2419" dirty="0"/>
              <a:t>= alternativní hypotéza, vyvrací první</a:t>
            </a:r>
          </a:p>
          <a:p>
            <a:pPr lvl="0"/>
            <a:r>
              <a:rPr lang="zxx-none" sz="2419" dirty="0"/>
              <a:t>hypotézy jsou pouze dvě</a:t>
            </a:r>
            <a:endParaRPr lang="cs-CZ" sz="2419" dirty="0"/>
          </a:p>
          <a:p>
            <a:pPr lvl="0"/>
            <a:r>
              <a:rPr lang="cs-CZ" sz="2419" dirty="0"/>
              <a:t>Pokud je jedna vyvrácena, pravděpodobně platí ta druhá</a:t>
            </a:r>
            <a:endParaRPr lang="zxx-none" sz="2419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BC591-5DC0-4880-8E90-D310BC84C6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Antibiotikum a délka hojení rány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42A55A-9BCD-4CBB-9927-C5F0A9AF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5622" y="1741545"/>
            <a:ext cx="5747100" cy="31347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071A6A-CC70-4EF6-BB5B-90B7348FCB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754" y="1604399"/>
            <a:ext cx="10971300" cy="457808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xx-none" sz="2419"/>
              <a:t>nulová hypotéza H</a:t>
            </a:r>
            <a:r>
              <a:rPr lang="zxx-none" sz="2419" baseline="-33000"/>
              <a:t>0</a:t>
            </a:r>
            <a:r>
              <a:rPr lang="zxx-none" sz="2419"/>
              <a:t>: </a:t>
            </a:r>
            <a:r>
              <a:rPr lang="zxx-none" sz="2419">
                <a:latin typeface="Liberation Sans" pitchFamily="34"/>
              </a:rPr>
              <a:t>ν</a:t>
            </a:r>
            <a:r>
              <a:rPr lang="zxx-none" sz="2419" baseline="-33000">
                <a:latin typeface="Liberation Sans" pitchFamily="34"/>
              </a:rPr>
              <a:t>0 </a:t>
            </a:r>
            <a:r>
              <a:rPr lang="zxx-none" sz="2419">
                <a:latin typeface="Liberation Sans" pitchFamily="34"/>
              </a:rPr>
              <a:t> = ν</a:t>
            </a:r>
            <a:r>
              <a:rPr lang="zxx-none" sz="2419" baseline="-33000">
                <a:latin typeface="Liberation Sans" pitchFamily="34"/>
              </a:rPr>
              <a:t>1</a:t>
            </a:r>
          </a:p>
          <a:p>
            <a:pPr lvl="0"/>
            <a:r>
              <a:rPr lang="zxx-none" sz="2419">
                <a:latin typeface="Liberation Sans" pitchFamily="34"/>
              </a:rPr>
              <a:t>Alternativní hypotéza H</a:t>
            </a:r>
            <a:r>
              <a:rPr lang="zxx-none" sz="2419" baseline="-33000">
                <a:latin typeface="Liberation Sans" pitchFamily="34"/>
              </a:rPr>
              <a:t>1</a:t>
            </a:r>
            <a:r>
              <a:rPr lang="zxx-none" sz="2419">
                <a:latin typeface="Liberation Sans" pitchFamily="34"/>
              </a:rPr>
              <a:t>: ν</a:t>
            </a:r>
            <a:r>
              <a:rPr lang="zxx-none" sz="2419" baseline="-33000">
                <a:latin typeface="Liberation Sans" pitchFamily="34"/>
              </a:rPr>
              <a:t>0 </a:t>
            </a:r>
            <a:r>
              <a:rPr lang="zxx-none" sz="2419">
                <a:latin typeface="Liberation Sans" pitchFamily="34"/>
              </a:rPr>
              <a:t> ≠ ν</a:t>
            </a:r>
            <a:r>
              <a:rPr lang="zxx-none" sz="2419" baseline="-33000">
                <a:latin typeface="Liberation Sans" pitchFamily="34"/>
              </a:rPr>
              <a:t>1 </a:t>
            </a:r>
            <a:r>
              <a:rPr lang="zxx-none" sz="2419">
                <a:latin typeface="Liberation Sans" pitchFamily="34"/>
              </a:rPr>
              <a:t> (místo ≠ případně: &lt;;&gt;)</a:t>
            </a:r>
          </a:p>
          <a:p>
            <a:pPr lvl="0"/>
            <a:r>
              <a:rPr lang="zxx-none" sz="2419">
                <a:latin typeface="Liberation Sans" pitchFamily="34"/>
              </a:rPr>
              <a:t>ν</a:t>
            </a:r>
            <a:r>
              <a:rPr lang="zxx-none" sz="2419" baseline="-33000">
                <a:latin typeface="Liberation Sans" pitchFamily="34"/>
              </a:rPr>
              <a:t>0 </a:t>
            </a:r>
            <a:r>
              <a:rPr lang="zxx-none" sz="2419">
                <a:latin typeface="Liberation Sans" pitchFamily="34"/>
              </a:rPr>
              <a:t> = standartní doba léčby</a:t>
            </a:r>
          </a:p>
          <a:p>
            <a:pPr lvl="0"/>
            <a:r>
              <a:rPr lang="zxx-none" sz="2419">
                <a:latin typeface="Liberation Sans" pitchFamily="34"/>
              </a:rPr>
              <a:t>ν</a:t>
            </a:r>
            <a:r>
              <a:rPr lang="zxx-none" sz="2419" baseline="-33000">
                <a:latin typeface="Liberation Sans" pitchFamily="34"/>
              </a:rPr>
              <a:t>1 </a:t>
            </a:r>
            <a:r>
              <a:rPr lang="zxx-none" sz="2419">
                <a:latin typeface="Liberation Sans" pitchFamily="34"/>
              </a:rPr>
              <a:t> = doba léčby za použití antibiotik</a:t>
            </a:r>
          </a:p>
          <a:p>
            <a:pPr lvl="0"/>
            <a:r>
              <a:rPr lang="zxx-none" sz="2419">
                <a:latin typeface="Liberation Sans" pitchFamily="34"/>
              </a:rPr>
              <a:t>Stanovení hladiny významnosti α (nejčastěji 0,05)</a:t>
            </a:r>
          </a:p>
          <a:p>
            <a:pPr lvl="0"/>
            <a:r>
              <a:rPr lang="zxx-none" sz="2419">
                <a:latin typeface="Liberation Sans" pitchFamily="34"/>
              </a:rPr>
              <a:t>ovlivňuje chybu I. Druhu (přijeme H</a:t>
            </a:r>
            <a:r>
              <a:rPr lang="zxx-none" sz="2177">
                <a:latin typeface="Liberation Sans" pitchFamily="34"/>
              </a:rPr>
              <a:t>1</a:t>
            </a:r>
            <a:r>
              <a:rPr lang="zxx-none" sz="2419">
                <a:latin typeface="Liberation Sans" pitchFamily="34"/>
              </a:rPr>
              <a:t>, ale platí H</a:t>
            </a:r>
            <a:r>
              <a:rPr lang="zxx-none" sz="2177">
                <a:latin typeface="Liberation Sans" pitchFamily="34"/>
              </a:rPr>
              <a:t>0</a:t>
            </a:r>
            <a:r>
              <a:rPr lang="zxx-none" sz="2419">
                <a:latin typeface="Liberation Sans" pitchFamily="34"/>
              </a:rPr>
              <a:t>)</a:t>
            </a:r>
          </a:p>
          <a:p>
            <a:pPr lvl="0"/>
            <a:r>
              <a:rPr lang="zxx-none" sz="2419">
                <a:latin typeface="Liberation Sans" pitchFamily="34"/>
              </a:rPr>
              <a:t>Výběr testového kritéria (vzorec T,t)</a:t>
            </a:r>
          </a:p>
          <a:p>
            <a:pPr lvl="0"/>
            <a:r>
              <a:rPr lang="zxx-none" sz="2419">
                <a:latin typeface="Liberation Sans" pitchFamily="34"/>
              </a:rPr>
              <a:t>   Rozdělení výběrového prostoru (oboru hodnot)</a:t>
            </a:r>
          </a:p>
          <a:p>
            <a:pPr lvl="0"/>
            <a:r>
              <a:rPr lang="zxx-none" sz="2419">
                <a:latin typeface="Liberation Sans" pitchFamily="34"/>
              </a:rPr>
              <a:t>1. Obor přijetí(V): zamítnuta H</a:t>
            </a:r>
            <a:r>
              <a:rPr lang="zxx-none" sz="2177" baseline="-33000">
                <a:latin typeface="Liberation Sans" pitchFamily="34"/>
              </a:rPr>
              <a:t>1</a:t>
            </a:r>
          </a:p>
          <a:p>
            <a:pPr lvl="0"/>
            <a:r>
              <a:rPr lang="zxx-none" sz="2419">
                <a:latin typeface="Liberation Sans" pitchFamily="34"/>
              </a:rPr>
              <a:t>2. kritický obor(W):  přijememe H</a:t>
            </a:r>
            <a:r>
              <a:rPr lang="zxx-none" sz="2177" baseline="-33000">
                <a:latin typeface="Liberation Sans" pitchFamily="34"/>
              </a:rPr>
              <a:t>1</a:t>
            </a:r>
            <a:r>
              <a:rPr lang="zxx-none" sz="2419">
                <a:latin typeface="Liberation Sans" pitchFamily="34"/>
              </a:rPr>
              <a:t>, H</a:t>
            </a:r>
            <a:r>
              <a:rPr lang="zxx-none" sz="2177" baseline="-33000">
                <a:latin typeface="Liberation Sans" pitchFamily="34"/>
              </a:rPr>
              <a:t>0</a:t>
            </a:r>
            <a:r>
              <a:rPr lang="zxx-none" sz="2419">
                <a:latin typeface="Liberation Sans" pitchFamily="34"/>
              </a:rPr>
              <a:t> zamítnuta,</a:t>
            </a:r>
          </a:p>
          <a:p>
            <a:pPr lvl="0"/>
            <a:r>
              <a:rPr lang="zxx-none" sz="2419">
                <a:latin typeface="Liberation Sans" pitchFamily="34"/>
              </a:rPr>
              <a:t>Obory od sebe odlišuje kritická hodnota, úsek závislý na hladině významnosti a počtu měření (tabulková hodnota)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A4EFB-6093-424B-B261-CFCA7BDA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pojmy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A2051-6068-4C80-8B12-5BC2DE0B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00" b="1" dirty="0"/>
          </a:p>
          <a:p>
            <a:pPr marL="0" indent="0">
              <a:buNone/>
            </a:pPr>
            <a:r>
              <a:rPr lang="cs-CZ" sz="1600" b="1" dirty="0"/>
              <a:t>Obecný postup</a:t>
            </a:r>
          </a:p>
          <a:p>
            <a:pPr marL="0" indent="0">
              <a:buNone/>
            </a:pPr>
            <a:endParaRPr lang="cs-CZ" sz="400" b="1" dirty="0"/>
          </a:p>
          <a:p>
            <a:r>
              <a:rPr lang="cs-CZ" b="1" dirty="0"/>
              <a:t>Cílová populace</a:t>
            </a:r>
          </a:p>
          <a:p>
            <a:r>
              <a:rPr lang="cs-CZ" dirty="0"/>
              <a:t>Předpoklad určitého pravděpodobnostního chování (</a:t>
            </a:r>
            <a:r>
              <a:rPr lang="cs-CZ" b="1" dirty="0"/>
              <a:t>model</a:t>
            </a:r>
            <a:r>
              <a:rPr lang="cs-CZ" dirty="0"/>
              <a:t>)</a:t>
            </a:r>
          </a:p>
          <a:p>
            <a:r>
              <a:rPr lang="cs-CZ" dirty="0"/>
              <a:t>Vyjádříme </a:t>
            </a:r>
            <a:r>
              <a:rPr lang="cs-CZ" b="1" dirty="0"/>
              <a:t>hypotézu</a:t>
            </a:r>
          </a:p>
          <a:p>
            <a:r>
              <a:rPr lang="cs-CZ" dirty="0"/>
              <a:t>Experimentální vzorek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/>
              <a:t>výběr z cílové populace</a:t>
            </a:r>
            <a:r>
              <a:rPr lang="cs-CZ" dirty="0"/>
              <a:t>)</a:t>
            </a:r>
          </a:p>
          <a:p>
            <a:r>
              <a:rPr lang="cs-CZ" dirty="0"/>
              <a:t>Sledované vlastnosti převedeme  na číselné  vyjádření  (</a:t>
            </a:r>
            <a:r>
              <a:rPr lang="cs-CZ" b="1" dirty="0"/>
              <a:t>data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Kvalitativní</a:t>
            </a:r>
          </a:p>
          <a:p>
            <a:pPr lvl="1"/>
            <a:r>
              <a:rPr lang="cs-CZ" dirty="0"/>
              <a:t>Kvantitativní</a:t>
            </a:r>
          </a:p>
          <a:p>
            <a:r>
              <a:rPr lang="cs-CZ" dirty="0"/>
              <a:t>Platnost hypotézy vyhodnotíme na základě vybraného modelu a pozorovaných dat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A863ED-D896-402D-8D59-C1F882EB0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998771"/>
              </p:ext>
            </p:extLst>
          </p:nvPr>
        </p:nvGraphicFramePr>
        <p:xfrm>
          <a:off x="9247694" y="642594"/>
          <a:ext cx="2353245" cy="178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174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D0224-0840-4627-901F-196A033482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Antibiotkum a délka hojení rány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8C3E74-4A5E-49D5-9DD9-723AF967E0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xx-none" sz="2419"/>
              <a:t>Máme stanoveno</a:t>
            </a:r>
          </a:p>
          <a:p>
            <a:pPr lvl="0"/>
            <a:r>
              <a:rPr lang="zxx-none" sz="2177"/>
              <a:t>Nulová hypotéza H</a:t>
            </a:r>
            <a:r>
              <a:rPr lang="zxx-none" sz="2177" baseline="-33000"/>
              <a:t>0</a:t>
            </a:r>
            <a:r>
              <a:rPr lang="zxx-none" sz="2177"/>
              <a:t>: </a:t>
            </a:r>
            <a:r>
              <a:rPr lang="zxx-none" sz="2177">
                <a:latin typeface="Liberation Sans" pitchFamily="34"/>
              </a:rPr>
              <a:t>ν</a:t>
            </a:r>
            <a:r>
              <a:rPr lang="zxx-none" sz="2177" baseline="-33000">
                <a:latin typeface="Liberation Sans" pitchFamily="34"/>
              </a:rPr>
              <a:t>0 </a:t>
            </a:r>
            <a:r>
              <a:rPr lang="zxx-none" sz="2177">
                <a:latin typeface="Liberation Sans" pitchFamily="34"/>
              </a:rPr>
              <a:t> = ν</a:t>
            </a:r>
            <a:r>
              <a:rPr lang="zxx-none" sz="2177" baseline="-33000">
                <a:latin typeface="Liberation Sans" pitchFamily="34"/>
              </a:rPr>
              <a:t>1</a:t>
            </a:r>
          </a:p>
          <a:p>
            <a:pPr lvl="0"/>
            <a:r>
              <a:rPr lang="zxx-none" sz="2177">
                <a:latin typeface="Liberation Sans" pitchFamily="34"/>
              </a:rPr>
              <a:t>Alternativní hypotéza H</a:t>
            </a:r>
            <a:r>
              <a:rPr lang="zxx-none" sz="2177" baseline="-33000">
                <a:latin typeface="Liberation Sans" pitchFamily="34"/>
              </a:rPr>
              <a:t>1</a:t>
            </a:r>
            <a:r>
              <a:rPr lang="zxx-none" sz="2177">
                <a:latin typeface="Liberation Sans" pitchFamily="34"/>
              </a:rPr>
              <a:t>: ν</a:t>
            </a:r>
            <a:r>
              <a:rPr lang="zxx-none" sz="2177" baseline="-33000">
                <a:latin typeface="Liberation Sans" pitchFamily="34"/>
              </a:rPr>
              <a:t>0 </a:t>
            </a:r>
            <a:r>
              <a:rPr lang="zxx-none" sz="2177">
                <a:latin typeface="Liberation Sans" pitchFamily="34"/>
              </a:rPr>
              <a:t> ≠ ν</a:t>
            </a:r>
            <a:r>
              <a:rPr lang="zxx-none" sz="2177" baseline="-33000">
                <a:latin typeface="Liberation Sans" pitchFamily="34"/>
              </a:rPr>
              <a:t>1</a:t>
            </a:r>
          </a:p>
          <a:p>
            <a:pPr lvl="0"/>
            <a:r>
              <a:rPr lang="zxx-none" sz="2419"/>
              <a:t>množství pacientu, n= 40</a:t>
            </a:r>
          </a:p>
          <a:p>
            <a:pPr lvl="0"/>
            <a:r>
              <a:rPr lang="zxx-none" sz="2419"/>
              <a:t>Hladina významnosti </a:t>
            </a:r>
            <a:r>
              <a:rPr lang="zxx-none" sz="2177">
                <a:latin typeface="Liberation Sans" pitchFamily="34"/>
              </a:rPr>
              <a:t>α=0.95</a:t>
            </a:r>
          </a:p>
          <a:p>
            <a:pPr lvl="0"/>
            <a:r>
              <a:rPr lang="zxx-none" sz="2419">
                <a:latin typeface="Liberation Sans" pitchFamily="34"/>
              </a:rPr>
              <a:t>Průměrná doba hojení bez přídavku antibiotika </a:t>
            </a:r>
            <a:r>
              <a:rPr lang="zxx-none" sz="2177">
                <a:latin typeface="Liberation Sans" pitchFamily="34"/>
              </a:rPr>
              <a:t>ν</a:t>
            </a:r>
            <a:r>
              <a:rPr lang="zxx-none" sz="2177" baseline="-33000">
                <a:latin typeface="Liberation Sans" pitchFamily="34"/>
              </a:rPr>
              <a:t>0 </a:t>
            </a:r>
            <a:r>
              <a:rPr lang="zxx-none" sz="2177">
                <a:latin typeface="Liberation Sans" pitchFamily="34"/>
              </a:rPr>
              <a:t>je 17 dny</a:t>
            </a:r>
          </a:p>
          <a:p>
            <a:pPr lvl="0"/>
            <a:r>
              <a:rPr lang="zxx-none" sz="2419">
                <a:latin typeface="Liberation Sans" pitchFamily="34"/>
              </a:rPr>
              <a:t>Průměrná doba hojení s přídavkem antibiotika </a:t>
            </a:r>
            <a:r>
              <a:rPr lang="zxx-none" sz="2177">
                <a:latin typeface="Liberation Sans" pitchFamily="34"/>
              </a:rPr>
              <a:t>ν</a:t>
            </a:r>
            <a:r>
              <a:rPr lang="zxx-none" sz="2177" baseline="-33000">
                <a:latin typeface="Liberation Sans" pitchFamily="34"/>
              </a:rPr>
              <a:t>1 </a:t>
            </a:r>
            <a:r>
              <a:rPr lang="zxx-none" sz="2177">
                <a:latin typeface="Liberation Sans" pitchFamily="34"/>
              </a:rPr>
              <a:t>je 16 dny</a:t>
            </a:r>
          </a:p>
          <a:p>
            <a:pPr lvl="0"/>
            <a:r>
              <a:rPr lang="zxx-none" sz="2177">
                <a:latin typeface="Liberation Sans" pitchFamily="34"/>
              </a:rPr>
              <a:t>Známe i rozptyl σ</a:t>
            </a:r>
            <a:r>
              <a:rPr lang="zxx-none" sz="2177" baseline="33000">
                <a:latin typeface="Liberation Sans" pitchFamily="34"/>
              </a:rPr>
              <a:t>2</a:t>
            </a:r>
            <a:r>
              <a:rPr lang="zxx-none" sz="2177">
                <a:latin typeface="Liberation Sans" pitchFamily="34"/>
              </a:rPr>
              <a:t> = 4 dny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F497B1E-79A4-47F4-BF15-E151C90A90E6}"/>
              </a:ext>
            </a:extLst>
          </p:cNvPr>
          <p:cNvSpPr txBox="1">
            <a:spLocks noResize="1"/>
          </p:cNvSpPr>
          <p:nvPr/>
        </p:nvSpPr>
        <p:spPr>
          <a:xfrm>
            <a:off x="5733817" y="3419960"/>
            <a:ext cx="870337" cy="434951"/>
          </a:xfrm>
          <a:prstGeom prst="rect">
            <a:avLst/>
          </a:prstGeom>
          <a:noFill/>
          <a:ln>
            <a:noFill/>
          </a:ln>
        </p:spPr>
        <p:txBody>
          <a:bodyPr wrap="none" lIns="108847" tIns="54423" rIns="108847" bIns="54423" anchor="ctr" anchorCtr="1" compatLnSpc="0">
            <a:noAutofit/>
          </a:bodyPr>
          <a:lstStyle/>
          <a:p>
            <a:pPr hangingPunct="0"/>
            <a:endParaRPr lang="cs-CZ" sz="2177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CCAD835-3DBC-439B-ABF1-BEBE2796D2CC}"/>
              </a:ext>
            </a:extLst>
          </p:cNvPr>
          <p:cNvSpPr txBox="1">
            <a:spLocks noResize="1"/>
          </p:cNvSpPr>
          <p:nvPr/>
        </p:nvSpPr>
        <p:spPr>
          <a:xfrm>
            <a:off x="5733817" y="3253642"/>
            <a:ext cx="870337" cy="434951"/>
          </a:xfrm>
          <a:prstGeom prst="rect">
            <a:avLst/>
          </a:prstGeom>
          <a:noFill/>
          <a:ln>
            <a:noFill/>
          </a:ln>
        </p:spPr>
        <p:txBody>
          <a:bodyPr wrap="none" lIns="108847" tIns="54423" rIns="108847" bIns="54423" anchor="ctr" anchorCtr="1" compatLnSpc="0">
            <a:noAutofit/>
          </a:bodyPr>
          <a:lstStyle/>
          <a:p>
            <a:pPr hangingPunct="0"/>
            <a:endParaRPr lang="cs-CZ" sz="2177">
              <a:latin typeface="Liberation Sans" pitchFamily="18"/>
              <a:ea typeface="Microsoft YaHei" pitchFamily="2"/>
              <a:cs typeface="Mang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6EA036A-DF25-4E74-90EF-E8D81638F954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978316" y="1671011"/>
                <a:ext cx="1900025" cy="7671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cs-CZ" sz="2177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6EA036A-DF25-4E74-90EF-E8D81638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16" y="1671011"/>
                <a:ext cx="1900025" cy="767151"/>
              </a:xfrm>
              <a:prstGeom prst="rect">
                <a:avLst/>
              </a:prstGeom>
              <a:blipFill>
                <a:blip r:embed="rId3"/>
                <a:stretch>
                  <a:fillRect l="-3846" r="-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B48C439-1D08-4AC0-98A3-1B7F52C2BD2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980492" y="2873550"/>
                <a:ext cx="2165612" cy="7240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17−16</m:t>
                          </m:r>
                        </m:num>
                        <m:den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177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B48C439-1D08-4AC0-98A3-1B7F52C2B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492" y="2873550"/>
                <a:ext cx="2165612" cy="724047"/>
              </a:xfrm>
              <a:prstGeom prst="rect">
                <a:avLst/>
              </a:prstGeom>
              <a:blipFill>
                <a:blip r:embed="rId4"/>
                <a:stretch>
                  <a:fillRect l="-25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7C934-84AA-48A5-BA94-3E3BBBB673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Antibiotikum a délka hojení rány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EB2946-525F-4C3F-B072-92D28C12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11927" y="2933633"/>
            <a:ext cx="6617872" cy="33616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7F703D-B1AB-4D05-A867-E24F07023C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zxx-none" sz="2419"/>
              <a:t>t-test  </a:t>
            </a:r>
          </a:p>
          <a:p>
            <a:pPr lvl="0"/>
            <a:r>
              <a:rPr lang="zxx-none" sz="2419"/>
              <a:t>kritická hodnota T</a:t>
            </a:r>
            <a:r>
              <a:rPr lang="zxx-none" sz="2419" baseline="-33000"/>
              <a:t>krit </a:t>
            </a:r>
            <a:r>
              <a:rPr lang="zxx-none" sz="2419"/>
              <a:t>= 1,684</a:t>
            </a:r>
          </a:p>
          <a:p>
            <a:pPr lvl="0"/>
            <a:r>
              <a:rPr lang="zxx-none" sz="2419"/>
              <a:t>tabulka: Kvantily t</a:t>
            </a:r>
            <a:r>
              <a:rPr lang="zxx-none" sz="2419" baseline="-33000"/>
              <a:t>1-α/2</a:t>
            </a:r>
            <a:r>
              <a:rPr lang="zxx-none" sz="2419"/>
              <a:t> (</a:t>
            </a:r>
            <a:r>
              <a:rPr lang="zxx-none" sz="2419">
                <a:latin typeface="Liberation Sans" pitchFamily="34"/>
              </a:rPr>
              <a:t>ν</a:t>
            </a:r>
            <a:r>
              <a:rPr lang="zxx-none" sz="2419"/>
              <a:t>) Studentova t rozdělení</a:t>
            </a:r>
          </a:p>
          <a:p>
            <a:pPr lvl="0"/>
            <a:r>
              <a:rPr lang="zxx-none" sz="2419">
                <a:latin typeface="Liberation Sans" pitchFamily="34"/>
              </a:rPr>
              <a:t>ν</a:t>
            </a:r>
            <a:r>
              <a:rPr lang="zxx-none" sz="2419"/>
              <a:t> = n-1 (počet stupňů volnosti = n-1)</a:t>
            </a:r>
          </a:p>
          <a:p>
            <a:pPr lvl="0"/>
            <a:r>
              <a:rPr lang="zxx-none" sz="2419"/>
              <a:t>Vypočtená T = 3,16</a:t>
            </a:r>
          </a:p>
          <a:p>
            <a:pPr lvl="0"/>
            <a:r>
              <a:rPr lang="zxx-none" sz="2419"/>
              <a:t>je vyšší než kritická hodnota</a:t>
            </a:r>
          </a:p>
          <a:p>
            <a:pPr lvl="0"/>
            <a:r>
              <a:rPr lang="zxx-none" sz="2419"/>
              <a:t>alternativní hypotézu zamítáme</a:t>
            </a:r>
          </a:p>
          <a:p>
            <a:pPr lvl="0"/>
            <a:r>
              <a:rPr lang="zxx-none" sz="2419">
                <a:latin typeface="Liberation Sans" pitchFamily="34"/>
              </a:rPr>
              <a:t>rozdíl není statisticky významný α=0.95</a:t>
            </a:r>
          </a:p>
          <a:p>
            <a:pPr lvl="0"/>
            <a:endParaRPr lang="zxx-none" sz="2419"/>
          </a:p>
          <a:p>
            <a:pPr lvl="0"/>
            <a:r>
              <a:rPr lang="zxx-none" sz="2419">
                <a:hlinkClick r:id="rId4"/>
              </a:rPr>
              <a:t>Tabulky</a:t>
            </a:r>
            <a:r>
              <a:rPr lang="zxx-none" sz="2419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EB9460-D504-4C9B-B8EA-6FF74AE4760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11927" y="6295251"/>
            <a:ext cx="6617872" cy="1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8A6B4-DF48-443C-8E70-74CDF0AF4A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Rozdělení testů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B4DDE4-87A5-4635-99F2-20DB102103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zxx-none" sz="3386"/>
              <a:t>Parametrické testy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3386"/>
              <a:t>Testují parametr ze základního souboru (střední hodnota, rozptyl)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3386"/>
              <a:t>mají vyšší sílu, (schopnost správně zamítnout ve skutečnosti neplatnou nulovou hypotézu) než testy neparametrické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3386"/>
              <a:t>„přísnější na data“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3386"/>
              <a:t>Vyžadují podmínky - nepřítmnost extérmů, normální rozdělení, rozsah výběru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3386"/>
              <a:t>Použivají se prioritně</a:t>
            </a:r>
          </a:p>
          <a:p>
            <a:pPr lvl="0">
              <a:buSzPct val="45000"/>
              <a:buFont typeface="StarSymbol"/>
              <a:buChar char="●"/>
            </a:pPr>
            <a:endParaRPr lang="zxx-none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7F14A-32EE-4FD4-8691-F9FC7544AB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Neparametrické testy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DB9625-6320-4477-9AF1-FB2AE112CD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zxx-none" sz="2661" dirty="0"/>
              <a:t>Testuje hypotézu o základním souboru, jinou, než je parametr (</a:t>
            </a:r>
            <a:r>
              <a:rPr lang="zxx-none" sz="2661" dirty="0">
                <a:latin typeface="Liberation Sans" pitchFamily="34"/>
              </a:rPr>
              <a:t>μ</a:t>
            </a:r>
            <a:r>
              <a:rPr lang="zxx-none" sz="2661" dirty="0"/>
              <a:t>, </a:t>
            </a:r>
            <a:r>
              <a:rPr lang="zxx-none" sz="2661" dirty="0">
                <a:latin typeface="Liberation Sans" pitchFamily="34"/>
              </a:rPr>
              <a:t>σ</a:t>
            </a:r>
            <a:r>
              <a:rPr lang="zxx-none" sz="2661" dirty="0"/>
              <a:t>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661" dirty="0"/>
              <a:t>nižší síla (ty data v H</a:t>
            </a:r>
            <a:r>
              <a:rPr lang="zxx-none" sz="2661" baseline="-33000" dirty="0"/>
              <a:t>0</a:t>
            </a:r>
            <a:r>
              <a:rPr lang="zxx-none" sz="2661" dirty="0"/>
              <a:t>, které by parametrický test zamítl, neparametrický nezamítne)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661" dirty="0"/>
              <a:t>Nezávsilý na extrémech a rozdělení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661" dirty="0"/>
              <a:t>Širší použití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49154-1570-45F2-B817-41A4045D82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Rozdělení testů - výběry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3638CA-A464-4FD4-B0AE-5CD30EDA2B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zxx-none"/>
              <a:t>Testy pro jeden výběr – porovnáváme parametr odhadnutý z měřených dat se zadanou konstantou (energetický příjem oproti známému průměru)</a:t>
            </a:r>
          </a:p>
          <a:p>
            <a:pPr lvl="0"/>
            <a:r>
              <a:rPr lang="zxx-none"/>
              <a:t>Testy pro dva výběry – porovnávání parametrů ze dvou výběrů, testování shody, nezávislosti</a:t>
            </a:r>
          </a:p>
          <a:p>
            <a:pPr lvl="0"/>
            <a:r>
              <a:rPr lang="zxx-none"/>
              <a:t>Podmnožiny</a:t>
            </a:r>
          </a:p>
          <a:p>
            <a:pPr lvl="0"/>
            <a:r>
              <a:rPr lang="zxx-none"/>
              <a:t>Dvouvýběrový test pro nezávislé výběry (výběry jsou navzájem nezávislé)</a:t>
            </a:r>
          </a:p>
          <a:p>
            <a:pPr lvl="0"/>
            <a:r>
              <a:rPr lang="zxx-none"/>
              <a:t>Dvouvýběrový test pro závislé výběry (párový test – 1 jedinec, dva testované přístroje)</a:t>
            </a:r>
          </a:p>
          <a:p>
            <a:pPr lvl="0"/>
            <a:r>
              <a:rPr lang="zxx-none"/>
              <a:t>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E12B8-E80C-4F71-94C0-1D83162D7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 dirty="0"/>
              <a:t>Rozdělení testů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91EF0D-FBCC-4D4B-B75B-6A3E0A674E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lvl="0"/>
            <a:r>
              <a:rPr lang="zxx-none" sz="2400" dirty="0"/>
              <a:t>Testy pro více výběrů</a:t>
            </a:r>
          </a:p>
          <a:p>
            <a:pPr lvl="0"/>
            <a:r>
              <a:rPr lang="zxx-none" sz="2400" dirty="0"/>
              <a:t>metodika – analýza rozptylů ANOVA</a:t>
            </a:r>
          </a:p>
          <a:p>
            <a:pPr lvl="0"/>
            <a:endParaRPr lang="zxx-none" sz="3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14D12-F7B3-4CC0-AA63-218F9726FF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Fisherův, F-test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BB1383-F635-48FF-8729-B87FF711B1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xx-none" sz="2903">
                <a:latin typeface="Liberation Sans" pitchFamily="34"/>
              </a:rPr>
              <a:t>sledování rozdílu dvou rozptylů</a:t>
            </a:r>
          </a:p>
          <a:p>
            <a:pPr lvl="0"/>
            <a:r>
              <a:rPr lang="zxx-none" sz="2903"/>
              <a:t>Používáme k testování hypotéz týkající se </a:t>
            </a:r>
            <a:r>
              <a:rPr lang="zxx-none" sz="2903">
                <a:latin typeface="Liberation Sans" pitchFamily="34"/>
              </a:rPr>
              <a:t>σ</a:t>
            </a:r>
            <a:r>
              <a:rPr lang="zxx-none" sz="2903"/>
              <a:t>, </a:t>
            </a:r>
            <a:r>
              <a:rPr lang="zxx-none" sz="2903">
                <a:latin typeface="Liberation Sans" pitchFamily="34"/>
              </a:rPr>
              <a:t>μ</a:t>
            </a:r>
          </a:p>
          <a:p>
            <a:pPr lvl="0"/>
            <a:r>
              <a:rPr lang="zxx-none" sz="2903">
                <a:latin typeface="Liberation Sans" pitchFamily="34"/>
              </a:rPr>
              <a:t>U populací, které odpovídají Gaussovu norm. rozdělení</a:t>
            </a:r>
          </a:p>
          <a:p>
            <a:pPr lvl="0"/>
            <a:r>
              <a:rPr lang="zxx-none" sz="2903">
                <a:latin typeface="Liberation Sans" pitchFamily="34"/>
              </a:rPr>
              <a:t>U populací se využívají výběrové rozptyly k ověření nulové hypotézy</a:t>
            </a:r>
          </a:p>
          <a:p>
            <a:pPr lvl="0"/>
            <a:endParaRPr lang="zxx-none" sz="2903">
              <a:latin typeface="Liberation Sans" pitchFamily="34"/>
            </a:endParaRPr>
          </a:p>
          <a:p>
            <a:pPr lvl="0"/>
            <a:r>
              <a:rPr lang="zxx-none" sz="2903">
                <a:latin typeface="Liberation Sans" pitchFamily="34"/>
              </a:rPr>
              <a:t>Nulová hypotéza a následující alternativní hypotézy zapíšeme</a:t>
            </a:r>
          </a:p>
          <a:p>
            <a:pPr lvl="0"/>
            <a:endParaRPr lang="zxx-none">
              <a:latin typeface="Liberation Sans" pitchFamily="34"/>
            </a:endParaRPr>
          </a:p>
          <a:p>
            <a:pPr lvl="0"/>
            <a:endParaRPr lang="zxx-none">
              <a:latin typeface="Liberation Sans" pitchFamily="34"/>
            </a:endParaRPr>
          </a:p>
          <a:p>
            <a:pPr lvl="0"/>
            <a:endParaRPr lang="zxx-none">
              <a:latin typeface="Liberation Sans" pitchFamily="34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5E54C8C-A98A-4C3A-A7EF-490776CB7450}"/>
              </a:ext>
            </a:extLst>
          </p:cNvPr>
          <p:cNvGrpSpPr/>
          <p:nvPr/>
        </p:nvGrpSpPr>
        <p:grpSpPr>
          <a:xfrm>
            <a:off x="1654682" y="5747100"/>
            <a:ext cx="7557001" cy="435386"/>
            <a:chOff x="1368000" y="4752000"/>
            <a:chExt cx="6248520" cy="36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>
                  <a:extLst>
                    <a:ext uri="{FF2B5EF4-FFF2-40B4-BE49-F238E27FC236}">
                      <a16:creationId xmlns:a16="http://schemas.microsoft.com/office/drawing/2014/main" id="{E831F8E1-3B8E-40C5-A36B-2EDA24BDD7EC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1368000" y="4759200"/>
                  <a:ext cx="1328400" cy="35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108847" tIns="54423" rIns="108847" bIns="54423" anchor="ctr" anchorCtr="1" compatLnSpc="0"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177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177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cs-CZ" sz="2177">
                    <a:latin typeface="Liberation Sans" pitchFamily="18"/>
                  </a:endParaRPr>
                </a:p>
              </p:txBody>
            </p:sp>
          </mc:Choice>
          <mc:Fallback xmlns="">
            <p:sp>
              <p:nvSpPr>
                <p:cNvPr id="5" name="TextovéPole 4">
                  <a:extLst>
                    <a:ext uri="{FF2B5EF4-FFF2-40B4-BE49-F238E27FC236}">
                      <a16:creationId xmlns:a16="http://schemas.microsoft.com/office/drawing/2014/main" id="{E831F8E1-3B8E-40C5-A36B-2EDA24BDD7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000" y="4759200"/>
                  <a:ext cx="1328400" cy="352800"/>
                </a:xfrm>
                <a:prstGeom prst="rect">
                  <a:avLst/>
                </a:prstGeom>
                <a:blipFill>
                  <a:blip r:embed="rId3"/>
                  <a:stretch>
                    <a:fillRect l="-1894" b="-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>
                  <a:extLst>
                    <a:ext uri="{FF2B5EF4-FFF2-40B4-BE49-F238E27FC236}">
                      <a16:creationId xmlns:a16="http://schemas.microsoft.com/office/drawing/2014/main" id="{5CD9E100-4B39-448B-AB04-B8D9BA0E2B65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3056400" y="4752000"/>
                  <a:ext cx="1339200" cy="35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108847" tIns="54423" rIns="108847" bIns="54423" anchor="ctr" anchorCtr="1" compatLnSpc="0"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177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177">
                            <a:latin typeface="Cambria Math" panose="02040503050406030204" pitchFamily="18" charset="0"/>
                          </a:rPr>
                          <m:t>≠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cs-CZ" sz="2177">
                    <a:latin typeface="Liberation Sans" pitchFamily="18"/>
                  </a:endParaRPr>
                </a:p>
              </p:txBody>
            </p:sp>
          </mc:Choice>
          <mc:Fallback xmlns="">
            <p:sp>
              <p:nvSpPr>
                <p:cNvPr id="6" name="TextovéPole 5">
                  <a:extLst>
                    <a:ext uri="{FF2B5EF4-FFF2-40B4-BE49-F238E27FC236}">
                      <a16:creationId xmlns:a16="http://schemas.microsoft.com/office/drawing/2014/main" id="{5CD9E100-4B39-448B-AB04-B8D9BA0E2B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400" y="4752000"/>
                  <a:ext cx="1339200" cy="352800"/>
                </a:xfrm>
                <a:prstGeom prst="rect">
                  <a:avLst/>
                </a:prstGeom>
                <a:blipFill>
                  <a:blip r:embed="rId4"/>
                  <a:stretch>
                    <a:fillRect l="-1504" b="-5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>
                  <a:extLst>
                    <a:ext uri="{FF2B5EF4-FFF2-40B4-BE49-F238E27FC236}">
                      <a16:creationId xmlns:a16="http://schemas.microsoft.com/office/drawing/2014/main" id="{BFDEDDE2-718D-4A65-A698-CE29B455A8EA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4736520" y="4752000"/>
                  <a:ext cx="1289520" cy="35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108847" tIns="54423" rIns="108847" bIns="54423" anchor="ctr" anchorCtr="1" compatLnSpc="0"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177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177">
                            <a:latin typeface="Cambria Math" panose="02040503050406030204" pitchFamily="18" charset="0"/>
                          </a:rPr>
                          <m:t>&gt;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cs-CZ" sz="2177">
                    <a:latin typeface="Liberation Sans" pitchFamily="18"/>
                  </a:endParaRPr>
                </a:p>
              </p:txBody>
            </p:sp>
          </mc:Choice>
          <mc:Fallback xmlns="">
            <p:sp>
              <p:nvSpPr>
                <p:cNvPr id="7" name="TextovéPole 6">
                  <a:extLst>
                    <a:ext uri="{FF2B5EF4-FFF2-40B4-BE49-F238E27FC236}">
                      <a16:creationId xmlns:a16="http://schemas.microsoft.com/office/drawing/2014/main" id="{BFDEDDE2-718D-4A65-A698-CE29B455A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6520" y="4752000"/>
                  <a:ext cx="1289520" cy="352800"/>
                </a:xfrm>
                <a:prstGeom prst="rect">
                  <a:avLst/>
                </a:prstGeom>
                <a:blipFill>
                  <a:blip r:embed="rId5"/>
                  <a:stretch>
                    <a:fillRect l="-3516" b="-5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9218D4C4-525C-4F8B-9838-D5E48448D625}"/>
                    </a:ext>
                  </a:extLst>
                </p:cNvPr>
                <p:cNvSpPr txBox="1">
                  <a:spLocks noResize="1"/>
                </p:cNvSpPr>
                <p:nvPr/>
              </p:nvSpPr>
              <p:spPr>
                <a:xfrm>
                  <a:off x="6327000" y="4759200"/>
                  <a:ext cx="1289520" cy="352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108847" tIns="54423" rIns="108847" bIns="54423" anchor="ctr" anchorCtr="1" compatLnSpc="0"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cs-CZ" sz="2177">
                            <a:latin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2177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cs-CZ" sz="2177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177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177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cs-CZ" sz="2177">
                    <a:latin typeface="Liberation Sans" pitchFamily="18"/>
                  </a:endParaRPr>
                </a:p>
              </p:txBody>
            </p:sp>
          </mc:Choice>
          <mc:Fallback xmlns=""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9218D4C4-525C-4F8B-9838-D5E48448D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7000" y="4759200"/>
                  <a:ext cx="1289520" cy="352800"/>
                </a:xfrm>
                <a:prstGeom prst="rect">
                  <a:avLst/>
                </a:prstGeom>
                <a:blipFill>
                  <a:blip r:embed="rId6"/>
                  <a:stretch>
                    <a:fillRect l="-3516" b="-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E42B0-059F-45AE-A797-0353EABBA3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Fisherovo rozdělení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B99CE7-2FAB-4C96-B98E-D0CC2DE6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9" y="1650985"/>
            <a:ext cx="12190382" cy="366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5D11D-75F8-4667-945A-C57D69055F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Příklad F-testu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32264C-6634-4C9C-8033-AE3BAEF20A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6832" y="1509050"/>
            <a:ext cx="7924031" cy="1886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zxx-none" sz="3144" dirty="0"/>
              <a:t>Dva soubory, pokusný (µ</a:t>
            </a:r>
            <a:r>
              <a:rPr lang="zxx-none" sz="3144" baseline="-33000" dirty="0"/>
              <a:t>1</a:t>
            </a:r>
            <a:r>
              <a:rPr lang="zxx-none" sz="3144" dirty="0"/>
              <a:t> a </a:t>
            </a:r>
            <a:r>
              <a:rPr lang="zxx-none" sz="3144" dirty="0">
                <a:latin typeface="Liberation Sans" pitchFamily="34"/>
              </a:rPr>
              <a:t>σ</a:t>
            </a:r>
            <a:r>
              <a:rPr lang="zxx-none" sz="3144" baseline="-33000" dirty="0"/>
              <a:t>1</a:t>
            </a:r>
            <a:r>
              <a:rPr lang="zxx-none" sz="3144" baseline="33000" dirty="0"/>
              <a:t>2</a:t>
            </a:r>
            <a:r>
              <a:rPr lang="zxx-none" sz="3144" dirty="0"/>
              <a:t>) kontrolní (µ</a:t>
            </a:r>
            <a:r>
              <a:rPr lang="zxx-none" sz="3144" baseline="-33000" dirty="0"/>
              <a:t>2</a:t>
            </a:r>
            <a:r>
              <a:rPr lang="zxx-none" sz="3144" dirty="0"/>
              <a:t> a </a:t>
            </a:r>
            <a:r>
              <a:rPr lang="zxx-none" sz="3144" dirty="0">
                <a:latin typeface="Liberation Sans" pitchFamily="34"/>
              </a:rPr>
              <a:t>σ</a:t>
            </a:r>
            <a:r>
              <a:rPr lang="zxx-none" sz="3144" baseline="-33000" dirty="0">
                <a:latin typeface="Liberation Sans" pitchFamily="34"/>
              </a:rPr>
              <a:t>2</a:t>
            </a:r>
            <a:r>
              <a:rPr lang="zxx-none" sz="3144" baseline="33000" dirty="0"/>
              <a:t>2</a:t>
            </a:r>
            <a:r>
              <a:rPr lang="zxx-none" sz="3144" dirty="0"/>
              <a:t>)</a:t>
            </a:r>
          </a:p>
          <a:p>
            <a:pPr lvl="0"/>
            <a:r>
              <a:rPr lang="zxx-none" sz="3144" dirty="0"/>
              <a:t>Určíme výběrový rozptyl</a:t>
            </a:r>
          </a:p>
          <a:p>
            <a:pPr lvl="0"/>
            <a:r>
              <a:rPr lang="zxx-none" sz="3144" dirty="0"/>
              <a:t>Testovací statistika:</a:t>
            </a:r>
          </a:p>
          <a:p>
            <a:pPr lvl="0"/>
            <a:r>
              <a:rPr lang="zxx-none" sz="3144" dirty="0"/>
              <a:t>Pokud platí H</a:t>
            </a:r>
            <a:r>
              <a:rPr lang="zxx-none" sz="3144" baseline="-33000" dirty="0"/>
              <a:t>0</a:t>
            </a:r>
            <a:r>
              <a:rPr lang="zxx-none" sz="3144" dirty="0"/>
              <a:t>, pak má Fisherovo rozdělení s parametry (n</a:t>
            </a:r>
            <a:r>
              <a:rPr lang="zxx-none" sz="3144" baseline="-33000" dirty="0"/>
              <a:t>1</a:t>
            </a:r>
            <a:r>
              <a:rPr lang="zxx-none" sz="3144" dirty="0"/>
              <a:t>-1) a (n</a:t>
            </a:r>
            <a:r>
              <a:rPr lang="zxx-none" sz="3144" baseline="-33000" dirty="0"/>
              <a:t>2</a:t>
            </a:r>
            <a:r>
              <a:rPr lang="zxx-none" sz="3144" dirty="0"/>
              <a:t>-2),</a:t>
            </a:r>
          </a:p>
          <a:p>
            <a:pPr lvl="0"/>
            <a:r>
              <a:rPr lang="zxx-none" sz="3144" dirty="0"/>
              <a:t>Možnosti zamítnutí H</a:t>
            </a:r>
            <a:r>
              <a:rPr lang="zxx-none" sz="3144" baseline="-33000" dirty="0"/>
              <a:t>0</a:t>
            </a:r>
            <a:r>
              <a:rPr lang="zxx-none" sz="3144" dirty="0"/>
              <a:t> hypotézy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5E61B53-728A-4130-8FEB-125EFB7D4D0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620864" y="1020110"/>
                <a:ext cx="3453484" cy="895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ě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ší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𝑟𝑜𝑧𝑝𝑡𝑦𝑙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ů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𝑚𝑒𝑛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ší</m:t>
                              </m:r>
                              <m:r>
                                <a:rPr lang="cs-CZ" sz="2177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𝑟𝑜𝑧𝑝𝑡𝑦𝑙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ů</m:t>
                              </m:r>
                              <m:r>
                                <a:rPr lang="cs-CZ" sz="2177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cs-CZ" sz="2177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5E61B53-728A-4130-8FEB-125EFB7D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864" y="1020110"/>
                <a:ext cx="3453484" cy="895590"/>
              </a:xfrm>
              <a:prstGeom prst="rect">
                <a:avLst/>
              </a:prstGeom>
              <a:blipFill>
                <a:blip r:embed="rId3"/>
                <a:stretch>
                  <a:fillRect l="-3704" r="-19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2040324-6520-4A1E-B2D3-B38A14071914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0332803" y="2152115"/>
                <a:ext cx="1074533" cy="895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2040324-6520-4A1E-B2D3-B38A14071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803" y="2152115"/>
                <a:ext cx="1074533" cy="895590"/>
              </a:xfrm>
              <a:prstGeom prst="rect">
                <a:avLst/>
              </a:prstGeom>
              <a:blipFill>
                <a:blip r:embed="rId4"/>
                <a:stretch>
                  <a:fillRect l="-17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B69AAAB6-914C-46A9-8887-7E856F8ED0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5600" y="3831400"/>
            <a:ext cx="8650691" cy="23497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66459A-AD47-4F04-A37B-768CE1E3BBE3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665791" y="3538384"/>
                <a:ext cx="2006259" cy="1207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217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2177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2177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66459A-AD47-4F04-A37B-768CE1E3B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791" y="3538384"/>
                <a:ext cx="2006259" cy="1207326"/>
              </a:xfrm>
              <a:prstGeom prst="rect">
                <a:avLst/>
              </a:prstGeom>
              <a:blipFill>
                <a:blip r:embed="rId6"/>
                <a:stretch>
                  <a:fillRect l="-7599" r="-3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270A4-3971-4AD8-BB8A-914C7204F5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Příklad F-test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C9EF76-935A-4C54-B2CA-EA6FD0CD76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754" y="1256089"/>
            <a:ext cx="10971300" cy="4229778"/>
          </a:xfrm>
        </p:spPr>
        <p:txBody>
          <a:bodyPr/>
          <a:lstStyle/>
          <a:p>
            <a:pPr lvl="0"/>
            <a:r>
              <a:rPr lang="zxx-none" sz="2419"/>
              <a:t>Děti s hyperthyreózou</a:t>
            </a:r>
          </a:p>
          <a:p>
            <a:pPr lvl="0"/>
            <a:r>
              <a:rPr lang="zxx-none" sz="2419"/>
              <a:t>Výpočet testové statistiky</a:t>
            </a:r>
          </a:p>
          <a:p>
            <a:pPr lvl="0"/>
            <a:r>
              <a:rPr lang="zxx-none" sz="2419"/>
              <a:t>V tabulkách najdeme kvantil, pro stupně volnosti</a:t>
            </a:r>
          </a:p>
          <a:p>
            <a:pPr lvl="0"/>
            <a:r>
              <a:rPr lang="zxx-none" sz="2419"/>
              <a:t>Závěr – zamítáme nulovou hypotézu</a:t>
            </a:r>
          </a:p>
          <a:p>
            <a:pPr lvl="0"/>
            <a:r>
              <a:rPr lang="zxx-none" sz="2419"/>
              <a:t>Obě skupiny se statisticky významně</a:t>
            </a:r>
          </a:p>
          <a:p>
            <a:pPr lvl="0"/>
            <a:r>
              <a:rPr lang="zxx-none" sz="2419"/>
              <a:t>liší ve variabilitě tyroxinu v séru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B6DFAEF-5D8C-442A-AD9B-82A054C8D99D}"/>
              </a:ext>
            </a:extLst>
          </p:cNvPr>
          <p:cNvGraphicFramePr>
            <a:graphicFrameLocks noGrp="1"/>
          </p:cNvGraphicFramePr>
          <p:nvPr/>
        </p:nvGraphicFramePr>
        <p:xfrm>
          <a:off x="5069416" y="4079135"/>
          <a:ext cx="6900438" cy="2343444"/>
        </p:xfrm>
        <a:graphic>
          <a:graphicData uri="http://schemas.openxmlformats.org/drawingml/2006/table">
            <a:tbl>
              <a:tblPr firstRow="1" bandRow="1"/>
              <a:tblGrid>
                <a:gridCol w="2296663">
                  <a:extLst>
                    <a:ext uri="{9D8B030D-6E8A-4147-A177-3AD203B41FA5}">
                      <a16:colId xmlns:a16="http://schemas.microsoft.com/office/drawing/2014/main" val="3833175971"/>
                    </a:ext>
                  </a:extLst>
                </a:gridCol>
                <a:gridCol w="2296663">
                  <a:extLst>
                    <a:ext uri="{9D8B030D-6E8A-4147-A177-3AD203B41FA5}">
                      <a16:colId xmlns:a16="http://schemas.microsoft.com/office/drawing/2014/main" val="2186611601"/>
                    </a:ext>
                  </a:extLst>
                </a:gridCol>
                <a:gridCol w="2307112">
                  <a:extLst>
                    <a:ext uri="{9D8B030D-6E8A-4147-A177-3AD203B41FA5}">
                      <a16:colId xmlns:a16="http://schemas.microsoft.com/office/drawing/2014/main" val="1032735547"/>
                    </a:ext>
                  </a:extLst>
                </a:gridCol>
              </a:tblGrid>
              <a:tr h="110849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Hladina tyroxinu v séru (nmol/l)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Mírné symptomy (n</a:t>
                      </a:r>
                      <a:r>
                        <a:rPr lang="zxx-none" sz="2200" b="0" i="0" u="none" strike="noStrike" kern="1200" cap="none" baseline="-33000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1</a:t>
                      </a:r>
                      <a:r>
                        <a:rPr lang="zxx-none" sz="2200" b="0" i="0" u="none" strike="noStrike" kern="1200" cap="none" baseline="0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 = 9</a:t>
                      </a: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)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Výrazné symptomy </a:t>
                      </a:r>
                      <a:r>
                        <a:rPr lang="zxx-none" sz="2200" b="0" i="0" u="none" strike="noStrike" kern="1200" cap="none" baseline="0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(n</a:t>
                      </a:r>
                      <a:r>
                        <a:rPr lang="zxx-none" sz="2200" b="0" i="0" u="none" strike="noStrike" kern="1200" cap="none" baseline="-33000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2  </a:t>
                      </a:r>
                      <a:r>
                        <a:rPr lang="zxx-none" sz="2200" b="0" i="0" u="none" strike="noStrike" kern="1200" cap="none" baseline="0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= 7)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2506303018"/>
                  </a:ext>
                </a:extLst>
              </a:tr>
              <a:tr h="442353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Průměr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56,4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42,1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552348056"/>
                  </a:ext>
                </a:extLst>
              </a:tr>
              <a:tr h="774117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Směrodatná odchylka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14,22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xx-none" sz="2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Microsoft YaHei" pitchFamily="2"/>
                          <a:cs typeface="Mangal" pitchFamily="2"/>
                        </a:rPr>
                        <a:t>37,48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3500666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7870110-0957-4E59-B892-C35B8008E0E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272555" y="1393236"/>
                <a:ext cx="3442164" cy="895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,22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37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,48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cs-CZ" sz="2177">
                          <a:latin typeface="Cambria Math" panose="02040503050406030204" pitchFamily="18" charset="0"/>
                        </a:rPr>
                        <m:t>=0,144</m:t>
                      </m:r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7870110-0957-4E59-B892-C35B8008E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55" y="1393236"/>
                <a:ext cx="3442164" cy="895590"/>
              </a:xfrm>
              <a:prstGeom prst="rect">
                <a:avLst/>
              </a:prstGeom>
              <a:blipFill>
                <a:blip r:embed="rId3"/>
                <a:stretch>
                  <a:fillRect l="-17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DBD9A6C-E92F-4F7D-B223-549F4FCF289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7329943" y="2786473"/>
                <a:ext cx="4599857" cy="43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=0,144&lt;0,279=</m:t>
                      </m:r>
                      <m:sSubSup>
                        <m:sSubSup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0,05</m:t>
                          </m:r>
                        </m:sub>
                        <m:sup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8,6</m:t>
                          </m:r>
                        </m:sup>
                      </m:sSubSup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sSub>
                                <m:sSub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DBD9A6C-E92F-4F7D-B223-549F4FCF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43" y="2786473"/>
                <a:ext cx="4599857" cy="433209"/>
              </a:xfrm>
              <a:prstGeom prst="rect">
                <a:avLst/>
              </a:prstGeom>
              <a:blipFill>
                <a:blip r:embed="rId4"/>
                <a:stretch>
                  <a:fillRect l="-3974" r="-1854" b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3FF67-4FA0-424D-8B03-DEE0C3B9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pojmy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543359-7F5E-4599-B8A6-55506323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Klíčové body pro korektní hodnocení</a:t>
            </a:r>
          </a:p>
          <a:p>
            <a:pPr marL="0" indent="0">
              <a:buNone/>
            </a:pPr>
            <a:endParaRPr lang="cs-CZ" sz="600" b="1" dirty="0"/>
          </a:p>
          <a:p>
            <a:pPr marL="0" indent="0">
              <a:buNone/>
            </a:pPr>
            <a:r>
              <a:rPr lang="en-US" dirty="0" err="1"/>
              <a:t>Zkreslení</a:t>
            </a:r>
            <a:r>
              <a:rPr lang="en-US" dirty="0"/>
              <a:t> </a:t>
            </a:r>
            <a:r>
              <a:rPr lang="en-US" dirty="0" err="1"/>
              <a:t>výsledků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snažíme  se  vyhnout  zkreslení hodnot  sledované  náhodné  veličiny  veličinami, které nejsou  cílem studie</a:t>
            </a:r>
          </a:p>
          <a:p>
            <a:pPr lvl="1"/>
            <a:r>
              <a:rPr lang="cs-CZ" dirty="0"/>
              <a:t>tj. zavádějící veličina (př. nošení zapalovače nezpůsobí rakovinu plic, pouze koreluje s kouřením)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dirty="0" err="1"/>
              <a:t>Reprezentativnost</a:t>
            </a:r>
            <a:endParaRPr lang="cs-CZ" dirty="0"/>
          </a:p>
          <a:p>
            <a:pPr lvl="1"/>
            <a:r>
              <a:rPr lang="cs-CZ" dirty="0"/>
              <a:t>experimentální vzorek odpovídá cílové populaci</a:t>
            </a:r>
          </a:p>
          <a:p>
            <a:pPr lvl="1"/>
            <a:r>
              <a:rPr lang="cs-CZ" dirty="0"/>
              <a:t>př. odhad střední výšky české dospělé populace (vzorkem by neměla být mužská basketbalová reprezentace – zkreslení výsledku)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dirty="0" err="1"/>
              <a:t>Srovnatelnost</a:t>
            </a:r>
            <a:endParaRPr lang="cs-CZ" dirty="0"/>
          </a:p>
          <a:p>
            <a:pPr lvl="1"/>
            <a:r>
              <a:rPr lang="cs-CZ" dirty="0"/>
              <a:t>při </a:t>
            </a:r>
            <a:r>
              <a:rPr lang="pt-BR" dirty="0"/>
              <a:t>srovnání  dvou  a  více  skupin</a:t>
            </a:r>
            <a:r>
              <a:rPr lang="cs-CZ" dirty="0"/>
              <a:t> (srovnávání  jablek  s  jablky  a  ne  jablek  s  hruškami)</a:t>
            </a:r>
          </a:p>
          <a:p>
            <a:pPr lvl="1"/>
            <a:r>
              <a:rPr lang="cs-CZ" dirty="0"/>
              <a:t>srovnatelnost zajištěna  pomocí  tzv. randomizace nebo srovnáváním výsledků experimentu v rámci podskupin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3A6E38-2F5C-44A7-AC7C-57E1439A1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998771"/>
              </p:ext>
            </p:extLst>
          </p:nvPr>
        </p:nvGraphicFramePr>
        <p:xfrm>
          <a:off x="9247694" y="642594"/>
          <a:ext cx="2353245" cy="178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530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15AF1-E05F-4328-A88E-F63AC1B59A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T-test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9CAC69-C356-4FAE-9ADE-9C33592A26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zxx-none" sz="2661" dirty="0">
                <a:latin typeface="Liberation Sans"/>
              </a:rPr>
              <a:t>Nejčastěji používaný parametrický test</a:t>
            </a:r>
          </a:p>
          <a:p>
            <a:pPr lvl="0"/>
            <a:r>
              <a:rPr lang="zxx-none" sz="2661" dirty="0">
                <a:latin typeface="Liberation Sans"/>
              </a:rPr>
              <a:t>testování rozdílu dvou středních hodnot μ</a:t>
            </a:r>
          </a:p>
          <a:p>
            <a:pPr lvl="0"/>
            <a:r>
              <a:rPr lang="zxx-none" sz="2661" dirty="0">
                <a:latin typeface="Liberation Sans"/>
              </a:rPr>
              <a:t>Výpočet vychází z odhadu parametrů μ a s</a:t>
            </a:r>
            <a:r>
              <a:rPr lang="zxx-none" sz="2661" baseline="33000" dirty="0">
                <a:latin typeface="Liberation Sans"/>
              </a:rPr>
              <a:t>2</a:t>
            </a:r>
            <a:r>
              <a:rPr lang="zxx-none" sz="2661" dirty="0">
                <a:latin typeface="Liberation Sans"/>
              </a:rPr>
              <a:t> u výběrových souborů </a:t>
            </a:r>
            <a:r>
              <a:rPr lang="zxx-none" sz="2661" i="1" dirty="0">
                <a:latin typeface="Liberation Sans"/>
              </a:rPr>
              <a:t>x,</a:t>
            </a:r>
            <a:r>
              <a:rPr lang="zxx-none" sz="2661" dirty="0">
                <a:latin typeface="Liberation Sans"/>
              </a:rPr>
              <a:t> σ</a:t>
            </a:r>
            <a:r>
              <a:rPr lang="zxx-none" sz="2661" baseline="33000" dirty="0">
                <a:latin typeface="Liberation Sans"/>
              </a:rPr>
              <a:t>2</a:t>
            </a:r>
          </a:p>
          <a:p>
            <a:pPr lvl="0"/>
            <a:r>
              <a:rPr lang="zxx-none" sz="2661" dirty="0">
                <a:latin typeface="Liberation Sans"/>
              </a:rPr>
              <a:t>Testovací kritérium, porovnáme s tabulkovou kritickou hodnotou (1-α/2 kvantil Studentova t-rozdělení pro dané </a:t>
            </a:r>
            <a:r>
              <a:rPr lang="el-GR" sz="2661" dirty="0">
                <a:latin typeface="Liberation Sans"/>
              </a:rPr>
              <a:t>υ</a:t>
            </a:r>
            <a:r>
              <a:rPr lang="zxx-none" sz="2661" dirty="0">
                <a:latin typeface="Liberation Sans"/>
              </a:rPr>
              <a:t> a zvolené α)</a:t>
            </a:r>
          </a:p>
          <a:p>
            <a:pPr lvl="0"/>
            <a:r>
              <a:rPr lang="zxx-none" sz="2661" dirty="0">
                <a:latin typeface="Liberation Sans"/>
              </a:rPr>
              <a:t>Podmínka: stejný rozptyl obou měření</a:t>
            </a:r>
            <a:r>
              <a:rPr lang="zxx-none" dirty="0">
                <a:latin typeface="Liberation Sans"/>
              </a:rPr>
              <a:t>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6626F-CB7F-4C3D-986D-6A27B58BC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T-test - jednovýběrový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0030A7-0816-4F25-BD7B-4BF93CA405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zxx-none" sz="2661" dirty="0"/>
              <a:t>Jednovýběrový – známe střední hodnotu základního souboru, pak nulová hypotéza je H</a:t>
            </a:r>
            <a:r>
              <a:rPr lang="zxx-none" sz="2661" baseline="-33000" dirty="0"/>
              <a:t>0</a:t>
            </a:r>
            <a:r>
              <a:rPr lang="zxx-none" sz="2661" dirty="0"/>
              <a:t>: </a:t>
            </a:r>
            <a:r>
              <a:rPr lang="zxx-none" sz="2661" dirty="0">
                <a:latin typeface="Liberation Sans" pitchFamily="34"/>
              </a:rPr>
              <a:t>μ</a:t>
            </a:r>
            <a:r>
              <a:rPr lang="zxx-none" sz="2661" dirty="0"/>
              <a:t>= konst.</a:t>
            </a:r>
          </a:p>
          <a:p>
            <a:pPr lvl="0"/>
            <a:r>
              <a:rPr lang="zxx-none" sz="2661" dirty="0"/>
              <a:t>Stanovíme aritmetický průměr, rozptyl výběrového souboru</a:t>
            </a:r>
          </a:p>
          <a:p>
            <a:pPr lvl="0"/>
            <a:r>
              <a:rPr lang="zxx-none" sz="2661" dirty="0"/>
              <a:t>Testovací kritérium (statistika) = t</a:t>
            </a:r>
          </a:p>
          <a:p>
            <a:pPr lvl="0"/>
            <a:r>
              <a:rPr lang="zxx-none" sz="2661" dirty="0"/>
              <a:t>Stanovení </a:t>
            </a:r>
            <a:r>
              <a:rPr lang="zxx-none" sz="2661" dirty="0">
                <a:latin typeface="Liberation Sans" pitchFamily="34"/>
              </a:rPr>
              <a:t>α, ν</a:t>
            </a:r>
          </a:p>
          <a:p>
            <a:pPr lvl="0"/>
            <a:r>
              <a:rPr lang="zxx-none" sz="2661" dirty="0">
                <a:latin typeface="Liberation Sans" pitchFamily="34"/>
              </a:rPr>
              <a:t>Kritická hodnota: t</a:t>
            </a:r>
            <a:r>
              <a:rPr lang="zxx-none" sz="2661" baseline="-33000" dirty="0">
                <a:latin typeface="Liberation Sans" pitchFamily="34"/>
              </a:rPr>
              <a:t>1-α</a:t>
            </a:r>
            <a:r>
              <a:rPr lang="zxx-none" sz="2661" dirty="0">
                <a:latin typeface="Liberation Sans" pitchFamily="34"/>
              </a:rPr>
              <a:t>/2(ν)</a:t>
            </a:r>
          </a:p>
          <a:p>
            <a:pPr lvl="0"/>
            <a:r>
              <a:rPr lang="zxx-none" sz="2661" dirty="0">
                <a:latin typeface="Liberation Sans" pitchFamily="34"/>
              </a:rPr>
              <a:t>Tabulky: Kvantily t</a:t>
            </a:r>
            <a:r>
              <a:rPr lang="zxx-none" sz="2661" baseline="-33000" dirty="0">
                <a:latin typeface="Liberation Sans" pitchFamily="34"/>
              </a:rPr>
              <a:t>1-α</a:t>
            </a:r>
            <a:r>
              <a:rPr lang="zxx-none" sz="2661" dirty="0">
                <a:latin typeface="Liberation Sans" pitchFamily="34"/>
              </a:rPr>
              <a:t>/2(ν) Studentova t rozdělení</a:t>
            </a:r>
          </a:p>
          <a:p>
            <a:pPr lvl="0"/>
            <a:endParaRPr lang="zxx-none" dirty="0">
              <a:latin typeface="Liberation Sans" pitchFamily="34"/>
            </a:endParaRPr>
          </a:p>
          <a:p>
            <a:pPr lvl="0"/>
            <a:endParaRPr lang="zxx-none" dirty="0">
              <a:latin typeface="Liberation Sans" pitchFamily="34"/>
            </a:endParaRPr>
          </a:p>
          <a:p>
            <a:pPr lvl="0"/>
            <a:endParaRPr lang="zx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19E4884-9F56-469D-91C2-149128A2B411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0188255" y="2284472"/>
                <a:ext cx="1261748" cy="763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19E4884-9F56-469D-91C2-149128A2B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255" y="2284472"/>
                <a:ext cx="1261748" cy="763232"/>
              </a:xfrm>
              <a:prstGeom prst="rect">
                <a:avLst/>
              </a:prstGeom>
              <a:blipFill>
                <a:blip r:embed="rId3"/>
                <a:stretch>
                  <a:fillRect l="-33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88463372-B5B6-49AB-B3DB-731D663BFC68}"/>
              </a:ext>
            </a:extLst>
          </p:cNvPr>
          <p:cNvSpPr txBox="1"/>
          <p:nvPr/>
        </p:nvSpPr>
        <p:spPr>
          <a:xfrm>
            <a:off x="7800917" y="3553227"/>
            <a:ext cx="4056576" cy="1358328"/>
          </a:xfrm>
          <a:prstGeom prst="rect">
            <a:avLst/>
          </a:prstGeom>
          <a:noFill/>
          <a:ln>
            <a:noFill/>
          </a:ln>
        </p:spPr>
        <p:txBody>
          <a:bodyPr wrap="none" lIns="108847" tIns="54423" rIns="108847" bIns="54423" anchorCtr="0" compatLnSpc="0">
            <a:spAutoFit/>
          </a:bodyPr>
          <a:lstStyle/>
          <a:p>
            <a:pPr hangingPunct="0"/>
            <a:r>
              <a:rPr lang="cs-CZ" sz="1693" dirty="0">
                <a:latin typeface="Liberation Sans" pitchFamily="18"/>
                <a:ea typeface="Microsoft YaHei" pitchFamily="2"/>
                <a:cs typeface="Mangal" pitchFamily="2"/>
              </a:rPr>
              <a:t>t=testovací kritérium</a:t>
            </a:r>
          </a:p>
          <a:p>
            <a:pPr hangingPunct="0"/>
            <a:r>
              <a:rPr lang="cs-CZ" sz="1693" dirty="0">
                <a:latin typeface="Liberation Sans" pitchFamily="18"/>
                <a:ea typeface="Microsoft YaHei" pitchFamily="2"/>
                <a:cs typeface="Mangal" pitchFamily="2"/>
              </a:rPr>
              <a:t>x = průměr výběrového souboru</a:t>
            </a:r>
          </a:p>
          <a:p>
            <a:pPr hangingPunct="0"/>
            <a:r>
              <a:rPr lang="cs-CZ" sz="1693" dirty="0">
                <a:latin typeface="Liberation Sans" pitchFamily="34"/>
                <a:ea typeface="Liberation Sans" pitchFamily="34"/>
                <a:cs typeface="Liberation Sans" pitchFamily="34"/>
              </a:rPr>
              <a:t>μ</a:t>
            </a:r>
            <a:r>
              <a:rPr lang="cs-CZ" sz="1693" dirty="0">
                <a:latin typeface="Liberation Sans" pitchFamily="18"/>
                <a:ea typeface="Liberation Sans" pitchFamily="34"/>
                <a:cs typeface="Liberation Sans" pitchFamily="34"/>
              </a:rPr>
              <a:t> = střední hodnota základního souboru</a:t>
            </a:r>
          </a:p>
          <a:p>
            <a:pPr hangingPunct="0"/>
            <a:r>
              <a:rPr lang="cs-CZ" sz="1693" dirty="0">
                <a:latin typeface="Liberation Sans" pitchFamily="18"/>
                <a:ea typeface="Liberation Sans" pitchFamily="34"/>
                <a:cs typeface="Liberation Sans" pitchFamily="34"/>
              </a:rPr>
              <a:t>s = rozptyl výběrového souboru</a:t>
            </a:r>
          </a:p>
          <a:p>
            <a:pPr hangingPunct="0"/>
            <a:r>
              <a:rPr lang="cs-CZ" sz="1693" dirty="0">
                <a:latin typeface="Liberation Sans" pitchFamily="18"/>
                <a:ea typeface="Liberation Sans" pitchFamily="34"/>
                <a:cs typeface="Liberation Sans" pitchFamily="34"/>
              </a:rPr>
              <a:t>n = počet členů 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A800907-1288-48D5-A0DB-CFEF1153D75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263000" y="3893225"/>
                <a:ext cx="1128085" cy="339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177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A800907-1288-48D5-A0DB-CFEF1153D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00" y="3893225"/>
                <a:ext cx="1128085" cy="339166"/>
              </a:xfrm>
              <a:prstGeom prst="rect">
                <a:avLst/>
              </a:prstGeom>
              <a:blipFill>
                <a:blip r:embed="rId4"/>
                <a:stretch>
                  <a:fillRect l="-10811" r="-5946" b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A4AFF-F4C0-47C3-B4F2-D084F1AB39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T-test závěry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E8F6FA-8BB8-4DE0-BF15-4425BE2770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zxx-none">
                <a:latin typeface="Liberation Sans" pitchFamily="34"/>
              </a:rPr>
              <a:t>Výsledek: </a:t>
            </a:r>
            <a:r>
              <a:rPr lang="zxx-none" u="sng">
                <a:latin typeface="Liberation Sans" pitchFamily="34"/>
              </a:rPr>
              <a:t>t≤t</a:t>
            </a:r>
            <a:r>
              <a:rPr lang="zxx-none" u="sng" baseline="-33000">
                <a:latin typeface="Liberation Sans" pitchFamily="34"/>
              </a:rPr>
              <a:t>1-α</a:t>
            </a:r>
            <a:r>
              <a:rPr lang="zxx-none" u="sng">
                <a:latin typeface="Liberation Sans" pitchFamily="34"/>
              </a:rPr>
              <a:t>/2(ν), statisticky nevýznamný rozdíl</a:t>
            </a:r>
            <a:r>
              <a:rPr lang="zxx-none">
                <a:latin typeface="Liberation Sans" pitchFamily="34"/>
              </a:rPr>
              <a:t> mezi střední hodnotou μ  a známou konstantou při zvolené α (nezamítáme H</a:t>
            </a:r>
            <a:r>
              <a:rPr lang="zxx-none" baseline="-33000">
                <a:latin typeface="Liberation Sans" pitchFamily="34"/>
              </a:rPr>
              <a:t>0</a:t>
            </a:r>
            <a:r>
              <a:rPr lang="zxx-none">
                <a:latin typeface="Liberation Sans" pitchFamily="34"/>
              </a:rPr>
              <a:t>, tzn. výběrový soubor pochází z populace se známou střední hodnotou m = konst.).</a:t>
            </a:r>
          </a:p>
          <a:p>
            <a:pPr lvl="0"/>
            <a:r>
              <a:rPr lang="zxx-none">
                <a:latin typeface="Liberation Sans" pitchFamily="34"/>
              </a:rPr>
              <a:t>  Závěr: </a:t>
            </a:r>
            <a:r>
              <a:rPr lang="zxx-none" u="sng">
                <a:latin typeface="Liberation Sans" pitchFamily="34"/>
              </a:rPr>
              <a:t>pokusný zásah byl neúčinný</a:t>
            </a:r>
            <a:r>
              <a:rPr lang="zxx-none">
                <a:latin typeface="Liberation Sans" pitchFamily="34"/>
              </a:rPr>
              <a:t>, protože nebyla ovlivněna střední hodnota souboru při aplikaci zásahu (p &gt; 0,05).</a:t>
            </a:r>
          </a:p>
          <a:p>
            <a:pPr lvl="0"/>
            <a:r>
              <a:rPr lang="zxx-none" u="sng">
                <a:latin typeface="Liberation Sans" pitchFamily="34"/>
              </a:rPr>
              <a:t> t&gt;t</a:t>
            </a:r>
            <a:r>
              <a:rPr lang="zxx-none" u="sng" baseline="-33000">
                <a:latin typeface="Liberation Sans" pitchFamily="34"/>
              </a:rPr>
              <a:t>1-α</a:t>
            </a:r>
            <a:r>
              <a:rPr lang="zxx-none" u="sng">
                <a:latin typeface="Liberation Sans" pitchFamily="34"/>
              </a:rPr>
              <a:t>/2(ν), statisticky  významný rozdíl</a:t>
            </a:r>
            <a:r>
              <a:rPr lang="zxx-none">
                <a:latin typeface="Liberation Sans" pitchFamily="34"/>
              </a:rPr>
              <a:t> mezi střední hodnotou μ  a známou konstantou (α = 0,05) nebo statisticky vysoce významný rozdíl (při α = 0,01) (zamítáme H</a:t>
            </a:r>
            <a:r>
              <a:rPr lang="zxx-none" baseline="-33000">
                <a:latin typeface="Liberation Sans" pitchFamily="34"/>
              </a:rPr>
              <a:t>0</a:t>
            </a:r>
            <a:r>
              <a:rPr lang="zxx-none">
                <a:latin typeface="Liberation Sans" pitchFamily="34"/>
              </a:rPr>
              <a:t>, tzn. výběrový soubor nepochází σ populace se známou střední hodnotou a pochází z jiné populace, kde μ≠ konst.).</a:t>
            </a:r>
          </a:p>
          <a:p>
            <a:pPr lvl="0"/>
            <a:r>
              <a:rPr lang="zxx-none">
                <a:latin typeface="Liberation Sans" pitchFamily="34"/>
              </a:rPr>
              <a:t>  Závěr: </a:t>
            </a:r>
            <a:r>
              <a:rPr lang="zxx-none" u="sng">
                <a:latin typeface="Liberation Sans" pitchFamily="34"/>
              </a:rPr>
              <a:t>pokusný zásah byl účinný</a:t>
            </a:r>
            <a:r>
              <a:rPr lang="zxx-none">
                <a:latin typeface="Liberation Sans" pitchFamily="34"/>
              </a:rPr>
              <a:t>, protože způsobil změnu střední hodnoty u pokusného souboru ve srovnání se známou konstantní střední hodnotou (p &lt; 0,05 resp. p &lt; 0,01).</a:t>
            </a:r>
          </a:p>
          <a:p>
            <a:pPr lvl="0"/>
            <a:endParaRPr lang="zxx-none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2B7E26-AF2C-4279-80CD-4AAA64A40D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xx-none"/>
              <a:t>T-test dvouvýběrový párový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4FACDE-3F1F-4C8D-8742-3932015169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661"/>
              <a:t>Neznáme </a:t>
            </a:r>
            <a:r>
              <a:rPr lang="cs-CZ" sz="2661">
                <a:latin typeface="Liberation Sans" pitchFamily="34"/>
              </a:rPr>
              <a:t>střední hodnotu základního souboru</a:t>
            </a:r>
          </a:p>
          <a:p>
            <a:pPr lvl="0"/>
            <a:r>
              <a:rPr lang="cs-CZ" sz="2661">
                <a:latin typeface="Liberation Sans" pitchFamily="34"/>
              </a:rPr>
              <a:t>porovnáváme 2 soubory dat</a:t>
            </a:r>
          </a:p>
          <a:p>
            <a:pPr lvl="0"/>
            <a:r>
              <a:rPr lang="cs-CZ" sz="2661">
                <a:latin typeface="Liberation Sans" pitchFamily="34"/>
              </a:rPr>
              <a:t>1 soubor – měření před zásahem</a:t>
            </a:r>
          </a:p>
          <a:p>
            <a:pPr lvl="0"/>
            <a:r>
              <a:rPr lang="cs-CZ" sz="2661">
                <a:latin typeface="Liberation Sans" pitchFamily="34"/>
              </a:rPr>
              <a:t>2 soubor – měření po zásahu</a:t>
            </a:r>
          </a:p>
          <a:p>
            <a:pPr lvl="0"/>
            <a:r>
              <a:rPr lang="cs-CZ" sz="2661">
                <a:latin typeface="Liberation Sans" pitchFamily="34"/>
              </a:rPr>
              <a:t>sledujeme rozdíly v „párech“ v řadách hodnot</a:t>
            </a:r>
          </a:p>
          <a:p>
            <a:pPr lvl="0"/>
            <a:r>
              <a:rPr lang="cs-CZ" sz="2661">
                <a:latin typeface="Liberation Sans" pitchFamily="34"/>
              </a:rPr>
              <a:t>testujeme hypotézu, že střední hodnota před a po pokusu se rovná</a:t>
            </a:r>
          </a:p>
          <a:p>
            <a:pPr lvl="0"/>
            <a:r>
              <a:rPr lang="cs-CZ" sz="2661">
                <a:latin typeface="Liberation Sans" pitchFamily="34"/>
              </a:rPr>
              <a:t>Př. slepice ve velkochovu – hmotnost vajec, upravení světelného režimu, opětovné měření, zjišťování významnosti</a:t>
            </a:r>
          </a:p>
          <a:p>
            <a:pPr lvl="0"/>
            <a:endParaRPr lang="cs-CZ" sz="2661">
              <a:latin typeface="Liberation Sans" pitchFamily="34"/>
            </a:endParaRPr>
          </a:p>
          <a:p>
            <a:pPr lvl="0"/>
            <a:endParaRPr lang="cs-CZ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9677F4F-495C-4CFE-982B-ED2C204871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sz="2419"/>
              <a:t>1. vypočítáme rozdíly v párových hodnotách</a:t>
            </a:r>
          </a:p>
          <a:p>
            <a:pPr lvl="0"/>
            <a:r>
              <a:rPr lang="cs-CZ" sz="2419"/>
              <a:t>2. vezmeme rozdíly před a po zásahu, z těchto stanovíme arimtetický průměr, x ze zjištěných rozdílů a s</a:t>
            </a:r>
            <a:r>
              <a:rPr lang="cs-CZ" sz="2419" baseline="33000"/>
              <a:t>2 </a:t>
            </a:r>
            <a:r>
              <a:rPr lang="cs-CZ" sz="2419"/>
              <a:t>(nebo s = směrodatnou odchylku)</a:t>
            </a:r>
          </a:p>
          <a:p>
            <a:pPr lvl="0"/>
            <a:r>
              <a:rPr lang="cs-CZ" sz="2419"/>
              <a:t>3. vypočítáme testovácí kritérium</a:t>
            </a:r>
          </a:p>
          <a:p>
            <a:pPr lvl="0"/>
            <a:r>
              <a:rPr lang="cs-CZ" sz="2419"/>
              <a:t>4. stanovení </a:t>
            </a:r>
            <a:r>
              <a:rPr lang="zxx-none" sz="2419">
                <a:latin typeface="Liberation Sans" pitchFamily="34"/>
              </a:rPr>
              <a:t>α, ν</a:t>
            </a:r>
          </a:p>
          <a:p>
            <a:pPr lvl="0"/>
            <a:r>
              <a:rPr lang="cs-CZ" sz="2419"/>
              <a:t>6. Kvantily t1-α/2(ν) Studentova t rozdělení  </a:t>
            </a:r>
          </a:p>
          <a:p>
            <a:pPr lvl="0"/>
            <a:r>
              <a:rPr lang="cs-CZ" sz="2419"/>
              <a:t>7. </a:t>
            </a:r>
            <a:r>
              <a:rPr lang="zxx-none" sz="2419">
                <a:latin typeface="Liberation Sans" pitchFamily="34"/>
              </a:rPr>
              <a:t>t porovnáváme s t</a:t>
            </a:r>
            <a:r>
              <a:rPr lang="zxx-none" sz="2419" baseline="-33000">
                <a:latin typeface="Liberation Sans" pitchFamily="34"/>
              </a:rPr>
              <a:t>krit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FBC16CA-8FC4-4E55-A624-1927D46069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189" y="273858"/>
            <a:ext cx="10971300" cy="1144631"/>
          </a:xfrm>
        </p:spPr>
        <p:txBody>
          <a:bodyPr/>
          <a:lstStyle/>
          <a:p>
            <a:pPr lvl="0"/>
            <a:r>
              <a:rPr lang="zxx-none"/>
              <a:t>T-test dvouvýběrový párový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31FDB1BF-89B8-40C5-BAE6-D0C4B9FEC9E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4445074" y="3579310"/>
                <a:ext cx="1128085" cy="339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177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31FDB1BF-89B8-40C5-BAE6-D0C4B9FEC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74" y="3579310"/>
                <a:ext cx="1128085" cy="339166"/>
              </a:xfrm>
              <a:prstGeom prst="rect">
                <a:avLst/>
              </a:prstGeom>
              <a:blipFill>
                <a:blip r:embed="rId3"/>
                <a:stretch>
                  <a:fillRect l="-10811" r="-5946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CB86DD5-3406-4486-9EF0-EE9066DF338E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272554" y="3733873"/>
                <a:ext cx="1531689" cy="881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6CB86DD5-3406-4486-9EF0-EE9066DF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54" y="3733873"/>
                <a:ext cx="1531689" cy="881222"/>
              </a:xfrm>
              <a:prstGeom prst="rect">
                <a:avLst/>
              </a:prstGeom>
              <a:blipFill>
                <a:blip r:embed="rId4"/>
                <a:stretch>
                  <a:fillRect l="-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8CE2103-06E7-44FD-A462-8579E18E25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zxx-none">
                <a:latin typeface="Liberation Sans" pitchFamily="34"/>
              </a:rPr>
              <a:t>Výsledek : </a:t>
            </a:r>
            <a:r>
              <a:rPr lang="zxx-none" u="sng">
                <a:latin typeface="Liberation Sans" pitchFamily="34"/>
              </a:rPr>
              <a:t>t≤t</a:t>
            </a:r>
            <a:r>
              <a:rPr lang="zxx-none" u="sng" baseline="-33000">
                <a:latin typeface="Liberation Sans" pitchFamily="34"/>
              </a:rPr>
              <a:t>1-α</a:t>
            </a:r>
            <a:r>
              <a:rPr lang="zxx-none" u="sng">
                <a:latin typeface="Liberation Sans" pitchFamily="34"/>
              </a:rPr>
              <a:t>/2(ν), statisticky nevýznamný rozdíl mezi μ</a:t>
            </a:r>
            <a:r>
              <a:rPr lang="zxx-none" u="sng" baseline="-33000">
                <a:latin typeface="Liberation Sans" pitchFamily="34"/>
              </a:rPr>
              <a:t>1 </a:t>
            </a:r>
            <a:r>
              <a:rPr lang="zxx-none" u="sng">
                <a:latin typeface="Liberation Sans" pitchFamily="34"/>
              </a:rPr>
              <a:t>a μ</a:t>
            </a:r>
            <a:r>
              <a:rPr lang="zxx-none" u="sng" baseline="-33000">
                <a:latin typeface="Liberation Sans" pitchFamily="34"/>
              </a:rPr>
              <a:t>2</a:t>
            </a:r>
            <a:r>
              <a:rPr lang="zxx-none">
                <a:latin typeface="Liberation Sans" pitchFamily="34"/>
              </a:rPr>
              <a:t>  na dané hladině výynamnosti</a:t>
            </a:r>
          </a:p>
          <a:p>
            <a:pPr lvl="0"/>
            <a:r>
              <a:rPr lang="zxx-none">
                <a:latin typeface="Liberation Sans" pitchFamily="34"/>
              </a:rPr>
              <a:t>Závěr: pokusný zásah byl neúčinný, protože nebyla ovlivněna střední hodnota měření provedeného po aplikaci zásahu (p &gt; 0,05).</a:t>
            </a:r>
          </a:p>
          <a:p>
            <a:pPr lvl="0"/>
            <a:r>
              <a:rPr lang="zxx-none" u="sng">
                <a:latin typeface="Liberation Sans" pitchFamily="34"/>
              </a:rPr>
              <a:t> t&gt;t</a:t>
            </a:r>
            <a:r>
              <a:rPr lang="zxx-none" u="sng" baseline="-33000">
                <a:latin typeface="Liberation Sans" pitchFamily="34"/>
              </a:rPr>
              <a:t>1-α</a:t>
            </a:r>
            <a:r>
              <a:rPr lang="zxx-none" u="sng">
                <a:latin typeface="Liberation Sans" pitchFamily="34"/>
              </a:rPr>
              <a:t>/2(ν), statisticky  významný rozdíl μ</a:t>
            </a:r>
            <a:r>
              <a:rPr lang="zxx-none" u="sng" baseline="-33000">
                <a:latin typeface="Liberation Sans" pitchFamily="34"/>
              </a:rPr>
              <a:t>1 </a:t>
            </a:r>
            <a:r>
              <a:rPr lang="zxx-none" u="sng">
                <a:latin typeface="Liberation Sans" pitchFamily="34"/>
              </a:rPr>
              <a:t>a μ</a:t>
            </a:r>
            <a:r>
              <a:rPr lang="zxx-none" u="sng" baseline="-33000">
                <a:latin typeface="Liberation Sans" pitchFamily="34"/>
              </a:rPr>
              <a:t>2</a:t>
            </a:r>
            <a:r>
              <a:rPr lang="zxx-none">
                <a:latin typeface="Liberation Sans" pitchFamily="34"/>
              </a:rPr>
              <a:t> (α = 0,05) nebo statisticky vysoce významný rozdíl (při α = 0,01)</a:t>
            </a:r>
          </a:p>
          <a:p>
            <a:pPr lvl="0"/>
            <a:r>
              <a:rPr lang="zxx-none">
                <a:latin typeface="Liberation Sans" pitchFamily="34"/>
              </a:rPr>
              <a:t>(zamítám H0, tzn. střední hodnota měření před pokusem se liší od střední hodnoty měření po pokusu).</a:t>
            </a:r>
          </a:p>
          <a:p>
            <a:pPr lvl="0"/>
            <a:r>
              <a:rPr lang="zxx-none">
                <a:latin typeface="Liberation Sans" pitchFamily="34"/>
              </a:rPr>
              <a:t>Závěr: pokusný zásah byl účinný, protože způsobil změnu střední hodnoty u měření provedeného po aplikaci pokusného zásahu ve srovnání se střední hodnotou zjištěnou před aplikací zásahu (p &lt; 0,05 resp. p &lt; 0,01).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639FEDD-4006-4EE1-B67E-D8B3BCD442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625" y="274293"/>
            <a:ext cx="10971300" cy="1144631"/>
          </a:xfrm>
        </p:spPr>
        <p:txBody>
          <a:bodyPr/>
          <a:lstStyle/>
          <a:p>
            <a:pPr lvl="0"/>
            <a:r>
              <a:rPr lang="zxx-none"/>
              <a:t>T-test dvouvýběrový párový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C036D-C1C0-4B83-B42B-43EFCD729A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T-test dvou výběrový nepárový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1BC5D9-19FB-4E85-AF2D-2246E78B9E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sz="2661"/>
              <a:t>Porovnávání dat ze dvou nezávislých výběrů – typicky testovaná a kontrolní skupina</a:t>
            </a:r>
          </a:p>
          <a:p>
            <a:pPr lvl="0"/>
            <a:r>
              <a:rPr lang="cs-CZ" sz="2661"/>
              <a:t>Typická H</a:t>
            </a:r>
            <a:r>
              <a:rPr lang="cs-CZ" sz="2661" baseline="-33000"/>
              <a:t>0 </a:t>
            </a:r>
            <a:r>
              <a:rPr lang="cs-CZ" sz="2661"/>
              <a:t>: </a:t>
            </a:r>
            <a:r>
              <a:rPr lang="cs-CZ" sz="2661">
                <a:latin typeface="Liberation Sans" pitchFamily="34"/>
              </a:rPr>
              <a:t>μ</a:t>
            </a:r>
            <a:r>
              <a:rPr lang="cs-CZ" sz="2661" baseline="-33000"/>
              <a:t>1 </a:t>
            </a:r>
            <a:r>
              <a:rPr lang="cs-CZ" sz="2661"/>
              <a:t>= </a:t>
            </a:r>
            <a:r>
              <a:rPr lang="cs-CZ" sz="2661">
                <a:latin typeface="Liberation Sans" pitchFamily="34"/>
              </a:rPr>
              <a:t>μ</a:t>
            </a:r>
            <a:r>
              <a:rPr lang="cs-CZ" sz="2661" baseline="-33000"/>
              <a:t>2</a:t>
            </a:r>
          </a:p>
          <a:p>
            <a:pPr lvl="0"/>
            <a:r>
              <a:rPr lang="cs-CZ" sz="2661"/>
              <a:t>Vychází z odhadu </a:t>
            </a:r>
            <a:r>
              <a:rPr lang="cs-CZ" sz="2661">
                <a:latin typeface="Liberation Sans" pitchFamily="34"/>
              </a:rPr>
              <a:t>μ a σ</a:t>
            </a:r>
            <a:r>
              <a:rPr lang="cs-CZ" sz="2661" baseline="33000"/>
              <a:t>2</a:t>
            </a:r>
            <a:r>
              <a:rPr lang="cs-CZ" sz="2661"/>
              <a:t> kontrolního a pokusného souboru</a:t>
            </a:r>
          </a:p>
          <a:p>
            <a:pPr lvl="0"/>
            <a:r>
              <a:rPr lang="cs-CZ" sz="2661"/>
              <a:t>neznáme rozptyl hodnot sledované veličiny</a:t>
            </a:r>
          </a:p>
          <a:p>
            <a:pPr lvl="0"/>
            <a:r>
              <a:rPr lang="cs-CZ" sz="2661"/>
              <a:t>nutno provést F-test H</a:t>
            </a:r>
            <a:r>
              <a:rPr lang="cs-CZ" sz="2661" baseline="-33000"/>
              <a:t>0 </a:t>
            </a:r>
            <a:r>
              <a:rPr lang="cs-CZ" sz="2661"/>
              <a:t>: </a:t>
            </a:r>
            <a:r>
              <a:rPr lang="cs-CZ" sz="2661">
                <a:latin typeface="Liberation Sans" pitchFamily="34"/>
              </a:rPr>
              <a:t>σ</a:t>
            </a:r>
            <a:r>
              <a:rPr lang="cs-CZ" sz="2661" baseline="33000"/>
              <a:t>2</a:t>
            </a:r>
            <a:r>
              <a:rPr lang="cs-CZ" sz="2661" baseline="-33000"/>
              <a:t>1 </a:t>
            </a:r>
            <a:r>
              <a:rPr lang="cs-CZ" sz="2661"/>
              <a:t>= </a:t>
            </a:r>
            <a:r>
              <a:rPr lang="cs-CZ" sz="2661">
                <a:latin typeface="Liberation Sans" pitchFamily="34"/>
              </a:rPr>
              <a:t>σ</a:t>
            </a:r>
            <a:r>
              <a:rPr lang="cs-CZ" sz="2661" baseline="33000"/>
              <a:t>2</a:t>
            </a:r>
            <a:r>
              <a:rPr lang="cs-CZ" baseline="-33000"/>
              <a:t>2</a:t>
            </a:r>
          </a:p>
          <a:p>
            <a:pPr lvl="0"/>
            <a:r>
              <a:rPr lang="cs-CZ" baseline="-33000"/>
              <a:t>(Příklad – podání léčiva testované skupině pacientů, kontrolní skupině placebo)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EC4DD214-F807-4524-B0F9-286696564E1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7953851" y="4092631"/>
                <a:ext cx="3453484" cy="895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ě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ší</m:t>
                              </m:r>
                              <m:r>
                                <a:rPr lang="cs-CZ" sz="2177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𝑟𝑜𝑧𝑝𝑡𝑦𝑙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ů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𝑚𝑒𝑛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ší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𝑟𝑜𝑧𝑝𝑡𝑦𝑙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ů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cs-CZ" sz="2177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EC4DD214-F807-4524-B0F9-286696564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851" y="4092631"/>
                <a:ext cx="3453484" cy="895590"/>
              </a:xfrm>
              <a:prstGeom prst="rect">
                <a:avLst/>
              </a:prstGeom>
              <a:blipFill>
                <a:blip r:embed="rId3"/>
                <a:stretch>
                  <a:fillRect l="-2120" r="-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6CFA8-422C-44D0-83BA-2906581BF2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T-test dvou výběrový nepárový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EA9C75-341D-4509-B7EB-2B6D4E6DAC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/>
              <a:t>Stanovení stupňů volnosti čitatele i jmenovatele</a:t>
            </a:r>
          </a:p>
          <a:p>
            <a:pPr lvl="0"/>
            <a:r>
              <a:rPr lang="cs-CZ">
                <a:latin typeface="Liberation Sans" pitchFamily="34"/>
              </a:rPr>
              <a:t>ν (větší)</a:t>
            </a:r>
            <a:r>
              <a:rPr lang="cs-CZ"/>
              <a:t> = n</a:t>
            </a:r>
            <a:r>
              <a:rPr lang="cs-CZ" baseline="-33000"/>
              <a:t>(1,2)</a:t>
            </a:r>
            <a:r>
              <a:rPr lang="cs-CZ"/>
              <a:t>-1</a:t>
            </a:r>
          </a:p>
          <a:p>
            <a:pPr lvl="0"/>
            <a:r>
              <a:rPr lang="cs-CZ">
                <a:latin typeface="Liberation Sans" pitchFamily="34"/>
              </a:rPr>
              <a:t>ν (menší)</a:t>
            </a:r>
            <a:r>
              <a:rPr lang="cs-CZ"/>
              <a:t> = n</a:t>
            </a:r>
            <a:r>
              <a:rPr lang="cs-CZ" baseline="-33000"/>
              <a:t>(1,2)</a:t>
            </a:r>
            <a:r>
              <a:rPr lang="cs-CZ"/>
              <a:t>-1</a:t>
            </a:r>
          </a:p>
          <a:p>
            <a:pPr lvl="0"/>
            <a:r>
              <a:rPr lang="cs-CZ"/>
              <a:t>Pro stanovení kritických hodnot se používají tabulky: Fisher-Snedecorova rozdělení</a:t>
            </a:r>
          </a:p>
          <a:p>
            <a:pPr lvl="0"/>
            <a:r>
              <a:rPr lang="cs-CZ"/>
              <a:t>vyhledáme kritickou hodnotu F</a:t>
            </a:r>
            <a:r>
              <a:rPr lang="cs-CZ" baseline="-33000"/>
              <a:t>krit</a:t>
            </a:r>
            <a:r>
              <a:rPr lang="cs-CZ"/>
              <a:t> = 1 - </a:t>
            </a:r>
            <a:r>
              <a:rPr lang="cs-CZ">
                <a:latin typeface="Liberation Sans" pitchFamily="34"/>
              </a:rPr>
              <a:t>α</a:t>
            </a:r>
            <a:r>
              <a:rPr lang="cs-CZ"/>
              <a:t>/2 kvantil  F-rozdělení o (</a:t>
            </a:r>
            <a:r>
              <a:rPr lang="cs-CZ">
                <a:latin typeface="Liberation Sans" pitchFamily="34"/>
              </a:rPr>
              <a:t>ν</a:t>
            </a:r>
            <a:r>
              <a:rPr lang="cs-CZ"/>
              <a:t>V,</a:t>
            </a:r>
            <a:r>
              <a:rPr lang="cs-CZ">
                <a:latin typeface="Liberation Sans" pitchFamily="34"/>
              </a:rPr>
              <a:t>ν</a:t>
            </a:r>
            <a:r>
              <a:rPr lang="cs-CZ"/>
              <a:t>M) stupních volnosti pro zvolenou hladinu významnosti</a:t>
            </a:r>
          </a:p>
          <a:p>
            <a:pPr lvl="0"/>
            <a:endParaRPr lang="cs-CZ"/>
          </a:p>
          <a:p>
            <a:pPr lvl="0"/>
            <a:r>
              <a:rPr lang="cs-CZ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F32C2B1-8068-40EF-B127-0EA28469B54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098400" y="1542574"/>
                <a:ext cx="3453484" cy="895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ě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ší</m:t>
                              </m:r>
                              <m:r>
                                <a:rPr lang="cs-CZ" sz="2177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𝑟𝑜𝑧𝑝𝑡𝑦𝑙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ů</m:t>
                              </m:r>
                              <m:r>
                                <a:rPr lang="cs-CZ" sz="2177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𝑚𝑒𝑛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ší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cs-CZ" sz="2177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𝑟𝑜𝑧𝑝𝑡𝑦𝑙</m:t>
                              </m:r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ů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cs-CZ" sz="2177" dirty="0">
                  <a:latin typeface="Liberation Sans" pitchFamily="18"/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F32C2B1-8068-40EF-B127-0EA28469B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400" y="1542574"/>
                <a:ext cx="3453484" cy="895590"/>
              </a:xfrm>
              <a:prstGeom prst="rect">
                <a:avLst/>
              </a:prstGeom>
              <a:blipFill>
                <a:blip r:embed="rId3"/>
                <a:stretch>
                  <a:fillRect l="-1940" r="-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9D143A0-2356-49F9-B4F7-46226BE042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cs-CZ" sz="1935"/>
              <a:t>F- test:</a:t>
            </a:r>
          </a:p>
          <a:p>
            <a:pPr lvl="0"/>
            <a:r>
              <a:rPr lang="cs-CZ" sz="1935"/>
              <a:t>potvrdil, že rozptyly jsou shodné, poté</a:t>
            </a:r>
          </a:p>
          <a:p>
            <a:pPr lvl="0"/>
            <a:endParaRPr lang="cs-CZ" sz="1935"/>
          </a:p>
          <a:p>
            <a:pPr lvl="0"/>
            <a:r>
              <a:rPr lang="cs-CZ" sz="1935"/>
              <a:t>pokud se n</a:t>
            </a:r>
            <a:r>
              <a:rPr lang="cs-CZ" sz="1935" baseline="-33000"/>
              <a:t>1</a:t>
            </a:r>
            <a:r>
              <a:rPr lang="cs-CZ" sz="1935"/>
              <a:t>=n</a:t>
            </a:r>
            <a:r>
              <a:rPr lang="cs-CZ" sz="1935" baseline="-33000"/>
              <a:t>2 </a:t>
            </a:r>
            <a:r>
              <a:rPr lang="cs-CZ" sz="1935"/>
              <a:t>pak</a:t>
            </a:r>
          </a:p>
          <a:p>
            <a:pPr lvl="0"/>
            <a:endParaRPr lang="cs-CZ" sz="1935"/>
          </a:p>
          <a:p>
            <a:pPr lvl="0"/>
            <a:r>
              <a:rPr lang="cs-CZ" sz="1935"/>
              <a:t>- F-test nevyšel pozitivně, pak</a:t>
            </a:r>
          </a:p>
          <a:p>
            <a:pPr lvl="0"/>
            <a:r>
              <a:rPr lang="cs-CZ" sz="1935"/>
              <a:t> </a:t>
            </a:r>
            <a:r>
              <a:rPr lang="cs-CZ" sz="1935" baseline="-33000"/>
              <a:t> 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36BA7C1-ACA7-4F7C-B3B3-05CE116C19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189" y="273858"/>
            <a:ext cx="10971300" cy="1144631"/>
          </a:xfrm>
        </p:spPr>
        <p:txBody>
          <a:bodyPr/>
          <a:lstStyle/>
          <a:p>
            <a:pPr lvl="0"/>
            <a:r>
              <a:rPr lang="cs-CZ"/>
              <a:t>T-test dvou výběrový nepárový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F506B5-9BE5-4641-8C9B-6DEC6435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63618" y="1460720"/>
            <a:ext cx="4999106" cy="115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1F0EAE-FCF9-4BA0-8C8D-C31C77E5B26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47919" y="2421184"/>
            <a:ext cx="3478301" cy="149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535A9D-CF09-4AE2-AB7E-563E865EDC5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67000" y="3957662"/>
            <a:ext cx="6792027" cy="250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5D4FF-3A0E-4A1C-91FA-1C7C678AB3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Závěr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1BA1AD-F85A-460C-8080-9776D6B366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ts val="2743"/>
              </a:spcBef>
            </a:pPr>
            <a:r>
              <a:rPr lang="cs-CZ" sz="2419"/>
              <a:t>Nulová hypotéza = presumpce nevinny</a:t>
            </a:r>
          </a:p>
          <a:p>
            <a:pPr>
              <a:spcBef>
                <a:spcPts val="2743"/>
              </a:spcBef>
            </a:pPr>
            <a:r>
              <a:rPr lang="cs-CZ" sz="2419"/>
              <a:t>F-test = srovnání dvou rozptylů </a:t>
            </a:r>
            <a:r>
              <a:rPr lang="cs-CZ" sz="2419">
                <a:hlinkClick r:id="rId3"/>
              </a:rPr>
              <a:t>(Fisher Snedecorovo rozdělení)</a:t>
            </a:r>
          </a:p>
          <a:p>
            <a:pPr>
              <a:spcBef>
                <a:spcPts val="2743"/>
              </a:spcBef>
            </a:pPr>
            <a:r>
              <a:rPr lang="cs-CZ" sz="2419"/>
              <a:t>T-test srovnání: </a:t>
            </a:r>
            <a:r>
              <a:rPr lang="cs-CZ" sz="2419">
                <a:hlinkClick r:id="rId3"/>
              </a:rPr>
              <a:t>(Studentovo, T-rozdělení)</a:t>
            </a:r>
            <a:r>
              <a:rPr lang="cs-CZ" sz="2419"/>
              <a:t> </a:t>
            </a:r>
          </a:p>
          <a:p>
            <a:pPr>
              <a:spcBef>
                <a:spcPts val="2743"/>
              </a:spcBef>
            </a:pPr>
            <a:r>
              <a:rPr lang="cs-CZ" sz="2419"/>
              <a:t>1. střední hodnota s danou hodnotou</a:t>
            </a:r>
          </a:p>
          <a:p>
            <a:pPr>
              <a:spcBef>
                <a:spcPts val="2743"/>
              </a:spcBef>
            </a:pPr>
            <a:r>
              <a:rPr lang="cs-CZ" sz="2419"/>
              <a:t>2. dvě střední hodnoty ze stejného souboru dat (párový)</a:t>
            </a:r>
          </a:p>
          <a:p>
            <a:pPr>
              <a:spcBef>
                <a:spcPts val="2743"/>
              </a:spcBef>
            </a:pPr>
            <a:r>
              <a:rPr lang="cs-CZ" sz="2419"/>
              <a:t>3. dvě střední hodnoty z různých souborů (nepárový)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9D014CE-5F4C-444F-B556-076B488F5564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578714" y="1741545"/>
                <a:ext cx="1074533" cy="895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2177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9D014CE-5F4C-444F-B556-076B488F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714" y="1741545"/>
                <a:ext cx="1074533" cy="895590"/>
              </a:xfrm>
              <a:prstGeom prst="rect">
                <a:avLst/>
              </a:prstGeom>
              <a:blipFill>
                <a:blip r:embed="rId4"/>
                <a:stretch>
                  <a:fillRect l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A89C6D2-C391-433F-A2C4-18B57A29EB3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578714" y="2894013"/>
                <a:ext cx="1261748" cy="763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A89C6D2-C391-433F-A2C4-18B57A29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714" y="2894013"/>
                <a:ext cx="1261748" cy="763232"/>
              </a:xfrm>
              <a:prstGeom prst="rect">
                <a:avLst/>
              </a:prstGeom>
              <a:blipFill>
                <a:blip r:embed="rId5"/>
                <a:stretch>
                  <a:fillRect l="-33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93201DB2-46F6-44FE-BC57-7CA509C826A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491636" y="3908028"/>
                <a:ext cx="1531689" cy="881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cs-CZ" sz="2177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cs-CZ" sz="2177">
                              <a:latin typeface="Cambria Math" panose="020405030504060302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177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93201DB2-46F6-44FE-BC57-7CA509C8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636" y="3908028"/>
                <a:ext cx="1531689" cy="881222"/>
              </a:xfrm>
              <a:prstGeom prst="rect">
                <a:avLst/>
              </a:prstGeom>
              <a:blipFill>
                <a:blip r:embed="rId6"/>
                <a:stretch>
                  <a:fillRect l="-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456F09-2D25-4025-A0B4-57177040151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9440259" y="4929009"/>
                <a:ext cx="1666659" cy="131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17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177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cs-CZ" sz="2177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cs-CZ" sz="2177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cs-CZ" sz="217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2177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cs-CZ" sz="2177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cs-CZ" sz="2177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cs-CZ" sz="2177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cs-CZ" sz="2177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cs-CZ" sz="2177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cs-CZ" sz="2177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cs-CZ" sz="2177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cs-CZ" sz="2177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B456F09-2D25-4025-A0B4-571770401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259" y="4929009"/>
                <a:ext cx="1666659" cy="1310077"/>
              </a:xfrm>
              <a:prstGeom prst="rect">
                <a:avLst/>
              </a:prstGeom>
              <a:blipFill>
                <a:blip r:embed="rId7"/>
                <a:stretch>
                  <a:fillRect l="-9524" r="-43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86AD3AB-B5F6-498D-AB7B-B088B872AF92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6434352" y="5407934"/>
                <a:ext cx="1315738" cy="339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77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sz="2177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177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cs-CZ" sz="2177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86AD3AB-B5F6-498D-AB7B-B088B872A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52" y="5407934"/>
                <a:ext cx="1315738" cy="339166"/>
              </a:xfrm>
              <a:prstGeom prst="rect">
                <a:avLst/>
              </a:prstGeom>
              <a:blipFill>
                <a:blip r:embed="rId8"/>
                <a:stretch>
                  <a:fillRect l="-8372" r="-3721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3FF67-4FA0-424D-8B03-DEE0C3B9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Základní pojmy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543359-7F5E-4599-B8A6-55506323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Klíčové body pro korektní hodnocení</a:t>
            </a:r>
          </a:p>
          <a:p>
            <a:pPr marL="0" indent="0">
              <a:buNone/>
            </a:pPr>
            <a:endParaRPr lang="cs-CZ" sz="600" dirty="0"/>
          </a:p>
          <a:p>
            <a:pPr marL="0" indent="0">
              <a:buNone/>
            </a:pPr>
            <a:r>
              <a:rPr lang="en-US" dirty="0" err="1"/>
              <a:t>Spolehlivost</a:t>
            </a:r>
            <a:endParaRPr lang="cs-CZ" dirty="0"/>
          </a:p>
          <a:p>
            <a:pPr lvl="1"/>
            <a:r>
              <a:rPr lang="cs-CZ" dirty="0"/>
              <a:t>kvantifikace  sledovaného  znaku </a:t>
            </a:r>
            <a:r>
              <a:rPr lang="cs-CZ" b="1" dirty="0"/>
              <a:t>bodový odhad </a:t>
            </a:r>
            <a:r>
              <a:rPr lang="cs-CZ" dirty="0"/>
              <a:t>(rozdílný odhad u měření 10 a 1000 jedinců), pro úplnost zmínit </a:t>
            </a:r>
            <a:r>
              <a:rPr lang="cs-CZ" b="1" dirty="0"/>
              <a:t>intervalový odhad </a:t>
            </a:r>
            <a:r>
              <a:rPr lang="cs-CZ" dirty="0"/>
              <a:t>(interval spolehlivosti)</a:t>
            </a:r>
          </a:p>
          <a:p>
            <a:pPr marL="274320" lvl="1" indent="0">
              <a:buNone/>
            </a:pPr>
            <a:r>
              <a:rPr lang="cs-CZ" dirty="0"/>
              <a:t>- interval,  který se  zvolenou  pravděpodobností pokrývá neznámý parametr, který se snažíme odhadnout bodovým odhadem</a:t>
            </a:r>
          </a:p>
          <a:p>
            <a:endParaRPr lang="cs-CZ" dirty="0"/>
          </a:p>
          <a:p>
            <a:pPr marL="0" indent="0">
              <a:buNone/>
            </a:pPr>
            <a:r>
              <a:rPr lang="en-US" dirty="0" err="1"/>
              <a:t>Významnost</a:t>
            </a:r>
            <a:endParaRPr lang="cs-CZ" dirty="0"/>
          </a:p>
          <a:p>
            <a:pPr lvl="1"/>
            <a:r>
              <a:rPr lang="cs-CZ" dirty="0"/>
              <a:t>statistická  významnost - na  základě pravděpodobnosti  hodnotí  výsledek experimentu,  zda  pozorovaný rozdíl  mezi  dvěma  			skupinami  vznikl náhodou či ne</a:t>
            </a:r>
          </a:p>
          <a:p>
            <a:pPr lvl="1"/>
            <a:r>
              <a:rPr lang="sv-SE" dirty="0"/>
              <a:t>praktická  významnost  </a:t>
            </a:r>
            <a:r>
              <a:rPr lang="cs-CZ" dirty="0"/>
              <a:t>- </a:t>
            </a:r>
            <a:r>
              <a:rPr lang="sv-SE" dirty="0"/>
              <a:t>z  hlediska  experimentátora</a:t>
            </a:r>
            <a:r>
              <a:rPr lang="cs-CZ" dirty="0"/>
              <a:t> na  základě pozorovaného  efektu vedle  statistické  významnosti  zda je 			biologicky/klinicky podstatný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FED31C-79FC-44CB-BFC6-1C35B70F9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998771"/>
              </p:ext>
            </p:extLst>
          </p:nvPr>
        </p:nvGraphicFramePr>
        <p:xfrm>
          <a:off x="9247694" y="642594"/>
          <a:ext cx="2353245" cy="178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8666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AE721-E683-4D9C-9587-8BD2C7B9F0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0" y="613664"/>
            <a:ext cx="10971684" cy="1144631"/>
          </a:xfrm>
        </p:spPr>
        <p:txBody>
          <a:bodyPr/>
          <a:lstStyle/>
          <a:p>
            <a:pPr lvl="0"/>
            <a:r>
              <a:rPr lang="zxx-none" sz="4400" dirty="0"/>
              <a:t>ANOVA</a:t>
            </a:r>
            <a:r>
              <a:rPr lang="cs-CZ" sz="3600" dirty="0"/>
              <a:t> </a:t>
            </a:r>
            <a:r>
              <a:rPr lang="cs-CZ" sz="3200" dirty="0"/>
              <a:t>(</a:t>
            </a:r>
            <a:r>
              <a:rPr lang="cs-CZ" sz="3200" dirty="0" err="1"/>
              <a:t>analysis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variance; analýza rozptylu)</a:t>
            </a:r>
            <a:endParaRPr lang="zxx-none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42279B-DFFB-42FF-B9A4-D9775BCC84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7004" y="2087351"/>
            <a:ext cx="10396795" cy="3976818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2400" dirty="0"/>
              <a:t>Testování hypotéz o středních hodnotách </a:t>
            </a:r>
            <a:r>
              <a:rPr lang="cs-CZ" sz="2400" u="sng" dirty="0"/>
              <a:t>více než dvou výběrů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2400" dirty="0"/>
              <a:t>Využívá srovnání </a:t>
            </a:r>
            <a:r>
              <a:rPr lang="cs-CZ" sz="2400" u="sng" dirty="0"/>
              <a:t>variability mezi výběry a variability uvnitř výběrů (hodnotí rozptyly)</a:t>
            </a:r>
            <a:endParaRPr lang="zxx-none" sz="2400" u="sng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Předpoklady: </a:t>
            </a:r>
            <a:r>
              <a:rPr lang="zxx-none" sz="2400" dirty="0"/>
              <a:t>nezávislost měření, normalita dat</a:t>
            </a:r>
            <a:r>
              <a:rPr lang="cs-CZ" sz="2400" dirty="0"/>
              <a:t> </a:t>
            </a:r>
            <a:r>
              <a:rPr lang="cs-CZ" sz="1800" dirty="0"/>
              <a:t>(Q-Q diagram, </a:t>
            </a:r>
            <a:r>
              <a:rPr lang="cs-CZ" sz="1800" dirty="0" err="1"/>
              <a:t>Shapirův-Wilkův</a:t>
            </a:r>
            <a:r>
              <a:rPr lang="cs-CZ" sz="1800" dirty="0"/>
              <a:t> test, </a:t>
            </a:r>
            <a:r>
              <a:rPr lang="cs-CZ" sz="1800" dirty="0" err="1"/>
              <a:t>Kolmogorovův</a:t>
            </a:r>
            <a:r>
              <a:rPr lang="cs-CZ" sz="1800" dirty="0"/>
              <a:t>-Smirnovův test)</a:t>
            </a:r>
            <a:r>
              <a:rPr lang="zxx-none" sz="2400" dirty="0"/>
              <a:t>, alespoň přibližná shoda rozptyl</a:t>
            </a:r>
            <a:r>
              <a:rPr lang="cs-CZ" sz="2400" dirty="0"/>
              <a:t>ů </a:t>
            </a:r>
            <a:r>
              <a:rPr lang="zxx-none" sz="2400" dirty="0"/>
              <a:t>v</a:t>
            </a:r>
            <a:r>
              <a:rPr lang="cs-CZ" sz="2400" dirty="0"/>
              <a:t>e</a:t>
            </a:r>
            <a:r>
              <a:rPr lang="zxx-none" sz="2400" dirty="0"/>
              <a:t> skupině</a:t>
            </a:r>
            <a:endParaRPr lang="cs-C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/>
              <a:t>Př.: Sledování pacienta v několika stádiích onemocnění (II, III, IV)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E48CE-17C2-41AB-8065-117BA38896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1" y="366595"/>
            <a:ext cx="10971684" cy="1144631"/>
          </a:xfrm>
        </p:spPr>
        <p:txBody>
          <a:bodyPr/>
          <a:lstStyle/>
          <a:p>
            <a:pPr lvl="0"/>
            <a:r>
              <a:rPr lang="cs-CZ" sz="4000" dirty="0"/>
              <a:t>ANOVA </a:t>
            </a:r>
            <a:r>
              <a:rPr lang="cs-CZ" sz="3200" dirty="0"/>
              <a:t>– </a:t>
            </a:r>
            <a:r>
              <a:rPr lang="cs-CZ" sz="3200" dirty="0" err="1"/>
              <a:t>jednofaktorová</a:t>
            </a:r>
            <a:r>
              <a:rPr lang="cs-CZ" sz="3200" dirty="0"/>
              <a:t> (</a:t>
            </a:r>
            <a:r>
              <a:rPr lang="cs-CZ" sz="3200" dirty="0" err="1"/>
              <a:t>one-way</a:t>
            </a:r>
            <a:r>
              <a:rPr lang="cs-CZ" sz="3200" dirty="0"/>
              <a:t>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C99A57-0D2C-463D-BE01-1606565247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2400" dirty="0">
                <a:latin typeface="Liberation Sans"/>
              </a:rPr>
              <a:t>H</a:t>
            </a:r>
            <a:r>
              <a:rPr lang="cs-CZ" sz="2400" baseline="-33000" dirty="0">
                <a:latin typeface="Liberation Sans"/>
              </a:rPr>
              <a:t>0 </a:t>
            </a:r>
            <a:r>
              <a:rPr lang="cs-CZ" sz="2400" dirty="0">
                <a:latin typeface="Liberation Sans"/>
              </a:rPr>
              <a:t>: </a:t>
            </a:r>
            <a:r>
              <a:rPr lang="zxx-none" sz="2400" dirty="0">
                <a:latin typeface="Liberation Sans"/>
              </a:rPr>
              <a:t>μ</a:t>
            </a:r>
            <a:r>
              <a:rPr lang="zxx-none" sz="2400" baseline="-33000" dirty="0">
                <a:latin typeface="Liberation Sans"/>
              </a:rPr>
              <a:t>k </a:t>
            </a:r>
            <a:r>
              <a:rPr lang="zxx-none" sz="2400" dirty="0">
                <a:latin typeface="Liberation Sans"/>
              </a:rPr>
              <a:t>= μ</a:t>
            </a:r>
            <a:r>
              <a:rPr lang="zxx-none" sz="2400" baseline="-33000" dirty="0">
                <a:latin typeface="Liberation Sans"/>
              </a:rPr>
              <a:t>1 </a:t>
            </a:r>
            <a:r>
              <a:rPr lang="zxx-none" sz="2400" dirty="0">
                <a:latin typeface="Liberation Sans"/>
              </a:rPr>
              <a:t>= μ</a:t>
            </a:r>
            <a:r>
              <a:rPr lang="zxx-none" sz="2400" baseline="-33000" dirty="0">
                <a:latin typeface="Liberation Sans"/>
              </a:rPr>
              <a:t>2</a:t>
            </a:r>
            <a:r>
              <a:rPr lang="cs-CZ" sz="2400" baseline="-33000" dirty="0">
                <a:latin typeface="Liberation Sans"/>
              </a:rPr>
              <a:t> </a:t>
            </a:r>
            <a:r>
              <a:rPr lang="zxx-none" sz="2400" dirty="0">
                <a:latin typeface="Liberation Sans"/>
              </a:rPr>
              <a:t>= μ</a:t>
            </a:r>
            <a:r>
              <a:rPr lang="zxx-none" sz="2400" baseline="-33000" dirty="0">
                <a:latin typeface="Liberation Sans"/>
              </a:rPr>
              <a:t>3</a:t>
            </a:r>
            <a:r>
              <a:rPr lang="zxx-none" sz="2400" dirty="0">
                <a:latin typeface="Liberation Sans"/>
              </a:rPr>
              <a:t>= μ</a:t>
            </a:r>
            <a:r>
              <a:rPr lang="zxx-none" sz="2400" baseline="-33000" dirty="0">
                <a:latin typeface="Liberation Sans"/>
              </a:rPr>
              <a:t>4</a:t>
            </a:r>
            <a:r>
              <a:rPr lang="cs-CZ" sz="2400" baseline="-33000" dirty="0">
                <a:latin typeface="Liberation Sans"/>
              </a:rPr>
              <a:t>	</a:t>
            </a:r>
            <a:r>
              <a:rPr lang="cs-CZ" sz="2400" dirty="0">
                <a:latin typeface="Liberation Sans"/>
              </a:rPr>
              <a:t>H</a:t>
            </a:r>
            <a:r>
              <a:rPr lang="cs-CZ" sz="2400" baseline="-25000" dirty="0">
                <a:latin typeface="Liberation Sans"/>
              </a:rPr>
              <a:t>1</a:t>
            </a:r>
            <a:r>
              <a:rPr lang="cs-CZ" sz="2400" dirty="0">
                <a:latin typeface="Liberation Sans"/>
              </a:rPr>
              <a:t>: nejméně jedno </a:t>
            </a:r>
            <a:r>
              <a:rPr lang="zxx-none" sz="2400" dirty="0">
                <a:latin typeface="Liberation Sans"/>
              </a:rPr>
              <a:t>μ</a:t>
            </a:r>
            <a:r>
              <a:rPr lang="cs-CZ" sz="2400" baseline="-33000" dirty="0">
                <a:latin typeface="Liberation Sans"/>
              </a:rPr>
              <a:t>i</a:t>
            </a:r>
            <a:r>
              <a:rPr lang="cs-CZ" sz="2400" dirty="0">
                <a:latin typeface="Liberation Sans"/>
              </a:rPr>
              <a:t> je odlišné od ostatních</a:t>
            </a:r>
            <a:endParaRPr lang="zxx-none" sz="2400" baseline="-33000" dirty="0">
              <a:latin typeface="Liberation Sans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2400" dirty="0">
                <a:latin typeface="Liberation Sans"/>
              </a:rPr>
              <a:t>Sledujeme účinek jednoho faktoru na zkoumanou proměnnou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>
                <a:latin typeface="Liberation Sans"/>
              </a:rPr>
              <a:t>Př. Sledujeme změny váhy u zvířat s různými druhy krmiva (krmivo A, krmivo B a kontrola)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2400" dirty="0">
                <a:latin typeface="Liberation Sans"/>
              </a:rPr>
              <a:t>Testovací kritérium F  - zda se průměry ve skupinách odlišují více než na základě přirozeného kolísání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2400" dirty="0">
                <a:latin typeface="Liberation Sans"/>
              </a:rPr>
              <a:t>F &gt; </a:t>
            </a:r>
            <a:r>
              <a:rPr lang="cs-CZ" sz="2400" dirty="0" err="1">
                <a:latin typeface="Liberation Sans"/>
              </a:rPr>
              <a:t>F</a:t>
            </a:r>
            <a:r>
              <a:rPr lang="cs-CZ" sz="2400" baseline="-25000" dirty="0" err="1">
                <a:latin typeface="Liberation Sans"/>
              </a:rPr>
              <a:t>krit</a:t>
            </a:r>
            <a:r>
              <a:rPr lang="cs-CZ" sz="2400" dirty="0">
                <a:latin typeface="Liberation Sans"/>
              </a:rPr>
              <a:t> –&gt; zamítám H</a:t>
            </a:r>
            <a:r>
              <a:rPr lang="cs-CZ" sz="2400" baseline="-25000" dirty="0">
                <a:latin typeface="Liberation Sans"/>
              </a:rPr>
              <a:t>0 </a:t>
            </a:r>
            <a:r>
              <a:rPr lang="cs-CZ" sz="2400" dirty="0">
                <a:latin typeface="Liberation Sans"/>
              </a:rPr>
              <a:t>-&gt; testy pro mnohonásobné testování (</a:t>
            </a:r>
            <a:r>
              <a:rPr lang="en-US" sz="2400" dirty="0">
                <a:latin typeface="Liberation Sans"/>
              </a:rPr>
              <a:t>Tukey-test, </a:t>
            </a:r>
            <a:r>
              <a:rPr lang="en-US" sz="2400" dirty="0" err="1">
                <a:latin typeface="Liberation Sans"/>
              </a:rPr>
              <a:t>Sheffe</a:t>
            </a:r>
            <a:r>
              <a:rPr lang="en-US" sz="2400" dirty="0">
                <a:latin typeface="Liberation Sans"/>
              </a:rPr>
              <a:t>-test, Student-Neuman-</a:t>
            </a:r>
            <a:r>
              <a:rPr lang="en-US" sz="2400" dirty="0" err="1">
                <a:latin typeface="Liberation Sans"/>
              </a:rPr>
              <a:t>Keuls</a:t>
            </a:r>
            <a:r>
              <a:rPr lang="en-US" sz="2400" dirty="0">
                <a:latin typeface="Liberation Sans"/>
              </a:rPr>
              <a:t>-test (SNK test)</a:t>
            </a:r>
            <a:r>
              <a:rPr lang="cs-CZ" sz="2400" dirty="0">
                <a:latin typeface="Liberation Sans"/>
              </a:rPr>
              <a:t>, </a:t>
            </a:r>
            <a:r>
              <a:rPr lang="cs-CZ" sz="2400" dirty="0" err="1">
                <a:latin typeface="Liberation Sans"/>
              </a:rPr>
              <a:t>Dunnett</a:t>
            </a:r>
            <a:r>
              <a:rPr lang="cs-CZ" sz="2400" dirty="0">
                <a:latin typeface="Liberation Sans"/>
              </a:rPr>
              <a:t>-test)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7E54FDC-0D3C-471A-943F-4954A800E10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4908090" y="5767563"/>
                <a:ext cx="2076793" cy="436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108847" tIns="54423" rIns="108847" bIns="54423" anchor="ctr" anchorCtr="1" compatLnSpc="0">
                <a:noAutofit/>
              </a:bodyPr>
              <a:lstStyle/>
              <a:p>
                <a:pPr defTabSz="1105875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77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17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7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7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𝑟𝑜𝑧𝑝𝑡𝑦𝑙</m:t>
                          </m:r>
                          <m:r>
                            <a:rPr lang="cs-CZ" sz="2177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17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𝑚𝑒𝑧𝑖</m:t>
                          </m:r>
                          <m:r>
                            <a:rPr lang="cs-CZ" sz="2177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17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𝑠𝑘𝑢𝑝𝑖𝑛𝑎𝑚𝑖</m:t>
                          </m:r>
                        </m:num>
                        <m:den>
                          <m:r>
                            <a:rPr lang="en-US" sz="217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𝑟𝑜𝑧𝑝𝑡𝑦𝑙</m:t>
                          </m:r>
                          <m:r>
                            <a:rPr lang="cs-CZ" sz="2177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17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𝑢𝑣𝑛𝑖𝑡</m:t>
                          </m:r>
                          <m:r>
                            <a:rPr lang="en-US" sz="217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sz="2177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17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𝑠𝑘𝑢𝑝𝑖𝑛</m:t>
                          </m:r>
                        </m:den>
                      </m:f>
                    </m:oMath>
                  </m:oMathPara>
                </a14:m>
                <a:endParaRPr lang="en-US" sz="2177" dirty="0">
                  <a:solidFill>
                    <a:prstClr val="black"/>
                  </a:solidFill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7E54FDC-0D3C-471A-943F-4954A800E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90" y="5767563"/>
                <a:ext cx="2076793" cy="436691"/>
              </a:xfrm>
              <a:prstGeom prst="rect">
                <a:avLst/>
              </a:prstGeom>
              <a:blipFill>
                <a:blip r:embed="rId3"/>
                <a:stretch>
                  <a:fillRect l="-36070" t="-18056" r="-32845" b="-29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29083A-4411-4371-B839-022946D0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58" y="1179096"/>
            <a:ext cx="10971684" cy="5399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Postup: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Průměr v rámci výběru + celkový průměr všech výběrů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Celkový součet čtverců (= celková variabilita)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Skupinový součet čtverců (= variabilita mezi skupinovými průměry; variabilita příslušná vlivu sledované proměnné)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Reziduální součet čtverců (= variabilita v rámci skupin)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Výběrové odhady			a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Testová statistika F: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89BF6-6D38-4F9F-A095-B4B16A6C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699" y="2342431"/>
            <a:ext cx="2361600" cy="295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4E25DE-AD17-46D2-BABD-9EEE9DD62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148723"/>
            <a:ext cx="2305050" cy="3183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B3719EC-0D06-4507-A38E-C0189A570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598" y="3638282"/>
            <a:ext cx="2565401" cy="3253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BBDA7C-CD8F-4155-B6AE-1B80BE282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457" y="4107044"/>
            <a:ext cx="1670050" cy="48827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65A104-23A5-4E5E-A9C5-8581531D2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605" y="4082277"/>
            <a:ext cx="1640188" cy="51304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C94BCC3-416F-447B-A9A1-1502B3D43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950" y="4734033"/>
            <a:ext cx="3059414" cy="120117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9D88491-F384-444D-9B76-5B13C4F65E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168" y="4118684"/>
            <a:ext cx="4543223" cy="24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5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DFE03-F3F8-4C50-835C-58E59C18A8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 sz="4000" dirty="0"/>
              <a:t>ANOVA </a:t>
            </a:r>
            <a:r>
              <a:rPr lang="cs-CZ" sz="3200" dirty="0"/>
              <a:t>- </a:t>
            </a:r>
            <a:r>
              <a:rPr lang="cs-CZ" sz="3200" dirty="0" err="1"/>
              <a:t>vícefaktorová</a:t>
            </a:r>
            <a:endParaRPr lang="cs-CZ" sz="40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F9F64E-3E5A-45B0-8C49-136A1CC62A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61" y="1604399"/>
            <a:ext cx="10971684" cy="5110300"/>
          </a:xfrm>
        </p:spPr>
        <p:txBody>
          <a:bodyPr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1800" dirty="0"/>
              <a:t>Sledování více faktorů: vliv krmení a plemene, vliv léku v různých stádiích onemocnění, apod.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1800" dirty="0"/>
              <a:t>Rozlišujeme:	„hlavní efekt“ – přímý efekt faktoru na závisle proměnnou</a:t>
            </a:r>
            <a:br>
              <a:rPr lang="cs-CZ" sz="1800" dirty="0"/>
            </a:br>
            <a:r>
              <a:rPr lang="cs-CZ" sz="1800" dirty="0"/>
              <a:t>			„interakční efekt“ – spojení dvou nebo více faktorů na závisle 					proměnnou</a:t>
            </a:r>
          </a:p>
          <a:p>
            <a:pPr lvl="0"/>
            <a:r>
              <a:rPr lang="cs-CZ" sz="1800" dirty="0"/>
              <a:t>Nejjednodušší: </a:t>
            </a:r>
            <a:r>
              <a:rPr lang="cs-CZ" sz="1800" b="1" dirty="0"/>
              <a:t>ANOVA dvojného třídění (</a:t>
            </a:r>
            <a:r>
              <a:rPr lang="cs-CZ" sz="1800" b="1" dirty="0" err="1"/>
              <a:t>two-way</a:t>
            </a:r>
            <a:r>
              <a:rPr lang="cs-CZ" sz="1800" b="1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Sledujeme vliv dvou faktorů na závisle proměnnou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800" dirty="0"/>
              <a:t>Faktory: 	A – plánovitě měníme</a:t>
            </a:r>
            <a:br>
              <a:rPr lang="cs-CZ" sz="1800" dirty="0"/>
            </a:br>
            <a:r>
              <a:rPr lang="cs-CZ" sz="1800" dirty="0"/>
              <a:t>		B – „rušivý vliv“; snažíme se ho oddělit od A</a:t>
            </a:r>
          </a:p>
          <a:p>
            <a:pPr lvl="0"/>
            <a:r>
              <a:rPr lang="cs-CZ" sz="1800" dirty="0"/>
              <a:t>-&gt; pacienty rozdělíme např. podle úrovně B (dávka antibiotika)</a:t>
            </a:r>
            <a:br>
              <a:rPr lang="cs-CZ" sz="1800" dirty="0"/>
            </a:br>
            <a:r>
              <a:rPr lang="cs-CZ" sz="1800" dirty="0"/>
              <a:t>-&gt; pacientům náhodně přiřadit úroveň A (druh antibiotika)</a:t>
            </a:r>
            <a:br>
              <a:rPr lang="cs-CZ" sz="1800" dirty="0"/>
            </a:br>
            <a:r>
              <a:rPr lang="cs-CZ" sz="1800" dirty="0"/>
              <a:t>--&gt; sledujeme rozdíly účinku jednotlivých druhů antibiotik podávaných v různých dávkách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0"/>
            <a:endParaRPr lang="cs-CZ" sz="1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72771-9C63-4FA3-98D9-126EAA6E66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cs-CZ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82C3B7-B419-4587-A7E7-6CB5F5D323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419" u="sng">
                <a:solidFill>
                  <a:srgbClr val="0563C1"/>
                </a:solidFill>
                <a:latin typeface="Calibri" pitchFamily="18"/>
              </a:rPr>
              <a:t>https://www.iba.muni.cz/res/file/ucebnice/pavlik-biostatistika-v2.pdf</a:t>
            </a:r>
          </a:p>
          <a:p>
            <a:pPr lvl="0"/>
            <a:r>
              <a:rPr lang="cs-CZ" sz="2419" u="sng">
                <a:solidFill>
                  <a:srgbClr val="0563C1"/>
                </a:solidFill>
                <a:latin typeface="Calibri" pitchFamily="18"/>
              </a:rPr>
              <a:t>http://user.mendelu.cz/drapela/Statisticke_metody/Prezentace/zakladni/testy.pdf</a:t>
            </a:r>
          </a:p>
          <a:p>
            <a:pPr lvl="0"/>
            <a:r>
              <a:rPr lang="cs-CZ" sz="2419" u="sng">
                <a:solidFill>
                  <a:srgbClr val="0563C1"/>
                </a:solidFill>
                <a:latin typeface="Calibri" pitchFamily="18"/>
              </a:rPr>
              <a:t>https://cit.vfu.cz/statpotr/POTR/Teorie/tabulky.htm#Ftest</a:t>
            </a:r>
          </a:p>
          <a:p>
            <a:pPr lvl="0"/>
            <a:r>
              <a:rPr lang="cs-CZ" sz="2419" u="sng">
                <a:solidFill>
                  <a:srgbClr val="0563C1"/>
                </a:solidFill>
                <a:latin typeface="Calibri" pitchFamily="18"/>
              </a:rPr>
              <a:t>http://www.fsps.muni.cz/~novotny/Statistika.htm</a:t>
            </a:r>
          </a:p>
          <a:p>
            <a:pPr lvl="0"/>
            <a:r>
              <a:rPr lang="cs-CZ" sz="2419" u="sng">
                <a:solidFill>
                  <a:srgbClr val="0563C1"/>
                </a:solidFill>
                <a:latin typeface="Calibri" pitchFamily="18"/>
              </a:rPr>
              <a:t>https://cit.vfu.cz/statpotr/POTR/prednasky.htm</a:t>
            </a:r>
          </a:p>
          <a:p>
            <a:pPr lvl="0"/>
            <a:r>
              <a:rPr lang="cs-CZ" sz="2419" u="sng">
                <a:solidFill>
                  <a:srgbClr val="0563C1"/>
                </a:solidFill>
                <a:latin typeface="Calibri" pitchFamily="18"/>
                <a:hlinkClick r:id="rId3"/>
              </a:rPr>
              <a:t>http://user.mendelu.cz/drapela/Statisticke_metody/teorie%20text%20I.pdf</a:t>
            </a:r>
          </a:p>
          <a:p>
            <a:pPr lvl="0"/>
            <a:r>
              <a:rPr lang="cs-CZ" sz="2419" u="sng">
                <a:solidFill>
                  <a:srgbClr val="0563C1"/>
                </a:solidFill>
                <a:latin typeface="Calibri" pitchFamily="18"/>
              </a:rPr>
              <a:t>https://k101.unob.cz/~neubauer/pdf/testy_hypotez1.pdf</a:t>
            </a:r>
          </a:p>
          <a:p>
            <a:pPr lvl="0"/>
            <a:r>
              <a:rPr lang="cs-CZ">
                <a:hlinkClick r:id="rId4"/>
              </a:rPr>
              <a:t>Tabulky</a:t>
            </a:r>
          </a:p>
          <a:p>
            <a:pPr lvl="0"/>
            <a:endParaRPr lang="cs-CZ" sz="2419" u="sng">
              <a:solidFill>
                <a:srgbClr val="0563C1"/>
              </a:solidFill>
              <a:latin typeface="Calibri" pitchFamily="18"/>
            </a:endParaRPr>
          </a:p>
          <a:p>
            <a:pPr lvl="0"/>
            <a:endParaRPr lang="cs-CZ" sz="2419" u="sng">
              <a:solidFill>
                <a:srgbClr val="0563C1"/>
              </a:solidFill>
              <a:latin typeface="Calibri" pitchFamily="1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00A37-FF8E-4006-AC5F-C4EF35AE9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019" y="2624578"/>
            <a:ext cx="9601200" cy="1564716"/>
          </a:xfrm>
        </p:spPr>
        <p:txBody>
          <a:bodyPr>
            <a:normAutofit/>
          </a:bodyPr>
          <a:lstStyle/>
          <a:p>
            <a:pPr algn="l"/>
            <a:r>
              <a:rPr lang="cs-CZ" sz="4800" dirty="0" err="1"/>
              <a:t>Neparametrické</a:t>
            </a:r>
            <a:r>
              <a:rPr lang="cs-CZ" sz="4800" dirty="0"/>
              <a:t> testy pro spojitou náhodnou veličinu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506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E03FA7-4099-4211-A6FE-79D4D137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Spojitá náhodná veličina (jakékoli hodnoty v určitém rozmezí)</a:t>
            </a:r>
          </a:p>
          <a:p>
            <a:r>
              <a:rPr lang="cs-CZ" dirty="0"/>
              <a:t>Nemusíme znát typ rozdělení</a:t>
            </a:r>
          </a:p>
          <a:p>
            <a:r>
              <a:rPr lang="cs-CZ" dirty="0"/>
              <a:t>Často založené na pořadí hodnot (není potřeba mít přesné hodnoty)</a:t>
            </a:r>
          </a:p>
          <a:p>
            <a:r>
              <a:rPr lang="cs-CZ" dirty="0"/>
              <a:t>Obecnější ale při srovnání s  parametrickými testy mají menší sílu</a:t>
            </a:r>
          </a:p>
        </p:txBody>
      </p:sp>
    </p:spTree>
    <p:extLst>
      <p:ext uri="{BB962C8B-B14F-4D97-AF65-F5344CB8AC3E}">
        <p14:creationId xmlns:p14="http://schemas.microsoft.com/office/powerpoint/2010/main" val="13477255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F4A586-C202-4355-83F6-6C270205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43" y="353737"/>
            <a:ext cx="8679313" cy="61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97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AC58D-6AA7-4859-8614-5CE21275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132"/>
            <a:ext cx="10515600" cy="1325563"/>
          </a:xfrm>
        </p:spPr>
        <p:txBody>
          <a:bodyPr/>
          <a:lstStyle/>
          <a:p>
            <a:pPr algn="ctr"/>
            <a:r>
              <a:rPr lang="cs-CZ" u="dottedHeavy" dirty="0" err="1">
                <a:uFill>
                  <a:solidFill>
                    <a:schemeClr val="accent4"/>
                  </a:solidFill>
                </a:uFill>
              </a:rPr>
              <a:t>Wilcoxonův</a:t>
            </a:r>
            <a:r>
              <a:rPr lang="cs-CZ" u="dottedHeavy" dirty="0">
                <a:uFill>
                  <a:solidFill>
                    <a:schemeClr val="accent4"/>
                  </a:solidFill>
                </a:uFill>
              </a:rPr>
              <a:t> test pro jeden výběr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E31AC-DD26-4522-AD6E-0645F7A5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387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Neparametrická alternativa t-testu</a:t>
            </a:r>
          </a:p>
          <a:p>
            <a:r>
              <a:rPr lang="cs-CZ" sz="2400" dirty="0"/>
              <a:t>Symetrie rozdělení kolem mediánu</a:t>
            </a:r>
          </a:p>
          <a:p>
            <a:r>
              <a:rPr lang="cs-CZ" sz="2400" dirty="0"/>
              <a:t>Získané hodnoty jednoho výběru srovnávány se správnou hodnotou</a:t>
            </a:r>
          </a:p>
          <a:p>
            <a:r>
              <a:rPr lang="cs-CZ" sz="2400" dirty="0"/>
              <a:t>n </a:t>
            </a:r>
            <a:r>
              <a:rPr lang="cs-CZ" sz="2400" dirty="0">
                <a:cs typeface="Times New Roman" panose="02020603050405020304" pitchFamily="18" charset="0"/>
              </a:rPr>
              <a:t>≥ 6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Př. Denní energetický příjem srovnáván s doporučenou hodnotou 7725 </a:t>
            </a:r>
            <a:r>
              <a:rPr lang="cs-CZ" sz="2400" dirty="0" err="1"/>
              <a:t>kJ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>		H</a:t>
            </a:r>
            <a:r>
              <a:rPr lang="cs-CZ" sz="2400" baseline="-25000" dirty="0"/>
              <a:t>0</a:t>
            </a:r>
            <a:r>
              <a:rPr lang="cs-CZ" sz="2400" dirty="0"/>
              <a:t>: </a:t>
            </a:r>
            <a:r>
              <a:rPr lang="cs-CZ" sz="2400" i="1" dirty="0"/>
              <a:t>x</a:t>
            </a:r>
            <a:r>
              <a:rPr lang="cs-CZ" sz="2400" dirty="0"/>
              <a:t> = 7725			H</a:t>
            </a:r>
            <a:r>
              <a:rPr lang="cs-CZ" sz="2400" baseline="-25000" dirty="0"/>
              <a:t>1</a:t>
            </a:r>
            <a:r>
              <a:rPr lang="cs-CZ" sz="2400" dirty="0"/>
              <a:t>: </a:t>
            </a:r>
            <a:r>
              <a:rPr lang="cs-CZ" sz="2400" i="1" dirty="0"/>
              <a:t>x</a:t>
            </a:r>
            <a:r>
              <a:rPr lang="cs-CZ" sz="2400" dirty="0"/>
              <a:t> </a:t>
            </a:r>
            <a:r>
              <a:rPr lang="cs-CZ" dirty="0"/>
              <a:t>≠ </a:t>
            </a:r>
            <a:r>
              <a:rPr lang="cs-CZ" sz="2400" dirty="0"/>
              <a:t>7725	</a:t>
            </a:r>
            <a:r>
              <a:rPr lang="cs-CZ" sz="1400" dirty="0"/>
              <a:t>(x … medián – chybí vlnka)</a:t>
            </a:r>
            <a:endParaRPr lang="cs-CZ" sz="2400" dirty="0"/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5852780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9B663-19BD-47FF-985D-33A08DFB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283B96-EA9A-4612-9C40-787CAEF5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5685"/>
            <a:ext cx="10515600" cy="1911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000" dirty="0"/>
              <a:t>Diference od hodnoty, se kterou srovnáváme (x</a:t>
            </a:r>
            <a:r>
              <a:rPr lang="cs-CZ" sz="2000" baseline="-25000" dirty="0"/>
              <a:t>1</a:t>
            </a:r>
            <a:r>
              <a:rPr lang="cs-CZ" sz="2000" dirty="0"/>
              <a:t>-x</a:t>
            </a:r>
            <a:r>
              <a:rPr lang="cs-CZ" sz="2000" baseline="-25000" dirty="0"/>
              <a:t>0</a:t>
            </a:r>
            <a:r>
              <a:rPr lang="cs-CZ" sz="2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Určení pořadí absolutních hodnot (stejným hodnotám přiřazujeme průměrnou hodnotu)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Součet kladných pořadí, součet záporných pořadí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2000" dirty="0"/>
              <a:t> </a:t>
            </a:r>
            <a:r>
              <a:rPr lang="cs-CZ" sz="1800" dirty="0"/>
              <a:t>S</a:t>
            </a:r>
            <a:r>
              <a:rPr lang="cs-CZ" sz="1800" baseline="30000" dirty="0"/>
              <a:t>+</a:t>
            </a:r>
            <a:r>
              <a:rPr lang="cs-CZ" sz="1800" dirty="0"/>
              <a:t> = 8; 	S</a:t>
            </a:r>
            <a:r>
              <a:rPr lang="cs-CZ" sz="1800" baseline="30000" dirty="0"/>
              <a:t>-</a:t>
            </a:r>
            <a:r>
              <a:rPr lang="cs-CZ" sz="1800" dirty="0"/>
              <a:t> = 58 	-&gt; min (S</a:t>
            </a:r>
            <a:r>
              <a:rPr lang="cs-CZ" sz="1800" baseline="30000" dirty="0"/>
              <a:t>+</a:t>
            </a:r>
            <a:r>
              <a:rPr lang="cs-CZ" sz="1800" dirty="0"/>
              <a:t> , S</a:t>
            </a:r>
            <a:r>
              <a:rPr lang="cs-CZ" sz="1800" baseline="30000" dirty="0"/>
              <a:t>-</a:t>
            </a:r>
            <a:r>
              <a:rPr lang="cs-CZ" sz="1800" dirty="0"/>
              <a:t> ) = </a:t>
            </a:r>
            <a:r>
              <a:rPr lang="cs-CZ" sz="1800" b="1" dirty="0"/>
              <a:t>8</a:t>
            </a:r>
            <a:r>
              <a:rPr lang="cs-CZ" sz="1800" dirty="0"/>
              <a:t> 	w</a:t>
            </a:r>
            <a:r>
              <a:rPr lang="cs-CZ" sz="1800" baseline="-25000" dirty="0"/>
              <a:t>11</a:t>
            </a:r>
            <a:r>
              <a:rPr lang="cs-CZ" sz="1800" dirty="0"/>
              <a:t> (0,05) = </a:t>
            </a:r>
            <a:r>
              <a:rPr lang="cs-CZ" sz="1800" b="1" dirty="0"/>
              <a:t>10</a:t>
            </a:r>
            <a:r>
              <a:rPr lang="cs-CZ" sz="1800" dirty="0"/>
              <a:t> -&gt;	 8 &lt; 10 	-&gt; </a:t>
            </a:r>
            <a:r>
              <a:rPr lang="cs-CZ" sz="1800" b="1" u="sng" dirty="0"/>
              <a:t>zamítám H</a:t>
            </a:r>
            <a:r>
              <a:rPr lang="cs-CZ" sz="1800" b="1" u="sng" baseline="-25000" dirty="0"/>
              <a:t>0</a:t>
            </a:r>
            <a:endParaRPr lang="cs-CZ" sz="1800" b="1" u="sng" dirty="0"/>
          </a:p>
          <a:p>
            <a:pPr marL="51435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8D425F-9A42-41E6-AD7E-5899A007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3845"/>
            <a:ext cx="105156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FA578-0AF6-48AD-917A-90559348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126D7-F004-4409-A806-79BC5E72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Kvalitativní</a:t>
            </a:r>
            <a:r>
              <a:rPr lang="en-US" b="1" dirty="0"/>
              <a:t>  (</a:t>
            </a:r>
            <a:r>
              <a:rPr lang="en-US" b="1" dirty="0" err="1"/>
              <a:t>kategoriální</a:t>
            </a:r>
            <a:r>
              <a:rPr lang="en-US" b="1" dirty="0"/>
              <a:t>)</a:t>
            </a:r>
            <a:endParaRPr lang="cs-CZ" b="1" dirty="0"/>
          </a:p>
          <a:p>
            <a:pPr lvl="1"/>
            <a:r>
              <a:rPr lang="cs-CZ" u="sng" dirty="0"/>
              <a:t>Binární  data </a:t>
            </a:r>
            <a:r>
              <a:rPr lang="cs-CZ" dirty="0"/>
              <a:t>- nabývají  pouze  dvou  hodnot, většinou data  typu  ano/ne  (př. </a:t>
            </a:r>
            <a:r>
              <a:rPr lang="pl-PL" dirty="0"/>
              <a:t>osoba s diabetem / osoba bez diabetu</a:t>
            </a:r>
            <a:r>
              <a:rPr lang="cs-CZ" dirty="0"/>
              <a:t>) </a:t>
            </a:r>
          </a:p>
          <a:p>
            <a:pPr lvl="1"/>
            <a:r>
              <a:rPr lang="cs-CZ" u="sng" dirty="0"/>
              <a:t>Nominální data </a:t>
            </a:r>
            <a:r>
              <a:rPr lang="cs-CZ" dirty="0"/>
              <a:t>- více kategorií, které nelze vzájemně seřadit  (př. krevní skupina A/B/AB/0)</a:t>
            </a:r>
          </a:p>
          <a:p>
            <a:pPr lvl="1"/>
            <a:r>
              <a:rPr lang="cs-CZ" u="sng" dirty="0"/>
              <a:t>Ordinální  data </a:t>
            </a:r>
            <a:r>
              <a:rPr lang="cs-CZ" dirty="0"/>
              <a:t>- více  kategorií, lze vzájemně seřadit (př. stadium maligního onemocnění I/II/III/IV)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b="1" dirty="0" err="1"/>
              <a:t>Kvantitativní</a:t>
            </a:r>
            <a:r>
              <a:rPr lang="cs-CZ" b="1" dirty="0"/>
              <a:t> </a:t>
            </a:r>
            <a:r>
              <a:rPr lang="en-US" b="1" dirty="0"/>
              <a:t>(</a:t>
            </a:r>
            <a:r>
              <a:rPr lang="en-US" b="1" dirty="0" err="1"/>
              <a:t>numerická</a:t>
            </a:r>
            <a:r>
              <a:rPr lang="en-US" b="1" dirty="0"/>
              <a:t>)</a:t>
            </a:r>
            <a:endParaRPr lang="cs-CZ" b="1" dirty="0"/>
          </a:p>
          <a:p>
            <a:pPr lvl="1"/>
            <a:r>
              <a:rPr lang="en-US" u="sng" dirty="0" err="1"/>
              <a:t>Spojitá</a:t>
            </a:r>
            <a:r>
              <a:rPr lang="en-US" u="sng" dirty="0"/>
              <a:t> data</a:t>
            </a:r>
            <a:r>
              <a:rPr lang="cs-CZ" u="sng" dirty="0"/>
              <a:t> </a:t>
            </a:r>
            <a:r>
              <a:rPr lang="cs-CZ" dirty="0"/>
              <a:t>- </a:t>
            </a:r>
            <a:r>
              <a:rPr lang="en-US" dirty="0" err="1"/>
              <a:t>jak</a:t>
            </a:r>
            <a:r>
              <a:rPr lang="cs-CZ" dirty="0"/>
              <a:t>é</a:t>
            </a:r>
            <a:r>
              <a:rPr lang="en-US" dirty="0" err="1"/>
              <a:t>koliv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cs-CZ" dirty="0"/>
              <a:t>y</a:t>
            </a:r>
            <a:r>
              <a:rPr lang="en-US" dirty="0"/>
              <a:t> v </a:t>
            </a:r>
            <a:r>
              <a:rPr lang="en-US" dirty="0" err="1"/>
              <a:t>určitém</a:t>
            </a:r>
            <a:r>
              <a:rPr lang="en-US" dirty="0"/>
              <a:t> </a:t>
            </a:r>
            <a:r>
              <a:rPr lang="en-US" dirty="0" err="1"/>
              <a:t>intervalu</a:t>
            </a:r>
            <a:r>
              <a:rPr lang="en-US" dirty="0"/>
              <a:t> </a:t>
            </a:r>
            <a:r>
              <a:rPr lang="cs-CZ" dirty="0"/>
              <a:t>(p</a:t>
            </a:r>
            <a:r>
              <a:rPr lang="en-US" dirty="0"/>
              <a:t>ř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dirty="0" err="1"/>
              <a:t>hmotnost</a:t>
            </a:r>
            <a:r>
              <a:rPr lang="en-US" dirty="0"/>
              <a:t> </a:t>
            </a:r>
            <a:r>
              <a:rPr lang="en-US" dirty="0" err="1"/>
              <a:t>osob</a:t>
            </a:r>
            <a:r>
              <a:rPr lang="en-US" dirty="0"/>
              <a:t>,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nádoru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teplota</a:t>
            </a:r>
            <a:r>
              <a:rPr lang="cs-CZ" dirty="0"/>
              <a:t>)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u="sng" dirty="0" err="1"/>
              <a:t>Diskrétní</a:t>
            </a:r>
            <a:r>
              <a:rPr lang="en-US" u="sng" dirty="0"/>
              <a:t> data</a:t>
            </a:r>
            <a:r>
              <a:rPr lang="cs-CZ" u="sng" dirty="0"/>
              <a:t> </a:t>
            </a:r>
            <a:r>
              <a:rPr lang="cs-CZ" dirty="0"/>
              <a:t>- nabývají  pouze spočetně mnoha  hodnot, na reálné ose jsou zobrazena pomocí izolovaných bodů </a:t>
            </a:r>
          </a:p>
          <a:p>
            <a:pPr marL="274320" lvl="1" indent="0">
              <a:buNone/>
            </a:pPr>
            <a:r>
              <a:rPr lang="cs-CZ" dirty="0"/>
              <a:t>		(př. počet krevních buněk v 1 ml krve)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95DBA9-CF17-451B-9A36-91171179F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998771"/>
              </p:ext>
            </p:extLst>
          </p:nvPr>
        </p:nvGraphicFramePr>
        <p:xfrm>
          <a:off x="9247694" y="642594"/>
          <a:ext cx="2353245" cy="178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4069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B56E1-6891-4E16-BD56-E9B77B4A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258"/>
            <a:ext cx="10515600" cy="1325563"/>
          </a:xfrm>
        </p:spPr>
        <p:txBody>
          <a:bodyPr/>
          <a:lstStyle/>
          <a:p>
            <a:pPr algn="ctr"/>
            <a:r>
              <a:rPr lang="cs-CZ" u="dottedHeavy" dirty="0">
                <a:uFill>
                  <a:solidFill>
                    <a:schemeClr val="accent2"/>
                  </a:solidFill>
                </a:uFill>
              </a:rPr>
              <a:t>Párový </a:t>
            </a:r>
            <a:r>
              <a:rPr lang="cs-CZ" u="dottedHeavy" dirty="0" err="1">
                <a:uFill>
                  <a:solidFill>
                    <a:schemeClr val="accent2"/>
                  </a:solidFill>
                </a:uFill>
              </a:rPr>
              <a:t>Wilcoxonův</a:t>
            </a:r>
            <a:r>
              <a:rPr lang="cs-CZ" u="dottedHeavy" dirty="0">
                <a:uFill>
                  <a:solidFill>
                    <a:schemeClr val="accent2"/>
                  </a:solidFill>
                </a:uFill>
              </a:rPr>
              <a:t>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0DA87-F91C-4F5B-8777-DD2B09CC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726"/>
            <a:ext cx="10446619" cy="2732029"/>
          </a:xfrm>
        </p:spPr>
        <p:txBody>
          <a:bodyPr>
            <a:normAutofit/>
          </a:bodyPr>
          <a:lstStyle/>
          <a:p>
            <a:r>
              <a:rPr lang="cs-CZ" sz="2000" dirty="0"/>
              <a:t>Podobný jako W. test pro jeden výběr</a:t>
            </a:r>
          </a:p>
          <a:p>
            <a:r>
              <a:rPr lang="cs-CZ" sz="2000" dirty="0"/>
              <a:t>Párová data jsou na sobě závislá (2 měření na jednom subjektu)</a:t>
            </a:r>
          </a:p>
          <a:p>
            <a:r>
              <a:rPr lang="cs-CZ" sz="2000" dirty="0"/>
              <a:t>Např. stav pacienta před léčbou a po léčbě, míra stisku pravé a levé ruky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Dva výběry -&gt; diference mezi párovými hodnotami -&gt; seřadit vzestupně -&gt; pořadí (nulové hodnoty vyřadíme)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Postup jako W. test pro jeden výběr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B26BD59-2C82-4CC0-9A83-B108A1C65A54}"/>
              </a:ext>
            </a:extLst>
          </p:cNvPr>
          <p:cNvSpPr txBox="1">
            <a:spLocks/>
          </p:cNvSpPr>
          <p:nvPr/>
        </p:nvSpPr>
        <p:spPr>
          <a:xfrm>
            <a:off x="990600" y="4158115"/>
            <a:ext cx="9712693" cy="217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825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59C62-22D1-4220-8ED6-D653D2F5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u="dottedHeavy" dirty="0" err="1">
                <a:uFill>
                  <a:solidFill>
                    <a:srgbClr val="FF0000"/>
                  </a:solidFill>
                </a:uFill>
              </a:rPr>
              <a:t>Wilcoxonův</a:t>
            </a:r>
            <a:r>
              <a:rPr lang="cs-CZ" sz="4000" u="dottedHeavy" dirty="0">
                <a:uFill>
                  <a:solidFill>
                    <a:srgbClr val="FF0000"/>
                  </a:solidFill>
                </a:uFill>
              </a:rPr>
              <a:t> test pro dva výběry</a:t>
            </a:r>
            <a:br>
              <a:rPr lang="cs-CZ" sz="4000" u="dottedHeavy" dirty="0">
                <a:uFill>
                  <a:solidFill>
                    <a:srgbClr val="FF0000"/>
                  </a:solidFill>
                </a:uFill>
              </a:rPr>
            </a:br>
            <a:r>
              <a:rPr lang="cs-CZ" sz="4000" u="dottedHeavy" dirty="0">
                <a:uFill>
                  <a:solidFill>
                    <a:srgbClr val="FF0000"/>
                  </a:solidFill>
                </a:uFill>
              </a:rPr>
              <a:t>(Mann-</a:t>
            </a:r>
            <a:r>
              <a:rPr lang="cs-CZ" sz="4000" u="dottedHeavy" dirty="0" err="1">
                <a:uFill>
                  <a:solidFill>
                    <a:srgbClr val="FF0000"/>
                  </a:solidFill>
                </a:uFill>
              </a:rPr>
              <a:t>Whitney</a:t>
            </a:r>
            <a:r>
              <a:rPr lang="cs-CZ" sz="4000" u="dottedHeavy" dirty="0">
                <a:uFill>
                  <a:solidFill>
                    <a:srgbClr val="FF0000"/>
                  </a:solidFill>
                </a:uFill>
              </a:rPr>
              <a:t> test)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16219F2-C134-417D-A2AA-60288FEAE8E4}"/>
              </a:ext>
            </a:extLst>
          </p:cNvPr>
          <p:cNvSpPr txBox="1">
            <a:spLocks/>
          </p:cNvSpPr>
          <p:nvPr/>
        </p:nvSpPr>
        <p:spPr>
          <a:xfrm>
            <a:off x="907181" y="1597793"/>
            <a:ext cx="10797139" cy="461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Obdoba testu shodnosti středních hodnot dvou výběrů (X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X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 střední hodnoty ale rozložení funkce  -&gt;  H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F(x) = F(y)	H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F(x) ≠ F(y)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Prvky z obou souborů seřadit do neklesající posloupnosti -&gt; součet pořadí X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X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(označit T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Výpočet statistiky: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Menší číslo porovnáváme s kritickou hodnotou (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cs-CZ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≤ w(N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0,05) -&gt; zamítám H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Př. Pole hnojené 2 různými způsoby (výnos v tunách na hektar)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5.7, 5.5, 4.3, 5.9, 5.2, 5.6, 5.8, 5.1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5.0, 4.5, 4.2, 5.4, 4.4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70	U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21	U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6		-&gt;	w(5, 8; 0,05) = 6	-&gt;	6 = 6	-&gt; zamítám H</a:t>
            </a:r>
            <a:r>
              <a:rPr kumimoji="0" lang="cs-CZ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A13AE8-0EE1-4CBE-B589-EFCC38AD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516" y="2742912"/>
            <a:ext cx="5680968" cy="8745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373CC0-F939-4D33-B156-D73B4EB0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85" y="4386321"/>
            <a:ext cx="6488747" cy="8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70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00E45-FBD8-4739-8E5D-669AEF45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dottedHeavy" dirty="0" err="1">
                <a:uFill>
                  <a:solidFill>
                    <a:srgbClr val="CC0066"/>
                  </a:solidFill>
                </a:uFill>
              </a:rPr>
              <a:t>Kruskallův-Wallisův</a:t>
            </a:r>
            <a:r>
              <a:rPr lang="cs-CZ" u="dottedHeavy" dirty="0">
                <a:uFill>
                  <a:solidFill>
                    <a:srgbClr val="CC0066"/>
                  </a:solidFill>
                </a:uFill>
              </a:rPr>
              <a:t> test</a:t>
            </a:r>
            <a:br>
              <a:rPr lang="cs-CZ" dirty="0"/>
            </a:br>
            <a:r>
              <a:rPr lang="cs-CZ" dirty="0"/>
              <a:t>(neparametrická alternativa ANOVA)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08760-E904-4E51-818B-20155F786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1028680" cy="4873559"/>
          </a:xfrm>
        </p:spPr>
        <p:txBody>
          <a:bodyPr>
            <a:normAutofit/>
          </a:bodyPr>
          <a:lstStyle/>
          <a:p>
            <a:r>
              <a:rPr lang="cs-CZ" sz="2000" dirty="0"/>
              <a:t>Zobecnění M.-W. testu pro více než 2 srovnávané skupiny</a:t>
            </a:r>
          </a:p>
          <a:p>
            <a:pPr marL="0" indent="0">
              <a:buNone/>
            </a:pPr>
            <a:r>
              <a:rPr lang="cs-CZ" sz="2000" dirty="0"/>
              <a:t>	H</a:t>
            </a:r>
            <a:r>
              <a:rPr lang="cs-CZ" sz="2000" baseline="-25000" dirty="0"/>
              <a:t>0</a:t>
            </a:r>
            <a:r>
              <a:rPr lang="cs-CZ" sz="2000" dirty="0"/>
              <a:t>: F</a:t>
            </a:r>
            <a:r>
              <a:rPr lang="cs-CZ" sz="2000" baseline="-25000" dirty="0"/>
              <a:t>1</a:t>
            </a:r>
            <a:r>
              <a:rPr lang="cs-CZ" sz="2000" dirty="0"/>
              <a:t>(x) = F</a:t>
            </a:r>
            <a:r>
              <a:rPr lang="cs-CZ" sz="2000" baseline="-25000" dirty="0"/>
              <a:t>2</a:t>
            </a:r>
            <a:r>
              <a:rPr lang="cs-CZ" sz="2000" dirty="0"/>
              <a:t>(x) = … = </a:t>
            </a:r>
            <a:r>
              <a:rPr lang="cs-CZ" sz="2000" dirty="0" err="1"/>
              <a:t>F</a:t>
            </a:r>
            <a:r>
              <a:rPr lang="cs-CZ" sz="2000" baseline="-25000" dirty="0" err="1"/>
              <a:t>k</a:t>
            </a:r>
            <a:r>
              <a:rPr lang="cs-CZ" sz="2000" dirty="0"/>
              <a:t>(x)		H</a:t>
            </a:r>
            <a:r>
              <a:rPr lang="cs-CZ" sz="2000" baseline="-25000" dirty="0"/>
              <a:t>1</a:t>
            </a:r>
            <a:r>
              <a:rPr lang="cs-CZ" sz="2000" dirty="0"/>
              <a:t>: nejméně jedna </a:t>
            </a:r>
            <a:r>
              <a:rPr lang="cs-CZ" sz="2000" dirty="0" err="1"/>
              <a:t>F</a:t>
            </a:r>
            <a:r>
              <a:rPr lang="cs-CZ" sz="2000" baseline="-25000" dirty="0" err="1"/>
              <a:t>i</a:t>
            </a:r>
            <a:r>
              <a:rPr lang="cs-CZ" sz="2000" dirty="0"/>
              <a:t> je odlišná od ostatních</a:t>
            </a:r>
          </a:p>
          <a:p>
            <a:r>
              <a:rPr lang="cs-CZ" sz="2000" dirty="0"/>
              <a:t>Prvky z všech souborů seřadit do neklesající posloupnosti</a:t>
            </a:r>
          </a:p>
          <a:p>
            <a:pPr marL="0" indent="0">
              <a:buNone/>
            </a:pPr>
            <a:r>
              <a:rPr lang="cs-CZ" sz="2000" dirty="0"/>
              <a:t>	-&gt; součet pořadí X</a:t>
            </a:r>
            <a:r>
              <a:rPr lang="cs-CZ" sz="2000" baseline="-25000" dirty="0"/>
              <a:t>1</a:t>
            </a:r>
            <a:r>
              <a:rPr lang="cs-CZ" sz="2000" dirty="0"/>
              <a:t>, X</a:t>
            </a:r>
            <a:r>
              <a:rPr lang="cs-CZ" sz="2000" baseline="-25000" dirty="0"/>
              <a:t>2</a:t>
            </a:r>
            <a:r>
              <a:rPr lang="cs-CZ" sz="2000" dirty="0"/>
              <a:t>, .. </a:t>
            </a:r>
            <a:r>
              <a:rPr lang="cs-CZ" sz="2000" dirty="0" err="1"/>
              <a:t>X</a:t>
            </a:r>
            <a:r>
              <a:rPr lang="cs-CZ" sz="2000" baseline="-25000" dirty="0" err="1"/>
              <a:t>k</a:t>
            </a:r>
            <a:r>
              <a:rPr lang="cs-CZ" sz="2000" dirty="0"/>
              <a:t> (označit T</a:t>
            </a:r>
            <a:r>
              <a:rPr lang="cs-CZ" sz="2000" baseline="-25000" dirty="0"/>
              <a:t>1</a:t>
            </a:r>
            <a:r>
              <a:rPr lang="cs-CZ" sz="2000" dirty="0"/>
              <a:t>, T</a:t>
            </a:r>
            <a:r>
              <a:rPr lang="cs-CZ" sz="2000" baseline="-25000" dirty="0"/>
              <a:t>2</a:t>
            </a:r>
            <a:r>
              <a:rPr lang="cs-CZ" sz="2000" dirty="0"/>
              <a:t>, .. </a:t>
            </a:r>
            <a:r>
              <a:rPr lang="cs-CZ" sz="2000" dirty="0" err="1"/>
              <a:t>T</a:t>
            </a:r>
            <a:r>
              <a:rPr lang="cs-CZ" sz="2000" baseline="-25000" dirty="0" err="1"/>
              <a:t>k</a:t>
            </a:r>
            <a:r>
              <a:rPr lang="cs-CZ" sz="2000" dirty="0"/>
              <a:t>)</a:t>
            </a:r>
          </a:p>
          <a:p>
            <a:r>
              <a:rPr lang="cs-CZ" sz="2000" dirty="0"/>
              <a:t>Výpočet statistiky:</a:t>
            </a:r>
          </a:p>
          <a:p>
            <a:endParaRPr lang="cs-CZ" sz="2000" dirty="0"/>
          </a:p>
          <a:p>
            <a:r>
              <a:rPr lang="cs-CZ" sz="2000" dirty="0"/>
              <a:t>KW </a:t>
            </a:r>
            <a:r>
              <a:rPr lang="cs-CZ" sz="2000" dirty="0">
                <a:cs typeface="Times New Roman" panose="02020603050405020304" pitchFamily="18" charset="0"/>
              </a:rPr>
              <a:t>&gt; </a:t>
            </a:r>
            <a:r>
              <a:rPr lang="el-GR" sz="2000" dirty="0"/>
              <a:t>χ</a:t>
            </a:r>
            <a:r>
              <a:rPr lang="cs-CZ" sz="2000" baseline="30000" dirty="0"/>
              <a:t>2</a:t>
            </a:r>
            <a:r>
              <a:rPr lang="el-GR" sz="2000" baseline="-25000" dirty="0"/>
              <a:t>α (</a:t>
            </a:r>
            <a:r>
              <a:rPr lang="cs-CZ" sz="2000" baseline="-25000" dirty="0"/>
              <a:t>k−1)</a:t>
            </a:r>
            <a:r>
              <a:rPr lang="cs-CZ" sz="2000" dirty="0"/>
              <a:t> 	</a:t>
            </a:r>
            <a:r>
              <a:rPr lang="cs-CZ" sz="2000"/>
              <a:t> -&gt; </a:t>
            </a:r>
            <a:r>
              <a:rPr lang="cs-CZ" sz="2000" dirty="0"/>
              <a:t>zamítám H</a:t>
            </a:r>
            <a:r>
              <a:rPr lang="cs-CZ" sz="2000" baseline="-25000" dirty="0"/>
              <a:t>0</a:t>
            </a:r>
          </a:p>
          <a:p>
            <a:r>
              <a:rPr lang="cs-CZ" sz="2000" dirty="0"/>
              <a:t>Pokud jsou shodné hodnoty v pořadí -&gt; průměrné hodnoty pořadí</a:t>
            </a:r>
          </a:p>
          <a:p>
            <a:pPr marL="0" indent="0">
              <a:buNone/>
            </a:pPr>
            <a:r>
              <a:rPr lang="cs-CZ" sz="2000" dirty="0"/>
              <a:t>	-&gt; korekční faktor K 		 		(p … počet tříd se stejným pořadím,</a:t>
            </a:r>
          </a:p>
          <a:p>
            <a:pPr marL="0" indent="0">
              <a:buNone/>
            </a:pPr>
            <a:r>
              <a:rPr lang="cs-CZ" sz="2000" dirty="0"/>
              <a:t>	-&gt; opravný výpočet: </a:t>
            </a:r>
            <a:r>
              <a:rPr lang="cs-CZ" sz="2000" dirty="0" err="1"/>
              <a:t>KW</a:t>
            </a:r>
            <a:r>
              <a:rPr lang="cs-CZ" sz="2000" baseline="-25000" dirty="0" err="1"/>
              <a:t>opr</a:t>
            </a:r>
            <a:r>
              <a:rPr lang="cs-CZ" sz="2000" dirty="0"/>
              <a:t> = KW/K			 t</a:t>
            </a:r>
            <a:r>
              <a:rPr lang="cs-CZ" sz="2000" baseline="-25000" dirty="0"/>
              <a:t>i</a:t>
            </a:r>
            <a:r>
              <a:rPr lang="cs-CZ" sz="2000" dirty="0"/>
              <a:t> … počet pořadí v i-té třídě)</a:t>
            </a:r>
          </a:p>
          <a:p>
            <a:r>
              <a:rPr lang="cs-CZ" sz="2000" dirty="0"/>
              <a:t>Pokud zamítám H</a:t>
            </a:r>
            <a:r>
              <a:rPr lang="cs-CZ" sz="2000" baseline="-25000" dirty="0"/>
              <a:t>0</a:t>
            </a:r>
            <a:r>
              <a:rPr lang="cs-CZ" sz="2000" dirty="0"/>
              <a:t> -&gt; neparametrické metody mnohonásobného porovnávání (</a:t>
            </a:r>
            <a:r>
              <a:rPr lang="cs-CZ" sz="2000" dirty="0" err="1"/>
              <a:t>Neményiho</a:t>
            </a:r>
            <a:r>
              <a:rPr lang="cs-CZ" sz="2000" dirty="0"/>
              <a:t> nebo </a:t>
            </a:r>
            <a:r>
              <a:rPr lang="cs-CZ" sz="2000" dirty="0" err="1"/>
              <a:t>Dunnova</a:t>
            </a:r>
            <a:r>
              <a:rPr lang="cs-CZ" sz="2000" dirty="0"/>
              <a:t> metoda)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9FE7FA-4E4C-46BC-B863-3EA5549C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28" y="3429732"/>
            <a:ext cx="3256848" cy="8326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1BA6D4-0561-4663-8ADD-D887AEE1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49" y="5057007"/>
            <a:ext cx="1256854" cy="6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275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3717C64-7858-4B2A-A414-1C977896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842963"/>
            <a:ext cx="8732519" cy="29463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A20DE2-FD6F-4DBD-A2F5-6BC53939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961" y="3652520"/>
            <a:ext cx="6448108" cy="29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65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2E261E0-9E00-44F2-8DA1-AD814AD5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4236720"/>
            <a:ext cx="9435372" cy="1981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ABAF90-39D8-4D04-92AB-672956C5A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3" y="1250859"/>
            <a:ext cx="10233024" cy="27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319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DCF6C-490B-416B-B32C-3C07A49C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u="dottedHeavy" dirty="0">
                <a:uFill>
                  <a:solidFill>
                    <a:srgbClr val="6600CC"/>
                  </a:solidFill>
                </a:uFill>
              </a:rPr>
              <a:t>Znaménkový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489BF-9BA6-46FA-B09E-185B4BE1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6" y="1479114"/>
            <a:ext cx="11270381" cy="480618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Zjednodušený </a:t>
            </a:r>
            <a:r>
              <a:rPr lang="cs-CZ" sz="2400" dirty="0" err="1"/>
              <a:t>Wilcoxonův</a:t>
            </a:r>
            <a:r>
              <a:rPr lang="cs-CZ" sz="2400" dirty="0"/>
              <a:t> test pro dva závislé výběry (párový test)</a:t>
            </a:r>
          </a:p>
          <a:p>
            <a:r>
              <a:rPr lang="cs-CZ" sz="2400" dirty="0">
                <a:cs typeface="Times New Roman" panose="02020603050405020304" pitchFamily="18" charset="0"/>
              </a:rPr>
              <a:t>Spojité </a:t>
            </a:r>
            <a:r>
              <a:rPr lang="cs-CZ" sz="2400" u="sng" dirty="0">
                <a:cs typeface="Times New Roman" panose="02020603050405020304" pitchFamily="18" charset="0"/>
              </a:rPr>
              <a:t>binomické</a:t>
            </a:r>
            <a:r>
              <a:rPr lang="cs-CZ" sz="2400" dirty="0">
                <a:cs typeface="Times New Roman" panose="02020603050405020304" pitchFamily="18" charset="0"/>
              </a:rPr>
              <a:t> rozdělení</a:t>
            </a:r>
          </a:p>
          <a:p>
            <a:r>
              <a:rPr lang="cs-CZ" sz="2400" dirty="0"/>
              <a:t>n </a:t>
            </a:r>
            <a:r>
              <a:rPr lang="cs-CZ" sz="2400" dirty="0">
                <a:cs typeface="Times New Roman" panose="02020603050405020304" pitchFamily="18" charset="0"/>
              </a:rPr>
              <a:t>≥ 20</a:t>
            </a:r>
          </a:p>
          <a:p>
            <a:r>
              <a:rPr lang="cs-CZ" sz="2400" dirty="0"/>
              <a:t>Často pro orientační hodnocení (sledovanou veličinu nedokážeme přesně změřit)</a:t>
            </a:r>
          </a:p>
          <a:p>
            <a:r>
              <a:rPr lang="cs-CZ" sz="2400" dirty="0"/>
              <a:t>Př. Účinek jedné terapie nad druhou, výskyt proměnné, </a:t>
            </a:r>
            <a:r>
              <a:rPr lang="cs-CZ" sz="2400" dirty="0" err="1"/>
              <a:t>pravolevost</a:t>
            </a:r>
            <a:endParaRPr lang="cs-CZ" sz="2400" dirty="0"/>
          </a:p>
          <a:p>
            <a:r>
              <a:rPr lang="cs-CZ" sz="2400" dirty="0"/>
              <a:t>3 případy:</a:t>
            </a:r>
          </a:p>
          <a:p>
            <a:pPr marL="0" indent="0">
              <a:buNone/>
            </a:pPr>
            <a:r>
              <a:rPr lang="cs-CZ" sz="2400" dirty="0"/>
              <a:t>	A &gt; B …… </a:t>
            </a:r>
            <a:r>
              <a:rPr lang="cs-CZ" sz="2400" b="1" dirty="0"/>
              <a:t>"+"</a:t>
            </a:r>
            <a:r>
              <a:rPr lang="cs-CZ" sz="2400" dirty="0"/>
              <a:t> </a:t>
            </a:r>
            <a:r>
              <a:rPr lang="cs-CZ" sz="1800" dirty="0"/>
              <a:t>(</a:t>
            </a:r>
            <a:r>
              <a:rPr lang="cs-CZ" sz="1800" i="1" dirty="0"/>
              <a:t>terapie A je účinnější než B, A se vyskytlo a B ne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2400" dirty="0"/>
              <a:t>	A &lt; B …… </a:t>
            </a:r>
            <a:r>
              <a:rPr lang="cs-CZ" sz="2400" b="1" dirty="0"/>
              <a:t>"–"</a:t>
            </a:r>
            <a:r>
              <a:rPr lang="cs-CZ" sz="2400" dirty="0"/>
              <a:t> </a:t>
            </a:r>
            <a:r>
              <a:rPr lang="cs-CZ" sz="1800" dirty="0"/>
              <a:t>(</a:t>
            </a:r>
            <a:r>
              <a:rPr lang="cs-CZ" sz="1800" i="1" dirty="0"/>
              <a:t>terapie A je méně účinná než B, B se vyskytlo a </a:t>
            </a:r>
            <a:r>
              <a:rPr lang="cs-CZ" sz="1800" i="1" dirty="0" err="1"/>
              <a:t>A</a:t>
            </a:r>
            <a:r>
              <a:rPr lang="cs-CZ" sz="1800" i="1" dirty="0"/>
              <a:t> ne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2400" dirty="0"/>
              <a:t>	A = B …… vyřadíme </a:t>
            </a:r>
            <a:r>
              <a:rPr lang="cs-CZ" sz="1800" dirty="0"/>
              <a:t>(</a:t>
            </a:r>
            <a:r>
              <a:rPr lang="cs-CZ" sz="1800" i="1" dirty="0"/>
              <a:t>terapie A je stejně účinná jako B, současný výskyt či nepřítomnost A i B</a:t>
            </a:r>
            <a:r>
              <a:rPr lang="cs-CZ" sz="1800" dirty="0"/>
              <a:t>)</a:t>
            </a:r>
          </a:p>
          <a:p>
            <a:r>
              <a:rPr lang="cs-CZ" sz="2400" dirty="0"/>
              <a:t>Postup: </a:t>
            </a:r>
          </a:p>
          <a:p>
            <a:pPr marL="0" indent="0">
              <a:buNone/>
            </a:pPr>
            <a:r>
              <a:rPr lang="cs-CZ" sz="2400" dirty="0"/>
              <a:t>	Vyhodnotit, co je + a - -&gt; sečíst + a –  (= m</a:t>
            </a:r>
            <a:r>
              <a:rPr lang="cs-CZ" sz="2400" baseline="-25000" dirty="0"/>
              <a:t>+</a:t>
            </a:r>
            <a:r>
              <a:rPr lang="cs-CZ" sz="2400" dirty="0"/>
              <a:t>, m</a:t>
            </a:r>
            <a:r>
              <a:rPr lang="cs-CZ" sz="2400" baseline="-25000" dirty="0"/>
              <a:t>-</a:t>
            </a:r>
            <a:r>
              <a:rPr lang="cs-CZ" sz="2400" dirty="0"/>
              <a:t>) -&gt; nižší hodnota porovnána s kritickou</a:t>
            </a:r>
          </a:p>
          <a:p>
            <a:pPr marL="0" indent="0">
              <a:buNone/>
            </a:pPr>
            <a:r>
              <a:rPr lang="cs-CZ" sz="2400" dirty="0"/>
              <a:t>	hodnotou-&gt; m ≤ </a:t>
            </a:r>
            <a:r>
              <a:rPr lang="cs-CZ" sz="2400" dirty="0" err="1"/>
              <a:t>m</a:t>
            </a:r>
            <a:r>
              <a:rPr lang="cs-CZ" sz="2400" baseline="-25000" dirty="0" err="1"/>
              <a:t>krit</a:t>
            </a:r>
            <a:r>
              <a:rPr lang="cs-CZ" sz="2400" dirty="0"/>
              <a:t>(n; 0,05) -&gt; zamítám H</a:t>
            </a:r>
            <a:r>
              <a:rPr lang="cs-CZ" sz="2400" baseline="-25000" dirty="0"/>
              <a:t>0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94781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AB238-EC8D-4660-85BE-D510F57D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Př. Moč 15 pacientů – </a:t>
            </a:r>
            <a:r>
              <a:rPr lang="cs-CZ" sz="2000" dirty="0" err="1"/>
              <a:t>Furantoin</a:t>
            </a:r>
            <a:r>
              <a:rPr lang="cs-CZ" sz="2000" dirty="0"/>
              <a:t> x Penicilin – zkoumáme počet bakterií</a:t>
            </a:r>
          </a:p>
          <a:p>
            <a:pPr marL="0" indent="0">
              <a:buNone/>
            </a:pPr>
            <a:r>
              <a:rPr lang="cs-CZ" sz="2000" dirty="0"/>
              <a:t>1. Rozdíly:	13x – méně bakterií u F než u P	-&gt;	F &lt; P</a:t>
            </a:r>
          </a:p>
          <a:p>
            <a:pPr marL="0" indent="0">
              <a:buNone/>
            </a:pPr>
            <a:r>
              <a:rPr lang="cs-CZ" sz="2000" dirty="0"/>
              <a:t>		1x – více bakterií u F než u P	-&gt;	F &gt; P</a:t>
            </a:r>
          </a:p>
          <a:p>
            <a:pPr marL="0" indent="0">
              <a:buNone/>
            </a:pPr>
            <a:r>
              <a:rPr lang="cs-CZ" sz="2000" dirty="0"/>
              <a:t>		1x – nelze rozhodnout		-&gt;	F = P (vylučujeme)</a:t>
            </a:r>
          </a:p>
          <a:p>
            <a:pPr marL="0" indent="0">
              <a:buNone/>
            </a:pPr>
            <a:r>
              <a:rPr lang="cs-CZ" sz="2000" dirty="0"/>
              <a:t>2. Součet + a -: m</a:t>
            </a:r>
            <a:r>
              <a:rPr lang="cs-CZ" sz="2000" baseline="-25000" dirty="0"/>
              <a:t>-</a:t>
            </a:r>
            <a:r>
              <a:rPr lang="cs-CZ" sz="2000" dirty="0"/>
              <a:t> = 13	m</a:t>
            </a:r>
            <a:r>
              <a:rPr lang="cs-CZ" sz="2000" baseline="-25000" dirty="0"/>
              <a:t>+</a:t>
            </a:r>
            <a:r>
              <a:rPr lang="cs-CZ" sz="2000" dirty="0"/>
              <a:t> = 1			-&gt;	n = 14</a:t>
            </a:r>
          </a:p>
          <a:p>
            <a:pPr marL="0" indent="0">
              <a:buNone/>
            </a:pPr>
            <a:r>
              <a:rPr lang="cs-CZ" sz="2000" dirty="0"/>
              <a:t>3. Testovací kritérium: m = min(13, 1) = 1</a:t>
            </a:r>
          </a:p>
          <a:p>
            <a:pPr marL="0" indent="0">
              <a:buNone/>
            </a:pPr>
            <a:r>
              <a:rPr lang="cs-CZ" sz="2000" dirty="0"/>
              <a:t>4. </a:t>
            </a:r>
            <a:r>
              <a:rPr lang="cs-CZ" sz="2000" dirty="0" err="1"/>
              <a:t>m</a:t>
            </a:r>
            <a:r>
              <a:rPr lang="cs-CZ" sz="2000" baseline="-25000" dirty="0" err="1"/>
              <a:t>krit</a:t>
            </a:r>
            <a:r>
              <a:rPr lang="cs-CZ" sz="2000" dirty="0"/>
              <a:t>(14; 0,05) = 2	-&gt;	m &lt; </a:t>
            </a:r>
            <a:r>
              <a:rPr lang="cs-CZ" sz="2000" dirty="0" err="1"/>
              <a:t>m</a:t>
            </a:r>
            <a:r>
              <a:rPr lang="cs-CZ" sz="2000" baseline="-25000" dirty="0" err="1"/>
              <a:t>krit</a:t>
            </a:r>
            <a:r>
              <a:rPr lang="cs-CZ" sz="2000" dirty="0"/>
              <a:t>		-&gt; 	zamítám H</a:t>
            </a:r>
            <a:r>
              <a:rPr lang="cs-CZ" sz="2000" baseline="-25000" dirty="0"/>
              <a:t>0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5. Prokázán statisticky významný rozdíl (</a:t>
            </a:r>
            <a:r>
              <a:rPr lang="cs-CZ" sz="2000" i="1" dirty="0"/>
              <a:t>p</a:t>
            </a:r>
            <a:r>
              <a:rPr lang="cs-CZ" sz="2000" dirty="0"/>
              <a:t> &lt; 0,05) v účinnosti </a:t>
            </a:r>
            <a:r>
              <a:rPr lang="cs-CZ" sz="2000" dirty="0" err="1"/>
              <a:t>Furantoinu</a:t>
            </a:r>
            <a:r>
              <a:rPr lang="cs-CZ" sz="2000" dirty="0"/>
              <a:t> a Penicilinu na růst bakterií ve vzorcích moči pacientů.</a:t>
            </a:r>
          </a:p>
        </p:txBody>
      </p:sp>
    </p:spTree>
    <p:extLst>
      <p:ext uri="{BB962C8B-B14F-4D97-AF65-F5344CB8AC3E}">
        <p14:creationId xmlns:p14="http://schemas.microsoft.com/office/powerpoint/2010/main" val="28592168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1DE00-A63D-428E-9BB0-59D7F131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7E41B-277F-4B3A-876A-BDA120F92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DED553-6123-4205-A915-CF8790675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EF13CF99-3262-47C6-A885-095198B6AF27}"/>
              </a:ext>
            </a:extLst>
          </p:cNvPr>
          <p:cNvSpPr/>
          <p:nvPr/>
        </p:nvSpPr>
        <p:spPr>
          <a:xfrm>
            <a:off x="1145407" y="297747"/>
            <a:ext cx="635268" cy="4508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80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4DF5-87CB-42E8-B42C-2F095775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682CE-2F05-4901-914D-709274E3D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52AF1F-FA36-4E25-A616-08340DC9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67" y="365125"/>
            <a:ext cx="10714733" cy="640493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1F9E6B75-645E-4342-9F08-F8035C580C4B}"/>
              </a:ext>
            </a:extLst>
          </p:cNvPr>
          <p:cNvSpPr/>
          <p:nvPr/>
        </p:nvSpPr>
        <p:spPr>
          <a:xfrm>
            <a:off x="1727200" y="681037"/>
            <a:ext cx="1310640" cy="1009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1888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1E13C-3AE1-42A6-B77C-D8EC9D07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039A1-A64A-4C8C-8CF9-65CB0899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057AD8-B255-4024-8D90-2E2A28DB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2" y="365125"/>
            <a:ext cx="5629275" cy="4048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F46808-C85B-4502-AE72-34B106B6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605" y="402590"/>
            <a:ext cx="5019675" cy="493395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FFC8C34D-BC3C-44C5-963B-CFE977D4B1B5}"/>
              </a:ext>
            </a:extLst>
          </p:cNvPr>
          <p:cNvSpPr/>
          <p:nvPr/>
        </p:nvSpPr>
        <p:spPr>
          <a:xfrm>
            <a:off x="762000" y="2265680"/>
            <a:ext cx="3789680" cy="335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74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BE1AA-E709-46F3-B7F4-AB709B29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Popis a vizualizace dat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D5E536-F2AC-40A1-99A4-B97DF05A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99" y="3048289"/>
            <a:ext cx="4414438" cy="22623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9007B-E938-4FA7-BA89-878DB865E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Cíl:</a:t>
            </a:r>
            <a:r>
              <a:rPr lang="cs-CZ" dirty="0"/>
              <a:t> pozorovaná data graficky zpřehlednit a  poskytnout maximum informací na minimální ploše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</a:t>
            </a:r>
            <a:r>
              <a:rPr lang="en-US" b="1" dirty="0" err="1"/>
              <a:t>valitativní</a:t>
            </a:r>
            <a:r>
              <a:rPr lang="en-US" b="1" dirty="0"/>
              <a:t> </a:t>
            </a:r>
            <a:r>
              <a:rPr lang="en-US" b="1" dirty="0" err="1"/>
              <a:t>dat</a:t>
            </a:r>
            <a:r>
              <a:rPr lang="cs-CZ" b="1" dirty="0"/>
              <a:t>a </a:t>
            </a:r>
          </a:p>
          <a:p>
            <a:pPr lvl="1"/>
            <a:r>
              <a:rPr lang="cs-CZ" dirty="0"/>
              <a:t>Tabulka  četností</a:t>
            </a:r>
          </a:p>
          <a:p>
            <a:pPr lvl="1"/>
            <a:r>
              <a:rPr lang="cs-CZ" dirty="0"/>
              <a:t>Sloupcový graf, výsečový (koláčový) graf</a:t>
            </a:r>
          </a:p>
          <a:p>
            <a:pPr marL="0" indent="0">
              <a:buNone/>
            </a:pPr>
            <a:endParaRPr lang="cs-CZ" dirty="0"/>
          </a:p>
          <a:p>
            <a:pPr lvl="1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A90753-EB75-4520-9549-A063437F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22" y="1668555"/>
            <a:ext cx="4966791" cy="7011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CB7674-1CA9-4EE1-BCD6-5A32E89B33CC}"/>
              </a:ext>
            </a:extLst>
          </p:cNvPr>
          <p:cNvSpPr txBox="1"/>
          <p:nvPr/>
        </p:nvSpPr>
        <p:spPr>
          <a:xfrm>
            <a:off x="1435335" y="1270313"/>
            <a:ext cx="3954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1200"/>
              <a:t>Tabulka  četností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825452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12C43-E990-4388-B349-66CEE0E3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D0CDD-08D4-4764-99F0-02A9C69F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038"/>
            <a:ext cx="10515600" cy="4790925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https://portal.matematickabiologie.cz/index.php?pg=aplikovana-analyza-klinickych-a-biologickych-dat--analyza-a-management-dat-pro-zdravotnicke-obory--testovani-hypotez-o-kvantitativnich-promennych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http://ach.upol.cz/user-files/intranet/08-neparametricketesty-2012-1347562623.pdf?fbclid=IwAR1ddEa32MO4n5ge6LVMwGD6uWVedTpph9E9MLWrapvR1KhtQ8FsMG_JKIc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https://math.feld.cvut.cz/ftp/prucha/ubmi/predn/u15.pdf?fbclid=IwAR2KOU6Rk6ddXL9KbszBQh_NRqxquHEMD0jMiiCGxbiT2qjUhiZy6nHPVjk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http://www.biostatisticka.cz/wp-content/seminar/Motol-lekce5.pdf</a:t>
            </a:r>
            <a:endParaRPr lang="cs-CZ" sz="2000" dirty="0"/>
          </a:p>
          <a:p>
            <a:r>
              <a:rPr lang="cs-CZ" sz="2000" dirty="0">
                <a:hlinkClick r:id="rId6"/>
              </a:rPr>
              <a:t>https://www.iba.muni.cz/res/file/ucebnice/pavlik-biostatistika-v2.pdf</a:t>
            </a:r>
            <a:endParaRPr lang="cs-CZ" sz="2000" dirty="0"/>
          </a:p>
          <a:p>
            <a:r>
              <a:rPr lang="cs-CZ" sz="2000" dirty="0">
                <a:hlinkClick r:id="rId7"/>
              </a:rPr>
              <a:t>https://sms.nipax.cz/_media/planovani_experimentu:ppe_5.pdf</a:t>
            </a:r>
            <a:endParaRPr lang="cs-CZ" sz="2000" dirty="0"/>
          </a:p>
          <a:p>
            <a:r>
              <a:rPr lang="cs-CZ" sz="2000" dirty="0">
                <a:hlinkClick r:id="rId8"/>
              </a:rPr>
              <a:t>https://wikisofia.cz/wiki/Znam%C3%A9nkov%C3%BD_test</a:t>
            </a:r>
            <a:endParaRPr lang="cs-CZ" sz="2000" dirty="0"/>
          </a:p>
          <a:p>
            <a:r>
              <a:rPr lang="cs-CZ" sz="2000" dirty="0">
                <a:hlinkClick r:id="rId9"/>
              </a:rPr>
              <a:t>https://cit.vfu.cz/statpotr/POTR/Teorie/Predn4/znamenko.htm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71238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03315-3813-4A90-B474-1E44B8AC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95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Děkujeme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308810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D24"/>
      </a:dk2>
      <a:lt2>
        <a:srgbClr val="E8E6E2"/>
      </a:lt2>
      <a:accent1>
        <a:srgbClr val="92A4C4"/>
      </a:accent1>
      <a:accent2>
        <a:srgbClr val="827FBA"/>
      </a:accent2>
      <a:accent3>
        <a:srgbClr val="AD96C6"/>
      </a:accent3>
      <a:accent4>
        <a:srgbClr val="B37FBA"/>
      </a:accent4>
      <a:accent5>
        <a:srgbClr val="C593B5"/>
      </a:accent5>
      <a:accent6>
        <a:srgbClr val="BA7F8F"/>
      </a:accent6>
      <a:hlink>
        <a:srgbClr val="95805A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5277</Words>
  <Application>Microsoft Office PowerPoint</Application>
  <PresentationFormat>Širokoúhlá obrazovka</PresentationFormat>
  <Paragraphs>681</Paragraphs>
  <Slides>91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91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Garamond</vt:lpstr>
      <vt:lpstr>Georgia Pro</vt:lpstr>
      <vt:lpstr>Georgia Pro Cond Black</vt:lpstr>
      <vt:lpstr>Liberation Sans</vt:lpstr>
      <vt:lpstr>Liberation Serif</vt:lpstr>
      <vt:lpstr>StarSymbol</vt:lpstr>
      <vt:lpstr>Times New Roman</vt:lpstr>
      <vt:lpstr>Wingdings</vt:lpstr>
      <vt:lpstr>SavonVTI</vt:lpstr>
      <vt:lpstr>Motiv Office</vt:lpstr>
      <vt:lpstr>1_Motiv Office</vt:lpstr>
      <vt:lpstr>Motiv sady Office</vt:lpstr>
      <vt:lpstr>Default</vt:lpstr>
      <vt:lpstr>Biostatistika</vt:lpstr>
      <vt:lpstr>Osnova</vt:lpstr>
      <vt:lpstr>Úvod</vt:lpstr>
      <vt:lpstr>Úvod</vt:lpstr>
      <vt:lpstr>Základní pojmy</vt:lpstr>
      <vt:lpstr>Základní pojmy</vt:lpstr>
      <vt:lpstr>Základní pojmy</vt:lpstr>
      <vt:lpstr>Data</vt:lpstr>
      <vt:lpstr>Popis a vizualizace dat</vt:lpstr>
      <vt:lpstr>Popis a vizualizace dat</vt:lpstr>
      <vt:lpstr>Bodový graf</vt:lpstr>
      <vt:lpstr>Krabicový graf</vt:lpstr>
      <vt:lpstr>Histogram</vt:lpstr>
      <vt:lpstr>SROVNÁNÍ PRŮMĚRU A MEDIÁNU</vt:lpstr>
      <vt:lpstr>Prezentace aplikace PowerPoint</vt:lpstr>
      <vt:lpstr>SMĚRODATNÁ ODCHYLKA, CHYBA PRŮMĚRU</vt:lpstr>
      <vt:lpstr>Prezentace aplikace PowerPoint</vt:lpstr>
      <vt:lpstr>Prezentace aplikace PowerPoint</vt:lpstr>
      <vt:lpstr>TEST ODLEHLÝCH HODNOT</vt:lpstr>
      <vt:lpstr>Prezentace aplikace PowerPoint</vt:lpstr>
      <vt:lpstr>Prezentace aplikace PowerPoint</vt:lpstr>
      <vt:lpstr>Prezentace aplikace PowerPoint</vt:lpstr>
      <vt:lpstr>TEST PRAVDIVOSTI VÝSLEDKU</vt:lpstr>
      <vt:lpstr>Prezentace aplikace PowerPoint</vt:lpstr>
      <vt:lpstr>Vybraná rozdělení pravděpodobnosti a Kaplan-Meierův odhad funkce přežití</vt:lpstr>
      <vt:lpstr> Schematické vyjádření konceptu náhodné veličiny</vt:lpstr>
      <vt:lpstr>Spojité a diskrétní náhodné veličiny</vt:lpstr>
      <vt:lpstr>Statistické metody</vt:lpstr>
      <vt:lpstr>Spojitá rozdělení pravděpodobnosti</vt:lpstr>
      <vt:lpstr>Normální rozdělení</vt:lpstr>
      <vt:lpstr>Ukázky hustot náhodných veličin s normálním rozdělením</vt:lpstr>
      <vt:lpstr>Studentovo t rozdělení – t(k)</vt:lpstr>
      <vt:lpstr>Ukázky hustot náhodných veličin s chí-kvadrát rozdělením a Studentovým t rozdělením</vt:lpstr>
      <vt:lpstr>Logaritmicko-normální rozdělení – lnN(µ,σ2)</vt:lpstr>
      <vt:lpstr>Ukázka hustot náhodných veličin s log-normálním rozdělením</vt:lpstr>
      <vt:lpstr>Diskrétní rozdělení pravděpodobnosti</vt:lpstr>
      <vt:lpstr>Binomické rozdělení – Bi(n,π)</vt:lpstr>
      <vt:lpstr>Pravděpodobnostní funkce náhodné veličiny s binomickým rozdělením pro n=10</vt:lpstr>
      <vt:lpstr>Poissonovo rozdělení – Po(λ)</vt:lpstr>
      <vt:lpstr>Ukázky pravděpodobnostní funkce náhodných veličin s Poissonovým rozdělením</vt:lpstr>
      <vt:lpstr>Kaplan-Meierův odhad funkce přežití</vt:lpstr>
      <vt:lpstr>Efektivita BNP ve vztahu k celkové mortalitě</vt:lpstr>
      <vt:lpstr>Prezentace aplikace PowerPoint</vt:lpstr>
      <vt:lpstr>Výsledky</vt:lpstr>
      <vt:lpstr>Statistika</vt:lpstr>
      <vt:lpstr>Obsah</vt:lpstr>
      <vt:lpstr>Hypotézy</vt:lpstr>
      <vt:lpstr>Formulace hypotézy</vt:lpstr>
      <vt:lpstr>Antibiotikum a délka hojení rány</vt:lpstr>
      <vt:lpstr>Antibiotkum a délka hojení rány</vt:lpstr>
      <vt:lpstr>Antibiotikum a délka hojení rány</vt:lpstr>
      <vt:lpstr>Rozdělení testů</vt:lpstr>
      <vt:lpstr>Neparametrické testy</vt:lpstr>
      <vt:lpstr>Rozdělení testů - výběry</vt:lpstr>
      <vt:lpstr>Rozdělení testů</vt:lpstr>
      <vt:lpstr>Fisherův, F-test</vt:lpstr>
      <vt:lpstr>Fisherovo rozdělení</vt:lpstr>
      <vt:lpstr>Příklad F-testu</vt:lpstr>
      <vt:lpstr>Příklad F-test</vt:lpstr>
      <vt:lpstr>T-test</vt:lpstr>
      <vt:lpstr>T-test - jednovýběrový</vt:lpstr>
      <vt:lpstr>T-test závěry</vt:lpstr>
      <vt:lpstr>T-test dvouvýběrový párový</vt:lpstr>
      <vt:lpstr>T-test dvouvýběrový párový</vt:lpstr>
      <vt:lpstr>T-test dvouvýběrový párový</vt:lpstr>
      <vt:lpstr>T-test dvou výběrový nepárový</vt:lpstr>
      <vt:lpstr>T-test dvou výběrový nepárový</vt:lpstr>
      <vt:lpstr>T-test dvou výběrový nepárový</vt:lpstr>
      <vt:lpstr>Závěr</vt:lpstr>
      <vt:lpstr>ANOVA (analysis of variance; analýza rozptylu)</vt:lpstr>
      <vt:lpstr>ANOVA – jednofaktorová (one-way)</vt:lpstr>
      <vt:lpstr>Prezentace aplikace PowerPoint</vt:lpstr>
      <vt:lpstr>ANOVA - vícefaktorová</vt:lpstr>
      <vt:lpstr>Zdroje</vt:lpstr>
      <vt:lpstr>Neparametrické testy pro spojitou náhodnou veličinu</vt:lpstr>
      <vt:lpstr>Prezentace aplikace PowerPoint</vt:lpstr>
      <vt:lpstr>Prezentace aplikace PowerPoint</vt:lpstr>
      <vt:lpstr>Wilcoxonův test pro jeden výběr</vt:lpstr>
      <vt:lpstr>Prezentace aplikace PowerPoint</vt:lpstr>
      <vt:lpstr>Párový Wilcoxonův test</vt:lpstr>
      <vt:lpstr>Wilcoxonův test pro dva výběry (Mann-Whitney test)</vt:lpstr>
      <vt:lpstr>Kruskallův-Wallisův test (neparametrická alternativa ANOVA)</vt:lpstr>
      <vt:lpstr>Prezentace aplikace PowerPoint</vt:lpstr>
      <vt:lpstr>Prezentace aplikace PowerPoint</vt:lpstr>
      <vt:lpstr>Znaménkový test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Biostatistika</dc:title>
  <dc:creator>Tetyana Brzhezytska</dc:creator>
  <cp:lastModifiedBy>Natálie Němcová</cp:lastModifiedBy>
  <cp:revision>41</cp:revision>
  <cp:lastPrinted>2019-11-11T08:57:27Z</cp:lastPrinted>
  <dcterms:created xsi:type="dcterms:W3CDTF">2019-11-08T21:56:39Z</dcterms:created>
  <dcterms:modified xsi:type="dcterms:W3CDTF">2019-11-18T09:32:46Z</dcterms:modified>
</cp:coreProperties>
</file>