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sldIdLst>
    <p:sldId id="256" r:id="rId4"/>
    <p:sldId id="264" r:id="rId5"/>
    <p:sldId id="342" r:id="rId6"/>
    <p:sldId id="279" r:id="rId7"/>
    <p:sldId id="343" r:id="rId8"/>
    <p:sldId id="271" r:id="rId9"/>
    <p:sldId id="317" r:id="rId10"/>
    <p:sldId id="332" r:id="rId11"/>
    <p:sldId id="290" r:id="rId12"/>
    <p:sldId id="291" r:id="rId13"/>
    <p:sldId id="293" r:id="rId14"/>
    <p:sldId id="333" r:id="rId15"/>
    <p:sldId id="294" r:id="rId16"/>
    <p:sldId id="334" r:id="rId17"/>
    <p:sldId id="273" r:id="rId18"/>
    <p:sldId id="260" r:id="rId19"/>
    <p:sldId id="261" r:id="rId20"/>
    <p:sldId id="262" r:id="rId21"/>
    <p:sldId id="267" r:id="rId22"/>
    <p:sldId id="268" r:id="rId23"/>
    <p:sldId id="269" r:id="rId24"/>
    <p:sldId id="286" r:id="rId25"/>
    <p:sldId id="300" r:id="rId26"/>
    <p:sldId id="303" r:id="rId27"/>
    <p:sldId id="297" r:id="rId28"/>
    <p:sldId id="258" r:id="rId29"/>
    <p:sldId id="298" r:id="rId30"/>
    <p:sldId id="295" r:id="rId31"/>
    <p:sldId id="320" r:id="rId32"/>
    <p:sldId id="321" r:id="rId33"/>
    <p:sldId id="344" r:id="rId34"/>
    <p:sldId id="335" r:id="rId35"/>
    <p:sldId id="304" r:id="rId36"/>
    <p:sldId id="310" r:id="rId37"/>
    <p:sldId id="309" r:id="rId38"/>
    <p:sldId id="327" r:id="rId39"/>
    <p:sldId id="336" r:id="rId40"/>
    <p:sldId id="341" r:id="rId41"/>
    <p:sldId id="337" r:id="rId42"/>
    <p:sldId id="338" r:id="rId43"/>
    <p:sldId id="339" r:id="rId44"/>
    <p:sldId id="330" r:id="rId45"/>
    <p:sldId id="345" r:id="rId46"/>
    <p:sldId id="314" r:id="rId47"/>
    <p:sldId id="311" r:id="rId48"/>
    <p:sldId id="312" r:id="rId49"/>
    <p:sldId id="313" r:id="rId50"/>
    <p:sldId id="308" r:id="rId51"/>
    <p:sldId id="307" r:id="rId52"/>
    <p:sldId id="315" r:id="rId53"/>
    <p:sldId id="316" r:id="rId54"/>
    <p:sldId id="318" r:id="rId55"/>
    <p:sldId id="322" r:id="rId56"/>
    <p:sldId id="323" r:id="rId57"/>
    <p:sldId id="329" r:id="rId58"/>
    <p:sldId id="328" r:id="rId5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00FF"/>
    <a:srgbClr val="FFC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56F-A301-4EFA-A33C-527E40314653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27F2-7642-455D-90CE-182C67D8D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946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56F-A301-4EFA-A33C-527E40314653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27F2-7642-455D-90CE-182C67D8D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547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56F-A301-4EFA-A33C-527E40314653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27F2-7642-455D-90CE-182C67D8D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458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860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Klepnutím lze upravit styl předlohy nadpisů.</a:t>
            </a:r>
          </a:p>
        </p:txBody>
      </p:sp>
      <p:sp>
        <p:nvSpPr>
          <p:cNvPr id="3860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53D254-8C7D-489D-9263-52E78D209A72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43944-C696-4A5C-A4F4-E75CABA5C622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3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463DD-8229-4B3F-A52B-BA03FC4C1BA5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23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8316E-E6CD-4DB5-9ED3-43C77891CDE2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DB442-FE8A-4653-BF8E-C64F37AE1812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87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12666-1D8C-423F-BF49-D99CD743BDE0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95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30FD5-4753-488B-964F-7921416110AC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24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E9411-0D61-46D9-ADED-40610CE7A263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7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56F-A301-4EFA-A33C-527E40314653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27F2-7642-455D-90CE-182C67D8D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70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28DAD-F865-4526-8D26-CF00BB6FCF99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29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B3FA6-C5EF-4318-92D7-E4811F80483F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7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A6F0A-F1B2-47D2-9AF5-3F374E48DCD6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94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0E4BE-E5F0-4926-B188-A850896F43E1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73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8CB8-D79E-4F2E-9A61-79A25BF91500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6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860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Klepnutím lze upravit styl předlohy nadpisů.</a:t>
            </a:r>
          </a:p>
        </p:txBody>
      </p:sp>
      <p:sp>
        <p:nvSpPr>
          <p:cNvPr id="3860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53D254-8C7D-489D-9263-52E78D209A72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04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43944-C696-4A5C-A4F4-E75CABA5C622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26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463DD-8229-4B3F-A52B-BA03FC4C1BA5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5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8316E-E6CD-4DB5-9ED3-43C77891CDE2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63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DB442-FE8A-4653-BF8E-C64F37AE1812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18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56F-A301-4EFA-A33C-527E40314653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27F2-7642-455D-90CE-182C67D8D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222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12666-1D8C-423F-BF49-D99CD743BDE0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75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30FD5-4753-488B-964F-7921416110AC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4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E9411-0D61-46D9-ADED-40610CE7A263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75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28DAD-F865-4526-8D26-CF00BB6FCF99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48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B3FA6-C5EF-4318-92D7-E4811F80483F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3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A6F0A-F1B2-47D2-9AF5-3F374E48DCD6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2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0E4BE-E5F0-4926-B188-A850896F43E1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74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8CB8-D79E-4F2E-9A61-79A25BF91500}" type="slidenum">
              <a:rPr lang="en-US" altLang="cs-CZ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6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56F-A301-4EFA-A33C-527E40314653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27F2-7642-455D-90CE-182C67D8D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87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56F-A301-4EFA-A33C-527E40314653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27F2-7642-455D-90CE-182C67D8D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24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56F-A301-4EFA-A33C-527E40314653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27F2-7642-455D-90CE-182C67D8D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03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56F-A301-4EFA-A33C-527E40314653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27F2-7642-455D-90CE-182C67D8D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64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56F-A301-4EFA-A33C-527E40314653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27F2-7642-455D-90CE-182C67D8D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64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056F-A301-4EFA-A33C-527E40314653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27F2-7642-455D-90CE-182C67D8D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825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3056F-A301-4EFA-A33C-527E40314653}" type="datetimeFigureOut">
              <a:rPr lang="cs-CZ" smtClean="0"/>
              <a:t>17.12.2020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627F2-7642-455D-90CE-182C67D8D9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575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B2E2C0-00D9-44E7-91FA-35BB0EC55A42}" type="slidenum">
              <a:rPr lang="en-US" altLang="cs-CZ">
                <a:solidFill>
                  <a:srgbClr val="FFFFFF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cs-CZ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850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50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50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50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3850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850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Klepnutím lze upravit styl předlohy nadpisů.</a:t>
            </a:r>
          </a:p>
        </p:txBody>
      </p:sp>
      <p:sp>
        <p:nvSpPr>
          <p:cNvPr id="385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50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368708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B2E2C0-00D9-44E7-91FA-35BB0EC55A42}" type="slidenum">
              <a:rPr lang="en-US" altLang="cs-CZ">
                <a:solidFill>
                  <a:srgbClr val="FFFFFF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cs-CZ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850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50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50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50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cs-CZ" sz="180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3850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850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Klepnutím lze upravit styl předlohy nadpisů.</a:t>
            </a:r>
          </a:p>
        </p:txBody>
      </p:sp>
      <p:sp>
        <p:nvSpPr>
          <p:cNvPr id="385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50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827970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9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do%20p&#345;edn&#225;&#353;ky/P2180020.MOV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11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7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5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jpeg"/><Relationship Id="rId7" Type="http://schemas.microsoft.com/office/2007/relationships/hdphoto" Target="../media/hdphoto5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63.png"/><Relationship Id="rId9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pn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.jpeg"/><Relationship Id="rId9" Type="http://schemas.openxmlformats.org/officeDocument/2006/relationships/image" Target="../media/image18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560" y="1498283"/>
            <a:ext cx="10495280" cy="2387600"/>
          </a:xfrm>
        </p:spPr>
        <p:txBody>
          <a:bodyPr>
            <a:normAutofit fontScale="90000"/>
          </a:bodyPr>
          <a:lstStyle/>
          <a:p>
            <a:r>
              <a:rPr lang="cs-CZ" dirty="0"/>
              <a:t>Vánoční výzdoba DNA </a:t>
            </a:r>
            <a:br>
              <a:rPr lang="cs-CZ" dirty="0"/>
            </a:br>
            <a:r>
              <a:rPr lang="cs-CZ" dirty="0"/>
              <a:t>aneb světýlka, elektrony a háčky </a:t>
            </a:r>
            <a:br>
              <a:rPr lang="cs-CZ" dirty="0"/>
            </a:br>
            <a:r>
              <a:rPr lang="cs-CZ" dirty="0"/>
              <a:t>ve službách biochemiků a biologů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2720" y="4374198"/>
            <a:ext cx="9144000" cy="1655762"/>
          </a:xfrm>
        </p:spPr>
        <p:txBody>
          <a:bodyPr>
            <a:normAutofit fontScale="47500" lnSpcReduction="20000"/>
          </a:bodyPr>
          <a:lstStyle/>
          <a:p>
            <a:r>
              <a:rPr lang="cs-CZ" sz="6500" dirty="0"/>
              <a:t>Miroslav Fojta</a:t>
            </a:r>
          </a:p>
          <a:p>
            <a:endParaRPr lang="cs-CZ" sz="3200" dirty="0"/>
          </a:p>
          <a:p>
            <a:r>
              <a:rPr lang="cs-CZ" sz="4000" dirty="0"/>
              <a:t>Biofyzikální ústav AVČR, v.v.i./CEITEC MU</a:t>
            </a:r>
          </a:p>
          <a:p>
            <a:endParaRPr lang="cs-CZ" sz="4000" dirty="0"/>
          </a:p>
          <a:p>
            <a:r>
              <a:rPr lang="cs-CZ" sz="3000" dirty="0"/>
              <a:t>4.11.2015 Ostrava, 5.11.2015 Brno</a:t>
            </a:r>
          </a:p>
        </p:txBody>
      </p:sp>
      <p:pic>
        <p:nvPicPr>
          <p:cNvPr id="4" name="Picture 16" descr="http://static4.depositphotos.com/1012083/289/v/950/depositphotos_2890157-Christmas-Tr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" y="0"/>
            <a:ext cx="2306320" cy="230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2" name="Picture 2" descr="http://www.ibp.cz/OPVK/images/OPVK_V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855" y="3737798"/>
            <a:ext cx="1033145" cy="312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6160" y="6455509"/>
            <a:ext cx="10241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/>
              <a:t>Moderní biofyzikální metody: pokročilé praktické vzdělávání v experimentální biologii (CZ.1.07/2.3.00/09.0046)</a:t>
            </a:r>
          </a:p>
        </p:txBody>
      </p:sp>
    </p:spTree>
    <p:extLst>
      <p:ext uri="{BB962C8B-B14F-4D97-AF65-F5344CB8AC3E}">
        <p14:creationId xmlns:p14="http://schemas.microsoft.com/office/powerpoint/2010/main" val="2912929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71" t="36906" r="50944" b="13407"/>
          <a:stretch/>
        </p:blipFill>
        <p:spPr>
          <a:xfrm>
            <a:off x="1405206" y="2398541"/>
            <a:ext cx="3811827" cy="41968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70405" y="2378026"/>
            <a:ext cx="4457700" cy="3743325"/>
            <a:chOff x="6632965" y="1697306"/>
            <a:chExt cx="4457700" cy="3743325"/>
          </a:xfrm>
        </p:grpSpPr>
        <p:pic>
          <p:nvPicPr>
            <p:cNvPr id="3" name="Picture 2" descr="https://upload.wikimedia.org/wikipedia/en/b/bf/Beer_lambert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965" y="1697306"/>
              <a:ext cx="4457700" cy="3743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Down Arrow 3"/>
            <p:cNvSpPr/>
            <p:nvPr/>
          </p:nvSpPr>
          <p:spPr>
            <a:xfrm rot="18760654">
              <a:off x="9276080" y="3027680"/>
              <a:ext cx="629920" cy="228600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743440" y="4216400"/>
            <a:ext cx="487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Můžeme si pomoci fluorescencí?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2800" y="1473200"/>
            <a:ext cx="10262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Fluorofory absorbují fotony UV nebo viditelného záření a poté je zase emitují (obvykle s nižší energií) </a:t>
            </a:r>
          </a:p>
        </p:txBody>
      </p:sp>
    </p:spTree>
    <p:extLst>
      <p:ext uri="{BB962C8B-B14F-4D97-AF65-F5344CB8AC3E}">
        <p14:creationId xmlns:p14="http://schemas.microsoft.com/office/powerpoint/2010/main" val="3278743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67" t="15284" r="61417" b="10642"/>
          <a:stretch/>
        </p:blipFill>
        <p:spPr>
          <a:xfrm>
            <a:off x="1981200" y="243742"/>
            <a:ext cx="7924800" cy="63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34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40" y="710565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DNA nijak zajímavě nefluoreskuje...</a:t>
            </a:r>
            <a:br>
              <a:rPr lang="cs-CZ" dirty="0"/>
            </a:br>
            <a:endParaRPr lang="cs-CZ" dirty="0"/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52"/>
          <a:stretch/>
        </p:blipFill>
        <p:spPr bwMode="auto">
          <a:xfrm rot="5400000">
            <a:off x="2851150" y="2223774"/>
            <a:ext cx="1548130" cy="3476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upload.wikimedia.org/wikipedia/en/b/bf/Beer_lambert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25" y="1930986"/>
            <a:ext cx="44577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8514826" y="3615655"/>
            <a:ext cx="1753299" cy="1627464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 descr="http://www.mpbio.com/images/product-images/molecular-structure/048025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63" y="1849120"/>
            <a:ext cx="44386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8" name="Picture 2" descr="http://www.madsci.org/posts/archives/1999-02/919869466.Mb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35" y="1836420"/>
            <a:ext cx="54006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...ale fluoreskují některé látky, když se na DNA navážou!</a:t>
            </a:r>
          </a:p>
        </p:txBody>
      </p:sp>
      <p:sp>
        <p:nvSpPr>
          <p:cNvPr id="4" name="Explosion 2 3"/>
          <p:cNvSpPr/>
          <p:nvPr/>
        </p:nvSpPr>
        <p:spPr>
          <a:xfrm>
            <a:off x="8290560" y="3464560"/>
            <a:ext cx="467360" cy="508000"/>
          </a:xfrm>
          <a:prstGeom prst="irregularSeal2">
            <a:avLst/>
          </a:prstGeom>
          <a:solidFill>
            <a:srgbClr val="FFC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xplosion 2 10"/>
          <p:cNvSpPr/>
          <p:nvPr/>
        </p:nvSpPr>
        <p:spPr>
          <a:xfrm>
            <a:off x="8890000" y="3515360"/>
            <a:ext cx="467360" cy="508000"/>
          </a:xfrm>
          <a:prstGeom prst="irregularSeal2">
            <a:avLst/>
          </a:prstGeom>
          <a:solidFill>
            <a:srgbClr val="FFC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xplosion 2 11"/>
          <p:cNvSpPr/>
          <p:nvPr/>
        </p:nvSpPr>
        <p:spPr>
          <a:xfrm>
            <a:off x="9438640" y="3677920"/>
            <a:ext cx="467360" cy="508000"/>
          </a:xfrm>
          <a:prstGeom prst="irregularSeal2">
            <a:avLst/>
          </a:prstGeom>
          <a:solidFill>
            <a:srgbClr val="FFC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xplosion 2 12"/>
          <p:cNvSpPr/>
          <p:nvPr/>
        </p:nvSpPr>
        <p:spPr>
          <a:xfrm>
            <a:off x="10058400" y="3383280"/>
            <a:ext cx="467360" cy="508000"/>
          </a:xfrm>
          <a:prstGeom prst="irregularSeal2">
            <a:avLst/>
          </a:prstGeom>
          <a:solidFill>
            <a:srgbClr val="FFC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1981200" y="5720080"/>
            <a:ext cx="263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ethidium bromid</a:t>
            </a:r>
          </a:p>
        </p:txBody>
      </p:sp>
    </p:spTree>
    <p:extLst>
      <p:ext uri="{BB962C8B-B14F-4D97-AF65-F5344CB8AC3E}">
        <p14:creationId xmlns:p14="http://schemas.microsoft.com/office/powerpoint/2010/main" val="3584351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enfo.agt.bme.hu/drupal/sites/default/files/gel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893" y="2054830"/>
            <a:ext cx="2968947" cy="219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i.ytimg.com/vi/KKmiKKMDDhY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5" y="1915334"/>
            <a:ext cx="3106515" cy="174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www.genemedresearch.ox.ac.uk/images/g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836" y="4469712"/>
            <a:ext cx="238125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s://upload.wikimedia.org/wikipedia/commons/3/36/Two_percent_Agarose_Gel_in_Borate_Buffer_cast_in_a_Gel_Tray_%28Top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r="16641"/>
          <a:stretch/>
        </p:blipFill>
        <p:spPr bwMode="auto">
          <a:xfrm rot="16200000">
            <a:off x="6446948" y="1959848"/>
            <a:ext cx="2326640" cy="247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Elektroforéza DNA v agarózovém gelu: třídění molekul DNA podle velikosti</a:t>
            </a:r>
          </a:p>
        </p:txBody>
      </p:sp>
      <p:pic>
        <p:nvPicPr>
          <p:cNvPr id="88066" name="Picture 2" descr="https://upload.wikimedia.org/wikipedia/commons/a/a6/Gel_electrophoresis_apparat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95" y="3267778"/>
            <a:ext cx="2130425" cy="27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9520" y="1859280"/>
            <a:ext cx="140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příprava gelu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8480" y="5902960"/>
            <a:ext cx="1422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elektroforéza</a:t>
            </a:r>
          </a:p>
        </p:txBody>
      </p:sp>
      <p:pic>
        <p:nvPicPr>
          <p:cNvPr id="88068" name="Picture 4" descr="http://www.sedeer.com/wp-content/uploads/2012/03/GelElectrophoresi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" y="4059237"/>
            <a:ext cx="285750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32560" y="5831840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nanesení vzorků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9280" y="3749040"/>
            <a:ext cx="155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kde je DNA???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98000" y="2235200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FF"/>
                </a:solidFill>
              </a:rPr>
              <a:t>+ ethidium + UV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41280" y="6228080"/>
            <a:ext cx="9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</a:t>
            </a:r>
          </a:p>
        </p:txBody>
      </p:sp>
    </p:spTree>
    <p:extLst>
      <p:ext uri="{BB962C8B-B14F-4D97-AF65-F5344CB8AC3E}">
        <p14:creationId xmlns:p14="http://schemas.microsoft.com/office/powerpoint/2010/main" val="1415324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 možné vidět gen?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Gen je (ne zcela přesně řečeno) úsek DNA kódující protein</a:t>
            </a:r>
          </a:p>
          <a:p>
            <a:r>
              <a:rPr lang="cs-CZ" dirty="0"/>
              <a:t>několik stovek párů bází z několika miliard (v lidkém genomu)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496" y="2810642"/>
            <a:ext cx="4606144" cy="38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77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6" descr="data:image/jpeg;base64,/9j/4AAQSkZJRgABAQAAAQABAAD/2wCEAAkGBxMTEhQUExQWFhUXGBwYGRgXGBcdHhoYHBwYHBwaGBoYHCggGholGxoaITEhJSkrLi4uFx8zODMsNygtLisBCgoKDg0OGxAQGzQlICQvLDQsLy8sLDQ0Ly80LDQsLywsLCwsNCwsLCwsLCwsLCwsLCwsLCwsLCwsLCwsLCwsLP/AABEIAMIBAwMBIgACEQEDEQH/xAAbAAACAgMBAAAAAAAAAAAAAAAEBQIDAAEGB//EAD0QAAIBAwIEAwcCBQMEAgMBAAECEQADIRIxBAVBUSJhcRMygZGhsfAG4RRCUsHRI5LxM0NisnKiJFPCFv/EABoBAAMBAQEBAAAAAAAAAAAAAAECAwAEBQb/xAAsEQACAgICAQIFBAIDAAAAAAAAAQIRAyESMQQTQSJRYXHwgZGx0QXBoeHx/9oADAMBAAIRAxEAPwDxz+NLnxyxjGSIPf1ovhOEeGDNAafC27DfV6gkZoDgbTs0ouojPSr+H4jxs13UWAkb7icRXfjldOX5/ZGS9kdFy17aSEgMw6xgDH3H0oP+L9szI2D7oJmNQOIIPhnvFJraB9RPQbzt1nzptZ4AhAbZBcrt/VvJOemO21dKnKXS0ScVHvsD4/h3UkOjTHvRghREgjBxQ7D7U+PHF1a1fUoSJVowSOmRGfrMUjVDpkgie/5mtSvQyb9y1L4GP5fqMbj/ABUbqEye35+etEWeWlgMj8+HfrV97gHUHUo8iDOP7elUptUxbSejLIIyYHpissv4Yz7zdSep79cVEEiTMQTAnbbucmt8MRokkxnpAz57H6nJqt9E2ibsAO1DhJf3dQie3Ub/ABq92VtiVjIHf49KEv29OCwYMoJgnuYBnrHShklYYKi647LiGjoI0j6Z+1V3LpwTsD1nbtvUOGRZjVG26nJ65q+8unQTpuDoB2jqOgH9qT2G9zLgK9m7ED5+tVNdIIIEf1dMdZ8/8VhcdRGc7gj4bEfWpXbYaIwT5fftR9jfctS4AwdV1AEgjuCNj+9Su3tejTHTyM5w3eO9VWySYJgAdvp8xFQYQo756j+1ZN3YKDLcqdt/w1N7v0/ehuEuSCD+dasvWMgOGGrMqJ8PYRvVeWiXC3sjeYsDpO2SOpHf4Y+dU8PbnVO/YzRlngl9oNF0T/Tc8JONiT3HlTXm/JnsOrshXUmoasKZYgHuZULgZJqEs0VJJsssb46E/D2I0kkKo6nr5DvRyuDt9d/lVF0MmTAJ2LAao/8AFT7i+W9QWZEbVeDsjNBlaNaJrU1UlZuKyq9eYqWqtRrNkVGKzVUS1ajWbIrRrRNamhRrMrK1NZWo1i+3zVFutpVQhmCAZzkE9z0jpS7ieM1wSMxDecEwfhP0rtuXW7elV0A/AYpXzzkKltVrDE5BOJ6+leblxZOOn+lHbCcb6OZS9DLGBIn++/lRnAq7MQpBKDAmNQBmAfOPrULHAXRcNvRDxOTGN8HYyaZWOTXYaQuYAhvED0PbtOalijJ9lJyQdw36jEL7VDnDQMT2j5Y9aXcz4aDrUq1snwkHYb6THUD50RZ4NnAJAFzVpdWwNQ2aIyY6bGh+PxddTjRGM9hHXaZOe+9dSutklV6IWiROBncTmT55qXtzbEBoM5HQjAP5vWcOxIEDGTlgB2NWlcAOUCk7ypGN+sz5VRr4dC++yq80y25IIx0ntHQVVeeVjPbymrOJ0AjxSOg6EGe2a1d0wBk9gImD/jpNZsKQPbuZidun+PvV9jhlYnDsZmFGO25metQThsyAWiSABIPlPfyoj+PIGkTaO2Ix8h5Un3Gf0MvcEE3JI3iAIno2427b+VCrw+onOB2xvOM7n/NWxONWof1bme5B2A/uN6p4pWVtomBt5DY9c1mZDC34sE5MbDPpJ3I79fKqAAhJJlQRjIOeh6D5mo29sE/DrkfTepcZeDkgDT03nENBznptTPoVdkrg90r4pEmMx+HFZ7VBpFxT6jeDHTriqbN7SoiAW2OYG309aJseyueF2KExkQRO32gCgpaC0V8JcBcgais4J3j0HWmvCXbSEFLngnxAh4E9RI+YrP4AWrcW1DsQT7Q6cZEAAnGJzQnDOltxbe2jhiAxYsNMn+Ug4x1oT5cddmhTkPf0pwjWr6Xx7U3tUjTZZlGreZU6hBIxTT9S8Svt2V2YFRIDBk9mHZiVRXAKiciIAFM+Z82ZLVgJdaxcFuJlSpVSQrrIBIPhzIiuLv3fbXy1y7qLKCTrBOskyARBI8jXm4byZVN+x25KjBxQpvsA7Arpg+9JYnsZY7Rn40XwrCMUOeFa4XB1G4uMiARtkxvGatFhkJkHYSYMfA7GvXxujzsisuv3I2rY2pdev4+NXpewPOqqZJw0WXmgitI8mKrvnb86GqeFc6h8vvW5bMoasOIrRFSY1hFUsmQrRqdaoGI1lbisrGDuFugXAqjYAD+5+3zobiuJJuKwOPaG24nqNQH55ClXL+NcPr94yAQAcCckDvH2oHi+YlnZhIDQxA6NjI+PXzrz550kjtjjdnW8fetv7FlljJVWWDuNiJyMfMUl4C+38SqEwFZy2/p8sD50ByzjSjKxPhDTHYnt9vjVnMLLXA19T7zBXUbgkA/EEg/IVOWRtKSGUKdM7TiUt3ptyZgGRupM6SD33rnrt5LluLrRdt4JGNQGJkxOTBHnSrl/M7odQmTKlgN20iP/AFp/xnLU4i17e0sXACWXuY8SkdGB+1Ujk57Qrjx7E7XEMEYPQxIG+DPXzFD3naYPfY9z1rVtSRj71fb4fwjVgCDq3idlPkenambbQVSYO10ZAECcL/cnr+9WWjuQRqBgAkAkZ2Hb41ZasJmZ2yQO+AD5CCfjWzaAIK3MT2yI6yR6UEmFtBK22C6oEzMzAI2gQM0K1sqGYhMx/VAz2j71L+OYg+KB2gk/4zJqFjiCWEiQfDgTM/U46U1oVJkDe0sCCuIOAQDjYgjyHzooiPebpqEEHHXYxFFpylmaQVUERJn6Y/IqteAcvLG3cUYwdgJ2EbZ2rU0zWmhdcYAgD1/IqFyGjvH17UZxPJ3Q4IYDbDZ9DETQ9u3DEuNskHBzPQZ39Kzt6YVXaKyZAGBisLQO/wDbyqdog7wAMd/P5/4rTsM4gdPLP1/agugs1w79NWkerATimqcFbaz7Q6zbXBAjw95xqiaC4HiQrEsi3Cdg0QCJ7im9nnSBcIAxwYhRE7d/pQukarYbwv6gF1l9teOlFYJq0mVgwNUatUnHwzE0HzGxZIm2VAZQylNQJbVlTqAOoSB1jVMkQaZcBw/BcTdtWms3Bce4F/8AxdOx76hG+5CyI3in/wCpuQ3BeUOloLbDOq2rRt3XQaEh0RTswXxg6SS0NmB52ScYZElr9Pz3OuMXKO9nIX+KBXT7QqVYQwBMrAG53PiBzt5xQVvj18QuFwYGzEjO+D1FOeL9ok67LKokMIjTMaZmCCQR/wA1y/M7ykjQZUYEjOek7mD3rvi9XdnLKO6oy6+BGYxPfzq6wZA8qB4fuatsOQDgRV4yvZOUdUG3D8f7VHhwASfP+9Dm8fUDP1q3hiW+f2qidsm40g122qYYGhWbJzt/xV1tSOtUTJNEeN4gIs/CrEMgHuKU8zuS0H1Ug7DrNFcquSkSTHU/YdajHLeRxKSx1BMNrVVG951lWJUw3lVhEBVOkyepOKS81ti1xHhiHGoD/wCUgj/cDQ3Dc1ZZIJ2AUfEEz6wZPnU+Y22ZbbxJC56kLuCfSTn0rzJZFKHwex3KLT37lNvIXQI1HSZzkdvmKO4PjJIUgQp0iBkn+XHrJoTlfEqjamG2QOxg59TQw4hlfV1PbHy7YxO9IsnFJ2M43aO3u8ntXEWAEuqAwKjffBjcGCKK5DdBtz5kmdwSdj51y3C/qFkVCZJUQfPON/Lr507sLl7lgmXGop/5CNsiGOZneuqMot3Ei4tdivinBuvbwAGKwFzuY2PlMntQzWQ8BZYkifWcBh6Y+FG8TZdCSVRWaTLEkkd51YPet8tWdRWQ4UsegMjHbrPlimavTBddCh7ME9BsfP8AMCq4KEEANEb/AG+0+lEjg7jMNQgmNzknAnHxNWLAUAID1PfO/nP+amo39B7B/Z6vdEknb4j6TRKcV7PChQ3V8Ed4B/5qFtwnuqdRxIHSdumek1fxPCDQXgwMYjMDMAfmKaPQGRfiS9vS3uggt59d+/piD0oK3xIBaB57nc7Env6DrRPBozaggzgnV2zAgbbk/CrbvK+IcA+zSB/TpBOfz50HfaCq6KrXMLg/7mOoMHeJz1zVl2/bYEm2JbePjn1qm5wV4gKbT/7cfCMVSeXXJh1KHEahE9cHbvWbkvazUjL1wFjACjsOn9wfLzqEx2/OhokXNMaswNwBPpqYd+lGcoRSwZgpUnwyFGwJJ27f3omKuC4G6caPD/5YB6+v/NFJ+lr5OdIBGoHUYycgCNRI7R8aacNxoN2VZGVVlpaFWDE7Z36dq6HlN23esl7L6nYEf6rIg9qxVQttdQYA6oE9t8RXJ5PlRxUi+HC52Cfpd2TWbCxo0gsffLAEYAPhIG85ztTG/c4k3QXNxWZSS3tTrKysjwkEAmPKR2qvnouWHWw7KXRV9oyLpl2UEznOIzVXBMBB/On7VP0Z5Y+pdX9L0P6sIPhXQ+47kNm3BbiPaW295CA7CTJKljk56/WvOeYfpTN3+HcNbHiUXDpeB0gSCfiK7Xj0GnUD8JpUM7VXxsPCL2LmyW+jzl1K+EjIMR1FTsKfTrt+TTn9ScFDrcH82G9eh/O1JmEb57fCutKmc92iRtmCymQR07dQZ9aIs3IAzO/wP5HzoUXVg4Incz09IqwwkqII31iTg9u3r8KMZUwSV9hq2IPjIBMGMk9+m3TFWXGGQGz6H/FKrd0gzFTW/mfwfLeqKaJvGCcQ5OMRMyBB+NS4W+VIG4ByKiXnBqVk6ScTjHlXHXx2jpfVBL3JMxWUM753NZXT6iJ8QJDmul5AXLNgEINOY8sSN8SfjSTmNopdcHBmR8czXQci4tG1WxhVTedydzPea4fHXGdNlMjuNi3nnKjaYOP+m22/hMbf4pfZaJ1DUOnzyRTvjucJcBtlJUEdeskfaKxf04Suu2xkZCt1jIEimeO3ePoCnSqRda/TyXLatPsrhEx0joCKE5Zxlzh7kXFMnw9ehO3QydjWWOe5RbyzoJOqIKttt2j610ycTb4i1AzgNHUT+0iqwUZO4umI7WpCjnPMEuC24LCAyldobGG+vyNLL/EnQFDyYz8cROxAmPjTnjP0+LhOm4ZAyCJznscUj5pwBtuARBwI6EDrTS5pM0eLNXjpaR75H+0gbeexqFy4CJzmB6mBk/berb1vVqK4IM7YIaOvl/eqXJUlYE5HQ9P81ghBcjQJxHpBkzmi+HcPADkwJ07ROenwpWtt3KhRJCaiMYEnOfWiuFCWwzM2WGkacwTuZMCY+U1oyNKIRavaTKnSD4QSSNuuAZ/eoPxDgsRcY9wHMiOsGMUN/DW5w8HHvYgmfh261tuXsAzMMaZDAyNUjHhmcT2otsFIubnl5YgsMSdjM5mWB+XSrrH6iuwJIadwwx02I2/elt202n3W2memgxnPnWjaa3IOIIBneYE47edI5ST+g3GNDC/ct3TqjQ39KgQ3YdIO3rFb/hfZ6QxUtpgKJODkz57fWhuHvwCCm47YAnc9T+1FcOGcqsQP6mPTffpjYTVFT2I7Wi/heXu+opbLhRLDE9gQDn5V1X6IJsS5JUscx26A9+8edKV5jbtNoTCuBqdZ6TgHqTEfGiLN7AuMGUAsqLPvBoE49IzOfjXNnnaa9ui+KNNMa81ssxa+SWDXG8R69fsaF4e9FGcTxepVtOwEHWRiEHu6m6xC77UtNhgi3AQyMRpgHxAkjUp2I6eoNNj8iCXFsGTDK+SDxflSvXpUeEsktp6mY9a3y0AXUL+6GUnzE5j4TRVvirLXbwBIgzbJgFgCQZHRvIdqGXyI45cfmaGJzVv2OV5gjB7nD3hBMaXg5O4xXMsDscRj5V6T+pb1u84BZdarDQRnT/MPoZFef8w8LFJEr26zmfjP1qmGTcdsXIqloCYQR51tFIMb/nWpyCDLScAAz6fSoDBzgbYE/em9wBKRJOqDmIxv2P7VVcRRgahI6n9q21+Rn0nHwmqbm/n2G3wppMVIoI3FStn5VO8kdwT3/M1AipVTKXYQthTs0eo/esqr2vkPz0rVPyiLTBblxmaTvT3l/LiFE+F2zHl3PlQnL+HlywGCxgddI/IrovZl7LFMNuD1jt9ql4+Kk5MGSfsheLVtmCgAke95V0vCCIrkORrpd1O+qD6Cfz4V13Bmd66ccuUbJSVOgbn/ACa3ets4AFwCdQ6wP5u4896H/TPAGxbc4ZmI2/p/vXQJHakHG8Q9m6yrGj2epMxpORHmAR8BQcIqXMKbaoeWzB9fvSv9UWV0o7YgwfT3vX+Xp3of9McwDL7Nj4h08vw/WiOKU8R7WywgL7pnOrMGPT7mmu1oFUzmHtSGKa4GSNwMdDvBHrQt2zduDURMgde3r8PnTDiuCPs1fUQCAGQ4k/8AiM52waG4iGCyvczJE/LrUZRsqmQ9lqCIoOrSASD3OxnoIo3iuCIAVSp0gAQZycnAzM/Db4Q4ZVAYyAY1RJLaROAelVW78QgRSIwGj56u8GPhRikgNsFtWW16Mgnocfer+GuvauDSSuTgZ775zU7nGFmhkBURg/8A8ndcVZf4pCJ9moKiPAcjsTjInqaFL5hbYb7YuPGwUgEgk7dhgkRn6DzpK1xw5DjuJPeTnzrLXHHUNeQRHbH/AD13o57lvRpKk/0tswA/lPRgOh3jtW5c+mCuPZVwgPUzqhdPzyew/ertLICwOzQZ3YdMHYftVdnh7klgDtk4EYEYPYZ+VW8bZYFc+I5MZ9fUQMU60gPsdJasKBr8bzPg2B7TIB65z1rrP0mim+gKiCYjt2rgeCAa4qrODLDHujM/Su0/TvEBbgbPh7VDNicoSt2WxTqSrR1vOHRHIa1bS2R7Nrr6hInABAmEKzKk+93rmeL5Kb6arN1dNk24LnRrYnwqhJCmzqM6oGF9Kd8Xypr9xrlt3vKx9oLI06VYeIqyM0sDAEoP5hODNb5net2rc8abV1mYJ7FSs2UOoL7JlJhA269goPn8s6xfNy/g9eL5fY8953xQsu/+r7VZUqVGlQwhiPEcw3nB0k9qp4O8t0w4CtJGonLAmRqGZYEbkRmDtXUcx5JaiB7V7jsYGkICJEhfAR2zuNQkCaE5j+mW4ibaWXtXUxMMFjqtzUAduuK9XHlwyaadv6rX8/6OScJq9a+//Qn4rirQNyzdt6dDqVuW1AJ7ggdM7jzpPzm0i3mKQQI2z0GPlTP9Scpu2nUlcKsHS0jt1yJHUjpXO8QCzwFEnt18z59PhXrwio7j0cMpN6ZXpAYjqD1qQty3iB6SB29asu2YALRt6zH7Y+FQDQCO43GZ9f8AmqUJZC6qjEEYyN5PyqFo+QncT8cen+K17IsYEn1qXsSu4yMETt6xn5Uu76GCLd+5elGZTGw2jHkPvQdvBg7ee1FXUcx7MEgb6EK/UnNa4y2Mk6lbswPx8Xyof6AmTThHYAqhg7Q/71lAmz5j5isrW/l/Aa+v5+50HLEFsKrQOme5/ep8m5gR4CPECQfKDH16D1pZycm4xLZgECf6oYz5b1fa5eXdgz6Svildtcbk+UAf80VNtJxWhHFJuxiVW6WKQJQkMBHiK+Ez5Ur4LmDqyEuWVxicHeNvX+9V8RxVzh7hBjIDY2JLAn5wR5TUeKvW24ZFHv24E/8AyEkD4/8AqfjOWXeu1+f2Moa+53HCXZUGkv6q4Q3Arq0BdWr0xPyzSuzzsrwulWPtBjPQTuMQTj6+VF8l44m3FyIUw07nXJDfGY+IqvqRn8PzE4uOwDgfaWT7QZQGRGJ2keRj/wBTVl/mge4GEqSAHG06YZSD3nFPuW8Iotm00MA2mPLcEnvEHGxpZzzk4tvrElWGIIBDDpkZkfY1uDS0Hkm9lHD8VrLKxAVzB8iV3E9J796BtJpBkgKAYJmG8o2I/wA1NSoPiQnVPWP6Znbr96jfuI9uGMQwiOk9I67b1m9fUKCkKLbDEQzmYECAMwIEfgqjiyskrhGEhY2Pr2xt0q2/d1ORM2RkAQZ2Ebypj6zUzcs6SFnbH18vI0yoUXC3O+ep/N6y3eCaiAJ0lYOZnqOx2+tF+zlVjYGPrG+470L/AAxdiqiCAT8oO/wpZqloaLt7Kr1pWIa2OmV3j0GZFFXrbwAVgn+Ug46A/wCB61VauaWdiPEBgGe+SP371LjOPZiWEgsRsZgAd6mqVsZ29GWSBCtE4ODB7w0b074Pg2vOwEsAMgCfeH9WIj55pSl4hQYBfyUYG8nzrsuTXdFsBVImCZ6yJz57k/CmulSAlb2Acr5YLWpVyxME77dAe0iab8pv6WicHp50dZ4IJbcjLafCOpJxj4mlPF8ru2mAYBZfDHVA8K6jtMqd8Rjsc82by8cE4l4YJtpjzh+cm3d0z4GGUOVKiJDDY+8B8aP/AP8AOWeJKPaf2SBigQMum4ULe68kqzEECZmCR0JZ/pVeHRLbWnB9rKHWo1MPdb3sBGddXnjpXMcXxVlPaPqRGsuSLIsi0GKtsTM6ipJmTI07RXg+Rm9WSajVe/z+56OODinbGZsW1Zi9hNGkH3iRqOrSEAME6kOSD/022nMuTc2vt7VgC5wQMkgtKjB/lkj0xSmzxftbLB0/k1ElNJAJ8NsOPfU6dUY2AM4o3kF9CzDTpkEtA1FtJ1DQAZDDAntJ6V0w+HFKo2719hJbmtiXjX16teSZBk/OfgR8xXIcZwotXFJnQcTG+5gnvNdvzd1vXBd1ywC+ARCu1tSQ5HvMNRPr6UksAujKwUkfKREGDsQSJH3r2PFzqcFfZ5+fE1J0cmwDNAGevnvLY+Hzog8KSpKwdOBpO/oOtQvoD4iuFlWwZGceXU/Ko2L5MKsDM4kGupdkHdGxdH8wAjBUE5HbFVlrYlxIJOw6eeelZxXDmSYYREkke9viKrVgBqxKiRPU9BnoNzWZki3ieJvFQT4ELADoRHbyonS50ljKlfeMYI3mB1/tQ1y+1/TMDSD3zsSdsDFatMChGZmfLr6Usdu7M1oHu8Nk+NfrWVS18jYR8KypOWO+iqUvmQ4XiShHb/j64ppynmSoXZgSWJx2WRMesn/bSe5v2B+1E8Hw7M4QDc79h1Py+9c+OUk6Q0kmthl8Lc0yWJ1aVY7RvBnOc/Kgr/CMpaMFTlZGOxHcU4vgJbLa8tCrp2BG7CcjE0PzXgSyi9EAoCxnd/T0quXHautiRkJ5Ibz/AL01t2Y4c3FaGDAsO6kjTjaZzQ9tLehlZcyCH2IUg5jqMDHnU7nA3batAlDnUuVIE79tzUoRav8AKGbse8j48C0XOWUtIxJHvD6z86N51xqsgwCAwDTONQMEH+9cnwFvUSqsVLKRB2O0ifSaZ8MrXP8ASYhAVABOQWGoRPQnJHkK7MeRuKIyirKSSzsB7mnyyJifgflmtLwYbSzMslmwO4Aidu+2Kq/hTlcqRKZ/p/uZBEDtVnB8uOt9tIAODg9cfShtvoOkuwrltrxTpWC5EsNxG3ymlfNuGa0y4EESGWYbxHIB27Uzs3iHtrq8WsyI8vEPhgfCups8JbuKPaKGjaenp2pnj5xpC8+Ls5q3wltrYKAgkAGdQyDkx1mB86jd5Y6nUhBwCQN9xAI2Pbemt61etqzhUdQSSBMwPXfqaXfxCvLXIUnAYTOxwQNl9adrVATYqWVd2uKZB/m9eoG5j4Yoi1fa4SzgMqrsRB0kkCCIkzmmPEEAjXpXGqCvQD6kmg0XSzZ0owIA3JBgjp0BG9T48fcblZdwnL5WCSSTnTAycSfITPfFdVy6wdARFLNKhVESWkKB4iB23Nctyl2N3AYAhtzI6RpEYPSPMGu0/T902L1u5qkJdaWABA0kqQesGCAdjPSRUs+VQg679iuLG5SO0fgbnCJbvEI2SH1HTphT4MnLkjpiZG0Ul/VfPLpvWDat2mNzVrsvGm4CqqruTtB276f/ABqz9T8+HEi0FJ8TsxUZ06QUVD0l2Or5bRJRWLF+7dt6Ea4tp2ViuVHviAcBiCCZA6qB5/Ox4Tjyn3Z6nxJ/oS/Uls3F9mtxVKujAkYYqDjOcmSPpSrmvNeH4m0rXPa6k9xlC6gQU96TEQVOZ6+p6bnH6cuagpNu7dvTptOrASpDZgnUqqQScA6c4obmP6IvhfZtxa+2cSUU6VLCCyqqkArt0GCJq854pVxfsKuS7FfBNcvqAh0qoBVbh1MVwDpjLadIAkn3sbRTXltq2r+xZifak+zuaR7IOVg27mrxgFWj3h3k1PlnIBZtKblzTFkG7gSLmqNChlaYhGxAqnj3K2Ie6Lt2GNlbOtV1Aj2bOjDSVkmVABxBBmaioym/Tjbv8+o7aXxMIfgXUBbhVTc8QZlEFkYs6zb7OwAY4OpO+QuM4O2jXLqsEVhDZ8OCZ9Dk5PYUNzvmr3bigp7P2WApADByFDahsDKgR2AFGcA6XrGgqDDNrGIK4O3xaQPI13YvDyYYrJJ9/wDH/ujnfkQnJwRz3MeS22JZgysRuDE+ZG01y3MrAtEKDkEyepPp2I869I/UdjSYBklnAPoYA+FcLzEo4Q3DDBgHjpiZj0616uLKskE/mcWSHGVfIWcS8hSIEgbd+/aq7doaCzbTAHU/4FF8yyuDqUHBiInO/nVPFW1UqCDtqxufyKs0TT0VcHcZYggBsz136E9asvBdGMEnqRmrBxIMi5IG467bUHeTUQI7/nlSvUdbCtu2X2+OtgANqJ6kBY+E1lDqgXDbjfArKRPLXa/Y3GJReQDI6kkeQ6Ux5XzEWyWYSdOPpHzM/KrOZcvFnQZlShjGZBEj/wC1UNy8lEZFJMtOex8+n+Kiozi24/sO3FqmZxnMA6qo3UgjGOsiPLHyo25xhNr2Zw2owRtAAEH4MflVXBcidTquEADOMn/FNuZWbZu2onUBMLEMNok4n+1VgptXLtiNx9hJxd0PbU6PGnhJURCjv5iPrUOERtLOmFMqyAnAIP0/OlNl4R7Ls7QEOyL18/QDMUJzXghbcPbxbfDR/IcZB6DMj96WUGnyf59QqS6QDaSGDdFIE/HBHlJ27TT/AIPiFuaxoypJ04loz+epoMW9LAOvm8bMP5XXzBGY71a9o+3JsggYaAIEgAeE7ZEnODnvVYJx6Ek7Ar/BuraXnKyYyJJJOT6k/Gm38O1tVx70A+RjvPbPxqVq0bl0XD4V04Bn3v5jB2z9hRfE2UydWZkR1OMt3MAZqsIUhJSs1Z5eLk3Lka5kkd8Ax8qnzC4+pLVs6VOWYHMCMD5io2bsIygwSDBxiudfjLi3i1wSGaewIiIE+RE+laclE0VZ1HMOJNtlQHDA59IGT5zWuc8OrWZAlliNO5BIDL6ETXP3dd7wsRghRHYmSfhP/wBadCyLQCqWgAbknMfvRTv7AaoW3S9wS4XSoC/IkjrIP+KHtcMFuMzEnEMTiCdgO+4zRnG2mJDL4TuxnBIjp54HfFCWr7/1AsTPiz0joPL6CkaV7GXQ75OS4YsB4YwNt4Ak9zGd8+VG8t4q7dvKvDk67aXFxI8TucnuukD647JuW8q4niNYsnJyRqgE58K9Ac+Qrtv0Z+mG4W45uke10rKgyVOSFYjGqO07jNed5tNPk/0O3xr1S/UJu3La2rdq7bZrlmStz2hBKNJkAQV1MzKVMnBgwK1e5tcdQbSEv7RbQVJwNsAdjG32FdD+quRm7a9pZI9rMlOtzwqAZJ/lCbfh5bgeBvhtdptRsj/sIZZjoDsHaQX8U6tIwCYrx45sMcel8X5/J3cZOX0G3M+dXmtvbdbyXAIiSjDS0swzDBh4dJjvmud5PxVo8Zdf2ThbIZ0LtcLTICF9TFS3oBhetVcSjvxC20F86ipugOdSjAy3uW5E5En/AExEGiud8Hb4Ymzadm1Mblws0+I7JsICg7ec03i4VkyU/c2afCFoje5mxfXJn7enahOL4birqJbsSbQm4xAdmQqIKwASSQwg9dI6rkVXPSuv/QHFst0qFLK8agI22O+xG/wPWBXseXCGOHqRW4nBhnKb4vpnJWOX37iXLjLcZxc0tKXCWYkydURvuCZzQKIQ2pCQwOM9xH2kV72jKLYurMeIBdp8zqEhh09a5u7Y4e8rHQoCkhsAMCP6hXPj/wAncfjha/PoM/E3cXTPIG4y5/pq0lbcnRtIJky2cjcHpjtSfmHCuxZgpz0O4nIjzgV2n6j5MbIJQ6rfQ9vIkfel3CmUCkapySTtG31r08UcThcOmcs3kUqkJFLiGA8GnaBI27+kx50G/CvcIYMDjTJPbaRFdBeTGkgCCSI6zVQsKFUqZJmfKKvxsjyoT8ZYIzBc7CO7H09Kq4a6c6lyBgx26H4DbyppcMajGYx69J8pFWG6pbx2xJE7DGAJ+xrNbsylqhZ/CKcyc9qymK2QRlQT3I3+VZTcQc2bW4twBSJ0SRPUbTRllJjGKU2rLWlUnuQSOxkifj96M4bmCgSTCnYkeU/bNJGVLY0o29DZBKt5g/all20QQttVJEBsjwTp7n+nt5UJZ5xdOlVWS+xjbuSO1WXS9myWYjWbgPWGk7bT7v2peadsbi1oacarG3gS0gwfIifpNVWuFXSye8sERO3dfzsO1LH5xNtTsR4o6mGKwfKYPwNEcBxyMWOxuHr1OYPbIAplKLYri0gTg7JZw6trCEAK4hgNmydzGPgKd2rDKAVgwIMjpGPWK572kPI94HMndRnUfNftNdBceZIO2N/IGfrWxmmQvXCRER55qh1aAe/586kOJ86s9vsOlWJAtsuzAR4V6kfnXtTC/BEMoIOM/WoayPKog6t6WgkTwqL7g2Mn8/NqgVxq69Z6DejNOKquIAoA6UKGIW7TMi6hnOPU9/gPlWcNy5ROpR5z1omy2YouzwhZhnJ+nnQk1FWwxTk6Qd+meNt2JDTpA2G8/nWreTcW7G5pZhmS43DZxkHVOf8Aad4NA8LwHgck+71PViYA9ScAedHrYNpIRQHYBFJYH3WKsXjYqQ2/UiJzXh+bkjy4x7dX+h6vjxdW+l0PuN/VLDwpghQdWJBMe72wBjzpfxX6gusG0XWQFQrsJkEzEQcxEmOh8xSS5q9s2pSZJ1BZkIdj4cjBAkdTRnFWWJuG3atotoAnS06f5SWODBx5kgVB4cKcYRX1ZRSnuTDbfNLiW9Nx/aMCD7TQFJiZKmSSM9ew85UfqFWvMLiYJZV0oBLTJZm6T8fWhuJujSu+rM9oxECcZ1fSiOW8cVdSrLE9THQA/CG+YjrV1hXj4uce9k3P1Z8X0R5Nwwe9bttMOwXG/iwCMdCfpXpXDcoXgr+u0Rpa0ytB/wC4GUgx/wCSxt1U964jkzWRD3NQKbDZ0a2xYBCANSkQSSoPigZzRbc3dmMjDbeIalIOZUkSII2n6Vz+T5DyytdLT/UfFh46Z03F/qcmy6uQr52EGejDzmvOrHMntsxUnxTqnOqd9U+98ajzPmOp2YmB/aq7vEh7SrjwiQfU/X969HB48cS2u+zlyZOT17HQcPzhWUBERNIjSoGk+cdKU8YTdYtoCGNJjZonxCPLHwpdwDnWANzt+fT401sNqB+o7HqPnQlCOGfwjRm8kdi+/wANjxbd6E/hAs/Dr8sU3voAsD8+fnS5hqGMQ23UYEj02+Qq8MzJzxIFZc7A/sf3qi/wmppGD28s7UWtsT6CPt/itAdxmurmc3AFAb+qsrDB/wCKym9QT0yq9cwR3pXzGW0AD3jI85x6UZxHBOY0uMf1A59TUjwjalaBjeDiIO07dKWUW7VDJpbGHAcIttfCMnc9f+KO9mGQgiRv8RkfUUD7UhcD7VfavFRmna1oVd7FPFcnW47PJBb6HHn+TVNjkURqeY2gQfvTyQdsVADypVCF3Q1y6sW3OVAsGDENO+M+tX8PweicsSd5PkBsMbAUZFbApqSF2DrYArZt0WLYqxbQ7UeZlADSYipBaOFodhVi2l/pFL6iG9Ni8VIIDTAcOv8ATVi2E7UryoZYmLLaxvvVlzmK2d/ejAz+CmqcHbPQ/Wix+mhglT3zJzHfvFc+bPFqrotiwyTvsB5ZzkI1pGRiSpdjIBBKtJ2PiIx2GucwKHu8XpjuT9BvEdhmj+O5L7NTcAlgNKidy0KBnzigrHJr/wDqPdWIbSo1CNP9c53PxxtXHGOKLbT7Ol82kq6HHDc6Fu1cKtovPohomF/1AxmcHS0RH3opLR9jqNn2rOFVFJ0+ytgwoKBgbrTJzjO5FIg7W4ChHOzBQAPVi8s5jZRAnoKrXg711WSCGGwRtlAgiAQCYYjf3gD5VyZMai24a/3/AF+5aMm+w/mPI3v3HDLbU6NelGVUGwgZhRM4rnXtabwV7Rn3SZwInJzGroI9e9N+ScvvXFuC1/0yWtlndmLqFjG0HIyFjHXcx5hyl2YTbAvBWYuNWkjxiWhiCZJGw7neljmcqU+tBeOrcewV74GlkXxmExJx3zsMZNXPxZ0AQJzBjI6GOomkvC8Vr9zOSAcx7qmJ2mcUeHAUM504mGgELIG8wd9XmPr3p4lK/azm+NxBLnDl5DEQ6kR26TP5tWcDaL4GSqNJG0rpxnuK6rh+QWHsgm8VuMNXhAwDIWZydt/Kt2eB9ngAbBTk5CzH33pH5ak3x7Qy8drs5RJmRHhyfIbfeuitWwZZca4Yjziq7PLiLt0FfAVGk4/mnUuOmAc96L4ThHVFDRIEY8tvpQy5lNjY8XEGubxQV8dFG9M71qgboAquOmJMAPC+ELJwN60LMD+/f/NXtdHcVW14V1JMg6BGtZrKsZxWVUkCKK29uQRnNbBrYautnIRayx/nI9NP+KmqRvn1rYatzS0NZualNQmsmjRrLNVTR46VSDUgaVxQVIJF0VIXhQuqs1ihxQ6kHrdXvViMO9K/aVguUrxh9Qchh3FSN6k63jU/bGpvCUWVDuxxbA+EkelOOF5w4OW1Dsc1xy3vOpC8e9QyeJGfaKw8jielcPzSy3vQp7kiKX/qLirLi2ntVCFizlDJhdgNM5Jx8z0rh/4g9617Y+Vcsf8AGqMr5Mq/LtVQx5jd4dhb0o4IQBoaASMysbSdUncyO1V8PzZrb60MGNPSIiIiI+nnQPtB2FYXFdcfGxpU1f3IvNJ9MZLz+8Nnj0AHl0HahrvMrjGSxJz1Ox3+FBlh5VrUO9OvHxrqK/YV5Z/MstwohQAOwEfao3oaNQBjAkTA7CdhUJ860zU/CPyF5P5lntDGnMdvSY+5+dWDj7g/nNCitGh6UPkv2D6kvmErzK6P+43zqt+YXP8A9j/7j/mhiKiQK3pQ+QPUl8yb8STuxPqaqN2sNVtTqKFcjZu1Br9RZara3TcReRb/ABFZQ2g9/vW63E3IJqYrKyrECwVhrKygEytmsrKxjRNSBrVZWCYa1WVlYBsVIVlZRASFbrdZQCit6mlbrKxiZqJNZWUhX2K2NbU1lZTIm+zZqNZWVgmjWjWqysBm1NbasrKV9jLorY1qa3WVjEai1ZWUTETUTWVlYxGsrKygKf/Z"/>
          <p:cNvSpPr>
            <a:spLocks noChangeAspect="1" noChangeArrowheads="1"/>
          </p:cNvSpPr>
          <p:nvPr/>
        </p:nvSpPr>
        <p:spPr bwMode="auto">
          <a:xfrm>
            <a:off x="307975" y="-16383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2" descr="https://encrypted-tbn3.gstatic.com/images?q=tbn:ANd9GcTKdhrGAPnlUxcAHyTPSUfKPpKU25pBH4cG_e5bi8xeGCvK7BFo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96" y="0"/>
            <a:ext cx="9179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28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6" descr="data:image/jpeg;base64,/9j/4AAQSkZJRgABAQAAAQABAAD/2wCEAAkGBxMTEhQUExQWFhUXGBwYGRgXGBcdHhoYHBwYHBwaGBoYHCggGholGxoaITEhJSkrLi4uFx8zODMsNygtLisBCgoKDg0OGxAQGzQlICQvLDQsLy8sLDQ0Ly80LDQsLywsLCwsNCwsLCwsLCwsLCwsLCwsLCwsLCwsLCwsLCwsLP/AABEIAMIBAwMBIgACEQEDEQH/xAAbAAACAgMBAAAAAAAAAAAAAAAEBQIDAAEGB//EAD0QAAIBAwIEAwcCBQMEAgMBAAECEQADIRIxBAVBUSJhcRMygZGhsfAG4RRCUsHRI5LxM0NisnKiJFPCFv/EABoBAAMBAQEBAAAAAAAAAAAAAAECAwAEBQb/xAAsEQACAgICAQIFBAIDAAAAAAAAAQIRAyESMQQTQSJRYXHwgZGx0QXBoeHx/9oADAMBAAIRAxEAPwDxz+NLnxyxjGSIPf1ovhOEeGDNAafC27DfV6gkZoDgbTs0ouojPSr+H4jxs13UWAkb7icRXfjldOX5/ZGS9kdFy17aSEgMw6xgDH3H0oP+L9szI2D7oJmNQOIIPhnvFJraB9RPQbzt1nzptZ4AhAbZBcrt/VvJOemO21dKnKXS0ScVHvsD4/h3UkOjTHvRghREgjBxQ7D7U+PHF1a1fUoSJVowSOmRGfrMUjVDpkgie/5mtSvQyb9y1L4GP5fqMbj/ABUbqEye35+etEWeWlgMj8+HfrV97gHUHUo8iDOP7elUptUxbSejLIIyYHpissv4Yz7zdSep79cVEEiTMQTAnbbucmt8MRokkxnpAz57H6nJqt9E2ibsAO1DhJf3dQie3Ub/ABq92VtiVjIHf49KEv29OCwYMoJgnuYBnrHShklYYKi647LiGjoI0j6Z+1V3LpwTsD1nbtvUOGRZjVG26nJ65q+8unQTpuDoB2jqOgH9qT2G9zLgK9m7ED5+tVNdIIIEf1dMdZ8/8VhcdRGc7gj4bEfWpXbYaIwT5fftR9jfctS4AwdV1AEgjuCNj+9Su3tejTHTyM5w3eO9VWySYJgAdvp8xFQYQo756j+1ZN3YKDLcqdt/w1N7v0/ehuEuSCD+dasvWMgOGGrMqJ8PYRvVeWiXC3sjeYsDpO2SOpHf4Y+dU8PbnVO/YzRlngl9oNF0T/Tc8JONiT3HlTXm/JnsOrshXUmoasKZYgHuZULgZJqEs0VJJsssb46E/D2I0kkKo6nr5DvRyuDt9d/lVF0MmTAJ2LAao/8AFT7i+W9QWZEbVeDsjNBlaNaJrU1UlZuKyq9eYqWqtRrNkVGKzVUS1ajWbIrRrRNamhRrMrK1NZWo1i+3zVFutpVQhmCAZzkE9z0jpS7ieM1wSMxDecEwfhP0rtuXW7elV0A/AYpXzzkKltVrDE5BOJ6+leblxZOOn+lHbCcb6OZS9DLGBIn++/lRnAq7MQpBKDAmNQBmAfOPrULHAXRcNvRDxOTGN8HYyaZWOTXYaQuYAhvED0PbtOalijJ9lJyQdw36jEL7VDnDQMT2j5Y9aXcz4aDrUq1snwkHYb6THUD50RZ4NnAJAFzVpdWwNQ2aIyY6bGh+PxddTjRGM9hHXaZOe+9dSutklV6IWiROBncTmT55qXtzbEBoM5HQjAP5vWcOxIEDGTlgB2NWlcAOUCk7ypGN+sz5VRr4dC++yq80y25IIx0ntHQVVeeVjPbymrOJ0AjxSOg6EGe2a1d0wBk9gImD/jpNZsKQPbuZidun+PvV9jhlYnDsZmFGO25metQThsyAWiSABIPlPfyoj+PIGkTaO2Ix8h5Un3Gf0MvcEE3JI3iAIno2427b+VCrw+onOB2xvOM7n/NWxONWof1bme5B2A/uN6p4pWVtomBt5DY9c1mZDC34sE5MbDPpJ3I79fKqAAhJJlQRjIOeh6D5mo29sE/DrkfTepcZeDkgDT03nENBznptTPoVdkrg90r4pEmMx+HFZ7VBpFxT6jeDHTriqbN7SoiAW2OYG309aJseyueF2KExkQRO32gCgpaC0V8JcBcgais4J3j0HWmvCXbSEFLngnxAh4E9RI+YrP4AWrcW1DsQT7Q6cZEAAnGJzQnDOltxbe2jhiAxYsNMn+Ug4x1oT5cddmhTkPf0pwjWr6Xx7U3tUjTZZlGreZU6hBIxTT9S8Svt2V2YFRIDBk9mHZiVRXAKiciIAFM+Z82ZLVgJdaxcFuJlSpVSQrrIBIPhzIiuLv3fbXy1y7qLKCTrBOskyARBI8jXm4byZVN+x25KjBxQpvsA7Arpg+9JYnsZY7Rn40XwrCMUOeFa4XB1G4uMiARtkxvGatFhkJkHYSYMfA7GvXxujzsisuv3I2rY2pdev4+NXpewPOqqZJw0WXmgitI8mKrvnb86GqeFc6h8vvW5bMoasOIrRFSY1hFUsmQrRqdaoGI1lbisrGDuFugXAqjYAD+5+3zobiuJJuKwOPaG24nqNQH55ClXL+NcPr94yAQAcCckDvH2oHi+YlnZhIDQxA6NjI+PXzrz550kjtjjdnW8fetv7FlljJVWWDuNiJyMfMUl4C+38SqEwFZy2/p8sD50ByzjSjKxPhDTHYnt9vjVnMLLXA19T7zBXUbgkA/EEg/IVOWRtKSGUKdM7TiUt3ptyZgGRupM6SD33rnrt5LluLrRdt4JGNQGJkxOTBHnSrl/M7odQmTKlgN20iP/AFp/xnLU4i17e0sXACWXuY8SkdGB+1Ujk57Qrjx7E7XEMEYPQxIG+DPXzFD3naYPfY9z1rVtSRj71fb4fwjVgCDq3idlPkenambbQVSYO10ZAECcL/cnr+9WWjuQRqBgAkAkZ2Hb41ZasJmZ2yQO+AD5CCfjWzaAIK3MT2yI6yR6UEmFtBK22C6oEzMzAI2gQM0K1sqGYhMx/VAz2j71L+OYg+KB2gk/4zJqFjiCWEiQfDgTM/U46U1oVJkDe0sCCuIOAQDjYgjyHzooiPebpqEEHHXYxFFpylmaQVUERJn6Y/IqteAcvLG3cUYwdgJ2EbZ2rU0zWmhdcYAgD1/IqFyGjvH17UZxPJ3Q4IYDbDZ9DETQ9u3DEuNskHBzPQZ39Kzt6YVXaKyZAGBisLQO/wDbyqdog7wAMd/P5/4rTsM4gdPLP1/agugs1w79NWkerATimqcFbaz7Q6zbXBAjw95xqiaC4HiQrEsi3Cdg0QCJ7im9nnSBcIAxwYhRE7d/pQukarYbwv6gF1l9teOlFYJq0mVgwNUatUnHwzE0HzGxZIm2VAZQylNQJbVlTqAOoSB1jVMkQaZcBw/BcTdtWms3Bce4F/8AxdOx76hG+5CyI3in/wCpuQ3BeUOloLbDOq2rRt3XQaEh0RTswXxg6SS0NmB52ScYZElr9Pz3OuMXKO9nIX+KBXT7QqVYQwBMrAG53PiBzt5xQVvj18QuFwYGzEjO+D1FOeL9ok67LKokMIjTMaZmCCQR/wA1y/M7ykjQZUYEjOek7mD3rvi9XdnLKO6oy6+BGYxPfzq6wZA8qB4fuatsOQDgRV4yvZOUdUG3D8f7VHhwASfP+9Dm8fUDP1q3hiW+f2qidsm40g122qYYGhWbJzt/xV1tSOtUTJNEeN4gIs/CrEMgHuKU8zuS0H1Ug7DrNFcquSkSTHU/YdajHLeRxKSx1BMNrVVG951lWJUw3lVhEBVOkyepOKS81ti1xHhiHGoD/wCUgj/cDQ3Dc1ZZIJ2AUfEEz6wZPnU+Y22ZbbxJC56kLuCfSTn0rzJZFKHwex3KLT37lNvIXQI1HSZzkdvmKO4PjJIUgQp0iBkn+XHrJoTlfEqjamG2QOxg59TQw4hlfV1PbHy7YxO9IsnFJ2M43aO3u8ntXEWAEuqAwKjffBjcGCKK5DdBtz5kmdwSdj51y3C/qFkVCZJUQfPON/Lr507sLl7lgmXGop/5CNsiGOZneuqMot3Ei4tdivinBuvbwAGKwFzuY2PlMntQzWQ8BZYkifWcBh6Y+FG8TZdCSVRWaTLEkkd51YPet8tWdRWQ4UsegMjHbrPlimavTBddCh7ME9BsfP8AMCq4KEEANEb/AG+0+lEjg7jMNQgmNzknAnHxNWLAUAID1PfO/nP+amo39B7B/Z6vdEknb4j6TRKcV7PChQ3V8Ed4B/5qFtwnuqdRxIHSdumek1fxPCDQXgwMYjMDMAfmKaPQGRfiS9vS3uggt59d+/piD0oK3xIBaB57nc7Env6DrRPBozaggzgnV2zAgbbk/CrbvK+IcA+zSB/TpBOfz50HfaCq6KrXMLg/7mOoMHeJz1zVl2/bYEm2JbePjn1qm5wV4gKbT/7cfCMVSeXXJh1KHEahE9cHbvWbkvazUjL1wFjACjsOn9wfLzqEx2/OhokXNMaswNwBPpqYd+lGcoRSwZgpUnwyFGwJJ27f3omKuC4G6caPD/5YB6+v/NFJ+lr5OdIBGoHUYycgCNRI7R8aacNxoN2VZGVVlpaFWDE7Z36dq6HlN23esl7L6nYEf6rIg9qxVQttdQYA6oE9t8RXJ5PlRxUi+HC52Cfpd2TWbCxo0gsffLAEYAPhIG85ztTG/c4k3QXNxWZSS3tTrKysjwkEAmPKR2qvnouWHWw7KXRV9oyLpl2UEznOIzVXBMBB/On7VP0Z5Y+pdX9L0P6sIPhXQ+47kNm3BbiPaW295CA7CTJKljk56/WvOeYfpTN3+HcNbHiUXDpeB0gSCfiK7Xj0GnUD8JpUM7VXxsPCL2LmyW+jzl1K+EjIMR1FTsKfTrt+TTn9ScFDrcH82G9eh/O1JmEb57fCutKmc92iRtmCymQR07dQZ9aIs3IAzO/wP5HzoUXVg4Incz09IqwwkqII31iTg9u3r8KMZUwSV9hq2IPjIBMGMk9+m3TFWXGGQGz6H/FKrd0gzFTW/mfwfLeqKaJvGCcQ5OMRMyBB+NS4W+VIG4ByKiXnBqVk6ScTjHlXHXx2jpfVBL3JMxWUM753NZXT6iJ8QJDmul5AXLNgEINOY8sSN8SfjSTmNopdcHBmR8czXQci4tG1WxhVTedydzPea4fHXGdNlMjuNi3nnKjaYOP+m22/hMbf4pfZaJ1DUOnzyRTvjucJcBtlJUEdeskfaKxf04Suu2xkZCt1jIEimeO3ePoCnSqRda/TyXLatPsrhEx0joCKE5Zxlzh7kXFMnw9ehO3QydjWWOe5RbyzoJOqIKttt2j610ycTb4i1AzgNHUT+0iqwUZO4umI7WpCjnPMEuC24LCAyldobGG+vyNLL/EnQFDyYz8cROxAmPjTnjP0+LhOm4ZAyCJznscUj5pwBtuARBwI6EDrTS5pM0eLNXjpaR75H+0gbeexqFy4CJzmB6mBk/berb1vVqK4IM7YIaOvl/eqXJUlYE5HQ9P81ghBcjQJxHpBkzmi+HcPADkwJ07ROenwpWtt3KhRJCaiMYEnOfWiuFCWwzM2WGkacwTuZMCY+U1oyNKIRavaTKnSD4QSSNuuAZ/eoPxDgsRcY9wHMiOsGMUN/DW5w8HHvYgmfh261tuXsAzMMaZDAyNUjHhmcT2otsFIubnl5YgsMSdjM5mWB+XSrrH6iuwJIadwwx02I2/elt202n3W2memgxnPnWjaa3IOIIBneYE47edI5ST+g3GNDC/ct3TqjQ39KgQ3YdIO3rFb/hfZ6QxUtpgKJODkz57fWhuHvwCCm47YAnc9T+1FcOGcqsQP6mPTffpjYTVFT2I7Wi/heXu+opbLhRLDE9gQDn5V1X6IJsS5JUscx26A9+8edKV5jbtNoTCuBqdZ6TgHqTEfGiLN7AuMGUAsqLPvBoE49IzOfjXNnnaa9ui+KNNMa81ssxa+SWDXG8R69fsaF4e9FGcTxepVtOwEHWRiEHu6m6xC77UtNhgi3AQyMRpgHxAkjUp2I6eoNNj8iCXFsGTDK+SDxflSvXpUeEsktp6mY9a3y0AXUL+6GUnzE5j4TRVvirLXbwBIgzbJgFgCQZHRvIdqGXyI45cfmaGJzVv2OV5gjB7nD3hBMaXg5O4xXMsDscRj5V6T+pb1u84BZdarDQRnT/MPoZFef8w8LFJEr26zmfjP1qmGTcdsXIqloCYQR51tFIMb/nWpyCDLScAAz6fSoDBzgbYE/em9wBKRJOqDmIxv2P7VVcRRgahI6n9q21+Rn0nHwmqbm/n2G3wppMVIoI3FStn5VO8kdwT3/M1AipVTKXYQthTs0eo/esqr2vkPz0rVPyiLTBblxmaTvT3l/LiFE+F2zHl3PlQnL+HlywGCxgddI/IrovZl7LFMNuD1jt9ql4+Kk5MGSfsheLVtmCgAke95V0vCCIrkORrpd1O+qD6Cfz4V13Bmd66ccuUbJSVOgbn/ACa3ets4AFwCdQ6wP5u4896H/TPAGxbc4ZmI2/p/vXQJHakHG8Q9m6yrGj2epMxpORHmAR8BQcIqXMKbaoeWzB9fvSv9UWV0o7YgwfT3vX+Xp3of9McwDL7Nj4h08vw/WiOKU8R7WywgL7pnOrMGPT7mmu1oFUzmHtSGKa4GSNwMdDvBHrQt2zduDURMgde3r8PnTDiuCPs1fUQCAGQ4k/8AiM52waG4iGCyvczJE/LrUZRsqmQ9lqCIoOrSASD3OxnoIo3iuCIAVSp0gAQZycnAzM/Db4Q4ZVAYyAY1RJLaROAelVW78QgRSIwGj56u8GPhRikgNsFtWW16Mgnocfer+GuvauDSSuTgZ775zU7nGFmhkBURg/8A8ndcVZf4pCJ9moKiPAcjsTjInqaFL5hbYb7YuPGwUgEgk7dhgkRn6DzpK1xw5DjuJPeTnzrLXHHUNeQRHbH/AD13o57lvRpKk/0tswA/lPRgOh3jtW5c+mCuPZVwgPUzqhdPzyew/ertLICwOzQZ3YdMHYftVdnh7klgDtk4EYEYPYZ+VW8bZYFc+I5MZ9fUQMU60gPsdJasKBr8bzPg2B7TIB65z1rrP0mim+gKiCYjt2rgeCAa4qrODLDHujM/Su0/TvEBbgbPh7VDNicoSt2WxTqSrR1vOHRHIa1bS2R7Nrr6hInABAmEKzKk+93rmeL5Kb6arN1dNk24LnRrYnwqhJCmzqM6oGF9Kd8Xypr9xrlt3vKx9oLI06VYeIqyM0sDAEoP5hODNb5net2rc8abV1mYJ7FSs2UOoL7JlJhA269goPn8s6xfNy/g9eL5fY8953xQsu/+r7VZUqVGlQwhiPEcw3nB0k9qp4O8t0w4CtJGonLAmRqGZYEbkRmDtXUcx5JaiB7V7jsYGkICJEhfAR2zuNQkCaE5j+mW4ibaWXtXUxMMFjqtzUAduuK9XHlwyaadv6rX8/6OScJq9a+//Qn4rirQNyzdt6dDqVuW1AJ7ggdM7jzpPzm0i3mKQQI2z0GPlTP9Scpu2nUlcKsHS0jt1yJHUjpXO8QCzwFEnt18z59PhXrwio7j0cMpN6ZXpAYjqD1qQty3iB6SB29asu2YALRt6zH7Y+FQDQCO43GZ9f8AmqUJZC6qjEEYyN5PyqFo+QncT8cen+K17IsYEn1qXsSu4yMETt6xn5Uu76GCLd+5elGZTGw2jHkPvQdvBg7ee1FXUcx7MEgb6EK/UnNa4y2Mk6lbswPx8Xyof6AmTThHYAqhg7Q/71lAmz5j5isrW/l/Aa+v5+50HLEFsKrQOme5/ep8m5gR4CPECQfKDH16D1pZycm4xLZgECf6oYz5b1fa5eXdgz6Svildtcbk+UAf80VNtJxWhHFJuxiVW6WKQJQkMBHiK+Ez5Ur4LmDqyEuWVxicHeNvX+9V8RxVzh7hBjIDY2JLAn5wR5TUeKvW24ZFHv24E/8AyEkD4/8AqfjOWXeu1+f2Moa+53HCXZUGkv6q4Q3Arq0BdWr0xPyzSuzzsrwulWPtBjPQTuMQTj6+VF8l44m3FyIUw07nXJDfGY+IqvqRn8PzE4uOwDgfaWT7QZQGRGJ2keRj/wBTVl/mge4GEqSAHG06YZSD3nFPuW8Iotm00MA2mPLcEnvEHGxpZzzk4tvrElWGIIBDDpkZkfY1uDS0Hkm9lHD8VrLKxAVzB8iV3E9J796BtJpBkgKAYJmG8o2I/wA1NSoPiQnVPWP6Znbr96jfuI9uGMQwiOk9I67b1m9fUKCkKLbDEQzmYECAMwIEfgqjiyskrhGEhY2Pr2xt0q2/d1ORM2RkAQZ2Ebypj6zUzcs6SFnbH18vI0yoUXC3O+ep/N6y3eCaiAJ0lYOZnqOx2+tF+zlVjYGPrG+470L/AAxdiqiCAT8oO/wpZqloaLt7Kr1pWIa2OmV3j0GZFFXrbwAVgn+Ug46A/wCB61VauaWdiPEBgGe+SP371LjOPZiWEgsRsZgAd6mqVsZ29GWSBCtE4ODB7w0b074Pg2vOwEsAMgCfeH9WIj55pSl4hQYBfyUYG8nzrsuTXdFsBVImCZ6yJz57k/CmulSAlb2Acr5YLWpVyxME77dAe0iab8pv6WicHp50dZ4IJbcjLafCOpJxj4mlPF8ru2mAYBZfDHVA8K6jtMqd8Rjsc82by8cE4l4YJtpjzh+cm3d0z4GGUOVKiJDDY+8B8aP/AP8AOWeJKPaf2SBigQMum4ULe68kqzEECZmCR0JZ/pVeHRLbWnB9rKHWo1MPdb3sBGddXnjpXMcXxVlPaPqRGsuSLIsi0GKtsTM6ipJmTI07RXg+Rm9WSajVe/z+56OODinbGZsW1Zi9hNGkH3iRqOrSEAME6kOSD/022nMuTc2vt7VgC5wQMkgtKjB/lkj0xSmzxftbLB0/k1ElNJAJ8NsOPfU6dUY2AM4o3kF9CzDTpkEtA1FtJ1DQAZDDAntJ6V0w+HFKo2719hJbmtiXjX16teSZBk/OfgR8xXIcZwotXFJnQcTG+5gnvNdvzd1vXBd1ywC+ARCu1tSQ5HvMNRPr6UksAujKwUkfKREGDsQSJH3r2PFzqcFfZ5+fE1J0cmwDNAGevnvLY+Hzog8KSpKwdOBpO/oOtQvoD4iuFlWwZGceXU/Ko2L5MKsDM4kGupdkHdGxdH8wAjBUE5HbFVlrYlxIJOw6eeelZxXDmSYYREkke9viKrVgBqxKiRPU9BnoNzWZki3ieJvFQT4ELADoRHbyonS50ljKlfeMYI3mB1/tQ1y+1/TMDSD3zsSdsDFatMChGZmfLr6Usdu7M1oHu8Nk+NfrWVS18jYR8KypOWO+iqUvmQ4XiShHb/j64ppynmSoXZgSWJx2WRMesn/bSe5v2B+1E8Hw7M4QDc79h1Py+9c+OUk6Q0kmthl8Lc0yWJ1aVY7RvBnOc/Kgr/CMpaMFTlZGOxHcU4vgJbLa8tCrp2BG7CcjE0PzXgSyi9EAoCxnd/T0quXHautiRkJ5Ibz/AL01t2Y4c3FaGDAsO6kjTjaZzQ9tLehlZcyCH2IUg5jqMDHnU7nA3batAlDnUuVIE79tzUoRav8AKGbse8j48C0XOWUtIxJHvD6z86N51xqsgwCAwDTONQMEH+9cnwFvUSqsVLKRB2O0ifSaZ8MrXP8ASYhAVABOQWGoRPQnJHkK7MeRuKIyirKSSzsB7mnyyJifgflmtLwYbSzMslmwO4Aidu+2Kq/hTlcqRKZ/p/uZBEDtVnB8uOt9tIAODg9cfShtvoOkuwrltrxTpWC5EsNxG3ymlfNuGa0y4EESGWYbxHIB27Uzs3iHtrq8WsyI8vEPhgfCups8JbuKPaKGjaenp2pnj5xpC8+Ls5q3wltrYKAgkAGdQyDkx1mB86jd5Y6nUhBwCQN9xAI2Pbemt61etqzhUdQSSBMwPXfqaXfxCvLXIUnAYTOxwQNl9adrVATYqWVd2uKZB/m9eoG5j4Yoi1fa4SzgMqrsRB0kkCCIkzmmPEEAjXpXGqCvQD6kmg0XSzZ0owIA3JBgjp0BG9T48fcblZdwnL5WCSSTnTAycSfITPfFdVy6wdARFLNKhVESWkKB4iB23Nctyl2N3AYAhtzI6RpEYPSPMGu0/T902L1u5qkJdaWABA0kqQesGCAdjPSRUs+VQg679iuLG5SO0fgbnCJbvEI2SH1HTphT4MnLkjpiZG0Ul/VfPLpvWDat2mNzVrsvGm4CqqruTtB276f/ABqz9T8+HEi0FJ8TsxUZ06QUVD0l2Or5bRJRWLF+7dt6Ea4tp2ViuVHviAcBiCCZA6qB5/Ox4Tjyn3Z6nxJ/oS/Uls3F9mtxVKujAkYYqDjOcmSPpSrmvNeH4m0rXPa6k9xlC6gQU96TEQVOZ6+p6bnH6cuagpNu7dvTptOrASpDZgnUqqQScA6c4obmP6IvhfZtxa+2cSUU6VLCCyqqkArt0GCJq854pVxfsKuS7FfBNcvqAh0qoBVbh1MVwDpjLadIAkn3sbRTXltq2r+xZifak+zuaR7IOVg27mrxgFWj3h3k1PlnIBZtKblzTFkG7gSLmqNChlaYhGxAqnj3K2Ie6Lt2GNlbOtV1Aj2bOjDSVkmVABxBBmaioym/Tjbv8+o7aXxMIfgXUBbhVTc8QZlEFkYs6zb7OwAY4OpO+QuM4O2jXLqsEVhDZ8OCZ9Dk5PYUNzvmr3bigp7P2WApADByFDahsDKgR2AFGcA6XrGgqDDNrGIK4O3xaQPI13YvDyYYrJJ9/wDH/ujnfkQnJwRz3MeS22JZgysRuDE+ZG01y3MrAtEKDkEyepPp2I869I/UdjSYBklnAPoYA+FcLzEo4Q3DDBgHjpiZj0616uLKskE/mcWSHGVfIWcS8hSIEgbd+/aq7doaCzbTAHU/4FF8yyuDqUHBiInO/nVPFW1UqCDtqxufyKs0TT0VcHcZYggBsz136E9asvBdGMEnqRmrBxIMi5IG467bUHeTUQI7/nlSvUdbCtu2X2+OtgANqJ6kBY+E1lDqgXDbjfArKRPLXa/Y3GJReQDI6kkeQ6Ux5XzEWyWYSdOPpHzM/KrOZcvFnQZlShjGZBEj/wC1UNy8lEZFJMtOex8+n+Kiozi24/sO3FqmZxnMA6qo3UgjGOsiPLHyo25xhNr2Zw2owRtAAEH4MflVXBcidTquEADOMn/FNuZWbZu2onUBMLEMNok4n+1VgptXLtiNx9hJxd0PbU6PGnhJURCjv5iPrUOERtLOmFMqyAnAIP0/OlNl4R7Ls7QEOyL18/QDMUJzXghbcPbxbfDR/IcZB6DMj96WUGnyf59QqS6QDaSGDdFIE/HBHlJ27TT/AIPiFuaxoypJ04loz+epoMW9LAOvm8bMP5XXzBGY71a9o+3JsggYaAIEgAeE7ZEnODnvVYJx6Ek7Ar/BuraXnKyYyJJJOT6k/Gm38O1tVx70A+RjvPbPxqVq0bl0XD4V04Bn3v5jB2z9hRfE2UydWZkR1OMt3MAZqsIUhJSs1Z5eLk3Lka5kkd8Ax8qnzC4+pLVs6VOWYHMCMD5io2bsIygwSDBxiudfjLi3i1wSGaewIiIE+RE+laclE0VZ1HMOJNtlQHDA59IGT5zWuc8OrWZAlliNO5BIDL6ETXP3dd7wsRghRHYmSfhP/wBadCyLQCqWgAbknMfvRTv7AaoW3S9wS4XSoC/IkjrIP+KHtcMFuMzEnEMTiCdgO+4zRnG2mJDL4TuxnBIjp54HfFCWr7/1AsTPiz0joPL6CkaV7GXQ75OS4YsB4YwNt4Ak9zGd8+VG8t4q7dvKvDk67aXFxI8TucnuukD647JuW8q4niNYsnJyRqgE58K9Ac+Qrtv0Z+mG4W45uke10rKgyVOSFYjGqO07jNed5tNPk/0O3xr1S/UJu3La2rdq7bZrlmStz2hBKNJkAQV1MzKVMnBgwK1e5tcdQbSEv7RbQVJwNsAdjG32FdD+quRm7a9pZI9rMlOtzwqAZJ/lCbfh5bgeBvhtdptRsj/sIZZjoDsHaQX8U6tIwCYrx45sMcel8X5/J3cZOX0G3M+dXmtvbdbyXAIiSjDS0swzDBh4dJjvmud5PxVo8Zdf2ThbIZ0LtcLTICF9TFS3oBhetVcSjvxC20F86ipugOdSjAy3uW5E5En/AExEGiud8Hb4Ymzadm1Mblws0+I7JsICg7ec03i4VkyU/c2afCFoje5mxfXJn7enahOL4birqJbsSbQm4xAdmQqIKwASSQwg9dI6rkVXPSuv/QHFst0qFLK8agI22O+xG/wPWBXseXCGOHqRW4nBhnKb4vpnJWOX37iXLjLcZxc0tKXCWYkydURvuCZzQKIQ2pCQwOM9xH2kV72jKLYurMeIBdp8zqEhh09a5u7Y4e8rHQoCkhsAMCP6hXPj/wAncfjha/PoM/E3cXTPIG4y5/pq0lbcnRtIJky2cjcHpjtSfmHCuxZgpz0O4nIjzgV2n6j5MbIJQ6rfQ9vIkfel3CmUCkapySTtG31r08UcThcOmcs3kUqkJFLiGA8GnaBI27+kx50G/CvcIYMDjTJPbaRFdBeTGkgCCSI6zVQsKFUqZJmfKKvxsjyoT8ZYIzBc7CO7H09Kq4a6c6lyBgx26H4DbyppcMajGYx69J8pFWG6pbx2xJE7DGAJ+xrNbsylqhZ/CKcyc9qymK2QRlQT3I3+VZTcQc2bW4twBSJ0SRPUbTRllJjGKU2rLWlUnuQSOxkifj96M4bmCgSTCnYkeU/bNJGVLY0o29DZBKt5g/all20QQttVJEBsjwTp7n+nt5UJZ5xdOlVWS+xjbuSO1WXS9myWYjWbgPWGk7bT7v2peadsbi1oacarG3gS0gwfIifpNVWuFXSye8sERO3dfzsO1LH5xNtTsR4o6mGKwfKYPwNEcBxyMWOxuHr1OYPbIAplKLYri0gTg7JZw6trCEAK4hgNmydzGPgKd2rDKAVgwIMjpGPWK572kPI94HMndRnUfNftNdBceZIO2N/IGfrWxmmQvXCRER55qh1aAe/586kOJ86s9vsOlWJAtsuzAR4V6kfnXtTC/BEMoIOM/WoayPKog6t6WgkTwqL7g2Mn8/NqgVxq69Z6DejNOKquIAoA6UKGIW7TMi6hnOPU9/gPlWcNy5ROpR5z1omy2YouzwhZhnJ+nnQk1FWwxTk6Qd+meNt2JDTpA2G8/nWreTcW7G5pZhmS43DZxkHVOf8Aad4NA8LwHgck+71PViYA9ScAedHrYNpIRQHYBFJYH3WKsXjYqQ2/UiJzXh+bkjy4x7dX+h6vjxdW+l0PuN/VLDwpghQdWJBMe72wBjzpfxX6gusG0XWQFQrsJkEzEQcxEmOh8xSS5q9s2pSZJ1BZkIdj4cjBAkdTRnFWWJuG3atotoAnS06f5SWODBx5kgVB4cKcYRX1ZRSnuTDbfNLiW9Nx/aMCD7TQFJiZKmSSM9ew85UfqFWvMLiYJZV0oBLTJZm6T8fWhuJujSu+rM9oxECcZ1fSiOW8cVdSrLE9THQA/CG+YjrV1hXj4uce9k3P1Z8X0R5Nwwe9bttMOwXG/iwCMdCfpXpXDcoXgr+u0Rpa0ytB/wC4GUgx/wCSxt1U964jkzWRD3NQKbDZ0a2xYBCANSkQSSoPigZzRbc3dmMjDbeIalIOZUkSII2n6Vz+T5DyytdLT/UfFh46Z03F/qcmy6uQr52EGejDzmvOrHMntsxUnxTqnOqd9U+98ajzPmOp2YmB/aq7vEh7SrjwiQfU/X969HB48cS2u+zlyZOT17HQcPzhWUBERNIjSoGk+cdKU8YTdYtoCGNJjZonxCPLHwpdwDnWANzt+fT401sNqB+o7HqPnQlCOGfwjRm8kdi+/wANjxbd6E/hAs/Dr8sU3voAsD8+fnS5hqGMQ23UYEj02+Qq8MzJzxIFZc7A/sf3qi/wmppGD28s7UWtsT6CPt/itAdxmurmc3AFAb+qsrDB/wCKym9QT0yq9cwR3pXzGW0AD3jI85x6UZxHBOY0uMf1A59TUjwjalaBjeDiIO07dKWUW7VDJpbGHAcIttfCMnc9f+KO9mGQgiRv8RkfUUD7UhcD7VfavFRmna1oVd7FPFcnW47PJBb6HHn+TVNjkURqeY2gQfvTyQdsVADypVCF3Q1y6sW3OVAsGDENO+M+tX8PweicsSd5PkBsMbAUZFbApqSF2DrYArZt0WLYqxbQ7UeZlADSYipBaOFodhVi2l/pFL6iG9Ni8VIIDTAcOv8ATVi2E7UryoZYmLLaxvvVlzmK2d/ejAz+CmqcHbPQ/Wix+mhglT3zJzHfvFc+bPFqrotiwyTvsB5ZzkI1pGRiSpdjIBBKtJ2PiIx2GucwKHu8XpjuT9BvEdhmj+O5L7NTcAlgNKidy0KBnzigrHJr/wDqPdWIbSo1CNP9c53PxxtXHGOKLbT7Ol82kq6HHDc6Fu1cKtovPohomF/1AxmcHS0RH3opLR9jqNn2rOFVFJ0+ytgwoKBgbrTJzjO5FIg7W4ChHOzBQAPVi8s5jZRAnoKrXg711WSCGGwRtlAgiAQCYYjf3gD5VyZMai24a/3/AF+5aMm+w/mPI3v3HDLbU6NelGVUGwgZhRM4rnXtabwV7Rn3SZwInJzGroI9e9N+ScvvXFuC1/0yWtlndmLqFjG0HIyFjHXcx5hyl2YTbAvBWYuNWkjxiWhiCZJGw7neljmcqU+tBeOrcewV74GlkXxmExJx3zsMZNXPxZ0AQJzBjI6GOomkvC8Vr9zOSAcx7qmJ2mcUeHAUM504mGgELIG8wd9XmPr3p4lK/azm+NxBLnDl5DEQ6kR26TP5tWcDaL4GSqNJG0rpxnuK6rh+QWHsgm8VuMNXhAwDIWZydt/Kt2eB9ngAbBTk5CzH33pH5ak3x7Qy8drs5RJmRHhyfIbfeuitWwZZca4Yjziq7PLiLt0FfAVGk4/mnUuOmAc96L4ThHVFDRIEY8tvpQy5lNjY8XEGubxQV8dFG9M71qgboAquOmJMAPC+ELJwN60LMD+/f/NXtdHcVW14V1JMg6BGtZrKsZxWVUkCKK29uQRnNbBrYautnIRayx/nI9NP+KmqRvn1rYatzS0NZualNQmsmjRrLNVTR46VSDUgaVxQVIJF0VIXhQuqs1ihxQ6kHrdXvViMO9K/aVguUrxh9Qchh3FSN6k63jU/bGpvCUWVDuxxbA+EkelOOF5w4OW1Dsc1xy3vOpC8e9QyeJGfaKw8jielcPzSy3vQp7kiKX/qLirLi2ntVCFizlDJhdgNM5Jx8z0rh/4g9617Y+Vcsf8AGqMr5Mq/LtVQx5jd4dhb0o4IQBoaASMysbSdUncyO1V8PzZrb60MGNPSIiIiI+nnQPtB2FYXFdcfGxpU1f3IvNJ9MZLz+8Nnj0AHl0HahrvMrjGSxJz1Ox3+FBlh5VrUO9OvHxrqK/YV5Z/MstwohQAOwEfao3oaNQBjAkTA7CdhUJ860zU/CPyF5P5lntDGnMdvSY+5+dWDj7g/nNCitGh6UPkv2D6kvmErzK6P+43zqt+YXP8A9j/7j/mhiKiQK3pQ+QPUl8yb8STuxPqaqN2sNVtTqKFcjZu1Br9RZara3TcReRb/ABFZQ2g9/vW63E3IJqYrKyrECwVhrKygEytmsrKxjRNSBrVZWCYa1WVlYBsVIVlZRASFbrdZQCit6mlbrKxiZqJNZWUhX2K2NbU1lZTIm+zZqNZWVgmjWjWqysBm1NbasrKV9jLorY1qa3WVjEai1ZWUTETUTWVlYxGsrKygKf/Z"/>
          <p:cNvSpPr>
            <a:spLocks noChangeAspect="1" noChangeArrowheads="1"/>
          </p:cNvSpPr>
          <p:nvPr/>
        </p:nvSpPr>
        <p:spPr bwMode="auto">
          <a:xfrm>
            <a:off x="307975" y="-16383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2" descr="https://encrypted-tbn3.gstatic.com/images?q=tbn:ANd9GcTKdhrGAPnlUxcAHyTPSUfKPpKU25pBH4cG_e5bi8xeGCvK7BFo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54" name="Picture 30" descr="https://encrypted-tbn3.gstatic.com/images?q=tbn:ANd9GcTKdhrGAPnlUxcAHyTPSUfKPpKU25pBH4cG_e5bi8xeGCvK7B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72" y="-17794"/>
            <a:ext cx="9167724" cy="687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725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6" descr="data:image/jpeg;base64,/9j/4AAQSkZJRgABAQAAAQABAAD/2wCEAAkGBxMTEhQUExQWFhUXGBwYGRgXGBcdHhoYHBwYHBwaGBoYHCggGholGxoaITEhJSkrLi4uFx8zODMsNygtLisBCgoKDg0OGxAQGzQlICQvLDQsLy8sLDQ0Ly80LDQsLywsLCwsNCwsLCwsLCwsLCwsLCwsLCwsLCwsLCwsLCwsLP/AABEIAMIBAwMBIgACEQEDEQH/xAAbAAACAgMBAAAAAAAAAAAAAAAEBQIDAAEGB//EAD0QAAIBAwIEAwcCBQMEAgMBAAECEQADIRIxBAVBUSJhcRMygZGhsfAG4RRCUsHRI5LxM0NisnKiJFPCFv/EABoBAAMBAQEBAAAAAAAAAAAAAAECAwAEBQb/xAAsEQACAgICAQIFBAIDAAAAAAAAAQIRAyESMQQTQSJRYXHwgZGx0QXBoeHx/9oADAMBAAIRAxEAPwDxz+NLnxyxjGSIPf1ovhOEeGDNAafC27DfV6gkZoDgbTs0ouojPSr+H4jxs13UWAkb7icRXfjldOX5/ZGS9kdFy17aSEgMw6xgDH3H0oP+L9szI2D7oJmNQOIIPhnvFJraB9RPQbzt1nzptZ4AhAbZBcrt/VvJOemO21dKnKXS0ScVHvsD4/h3UkOjTHvRghREgjBxQ7D7U+PHF1a1fUoSJVowSOmRGfrMUjVDpkgie/5mtSvQyb9y1L4GP5fqMbj/ABUbqEye35+etEWeWlgMj8+HfrV97gHUHUo8iDOP7elUptUxbSejLIIyYHpissv4Yz7zdSep79cVEEiTMQTAnbbucmt8MRokkxnpAz57H6nJqt9E2ibsAO1DhJf3dQie3Ub/ABq92VtiVjIHf49KEv29OCwYMoJgnuYBnrHShklYYKi647LiGjoI0j6Z+1V3LpwTsD1nbtvUOGRZjVG26nJ65q+8unQTpuDoB2jqOgH9qT2G9zLgK9m7ED5+tVNdIIIEf1dMdZ8/8VhcdRGc7gj4bEfWpXbYaIwT5fftR9jfctS4AwdV1AEgjuCNj+9Su3tejTHTyM5w3eO9VWySYJgAdvp8xFQYQo756j+1ZN3YKDLcqdt/w1N7v0/ehuEuSCD+dasvWMgOGGrMqJ8PYRvVeWiXC3sjeYsDpO2SOpHf4Y+dU8PbnVO/YzRlngl9oNF0T/Tc8JONiT3HlTXm/JnsOrshXUmoasKZYgHuZULgZJqEs0VJJsssb46E/D2I0kkKo6nr5DvRyuDt9d/lVF0MmTAJ2LAao/8AFT7i+W9QWZEbVeDsjNBlaNaJrU1UlZuKyq9eYqWqtRrNkVGKzVUS1ajWbIrRrRNamhRrMrK1NZWo1i+3zVFutpVQhmCAZzkE9z0jpS7ieM1wSMxDecEwfhP0rtuXW7elV0A/AYpXzzkKltVrDE5BOJ6+leblxZOOn+lHbCcb6OZS9DLGBIn++/lRnAq7MQpBKDAmNQBmAfOPrULHAXRcNvRDxOTGN8HYyaZWOTXYaQuYAhvED0PbtOalijJ9lJyQdw36jEL7VDnDQMT2j5Y9aXcz4aDrUq1snwkHYb6THUD50RZ4NnAJAFzVpdWwNQ2aIyY6bGh+PxddTjRGM9hHXaZOe+9dSutklV6IWiROBncTmT55qXtzbEBoM5HQjAP5vWcOxIEDGTlgB2NWlcAOUCk7ypGN+sz5VRr4dC++yq80y25IIx0ntHQVVeeVjPbymrOJ0AjxSOg6EGe2a1d0wBk9gImD/jpNZsKQPbuZidun+PvV9jhlYnDsZmFGO25metQThsyAWiSABIPlPfyoj+PIGkTaO2Ix8h5Un3Gf0MvcEE3JI3iAIno2427b+VCrw+onOB2xvOM7n/NWxONWof1bme5B2A/uN6p4pWVtomBt5DY9c1mZDC34sE5MbDPpJ3I79fKqAAhJJlQRjIOeh6D5mo29sE/DrkfTepcZeDkgDT03nENBznptTPoVdkrg90r4pEmMx+HFZ7VBpFxT6jeDHTriqbN7SoiAW2OYG309aJseyueF2KExkQRO32gCgpaC0V8JcBcgais4J3j0HWmvCXbSEFLngnxAh4E9RI+YrP4AWrcW1DsQT7Q6cZEAAnGJzQnDOltxbe2jhiAxYsNMn+Ug4x1oT5cddmhTkPf0pwjWr6Xx7U3tUjTZZlGreZU6hBIxTT9S8Svt2V2YFRIDBk9mHZiVRXAKiciIAFM+Z82ZLVgJdaxcFuJlSpVSQrrIBIPhzIiuLv3fbXy1y7qLKCTrBOskyARBI8jXm4byZVN+x25KjBxQpvsA7Arpg+9JYnsZY7Rn40XwrCMUOeFa4XB1G4uMiARtkxvGatFhkJkHYSYMfA7GvXxujzsisuv3I2rY2pdev4+NXpewPOqqZJw0WXmgitI8mKrvnb86GqeFc6h8vvW5bMoasOIrRFSY1hFUsmQrRqdaoGI1lbisrGDuFugXAqjYAD+5+3zobiuJJuKwOPaG24nqNQH55ClXL+NcPr94yAQAcCckDvH2oHi+YlnZhIDQxA6NjI+PXzrz550kjtjjdnW8fetv7FlljJVWWDuNiJyMfMUl4C+38SqEwFZy2/p8sD50ByzjSjKxPhDTHYnt9vjVnMLLXA19T7zBXUbgkA/EEg/IVOWRtKSGUKdM7TiUt3ptyZgGRupM6SD33rnrt5LluLrRdt4JGNQGJkxOTBHnSrl/M7odQmTKlgN20iP/AFp/xnLU4i17e0sXACWXuY8SkdGB+1Ujk57Qrjx7E7XEMEYPQxIG+DPXzFD3naYPfY9z1rVtSRj71fb4fwjVgCDq3idlPkenambbQVSYO10ZAECcL/cnr+9WWjuQRqBgAkAkZ2Hb41ZasJmZ2yQO+AD5CCfjWzaAIK3MT2yI6yR6UEmFtBK22C6oEzMzAI2gQM0K1sqGYhMx/VAz2j71L+OYg+KB2gk/4zJqFjiCWEiQfDgTM/U46U1oVJkDe0sCCuIOAQDjYgjyHzooiPebpqEEHHXYxFFpylmaQVUERJn6Y/IqteAcvLG3cUYwdgJ2EbZ2rU0zWmhdcYAgD1/IqFyGjvH17UZxPJ3Q4IYDbDZ9DETQ9u3DEuNskHBzPQZ39Kzt6YVXaKyZAGBisLQO/wDbyqdog7wAMd/P5/4rTsM4gdPLP1/agugs1w79NWkerATimqcFbaz7Q6zbXBAjw95xqiaC4HiQrEsi3Cdg0QCJ7im9nnSBcIAxwYhRE7d/pQukarYbwv6gF1l9teOlFYJq0mVgwNUatUnHwzE0HzGxZIm2VAZQylNQJbVlTqAOoSB1jVMkQaZcBw/BcTdtWms3Bce4F/8AxdOx76hG+5CyI3in/wCpuQ3BeUOloLbDOq2rRt3XQaEh0RTswXxg6SS0NmB52ScYZElr9Pz3OuMXKO9nIX+KBXT7QqVYQwBMrAG53PiBzt5xQVvj18QuFwYGzEjO+D1FOeL9ok67LKokMIjTMaZmCCQR/wA1y/M7ykjQZUYEjOek7mD3rvi9XdnLKO6oy6+BGYxPfzq6wZA8qB4fuatsOQDgRV4yvZOUdUG3D8f7VHhwASfP+9Dm8fUDP1q3hiW+f2qidsm40g122qYYGhWbJzt/xV1tSOtUTJNEeN4gIs/CrEMgHuKU8zuS0H1Ug7DrNFcquSkSTHU/YdajHLeRxKSx1BMNrVVG951lWJUw3lVhEBVOkyepOKS81ti1xHhiHGoD/wCUgj/cDQ3Dc1ZZIJ2AUfEEz6wZPnU+Y22ZbbxJC56kLuCfSTn0rzJZFKHwex3KLT37lNvIXQI1HSZzkdvmKO4PjJIUgQp0iBkn+XHrJoTlfEqjamG2QOxg59TQw4hlfV1PbHy7YxO9IsnFJ2M43aO3u8ntXEWAEuqAwKjffBjcGCKK5DdBtz5kmdwSdj51y3C/qFkVCZJUQfPON/Lr507sLl7lgmXGop/5CNsiGOZneuqMot3Ei4tdivinBuvbwAGKwFzuY2PlMntQzWQ8BZYkifWcBh6Y+FG8TZdCSVRWaTLEkkd51YPet8tWdRWQ4UsegMjHbrPlimavTBddCh7ME9BsfP8AMCq4KEEANEb/AG+0+lEjg7jMNQgmNzknAnHxNWLAUAID1PfO/nP+amo39B7B/Z6vdEknb4j6TRKcV7PChQ3V8Ed4B/5qFtwnuqdRxIHSdumek1fxPCDQXgwMYjMDMAfmKaPQGRfiS9vS3uggt59d+/piD0oK3xIBaB57nc7Env6DrRPBozaggzgnV2zAgbbk/CrbvK+IcA+zSB/TpBOfz50HfaCq6KrXMLg/7mOoMHeJz1zVl2/bYEm2JbePjn1qm5wV4gKbT/7cfCMVSeXXJh1KHEahE9cHbvWbkvazUjL1wFjACjsOn9wfLzqEx2/OhokXNMaswNwBPpqYd+lGcoRSwZgpUnwyFGwJJ27f3omKuC4G6caPD/5YB6+v/NFJ+lr5OdIBGoHUYycgCNRI7R8aacNxoN2VZGVVlpaFWDE7Z36dq6HlN23esl7L6nYEf6rIg9qxVQttdQYA6oE9t8RXJ5PlRxUi+HC52Cfpd2TWbCxo0gsffLAEYAPhIG85ztTG/c4k3QXNxWZSS3tTrKysjwkEAmPKR2qvnouWHWw7KXRV9oyLpl2UEznOIzVXBMBB/On7VP0Z5Y+pdX9L0P6sIPhXQ+47kNm3BbiPaW295CA7CTJKljk56/WvOeYfpTN3+HcNbHiUXDpeB0gSCfiK7Xj0GnUD8JpUM7VXxsPCL2LmyW+jzl1K+EjIMR1FTsKfTrt+TTn9ScFDrcH82G9eh/O1JmEb57fCutKmc92iRtmCymQR07dQZ9aIs3IAzO/wP5HzoUXVg4Incz09IqwwkqII31iTg9u3r8KMZUwSV9hq2IPjIBMGMk9+m3TFWXGGQGz6H/FKrd0gzFTW/mfwfLeqKaJvGCcQ5OMRMyBB+NS4W+VIG4ByKiXnBqVk6ScTjHlXHXx2jpfVBL3JMxWUM753NZXT6iJ8QJDmul5AXLNgEINOY8sSN8SfjSTmNopdcHBmR8czXQci4tG1WxhVTedydzPea4fHXGdNlMjuNi3nnKjaYOP+m22/hMbf4pfZaJ1DUOnzyRTvjucJcBtlJUEdeskfaKxf04Suu2xkZCt1jIEimeO3ePoCnSqRda/TyXLatPsrhEx0joCKE5Zxlzh7kXFMnw9ehO3QydjWWOe5RbyzoJOqIKttt2j610ycTb4i1AzgNHUT+0iqwUZO4umI7WpCjnPMEuC24LCAyldobGG+vyNLL/EnQFDyYz8cROxAmPjTnjP0+LhOm4ZAyCJznscUj5pwBtuARBwI6EDrTS5pM0eLNXjpaR75H+0gbeexqFy4CJzmB6mBk/berb1vVqK4IM7YIaOvl/eqXJUlYE5HQ9P81ghBcjQJxHpBkzmi+HcPADkwJ07ROenwpWtt3KhRJCaiMYEnOfWiuFCWwzM2WGkacwTuZMCY+U1oyNKIRavaTKnSD4QSSNuuAZ/eoPxDgsRcY9wHMiOsGMUN/DW5w8HHvYgmfh261tuXsAzMMaZDAyNUjHhmcT2otsFIubnl5YgsMSdjM5mWB+XSrrH6iuwJIadwwx02I2/elt202n3W2memgxnPnWjaa3IOIIBneYE47edI5ST+g3GNDC/ct3TqjQ39KgQ3YdIO3rFb/hfZ6QxUtpgKJODkz57fWhuHvwCCm47YAnc9T+1FcOGcqsQP6mPTffpjYTVFT2I7Wi/heXu+opbLhRLDE9gQDn5V1X6IJsS5JUscx26A9+8edKV5jbtNoTCuBqdZ6TgHqTEfGiLN7AuMGUAsqLPvBoE49IzOfjXNnnaa9ui+KNNMa81ssxa+SWDXG8R69fsaF4e9FGcTxepVtOwEHWRiEHu6m6xC77UtNhgi3AQyMRpgHxAkjUp2I6eoNNj8iCXFsGTDK+SDxflSvXpUeEsktp6mY9a3y0AXUL+6GUnzE5j4TRVvirLXbwBIgzbJgFgCQZHRvIdqGXyI45cfmaGJzVv2OV5gjB7nD3hBMaXg5O4xXMsDscRj5V6T+pb1u84BZdarDQRnT/MPoZFef8w8LFJEr26zmfjP1qmGTcdsXIqloCYQR51tFIMb/nWpyCDLScAAz6fSoDBzgbYE/em9wBKRJOqDmIxv2P7VVcRRgahI6n9q21+Rn0nHwmqbm/n2G3wppMVIoI3FStn5VO8kdwT3/M1AipVTKXYQthTs0eo/esqr2vkPz0rVPyiLTBblxmaTvT3l/LiFE+F2zHl3PlQnL+HlywGCxgddI/IrovZl7LFMNuD1jt9ql4+Kk5MGSfsheLVtmCgAke95V0vCCIrkORrpd1O+qD6Cfz4V13Bmd66ccuUbJSVOgbn/ACa3ets4AFwCdQ6wP5u4896H/TPAGxbc4ZmI2/p/vXQJHakHG8Q9m6yrGj2epMxpORHmAR8BQcIqXMKbaoeWzB9fvSv9UWV0o7YgwfT3vX+Xp3of9McwDL7Nj4h08vw/WiOKU8R7WywgL7pnOrMGPT7mmu1oFUzmHtSGKa4GSNwMdDvBHrQt2zduDURMgde3r8PnTDiuCPs1fUQCAGQ4k/8AiM52waG4iGCyvczJE/LrUZRsqmQ9lqCIoOrSASD3OxnoIo3iuCIAVSp0gAQZycnAzM/Db4Q4ZVAYyAY1RJLaROAelVW78QgRSIwGj56u8GPhRikgNsFtWW16Mgnocfer+GuvauDSSuTgZ775zU7nGFmhkBURg/8A8ndcVZf4pCJ9moKiPAcjsTjInqaFL5hbYb7YuPGwUgEgk7dhgkRn6DzpK1xw5DjuJPeTnzrLXHHUNeQRHbH/AD13o57lvRpKk/0tswA/lPRgOh3jtW5c+mCuPZVwgPUzqhdPzyew/ertLICwOzQZ3YdMHYftVdnh7klgDtk4EYEYPYZ+VW8bZYFc+I5MZ9fUQMU60gPsdJasKBr8bzPg2B7TIB65z1rrP0mim+gKiCYjt2rgeCAa4qrODLDHujM/Su0/TvEBbgbPh7VDNicoSt2WxTqSrR1vOHRHIa1bS2R7Nrr6hInABAmEKzKk+93rmeL5Kb6arN1dNk24LnRrYnwqhJCmzqM6oGF9Kd8Xypr9xrlt3vKx9oLI06VYeIqyM0sDAEoP5hODNb5net2rc8abV1mYJ7FSs2UOoL7JlJhA269goPn8s6xfNy/g9eL5fY8953xQsu/+r7VZUqVGlQwhiPEcw3nB0k9qp4O8t0w4CtJGonLAmRqGZYEbkRmDtXUcx5JaiB7V7jsYGkICJEhfAR2zuNQkCaE5j+mW4ibaWXtXUxMMFjqtzUAduuK9XHlwyaadv6rX8/6OScJq9a+//Qn4rirQNyzdt6dDqVuW1AJ7ggdM7jzpPzm0i3mKQQI2z0GPlTP9Scpu2nUlcKsHS0jt1yJHUjpXO8QCzwFEnt18z59PhXrwio7j0cMpN6ZXpAYjqD1qQty3iB6SB29asu2YALRt6zH7Y+FQDQCO43GZ9f8AmqUJZC6qjEEYyN5PyqFo+QncT8cen+K17IsYEn1qXsSu4yMETt6xn5Uu76GCLd+5elGZTGw2jHkPvQdvBg7ee1FXUcx7MEgb6EK/UnNa4y2Mk6lbswPx8Xyof6AmTThHYAqhg7Q/71lAmz5j5isrW/l/Aa+v5+50HLEFsKrQOme5/ep8m5gR4CPECQfKDH16D1pZycm4xLZgECf6oYz5b1fa5eXdgz6Svildtcbk+UAf80VNtJxWhHFJuxiVW6WKQJQkMBHiK+Ez5Ur4LmDqyEuWVxicHeNvX+9V8RxVzh7hBjIDY2JLAn5wR5TUeKvW24ZFHv24E/8AyEkD4/8AqfjOWXeu1+f2Moa+53HCXZUGkv6q4Q3Arq0BdWr0xPyzSuzzsrwulWPtBjPQTuMQTj6+VF8l44m3FyIUw07nXJDfGY+IqvqRn8PzE4uOwDgfaWT7QZQGRGJ2keRj/wBTVl/mge4GEqSAHG06YZSD3nFPuW8Iotm00MA2mPLcEnvEHGxpZzzk4tvrElWGIIBDDpkZkfY1uDS0Hkm9lHD8VrLKxAVzB8iV3E9J796BtJpBkgKAYJmG8o2I/wA1NSoPiQnVPWP6Znbr96jfuI9uGMQwiOk9I67b1m9fUKCkKLbDEQzmYECAMwIEfgqjiyskrhGEhY2Pr2xt0q2/d1ORM2RkAQZ2Ebypj6zUzcs6SFnbH18vI0yoUXC3O+ep/N6y3eCaiAJ0lYOZnqOx2+tF+zlVjYGPrG+470L/AAxdiqiCAT8oO/wpZqloaLt7Kr1pWIa2OmV3j0GZFFXrbwAVgn+Ug46A/wCB61VauaWdiPEBgGe+SP371LjOPZiWEgsRsZgAd6mqVsZ29GWSBCtE4ODB7w0b074Pg2vOwEsAMgCfeH9WIj55pSl4hQYBfyUYG8nzrsuTXdFsBVImCZ6yJz57k/CmulSAlb2Acr5YLWpVyxME77dAe0iab8pv6WicHp50dZ4IJbcjLafCOpJxj4mlPF8ru2mAYBZfDHVA8K6jtMqd8Rjsc82by8cE4l4YJtpjzh+cm3d0z4GGUOVKiJDDY+8B8aP/AP8AOWeJKPaf2SBigQMum4ULe68kqzEECZmCR0JZ/pVeHRLbWnB9rKHWo1MPdb3sBGddXnjpXMcXxVlPaPqRGsuSLIsi0GKtsTM6ipJmTI07RXg+Rm9WSajVe/z+56OODinbGZsW1Zi9hNGkH3iRqOrSEAME6kOSD/022nMuTc2vt7VgC5wQMkgtKjB/lkj0xSmzxftbLB0/k1ElNJAJ8NsOPfU6dUY2AM4o3kF9CzDTpkEtA1FtJ1DQAZDDAntJ6V0w+HFKo2719hJbmtiXjX16teSZBk/OfgR8xXIcZwotXFJnQcTG+5gnvNdvzd1vXBd1ywC+ARCu1tSQ5HvMNRPr6UksAujKwUkfKREGDsQSJH3r2PFzqcFfZ5+fE1J0cmwDNAGevnvLY+Hzog8KSpKwdOBpO/oOtQvoD4iuFlWwZGceXU/Ko2L5MKsDM4kGupdkHdGxdH8wAjBUE5HbFVlrYlxIJOw6eeelZxXDmSYYREkke9viKrVgBqxKiRPU9BnoNzWZki3ieJvFQT4ELADoRHbyonS50ljKlfeMYI3mB1/tQ1y+1/TMDSD3zsSdsDFatMChGZmfLr6Usdu7M1oHu8Nk+NfrWVS18jYR8KypOWO+iqUvmQ4XiShHb/j64ppynmSoXZgSWJx2WRMesn/bSe5v2B+1E8Hw7M4QDc79h1Py+9c+OUk6Q0kmthl8Lc0yWJ1aVY7RvBnOc/Kgr/CMpaMFTlZGOxHcU4vgJbLa8tCrp2BG7CcjE0PzXgSyi9EAoCxnd/T0quXHautiRkJ5Ibz/AL01t2Y4c3FaGDAsO6kjTjaZzQ9tLehlZcyCH2IUg5jqMDHnU7nA3batAlDnUuVIE79tzUoRav8AKGbse8j48C0XOWUtIxJHvD6z86N51xqsgwCAwDTONQMEH+9cnwFvUSqsVLKRB2O0ifSaZ8MrXP8ASYhAVABOQWGoRPQnJHkK7MeRuKIyirKSSzsB7mnyyJifgflmtLwYbSzMslmwO4Aidu+2Kq/hTlcqRKZ/p/uZBEDtVnB8uOt9tIAODg9cfShtvoOkuwrltrxTpWC5EsNxG3ymlfNuGa0y4EESGWYbxHIB27Uzs3iHtrq8WsyI8vEPhgfCups8JbuKPaKGjaenp2pnj5xpC8+Ls5q3wltrYKAgkAGdQyDkx1mB86jd5Y6nUhBwCQN9xAI2Pbemt61etqzhUdQSSBMwPXfqaXfxCvLXIUnAYTOxwQNl9adrVATYqWVd2uKZB/m9eoG5j4Yoi1fa4SzgMqrsRB0kkCCIkzmmPEEAjXpXGqCvQD6kmg0XSzZ0owIA3JBgjp0BG9T48fcblZdwnL5WCSSTnTAycSfITPfFdVy6wdARFLNKhVESWkKB4iB23Nctyl2N3AYAhtzI6RpEYPSPMGu0/T902L1u5qkJdaWABA0kqQesGCAdjPSRUs+VQg679iuLG5SO0fgbnCJbvEI2SH1HTphT4MnLkjpiZG0Ul/VfPLpvWDat2mNzVrsvGm4CqqruTtB276f/ABqz9T8+HEi0FJ8TsxUZ06QUVD0l2Or5bRJRWLF+7dt6Ea4tp2ViuVHviAcBiCCZA6qB5/Ox4Tjyn3Z6nxJ/oS/Uls3F9mtxVKujAkYYqDjOcmSPpSrmvNeH4m0rXPa6k9xlC6gQU96TEQVOZ6+p6bnH6cuagpNu7dvTptOrASpDZgnUqqQScA6c4obmP6IvhfZtxa+2cSUU6VLCCyqqkArt0GCJq854pVxfsKuS7FfBNcvqAh0qoBVbh1MVwDpjLadIAkn3sbRTXltq2r+xZifak+zuaR7IOVg27mrxgFWj3h3k1PlnIBZtKblzTFkG7gSLmqNChlaYhGxAqnj3K2Ie6Lt2GNlbOtV1Aj2bOjDSVkmVABxBBmaioym/Tjbv8+o7aXxMIfgXUBbhVTc8QZlEFkYs6zb7OwAY4OpO+QuM4O2jXLqsEVhDZ8OCZ9Dk5PYUNzvmr3bigp7P2WApADByFDahsDKgR2AFGcA6XrGgqDDNrGIK4O3xaQPI13YvDyYYrJJ9/wDH/ujnfkQnJwRz3MeS22JZgysRuDE+ZG01y3MrAtEKDkEyepPp2I869I/UdjSYBklnAPoYA+FcLzEo4Q3DDBgHjpiZj0616uLKskE/mcWSHGVfIWcS8hSIEgbd+/aq7doaCzbTAHU/4FF8yyuDqUHBiInO/nVPFW1UqCDtqxufyKs0TT0VcHcZYggBsz136E9asvBdGMEnqRmrBxIMi5IG467bUHeTUQI7/nlSvUdbCtu2X2+OtgANqJ6kBY+E1lDqgXDbjfArKRPLXa/Y3GJReQDI6kkeQ6Ux5XzEWyWYSdOPpHzM/KrOZcvFnQZlShjGZBEj/wC1UNy8lEZFJMtOex8+n+Kiozi24/sO3FqmZxnMA6qo3UgjGOsiPLHyo25xhNr2Zw2owRtAAEH4MflVXBcidTquEADOMn/FNuZWbZu2onUBMLEMNok4n+1VgptXLtiNx9hJxd0PbU6PGnhJURCjv5iPrUOERtLOmFMqyAnAIP0/OlNl4R7Ls7QEOyL18/QDMUJzXghbcPbxbfDR/IcZB6DMj96WUGnyf59QqS6QDaSGDdFIE/HBHlJ27TT/AIPiFuaxoypJ04loz+epoMW9LAOvm8bMP5XXzBGY71a9o+3JsggYaAIEgAeE7ZEnODnvVYJx6Ek7Ar/BuraXnKyYyJJJOT6k/Gm38O1tVx70A+RjvPbPxqVq0bl0XD4V04Bn3v5jB2z9hRfE2UydWZkR1OMt3MAZqsIUhJSs1Z5eLk3Lka5kkd8Ax8qnzC4+pLVs6VOWYHMCMD5io2bsIygwSDBxiudfjLi3i1wSGaewIiIE+RE+laclE0VZ1HMOJNtlQHDA59IGT5zWuc8OrWZAlliNO5BIDL6ETXP3dd7wsRghRHYmSfhP/wBadCyLQCqWgAbknMfvRTv7AaoW3S9wS4XSoC/IkjrIP+KHtcMFuMzEnEMTiCdgO+4zRnG2mJDL4TuxnBIjp54HfFCWr7/1AsTPiz0joPL6CkaV7GXQ75OS4YsB4YwNt4Ak9zGd8+VG8t4q7dvKvDk67aXFxI8TucnuukD647JuW8q4niNYsnJyRqgE58K9Ac+Qrtv0Z+mG4W45uke10rKgyVOSFYjGqO07jNed5tNPk/0O3xr1S/UJu3La2rdq7bZrlmStz2hBKNJkAQV1MzKVMnBgwK1e5tcdQbSEv7RbQVJwNsAdjG32FdD+quRm7a9pZI9rMlOtzwqAZJ/lCbfh5bgeBvhtdptRsj/sIZZjoDsHaQX8U6tIwCYrx45sMcel8X5/J3cZOX0G3M+dXmtvbdbyXAIiSjDS0swzDBh4dJjvmud5PxVo8Zdf2ThbIZ0LtcLTICF9TFS3oBhetVcSjvxC20F86ipugOdSjAy3uW5E5En/AExEGiud8Hb4Ymzadm1Mblws0+I7JsICg7ec03i4VkyU/c2afCFoje5mxfXJn7enahOL4birqJbsSbQm4xAdmQqIKwASSQwg9dI6rkVXPSuv/QHFst0qFLK8agI22O+xG/wPWBXseXCGOHqRW4nBhnKb4vpnJWOX37iXLjLcZxc0tKXCWYkydURvuCZzQKIQ2pCQwOM9xH2kV72jKLYurMeIBdp8zqEhh09a5u7Y4e8rHQoCkhsAMCP6hXPj/wAncfjha/PoM/E3cXTPIG4y5/pq0lbcnRtIJky2cjcHpjtSfmHCuxZgpz0O4nIjzgV2n6j5MbIJQ6rfQ9vIkfel3CmUCkapySTtG31r08UcThcOmcs3kUqkJFLiGA8GnaBI27+kx50G/CvcIYMDjTJPbaRFdBeTGkgCCSI6zVQsKFUqZJmfKKvxsjyoT8ZYIzBc7CO7H09Kq4a6c6lyBgx26H4DbyppcMajGYx69J8pFWG6pbx2xJE7DGAJ+xrNbsylqhZ/CKcyc9qymK2QRlQT3I3+VZTcQc2bW4twBSJ0SRPUbTRllJjGKU2rLWlUnuQSOxkifj96M4bmCgSTCnYkeU/bNJGVLY0o29DZBKt5g/all20QQttVJEBsjwTp7n+nt5UJZ5xdOlVWS+xjbuSO1WXS9myWYjWbgPWGk7bT7v2peadsbi1oacarG3gS0gwfIifpNVWuFXSye8sERO3dfzsO1LH5xNtTsR4o6mGKwfKYPwNEcBxyMWOxuHr1OYPbIAplKLYri0gTg7JZw6trCEAK4hgNmydzGPgKd2rDKAVgwIMjpGPWK572kPI94HMndRnUfNftNdBceZIO2N/IGfrWxmmQvXCRER55qh1aAe/586kOJ86s9vsOlWJAtsuzAR4V6kfnXtTC/BEMoIOM/WoayPKog6t6WgkTwqL7g2Mn8/NqgVxq69Z6DejNOKquIAoA6UKGIW7TMi6hnOPU9/gPlWcNy5ROpR5z1omy2YouzwhZhnJ+nnQk1FWwxTk6Qd+meNt2JDTpA2G8/nWreTcW7G5pZhmS43DZxkHVOf8Aad4NA8LwHgck+71PViYA9ScAedHrYNpIRQHYBFJYH3WKsXjYqQ2/UiJzXh+bkjy4x7dX+h6vjxdW+l0PuN/VLDwpghQdWJBMe72wBjzpfxX6gusG0XWQFQrsJkEzEQcxEmOh8xSS5q9s2pSZJ1BZkIdj4cjBAkdTRnFWWJuG3atotoAnS06f5SWODBx5kgVB4cKcYRX1ZRSnuTDbfNLiW9Nx/aMCD7TQFJiZKmSSM9ew85UfqFWvMLiYJZV0oBLTJZm6T8fWhuJujSu+rM9oxECcZ1fSiOW8cVdSrLE9THQA/CG+YjrV1hXj4uce9k3P1Z8X0R5Nwwe9bttMOwXG/iwCMdCfpXpXDcoXgr+u0Rpa0ytB/wC4GUgx/wCSxt1U964jkzWRD3NQKbDZ0a2xYBCANSkQSSoPigZzRbc3dmMjDbeIalIOZUkSII2n6Vz+T5DyytdLT/UfFh46Z03F/qcmy6uQr52EGejDzmvOrHMntsxUnxTqnOqd9U+98ajzPmOp2YmB/aq7vEh7SrjwiQfU/X969HB48cS2u+zlyZOT17HQcPzhWUBERNIjSoGk+cdKU8YTdYtoCGNJjZonxCPLHwpdwDnWANzt+fT401sNqB+o7HqPnQlCOGfwjRm8kdi+/wANjxbd6E/hAs/Dr8sU3voAsD8+fnS5hqGMQ23UYEj02+Qq8MzJzxIFZc7A/sf3qi/wmppGD28s7UWtsT6CPt/itAdxmurmc3AFAb+qsrDB/wCKym9QT0yq9cwR3pXzGW0AD3jI85x6UZxHBOY0uMf1A59TUjwjalaBjeDiIO07dKWUW7VDJpbGHAcIttfCMnc9f+KO9mGQgiRv8RkfUUD7UhcD7VfavFRmna1oVd7FPFcnW47PJBb6HHn+TVNjkURqeY2gQfvTyQdsVADypVCF3Q1y6sW3OVAsGDENO+M+tX8PweicsSd5PkBsMbAUZFbApqSF2DrYArZt0WLYqxbQ7UeZlADSYipBaOFodhVi2l/pFL6iG9Ni8VIIDTAcOv8ATVi2E7UryoZYmLLaxvvVlzmK2d/ejAz+CmqcHbPQ/Wix+mhglT3zJzHfvFc+bPFqrotiwyTvsB5ZzkI1pGRiSpdjIBBKtJ2PiIx2GucwKHu8XpjuT9BvEdhmj+O5L7NTcAlgNKidy0KBnzigrHJr/wDqPdWIbSo1CNP9c53PxxtXHGOKLbT7Ol82kq6HHDc6Fu1cKtovPohomF/1AxmcHS0RH3opLR9jqNn2rOFVFJ0+ytgwoKBgbrTJzjO5FIg7W4ChHOzBQAPVi8s5jZRAnoKrXg711WSCGGwRtlAgiAQCYYjf3gD5VyZMai24a/3/AF+5aMm+w/mPI3v3HDLbU6NelGVUGwgZhRM4rnXtabwV7Rn3SZwInJzGroI9e9N+ScvvXFuC1/0yWtlndmLqFjG0HIyFjHXcx5hyl2YTbAvBWYuNWkjxiWhiCZJGw7neljmcqU+tBeOrcewV74GlkXxmExJx3zsMZNXPxZ0AQJzBjI6GOomkvC8Vr9zOSAcx7qmJ2mcUeHAUM504mGgELIG8wd9XmPr3p4lK/azm+NxBLnDl5DEQ6kR26TP5tWcDaL4GSqNJG0rpxnuK6rh+QWHsgm8VuMNXhAwDIWZydt/Kt2eB9ngAbBTk5CzH33pH5ak3x7Qy8drs5RJmRHhyfIbfeuitWwZZca4Yjziq7PLiLt0FfAVGk4/mnUuOmAc96L4ThHVFDRIEY8tvpQy5lNjY8XEGubxQV8dFG9M71qgboAquOmJMAPC+ELJwN60LMD+/f/NXtdHcVW14V1JMg6BGtZrKsZxWVUkCKK29uQRnNbBrYautnIRayx/nI9NP+KmqRvn1rYatzS0NZualNQmsmjRrLNVTR46VSDUgaVxQVIJF0VIXhQuqs1ihxQ6kHrdXvViMO9K/aVguUrxh9Qchh3FSN6k63jU/bGpvCUWVDuxxbA+EkelOOF5w4OW1Dsc1xy3vOpC8e9QyeJGfaKw8jielcPzSy3vQp7kiKX/qLirLi2ntVCFizlDJhdgNM5Jx8z0rh/4g9617Y+Vcsf8AGqMr5Mq/LtVQx5jd4dhb0o4IQBoaASMysbSdUncyO1V8PzZrb60MGNPSIiIiI+nnQPtB2FYXFdcfGxpU1f3IvNJ9MZLz+8Nnj0AHl0HahrvMrjGSxJz1Ox3+FBlh5VrUO9OvHxrqK/YV5Z/MstwohQAOwEfao3oaNQBjAkTA7CdhUJ860zU/CPyF5P5lntDGnMdvSY+5+dWDj7g/nNCitGh6UPkv2D6kvmErzK6P+43zqt+YXP8A9j/7j/mhiKiQK3pQ+QPUl8yb8STuxPqaqN2sNVtTqKFcjZu1Br9RZara3TcReRb/ABFZQ2g9/vW63E3IJqYrKyrECwVhrKygEytmsrKxjRNSBrVZWCYa1WVlYBsVIVlZRASFbrdZQCit6mlbrKxiZqJNZWUhX2K2NbU1lZTIm+zZqNZWVgmjWjWqysBm1NbasrKV9jLorY1qa3WVjEai1ZWUTETUTWVlYxGsrKygKf/Z"/>
          <p:cNvSpPr>
            <a:spLocks noChangeAspect="1" noChangeArrowheads="1"/>
          </p:cNvSpPr>
          <p:nvPr/>
        </p:nvSpPr>
        <p:spPr bwMode="auto">
          <a:xfrm>
            <a:off x="307975" y="-16383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2" descr="https://encrypted-tbn3.gstatic.com/images?q=tbn:ANd9GcTKdhrGAPnlUxcAHyTPSUfKPpKU25pBH4cG_e5bi8xeGCvK7BFo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96" y="0"/>
            <a:ext cx="9179169" cy="6858000"/>
          </a:xfrm>
          <a:prstGeom prst="rect">
            <a:avLst/>
          </a:prstGeom>
        </p:spPr>
      </p:pic>
      <p:pic>
        <p:nvPicPr>
          <p:cNvPr id="3074" name="Picture 2" descr="https://upload.wikimedia.org/wikipedia/commons/thumb/7/78/Sparkler.JPG/220px-Sparkl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066" y="4097215"/>
            <a:ext cx="503929" cy="37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thumb/7/78/Sparkler.JPG/220px-Sparkl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93" y="2040246"/>
            <a:ext cx="289662" cy="21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thumb/7/78/Sparkler.JPG/220px-Sparkl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482" y="912822"/>
            <a:ext cx="138708" cy="10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29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operaplus.cz/pix/5/4/9/0/5490-svetova-operni-divadla-metropolitni-opera-new-york-1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4" y="0"/>
            <a:ext cx="8653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234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tavba-domu.cz/repository/Image/galerie/normal/vanoc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87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209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operaplus.cz/pix/5/4/9/0/5490-svetova-operni-divadla-metropolitni-opera-new-york-1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4" y="0"/>
            <a:ext cx="8653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545840" y="4277360"/>
            <a:ext cx="487680" cy="487680"/>
          </a:xfrm>
          <a:prstGeom prst="ellipse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291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operaplus.cz/pix/5/4/9/0/5490-svetova-operni-divadla-metropolitni-opera-new-york-1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4" y="0"/>
            <a:ext cx="8653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upload.wikimedia.org/wikipedia/commons/thumb/7/78/Sparkler.JPG/220px-Sparkl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987" y="1350411"/>
            <a:ext cx="346174" cy="25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8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9679" y="609986"/>
            <a:ext cx="1038248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159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9679" y="609986"/>
            <a:ext cx="1038248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b="1" dirty="0">
                <a:solidFill>
                  <a:srgbClr val="FF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TGAGCGCTGCTCAGATAGCGATGGTCTGGCCCCTCCTCAGCATC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203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6" name="Text Box 4"/>
          <p:cNvSpPr txBox="1">
            <a:spLocks noChangeArrowheads="1"/>
          </p:cNvSpPr>
          <p:nvPr/>
        </p:nvSpPr>
        <p:spPr bwMode="auto">
          <a:xfrm>
            <a:off x="4719639" y="1501776"/>
            <a:ext cx="46714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1963 Julius Marmur: renaturace DNA</a:t>
            </a: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6" y="1406526"/>
            <a:ext cx="274002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02300" y="2330450"/>
            <a:ext cx="2865438" cy="387350"/>
            <a:chOff x="2632" y="1720"/>
            <a:chExt cx="1805" cy="244"/>
          </a:xfrm>
        </p:grpSpPr>
        <p:sp>
          <p:nvSpPr>
            <p:cNvPr id="9233" name="Freeform 7"/>
            <p:cNvSpPr>
              <a:spLocks/>
            </p:cNvSpPr>
            <p:nvPr/>
          </p:nvSpPr>
          <p:spPr bwMode="auto">
            <a:xfrm>
              <a:off x="2632" y="1720"/>
              <a:ext cx="1731" cy="227"/>
            </a:xfrm>
            <a:custGeom>
              <a:avLst/>
              <a:gdLst>
                <a:gd name="T0" fmla="*/ 7 w 1776"/>
                <a:gd name="T1" fmla="*/ 2 h 650"/>
                <a:gd name="T2" fmla="*/ 50 w 1776"/>
                <a:gd name="T3" fmla="*/ 4 h 650"/>
                <a:gd name="T4" fmla="*/ 301 w 1776"/>
                <a:gd name="T5" fmla="*/ 25 h 650"/>
                <a:gd name="T6" fmla="*/ 595 w 1776"/>
                <a:gd name="T7" fmla="*/ 0 h 650"/>
                <a:gd name="T8" fmla="*/ 847 w 1776"/>
                <a:gd name="T9" fmla="*/ 28 h 650"/>
                <a:gd name="T10" fmla="*/ 1099 w 1776"/>
                <a:gd name="T11" fmla="*/ 0 h 650"/>
                <a:gd name="T12" fmla="*/ 1393 w 1776"/>
                <a:gd name="T13" fmla="*/ 28 h 650"/>
                <a:gd name="T14" fmla="*/ 1644 w 1776"/>
                <a:gd name="T15" fmla="*/ 2 h 6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76"/>
                <a:gd name="T25" fmla="*/ 0 h 650"/>
                <a:gd name="T26" fmla="*/ 1776 w 1776"/>
                <a:gd name="T27" fmla="*/ 650 h 6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76" h="650">
                  <a:moveTo>
                    <a:pt x="7" y="53"/>
                  </a:moveTo>
                  <a:cubicBezTo>
                    <a:pt x="3" y="30"/>
                    <a:pt x="0" y="7"/>
                    <a:pt x="53" y="98"/>
                  </a:cubicBezTo>
                  <a:cubicBezTo>
                    <a:pt x="106" y="189"/>
                    <a:pt x="227" y="612"/>
                    <a:pt x="325" y="597"/>
                  </a:cubicBezTo>
                  <a:cubicBezTo>
                    <a:pt x="423" y="582"/>
                    <a:pt x="544" y="0"/>
                    <a:pt x="642" y="8"/>
                  </a:cubicBezTo>
                  <a:cubicBezTo>
                    <a:pt x="740" y="16"/>
                    <a:pt x="824" y="643"/>
                    <a:pt x="915" y="643"/>
                  </a:cubicBezTo>
                  <a:cubicBezTo>
                    <a:pt x="1006" y="643"/>
                    <a:pt x="1089" y="8"/>
                    <a:pt x="1187" y="8"/>
                  </a:cubicBezTo>
                  <a:cubicBezTo>
                    <a:pt x="1285" y="8"/>
                    <a:pt x="1406" y="636"/>
                    <a:pt x="1504" y="643"/>
                  </a:cubicBezTo>
                  <a:cubicBezTo>
                    <a:pt x="1602" y="650"/>
                    <a:pt x="1689" y="351"/>
                    <a:pt x="1776" y="53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34" name="Freeform 8"/>
            <p:cNvSpPr>
              <a:spLocks/>
            </p:cNvSpPr>
            <p:nvPr/>
          </p:nvSpPr>
          <p:spPr bwMode="auto">
            <a:xfrm flipV="1">
              <a:off x="2706" y="1730"/>
              <a:ext cx="1731" cy="234"/>
            </a:xfrm>
            <a:custGeom>
              <a:avLst/>
              <a:gdLst>
                <a:gd name="T0" fmla="*/ 7 w 1776"/>
                <a:gd name="T1" fmla="*/ 3 h 650"/>
                <a:gd name="T2" fmla="*/ 50 w 1776"/>
                <a:gd name="T3" fmla="*/ 5 h 650"/>
                <a:gd name="T4" fmla="*/ 301 w 1776"/>
                <a:gd name="T5" fmla="*/ 28 h 650"/>
                <a:gd name="T6" fmla="*/ 595 w 1776"/>
                <a:gd name="T7" fmla="*/ 0 h 650"/>
                <a:gd name="T8" fmla="*/ 847 w 1776"/>
                <a:gd name="T9" fmla="*/ 30 h 650"/>
                <a:gd name="T10" fmla="*/ 1099 w 1776"/>
                <a:gd name="T11" fmla="*/ 0 h 650"/>
                <a:gd name="T12" fmla="*/ 1393 w 1776"/>
                <a:gd name="T13" fmla="*/ 30 h 650"/>
                <a:gd name="T14" fmla="*/ 1644 w 1776"/>
                <a:gd name="T15" fmla="*/ 3 h 6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76"/>
                <a:gd name="T25" fmla="*/ 0 h 650"/>
                <a:gd name="T26" fmla="*/ 1776 w 1776"/>
                <a:gd name="T27" fmla="*/ 650 h 6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76" h="650">
                  <a:moveTo>
                    <a:pt x="7" y="53"/>
                  </a:moveTo>
                  <a:cubicBezTo>
                    <a:pt x="3" y="30"/>
                    <a:pt x="0" y="7"/>
                    <a:pt x="53" y="98"/>
                  </a:cubicBezTo>
                  <a:cubicBezTo>
                    <a:pt x="106" y="189"/>
                    <a:pt x="227" y="612"/>
                    <a:pt x="325" y="597"/>
                  </a:cubicBezTo>
                  <a:cubicBezTo>
                    <a:pt x="423" y="582"/>
                    <a:pt x="544" y="0"/>
                    <a:pt x="642" y="8"/>
                  </a:cubicBezTo>
                  <a:cubicBezTo>
                    <a:pt x="740" y="16"/>
                    <a:pt x="824" y="643"/>
                    <a:pt x="915" y="643"/>
                  </a:cubicBezTo>
                  <a:cubicBezTo>
                    <a:pt x="1006" y="643"/>
                    <a:pt x="1089" y="8"/>
                    <a:pt x="1187" y="8"/>
                  </a:cubicBezTo>
                  <a:cubicBezTo>
                    <a:pt x="1285" y="8"/>
                    <a:pt x="1406" y="636"/>
                    <a:pt x="1504" y="643"/>
                  </a:cubicBezTo>
                  <a:cubicBezTo>
                    <a:pt x="1602" y="650"/>
                    <a:pt x="1689" y="351"/>
                    <a:pt x="1776" y="53"/>
                  </a:cubicBezTo>
                </a:path>
              </a:pathLst>
            </a:custGeom>
            <a:noFill/>
            <a:ln w="38100" cmpd="sng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062539" y="2894014"/>
            <a:ext cx="5407022" cy="1392237"/>
            <a:chOff x="2229" y="2075"/>
            <a:chExt cx="3406" cy="877"/>
          </a:xfrm>
        </p:grpSpPr>
        <p:sp>
          <p:nvSpPr>
            <p:cNvPr id="9228" name="AutoShape 10"/>
            <p:cNvSpPr>
              <a:spLocks noChangeArrowheads="1"/>
            </p:cNvSpPr>
            <p:nvPr/>
          </p:nvSpPr>
          <p:spPr bwMode="auto">
            <a:xfrm>
              <a:off x="3492" y="2075"/>
              <a:ext cx="210" cy="311"/>
            </a:xfrm>
            <a:prstGeom prst="downArrow">
              <a:avLst>
                <a:gd name="adj1" fmla="val 50000"/>
                <a:gd name="adj2" fmla="val 37024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cs-CZ" altLang="cs-CZ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29" name="Freeform 11"/>
            <p:cNvSpPr>
              <a:spLocks/>
            </p:cNvSpPr>
            <p:nvPr/>
          </p:nvSpPr>
          <p:spPr bwMode="auto">
            <a:xfrm>
              <a:off x="3895" y="2457"/>
              <a:ext cx="867" cy="495"/>
            </a:xfrm>
            <a:custGeom>
              <a:avLst/>
              <a:gdLst>
                <a:gd name="T0" fmla="*/ 23 w 867"/>
                <a:gd name="T1" fmla="*/ 47 h 495"/>
                <a:gd name="T2" fmla="*/ 68 w 867"/>
                <a:gd name="T3" fmla="*/ 62 h 495"/>
                <a:gd name="T4" fmla="*/ 73 w 867"/>
                <a:gd name="T5" fmla="*/ 422 h 495"/>
                <a:gd name="T6" fmla="*/ 503 w 867"/>
                <a:gd name="T7" fmla="*/ 386 h 495"/>
                <a:gd name="T8" fmla="*/ 274 w 867"/>
                <a:gd name="T9" fmla="*/ 38 h 495"/>
                <a:gd name="T10" fmla="*/ 302 w 867"/>
                <a:gd name="T11" fmla="*/ 312 h 495"/>
                <a:gd name="T12" fmla="*/ 585 w 867"/>
                <a:gd name="T13" fmla="*/ 66 h 495"/>
                <a:gd name="T14" fmla="*/ 823 w 867"/>
                <a:gd name="T15" fmla="*/ 166 h 495"/>
                <a:gd name="T16" fmla="*/ 850 w 867"/>
                <a:gd name="T17" fmla="*/ 495 h 4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67"/>
                <a:gd name="T28" fmla="*/ 0 h 495"/>
                <a:gd name="T29" fmla="*/ 867 w 867"/>
                <a:gd name="T30" fmla="*/ 495 h 4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67" h="495">
                  <a:moveTo>
                    <a:pt x="23" y="47"/>
                  </a:moveTo>
                  <a:cubicBezTo>
                    <a:pt x="19" y="38"/>
                    <a:pt x="60" y="0"/>
                    <a:pt x="68" y="62"/>
                  </a:cubicBezTo>
                  <a:cubicBezTo>
                    <a:pt x="76" y="124"/>
                    <a:pt x="0" y="368"/>
                    <a:pt x="73" y="422"/>
                  </a:cubicBezTo>
                  <a:cubicBezTo>
                    <a:pt x="146" y="476"/>
                    <a:pt x="470" y="450"/>
                    <a:pt x="503" y="386"/>
                  </a:cubicBezTo>
                  <a:cubicBezTo>
                    <a:pt x="536" y="322"/>
                    <a:pt x="308" y="50"/>
                    <a:pt x="274" y="38"/>
                  </a:cubicBezTo>
                  <a:cubicBezTo>
                    <a:pt x="240" y="26"/>
                    <a:pt x="250" y="307"/>
                    <a:pt x="302" y="312"/>
                  </a:cubicBezTo>
                  <a:cubicBezTo>
                    <a:pt x="354" y="317"/>
                    <a:pt x="498" y="90"/>
                    <a:pt x="585" y="66"/>
                  </a:cubicBezTo>
                  <a:cubicBezTo>
                    <a:pt x="672" y="42"/>
                    <a:pt x="779" y="94"/>
                    <a:pt x="823" y="166"/>
                  </a:cubicBezTo>
                  <a:cubicBezTo>
                    <a:pt x="867" y="238"/>
                    <a:pt x="845" y="427"/>
                    <a:pt x="850" y="49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30" name="Freeform 12"/>
            <p:cNvSpPr>
              <a:spLocks/>
            </p:cNvSpPr>
            <p:nvPr/>
          </p:nvSpPr>
          <p:spPr bwMode="auto">
            <a:xfrm>
              <a:off x="2229" y="2450"/>
              <a:ext cx="1221" cy="456"/>
            </a:xfrm>
            <a:custGeom>
              <a:avLst/>
              <a:gdLst>
                <a:gd name="T0" fmla="*/ 7 w 1221"/>
                <a:gd name="T1" fmla="*/ 261 h 456"/>
                <a:gd name="T2" fmla="*/ 52 w 1221"/>
                <a:gd name="T3" fmla="*/ 245 h 456"/>
                <a:gd name="T4" fmla="*/ 317 w 1221"/>
                <a:gd name="T5" fmla="*/ 65 h 456"/>
                <a:gd name="T6" fmla="*/ 414 w 1221"/>
                <a:gd name="T7" fmla="*/ 229 h 456"/>
                <a:gd name="T8" fmla="*/ 423 w 1221"/>
                <a:gd name="T9" fmla="*/ 329 h 456"/>
                <a:gd name="T10" fmla="*/ 1157 w 1221"/>
                <a:gd name="T11" fmla="*/ 277 h 456"/>
                <a:gd name="T12" fmla="*/ 807 w 1221"/>
                <a:gd name="T13" fmla="*/ 439 h 456"/>
                <a:gd name="T14" fmla="*/ 825 w 1221"/>
                <a:gd name="T15" fmla="*/ 174 h 456"/>
                <a:gd name="T16" fmla="*/ 779 w 1221"/>
                <a:gd name="T17" fmla="*/ 0 h 4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21"/>
                <a:gd name="T28" fmla="*/ 0 h 456"/>
                <a:gd name="T29" fmla="*/ 1221 w 1221"/>
                <a:gd name="T30" fmla="*/ 456 h 4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21" h="456">
                  <a:moveTo>
                    <a:pt x="7" y="261"/>
                  </a:moveTo>
                  <a:cubicBezTo>
                    <a:pt x="3" y="269"/>
                    <a:pt x="0" y="277"/>
                    <a:pt x="52" y="245"/>
                  </a:cubicBezTo>
                  <a:cubicBezTo>
                    <a:pt x="103" y="212"/>
                    <a:pt x="257" y="68"/>
                    <a:pt x="317" y="65"/>
                  </a:cubicBezTo>
                  <a:cubicBezTo>
                    <a:pt x="377" y="62"/>
                    <a:pt x="396" y="185"/>
                    <a:pt x="414" y="229"/>
                  </a:cubicBezTo>
                  <a:cubicBezTo>
                    <a:pt x="432" y="273"/>
                    <a:pt x="299" y="321"/>
                    <a:pt x="423" y="329"/>
                  </a:cubicBezTo>
                  <a:cubicBezTo>
                    <a:pt x="547" y="337"/>
                    <a:pt x="1093" y="259"/>
                    <a:pt x="1157" y="277"/>
                  </a:cubicBezTo>
                  <a:cubicBezTo>
                    <a:pt x="1221" y="295"/>
                    <a:pt x="862" y="456"/>
                    <a:pt x="807" y="439"/>
                  </a:cubicBezTo>
                  <a:cubicBezTo>
                    <a:pt x="752" y="422"/>
                    <a:pt x="830" y="247"/>
                    <a:pt x="825" y="174"/>
                  </a:cubicBezTo>
                  <a:cubicBezTo>
                    <a:pt x="820" y="101"/>
                    <a:pt x="789" y="36"/>
                    <a:pt x="779" y="0"/>
                  </a:cubicBezTo>
                </a:path>
              </a:pathLst>
            </a:custGeom>
            <a:noFill/>
            <a:ln w="38100" cmpd="sng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31" name="Text Box 13"/>
            <p:cNvSpPr txBox="1">
              <a:spLocks noChangeArrowheads="1"/>
            </p:cNvSpPr>
            <p:nvPr/>
          </p:nvSpPr>
          <p:spPr bwMode="auto">
            <a:xfrm>
              <a:off x="3498" y="2569"/>
              <a:ext cx="24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cs-CZ" altLang="cs-CZ" sz="2800">
                  <a:solidFill>
                    <a:srgbClr val="FFFF00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387086" name="Text Box 14"/>
            <p:cNvSpPr txBox="1">
              <a:spLocks noChangeArrowheads="1"/>
            </p:cNvSpPr>
            <p:nvPr/>
          </p:nvSpPr>
          <p:spPr bwMode="auto">
            <a:xfrm>
              <a:off x="3850" y="2102"/>
              <a:ext cx="178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cs-CZ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denaturace (za horka)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773738" y="4502150"/>
            <a:ext cx="5199062" cy="1347788"/>
            <a:chOff x="2677" y="3025"/>
            <a:chExt cx="3275" cy="849"/>
          </a:xfrm>
        </p:grpSpPr>
        <p:grpSp>
          <p:nvGrpSpPr>
            <p:cNvPr id="9223" name="Group 16"/>
            <p:cNvGrpSpPr>
              <a:grpSpLocks/>
            </p:cNvGrpSpPr>
            <p:nvPr/>
          </p:nvGrpSpPr>
          <p:grpSpPr bwMode="auto">
            <a:xfrm>
              <a:off x="2677" y="3098"/>
              <a:ext cx="1805" cy="776"/>
              <a:chOff x="2677" y="3098"/>
              <a:chExt cx="1805" cy="776"/>
            </a:xfrm>
          </p:grpSpPr>
          <p:sp>
            <p:nvSpPr>
              <p:cNvPr id="9225" name="Freeform 17"/>
              <p:cNvSpPr>
                <a:spLocks/>
              </p:cNvSpPr>
              <p:nvPr/>
            </p:nvSpPr>
            <p:spPr bwMode="auto">
              <a:xfrm>
                <a:off x="2677" y="3630"/>
                <a:ext cx="1731" cy="227"/>
              </a:xfrm>
              <a:custGeom>
                <a:avLst/>
                <a:gdLst>
                  <a:gd name="T0" fmla="*/ 7 w 1776"/>
                  <a:gd name="T1" fmla="*/ 2 h 650"/>
                  <a:gd name="T2" fmla="*/ 50 w 1776"/>
                  <a:gd name="T3" fmla="*/ 4 h 650"/>
                  <a:gd name="T4" fmla="*/ 301 w 1776"/>
                  <a:gd name="T5" fmla="*/ 25 h 650"/>
                  <a:gd name="T6" fmla="*/ 595 w 1776"/>
                  <a:gd name="T7" fmla="*/ 0 h 650"/>
                  <a:gd name="T8" fmla="*/ 847 w 1776"/>
                  <a:gd name="T9" fmla="*/ 28 h 650"/>
                  <a:gd name="T10" fmla="*/ 1099 w 1776"/>
                  <a:gd name="T11" fmla="*/ 0 h 650"/>
                  <a:gd name="T12" fmla="*/ 1393 w 1776"/>
                  <a:gd name="T13" fmla="*/ 28 h 650"/>
                  <a:gd name="T14" fmla="*/ 1644 w 1776"/>
                  <a:gd name="T15" fmla="*/ 2 h 6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76"/>
                  <a:gd name="T25" fmla="*/ 0 h 650"/>
                  <a:gd name="T26" fmla="*/ 1776 w 1776"/>
                  <a:gd name="T27" fmla="*/ 650 h 6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76" h="650">
                    <a:moveTo>
                      <a:pt x="7" y="53"/>
                    </a:moveTo>
                    <a:cubicBezTo>
                      <a:pt x="3" y="30"/>
                      <a:pt x="0" y="7"/>
                      <a:pt x="53" y="98"/>
                    </a:cubicBezTo>
                    <a:cubicBezTo>
                      <a:pt x="106" y="189"/>
                      <a:pt x="227" y="612"/>
                      <a:pt x="325" y="597"/>
                    </a:cubicBezTo>
                    <a:cubicBezTo>
                      <a:pt x="423" y="582"/>
                      <a:pt x="544" y="0"/>
                      <a:pt x="642" y="8"/>
                    </a:cubicBezTo>
                    <a:cubicBezTo>
                      <a:pt x="740" y="16"/>
                      <a:pt x="824" y="643"/>
                      <a:pt x="915" y="643"/>
                    </a:cubicBezTo>
                    <a:cubicBezTo>
                      <a:pt x="1006" y="643"/>
                      <a:pt x="1089" y="8"/>
                      <a:pt x="1187" y="8"/>
                    </a:cubicBezTo>
                    <a:cubicBezTo>
                      <a:pt x="1285" y="8"/>
                      <a:pt x="1406" y="636"/>
                      <a:pt x="1504" y="643"/>
                    </a:cubicBezTo>
                    <a:cubicBezTo>
                      <a:pt x="1602" y="650"/>
                      <a:pt x="1689" y="351"/>
                      <a:pt x="1776" y="53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226" name="Freeform 18"/>
              <p:cNvSpPr>
                <a:spLocks/>
              </p:cNvSpPr>
              <p:nvPr/>
            </p:nvSpPr>
            <p:spPr bwMode="auto">
              <a:xfrm flipV="1">
                <a:off x="2751" y="3640"/>
                <a:ext cx="1731" cy="234"/>
              </a:xfrm>
              <a:custGeom>
                <a:avLst/>
                <a:gdLst>
                  <a:gd name="T0" fmla="*/ 7 w 1776"/>
                  <a:gd name="T1" fmla="*/ 3 h 650"/>
                  <a:gd name="T2" fmla="*/ 50 w 1776"/>
                  <a:gd name="T3" fmla="*/ 5 h 650"/>
                  <a:gd name="T4" fmla="*/ 301 w 1776"/>
                  <a:gd name="T5" fmla="*/ 28 h 650"/>
                  <a:gd name="T6" fmla="*/ 595 w 1776"/>
                  <a:gd name="T7" fmla="*/ 0 h 650"/>
                  <a:gd name="T8" fmla="*/ 847 w 1776"/>
                  <a:gd name="T9" fmla="*/ 30 h 650"/>
                  <a:gd name="T10" fmla="*/ 1099 w 1776"/>
                  <a:gd name="T11" fmla="*/ 0 h 650"/>
                  <a:gd name="T12" fmla="*/ 1393 w 1776"/>
                  <a:gd name="T13" fmla="*/ 30 h 650"/>
                  <a:gd name="T14" fmla="*/ 1644 w 1776"/>
                  <a:gd name="T15" fmla="*/ 3 h 6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76"/>
                  <a:gd name="T25" fmla="*/ 0 h 650"/>
                  <a:gd name="T26" fmla="*/ 1776 w 1776"/>
                  <a:gd name="T27" fmla="*/ 650 h 6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76" h="650">
                    <a:moveTo>
                      <a:pt x="7" y="53"/>
                    </a:moveTo>
                    <a:cubicBezTo>
                      <a:pt x="3" y="30"/>
                      <a:pt x="0" y="7"/>
                      <a:pt x="53" y="98"/>
                    </a:cubicBezTo>
                    <a:cubicBezTo>
                      <a:pt x="106" y="189"/>
                      <a:pt x="227" y="612"/>
                      <a:pt x="325" y="597"/>
                    </a:cubicBezTo>
                    <a:cubicBezTo>
                      <a:pt x="423" y="582"/>
                      <a:pt x="544" y="0"/>
                      <a:pt x="642" y="8"/>
                    </a:cubicBezTo>
                    <a:cubicBezTo>
                      <a:pt x="740" y="16"/>
                      <a:pt x="824" y="643"/>
                      <a:pt x="915" y="643"/>
                    </a:cubicBezTo>
                    <a:cubicBezTo>
                      <a:pt x="1006" y="643"/>
                      <a:pt x="1089" y="8"/>
                      <a:pt x="1187" y="8"/>
                    </a:cubicBezTo>
                    <a:cubicBezTo>
                      <a:pt x="1285" y="8"/>
                      <a:pt x="1406" y="636"/>
                      <a:pt x="1504" y="643"/>
                    </a:cubicBezTo>
                    <a:cubicBezTo>
                      <a:pt x="1602" y="650"/>
                      <a:pt x="1689" y="351"/>
                      <a:pt x="1776" y="53"/>
                    </a:cubicBezTo>
                  </a:path>
                </a:pathLst>
              </a:custGeom>
              <a:noFill/>
              <a:ln w="38100" cmpd="sng">
                <a:solidFill>
                  <a:srgbClr val="FFC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227" name="AutoShape 19"/>
              <p:cNvSpPr>
                <a:spLocks noChangeArrowheads="1"/>
              </p:cNvSpPr>
              <p:nvPr/>
            </p:nvSpPr>
            <p:spPr bwMode="auto">
              <a:xfrm>
                <a:off x="3473" y="3098"/>
                <a:ext cx="210" cy="311"/>
              </a:xfrm>
              <a:prstGeom prst="downArrow">
                <a:avLst>
                  <a:gd name="adj1" fmla="val 50000"/>
                  <a:gd name="adj2" fmla="val 37024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87092" name="Text Box 20"/>
            <p:cNvSpPr txBox="1">
              <a:spLocks noChangeArrowheads="1"/>
            </p:cNvSpPr>
            <p:nvPr/>
          </p:nvSpPr>
          <p:spPr bwMode="auto">
            <a:xfrm>
              <a:off x="3809" y="3025"/>
              <a:ext cx="2143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cs-CZ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renaturace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cs-CZ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(při pomalém ochlazování)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74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ChangeArrowheads="1"/>
          </p:cNvSpPr>
          <p:nvPr/>
        </p:nvSpPr>
        <p:spPr bwMode="auto">
          <a:xfrm>
            <a:off x="5621656" y="1559878"/>
            <a:ext cx="4519613" cy="161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000" b="1" dirty="0">
                <a:solidFill>
                  <a:srgbClr val="FFC000"/>
                </a:solidFill>
                <a:latin typeface="Arial" panose="020B0604020202020204" pitchFamily="34" charset="0"/>
              </a:rPr>
              <a:t>hybridizační sonda</a:t>
            </a:r>
          </a:p>
          <a:p>
            <a:pPr fontAlgn="base"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1800" b="1" dirty="0">
                <a:solidFill>
                  <a:srgbClr val="FFFF00"/>
                </a:solidFill>
                <a:latin typeface="Arial" panose="020B0604020202020204" pitchFamily="34" charset="0"/>
              </a:rPr>
              <a:t>-známá sekvence navržená  (syntetizovaná) tak, aby se párovala s cílovou DNA, která nás zajímá </a:t>
            </a:r>
          </a:p>
          <a:p>
            <a:pPr fontAlgn="base"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1800" b="1" dirty="0">
                <a:solidFill>
                  <a:srgbClr val="FFFF00"/>
                </a:solidFill>
                <a:latin typeface="Arial" panose="020B0604020202020204" pitchFamily="34" charset="0"/>
              </a:rPr>
              <a:t>-může být značená</a:t>
            </a:r>
          </a:p>
        </p:txBody>
      </p:sp>
      <p:sp>
        <p:nvSpPr>
          <p:cNvPr id="388099" name="Rectangle 3"/>
          <p:cNvSpPr>
            <a:spLocks noChangeArrowheads="1"/>
          </p:cNvSpPr>
          <p:nvPr/>
        </p:nvSpPr>
        <p:spPr bwMode="auto">
          <a:xfrm>
            <a:off x="5711826" y="5364164"/>
            <a:ext cx="4905374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000" b="1" dirty="0">
                <a:solidFill>
                  <a:srgbClr val="FFFFFF"/>
                </a:solidFill>
                <a:latin typeface="Arial" panose="020B0604020202020204" pitchFamily="34" charset="0"/>
              </a:rPr>
              <a:t>target DNA</a:t>
            </a:r>
          </a:p>
          <a:p>
            <a:pPr fontAlgn="base"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FFFF"/>
                </a:solidFill>
                <a:latin typeface="Arial" panose="020B0604020202020204" pitchFamily="34" charset="0"/>
              </a:rPr>
              <a:t> -</a:t>
            </a:r>
            <a:r>
              <a:rPr lang="cs-CZ" altLang="cs-CZ" sz="1800" b="1" dirty="0">
                <a:solidFill>
                  <a:srgbClr val="FFFF00"/>
                </a:solidFill>
                <a:latin typeface="Arial" panose="020B0604020202020204" pitchFamily="34" charset="0"/>
              </a:rPr>
              <a:t>detekovaná pomocí hybridizační sondy</a:t>
            </a:r>
            <a:endParaRPr lang="cs-CZ" altLang="cs-CZ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371850" y="3810000"/>
            <a:ext cx="4328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12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altLang="cs-CZ" sz="18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741614" y="4741863"/>
            <a:ext cx="2555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2000" b="1">
                <a:solidFill>
                  <a:srgbClr val="FFFFFF"/>
                </a:solidFill>
                <a:latin typeface="Arial" panose="020B0604020202020204" pitchFamily="34" charset="0"/>
              </a:rPr>
              <a:t>GCTTATGCTGGAAT </a:t>
            </a:r>
            <a:endParaRPr lang="en-US" altLang="cs-CZ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741614" y="2460625"/>
            <a:ext cx="2517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2000" b="1" dirty="0">
                <a:solidFill>
                  <a:srgbClr val="FFC000"/>
                </a:solidFill>
                <a:latin typeface="Arial" panose="020B0604020202020204" pitchFamily="34" charset="0"/>
              </a:rPr>
              <a:t>CGAATACGACCTTA</a:t>
            </a:r>
            <a:endParaRPr lang="en-US" altLang="cs-CZ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6978650" y="3213100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2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altLang="cs-CZ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>
            <a:off x="2452688" y="5106988"/>
            <a:ext cx="2747962" cy="500062"/>
          </a:xfrm>
          <a:custGeom>
            <a:avLst/>
            <a:gdLst>
              <a:gd name="T0" fmla="*/ 2147483646 w 1731"/>
              <a:gd name="T1" fmla="*/ 2147483646 h 315"/>
              <a:gd name="T2" fmla="*/ 2147483646 w 1731"/>
              <a:gd name="T3" fmla="*/ 2147483646 h 315"/>
              <a:gd name="T4" fmla="*/ 2147483646 w 1731"/>
              <a:gd name="T5" fmla="*/ 2147483646 h 315"/>
              <a:gd name="T6" fmla="*/ 2147483646 w 1731"/>
              <a:gd name="T7" fmla="*/ 2147483646 h 315"/>
              <a:gd name="T8" fmla="*/ 2147483646 w 1731"/>
              <a:gd name="T9" fmla="*/ 2147483646 h 315"/>
              <a:gd name="T10" fmla="*/ 2147483646 w 1731"/>
              <a:gd name="T11" fmla="*/ 2147483646 h 315"/>
              <a:gd name="T12" fmla="*/ 2147483646 w 1731"/>
              <a:gd name="T13" fmla="*/ 2147483646 h 315"/>
              <a:gd name="T14" fmla="*/ 2147483646 w 1731"/>
              <a:gd name="T15" fmla="*/ 2147483646 h 3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31"/>
              <a:gd name="T25" fmla="*/ 0 h 315"/>
              <a:gd name="T26" fmla="*/ 1731 w 1731"/>
              <a:gd name="T27" fmla="*/ 315 h 31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31" h="315">
                <a:moveTo>
                  <a:pt x="7" y="16"/>
                </a:moveTo>
                <a:cubicBezTo>
                  <a:pt x="3" y="8"/>
                  <a:pt x="0" y="0"/>
                  <a:pt x="52" y="32"/>
                </a:cubicBezTo>
                <a:cubicBezTo>
                  <a:pt x="103" y="65"/>
                  <a:pt x="222" y="165"/>
                  <a:pt x="317" y="212"/>
                </a:cubicBezTo>
                <a:cubicBezTo>
                  <a:pt x="412" y="259"/>
                  <a:pt x="526" y="309"/>
                  <a:pt x="622" y="312"/>
                </a:cubicBezTo>
                <a:cubicBezTo>
                  <a:pt x="718" y="315"/>
                  <a:pt x="801" y="245"/>
                  <a:pt x="892" y="228"/>
                </a:cubicBezTo>
                <a:cubicBezTo>
                  <a:pt x="983" y="211"/>
                  <a:pt x="1074" y="212"/>
                  <a:pt x="1170" y="212"/>
                </a:cubicBezTo>
                <a:cubicBezTo>
                  <a:pt x="1266" y="212"/>
                  <a:pt x="1373" y="261"/>
                  <a:pt x="1466" y="228"/>
                </a:cubicBezTo>
                <a:cubicBezTo>
                  <a:pt x="1559" y="195"/>
                  <a:pt x="1646" y="123"/>
                  <a:pt x="1731" y="1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2441576" y="2927351"/>
            <a:ext cx="2760663" cy="487363"/>
          </a:xfrm>
          <a:custGeom>
            <a:avLst/>
            <a:gdLst>
              <a:gd name="T0" fmla="*/ 2147483646 w 1739"/>
              <a:gd name="T1" fmla="*/ 2147483646 h 307"/>
              <a:gd name="T2" fmla="*/ 2147483646 w 1739"/>
              <a:gd name="T3" fmla="*/ 2147483646 h 307"/>
              <a:gd name="T4" fmla="*/ 2147483646 w 1739"/>
              <a:gd name="T5" fmla="*/ 2147483646 h 307"/>
              <a:gd name="T6" fmla="*/ 2147483646 w 1739"/>
              <a:gd name="T7" fmla="*/ 2147483646 h 307"/>
              <a:gd name="T8" fmla="*/ 2147483646 w 1739"/>
              <a:gd name="T9" fmla="*/ 2147483646 h 307"/>
              <a:gd name="T10" fmla="*/ 2147483646 w 1739"/>
              <a:gd name="T11" fmla="*/ 2147483646 h 307"/>
              <a:gd name="T12" fmla="*/ 2147483646 w 1739"/>
              <a:gd name="T13" fmla="*/ 2147483646 h 307"/>
              <a:gd name="T14" fmla="*/ 2147483646 w 1739"/>
              <a:gd name="T15" fmla="*/ 2147483646 h 3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39"/>
              <a:gd name="T25" fmla="*/ 0 h 307"/>
              <a:gd name="T26" fmla="*/ 1739 w 1739"/>
              <a:gd name="T27" fmla="*/ 307 h 3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39" h="307">
                <a:moveTo>
                  <a:pt x="15" y="239"/>
                </a:moveTo>
                <a:cubicBezTo>
                  <a:pt x="11" y="247"/>
                  <a:pt x="0" y="215"/>
                  <a:pt x="60" y="223"/>
                </a:cubicBezTo>
                <a:cubicBezTo>
                  <a:pt x="120" y="231"/>
                  <a:pt x="277" y="282"/>
                  <a:pt x="373" y="287"/>
                </a:cubicBezTo>
                <a:cubicBezTo>
                  <a:pt x="469" y="292"/>
                  <a:pt x="543" y="257"/>
                  <a:pt x="634" y="255"/>
                </a:cubicBezTo>
                <a:cubicBezTo>
                  <a:pt x="725" y="253"/>
                  <a:pt x="847" y="307"/>
                  <a:pt x="922" y="277"/>
                </a:cubicBezTo>
                <a:cubicBezTo>
                  <a:pt x="997" y="247"/>
                  <a:pt x="994" y="118"/>
                  <a:pt x="1086" y="76"/>
                </a:cubicBezTo>
                <a:cubicBezTo>
                  <a:pt x="1178" y="34"/>
                  <a:pt x="1365" y="0"/>
                  <a:pt x="1474" y="27"/>
                </a:cubicBezTo>
                <a:cubicBezTo>
                  <a:pt x="1583" y="54"/>
                  <a:pt x="1654" y="132"/>
                  <a:pt x="1739" y="239"/>
                </a:cubicBezTo>
              </a:path>
            </a:pathLst>
          </a:custGeom>
          <a:noFill/>
          <a:ln w="38100" cmpd="sng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FF9966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19288" y="3500438"/>
            <a:ext cx="7645400" cy="1092200"/>
            <a:chOff x="249" y="2205"/>
            <a:chExt cx="4816" cy="688"/>
          </a:xfrm>
        </p:grpSpPr>
        <p:sp>
          <p:nvSpPr>
            <p:cNvPr id="10252" name="Rectangle 11"/>
            <p:cNvSpPr>
              <a:spLocks noChangeArrowheads="1"/>
            </p:cNvSpPr>
            <p:nvPr/>
          </p:nvSpPr>
          <p:spPr bwMode="auto">
            <a:xfrm>
              <a:off x="3379" y="2205"/>
              <a:ext cx="158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cs-CZ" sz="2000" b="1" dirty="0">
                  <a:solidFill>
                    <a:srgbClr val="FFC000"/>
                  </a:solidFill>
                  <a:latin typeface="Arial" panose="020B0604020202020204" pitchFamily="34" charset="0"/>
                </a:rPr>
                <a:t>CGAATACGACCTTA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cs-CZ" sz="20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GCTTATGCTGGAAT</a:t>
              </a:r>
            </a:p>
          </p:txBody>
        </p:sp>
        <p:sp>
          <p:nvSpPr>
            <p:cNvPr id="10253" name="Rectangle 12"/>
            <p:cNvSpPr>
              <a:spLocks noChangeArrowheads="1"/>
            </p:cNvSpPr>
            <p:nvPr/>
          </p:nvSpPr>
          <p:spPr bwMode="auto">
            <a:xfrm>
              <a:off x="3379" y="2387"/>
              <a:ext cx="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cs-CZ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254" name="Freeform 13"/>
            <p:cNvSpPr>
              <a:spLocks/>
            </p:cNvSpPr>
            <p:nvPr/>
          </p:nvSpPr>
          <p:spPr bwMode="auto">
            <a:xfrm>
              <a:off x="3334" y="2659"/>
              <a:ext cx="1731" cy="234"/>
            </a:xfrm>
            <a:custGeom>
              <a:avLst/>
              <a:gdLst>
                <a:gd name="T0" fmla="*/ 7 w 1776"/>
                <a:gd name="T1" fmla="*/ 3 h 650"/>
                <a:gd name="T2" fmla="*/ 50 w 1776"/>
                <a:gd name="T3" fmla="*/ 5 h 650"/>
                <a:gd name="T4" fmla="*/ 301 w 1776"/>
                <a:gd name="T5" fmla="*/ 28 h 650"/>
                <a:gd name="T6" fmla="*/ 595 w 1776"/>
                <a:gd name="T7" fmla="*/ 0 h 650"/>
                <a:gd name="T8" fmla="*/ 847 w 1776"/>
                <a:gd name="T9" fmla="*/ 30 h 650"/>
                <a:gd name="T10" fmla="*/ 1099 w 1776"/>
                <a:gd name="T11" fmla="*/ 0 h 650"/>
                <a:gd name="T12" fmla="*/ 1393 w 1776"/>
                <a:gd name="T13" fmla="*/ 30 h 650"/>
                <a:gd name="T14" fmla="*/ 1644 w 1776"/>
                <a:gd name="T15" fmla="*/ 3 h 6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76"/>
                <a:gd name="T25" fmla="*/ 0 h 650"/>
                <a:gd name="T26" fmla="*/ 1776 w 1776"/>
                <a:gd name="T27" fmla="*/ 650 h 6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76" h="650">
                  <a:moveTo>
                    <a:pt x="7" y="53"/>
                  </a:moveTo>
                  <a:cubicBezTo>
                    <a:pt x="3" y="30"/>
                    <a:pt x="0" y="7"/>
                    <a:pt x="53" y="98"/>
                  </a:cubicBezTo>
                  <a:cubicBezTo>
                    <a:pt x="106" y="189"/>
                    <a:pt x="227" y="612"/>
                    <a:pt x="325" y="597"/>
                  </a:cubicBezTo>
                  <a:cubicBezTo>
                    <a:pt x="423" y="582"/>
                    <a:pt x="544" y="0"/>
                    <a:pt x="642" y="8"/>
                  </a:cubicBezTo>
                  <a:cubicBezTo>
                    <a:pt x="740" y="16"/>
                    <a:pt x="824" y="643"/>
                    <a:pt x="915" y="643"/>
                  </a:cubicBezTo>
                  <a:cubicBezTo>
                    <a:pt x="1006" y="643"/>
                    <a:pt x="1089" y="8"/>
                    <a:pt x="1187" y="8"/>
                  </a:cubicBezTo>
                  <a:cubicBezTo>
                    <a:pt x="1285" y="8"/>
                    <a:pt x="1406" y="636"/>
                    <a:pt x="1504" y="643"/>
                  </a:cubicBezTo>
                  <a:cubicBezTo>
                    <a:pt x="1602" y="650"/>
                    <a:pt x="1689" y="351"/>
                    <a:pt x="1776" y="53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5" name="Freeform 14"/>
            <p:cNvSpPr>
              <a:spLocks/>
            </p:cNvSpPr>
            <p:nvPr/>
          </p:nvSpPr>
          <p:spPr bwMode="auto">
            <a:xfrm flipV="1">
              <a:off x="3288" y="2659"/>
              <a:ext cx="1731" cy="234"/>
            </a:xfrm>
            <a:custGeom>
              <a:avLst/>
              <a:gdLst>
                <a:gd name="T0" fmla="*/ 7 w 1776"/>
                <a:gd name="T1" fmla="*/ 3 h 650"/>
                <a:gd name="T2" fmla="*/ 50 w 1776"/>
                <a:gd name="T3" fmla="*/ 5 h 650"/>
                <a:gd name="T4" fmla="*/ 301 w 1776"/>
                <a:gd name="T5" fmla="*/ 28 h 650"/>
                <a:gd name="T6" fmla="*/ 595 w 1776"/>
                <a:gd name="T7" fmla="*/ 0 h 650"/>
                <a:gd name="T8" fmla="*/ 847 w 1776"/>
                <a:gd name="T9" fmla="*/ 30 h 650"/>
                <a:gd name="T10" fmla="*/ 1099 w 1776"/>
                <a:gd name="T11" fmla="*/ 0 h 650"/>
                <a:gd name="T12" fmla="*/ 1393 w 1776"/>
                <a:gd name="T13" fmla="*/ 30 h 650"/>
                <a:gd name="T14" fmla="*/ 1644 w 1776"/>
                <a:gd name="T15" fmla="*/ 3 h 6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76"/>
                <a:gd name="T25" fmla="*/ 0 h 650"/>
                <a:gd name="T26" fmla="*/ 1776 w 1776"/>
                <a:gd name="T27" fmla="*/ 650 h 6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76" h="650">
                  <a:moveTo>
                    <a:pt x="7" y="53"/>
                  </a:moveTo>
                  <a:cubicBezTo>
                    <a:pt x="3" y="30"/>
                    <a:pt x="0" y="7"/>
                    <a:pt x="53" y="98"/>
                  </a:cubicBezTo>
                  <a:cubicBezTo>
                    <a:pt x="106" y="189"/>
                    <a:pt x="227" y="612"/>
                    <a:pt x="325" y="597"/>
                  </a:cubicBezTo>
                  <a:cubicBezTo>
                    <a:pt x="423" y="582"/>
                    <a:pt x="544" y="0"/>
                    <a:pt x="642" y="8"/>
                  </a:cubicBezTo>
                  <a:cubicBezTo>
                    <a:pt x="740" y="16"/>
                    <a:pt x="824" y="643"/>
                    <a:pt x="915" y="643"/>
                  </a:cubicBezTo>
                  <a:cubicBezTo>
                    <a:pt x="1006" y="643"/>
                    <a:pt x="1089" y="8"/>
                    <a:pt x="1187" y="8"/>
                  </a:cubicBezTo>
                  <a:cubicBezTo>
                    <a:pt x="1285" y="8"/>
                    <a:pt x="1406" y="636"/>
                    <a:pt x="1504" y="643"/>
                  </a:cubicBezTo>
                  <a:cubicBezTo>
                    <a:pt x="1602" y="650"/>
                    <a:pt x="1689" y="351"/>
                    <a:pt x="1776" y="53"/>
                  </a:cubicBezTo>
                </a:path>
              </a:pathLst>
            </a:custGeom>
            <a:noFill/>
            <a:ln w="38100" cmpd="sng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6" name="Rectangle 15"/>
            <p:cNvSpPr>
              <a:spLocks noChangeArrowheads="1"/>
            </p:cNvSpPr>
            <p:nvPr/>
          </p:nvSpPr>
          <p:spPr bwMode="auto">
            <a:xfrm>
              <a:off x="249" y="2296"/>
              <a:ext cx="24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fontAlgn="base"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cs-CZ" sz="2000" b="1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257" name="AutoShape 16"/>
            <p:cNvSpPr>
              <a:spLocks noChangeArrowheads="1"/>
            </p:cNvSpPr>
            <p:nvPr/>
          </p:nvSpPr>
          <p:spPr bwMode="auto">
            <a:xfrm>
              <a:off x="2517" y="2432"/>
              <a:ext cx="590" cy="182"/>
            </a:xfrm>
            <a:prstGeom prst="notchedRightArrow">
              <a:avLst>
                <a:gd name="adj1" fmla="val 50000"/>
                <a:gd name="adj2" fmla="val 81044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cs-CZ" altLang="cs-CZ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88113" name="Rectangle 17"/>
          <p:cNvSpPr>
            <a:spLocks noChangeArrowheads="1"/>
          </p:cNvSpPr>
          <p:nvPr/>
        </p:nvSpPr>
        <p:spPr bwMode="auto">
          <a:xfrm>
            <a:off x="1849439" y="414339"/>
            <a:ext cx="90827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Hybridizace DNA (RNA): tvorba dvoušroubovice z řetězce sondy and komplementárního cílového řetězce</a:t>
            </a:r>
          </a:p>
        </p:txBody>
      </p:sp>
      <p:sp>
        <p:nvSpPr>
          <p:cNvPr id="3" name="Explosion 2 2"/>
          <p:cNvSpPr/>
          <p:nvPr/>
        </p:nvSpPr>
        <p:spPr bwMode="auto">
          <a:xfrm>
            <a:off x="2032000" y="3200400"/>
            <a:ext cx="467360" cy="294640"/>
          </a:xfrm>
          <a:prstGeom prst="irregularSeal2">
            <a:avLst/>
          </a:prstGeom>
          <a:solidFill>
            <a:srgbClr val="FFFF00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Explosion 2 18"/>
          <p:cNvSpPr/>
          <p:nvPr/>
        </p:nvSpPr>
        <p:spPr bwMode="auto">
          <a:xfrm>
            <a:off x="6319520" y="4460240"/>
            <a:ext cx="467360" cy="294640"/>
          </a:xfrm>
          <a:prstGeom prst="irregularSeal2">
            <a:avLst/>
          </a:prstGeom>
          <a:solidFill>
            <a:srgbClr val="FFFF00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0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098" grpId="0"/>
      <p:bldP spid="388099" grpId="0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6" descr="data:image/jpeg;base64,/9j/4AAQSkZJRgABAQAAAQABAAD/2wCEAAkGBxMTEhQUExQWFhUXGBwYGRgXGBcdHhoYHBwYHBwaGBoYHCggGholGxoaITEhJSkrLi4uFx8zODMsNygtLisBCgoKDg0OGxAQGzQlICQvLDQsLy8sLDQ0Ly80LDQsLywsLCwsNCwsLCwsLCwsLCwsLCwsLCwsLCwsLCwsLCwsLP/AABEIAMIBAwMBIgACEQEDEQH/xAAbAAACAgMBAAAAAAAAAAAAAAAEBQIDAAEGB//EAD0QAAIBAwIEAwcCBQMEAgMBAAECEQADIRIxBAVBUSJhcRMygZGhsfAG4RRCUsHRI5LxM0NisnKiJFPCFv/EABoBAAMBAQEBAAAAAAAAAAAAAAECAwAEBQb/xAAsEQACAgICAQIFBAIDAAAAAAAAAQIRAyESMQQTQSJRYXHwgZGx0QXBoeHx/9oADAMBAAIRAxEAPwDxz+NLnxyxjGSIPf1ovhOEeGDNAafC27DfV6gkZoDgbTs0ouojPSr+H4jxs13UWAkb7icRXfjldOX5/ZGS9kdFy17aSEgMw6xgDH3H0oP+L9szI2D7oJmNQOIIPhnvFJraB9RPQbzt1nzptZ4AhAbZBcrt/VvJOemO21dKnKXS0ScVHvsD4/h3UkOjTHvRghREgjBxQ7D7U+PHF1a1fUoSJVowSOmRGfrMUjVDpkgie/5mtSvQyb9y1L4GP5fqMbj/ABUbqEye35+etEWeWlgMj8+HfrV97gHUHUo8iDOP7elUptUxbSejLIIyYHpissv4Yz7zdSep79cVEEiTMQTAnbbucmt8MRokkxnpAz57H6nJqt9E2ibsAO1DhJf3dQie3Ub/ABq92VtiVjIHf49KEv29OCwYMoJgnuYBnrHShklYYKi647LiGjoI0j6Z+1V3LpwTsD1nbtvUOGRZjVG26nJ65q+8unQTpuDoB2jqOgH9qT2G9zLgK9m7ED5+tVNdIIIEf1dMdZ8/8VhcdRGc7gj4bEfWpXbYaIwT5fftR9jfctS4AwdV1AEgjuCNj+9Su3tejTHTyM5w3eO9VWySYJgAdvp8xFQYQo756j+1ZN3YKDLcqdt/w1N7v0/ehuEuSCD+dasvWMgOGGrMqJ8PYRvVeWiXC3sjeYsDpO2SOpHf4Y+dU8PbnVO/YzRlngl9oNF0T/Tc8JONiT3HlTXm/JnsOrshXUmoasKZYgHuZULgZJqEs0VJJsssb46E/D2I0kkKo6nr5DvRyuDt9d/lVF0MmTAJ2LAao/8AFT7i+W9QWZEbVeDsjNBlaNaJrU1UlZuKyq9eYqWqtRrNkVGKzVUS1ajWbIrRrRNamhRrMrK1NZWo1i+3zVFutpVQhmCAZzkE9z0jpS7ieM1wSMxDecEwfhP0rtuXW7elV0A/AYpXzzkKltVrDE5BOJ6+leblxZOOn+lHbCcb6OZS9DLGBIn++/lRnAq7MQpBKDAmNQBmAfOPrULHAXRcNvRDxOTGN8HYyaZWOTXYaQuYAhvED0PbtOalijJ9lJyQdw36jEL7VDnDQMT2j5Y9aXcz4aDrUq1snwkHYb6THUD50RZ4NnAJAFzVpdWwNQ2aIyY6bGh+PxddTjRGM9hHXaZOe+9dSutklV6IWiROBncTmT55qXtzbEBoM5HQjAP5vWcOxIEDGTlgB2NWlcAOUCk7ypGN+sz5VRr4dC++yq80y25IIx0ntHQVVeeVjPbymrOJ0AjxSOg6EGe2a1d0wBk9gImD/jpNZsKQPbuZidun+PvV9jhlYnDsZmFGO25metQThsyAWiSABIPlPfyoj+PIGkTaO2Ix8h5Un3Gf0MvcEE3JI3iAIno2427b+VCrw+onOB2xvOM7n/NWxONWof1bme5B2A/uN6p4pWVtomBt5DY9c1mZDC34sE5MbDPpJ3I79fKqAAhJJlQRjIOeh6D5mo29sE/DrkfTepcZeDkgDT03nENBznptTPoVdkrg90r4pEmMx+HFZ7VBpFxT6jeDHTriqbN7SoiAW2OYG309aJseyueF2KExkQRO32gCgpaC0V8JcBcgais4J3j0HWmvCXbSEFLngnxAh4E9RI+YrP4AWrcW1DsQT7Q6cZEAAnGJzQnDOltxbe2jhiAxYsNMn+Ug4x1oT5cddmhTkPf0pwjWr6Xx7U3tUjTZZlGreZU6hBIxTT9S8Svt2V2YFRIDBk9mHZiVRXAKiciIAFM+Z82ZLVgJdaxcFuJlSpVSQrrIBIPhzIiuLv3fbXy1y7qLKCTrBOskyARBI8jXm4byZVN+x25KjBxQpvsA7Arpg+9JYnsZY7Rn40XwrCMUOeFa4XB1G4uMiARtkxvGatFhkJkHYSYMfA7GvXxujzsisuv3I2rY2pdev4+NXpewPOqqZJw0WXmgitI8mKrvnb86GqeFc6h8vvW5bMoasOIrRFSY1hFUsmQrRqdaoGI1lbisrGDuFugXAqjYAD+5+3zobiuJJuKwOPaG24nqNQH55ClXL+NcPr94yAQAcCckDvH2oHi+YlnZhIDQxA6NjI+PXzrz550kjtjjdnW8fetv7FlljJVWWDuNiJyMfMUl4C+38SqEwFZy2/p8sD50ByzjSjKxPhDTHYnt9vjVnMLLXA19T7zBXUbgkA/EEg/IVOWRtKSGUKdM7TiUt3ptyZgGRupM6SD33rnrt5LluLrRdt4JGNQGJkxOTBHnSrl/M7odQmTKlgN20iP/AFp/xnLU4i17e0sXACWXuY8SkdGB+1Ujk57Qrjx7E7XEMEYPQxIG+DPXzFD3naYPfY9z1rVtSRj71fb4fwjVgCDq3idlPkenambbQVSYO10ZAECcL/cnr+9WWjuQRqBgAkAkZ2Hb41ZasJmZ2yQO+AD5CCfjWzaAIK3MT2yI6yR6UEmFtBK22C6oEzMzAI2gQM0K1sqGYhMx/VAz2j71L+OYg+KB2gk/4zJqFjiCWEiQfDgTM/U46U1oVJkDe0sCCuIOAQDjYgjyHzooiPebpqEEHHXYxFFpylmaQVUERJn6Y/IqteAcvLG3cUYwdgJ2EbZ2rU0zWmhdcYAgD1/IqFyGjvH17UZxPJ3Q4IYDbDZ9DETQ9u3DEuNskHBzPQZ39Kzt6YVXaKyZAGBisLQO/wDbyqdog7wAMd/P5/4rTsM4gdPLP1/agugs1w79NWkerATimqcFbaz7Q6zbXBAjw95xqiaC4HiQrEsi3Cdg0QCJ7im9nnSBcIAxwYhRE7d/pQukarYbwv6gF1l9teOlFYJq0mVgwNUatUnHwzE0HzGxZIm2VAZQylNQJbVlTqAOoSB1jVMkQaZcBw/BcTdtWms3Bce4F/8AxdOx76hG+5CyI3in/wCpuQ3BeUOloLbDOq2rRt3XQaEh0RTswXxg6SS0NmB52ScYZElr9Pz3OuMXKO9nIX+KBXT7QqVYQwBMrAG53PiBzt5xQVvj18QuFwYGzEjO+D1FOeL9ok67LKokMIjTMaZmCCQR/wA1y/M7ykjQZUYEjOek7mD3rvi9XdnLKO6oy6+BGYxPfzq6wZA8qB4fuatsOQDgRV4yvZOUdUG3D8f7VHhwASfP+9Dm8fUDP1q3hiW+f2qidsm40g122qYYGhWbJzt/xV1tSOtUTJNEeN4gIs/CrEMgHuKU8zuS0H1Ug7DrNFcquSkSTHU/YdajHLeRxKSx1BMNrVVG951lWJUw3lVhEBVOkyepOKS81ti1xHhiHGoD/wCUgj/cDQ3Dc1ZZIJ2AUfEEz6wZPnU+Y22ZbbxJC56kLuCfSTn0rzJZFKHwex3KLT37lNvIXQI1HSZzkdvmKO4PjJIUgQp0iBkn+XHrJoTlfEqjamG2QOxg59TQw4hlfV1PbHy7YxO9IsnFJ2M43aO3u8ntXEWAEuqAwKjffBjcGCKK5DdBtz5kmdwSdj51y3C/qFkVCZJUQfPON/Lr507sLl7lgmXGop/5CNsiGOZneuqMot3Ei4tdivinBuvbwAGKwFzuY2PlMntQzWQ8BZYkifWcBh6Y+FG8TZdCSVRWaTLEkkd51YPet8tWdRWQ4UsegMjHbrPlimavTBddCh7ME9BsfP8AMCq4KEEANEb/AG+0+lEjg7jMNQgmNzknAnHxNWLAUAID1PfO/nP+amo39B7B/Z6vdEknb4j6TRKcV7PChQ3V8Ed4B/5qFtwnuqdRxIHSdumek1fxPCDQXgwMYjMDMAfmKaPQGRfiS9vS3uggt59d+/piD0oK3xIBaB57nc7Env6DrRPBozaggzgnV2zAgbbk/CrbvK+IcA+zSB/TpBOfz50HfaCq6KrXMLg/7mOoMHeJz1zVl2/bYEm2JbePjn1qm5wV4gKbT/7cfCMVSeXXJh1KHEahE9cHbvWbkvazUjL1wFjACjsOn9wfLzqEx2/OhokXNMaswNwBPpqYd+lGcoRSwZgpUnwyFGwJJ27f3omKuC4G6caPD/5YB6+v/NFJ+lr5OdIBGoHUYycgCNRI7R8aacNxoN2VZGVVlpaFWDE7Z36dq6HlN23esl7L6nYEf6rIg9qxVQttdQYA6oE9t8RXJ5PlRxUi+HC52Cfpd2TWbCxo0gsffLAEYAPhIG85ztTG/c4k3QXNxWZSS3tTrKysjwkEAmPKR2qvnouWHWw7KXRV9oyLpl2UEznOIzVXBMBB/On7VP0Z5Y+pdX9L0P6sIPhXQ+47kNm3BbiPaW295CA7CTJKljk56/WvOeYfpTN3+HcNbHiUXDpeB0gSCfiK7Xj0GnUD8JpUM7VXxsPCL2LmyW+jzl1K+EjIMR1FTsKfTrt+TTn9ScFDrcH82G9eh/O1JmEb57fCutKmc92iRtmCymQR07dQZ9aIs3IAzO/wP5HzoUXVg4Incz09IqwwkqII31iTg9u3r8KMZUwSV9hq2IPjIBMGMk9+m3TFWXGGQGz6H/FKrd0gzFTW/mfwfLeqKaJvGCcQ5OMRMyBB+NS4W+VIG4ByKiXnBqVk6ScTjHlXHXx2jpfVBL3JMxWUM753NZXT6iJ8QJDmul5AXLNgEINOY8sSN8SfjSTmNopdcHBmR8czXQci4tG1WxhVTedydzPea4fHXGdNlMjuNi3nnKjaYOP+m22/hMbf4pfZaJ1DUOnzyRTvjucJcBtlJUEdeskfaKxf04Suu2xkZCt1jIEimeO3ePoCnSqRda/TyXLatPsrhEx0joCKE5Zxlzh7kXFMnw9ehO3QydjWWOe5RbyzoJOqIKttt2j610ycTb4i1AzgNHUT+0iqwUZO4umI7WpCjnPMEuC24LCAyldobGG+vyNLL/EnQFDyYz8cROxAmPjTnjP0+LhOm4ZAyCJznscUj5pwBtuARBwI6EDrTS5pM0eLNXjpaR75H+0gbeexqFy4CJzmB6mBk/berb1vVqK4IM7YIaOvl/eqXJUlYE5HQ9P81ghBcjQJxHpBkzmi+HcPADkwJ07ROenwpWtt3KhRJCaiMYEnOfWiuFCWwzM2WGkacwTuZMCY+U1oyNKIRavaTKnSD4QSSNuuAZ/eoPxDgsRcY9wHMiOsGMUN/DW5w8HHvYgmfh261tuXsAzMMaZDAyNUjHhmcT2otsFIubnl5YgsMSdjM5mWB+XSrrH6iuwJIadwwx02I2/elt202n3W2memgxnPnWjaa3IOIIBneYE47edI5ST+g3GNDC/ct3TqjQ39KgQ3YdIO3rFb/hfZ6QxUtpgKJODkz57fWhuHvwCCm47YAnc9T+1FcOGcqsQP6mPTffpjYTVFT2I7Wi/heXu+opbLhRLDE9gQDn5V1X6IJsS5JUscx26A9+8edKV5jbtNoTCuBqdZ6TgHqTEfGiLN7AuMGUAsqLPvBoE49IzOfjXNnnaa9ui+KNNMa81ssxa+SWDXG8R69fsaF4e9FGcTxepVtOwEHWRiEHu6m6xC77UtNhgi3AQyMRpgHxAkjUp2I6eoNNj8iCXFsGTDK+SDxflSvXpUeEsktp6mY9a3y0AXUL+6GUnzE5j4TRVvirLXbwBIgzbJgFgCQZHRvIdqGXyI45cfmaGJzVv2OV5gjB7nD3hBMaXg5O4xXMsDscRj5V6T+pb1u84BZdarDQRnT/MPoZFef8w8LFJEr26zmfjP1qmGTcdsXIqloCYQR51tFIMb/nWpyCDLScAAz6fSoDBzgbYE/em9wBKRJOqDmIxv2P7VVcRRgahI6n9q21+Rn0nHwmqbm/n2G3wppMVIoI3FStn5VO8kdwT3/M1AipVTKXYQthTs0eo/esqr2vkPz0rVPyiLTBblxmaTvT3l/LiFE+F2zHl3PlQnL+HlywGCxgddI/IrovZl7LFMNuD1jt9ql4+Kk5MGSfsheLVtmCgAke95V0vCCIrkORrpd1O+qD6Cfz4V13Bmd66ccuUbJSVOgbn/ACa3ets4AFwCdQ6wP5u4896H/TPAGxbc4ZmI2/p/vXQJHakHG8Q9m6yrGj2epMxpORHmAR8BQcIqXMKbaoeWzB9fvSv9UWV0o7YgwfT3vX+Xp3of9McwDL7Nj4h08vw/WiOKU8R7WywgL7pnOrMGPT7mmu1oFUzmHtSGKa4GSNwMdDvBHrQt2zduDURMgde3r8PnTDiuCPs1fUQCAGQ4k/8AiM52waG4iGCyvczJE/LrUZRsqmQ9lqCIoOrSASD3OxnoIo3iuCIAVSp0gAQZycnAzM/Db4Q4ZVAYyAY1RJLaROAelVW78QgRSIwGj56u8GPhRikgNsFtWW16Mgnocfer+GuvauDSSuTgZ775zU7nGFmhkBURg/8A8ndcVZf4pCJ9moKiPAcjsTjInqaFL5hbYb7YuPGwUgEgk7dhgkRn6DzpK1xw5DjuJPeTnzrLXHHUNeQRHbH/AD13o57lvRpKk/0tswA/lPRgOh3jtW5c+mCuPZVwgPUzqhdPzyew/ertLICwOzQZ3YdMHYftVdnh7klgDtk4EYEYPYZ+VW8bZYFc+I5MZ9fUQMU60gPsdJasKBr8bzPg2B7TIB65z1rrP0mim+gKiCYjt2rgeCAa4qrODLDHujM/Su0/TvEBbgbPh7VDNicoSt2WxTqSrR1vOHRHIa1bS2R7Nrr6hInABAmEKzKk+93rmeL5Kb6arN1dNk24LnRrYnwqhJCmzqM6oGF9Kd8Xypr9xrlt3vKx9oLI06VYeIqyM0sDAEoP5hODNb5net2rc8abV1mYJ7FSs2UOoL7JlJhA269goPn8s6xfNy/g9eL5fY8953xQsu/+r7VZUqVGlQwhiPEcw3nB0k9qp4O8t0w4CtJGonLAmRqGZYEbkRmDtXUcx5JaiB7V7jsYGkICJEhfAR2zuNQkCaE5j+mW4ibaWXtXUxMMFjqtzUAduuK9XHlwyaadv6rX8/6OScJq9a+//Qn4rirQNyzdt6dDqVuW1AJ7ggdM7jzpPzm0i3mKQQI2z0GPlTP9Scpu2nUlcKsHS0jt1yJHUjpXO8QCzwFEnt18z59PhXrwio7j0cMpN6ZXpAYjqD1qQty3iB6SB29asu2YALRt6zH7Y+FQDQCO43GZ9f8AmqUJZC6qjEEYyN5PyqFo+QncT8cen+K17IsYEn1qXsSu4yMETt6xn5Uu76GCLd+5elGZTGw2jHkPvQdvBg7ee1FXUcx7MEgb6EK/UnNa4y2Mk6lbswPx8Xyof6AmTThHYAqhg7Q/71lAmz5j5isrW/l/Aa+v5+50HLEFsKrQOme5/ep8m5gR4CPECQfKDH16D1pZycm4xLZgECf6oYz5b1fa5eXdgz6Svildtcbk+UAf80VNtJxWhHFJuxiVW6WKQJQkMBHiK+Ez5Ur4LmDqyEuWVxicHeNvX+9V8RxVzh7hBjIDY2JLAn5wR5TUeKvW24ZFHv24E/8AyEkD4/8AqfjOWXeu1+f2Moa+53HCXZUGkv6q4Q3Arq0BdWr0xPyzSuzzsrwulWPtBjPQTuMQTj6+VF8l44m3FyIUw07nXJDfGY+IqvqRn8PzE4uOwDgfaWT7QZQGRGJ2keRj/wBTVl/mge4GEqSAHG06YZSD3nFPuW8Iotm00MA2mPLcEnvEHGxpZzzk4tvrElWGIIBDDpkZkfY1uDS0Hkm9lHD8VrLKxAVzB8iV3E9J796BtJpBkgKAYJmG8o2I/wA1NSoPiQnVPWP6Znbr96jfuI9uGMQwiOk9I67b1m9fUKCkKLbDEQzmYECAMwIEfgqjiyskrhGEhY2Pr2xt0q2/d1ORM2RkAQZ2Ebypj6zUzcs6SFnbH18vI0yoUXC3O+ep/N6y3eCaiAJ0lYOZnqOx2+tF+zlVjYGPrG+470L/AAxdiqiCAT8oO/wpZqloaLt7Kr1pWIa2OmV3j0GZFFXrbwAVgn+Ug46A/wCB61VauaWdiPEBgGe+SP371LjOPZiWEgsRsZgAd6mqVsZ29GWSBCtE4ODB7w0b074Pg2vOwEsAMgCfeH9WIj55pSl4hQYBfyUYG8nzrsuTXdFsBVImCZ6yJz57k/CmulSAlb2Acr5YLWpVyxME77dAe0iab8pv6WicHp50dZ4IJbcjLafCOpJxj4mlPF8ru2mAYBZfDHVA8K6jtMqd8Rjsc82by8cE4l4YJtpjzh+cm3d0z4GGUOVKiJDDY+8B8aP/AP8AOWeJKPaf2SBigQMum4ULe68kqzEECZmCR0JZ/pVeHRLbWnB9rKHWo1MPdb3sBGddXnjpXMcXxVlPaPqRGsuSLIsi0GKtsTM6ipJmTI07RXg+Rm9WSajVe/z+56OODinbGZsW1Zi9hNGkH3iRqOrSEAME6kOSD/022nMuTc2vt7VgC5wQMkgtKjB/lkj0xSmzxftbLB0/k1ElNJAJ8NsOPfU6dUY2AM4o3kF9CzDTpkEtA1FtJ1DQAZDDAntJ6V0w+HFKo2719hJbmtiXjX16teSZBk/OfgR8xXIcZwotXFJnQcTG+5gnvNdvzd1vXBd1ywC+ARCu1tSQ5HvMNRPr6UksAujKwUkfKREGDsQSJH3r2PFzqcFfZ5+fE1J0cmwDNAGevnvLY+Hzog8KSpKwdOBpO/oOtQvoD4iuFlWwZGceXU/Ko2L5MKsDM4kGupdkHdGxdH8wAjBUE5HbFVlrYlxIJOw6eeelZxXDmSYYREkke9viKrVgBqxKiRPU9BnoNzWZki3ieJvFQT4ELADoRHbyonS50ljKlfeMYI3mB1/tQ1y+1/TMDSD3zsSdsDFatMChGZmfLr6Usdu7M1oHu8Nk+NfrWVS18jYR8KypOWO+iqUvmQ4XiShHb/j64ppynmSoXZgSWJx2WRMesn/bSe5v2B+1E8Hw7M4QDc79h1Py+9c+OUk6Q0kmthl8Lc0yWJ1aVY7RvBnOc/Kgr/CMpaMFTlZGOxHcU4vgJbLa8tCrp2BG7CcjE0PzXgSyi9EAoCxnd/T0quXHautiRkJ5Ibz/AL01t2Y4c3FaGDAsO6kjTjaZzQ9tLehlZcyCH2IUg5jqMDHnU7nA3batAlDnUuVIE79tzUoRav8AKGbse8j48C0XOWUtIxJHvD6z86N51xqsgwCAwDTONQMEH+9cnwFvUSqsVLKRB2O0ifSaZ8MrXP8ASYhAVABOQWGoRPQnJHkK7MeRuKIyirKSSzsB7mnyyJifgflmtLwYbSzMslmwO4Aidu+2Kq/hTlcqRKZ/p/uZBEDtVnB8uOt9tIAODg9cfShtvoOkuwrltrxTpWC5EsNxG3ymlfNuGa0y4EESGWYbxHIB27Uzs3iHtrq8WsyI8vEPhgfCups8JbuKPaKGjaenp2pnj5xpC8+Ls5q3wltrYKAgkAGdQyDkx1mB86jd5Y6nUhBwCQN9xAI2Pbemt61etqzhUdQSSBMwPXfqaXfxCvLXIUnAYTOxwQNl9adrVATYqWVd2uKZB/m9eoG5j4Yoi1fa4SzgMqrsRB0kkCCIkzmmPEEAjXpXGqCvQD6kmg0XSzZ0owIA3JBgjp0BG9T48fcblZdwnL5WCSSTnTAycSfITPfFdVy6wdARFLNKhVESWkKB4iB23Nctyl2N3AYAhtzI6RpEYPSPMGu0/T902L1u5qkJdaWABA0kqQesGCAdjPSRUs+VQg679iuLG5SO0fgbnCJbvEI2SH1HTphT4MnLkjpiZG0Ul/VfPLpvWDat2mNzVrsvGm4CqqruTtB276f/ABqz9T8+HEi0FJ8TsxUZ06QUVD0l2Or5bRJRWLF+7dt6Ea4tp2ViuVHviAcBiCCZA6qB5/Ox4Tjyn3Z6nxJ/oS/Uls3F9mtxVKujAkYYqDjOcmSPpSrmvNeH4m0rXPa6k9xlC6gQU96TEQVOZ6+p6bnH6cuagpNu7dvTptOrASpDZgnUqqQScA6c4obmP6IvhfZtxa+2cSUU6VLCCyqqkArt0GCJq854pVxfsKuS7FfBNcvqAh0qoBVbh1MVwDpjLadIAkn3sbRTXltq2r+xZifak+zuaR7IOVg27mrxgFWj3h3k1PlnIBZtKblzTFkG7gSLmqNChlaYhGxAqnj3K2Ie6Lt2GNlbOtV1Aj2bOjDSVkmVABxBBmaioym/Tjbv8+o7aXxMIfgXUBbhVTc8QZlEFkYs6zb7OwAY4OpO+QuM4O2jXLqsEVhDZ8OCZ9Dk5PYUNzvmr3bigp7P2WApADByFDahsDKgR2AFGcA6XrGgqDDNrGIK4O3xaQPI13YvDyYYrJJ9/wDH/ujnfkQnJwRz3MeS22JZgysRuDE+ZG01y3MrAtEKDkEyepPp2I869I/UdjSYBklnAPoYA+FcLzEo4Q3DDBgHjpiZj0616uLKskE/mcWSHGVfIWcS8hSIEgbd+/aq7doaCzbTAHU/4FF8yyuDqUHBiInO/nVPFW1UqCDtqxufyKs0TT0VcHcZYggBsz136E9asvBdGMEnqRmrBxIMi5IG467bUHeTUQI7/nlSvUdbCtu2X2+OtgANqJ6kBY+E1lDqgXDbjfArKRPLXa/Y3GJReQDI6kkeQ6Ux5XzEWyWYSdOPpHzM/KrOZcvFnQZlShjGZBEj/wC1UNy8lEZFJMtOex8+n+Kiozi24/sO3FqmZxnMA6qo3UgjGOsiPLHyo25xhNr2Zw2owRtAAEH4MflVXBcidTquEADOMn/FNuZWbZu2onUBMLEMNok4n+1VgptXLtiNx9hJxd0PbU6PGnhJURCjv5iPrUOERtLOmFMqyAnAIP0/OlNl4R7Ls7QEOyL18/QDMUJzXghbcPbxbfDR/IcZB6DMj96WUGnyf59QqS6QDaSGDdFIE/HBHlJ27TT/AIPiFuaxoypJ04loz+epoMW9LAOvm8bMP5XXzBGY71a9o+3JsggYaAIEgAeE7ZEnODnvVYJx6Ek7Ar/BuraXnKyYyJJJOT6k/Gm38O1tVx70A+RjvPbPxqVq0bl0XD4V04Bn3v5jB2z9hRfE2UydWZkR1OMt3MAZqsIUhJSs1Z5eLk3Lka5kkd8Ax8qnzC4+pLVs6VOWYHMCMD5io2bsIygwSDBxiudfjLi3i1wSGaewIiIE+RE+laclE0VZ1HMOJNtlQHDA59IGT5zWuc8OrWZAlliNO5BIDL6ETXP3dd7wsRghRHYmSfhP/wBadCyLQCqWgAbknMfvRTv7AaoW3S9wS4XSoC/IkjrIP+KHtcMFuMzEnEMTiCdgO+4zRnG2mJDL4TuxnBIjp54HfFCWr7/1AsTPiz0joPL6CkaV7GXQ75OS4YsB4YwNt4Ak9zGd8+VG8t4q7dvKvDk67aXFxI8TucnuukD647JuW8q4niNYsnJyRqgE58K9Ac+Qrtv0Z+mG4W45uke10rKgyVOSFYjGqO07jNed5tNPk/0O3xr1S/UJu3La2rdq7bZrlmStz2hBKNJkAQV1MzKVMnBgwK1e5tcdQbSEv7RbQVJwNsAdjG32FdD+quRm7a9pZI9rMlOtzwqAZJ/lCbfh5bgeBvhtdptRsj/sIZZjoDsHaQX8U6tIwCYrx45sMcel8X5/J3cZOX0G3M+dXmtvbdbyXAIiSjDS0swzDBh4dJjvmud5PxVo8Zdf2ThbIZ0LtcLTICF9TFS3oBhetVcSjvxC20F86ipugOdSjAy3uW5E5En/AExEGiud8Hb4Ymzadm1Mblws0+I7JsICg7ec03i4VkyU/c2afCFoje5mxfXJn7enahOL4birqJbsSbQm4xAdmQqIKwASSQwg9dI6rkVXPSuv/QHFst0qFLK8agI22O+xG/wPWBXseXCGOHqRW4nBhnKb4vpnJWOX37iXLjLcZxc0tKXCWYkydURvuCZzQKIQ2pCQwOM9xH2kV72jKLYurMeIBdp8zqEhh09a5u7Y4e8rHQoCkhsAMCP6hXPj/wAncfjha/PoM/E3cXTPIG4y5/pq0lbcnRtIJky2cjcHpjtSfmHCuxZgpz0O4nIjzgV2n6j5MbIJQ6rfQ9vIkfel3CmUCkapySTtG31r08UcThcOmcs3kUqkJFLiGA8GnaBI27+kx50G/CvcIYMDjTJPbaRFdBeTGkgCCSI6zVQsKFUqZJmfKKvxsjyoT8ZYIzBc7CO7H09Kq4a6c6lyBgx26H4DbyppcMajGYx69J8pFWG6pbx2xJE7DGAJ+xrNbsylqhZ/CKcyc9qymK2QRlQT3I3+VZTcQc2bW4twBSJ0SRPUbTRllJjGKU2rLWlUnuQSOxkifj96M4bmCgSTCnYkeU/bNJGVLY0o29DZBKt5g/all20QQttVJEBsjwTp7n+nt5UJZ5xdOlVWS+xjbuSO1WXS9myWYjWbgPWGk7bT7v2peadsbi1oacarG3gS0gwfIifpNVWuFXSye8sERO3dfzsO1LH5xNtTsR4o6mGKwfKYPwNEcBxyMWOxuHr1OYPbIAplKLYri0gTg7JZw6trCEAK4hgNmydzGPgKd2rDKAVgwIMjpGPWK572kPI94HMndRnUfNftNdBceZIO2N/IGfrWxmmQvXCRER55qh1aAe/586kOJ86s9vsOlWJAtsuzAR4V6kfnXtTC/BEMoIOM/WoayPKog6t6WgkTwqL7g2Mn8/NqgVxq69Z6DejNOKquIAoA6UKGIW7TMi6hnOPU9/gPlWcNy5ROpR5z1omy2YouzwhZhnJ+nnQk1FWwxTk6Qd+meNt2JDTpA2G8/nWreTcW7G5pZhmS43DZxkHVOf8Aad4NA8LwHgck+71PViYA9ScAedHrYNpIRQHYBFJYH3WKsXjYqQ2/UiJzXh+bkjy4x7dX+h6vjxdW+l0PuN/VLDwpghQdWJBMe72wBjzpfxX6gusG0XWQFQrsJkEzEQcxEmOh8xSS5q9s2pSZJ1BZkIdj4cjBAkdTRnFWWJuG3atotoAnS06f5SWODBx5kgVB4cKcYRX1ZRSnuTDbfNLiW9Nx/aMCD7TQFJiZKmSSM9ew85UfqFWvMLiYJZV0oBLTJZm6T8fWhuJujSu+rM9oxECcZ1fSiOW8cVdSrLE9THQA/CG+YjrV1hXj4uce9k3P1Z8X0R5Nwwe9bttMOwXG/iwCMdCfpXpXDcoXgr+u0Rpa0ytB/wC4GUgx/wCSxt1U964jkzWRD3NQKbDZ0a2xYBCANSkQSSoPigZzRbc3dmMjDbeIalIOZUkSII2n6Vz+T5DyytdLT/UfFh46Z03F/qcmy6uQr52EGejDzmvOrHMntsxUnxTqnOqd9U+98ajzPmOp2YmB/aq7vEh7SrjwiQfU/X969HB48cS2u+zlyZOT17HQcPzhWUBERNIjSoGk+cdKU8YTdYtoCGNJjZonxCPLHwpdwDnWANzt+fT401sNqB+o7HqPnQlCOGfwjRm8kdi+/wANjxbd6E/hAs/Dr8sU3voAsD8+fnS5hqGMQ23UYEj02+Qq8MzJzxIFZc7A/sf3qi/wmppGD28s7UWtsT6CPt/itAdxmurmc3AFAb+qsrDB/wCKym9QT0yq9cwR3pXzGW0AD3jI85x6UZxHBOY0uMf1A59TUjwjalaBjeDiIO07dKWUW7VDJpbGHAcIttfCMnc9f+KO9mGQgiRv8RkfUUD7UhcD7VfavFRmna1oVd7FPFcnW47PJBb6HHn+TVNjkURqeY2gQfvTyQdsVADypVCF3Q1y6sW3OVAsGDENO+M+tX8PweicsSd5PkBsMbAUZFbApqSF2DrYArZt0WLYqxbQ7UeZlADSYipBaOFodhVi2l/pFL6iG9Ni8VIIDTAcOv8ATVi2E7UryoZYmLLaxvvVlzmK2d/ejAz+CmqcHbPQ/Wix+mhglT3zJzHfvFc+bPFqrotiwyTvsB5ZzkI1pGRiSpdjIBBKtJ2PiIx2GucwKHu8XpjuT9BvEdhmj+O5L7NTcAlgNKidy0KBnzigrHJr/wDqPdWIbSo1CNP9c53PxxtXHGOKLbT7Ol82kq6HHDc6Fu1cKtovPohomF/1AxmcHS0RH3opLR9jqNn2rOFVFJ0+ytgwoKBgbrTJzjO5FIg7W4ChHOzBQAPVi8s5jZRAnoKrXg711WSCGGwRtlAgiAQCYYjf3gD5VyZMai24a/3/AF+5aMm+w/mPI3v3HDLbU6NelGVUGwgZhRM4rnXtabwV7Rn3SZwInJzGroI9e9N+ScvvXFuC1/0yWtlndmLqFjG0HIyFjHXcx5hyl2YTbAvBWYuNWkjxiWhiCZJGw7neljmcqU+tBeOrcewV74GlkXxmExJx3zsMZNXPxZ0AQJzBjI6GOomkvC8Vr9zOSAcx7qmJ2mcUeHAUM504mGgELIG8wd9XmPr3p4lK/azm+NxBLnDl5DEQ6kR26TP5tWcDaL4GSqNJG0rpxnuK6rh+QWHsgm8VuMNXhAwDIWZydt/Kt2eB9ngAbBTk5CzH33pH5ak3x7Qy8drs5RJmRHhyfIbfeuitWwZZca4Yjziq7PLiLt0FfAVGk4/mnUuOmAc96L4ThHVFDRIEY8tvpQy5lNjY8XEGubxQV8dFG9M71qgboAquOmJMAPC+ELJwN60LMD+/f/NXtdHcVW14V1JMg6BGtZrKsZxWVUkCKK29uQRnNbBrYautnIRayx/nI9NP+KmqRvn1rYatzS0NZualNQmsmjRrLNVTR46VSDUgaVxQVIJF0VIXhQuqs1ihxQ6kHrdXvViMO9K/aVguUrxh9Qchh3FSN6k63jU/bGpvCUWVDuxxbA+EkelOOF5w4OW1Dsc1xy3vOpC8e9QyeJGfaKw8jielcPzSy3vQp7kiKX/qLirLi2ntVCFizlDJhdgNM5Jx8z0rh/4g9617Y+Vcsf8AGqMr5Mq/LtVQx5jd4dhb0o4IQBoaASMysbSdUncyO1V8PzZrb60MGNPSIiIiI+nnQPtB2FYXFdcfGxpU1f3IvNJ9MZLz+8Nnj0AHl0HahrvMrjGSxJz1Ox3+FBlh5VrUO9OvHxrqK/YV5Z/MstwohQAOwEfao3oaNQBjAkTA7CdhUJ860zU/CPyF5P5lntDGnMdvSY+5+dWDj7g/nNCitGh6UPkv2D6kvmErzK6P+43zqt+YXP8A9j/7j/mhiKiQK3pQ+QPUl8yb8STuxPqaqN2sNVtTqKFcjZu1Br9RZara3TcReRb/ABFZQ2g9/vW63E3IJqYrKyrECwVhrKygEytmsrKxjRNSBrVZWCYa1WVlYBsVIVlZRASFbrdZQCit6mlbrKxiZqJNZWUhX2K2NbU1lZTIm+zZqNZWVgmjWjWqysBm1NbasrKV9jLorY1qa3WVjEai1ZWUTETUTWVlYxGsrKygKf/Z"/>
          <p:cNvSpPr>
            <a:spLocks noChangeAspect="1" noChangeArrowheads="1"/>
          </p:cNvSpPr>
          <p:nvPr/>
        </p:nvSpPr>
        <p:spPr bwMode="auto">
          <a:xfrm>
            <a:off x="307975" y="-16383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44" name="Picture 20" descr="http://blog.bio.cz/articles_images/be94639fff8da623ee82af1f8d01eb3559fa4f5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" b="5418"/>
          <a:stretch/>
        </p:blipFill>
        <p:spPr bwMode="auto">
          <a:xfrm>
            <a:off x="661408" y="1514270"/>
            <a:ext cx="5175512" cy="34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2" descr="https://encrypted-tbn3.gstatic.com/images?q=tbn:ANd9GcTKdhrGAPnlUxcAHyTPSUfKPpKU25pBH4cG_e5bi8xeGCvK7BFo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259" t="54271" r="64856" b="10819"/>
          <a:stretch/>
        </p:blipFill>
        <p:spPr>
          <a:xfrm>
            <a:off x="5572760" y="3388360"/>
            <a:ext cx="6080760" cy="3002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880" y="100965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Vícebarevné značení?</a:t>
            </a:r>
          </a:p>
        </p:txBody>
      </p:sp>
    </p:spTree>
    <p:extLst>
      <p:ext uri="{BB962C8B-B14F-4D97-AF65-F5344CB8AC3E}">
        <p14:creationId xmlns:p14="http://schemas.microsoft.com/office/powerpoint/2010/main" val="1434096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ChangeArrowheads="1"/>
          </p:cNvSpPr>
          <p:nvPr/>
        </p:nvSpPr>
        <p:spPr bwMode="auto">
          <a:xfrm>
            <a:off x="2022476" y="315913"/>
            <a:ext cx="20681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Genové čipy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98688" y="2978151"/>
            <a:ext cx="5765800" cy="1876425"/>
            <a:chOff x="884" y="1795"/>
            <a:chExt cx="3632" cy="1182"/>
          </a:xfrm>
        </p:grpSpPr>
        <p:grpSp>
          <p:nvGrpSpPr>
            <p:cNvPr id="16412" name="Group 4"/>
            <p:cNvGrpSpPr>
              <a:grpSpLocks/>
            </p:cNvGrpSpPr>
            <p:nvPr/>
          </p:nvGrpSpPr>
          <p:grpSpPr bwMode="auto">
            <a:xfrm>
              <a:off x="884" y="2432"/>
              <a:ext cx="3632" cy="545"/>
              <a:chOff x="793" y="2341"/>
              <a:chExt cx="3632" cy="545"/>
            </a:xfrm>
          </p:grpSpPr>
          <p:sp>
            <p:nvSpPr>
              <p:cNvPr id="16429" name="AutoShape 5"/>
              <p:cNvSpPr>
                <a:spLocks noChangeArrowheads="1"/>
              </p:cNvSpPr>
              <p:nvPr/>
            </p:nvSpPr>
            <p:spPr bwMode="auto">
              <a:xfrm>
                <a:off x="793" y="2750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0" name="AutoShape 6"/>
              <p:cNvSpPr>
                <a:spLocks noChangeArrowheads="1"/>
              </p:cNvSpPr>
              <p:nvPr/>
            </p:nvSpPr>
            <p:spPr bwMode="auto">
              <a:xfrm>
                <a:off x="1474" y="2750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1" name="AutoShape 7"/>
              <p:cNvSpPr>
                <a:spLocks noChangeArrowheads="1"/>
              </p:cNvSpPr>
              <p:nvPr/>
            </p:nvSpPr>
            <p:spPr bwMode="auto">
              <a:xfrm>
                <a:off x="2155" y="2750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2" name="AutoShape 8"/>
              <p:cNvSpPr>
                <a:spLocks noChangeArrowheads="1"/>
              </p:cNvSpPr>
              <p:nvPr/>
            </p:nvSpPr>
            <p:spPr bwMode="auto">
              <a:xfrm>
                <a:off x="2836" y="2750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3" name="AutoShape 9"/>
              <p:cNvSpPr>
                <a:spLocks noChangeArrowheads="1"/>
              </p:cNvSpPr>
              <p:nvPr/>
            </p:nvSpPr>
            <p:spPr bwMode="auto">
              <a:xfrm>
                <a:off x="1020" y="2614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4" name="AutoShape 10"/>
              <p:cNvSpPr>
                <a:spLocks noChangeArrowheads="1"/>
              </p:cNvSpPr>
              <p:nvPr/>
            </p:nvSpPr>
            <p:spPr bwMode="auto">
              <a:xfrm>
                <a:off x="1701" y="2614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5" name="AutoShape 11"/>
              <p:cNvSpPr>
                <a:spLocks noChangeArrowheads="1"/>
              </p:cNvSpPr>
              <p:nvPr/>
            </p:nvSpPr>
            <p:spPr bwMode="auto">
              <a:xfrm>
                <a:off x="2382" y="2614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6" name="AutoShape 12"/>
              <p:cNvSpPr>
                <a:spLocks noChangeArrowheads="1"/>
              </p:cNvSpPr>
              <p:nvPr/>
            </p:nvSpPr>
            <p:spPr bwMode="auto">
              <a:xfrm>
                <a:off x="3063" y="2614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7" name="AutoShape 13"/>
              <p:cNvSpPr>
                <a:spLocks noChangeArrowheads="1"/>
              </p:cNvSpPr>
              <p:nvPr/>
            </p:nvSpPr>
            <p:spPr bwMode="auto">
              <a:xfrm>
                <a:off x="1247" y="2477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8" name="AutoShape 14"/>
              <p:cNvSpPr>
                <a:spLocks noChangeArrowheads="1"/>
              </p:cNvSpPr>
              <p:nvPr/>
            </p:nvSpPr>
            <p:spPr bwMode="auto">
              <a:xfrm>
                <a:off x="1928" y="2477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39" name="AutoShape 15"/>
              <p:cNvSpPr>
                <a:spLocks noChangeArrowheads="1"/>
              </p:cNvSpPr>
              <p:nvPr/>
            </p:nvSpPr>
            <p:spPr bwMode="auto">
              <a:xfrm>
                <a:off x="2609" y="2477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40" name="AutoShape 16"/>
              <p:cNvSpPr>
                <a:spLocks noChangeArrowheads="1"/>
              </p:cNvSpPr>
              <p:nvPr/>
            </p:nvSpPr>
            <p:spPr bwMode="auto">
              <a:xfrm>
                <a:off x="3290" y="2477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41" name="AutoShape 17"/>
              <p:cNvSpPr>
                <a:spLocks noChangeArrowheads="1"/>
              </p:cNvSpPr>
              <p:nvPr/>
            </p:nvSpPr>
            <p:spPr bwMode="auto">
              <a:xfrm>
                <a:off x="1474" y="2341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42" name="AutoShape 18"/>
              <p:cNvSpPr>
                <a:spLocks noChangeArrowheads="1"/>
              </p:cNvSpPr>
              <p:nvPr/>
            </p:nvSpPr>
            <p:spPr bwMode="auto">
              <a:xfrm>
                <a:off x="2155" y="2341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43" name="AutoShape 19"/>
              <p:cNvSpPr>
                <a:spLocks noChangeArrowheads="1"/>
              </p:cNvSpPr>
              <p:nvPr/>
            </p:nvSpPr>
            <p:spPr bwMode="auto">
              <a:xfrm>
                <a:off x="2836" y="2341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44" name="AutoShape 20"/>
              <p:cNvSpPr>
                <a:spLocks noChangeArrowheads="1"/>
              </p:cNvSpPr>
              <p:nvPr/>
            </p:nvSpPr>
            <p:spPr bwMode="auto">
              <a:xfrm>
                <a:off x="3517" y="2341"/>
                <a:ext cx="908" cy="136"/>
              </a:xfrm>
              <a:prstGeom prst="parallelogram">
                <a:avLst>
                  <a:gd name="adj" fmla="val 166912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413" name="Freeform 21"/>
            <p:cNvSpPr>
              <a:spLocks/>
            </p:cNvSpPr>
            <p:nvPr/>
          </p:nvSpPr>
          <p:spPr bwMode="auto">
            <a:xfrm>
              <a:off x="1247" y="2206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14" name="Freeform 22"/>
            <p:cNvSpPr>
              <a:spLocks/>
            </p:cNvSpPr>
            <p:nvPr/>
          </p:nvSpPr>
          <p:spPr bwMode="auto">
            <a:xfrm>
              <a:off x="1474" y="2070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15" name="Freeform 23"/>
            <p:cNvSpPr>
              <a:spLocks/>
            </p:cNvSpPr>
            <p:nvPr/>
          </p:nvSpPr>
          <p:spPr bwMode="auto">
            <a:xfrm>
              <a:off x="1701" y="1934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16" name="Freeform 24"/>
            <p:cNvSpPr>
              <a:spLocks/>
            </p:cNvSpPr>
            <p:nvPr/>
          </p:nvSpPr>
          <p:spPr bwMode="auto">
            <a:xfrm>
              <a:off x="1928" y="1798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17" name="Freeform 25"/>
            <p:cNvSpPr>
              <a:spLocks/>
            </p:cNvSpPr>
            <p:nvPr/>
          </p:nvSpPr>
          <p:spPr bwMode="auto">
            <a:xfrm>
              <a:off x="1927" y="2205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18" name="Freeform 26"/>
            <p:cNvSpPr>
              <a:spLocks/>
            </p:cNvSpPr>
            <p:nvPr/>
          </p:nvSpPr>
          <p:spPr bwMode="auto">
            <a:xfrm>
              <a:off x="2154" y="2069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19" name="Freeform 27"/>
            <p:cNvSpPr>
              <a:spLocks/>
            </p:cNvSpPr>
            <p:nvPr/>
          </p:nvSpPr>
          <p:spPr bwMode="auto">
            <a:xfrm>
              <a:off x="2381" y="1933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20" name="Freeform 28"/>
            <p:cNvSpPr>
              <a:spLocks/>
            </p:cNvSpPr>
            <p:nvPr/>
          </p:nvSpPr>
          <p:spPr bwMode="auto">
            <a:xfrm>
              <a:off x="2608" y="1797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21" name="Freeform 29"/>
            <p:cNvSpPr>
              <a:spLocks/>
            </p:cNvSpPr>
            <p:nvPr/>
          </p:nvSpPr>
          <p:spPr bwMode="auto">
            <a:xfrm>
              <a:off x="2607" y="2204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22" name="Freeform 30"/>
            <p:cNvSpPr>
              <a:spLocks/>
            </p:cNvSpPr>
            <p:nvPr/>
          </p:nvSpPr>
          <p:spPr bwMode="auto">
            <a:xfrm>
              <a:off x="2834" y="2068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23" name="Freeform 31"/>
            <p:cNvSpPr>
              <a:spLocks/>
            </p:cNvSpPr>
            <p:nvPr/>
          </p:nvSpPr>
          <p:spPr bwMode="auto">
            <a:xfrm>
              <a:off x="3061" y="1932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24" name="Freeform 32"/>
            <p:cNvSpPr>
              <a:spLocks/>
            </p:cNvSpPr>
            <p:nvPr/>
          </p:nvSpPr>
          <p:spPr bwMode="auto">
            <a:xfrm>
              <a:off x="3288" y="1796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25" name="Freeform 33"/>
            <p:cNvSpPr>
              <a:spLocks/>
            </p:cNvSpPr>
            <p:nvPr/>
          </p:nvSpPr>
          <p:spPr bwMode="auto">
            <a:xfrm>
              <a:off x="3287" y="2203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26" name="Freeform 34"/>
            <p:cNvSpPr>
              <a:spLocks/>
            </p:cNvSpPr>
            <p:nvPr/>
          </p:nvSpPr>
          <p:spPr bwMode="auto">
            <a:xfrm>
              <a:off x="3514" y="2067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27" name="Freeform 35"/>
            <p:cNvSpPr>
              <a:spLocks/>
            </p:cNvSpPr>
            <p:nvPr/>
          </p:nvSpPr>
          <p:spPr bwMode="auto">
            <a:xfrm>
              <a:off x="3741" y="1931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28" name="Freeform 36"/>
            <p:cNvSpPr>
              <a:spLocks/>
            </p:cNvSpPr>
            <p:nvPr/>
          </p:nvSpPr>
          <p:spPr bwMode="auto">
            <a:xfrm>
              <a:off x="3968" y="1795"/>
              <a:ext cx="136" cy="681"/>
            </a:xfrm>
            <a:custGeom>
              <a:avLst/>
              <a:gdLst>
                <a:gd name="T0" fmla="*/ 6 w 286"/>
                <a:gd name="T1" fmla="*/ 681 h 681"/>
                <a:gd name="T2" fmla="*/ 30 w 286"/>
                <a:gd name="T3" fmla="*/ 545 h 681"/>
                <a:gd name="T4" fmla="*/ 0 w 286"/>
                <a:gd name="T5" fmla="*/ 499 h 681"/>
                <a:gd name="T6" fmla="*/ 25 w 286"/>
                <a:gd name="T7" fmla="*/ 318 h 681"/>
                <a:gd name="T8" fmla="*/ 0 w 286"/>
                <a:gd name="T9" fmla="*/ 227 h 681"/>
                <a:gd name="T10" fmla="*/ 25 w 286"/>
                <a:gd name="T11" fmla="*/ 91 h 681"/>
                <a:gd name="T12" fmla="*/ 6 w 286"/>
                <a:gd name="T13" fmla="*/ 0 h 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681"/>
                <a:gd name="T23" fmla="*/ 286 w 286"/>
                <a:gd name="T24" fmla="*/ 681 h 6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681">
                  <a:moveTo>
                    <a:pt x="52" y="681"/>
                  </a:moveTo>
                  <a:cubicBezTo>
                    <a:pt x="169" y="628"/>
                    <a:pt x="286" y="575"/>
                    <a:pt x="279" y="545"/>
                  </a:cubicBezTo>
                  <a:cubicBezTo>
                    <a:pt x="272" y="515"/>
                    <a:pt x="14" y="537"/>
                    <a:pt x="7" y="499"/>
                  </a:cubicBezTo>
                  <a:cubicBezTo>
                    <a:pt x="0" y="461"/>
                    <a:pt x="234" y="363"/>
                    <a:pt x="234" y="318"/>
                  </a:cubicBezTo>
                  <a:cubicBezTo>
                    <a:pt x="234" y="273"/>
                    <a:pt x="7" y="265"/>
                    <a:pt x="7" y="227"/>
                  </a:cubicBezTo>
                  <a:cubicBezTo>
                    <a:pt x="7" y="189"/>
                    <a:pt x="227" y="129"/>
                    <a:pt x="234" y="91"/>
                  </a:cubicBezTo>
                  <a:cubicBezTo>
                    <a:pt x="241" y="53"/>
                    <a:pt x="146" y="26"/>
                    <a:pt x="52" y="0"/>
                  </a:cubicBezTo>
                </a:path>
              </a:pathLst>
            </a:custGeom>
            <a:noFill/>
            <a:ln w="28575" cmpd="sng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cs-CZ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2692401" y="2032001"/>
            <a:ext cx="2182813" cy="2519363"/>
            <a:chOff x="1195" y="1208"/>
            <a:chExt cx="1375" cy="1587"/>
          </a:xfrm>
        </p:grpSpPr>
        <p:grpSp>
          <p:nvGrpSpPr>
            <p:cNvPr id="16400" name="Group 38"/>
            <p:cNvGrpSpPr>
              <a:grpSpLocks/>
            </p:cNvGrpSpPr>
            <p:nvPr/>
          </p:nvGrpSpPr>
          <p:grpSpPr bwMode="auto">
            <a:xfrm>
              <a:off x="1195" y="1571"/>
              <a:ext cx="234" cy="1224"/>
              <a:chOff x="1104" y="1480"/>
              <a:chExt cx="234" cy="1224"/>
            </a:xfrm>
          </p:grpSpPr>
          <p:sp>
            <p:nvSpPr>
              <p:cNvPr id="16410" name="Freeform 39"/>
              <p:cNvSpPr>
                <a:spLocks/>
              </p:cNvSpPr>
              <p:nvPr/>
            </p:nvSpPr>
            <p:spPr bwMode="auto">
              <a:xfrm>
                <a:off x="1104" y="1570"/>
                <a:ext cx="195" cy="1134"/>
              </a:xfrm>
              <a:custGeom>
                <a:avLst/>
                <a:gdLst>
                  <a:gd name="T0" fmla="*/ 52 w 195"/>
                  <a:gd name="T1" fmla="*/ 1134 h 1134"/>
                  <a:gd name="T2" fmla="*/ 143 w 195"/>
                  <a:gd name="T3" fmla="*/ 953 h 1134"/>
                  <a:gd name="T4" fmla="*/ 52 w 195"/>
                  <a:gd name="T5" fmla="*/ 862 h 1134"/>
                  <a:gd name="T6" fmla="*/ 143 w 195"/>
                  <a:gd name="T7" fmla="*/ 726 h 1134"/>
                  <a:gd name="T8" fmla="*/ 52 w 195"/>
                  <a:gd name="T9" fmla="*/ 590 h 1134"/>
                  <a:gd name="T10" fmla="*/ 188 w 195"/>
                  <a:gd name="T11" fmla="*/ 409 h 1134"/>
                  <a:gd name="T12" fmla="*/ 7 w 195"/>
                  <a:gd name="T13" fmla="*/ 318 h 1134"/>
                  <a:gd name="T14" fmla="*/ 143 w 195"/>
                  <a:gd name="T15" fmla="*/ 0 h 11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5"/>
                  <a:gd name="T25" fmla="*/ 0 h 1134"/>
                  <a:gd name="T26" fmla="*/ 195 w 195"/>
                  <a:gd name="T27" fmla="*/ 1134 h 11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5" h="1134">
                    <a:moveTo>
                      <a:pt x="52" y="1134"/>
                    </a:moveTo>
                    <a:cubicBezTo>
                      <a:pt x="97" y="1066"/>
                      <a:pt x="143" y="998"/>
                      <a:pt x="143" y="953"/>
                    </a:cubicBezTo>
                    <a:cubicBezTo>
                      <a:pt x="143" y="908"/>
                      <a:pt x="52" y="900"/>
                      <a:pt x="52" y="862"/>
                    </a:cubicBezTo>
                    <a:cubicBezTo>
                      <a:pt x="52" y="824"/>
                      <a:pt x="143" y="771"/>
                      <a:pt x="143" y="726"/>
                    </a:cubicBezTo>
                    <a:cubicBezTo>
                      <a:pt x="143" y="681"/>
                      <a:pt x="45" y="643"/>
                      <a:pt x="52" y="590"/>
                    </a:cubicBezTo>
                    <a:cubicBezTo>
                      <a:pt x="59" y="537"/>
                      <a:pt x="195" y="454"/>
                      <a:pt x="188" y="409"/>
                    </a:cubicBezTo>
                    <a:cubicBezTo>
                      <a:pt x="181" y="364"/>
                      <a:pt x="14" y="386"/>
                      <a:pt x="7" y="318"/>
                    </a:cubicBezTo>
                    <a:cubicBezTo>
                      <a:pt x="0" y="250"/>
                      <a:pt x="71" y="125"/>
                      <a:pt x="143" y="0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11" name="AutoShape 40"/>
              <p:cNvSpPr>
                <a:spLocks noChangeArrowheads="1"/>
              </p:cNvSpPr>
              <p:nvPr/>
            </p:nvSpPr>
            <p:spPr bwMode="auto">
              <a:xfrm>
                <a:off x="1111" y="1480"/>
                <a:ext cx="227" cy="227"/>
              </a:xfrm>
              <a:prstGeom prst="irregularSeal1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401" name="Group 41"/>
            <p:cNvGrpSpPr>
              <a:grpSpLocks/>
            </p:cNvGrpSpPr>
            <p:nvPr/>
          </p:nvGrpSpPr>
          <p:grpSpPr bwMode="auto">
            <a:xfrm>
              <a:off x="1656" y="1344"/>
              <a:ext cx="234" cy="1224"/>
              <a:chOff x="1104" y="1480"/>
              <a:chExt cx="234" cy="1224"/>
            </a:xfrm>
          </p:grpSpPr>
          <p:sp>
            <p:nvSpPr>
              <p:cNvPr id="16408" name="Freeform 42"/>
              <p:cNvSpPr>
                <a:spLocks/>
              </p:cNvSpPr>
              <p:nvPr/>
            </p:nvSpPr>
            <p:spPr bwMode="auto">
              <a:xfrm>
                <a:off x="1104" y="1570"/>
                <a:ext cx="195" cy="1134"/>
              </a:xfrm>
              <a:custGeom>
                <a:avLst/>
                <a:gdLst>
                  <a:gd name="T0" fmla="*/ 52 w 195"/>
                  <a:gd name="T1" fmla="*/ 1134 h 1134"/>
                  <a:gd name="T2" fmla="*/ 143 w 195"/>
                  <a:gd name="T3" fmla="*/ 953 h 1134"/>
                  <a:gd name="T4" fmla="*/ 52 w 195"/>
                  <a:gd name="T5" fmla="*/ 862 h 1134"/>
                  <a:gd name="T6" fmla="*/ 143 w 195"/>
                  <a:gd name="T7" fmla="*/ 726 h 1134"/>
                  <a:gd name="T8" fmla="*/ 52 w 195"/>
                  <a:gd name="T9" fmla="*/ 590 h 1134"/>
                  <a:gd name="T10" fmla="*/ 188 w 195"/>
                  <a:gd name="T11" fmla="*/ 409 h 1134"/>
                  <a:gd name="T12" fmla="*/ 7 w 195"/>
                  <a:gd name="T13" fmla="*/ 318 h 1134"/>
                  <a:gd name="T14" fmla="*/ 143 w 195"/>
                  <a:gd name="T15" fmla="*/ 0 h 11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5"/>
                  <a:gd name="T25" fmla="*/ 0 h 1134"/>
                  <a:gd name="T26" fmla="*/ 195 w 195"/>
                  <a:gd name="T27" fmla="*/ 1134 h 11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5" h="1134">
                    <a:moveTo>
                      <a:pt x="52" y="1134"/>
                    </a:moveTo>
                    <a:cubicBezTo>
                      <a:pt x="97" y="1066"/>
                      <a:pt x="143" y="998"/>
                      <a:pt x="143" y="953"/>
                    </a:cubicBezTo>
                    <a:cubicBezTo>
                      <a:pt x="143" y="908"/>
                      <a:pt x="52" y="900"/>
                      <a:pt x="52" y="862"/>
                    </a:cubicBezTo>
                    <a:cubicBezTo>
                      <a:pt x="52" y="824"/>
                      <a:pt x="143" y="771"/>
                      <a:pt x="143" y="726"/>
                    </a:cubicBezTo>
                    <a:cubicBezTo>
                      <a:pt x="143" y="681"/>
                      <a:pt x="45" y="643"/>
                      <a:pt x="52" y="590"/>
                    </a:cubicBezTo>
                    <a:cubicBezTo>
                      <a:pt x="59" y="537"/>
                      <a:pt x="195" y="454"/>
                      <a:pt x="188" y="409"/>
                    </a:cubicBezTo>
                    <a:cubicBezTo>
                      <a:pt x="181" y="364"/>
                      <a:pt x="14" y="386"/>
                      <a:pt x="7" y="318"/>
                    </a:cubicBezTo>
                    <a:cubicBezTo>
                      <a:pt x="0" y="250"/>
                      <a:pt x="71" y="125"/>
                      <a:pt x="143" y="0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9" name="AutoShape 43"/>
              <p:cNvSpPr>
                <a:spLocks noChangeArrowheads="1"/>
              </p:cNvSpPr>
              <p:nvPr/>
            </p:nvSpPr>
            <p:spPr bwMode="auto">
              <a:xfrm>
                <a:off x="1111" y="1480"/>
                <a:ext cx="227" cy="227"/>
              </a:xfrm>
              <a:prstGeom prst="irregularSeal1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402" name="Group 44"/>
            <p:cNvGrpSpPr>
              <a:grpSpLocks/>
            </p:cNvGrpSpPr>
            <p:nvPr/>
          </p:nvGrpSpPr>
          <p:grpSpPr bwMode="auto">
            <a:xfrm>
              <a:off x="1882" y="1208"/>
              <a:ext cx="234" cy="1224"/>
              <a:chOff x="1104" y="1480"/>
              <a:chExt cx="234" cy="1224"/>
            </a:xfrm>
          </p:grpSpPr>
          <p:sp>
            <p:nvSpPr>
              <p:cNvPr id="16406" name="Freeform 45"/>
              <p:cNvSpPr>
                <a:spLocks/>
              </p:cNvSpPr>
              <p:nvPr/>
            </p:nvSpPr>
            <p:spPr bwMode="auto">
              <a:xfrm>
                <a:off x="1104" y="1570"/>
                <a:ext cx="195" cy="1134"/>
              </a:xfrm>
              <a:custGeom>
                <a:avLst/>
                <a:gdLst>
                  <a:gd name="T0" fmla="*/ 52 w 195"/>
                  <a:gd name="T1" fmla="*/ 1134 h 1134"/>
                  <a:gd name="T2" fmla="*/ 143 w 195"/>
                  <a:gd name="T3" fmla="*/ 953 h 1134"/>
                  <a:gd name="T4" fmla="*/ 52 w 195"/>
                  <a:gd name="T5" fmla="*/ 862 h 1134"/>
                  <a:gd name="T6" fmla="*/ 143 w 195"/>
                  <a:gd name="T7" fmla="*/ 726 h 1134"/>
                  <a:gd name="T8" fmla="*/ 52 w 195"/>
                  <a:gd name="T9" fmla="*/ 590 h 1134"/>
                  <a:gd name="T10" fmla="*/ 188 w 195"/>
                  <a:gd name="T11" fmla="*/ 409 h 1134"/>
                  <a:gd name="T12" fmla="*/ 7 w 195"/>
                  <a:gd name="T13" fmla="*/ 318 h 1134"/>
                  <a:gd name="T14" fmla="*/ 143 w 195"/>
                  <a:gd name="T15" fmla="*/ 0 h 11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5"/>
                  <a:gd name="T25" fmla="*/ 0 h 1134"/>
                  <a:gd name="T26" fmla="*/ 195 w 195"/>
                  <a:gd name="T27" fmla="*/ 1134 h 11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5" h="1134">
                    <a:moveTo>
                      <a:pt x="52" y="1134"/>
                    </a:moveTo>
                    <a:cubicBezTo>
                      <a:pt x="97" y="1066"/>
                      <a:pt x="143" y="998"/>
                      <a:pt x="143" y="953"/>
                    </a:cubicBezTo>
                    <a:cubicBezTo>
                      <a:pt x="143" y="908"/>
                      <a:pt x="52" y="900"/>
                      <a:pt x="52" y="862"/>
                    </a:cubicBezTo>
                    <a:cubicBezTo>
                      <a:pt x="52" y="824"/>
                      <a:pt x="143" y="771"/>
                      <a:pt x="143" y="726"/>
                    </a:cubicBezTo>
                    <a:cubicBezTo>
                      <a:pt x="143" y="681"/>
                      <a:pt x="45" y="643"/>
                      <a:pt x="52" y="590"/>
                    </a:cubicBezTo>
                    <a:cubicBezTo>
                      <a:pt x="59" y="537"/>
                      <a:pt x="195" y="454"/>
                      <a:pt x="188" y="409"/>
                    </a:cubicBezTo>
                    <a:cubicBezTo>
                      <a:pt x="181" y="364"/>
                      <a:pt x="14" y="386"/>
                      <a:pt x="7" y="318"/>
                    </a:cubicBezTo>
                    <a:cubicBezTo>
                      <a:pt x="0" y="250"/>
                      <a:pt x="71" y="125"/>
                      <a:pt x="143" y="0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7" name="AutoShape 46"/>
              <p:cNvSpPr>
                <a:spLocks noChangeArrowheads="1"/>
              </p:cNvSpPr>
              <p:nvPr/>
            </p:nvSpPr>
            <p:spPr bwMode="auto">
              <a:xfrm>
                <a:off x="1111" y="1480"/>
                <a:ext cx="227" cy="227"/>
              </a:xfrm>
              <a:prstGeom prst="irregularSeal1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403" name="Group 47"/>
            <p:cNvGrpSpPr>
              <a:grpSpLocks/>
            </p:cNvGrpSpPr>
            <p:nvPr/>
          </p:nvGrpSpPr>
          <p:grpSpPr bwMode="auto">
            <a:xfrm>
              <a:off x="2336" y="1344"/>
              <a:ext cx="234" cy="1224"/>
              <a:chOff x="1104" y="1480"/>
              <a:chExt cx="234" cy="1224"/>
            </a:xfrm>
          </p:grpSpPr>
          <p:sp>
            <p:nvSpPr>
              <p:cNvPr id="16404" name="Freeform 48"/>
              <p:cNvSpPr>
                <a:spLocks/>
              </p:cNvSpPr>
              <p:nvPr/>
            </p:nvSpPr>
            <p:spPr bwMode="auto">
              <a:xfrm>
                <a:off x="1104" y="1570"/>
                <a:ext cx="195" cy="1134"/>
              </a:xfrm>
              <a:custGeom>
                <a:avLst/>
                <a:gdLst>
                  <a:gd name="T0" fmla="*/ 52 w 195"/>
                  <a:gd name="T1" fmla="*/ 1134 h 1134"/>
                  <a:gd name="T2" fmla="*/ 143 w 195"/>
                  <a:gd name="T3" fmla="*/ 953 h 1134"/>
                  <a:gd name="T4" fmla="*/ 52 w 195"/>
                  <a:gd name="T5" fmla="*/ 862 h 1134"/>
                  <a:gd name="T6" fmla="*/ 143 w 195"/>
                  <a:gd name="T7" fmla="*/ 726 h 1134"/>
                  <a:gd name="T8" fmla="*/ 52 w 195"/>
                  <a:gd name="T9" fmla="*/ 590 h 1134"/>
                  <a:gd name="T10" fmla="*/ 188 w 195"/>
                  <a:gd name="T11" fmla="*/ 409 h 1134"/>
                  <a:gd name="T12" fmla="*/ 7 w 195"/>
                  <a:gd name="T13" fmla="*/ 318 h 1134"/>
                  <a:gd name="T14" fmla="*/ 143 w 195"/>
                  <a:gd name="T15" fmla="*/ 0 h 11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5"/>
                  <a:gd name="T25" fmla="*/ 0 h 1134"/>
                  <a:gd name="T26" fmla="*/ 195 w 195"/>
                  <a:gd name="T27" fmla="*/ 1134 h 11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5" h="1134">
                    <a:moveTo>
                      <a:pt x="52" y="1134"/>
                    </a:moveTo>
                    <a:cubicBezTo>
                      <a:pt x="97" y="1066"/>
                      <a:pt x="143" y="998"/>
                      <a:pt x="143" y="953"/>
                    </a:cubicBezTo>
                    <a:cubicBezTo>
                      <a:pt x="143" y="908"/>
                      <a:pt x="52" y="900"/>
                      <a:pt x="52" y="862"/>
                    </a:cubicBezTo>
                    <a:cubicBezTo>
                      <a:pt x="52" y="824"/>
                      <a:pt x="143" y="771"/>
                      <a:pt x="143" y="726"/>
                    </a:cubicBezTo>
                    <a:cubicBezTo>
                      <a:pt x="143" y="681"/>
                      <a:pt x="45" y="643"/>
                      <a:pt x="52" y="590"/>
                    </a:cubicBezTo>
                    <a:cubicBezTo>
                      <a:pt x="59" y="537"/>
                      <a:pt x="195" y="454"/>
                      <a:pt x="188" y="409"/>
                    </a:cubicBezTo>
                    <a:cubicBezTo>
                      <a:pt x="181" y="364"/>
                      <a:pt x="14" y="386"/>
                      <a:pt x="7" y="318"/>
                    </a:cubicBezTo>
                    <a:cubicBezTo>
                      <a:pt x="0" y="250"/>
                      <a:pt x="71" y="125"/>
                      <a:pt x="143" y="0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405" name="AutoShape 49"/>
              <p:cNvSpPr>
                <a:spLocks noChangeArrowheads="1"/>
              </p:cNvSpPr>
              <p:nvPr/>
            </p:nvSpPr>
            <p:spPr bwMode="auto">
              <a:xfrm>
                <a:off x="1111" y="1480"/>
                <a:ext cx="227" cy="227"/>
              </a:xfrm>
              <a:prstGeom prst="irregularSeal1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6303964" y="1958976"/>
            <a:ext cx="1152525" cy="2447925"/>
            <a:chOff x="3470" y="1162"/>
            <a:chExt cx="726" cy="1542"/>
          </a:xfrm>
        </p:grpSpPr>
        <p:grpSp>
          <p:nvGrpSpPr>
            <p:cNvPr id="16391" name="Group 51"/>
            <p:cNvGrpSpPr>
              <a:grpSpLocks/>
            </p:cNvGrpSpPr>
            <p:nvPr/>
          </p:nvGrpSpPr>
          <p:grpSpPr bwMode="auto">
            <a:xfrm>
              <a:off x="3470" y="1435"/>
              <a:ext cx="272" cy="1269"/>
              <a:chOff x="4604" y="1253"/>
              <a:chExt cx="272" cy="1269"/>
            </a:xfrm>
          </p:grpSpPr>
          <p:sp>
            <p:nvSpPr>
              <p:cNvPr id="16398" name="Freeform 52"/>
              <p:cNvSpPr>
                <a:spLocks/>
              </p:cNvSpPr>
              <p:nvPr/>
            </p:nvSpPr>
            <p:spPr bwMode="auto">
              <a:xfrm>
                <a:off x="4604" y="1388"/>
                <a:ext cx="195" cy="1134"/>
              </a:xfrm>
              <a:custGeom>
                <a:avLst/>
                <a:gdLst>
                  <a:gd name="T0" fmla="*/ 52 w 195"/>
                  <a:gd name="T1" fmla="*/ 1134 h 1134"/>
                  <a:gd name="T2" fmla="*/ 143 w 195"/>
                  <a:gd name="T3" fmla="*/ 953 h 1134"/>
                  <a:gd name="T4" fmla="*/ 52 w 195"/>
                  <a:gd name="T5" fmla="*/ 862 h 1134"/>
                  <a:gd name="T6" fmla="*/ 143 w 195"/>
                  <a:gd name="T7" fmla="*/ 726 h 1134"/>
                  <a:gd name="T8" fmla="*/ 52 w 195"/>
                  <a:gd name="T9" fmla="*/ 590 h 1134"/>
                  <a:gd name="T10" fmla="*/ 188 w 195"/>
                  <a:gd name="T11" fmla="*/ 409 h 1134"/>
                  <a:gd name="T12" fmla="*/ 7 w 195"/>
                  <a:gd name="T13" fmla="*/ 318 h 1134"/>
                  <a:gd name="T14" fmla="*/ 143 w 195"/>
                  <a:gd name="T15" fmla="*/ 0 h 11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5"/>
                  <a:gd name="T25" fmla="*/ 0 h 1134"/>
                  <a:gd name="T26" fmla="*/ 195 w 195"/>
                  <a:gd name="T27" fmla="*/ 1134 h 11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5" h="1134">
                    <a:moveTo>
                      <a:pt x="52" y="1134"/>
                    </a:moveTo>
                    <a:cubicBezTo>
                      <a:pt x="97" y="1066"/>
                      <a:pt x="143" y="998"/>
                      <a:pt x="143" y="953"/>
                    </a:cubicBezTo>
                    <a:cubicBezTo>
                      <a:pt x="143" y="908"/>
                      <a:pt x="52" y="900"/>
                      <a:pt x="52" y="862"/>
                    </a:cubicBezTo>
                    <a:cubicBezTo>
                      <a:pt x="52" y="824"/>
                      <a:pt x="143" y="771"/>
                      <a:pt x="143" y="726"/>
                    </a:cubicBezTo>
                    <a:cubicBezTo>
                      <a:pt x="143" y="681"/>
                      <a:pt x="45" y="643"/>
                      <a:pt x="52" y="590"/>
                    </a:cubicBezTo>
                    <a:cubicBezTo>
                      <a:pt x="59" y="537"/>
                      <a:pt x="195" y="454"/>
                      <a:pt x="188" y="409"/>
                    </a:cubicBezTo>
                    <a:cubicBezTo>
                      <a:pt x="181" y="364"/>
                      <a:pt x="14" y="386"/>
                      <a:pt x="7" y="318"/>
                    </a:cubicBezTo>
                    <a:cubicBezTo>
                      <a:pt x="0" y="250"/>
                      <a:pt x="71" y="125"/>
                      <a:pt x="143" y="0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399" name="AutoShape 53"/>
              <p:cNvSpPr>
                <a:spLocks noChangeArrowheads="1"/>
              </p:cNvSpPr>
              <p:nvPr/>
            </p:nvSpPr>
            <p:spPr bwMode="auto">
              <a:xfrm>
                <a:off x="4604" y="1253"/>
                <a:ext cx="272" cy="272"/>
              </a:xfrm>
              <a:prstGeom prst="star4">
                <a:avLst>
                  <a:gd name="adj" fmla="val 12500"/>
                </a:avLst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392" name="Group 54"/>
            <p:cNvGrpSpPr>
              <a:grpSpLocks/>
            </p:cNvGrpSpPr>
            <p:nvPr/>
          </p:nvGrpSpPr>
          <p:grpSpPr bwMode="auto">
            <a:xfrm>
              <a:off x="3697" y="1298"/>
              <a:ext cx="272" cy="1269"/>
              <a:chOff x="4604" y="1253"/>
              <a:chExt cx="272" cy="1269"/>
            </a:xfrm>
          </p:grpSpPr>
          <p:sp>
            <p:nvSpPr>
              <p:cNvPr id="16396" name="Freeform 55"/>
              <p:cNvSpPr>
                <a:spLocks/>
              </p:cNvSpPr>
              <p:nvPr/>
            </p:nvSpPr>
            <p:spPr bwMode="auto">
              <a:xfrm>
                <a:off x="4604" y="1388"/>
                <a:ext cx="195" cy="1134"/>
              </a:xfrm>
              <a:custGeom>
                <a:avLst/>
                <a:gdLst>
                  <a:gd name="T0" fmla="*/ 52 w 195"/>
                  <a:gd name="T1" fmla="*/ 1134 h 1134"/>
                  <a:gd name="T2" fmla="*/ 143 w 195"/>
                  <a:gd name="T3" fmla="*/ 953 h 1134"/>
                  <a:gd name="T4" fmla="*/ 52 w 195"/>
                  <a:gd name="T5" fmla="*/ 862 h 1134"/>
                  <a:gd name="T6" fmla="*/ 143 w 195"/>
                  <a:gd name="T7" fmla="*/ 726 h 1134"/>
                  <a:gd name="T8" fmla="*/ 52 w 195"/>
                  <a:gd name="T9" fmla="*/ 590 h 1134"/>
                  <a:gd name="T10" fmla="*/ 188 w 195"/>
                  <a:gd name="T11" fmla="*/ 409 h 1134"/>
                  <a:gd name="T12" fmla="*/ 7 w 195"/>
                  <a:gd name="T13" fmla="*/ 318 h 1134"/>
                  <a:gd name="T14" fmla="*/ 143 w 195"/>
                  <a:gd name="T15" fmla="*/ 0 h 11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5"/>
                  <a:gd name="T25" fmla="*/ 0 h 1134"/>
                  <a:gd name="T26" fmla="*/ 195 w 195"/>
                  <a:gd name="T27" fmla="*/ 1134 h 11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5" h="1134">
                    <a:moveTo>
                      <a:pt x="52" y="1134"/>
                    </a:moveTo>
                    <a:cubicBezTo>
                      <a:pt x="97" y="1066"/>
                      <a:pt x="143" y="998"/>
                      <a:pt x="143" y="953"/>
                    </a:cubicBezTo>
                    <a:cubicBezTo>
                      <a:pt x="143" y="908"/>
                      <a:pt x="52" y="900"/>
                      <a:pt x="52" y="862"/>
                    </a:cubicBezTo>
                    <a:cubicBezTo>
                      <a:pt x="52" y="824"/>
                      <a:pt x="143" y="771"/>
                      <a:pt x="143" y="726"/>
                    </a:cubicBezTo>
                    <a:cubicBezTo>
                      <a:pt x="143" y="681"/>
                      <a:pt x="45" y="643"/>
                      <a:pt x="52" y="590"/>
                    </a:cubicBezTo>
                    <a:cubicBezTo>
                      <a:pt x="59" y="537"/>
                      <a:pt x="195" y="454"/>
                      <a:pt x="188" y="409"/>
                    </a:cubicBezTo>
                    <a:cubicBezTo>
                      <a:pt x="181" y="364"/>
                      <a:pt x="14" y="386"/>
                      <a:pt x="7" y="318"/>
                    </a:cubicBezTo>
                    <a:cubicBezTo>
                      <a:pt x="0" y="250"/>
                      <a:pt x="71" y="125"/>
                      <a:pt x="143" y="0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397" name="AutoShape 56"/>
              <p:cNvSpPr>
                <a:spLocks noChangeArrowheads="1"/>
              </p:cNvSpPr>
              <p:nvPr/>
            </p:nvSpPr>
            <p:spPr bwMode="auto">
              <a:xfrm>
                <a:off x="4604" y="1253"/>
                <a:ext cx="272" cy="272"/>
              </a:xfrm>
              <a:prstGeom prst="star4">
                <a:avLst>
                  <a:gd name="adj" fmla="val 12500"/>
                </a:avLst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393" name="Group 57"/>
            <p:cNvGrpSpPr>
              <a:grpSpLocks/>
            </p:cNvGrpSpPr>
            <p:nvPr/>
          </p:nvGrpSpPr>
          <p:grpSpPr bwMode="auto">
            <a:xfrm>
              <a:off x="3924" y="1162"/>
              <a:ext cx="272" cy="1269"/>
              <a:chOff x="4604" y="1253"/>
              <a:chExt cx="272" cy="1269"/>
            </a:xfrm>
          </p:grpSpPr>
          <p:sp>
            <p:nvSpPr>
              <p:cNvPr id="16394" name="Freeform 58"/>
              <p:cNvSpPr>
                <a:spLocks/>
              </p:cNvSpPr>
              <p:nvPr/>
            </p:nvSpPr>
            <p:spPr bwMode="auto">
              <a:xfrm>
                <a:off x="4604" y="1388"/>
                <a:ext cx="195" cy="1134"/>
              </a:xfrm>
              <a:custGeom>
                <a:avLst/>
                <a:gdLst>
                  <a:gd name="T0" fmla="*/ 52 w 195"/>
                  <a:gd name="T1" fmla="*/ 1134 h 1134"/>
                  <a:gd name="T2" fmla="*/ 143 w 195"/>
                  <a:gd name="T3" fmla="*/ 953 h 1134"/>
                  <a:gd name="T4" fmla="*/ 52 w 195"/>
                  <a:gd name="T5" fmla="*/ 862 h 1134"/>
                  <a:gd name="T6" fmla="*/ 143 w 195"/>
                  <a:gd name="T7" fmla="*/ 726 h 1134"/>
                  <a:gd name="T8" fmla="*/ 52 w 195"/>
                  <a:gd name="T9" fmla="*/ 590 h 1134"/>
                  <a:gd name="T10" fmla="*/ 188 w 195"/>
                  <a:gd name="T11" fmla="*/ 409 h 1134"/>
                  <a:gd name="T12" fmla="*/ 7 w 195"/>
                  <a:gd name="T13" fmla="*/ 318 h 1134"/>
                  <a:gd name="T14" fmla="*/ 143 w 195"/>
                  <a:gd name="T15" fmla="*/ 0 h 11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5"/>
                  <a:gd name="T25" fmla="*/ 0 h 1134"/>
                  <a:gd name="T26" fmla="*/ 195 w 195"/>
                  <a:gd name="T27" fmla="*/ 1134 h 11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5" h="1134">
                    <a:moveTo>
                      <a:pt x="52" y="1134"/>
                    </a:moveTo>
                    <a:cubicBezTo>
                      <a:pt x="97" y="1066"/>
                      <a:pt x="143" y="998"/>
                      <a:pt x="143" y="953"/>
                    </a:cubicBezTo>
                    <a:cubicBezTo>
                      <a:pt x="143" y="908"/>
                      <a:pt x="52" y="900"/>
                      <a:pt x="52" y="862"/>
                    </a:cubicBezTo>
                    <a:cubicBezTo>
                      <a:pt x="52" y="824"/>
                      <a:pt x="143" y="771"/>
                      <a:pt x="143" y="726"/>
                    </a:cubicBezTo>
                    <a:cubicBezTo>
                      <a:pt x="143" y="681"/>
                      <a:pt x="45" y="643"/>
                      <a:pt x="52" y="590"/>
                    </a:cubicBezTo>
                    <a:cubicBezTo>
                      <a:pt x="59" y="537"/>
                      <a:pt x="195" y="454"/>
                      <a:pt x="188" y="409"/>
                    </a:cubicBezTo>
                    <a:cubicBezTo>
                      <a:pt x="181" y="364"/>
                      <a:pt x="14" y="386"/>
                      <a:pt x="7" y="318"/>
                    </a:cubicBezTo>
                    <a:cubicBezTo>
                      <a:pt x="0" y="250"/>
                      <a:pt x="71" y="125"/>
                      <a:pt x="143" y="0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395" name="AutoShape 59"/>
              <p:cNvSpPr>
                <a:spLocks noChangeArrowheads="1"/>
              </p:cNvSpPr>
              <p:nvPr/>
            </p:nvSpPr>
            <p:spPr bwMode="auto">
              <a:xfrm>
                <a:off x="4604" y="1253"/>
                <a:ext cx="272" cy="272"/>
              </a:xfrm>
              <a:prstGeom prst="star4">
                <a:avLst>
                  <a:gd name="adj" fmla="val 12500"/>
                </a:avLst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394301" name="Picture 61" descr="Kobold 246.jpg (42165 Byte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2614" y="2762251"/>
            <a:ext cx="2160587" cy="223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265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94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CEAAkGBxQSEhMUEBQVFhUUFxgYFRQYFxwXGhcVFxYaFxcaFxYYICggGBolHBoVITEhJSkrMS4uFx8zODMsNygtLisBCgoKDg0OGxAQGywkICQsLC4sLy8sLCw0LCwsLCwsNCwvNCwtLCwsLCwsLCwsLCwsLCwsLCw0LCwsLCwsLCwsLP/AABEIAM4A9AMBEQACEQEDEQH/xAAbAAEAAgMBAQAAAAAAAAAAAAAABAUCAwYBB//EAEIQAAIBAwIEBAQEAwQHCQAAAAECAwAEERIhBRMxQQYiUWEyQnGBFCNSkWKhsTNygpIHFRZDc7LRJCU0Y4OiweHx/8QAGQEBAAMBAQAAAAAAAAAAAAAAAAECAwQF/8QAMREAAgIBAgQEBQQCAwEAAAAAAAECEQMhMQQSQVETYXHwIjKBkaGxwdHhBfEUI0JS/9oADAMBAAIRAxEAPwD7jQCgPCKAAY6UB7QCgBoBQCgFAeYoD2gPMUB7QCgFAKAUAoBQCgFAKAUAoBQCgFAKAUAoBQCgFAKAUAoBQCgFAKAUAoBQCgFAKAUAoBQCgFAKAUAoBQCgFAKAUAoBQCgFAKAUAoBQGLuFBLEADqScAD3NAeRSBgGUhlYAhgcgg9CCOooDOgFAKAUAoBQCgFAKAUAoBQCgFAKAUAoBQCgFAKAUAoBQCgFAKAUBHtb6OQsI3DFcagOoDbqfod8HocbUBr/1ZGW1uuts5Bclwp/gVtk+wFAa+GeRpYv0NrX/AIcpLD9nEqj2UUBr43x2K2CB8tJKdMUS41yN02yQANxliQBmtMeKWS62W7MsmWMKvrsVtpxiaS6e2n/7O+kPFpw4lT5isjDGpTsV0++9V5op1VnTLC1iWRSWujXVP9/UrOBeKJ2leCdk5wnmiWPQSxSPdZSY8hVII6jr/Ld4fh5mqXqcazJy5U7Z5YTyNcTG9mMkUUHNbRmOJXLHyqAQX0qp+Inr22qjvn5YKu3Wy3hSUfGnNVqq7V19CJwCJo7U3Nw80dxdytJBAjElEO0USx50kaQGbI6sc1WWVwdS18iuTJCEVJddq6nbWF2dkmZebgZA69M7gbZ+lVa6rY2i++5vvr2OFGkmcIijJY7Af9T7VEU5OkS3Rydv4luLu4SK2UW8TKzrNMhLyIpAJjjyAo32Ldt8dq6ngjCHNJ30pdDlWeU8nJFV1t9TXY8Wm/BXVzLO/MtGuBIoVNBMBJAwVyMqF79651NPeKPR4rh1imuVumk1fmi2sPFCfhEubsclWjR8kdRIoZQAMnVuBpGassTk6hrZyuairkLDxRzw7QW8pRDhmcpHggZIw7ZG2+9Ryxtpy29TPHxCyXyp6ErgHiSC8UNC3UZAPdc4yp6MMgjb0qJQa16GyknoXFULCgFAKAUAoBQCgFAKAUAoBQCgNF3dLGupz3VQO5Z2CKB7lmUfcUBzl5fzTsVj1IGRjDGwAWdkJWaKV8HGRjSyHGCWGrSRQE7hdt+Ej1XE40qoGpwEbG2Oc+oh3AGMrpHXA6YlJt0iG0lbI9x47sUbS8xB/wCHIR9chcYrZcNkey/KMXxOJOm/1I994stBpuY50dUDLIqt59D7qRH8RbmKigY/3jVV4Zp01RZZoNWmUPhvTeySPeoGF9bpLbv05cQJzEpPwsp0tkdTk1PjyhLlg9Ft5+pOTHw8oRUvnd2tdls12/XqLW6uZla0Kme5tZV/D3yECMx9Q8rjIVwBpdMEscYz1FXhv4pOvfYwzxWRKMN1s+3vt1Oz4DwJbbWxJkmlOqaYjd29APlQdlFMmVzpdFsjbHiULfV7sq/FnhQ3GXtnEchxzEOdEy5B0uB0Ow3/AP0aYeI8PdX28iubD4ipOu/mVtxFc28bzrAZuIStykZgBDbxk7EYJ0wqNzjzMf5cbnFS1/PujvyZOaChFVFdPPu/ehVcZOgQRWbPNc6mknmVGLvLpAX2QFvU4UL+/fHJKck3XLX0SPLTx404JScnqn5+f02K3iyXl2btuIYVbe2AhhxpXns+kyAAksQo69PzNqxzTjBOON6PfudGDMsElxGZfK709pWdj4mkNvccIlBwpmNtJt1E0RCfTzoP3qsZtRcej/YtKMZT5+uv5Kzi1yeZxCyt4zK9y6sAmNKa0XmtK3RRkY365q/CxUcnPPRLX19Dz5ynKWTErd1Xkq/HoWS8OnsrYyTTGZ8oZFI/LRVwFEadguF32zjO1aOcck6SpHVCEscbk7KdrKSe0t+HQy5a5HOv5x1EEhLSAH9bnCDPbNYrA4wcnprXqbZc2J53HFGk9dOnr5s6ANC7xQ2aYW0GOcu0cQUYEYPz9sgdP3qmPLq47ow8ZTycsda3fReR1Ub5ANQdIkkCgliABuSTgAe5NAczP49swWCO8gUgM0aEoCTgDmHC7n3rZ4JRVy09SmPIssuTGrfkW1nxqOR+WdccnZJFKE/TsfsarLHJK90Spp6FlWZYUAoBQCgFAKAUAoCstONxPKYTlJAzhUcaeYEOC0Z6OO+BuMjIGaA5/wAQ2bGV1kjWXmJIys03JBjDIdDsAzBo20MjKp3PVcMWAu5rlbaDmNzHZtAVWxrd2wqR4ACg5ONgANye5q0IuTpFJz5VZyM9wlw3DbqWQaluJHkyfLHy4ZQUVflAbfJ3OBk9MaQTnBtaJL7lPjg4LJGpS6drVmVzxDn8kaS7XsoknVAZDFZxDXHG2n4Gc6Bg43kfsDUYVKD56+5HEYManKPNequvLovKyWvgOO4lnmuY1QS55cIwTGSgUMzLsW2yFXygknLHereNKMXGMm/fQqsXPLmnXkqWnq1v9di64LwK1MSMLaIEAgqV1aHB0yKNWcYYEbelUeWb1bNVhguiL1ECgBQAB0AGAPtWZoZUAoBQCgNc0CuCHUEEYIIztUSinuPIpeL+FYrnSJXmKqwcIJWxrU5VhnJUg9MEVfHNw8/Ve/yUlBS6v7ljwnhMNsmiCMIvU46sfVmO7H3JpOcpu5MmEIwVIkXMCyIyOMq4KsPUEYNQnTtEtWqPmnB/Dk0cstnLLyoSS7yjaSeJdlQSdEUDJON9zW3EZvFr9C3AqHDKUmuaXRvZevdrp0J9jxNLpXW0zb8MtPiuF8vPMe7LF35Yxu/zHaoxThjTdW+nZGOXHlz5Ek93r3bv92YcL8f29tZySXTkFCNKY876hkAL9c+wzV8mK6ktiXLkk4PdNr7EZY5uIvdNxAmOC0AP4aNvKX0GTEjDdio056bntU48qhPlx+WpPEcL/wBEMmRu3b5elLbzskS2v/dvDIlA/OuLctjupcyMT69qz4yV5pepb/FZceDGnN1cWl5trYl+KHmueIRW8OVjtoWnmfHWRzphQN2bYtTHcak1oyknGWl6o38U8diE8tIZJZl0iTYpGjsAQC5ByTnIAB61MsSjHnk6XTq2c+bi1iW1sXXjOa10NxG05McjBRIkyy4YjOCmAegJ2z0qywQn8ktez0LvPKOs40vudhDKrqGQgqwBVhuCDuCD6VztVozoTvVGdQSKAUAoBQCgKpuCxu0/ORHWV1YZ3I0qo2PykMpYEdCc9aA94jcEsIoQhlA1BnGViG4DMBuSdwFBBODuBvV0lu9ikm9kcXwfgEl7cOvFNUht1xIBK3KeVzqQxqunQqx9up1jNdby+HjThVvy2++5yrH4mRqd0vPf7HTxeB7BelrGfrlv+YmsHxOV/wDpmy4bEv8Ayi7tbVI1CxoqKOiqoUfsKxbb1ZskkqRrurd3I0ylF7hVGon+82QBj0GfeoJM7S1WNdKZxkncliSxySSxJJzQG+gFAKAUAoBQCgFAKAjX9hHOjJMiurAgqwyCCMEfcVScFJakptHOcW8JzSRCCC6EVvgLyTAjBVXGlVK6TpGOhzWsOXlqavz2+/T7Uc2fDLIqUqRzvEfBCQXVvPM8s0KuJJS2CTMgYoXAHwatJx7YrXLxClCmqoQweHJyTb0JfFByOA3srbPcRTSuf4rjYfyZRXNC6NMObLlxRllduvx0Rnxm9SzHDIirOYEH5SeZyywhIwF67n+hq8cbyTS9dTk4qaWXGu1uvoa+HeGbmWSS8vXaLLicWyNnzx7x81u4XAGn27dK7snEQSWOCvpf6jFw83J5Mj3d1+hvivOZIby6YLa2i6kGN5Lhvmx8xUaQB6kVySwt5OVI78n/AB/+Opz+a7vtWn5NfB7F7iUcT4qpX5bKzIzyVfYFlPWd/fp/y57EN6WTfAvEuXm0mR4slpLRZNi0DEnQD+pDnbrgit8n/ZFZV9fX+zk4XJpyyTXa+x2lYHYKAUAoBQFaJGmlIUlY4WAbBwzyYDAHusYBB/iOPlB1gTLy4WON5HOFRWZj6Koyf5CpScnSIk6Vs+eXKlUE93wp5pH8zzJLFqGs+VQC6tsCEVRvsB1rbLjhKSjF307UZQy5JYXjyWovVq9/sdn4Z4Z+HhCkYd2Z3GdWCx2XUdzpXSuf4aylV1HZE4caxxotqqaigFAKAUAoBQCgFAKAUAoBQCgFAeMudjRqwc34g8GRXasjSzxxvjXEj/ltghhlHBAIIB2xVsMljVUmul9Pfb7GeSHO7Ta9CbwPw1BaZMSlpG+OZzrkf6uf6DAq+TNKe+3YjHhjDbcsrwZjcfwt/Q1mtzR7HzPwPC08UUk/njjkIhg7GYjOuX+EYwNvX79/EZVjuMN3u/LsjhwY3lank+VbLz7/AE6HQRl4YmueLuGZyNFsvmVDuFWMfNLgsMj1O/euHFilklS/0dvFPDhyPJBtxpKn38l5jjHCEmjM12JjMEPJUOEKvjWDEF2jORjU2+PirWGeWNcqqr+/9GU8Ecj5nd19v7NHCvE1xaRwDjKBOao0zKQ2l8ZKTAdGH6lBH9anw45Nce/b+BGU4fOrS6r9+x2sE6uoZGDKwyGU5BHsR1rBpp0zZNNWjZUEigFAQL60bUJYcCRRgg7LKg30P6dyrfKT3BYECg8ecWX/AFZOyDUzYj5JOh2ZnVXj9m0lumfUZFa4YuUtDPJNQVvuul9e3Ul+GeFuEVpmmKKQ0EUxDPGMYzIw+JuuASdI9+lPkuKdj4pzlkn1dpUlX2OjqpoKAqeOXkiSWaRkLz52jckZIUW083lztnVEo+hNAQ/9oOTO8FwQzaohEwATVzUlfD5OkFRBKSdgRpwMncCQviOMqzhX0RhTK2B+WGJ6774A1HGdsEZzQGb8fQCXKSDkE84YH5Y1ABjvupU8wYz5Qc4OAQNj8ZXmrEqOxbmYYadIWIxrIxJYbBpAPXKtt0yBWWPHyNUj62i5Vs+dKroEoOpiM59CQCcAbe4EyfxHGicxlfQeboYAecwq7sFGc7qjkZxnT22yBti42pcRsjo5dUAOk/HG0itlWO2EYeuR0xvQC244sjFIkdmA1MvlBVea8Sk5PzNHJj2U5xQFdZ+IwiNziXfmXhAGkERQXTxKB0ycBQANzj70BPg4yC5QBnYu4RcBfKiIzHJPwjWoyd8sBjvQFrG2QCQQSOhxkexxtn6UBlQCgFAKAUB4RQHC2Vra8KFzcXJ06cBWO+pM+QIndyTjbfeqLLzyae6NHJrGoLa2/qWfD+DC4nivbpX5kSYgRj5E1qGZxF8r5LLk74Azv0uZMg8OEvELyWaQstjAGhhjBx+Ic7SyvjfSPhA77+4N5wcHUiuPJGauJYWU0F2z3ZBeODWsRYdCupZmQfMrAKO/Q9Kou51ZI5MN4290rX8lXb8AmiNxcWkv4caiyWyqJIiqr5g8ak4ckdUP/QdUs8JRSkr7vqeZ4U4OUouuy99SfYeLXVYzf20kGsLiRQZIzq6atPmjPTZh96p4Skrxu/J6MvDO2k5xav39Dq6wOkUBU+IuMfho8quuRzpjj9W6ZY/KgyMt9O5FXhFPVuktzLLkUI2cZw7g0st3HdPJz54nm50eAI/ynMSLF+g9SCeujc9xvkmoqobUvr119DHHGUmnPdN/wq8up3LcWTQpTLs+QkY2YsuzAg/BpOzE4x0O+BXKdZPTOBnr3xvv7HvQHtARL7h6SmIvnVC5kjIJBVzG8ZPv5HcYPrQGluCxbHB1CTmiTUS/M0lNWo7/AAErjppJGMbUAl4NE2rVqOsKJBqOJAhyuv167+o2OQAKAwbhkZ1SxAM7xumSxKyBzq/MxkOAc4yDpDMBgEigNtpwqOPlaQcwxNEhLEnQ5QtnJ8xJjQ5O/X1NAao+AwqAoDaQsaldbEMsP9mGBO+P598igE3AYWUqwJUiTC6jhecGEhX0JDMM9gxAwDQG244TG7ajqDZVgwYggoGVSPTZmHuCaAwg4JEhBj1qQNJIdsspcvhiTlsMzEHqNRwdzkAnBIlIKalOqU6ldgfz5DLICc9C5z7dsUBk3CI9WsalfWz6wxByyhW/wkKu3TIB6gGgJyLgADO225JP3J3NAZUAoBQCgFAKAq+O8HS4VNSoZImEkLOocJKudJKnqN/r6YODVeRcyl2/Tt76ht8rSKe64xJNLFaNDolY65g/mjEcZB1IduarNgY2ODg47dXgx5JTvTp/Zz+NLnjDl16k/j3lgW3jbQ0uIw4X4VOAzEDGkHIXPYuK5pW0XywlKDjB0yp8UMYUsuHWilTcty9QyBHbxrqmfUBjURgYPXUa1wzWOSbV0TnjPLFpydvr1J/F3BkgsYdgyl5MfEkKfCR7l8bnPQ+tZOTsibyRlFRjo9300W19zowNt6k1PaAUBwfifiMkcs8kmOQ8LRwtjzLPA2sqPUyZIA9YVHetlilONR9fv/Bkp41NeLs3X2Oo4DYCNXfTped2lkXOdJfcL9h1xtnUe9Zza2XQtBOrfUnR2qK7OqKHfGtgAGbAwNR6nFVLm6gFAVfHgXQQKMmbKt5imIgPzDqXdcghMjcFwaAqLLiso5MM78rQsqSzHG80RjWMBnGnzo5kxjJxtjBoDYL51mdcrFG07B5giqSVtoSgJIwWYk+Y9o9PXGAM+HFhw639xCH2K+RpFEmQd18pb6UBXXUMJhvhpU3Blm5QUDncwjEZQjzA6sYboOuQKAlaZonuZ01SYZVnhG+sC2iPMhB25gJOw+IbdQuANNw8nLiliUlbJImIywLflgzgIF/MxC2F3+IkdqA6Hhb5efG6cxSvp5okZsexJ1fVjQFhQCgFAKAUAoBQCgFAKAUBD4lw2OdQsg+E5RgSro36kcbq3uKtGbi7RWUFLcoYYJbSd5rgvcIyLGJlXLRIpJPMiUbgnBLID/dAq3JGbuOj7fx/ZzqDhkc5a6V6fQ1+Db83ZmvWAjjMkscX6niQoodyd13jbC9sk9xikouLpnTFqWsdSx8PwxySS3iHUZ8KrgkqYo8hSuegOTnHcVVdzfJPIorFLTlb/Je1JiKAUBwvhzhbXF1PLI7NBFcSGOMtqRp1kf8AMC9goKgD9QJ9K6Z1jjS3aV+Srb6nNjjzXeybfq/4XT6ndVzHSKAUAoBQCgFAYugIIIyDsQdwQfWgMsUAoBigMUQDoANydvUnJP70BlQCgFAKAUAoBQCgFAKAUAoBQFHxfwzFMJNBeB5VKu8R06wwwda/C5x3IyOxFaLI6qWqKqPLNTho171WzM+CwzwBIHSMxIoVJYzpwFGAGibOD7hj9qiXJVx+39hzySk3PW+pc1QsKAj8QmKRSOOqozD6hSamKtpFZOk2c34Ht2tjLayyRvIojkJjGkAlBGRpJJz5FYnvrz3rXLkU6a36mGCoylC9vx7o6ysTpFAKAUAoBQCgFAKAUAoBQCgFAKAUAoBQCgFAKAUAoBQCgFAKAUAoDTeQ60dP1Ky/uMVKdOyGrVHHeF2bnQmNfyUVo5JX/tZruQCSYn2Qx6T/ABNgbLWssbgnF+v5M/Fjkm5qNa/t7R29YmooBQCgFAKAUAoBQCgFAKAUBhNKqjLEAepOKEN0R/xufhjkYeunSP8A3kZ+1TRHMZC9XOGyh/iBA+zdD+9KJsk1BIoBQCgFAKAUAoBQCgFAKAUAoDi/FHMs5FuFMrW3MV5I41UhJGYB5JMkHlFdROM4Y5xvWsFztLrt6/6MslRjfnf42+u/qdmDWRqe0AoBQCgFAKAUAoBQCgFAKAiwxhmLnfBKr7AHB+5IO/pirPRUVWupKqpY8YZ2NAU/EecgxCNgR3A8vU7kYAHTcjpVcvM4/BuIUn8WxY2DMUGvr6+vvUpNJXuDCTiUasVLbggdCd26DI7n0qHOKkoN6sdLNyTgnG4PoQR+2etWIs20JFAKAUAoBQCgFAKAUBhNGGUqwyGBBHqCMEUToPU4W1nuOHjkE6wDiB5nIjkQnCIGSNmRwMAg5z1APbpmozTmvt2/o5IyeJ8stvv7+/oXb+KRGF/ERSJqwNSK7LqPyrrRJJD/AHUNZQx8/wAv8f0bznyRUpdfNfpv+C2sOKQzZ5UisR8S5wyn0ZD5lPsQKrKEo7otGalsZXXEYov7WWNP7zhf6mopiU4x3dGgccg1iPmrzCuoJvqKA4LAYyVyRv0qeVjmRKivI2OlXUsOqhhkfUdRUUwpJ6Wb6gsKAUAoBQCgFAQp4nQM0Pm6tyjsCep0t8pJ9cjPpnNWtdSrtaoz4bfJPGskecHOxGCrA4ZWHZgQQR7VURkpK0SqFiLxG1MsZUNpJxhsZwR7d6a06FFdPw+ZYkEb8x1bzamKBlIOwwDjBI656VlNZPDqD17slKPNb2JkPDEzHJIiGVVALgfNjcjPuWxn1q/LbUnuR0o5viUrWd4riMskpIJXUdKkjVnYgYOW69B2rGScMnP0e9LbzbNIJSjy3TWur38kZ3tzLe80QFlhVWGvTnUyHJUDOSW6YI6D3pNeI/hk6p7bPTv+6EXy7rtv0+hEsbyeJQEcsPhVWG2BuBoYKSeoyOx9q8xcRmjT/R83v1s7lDFNU/0r9P4R0vCONrMdJGh/056jf4SQM7DOMV6ODio5dOpy5uHePXdFtXUc4oBQCgFAKAUAoDGSMMCGAIPUEZB+oNCGrK4cAtxJzViCyBdIdSVYL+kEHYewq3MyOVGg+FbQsWaEMxJYszMx1N8RyTnJ9amOSUVUXRV4ovfX1bYtPC9vE7PCrIWTQ2HLAoDnBV8r3O+M1MsspKpakLDBbIf7Mw6VUmQhG1oNe8bf+Ww80Y9lIFRGfLsi04KaSfTtp+lHtx4XtpC5kRnL6dZaSTzaN0z5u3ao5mnaLOKapkTiljLbATWssnLjBMlu35oZACSYy51Bh106gDjAxWkWp/DL7/yYzjKC5ot+hbcF4olzCssRBVsjb1BwRvv+9UnBwlys0xzU4qSJ1ULigFAKAUB4TQFdwWDSZ3HwzTGRfpy0Qn7sjN76s96vJqkl2/dmeONW+7LKqGgoBQCgPGUEEHcHqPUUBptrRI10Roqrv5VAA367CqxioqktCZScnbKa98OElmimdSTnQ2GToQB6gfvXFPgYt3F0dUOKqlJWc3dJJE4VxokTBRgdjjYEEEeU7jpnfHeuOWOWOXZo7oSjOOmqZ3PCrwTRJIPmG49GGzDv3zXsY588VI8nJDkm49iXVygoBQCgFAKAUAoBQCgFAKAUBW+IbwRW8rYydJAUdSSD/wDZ+gNWim3oVm0lqQ/BNmIrVMDGvDEevlVdX+LSG/xVDvRMrigoQUV0L6oNBQEO8wzJG3RtRI9QuNj7bg/arLayr7BuHJ/u8xkd0OP3X4T9xUcze45UI4pgD+YrfpJj3H1wwB/lU2uw1M1tif7RtX8OAq/5ep+5NRfYmu5JAqCSnv8AxAkV3b2rBi9wHIYYwugZ3774PT0rSOJvHKfRFJZEpKPc12PiVJbye0VW1QKrM5xgk4JAHXbUu/1pPHy4o5G9GIzubh2LsGsk0y57UgUAoBQFT4ksBLC2B5kyynvt1Gfcf/Fc/Ew5oX2OjhsnJOujIngmXVA3oJGx9wrH+ZNV4T5PqacaqyL0OhrqOMUAoBQCgFAKAUAoBQCgPCaAqbjjg5nJgRpZMBuhWMKSQC0pGMbH4cnbpWix6c0tEZvJrypWzQOAvK5e7mMgIK8hBoiCkg4IOWfoMnIz0IxtU+Io/Iq8yPD5vn197e9y9ArI1PaAUBB4srBRJGNTRHUF/UuMOo9ypOPcCrRrZlWuxKglDqrKchgCD7GqljZQCgFAcL/pG4NLIYbq0P59qSQvXUuQdh3Ix07gkVpw3Fwi3iy/LIxz4ZNKcN0cnwnjYueK208ClHkQrdJ2yqkEg9xgJ+y1txGJ4ODnDI7Sfwv1f+zLFPxM8ZR3e59ZglrxcWQ9GUSYK707MSo4x4mt7YkSudQGSqIzlR1y2kHT98VtjwTyfL/BlkzRgrZo4T4ys7ghY5gGOwVwUJPoNWMn6VfJwuWGrX7lMfE4puky/rnOgpvEPFGg0aWjGrOQ+d+nfoB9axyykmlFrXv1NIKNNyv6GPhP+xJACjWcKO2AB9/rTBHlj9X+tDLNzlb7Iu62MxQCgFAKAUAoBQCgFAReI38cEbSTMFVepPqdgB6kmlWComtZ7phrKpB1wrPqPp8JUE98nUuwwD1rR8q2M480rvr7+5dWdosS6UG3ckkkn1Zjux9zWZaMVFUjfQsKAUAoBQFdYpy5JI/lb8yMemTiRR7BsN/6mO1WdNWUjpJr6ljVS4oBQEC5WvNzxN4Hx3hfB5ri6vZ7NxHJDO/LHRW1O+VPYbAdRg5+9e7n4jHiw4sWaPNGUVfdaI83HilPJOeN009Dt/CHikzSNb3Scm5jBLKdlYDqVz023xk7bgmvPzcAsSWTE+aD29+/Q6sfEc75ZqpIvIePMwkVYyZQxWNRqKv+lmfSAq9C3oPU7V1LElVvQrz2WXDLAQxhM6id3cjeR23dm9yc/wBO1UlJydkpUqOG8VeELeKTn62jikIDQxRhneTOVWHb8vJGTXocPxOSS5Ktrq3+pwcRw0Ivmuk+i/Y38I8S3FqqJewyFGZtEjupm0dUDxjcntnbrVM2LFK5Qkr7U6vyJwZssajOLrvav6mclrc8QmDvGYYlGFLjcL66TuWP7bdfXgzYU9GztxZHvR21rbrGiogwqjAFC5toBQCgFAKAUAoBQCgNc8oRWZzhVBLE9gNyaJXoQ3StlVY2/wCJZLmQMF0nkxHIAVsHW6dDIQBjPwjYbk5u2loikfi+J/QuaoaCgFAKAUAoCstruSYsYiiqjuh1KWbUh0nYMAN9++2KvKKjRSMnKyVBbENqdizAEA4AABIJwB64HUnpVb0otWtkmoJFAKAwePNZZMfMSnR84/0Tx/8Ajkb4ln8w/wAwP81Ndn+Txc7xtf8Ayc3ByrmXme/6T7FoHtr+FctCwWT0ZSfKG9jl0P8AfrT/ABy+GWGWz29/kjirTWRdDveDTCSCF1bUrxqwY9SCARn3xXNONSaZvF2k0TKqWPGoDiPC/h2d7g3l/tICSkeQcE5AJxsFUbAfeu/iM+NQ8PFt1fv8nn8Pgyyn4mb6L3+DuK4D0BQCgFAKAUAoBQCgFAKAo/Guv8HKYwSw0HA6nS6nb16dO/Sr45crsxz3yOi4t3VlVkIKkAqR0KkZGPtVDVO1obKEigFAKAUAoCtMfLuQRgCZSGHrIgBDfUpqB/uirbr0K3UiyqpYUAoBQCgIlpw2KJ5HjjVWlIaRgMFyO5/c/uatKcpJJvYhRSdo33ECyKySKGVhhlYAgg9QQdiKhNp2g0mqZ7BCqKqooVVACqBgADYAAdBRtt2yUqM6gCgFAKAUAoBQCgFAKAUAoBQCgMJog6lW6MMH6H3HSgepQWUv4HTDMzGI5Ec7AAJvskjDZc52JAHb0rSlP5VqZ8zi/if1OiFZmhBvuLRQjzseuMKrOc+4QEj71Ki2Q5JGv8bM+OVD5SM6pGKb9ho0k1Lik9SFJvoZtJcKM6InPcByv7Egg/fFPhDcjT/r+ENolJhf9Mo0A49HPlYfQ0cWivix2enqS24jEF1GWML11a1xj65xUcr7F+ZGiCQTuki55aatLEY1swxqXPyhdQz31bbDeX8Koqvidk24YhWKjJAJA9SBsKqXOaRdfD+e0sjSNbO7NzHUa2hOrEYOlcHOBjbHrQGwcYmVhDojLnkaWy2kLMsvXuSpiPpnI6UBhdeJ2SHnaFKsbpVXJyGtlmbLn0PJYEY8pYDfFASH4xMjkOseFlhQ4LZInKqMZ6FS3+L2oDVB4ikeOCRYtRuYDNHGPjRQY8hgT5iFkycY3XT3BoD0+JDy5ZFUMsCI7jDKzli2oKjboRpIAbJLZXbGaA8Tjc7EgJEMm7C5LHH4WYxZbHXUMHb4f4qA28N47JO3ki8ivGj7jIDwpKWznoOYoxjJwT7UB0FAKAUAoBQCgFAKAUAoBQCgFAKA8YZ2NAV8nBIDjyEAEEKrMi7eqKQpHtjFX8SRR44m+14bFGcxxop/UAM/5utULRioqkSqEigMXQHYgEeh3oCPFw6JSWWKMMerBFBP1IG9TzPayOVbkqoJFARTw6LJPKjy2cnQuTqGGztvkbH1oDZ+GTOdC5230jPlzp39tTY9NR9aAxaxiJYmNCXBDHSPMGwGDbbg4Gc9cUBmbZDklVySpJwOq/CfqO3pQGs8Pi835cfm+LyL5vNq32382/13oD02UflPLTy4C+UeUA5GnbbB9KAyFqg6IvzfKPnOX/zHc+p60BiLGMMGEaalAAbSMgDIABxkAZP70BIoBQCgFAKAUAoBQCgFAKAUAoBQCgFAKAUAoBQCgFAKAUAoBQCgFAKAUAoBQCgFAKAUAoBQCgFAKAUAoBQCgFAKAUAoBQCgFAKAUAoBQCgFAKAUAoBQCgFAKAUAoBQCgFAKA//Z"/>
          <p:cNvSpPr>
            <a:spLocks noChangeAspect="1" noChangeArrowheads="1"/>
          </p:cNvSpPr>
          <p:nvPr/>
        </p:nvSpPr>
        <p:spPr bwMode="auto">
          <a:xfrm>
            <a:off x="155575" y="-1790700"/>
            <a:ext cx="44196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346" name="Picture 10" descr="http://cg.uchospitals.edu/sites/default/files/chromosom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/>
          <a:stretch/>
        </p:blipFill>
        <p:spPr bwMode="auto">
          <a:xfrm>
            <a:off x="551815" y="1727200"/>
            <a:ext cx="2857500" cy="233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encrypted-tbn2.gstatic.com/images?q=tbn:ANd9GcSquFjWntO-T_619QM6-dI1FyWGoMcf_eExSEUpAqOqeGPWgGy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4187874"/>
            <a:ext cx="33051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www.perkinelmer.com/CMSResources/Images/44-12492Fluorescence-in-situ-hybridization_4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35" y="2425700"/>
            <a:ext cx="41910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d32ogoqmya1dw8.cloudfront.net/images/microbelife/research_methods/microscopy/fish_diagra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478155"/>
            <a:ext cx="3524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9083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Fluorescenční in-situ hybridizace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751" y="6093559"/>
            <a:ext cx="306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Modrá barva: fluorescenčně „obarvená“ celková DNA</a:t>
            </a:r>
          </a:p>
        </p:txBody>
      </p:sp>
    </p:spTree>
    <p:extLst>
      <p:ext uri="{BB962C8B-B14F-4D97-AF65-F5344CB8AC3E}">
        <p14:creationId xmlns:p14="http://schemas.microsoft.com/office/powerpoint/2010/main" val="2663069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2"/>
          <p:cNvSpPr>
            <a:spLocks noGrp="1"/>
          </p:cNvSpPr>
          <p:nvPr>
            <p:ph type="title"/>
          </p:nvPr>
        </p:nvSpPr>
        <p:spPr>
          <a:xfrm>
            <a:off x="1838960" y="10350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altLang="cs-CZ" sz="3600" dirty="0"/>
              <a:t>Proteiny rozsvěcují světýlka na DNA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4116389"/>
            <a:ext cx="3254375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9" y="1393825"/>
            <a:ext cx="3360737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1795463"/>
            <a:ext cx="4414837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ovéPole 5"/>
          <p:cNvSpPr txBox="1">
            <a:spLocks noChangeArrowheads="1"/>
          </p:cNvSpPr>
          <p:nvPr/>
        </p:nvSpPr>
        <p:spPr bwMode="auto">
          <a:xfrm>
            <a:off x="1182688" y="4191636"/>
            <a:ext cx="500475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altLang="cs-CZ" sz="2000" dirty="0"/>
              <a:t>některé fluorofory špatně „svítí“ ve vodě, ale dobře v nevodném prostředí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altLang="cs-CZ" sz="2000" dirty="0"/>
              <a:t>navázaný protein vodu vytěsní a fluorescence se zesílí</a:t>
            </a:r>
          </a:p>
        </p:txBody>
      </p:sp>
      <p:sp>
        <p:nvSpPr>
          <p:cNvPr id="27655" name="Obdélník 6"/>
          <p:cNvSpPr>
            <a:spLocks noChangeArrowheads="1"/>
          </p:cNvSpPr>
          <p:nvPr/>
        </p:nvSpPr>
        <p:spPr bwMode="auto">
          <a:xfrm>
            <a:off x="1916113" y="6308725"/>
            <a:ext cx="45720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/>
              <a:t>Riedl J et al., Chem Sci </a:t>
            </a:r>
            <a:r>
              <a:rPr lang="cs-CZ" altLang="cs-CZ" sz="1400" i="1"/>
              <a:t>3, 2797 (2012).</a:t>
            </a:r>
          </a:p>
        </p:txBody>
      </p:sp>
    </p:spTree>
    <p:extLst>
      <p:ext uri="{BB962C8B-B14F-4D97-AF65-F5344CB8AC3E}">
        <p14:creationId xmlns:p14="http://schemas.microsoft.com/office/powerpoint/2010/main" val="245044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Co je to DNA?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205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1361440" y="0"/>
            <a:ext cx="9956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sz="3600" dirty="0"/>
              <a:t>Světlo medúzy: zelený fluoreskující protein</a:t>
            </a:r>
            <a:br>
              <a:rPr lang="cs-CZ" altLang="cs-CZ" sz="3200" dirty="0"/>
            </a:br>
            <a:r>
              <a:rPr lang="cs-CZ" altLang="cs-CZ" sz="3200" dirty="0"/>
              <a:t>(</a:t>
            </a:r>
            <a:r>
              <a:rPr lang="cs-CZ" altLang="cs-CZ" sz="2800" dirty="0"/>
              <a:t>fluorofor svítí lépe, když nemůže rotovat: např. je-li uvězněn v proteinu)</a:t>
            </a:r>
            <a:endParaRPr lang="cs-CZ" altLang="cs-CZ" sz="2000" dirty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9" y="1174750"/>
            <a:ext cx="3500437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Obdélník 2"/>
          <p:cNvSpPr>
            <a:spLocks noChangeArrowheads="1"/>
          </p:cNvSpPr>
          <p:nvPr/>
        </p:nvSpPr>
        <p:spPr bwMode="auto">
          <a:xfrm rot="16200000">
            <a:off x="-1357946" y="3806825"/>
            <a:ext cx="3767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dirty="0"/>
              <a:t>Riedl J., et al.,  J Org Chem </a:t>
            </a:r>
            <a:r>
              <a:rPr lang="cs-CZ" altLang="cs-CZ" sz="1400" i="1" dirty="0"/>
              <a:t>77, 8287 (2012).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0" y="3829155"/>
            <a:ext cx="2042160" cy="2786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372" y="1002347"/>
            <a:ext cx="2543175" cy="1724025"/>
          </a:xfrm>
          <a:prstGeom prst="rect">
            <a:avLst/>
          </a:prstGeom>
        </p:spPr>
      </p:pic>
      <p:pic>
        <p:nvPicPr>
          <p:cNvPr id="34822" name="Picture 6" descr="http://proteopedia.org/wiki/images/thumb/2/24/Green1ema.png/400px-Green1em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95" y="2301240"/>
            <a:ext cx="136842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http://scienceblogs.de/lindaunobel/wp-content/blogs.dir/32/files/2012/07/i-aa5c3b71018d2c51ef58ce7086232a82-image-gfp-mouse-crop-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936" y="3667759"/>
            <a:ext cx="2127182" cy="224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http://payload284.cargocollective.com/1/11/373440/7985813/Glow_Mouse_Camera3_0001_CC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899" y="2058779"/>
            <a:ext cx="2595501" cy="145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398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vánoční výzdobu DNA uskutečnit?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můžeme si nechat chemicky vyrobit a koupit značenou DNA (drahé, a koho baví umělé stromečky?)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obyčejnou DNA můžeme značit pomocí chemických reakcí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DNA můžeme poskládat pomocí enzymů přímo ze značených stavebních kamenů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80" y="3704588"/>
            <a:ext cx="4175760" cy="12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71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810" y="76485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cs-CZ" sz="4800" dirty="0"/>
              <a:t>Značení DNA pomocí enzymů a modifikovaných stavebních kamenů </a:t>
            </a:r>
            <a:br>
              <a:rPr lang="cs-CZ" sz="4800" dirty="0"/>
            </a:br>
            <a:r>
              <a:rPr lang="cs-CZ" sz="4800" dirty="0"/>
              <a:t>– deoxynukleosid trifosfátů</a:t>
            </a:r>
          </a:p>
        </p:txBody>
      </p:sp>
    </p:spTree>
    <p:extLst>
      <p:ext uri="{BB962C8B-B14F-4D97-AF65-F5344CB8AC3E}">
        <p14:creationId xmlns:p14="http://schemas.microsoft.com/office/powerpoint/2010/main" val="3390233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464300" y="2225041"/>
            <a:ext cx="9412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templát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938838" y="3357565"/>
            <a:ext cx="2043113" cy="1808163"/>
            <a:chOff x="2781" y="2115"/>
            <a:chExt cx="1287" cy="1139"/>
          </a:xfrm>
        </p:grpSpPr>
        <p:sp>
          <p:nvSpPr>
            <p:cNvPr id="143369" name="Line 9"/>
            <p:cNvSpPr>
              <a:spLocks noChangeShapeType="1"/>
            </p:cNvSpPr>
            <p:nvPr/>
          </p:nvSpPr>
          <p:spPr bwMode="auto">
            <a:xfrm>
              <a:off x="2781" y="2115"/>
              <a:ext cx="16" cy="10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45" name="Text Box 10"/>
            <p:cNvSpPr txBox="1">
              <a:spLocks noChangeArrowheads="1"/>
            </p:cNvSpPr>
            <p:nvPr/>
          </p:nvSpPr>
          <p:spPr bwMode="auto">
            <a:xfrm>
              <a:off x="2802" y="2149"/>
              <a:ext cx="1266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dATP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dGTP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dCTP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dTTP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DNA polymeráza</a:t>
              </a:r>
            </a:p>
          </p:txBody>
        </p:sp>
      </p:grpSp>
      <p:sp>
        <p:nvSpPr>
          <p:cNvPr id="18442" name="Rectangle 17"/>
          <p:cNvSpPr>
            <a:spLocks noGrp="1" noChangeArrowheads="1"/>
          </p:cNvSpPr>
          <p:nvPr>
            <p:ph type="title"/>
          </p:nvPr>
        </p:nvSpPr>
        <p:spPr>
          <a:xfrm>
            <a:off x="1524000" y="323850"/>
            <a:ext cx="91440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Prodlužování primeru</a:t>
            </a:r>
            <a:br>
              <a:rPr lang="cs-CZ" altLang="cs-CZ" sz="4000" dirty="0"/>
            </a:br>
            <a:r>
              <a:rPr lang="cs-CZ" altLang="cs-CZ" sz="3200" dirty="0"/>
              <a:t>(podstata replikace DNA)</a:t>
            </a:r>
            <a:endParaRPr lang="cs-CZ" altLang="cs-CZ" sz="4000" dirty="0"/>
          </a:p>
        </p:txBody>
      </p:sp>
      <p:pic>
        <p:nvPicPr>
          <p:cNvPr id="15377" name="Picture 17" descr="File:Desoxyadenosintriphosphat protoniert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306" y="630239"/>
            <a:ext cx="3013994" cy="14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44100" y="2726174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ACCATGAGCGCTGCTCAGAT</a:t>
            </a:r>
            <a:r>
              <a:rPr lang="cs-CZ" b="1" dirty="0"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GCGATG</a:t>
            </a:r>
            <a:endParaRPr lang="cs-CZ" b="1" dirty="0"/>
          </a:p>
        </p:txBody>
      </p:sp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2320925" y="238252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981540" y="5631934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TGGTACTCGCGACGAGTCTATCGCTAC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01860" y="5418574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ACCATGAGCGCTGCTCAGAT</a:t>
            </a:r>
            <a:r>
              <a:rPr lang="cs-CZ" b="1" dirty="0"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GCGATG</a:t>
            </a:r>
            <a:endParaRPr lang="cs-CZ" b="1" dirty="0"/>
          </a:p>
        </p:txBody>
      </p:sp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2178685" y="507492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2537143" y="313658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primer</a:t>
            </a:r>
          </a:p>
        </p:txBody>
      </p:sp>
    </p:spTree>
    <p:extLst>
      <p:ext uri="{BB962C8B-B14F-4D97-AF65-F5344CB8AC3E}">
        <p14:creationId xmlns:p14="http://schemas.microsoft.com/office/powerpoint/2010/main" val="161748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464300" y="2225041"/>
            <a:ext cx="9412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templát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938838" y="3357565"/>
            <a:ext cx="2043113" cy="1808163"/>
            <a:chOff x="2781" y="2115"/>
            <a:chExt cx="1287" cy="1139"/>
          </a:xfrm>
        </p:grpSpPr>
        <p:sp>
          <p:nvSpPr>
            <p:cNvPr id="143369" name="Line 9"/>
            <p:cNvSpPr>
              <a:spLocks noChangeShapeType="1"/>
            </p:cNvSpPr>
            <p:nvPr/>
          </p:nvSpPr>
          <p:spPr bwMode="auto">
            <a:xfrm>
              <a:off x="2781" y="2115"/>
              <a:ext cx="16" cy="10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45" name="Text Box 10"/>
            <p:cNvSpPr txBox="1">
              <a:spLocks noChangeArrowheads="1"/>
            </p:cNvSpPr>
            <p:nvPr/>
          </p:nvSpPr>
          <p:spPr bwMode="auto">
            <a:xfrm>
              <a:off x="2802" y="2149"/>
              <a:ext cx="1266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dATP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dGTP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dCTP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dTTP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DNA polymeráza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6144100" y="2726174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ACCATGAGCGCTGCTCAGAT</a:t>
            </a:r>
            <a:r>
              <a:rPr lang="cs-CZ" b="1" dirty="0"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GCGATG</a:t>
            </a:r>
            <a:endParaRPr lang="cs-CZ" b="1" dirty="0"/>
          </a:p>
        </p:txBody>
      </p:sp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2320925" y="238252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2178685" y="507492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4596765" y="513588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6964045" y="520700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2506663" y="314674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primer</a:t>
            </a:r>
          </a:p>
        </p:txBody>
      </p:sp>
      <p:sp>
        <p:nvSpPr>
          <p:cNvPr id="17" name="Rectangle 17"/>
          <p:cNvSpPr txBox="1">
            <a:spLocks noChangeArrowheads="1"/>
          </p:cNvSpPr>
          <p:nvPr/>
        </p:nvSpPr>
        <p:spPr>
          <a:xfrm>
            <a:off x="1524000" y="32385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/>
              <a:t>Prodlužování primeru</a:t>
            </a:r>
            <a:br>
              <a:rPr lang="cs-CZ" altLang="cs-CZ" sz="4000"/>
            </a:br>
            <a:r>
              <a:rPr lang="cs-CZ" altLang="cs-CZ" sz="3200"/>
              <a:t>(podstata replikace DNA)</a:t>
            </a:r>
            <a:endParaRPr lang="cs-CZ" altLang="cs-CZ" sz="4000" dirty="0"/>
          </a:p>
        </p:txBody>
      </p:sp>
      <p:pic>
        <p:nvPicPr>
          <p:cNvPr id="18" name="Picture 17" descr="File:Desoxyadenosintriphosphat protoniert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306" y="630239"/>
            <a:ext cx="3013994" cy="14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416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464300" y="2225041"/>
            <a:ext cx="9412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templát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2516823" y="327882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primer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938838" y="3357565"/>
            <a:ext cx="2043113" cy="1731963"/>
            <a:chOff x="2781" y="2115"/>
            <a:chExt cx="1287" cy="1091"/>
          </a:xfrm>
        </p:grpSpPr>
        <p:sp>
          <p:nvSpPr>
            <p:cNvPr id="143369" name="Line 9"/>
            <p:cNvSpPr>
              <a:spLocks noChangeShapeType="1"/>
            </p:cNvSpPr>
            <p:nvPr/>
          </p:nvSpPr>
          <p:spPr bwMode="auto">
            <a:xfrm>
              <a:off x="2781" y="2115"/>
              <a:ext cx="16" cy="10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45" name="Text Box 10"/>
            <p:cNvSpPr txBox="1">
              <a:spLocks noChangeArrowheads="1"/>
            </p:cNvSpPr>
            <p:nvPr/>
          </p:nvSpPr>
          <p:spPr bwMode="auto">
            <a:xfrm>
              <a:off x="2802" y="2149"/>
              <a:ext cx="1266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dGTP	dATP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dCTP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dTTP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DNA polymeráza</a:t>
              </a:r>
            </a:p>
          </p:txBody>
        </p:sp>
      </p:grpSp>
      <p:sp>
        <p:nvSpPr>
          <p:cNvPr id="18442" name="Rectangle 17"/>
          <p:cNvSpPr>
            <a:spLocks noGrp="1" noChangeArrowheads="1"/>
          </p:cNvSpPr>
          <p:nvPr>
            <p:ph type="title"/>
          </p:nvPr>
        </p:nvSpPr>
        <p:spPr>
          <a:xfrm>
            <a:off x="1524000" y="323850"/>
            <a:ext cx="9144000" cy="13716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Prodlužování primeru s modifikovanými dNTP</a:t>
            </a:r>
          </a:p>
        </p:txBody>
      </p:sp>
      <p:pic>
        <p:nvPicPr>
          <p:cNvPr id="15377" name="Picture 17" descr="File:Desoxyadenosintriphosphat protoniert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06" y="1087439"/>
            <a:ext cx="3013994" cy="14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44100" y="2726174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ACCATGAGCGCTGCTCAGAT</a:t>
            </a:r>
            <a:r>
              <a:rPr lang="cs-CZ" b="1" dirty="0"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GCGATG</a:t>
            </a:r>
            <a:endParaRPr lang="cs-CZ" b="1" dirty="0"/>
          </a:p>
        </p:txBody>
      </p:sp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2320925" y="238252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001860" y="5418574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ACCATGAGCGCTGCTCAGAT</a:t>
            </a:r>
            <a:r>
              <a:rPr lang="cs-CZ" b="1" dirty="0"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GCGATG</a:t>
            </a:r>
            <a:endParaRPr lang="cs-CZ" b="1" dirty="0"/>
          </a:p>
        </p:txBody>
      </p:sp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2178685" y="507492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7047230" y="3157855"/>
            <a:ext cx="328613" cy="357188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60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81540" y="5631934"/>
            <a:ext cx="3906839" cy="565349"/>
            <a:chOff x="5981540" y="5631934"/>
            <a:chExt cx="3906839" cy="565349"/>
          </a:xfrm>
        </p:grpSpPr>
        <p:sp>
          <p:nvSpPr>
            <p:cNvPr id="20" name="Rectangle 19"/>
            <p:cNvSpPr/>
            <p:nvPr/>
          </p:nvSpPr>
          <p:spPr>
            <a:xfrm>
              <a:off x="5981540" y="5631934"/>
              <a:ext cx="39068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  <a:effectLst/>
                  <a:latin typeface="Courier New" panose="02070309020205020404" pitchFamily="49" charset="0"/>
                  <a:ea typeface="Calibri" panose="020F0502020204030204" pitchFamily="34" charset="0"/>
                  <a:cs typeface="Courier New" panose="02070309020205020404" pitchFamily="49" charset="0"/>
                </a:rPr>
                <a:t>TGGTAGTCGCGACGAGTCTATCGCTAC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AutoShape 24"/>
            <p:cNvSpPr>
              <a:spLocks noChangeArrowheads="1"/>
            </p:cNvSpPr>
            <p:nvPr/>
          </p:nvSpPr>
          <p:spPr bwMode="auto">
            <a:xfrm>
              <a:off x="6539230" y="5840095"/>
              <a:ext cx="328613" cy="357188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600">
                <a:solidFill>
                  <a:srgbClr val="000000"/>
                </a:solidFill>
              </a:endParaRPr>
            </a:p>
          </p:txBody>
        </p: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7484110" y="5840095"/>
              <a:ext cx="328613" cy="357188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600">
                <a:solidFill>
                  <a:srgbClr val="000000"/>
                </a:solidFill>
              </a:endParaRPr>
            </a:p>
          </p:txBody>
        </p:sp>
        <p:sp>
          <p:nvSpPr>
            <p:cNvPr id="18" name="AutoShape 24"/>
            <p:cNvSpPr>
              <a:spLocks noChangeArrowheads="1"/>
            </p:cNvSpPr>
            <p:nvPr/>
          </p:nvSpPr>
          <p:spPr bwMode="auto">
            <a:xfrm>
              <a:off x="8571230" y="5840095"/>
              <a:ext cx="328613" cy="357188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600">
                <a:solidFill>
                  <a:srgbClr val="000000"/>
                </a:solidFill>
              </a:endParaRPr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9373870" y="5829935"/>
              <a:ext cx="328613" cy="357188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600">
                <a:solidFill>
                  <a:srgbClr val="000000"/>
                </a:solidFill>
              </a:endParaRPr>
            </a:p>
          </p:txBody>
        </p:sp>
      </p:grp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10582910" y="1044575"/>
            <a:ext cx="328613" cy="357188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464300" y="2225041"/>
            <a:ext cx="9412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templát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2516823" y="327882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primer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938838" y="3357565"/>
            <a:ext cx="2043113" cy="1731963"/>
            <a:chOff x="2781" y="2115"/>
            <a:chExt cx="1287" cy="1091"/>
          </a:xfrm>
        </p:grpSpPr>
        <p:sp>
          <p:nvSpPr>
            <p:cNvPr id="143369" name="Line 9"/>
            <p:cNvSpPr>
              <a:spLocks noChangeShapeType="1"/>
            </p:cNvSpPr>
            <p:nvPr/>
          </p:nvSpPr>
          <p:spPr bwMode="auto">
            <a:xfrm>
              <a:off x="2781" y="2115"/>
              <a:ext cx="16" cy="10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45" name="Text Box 10"/>
            <p:cNvSpPr txBox="1">
              <a:spLocks noChangeArrowheads="1"/>
            </p:cNvSpPr>
            <p:nvPr/>
          </p:nvSpPr>
          <p:spPr bwMode="auto">
            <a:xfrm>
              <a:off x="2802" y="2149"/>
              <a:ext cx="1266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dGTP	dATP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dCTP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dTTP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DNA polymeráza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6144100" y="2726174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ACCATGAGCGCTGCTCAGAT</a:t>
            </a:r>
            <a:r>
              <a:rPr lang="cs-CZ" b="1" dirty="0"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GCGATG</a:t>
            </a:r>
            <a:endParaRPr lang="cs-CZ" b="1" dirty="0"/>
          </a:p>
        </p:txBody>
      </p:sp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2320925" y="238252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7047230" y="3157855"/>
            <a:ext cx="328613" cy="357188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600">
              <a:solidFill>
                <a:srgbClr val="000000"/>
              </a:solidFill>
            </a:endParaRPr>
          </a:p>
        </p:txBody>
      </p:sp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2178685" y="507492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4596765" y="513588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6964045" y="520700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7626350" y="5870575"/>
            <a:ext cx="328613" cy="357188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600">
              <a:solidFill>
                <a:srgbClr val="000000"/>
              </a:solidFill>
            </a:endParaRPr>
          </a:p>
        </p:txBody>
      </p:sp>
      <p:sp>
        <p:nvSpPr>
          <p:cNvPr id="28" name="AutoShape 24"/>
          <p:cNvSpPr>
            <a:spLocks noChangeArrowheads="1"/>
          </p:cNvSpPr>
          <p:nvPr/>
        </p:nvSpPr>
        <p:spPr bwMode="auto">
          <a:xfrm>
            <a:off x="9312910" y="5088255"/>
            <a:ext cx="328613" cy="357188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600">
              <a:solidFill>
                <a:srgbClr val="000000"/>
              </a:solidFill>
            </a:endParaRPr>
          </a:p>
        </p:txBody>
      </p:sp>
      <p:sp>
        <p:nvSpPr>
          <p:cNvPr id="29" name="AutoShape 24"/>
          <p:cNvSpPr>
            <a:spLocks noChangeArrowheads="1"/>
          </p:cNvSpPr>
          <p:nvPr/>
        </p:nvSpPr>
        <p:spPr bwMode="auto">
          <a:xfrm>
            <a:off x="8845550" y="5962015"/>
            <a:ext cx="328613" cy="357188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600">
              <a:solidFill>
                <a:srgbClr val="000000"/>
              </a:solidFill>
            </a:endParaRPr>
          </a:p>
        </p:txBody>
      </p:sp>
      <p:sp>
        <p:nvSpPr>
          <p:cNvPr id="30" name="AutoShape 24"/>
          <p:cNvSpPr>
            <a:spLocks noChangeArrowheads="1"/>
          </p:cNvSpPr>
          <p:nvPr/>
        </p:nvSpPr>
        <p:spPr bwMode="auto">
          <a:xfrm>
            <a:off x="9780270" y="5768975"/>
            <a:ext cx="328613" cy="357188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600">
              <a:solidFill>
                <a:srgbClr val="000000"/>
              </a:solidFill>
            </a:endParaRPr>
          </a:p>
        </p:txBody>
      </p:sp>
      <p:sp>
        <p:nvSpPr>
          <p:cNvPr id="32" name="Rectangle 17"/>
          <p:cNvSpPr>
            <a:spLocks noGrp="1" noChangeArrowheads="1"/>
          </p:cNvSpPr>
          <p:nvPr>
            <p:ph type="title"/>
          </p:nvPr>
        </p:nvSpPr>
        <p:spPr>
          <a:xfrm>
            <a:off x="1524000" y="323850"/>
            <a:ext cx="9144000" cy="13716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Prodlužování primeru s modifikovanými dNTP</a:t>
            </a:r>
          </a:p>
        </p:txBody>
      </p:sp>
      <p:pic>
        <p:nvPicPr>
          <p:cNvPr id="33" name="Picture 17" descr="File:Desoxyadenosintriphosphat protoniert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06" y="1087439"/>
            <a:ext cx="3013994" cy="14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utoShape 24"/>
          <p:cNvSpPr>
            <a:spLocks noChangeArrowheads="1"/>
          </p:cNvSpPr>
          <p:nvPr/>
        </p:nvSpPr>
        <p:spPr bwMode="auto">
          <a:xfrm>
            <a:off x="10582910" y="1044575"/>
            <a:ext cx="328613" cy="357188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38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987" r="46587" b="67433"/>
          <a:stretch>
            <a:fillRect/>
          </a:stretch>
        </p:blipFill>
        <p:spPr bwMode="auto">
          <a:xfrm>
            <a:off x="2035175" y="2119949"/>
            <a:ext cx="7913688" cy="3883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462751" y="358458"/>
            <a:ext cx="363432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skupina prof. Michala Hocka</a:t>
            </a:r>
          </a:p>
          <a:p>
            <a:pPr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syntéza modifikovaných dNTP</a:t>
            </a:r>
          </a:p>
        </p:txBody>
      </p:sp>
      <p:pic>
        <p:nvPicPr>
          <p:cNvPr id="20485" name="Picture 11" descr="http://www.uochb.cz/web/document/cms_library/1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81"/>
          <a:stretch>
            <a:fillRect/>
          </a:stretch>
        </p:blipFill>
        <p:spPr bwMode="auto">
          <a:xfrm>
            <a:off x="1895475" y="153989"/>
            <a:ext cx="14287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05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170" y="91725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cs-CZ" sz="5400" dirty="0"/>
              <a:t>Můžeme vidět změnu jednoho písmenka v DNA (bodovou mutaci)?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787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9679" y="609986"/>
            <a:ext cx="1038248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96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248634"/>
              </p:ext>
            </p:extLst>
          </p:nvPr>
        </p:nvGraphicFramePr>
        <p:xfrm>
          <a:off x="3216276" y="1148081"/>
          <a:ext cx="809625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9" name="ISIS/Draw Sketch" r:id="rId3" imgW="812659" imgH="1206906" progId="ISISServer">
                  <p:embed/>
                </p:oleObj>
              </mc:Choice>
              <mc:Fallback>
                <p:oleObj name="ISIS/Draw Sketch" r:id="rId3" imgW="812659" imgH="1206906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6" y="1148081"/>
                        <a:ext cx="809625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486890"/>
              </p:ext>
            </p:extLst>
          </p:nvPr>
        </p:nvGraphicFramePr>
        <p:xfrm>
          <a:off x="1728788" y="1117919"/>
          <a:ext cx="12001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0" name="ISIS/Draw Sketch" r:id="rId5" imgW="1199672" imgH="1208587" progId="ISISServer">
                  <p:embed/>
                </p:oleObj>
              </mc:Choice>
              <mc:Fallback>
                <p:oleObj name="ISIS/Draw Sketch" r:id="rId5" imgW="1199672" imgH="1208587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788" y="1117919"/>
                        <a:ext cx="12001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784266"/>
              </p:ext>
            </p:extLst>
          </p:nvPr>
        </p:nvGraphicFramePr>
        <p:xfrm>
          <a:off x="4384676" y="1175069"/>
          <a:ext cx="98107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1" name="ISIS/Draw Sketch" r:id="rId7" imgW="976803" imgH="1155099" progId="ISISServer">
                  <p:embed/>
                </p:oleObj>
              </mc:Choice>
              <mc:Fallback>
                <p:oleObj name="ISIS/Draw Sketch" r:id="rId7" imgW="976803" imgH="1155099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4676" y="1175069"/>
                        <a:ext cx="98107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654883"/>
              </p:ext>
            </p:extLst>
          </p:nvPr>
        </p:nvGraphicFramePr>
        <p:xfrm>
          <a:off x="5534025" y="1146494"/>
          <a:ext cx="135255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2" name="ISIS/Draw Sketch" r:id="rId9" imgW="1354479" imgH="1150292" progId="ISISServer">
                  <p:embed/>
                </p:oleObj>
              </mc:Choice>
              <mc:Fallback>
                <p:oleObj name="ISIS/Draw Sketch" r:id="rId9" imgW="1354479" imgH="1150292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4025" y="1146494"/>
                        <a:ext cx="135255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4" name="Text Box 12"/>
          <p:cNvSpPr txBox="1">
            <a:spLocks noChangeArrowheads="1"/>
          </p:cNvSpPr>
          <p:nvPr/>
        </p:nvSpPr>
        <p:spPr bwMode="auto">
          <a:xfrm>
            <a:off x="4719639" y="519430"/>
            <a:ext cx="173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purinové báze</a:t>
            </a:r>
          </a:p>
        </p:txBody>
      </p:sp>
      <p:sp>
        <p:nvSpPr>
          <p:cNvPr id="58375" name="Text Box 13"/>
          <p:cNvSpPr txBox="1">
            <a:spLocks noChangeArrowheads="1"/>
          </p:cNvSpPr>
          <p:nvPr/>
        </p:nvSpPr>
        <p:spPr bwMode="auto">
          <a:xfrm>
            <a:off x="1797051" y="2364105"/>
            <a:ext cx="1109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/>
              <a:t>thymin (T)</a:t>
            </a:r>
          </a:p>
        </p:txBody>
      </p:sp>
      <p:sp>
        <p:nvSpPr>
          <p:cNvPr id="58376" name="Text Box 14"/>
          <p:cNvSpPr txBox="1">
            <a:spLocks noChangeArrowheads="1"/>
          </p:cNvSpPr>
          <p:nvPr/>
        </p:nvSpPr>
        <p:spPr bwMode="auto">
          <a:xfrm>
            <a:off x="2165350" y="508319"/>
            <a:ext cx="219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pyrimidinové báze</a:t>
            </a:r>
          </a:p>
        </p:txBody>
      </p:sp>
      <p:sp>
        <p:nvSpPr>
          <p:cNvPr id="58377" name="Text Box 15"/>
          <p:cNvSpPr txBox="1">
            <a:spLocks noChangeArrowheads="1"/>
          </p:cNvSpPr>
          <p:nvPr/>
        </p:nvSpPr>
        <p:spPr bwMode="auto">
          <a:xfrm>
            <a:off x="3170239" y="2379980"/>
            <a:ext cx="1165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/>
              <a:t>cytosin (C)</a:t>
            </a:r>
          </a:p>
        </p:txBody>
      </p:sp>
      <p:sp>
        <p:nvSpPr>
          <p:cNvPr id="58378" name="Text Box 16"/>
          <p:cNvSpPr txBox="1">
            <a:spLocks noChangeArrowheads="1"/>
          </p:cNvSpPr>
          <p:nvPr/>
        </p:nvSpPr>
        <p:spPr bwMode="auto">
          <a:xfrm>
            <a:off x="4333875" y="2367280"/>
            <a:ext cx="1130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/>
              <a:t>adenin (A)</a:t>
            </a:r>
          </a:p>
        </p:txBody>
      </p:sp>
      <p:sp>
        <p:nvSpPr>
          <p:cNvPr id="58379" name="Text Box 17"/>
          <p:cNvSpPr txBox="1">
            <a:spLocks noChangeArrowheads="1"/>
          </p:cNvSpPr>
          <p:nvPr/>
        </p:nvSpPr>
        <p:spPr bwMode="auto">
          <a:xfrm>
            <a:off x="5749926" y="2326005"/>
            <a:ext cx="1154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/>
              <a:t>guanin (G)</a:t>
            </a:r>
          </a:p>
        </p:txBody>
      </p:sp>
      <p:sp>
        <p:nvSpPr>
          <p:cNvPr id="58380" name="Text Box 18"/>
          <p:cNvSpPr txBox="1">
            <a:spLocks noChangeArrowheads="1"/>
          </p:cNvSpPr>
          <p:nvPr/>
        </p:nvSpPr>
        <p:spPr bwMode="auto">
          <a:xfrm>
            <a:off x="8072439" y="590868"/>
            <a:ext cx="2136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/>
              <a:t>dvoušroubovice</a:t>
            </a:r>
          </a:p>
        </p:txBody>
      </p:sp>
      <p:grpSp>
        <p:nvGrpSpPr>
          <p:cNvPr id="58381" name="Group 40"/>
          <p:cNvGrpSpPr>
            <a:grpSpLocks/>
          </p:cNvGrpSpPr>
          <p:nvPr/>
        </p:nvGrpSpPr>
        <p:grpSpPr bwMode="auto">
          <a:xfrm>
            <a:off x="1840781" y="3443606"/>
            <a:ext cx="2688920" cy="2671763"/>
            <a:chOff x="244" y="1754"/>
            <a:chExt cx="1818" cy="1765"/>
          </a:xfrm>
        </p:grpSpPr>
        <p:graphicFrame>
          <p:nvGraphicFramePr>
            <p:cNvPr id="58385" name="Object 7"/>
            <p:cNvGraphicFramePr>
              <a:graphicFrameLocks noChangeAspect="1"/>
            </p:cNvGraphicFramePr>
            <p:nvPr/>
          </p:nvGraphicFramePr>
          <p:xfrm>
            <a:off x="792" y="1854"/>
            <a:ext cx="994" cy="16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13" name="ISIS/Draw Sketch" r:id="rId11" imgW="1141730" imgH="1915160" progId="ISISServer">
                    <p:embed/>
                  </p:oleObj>
                </mc:Choice>
                <mc:Fallback>
                  <p:oleObj name="ISIS/Draw Sketch" r:id="rId11" imgW="1141730" imgH="1915160" progId="ISISServer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" y="1854"/>
                          <a:ext cx="994" cy="16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86" name="Text Box 42"/>
            <p:cNvSpPr txBox="1">
              <a:spLocks noChangeArrowheads="1"/>
            </p:cNvSpPr>
            <p:nvPr/>
          </p:nvSpPr>
          <p:spPr bwMode="auto">
            <a:xfrm>
              <a:off x="1067" y="1754"/>
              <a:ext cx="995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600"/>
                <a:t>2-deoxyribóza</a:t>
              </a:r>
            </a:p>
          </p:txBody>
        </p:sp>
        <p:sp>
          <p:nvSpPr>
            <p:cNvPr id="58387" name="Text Box 43"/>
            <p:cNvSpPr txBox="1">
              <a:spLocks noChangeArrowheads="1"/>
            </p:cNvSpPr>
            <p:nvPr/>
          </p:nvSpPr>
          <p:spPr bwMode="auto">
            <a:xfrm>
              <a:off x="1518" y="2943"/>
              <a:ext cx="465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600"/>
                <a:t>fosfát</a:t>
              </a:r>
            </a:p>
          </p:txBody>
        </p:sp>
        <p:sp>
          <p:nvSpPr>
            <p:cNvPr id="58388" name="Text Box 44"/>
            <p:cNvSpPr txBox="1">
              <a:spLocks noChangeArrowheads="1"/>
            </p:cNvSpPr>
            <p:nvPr/>
          </p:nvSpPr>
          <p:spPr bwMode="auto">
            <a:xfrm rot="16200000">
              <a:off x="-31" y="2538"/>
              <a:ext cx="80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/>
                <a:t>nukleotid</a:t>
              </a:r>
            </a:p>
          </p:txBody>
        </p:sp>
        <p:sp>
          <p:nvSpPr>
            <p:cNvPr id="58389" name="AutoShape 45"/>
            <p:cNvSpPr>
              <a:spLocks/>
            </p:cNvSpPr>
            <p:nvPr/>
          </p:nvSpPr>
          <p:spPr bwMode="auto">
            <a:xfrm>
              <a:off x="549" y="1953"/>
              <a:ext cx="108" cy="1539"/>
            </a:xfrm>
            <a:prstGeom prst="leftBrace">
              <a:avLst>
                <a:gd name="adj1" fmla="val 11875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58390" name="Line 46"/>
            <p:cNvSpPr>
              <a:spLocks noChangeShapeType="1"/>
            </p:cNvSpPr>
            <p:nvPr/>
          </p:nvSpPr>
          <p:spPr bwMode="auto">
            <a:xfrm flipH="1">
              <a:off x="1368" y="1953"/>
              <a:ext cx="27" cy="1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8391" name="Line 47"/>
            <p:cNvSpPr>
              <a:spLocks noChangeShapeType="1"/>
            </p:cNvSpPr>
            <p:nvPr/>
          </p:nvSpPr>
          <p:spPr bwMode="auto">
            <a:xfrm flipH="1">
              <a:off x="1440" y="3051"/>
              <a:ext cx="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58382" name="Picture 51" descr="D:\dokumenty\OPVK\do přednášky\514px-DNA_chemical_structure.sv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789555"/>
            <a:ext cx="30353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3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116331"/>
            <a:ext cx="2667000" cy="3476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84" name="Text Box 18"/>
          <p:cNvSpPr txBox="1">
            <a:spLocks noChangeArrowheads="1"/>
          </p:cNvSpPr>
          <p:nvPr/>
        </p:nvSpPr>
        <p:spPr bwMode="auto">
          <a:xfrm>
            <a:off x="7624764" y="5372418"/>
            <a:ext cx="2136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/>
              <a:t>párování bazí v řetězcích DNA</a:t>
            </a:r>
          </a:p>
        </p:txBody>
      </p:sp>
    </p:spTree>
    <p:extLst>
      <p:ext uri="{BB962C8B-B14F-4D97-AF65-F5344CB8AC3E}">
        <p14:creationId xmlns:p14="http://schemas.microsoft.com/office/powerpoint/2010/main" val="2006937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9679" y="609986"/>
            <a:ext cx="1038248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87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9679" y="609986"/>
            <a:ext cx="1038248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GTG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A6A6A6"/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TT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solidFill>
                  <a:srgbClr val="2F5597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</a:t>
            </a:r>
            <a:r>
              <a:rPr lang="cs-CZ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GG</a:t>
            </a:r>
            <a:r>
              <a:rPr lang="cs-CZ" sz="2000" dirty="0">
                <a:solidFill>
                  <a:srgbClr val="A6A6A6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AAA</a:t>
            </a:r>
            <a:r>
              <a:rPr lang="cs-CZ" sz="2000" dirty="0">
                <a:solidFill>
                  <a:srgbClr val="548235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endParaRPr 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6716145" y="3405401"/>
            <a:ext cx="243068" cy="27779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295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464300" y="2225041"/>
            <a:ext cx="9412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templát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2516823" y="327882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primer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938841" y="3357565"/>
            <a:ext cx="3706816" cy="1731963"/>
            <a:chOff x="2781" y="2115"/>
            <a:chExt cx="2335" cy="1091"/>
          </a:xfrm>
        </p:grpSpPr>
        <p:sp>
          <p:nvSpPr>
            <p:cNvPr id="143369" name="Line 9"/>
            <p:cNvSpPr>
              <a:spLocks noChangeShapeType="1"/>
            </p:cNvSpPr>
            <p:nvPr/>
          </p:nvSpPr>
          <p:spPr bwMode="auto">
            <a:xfrm>
              <a:off x="2781" y="2115"/>
              <a:ext cx="16" cy="10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45" name="Text Box 10"/>
            <p:cNvSpPr txBox="1">
              <a:spLocks noChangeArrowheads="1"/>
            </p:cNvSpPr>
            <p:nvPr/>
          </p:nvSpPr>
          <p:spPr bwMode="auto">
            <a:xfrm>
              <a:off x="2802" y="2149"/>
              <a:ext cx="2314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cs-CZ" altLang="cs-CZ" sz="18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endParaRPr lang="cs-CZ" altLang="cs-CZ" sz="18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ddGTP	ddATP   ddCTP   ddTTP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DNA polymeráza</a:t>
              </a:r>
            </a:p>
          </p:txBody>
        </p:sp>
      </p:grpSp>
      <p:sp>
        <p:nvSpPr>
          <p:cNvPr id="18442" name="Rectangle 17"/>
          <p:cNvSpPr>
            <a:spLocks noGrp="1" noChangeArrowheads="1"/>
          </p:cNvSpPr>
          <p:nvPr>
            <p:ph type="title"/>
          </p:nvPr>
        </p:nvSpPr>
        <p:spPr>
          <a:xfrm>
            <a:off x="1524000" y="323850"/>
            <a:ext cx="91440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Detekce mutací </a:t>
            </a:r>
          </a:p>
        </p:txBody>
      </p:sp>
      <p:sp>
        <p:nvSpPr>
          <p:cNvPr id="4" name="Rectangle 3"/>
          <p:cNvSpPr/>
          <p:nvPr/>
        </p:nvSpPr>
        <p:spPr>
          <a:xfrm>
            <a:off x="6144100" y="2726174"/>
            <a:ext cx="3953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b="1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CCATGAGCGCTGCTCAGAT</a:t>
            </a:r>
            <a:r>
              <a:rPr lang="cs-CZ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b="1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GCGATG</a:t>
            </a:r>
            <a:endParaRPr lang="cs-CZ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2320925" y="238252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001860" y="5418574"/>
            <a:ext cx="3953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b="1" dirty="0">
                <a:solidFill>
                  <a:schemeClr val="bg1">
                    <a:lumMod val="85000"/>
                  </a:schemeClr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CCATGAGCGCTGCTCAGAT</a:t>
            </a:r>
            <a:r>
              <a:rPr lang="cs-CZ" b="1" dirty="0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b="1" dirty="0">
                <a:solidFill>
                  <a:schemeClr val="bg1">
                    <a:lumMod val="85000"/>
                  </a:schemeClr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GCGATG</a:t>
            </a:r>
            <a:endParaRPr lang="cs-CZ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2178685" y="507492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7179310" y="3686175"/>
            <a:ext cx="328613" cy="357188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60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81540" y="5631934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T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8168640" y="3799840"/>
            <a:ext cx="284480" cy="243840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5-Point Star 5"/>
          <p:cNvSpPr/>
          <p:nvPr/>
        </p:nvSpPr>
        <p:spPr>
          <a:xfrm>
            <a:off x="9072880" y="3759200"/>
            <a:ext cx="294640" cy="2844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6-Point Star 6"/>
          <p:cNvSpPr/>
          <p:nvPr/>
        </p:nvSpPr>
        <p:spPr>
          <a:xfrm>
            <a:off x="6319520" y="3769360"/>
            <a:ext cx="243840" cy="304800"/>
          </a:xfrm>
          <a:prstGeom prst="star6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5-Point Star 23"/>
          <p:cNvSpPr/>
          <p:nvPr/>
        </p:nvSpPr>
        <p:spPr>
          <a:xfrm>
            <a:off x="6024880" y="5923280"/>
            <a:ext cx="294640" cy="2844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61" descr="Kobold 246.jpg (42165 Byte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2614" y="303531"/>
            <a:ext cx="2160587" cy="223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File:Desoxyadenosintriphosphat protoniert.sv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2"/>
          <a:stretch/>
        </p:blipFill>
        <p:spPr bwMode="auto">
          <a:xfrm>
            <a:off x="8819866" y="4369119"/>
            <a:ext cx="3013994" cy="117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File:Desoxyadenosintriphosphat protoniert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802" y="4365055"/>
            <a:ext cx="3013994" cy="14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27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464300" y="2225041"/>
            <a:ext cx="9412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templát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2516823" y="327882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primer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938841" y="3357565"/>
            <a:ext cx="3706816" cy="1731963"/>
            <a:chOff x="2781" y="2115"/>
            <a:chExt cx="2335" cy="1091"/>
          </a:xfrm>
        </p:grpSpPr>
        <p:sp>
          <p:nvSpPr>
            <p:cNvPr id="143369" name="Line 9"/>
            <p:cNvSpPr>
              <a:spLocks noChangeShapeType="1"/>
            </p:cNvSpPr>
            <p:nvPr/>
          </p:nvSpPr>
          <p:spPr bwMode="auto">
            <a:xfrm>
              <a:off x="2781" y="2115"/>
              <a:ext cx="16" cy="10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445" name="Text Box 10"/>
            <p:cNvSpPr txBox="1">
              <a:spLocks noChangeArrowheads="1"/>
            </p:cNvSpPr>
            <p:nvPr/>
          </p:nvSpPr>
          <p:spPr bwMode="auto">
            <a:xfrm>
              <a:off x="2802" y="2149"/>
              <a:ext cx="2314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cs-CZ" altLang="cs-CZ" sz="18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endParaRPr lang="cs-CZ" altLang="cs-CZ" sz="18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ddGTP	ddATP   ddCTP   ddTTP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latin typeface="Arial" panose="020B0604020202020204" pitchFamily="34" charset="0"/>
                </a:rPr>
                <a:t>DNA polymeráza</a:t>
              </a:r>
            </a:p>
          </p:txBody>
        </p:sp>
      </p:grpSp>
      <p:sp>
        <p:nvSpPr>
          <p:cNvPr id="18442" name="Rectangle 17"/>
          <p:cNvSpPr>
            <a:spLocks noGrp="1" noChangeArrowheads="1"/>
          </p:cNvSpPr>
          <p:nvPr>
            <p:ph type="title"/>
          </p:nvPr>
        </p:nvSpPr>
        <p:spPr>
          <a:xfrm>
            <a:off x="1524000" y="323850"/>
            <a:ext cx="91440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Detekce mutací </a:t>
            </a:r>
          </a:p>
        </p:txBody>
      </p:sp>
      <p:sp>
        <p:nvSpPr>
          <p:cNvPr id="4" name="Rectangle 3"/>
          <p:cNvSpPr/>
          <p:nvPr/>
        </p:nvSpPr>
        <p:spPr>
          <a:xfrm>
            <a:off x="6144100" y="2726174"/>
            <a:ext cx="3953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b="1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CCATGAGCGCTGCTCAGAT</a:t>
            </a:r>
            <a:r>
              <a:rPr lang="cs-CZ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b="1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GCGATG</a:t>
            </a:r>
            <a:endParaRPr lang="cs-CZ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2320925" y="238252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001860" y="5418574"/>
            <a:ext cx="3953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</a:t>
            </a:r>
            <a:r>
              <a:rPr lang="cs-CZ" b="1" dirty="0">
                <a:solidFill>
                  <a:schemeClr val="bg1">
                    <a:lumMod val="85000"/>
                  </a:schemeClr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CCATGAGCGCTGCTCAGAT</a:t>
            </a:r>
            <a:r>
              <a:rPr lang="cs-CZ" b="1" dirty="0">
                <a:solidFill>
                  <a:schemeClr val="bg1">
                    <a:lumMod val="85000"/>
                  </a:schemeClr>
                </a:solidFill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A</a:t>
            </a:r>
            <a:r>
              <a:rPr lang="cs-CZ" b="1" dirty="0">
                <a:solidFill>
                  <a:schemeClr val="bg1">
                    <a:lumMod val="85000"/>
                  </a:schemeClr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GCGATG</a:t>
            </a:r>
            <a:endParaRPr lang="cs-CZ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2178685" y="5074920"/>
            <a:ext cx="3876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7179310" y="3686175"/>
            <a:ext cx="328613" cy="357188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60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81540" y="5631934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C</a:t>
            </a:r>
            <a:endParaRPr lang="cs-CZ" sz="2400" b="1" dirty="0">
              <a:solidFill>
                <a:srgbClr val="00B050"/>
              </a:solidFill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8168640" y="3799840"/>
            <a:ext cx="284480" cy="243840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5-Point Star 5"/>
          <p:cNvSpPr/>
          <p:nvPr/>
        </p:nvSpPr>
        <p:spPr>
          <a:xfrm>
            <a:off x="9072880" y="3759200"/>
            <a:ext cx="294640" cy="2844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6-Point Star 6"/>
          <p:cNvSpPr/>
          <p:nvPr/>
        </p:nvSpPr>
        <p:spPr>
          <a:xfrm>
            <a:off x="6319520" y="3769360"/>
            <a:ext cx="243840" cy="304800"/>
          </a:xfrm>
          <a:prstGeom prst="star6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61" descr="Kobold 246.jpg (42165 Byte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2614" y="303531"/>
            <a:ext cx="2160587" cy="223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File:Desoxyadenosintriphosphat protoniert.sv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2"/>
          <a:stretch/>
        </p:blipFill>
        <p:spPr bwMode="auto">
          <a:xfrm>
            <a:off x="8819866" y="4369119"/>
            <a:ext cx="3013994" cy="117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xplosion 2 22"/>
          <p:cNvSpPr/>
          <p:nvPr/>
        </p:nvSpPr>
        <p:spPr>
          <a:xfrm>
            <a:off x="5980176" y="5927344"/>
            <a:ext cx="284480" cy="243840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40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http://wiki.rvp.cz/@api/deki/files/24639/=B-elekt%2525C5%252599ina.jpg?size=web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655" y="4815840"/>
            <a:ext cx="2192595" cy="18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Místo světýlek elektrické proudy?</a:t>
            </a:r>
          </a:p>
        </p:txBody>
      </p:sp>
      <p:pic>
        <p:nvPicPr>
          <p:cNvPr id="91138" name="Picture 2" descr="http://www.zahadyzivota.cz/wp-content/uploads/blesk_hlav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" y="1734820"/>
            <a:ext cx="52768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6" t="4773" b="62332"/>
          <a:stretch>
            <a:fillRect/>
          </a:stretch>
        </p:blipFill>
        <p:spPr bwMode="auto">
          <a:xfrm>
            <a:off x="6958967" y="2130421"/>
            <a:ext cx="4054474" cy="23663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457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8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09" y="1151890"/>
            <a:ext cx="286702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512185" y="213361"/>
            <a:ext cx="6254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Elektrochemické metody … polarografie</a:t>
            </a:r>
          </a:p>
        </p:txBody>
      </p:sp>
      <p:sp>
        <p:nvSpPr>
          <p:cNvPr id="44036" name="Freeform 3"/>
          <p:cNvSpPr>
            <a:spLocks/>
          </p:cNvSpPr>
          <p:nvPr/>
        </p:nvSpPr>
        <p:spPr bwMode="auto">
          <a:xfrm>
            <a:off x="3938270" y="1701165"/>
            <a:ext cx="7200900" cy="3600450"/>
          </a:xfrm>
          <a:custGeom>
            <a:avLst/>
            <a:gdLst>
              <a:gd name="T0" fmla="*/ 0 w 4536"/>
              <a:gd name="T1" fmla="*/ 0 h 2268"/>
              <a:gd name="T2" fmla="*/ 0 w 4536"/>
              <a:gd name="T3" fmla="*/ 2147483647 h 2268"/>
              <a:gd name="T4" fmla="*/ 2147483647 w 4536"/>
              <a:gd name="T5" fmla="*/ 2147483647 h 2268"/>
              <a:gd name="T6" fmla="*/ 0 60000 65536"/>
              <a:gd name="T7" fmla="*/ 0 60000 65536"/>
              <a:gd name="T8" fmla="*/ 0 60000 65536"/>
              <a:gd name="T9" fmla="*/ 0 w 4536"/>
              <a:gd name="T10" fmla="*/ 0 h 2268"/>
              <a:gd name="T11" fmla="*/ 4536 w 4536"/>
              <a:gd name="T12" fmla="*/ 2268 h 22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36" h="2268">
                <a:moveTo>
                  <a:pt x="0" y="0"/>
                </a:moveTo>
                <a:lnTo>
                  <a:pt x="0" y="2268"/>
                </a:lnTo>
                <a:lnTo>
                  <a:pt x="4536" y="226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3506470" y="177260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imes New Roman" panose="02020603050405020304" pitchFamily="18" charset="0"/>
              </a:rPr>
              <a:t>-I</a:t>
            </a:r>
          </a:p>
        </p:txBody>
      </p:sp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10851833" y="5373053"/>
            <a:ext cx="40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imes New Roman" panose="02020603050405020304" pitchFamily="18" charset="0"/>
              </a:rPr>
              <a:t>-E</a:t>
            </a:r>
          </a:p>
        </p:txBody>
      </p:sp>
      <p:sp>
        <p:nvSpPr>
          <p:cNvPr id="44039" name="Freeform 6"/>
          <p:cNvSpPr>
            <a:spLocks/>
          </p:cNvSpPr>
          <p:nvPr/>
        </p:nvSpPr>
        <p:spPr bwMode="auto">
          <a:xfrm>
            <a:off x="4298634" y="2204403"/>
            <a:ext cx="6408737" cy="2881312"/>
          </a:xfrm>
          <a:custGeom>
            <a:avLst/>
            <a:gdLst>
              <a:gd name="T0" fmla="*/ 0 w 4037"/>
              <a:gd name="T1" fmla="*/ 2147483647 h 1815"/>
              <a:gd name="T2" fmla="*/ 2147483647 w 4037"/>
              <a:gd name="T3" fmla="*/ 2147483647 h 1815"/>
              <a:gd name="T4" fmla="*/ 2147483647 w 4037"/>
              <a:gd name="T5" fmla="*/ 2147483647 h 1815"/>
              <a:gd name="T6" fmla="*/ 2147483647 w 4037"/>
              <a:gd name="T7" fmla="*/ 2147483647 h 1815"/>
              <a:gd name="T8" fmla="*/ 2147483647 w 4037"/>
              <a:gd name="T9" fmla="*/ 2147483647 h 1815"/>
              <a:gd name="T10" fmla="*/ 2147483647 w 4037"/>
              <a:gd name="T11" fmla="*/ 2058966505 h 1815"/>
              <a:gd name="T12" fmla="*/ 2147483647 w 4037"/>
              <a:gd name="T13" fmla="*/ 0 h 18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37"/>
              <a:gd name="T22" fmla="*/ 0 h 1815"/>
              <a:gd name="T23" fmla="*/ 4037 w 4037"/>
              <a:gd name="T24" fmla="*/ 1815 h 18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37" h="1815">
                <a:moveTo>
                  <a:pt x="0" y="1815"/>
                </a:moveTo>
                <a:cubicBezTo>
                  <a:pt x="472" y="1799"/>
                  <a:pt x="945" y="1784"/>
                  <a:pt x="1361" y="1769"/>
                </a:cubicBezTo>
                <a:cubicBezTo>
                  <a:pt x="1777" y="1754"/>
                  <a:pt x="2163" y="1747"/>
                  <a:pt x="2495" y="1724"/>
                </a:cubicBezTo>
                <a:cubicBezTo>
                  <a:pt x="2827" y="1701"/>
                  <a:pt x="3152" y="1694"/>
                  <a:pt x="3356" y="1633"/>
                </a:cubicBezTo>
                <a:cubicBezTo>
                  <a:pt x="3560" y="1572"/>
                  <a:pt x="3628" y="1497"/>
                  <a:pt x="3719" y="1361"/>
                </a:cubicBezTo>
                <a:cubicBezTo>
                  <a:pt x="3810" y="1225"/>
                  <a:pt x="3848" y="1044"/>
                  <a:pt x="3901" y="817"/>
                </a:cubicBezTo>
                <a:cubicBezTo>
                  <a:pt x="3954" y="590"/>
                  <a:pt x="3995" y="295"/>
                  <a:pt x="4037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44040" name="Group 7"/>
          <p:cNvGrpSpPr>
            <a:grpSpLocks/>
          </p:cNvGrpSpPr>
          <p:nvPr/>
        </p:nvGrpSpPr>
        <p:grpSpPr bwMode="auto">
          <a:xfrm>
            <a:off x="7187883" y="807403"/>
            <a:ext cx="647700" cy="1992312"/>
            <a:chOff x="3334" y="482"/>
            <a:chExt cx="408" cy="1255"/>
          </a:xfrm>
        </p:grpSpPr>
        <p:sp>
          <p:nvSpPr>
            <p:cNvPr id="44058" name="Freeform 8"/>
            <p:cNvSpPr>
              <a:spLocks/>
            </p:cNvSpPr>
            <p:nvPr/>
          </p:nvSpPr>
          <p:spPr bwMode="auto">
            <a:xfrm>
              <a:off x="3334" y="482"/>
              <a:ext cx="408" cy="1043"/>
            </a:xfrm>
            <a:custGeom>
              <a:avLst/>
              <a:gdLst>
                <a:gd name="T0" fmla="*/ 0 w 408"/>
                <a:gd name="T1" fmla="*/ 363 h 1043"/>
                <a:gd name="T2" fmla="*/ 0 w 408"/>
                <a:gd name="T3" fmla="*/ 1043 h 1043"/>
                <a:gd name="T4" fmla="*/ 408 w 408"/>
                <a:gd name="T5" fmla="*/ 1043 h 1043"/>
                <a:gd name="T6" fmla="*/ 408 w 408"/>
                <a:gd name="T7" fmla="*/ 0 h 10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8"/>
                <a:gd name="T13" fmla="*/ 0 h 1043"/>
                <a:gd name="T14" fmla="*/ 408 w 408"/>
                <a:gd name="T15" fmla="*/ 1043 h 10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8" h="1043">
                  <a:moveTo>
                    <a:pt x="0" y="363"/>
                  </a:moveTo>
                  <a:lnTo>
                    <a:pt x="0" y="1043"/>
                  </a:lnTo>
                  <a:lnTo>
                    <a:pt x="408" y="1043"/>
                  </a:lnTo>
                  <a:lnTo>
                    <a:pt x="40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4059" name="Line 9"/>
            <p:cNvSpPr>
              <a:spLocks noChangeShapeType="1"/>
            </p:cNvSpPr>
            <p:nvPr/>
          </p:nvSpPr>
          <p:spPr bwMode="auto">
            <a:xfrm>
              <a:off x="3543" y="527"/>
              <a:ext cx="0" cy="998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4060" name="Oval 10"/>
            <p:cNvSpPr>
              <a:spLocks noChangeArrowheads="1"/>
            </p:cNvSpPr>
            <p:nvPr/>
          </p:nvSpPr>
          <p:spPr bwMode="auto">
            <a:xfrm>
              <a:off x="3429" y="1512"/>
              <a:ext cx="225" cy="225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370070" y="2204403"/>
            <a:ext cx="6337300" cy="2843212"/>
            <a:chOff x="884" y="1434"/>
            <a:chExt cx="3992" cy="1791"/>
          </a:xfrm>
        </p:grpSpPr>
        <p:sp>
          <p:nvSpPr>
            <p:cNvPr id="44050" name="Text Box 12"/>
            <p:cNvSpPr txBox="1">
              <a:spLocks noChangeArrowheads="1"/>
            </p:cNvSpPr>
            <p:nvPr/>
          </p:nvSpPr>
          <p:spPr bwMode="auto">
            <a:xfrm>
              <a:off x="3093" y="1955"/>
              <a:ext cx="4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400"/>
                <a:t>X</a:t>
              </a:r>
              <a:r>
                <a:rPr lang="cs-CZ" altLang="cs-CZ" sz="2400" baseline="30000"/>
                <a:t>m</a:t>
              </a:r>
              <a:r>
                <a:rPr lang="cs-CZ" altLang="cs-CZ" sz="2400" baseline="30000">
                  <a:solidFill>
                    <a:srgbClr val="FF0000"/>
                  </a:solidFill>
                </a:rPr>
                <a:t>-n</a:t>
              </a:r>
              <a:endParaRPr lang="cs-CZ" altLang="cs-CZ" sz="2400">
                <a:solidFill>
                  <a:srgbClr val="FF0000"/>
                </a:solidFill>
              </a:endParaRPr>
            </a:p>
          </p:txBody>
        </p:sp>
        <p:grpSp>
          <p:nvGrpSpPr>
            <p:cNvPr id="44051" name="Group 13"/>
            <p:cNvGrpSpPr>
              <a:grpSpLocks/>
            </p:cNvGrpSpPr>
            <p:nvPr/>
          </p:nvGrpSpPr>
          <p:grpSpPr bwMode="auto">
            <a:xfrm>
              <a:off x="884" y="1434"/>
              <a:ext cx="3992" cy="1791"/>
              <a:chOff x="884" y="1434"/>
              <a:chExt cx="3992" cy="1791"/>
            </a:xfrm>
          </p:grpSpPr>
          <p:sp>
            <p:nvSpPr>
              <p:cNvPr id="44052" name="Freeform 14"/>
              <p:cNvSpPr>
                <a:spLocks/>
              </p:cNvSpPr>
              <p:nvPr/>
            </p:nvSpPr>
            <p:spPr bwMode="auto">
              <a:xfrm>
                <a:off x="884" y="1434"/>
                <a:ext cx="3992" cy="1791"/>
              </a:xfrm>
              <a:custGeom>
                <a:avLst/>
                <a:gdLst>
                  <a:gd name="T0" fmla="*/ 0 w 3992"/>
                  <a:gd name="T1" fmla="*/ 1769 h 1791"/>
                  <a:gd name="T2" fmla="*/ 408 w 3992"/>
                  <a:gd name="T3" fmla="*/ 1769 h 1791"/>
                  <a:gd name="T4" fmla="*/ 1150 w 3992"/>
                  <a:gd name="T5" fmla="*/ 1761 h 1791"/>
                  <a:gd name="T6" fmla="*/ 1699 w 3992"/>
                  <a:gd name="T7" fmla="*/ 1698 h 1791"/>
                  <a:gd name="T8" fmla="*/ 2014 w 3992"/>
                  <a:gd name="T9" fmla="*/ 1203 h 1791"/>
                  <a:gd name="T10" fmla="*/ 2383 w 3992"/>
                  <a:gd name="T11" fmla="*/ 1122 h 1791"/>
                  <a:gd name="T12" fmla="*/ 2722 w 3992"/>
                  <a:gd name="T13" fmla="*/ 1089 h 1791"/>
                  <a:gd name="T14" fmla="*/ 3357 w 3992"/>
                  <a:gd name="T15" fmla="*/ 998 h 1791"/>
                  <a:gd name="T16" fmla="*/ 3823 w 3992"/>
                  <a:gd name="T17" fmla="*/ 780 h 1791"/>
                  <a:gd name="T18" fmla="*/ 3992 w 3992"/>
                  <a:gd name="T19" fmla="*/ 0 h 17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92"/>
                  <a:gd name="T31" fmla="*/ 0 h 1791"/>
                  <a:gd name="T32" fmla="*/ 3992 w 3992"/>
                  <a:gd name="T33" fmla="*/ 1791 h 179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92" h="1791">
                    <a:moveTo>
                      <a:pt x="0" y="1769"/>
                    </a:moveTo>
                    <a:cubicBezTo>
                      <a:pt x="105" y="1772"/>
                      <a:pt x="216" y="1770"/>
                      <a:pt x="408" y="1769"/>
                    </a:cubicBezTo>
                    <a:cubicBezTo>
                      <a:pt x="600" y="1768"/>
                      <a:pt x="935" y="1773"/>
                      <a:pt x="1150" y="1761"/>
                    </a:cubicBezTo>
                    <a:cubicBezTo>
                      <a:pt x="1365" y="1749"/>
                      <a:pt x="1555" y="1791"/>
                      <a:pt x="1699" y="1698"/>
                    </a:cubicBezTo>
                    <a:cubicBezTo>
                      <a:pt x="1843" y="1605"/>
                      <a:pt x="1900" y="1299"/>
                      <a:pt x="2014" y="1203"/>
                    </a:cubicBezTo>
                    <a:cubicBezTo>
                      <a:pt x="2128" y="1107"/>
                      <a:pt x="2265" y="1141"/>
                      <a:pt x="2383" y="1122"/>
                    </a:cubicBezTo>
                    <a:cubicBezTo>
                      <a:pt x="2501" y="1103"/>
                      <a:pt x="2560" y="1110"/>
                      <a:pt x="2722" y="1089"/>
                    </a:cubicBezTo>
                    <a:cubicBezTo>
                      <a:pt x="2884" y="1068"/>
                      <a:pt x="3174" y="1050"/>
                      <a:pt x="3357" y="998"/>
                    </a:cubicBezTo>
                    <a:cubicBezTo>
                      <a:pt x="3540" y="946"/>
                      <a:pt x="3717" y="946"/>
                      <a:pt x="3823" y="780"/>
                    </a:cubicBezTo>
                    <a:cubicBezTo>
                      <a:pt x="3929" y="614"/>
                      <a:pt x="3957" y="162"/>
                      <a:pt x="3992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44053" name="Group 15"/>
              <p:cNvGrpSpPr>
                <a:grpSpLocks/>
              </p:cNvGrpSpPr>
              <p:nvPr/>
            </p:nvGrpSpPr>
            <p:grpSpPr bwMode="auto">
              <a:xfrm>
                <a:off x="2309" y="1747"/>
                <a:ext cx="980" cy="495"/>
                <a:chOff x="2309" y="1747"/>
                <a:chExt cx="980" cy="495"/>
              </a:xfrm>
            </p:grpSpPr>
            <p:sp>
              <p:nvSpPr>
                <p:cNvPr id="4405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309" y="1954"/>
                  <a:ext cx="351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cs-CZ" altLang="cs-CZ" sz="2400"/>
                    <a:t>X</a:t>
                  </a:r>
                  <a:r>
                    <a:rPr lang="cs-CZ" altLang="cs-CZ" sz="2400" baseline="30000"/>
                    <a:t>m</a:t>
                  </a:r>
                </a:p>
              </p:txBody>
            </p:sp>
            <p:sp>
              <p:nvSpPr>
                <p:cNvPr id="44055" name="AutoShape 17"/>
                <p:cNvSpPr>
                  <a:spLocks noChangeArrowheads="1"/>
                </p:cNvSpPr>
                <p:nvPr/>
              </p:nvSpPr>
              <p:spPr bwMode="auto">
                <a:xfrm>
                  <a:off x="2637" y="2052"/>
                  <a:ext cx="468" cy="108"/>
                </a:xfrm>
                <a:prstGeom prst="notchedRightArrow">
                  <a:avLst>
                    <a:gd name="adj1" fmla="val 50000"/>
                    <a:gd name="adj2" fmla="val 108333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44056" name="Freeform 18"/>
                <p:cNvSpPr>
                  <a:spLocks/>
                </p:cNvSpPr>
                <p:nvPr/>
              </p:nvSpPr>
              <p:spPr bwMode="auto">
                <a:xfrm>
                  <a:off x="2786" y="1791"/>
                  <a:ext cx="166" cy="288"/>
                </a:xfrm>
                <a:custGeom>
                  <a:avLst/>
                  <a:gdLst>
                    <a:gd name="T0" fmla="*/ 31 w 166"/>
                    <a:gd name="T1" fmla="*/ 0 h 288"/>
                    <a:gd name="T2" fmla="*/ 22 w 166"/>
                    <a:gd name="T3" fmla="*/ 144 h 288"/>
                    <a:gd name="T4" fmla="*/ 166 w 166"/>
                    <a:gd name="T5" fmla="*/ 288 h 288"/>
                    <a:gd name="T6" fmla="*/ 0 60000 65536"/>
                    <a:gd name="T7" fmla="*/ 0 60000 65536"/>
                    <a:gd name="T8" fmla="*/ 0 60000 65536"/>
                    <a:gd name="T9" fmla="*/ 0 w 166"/>
                    <a:gd name="T10" fmla="*/ 0 h 288"/>
                    <a:gd name="T11" fmla="*/ 166 w 166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6" h="288">
                      <a:moveTo>
                        <a:pt x="31" y="0"/>
                      </a:moveTo>
                      <a:cubicBezTo>
                        <a:pt x="30" y="24"/>
                        <a:pt x="0" y="96"/>
                        <a:pt x="22" y="144"/>
                      </a:cubicBezTo>
                      <a:cubicBezTo>
                        <a:pt x="44" y="192"/>
                        <a:pt x="136" y="258"/>
                        <a:pt x="166" y="288"/>
                      </a:cubicBezTo>
                    </a:path>
                  </a:pathLst>
                </a:custGeom>
                <a:noFill/>
                <a:ln w="57150" cmpd="sng">
                  <a:solidFill>
                    <a:srgbClr val="FF0000"/>
                  </a:solidFill>
                  <a:round/>
                  <a:headEnd type="none" w="med" len="med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405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903" y="1747"/>
                  <a:ext cx="38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cs-CZ" altLang="cs-CZ">
                      <a:solidFill>
                        <a:srgbClr val="FF0000"/>
                      </a:solidFill>
                    </a:rPr>
                    <a:t>n </a:t>
                  </a:r>
                  <a:r>
                    <a:rPr lang="cs-CZ" altLang="cs-CZ" sz="2400">
                      <a:solidFill>
                        <a:srgbClr val="FF0000"/>
                      </a:solidFill>
                    </a:rPr>
                    <a:t>e</a:t>
                  </a:r>
                  <a:r>
                    <a:rPr lang="cs-CZ" altLang="cs-CZ" sz="2400" baseline="30000">
                      <a:solidFill>
                        <a:srgbClr val="FF0000"/>
                      </a:solidFill>
                    </a:rPr>
                    <a:t>-</a:t>
                  </a:r>
                </a:p>
              </p:txBody>
            </p:sp>
          </p:grpSp>
        </p:grpSp>
      </p:grpSp>
      <p:sp>
        <p:nvSpPr>
          <p:cNvPr id="40980" name="Line 20"/>
          <p:cNvSpPr>
            <a:spLocks noChangeShapeType="1"/>
          </p:cNvSpPr>
          <p:nvPr/>
        </p:nvSpPr>
        <p:spPr bwMode="auto">
          <a:xfrm>
            <a:off x="7324408" y="4214178"/>
            <a:ext cx="0" cy="142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5789295" y="5506403"/>
            <a:ext cx="60467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0000FF"/>
                </a:solidFill>
              </a:rPr>
              <a:t>identifikace</a:t>
            </a:r>
            <a:r>
              <a:rPr lang="cs-CZ" altLang="cs-CZ">
                <a:solidFill>
                  <a:srgbClr val="0000FF"/>
                </a:solidFill>
              </a:rPr>
              <a:t> </a:t>
            </a:r>
            <a:r>
              <a:rPr lang="cs-CZ" altLang="cs-CZ" b="1">
                <a:solidFill>
                  <a:srgbClr val="FF0000"/>
                </a:solidFill>
              </a:rPr>
              <a:t>elektrochemicky aktivní</a:t>
            </a:r>
            <a:r>
              <a:rPr lang="cs-CZ" altLang="cs-CZ">
                <a:solidFill>
                  <a:srgbClr val="FF0000"/>
                </a:solidFill>
              </a:rPr>
              <a:t> </a:t>
            </a:r>
            <a:r>
              <a:rPr lang="cs-CZ" altLang="cs-CZ">
                <a:solidFill>
                  <a:srgbClr val="0000FF"/>
                </a:solidFill>
              </a:rPr>
              <a:t>látky</a:t>
            </a:r>
          </a:p>
          <a:p>
            <a:pPr eaLnBrk="1" hangingPunct="1"/>
            <a:r>
              <a:rPr lang="cs-CZ" altLang="cs-CZ">
                <a:solidFill>
                  <a:srgbClr val="0000FF"/>
                </a:solidFill>
              </a:rPr>
              <a:t>(co to je)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 flipH="1">
            <a:off x="5867084" y="3999866"/>
            <a:ext cx="202882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3" name="Line 23"/>
          <p:cNvSpPr>
            <a:spLocks noChangeShapeType="1"/>
          </p:cNvSpPr>
          <p:nvPr/>
        </p:nvSpPr>
        <p:spPr bwMode="auto">
          <a:xfrm>
            <a:off x="6252845" y="4028441"/>
            <a:ext cx="0" cy="957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4" name="Text Box 24"/>
          <p:cNvSpPr txBox="1">
            <a:spLocks noChangeArrowheads="1"/>
          </p:cNvSpPr>
          <p:nvPr/>
        </p:nvSpPr>
        <p:spPr bwMode="auto">
          <a:xfrm>
            <a:off x="4004945" y="4204653"/>
            <a:ext cx="230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0000FF"/>
                </a:solidFill>
              </a:rPr>
              <a:t>kvantifikace</a:t>
            </a:r>
          </a:p>
          <a:p>
            <a:pPr eaLnBrk="1" hangingPunct="1"/>
            <a:r>
              <a:rPr lang="cs-CZ" altLang="cs-CZ">
                <a:solidFill>
                  <a:srgbClr val="0000FF"/>
                </a:solidFill>
              </a:rPr>
              <a:t>(jaká je koncentrace)</a:t>
            </a:r>
          </a:p>
        </p:txBody>
      </p:sp>
      <p:sp>
        <p:nvSpPr>
          <p:cNvPr id="44047" name="Text Box 25"/>
          <p:cNvSpPr txBox="1">
            <a:spLocks noChangeArrowheads="1"/>
          </p:cNvSpPr>
          <p:nvPr/>
        </p:nvSpPr>
        <p:spPr bwMode="auto">
          <a:xfrm>
            <a:off x="3274695" y="108839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4048" name="Text Box 26"/>
          <p:cNvSpPr txBox="1">
            <a:spLocks noChangeArrowheads="1"/>
          </p:cNvSpPr>
          <p:nvPr/>
        </p:nvSpPr>
        <p:spPr bwMode="auto">
          <a:xfrm>
            <a:off x="7876859" y="1189991"/>
            <a:ext cx="2759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hlinkClick r:id="rId3" action="ppaction://hlinkfile"/>
              </a:rPr>
              <a:t>kapající rtuťová elektroda</a:t>
            </a:r>
            <a:endParaRPr lang="cs-CZ" altLang="cs-CZ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8" y="2650808"/>
            <a:ext cx="10953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8" y="4314825"/>
            <a:ext cx="2594292" cy="186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" y="6350000"/>
            <a:ext cx="2097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Nobelova cena 1959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189548" y="1950720"/>
            <a:ext cx="2855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/>
              <a:t>Jaroslav Heyrovský</a:t>
            </a:r>
          </a:p>
        </p:txBody>
      </p:sp>
    </p:spTree>
    <p:extLst>
      <p:ext uri="{BB962C8B-B14F-4D97-AF65-F5344CB8AC3E}">
        <p14:creationId xmlns:p14="http://schemas.microsoft.com/office/powerpoint/2010/main" val="404378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0" grpId="0" animBg="1"/>
      <p:bldP spid="40981" grpId="0"/>
      <p:bldP spid="40982" grpId="0" animBg="1"/>
      <p:bldP spid="40983" grpId="0" animBg="1"/>
      <p:bldP spid="4098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reeform 3"/>
          <p:cNvSpPr>
            <a:spLocks/>
          </p:cNvSpPr>
          <p:nvPr/>
        </p:nvSpPr>
        <p:spPr bwMode="auto">
          <a:xfrm>
            <a:off x="2556510" y="2423478"/>
            <a:ext cx="7200900" cy="3600450"/>
          </a:xfrm>
          <a:custGeom>
            <a:avLst/>
            <a:gdLst>
              <a:gd name="T0" fmla="*/ 0 w 4536"/>
              <a:gd name="T1" fmla="*/ 0 h 2268"/>
              <a:gd name="T2" fmla="*/ 0 w 4536"/>
              <a:gd name="T3" fmla="*/ 2147483647 h 2268"/>
              <a:gd name="T4" fmla="*/ 2147483647 w 4536"/>
              <a:gd name="T5" fmla="*/ 2147483647 h 2268"/>
              <a:gd name="T6" fmla="*/ 0 60000 65536"/>
              <a:gd name="T7" fmla="*/ 0 60000 65536"/>
              <a:gd name="T8" fmla="*/ 0 60000 65536"/>
              <a:gd name="T9" fmla="*/ 0 w 4536"/>
              <a:gd name="T10" fmla="*/ 0 h 2268"/>
              <a:gd name="T11" fmla="*/ 4536 w 4536"/>
              <a:gd name="T12" fmla="*/ 2268 h 22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36" h="2268">
                <a:moveTo>
                  <a:pt x="0" y="0"/>
                </a:moveTo>
                <a:lnTo>
                  <a:pt x="0" y="2268"/>
                </a:lnTo>
                <a:lnTo>
                  <a:pt x="4536" y="226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2124710" y="2494916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imes New Roman" panose="02020603050405020304" pitchFamily="18" charset="0"/>
              </a:rPr>
              <a:t>-I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9470073" y="6095366"/>
            <a:ext cx="40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imes New Roman" panose="02020603050405020304" pitchFamily="18" charset="0"/>
              </a:rPr>
              <a:t>-E</a:t>
            </a:r>
          </a:p>
        </p:txBody>
      </p:sp>
      <p:grpSp>
        <p:nvGrpSpPr>
          <p:cNvPr id="45061" name="Group 6"/>
          <p:cNvGrpSpPr>
            <a:grpSpLocks/>
          </p:cNvGrpSpPr>
          <p:nvPr/>
        </p:nvGrpSpPr>
        <p:grpSpPr bwMode="auto">
          <a:xfrm>
            <a:off x="7150736" y="901065"/>
            <a:ext cx="1725613" cy="2482850"/>
            <a:chOff x="2309" y="554"/>
            <a:chExt cx="1259" cy="1709"/>
          </a:xfrm>
        </p:grpSpPr>
        <p:grpSp>
          <p:nvGrpSpPr>
            <p:cNvPr id="45078" name="Group 7"/>
            <p:cNvGrpSpPr>
              <a:grpSpLocks/>
            </p:cNvGrpSpPr>
            <p:nvPr/>
          </p:nvGrpSpPr>
          <p:grpSpPr bwMode="auto">
            <a:xfrm>
              <a:off x="2659" y="554"/>
              <a:ext cx="408" cy="1255"/>
              <a:chOff x="3334" y="482"/>
              <a:chExt cx="408" cy="1255"/>
            </a:xfrm>
          </p:grpSpPr>
          <p:sp>
            <p:nvSpPr>
              <p:cNvPr id="45084" name="Freeform 8"/>
              <p:cNvSpPr>
                <a:spLocks/>
              </p:cNvSpPr>
              <p:nvPr/>
            </p:nvSpPr>
            <p:spPr bwMode="auto">
              <a:xfrm>
                <a:off x="3334" y="482"/>
                <a:ext cx="408" cy="1043"/>
              </a:xfrm>
              <a:custGeom>
                <a:avLst/>
                <a:gdLst>
                  <a:gd name="T0" fmla="*/ 0 w 408"/>
                  <a:gd name="T1" fmla="*/ 363 h 1043"/>
                  <a:gd name="T2" fmla="*/ 0 w 408"/>
                  <a:gd name="T3" fmla="*/ 1043 h 1043"/>
                  <a:gd name="T4" fmla="*/ 408 w 408"/>
                  <a:gd name="T5" fmla="*/ 1043 h 1043"/>
                  <a:gd name="T6" fmla="*/ 408 w 408"/>
                  <a:gd name="T7" fmla="*/ 0 h 10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8"/>
                  <a:gd name="T13" fmla="*/ 0 h 1043"/>
                  <a:gd name="T14" fmla="*/ 408 w 408"/>
                  <a:gd name="T15" fmla="*/ 1043 h 10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8" h="1043">
                    <a:moveTo>
                      <a:pt x="0" y="363"/>
                    </a:moveTo>
                    <a:lnTo>
                      <a:pt x="0" y="1043"/>
                    </a:lnTo>
                    <a:lnTo>
                      <a:pt x="408" y="1043"/>
                    </a:lnTo>
                    <a:lnTo>
                      <a:pt x="408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085" name="Line 9"/>
              <p:cNvSpPr>
                <a:spLocks noChangeShapeType="1"/>
              </p:cNvSpPr>
              <p:nvPr/>
            </p:nvSpPr>
            <p:spPr bwMode="auto">
              <a:xfrm>
                <a:off x="3543" y="527"/>
                <a:ext cx="0" cy="998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086" name="Oval 10"/>
              <p:cNvSpPr>
                <a:spLocks noChangeArrowheads="1"/>
              </p:cNvSpPr>
              <p:nvPr/>
            </p:nvSpPr>
            <p:spPr bwMode="auto">
              <a:xfrm>
                <a:off x="3429" y="1512"/>
                <a:ext cx="225" cy="225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</p:grpSp>
        <p:sp>
          <p:nvSpPr>
            <p:cNvPr id="45079" name="Text Box 11"/>
            <p:cNvSpPr txBox="1">
              <a:spLocks noChangeArrowheads="1"/>
            </p:cNvSpPr>
            <p:nvPr/>
          </p:nvSpPr>
          <p:spPr bwMode="auto">
            <a:xfrm>
              <a:off x="2309" y="1987"/>
              <a:ext cx="364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000"/>
                <a:t>X</a:t>
              </a:r>
              <a:r>
                <a:rPr lang="cs-CZ" altLang="cs-CZ" sz="2000" baseline="30000"/>
                <a:t>m</a:t>
              </a:r>
            </a:p>
          </p:txBody>
        </p:sp>
        <p:sp>
          <p:nvSpPr>
            <p:cNvPr id="45080" name="Text Box 12"/>
            <p:cNvSpPr txBox="1">
              <a:spLocks noChangeArrowheads="1"/>
            </p:cNvSpPr>
            <p:nvPr/>
          </p:nvSpPr>
          <p:spPr bwMode="auto">
            <a:xfrm>
              <a:off x="3093" y="1988"/>
              <a:ext cx="475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000"/>
                <a:t>X</a:t>
              </a:r>
              <a:r>
                <a:rPr lang="cs-CZ" altLang="cs-CZ" sz="2000" baseline="30000"/>
                <a:t>m</a:t>
              </a:r>
              <a:r>
                <a:rPr lang="cs-CZ" altLang="cs-CZ" sz="2000" baseline="30000">
                  <a:solidFill>
                    <a:srgbClr val="FF0000"/>
                  </a:solidFill>
                </a:rPr>
                <a:t>-n</a:t>
              </a:r>
              <a:endParaRPr lang="cs-CZ" altLang="cs-CZ" sz="2000">
                <a:solidFill>
                  <a:srgbClr val="FF0000"/>
                </a:solidFill>
              </a:endParaRPr>
            </a:p>
          </p:txBody>
        </p:sp>
        <p:sp>
          <p:nvSpPr>
            <p:cNvPr id="45081" name="AutoShape 13"/>
            <p:cNvSpPr>
              <a:spLocks noChangeArrowheads="1"/>
            </p:cNvSpPr>
            <p:nvPr/>
          </p:nvSpPr>
          <p:spPr bwMode="auto">
            <a:xfrm>
              <a:off x="2637" y="2052"/>
              <a:ext cx="468" cy="108"/>
            </a:xfrm>
            <a:prstGeom prst="notchedRightArrow">
              <a:avLst>
                <a:gd name="adj1" fmla="val 50000"/>
                <a:gd name="adj2" fmla="val 10833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5082" name="Freeform 14"/>
            <p:cNvSpPr>
              <a:spLocks/>
            </p:cNvSpPr>
            <p:nvPr/>
          </p:nvSpPr>
          <p:spPr bwMode="auto">
            <a:xfrm>
              <a:off x="2786" y="1791"/>
              <a:ext cx="166" cy="288"/>
            </a:xfrm>
            <a:custGeom>
              <a:avLst/>
              <a:gdLst>
                <a:gd name="T0" fmla="*/ 31 w 166"/>
                <a:gd name="T1" fmla="*/ 0 h 288"/>
                <a:gd name="T2" fmla="*/ 22 w 166"/>
                <a:gd name="T3" fmla="*/ 144 h 288"/>
                <a:gd name="T4" fmla="*/ 166 w 166"/>
                <a:gd name="T5" fmla="*/ 288 h 288"/>
                <a:gd name="T6" fmla="*/ 0 60000 65536"/>
                <a:gd name="T7" fmla="*/ 0 60000 65536"/>
                <a:gd name="T8" fmla="*/ 0 60000 65536"/>
                <a:gd name="T9" fmla="*/ 0 w 166"/>
                <a:gd name="T10" fmla="*/ 0 h 288"/>
                <a:gd name="T11" fmla="*/ 166 w 16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" h="288">
                  <a:moveTo>
                    <a:pt x="31" y="0"/>
                  </a:moveTo>
                  <a:cubicBezTo>
                    <a:pt x="30" y="24"/>
                    <a:pt x="0" y="96"/>
                    <a:pt x="22" y="144"/>
                  </a:cubicBezTo>
                  <a:cubicBezTo>
                    <a:pt x="44" y="192"/>
                    <a:pt x="136" y="258"/>
                    <a:pt x="166" y="288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083" name="Text Box 15"/>
            <p:cNvSpPr txBox="1">
              <a:spLocks noChangeArrowheads="1"/>
            </p:cNvSpPr>
            <p:nvPr/>
          </p:nvSpPr>
          <p:spPr bwMode="auto">
            <a:xfrm>
              <a:off x="2903" y="1779"/>
              <a:ext cx="40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600">
                  <a:solidFill>
                    <a:srgbClr val="FF0000"/>
                  </a:solidFill>
                </a:rPr>
                <a:t>n </a:t>
              </a:r>
              <a:r>
                <a:rPr lang="cs-CZ" altLang="cs-CZ" sz="2000">
                  <a:solidFill>
                    <a:srgbClr val="FF0000"/>
                  </a:solidFill>
                </a:rPr>
                <a:t>e</a:t>
              </a:r>
              <a:r>
                <a:rPr lang="cs-CZ" altLang="cs-CZ" sz="2000" baseline="3000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45062" name="Text Box 16"/>
          <p:cNvSpPr txBox="1">
            <a:spLocks noChangeArrowheads="1"/>
          </p:cNvSpPr>
          <p:nvPr/>
        </p:nvSpPr>
        <p:spPr bwMode="auto">
          <a:xfrm>
            <a:off x="1892935" y="181070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5063" name="Text Box 17"/>
          <p:cNvSpPr txBox="1">
            <a:spLocks noChangeArrowheads="1"/>
          </p:cNvSpPr>
          <p:nvPr/>
        </p:nvSpPr>
        <p:spPr bwMode="auto">
          <a:xfrm>
            <a:off x="8381049" y="1497966"/>
            <a:ext cx="24082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cs-CZ"/>
              <a:t>visicí rtuťová    </a:t>
            </a:r>
          </a:p>
          <a:p>
            <a:pPr eaLnBrk="1" hangingPunct="1"/>
            <a:r>
              <a:rPr lang="cs-CZ" altLang="cs-CZ"/>
              <a:t>   kapková elektroda</a:t>
            </a:r>
          </a:p>
          <a:p>
            <a:pPr eaLnBrk="1" hangingPunct="1"/>
            <a:endParaRPr lang="cs-CZ" altLang="cs-CZ"/>
          </a:p>
          <a:p>
            <a:pPr eaLnBrk="1" hangingPunct="1">
              <a:buFontTx/>
              <a:buChar char="•"/>
            </a:pPr>
            <a:r>
              <a:rPr lang="cs-CZ" altLang="cs-CZ"/>
              <a:t>pevné elektrody</a:t>
            </a:r>
          </a:p>
        </p:txBody>
      </p:sp>
      <p:sp>
        <p:nvSpPr>
          <p:cNvPr id="45064" name="Freeform 18"/>
          <p:cNvSpPr>
            <a:spLocks/>
          </p:cNvSpPr>
          <p:nvPr/>
        </p:nvSpPr>
        <p:spPr bwMode="auto">
          <a:xfrm>
            <a:off x="3870961" y="2272665"/>
            <a:ext cx="3051175" cy="1906588"/>
          </a:xfrm>
          <a:custGeom>
            <a:avLst/>
            <a:gdLst>
              <a:gd name="T0" fmla="*/ 0 w 1922"/>
              <a:gd name="T1" fmla="*/ 2147483647 h 1201"/>
              <a:gd name="T2" fmla="*/ 725805000 w 1922"/>
              <a:gd name="T3" fmla="*/ 2147483647 h 1201"/>
              <a:gd name="T4" fmla="*/ 1958162200 w 1922"/>
              <a:gd name="T5" fmla="*/ 2147483647 h 1201"/>
              <a:gd name="T6" fmla="*/ 2147483647 w 1922"/>
              <a:gd name="T7" fmla="*/ 68045030 h 1201"/>
              <a:gd name="T8" fmla="*/ 2147483647 w 1922"/>
              <a:gd name="T9" fmla="*/ 1965722391 h 1201"/>
              <a:gd name="T10" fmla="*/ 2147483647 w 1922"/>
              <a:gd name="T11" fmla="*/ 1239917200 h 1201"/>
              <a:gd name="T12" fmla="*/ 2147483647 w 1922"/>
              <a:gd name="T13" fmla="*/ 1101309364 h 12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22"/>
              <a:gd name="T22" fmla="*/ 0 h 1201"/>
              <a:gd name="T23" fmla="*/ 1922 w 1922"/>
              <a:gd name="T24" fmla="*/ 1201 h 120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22" h="1201">
                <a:moveTo>
                  <a:pt x="0" y="1201"/>
                </a:moveTo>
                <a:cubicBezTo>
                  <a:pt x="48" y="1185"/>
                  <a:pt x="159" y="1144"/>
                  <a:pt x="288" y="1102"/>
                </a:cubicBezTo>
                <a:cubicBezTo>
                  <a:pt x="417" y="1060"/>
                  <a:pt x="651" y="1125"/>
                  <a:pt x="777" y="946"/>
                </a:cubicBezTo>
                <a:cubicBezTo>
                  <a:pt x="903" y="767"/>
                  <a:pt x="962" y="54"/>
                  <a:pt x="1043" y="27"/>
                </a:cubicBezTo>
                <a:cubicBezTo>
                  <a:pt x="1125" y="0"/>
                  <a:pt x="1138" y="703"/>
                  <a:pt x="1267" y="780"/>
                </a:cubicBezTo>
                <a:cubicBezTo>
                  <a:pt x="1396" y="858"/>
                  <a:pt x="1719" y="550"/>
                  <a:pt x="1820" y="492"/>
                </a:cubicBezTo>
                <a:cubicBezTo>
                  <a:pt x="1922" y="434"/>
                  <a:pt x="1897" y="436"/>
                  <a:pt x="1874" y="43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913823" y="3050541"/>
            <a:ext cx="4978400" cy="2892425"/>
            <a:chOff x="1467" y="1512"/>
            <a:chExt cx="3136" cy="1822"/>
          </a:xfrm>
        </p:grpSpPr>
        <p:sp>
          <p:nvSpPr>
            <p:cNvPr id="45067" name="Freeform 20"/>
            <p:cNvSpPr>
              <a:spLocks/>
            </p:cNvSpPr>
            <p:nvPr/>
          </p:nvSpPr>
          <p:spPr bwMode="auto">
            <a:xfrm>
              <a:off x="1467" y="1512"/>
              <a:ext cx="1881" cy="1822"/>
            </a:xfrm>
            <a:custGeom>
              <a:avLst/>
              <a:gdLst>
                <a:gd name="T0" fmla="*/ 1881 w 1881"/>
                <a:gd name="T1" fmla="*/ 0 h 1822"/>
                <a:gd name="T2" fmla="*/ 1701 w 1881"/>
                <a:gd name="T3" fmla="*/ 747 h 1822"/>
                <a:gd name="T4" fmla="*/ 1161 w 1881"/>
                <a:gd name="T5" fmla="*/ 1008 h 1822"/>
                <a:gd name="T6" fmla="*/ 909 w 1881"/>
                <a:gd name="T7" fmla="*/ 1818 h 1822"/>
                <a:gd name="T8" fmla="*/ 729 w 1881"/>
                <a:gd name="T9" fmla="*/ 1035 h 1822"/>
                <a:gd name="T10" fmla="*/ 0 w 1881"/>
                <a:gd name="T11" fmla="*/ 1224 h 1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81"/>
                <a:gd name="T19" fmla="*/ 0 h 1822"/>
                <a:gd name="T20" fmla="*/ 1881 w 1881"/>
                <a:gd name="T21" fmla="*/ 1822 h 18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81" h="1822">
                  <a:moveTo>
                    <a:pt x="1881" y="0"/>
                  </a:moveTo>
                  <a:cubicBezTo>
                    <a:pt x="1851" y="289"/>
                    <a:pt x="1821" y="579"/>
                    <a:pt x="1701" y="747"/>
                  </a:cubicBezTo>
                  <a:cubicBezTo>
                    <a:pt x="1581" y="915"/>
                    <a:pt x="1293" y="830"/>
                    <a:pt x="1161" y="1008"/>
                  </a:cubicBezTo>
                  <a:cubicBezTo>
                    <a:pt x="1029" y="1186"/>
                    <a:pt x="981" y="1814"/>
                    <a:pt x="909" y="1818"/>
                  </a:cubicBezTo>
                  <a:cubicBezTo>
                    <a:pt x="837" y="1822"/>
                    <a:pt x="881" y="1134"/>
                    <a:pt x="729" y="1035"/>
                  </a:cubicBezTo>
                  <a:cubicBezTo>
                    <a:pt x="577" y="936"/>
                    <a:pt x="129" y="1194"/>
                    <a:pt x="0" y="1224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45068" name="Group 21"/>
            <p:cNvGrpSpPr>
              <a:grpSpLocks/>
            </p:cNvGrpSpPr>
            <p:nvPr/>
          </p:nvGrpSpPr>
          <p:grpSpPr bwMode="auto">
            <a:xfrm>
              <a:off x="3516" y="1752"/>
              <a:ext cx="1087" cy="1564"/>
              <a:chOff x="3516" y="1752"/>
              <a:chExt cx="1087" cy="1564"/>
            </a:xfrm>
          </p:grpSpPr>
          <p:grpSp>
            <p:nvGrpSpPr>
              <p:cNvPr id="45069" name="Group 22"/>
              <p:cNvGrpSpPr>
                <a:grpSpLocks/>
              </p:cNvGrpSpPr>
              <p:nvPr/>
            </p:nvGrpSpPr>
            <p:grpSpPr bwMode="auto">
              <a:xfrm>
                <a:off x="3818" y="1752"/>
                <a:ext cx="352" cy="1148"/>
                <a:chOff x="3334" y="482"/>
                <a:chExt cx="408" cy="1255"/>
              </a:xfrm>
            </p:grpSpPr>
            <p:sp>
              <p:nvSpPr>
                <p:cNvPr id="45075" name="Freeform 23"/>
                <p:cNvSpPr>
                  <a:spLocks/>
                </p:cNvSpPr>
                <p:nvPr/>
              </p:nvSpPr>
              <p:spPr bwMode="auto">
                <a:xfrm>
                  <a:off x="3334" y="482"/>
                  <a:ext cx="408" cy="1043"/>
                </a:xfrm>
                <a:custGeom>
                  <a:avLst/>
                  <a:gdLst>
                    <a:gd name="T0" fmla="*/ 0 w 408"/>
                    <a:gd name="T1" fmla="*/ 363 h 1043"/>
                    <a:gd name="T2" fmla="*/ 0 w 408"/>
                    <a:gd name="T3" fmla="*/ 1043 h 1043"/>
                    <a:gd name="T4" fmla="*/ 408 w 408"/>
                    <a:gd name="T5" fmla="*/ 1043 h 1043"/>
                    <a:gd name="T6" fmla="*/ 408 w 408"/>
                    <a:gd name="T7" fmla="*/ 0 h 10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08"/>
                    <a:gd name="T13" fmla="*/ 0 h 1043"/>
                    <a:gd name="T14" fmla="*/ 408 w 408"/>
                    <a:gd name="T15" fmla="*/ 1043 h 10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08" h="1043">
                      <a:moveTo>
                        <a:pt x="0" y="363"/>
                      </a:moveTo>
                      <a:lnTo>
                        <a:pt x="0" y="1043"/>
                      </a:lnTo>
                      <a:lnTo>
                        <a:pt x="408" y="1043"/>
                      </a:lnTo>
                      <a:lnTo>
                        <a:pt x="408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5076" name="Line 24"/>
                <p:cNvSpPr>
                  <a:spLocks noChangeShapeType="1"/>
                </p:cNvSpPr>
                <p:nvPr/>
              </p:nvSpPr>
              <p:spPr bwMode="auto">
                <a:xfrm>
                  <a:off x="3543" y="527"/>
                  <a:ext cx="0" cy="998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5077" name="Oval 25"/>
                <p:cNvSpPr>
                  <a:spLocks noChangeArrowheads="1"/>
                </p:cNvSpPr>
                <p:nvPr/>
              </p:nvSpPr>
              <p:spPr bwMode="auto">
                <a:xfrm>
                  <a:off x="3429" y="1512"/>
                  <a:ext cx="225" cy="225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sp>
            <p:nvSpPr>
              <p:cNvPr id="45070" name="Text Box 26"/>
              <p:cNvSpPr txBox="1">
                <a:spLocks noChangeArrowheads="1"/>
              </p:cNvSpPr>
              <p:nvPr/>
            </p:nvSpPr>
            <p:spPr bwMode="auto">
              <a:xfrm>
                <a:off x="3516" y="3063"/>
                <a:ext cx="314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sz="2000"/>
                  <a:t>X</a:t>
                </a:r>
                <a:r>
                  <a:rPr lang="cs-CZ" altLang="cs-CZ" sz="2000" baseline="30000"/>
                  <a:t>m</a:t>
                </a:r>
              </a:p>
            </p:txBody>
          </p:sp>
          <p:sp>
            <p:nvSpPr>
              <p:cNvPr id="45071" name="Text Box 27"/>
              <p:cNvSpPr txBox="1">
                <a:spLocks noChangeArrowheads="1"/>
              </p:cNvSpPr>
              <p:nvPr/>
            </p:nvSpPr>
            <p:spPr bwMode="auto">
              <a:xfrm>
                <a:off x="4193" y="3064"/>
                <a:ext cx="41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sz="2000"/>
                  <a:t>X</a:t>
                </a:r>
                <a:r>
                  <a:rPr lang="cs-CZ" altLang="cs-CZ" sz="2000" baseline="30000"/>
                  <a:t>m</a:t>
                </a:r>
                <a:r>
                  <a:rPr lang="cs-CZ" altLang="cs-CZ" sz="2000" baseline="30000">
                    <a:solidFill>
                      <a:srgbClr val="0000FF"/>
                    </a:solidFill>
                  </a:rPr>
                  <a:t>-n</a:t>
                </a:r>
                <a:endParaRPr lang="cs-CZ" altLang="cs-CZ" sz="2000">
                  <a:solidFill>
                    <a:srgbClr val="0000FF"/>
                  </a:solidFill>
                </a:endParaRPr>
              </a:p>
            </p:txBody>
          </p:sp>
          <p:sp>
            <p:nvSpPr>
              <p:cNvPr id="45072" name="AutoShape 28"/>
              <p:cNvSpPr>
                <a:spLocks noChangeArrowheads="1"/>
              </p:cNvSpPr>
              <p:nvPr/>
            </p:nvSpPr>
            <p:spPr bwMode="auto">
              <a:xfrm flipH="1">
                <a:off x="3799" y="3123"/>
                <a:ext cx="404" cy="99"/>
              </a:xfrm>
              <a:prstGeom prst="notchedRightArrow">
                <a:avLst>
                  <a:gd name="adj1" fmla="val 50000"/>
                  <a:gd name="adj2" fmla="val 10202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45073" name="Freeform 29"/>
              <p:cNvSpPr>
                <a:spLocks/>
              </p:cNvSpPr>
              <p:nvPr/>
            </p:nvSpPr>
            <p:spPr bwMode="auto">
              <a:xfrm>
                <a:off x="3955" y="2884"/>
                <a:ext cx="116" cy="263"/>
              </a:xfrm>
              <a:custGeom>
                <a:avLst/>
                <a:gdLst>
                  <a:gd name="T0" fmla="*/ 0 w 116"/>
                  <a:gd name="T1" fmla="*/ 0 h 263"/>
                  <a:gd name="T2" fmla="*/ 41 w 116"/>
                  <a:gd name="T3" fmla="*/ 158 h 263"/>
                  <a:gd name="T4" fmla="*/ 116 w 116"/>
                  <a:gd name="T5" fmla="*/ 263 h 263"/>
                  <a:gd name="T6" fmla="*/ 0 60000 65536"/>
                  <a:gd name="T7" fmla="*/ 0 60000 65536"/>
                  <a:gd name="T8" fmla="*/ 0 60000 65536"/>
                  <a:gd name="T9" fmla="*/ 0 w 116"/>
                  <a:gd name="T10" fmla="*/ 0 h 263"/>
                  <a:gd name="T11" fmla="*/ 116 w 116"/>
                  <a:gd name="T12" fmla="*/ 263 h 2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6" h="263">
                    <a:moveTo>
                      <a:pt x="0" y="0"/>
                    </a:moveTo>
                    <a:cubicBezTo>
                      <a:pt x="7" y="26"/>
                      <a:pt x="22" y="114"/>
                      <a:pt x="41" y="158"/>
                    </a:cubicBezTo>
                    <a:cubicBezTo>
                      <a:pt x="60" y="202"/>
                      <a:pt x="101" y="241"/>
                      <a:pt x="116" y="263"/>
                    </a:cubicBezTo>
                  </a:path>
                </a:pathLst>
              </a:custGeom>
              <a:noFill/>
              <a:ln w="57150" cmpd="sng">
                <a:solidFill>
                  <a:srgbClr val="0000FF"/>
                </a:solidFill>
                <a:round/>
                <a:headEnd type="arrow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5074" name="Text Box 30"/>
              <p:cNvSpPr txBox="1">
                <a:spLocks noChangeArrowheads="1"/>
              </p:cNvSpPr>
              <p:nvPr/>
            </p:nvSpPr>
            <p:spPr bwMode="auto">
              <a:xfrm>
                <a:off x="4029" y="2873"/>
                <a:ext cx="351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sz="1600">
                    <a:solidFill>
                      <a:srgbClr val="0000FF"/>
                    </a:solidFill>
                  </a:rPr>
                  <a:t>n </a:t>
                </a:r>
                <a:r>
                  <a:rPr lang="cs-CZ" altLang="cs-CZ" sz="2000">
                    <a:solidFill>
                      <a:srgbClr val="0000FF"/>
                    </a:solidFill>
                  </a:rPr>
                  <a:t>e</a:t>
                </a:r>
                <a:r>
                  <a:rPr lang="cs-CZ" altLang="cs-CZ" sz="2000" baseline="30000">
                    <a:solidFill>
                      <a:srgbClr val="0000FF"/>
                    </a:solidFill>
                  </a:rPr>
                  <a:t>-</a:t>
                </a:r>
              </a:p>
            </p:txBody>
          </p:sp>
        </p:grpSp>
      </p:grp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1744345" y="822961"/>
            <a:ext cx="5932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Elektrochemické metody … </a:t>
            </a:r>
            <a:r>
              <a:rPr lang="cs-CZ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voltametrie</a:t>
            </a:r>
            <a:endParaRPr lang="cs-CZ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4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tn_Em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740" y="1357630"/>
            <a:ext cx="157638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4324668" y="549910"/>
            <a:ext cx="7020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/>
              <a:t>Emil Paleček (od 50 let): polarografie DNA </a:t>
            </a:r>
          </a:p>
        </p:txBody>
      </p:sp>
      <p:pic>
        <p:nvPicPr>
          <p:cNvPr id="59396" name="Picture 6" descr="na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548" y="1673544"/>
            <a:ext cx="3155950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7" descr="na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54" y="3849688"/>
            <a:ext cx="39846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 descr="DSCF0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10" y="1677670"/>
            <a:ext cx="1677988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http://foto.vlada.cz/g2data/albums/tiskove/listopad/ceska_hlava/EA7A36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2057706"/>
            <a:ext cx="3573145" cy="238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9680" y="456184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Česká Hlava 2014</a:t>
            </a:r>
          </a:p>
        </p:txBody>
      </p:sp>
    </p:spTree>
    <p:extLst>
      <p:ext uri="{BB962C8B-B14F-4D97-AF65-F5344CB8AC3E}">
        <p14:creationId xmlns:p14="http://schemas.microsoft.com/office/powerpoint/2010/main" val="3492219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8505825" y="4043363"/>
            <a:ext cx="200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potential/V vs. SCE</a:t>
            </a:r>
          </a:p>
        </p:txBody>
      </p:sp>
      <p:sp>
        <p:nvSpPr>
          <p:cNvPr id="33" name="Line 5"/>
          <p:cNvSpPr>
            <a:spLocks noChangeShapeType="1"/>
          </p:cNvSpPr>
          <p:nvPr/>
        </p:nvSpPr>
        <p:spPr bwMode="auto">
          <a:xfrm>
            <a:off x="2000250" y="3705225"/>
            <a:ext cx="8358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4" name="Line 8"/>
          <p:cNvSpPr>
            <a:spLocks noChangeShapeType="1"/>
          </p:cNvSpPr>
          <p:nvPr/>
        </p:nvSpPr>
        <p:spPr bwMode="auto">
          <a:xfrm>
            <a:off x="9991725" y="3705226"/>
            <a:ext cx="0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5" name="Freeform 13"/>
          <p:cNvSpPr>
            <a:spLocks/>
          </p:cNvSpPr>
          <p:nvPr/>
        </p:nvSpPr>
        <p:spPr bwMode="auto">
          <a:xfrm>
            <a:off x="1862139" y="4019550"/>
            <a:ext cx="1252537" cy="895350"/>
          </a:xfrm>
          <a:custGeom>
            <a:avLst/>
            <a:gdLst>
              <a:gd name="T0" fmla="*/ 173587514 w 9038"/>
              <a:gd name="T1" fmla="*/ 0 h 6755"/>
              <a:gd name="T2" fmla="*/ 104290810 w 9038"/>
              <a:gd name="T3" fmla="*/ 2264156 h 6755"/>
              <a:gd name="T4" fmla="*/ 82510701 w 9038"/>
              <a:gd name="T5" fmla="*/ 23712793 h 6755"/>
              <a:gd name="T6" fmla="*/ 62708883 w 9038"/>
              <a:gd name="T7" fmla="*/ 111788988 h 6755"/>
              <a:gd name="T8" fmla="*/ 42907083 w 9038"/>
              <a:gd name="T9" fmla="*/ 64363402 h 6755"/>
              <a:gd name="T10" fmla="*/ 23105273 w 9038"/>
              <a:gd name="T11" fmla="*/ 48548915 h 6755"/>
              <a:gd name="T12" fmla="*/ 0 w 9038"/>
              <a:gd name="T13" fmla="*/ 117142397 h 67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38"/>
              <a:gd name="T22" fmla="*/ 0 h 6755"/>
              <a:gd name="T23" fmla="*/ 9038 w 9038"/>
              <a:gd name="T24" fmla="*/ 6755 h 67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38" h="6755">
                <a:moveTo>
                  <a:pt x="9038" y="0"/>
                </a:moveTo>
                <a:lnTo>
                  <a:pt x="5430" y="129"/>
                </a:lnTo>
                <a:cubicBezTo>
                  <a:pt x="4639" y="350"/>
                  <a:pt x="4651" y="314"/>
                  <a:pt x="4296" y="1351"/>
                </a:cubicBezTo>
                <a:cubicBezTo>
                  <a:pt x="3941" y="2387"/>
                  <a:pt x="3608" y="5983"/>
                  <a:pt x="3265" y="6369"/>
                </a:cubicBezTo>
                <a:cubicBezTo>
                  <a:pt x="2921" y="6755"/>
                  <a:pt x="2578" y="4267"/>
                  <a:pt x="2234" y="3667"/>
                </a:cubicBezTo>
                <a:cubicBezTo>
                  <a:pt x="1890" y="3066"/>
                  <a:pt x="1575" y="2265"/>
                  <a:pt x="1203" y="2766"/>
                </a:cubicBezTo>
                <a:cubicBezTo>
                  <a:pt x="831" y="3267"/>
                  <a:pt x="447" y="5187"/>
                  <a:pt x="0" y="6674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6" name="Freeform 14"/>
          <p:cNvSpPr>
            <a:spLocks/>
          </p:cNvSpPr>
          <p:nvPr/>
        </p:nvSpPr>
        <p:spPr bwMode="auto">
          <a:xfrm>
            <a:off x="4962526" y="2752726"/>
            <a:ext cx="942975" cy="754063"/>
          </a:xfrm>
          <a:custGeom>
            <a:avLst/>
            <a:gdLst>
              <a:gd name="T0" fmla="*/ 0 w 4000"/>
              <a:gd name="T1" fmla="*/ 53510721 h 10000"/>
              <a:gd name="T2" fmla="*/ 80860352 w 4000"/>
              <a:gd name="T3" fmla="*/ 48126110 h 10000"/>
              <a:gd name="T4" fmla="*/ 114538224 w 4000"/>
              <a:gd name="T5" fmla="*/ 722091 h 10000"/>
              <a:gd name="T6" fmla="*/ 148216126 w 4000"/>
              <a:gd name="T7" fmla="*/ 43810459 h 10000"/>
              <a:gd name="T8" fmla="*/ 222296460 w 4000"/>
              <a:gd name="T9" fmla="*/ 4812611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00"/>
              <a:gd name="T16" fmla="*/ 0 h 10000"/>
              <a:gd name="T17" fmla="*/ 4000 w 4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00" h="10000">
                <a:moveTo>
                  <a:pt x="0" y="9411"/>
                </a:moveTo>
                <a:cubicBezTo>
                  <a:pt x="1239" y="9159"/>
                  <a:pt x="1111" y="10000"/>
                  <a:pt x="1455" y="8464"/>
                </a:cubicBezTo>
                <a:cubicBezTo>
                  <a:pt x="1798" y="6926"/>
                  <a:pt x="1859" y="252"/>
                  <a:pt x="2061" y="127"/>
                </a:cubicBezTo>
                <a:cubicBezTo>
                  <a:pt x="2262" y="0"/>
                  <a:pt x="2344" y="6316"/>
                  <a:pt x="2667" y="7705"/>
                </a:cubicBezTo>
                <a:cubicBezTo>
                  <a:pt x="2990" y="9095"/>
                  <a:pt x="3724" y="8316"/>
                  <a:pt x="4000" y="8464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7" name="Freeform 15"/>
          <p:cNvSpPr>
            <a:spLocks/>
          </p:cNvSpPr>
          <p:nvPr/>
        </p:nvSpPr>
        <p:spPr bwMode="auto">
          <a:xfrm>
            <a:off x="7977189" y="2686050"/>
            <a:ext cx="1519237" cy="820738"/>
          </a:xfrm>
          <a:custGeom>
            <a:avLst/>
            <a:gdLst>
              <a:gd name="T0" fmla="*/ 0 w 10000"/>
              <a:gd name="T1" fmla="*/ 66956894 h 10039"/>
              <a:gd name="T2" fmla="*/ 59292929 w 10000"/>
              <a:gd name="T3" fmla="*/ 63074108 h 10039"/>
              <a:gd name="T4" fmla="*/ 84657967 w 10000"/>
              <a:gd name="T5" fmla="*/ 45163648 h 10039"/>
              <a:gd name="T6" fmla="*/ 102014332 w 10000"/>
              <a:gd name="T7" fmla="*/ 5446679 h 10039"/>
              <a:gd name="T8" fmla="*/ 121540166 w 10000"/>
              <a:gd name="T9" fmla="*/ 54506519 h 10039"/>
              <a:gd name="T10" fmla="*/ 141550636 w 10000"/>
              <a:gd name="T11" fmla="*/ 59171209 h 10039"/>
              <a:gd name="T12" fmla="*/ 152652152 w 10000"/>
              <a:gd name="T13" fmla="*/ 43218943 h 10039"/>
              <a:gd name="T14" fmla="*/ 166638737 w 10000"/>
              <a:gd name="T15" fmla="*/ 1944787 h 10039"/>
              <a:gd name="T16" fmla="*/ 193180860 w 10000"/>
              <a:gd name="T17" fmla="*/ 54894119 h 10039"/>
              <a:gd name="T18" fmla="*/ 230801559 w 10000"/>
              <a:gd name="T19" fmla="*/ 65413116 h 100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000"/>
              <a:gd name="T31" fmla="*/ 0 h 10039"/>
              <a:gd name="T32" fmla="*/ 10000 w 10000"/>
              <a:gd name="T33" fmla="*/ 10039 h 1003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000" h="10039">
                <a:moveTo>
                  <a:pt x="0" y="10019"/>
                </a:moveTo>
                <a:cubicBezTo>
                  <a:pt x="1003" y="10019"/>
                  <a:pt x="1990" y="10039"/>
                  <a:pt x="2569" y="9438"/>
                </a:cubicBezTo>
                <a:cubicBezTo>
                  <a:pt x="3150" y="8836"/>
                  <a:pt x="3359" y="8194"/>
                  <a:pt x="3668" y="6758"/>
                </a:cubicBezTo>
                <a:cubicBezTo>
                  <a:pt x="3976" y="5320"/>
                  <a:pt x="4154" y="582"/>
                  <a:pt x="4420" y="815"/>
                </a:cubicBezTo>
                <a:cubicBezTo>
                  <a:pt x="4686" y="1048"/>
                  <a:pt x="4984" y="6816"/>
                  <a:pt x="5266" y="8156"/>
                </a:cubicBezTo>
                <a:cubicBezTo>
                  <a:pt x="5547" y="9496"/>
                  <a:pt x="5909" y="9136"/>
                  <a:pt x="6133" y="8854"/>
                </a:cubicBezTo>
                <a:cubicBezTo>
                  <a:pt x="6358" y="8573"/>
                  <a:pt x="6436" y="7885"/>
                  <a:pt x="6614" y="6467"/>
                </a:cubicBezTo>
                <a:cubicBezTo>
                  <a:pt x="6791" y="5049"/>
                  <a:pt x="6927" y="0"/>
                  <a:pt x="7220" y="291"/>
                </a:cubicBezTo>
                <a:cubicBezTo>
                  <a:pt x="7513" y="582"/>
                  <a:pt x="7907" y="6631"/>
                  <a:pt x="8370" y="8214"/>
                </a:cubicBezTo>
                <a:cubicBezTo>
                  <a:pt x="8833" y="9797"/>
                  <a:pt x="9414" y="9749"/>
                  <a:pt x="10000" y="9788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5289550" y="2351089"/>
            <a:ext cx="3317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8443913" y="2338389"/>
            <a:ext cx="4699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cs-CZ" sz="1600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ox</a:t>
            </a:r>
          </a:p>
        </p:txBody>
      </p:sp>
      <p:sp>
        <p:nvSpPr>
          <p:cNvPr id="40" name="Text Box 21"/>
          <p:cNvSpPr txBox="1">
            <a:spLocks noChangeArrowheads="1"/>
          </p:cNvSpPr>
          <p:nvPr/>
        </p:nvSpPr>
        <p:spPr bwMode="auto">
          <a:xfrm>
            <a:off x="8897938" y="2282825"/>
            <a:ext cx="46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sz="1600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ox</a:t>
            </a:r>
          </a:p>
        </p:txBody>
      </p: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2071689" y="4872038"/>
            <a:ext cx="465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</a:p>
        </p:txBody>
      </p:sp>
      <p:sp>
        <p:nvSpPr>
          <p:cNvPr id="42" name="Line 6"/>
          <p:cNvSpPr>
            <a:spLocks noChangeShapeType="1"/>
          </p:cNvSpPr>
          <p:nvPr/>
        </p:nvSpPr>
        <p:spPr bwMode="auto">
          <a:xfrm>
            <a:off x="7427913" y="3711576"/>
            <a:ext cx="0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3" name="Line 6"/>
          <p:cNvSpPr>
            <a:spLocks noChangeShapeType="1"/>
          </p:cNvSpPr>
          <p:nvPr/>
        </p:nvSpPr>
        <p:spPr bwMode="auto">
          <a:xfrm>
            <a:off x="8715375" y="3711576"/>
            <a:ext cx="0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5374" name="Skupina 109"/>
          <p:cNvGrpSpPr>
            <a:grpSpLocks/>
          </p:cNvGrpSpPr>
          <p:nvPr/>
        </p:nvGrpSpPr>
        <p:grpSpPr bwMode="auto">
          <a:xfrm>
            <a:off x="2265363" y="3706814"/>
            <a:ext cx="2563812" cy="92075"/>
            <a:chOff x="6275744" y="4210028"/>
            <a:chExt cx="2563479" cy="92098"/>
          </a:xfrm>
        </p:grpSpPr>
        <p:sp>
          <p:nvSpPr>
            <p:cNvPr id="45" name="Line 8"/>
            <p:cNvSpPr>
              <a:spLocks noChangeShapeType="1"/>
            </p:cNvSpPr>
            <p:nvPr/>
          </p:nvSpPr>
          <p:spPr bwMode="auto">
            <a:xfrm>
              <a:off x="8839223" y="4210028"/>
              <a:ext cx="0" cy="857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46" name="Line 6"/>
            <p:cNvSpPr>
              <a:spLocks noChangeShapeType="1"/>
            </p:cNvSpPr>
            <p:nvPr/>
          </p:nvSpPr>
          <p:spPr bwMode="auto">
            <a:xfrm>
              <a:off x="6275744" y="4216380"/>
              <a:ext cx="0" cy="857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47" name="Line 6"/>
            <p:cNvSpPr>
              <a:spLocks noChangeShapeType="1"/>
            </p:cNvSpPr>
            <p:nvPr/>
          </p:nvSpPr>
          <p:spPr bwMode="auto">
            <a:xfrm>
              <a:off x="7563039" y="4216380"/>
              <a:ext cx="0" cy="857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48" name="TextovéPole 110"/>
          <p:cNvSpPr txBox="1">
            <a:spLocks noChangeArrowheads="1"/>
          </p:cNvSpPr>
          <p:nvPr/>
        </p:nvSpPr>
        <p:spPr bwMode="auto">
          <a:xfrm>
            <a:off x="1851025" y="3733800"/>
            <a:ext cx="846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latin typeface="+mj-lt"/>
                <a:cs typeface="Times New Roman" pitchFamily="18" charset="0"/>
              </a:rPr>
              <a:t> -1.5               -1.0              -0.5                 0                  0.5             1.0                1.5  </a:t>
            </a:r>
          </a:p>
        </p:txBody>
      </p:sp>
      <p:sp>
        <p:nvSpPr>
          <p:cNvPr id="49" name="Freeform 16"/>
          <p:cNvSpPr>
            <a:spLocks/>
          </p:cNvSpPr>
          <p:nvPr/>
        </p:nvSpPr>
        <p:spPr bwMode="auto">
          <a:xfrm>
            <a:off x="2152650" y="2782889"/>
            <a:ext cx="2152650" cy="708025"/>
          </a:xfrm>
          <a:custGeom>
            <a:avLst/>
            <a:gdLst>
              <a:gd name="T0" fmla="*/ 463389806 w 10000"/>
              <a:gd name="T1" fmla="*/ 85111888 h 5212"/>
              <a:gd name="T2" fmla="*/ 284289719 w 10000"/>
              <a:gd name="T3" fmla="*/ 82512085 h 5212"/>
              <a:gd name="T4" fmla="*/ 201435706 w 10000"/>
              <a:gd name="T5" fmla="*/ 3189916 h 5212"/>
              <a:gd name="T6" fmla="*/ 138692656 w 10000"/>
              <a:gd name="T7" fmla="*/ 63004166 h 5212"/>
              <a:gd name="T8" fmla="*/ 107923523 w 10000"/>
              <a:gd name="T9" fmla="*/ 5328663 h 5212"/>
              <a:gd name="T10" fmla="*/ 69323079 w 10000"/>
              <a:gd name="T11" fmla="*/ 65603970 h 5212"/>
              <a:gd name="T12" fmla="*/ 0 w 10000"/>
              <a:gd name="T13" fmla="*/ 73348109 h 5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0"/>
              <a:gd name="T22" fmla="*/ 0 h 5212"/>
              <a:gd name="T23" fmla="*/ 10000 w 10000"/>
              <a:gd name="T24" fmla="*/ 5212 h 5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0" h="5212">
                <a:moveTo>
                  <a:pt x="10000" y="4616"/>
                </a:moveTo>
                <a:cubicBezTo>
                  <a:pt x="8534" y="4914"/>
                  <a:pt x="7074" y="5212"/>
                  <a:pt x="6135" y="4475"/>
                </a:cubicBezTo>
                <a:cubicBezTo>
                  <a:pt x="5195" y="3739"/>
                  <a:pt x="4868" y="345"/>
                  <a:pt x="4347" y="173"/>
                </a:cubicBezTo>
                <a:cubicBezTo>
                  <a:pt x="3826" y="0"/>
                  <a:pt x="3329" y="3398"/>
                  <a:pt x="2993" y="3417"/>
                </a:cubicBezTo>
                <a:cubicBezTo>
                  <a:pt x="2657" y="3436"/>
                  <a:pt x="2576" y="265"/>
                  <a:pt x="2329" y="289"/>
                </a:cubicBezTo>
                <a:cubicBezTo>
                  <a:pt x="2082" y="312"/>
                  <a:pt x="1884" y="2943"/>
                  <a:pt x="1496" y="3558"/>
                </a:cubicBezTo>
                <a:cubicBezTo>
                  <a:pt x="1108" y="4173"/>
                  <a:pt x="634" y="4033"/>
                  <a:pt x="0" y="3978"/>
                </a:cubicBezTo>
              </a:path>
            </a:pathLst>
          </a:custGeom>
          <a:noFill/>
          <a:ln w="19050" cmpd="sng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0" name="Freeform 16"/>
          <p:cNvSpPr>
            <a:spLocks/>
          </p:cNvSpPr>
          <p:nvPr/>
        </p:nvSpPr>
        <p:spPr bwMode="auto">
          <a:xfrm>
            <a:off x="2152650" y="2935289"/>
            <a:ext cx="2152650" cy="708025"/>
          </a:xfrm>
          <a:custGeom>
            <a:avLst/>
            <a:gdLst>
              <a:gd name="T0" fmla="*/ 463389806 w 10000"/>
              <a:gd name="T1" fmla="*/ 44357908 h 10000"/>
              <a:gd name="T2" fmla="*/ 284289719 w 10000"/>
              <a:gd name="T3" fmla="*/ 43005510 h 10000"/>
              <a:gd name="T4" fmla="*/ 201435706 w 10000"/>
              <a:gd name="T5" fmla="*/ 1662938 h 10000"/>
              <a:gd name="T6" fmla="*/ 138692656 w 10000"/>
              <a:gd name="T7" fmla="*/ 32837629 h 10000"/>
              <a:gd name="T8" fmla="*/ 101760488 w 10000"/>
              <a:gd name="T9" fmla="*/ 37170254 h 10000"/>
              <a:gd name="T10" fmla="*/ 63160045 w 10000"/>
              <a:gd name="T11" fmla="*/ 38913340 h 10000"/>
              <a:gd name="T12" fmla="*/ 0 w 10000"/>
              <a:gd name="T13" fmla="*/ 38227122 h 1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0"/>
              <a:gd name="T22" fmla="*/ 0 h 10000"/>
              <a:gd name="T23" fmla="*/ 10000 w 10000"/>
              <a:gd name="T24" fmla="*/ 10000 h 1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0" h="10000">
                <a:moveTo>
                  <a:pt x="10000" y="8856"/>
                </a:moveTo>
                <a:cubicBezTo>
                  <a:pt x="8534" y="9428"/>
                  <a:pt x="7074" y="10000"/>
                  <a:pt x="6135" y="8586"/>
                </a:cubicBezTo>
                <a:cubicBezTo>
                  <a:pt x="5195" y="7174"/>
                  <a:pt x="4868" y="662"/>
                  <a:pt x="4347" y="332"/>
                </a:cubicBezTo>
                <a:cubicBezTo>
                  <a:pt x="3826" y="0"/>
                  <a:pt x="3352" y="5375"/>
                  <a:pt x="2993" y="6556"/>
                </a:cubicBezTo>
                <a:cubicBezTo>
                  <a:pt x="2635" y="7738"/>
                  <a:pt x="2468" y="7219"/>
                  <a:pt x="2196" y="7421"/>
                </a:cubicBezTo>
                <a:cubicBezTo>
                  <a:pt x="1924" y="7623"/>
                  <a:pt x="1729" y="7734"/>
                  <a:pt x="1363" y="7769"/>
                </a:cubicBezTo>
                <a:cubicBezTo>
                  <a:pt x="997" y="7804"/>
                  <a:pt x="634" y="7738"/>
                  <a:pt x="0" y="7632"/>
                </a:cubicBezTo>
              </a:path>
            </a:pathLst>
          </a:custGeom>
          <a:noFill/>
          <a:ln w="19050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2974975" y="2379664"/>
            <a:ext cx="287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2" name="Text Box 19"/>
          <p:cNvSpPr txBox="1">
            <a:spLocks noChangeArrowheads="1"/>
          </p:cNvSpPr>
          <p:nvPr/>
        </p:nvSpPr>
        <p:spPr bwMode="auto">
          <a:xfrm>
            <a:off x="2508250" y="2379664"/>
            <a:ext cx="287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3" name="Freeform 15"/>
          <p:cNvSpPr>
            <a:spLocks/>
          </p:cNvSpPr>
          <p:nvPr/>
        </p:nvSpPr>
        <p:spPr bwMode="auto">
          <a:xfrm>
            <a:off x="9099550" y="3067051"/>
            <a:ext cx="825500" cy="334963"/>
          </a:xfrm>
          <a:custGeom>
            <a:avLst/>
            <a:gdLst>
              <a:gd name="T0" fmla="*/ 0 w 8202"/>
              <a:gd name="T1" fmla="*/ 11144386 h 10000"/>
              <a:gd name="T2" fmla="*/ 10464584 w 8202"/>
              <a:gd name="T3" fmla="*/ 7551807 h 10000"/>
              <a:gd name="T4" fmla="*/ 21273681 w 8202"/>
              <a:gd name="T5" fmla="*/ 919440 h 10000"/>
              <a:gd name="T6" fmla="*/ 31008886 w 8202"/>
              <a:gd name="T7" fmla="*/ 9625062 h 10000"/>
              <a:gd name="T8" fmla="*/ 40977181 w 8202"/>
              <a:gd name="T9" fmla="*/ 10452554 h 10000"/>
              <a:gd name="T10" fmla="*/ 46508290 w 8202"/>
              <a:gd name="T11" fmla="*/ 7621345 h 10000"/>
              <a:gd name="T12" fmla="*/ 53478048 w 8202"/>
              <a:gd name="T13" fmla="*/ 298251 h 10000"/>
              <a:gd name="T14" fmla="*/ 68865936 w 8202"/>
              <a:gd name="T15" fmla="*/ 9416514 h 10000"/>
              <a:gd name="T16" fmla="*/ 83088946 w 8202"/>
              <a:gd name="T17" fmla="*/ 9625062 h 1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202"/>
              <a:gd name="T28" fmla="*/ 0 h 10000"/>
              <a:gd name="T29" fmla="*/ 8202 w 8202"/>
              <a:gd name="T30" fmla="*/ 10000 h 1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202" h="10000">
                <a:moveTo>
                  <a:pt x="0" y="9939"/>
                </a:moveTo>
                <a:cubicBezTo>
                  <a:pt x="659" y="9302"/>
                  <a:pt x="683" y="8254"/>
                  <a:pt x="1033" y="6735"/>
                </a:cubicBezTo>
                <a:cubicBezTo>
                  <a:pt x="1383" y="5215"/>
                  <a:pt x="1755" y="512"/>
                  <a:pt x="2100" y="820"/>
                </a:cubicBezTo>
                <a:cubicBezTo>
                  <a:pt x="2445" y="1128"/>
                  <a:pt x="2741" y="7166"/>
                  <a:pt x="3061" y="8584"/>
                </a:cubicBezTo>
                <a:cubicBezTo>
                  <a:pt x="3380" y="10000"/>
                  <a:pt x="3791" y="9619"/>
                  <a:pt x="4045" y="9322"/>
                </a:cubicBezTo>
                <a:cubicBezTo>
                  <a:pt x="4300" y="9024"/>
                  <a:pt x="4389" y="8296"/>
                  <a:pt x="4591" y="6797"/>
                </a:cubicBezTo>
                <a:cubicBezTo>
                  <a:pt x="4792" y="5298"/>
                  <a:pt x="4911" y="0"/>
                  <a:pt x="5279" y="266"/>
                </a:cubicBezTo>
                <a:cubicBezTo>
                  <a:pt x="5647" y="533"/>
                  <a:pt x="6311" y="7012"/>
                  <a:pt x="6798" y="8398"/>
                </a:cubicBezTo>
                <a:cubicBezTo>
                  <a:pt x="7285" y="9784"/>
                  <a:pt x="7537" y="8542"/>
                  <a:pt x="8202" y="8584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4" name="Text Box 21"/>
          <p:cNvSpPr txBox="1">
            <a:spLocks noChangeArrowheads="1"/>
          </p:cNvSpPr>
          <p:nvPr/>
        </p:nvSpPr>
        <p:spPr bwMode="auto">
          <a:xfrm>
            <a:off x="9174164" y="2682875"/>
            <a:ext cx="447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cs-CZ" sz="1600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ox</a:t>
            </a: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9459914" y="2797175"/>
            <a:ext cx="4587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cs-CZ" sz="1600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ox</a:t>
            </a:r>
          </a:p>
        </p:txBody>
      </p:sp>
      <p:cxnSp>
        <p:nvCxnSpPr>
          <p:cNvPr id="58" name="Přímá spojovací šipka 57"/>
          <p:cNvCxnSpPr/>
          <p:nvPr/>
        </p:nvCxnSpPr>
        <p:spPr>
          <a:xfrm rot="10800000">
            <a:off x="3533776" y="3190875"/>
            <a:ext cx="619125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 rot="10800000">
            <a:off x="2667001" y="4181475"/>
            <a:ext cx="619125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>
            <a:off x="4838700" y="3305175"/>
            <a:ext cx="36195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>
            <a:off x="7462838" y="3273425"/>
            <a:ext cx="36195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bdélník 62"/>
          <p:cNvSpPr/>
          <p:nvPr/>
        </p:nvSpPr>
        <p:spPr>
          <a:xfrm>
            <a:off x="1524000" y="1987550"/>
            <a:ext cx="9144000" cy="358298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44018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Line 6"/>
          <p:cNvSpPr>
            <a:spLocks noChangeShapeType="1"/>
          </p:cNvSpPr>
          <p:nvPr/>
        </p:nvSpPr>
        <p:spPr bwMode="auto">
          <a:xfrm>
            <a:off x="4799013" y="3681414"/>
            <a:ext cx="0" cy="85725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5" name="Line 136"/>
          <p:cNvSpPr>
            <a:spLocks noChangeShapeType="1"/>
          </p:cNvSpPr>
          <p:nvPr/>
        </p:nvSpPr>
        <p:spPr bwMode="auto">
          <a:xfrm>
            <a:off x="1855789" y="2332038"/>
            <a:ext cx="407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6" name="Line 137"/>
          <p:cNvSpPr>
            <a:spLocks noChangeShapeType="1"/>
          </p:cNvSpPr>
          <p:nvPr/>
        </p:nvSpPr>
        <p:spPr bwMode="auto">
          <a:xfrm>
            <a:off x="4032251" y="5348288"/>
            <a:ext cx="6373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391" name="Text Box 22"/>
          <p:cNvSpPr txBox="1">
            <a:spLocks noChangeArrowheads="1"/>
          </p:cNvSpPr>
          <p:nvPr/>
        </p:nvSpPr>
        <p:spPr bwMode="auto">
          <a:xfrm>
            <a:off x="6434139" y="5024438"/>
            <a:ext cx="161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carbon electrodes</a:t>
            </a:r>
          </a:p>
        </p:txBody>
      </p:sp>
      <p:sp>
        <p:nvSpPr>
          <p:cNvPr id="15392" name="Text Box 22"/>
          <p:cNvSpPr txBox="1">
            <a:spLocks noChangeArrowheads="1"/>
          </p:cNvSpPr>
          <p:nvPr/>
        </p:nvSpPr>
        <p:spPr bwMode="auto">
          <a:xfrm>
            <a:off x="2614614" y="1944688"/>
            <a:ext cx="28844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mercury and amalgam electrodes</a:t>
            </a:r>
          </a:p>
        </p:txBody>
      </p:sp>
      <p:sp>
        <p:nvSpPr>
          <p:cNvPr id="15393" name="Nadpis 108"/>
          <p:cNvSpPr>
            <a:spLocks noGrp="1"/>
          </p:cNvSpPr>
          <p:nvPr>
            <p:ph type="title"/>
          </p:nvPr>
        </p:nvSpPr>
        <p:spPr>
          <a:xfrm>
            <a:off x="1862138" y="668338"/>
            <a:ext cx="8229600" cy="5524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Elektroaktivita DNA</a:t>
            </a:r>
          </a:p>
        </p:txBody>
      </p:sp>
      <p:sp>
        <p:nvSpPr>
          <p:cNvPr id="15394" name="TextovéPole 1"/>
          <p:cNvSpPr txBox="1">
            <a:spLocks noChangeArrowheads="1"/>
          </p:cNvSpPr>
          <p:nvPr/>
        </p:nvSpPr>
        <p:spPr bwMode="auto">
          <a:xfrm>
            <a:off x="2601913" y="4545014"/>
            <a:ext cx="113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33CC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reduction</a:t>
            </a:r>
          </a:p>
        </p:txBody>
      </p:sp>
      <p:sp>
        <p:nvSpPr>
          <p:cNvPr id="15395" name="TextovéPole 43"/>
          <p:cNvSpPr txBox="1">
            <a:spLocks noChangeArrowheads="1"/>
          </p:cNvSpPr>
          <p:nvPr/>
        </p:nvSpPr>
        <p:spPr bwMode="auto">
          <a:xfrm>
            <a:off x="1641476" y="3427414"/>
            <a:ext cx="21574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B05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adsorption/desorption</a:t>
            </a:r>
          </a:p>
        </p:txBody>
      </p:sp>
      <p:sp>
        <p:nvSpPr>
          <p:cNvPr id="15396" name="TextovéPole 55"/>
          <p:cNvSpPr txBox="1">
            <a:spLocks noChangeArrowheads="1"/>
          </p:cNvSpPr>
          <p:nvPr/>
        </p:nvSpPr>
        <p:spPr bwMode="auto">
          <a:xfrm>
            <a:off x="8291514" y="2041525"/>
            <a:ext cx="110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oxidation</a:t>
            </a:r>
          </a:p>
        </p:txBody>
      </p:sp>
      <p:sp>
        <p:nvSpPr>
          <p:cNvPr id="15397" name="TextovéPole 56"/>
          <p:cNvSpPr txBox="1">
            <a:spLocks noChangeArrowheads="1"/>
          </p:cNvSpPr>
          <p:nvPr/>
        </p:nvSpPr>
        <p:spPr bwMode="auto">
          <a:xfrm>
            <a:off x="4037013" y="2482851"/>
            <a:ext cx="2868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7030A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oxidation of a G reduction product</a:t>
            </a:r>
          </a:p>
        </p:txBody>
      </p:sp>
    </p:spTree>
    <p:extLst>
      <p:ext uri="{BB962C8B-B14F-4D97-AF65-F5344CB8AC3E}">
        <p14:creationId xmlns:p14="http://schemas.microsoft.com/office/powerpoint/2010/main" val="798033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2783" r="3009" b="2783"/>
          <a:stretch>
            <a:fillRect/>
          </a:stretch>
        </p:blipFill>
        <p:spPr bwMode="auto">
          <a:xfrm>
            <a:off x="1690688" y="1724025"/>
            <a:ext cx="9028112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093913" y="538163"/>
            <a:ext cx="7891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3200" dirty="0">
                <a:latin typeface="+mj-lt"/>
                <a:ea typeface="+mj-ea"/>
                <a:cs typeface="+mj-cs"/>
              </a:rPr>
              <a:t>„Spektrum“ redox potenciálů různých značek</a:t>
            </a:r>
          </a:p>
        </p:txBody>
      </p:sp>
      <p:sp>
        <p:nvSpPr>
          <p:cNvPr id="22532" name="TextovéPole 3"/>
          <p:cNvSpPr txBox="1">
            <a:spLocks noChangeArrowheads="1"/>
          </p:cNvSpPr>
          <p:nvPr/>
        </p:nvSpPr>
        <p:spPr bwMode="auto">
          <a:xfrm>
            <a:off x="1852614" y="5876926"/>
            <a:ext cx="8815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a palette of labels producing distinct electrochemical responses</a:t>
            </a:r>
          </a:p>
        </p:txBody>
      </p:sp>
      <p:sp>
        <p:nvSpPr>
          <p:cNvPr id="22533" name="TextovéPole 1"/>
          <p:cNvSpPr txBox="1">
            <a:spLocks noChangeArrowheads="1"/>
          </p:cNvSpPr>
          <p:nvPr/>
        </p:nvSpPr>
        <p:spPr bwMode="auto">
          <a:xfrm>
            <a:off x="4659314" y="4641851"/>
            <a:ext cx="10128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nitrophenyl</a:t>
            </a:r>
          </a:p>
        </p:txBody>
      </p:sp>
    </p:spTree>
    <p:extLst>
      <p:ext uri="{BB962C8B-B14F-4D97-AF65-F5344CB8AC3E}">
        <p14:creationId xmlns:p14="http://schemas.microsoft.com/office/powerpoint/2010/main" val="3712268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248634"/>
              </p:ext>
            </p:extLst>
          </p:nvPr>
        </p:nvGraphicFramePr>
        <p:xfrm>
          <a:off x="3216276" y="1148081"/>
          <a:ext cx="809625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91" name="ISIS/Draw Sketch" r:id="rId3" imgW="812659" imgH="1206906" progId="ISISServer">
                  <p:embed/>
                </p:oleObj>
              </mc:Choice>
              <mc:Fallback>
                <p:oleObj name="ISIS/Draw Sketch" r:id="rId3" imgW="812659" imgH="1206906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6" y="1148081"/>
                        <a:ext cx="809625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486890"/>
              </p:ext>
            </p:extLst>
          </p:nvPr>
        </p:nvGraphicFramePr>
        <p:xfrm>
          <a:off x="1728788" y="1117919"/>
          <a:ext cx="12001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92" name="ISIS/Draw Sketch" r:id="rId5" imgW="1199672" imgH="1208587" progId="ISISServer">
                  <p:embed/>
                </p:oleObj>
              </mc:Choice>
              <mc:Fallback>
                <p:oleObj name="ISIS/Draw Sketch" r:id="rId5" imgW="1199672" imgH="1208587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788" y="1117919"/>
                        <a:ext cx="12001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784266"/>
              </p:ext>
            </p:extLst>
          </p:nvPr>
        </p:nvGraphicFramePr>
        <p:xfrm>
          <a:off x="4384676" y="1175069"/>
          <a:ext cx="98107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93" name="ISIS/Draw Sketch" r:id="rId7" imgW="976803" imgH="1155099" progId="ISISServer">
                  <p:embed/>
                </p:oleObj>
              </mc:Choice>
              <mc:Fallback>
                <p:oleObj name="ISIS/Draw Sketch" r:id="rId7" imgW="976803" imgH="1155099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4676" y="1175069"/>
                        <a:ext cx="98107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654883"/>
              </p:ext>
            </p:extLst>
          </p:nvPr>
        </p:nvGraphicFramePr>
        <p:xfrm>
          <a:off x="5534025" y="1146494"/>
          <a:ext cx="135255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94" name="ISIS/Draw Sketch" r:id="rId9" imgW="1354479" imgH="1150292" progId="ISISServer">
                  <p:embed/>
                </p:oleObj>
              </mc:Choice>
              <mc:Fallback>
                <p:oleObj name="ISIS/Draw Sketch" r:id="rId9" imgW="1354479" imgH="1150292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4025" y="1146494"/>
                        <a:ext cx="135255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4" name="Text Box 12"/>
          <p:cNvSpPr txBox="1">
            <a:spLocks noChangeArrowheads="1"/>
          </p:cNvSpPr>
          <p:nvPr/>
        </p:nvSpPr>
        <p:spPr bwMode="auto">
          <a:xfrm>
            <a:off x="4719639" y="519430"/>
            <a:ext cx="173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purinové báze</a:t>
            </a:r>
          </a:p>
        </p:txBody>
      </p:sp>
      <p:sp>
        <p:nvSpPr>
          <p:cNvPr id="58375" name="Text Box 13"/>
          <p:cNvSpPr txBox="1">
            <a:spLocks noChangeArrowheads="1"/>
          </p:cNvSpPr>
          <p:nvPr/>
        </p:nvSpPr>
        <p:spPr bwMode="auto">
          <a:xfrm>
            <a:off x="1797051" y="2364105"/>
            <a:ext cx="1109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/>
              <a:t>thymin (T)</a:t>
            </a:r>
          </a:p>
        </p:txBody>
      </p:sp>
      <p:sp>
        <p:nvSpPr>
          <p:cNvPr id="58376" name="Text Box 14"/>
          <p:cNvSpPr txBox="1">
            <a:spLocks noChangeArrowheads="1"/>
          </p:cNvSpPr>
          <p:nvPr/>
        </p:nvSpPr>
        <p:spPr bwMode="auto">
          <a:xfrm>
            <a:off x="2165350" y="508319"/>
            <a:ext cx="219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pyrimidinové báze</a:t>
            </a:r>
          </a:p>
        </p:txBody>
      </p:sp>
      <p:sp>
        <p:nvSpPr>
          <p:cNvPr id="58377" name="Text Box 15"/>
          <p:cNvSpPr txBox="1">
            <a:spLocks noChangeArrowheads="1"/>
          </p:cNvSpPr>
          <p:nvPr/>
        </p:nvSpPr>
        <p:spPr bwMode="auto">
          <a:xfrm>
            <a:off x="3170239" y="2379980"/>
            <a:ext cx="1165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/>
              <a:t>cytosin (C)</a:t>
            </a:r>
          </a:p>
        </p:txBody>
      </p:sp>
      <p:sp>
        <p:nvSpPr>
          <p:cNvPr id="58378" name="Text Box 16"/>
          <p:cNvSpPr txBox="1">
            <a:spLocks noChangeArrowheads="1"/>
          </p:cNvSpPr>
          <p:nvPr/>
        </p:nvSpPr>
        <p:spPr bwMode="auto">
          <a:xfrm>
            <a:off x="4333875" y="2367280"/>
            <a:ext cx="1130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/>
              <a:t>adenin (A)</a:t>
            </a:r>
          </a:p>
        </p:txBody>
      </p:sp>
      <p:sp>
        <p:nvSpPr>
          <p:cNvPr id="58379" name="Text Box 17"/>
          <p:cNvSpPr txBox="1">
            <a:spLocks noChangeArrowheads="1"/>
          </p:cNvSpPr>
          <p:nvPr/>
        </p:nvSpPr>
        <p:spPr bwMode="auto">
          <a:xfrm>
            <a:off x="5749926" y="2326005"/>
            <a:ext cx="1154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/>
              <a:t>guanin (G)</a:t>
            </a:r>
          </a:p>
        </p:txBody>
      </p:sp>
      <p:sp>
        <p:nvSpPr>
          <p:cNvPr id="58380" name="Text Box 18"/>
          <p:cNvSpPr txBox="1">
            <a:spLocks noChangeArrowheads="1"/>
          </p:cNvSpPr>
          <p:nvPr/>
        </p:nvSpPr>
        <p:spPr bwMode="auto">
          <a:xfrm>
            <a:off x="8072439" y="590868"/>
            <a:ext cx="2136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/>
              <a:t>dvoušroubovice</a:t>
            </a:r>
          </a:p>
        </p:txBody>
      </p:sp>
      <p:grpSp>
        <p:nvGrpSpPr>
          <p:cNvPr id="58381" name="Group 40"/>
          <p:cNvGrpSpPr>
            <a:grpSpLocks/>
          </p:cNvGrpSpPr>
          <p:nvPr/>
        </p:nvGrpSpPr>
        <p:grpSpPr bwMode="auto">
          <a:xfrm>
            <a:off x="1840781" y="3443606"/>
            <a:ext cx="2688920" cy="2671763"/>
            <a:chOff x="244" y="1754"/>
            <a:chExt cx="1818" cy="1765"/>
          </a:xfrm>
        </p:grpSpPr>
        <p:graphicFrame>
          <p:nvGraphicFramePr>
            <p:cNvPr id="58385" name="Object 7"/>
            <p:cNvGraphicFramePr>
              <a:graphicFrameLocks noChangeAspect="1"/>
            </p:cNvGraphicFramePr>
            <p:nvPr/>
          </p:nvGraphicFramePr>
          <p:xfrm>
            <a:off x="792" y="1854"/>
            <a:ext cx="994" cy="16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95" name="ISIS/Draw Sketch" r:id="rId11" imgW="1141730" imgH="1915160" progId="ISISServer">
                    <p:embed/>
                  </p:oleObj>
                </mc:Choice>
                <mc:Fallback>
                  <p:oleObj name="ISIS/Draw Sketch" r:id="rId11" imgW="1141730" imgH="1915160" progId="ISISServer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" y="1854"/>
                          <a:ext cx="994" cy="16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86" name="Text Box 42"/>
            <p:cNvSpPr txBox="1">
              <a:spLocks noChangeArrowheads="1"/>
            </p:cNvSpPr>
            <p:nvPr/>
          </p:nvSpPr>
          <p:spPr bwMode="auto">
            <a:xfrm>
              <a:off x="1067" y="1754"/>
              <a:ext cx="995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600"/>
                <a:t>2-deoxyribóza</a:t>
              </a:r>
            </a:p>
          </p:txBody>
        </p:sp>
        <p:sp>
          <p:nvSpPr>
            <p:cNvPr id="58387" name="Text Box 43"/>
            <p:cNvSpPr txBox="1">
              <a:spLocks noChangeArrowheads="1"/>
            </p:cNvSpPr>
            <p:nvPr/>
          </p:nvSpPr>
          <p:spPr bwMode="auto">
            <a:xfrm>
              <a:off x="1518" y="2943"/>
              <a:ext cx="465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600"/>
                <a:t>fosfát</a:t>
              </a:r>
            </a:p>
          </p:txBody>
        </p:sp>
        <p:sp>
          <p:nvSpPr>
            <p:cNvPr id="58388" name="Text Box 44"/>
            <p:cNvSpPr txBox="1">
              <a:spLocks noChangeArrowheads="1"/>
            </p:cNvSpPr>
            <p:nvPr/>
          </p:nvSpPr>
          <p:spPr bwMode="auto">
            <a:xfrm rot="16200000">
              <a:off x="-31" y="2538"/>
              <a:ext cx="80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/>
                <a:t>nukleotid</a:t>
              </a:r>
            </a:p>
          </p:txBody>
        </p:sp>
        <p:sp>
          <p:nvSpPr>
            <p:cNvPr id="58389" name="AutoShape 45"/>
            <p:cNvSpPr>
              <a:spLocks/>
            </p:cNvSpPr>
            <p:nvPr/>
          </p:nvSpPr>
          <p:spPr bwMode="auto">
            <a:xfrm>
              <a:off x="549" y="1953"/>
              <a:ext cx="108" cy="1539"/>
            </a:xfrm>
            <a:prstGeom prst="leftBrace">
              <a:avLst>
                <a:gd name="adj1" fmla="val 11875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58390" name="Line 46"/>
            <p:cNvSpPr>
              <a:spLocks noChangeShapeType="1"/>
            </p:cNvSpPr>
            <p:nvPr/>
          </p:nvSpPr>
          <p:spPr bwMode="auto">
            <a:xfrm flipH="1">
              <a:off x="1368" y="1953"/>
              <a:ext cx="27" cy="1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8391" name="Line 47"/>
            <p:cNvSpPr>
              <a:spLocks noChangeShapeType="1"/>
            </p:cNvSpPr>
            <p:nvPr/>
          </p:nvSpPr>
          <p:spPr bwMode="auto">
            <a:xfrm flipH="1">
              <a:off x="1440" y="3051"/>
              <a:ext cx="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58382" name="Picture 51" descr="D:\dokumenty\OPVK\do přednášky\514px-DNA_chemical_structure.sv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789555"/>
            <a:ext cx="30353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3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116331"/>
            <a:ext cx="2667000" cy="3476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84" name="Text Box 18"/>
          <p:cNvSpPr txBox="1">
            <a:spLocks noChangeArrowheads="1"/>
          </p:cNvSpPr>
          <p:nvPr/>
        </p:nvSpPr>
        <p:spPr bwMode="auto">
          <a:xfrm>
            <a:off x="7624764" y="5372418"/>
            <a:ext cx="2136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/>
              <a:t>párování bazí v řetězcích DNA</a:t>
            </a:r>
          </a:p>
        </p:txBody>
      </p:sp>
    </p:spTree>
    <p:extLst>
      <p:ext uri="{BB962C8B-B14F-4D97-AF65-F5344CB8AC3E}">
        <p14:creationId xmlns:p14="http://schemas.microsoft.com/office/powerpoint/2010/main" val="14363145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6" t="4773" b="62332"/>
          <a:stretch>
            <a:fillRect/>
          </a:stretch>
        </p:blipFill>
        <p:spPr bwMode="auto">
          <a:xfrm>
            <a:off x="2143126" y="1016001"/>
            <a:ext cx="7896225" cy="4608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213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1847850" y="44450"/>
            <a:ext cx="8669338" cy="1143000"/>
          </a:xfrm>
        </p:spPr>
        <p:txBody>
          <a:bodyPr/>
          <a:lstStyle/>
          <a:p>
            <a:r>
              <a:rPr lang="cs-CZ" altLang="cs-CZ" sz="3200" b="1" dirty="0"/>
              <a:t>Kombinace benzofurazanu a nitrofenylu</a:t>
            </a:r>
          </a:p>
        </p:txBody>
      </p:sp>
      <p:graphicFrame>
        <p:nvGraphicFramePr>
          <p:cNvPr id="24579" name="Objekt 2"/>
          <p:cNvGraphicFramePr>
            <a:graphicFrameLocks noChangeAspect="1"/>
          </p:cNvGraphicFramePr>
          <p:nvPr/>
        </p:nvGraphicFramePr>
        <p:xfrm>
          <a:off x="1743075" y="3587751"/>
          <a:ext cx="4033838" cy="293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4" name="Graph" r:id="rId3" imgW="4033114" imgH="2938272" progId="Origin50.Graph">
                  <p:embed/>
                </p:oleObj>
              </mc:Choice>
              <mc:Fallback>
                <p:oleObj name="Graph" r:id="rId3" imgW="4033114" imgH="2938272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3587751"/>
                        <a:ext cx="4033838" cy="293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kt 3"/>
          <p:cNvGraphicFramePr>
            <a:graphicFrameLocks noChangeAspect="1"/>
          </p:cNvGraphicFramePr>
          <p:nvPr/>
        </p:nvGraphicFramePr>
        <p:xfrm>
          <a:off x="1743075" y="1139826"/>
          <a:ext cx="4033838" cy="293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5" name="Graph" r:id="rId5" imgW="4033114" imgH="2938272" progId="Origin50.Graph">
                  <p:embed/>
                </p:oleObj>
              </mc:Choice>
              <mc:Fallback>
                <p:oleObj name="Graph" r:id="rId5" imgW="4033114" imgH="2938272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1139826"/>
                        <a:ext cx="4033838" cy="293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1" name="TextovéPole 4"/>
          <p:cNvSpPr txBox="1">
            <a:spLocks noChangeArrowheads="1"/>
          </p:cNvSpPr>
          <p:nvPr/>
        </p:nvSpPr>
        <p:spPr bwMode="auto">
          <a:xfrm>
            <a:off x="2471739" y="1562100"/>
            <a:ext cx="331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582" name="TextovéPole 5"/>
          <p:cNvSpPr txBox="1">
            <a:spLocks noChangeArrowheads="1"/>
          </p:cNvSpPr>
          <p:nvPr/>
        </p:nvSpPr>
        <p:spPr bwMode="auto">
          <a:xfrm>
            <a:off x="2471739" y="4189414"/>
            <a:ext cx="3317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4583" name="TextovéPole 6"/>
          <p:cNvSpPr txBox="1">
            <a:spLocks noChangeArrowheads="1"/>
          </p:cNvSpPr>
          <p:nvPr/>
        </p:nvSpPr>
        <p:spPr bwMode="auto">
          <a:xfrm>
            <a:off x="3111500" y="2395538"/>
            <a:ext cx="501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cs-CZ" altLang="cs-CZ" sz="1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</a:p>
        </p:txBody>
      </p:sp>
      <p:sp>
        <p:nvSpPr>
          <p:cNvPr id="24584" name="TextovéPole 7"/>
          <p:cNvSpPr txBox="1">
            <a:spLocks noChangeArrowheads="1"/>
          </p:cNvSpPr>
          <p:nvPr/>
        </p:nvSpPr>
        <p:spPr bwMode="auto">
          <a:xfrm>
            <a:off x="4249739" y="2590801"/>
            <a:ext cx="587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cs-CZ" altLang="cs-CZ" sz="1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1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</a:p>
        </p:txBody>
      </p:sp>
      <p:sp>
        <p:nvSpPr>
          <p:cNvPr id="24585" name="TextovéPole 8"/>
          <p:cNvSpPr txBox="1">
            <a:spLocks noChangeArrowheads="1"/>
          </p:cNvSpPr>
          <p:nvPr/>
        </p:nvSpPr>
        <p:spPr bwMode="auto">
          <a:xfrm>
            <a:off x="2908300" y="4041776"/>
            <a:ext cx="501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cs-CZ" altLang="cs-CZ" sz="1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</a:p>
        </p:txBody>
      </p:sp>
      <p:sp>
        <p:nvSpPr>
          <p:cNvPr id="24586" name="TextovéPole 9"/>
          <p:cNvSpPr txBox="1">
            <a:spLocks noChangeArrowheads="1"/>
          </p:cNvSpPr>
          <p:nvPr/>
        </p:nvSpPr>
        <p:spPr bwMode="auto">
          <a:xfrm>
            <a:off x="3579814" y="4025901"/>
            <a:ext cx="5873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cs-CZ" altLang="cs-CZ" sz="1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1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</a:p>
        </p:txBody>
      </p:sp>
      <p:pic>
        <p:nvPicPr>
          <p:cNvPr id="2458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 t="2498" r="10886" b="2428"/>
          <a:stretch>
            <a:fillRect/>
          </a:stretch>
        </p:blipFill>
        <p:spPr bwMode="auto">
          <a:xfrm>
            <a:off x="5654675" y="1341438"/>
            <a:ext cx="497840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8" name="TextovéPole 13"/>
          <p:cNvSpPr txBox="1">
            <a:spLocks noChangeArrowheads="1"/>
          </p:cNvSpPr>
          <p:nvPr/>
        </p:nvSpPr>
        <p:spPr bwMode="auto">
          <a:xfrm rot="-5400000">
            <a:off x="4778124" y="2492652"/>
            <a:ext cx="13324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Arial" panose="020B0604020202020204" pitchFamily="34" charset="0"/>
              </a:rPr>
              <a:t>I</a:t>
            </a:r>
            <a:r>
              <a:rPr lang="cs-CZ" altLang="cs-CZ" sz="1800" i="1" baseline="-25000">
                <a:latin typeface="Arial" panose="020B0604020202020204" pitchFamily="34" charset="0"/>
              </a:rPr>
              <a:t>BFred</a:t>
            </a:r>
            <a:r>
              <a:rPr lang="cs-CZ" altLang="cs-CZ" sz="1800" i="1">
                <a:latin typeface="Arial" panose="020B0604020202020204" pitchFamily="34" charset="0"/>
              </a:rPr>
              <a:t>/I</a:t>
            </a:r>
            <a:r>
              <a:rPr lang="cs-CZ" altLang="cs-CZ" sz="1800" i="1" baseline="-25000">
                <a:latin typeface="Arial" panose="020B0604020202020204" pitchFamily="34" charset="0"/>
              </a:rPr>
              <a:t>NO2red</a:t>
            </a:r>
          </a:p>
        </p:txBody>
      </p:sp>
      <p:sp>
        <p:nvSpPr>
          <p:cNvPr id="22541" name="TextovéPole 12"/>
          <p:cNvSpPr txBox="1">
            <a:spLocks noChangeArrowheads="1"/>
          </p:cNvSpPr>
          <p:nvPr/>
        </p:nvSpPr>
        <p:spPr bwMode="auto">
          <a:xfrm>
            <a:off x="5629276" y="5438775"/>
            <a:ext cx="5013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Přístup vhodný pro snadné seldování relativních změn v zastoupení jednotilvých bazí v daném úseku DNA</a:t>
            </a:r>
            <a:endParaRPr lang="cs-CZ" altLang="cs-CZ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590" name="TextovéPole 13"/>
          <p:cNvSpPr txBox="1">
            <a:spLocks noChangeArrowheads="1"/>
          </p:cNvSpPr>
          <p:nvPr/>
        </p:nvSpPr>
        <p:spPr bwMode="auto">
          <a:xfrm>
            <a:off x="1847851" y="1077914"/>
            <a:ext cx="36551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3BF a/nebo 3NO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v 30-meru DNA</a:t>
            </a:r>
          </a:p>
        </p:txBody>
      </p:sp>
      <p:sp>
        <p:nvSpPr>
          <p:cNvPr id="24591" name="Obdélník 1"/>
          <p:cNvSpPr>
            <a:spLocks noChangeArrowheads="1"/>
          </p:cNvSpPr>
          <p:nvPr/>
        </p:nvSpPr>
        <p:spPr bwMode="auto">
          <a:xfrm>
            <a:off x="6122989" y="1052514"/>
            <a:ext cx="298831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Poměry výšek píků BF/NO</a:t>
            </a:r>
            <a:r>
              <a:rPr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4592" name="TextovéPole 16"/>
          <p:cNvSpPr txBox="1">
            <a:spLocks noChangeArrowheads="1"/>
          </p:cNvSpPr>
          <p:nvPr/>
        </p:nvSpPr>
        <p:spPr bwMode="auto">
          <a:xfrm>
            <a:off x="3116263" y="1944689"/>
            <a:ext cx="45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6e</a:t>
            </a:r>
            <a:r>
              <a:rPr lang="cs-CZ" altLang="cs-CZ" sz="1600" baseline="300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24593" name="TextovéPole 17"/>
          <p:cNvSpPr txBox="1">
            <a:spLocks noChangeArrowheads="1"/>
          </p:cNvSpPr>
          <p:nvPr/>
        </p:nvSpPr>
        <p:spPr bwMode="auto">
          <a:xfrm>
            <a:off x="4314825" y="1814514"/>
            <a:ext cx="45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4e</a:t>
            </a:r>
            <a:r>
              <a:rPr lang="cs-CZ" altLang="cs-CZ" sz="1600" baseline="300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24594" name="TextovéPole 18"/>
          <p:cNvSpPr txBox="1">
            <a:spLocks noChangeArrowheads="1"/>
          </p:cNvSpPr>
          <p:nvPr/>
        </p:nvSpPr>
        <p:spPr bwMode="auto">
          <a:xfrm>
            <a:off x="2574925" y="5541964"/>
            <a:ext cx="571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FF0000"/>
                </a:solidFill>
                <a:latin typeface="Arial" panose="020B0604020202020204" pitchFamily="34" charset="0"/>
              </a:rPr>
              <a:t>4e</a:t>
            </a:r>
            <a:r>
              <a:rPr lang="cs-CZ" altLang="cs-CZ" sz="1600" baseline="3000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60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  <a:endParaRPr lang="cs-CZ" altLang="cs-CZ" sz="1600" baseline="30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595" name="TextovéPole 19"/>
          <p:cNvSpPr txBox="1">
            <a:spLocks noChangeArrowheads="1"/>
          </p:cNvSpPr>
          <p:nvPr/>
        </p:nvSpPr>
        <p:spPr bwMode="auto">
          <a:xfrm>
            <a:off x="3441700" y="5540375"/>
            <a:ext cx="457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4e</a:t>
            </a:r>
            <a:r>
              <a:rPr lang="cs-CZ" altLang="cs-CZ" sz="1600" baseline="300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24596" name="TextovéPole 1"/>
          <p:cNvSpPr txBox="1">
            <a:spLocks noChangeArrowheads="1"/>
          </p:cNvSpPr>
          <p:nvPr/>
        </p:nvSpPr>
        <p:spPr bwMode="auto">
          <a:xfrm>
            <a:off x="2471738" y="3225800"/>
            <a:ext cx="86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HMDE</a:t>
            </a:r>
          </a:p>
        </p:txBody>
      </p:sp>
      <p:sp>
        <p:nvSpPr>
          <p:cNvPr id="24597" name="TextovéPole 13"/>
          <p:cNvSpPr txBox="1">
            <a:spLocks noChangeArrowheads="1"/>
          </p:cNvSpPr>
          <p:nvPr/>
        </p:nvSpPr>
        <p:spPr bwMode="auto">
          <a:xfrm>
            <a:off x="4249738" y="4365625"/>
            <a:ext cx="671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PGE</a:t>
            </a:r>
          </a:p>
        </p:txBody>
      </p:sp>
      <p:grpSp>
        <p:nvGrpSpPr>
          <p:cNvPr id="5" name="Skupina 4"/>
          <p:cNvGrpSpPr>
            <a:grpSpLocks/>
          </p:cNvGrpSpPr>
          <p:nvPr/>
        </p:nvGrpSpPr>
        <p:grpSpPr bwMode="auto">
          <a:xfrm>
            <a:off x="5870576" y="1700213"/>
            <a:ext cx="4473575" cy="2324100"/>
            <a:chOff x="4346354" y="1700808"/>
            <a:chExt cx="4474117" cy="2324001"/>
          </a:xfrm>
        </p:grpSpPr>
        <p:sp>
          <p:nvSpPr>
            <p:cNvPr id="24600" name="TextovéPole 2"/>
            <p:cNvSpPr txBox="1">
              <a:spLocks noChangeArrowheads="1"/>
            </p:cNvSpPr>
            <p:nvPr/>
          </p:nvSpPr>
          <p:spPr bwMode="auto">
            <a:xfrm>
              <a:off x="4346354" y="3076282"/>
              <a:ext cx="433132" cy="30777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8000"/>
                  </a:solidFill>
                  <a:latin typeface="Arial" panose="020B0604020202020204" pitchFamily="34" charset="0"/>
                </a:rPr>
                <a:t>1.5</a:t>
              </a:r>
            </a:p>
          </p:txBody>
        </p:sp>
        <p:sp>
          <p:nvSpPr>
            <p:cNvPr id="24601" name="TextovéPole 23"/>
            <p:cNvSpPr txBox="1">
              <a:spLocks noChangeArrowheads="1"/>
            </p:cNvSpPr>
            <p:nvPr/>
          </p:nvSpPr>
          <p:spPr bwMode="auto">
            <a:xfrm>
              <a:off x="4860032" y="2689175"/>
              <a:ext cx="532518" cy="30777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8000"/>
                  </a:solidFill>
                  <a:latin typeface="Arial" panose="020B0604020202020204" pitchFamily="34" charset="0"/>
                </a:rPr>
                <a:t>2.25</a:t>
              </a:r>
            </a:p>
          </p:txBody>
        </p:sp>
        <p:sp>
          <p:nvSpPr>
            <p:cNvPr id="24602" name="TextovéPole 24"/>
            <p:cNvSpPr txBox="1">
              <a:spLocks noChangeArrowheads="1"/>
            </p:cNvSpPr>
            <p:nvPr/>
          </p:nvSpPr>
          <p:spPr bwMode="auto">
            <a:xfrm>
              <a:off x="5436096" y="2363401"/>
              <a:ext cx="433132" cy="30777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8000"/>
                  </a:solidFill>
                  <a:latin typeface="Arial" panose="020B0604020202020204" pitchFamily="34" charset="0"/>
                </a:rPr>
                <a:t>3.0</a:t>
              </a:r>
            </a:p>
          </p:txBody>
        </p:sp>
        <p:sp>
          <p:nvSpPr>
            <p:cNvPr id="24603" name="TextovéPole 25"/>
            <p:cNvSpPr txBox="1">
              <a:spLocks noChangeArrowheads="1"/>
            </p:cNvSpPr>
            <p:nvPr/>
          </p:nvSpPr>
          <p:spPr bwMode="auto">
            <a:xfrm>
              <a:off x="6011076" y="3717032"/>
              <a:ext cx="433132" cy="30777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8000"/>
                  </a:solidFill>
                  <a:latin typeface="Arial" panose="020B0604020202020204" pitchFamily="34" charset="0"/>
                </a:rPr>
                <a:t>0.5</a:t>
              </a:r>
            </a:p>
          </p:txBody>
        </p:sp>
        <p:sp>
          <p:nvSpPr>
            <p:cNvPr id="24604" name="TextovéPole 26"/>
            <p:cNvSpPr txBox="1">
              <a:spLocks noChangeArrowheads="1"/>
            </p:cNvSpPr>
            <p:nvPr/>
          </p:nvSpPr>
          <p:spPr bwMode="auto">
            <a:xfrm>
              <a:off x="6516216" y="3553271"/>
              <a:ext cx="433132" cy="30777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8000"/>
                  </a:solidFill>
                  <a:latin typeface="Arial" panose="020B0604020202020204" pitchFamily="34" charset="0"/>
                </a:rPr>
                <a:t>1.0</a:t>
              </a:r>
            </a:p>
          </p:txBody>
        </p:sp>
        <p:sp>
          <p:nvSpPr>
            <p:cNvPr id="24605" name="TextovéPole 27"/>
            <p:cNvSpPr txBox="1">
              <a:spLocks noChangeArrowheads="1"/>
            </p:cNvSpPr>
            <p:nvPr/>
          </p:nvSpPr>
          <p:spPr bwMode="auto">
            <a:xfrm>
              <a:off x="7091196" y="1700808"/>
              <a:ext cx="433132" cy="30777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8000"/>
                  </a:solidFill>
                  <a:latin typeface="Arial" panose="020B0604020202020204" pitchFamily="34" charset="0"/>
                </a:rPr>
                <a:t>4.5</a:t>
              </a:r>
            </a:p>
          </p:txBody>
        </p:sp>
        <p:sp>
          <p:nvSpPr>
            <p:cNvPr id="24606" name="TextovéPole 28"/>
            <p:cNvSpPr txBox="1">
              <a:spLocks noChangeArrowheads="1"/>
            </p:cNvSpPr>
            <p:nvPr/>
          </p:nvSpPr>
          <p:spPr bwMode="auto">
            <a:xfrm>
              <a:off x="7676728" y="3717032"/>
              <a:ext cx="433132" cy="30777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8000"/>
                  </a:solidFill>
                  <a:latin typeface="Arial" panose="020B0604020202020204" pitchFamily="34" charset="0"/>
                </a:rPr>
                <a:t>0.5</a:t>
              </a:r>
            </a:p>
          </p:txBody>
        </p:sp>
        <p:sp>
          <p:nvSpPr>
            <p:cNvPr id="24607" name="TextovéPole 3"/>
            <p:cNvSpPr txBox="1">
              <a:spLocks noChangeArrowheads="1"/>
            </p:cNvSpPr>
            <p:nvPr/>
          </p:nvSpPr>
          <p:spPr bwMode="auto">
            <a:xfrm>
              <a:off x="6227642" y="2301846"/>
              <a:ext cx="2592829" cy="52322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1">
                  <a:solidFill>
                    <a:srgbClr val="008000"/>
                  </a:solidFill>
                  <a:latin typeface="Arial" panose="020B0604020202020204" pitchFamily="34" charset="0"/>
                </a:rPr>
                <a:t>expected ratios of electrons involved (HMDE)</a:t>
              </a:r>
            </a:p>
          </p:txBody>
        </p:sp>
      </p:grpSp>
      <p:sp>
        <p:nvSpPr>
          <p:cNvPr id="24599" name="Obdélník 30"/>
          <p:cNvSpPr>
            <a:spLocks noChangeArrowheads="1"/>
          </p:cNvSpPr>
          <p:nvPr/>
        </p:nvSpPr>
        <p:spPr bwMode="auto">
          <a:xfrm>
            <a:off x="1755775" y="6445251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cs-CZ" sz="1400"/>
              <a:t>Balintova J., </a:t>
            </a:r>
            <a:r>
              <a:rPr lang="cs-CZ" altLang="cs-CZ" sz="1400"/>
              <a:t>et al. </a:t>
            </a:r>
            <a:r>
              <a:rPr lang="sv-SE" altLang="cs-CZ" sz="1400"/>
              <a:t>Chem Eur J </a:t>
            </a:r>
            <a:r>
              <a:rPr lang="sv-SE" altLang="cs-CZ" sz="1400" i="1"/>
              <a:t>19, 12720 (2013).</a:t>
            </a:r>
          </a:p>
        </p:txBody>
      </p:sp>
    </p:spTree>
    <p:extLst>
      <p:ext uri="{BB962C8B-B14F-4D97-AF65-F5344CB8AC3E}">
        <p14:creationId xmlns:p14="http://schemas.microsoft.com/office/powerpoint/2010/main" val="14559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atic.prozeny.cz/images/stories/12-prosinec/12/almi-dekor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855" y="3294378"/>
            <a:ext cx="1542271" cy="162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rytmusvychod.cz/soubory/obsah/chrudim/2013/img-zvon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31" y="3667258"/>
            <a:ext cx="2091690" cy="119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334645"/>
            <a:ext cx="10515600" cy="1325563"/>
          </a:xfrm>
        </p:spPr>
        <p:txBody>
          <a:bodyPr/>
          <a:lstStyle/>
          <a:p>
            <a:r>
              <a:rPr lang="cs-CZ" dirty="0"/>
              <a:t>Háčky a věšáčky</a:t>
            </a:r>
          </a:p>
        </p:txBody>
      </p:sp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6"/>
          <a:stretch>
            <a:fillRect/>
          </a:stretch>
        </p:blipFill>
        <p:spPr bwMode="auto">
          <a:xfrm>
            <a:off x="2983559" y="1968456"/>
            <a:ext cx="5964905" cy="143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http://www.urbanek-ul.cz/files/Lankove-garnyze/_640x480/hacek-lankova-g-nik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494" b="5603"/>
          <a:stretch/>
        </p:blipFill>
        <p:spPr bwMode="auto">
          <a:xfrm rot="19935472">
            <a:off x="3211679" y="2489535"/>
            <a:ext cx="1443549" cy="100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urbanek-ul.cz/files/Lankove-garnyze/_640x480/hacek-lankova-g-nik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5472">
            <a:off x="5062648" y="2758998"/>
            <a:ext cx="1612061" cy="107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urbanek-ul.cz/files/Lankove-garnyze/_640x480/hacek-lankova-g-nik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5472">
            <a:off x="6900443" y="2518204"/>
            <a:ext cx="1523229" cy="10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vanocni-ozdoby.info/images/vanocni_ozdoby_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3220720"/>
            <a:ext cx="1675129" cy="167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57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2" t="59869" r="-2"/>
          <a:stretch>
            <a:fillRect/>
          </a:stretch>
        </p:blipFill>
        <p:spPr bwMode="auto">
          <a:xfrm>
            <a:off x="2055814" y="355600"/>
            <a:ext cx="3684587" cy="440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65906" r="12662"/>
          <a:stretch>
            <a:fillRect/>
          </a:stretch>
        </p:blipFill>
        <p:spPr bwMode="auto">
          <a:xfrm>
            <a:off x="3379789" y="4346575"/>
            <a:ext cx="7069137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TextovéPole 5"/>
          <p:cNvSpPr txBox="1">
            <a:spLocks noChangeArrowheads="1"/>
          </p:cNvSpPr>
          <p:nvPr/>
        </p:nvSpPr>
        <p:spPr bwMode="auto">
          <a:xfrm>
            <a:off x="6470016" y="981075"/>
            <a:ext cx="38766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/>
              <a:t>-DNA se opatří háčky při její enzymatické syntéze (malé chemické skupiny)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-k nim je pak možno připojit další molekuly </a:t>
            </a:r>
          </a:p>
        </p:txBody>
      </p:sp>
    </p:spTree>
    <p:extLst>
      <p:ext uri="{BB962C8B-B14F-4D97-AF65-F5344CB8AC3E}">
        <p14:creationId xmlns:p14="http://schemas.microsoft.com/office/powerpoint/2010/main" val="2787116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>
          <a:xfrm>
            <a:off x="1635760" y="0"/>
            <a:ext cx="8492490" cy="1143000"/>
          </a:xfrm>
        </p:spPr>
        <p:txBody>
          <a:bodyPr/>
          <a:lstStyle/>
          <a:p>
            <a:r>
              <a:rPr lang="cs-CZ" altLang="cs-CZ" sz="3200" dirty="0"/>
              <a:t>Zachycení proteinu na DNA nesoucí vhodný háček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05" y="1280478"/>
            <a:ext cx="4782237" cy="51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1" y="2119948"/>
            <a:ext cx="5022897" cy="263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Obdélník 2"/>
          <p:cNvSpPr>
            <a:spLocks noChangeArrowheads="1"/>
          </p:cNvSpPr>
          <p:nvPr/>
        </p:nvSpPr>
        <p:spPr bwMode="auto">
          <a:xfrm>
            <a:off x="7341236" y="6463984"/>
            <a:ext cx="4741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dirty="0"/>
              <a:t>Dadova J. et al., Angew Chem Int Edit </a:t>
            </a:r>
            <a:r>
              <a:rPr lang="cs-CZ" altLang="cs-CZ" sz="1400" i="1" dirty="0"/>
              <a:t>52, 10515 (2013).</a:t>
            </a:r>
          </a:p>
        </p:txBody>
      </p:sp>
      <p:sp>
        <p:nvSpPr>
          <p:cNvPr id="34822" name="TextovéPole 3"/>
          <p:cNvSpPr txBox="1">
            <a:spLocks noChangeArrowheads="1"/>
          </p:cNvSpPr>
          <p:nvPr/>
        </p:nvSpPr>
        <p:spPr bwMode="auto">
          <a:xfrm>
            <a:off x="3352165" y="1358900"/>
            <a:ext cx="2582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FF0000"/>
                </a:solidFill>
              </a:rPr>
              <a:t>Michaelovy akceptory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4226560" y="1728789"/>
            <a:ext cx="217807" cy="6181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>
            <a:stCxn id="34822" idx="2"/>
          </p:cNvCxnSpPr>
          <p:nvPr/>
        </p:nvCxnSpPr>
        <p:spPr>
          <a:xfrm>
            <a:off x="4643544" y="1728232"/>
            <a:ext cx="659976" cy="4764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7985760" y="3017520"/>
            <a:ext cx="314960" cy="3962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325121" y="5090160"/>
            <a:ext cx="629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reakce Michaelových akceptorů na DNA  s –SH skupinami proteinu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podmínkou je správné navázání proteinu na sekvenci DNA, kterou rozpoznává, aby se obě reaktvní skupiny dostaly do vzájemné blízkosti</a:t>
            </a:r>
          </a:p>
        </p:txBody>
      </p:sp>
    </p:spTree>
    <p:extLst>
      <p:ext uri="{BB962C8B-B14F-4D97-AF65-F5344CB8AC3E}">
        <p14:creationId xmlns:p14="http://schemas.microsoft.com/office/powerpoint/2010/main" val="41411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40" y="365125"/>
            <a:ext cx="4861560" cy="1325563"/>
          </a:xfrm>
        </p:spPr>
        <p:txBody>
          <a:bodyPr/>
          <a:lstStyle/>
          <a:p>
            <a:r>
              <a:rPr lang="cs-CZ" dirty="0"/>
              <a:t>Molekulární rybaření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490" y="81333"/>
            <a:ext cx="7377710" cy="6278902"/>
          </a:xfrm>
          <a:prstGeom prst="rect">
            <a:avLst/>
          </a:prstGeom>
        </p:spPr>
      </p:pic>
      <p:pic>
        <p:nvPicPr>
          <p:cNvPr id="84994" name="Picture 2" descr="http://www.ultrafishing.cz/files/products/images/thumb2/232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479" y="1192910"/>
            <a:ext cx="1073785" cy="10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wn Arrow 4"/>
          <p:cNvSpPr/>
          <p:nvPr/>
        </p:nvSpPr>
        <p:spPr>
          <a:xfrm rot="10800000">
            <a:off x="11401552" y="2310384"/>
            <a:ext cx="335280" cy="4775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558800" y="6396335"/>
            <a:ext cx="11369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cs-CZ" sz="1200" dirty="0">
                <a:latin typeface="Segoe UI" panose="020B0502040204020203" pitchFamily="34" charset="0"/>
              </a:rPr>
              <a:t>Dadova J, Vrabel M, Adamik M, Brazdova M, Pohl R, Fojta M, Hocek M (2015) Azidopropylvinylsulfonamide as a New Bifunctional Click Reagent for Bioorthogonal Conjugations: Application for DNA–Protein Cross-Linking. Chem-Eur J 21:16091-16102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041" y="2915920"/>
            <a:ext cx="3576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vychytávání specifického proteinu z buněčného lyzátu</a:t>
            </a:r>
          </a:p>
        </p:txBody>
      </p:sp>
    </p:spTree>
    <p:extLst>
      <p:ext uri="{BB962C8B-B14F-4D97-AF65-F5344CB8AC3E}">
        <p14:creationId xmlns:p14="http://schemas.microsoft.com/office/powerpoint/2010/main" val="23683045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60" y="23869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dirty="0"/>
              <a:t>Děkuji za pozornost!</a:t>
            </a:r>
          </a:p>
        </p:txBody>
      </p:sp>
      <p:pic>
        <p:nvPicPr>
          <p:cNvPr id="3" name="Picture 16" descr="http://static4.depositphotos.com/1012083/289/v/950/depositphotos_2890157-Christmas-Tr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21920"/>
            <a:ext cx="2316480" cy="23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34720" y="5500916"/>
            <a:ext cx="10241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Moderní biofyzikální metody: pokročilé praktické vzdělávání v experimentální biologii (CZ.1.07/2.3.00/09.0046)</a:t>
            </a:r>
          </a:p>
        </p:txBody>
      </p:sp>
      <p:pic>
        <p:nvPicPr>
          <p:cNvPr id="95234" name="Picture 2" descr="http://www.ibp.cz/OPVK/images/OPVK_V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541" y="0"/>
            <a:ext cx="1907460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723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CEAAkGBxQSEhMUEBQVFhUUFxgYFRQYFxwXGhcVFxYaFxcaFxYYICggGBolHBoVITEhJSkrMS4uFx8zODMsNygtLisBCgoKDg0OGxAQGywkICQsLC4sLy8sLCw0LCwsLCwsNCwvNCwtLCwsLCwsLCwsLCwsLCwsLCw0LCwsLCwsLCwsLP/AABEIAM4A9AMBEQACEQEDEQH/xAAbAAEAAgMBAQAAAAAAAAAAAAAABAUCAwYBB//EAEIQAAIBAwIEBAQEAwQHCQAAAAECAwAEERIhBRMxQQYiUWEyQnGBFCNSkWKhsTNygpIHFRZDc7LRJCU0Y4OiweHx/8QAGQEBAAMBAQAAAAAAAAAAAAAAAAECAwQF/8QAMREAAgIBAgQEBQQCAwEAAAAAAAECEQMhMQQSQVETYXHwIjKBkaGxwdHhBfEUI0JS/9oADAMBAAIRAxEAPwD7jQCgPCKAAY6UB7QCgBoBQCgFAeYoD2gPMUB7QCgFAKAUAoBQCgFAKAUAoBQCgFAKAUAoBQCgFAKAUAoBQCgFAKAUAoBQCgFAKAUAoBQCgFAKAUAoBQCgFAKAUAoBQCgFAKAUAoBQGLuFBLEADqScAD3NAeRSBgGUhlYAhgcgg9CCOooDOgFAKAUAoBQCgFAKAUAoBQCgFAKAUAoBQCgFAKAUAoBQCgFAKAUBHtb6OQsI3DFcagOoDbqfod8HocbUBr/1ZGW1uuts5Bclwp/gVtk+wFAa+GeRpYv0NrX/AIcpLD9nEqj2UUBr43x2K2CB8tJKdMUS41yN02yQANxliQBmtMeKWS62W7MsmWMKvrsVtpxiaS6e2n/7O+kPFpw4lT5isjDGpTsV0++9V5op1VnTLC1iWRSWujXVP9/UrOBeKJ2leCdk5wnmiWPQSxSPdZSY8hVII6jr/Ld4fh5mqXqcazJy5U7Z5YTyNcTG9mMkUUHNbRmOJXLHyqAQX0qp+Inr22qjvn5YKu3Wy3hSUfGnNVqq7V19CJwCJo7U3Nw80dxdytJBAjElEO0USx50kaQGbI6sc1WWVwdS18iuTJCEVJddq6nbWF2dkmZebgZA69M7gbZ+lVa6rY2i++5vvr2OFGkmcIijJY7Af9T7VEU5OkS3Rydv4luLu4SK2UW8TKzrNMhLyIpAJjjyAo32Ldt8dq6ngjCHNJ30pdDlWeU8nJFV1t9TXY8Wm/BXVzLO/MtGuBIoVNBMBJAwVyMqF79651NPeKPR4rh1imuVumk1fmi2sPFCfhEubsclWjR8kdRIoZQAMnVuBpGassTk6hrZyuairkLDxRzw7QW8pRDhmcpHggZIw7ZG2+9Ryxtpy29TPHxCyXyp6ErgHiSC8UNC3UZAPdc4yp6MMgjb0qJQa16GyknoXFULCgFAKAUAoBQCgFAKAUAoBQCgNF3dLGupz3VQO5Z2CKB7lmUfcUBzl5fzTsVj1IGRjDGwAWdkJWaKV8HGRjSyHGCWGrSRQE7hdt+Ej1XE40qoGpwEbG2Oc+oh3AGMrpHXA6YlJt0iG0lbI9x47sUbS8xB/wCHIR9chcYrZcNkey/KMXxOJOm/1I994stBpuY50dUDLIqt59D7qRH8RbmKigY/3jVV4Zp01RZZoNWmUPhvTeySPeoGF9bpLbv05cQJzEpPwsp0tkdTk1PjyhLlg9Ft5+pOTHw8oRUvnd2tdls12/XqLW6uZla0Kme5tZV/D3yECMx9Q8rjIVwBpdMEscYz1FXhv4pOvfYwzxWRKMN1s+3vt1Oz4DwJbbWxJkmlOqaYjd29APlQdlFMmVzpdFsjbHiULfV7sq/FnhQ3GXtnEchxzEOdEy5B0uB0Ow3/AP0aYeI8PdX28iubD4ipOu/mVtxFc28bzrAZuIStykZgBDbxk7EYJ0wqNzjzMf5cbnFS1/PujvyZOaChFVFdPPu/ehVcZOgQRWbPNc6mknmVGLvLpAX2QFvU4UL+/fHJKck3XLX0SPLTx404JScnqn5+f02K3iyXl2btuIYVbe2AhhxpXns+kyAAksQo69PzNqxzTjBOON6PfudGDMsElxGZfK709pWdj4mkNvccIlBwpmNtJt1E0RCfTzoP3qsZtRcej/YtKMZT5+uv5Kzi1yeZxCyt4zK9y6sAmNKa0XmtK3RRkY365q/CxUcnPPRLX19Dz5ynKWTErd1Xkq/HoWS8OnsrYyTTGZ8oZFI/LRVwFEadguF32zjO1aOcck6SpHVCEscbk7KdrKSe0t+HQy5a5HOv5x1EEhLSAH9bnCDPbNYrA4wcnprXqbZc2J53HFGk9dOnr5s6ANC7xQ2aYW0GOcu0cQUYEYPz9sgdP3qmPLq47ow8ZTycsda3fReR1Ub5ANQdIkkCgliABuSTgAe5NAczP49swWCO8gUgM0aEoCTgDmHC7n3rZ4JRVy09SmPIssuTGrfkW1nxqOR+WdccnZJFKE/TsfsarLHJK90Spp6FlWZYUAoBQCgFAKAUAoCstONxPKYTlJAzhUcaeYEOC0Z6OO+BuMjIGaA5/wAQ2bGV1kjWXmJIys03JBjDIdDsAzBo20MjKp3PVcMWAu5rlbaDmNzHZtAVWxrd2wqR4ACg5ONgANye5q0IuTpFJz5VZyM9wlw3DbqWQaluJHkyfLHy4ZQUVflAbfJ3OBk9MaQTnBtaJL7lPjg4LJGpS6drVmVzxDn8kaS7XsoknVAZDFZxDXHG2n4Gc6Bg43kfsDUYVKD56+5HEYManKPNequvLovKyWvgOO4lnmuY1QS55cIwTGSgUMzLsW2yFXygknLHereNKMXGMm/fQqsXPLmnXkqWnq1v9di64LwK1MSMLaIEAgqV1aHB0yKNWcYYEbelUeWb1bNVhguiL1ECgBQAB0AGAPtWZoZUAoBQCgNc0CuCHUEEYIIztUSinuPIpeL+FYrnSJXmKqwcIJWxrU5VhnJUg9MEVfHNw8/Ve/yUlBS6v7ljwnhMNsmiCMIvU46sfVmO7H3JpOcpu5MmEIwVIkXMCyIyOMq4KsPUEYNQnTtEtWqPmnB/Dk0cstnLLyoSS7yjaSeJdlQSdEUDJON9zW3EZvFr9C3AqHDKUmuaXRvZevdrp0J9jxNLpXW0zb8MtPiuF8vPMe7LF35Yxu/zHaoxThjTdW+nZGOXHlz5Ek93r3bv92YcL8f29tZySXTkFCNKY876hkAL9c+wzV8mK6ktiXLkk4PdNr7EZY5uIvdNxAmOC0AP4aNvKX0GTEjDdio056bntU48qhPlx+WpPEcL/wBEMmRu3b5elLbzskS2v/dvDIlA/OuLctjupcyMT69qz4yV5pepb/FZceDGnN1cWl5trYl+KHmueIRW8OVjtoWnmfHWRzphQN2bYtTHcak1oyknGWl6o38U8diE8tIZJZl0iTYpGjsAQC5ByTnIAB61MsSjHnk6XTq2c+bi1iW1sXXjOa10NxG05McjBRIkyy4YjOCmAegJ2z0qywQn8ktez0LvPKOs40vudhDKrqGQgqwBVhuCDuCD6VztVozoTvVGdQSKAUAoBQCgKpuCxu0/ORHWV1YZ3I0qo2PykMpYEdCc9aA94jcEsIoQhlA1BnGViG4DMBuSdwFBBODuBvV0lu9ikm9kcXwfgEl7cOvFNUht1xIBK3KeVzqQxqunQqx9up1jNdby+HjThVvy2++5yrH4mRqd0vPf7HTxeB7BelrGfrlv+YmsHxOV/wDpmy4bEv8Ayi7tbVI1CxoqKOiqoUfsKxbb1ZskkqRrurd3I0ylF7hVGon+82QBj0GfeoJM7S1WNdKZxkncliSxySSxJJzQG+gFAKAUAoBQCgFAKAjX9hHOjJMiurAgqwyCCMEfcVScFJakptHOcW8JzSRCCC6EVvgLyTAjBVXGlVK6TpGOhzWsOXlqavz2+/T7Uc2fDLIqUqRzvEfBCQXVvPM8s0KuJJS2CTMgYoXAHwatJx7YrXLxClCmqoQweHJyTb0JfFByOA3srbPcRTSuf4rjYfyZRXNC6NMObLlxRllduvx0Rnxm9SzHDIirOYEH5SeZyywhIwF67n+hq8cbyTS9dTk4qaWXGu1uvoa+HeGbmWSS8vXaLLicWyNnzx7x81u4XAGn27dK7snEQSWOCvpf6jFw83J5Mj3d1+hvivOZIby6YLa2i6kGN5Lhvmx8xUaQB6kVySwt5OVI78n/AB/+Opz+a7vtWn5NfB7F7iUcT4qpX5bKzIzyVfYFlPWd/fp/y57EN6WTfAvEuXm0mR4slpLRZNi0DEnQD+pDnbrgit8n/ZFZV9fX+zk4XJpyyTXa+x2lYHYKAUAoBQFaJGmlIUlY4WAbBwzyYDAHusYBB/iOPlB1gTLy4WON5HOFRWZj6Koyf5CpScnSIk6Vs+eXKlUE93wp5pH8zzJLFqGs+VQC6tsCEVRvsB1rbLjhKSjF307UZQy5JYXjyWovVq9/sdn4Z4Z+HhCkYd2Z3GdWCx2XUdzpXSuf4aylV1HZE4caxxotqqaigFAKAUAoBQCgFAKAUAoBQCgFAeMudjRqwc34g8GRXasjSzxxvjXEj/ltghhlHBAIIB2xVsMljVUmul9Pfb7GeSHO7Ta9CbwPw1BaZMSlpG+OZzrkf6uf6DAq+TNKe+3YjHhjDbcsrwZjcfwt/Q1mtzR7HzPwPC08UUk/njjkIhg7GYjOuX+EYwNvX79/EZVjuMN3u/LsjhwY3lank+VbLz7/AE6HQRl4YmueLuGZyNFsvmVDuFWMfNLgsMj1O/euHFilklS/0dvFPDhyPJBtxpKn38l5jjHCEmjM12JjMEPJUOEKvjWDEF2jORjU2+PirWGeWNcqqr+/9GU8Ecj5nd19v7NHCvE1xaRwDjKBOao0zKQ2l8ZKTAdGH6lBH9anw45Nce/b+BGU4fOrS6r9+x2sE6uoZGDKwyGU5BHsR1rBpp0zZNNWjZUEigFAQL60bUJYcCRRgg7LKg30P6dyrfKT3BYECg8ecWX/AFZOyDUzYj5JOh2ZnVXj9m0lumfUZFa4YuUtDPJNQVvuul9e3Ul+GeFuEVpmmKKQ0EUxDPGMYzIw+JuuASdI9+lPkuKdj4pzlkn1dpUlX2OjqpoKAqeOXkiSWaRkLz52jckZIUW083lztnVEo+hNAQ/9oOTO8FwQzaohEwATVzUlfD5OkFRBKSdgRpwMncCQviOMqzhX0RhTK2B+WGJ6774A1HGdsEZzQGb8fQCXKSDkE84YH5Y1ABjvupU8wYz5Qc4OAQNj8ZXmrEqOxbmYYadIWIxrIxJYbBpAPXKtt0yBWWPHyNUj62i5Vs+dKroEoOpiM59CQCcAbe4EyfxHGicxlfQeboYAecwq7sFGc7qjkZxnT22yBti42pcRsjo5dUAOk/HG0itlWO2EYeuR0xvQC244sjFIkdmA1MvlBVea8Sk5PzNHJj2U5xQFdZ+IwiNziXfmXhAGkERQXTxKB0ycBQANzj70BPg4yC5QBnYu4RcBfKiIzHJPwjWoyd8sBjvQFrG2QCQQSOhxkexxtn6UBlQCgFAKAUB4RQHC2Vra8KFzcXJ06cBWO+pM+QIndyTjbfeqLLzyae6NHJrGoLa2/qWfD+DC4nivbpX5kSYgRj5E1qGZxF8r5LLk74Azv0uZMg8OEvELyWaQstjAGhhjBx+Ic7SyvjfSPhA77+4N5wcHUiuPJGauJYWU0F2z3ZBeODWsRYdCupZmQfMrAKO/Q9Kou51ZI5MN4290rX8lXb8AmiNxcWkv4caiyWyqJIiqr5g8ak4ckdUP/QdUs8JRSkr7vqeZ4U4OUouuy99SfYeLXVYzf20kGsLiRQZIzq6atPmjPTZh96p4Skrxu/J6MvDO2k5xav39Dq6wOkUBU+IuMfho8quuRzpjj9W6ZY/KgyMt9O5FXhFPVuktzLLkUI2cZw7g0st3HdPJz54nm50eAI/ynMSLF+g9SCeujc9xvkmoqobUvr119DHHGUmnPdN/wq8up3LcWTQpTLs+QkY2YsuzAg/BpOzE4x0O+BXKdZPTOBnr3xvv7HvQHtARL7h6SmIvnVC5kjIJBVzG8ZPv5HcYPrQGluCxbHB1CTmiTUS/M0lNWo7/AAErjppJGMbUAl4NE2rVqOsKJBqOJAhyuv167+o2OQAKAwbhkZ1SxAM7xumSxKyBzq/MxkOAc4yDpDMBgEigNtpwqOPlaQcwxNEhLEnQ5QtnJ8xJjQ5O/X1NAao+AwqAoDaQsaldbEMsP9mGBO+P598igE3AYWUqwJUiTC6jhecGEhX0JDMM9gxAwDQG244TG7ajqDZVgwYggoGVSPTZmHuCaAwg4JEhBj1qQNJIdsspcvhiTlsMzEHqNRwdzkAnBIlIKalOqU6ldgfz5DLICc9C5z7dsUBk3CI9WsalfWz6wxByyhW/wkKu3TIB6gGgJyLgADO225JP3J3NAZUAoBQCgFAKAq+O8HS4VNSoZImEkLOocJKudJKnqN/r6YODVeRcyl2/Tt76ht8rSKe64xJNLFaNDolY65g/mjEcZB1IduarNgY2ODg47dXgx5JTvTp/Zz+NLnjDl16k/j3lgW3jbQ0uIw4X4VOAzEDGkHIXPYuK5pW0XywlKDjB0yp8UMYUsuHWilTcty9QyBHbxrqmfUBjURgYPXUa1wzWOSbV0TnjPLFpydvr1J/F3BkgsYdgyl5MfEkKfCR7l8bnPQ+tZOTsibyRlFRjo9300W19zowNt6k1PaAUBwfifiMkcs8kmOQ8LRwtjzLPA2sqPUyZIA9YVHetlilONR9fv/Bkp41NeLs3X2Oo4DYCNXfTped2lkXOdJfcL9h1xtnUe9Zza2XQtBOrfUnR2qK7OqKHfGtgAGbAwNR6nFVLm6gFAVfHgXQQKMmbKt5imIgPzDqXdcghMjcFwaAqLLiso5MM78rQsqSzHG80RjWMBnGnzo5kxjJxtjBoDYL51mdcrFG07B5giqSVtoSgJIwWYk+Y9o9PXGAM+HFhw639xCH2K+RpFEmQd18pb6UBXXUMJhvhpU3Blm5QUDncwjEZQjzA6sYboOuQKAlaZonuZ01SYZVnhG+sC2iPMhB25gJOw+IbdQuANNw8nLiliUlbJImIywLflgzgIF/MxC2F3+IkdqA6Hhb5efG6cxSvp5okZsexJ1fVjQFhQCgFAKAUAoBQCgFAKAUBD4lw2OdQsg+E5RgSro36kcbq3uKtGbi7RWUFLcoYYJbSd5rgvcIyLGJlXLRIpJPMiUbgnBLID/dAq3JGbuOj7fx/ZzqDhkc5a6V6fQ1+Db83ZmvWAjjMkscX6niQoodyd13jbC9sk9xikouLpnTFqWsdSx8PwxySS3iHUZ8KrgkqYo8hSuegOTnHcVVdzfJPIorFLTlb/Je1JiKAUBwvhzhbXF1PLI7NBFcSGOMtqRp1kf8AMC9goKgD9QJ9K6Z1jjS3aV+Srb6nNjjzXeybfq/4XT6ndVzHSKAUAoBQCgFAYugIIIyDsQdwQfWgMsUAoBigMUQDoANydvUnJP70BlQCgFAKAUAoBQCgFAKAUAoBQFHxfwzFMJNBeB5VKu8R06wwwda/C5x3IyOxFaLI6qWqKqPLNTho171WzM+CwzwBIHSMxIoVJYzpwFGAGibOD7hj9qiXJVx+39hzySk3PW+pc1QsKAj8QmKRSOOqozD6hSamKtpFZOk2c34Ht2tjLayyRvIojkJjGkAlBGRpJJz5FYnvrz3rXLkU6a36mGCoylC9vx7o6ysTpFAKAUAoBQCgFAKAUAoBQCgFAKAUAoBQCgFAKAUAoBQCgFAKAUAoDTeQ60dP1Ky/uMVKdOyGrVHHeF2bnQmNfyUVo5JX/tZruQCSYn2Qx6T/ABNgbLWssbgnF+v5M/Fjkm5qNa/t7R29YmooBQCgFAKAUAoBQCgFAKAUBhNKqjLEAepOKEN0R/xufhjkYeunSP8A3kZ+1TRHMZC9XOGyh/iBA+zdD+9KJsk1BIoBQCgFAKAUAoBQCgFAKAUAoDi/FHMs5FuFMrW3MV5I41UhJGYB5JMkHlFdROM4Y5xvWsFztLrt6/6MslRjfnf42+u/qdmDWRqe0AoBQCgFAKAUAoBQCgFAKAiwxhmLnfBKr7AHB+5IO/pirPRUVWupKqpY8YZ2NAU/EecgxCNgR3A8vU7kYAHTcjpVcvM4/BuIUn8WxY2DMUGvr6+vvUpNJXuDCTiUasVLbggdCd26DI7n0qHOKkoN6sdLNyTgnG4PoQR+2etWIs20JFAKAUAoBQCgFAKAUBhNGGUqwyGBBHqCMEUToPU4W1nuOHjkE6wDiB5nIjkQnCIGSNmRwMAg5z1APbpmozTmvt2/o5IyeJ8stvv7+/oXb+KRGF/ERSJqwNSK7LqPyrrRJJD/AHUNZQx8/wAv8f0bznyRUpdfNfpv+C2sOKQzZ5UisR8S5wyn0ZD5lPsQKrKEo7otGalsZXXEYov7WWNP7zhf6mopiU4x3dGgccg1iPmrzCuoJvqKA4LAYyVyRv0qeVjmRKivI2OlXUsOqhhkfUdRUUwpJ6Wb6gsKAUAoBQCgFAQp4nQM0Pm6tyjsCep0t8pJ9cjPpnNWtdSrtaoz4bfJPGskecHOxGCrA4ZWHZgQQR7VURkpK0SqFiLxG1MsZUNpJxhsZwR7d6a06FFdPw+ZYkEb8x1bzamKBlIOwwDjBI656VlNZPDqD17slKPNb2JkPDEzHJIiGVVALgfNjcjPuWxn1q/LbUnuR0o5viUrWd4riMskpIJXUdKkjVnYgYOW69B2rGScMnP0e9LbzbNIJSjy3TWur38kZ3tzLe80QFlhVWGvTnUyHJUDOSW6YI6D3pNeI/hk6p7bPTv+6EXy7rtv0+hEsbyeJQEcsPhVWG2BuBoYKSeoyOx9q8xcRmjT/R83v1s7lDFNU/0r9P4R0vCONrMdJGh/056jf4SQM7DOMV6ODio5dOpy5uHePXdFtXUc4oBQCgFAKAUAoDGSMMCGAIPUEZB+oNCGrK4cAtxJzViCyBdIdSVYL+kEHYewq3MyOVGg+FbQsWaEMxJYszMx1N8RyTnJ9amOSUVUXRV4ovfX1bYtPC9vE7PCrIWTQ2HLAoDnBV8r3O+M1MsspKpakLDBbIf7Mw6VUmQhG1oNe8bf+Ww80Y9lIFRGfLsi04KaSfTtp+lHtx4XtpC5kRnL6dZaSTzaN0z5u3ao5mnaLOKapkTiljLbATWssnLjBMlu35oZACSYy51Bh106gDjAxWkWp/DL7/yYzjKC5ot+hbcF4olzCssRBVsjb1BwRvv+9UnBwlys0xzU4qSJ1ULigFAKAUB4TQFdwWDSZ3HwzTGRfpy0Qn7sjN76s96vJqkl2/dmeONW+7LKqGgoBQCgPGUEEHcHqPUUBptrRI10Roqrv5VAA367CqxioqktCZScnbKa98OElmimdSTnQ2GToQB6gfvXFPgYt3F0dUOKqlJWc3dJJE4VxokTBRgdjjYEEEeU7jpnfHeuOWOWOXZo7oSjOOmqZ3PCrwTRJIPmG49GGzDv3zXsY588VI8nJDkm49iXVygoBQCgFAKAUAoBQCgFAKAUBW+IbwRW8rYydJAUdSSD/wDZ+gNWim3oVm0lqQ/BNmIrVMDGvDEevlVdX+LSG/xVDvRMrigoQUV0L6oNBQEO8wzJG3RtRI9QuNj7bg/arLayr7BuHJ/u8xkd0OP3X4T9xUcze45UI4pgD+YrfpJj3H1wwB/lU2uw1M1tif7RtX8OAq/5ep+5NRfYmu5JAqCSnv8AxAkV3b2rBi9wHIYYwugZ3774PT0rSOJvHKfRFJZEpKPc12PiVJbye0VW1QKrM5xgk4JAHXbUu/1pPHy4o5G9GIzubh2LsGsk0y57UgUAoBQFT4ksBLC2B5kyynvt1Gfcf/Fc/Ew5oX2OjhsnJOujIngmXVA3oJGx9wrH+ZNV4T5PqacaqyL0OhrqOMUAoBQCgFAKAUAoBQCgPCaAqbjjg5nJgRpZMBuhWMKSQC0pGMbH4cnbpWix6c0tEZvJrypWzQOAvK5e7mMgIK8hBoiCkg4IOWfoMnIz0IxtU+Io/Iq8yPD5vn197e9y9ArI1PaAUBB4srBRJGNTRHUF/UuMOo9ypOPcCrRrZlWuxKglDqrKchgCD7GqljZQCgFAcL/pG4NLIYbq0P59qSQvXUuQdh3Ix07gkVpw3Fwi3iy/LIxz4ZNKcN0cnwnjYueK208ClHkQrdJ2yqkEg9xgJ+y1txGJ4ODnDI7Sfwv1f+zLFPxM8ZR3e59ZglrxcWQ9GUSYK707MSo4x4mt7YkSudQGSqIzlR1y2kHT98VtjwTyfL/BlkzRgrZo4T4ys7ghY5gGOwVwUJPoNWMn6VfJwuWGrX7lMfE4puky/rnOgpvEPFGg0aWjGrOQ+d+nfoB9axyykmlFrXv1NIKNNyv6GPhP+xJACjWcKO2AB9/rTBHlj9X+tDLNzlb7Iu62MxQCgFAKAUAoBQCgFAReI38cEbSTMFVepPqdgB6kmlWComtZ7phrKpB1wrPqPp8JUE98nUuwwD1rR8q2M480rvr7+5dWdosS6UG3ckkkn1Zjux9zWZaMVFUjfQsKAUAoBQFdYpy5JI/lb8yMemTiRR7BsN/6mO1WdNWUjpJr6ljVS4oBQEC5WvNzxN4Hx3hfB5ri6vZ7NxHJDO/LHRW1O+VPYbAdRg5+9e7n4jHiw4sWaPNGUVfdaI83HilPJOeN009Dt/CHikzSNb3Scm5jBLKdlYDqVz023xk7bgmvPzcAsSWTE+aD29+/Q6sfEc75ZqpIvIePMwkVYyZQxWNRqKv+lmfSAq9C3oPU7V1LElVvQrz2WXDLAQxhM6id3cjeR23dm9yc/wBO1UlJydkpUqOG8VeELeKTn62jikIDQxRhneTOVWHb8vJGTXocPxOSS5Ktrq3+pwcRw0Ivmuk+i/Y38I8S3FqqJewyFGZtEjupm0dUDxjcntnbrVM2LFK5Qkr7U6vyJwZssajOLrvav6mclrc8QmDvGYYlGFLjcL66TuWP7bdfXgzYU9GztxZHvR21rbrGiogwqjAFC5toBQCgFAKAUAoBQCgNc8oRWZzhVBLE9gNyaJXoQ3StlVY2/wCJZLmQMF0nkxHIAVsHW6dDIQBjPwjYbk5u2loikfi+J/QuaoaCgFAKAUAoCstruSYsYiiqjuh1KWbUh0nYMAN9++2KvKKjRSMnKyVBbENqdizAEA4AABIJwB64HUnpVb0otWtkmoJFAKAwePNZZMfMSnR84/0Tx/8Ajkb4ln8w/wAwP81Ndn+Txc7xtf8Ayc3ByrmXme/6T7FoHtr+FctCwWT0ZSfKG9jl0P8AfrT/ABy+GWGWz29/kjirTWRdDveDTCSCF1bUrxqwY9SCARn3xXNONSaZvF2k0TKqWPGoDiPC/h2d7g3l/tICSkeQcE5AJxsFUbAfeu/iM+NQ8PFt1fv8nn8Pgyyn4mb6L3+DuK4D0BQCgFAKAUAoBQCgFAKAo/Guv8HKYwSw0HA6nS6nb16dO/Sr45crsxz3yOi4t3VlVkIKkAqR0KkZGPtVDVO1obKEigFAKAUAoCtMfLuQRgCZSGHrIgBDfUpqB/uirbr0K3UiyqpYUAoBQCgIlpw2KJ5HjjVWlIaRgMFyO5/c/uatKcpJJvYhRSdo33ECyKySKGVhhlYAgg9QQdiKhNp2g0mqZ7BCqKqooVVACqBgADYAAdBRtt2yUqM6gCgFAKAUAoBQCgFAKAUAoBQCgMJog6lW6MMH6H3HSgepQWUv4HTDMzGI5Ec7AAJvskjDZc52JAHb0rSlP5VqZ8zi/if1OiFZmhBvuLRQjzseuMKrOc+4QEj71Ki2Q5JGv8bM+OVD5SM6pGKb9ho0k1Lik9SFJvoZtJcKM6InPcByv7Egg/fFPhDcjT/r+ENolJhf9Mo0A49HPlYfQ0cWivix2enqS24jEF1GWML11a1xj65xUcr7F+ZGiCQTuki55aatLEY1swxqXPyhdQz31bbDeX8Koqvidk24YhWKjJAJA9SBsKqXOaRdfD+e0sjSNbO7NzHUa2hOrEYOlcHOBjbHrQGwcYmVhDojLnkaWy2kLMsvXuSpiPpnI6UBhdeJ2SHnaFKsbpVXJyGtlmbLn0PJYEY8pYDfFASH4xMjkOseFlhQ4LZInKqMZ6FS3+L2oDVB4ikeOCRYtRuYDNHGPjRQY8hgT5iFkycY3XT3BoD0+JDy5ZFUMsCI7jDKzli2oKjboRpIAbJLZXbGaA8Tjc7EgJEMm7C5LHH4WYxZbHXUMHb4f4qA28N47JO3ki8ivGj7jIDwpKWznoOYoxjJwT7UB0FAKAUAoBQCgFAKAUAoBQCgFAKA8YZ2NAV8nBIDjyEAEEKrMi7eqKQpHtjFX8SRR44m+14bFGcxxop/UAM/5utULRioqkSqEigMXQHYgEeh3oCPFw6JSWWKMMerBFBP1IG9TzPayOVbkqoJFARTw6LJPKjy2cnQuTqGGztvkbH1oDZ+GTOdC5230jPlzp39tTY9NR9aAxaxiJYmNCXBDHSPMGwGDbbg4Gc9cUBmbZDklVySpJwOq/CfqO3pQGs8Pi835cfm+LyL5vNq32382/13oD02UflPLTy4C+UeUA5GnbbB9KAyFqg6IvzfKPnOX/zHc+p60BiLGMMGEaalAAbSMgDIABxkAZP70BIoBQCgFAKAUAoBQCgFAKAUAoBQCgFAKAUAoBQCgFAKAUAoBQCgFAKAUAoBQCgFAKAUAoBQCgFAKAUAoBQCgFAKAUAoBQCgFAKAUAoBQCgFAKAUAoBQCgFAKAUAoBQCgFAKA//Z"/>
          <p:cNvSpPr>
            <a:spLocks noChangeAspect="1" noChangeArrowheads="1"/>
          </p:cNvSpPr>
          <p:nvPr/>
        </p:nvSpPr>
        <p:spPr bwMode="auto">
          <a:xfrm>
            <a:off x="155575" y="-1790700"/>
            <a:ext cx="44196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96" y="2143760"/>
            <a:ext cx="5583854" cy="4714240"/>
          </a:xfrm>
          <a:prstGeom prst="rect">
            <a:avLst/>
          </a:prstGeom>
        </p:spPr>
      </p:pic>
      <p:pic>
        <p:nvPicPr>
          <p:cNvPr id="14342" name="Picture 6" descr="http://www.prf.jcu.cz/data/imgs/16/251/97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35" y="759460"/>
            <a:ext cx="5367020" cy="536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static4.depositphotos.com/1012083/289/v/950/depositphotos_2890157-Christmas-Tr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" y="0"/>
            <a:ext cx="2306320" cy="230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tatic.prozeny.cz/images/stories/12-prosinec/12/almi-dekor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2790506"/>
            <a:ext cx="728345" cy="76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vanocni-ozdoby.info/images/vanocni_ozdoby_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295" y="3872864"/>
            <a:ext cx="1063625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rytmusvychod.cz/soubory/obsah/chrudim/2013/img-zvone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91" y="3513838"/>
            <a:ext cx="852169" cy="48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://www.tragic-christian.org/.a/6a00d83455629c69e20192abdcf43b970d-800w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814" y="1719580"/>
            <a:ext cx="1723825" cy="164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vanocni-ozdoby.info/images/vanocni_ozdoby_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" y="5071744"/>
            <a:ext cx="535305" cy="53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www.tragic-christian.org/.a/6a00d83455629c69e20192abdcf43b970d-800w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0" y="2331100"/>
            <a:ext cx="768986" cy="73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http://365psd.com/images/premium/thumbs/110/candle-28694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935" y="1752600"/>
            <a:ext cx="95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http://365psd.com/images/premium/thumbs/110/candle-28694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" y="4445952"/>
            <a:ext cx="403225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http://365psd.com/images/premium/thumbs/110/candle-28694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95" y="2032000"/>
            <a:ext cx="51562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http://365psd.com/images/premium/thumbs/110/candle-28694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95" y="1656080"/>
            <a:ext cx="441113" cy="66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vanocni-ozdoby.info/images/vanocni_ozdoby_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455" y="1881504"/>
            <a:ext cx="535305" cy="53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vanocni-ozdoby.info/images/vanocni_ozdoby_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415" y="3598544"/>
            <a:ext cx="535305" cy="53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rytmusvychod.cz/soubory/obsah/chrudim/2013/img-zvonek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1" y="4377438"/>
            <a:ext cx="852169" cy="48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http://www.tragic-christian.org/.a/6a00d83455629c69e20192abdcf43b970d-800w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095" y="4307840"/>
            <a:ext cx="1172308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http://365psd.com/images/premium/thumbs/110/candle-28694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975" y="812800"/>
            <a:ext cx="441113" cy="66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8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6" t="4773"/>
          <a:stretch>
            <a:fillRect/>
          </a:stretch>
        </p:blipFill>
        <p:spPr bwMode="auto">
          <a:xfrm>
            <a:off x="4159250" y="157163"/>
            <a:ext cx="3873500" cy="654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ovéPole 1"/>
          <p:cNvSpPr txBox="1">
            <a:spLocks noChangeArrowheads="1"/>
          </p:cNvSpPr>
          <p:nvPr/>
        </p:nvSpPr>
        <p:spPr bwMode="auto">
          <a:xfrm>
            <a:off x="8183564" y="1211580"/>
            <a:ext cx="21467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Redox značky</a:t>
            </a:r>
          </a:p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(hrátky s elektrony)</a:t>
            </a:r>
          </a:p>
        </p:txBody>
      </p:sp>
      <p:sp>
        <p:nvSpPr>
          <p:cNvPr id="12293" name="TextovéPole 6"/>
          <p:cNvSpPr txBox="1">
            <a:spLocks noChangeArrowheads="1"/>
          </p:cNvSpPr>
          <p:nvPr/>
        </p:nvSpPr>
        <p:spPr bwMode="auto">
          <a:xfrm>
            <a:off x="8183563" y="4581525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Reaktivní skupiny</a:t>
            </a:r>
          </a:p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(háčky a věšáčky)</a:t>
            </a:r>
          </a:p>
        </p:txBody>
      </p:sp>
      <p:sp>
        <p:nvSpPr>
          <p:cNvPr id="12294" name="TextovéPole 7"/>
          <p:cNvSpPr txBox="1">
            <a:spLocks noChangeArrowheads="1"/>
          </p:cNvSpPr>
          <p:nvPr/>
        </p:nvSpPr>
        <p:spPr bwMode="auto">
          <a:xfrm>
            <a:off x="1992313" y="4707255"/>
            <a:ext cx="1223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Fluorofory</a:t>
            </a:r>
          </a:p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(světýlka)</a:t>
            </a:r>
          </a:p>
        </p:txBody>
      </p:sp>
      <p:sp>
        <p:nvSpPr>
          <p:cNvPr id="12295" name="TextovéPole 9"/>
          <p:cNvSpPr txBox="1">
            <a:spLocks noChangeArrowheads="1"/>
          </p:cNvSpPr>
          <p:nvPr/>
        </p:nvSpPr>
        <p:spPr bwMode="auto">
          <a:xfrm>
            <a:off x="1676401" y="3144520"/>
            <a:ext cx="2044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Ochranné skupiny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466224" y="1792288"/>
            <a:ext cx="226440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prof. Michal Hocek</a:t>
            </a:r>
          </a:p>
          <a:p>
            <a:pPr algn="ctr">
              <a:defRPr/>
            </a:pP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(ÚOCHB AVČR Praha)</a:t>
            </a:r>
          </a:p>
        </p:txBody>
      </p:sp>
      <p:pic>
        <p:nvPicPr>
          <p:cNvPr id="12" name="Picture 11" descr="http://www.uochb.cz/web/document/cms_library/1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81"/>
          <a:stretch>
            <a:fillRect/>
          </a:stretch>
        </p:blipFill>
        <p:spPr bwMode="auto">
          <a:xfrm>
            <a:off x="1895475" y="153989"/>
            <a:ext cx="14287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68160" y="6211669"/>
            <a:ext cx="5516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200" dirty="0">
                <a:latin typeface="Segoe UI" panose="020B0502040204020203" pitchFamily="34" charset="0"/>
              </a:rPr>
              <a:t>Hocek M (2014) Synthesis of Base-Modified 2 '-</a:t>
            </a:r>
            <a:r>
              <a:rPr lang="en-US" sz="1200" dirty="0" err="1">
                <a:latin typeface="Segoe UI" panose="020B0502040204020203" pitchFamily="34" charset="0"/>
              </a:rPr>
              <a:t>Deoxyribonucleoside</a:t>
            </a:r>
            <a:r>
              <a:rPr lang="en-US" sz="1200" dirty="0">
                <a:latin typeface="Segoe UI" panose="020B0502040204020203" pitchFamily="34" charset="0"/>
              </a:rPr>
              <a:t> Triphosphates and Their Use in Enzymatic Synthesis of Modified DNA for Applications in Bioanalysis and Chemical Biology. J Org </a:t>
            </a:r>
            <a:r>
              <a:rPr lang="en-US" sz="1200" dirty="0" err="1">
                <a:latin typeface="Segoe UI" panose="020B0502040204020203" pitchFamily="34" charset="0"/>
              </a:rPr>
              <a:t>Chem</a:t>
            </a:r>
            <a:r>
              <a:rPr lang="en-US" sz="1200" dirty="0">
                <a:latin typeface="Segoe UI" panose="020B0502040204020203" pitchFamily="34" charset="0"/>
              </a:rPr>
              <a:t> 79:9914-9921</a:t>
            </a:r>
          </a:p>
        </p:txBody>
      </p:sp>
    </p:spTree>
    <p:extLst>
      <p:ext uri="{BB962C8B-B14F-4D97-AF65-F5344CB8AC3E}">
        <p14:creationId xmlns:p14="http://schemas.microsoft.com/office/powerpoint/2010/main" val="1858732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30" y="764858"/>
            <a:ext cx="10515600" cy="2852737"/>
          </a:xfrm>
        </p:spPr>
        <p:txBody>
          <a:bodyPr/>
          <a:lstStyle/>
          <a:p>
            <a:pPr algn="ctr"/>
            <a:r>
              <a:rPr lang="cs-CZ" dirty="0"/>
              <a:t>Jak uvidět DNA?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682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upload.wikimedia.org/wikipedia/en/b/bf/Beer_lambert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" y="1635760"/>
            <a:ext cx="3743863" cy="314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agctsequencing.files.wordpress.com/2012/04/figure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95" y="3884087"/>
            <a:ext cx="3227705" cy="261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6" name="Picture 2" descr="http://www.i60.cz/obrazky/velke/duha_201204202255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95" y="3889697"/>
            <a:ext cx="3918585" cy="26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DNA je ve viditelném světle bezbarvá</a:t>
            </a:r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52"/>
          <a:stretch/>
        </p:blipFill>
        <p:spPr bwMode="auto">
          <a:xfrm rot="5400000">
            <a:off x="8642351" y="770893"/>
            <a:ext cx="1548130" cy="3476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39921" y="1991360"/>
            <a:ext cx="3545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Báze DNA absorbují ultrafialové světlo</a:t>
            </a:r>
          </a:p>
        </p:txBody>
      </p:sp>
    </p:spTree>
    <p:extLst>
      <p:ext uri="{BB962C8B-B14F-4D97-AF65-F5344CB8AC3E}">
        <p14:creationId xmlns:p14="http://schemas.microsoft.com/office/powerpoint/2010/main" val="1002051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oudění">
  <a:themeElements>
    <a:clrScheme name="1_Proudění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_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roudění">
  <a:themeElements>
    <a:clrScheme name="1_Proudění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_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3105</TotalTime>
  <Words>996</Words>
  <Application>Microsoft Office PowerPoint</Application>
  <PresentationFormat>Širokoúhlá obrazovka</PresentationFormat>
  <Paragraphs>257</Paragraphs>
  <Slides>56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56</vt:i4>
      </vt:variant>
    </vt:vector>
  </HeadingPairs>
  <TitlesOfParts>
    <vt:vector size="70" baseType="lpstr">
      <vt:lpstr>ＭＳ Ｐゴシック</vt:lpstr>
      <vt:lpstr>Arial</vt:lpstr>
      <vt:lpstr>Calibri</vt:lpstr>
      <vt:lpstr>Calibri Light</vt:lpstr>
      <vt:lpstr>Courier New</vt:lpstr>
      <vt:lpstr>Garamond</vt:lpstr>
      <vt:lpstr>Segoe UI</vt:lpstr>
      <vt:lpstr>Times New Roman</vt:lpstr>
      <vt:lpstr>Wingdings</vt:lpstr>
      <vt:lpstr>Office Theme</vt:lpstr>
      <vt:lpstr>1_Proudění</vt:lpstr>
      <vt:lpstr>2_Proudění</vt:lpstr>
      <vt:lpstr>ISIS/Draw Sketch</vt:lpstr>
      <vt:lpstr>Graph</vt:lpstr>
      <vt:lpstr>Vánoční výzdoba DNA  aneb světýlka, elektrony a háčky  ve službách biochemiků a biologů</vt:lpstr>
      <vt:lpstr>Prezentace aplikace PowerPoint</vt:lpstr>
      <vt:lpstr>Co je to DNA? </vt:lpstr>
      <vt:lpstr>Prezentace aplikace PowerPoint</vt:lpstr>
      <vt:lpstr>Prezentace aplikace PowerPoint</vt:lpstr>
      <vt:lpstr>Prezentace aplikace PowerPoint</vt:lpstr>
      <vt:lpstr>Prezentace aplikace PowerPoint</vt:lpstr>
      <vt:lpstr>Jak uvidět DNA? </vt:lpstr>
      <vt:lpstr>DNA je ve viditelném světle bezbarvá</vt:lpstr>
      <vt:lpstr>Můžeme si pomoci fluorescencí?</vt:lpstr>
      <vt:lpstr>Prezentace aplikace PowerPoint</vt:lpstr>
      <vt:lpstr>DNA nijak zajímavě nefluoreskuje... </vt:lpstr>
      <vt:lpstr>...ale fluoreskují některé látky, když se na DNA navážou!</vt:lpstr>
      <vt:lpstr>Elektroforéza DNA v agarózovém gelu: třídění molekul DNA podle velikosti</vt:lpstr>
      <vt:lpstr>Je možné vidět gen?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Vícebarevné značení?</vt:lpstr>
      <vt:lpstr>Prezentace aplikace PowerPoint</vt:lpstr>
      <vt:lpstr>Fluorescenční in-situ hybridizace</vt:lpstr>
      <vt:lpstr>Proteiny rozsvěcují světýlka na DNA</vt:lpstr>
      <vt:lpstr>Světlo medúzy: zelený fluoreskující protein (fluorofor svítí lépe, když nemůže rotovat: např. je-li uvězněn v proteinu)</vt:lpstr>
      <vt:lpstr>Jak vánoční výzdobu DNA uskutečnit? </vt:lpstr>
      <vt:lpstr>Značení DNA pomocí enzymů a modifikovaných stavebních kamenů  – deoxynukleosid trifosfátů</vt:lpstr>
      <vt:lpstr>Prodlužování primeru (podstata replikace DNA)</vt:lpstr>
      <vt:lpstr>Prezentace aplikace PowerPoint</vt:lpstr>
      <vt:lpstr>Prodlužování primeru s modifikovanými dNTP</vt:lpstr>
      <vt:lpstr>Prodlužování primeru s modifikovanými dNTP</vt:lpstr>
      <vt:lpstr>Prezentace aplikace PowerPoint</vt:lpstr>
      <vt:lpstr>Můžeme vidět změnu jednoho písmenka v DNA (bodovou mutaci)?</vt:lpstr>
      <vt:lpstr>Prezentace aplikace PowerPoint</vt:lpstr>
      <vt:lpstr>Prezentace aplikace PowerPoint</vt:lpstr>
      <vt:lpstr>Prezentace aplikace PowerPoint</vt:lpstr>
      <vt:lpstr>Detekce mutací </vt:lpstr>
      <vt:lpstr>Detekce mutací </vt:lpstr>
      <vt:lpstr>Místo světýlek elektrické proudy?</vt:lpstr>
      <vt:lpstr>Prezentace aplikace PowerPoint</vt:lpstr>
      <vt:lpstr>Prezentace aplikace PowerPoint</vt:lpstr>
      <vt:lpstr>Prezentace aplikace PowerPoint</vt:lpstr>
      <vt:lpstr>Elektroaktivita DNA</vt:lpstr>
      <vt:lpstr>Prezentace aplikace PowerPoint</vt:lpstr>
      <vt:lpstr>Prezentace aplikace PowerPoint</vt:lpstr>
      <vt:lpstr>Kombinace benzofurazanu a nitrofenylu</vt:lpstr>
      <vt:lpstr>Háčky a věšáčky</vt:lpstr>
      <vt:lpstr>Prezentace aplikace PowerPoint</vt:lpstr>
      <vt:lpstr>Zachycení proteinu na DNA nesoucí vhodný háček</vt:lpstr>
      <vt:lpstr>Molekulární rybaření</vt:lpstr>
      <vt:lpstr>Děkuji za pozornost!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MF</dc:creator>
  <cp:lastModifiedBy>Fojta Miroslav (114826)</cp:lastModifiedBy>
  <cp:revision>66</cp:revision>
  <dcterms:created xsi:type="dcterms:W3CDTF">2015-11-01T05:42:26Z</dcterms:created>
  <dcterms:modified xsi:type="dcterms:W3CDTF">2020-12-17T08:49:23Z</dcterms:modified>
</cp:coreProperties>
</file>