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6" r:id="rId21"/>
    <p:sldId id="274"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48E77-5228-4337-936F-A168E0FEDF41}" type="datetimeFigureOut">
              <a:rPr lang="cs-CZ" smtClean="0"/>
              <a:pPr/>
              <a:t>30.10.2019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4B97D-9CEB-4008-94CB-8B7A9725C7DA}" type="slidenum">
              <a:rPr lang="cs-CZ" smtClean="0"/>
              <a:pPr/>
              <a:t>‹#›</a:t>
            </a:fld>
            <a:endParaRPr lang="cs-CZ"/>
          </a:p>
        </p:txBody>
      </p:sp>
    </p:spTree>
    <p:extLst>
      <p:ext uri="{BB962C8B-B14F-4D97-AF65-F5344CB8AC3E}">
        <p14:creationId xmlns:p14="http://schemas.microsoft.com/office/powerpoint/2010/main" val="347046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AA4B97D-9CEB-4008-94CB-8B7A9725C7DA}" type="slidenum">
              <a:rPr lang="cs-CZ" smtClean="0"/>
              <a:pPr/>
              <a:t>8</a:t>
            </a:fld>
            <a:endParaRPr lang="cs-CZ"/>
          </a:p>
        </p:txBody>
      </p:sp>
    </p:spTree>
    <p:extLst>
      <p:ext uri="{BB962C8B-B14F-4D97-AF65-F5344CB8AC3E}">
        <p14:creationId xmlns:p14="http://schemas.microsoft.com/office/powerpoint/2010/main" val="289660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AA4B97D-9CEB-4008-94CB-8B7A9725C7DA}" type="slidenum">
              <a:rPr lang="cs-CZ" smtClean="0"/>
              <a:pPr/>
              <a:t>9</a:t>
            </a:fld>
            <a:endParaRPr lang="cs-CZ"/>
          </a:p>
        </p:txBody>
      </p:sp>
    </p:spTree>
    <p:extLst>
      <p:ext uri="{BB962C8B-B14F-4D97-AF65-F5344CB8AC3E}">
        <p14:creationId xmlns:p14="http://schemas.microsoft.com/office/powerpoint/2010/main" val="143022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AA4B97D-9CEB-4008-94CB-8B7A9725C7DA}" type="slidenum">
              <a:rPr lang="cs-CZ" smtClean="0"/>
              <a:pPr/>
              <a:t>11</a:t>
            </a:fld>
            <a:endParaRPr lang="cs-CZ"/>
          </a:p>
        </p:txBody>
      </p:sp>
    </p:spTree>
    <p:extLst>
      <p:ext uri="{BB962C8B-B14F-4D97-AF65-F5344CB8AC3E}">
        <p14:creationId xmlns:p14="http://schemas.microsoft.com/office/powerpoint/2010/main" val="273438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cs-CZ" smtClean="0"/>
              <a:t>Kliknutím lze upravit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7" name="Date Placeholder 6"/>
          <p:cNvSpPr>
            <a:spLocks noGrp="1"/>
          </p:cNvSpPr>
          <p:nvPr>
            <p:ph type="dt" sz="half" idx="10"/>
          </p:nvPr>
        </p:nvSpPr>
        <p:spPr/>
        <p:txBody>
          <a:bodyPr/>
          <a:lstStyle/>
          <a:p>
            <a:r>
              <a:rPr lang="cs-CZ" smtClean="0"/>
              <a:t>2010</a:t>
            </a:r>
            <a:endParaRPr lang="cs-CZ"/>
          </a:p>
        </p:txBody>
      </p:sp>
      <p:sp>
        <p:nvSpPr>
          <p:cNvPr id="8" name="Slide Number Placeholder 7"/>
          <p:cNvSpPr>
            <a:spLocks noGrp="1"/>
          </p:cNvSpPr>
          <p:nvPr>
            <p:ph type="sldNum" sz="quarter" idx="11"/>
          </p:nvPr>
        </p:nvSpPr>
        <p:spPr/>
        <p:txBody>
          <a:bodyPr/>
          <a:lstStyle/>
          <a:p>
            <a:fld id="{69E4C515-1FC9-460B-9F04-E18E1C0A1F4A}" type="slidenum">
              <a:rPr lang="cs-CZ" smtClean="0"/>
              <a:pPr/>
              <a:t>‹#›</a:t>
            </a:fld>
            <a:endParaRPr lang="cs-CZ"/>
          </a:p>
        </p:txBody>
      </p:sp>
      <p:sp>
        <p:nvSpPr>
          <p:cNvPr id="9" name="Footer Placeholder 8"/>
          <p:cNvSpPr>
            <a:spLocks noGrp="1"/>
          </p:cNvSpPr>
          <p:nvPr>
            <p:ph type="ftr" sz="quarter" idx="12"/>
          </p:nvPr>
        </p:nvSpPr>
        <p:spPr/>
        <p:txBody>
          <a:bodyPr/>
          <a:lstStyle/>
          <a:p>
            <a:r>
              <a:rPr lang="cs-CZ" smtClean="0"/>
              <a:t>prof. Otruba</a:t>
            </a: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cs-CZ" smtClean="0"/>
              <a:t>2010</a:t>
            </a:r>
            <a:endParaRPr lang="cs-CZ"/>
          </a:p>
        </p:txBody>
      </p:sp>
      <p:sp>
        <p:nvSpPr>
          <p:cNvPr id="5" name="Footer Placeholder 4"/>
          <p:cNvSpPr>
            <a:spLocks noGrp="1"/>
          </p:cNvSpPr>
          <p:nvPr>
            <p:ph type="ftr" sz="quarter" idx="11"/>
          </p:nvPr>
        </p:nvSpPr>
        <p:spPr/>
        <p:txBody>
          <a:bodyPr/>
          <a:lstStyle/>
          <a:p>
            <a:r>
              <a:rPr lang="cs-CZ" smtClean="0"/>
              <a:t>prof. Otruba</a:t>
            </a:r>
            <a:endParaRPr lang="cs-CZ"/>
          </a:p>
        </p:txBody>
      </p:sp>
      <p:sp>
        <p:nvSpPr>
          <p:cNvPr id="6" name="Slide Number Placeholder 5"/>
          <p:cNvSpPr>
            <a:spLocks noGrp="1"/>
          </p:cNvSpPr>
          <p:nvPr>
            <p:ph type="sldNum" sz="quarter" idx="12"/>
          </p:nvPr>
        </p:nvSpPr>
        <p:spPr/>
        <p:txBody>
          <a:bodyPr/>
          <a:lstStyle/>
          <a:p>
            <a:fld id="{69E4C515-1FC9-460B-9F04-E18E1C0A1F4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r>
              <a:rPr lang="cs-CZ" smtClean="0"/>
              <a:t>2010</a:t>
            </a:r>
            <a:endParaRPr lang="cs-CZ"/>
          </a:p>
        </p:txBody>
      </p:sp>
      <p:sp>
        <p:nvSpPr>
          <p:cNvPr id="5" name="Footer Placeholder 4"/>
          <p:cNvSpPr>
            <a:spLocks noGrp="1"/>
          </p:cNvSpPr>
          <p:nvPr>
            <p:ph type="ftr" sz="quarter" idx="11"/>
          </p:nvPr>
        </p:nvSpPr>
        <p:spPr/>
        <p:txBody>
          <a:bodyPr/>
          <a:lstStyle/>
          <a:p>
            <a:r>
              <a:rPr lang="cs-CZ" smtClean="0"/>
              <a:t>prof. Otruba</a:t>
            </a:r>
            <a:endParaRPr lang="cs-CZ"/>
          </a:p>
        </p:txBody>
      </p:sp>
      <p:sp>
        <p:nvSpPr>
          <p:cNvPr id="6" name="Slide Number Placeholder 5"/>
          <p:cNvSpPr>
            <a:spLocks noGrp="1"/>
          </p:cNvSpPr>
          <p:nvPr>
            <p:ph type="sldNum" sz="quarter" idx="12"/>
          </p:nvPr>
        </p:nvSpPr>
        <p:spPr/>
        <p:txBody>
          <a:bodyPr/>
          <a:lstStyle/>
          <a:p>
            <a:fld id="{69E4C515-1FC9-460B-9F04-E18E1C0A1F4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10"/>
          </p:nvPr>
        </p:nvSpPr>
        <p:spPr/>
        <p:txBody>
          <a:bodyPr/>
          <a:lstStyle/>
          <a:p>
            <a:r>
              <a:rPr lang="cs-CZ" smtClean="0"/>
              <a:t>2010</a:t>
            </a:r>
            <a:endParaRPr lang="cs-CZ"/>
          </a:p>
        </p:txBody>
      </p:sp>
      <p:sp>
        <p:nvSpPr>
          <p:cNvPr id="5" name="Footer Placeholder 4"/>
          <p:cNvSpPr>
            <a:spLocks noGrp="1"/>
          </p:cNvSpPr>
          <p:nvPr>
            <p:ph type="ftr" sz="quarter" idx="11"/>
          </p:nvPr>
        </p:nvSpPr>
        <p:spPr/>
        <p:txBody>
          <a:bodyPr/>
          <a:lstStyle/>
          <a:p>
            <a:r>
              <a:rPr lang="cs-CZ" smtClean="0"/>
              <a:t>prof. Otruba</a:t>
            </a:r>
            <a:endParaRPr lang="cs-CZ"/>
          </a:p>
        </p:txBody>
      </p:sp>
      <p:sp>
        <p:nvSpPr>
          <p:cNvPr id="6" name="Slide Number Placeholder 5"/>
          <p:cNvSpPr>
            <a:spLocks noGrp="1"/>
          </p:cNvSpPr>
          <p:nvPr>
            <p:ph type="sldNum" sz="quarter" idx="12"/>
          </p:nvPr>
        </p:nvSpPr>
        <p:spPr/>
        <p:txBody>
          <a:bodyPr/>
          <a:lstStyle/>
          <a:p>
            <a:fld id="{69E4C515-1FC9-460B-9F04-E18E1C0A1F4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cs-CZ" smtClean="0"/>
              <a:t>Kliknutím lze upravit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r>
              <a:rPr lang="cs-CZ" smtClean="0"/>
              <a:t>2010</a:t>
            </a:r>
            <a:endParaRPr lang="cs-CZ"/>
          </a:p>
        </p:txBody>
      </p:sp>
      <p:sp>
        <p:nvSpPr>
          <p:cNvPr id="5" name="Footer Placeholder 4"/>
          <p:cNvSpPr>
            <a:spLocks noGrp="1"/>
          </p:cNvSpPr>
          <p:nvPr>
            <p:ph type="ftr" sz="quarter" idx="11"/>
          </p:nvPr>
        </p:nvSpPr>
        <p:spPr/>
        <p:txBody>
          <a:bodyPr/>
          <a:lstStyle/>
          <a:p>
            <a:r>
              <a:rPr lang="cs-CZ" smtClean="0"/>
              <a:t>prof. Otruba</a:t>
            </a:r>
            <a:endParaRPr lang="cs-CZ"/>
          </a:p>
        </p:txBody>
      </p:sp>
      <p:sp>
        <p:nvSpPr>
          <p:cNvPr id="6" name="Slide Number Placeholder 5"/>
          <p:cNvSpPr>
            <a:spLocks noGrp="1"/>
          </p:cNvSpPr>
          <p:nvPr>
            <p:ph type="sldNum" sz="quarter" idx="12"/>
          </p:nvPr>
        </p:nvSpPr>
        <p:spPr/>
        <p:txBody>
          <a:bodyPr/>
          <a:lstStyle/>
          <a:p>
            <a:fld id="{69E4C515-1FC9-460B-9F04-E18E1C0A1F4A}" type="slidenum">
              <a:rPr lang="cs-CZ" smtClean="0"/>
              <a:pPr/>
              <a:t>‹#›</a:t>
            </a:fld>
            <a:endParaRPr lang="cs-CZ"/>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5" name="Date Placeholder 4"/>
          <p:cNvSpPr>
            <a:spLocks noGrp="1"/>
          </p:cNvSpPr>
          <p:nvPr>
            <p:ph type="dt" sz="half" idx="10"/>
          </p:nvPr>
        </p:nvSpPr>
        <p:spPr/>
        <p:txBody>
          <a:bodyPr/>
          <a:lstStyle/>
          <a:p>
            <a:r>
              <a:rPr lang="cs-CZ" smtClean="0"/>
              <a:t>2010</a:t>
            </a:r>
            <a:endParaRPr lang="cs-CZ"/>
          </a:p>
        </p:txBody>
      </p:sp>
      <p:sp>
        <p:nvSpPr>
          <p:cNvPr id="6" name="Footer Placeholder 5"/>
          <p:cNvSpPr>
            <a:spLocks noGrp="1"/>
          </p:cNvSpPr>
          <p:nvPr>
            <p:ph type="ftr" sz="quarter" idx="11"/>
          </p:nvPr>
        </p:nvSpPr>
        <p:spPr/>
        <p:txBody>
          <a:bodyPr/>
          <a:lstStyle/>
          <a:p>
            <a:r>
              <a:rPr lang="cs-CZ" smtClean="0"/>
              <a:t>prof. Otruba</a:t>
            </a:r>
            <a:endParaRPr lang="cs-CZ"/>
          </a:p>
        </p:txBody>
      </p:sp>
      <p:sp>
        <p:nvSpPr>
          <p:cNvPr id="7" name="Slide Number Placeholder 6"/>
          <p:cNvSpPr>
            <a:spLocks noGrp="1"/>
          </p:cNvSpPr>
          <p:nvPr>
            <p:ph type="sldNum" sz="quarter" idx="12"/>
          </p:nvPr>
        </p:nvSpPr>
        <p:spPr/>
        <p:txBody>
          <a:bodyPr/>
          <a:lstStyle/>
          <a:p>
            <a:fld id="{69E4C515-1FC9-460B-9F04-E18E1C0A1F4A}" type="slidenum">
              <a:rPr lang="cs-CZ" smtClean="0"/>
              <a:pPr/>
              <a:t>‹#›</a:t>
            </a:fld>
            <a:endParaRPr lang="cs-CZ"/>
          </a:p>
        </p:txBody>
      </p:sp>
      <p:sp>
        <p:nvSpPr>
          <p:cNvPr id="9" name="Content Placeholder 8"/>
          <p:cNvSpPr>
            <a:spLocks noGrp="1"/>
          </p:cNvSpPr>
          <p:nvPr>
            <p:ph sz="quarter" idx="13"/>
          </p:nvPr>
        </p:nvSpPr>
        <p:spPr>
          <a:xfrm>
            <a:off x="365760" y="1600200"/>
            <a:ext cx="4041648" cy="45262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r>
              <a:rPr lang="cs-CZ" smtClean="0"/>
              <a:t>2010</a:t>
            </a:r>
            <a:endParaRPr lang="cs-CZ"/>
          </a:p>
        </p:txBody>
      </p:sp>
      <p:sp>
        <p:nvSpPr>
          <p:cNvPr id="8" name="Footer Placeholder 7"/>
          <p:cNvSpPr>
            <a:spLocks noGrp="1"/>
          </p:cNvSpPr>
          <p:nvPr>
            <p:ph type="ftr" sz="quarter" idx="11"/>
          </p:nvPr>
        </p:nvSpPr>
        <p:spPr/>
        <p:txBody>
          <a:bodyPr/>
          <a:lstStyle/>
          <a:p>
            <a:r>
              <a:rPr lang="cs-CZ" smtClean="0"/>
              <a:t>prof. Otruba</a:t>
            </a:r>
            <a:endParaRPr lang="cs-CZ"/>
          </a:p>
        </p:txBody>
      </p:sp>
      <p:sp>
        <p:nvSpPr>
          <p:cNvPr id="9" name="Slide Number Placeholder 8"/>
          <p:cNvSpPr>
            <a:spLocks noGrp="1"/>
          </p:cNvSpPr>
          <p:nvPr>
            <p:ph type="sldNum" sz="quarter" idx="12"/>
          </p:nvPr>
        </p:nvSpPr>
        <p:spPr/>
        <p:txBody>
          <a:bodyPr/>
          <a:lstStyle/>
          <a:p>
            <a:fld id="{69E4C515-1FC9-460B-9F04-E18E1C0A1F4A}" type="slidenum">
              <a:rPr lang="cs-CZ" smtClean="0"/>
              <a:pPr/>
              <a:t>‹#›</a:t>
            </a:fld>
            <a:endParaRPr lang="cs-CZ"/>
          </a:p>
        </p:txBody>
      </p:sp>
      <p:sp>
        <p:nvSpPr>
          <p:cNvPr id="11" name="Content Placeholder 10"/>
          <p:cNvSpPr>
            <a:spLocks noGrp="1"/>
          </p:cNvSpPr>
          <p:nvPr>
            <p:ph sz="quarter" idx="13"/>
          </p:nvPr>
        </p:nvSpPr>
        <p:spPr>
          <a:xfrm>
            <a:off x="457200" y="2212848"/>
            <a:ext cx="4041648" cy="391363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r>
              <a:rPr lang="cs-CZ" smtClean="0"/>
              <a:t>2010</a:t>
            </a:r>
            <a:endParaRPr lang="cs-CZ"/>
          </a:p>
        </p:txBody>
      </p:sp>
      <p:sp>
        <p:nvSpPr>
          <p:cNvPr id="4" name="Footer Placeholder 3"/>
          <p:cNvSpPr>
            <a:spLocks noGrp="1"/>
          </p:cNvSpPr>
          <p:nvPr>
            <p:ph type="ftr" sz="quarter" idx="11"/>
          </p:nvPr>
        </p:nvSpPr>
        <p:spPr/>
        <p:txBody>
          <a:bodyPr/>
          <a:lstStyle/>
          <a:p>
            <a:r>
              <a:rPr lang="cs-CZ" smtClean="0"/>
              <a:t>prof. Otruba</a:t>
            </a:r>
            <a:endParaRPr lang="cs-CZ"/>
          </a:p>
        </p:txBody>
      </p:sp>
      <p:sp>
        <p:nvSpPr>
          <p:cNvPr id="5" name="Slide Number Placeholder 4"/>
          <p:cNvSpPr>
            <a:spLocks noGrp="1"/>
          </p:cNvSpPr>
          <p:nvPr>
            <p:ph type="sldNum" sz="quarter" idx="12"/>
          </p:nvPr>
        </p:nvSpPr>
        <p:spPr/>
        <p:txBody>
          <a:bodyPr/>
          <a:lstStyle/>
          <a:p>
            <a:fld id="{69E4C515-1FC9-460B-9F04-E18E1C0A1F4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smtClean="0"/>
              <a:t>2010</a:t>
            </a:r>
            <a:endParaRPr lang="cs-CZ"/>
          </a:p>
        </p:txBody>
      </p:sp>
      <p:sp>
        <p:nvSpPr>
          <p:cNvPr id="3" name="Footer Placeholder 2"/>
          <p:cNvSpPr>
            <a:spLocks noGrp="1"/>
          </p:cNvSpPr>
          <p:nvPr>
            <p:ph type="ftr" sz="quarter" idx="11"/>
          </p:nvPr>
        </p:nvSpPr>
        <p:spPr/>
        <p:txBody>
          <a:bodyPr/>
          <a:lstStyle/>
          <a:p>
            <a:r>
              <a:rPr lang="cs-CZ" smtClean="0"/>
              <a:t>prof. Otruba</a:t>
            </a:r>
            <a:endParaRPr lang="cs-CZ"/>
          </a:p>
        </p:txBody>
      </p:sp>
      <p:sp>
        <p:nvSpPr>
          <p:cNvPr id="4" name="Slide Number Placeholder 3"/>
          <p:cNvSpPr>
            <a:spLocks noGrp="1"/>
          </p:cNvSpPr>
          <p:nvPr>
            <p:ph type="sldNum" sz="quarter" idx="12"/>
          </p:nvPr>
        </p:nvSpPr>
        <p:spPr/>
        <p:txBody>
          <a:bodyPr/>
          <a:lstStyle/>
          <a:p>
            <a:fld id="{69E4C515-1FC9-460B-9F04-E18E1C0A1F4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cs-CZ" smtClean="0"/>
              <a:t>Kliknutím lze upravit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cs-CZ" smtClean="0"/>
              <a:t>2010</a:t>
            </a:r>
            <a:endParaRPr lang="cs-CZ"/>
          </a:p>
        </p:txBody>
      </p:sp>
      <p:sp>
        <p:nvSpPr>
          <p:cNvPr id="6" name="Footer Placeholder 5"/>
          <p:cNvSpPr>
            <a:spLocks noGrp="1"/>
          </p:cNvSpPr>
          <p:nvPr>
            <p:ph type="ftr" sz="quarter" idx="11"/>
          </p:nvPr>
        </p:nvSpPr>
        <p:spPr/>
        <p:txBody>
          <a:bodyPr/>
          <a:lstStyle/>
          <a:p>
            <a:r>
              <a:rPr lang="cs-CZ" smtClean="0"/>
              <a:t>prof. Otruba</a:t>
            </a:r>
            <a:endParaRPr lang="cs-CZ"/>
          </a:p>
        </p:txBody>
      </p:sp>
      <p:sp>
        <p:nvSpPr>
          <p:cNvPr id="7" name="Slide Number Placeholder 6"/>
          <p:cNvSpPr>
            <a:spLocks noGrp="1"/>
          </p:cNvSpPr>
          <p:nvPr>
            <p:ph type="sldNum" sz="quarter" idx="12"/>
          </p:nvPr>
        </p:nvSpPr>
        <p:spPr/>
        <p:txBody>
          <a:bodyPr/>
          <a:lstStyle/>
          <a:p>
            <a:fld id="{69E4C515-1FC9-460B-9F04-E18E1C0A1F4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cs-CZ" smtClean="0"/>
              <a:t>Kliknutím lze upravit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r>
              <a:rPr lang="cs-CZ" smtClean="0"/>
              <a:t>2010</a:t>
            </a:r>
            <a:endParaRPr lang="cs-CZ"/>
          </a:p>
        </p:txBody>
      </p:sp>
      <p:sp>
        <p:nvSpPr>
          <p:cNvPr id="6" name="Footer Placeholder 5"/>
          <p:cNvSpPr>
            <a:spLocks noGrp="1"/>
          </p:cNvSpPr>
          <p:nvPr>
            <p:ph type="ftr" sz="quarter" idx="11"/>
          </p:nvPr>
        </p:nvSpPr>
        <p:spPr/>
        <p:txBody>
          <a:bodyPr/>
          <a:lstStyle/>
          <a:p>
            <a:r>
              <a:rPr lang="cs-CZ" smtClean="0"/>
              <a:t>prof. Otruba</a:t>
            </a:r>
            <a:endParaRPr lang="cs-CZ"/>
          </a:p>
        </p:txBody>
      </p:sp>
      <p:sp>
        <p:nvSpPr>
          <p:cNvPr id="7" name="Slide Number Placeholder 6"/>
          <p:cNvSpPr>
            <a:spLocks noGrp="1"/>
          </p:cNvSpPr>
          <p:nvPr>
            <p:ph type="sldNum" sz="quarter" idx="12"/>
          </p:nvPr>
        </p:nvSpPr>
        <p:spPr/>
        <p:txBody>
          <a:bodyPr/>
          <a:lstStyle/>
          <a:p>
            <a:fld id="{69E4C515-1FC9-460B-9F04-E18E1C0A1F4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cs-CZ" smtClean="0"/>
              <a:t>2010</a:t>
            </a:r>
            <a:endParaRPr lang="cs-CZ"/>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cs-CZ" smtClean="0"/>
              <a:t>prof. Otruba</a:t>
            </a:r>
            <a:endParaRPr lang="cs-CZ"/>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9E4C515-1FC9-460B-9F04-E18E1C0A1F4A}" type="slidenum">
              <a:rPr lang="cs-CZ" smtClean="0"/>
              <a:pPr/>
              <a:t>‹#›</a:t>
            </a:fld>
            <a:endParaRPr lang="cs-CZ"/>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err="1" smtClean="0"/>
              <a:t>Optogalvanic</a:t>
            </a:r>
            <a:r>
              <a:rPr lang="en-US" dirty="0" smtClean="0"/>
              <a:t> spectrometry</a:t>
            </a:r>
            <a:endParaRPr lang="en-US" dirty="0"/>
          </a:p>
        </p:txBody>
      </p:sp>
      <p:sp>
        <p:nvSpPr>
          <p:cNvPr id="3" name="Podnadpis 2"/>
          <p:cNvSpPr>
            <a:spLocks noGrp="1"/>
          </p:cNvSpPr>
          <p:nvPr>
            <p:ph type="subTitle" idx="1"/>
          </p:nvPr>
        </p:nvSpPr>
        <p:spPr/>
        <p:txBody>
          <a:bodyPr/>
          <a:lstStyle/>
          <a:p>
            <a:r>
              <a:rPr lang="cs-CZ" dirty="0" smtClean="0"/>
              <a:t>Vítězslav Otruba</a:t>
            </a:r>
            <a:endParaRPr lang="cs-CZ" dirty="0"/>
          </a:p>
        </p:txBody>
      </p:sp>
    </p:spTree>
    <p:extLst>
      <p:ext uri="{BB962C8B-B14F-4D97-AF65-F5344CB8AC3E}">
        <p14:creationId xmlns:p14="http://schemas.microsoft.com/office/powerpoint/2010/main" val="153514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7424"/>
            <a:ext cx="8229600" cy="1600200"/>
          </a:xfrm>
        </p:spPr>
        <p:txBody>
          <a:bodyPr/>
          <a:lstStyle/>
          <a:p>
            <a:r>
              <a:rPr lang="en-US" sz="4800" dirty="0" smtClean="0"/>
              <a:t>Basic integrator modes</a:t>
            </a:r>
            <a:endParaRPr lang="en-US" sz="4800" dirty="0"/>
          </a:p>
        </p:txBody>
      </p:sp>
      <p:sp>
        <p:nvSpPr>
          <p:cNvPr id="3" name="Zástupný symbol pro obsah 2"/>
          <p:cNvSpPr>
            <a:spLocks noGrp="1"/>
          </p:cNvSpPr>
          <p:nvPr>
            <p:ph sz="half" idx="2"/>
          </p:nvPr>
        </p:nvSpPr>
        <p:spPr/>
        <p:txBody>
          <a:bodyPr>
            <a:normAutofit/>
          </a:bodyPr>
          <a:lstStyle/>
          <a:p>
            <a:r>
              <a:rPr lang="en-US" sz="2200" dirty="0" smtClean="0"/>
              <a:t>In the second case,  in the time of the pulse waveform scanning is performed. It is also possible to set an arbitrarily wide time window for the selected time resolution of the pulse waveform.</a:t>
            </a:r>
            <a:endParaRPr lang="en-US" sz="2200"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69E4C515-1FC9-460B-9F04-E18E1C0A1F4A}" type="slidenum">
              <a:rPr lang="en-US" smtClean="0"/>
              <a:pPr/>
              <a:t>10</a:t>
            </a:fld>
            <a:endParaRPr lang="en-US" dirty="0"/>
          </a:p>
        </p:txBody>
      </p:sp>
      <p:sp>
        <p:nvSpPr>
          <p:cNvPr id="7" name="Zástupný symbol pro obsah 6"/>
          <p:cNvSpPr>
            <a:spLocks noGrp="1"/>
          </p:cNvSpPr>
          <p:nvPr>
            <p:ph sz="quarter" idx="13"/>
          </p:nvPr>
        </p:nvSpPr>
        <p:spPr>
          <a:xfrm>
            <a:off x="251520" y="1600200"/>
            <a:ext cx="4536504" cy="4526280"/>
          </a:xfrm>
        </p:spPr>
        <p:txBody>
          <a:bodyPr>
            <a:normAutofit/>
          </a:bodyPr>
          <a:lstStyle/>
          <a:p>
            <a:r>
              <a:rPr lang="en-US" sz="2200" dirty="0" smtClean="0"/>
              <a:t>The integrator can be used as a gateway that transmits periodic signals comparable to pulse duration </a:t>
            </a:r>
            <a:r>
              <a:rPr lang="en-US" sz="2200" dirty="0" err="1" smtClean="0"/>
              <a:t>Δt</a:t>
            </a:r>
            <a:r>
              <a:rPr lang="en-US" sz="2200" dirty="0" smtClean="0"/>
              <a:t>. The gate opening length can be freely set, including the determination of the sample pulse offset against the measured pulse.</a:t>
            </a:r>
            <a:endParaRPr lang="en-US" sz="2200" dirty="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49913" y="4725145"/>
            <a:ext cx="394394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716016" y="4653137"/>
            <a:ext cx="396044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68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LEI - </a:t>
            </a:r>
            <a:r>
              <a:rPr lang="cs-CZ" dirty="0" err="1" smtClean="0"/>
              <a:t>flame</a:t>
            </a:r>
            <a:endParaRPr lang="cs-CZ"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11</a:t>
            </a:fld>
            <a:endParaRPr lang="cs-CZ"/>
          </a:p>
        </p:txBody>
      </p:sp>
      <p:sp>
        <p:nvSpPr>
          <p:cNvPr id="7" name="Zástupný symbol pro obsah 6"/>
          <p:cNvSpPr>
            <a:spLocks noGrp="1"/>
          </p:cNvSpPr>
          <p:nvPr>
            <p:ph sz="quarter" idx="13"/>
          </p:nvPr>
        </p:nvSpPr>
        <p:spPr/>
        <p:txBody>
          <a:bodyPr/>
          <a:lstStyle/>
          <a:p>
            <a:r>
              <a:rPr lang="en-US" dirty="0"/>
              <a:t>Dynamic range of concentrations</a:t>
            </a:r>
          </a:p>
          <a:p>
            <a:r>
              <a:rPr lang="en-US" dirty="0"/>
              <a:t>The linear concentration range is 4 - 5 orders of magnitude</a:t>
            </a:r>
          </a:p>
          <a:p>
            <a:r>
              <a:rPr lang="en-US" dirty="0"/>
              <a:t>Application in practice to about 20 elements</a:t>
            </a:r>
            <a:endParaRPr lang="cs-CZ" dirty="0" smtClean="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24"/>
          <a:stretch/>
        </p:blipFill>
        <p:spPr bwMode="auto">
          <a:xfrm>
            <a:off x="4355976" y="1700808"/>
            <a:ext cx="461129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5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dirty="0" smtClean="0"/>
              <a:t>2010</a:t>
            </a:r>
            <a:endParaRPr lang="cs-CZ" dirty="0"/>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12</a:t>
            </a:fld>
            <a:endParaRPr lang="cs-CZ"/>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52" t="1483" r="3728"/>
          <a:stretch/>
        </p:blipFill>
        <p:spPr bwMode="auto">
          <a:xfrm>
            <a:off x="4453911" y="1660827"/>
            <a:ext cx="4321216"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Nadpis 7"/>
          <p:cNvSpPr>
            <a:spLocks noGrp="1"/>
          </p:cNvSpPr>
          <p:nvPr>
            <p:ph type="title"/>
          </p:nvPr>
        </p:nvSpPr>
        <p:spPr/>
        <p:txBody>
          <a:bodyPr/>
          <a:lstStyle/>
          <a:p>
            <a:r>
              <a:rPr lang="cs-CZ" dirty="0" smtClean="0"/>
              <a:t>LEI – </a:t>
            </a:r>
            <a:r>
              <a:rPr lang="cs-CZ" dirty="0" err="1" smtClean="0"/>
              <a:t>flame</a:t>
            </a:r>
            <a:r>
              <a:rPr lang="cs-CZ" dirty="0" smtClean="0"/>
              <a:t> </a:t>
            </a:r>
            <a:r>
              <a:rPr lang="cs-CZ" dirty="0" smtClean="0"/>
              <a:t>- LOD</a:t>
            </a:r>
            <a:endParaRPr lang="cs-CZ" dirty="0"/>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49" r="3149"/>
          <a:stretch/>
        </p:blipFill>
        <p:spPr bwMode="auto">
          <a:xfrm>
            <a:off x="294291" y="1660827"/>
            <a:ext cx="4133693" cy="464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8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LEI – </a:t>
            </a:r>
            <a:r>
              <a:rPr lang="en-US" dirty="0" smtClean="0"/>
              <a:t>flame - selectivity</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69E4C515-1FC9-460B-9F04-E18E1C0A1F4A}" type="slidenum">
              <a:rPr lang="en-US" smtClean="0"/>
              <a:pPr/>
              <a:t>13</a:t>
            </a:fld>
            <a:endParaRPr lang="en-US" dirty="0"/>
          </a:p>
        </p:txBody>
      </p:sp>
      <p:sp>
        <p:nvSpPr>
          <p:cNvPr id="7" name="Zástupný symbol pro obsah 6"/>
          <p:cNvSpPr>
            <a:spLocks noGrp="1"/>
          </p:cNvSpPr>
          <p:nvPr>
            <p:ph sz="quarter" idx="13"/>
          </p:nvPr>
        </p:nvSpPr>
        <p:spPr>
          <a:xfrm>
            <a:off x="179512" y="1600200"/>
            <a:ext cx="4032448" cy="4526280"/>
          </a:xfrm>
        </p:spPr>
        <p:txBody>
          <a:bodyPr>
            <a:normAutofit lnSpcReduction="10000"/>
          </a:bodyPr>
          <a:lstStyle/>
          <a:p>
            <a:r>
              <a:rPr lang="en-US" dirty="0" smtClean="0"/>
              <a:t>The spectral resolution is determined by the absorption profile of the spectral line and the properties of the measuring radiation.</a:t>
            </a:r>
          </a:p>
          <a:p>
            <a:r>
              <a:rPr lang="en-US" dirty="0" smtClean="0"/>
              <a:t>Using a sodium dye laser, 589.0 nm was </a:t>
            </a:r>
            <a:r>
              <a:rPr lang="en-US" dirty="0" err="1" smtClean="0"/>
              <a:t>R</a:t>
            </a:r>
            <a:r>
              <a:rPr lang="en-US" dirty="0" err="1" smtClean="0">
                <a:latin typeface="Lucida Sans Unicode"/>
                <a:cs typeface="Lucida Sans Unicode"/>
              </a:rPr>
              <a:t>≅60</a:t>
            </a:r>
            <a:r>
              <a:rPr lang="en-US" dirty="0" smtClean="0">
                <a:latin typeface="Lucida Sans Unicode"/>
                <a:cs typeface="Lucida Sans Unicode"/>
              </a:rPr>
              <a:t> 000</a:t>
            </a:r>
          </a:p>
          <a:p>
            <a:r>
              <a:rPr lang="en-US" dirty="0" smtClean="0"/>
              <a:t>When using a commercial broadband laser it was </a:t>
            </a:r>
            <a:r>
              <a:rPr lang="en-US" dirty="0" err="1" smtClean="0"/>
              <a:t>R</a:t>
            </a:r>
            <a:r>
              <a:rPr lang="en-US" dirty="0" err="1" smtClean="0">
                <a:latin typeface="Lucida Sans Unicode"/>
                <a:cs typeface="Lucida Sans Unicode"/>
              </a:rPr>
              <a:t>≅8700</a:t>
            </a:r>
            <a:r>
              <a:rPr lang="en-US" dirty="0" smtClean="0">
                <a:latin typeface="Lucida Sans Unicode"/>
                <a:cs typeface="Lucida Sans Unicode"/>
              </a:rPr>
              <a:t> – </a:t>
            </a:r>
            <a:r>
              <a:rPr lang="en-US" dirty="0" smtClean="0"/>
              <a:t>see fig.</a:t>
            </a:r>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1" r="3298"/>
          <a:stretch/>
        </p:blipFill>
        <p:spPr bwMode="auto">
          <a:xfrm>
            <a:off x="4055756" y="1581079"/>
            <a:ext cx="490295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04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00000"/>
              </a:lnSpc>
            </a:pPr>
            <a:r>
              <a:rPr lang="en-US" sz="4400" dirty="0" smtClean="0"/>
              <a:t>LEI – </a:t>
            </a:r>
            <a:r>
              <a:rPr lang="en-US" sz="4400" dirty="0" smtClean="0"/>
              <a:t>absorption of non-resonance transitions</a:t>
            </a:r>
            <a:endParaRPr lang="en-US" sz="4400" dirty="0"/>
          </a:p>
        </p:txBody>
      </p:sp>
      <p:pic>
        <p:nvPicPr>
          <p:cNvPr id="10" name="Zástupný symbol pro obsah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3721" y="1600200"/>
            <a:ext cx="7176558" cy="4525963"/>
          </a:xfrm>
        </p:spPr>
      </p:pic>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14</a:t>
            </a:fld>
            <a:endParaRPr lang="cs-CZ"/>
          </a:p>
        </p:txBody>
      </p:sp>
    </p:spTree>
    <p:extLst>
      <p:ext uri="{BB962C8B-B14F-4D97-AF65-F5344CB8AC3E}">
        <p14:creationId xmlns:p14="http://schemas.microsoft.com/office/powerpoint/2010/main" val="2937022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24744"/>
          </a:xfrm>
        </p:spPr>
        <p:txBody>
          <a:bodyPr/>
          <a:lstStyle/>
          <a:p>
            <a:r>
              <a:rPr lang="en-US" sz="4400" dirty="0" smtClean="0"/>
              <a:t>LEI-flame-molecular spectra</a:t>
            </a:r>
            <a:endParaRPr lang="en-US" sz="4400" dirty="0"/>
          </a:p>
        </p:txBody>
      </p:sp>
      <p:pic>
        <p:nvPicPr>
          <p:cNvPr id="7" name="Zástupný symbol pro obsah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340768"/>
            <a:ext cx="5832648" cy="4785395"/>
          </a:xfrm>
        </p:spPr>
      </p:pic>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15</a:t>
            </a:fld>
            <a:endParaRPr lang="cs-CZ"/>
          </a:p>
        </p:txBody>
      </p:sp>
    </p:spTree>
    <p:extLst>
      <p:ext uri="{BB962C8B-B14F-4D97-AF65-F5344CB8AC3E}">
        <p14:creationId xmlns:p14="http://schemas.microsoft.com/office/powerpoint/2010/main" val="175980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LEI - </a:t>
            </a:r>
            <a:r>
              <a:rPr lang="cs-CZ" dirty="0" err="1" smtClean="0"/>
              <a:t>flame</a:t>
            </a:r>
            <a:endParaRPr lang="cs-CZ" dirty="0"/>
          </a:p>
        </p:txBody>
      </p:sp>
      <p:sp>
        <p:nvSpPr>
          <p:cNvPr id="3" name="Zástupný symbol pro obsah 2"/>
          <p:cNvSpPr>
            <a:spLocks noGrp="1"/>
          </p:cNvSpPr>
          <p:nvPr>
            <p:ph idx="1"/>
          </p:nvPr>
        </p:nvSpPr>
        <p:spPr>
          <a:xfrm>
            <a:off x="457200" y="1600200"/>
            <a:ext cx="8229600" cy="4853136"/>
          </a:xfrm>
        </p:spPr>
        <p:txBody>
          <a:bodyPr>
            <a:normAutofit lnSpcReduction="10000"/>
          </a:bodyPr>
          <a:lstStyle/>
          <a:p>
            <a:pPr marL="0" indent="0">
              <a:buNone/>
            </a:pPr>
            <a:r>
              <a:rPr lang="en-US" dirty="0"/>
              <a:t>LEI differences from other flame </a:t>
            </a:r>
            <a:r>
              <a:rPr lang="en-US" dirty="0" smtClean="0"/>
              <a:t>methods:</a:t>
            </a:r>
            <a:endParaRPr lang="cs-CZ" dirty="0" smtClean="0"/>
          </a:p>
          <a:p>
            <a:r>
              <a:rPr lang="en-US" dirty="0"/>
              <a:t>It is possible to use non-resonant lines with good sensitivity. E.g. for Li, the </a:t>
            </a:r>
            <a:r>
              <a:rPr lang="en-US" dirty="0" err="1"/>
              <a:t>2p</a:t>
            </a:r>
            <a:r>
              <a:rPr lang="en-US" dirty="0"/>
              <a:t> level occupation in the flame (Boltzmann) is only 2.10</a:t>
            </a:r>
            <a:r>
              <a:rPr lang="en-US" baseline="30000" dirty="0"/>
              <a:t>-4</a:t>
            </a:r>
            <a:r>
              <a:rPr lang="en-US" dirty="0"/>
              <a:t> </a:t>
            </a:r>
            <a:r>
              <a:rPr lang="cs-CZ" dirty="0" err="1" smtClean="0"/>
              <a:t>of</a:t>
            </a:r>
            <a:r>
              <a:rPr lang="cs-CZ" dirty="0" smtClean="0"/>
              <a:t> </a:t>
            </a:r>
            <a:r>
              <a:rPr lang="en-US" dirty="0" smtClean="0"/>
              <a:t>baseline</a:t>
            </a:r>
            <a:r>
              <a:rPr lang="en-US" dirty="0"/>
              <a:t>, but the </a:t>
            </a:r>
            <a:r>
              <a:rPr lang="en-US" dirty="0" err="1"/>
              <a:t>LOD</a:t>
            </a:r>
            <a:r>
              <a:rPr lang="en-US" dirty="0"/>
              <a:t> is only 12 times worse</a:t>
            </a:r>
            <a:r>
              <a:rPr lang="en-US" dirty="0" smtClean="0"/>
              <a:t>.</a:t>
            </a:r>
            <a:endParaRPr lang="cs-CZ" dirty="0" smtClean="0"/>
          </a:p>
          <a:p>
            <a:r>
              <a:rPr lang="en-US" dirty="0"/>
              <a:t>Possibility to use two-photon transitions with good </a:t>
            </a:r>
            <a:r>
              <a:rPr lang="en-US" dirty="0" smtClean="0"/>
              <a:t>sensitivity</a:t>
            </a:r>
            <a:endParaRPr lang="cs-CZ" dirty="0" smtClean="0"/>
          </a:p>
          <a:p>
            <a:r>
              <a:rPr lang="en-US" dirty="0"/>
              <a:t>Low sensitivity for elements with high ionization potential. For elements with IP&gt; 9 - 10 eV it would be necessary to work in the vacuum UV region of the spectrum</a:t>
            </a:r>
            <a:r>
              <a:rPr lang="cs-CZ" dirty="0" smtClean="0"/>
              <a:t>.</a:t>
            </a:r>
            <a:endParaRPr lang="cs-CZ" dirty="0" smtClean="0"/>
          </a:p>
          <a:p>
            <a:r>
              <a:rPr lang="en-US" dirty="0"/>
              <a:t>Interference of determination (reduced sensitivity) by easily </a:t>
            </a:r>
            <a:r>
              <a:rPr lang="en-US" dirty="0" err="1"/>
              <a:t>ionizable</a:t>
            </a:r>
            <a:r>
              <a:rPr lang="en-US" dirty="0"/>
              <a:t> matrix elements</a:t>
            </a:r>
            <a:r>
              <a:rPr lang="cs-CZ" dirty="0"/>
              <a:t>	</a:t>
            </a:r>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16</a:t>
            </a:fld>
            <a:endParaRPr lang="cs-CZ"/>
          </a:p>
        </p:txBody>
      </p:sp>
    </p:spTree>
    <p:extLst>
      <p:ext uri="{BB962C8B-B14F-4D97-AF65-F5344CB8AC3E}">
        <p14:creationId xmlns:p14="http://schemas.microsoft.com/office/powerpoint/2010/main" val="306796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2776"/>
          </a:xfrm>
        </p:spPr>
        <p:txBody>
          <a:bodyPr/>
          <a:lstStyle/>
          <a:p>
            <a:r>
              <a:rPr lang="cs-CZ" sz="4400" dirty="0" err="1" smtClean="0"/>
              <a:t>OGE</a:t>
            </a:r>
            <a:r>
              <a:rPr lang="cs-CZ" sz="4400" dirty="0" smtClean="0"/>
              <a:t> </a:t>
            </a:r>
            <a:r>
              <a:rPr lang="cs-CZ" sz="4400" dirty="0" err="1"/>
              <a:t>electrothermal</a:t>
            </a:r>
            <a:r>
              <a:rPr lang="cs-CZ" sz="4400" dirty="0"/>
              <a:t> </a:t>
            </a:r>
            <a:r>
              <a:rPr lang="cs-CZ" sz="4400" dirty="0" err="1"/>
              <a:t>atomization</a:t>
            </a:r>
            <a:endParaRPr lang="cs-CZ" sz="4400"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17</a:t>
            </a:fld>
            <a:endParaRPr lang="cs-CZ"/>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676" r="3744"/>
          <a:stretch/>
        </p:blipFill>
        <p:spPr bwMode="auto">
          <a:xfrm>
            <a:off x="683568" y="1700808"/>
            <a:ext cx="7784860" cy="438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69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800" dirty="0" err="1" smtClean="0"/>
              <a:t>OGE</a:t>
            </a:r>
            <a:r>
              <a:rPr lang="cs-CZ" sz="4800" dirty="0" smtClean="0"/>
              <a:t> </a:t>
            </a:r>
            <a:r>
              <a:rPr lang="cs-CZ" sz="4800" dirty="0"/>
              <a:t>in </a:t>
            </a:r>
            <a:r>
              <a:rPr lang="cs-CZ" sz="4800" dirty="0" err="1"/>
              <a:t>gas</a:t>
            </a:r>
            <a:r>
              <a:rPr lang="cs-CZ" sz="4800" dirty="0"/>
              <a:t> </a:t>
            </a:r>
            <a:r>
              <a:rPr lang="cs-CZ" sz="4800" dirty="0" err="1"/>
              <a:t>discharges</a:t>
            </a:r>
            <a:endParaRPr lang="cs-CZ" sz="4800" dirty="0"/>
          </a:p>
        </p:txBody>
      </p:sp>
      <p:pic>
        <p:nvPicPr>
          <p:cNvPr id="11" name="Zástupný symbol pro obsah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700808"/>
            <a:ext cx="6757416" cy="2185416"/>
          </a:xfrm>
        </p:spPr>
      </p:pic>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18</a:t>
            </a:fld>
            <a:endParaRPr lang="cs-CZ"/>
          </a:p>
        </p:txBody>
      </p:sp>
      <p:sp>
        <p:nvSpPr>
          <p:cNvPr id="3" name="TextovéPole 2"/>
          <p:cNvSpPr txBox="1"/>
          <p:nvPr/>
        </p:nvSpPr>
        <p:spPr>
          <a:xfrm>
            <a:off x="228417" y="3789040"/>
            <a:ext cx="8808080" cy="2585323"/>
          </a:xfrm>
          <a:prstGeom prst="rect">
            <a:avLst/>
          </a:prstGeom>
          <a:noFill/>
        </p:spPr>
        <p:txBody>
          <a:bodyPr wrap="square" rtlCol="0">
            <a:spAutoFit/>
          </a:bodyPr>
          <a:lstStyle/>
          <a:p>
            <a:r>
              <a:rPr lang="en-US" dirty="0" smtClean="0"/>
              <a:t>Applications:</a:t>
            </a:r>
            <a:endParaRPr lang="en-US" dirty="0" smtClean="0"/>
          </a:p>
          <a:p>
            <a:r>
              <a:rPr lang="en-US" dirty="0" smtClean="0"/>
              <a:t>Calibration  of lasers wavelength using discharge tubes, a hollow cathode without using a complicated optical apparatus (line cathode material and filler gas).</a:t>
            </a:r>
          </a:p>
          <a:p>
            <a:r>
              <a:rPr lang="en-US" dirty="0" smtClean="0"/>
              <a:t>High energy levels can also be excited in discharges, which can be measured by </a:t>
            </a:r>
            <a:r>
              <a:rPr lang="en-US" dirty="0" err="1" smtClean="0"/>
              <a:t>OGE</a:t>
            </a:r>
            <a:r>
              <a:rPr lang="en-US" dirty="0" smtClean="0"/>
              <a:t>.</a:t>
            </a:r>
          </a:p>
          <a:p>
            <a:r>
              <a:rPr lang="en-US" dirty="0" smtClean="0"/>
              <a:t>Sufficient concentration of atoms even low volatile materials.</a:t>
            </a:r>
          </a:p>
          <a:p>
            <a:r>
              <a:rPr lang="en-US" dirty="0" smtClean="0"/>
              <a:t>Possibilities of Doppler-free spectrometry of atoms and molecules with resolution up to 100 </a:t>
            </a:r>
            <a:r>
              <a:rPr lang="en-US" dirty="0" err="1" smtClean="0"/>
              <a:t>MHz.</a:t>
            </a:r>
            <a:endParaRPr lang="en-US" dirty="0" smtClean="0"/>
          </a:p>
          <a:p>
            <a:r>
              <a:rPr lang="en-US" dirty="0" smtClean="0"/>
              <a:t>Isotope analysis.</a:t>
            </a:r>
            <a:endParaRPr lang="en-US" dirty="0" smtClean="0"/>
          </a:p>
        </p:txBody>
      </p:sp>
    </p:spTree>
    <p:extLst>
      <p:ext uri="{BB962C8B-B14F-4D97-AF65-F5344CB8AC3E}">
        <p14:creationId xmlns:p14="http://schemas.microsoft.com/office/powerpoint/2010/main" val="22197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dirty="0" smtClean="0"/>
              <a:t>prof. Otruba</a:t>
            </a:r>
            <a:endParaRPr lang="cs-CZ" dirty="0"/>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19</a:t>
            </a:fld>
            <a:endParaRPr lang="cs-CZ"/>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762963"/>
            <a:ext cx="6514994" cy="495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177782" y="5661248"/>
            <a:ext cx="8856984" cy="830997"/>
          </a:xfrm>
          <a:prstGeom prst="rect">
            <a:avLst/>
          </a:prstGeom>
          <a:noFill/>
        </p:spPr>
        <p:txBody>
          <a:bodyPr wrap="square" rtlCol="0">
            <a:spAutoFit/>
          </a:bodyPr>
          <a:lstStyle/>
          <a:p>
            <a:r>
              <a:rPr lang="en-US" sz="1200" dirty="0"/>
              <a:t>Experimental configuration: The OGE cell inside the cavity has Brewster windows to </a:t>
            </a:r>
            <a:r>
              <a:rPr lang="en-US" sz="1200" dirty="0" smtClean="0"/>
              <a:t>reduce</a:t>
            </a:r>
            <a:r>
              <a:rPr lang="cs-CZ" sz="1200" dirty="0" smtClean="0"/>
              <a:t> </a:t>
            </a:r>
            <a:r>
              <a:rPr lang="en-US" sz="1200" dirty="0" smtClean="0"/>
              <a:t>losses</a:t>
            </a:r>
            <a:r>
              <a:rPr lang="en-US" sz="1200" dirty="0"/>
              <a:t>. The C12 laser incident on the OGE cell provides a “C12 signal” that is used </a:t>
            </a:r>
            <a:r>
              <a:rPr lang="en-US" sz="1200" dirty="0" smtClean="0"/>
              <a:t>for</a:t>
            </a:r>
            <a:r>
              <a:rPr lang="cs-CZ" sz="1200" dirty="0" smtClean="0"/>
              <a:t> </a:t>
            </a:r>
            <a:r>
              <a:rPr lang="en-US" sz="1200" dirty="0" smtClean="0"/>
              <a:t>normalization </a:t>
            </a:r>
            <a:r>
              <a:rPr lang="en-US" sz="1200" dirty="0"/>
              <a:t>of the C14 signal. The shutter inside the laser cavity is for </a:t>
            </a:r>
            <a:r>
              <a:rPr lang="en-US" sz="1200" dirty="0" smtClean="0"/>
              <a:t>modulating</a:t>
            </a:r>
            <a:r>
              <a:rPr lang="cs-CZ" sz="1200" dirty="0" smtClean="0"/>
              <a:t> </a:t>
            </a:r>
            <a:r>
              <a:rPr lang="en-US" sz="1200" dirty="0" smtClean="0"/>
              <a:t>the </a:t>
            </a:r>
            <a:r>
              <a:rPr lang="en-US" sz="1200" dirty="0"/>
              <a:t>14CO2 laser. M1: High reflective mirror &amp; grating, M2: 85% reflective output coupler, </a:t>
            </a:r>
            <a:r>
              <a:rPr lang="en-US" sz="1200" dirty="0" smtClean="0"/>
              <a:t>M3:</a:t>
            </a:r>
            <a:r>
              <a:rPr lang="cs-CZ" sz="1200" dirty="0" smtClean="0"/>
              <a:t> </a:t>
            </a:r>
            <a:r>
              <a:rPr lang="en-US" sz="1200" dirty="0" smtClean="0"/>
              <a:t>Gold </a:t>
            </a:r>
            <a:r>
              <a:rPr lang="en-US" sz="1200" dirty="0"/>
              <a:t>plate mirror, PS: Pressure Sensor, FC: Flow Controller, RGA: Residual Gas </a:t>
            </a:r>
            <a:r>
              <a:rPr lang="en-US" sz="1200" dirty="0" smtClean="0"/>
              <a:t>Analyzer,</a:t>
            </a:r>
            <a:r>
              <a:rPr lang="cs-CZ" sz="1200" dirty="0" smtClean="0"/>
              <a:t> DAQ</a:t>
            </a:r>
            <a:r>
              <a:rPr lang="cs-CZ" sz="1200" dirty="0"/>
              <a:t>: Data </a:t>
            </a:r>
            <a:r>
              <a:rPr lang="cs-CZ" sz="1200" dirty="0" err="1"/>
              <a:t>Acquisition</a:t>
            </a:r>
            <a:r>
              <a:rPr lang="cs-CZ" sz="1200" dirty="0"/>
              <a:t> </a:t>
            </a:r>
            <a:r>
              <a:rPr lang="cs-CZ" sz="1200" dirty="0" err="1"/>
              <a:t>Board</a:t>
            </a:r>
            <a:endParaRPr lang="cs-CZ" sz="1200" dirty="0"/>
          </a:p>
        </p:txBody>
      </p:sp>
      <p:sp>
        <p:nvSpPr>
          <p:cNvPr id="2" name="TextovéPole 1"/>
          <p:cNvSpPr txBox="1"/>
          <p:nvPr/>
        </p:nvSpPr>
        <p:spPr>
          <a:xfrm>
            <a:off x="290288" y="116632"/>
            <a:ext cx="8458176" cy="646331"/>
          </a:xfrm>
          <a:prstGeom prst="rect">
            <a:avLst/>
          </a:prstGeom>
          <a:noFill/>
        </p:spPr>
        <p:txBody>
          <a:bodyPr wrap="square" rtlCol="0">
            <a:spAutoFit/>
          </a:bodyPr>
          <a:lstStyle/>
          <a:p>
            <a:r>
              <a:rPr lang="cs-CZ" b="1" dirty="0" err="1"/>
              <a:t>Intracavity</a:t>
            </a:r>
            <a:r>
              <a:rPr lang="cs-CZ" b="1" dirty="0"/>
              <a:t> </a:t>
            </a:r>
            <a:r>
              <a:rPr lang="cs-CZ" b="1" dirty="0" err="1"/>
              <a:t>Optogalvanic</a:t>
            </a:r>
            <a:r>
              <a:rPr lang="cs-CZ" b="1" dirty="0"/>
              <a:t> </a:t>
            </a:r>
            <a:r>
              <a:rPr lang="cs-CZ" b="1" dirty="0" err="1" smtClean="0"/>
              <a:t>Spectroscopy</a:t>
            </a:r>
            <a:r>
              <a:rPr lang="cs-CZ" b="1" dirty="0" smtClean="0"/>
              <a:t>, Ultra-</a:t>
            </a:r>
            <a:r>
              <a:rPr lang="cs-CZ" b="1" dirty="0" err="1" smtClean="0"/>
              <a:t>sensitiveAnalytical</a:t>
            </a:r>
            <a:r>
              <a:rPr lang="cs-CZ" b="1" dirty="0" smtClean="0"/>
              <a:t> </a:t>
            </a:r>
            <a:r>
              <a:rPr lang="cs-CZ" b="1" dirty="0" err="1"/>
              <a:t>Technique</a:t>
            </a:r>
            <a:r>
              <a:rPr lang="cs-CZ" b="1" dirty="0"/>
              <a:t> </a:t>
            </a:r>
            <a:r>
              <a:rPr lang="cs-CZ" b="1" dirty="0" err="1"/>
              <a:t>for</a:t>
            </a:r>
            <a:r>
              <a:rPr lang="cs-CZ" b="1" dirty="0"/>
              <a:t> </a:t>
            </a:r>
            <a:r>
              <a:rPr lang="cs-CZ" b="1" baseline="30000" dirty="0"/>
              <a:t>14</a:t>
            </a:r>
            <a:r>
              <a:rPr lang="cs-CZ" b="1" dirty="0"/>
              <a:t>C </a:t>
            </a:r>
            <a:r>
              <a:rPr lang="cs-CZ" b="1" dirty="0" err="1" smtClean="0"/>
              <a:t>Analysis</a:t>
            </a:r>
            <a:r>
              <a:rPr lang="cs-CZ" b="1" dirty="0" smtClean="0"/>
              <a:t> </a:t>
            </a:r>
            <a:r>
              <a:rPr lang="cs-CZ" sz="1200" i="1" dirty="0" err="1"/>
              <a:t>Murnick</a:t>
            </a:r>
            <a:r>
              <a:rPr lang="cs-CZ" sz="1200" i="1" dirty="0"/>
              <a:t> </a:t>
            </a:r>
            <a:r>
              <a:rPr lang="cs-CZ" sz="1200" i="1" dirty="0" smtClean="0"/>
              <a:t>et al.</a:t>
            </a:r>
            <a:r>
              <a:rPr lang="en-US" sz="1200" i="1" dirty="0" smtClean="0"/>
              <a:t>Anal </a:t>
            </a:r>
            <a:r>
              <a:rPr lang="en-US" sz="1200" i="1" dirty="0"/>
              <a:t>Chem</a:t>
            </a:r>
            <a:r>
              <a:rPr lang="en-US" sz="1200" dirty="0"/>
              <a:t>. 2008 July 1; 80(13): 4820–4824</a:t>
            </a:r>
            <a:endParaRPr lang="cs-CZ" sz="1200" dirty="0"/>
          </a:p>
        </p:txBody>
      </p:sp>
    </p:spTree>
    <p:extLst>
      <p:ext uri="{BB962C8B-B14F-4D97-AF65-F5344CB8AC3E}">
        <p14:creationId xmlns:p14="http://schemas.microsoft.com/office/powerpoint/2010/main" val="3247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7504" y="0"/>
            <a:ext cx="9036496" cy="1124744"/>
          </a:xfrm>
        </p:spPr>
        <p:txBody>
          <a:bodyPr/>
          <a:lstStyle/>
          <a:p>
            <a:r>
              <a:rPr lang="en-US" dirty="0" smtClean="0"/>
              <a:t>Fundamentals of the method</a:t>
            </a:r>
            <a:endParaRPr lang="en-US" dirty="0"/>
          </a:p>
        </p:txBody>
      </p:sp>
      <p:sp>
        <p:nvSpPr>
          <p:cNvPr id="6" name="Zástupný symbol pro obsah 5"/>
          <p:cNvSpPr>
            <a:spLocks noGrp="1"/>
          </p:cNvSpPr>
          <p:nvPr>
            <p:ph sz="quarter" idx="13"/>
          </p:nvPr>
        </p:nvSpPr>
        <p:spPr>
          <a:xfrm>
            <a:off x="365760" y="1600200"/>
            <a:ext cx="4301814" cy="4526280"/>
          </a:xfrm>
        </p:spPr>
        <p:txBody>
          <a:bodyPr>
            <a:normAutofit fontScale="85000" lnSpcReduction="20000"/>
          </a:bodyPr>
          <a:lstStyle/>
          <a:p>
            <a:r>
              <a:rPr lang="en-US" dirty="0" smtClean="0"/>
              <a:t>The </a:t>
            </a:r>
            <a:r>
              <a:rPr lang="en-US" dirty="0" err="1" smtClean="0"/>
              <a:t>optogalvanic</a:t>
            </a:r>
            <a:r>
              <a:rPr lang="en-US" dirty="0" smtClean="0"/>
              <a:t> effect utilizes a combination of atom excitation by resonance radiation and collision ionization by plasma (flame) particles to selectively ionize the determined elements. Ionization is measured using the generated ions and thus indirectly the absorption of radiation.</a:t>
            </a:r>
          </a:p>
          <a:p>
            <a:r>
              <a:rPr lang="en-US" dirty="0" smtClean="0"/>
              <a:t>The first experimental observation was made by Penning (</a:t>
            </a:r>
            <a:r>
              <a:rPr lang="en-US" dirty="0" err="1" smtClean="0"/>
              <a:t>r.1928</a:t>
            </a:r>
            <a:r>
              <a:rPr lang="en-US" dirty="0" smtClean="0"/>
              <a:t>) during irradiation of the neon discharge with another neon lamp.</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73" r="9066"/>
          <a:stretch/>
        </p:blipFill>
        <p:spPr bwMode="auto">
          <a:xfrm>
            <a:off x="4667574" y="2572362"/>
            <a:ext cx="4082754" cy="244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ástupný symbol pro datum 6"/>
          <p:cNvSpPr>
            <a:spLocks noGrp="1"/>
          </p:cNvSpPr>
          <p:nvPr>
            <p:ph type="dt" sz="half" idx="10"/>
          </p:nvPr>
        </p:nvSpPr>
        <p:spPr/>
        <p:txBody>
          <a:bodyPr/>
          <a:lstStyle/>
          <a:p>
            <a:r>
              <a:rPr lang="cs-CZ" smtClean="0"/>
              <a:t>2010</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69E4C515-1FC9-460B-9F04-E18E1C0A1F4A}" type="slidenum">
              <a:rPr lang="cs-CZ" smtClean="0"/>
              <a:pPr/>
              <a:t>2</a:t>
            </a:fld>
            <a:endParaRPr lang="cs-CZ"/>
          </a:p>
        </p:txBody>
      </p:sp>
    </p:spTree>
    <p:extLst>
      <p:ext uri="{BB962C8B-B14F-4D97-AF65-F5344CB8AC3E}">
        <p14:creationId xmlns:p14="http://schemas.microsoft.com/office/powerpoint/2010/main" val="218802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0"/>
            <a:ext cx="8229600" cy="1196752"/>
          </a:xfrm>
        </p:spPr>
        <p:txBody>
          <a:bodyPr/>
          <a:lstStyle/>
          <a:p>
            <a:r>
              <a:rPr lang="cs-CZ" sz="4000" dirty="0" err="1"/>
              <a:t>Experimental</a:t>
            </a:r>
            <a:r>
              <a:rPr lang="cs-CZ" sz="4000" dirty="0"/>
              <a:t> </a:t>
            </a:r>
            <a:r>
              <a:rPr lang="cs-CZ" sz="4000" dirty="0" err="1"/>
              <a:t>results</a:t>
            </a:r>
            <a:endParaRPr lang="cs-CZ" sz="4000" dirty="0"/>
          </a:p>
        </p:txBody>
      </p:sp>
      <p:sp>
        <p:nvSpPr>
          <p:cNvPr id="7" name="Zástupný symbol pro text 6"/>
          <p:cNvSpPr>
            <a:spLocks noGrp="1"/>
          </p:cNvSpPr>
          <p:nvPr>
            <p:ph type="body" idx="1"/>
          </p:nvPr>
        </p:nvSpPr>
        <p:spPr>
          <a:xfrm>
            <a:off x="251520" y="1412776"/>
            <a:ext cx="4245868" cy="1728192"/>
          </a:xfrm>
        </p:spPr>
        <p:txBody>
          <a:bodyPr>
            <a:normAutofit fontScale="92500"/>
          </a:bodyPr>
          <a:lstStyle/>
          <a:p>
            <a:r>
              <a:rPr lang="en-US" dirty="0"/>
              <a:t>The OGE signal in response to a laser modulated at 63 Hz. The sample is 5% CO</a:t>
            </a:r>
            <a:r>
              <a:rPr lang="en-US" baseline="-25000" dirty="0"/>
              <a:t>2</a:t>
            </a:r>
            <a:r>
              <a:rPr lang="en-US" dirty="0"/>
              <a:t> in N</a:t>
            </a:r>
            <a:r>
              <a:rPr lang="en-US" baseline="-25000" dirty="0"/>
              <a:t>2</a:t>
            </a:r>
            <a:r>
              <a:rPr lang="en-US" dirty="0"/>
              <a:t> at</a:t>
            </a:r>
          </a:p>
          <a:p>
            <a:r>
              <a:rPr lang="en-US" dirty="0"/>
              <a:t>10</a:t>
            </a:r>
            <a:r>
              <a:rPr lang="en-US" baseline="30000" dirty="0"/>
              <a:t>-11</a:t>
            </a:r>
            <a:r>
              <a:rPr lang="en-US" dirty="0"/>
              <a:t> </a:t>
            </a:r>
            <a:r>
              <a:rPr lang="en-US" baseline="30000" dirty="0"/>
              <a:t>14</a:t>
            </a:r>
            <a:r>
              <a:rPr lang="en-US" dirty="0"/>
              <a:t>C enrichment</a:t>
            </a:r>
            <a:endParaRPr lang="cs-CZ" dirty="0"/>
          </a:p>
        </p:txBody>
      </p:sp>
      <p:sp>
        <p:nvSpPr>
          <p:cNvPr id="8" name="Zástupný symbol pro text 7"/>
          <p:cNvSpPr>
            <a:spLocks noGrp="1"/>
          </p:cNvSpPr>
          <p:nvPr>
            <p:ph type="body" sz="quarter" idx="3"/>
          </p:nvPr>
        </p:nvSpPr>
        <p:spPr>
          <a:xfrm>
            <a:off x="4648200" y="1340768"/>
            <a:ext cx="4041775" cy="1872208"/>
          </a:xfrm>
        </p:spPr>
        <p:txBody>
          <a:bodyPr>
            <a:normAutofit fontScale="85000" lnSpcReduction="20000"/>
          </a:bodyPr>
          <a:lstStyle/>
          <a:p>
            <a:r>
              <a:rPr lang="en-US" dirty="0"/>
              <a:t>Resonance curve for </a:t>
            </a:r>
            <a:r>
              <a:rPr lang="en-US" dirty="0" err="1" smtClean="0"/>
              <a:t>intraca</a:t>
            </a:r>
            <a:r>
              <a:rPr lang="cs-CZ" dirty="0" smtClean="0"/>
              <a:t>v</a:t>
            </a:r>
            <a:r>
              <a:rPr lang="en-US" dirty="0" err="1" smtClean="0"/>
              <a:t>ity</a:t>
            </a:r>
            <a:r>
              <a:rPr lang="en-US" dirty="0" smtClean="0"/>
              <a:t> </a:t>
            </a:r>
            <a:r>
              <a:rPr lang="en-US" dirty="0" err="1"/>
              <a:t>optogalvanic</a:t>
            </a:r>
            <a:r>
              <a:rPr lang="en-US" dirty="0"/>
              <a:t> effect. The solid line is a best fit Voigt Profile,</a:t>
            </a:r>
          </a:p>
          <a:p>
            <a:r>
              <a:rPr lang="en-US" dirty="0"/>
              <a:t>The width, 48 </a:t>
            </a:r>
            <a:r>
              <a:rPr lang="en-US" dirty="0" smtClean="0"/>
              <a:t>MH</a:t>
            </a:r>
            <a:r>
              <a:rPr lang="cs-CZ" dirty="0" smtClean="0"/>
              <a:t>z</a:t>
            </a:r>
            <a:r>
              <a:rPr lang="en-US" dirty="0" smtClean="0"/>
              <a:t> </a:t>
            </a:r>
            <a:r>
              <a:rPr lang="en-US" dirty="0"/>
              <a:t>is expected for </a:t>
            </a:r>
            <a:r>
              <a:rPr lang="en-US" baseline="30000" dirty="0"/>
              <a:t>14</a:t>
            </a:r>
            <a:r>
              <a:rPr lang="en-US" dirty="0"/>
              <a:t>CO</a:t>
            </a:r>
            <a:r>
              <a:rPr lang="en-US" baseline="-25000" dirty="0"/>
              <a:t>2</a:t>
            </a:r>
            <a:r>
              <a:rPr lang="en-US" dirty="0"/>
              <a:t> in the 5 mbar discharge at </a:t>
            </a:r>
            <a:r>
              <a:rPr lang="en-US" dirty="0" smtClean="0"/>
              <a:t>385</a:t>
            </a:r>
            <a:r>
              <a:rPr lang="cs-CZ" dirty="0" smtClean="0"/>
              <a:t>°C</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69E4C515-1FC9-460B-9F04-E18E1C0A1F4A}" type="slidenum">
              <a:rPr lang="cs-CZ" smtClean="0"/>
              <a:pPr/>
              <a:t>20</a:t>
            </a:fld>
            <a:endParaRPr lang="cs-CZ"/>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1520" y="3212976"/>
            <a:ext cx="4392488" cy="253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239381"/>
            <a:ext cx="4013768" cy="29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215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07504" y="0"/>
            <a:ext cx="8928992" cy="980728"/>
          </a:xfrm>
        </p:spPr>
        <p:txBody>
          <a:bodyPr/>
          <a:lstStyle/>
          <a:p>
            <a:r>
              <a:rPr lang="cs-CZ" sz="4400" dirty="0" err="1"/>
              <a:t>Photoionization</a:t>
            </a:r>
            <a:r>
              <a:rPr lang="cs-CZ" sz="4400" dirty="0"/>
              <a:t> - atom </a:t>
            </a:r>
            <a:r>
              <a:rPr lang="cs-CZ" sz="4400" dirty="0" err="1"/>
              <a:t>detection</a:t>
            </a:r>
            <a:endParaRPr lang="cs-CZ" sz="4400" dirty="0"/>
          </a:p>
        </p:txBody>
      </p:sp>
      <p:pic>
        <p:nvPicPr>
          <p:cNvPr id="9" name="Zástupný symbol pro obsah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383" b="14470"/>
          <a:stretch/>
        </p:blipFill>
        <p:spPr>
          <a:xfrm>
            <a:off x="1043608" y="908720"/>
            <a:ext cx="6998079" cy="3672715"/>
          </a:xfrm>
        </p:spPr>
      </p:pic>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dirty="0" smtClean="0"/>
              <a:t>prof. Otruba</a:t>
            </a:r>
            <a:endParaRPr lang="cs-CZ" dirty="0"/>
          </a:p>
        </p:txBody>
      </p:sp>
      <p:sp>
        <p:nvSpPr>
          <p:cNvPr id="5" name="Zástupný symbol pro číslo snímku 4"/>
          <p:cNvSpPr>
            <a:spLocks noGrp="1"/>
          </p:cNvSpPr>
          <p:nvPr>
            <p:ph type="sldNum" sz="quarter" idx="12"/>
          </p:nvPr>
        </p:nvSpPr>
        <p:spPr/>
        <p:txBody>
          <a:bodyPr/>
          <a:lstStyle/>
          <a:p>
            <a:fld id="{69E4C515-1FC9-460B-9F04-E18E1C0A1F4A}" type="slidenum">
              <a:rPr lang="cs-CZ" smtClean="0"/>
              <a:pPr/>
              <a:t>21</a:t>
            </a:fld>
            <a:endParaRPr lang="cs-CZ"/>
          </a:p>
        </p:txBody>
      </p:sp>
      <mc:AlternateContent xmlns:mc="http://schemas.openxmlformats.org/markup-compatibility/2006">
        <mc:Choice xmlns:a14="http://schemas.microsoft.com/office/drawing/2010/main" Requires="a14">
          <p:sp>
            <p:nvSpPr>
              <p:cNvPr id="2" name="TextovéPole 1"/>
              <p:cNvSpPr txBox="1"/>
              <p:nvPr/>
            </p:nvSpPr>
            <p:spPr>
              <a:xfrm>
                <a:off x="467544" y="4869160"/>
                <a:ext cx="8382616" cy="1355564"/>
              </a:xfrm>
              <a:prstGeom prst="rect">
                <a:avLst/>
              </a:prstGeom>
              <a:noFill/>
            </p:spPr>
            <p:txBody>
              <a:bodyPr wrap="none" rtlCol="0">
                <a:spAutoFit/>
              </a:bodyPr>
              <a:lstStyle/>
              <a:p>
                <a:r>
                  <a:rPr lang="en-US" dirty="0"/>
                  <a:t>Application of ionization of excited atoms by electric field </a:t>
                </a:r>
                <a:r>
                  <a:rPr lang="cs-CZ" dirty="0" smtClean="0"/>
                  <a:t>:</a:t>
                </a:r>
                <a:endParaRPr lang="cs-CZ" dirty="0" smtClean="0"/>
              </a:p>
              <a:p>
                <a14:m>
                  <m:oMath xmlns:m="http://schemas.openxmlformats.org/officeDocument/2006/math">
                    <m:r>
                      <a:rPr lang="cs-CZ" b="0" i="1" smtClean="0">
                        <a:latin typeface="Cambria Math"/>
                      </a:rPr>
                      <m:t>𝐸</m:t>
                    </m:r>
                    <m:r>
                      <a:rPr lang="cs-CZ" b="0" i="1" smtClean="0">
                        <a:latin typeface="Cambria Math"/>
                      </a:rPr>
                      <m:t>=</m:t>
                    </m:r>
                    <m:f>
                      <m:fPr>
                        <m:ctrlPr>
                          <a:rPr lang="cs-CZ" b="0" i="1" smtClean="0">
                            <a:latin typeface="Cambria Math"/>
                          </a:rPr>
                        </m:ctrlPr>
                      </m:fPr>
                      <m:num>
                        <m:r>
                          <a:rPr lang="cs-CZ" b="0" i="1" smtClean="0">
                            <a:latin typeface="Cambria Math"/>
                          </a:rPr>
                          <m:t>5.</m:t>
                        </m:r>
                        <m:sSup>
                          <m:sSupPr>
                            <m:ctrlPr>
                              <a:rPr lang="cs-CZ" b="0" i="1" smtClean="0">
                                <a:latin typeface="Cambria Math"/>
                              </a:rPr>
                            </m:ctrlPr>
                          </m:sSupPr>
                          <m:e>
                            <m:r>
                              <a:rPr lang="cs-CZ" b="0" i="1" smtClean="0">
                                <a:latin typeface="Cambria Math"/>
                              </a:rPr>
                              <m:t>10</m:t>
                            </m:r>
                          </m:e>
                          <m:sup>
                            <m:r>
                              <a:rPr lang="cs-CZ" b="0" i="1" smtClean="0">
                                <a:latin typeface="Cambria Math"/>
                              </a:rPr>
                              <m:t>9</m:t>
                            </m:r>
                          </m:sup>
                        </m:sSup>
                      </m:num>
                      <m:den>
                        <m:r>
                          <a:rPr lang="cs-CZ" b="0" i="1" smtClean="0">
                            <a:latin typeface="Cambria Math"/>
                          </a:rPr>
                          <m:t>16.</m:t>
                        </m:r>
                        <m:sSup>
                          <m:sSupPr>
                            <m:ctrlPr>
                              <a:rPr lang="cs-CZ" b="0" i="1" smtClean="0">
                                <a:latin typeface="Cambria Math"/>
                              </a:rPr>
                            </m:ctrlPr>
                          </m:sSupPr>
                          <m:e>
                            <m:r>
                              <a:rPr lang="cs-CZ" b="0" i="1" smtClean="0">
                                <a:latin typeface="Cambria Math"/>
                              </a:rPr>
                              <m:t>𝑛</m:t>
                            </m:r>
                          </m:e>
                          <m:sup>
                            <m:r>
                              <a:rPr lang="cs-CZ" b="0" i="1" smtClean="0">
                                <a:latin typeface="Cambria Math"/>
                              </a:rPr>
                              <m:t>4</m:t>
                            </m:r>
                          </m:sup>
                        </m:sSup>
                      </m:den>
                    </m:f>
                    <m:r>
                      <a:rPr lang="cs-CZ" b="0" i="1" smtClean="0">
                        <a:latin typeface="Cambria Math"/>
                      </a:rPr>
                      <m:t>  </m:t>
                    </m:r>
                    <m:d>
                      <m:dPr>
                        <m:begChr m:val="["/>
                        <m:endChr m:val="]"/>
                        <m:ctrlPr>
                          <a:rPr lang="cs-CZ" b="0" i="1" smtClean="0">
                            <a:latin typeface="Cambria Math"/>
                          </a:rPr>
                        </m:ctrlPr>
                      </m:dPr>
                      <m:e>
                        <m:r>
                          <a:rPr lang="cs-CZ" b="0" i="1" smtClean="0">
                            <a:latin typeface="Cambria Math"/>
                          </a:rPr>
                          <m:t>𝑉</m:t>
                        </m:r>
                        <m:sSup>
                          <m:sSupPr>
                            <m:ctrlPr>
                              <a:rPr lang="cs-CZ" b="0" i="1" smtClean="0">
                                <a:latin typeface="Cambria Math"/>
                              </a:rPr>
                            </m:ctrlPr>
                          </m:sSupPr>
                          <m:e>
                            <m:r>
                              <a:rPr lang="cs-CZ" b="0" i="1" smtClean="0">
                                <a:latin typeface="Cambria Math"/>
                              </a:rPr>
                              <m:t>𝑐𝑚</m:t>
                            </m:r>
                          </m:e>
                          <m:sup>
                            <m:r>
                              <a:rPr lang="cs-CZ" b="0" i="1" smtClean="0">
                                <a:latin typeface="Cambria Math"/>
                              </a:rPr>
                              <m:t>−1</m:t>
                            </m:r>
                          </m:sup>
                        </m:sSup>
                      </m:e>
                    </m:d>
                  </m:oMath>
                </a14:m>
                <a:r>
                  <a:rPr lang="cs-CZ" dirty="0" smtClean="0"/>
                  <a:t>  n = </a:t>
                </a:r>
                <a:r>
                  <a:rPr lang="cs-CZ" dirty="0" err="1"/>
                  <a:t>main</a:t>
                </a:r>
                <a:r>
                  <a:rPr lang="cs-CZ" dirty="0"/>
                  <a:t> </a:t>
                </a:r>
                <a:r>
                  <a:rPr lang="cs-CZ" dirty="0" err="1"/>
                  <a:t>quantum</a:t>
                </a:r>
                <a:r>
                  <a:rPr lang="cs-CZ" dirty="0"/>
                  <a:t> </a:t>
                </a:r>
                <a:r>
                  <a:rPr lang="cs-CZ" dirty="0" err="1"/>
                  <a:t>number</a:t>
                </a:r>
                <a:endParaRPr lang="cs-CZ" dirty="0" smtClean="0"/>
              </a:p>
              <a:p>
                <a14:m>
                  <m:oMath xmlns:m="http://schemas.openxmlformats.org/officeDocument/2006/math">
                    <m:sSub>
                      <m:sSubPr>
                        <m:ctrlPr>
                          <a:rPr lang="cs-CZ" b="0" i="1" smtClean="0">
                            <a:latin typeface="Cambria Math"/>
                          </a:rPr>
                        </m:ctrlPr>
                      </m:sSubPr>
                      <m:e>
                        <m:r>
                          <a:rPr lang="cs-CZ" b="0" i="1" smtClean="0">
                            <a:latin typeface="Cambria Math"/>
                          </a:rPr>
                          <m:t>𝑃</m:t>
                        </m:r>
                      </m:e>
                      <m:sub>
                        <m:r>
                          <a:rPr lang="cs-CZ" b="0" i="1" smtClean="0">
                            <a:latin typeface="Cambria Math"/>
                          </a:rPr>
                          <m:t>𝑙𝑎𝑠</m:t>
                        </m:r>
                      </m:sub>
                    </m:sSub>
                    <m:r>
                      <a:rPr lang="cs-CZ" b="0" i="1" smtClean="0">
                        <a:latin typeface="Cambria Math"/>
                      </a:rPr>
                      <m:t>=</m:t>
                    </m:r>
                    <m:d>
                      <m:dPr>
                        <m:begChr m:val="⟨"/>
                        <m:endChr m:val="⟩"/>
                        <m:ctrlPr>
                          <a:rPr lang="cs-CZ" b="0" i="1" smtClean="0">
                            <a:latin typeface="Cambria Math"/>
                          </a:rPr>
                        </m:ctrlPr>
                      </m:dPr>
                      <m:e>
                        <m:sSup>
                          <m:sSupPr>
                            <m:ctrlPr>
                              <a:rPr lang="cs-CZ" b="0" i="1" smtClean="0">
                                <a:latin typeface="Cambria Math"/>
                              </a:rPr>
                            </m:ctrlPr>
                          </m:sSupPr>
                          <m:e>
                            <m:r>
                              <a:rPr lang="cs-CZ" b="0" i="1" smtClean="0">
                                <a:latin typeface="Cambria Math"/>
                              </a:rPr>
                              <m:t>10</m:t>
                            </m:r>
                          </m:e>
                          <m:sup>
                            <m:r>
                              <a:rPr lang="cs-CZ" b="0" i="1" smtClean="0">
                                <a:latin typeface="Cambria Math"/>
                              </a:rPr>
                              <m:t>−6</m:t>
                            </m:r>
                          </m:sup>
                        </m:sSup>
                        <m:r>
                          <a:rPr lang="cs-CZ" b="0" i="1" smtClean="0">
                            <a:latin typeface="Cambria Math"/>
                            <a:ea typeface="Cambria Math"/>
                          </a:rPr>
                          <m:t>÷</m:t>
                        </m:r>
                        <m:sSup>
                          <m:sSupPr>
                            <m:ctrlPr>
                              <a:rPr lang="cs-CZ" b="0" i="1" smtClean="0">
                                <a:latin typeface="Cambria Math"/>
                                <a:ea typeface="Cambria Math"/>
                              </a:rPr>
                            </m:ctrlPr>
                          </m:sSupPr>
                          <m:e>
                            <m:r>
                              <a:rPr lang="cs-CZ" b="0" i="1" smtClean="0">
                                <a:latin typeface="Cambria Math"/>
                                <a:ea typeface="Cambria Math"/>
                              </a:rPr>
                              <m:t>10</m:t>
                            </m:r>
                          </m:e>
                          <m:sup>
                            <m:r>
                              <a:rPr lang="cs-CZ" b="0" i="1" smtClean="0">
                                <a:latin typeface="Cambria Math"/>
                                <a:ea typeface="Cambria Math"/>
                              </a:rPr>
                              <m:t>−4</m:t>
                            </m:r>
                          </m:sup>
                        </m:sSup>
                      </m:e>
                    </m:d>
                    <m:r>
                      <a:rPr lang="cs-CZ" b="0" i="1" smtClean="0">
                        <a:latin typeface="Cambria Math"/>
                      </a:rPr>
                      <m:t>  </m:t>
                    </m:r>
                    <m:d>
                      <m:dPr>
                        <m:begChr m:val="["/>
                        <m:endChr m:val="]"/>
                        <m:ctrlPr>
                          <a:rPr lang="cs-CZ" b="0" i="1" smtClean="0">
                            <a:latin typeface="Cambria Math"/>
                          </a:rPr>
                        </m:ctrlPr>
                      </m:dPr>
                      <m:e>
                        <m:r>
                          <a:rPr lang="cs-CZ" b="0" i="1" smtClean="0">
                            <a:latin typeface="Cambria Math"/>
                          </a:rPr>
                          <m:t>𝐽</m:t>
                        </m:r>
                        <m:sSup>
                          <m:sSupPr>
                            <m:ctrlPr>
                              <a:rPr lang="cs-CZ" b="0" i="1" smtClean="0">
                                <a:latin typeface="Cambria Math"/>
                              </a:rPr>
                            </m:ctrlPr>
                          </m:sSupPr>
                          <m:e>
                            <m:r>
                              <a:rPr lang="cs-CZ" b="0" i="1" smtClean="0">
                                <a:latin typeface="Cambria Math"/>
                              </a:rPr>
                              <m:t>𝑐𝑚</m:t>
                            </m:r>
                          </m:e>
                          <m:sup>
                            <m:r>
                              <a:rPr lang="cs-CZ" b="0" i="1" smtClean="0">
                                <a:latin typeface="Cambria Math"/>
                              </a:rPr>
                              <m:t>2</m:t>
                            </m:r>
                          </m:sup>
                        </m:sSup>
                      </m:e>
                    </m:d>
                  </m:oMath>
                </a14:m>
                <a:r>
                  <a:rPr lang="cs-CZ" dirty="0" smtClean="0"/>
                  <a:t>, </a:t>
                </a:r>
                <a:r>
                  <a:rPr lang="en-US" dirty="0"/>
                  <a:t>electric field only after the laser pulse is finished</a:t>
                </a:r>
                <a:endParaRPr lang="cs-CZ" dirty="0" smtClean="0"/>
              </a:p>
              <a:p>
                <a:r>
                  <a:rPr lang="cs-CZ" dirty="0"/>
                  <a:t>(</a:t>
                </a:r>
                <a:r>
                  <a:rPr lang="cs-CZ" dirty="0" err="1"/>
                  <a:t>elimination</a:t>
                </a:r>
                <a:r>
                  <a:rPr lang="cs-CZ" dirty="0"/>
                  <a:t> </a:t>
                </a:r>
                <a:r>
                  <a:rPr lang="cs-CZ" dirty="0" err="1"/>
                  <a:t>of</a:t>
                </a:r>
                <a:r>
                  <a:rPr lang="cs-CZ" dirty="0"/>
                  <a:t> </a:t>
                </a:r>
                <a:r>
                  <a:rPr lang="cs-CZ" dirty="0" err="1"/>
                  <a:t>Stark</a:t>
                </a:r>
                <a:r>
                  <a:rPr lang="cs-CZ" dirty="0"/>
                  <a:t> </a:t>
                </a:r>
                <a:r>
                  <a:rPr lang="cs-CZ" dirty="0" err="1"/>
                  <a:t>broadening</a:t>
                </a:r>
                <a:r>
                  <a:rPr lang="cs-CZ" dirty="0"/>
                  <a:t>) </a:t>
                </a:r>
                <a:endParaRPr lang="cs-CZ" dirty="0" smtClean="0"/>
              </a:p>
            </p:txBody>
          </p:sp>
        </mc:Choice>
        <mc:Fallback>
          <p:sp>
            <p:nvSpPr>
              <p:cNvPr id="2" name="TextovéPole 1"/>
              <p:cNvSpPr txBox="1">
                <a:spLocks noRot="1" noChangeAspect="1" noMove="1" noResize="1" noEditPoints="1" noAdjustHandles="1" noChangeArrowheads="1" noChangeShapeType="1" noTextEdit="1"/>
              </p:cNvSpPr>
              <p:nvPr/>
            </p:nvSpPr>
            <p:spPr>
              <a:xfrm>
                <a:off x="467544" y="4869160"/>
                <a:ext cx="8382616" cy="1355564"/>
              </a:xfrm>
              <a:prstGeom prst="rect">
                <a:avLst/>
              </a:prstGeom>
              <a:blipFill rotWithShape="1">
                <a:blip r:embed="rId3"/>
                <a:stretch>
                  <a:fillRect l="-655" t="-2252" b="-6306"/>
                </a:stretch>
              </a:blipFill>
            </p:spPr>
            <p:txBody>
              <a:bodyPr/>
              <a:lstStyle/>
              <a:p>
                <a:r>
                  <a:rPr lang="cs-CZ">
                    <a:noFill/>
                  </a:rPr>
                  <a:t> </a:t>
                </a:r>
              </a:p>
            </p:txBody>
          </p:sp>
        </mc:Fallback>
      </mc:AlternateContent>
    </p:spTree>
    <p:extLst>
      <p:ext uri="{BB962C8B-B14F-4D97-AF65-F5344CB8AC3E}">
        <p14:creationId xmlns:p14="http://schemas.microsoft.com/office/powerpoint/2010/main" val="240745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Multiphoton Ionization</a:t>
            </a:r>
            <a:endParaRPr lang="en-US" dirty="0"/>
          </a:p>
        </p:txBody>
      </p:sp>
      <p:pic>
        <p:nvPicPr>
          <p:cNvPr id="8" name="Zástupný symbol pro obsah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65960"/>
          <a:stretch/>
        </p:blipFill>
        <p:spPr>
          <a:xfrm>
            <a:off x="5580112" y="1772816"/>
            <a:ext cx="2458329" cy="4386555"/>
          </a:xfrm>
        </p:spPr>
      </p:pic>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3</a:t>
            </a:fld>
            <a:endParaRPr lang="cs-CZ"/>
          </a:p>
        </p:txBody>
      </p:sp>
      <p:sp>
        <p:nvSpPr>
          <p:cNvPr id="7" name="Zástupný symbol pro obsah 6"/>
          <p:cNvSpPr>
            <a:spLocks noGrp="1"/>
          </p:cNvSpPr>
          <p:nvPr>
            <p:ph sz="quarter" idx="13"/>
          </p:nvPr>
        </p:nvSpPr>
        <p:spPr>
          <a:xfrm>
            <a:off x="365760" y="1927056"/>
            <a:ext cx="4041648" cy="4526280"/>
          </a:xfrm>
        </p:spPr>
        <p:txBody>
          <a:bodyPr/>
          <a:lstStyle/>
          <a:p>
            <a:r>
              <a:rPr lang="en-US" dirty="0"/>
              <a:t>Ionization in </a:t>
            </a:r>
            <a:r>
              <a:rPr lang="en-US" dirty="0" err="1"/>
              <a:t>MPI</a:t>
            </a:r>
            <a:r>
              <a:rPr lang="en-US" dirty="0"/>
              <a:t> is achieved by intense non-selective radiation of very high intensity. Absorption of a series of photons that excite an atom (molecule) into virtual energy states leads to ionization.</a:t>
            </a:r>
            <a:endParaRPr lang="cs-CZ" dirty="0"/>
          </a:p>
        </p:txBody>
      </p:sp>
    </p:spTree>
    <p:extLst>
      <p:ext uri="{BB962C8B-B14F-4D97-AF65-F5344CB8AC3E}">
        <p14:creationId xmlns:p14="http://schemas.microsoft.com/office/powerpoint/2010/main" val="54396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Resonance </a:t>
            </a:r>
            <a:r>
              <a:rPr lang="cs-CZ" dirty="0" err="1" smtClean="0"/>
              <a:t>Ionization</a:t>
            </a:r>
            <a:r>
              <a:rPr lang="cs-CZ" dirty="0" smtClean="0"/>
              <a:t> </a:t>
            </a:r>
            <a:r>
              <a:rPr lang="cs-CZ" dirty="0" err="1" smtClean="0"/>
              <a:t>Spectroscopy</a:t>
            </a:r>
            <a:endParaRPr lang="cs-CZ"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4</a:t>
            </a:fld>
            <a:endParaRPr lang="cs-CZ"/>
          </a:p>
        </p:txBody>
      </p:sp>
      <p:sp>
        <p:nvSpPr>
          <p:cNvPr id="7" name="Zástupný symbol pro obsah 6"/>
          <p:cNvSpPr>
            <a:spLocks noGrp="1"/>
          </p:cNvSpPr>
          <p:nvPr>
            <p:ph sz="quarter" idx="13"/>
          </p:nvPr>
        </p:nvSpPr>
        <p:spPr>
          <a:xfrm>
            <a:off x="365760" y="1600200"/>
            <a:ext cx="4998328" cy="4526280"/>
          </a:xfrm>
        </p:spPr>
        <p:txBody>
          <a:bodyPr>
            <a:normAutofit lnSpcReduction="10000"/>
          </a:bodyPr>
          <a:lstStyle/>
          <a:p>
            <a:r>
              <a:rPr lang="en-US" dirty="0" err="1"/>
              <a:t>RIS</a:t>
            </a:r>
            <a:r>
              <a:rPr lang="en-US" dirty="0"/>
              <a:t> uses stepped excitation by resonant radiation followed by ionization. Usually requires two to three tunable lasers</a:t>
            </a:r>
            <a:r>
              <a:rPr lang="en-US" dirty="0" smtClean="0"/>
              <a:t>.</a:t>
            </a:r>
            <a:endParaRPr lang="cs-CZ" dirty="0" smtClean="0"/>
          </a:p>
          <a:p>
            <a:r>
              <a:rPr lang="en-US" dirty="0"/>
              <a:t>The method is highly selective (the resulting selectivity is the product of the selectivity of excitation to individual stages</a:t>
            </a:r>
            <a:r>
              <a:rPr lang="en-US" dirty="0" smtClean="0"/>
              <a:t>).</a:t>
            </a:r>
            <a:endParaRPr lang="cs-CZ" dirty="0" smtClean="0"/>
          </a:p>
          <a:p>
            <a:r>
              <a:rPr lang="cs-CZ" dirty="0" err="1"/>
              <a:t>Achieved</a:t>
            </a:r>
            <a:r>
              <a:rPr lang="cs-CZ" dirty="0"/>
              <a:t> </a:t>
            </a:r>
            <a:r>
              <a:rPr lang="cs-CZ" dirty="0" err="1"/>
              <a:t>selectivity</a:t>
            </a:r>
            <a:r>
              <a:rPr lang="cs-CZ" dirty="0"/>
              <a:t> </a:t>
            </a:r>
            <a:r>
              <a:rPr lang="cs-CZ" dirty="0" err="1"/>
              <a:t>of</a:t>
            </a:r>
            <a:r>
              <a:rPr lang="cs-CZ" dirty="0"/>
              <a:t> 10</a:t>
            </a:r>
            <a:r>
              <a:rPr lang="cs-CZ" baseline="30000" dirty="0" smtClean="0"/>
              <a:t>22</a:t>
            </a:r>
            <a:r>
              <a:rPr lang="cs-CZ" dirty="0" smtClean="0"/>
              <a:t> </a:t>
            </a:r>
            <a:r>
              <a:rPr lang="cs-CZ" dirty="0" smtClean="0"/>
              <a:t>(</a:t>
            </a:r>
            <a:r>
              <a:rPr lang="cs-CZ" dirty="0" err="1" smtClean="0"/>
              <a:t>Cs</a:t>
            </a:r>
            <a:r>
              <a:rPr lang="cs-CZ" dirty="0" smtClean="0"/>
              <a:t> </a:t>
            </a:r>
            <a:r>
              <a:rPr lang="cs-CZ" dirty="0" smtClean="0"/>
              <a:t>in </a:t>
            </a:r>
            <a:r>
              <a:rPr lang="cs-CZ" dirty="0" smtClean="0"/>
              <a:t>Ar), </a:t>
            </a:r>
            <a:r>
              <a:rPr lang="cs-CZ" dirty="0" err="1"/>
              <a:t>isotopic</a:t>
            </a:r>
            <a:r>
              <a:rPr lang="cs-CZ" dirty="0"/>
              <a:t> </a:t>
            </a:r>
            <a:r>
              <a:rPr lang="cs-CZ" dirty="0" err="1"/>
              <a:t>ratios</a:t>
            </a:r>
            <a:r>
              <a:rPr lang="cs-CZ" dirty="0"/>
              <a:t> up </a:t>
            </a:r>
            <a:r>
              <a:rPr lang="cs-CZ" dirty="0" err="1"/>
              <a:t>to10</a:t>
            </a:r>
            <a:r>
              <a:rPr lang="cs-CZ" baseline="30000" dirty="0" err="1" smtClean="0"/>
              <a:t>13</a:t>
            </a:r>
            <a:r>
              <a:rPr lang="cs-CZ" dirty="0" smtClean="0"/>
              <a:t> </a:t>
            </a:r>
            <a:r>
              <a:rPr lang="cs-CZ" dirty="0" smtClean="0"/>
              <a:t>– 10</a:t>
            </a:r>
            <a:r>
              <a:rPr lang="cs-CZ" baseline="30000" dirty="0" smtClean="0"/>
              <a:t>18</a:t>
            </a:r>
            <a:r>
              <a:rPr lang="cs-CZ" dirty="0" smtClean="0"/>
              <a:t> (1 </a:t>
            </a:r>
            <a:r>
              <a:rPr lang="cs-CZ" dirty="0" err="1" smtClean="0"/>
              <a:t>pg</a:t>
            </a:r>
            <a:r>
              <a:rPr lang="cs-CZ" dirty="0" smtClean="0"/>
              <a:t> </a:t>
            </a:r>
            <a:r>
              <a:rPr lang="cs-CZ" dirty="0" smtClean="0"/>
              <a:t>in </a:t>
            </a:r>
            <a:r>
              <a:rPr lang="cs-CZ" dirty="0" smtClean="0"/>
              <a:t>1t, 1 </a:t>
            </a:r>
            <a:r>
              <a:rPr lang="cs-CZ" dirty="0" err="1" smtClean="0"/>
              <a:t>ag</a:t>
            </a:r>
            <a:r>
              <a:rPr lang="cs-CZ" dirty="0" smtClean="0"/>
              <a:t> </a:t>
            </a:r>
            <a:r>
              <a:rPr lang="cs-CZ" baseline="30000" dirty="0" smtClean="0"/>
              <a:t>14</a:t>
            </a:r>
            <a:r>
              <a:rPr lang="cs-CZ" dirty="0" smtClean="0"/>
              <a:t>C)</a:t>
            </a:r>
            <a:endParaRPr lang="cs-CZ" dirty="0"/>
          </a:p>
        </p:txBody>
      </p:sp>
      <p:pic>
        <p:nvPicPr>
          <p:cNvPr id="8" name="Zástupný symbol pro obsah 7"/>
          <p:cNvPicPr>
            <a:picLocks noChangeAspect="1"/>
          </p:cNvPicPr>
          <p:nvPr/>
        </p:nvPicPr>
        <p:blipFill rotWithShape="1">
          <a:blip r:embed="rId2" cstate="print">
            <a:extLst>
              <a:ext uri="{28A0092B-C50C-407E-A947-70E740481C1C}">
                <a14:useLocalDpi xmlns:a14="http://schemas.microsoft.com/office/drawing/2010/main" val="0"/>
              </a:ext>
            </a:extLst>
          </a:blip>
          <a:srcRect l="66038"/>
          <a:stretch/>
        </p:blipFill>
        <p:spPr>
          <a:xfrm>
            <a:off x="5580112" y="1594055"/>
            <a:ext cx="2530624" cy="4525922"/>
          </a:xfrm>
          <a:prstGeom prst="rect">
            <a:avLst/>
          </a:prstGeom>
        </p:spPr>
      </p:pic>
    </p:spTree>
    <p:extLst>
      <p:ext uri="{BB962C8B-B14F-4D97-AF65-F5344CB8AC3E}">
        <p14:creationId xmlns:p14="http://schemas.microsoft.com/office/powerpoint/2010/main" val="367740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Optogalvanic</a:t>
            </a:r>
            <a:r>
              <a:rPr lang="en-US" dirty="0" smtClean="0"/>
              <a:t> Effect</a:t>
            </a:r>
            <a:endParaRPr lang="en-US" dirty="0"/>
          </a:p>
        </p:txBody>
      </p:sp>
      <p:sp>
        <p:nvSpPr>
          <p:cNvPr id="4" name="Zástupný symbol pro datum 3"/>
          <p:cNvSpPr>
            <a:spLocks noGrp="1"/>
          </p:cNvSpPr>
          <p:nvPr>
            <p:ph type="dt" sz="half" idx="10"/>
          </p:nvPr>
        </p:nvSpPr>
        <p:spPr/>
        <p:txBody>
          <a:bodyPr/>
          <a:lstStyle/>
          <a:p>
            <a:r>
              <a:rPr lang="en-US" dirty="0" smtClean="0"/>
              <a:t>2010</a:t>
            </a:r>
            <a:endParaRPr lang="en-US" dirty="0"/>
          </a:p>
        </p:txBody>
      </p:sp>
      <p:sp>
        <p:nvSpPr>
          <p:cNvPr id="5" name="Zástupný symbol pro zápatí 4"/>
          <p:cNvSpPr>
            <a:spLocks noGrp="1"/>
          </p:cNvSpPr>
          <p:nvPr>
            <p:ph type="ftr" sz="quarter" idx="11"/>
          </p:nvPr>
        </p:nvSpPr>
        <p:spPr/>
        <p:txBody>
          <a:bodyPr/>
          <a:lstStyle/>
          <a:p>
            <a:r>
              <a:rPr lang="en-US" dirty="0" smtClean="0"/>
              <a:t>prof. </a:t>
            </a:r>
            <a:r>
              <a:rPr lang="en-US" dirty="0" err="1" smtClean="0"/>
              <a:t>Otruba</a:t>
            </a:r>
            <a:endParaRPr lang="en-US" dirty="0"/>
          </a:p>
        </p:txBody>
      </p:sp>
      <p:sp>
        <p:nvSpPr>
          <p:cNvPr id="6" name="Zástupný symbol pro číslo snímku 5"/>
          <p:cNvSpPr>
            <a:spLocks noGrp="1"/>
          </p:cNvSpPr>
          <p:nvPr>
            <p:ph type="sldNum" sz="quarter" idx="12"/>
          </p:nvPr>
        </p:nvSpPr>
        <p:spPr/>
        <p:txBody>
          <a:bodyPr/>
          <a:lstStyle/>
          <a:p>
            <a:fld id="{69E4C515-1FC9-460B-9F04-E18E1C0A1F4A}" type="slidenum">
              <a:rPr lang="en-US" smtClean="0"/>
              <a:pPr/>
              <a:t>5</a:t>
            </a:fld>
            <a:endParaRPr lang="en-US" dirty="0"/>
          </a:p>
        </p:txBody>
      </p:sp>
      <p:sp>
        <p:nvSpPr>
          <p:cNvPr id="7" name="Zástupný symbol pro obsah 6"/>
          <p:cNvSpPr>
            <a:spLocks noGrp="1"/>
          </p:cNvSpPr>
          <p:nvPr>
            <p:ph sz="quarter" idx="13"/>
          </p:nvPr>
        </p:nvSpPr>
        <p:spPr>
          <a:xfrm>
            <a:off x="179512" y="1600200"/>
            <a:ext cx="4680520" cy="4781128"/>
          </a:xfrm>
        </p:spPr>
        <p:txBody>
          <a:bodyPr>
            <a:normAutofit fontScale="85000" lnSpcReduction="20000"/>
          </a:bodyPr>
          <a:lstStyle/>
          <a:p>
            <a:r>
              <a:rPr lang="en-US" dirty="0" smtClean="0"/>
              <a:t>It uses a combination of resonant laser radiation with collision excitation with particles with high kinetic energy</a:t>
            </a:r>
            <a:r>
              <a:rPr lang="en-US" dirty="0" smtClean="0"/>
              <a:t>:</a:t>
            </a:r>
          </a:p>
          <a:p>
            <a:pPr lvl="1"/>
            <a:r>
              <a:rPr lang="en-US" dirty="0" smtClean="0"/>
              <a:t>Kinetic energy of particles at high temperature (thermal movement in flame, plasma)</a:t>
            </a:r>
          </a:p>
          <a:p>
            <a:pPr lvl="1"/>
            <a:r>
              <a:rPr lang="en-US" dirty="0" smtClean="0"/>
              <a:t>Kinetic energy of charged particles accelerated by electric field (discharges, especially under reduced pressure)</a:t>
            </a:r>
          </a:p>
          <a:p>
            <a:pPr marL="360363" lvl="1" indent="-360363">
              <a:buFont typeface="Arial" panose="020B0604020202020204" pitchFamily="34" charset="0"/>
              <a:buChar char="•"/>
            </a:pPr>
            <a:r>
              <a:rPr lang="en-US" sz="2400" dirty="0" smtClean="0"/>
              <a:t>It is a certain variant of atomic fluorescence, where there is a high probability of  </a:t>
            </a:r>
            <a:r>
              <a:rPr lang="en-US" sz="2400" dirty="0" err="1" smtClean="0"/>
              <a:t>deexcitation</a:t>
            </a:r>
            <a:r>
              <a:rPr lang="en-US" sz="2400" dirty="0" smtClean="0"/>
              <a:t> by collisions</a:t>
            </a:r>
          </a:p>
          <a:p>
            <a:pPr marL="360363" lvl="1" indent="-360363">
              <a:buFont typeface="Arial" panose="020B0604020202020204" pitchFamily="34" charset="0"/>
              <a:buChar char="•"/>
            </a:pPr>
            <a:r>
              <a:rPr lang="en-US" sz="2400" dirty="0" smtClean="0"/>
              <a:t>Does not require optical detection equipment</a:t>
            </a:r>
          </a:p>
          <a:p>
            <a:pPr marL="360363" lvl="1" indent="-360363">
              <a:buFont typeface="Arial" panose="020B0604020202020204" pitchFamily="34" charset="0"/>
              <a:buChar char="•"/>
            </a:pPr>
            <a:r>
              <a:rPr lang="en-US" sz="2400" dirty="0" smtClean="0"/>
              <a:t>It detects all ions as opposed to the tiny number of photons detected during fluorescence.</a:t>
            </a:r>
            <a:endParaRPr lang="en-US" sz="2400" dirty="0"/>
          </a:p>
        </p:txBody>
      </p:sp>
      <p:pic>
        <p:nvPicPr>
          <p:cNvPr id="8" name="Zástupný symbol pro obsah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678" r="33401"/>
          <a:stretch/>
        </p:blipFill>
        <p:spPr>
          <a:xfrm>
            <a:off x="5121977" y="1672878"/>
            <a:ext cx="2834400" cy="4420418"/>
          </a:xfrm>
        </p:spPr>
      </p:pic>
    </p:spTree>
    <p:extLst>
      <p:ext uri="{BB962C8B-B14F-4D97-AF65-F5344CB8AC3E}">
        <p14:creationId xmlns:p14="http://schemas.microsoft.com/office/powerpoint/2010/main" val="165672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Applications</a:t>
            </a:r>
            <a:endParaRPr lang="cs-CZ" dirty="0"/>
          </a:p>
        </p:txBody>
      </p:sp>
      <p:sp>
        <p:nvSpPr>
          <p:cNvPr id="8" name="Zástupný symbol pro obsah 7"/>
          <p:cNvSpPr>
            <a:spLocks noGrp="1"/>
          </p:cNvSpPr>
          <p:nvPr>
            <p:ph idx="1"/>
          </p:nvPr>
        </p:nvSpPr>
        <p:spPr/>
        <p:txBody>
          <a:bodyPr/>
          <a:lstStyle/>
          <a:p>
            <a:r>
              <a:rPr lang="en-US" dirty="0" smtClean="0"/>
              <a:t>Laser keying measurement</a:t>
            </a:r>
          </a:p>
          <a:p>
            <a:r>
              <a:rPr lang="en-US" dirty="0" smtClean="0"/>
              <a:t>Calibration of wavelengths (e.g. tunable lasers)</a:t>
            </a:r>
          </a:p>
          <a:p>
            <a:r>
              <a:rPr lang="en-US" dirty="0" smtClean="0"/>
              <a:t>Spectroscopy of states with long life</a:t>
            </a:r>
          </a:p>
          <a:p>
            <a:r>
              <a:rPr lang="en-US" dirty="0" smtClean="0"/>
              <a:t>Doppler-free spectroscopy</a:t>
            </a:r>
          </a:p>
          <a:p>
            <a:r>
              <a:rPr lang="en-US" dirty="0" smtClean="0"/>
              <a:t>Spectroscopy of radicals</a:t>
            </a:r>
          </a:p>
          <a:p>
            <a:r>
              <a:rPr lang="en-US" dirty="0" smtClean="0"/>
              <a:t>Trace analysis </a:t>
            </a:r>
            <a:endParaRPr lang="en-US" dirty="0" smtClean="0"/>
          </a:p>
          <a:p>
            <a:pPr lvl="1"/>
            <a:r>
              <a:rPr lang="en-US" dirty="0" smtClean="0"/>
              <a:t>in flame</a:t>
            </a:r>
            <a:endParaRPr lang="en-US" dirty="0" smtClean="0"/>
          </a:p>
          <a:p>
            <a:pPr lvl="1"/>
            <a:r>
              <a:rPr lang="en-US" dirty="0" smtClean="0"/>
              <a:t>in </a:t>
            </a:r>
            <a:r>
              <a:rPr lang="en-US" dirty="0" err="1" smtClean="0"/>
              <a:t>electrotermal</a:t>
            </a:r>
            <a:r>
              <a:rPr lang="en-US" dirty="0" smtClean="0"/>
              <a:t> atomizer</a:t>
            </a:r>
          </a:p>
          <a:p>
            <a:pPr lvl="1"/>
            <a:r>
              <a:rPr lang="en-US" dirty="0" smtClean="0"/>
              <a:t>in hollow cathode</a:t>
            </a:r>
            <a:endParaRPr lang="en-US" dirty="0" smtClean="0"/>
          </a:p>
          <a:p>
            <a:endParaRPr lang="en-US"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6</a:t>
            </a:fld>
            <a:endParaRPr lang="cs-CZ"/>
          </a:p>
        </p:txBody>
      </p:sp>
    </p:spTree>
    <p:extLst>
      <p:ext uri="{BB962C8B-B14F-4D97-AF65-F5344CB8AC3E}">
        <p14:creationId xmlns:p14="http://schemas.microsoft.com/office/powerpoint/2010/main" val="186178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normAutofit/>
          </a:bodyPr>
          <a:lstStyle/>
          <a:p>
            <a:pPr>
              <a:lnSpc>
                <a:spcPct val="100000"/>
              </a:lnSpc>
            </a:pPr>
            <a:r>
              <a:rPr lang="en-US" sz="3200" dirty="0"/>
              <a:t>Laser-Enhanced Ionization Spectrometry</a:t>
            </a:r>
            <a:br>
              <a:rPr lang="en-US" sz="3200" dirty="0"/>
            </a:br>
            <a:r>
              <a:rPr lang="en-US" sz="3200" dirty="0"/>
              <a:t>In </a:t>
            </a:r>
            <a:r>
              <a:rPr lang="en-US" sz="3200" dirty="0" smtClean="0"/>
              <a:t>Flames</a:t>
            </a:r>
            <a:endParaRPr lang="cs-CZ" sz="3200" dirty="0"/>
          </a:p>
        </p:txBody>
      </p:sp>
      <p:sp>
        <p:nvSpPr>
          <p:cNvPr id="4" name="Zástupný symbol pro datum 3"/>
          <p:cNvSpPr>
            <a:spLocks noGrp="1"/>
          </p:cNvSpPr>
          <p:nvPr>
            <p:ph type="dt" sz="half" idx="10"/>
          </p:nvPr>
        </p:nvSpPr>
        <p:spPr/>
        <p:txBody>
          <a:bodyPr/>
          <a:lstStyle/>
          <a:p>
            <a:r>
              <a:rPr lang="cs-CZ" smtClean="0"/>
              <a:t>2010</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69E4C515-1FC9-460B-9F04-E18E1C0A1F4A}" type="slidenum">
              <a:rPr lang="cs-CZ" smtClean="0"/>
              <a:pPr/>
              <a:t>7</a:t>
            </a:fld>
            <a:endParaRPr lang="cs-CZ"/>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3786" y="3140968"/>
            <a:ext cx="5482185" cy="349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780200" y="1916831"/>
            <a:ext cx="8112280" cy="923330"/>
          </a:xfrm>
          <a:prstGeom prst="rect">
            <a:avLst/>
          </a:prstGeom>
          <a:noFill/>
        </p:spPr>
        <p:txBody>
          <a:bodyPr wrap="square" rtlCol="0">
            <a:spAutoFit/>
          </a:bodyPr>
          <a:lstStyle/>
          <a:p>
            <a:r>
              <a:rPr lang="en-US" dirty="0"/>
              <a:t>High voltage on electrodes - 1000 V, burner isolated from apparatus,</a:t>
            </a:r>
          </a:p>
          <a:p>
            <a:r>
              <a:rPr lang="en-US" dirty="0"/>
              <a:t>connected to the preamplifier input. An analytical signal is taken from the torch (anode).</a:t>
            </a:r>
            <a:endParaRPr lang="cs-CZ" dirty="0"/>
          </a:p>
        </p:txBody>
      </p:sp>
    </p:spTree>
    <p:extLst>
      <p:ext uri="{BB962C8B-B14F-4D97-AF65-F5344CB8AC3E}">
        <p14:creationId xmlns:p14="http://schemas.microsoft.com/office/powerpoint/2010/main" val="1681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LEI </a:t>
            </a:r>
            <a:r>
              <a:rPr lang="cs-CZ" dirty="0" err="1" smtClean="0"/>
              <a:t>measurement</a:t>
            </a:r>
            <a:r>
              <a:rPr lang="cs-CZ" dirty="0" smtClean="0"/>
              <a:t> </a:t>
            </a:r>
            <a:r>
              <a:rPr lang="cs-CZ" dirty="0" err="1" smtClean="0"/>
              <a:t>system</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69E4C515-1FC9-460B-9F04-E18E1C0A1F4A}" type="slidenum">
              <a:rPr lang="cs-CZ" smtClean="0"/>
              <a:pPr/>
              <a:t>8</a:t>
            </a:fld>
            <a:endParaRPr lang="cs-CZ"/>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72815"/>
            <a:ext cx="7632848" cy="456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11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Boxcar</a:t>
            </a:r>
            <a:r>
              <a:rPr lang="cs-CZ" dirty="0" smtClean="0"/>
              <a:t> </a:t>
            </a:r>
            <a:r>
              <a:rPr lang="cs-CZ" dirty="0" err="1" smtClean="0"/>
              <a:t>integrator</a:t>
            </a:r>
            <a:endParaRPr lang="cs-CZ" dirty="0"/>
          </a:p>
        </p:txBody>
      </p:sp>
      <p:sp>
        <p:nvSpPr>
          <p:cNvPr id="3" name="Zástupný symbol pro datum 2"/>
          <p:cNvSpPr>
            <a:spLocks noGrp="1"/>
          </p:cNvSpPr>
          <p:nvPr>
            <p:ph type="dt" sz="half" idx="10"/>
          </p:nvPr>
        </p:nvSpPr>
        <p:spPr/>
        <p:txBody>
          <a:bodyPr/>
          <a:lstStyle/>
          <a:p>
            <a:r>
              <a:rPr lang="cs-CZ" smtClean="0"/>
              <a:t>2010</a:t>
            </a:r>
            <a:endParaRPr lang="cs-CZ"/>
          </a:p>
        </p:txBody>
      </p:sp>
      <p:sp>
        <p:nvSpPr>
          <p:cNvPr id="4" name="Zástupný symbol pro zápatí 3"/>
          <p:cNvSpPr>
            <a:spLocks noGrp="1"/>
          </p:cNvSpPr>
          <p:nvPr>
            <p:ph type="ftr" sz="quarter" idx="11"/>
          </p:nvPr>
        </p:nvSpPr>
        <p:spPr/>
        <p:txBody>
          <a:bodyPr/>
          <a:lstStyle/>
          <a:p>
            <a:r>
              <a:rPr lang="cs-CZ" dirty="0" smtClean="0"/>
              <a:t>prof. Otruba</a:t>
            </a:r>
            <a:endParaRPr lang="cs-CZ" dirty="0"/>
          </a:p>
        </p:txBody>
      </p:sp>
      <p:sp>
        <p:nvSpPr>
          <p:cNvPr id="5" name="Zástupný symbol pro číslo snímku 4"/>
          <p:cNvSpPr>
            <a:spLocks noGrp="1"/>
          </p:cNvSpPr>
          <p:nvPr>
            <p:ph type="sldNum" sz="quarter" idx="12"/>
          </p:nvPr>
        </p:nvSpPr>
        <p:spPr/>
        <p:txBody>
          <a:bodyPr/>
          <a:lstStyle/>
          <a:p>
            <a:fld id="{69E4C515-1FC9-460B-9F04-E18E1C0A1F4A}" type="slidenum">
              <a:rPr lang="cs-CZ" smtClean="0"/>
              <a:pPr/>
              <a:t>9</a:t>
            </a:fld>
            <a:endParaRPr lang="cs-CZ"/>
          </a:p>
        </p:txBody>
      </p:sp>
      <mc:AlternateContent xmlns:mc="http://schemas.openxmlformats.org/markup-compatibility/2006">
        <mc:Choice xmlns:a14="http://schemas.microsoft.com/office/drawing/2010/main" Requires="a14">
          <p:sp>
            <p:nvSpPr>
              <p:cNvPr id="7" name="Zástupný symbol pro obsah 6"/>
              <p:cNvSpPr>
                <a:spLocks noGrp="1"/>
              </p:cNvSpPr>
              <p:nvPr>
                <p:ph sz="quarter" idx="13"/>
              </p:nvPr>
            </p:nvSpPr>
            <p:spPr>
              <a:xfrm>
                <a:off x="365760" y="1600200"/>
                <a:ext cx="4422264" cy="4526280"/>
              </a:xfrm>
            </p:spPr>
            <p:txBody>
              <a:bodyPr>
                <a:normAutofit lnSpcReduction="10000"/>
              </a:bodyPr>
              <a:lstStyle/>
              <a:p>
                <a:r>
                  <a:rPr lang="en-US" sz="2200" dirty="0"/>
                  <a:t>Also called boxcar </a:t>
                </a:r>
                <a:r>
                  <a:rPr lang="en-US" sz="2200" dirty="0" err="1"/>
                  <a:t>averager</a:t>
                </a:r>
                <a:r>
                  <a:rPr lang="en-US" sz="2200" dirty="0"/>
                  <a:t> or gated integrator is mainly used to measure pulse signals, especially to improve the signal / noise ratio</a:t>
                </a:r>
                <a:r>
                  <a:rPr lang="en-US" sz="2200" dirty="0" smtClean="0"/>
                  <a:t>:</a:t>
                </a:r>
                <a:endParaRPr lang="cs-CZ" sz="2200" dirty="0" smtClean="0"/>
              </a:p>
              <a:p>
                <a:pPr marL="0" indent="0">
                  <a:buNone/>
                </a:pPr>
                <a:r>
                  <a:rPr lang="cs-CZ" sz="2200" dirty="0"/>
                  <a:t>	</a:t>
                </a:r>
                <a14:m>
                  <m:oMath xmlns:m="http://schemas.openxmlformats.org/officeDocument/2006/math">
                    <m:r>
                      <a:rPr lang="cs-CZ" sz="2200" b="0" i="1" smtClean="0">
                        <a:solidFill>
                          <a:srgbClr val="0070C0"/>
                        </a:solidFill>
                        <a:latin typeface="Cambria Math"/>
                      </a:rPr>
                      <m:t>𝑆𝑁𝐼𝑅</m:t>
                    </m:r>
                    <m:r>
                      <a:rPr lang="cs-CZ" sz="2200" b="0" i="1" smtClean="0">
                        <a:solidFill>
                          <a:srgbClr val="0070C0"/>
                        </a:solidFill>
                        <a:latin typeface="Cambria Math"/>
                      </a:rPr>
                      <m:t>=</m:t>
                    </m:r>
                    <m:rad>
                      <m:radPr>
                        <m:degHide m:val="on"/>
                        <m:ctrlPr>
                          <a:rPr lang="cs-CZ" sz="2200" b="0" i="1" smtClean="0">
                            <a:solidFill>
                              <a:srgbClr val="0070C0"/>
                            </a:solidFill>
                            <a:latin typeface="Cambria Math"/>
                          </a:rPr>
                        </m:ctrlPr>
                      </m:radPr>
                      <m:deg/>
                      <m:e>
                        <m:f>
                          <m:fPr>
                            <m:ctrlPr>
                              <a:rPr lang="cs-CZ" sz="2200" b="0" i="1" smtClean="0">
                                <a:solidFill>
                                  <a:srgbClr val="0070C0"/>
                                </a:solidFill>
                                <a:latin typeface="Cambria Math"/>
                              </a:rPr>
                            </m:ctrlPr>
                          </m:fPr>
                          <m:num>
                            <m:sSub>
                              <m:sSubPr>
                                <m:ctrlPr>
                                  <a:rPr lang="cs-CZ" sz="2200" b="0" i="1" smtClean="0">
                                    <a:solidFill>
                                      <a:srgbClr val="0070C0"/>
                                    </a:solidFill>
                                    <a:latin typeface="Cambria Math"/>
                                  </a:rPr>
                                </m:ctrlPr>
                              </m:sSubPr>
                              <m:e>
                                <m:r>
                                  <a:rPr lang="cs-CZ" sz="2200" b="0" i="1" smtClean="0">
                                    <a:solidFill>
                                      <a:srgbClr val="0070C0"/>
                                    </a:solidFill>
                                    <a:latin typeface="Cambria Math"/>
                                  </a:rPr>
                                  <m:t>𝑡</m:t>
                                </m:r>
                              </m:e>
                              <m:sub>
                                <m:r>
                                  <a:rPr lang="cs-CZ" sz="2200" b="0" i="1" smtClean="0">
                                    <a:solidFill>
                                      <a:srgbClr val="0070C0"/>
                                    </a:solidFill>
                                    <a:latin typeface="Cambria Math"/>
                                  </a:rPr>
                                  <m:t>𝑔𝑎𝑡𝑒</m:t>
                                </m:r>
                              </m:sub>
                            </m:sSub>
                          </m:num>
                          <m:den>
                            <m:sSub>
                              <m:sSubPr>
                                <m:ctrlPr>
                                  <a:rPr lang="cs-CZ" sz="2200" b="0" i="1" smtClean="0">
                                    <a:solidFill>
                                      <a:srgbClr val="0070C0"/>
                                    </a:solidFill>
                                    <a:latin typeface="Cambria Math"/>
                                  </a:rPr>
                                </m:ctrlPr>
                              </m:sSubPr>
                              <m:e>
                                <m:r>
                                  <a:rPr lang="cs-CZ" sz="2200" b="0" i="1" smtClean="0">
                                    <a:solidFill>
                                      <a:srgbClr val="0070C0"/>
                                    </a:solidFill>
                                    <a:latin typeface="Cambria Math"/>
                                  </a:rPr>
                                  <m:t>𝑡</m:t>
                                </m:r>
                              </m:e>
                              <m:sub>
                                <m:r>
                                  <a:rPr lang="cs-CZ" sz="2200" b="0" i="1" smtClean="0">
                                    <a:solidFill>
                                      <a:srgbClr val="0070C0"/>
                                    </a:solidFill>
                                    <a:latin typeface="Cambria Math"/>
                                  </a:rPr>
                                  <m:t>𝑐𝑦𝑐𝑙𝑒</m:t>
                                </m:r>
                              </m:sub>
                            </m:sSub>
                          </m:den>
                        </m:f>
                      </m:e>
                    </m:rad>
                  </m:oMath>
                </a14:m>
                <a:endParaRPr lang="cs-CZ" sz="2200" b="0" dirty="0" smtClean="0">
                  <a:solidFill>
                    <a:srgbClr val="0070C0"/>
                  </a:solidFill>
                </a:endParaRPr>
              </a:p>
              <a:p>
                <a:r>
                  <a:rPr lang="cs-CZ" sz="2200" dirty="0" smtClean="0"/>
                  <a:t>SNIR = </a:t>
                </a:r>
                <a:r>
                  <a:rPr lang="cs-CZ" sz="2200" dirty="0" err="1" smtClean="0"/>
                  <a:t>signal</a:t>
                </a:r>
                <a:r>
                  <a:rPr lang="cs-CZ" sz="2200" dirty="0" smtClean="0"/>
                  <a:t>-to-</a:t>
                </a:r>
                <a:r>
                  <a:rPr lang="cs-CZ" sz="2200" dirty="0" err="1" smtClean="0"/>
                  <a:t>noise</a:t>
                </a:r>
                <a:r>
                  <a:rPr lang="cs-CZ" sz="2200" dirty="0" smtClean="0"/>
                  <a:t>      </a:t>
                </a:r>
                <a:r>
                  <a:rPr lang="cs-CZ" sz="2200" dirty="0" err="1" smtClean="0"/>
                  <a:t>improvement</a:t>
                </a:r>
                <a:r>
                  <a:rPr lang="cs-CZ" sz="2200" dirty="0" smtClean="0"/>
                  <a:t> ratio</a:t>
                </a:r>
              </a:p>
              <a:p>
                <a:r>
                  <a:rPr lang="cs-CZ" sz="2200" dirty="0" smtClean="0"/>
                  <a:t>Ratio </a:t>
                </a:r>
                <a:r>
                  <a:rPr lang="cs-CZ" sz="2200" dirty="0" err="1" smtClean="0"/>
                  <a:t>t</a:t>
                </a:r>
                <a:r>
                  <a:rPr lang="cs-CZ" sz="2200" baseline="-25000" dirty="0" err="1" smtClean="0"/>
                  <a:t>gate</a:t>
                </a:r>
                <a:r>
                  <a:rPr lang="cs-CZ" sz="2200" dirty="0" smtClean="0"/>
                  <a:t>/</a:t>
                </a:r>
                <a:r>
                  <a:rPr lang="cs-CZ" sz="2200" dirty="0" err="1" smtClean="0"/>
                  <a:t>t</a:t>
                </a:r>
                <a:r>
                  <a:rPr lang="cs-CZ" sz="2200" baseline="-25000" dirty="0" err="1" smtClean="0"/>
                  <a:t>cycle</a:t>
                </a:r>
                <a:r>
                  <a:rPr lang="cs-CZ" sz="2200" dirty="0" smtClean="0"/>
                  <a:t> </a:t>
                </a:r>
                <a:r>
                  <a:rPr lang="en-US" sz="2200" dirty="0"/>
                  <a:t>in practice reaches up to </a:t>
                </a:r>
                <a:r>
                  <a:rPr lang="cs-CZ" sz="2200" dirty="0" smtClean="0"/>
                  <a:t>10</a:t>
                </a:r>
                <a:r>
                  <a:rPr lang="cs-CZ" sz="2200" baseline="30000" dirty="0" smtClean="0"/>
                  <a:t>-12</a:t>
                </a:r>
                <a:r>
                  <a:rPr lang="cs-CZ" sz="2200" dirty="0" smtClean="0"/>
                  <a:t> </a:t>
                </a:r>
                <a:r>
                  <a:rPr lang="cs-CZ" sz="2200" dirty="0" smtClean="0"/>
                  <a:t>, </a:t>
                </a:r>
                <a:r>
                  <a:rPr lang="cs-CZ" sz="2200" dirty="0" err="1" smtClean="0"/>
                  <a:t>typically</a:t>
                </a:r>
                <a:r>
                  <a:rPr lang="cs-CZ" sz="2200" dirty="0" smtClean="0"/>
                  <a:t> </a:t>
                </a:r>
                <a:r>
                  <a:rPr lang="cs-CZ" sz="2200" dirty="0" smtClean="0"/>
                  <a:t>10</a:t>
                </a:r>
                <a:r>
                  <a:rPr lang="cs-CZ" sz="2200" baseline="30000" dirty="0" smtClean="0"/>
                  <a:t>-6</a:t>
                </a:r>
                <a:endParaRPr lang="cs-CZ" sz="2200" baseline="30000" dirty="0"/>
              </a:p>
            </p:txBody>
          </p:sp>
        </mc:Choice>
        <mc:Fallback>
          <p:sp>
            <p:nvSpPr>
              <p:cNvPr id="7" name="Zástupný symbol pro obsah 6"/>
              <p:cNvSpPr>
                <a:spLocks noGrp="1" noRot="1" noChangeAspect="1" noMove="1" noResize="1" noEditPoints="1" noAdjustHandles="1" noChangeArrowheads="1" noChangeShapeType="1" noTextEdit="1"/>
              </p:cNvSpPr>
              <p:nvPr>
                <p:ph sz="quarter" idx="13"/>
              </p:nvPr>
            </p:nvSpPr>
            <p:spPr>
              <a:xfrm>
                <a:off x="365760" y="1600200"/>
                <a:ext cx="4422264" cy="4526280"/>
              </a:xfrm>
              <a:blipFill rotWithShape="1">
                <a:blip r:embed="rId3"/>
                <a:stretch>
                  <a:fillRect l="-1517" t="-1617" r="-1241"/>
                </a:stretch>
              </a:blipFill>
            </p:spPr>
            <p:txBody>
              <a:bodyPr/>
              <a:lstStyle/>
              <a:p>
                <a:r>
                  <a:rPr lang="cs-CZ">
                    <a:noFill/>
                  </a:rPr>
                  <a:t> </a:t>
                </a:r>
              </a:p>
            </p:txBody>
          </p:sp>
        </mc:Fallback>
      </mc:AlternateContent>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700808"/>
            <a:ext cx="36064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13" t="68039" r="5493" b="2323"/>
          <a:stretch/>
        </p:blipFill>
        <p:spPr bwMode="auto">
          <a:xfrm>
            <a:off x="4791714" y="4077072"/>
            <a:ext cx="3602760" cy="143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p:cNvSpPr txBox="1"/>
          <p:nvPr/>
        </p:nvSpPr>
        <p:spPr>
          <a:xfrm>
            <a:off x="6262355" y="5362275"/>
            <a:ext cx="720079" cy="307777"/>
          </a:xfrm>
          <a:prstGeom prst="rect">
            <a:avLst/>
          </a:prstGeom>
          <a:noFill/>
        </p:spPr>
        <p:txBody>
          <a:bodyPr wrap="square" rtlCol="0">
            <a:spAutoFit/>
          </a:bodyPr>
          <a:lstStyle/>
          <a:p>
            <a:r>
              <a:rPr lang="cs-CZ" sz="1400" dirty="0" err="1" smtClean="0">
                <a:latin typeface="Arial Rounded MT Bold" pitchFamily="34" charset="0"/>
                <a:cs typeface="Aharoni" pitchFamily="2" charset="-79"/>
              </a:rPr>
              <a:t>time</a:t>
            </a:r>
            <a:endParaRPr lang="cs-CZ" sz="1400" dirty="0">
              <a:latin typeface="Arial Rounded MT Bold" pitchFamily="34" charset="0"/>
              <a:cs typeface="Aharoni" pitchFamily="2" charset="-79"/>
            </a:endParaRPr>
          </a:p>
        </p:txBody>
      </p:sp>
      <p:sp>
        <p:nvSpPr>
          <p:cNvPr id="10" name="Obdélník 9"/>
          <p:cNvSpPr/>
          <p:nvPr/>
        </p:nvSpPr>
        <p:spPr>
          <a:xfrm>
            <a:off x="2601150" y="3933056"/>
            <a:ext cx="68358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u="sng" dirty="0" err="1" smtClean="0">
                <a:solidFill>
                  <a:schemeClr val="tx1"/>
                </a:solidFill>
              </a:rPr>
              <a:t>t</a:t>
            </a:r>
            <a:r>
              <a:rPr lang="cs-CZ" sz="1400" u="sng" dirty="0" err="1" smtClean="0">
                <a:solidFill>
                  <a:schemeClr val="tx1"/>
                </a:solidFill>
              </a:rPr>
              <a:t>cycle</a:t>
            </a:r>
            <a:endParaRPr lang="cs-CZ" sz="1400" u="sng" dirty="0" smtClean="0">
              <a:solidFill>
                <a:schemeClr val="tx1"/>
              </a:solidFill>
            </a:endParaRPr>
          </a:p>
          <a:p>
            <a:pPr algn="ctr"/>
            <a:r>
              <a:rPr lang="cs-CZ" sz="2000" dirty="0" err="1" smtClean="0">
                <a:solidFill>
                  <a:schemeClr val="tx1"/>
                </a:solidFill>
              </a:rPr>
              <a:t>t</a:t>
            </a:r>
            <a:r>
              <a:rPr lang="cs-CZ" sz="1400" dirty="0" err="1" smtClean="0">
                <a:solidFill>
                  <a:schemeClr val="tx1"/>
                </a:solidFill>
              </a:rPr>
              <a:t>gate</a:t>
            </a:r>
            <a:endParaRPr lang="cs-CZ" sz="1400" dirty="0">
              <a:solidFill>
                <a:schemeClr val="tx1"/>
              </a:solidFill>
            </a:endParaRPr>
          </a:p>
        </p:txBody>
      </p:sp>
    </p:spTree>
    <p:extLst>
      <p:ext uri="{BB962C8B-B14F-4D97-AF65-F5344CB8AC3E}">
        <p14:creationId xmlns:p14="http://schemas.microsoft.com/office/powerpoint/2010/main" val="1333451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kutivní">
  <a:themeElements>
    <a:clrScheme name="Exekutivní">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kutivní">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kutivní">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1653</TotalTime>
  <Words>1087</Words>
  <Application>Microsoft Office PowerPoint</Application>
  <PresentationFormat>Předvádění na obrazovce (4:3)</PresentationFormat>
  <Paragraphs>143</Paragraphs>
  <Slides>21</Slides>
  <Notes>3</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Exekutivní</vt:lpstr>
      <vt:lpstr>Optogalvanic spectrometry</vt:lpstr>
      <vt:lpstr>Fundamentals of the method</vt:lpstr>
      <vt:lpstr>Multiphoton Ionization</vt:lpstr>
      <vt:lpstr>Resonance Ionization Spectroscopy</vt:lpstr>
      <vt:lpstr>Optogalvanic Effect</vt:lpstr>
      <vt:lpstr>Applications</vt:lpstr>
      <vt:lpstr>Laser-Enhanced Ionization Spectrometry In Flames</vt:lpstr>
      <vt:lpstr>LEI measurement system</vt:lpstr>
      <vt:lpstr>Boxcar integrator</vt:lpstr>
      <vt:lpstr>Basic integrator modes</vt:lpstr>
      <vt:lpstr>LEI - flame</vt:lpstr>
      <vt:lpstr>LEI – flame - LOD</vt:lpstr>
      <vt:lpstr>LEI – flame - selectivity</vt:lpstr>
      <vt:lpstr>LEI – absorption of non-resonance transitions</vt:lpstr>
      <vt:lpstr>LEI-flame-molecular spectra</vt:lpstr>
      <vt:lpstr>LEI - flame</vt:lpstr>
      <vt:lpstr>OGE electrothermal atomization</vt:lpstr>
      <vt:lpstr>OGE in gas discharges</vt:lpstr>
      <vt:lpstr>Prezentace aplikace PowerPoint</vt:lpstr>
      <vt:lpstr>Experimental results</vt:lpstr>
      <vt:lpstr>Photoionization - atom detection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Optogalvanická spektrometrie</dc:title>
  <dc:creator>práce</dc:creator>
  <cp:lastModifiedBy>novotny</cp:lastModifiedBy>
  <cp:revision>48</cp:revision>
  <dcterms:created xsi:type="dcterms:W3CDTF">2010-10-17T07:39:44Z</dcterms:created>
  <dcterms:modified xsi:type="dcterms:W3CDTF">2019-10-30T13:41:51Z</dcterms:modified>
</cp:coreProperties>
</file>