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0" r:id="rId1"/>
  </p:sldMasterIdLst>
  <p:notesMasterIdLst>
    <p:notesMasterId r:id="rId53"/>
  </p:notesMasterIdLst>
  <p:sldIdLst>
    <p:sldId id="256" r:id="rId2"/>
    <p:sldId id="306" r:id="rId3"/>
    <p:sldId id="267" r:id="rId4"/>
    <p:sldId id="268" r:id="rId5"/>
    <p:sldId id="269" r:id="rId6"/>
    <p:sldId id="270" r:id="rId7"/>
    <p:sldId id="273" r:id="rId8"/>
    <p:sldId id="274" r:id="rId9"/>
    <p:sldId id="271" r:id="rId10"/>
    <p:sldId id="272" r:id="rId11"/>
    <p:sldId id="275" r:id="rId12"/>
    <p:sldId id="294" r:id="rId13"/>
    <p:sldId id="295" r:id="rId14"/>
    <p:sldId id="296" r:id="rId15"/>
    <p:sldId id="297" r:id="rId16"/>
    <p:sldId id="298" r:id="rId17"/>
    <p:sldId id="299" r:id="rId18"/>
    <p:sldId id="300" r:id="rId19"/>
    <p:sldId id="301" r:id="rId20"/>
    <p:sldId id="302" r:id="rId21"/>
    <p:sldId id="305" r:id="rId22"/>
    <p:sldId id="303" r:id="rId23"/>
    <p:sldId id="304" r:id="rId24"/>
    <p:sldId id="286" r:id="rId25"/>
    <p:sldId id="287" r:id="rId26"/>
    <p:sldId id="288" r:id="rId27"/>
    <p:sldId id="307" r:id="rId28"/>
    <p:sldId id="289" r:id="rId29"/>
    <p:sldId id="290" r:id="rId30"/>
    <p:sldId id="291" r:id="rId31"/>
    <p:sldId id="292" r:id="rId32"/>
    <p:sldId id="280" r:id="rId33"/>
    <p:sldId id="284" r:id="rId34"/>
    <p:sldId id="283" r:id="rId35"/>
    <p:sldId id="281" r:id="rId36"/>
    <p:sldId id="282" r:id="rId37"/>
    <p:sldId id="257" r:id="rId38"/>
    <p:sldId id="258" r:id="rId39"/>
    <p:sldId id="259" r:id="rId40"/>
    <p:sldId id="260" r:id="rId41"/>
    <p:sldId id="261" r:id="rId42"/>
    <p:sldId id="262" r:id="rId43"/>
    <p:sldId id="263" r:id="rId44"/>
    <p:sldId id="264" r:id="rId45"/>
    <p:sldId id="266" r:id="rId46"/>
    <p:sldId id="265" r:id="rId47"/>
    <p:sldId id="276" r:id="rId48"/>
    <p:sldId id="277" r:id="rId49"/>
    <p:sldId id="278" r:id="rId50"/>
    <p:sldId id="279" r:id="rId51"/>
    <p:sldId id="293"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134" y="-90"/>
      </p:cViewPr>
      <p:guideLst>
        <p:guide orient="horz" pos="2160"/>
        <p:guide pos="2880"/>
      </p:guideLst>
    </p:cSldViewPr>
  </p:slideViewPr>
  <p:notesTextViewPr>
    <p:cViewPr>
      <p:scale>
        <a:sx n="1" d="1"/>
        <a:sy n="1" d="1"/>
      </p:scale>
      <p:origin x="0" y="0"/>
    </p:cViewPr>
  </p:notesTextViewPr>
  <p:gridSpacing cx="180023" cy="180023"/>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0A94CF-9FFE-4823-A6A7-7DA09DB97FE1}" type="datetimeFigureOut">
              <a:rPr lang="cs-CZ" smtClean="0"/>
              <a:pPr/>
              <a:t>6.11.2014</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9C00C8-EBC0-4B89-A982-64B19D107B28}" type="slidenum">
              <a:rPr lang="cs-CZ" smtClean="0"/>
              <a:pPr/>
              <a:t>‹#›</a:t>
            </a:fld>
            <a:endParaRPr lang="cs-CZ"/>
          </a:p>
        </p:txBody>
      </p:sp>
    </p:spTree>
    <p:extLst>
      <p:ext uri="{BB962C8B-B14F-4D97-AF65-F5344CB8AC3E}">
        <p14:creationId xmlns:p14="http://schemas.microsoft.com/office/powerpoint/2010/main" val="127877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59C00C8-EBC0-4B89-A982-64B19D107B28}" type="slidenum">
              <a:rPr lang="cs-CZ" smtClean="0"/>
              <a:pPr/>
              <a:t>5</a:t>
            </a:fld>
            <a:endParaRPr lang="cs-CZ"/>
          </a:p>
        </p:txBody>
      </p:sp>
    </p:spTree>
    <p:extLst>
      <p:ext uri="{BB962C8B-B14F-4D97-AF65-F5344CB8AC3E}">
        <p14:creationId xmlns:p14="http://schemas.microsoft.com/office/powerpoint/2010/main" val="2010964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59C00C8-EBC0-4B89-A982-64B19D107B28}" type="slidenum">
              <a:rPr lang="cs-CZ" smtClean="0"/>
              <a:pPr/>
              <a:t>23</a:t>
            </a:fld>
            <a:endParaRPr lang="cs-CZ"/>
          </a:p>
        </p:txBody>
      </p:sp>
    </p:spTree>
    <p:extLst>
      <p:ext uri="{BB962C8B-B14F-4D97-AF65-F5344CB8AC3E}">
        <p14:creationId xmlns:p14="http://schemas.microsoft.com/office/powerpoint/2010/main" val="4241214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59C00C8-EBC0-4B89-A982-64B19D107B28}" type="slidenum">
              <a:rPr lang="cs-CZ" smtClean="0"/>
              <a:pPr/>
              <a:t>41</a:t>
            </a:fld>
            <a:endParaRPr lang="cs-CZ"/>
          </a:p>
        </p:txBody>
      </p:sp>
    </p:spTree>
    <p:extLst>
      <p:ext uri="{BB962C8B-B14F-4D97-AF65-F5344CB8AC3E}">
        <p14:creationId xmlns:p14="http://schemas.microsoft.com/office/powerpoint/2010/main" val="697240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cs-CZ" smtClean="0"/>
              <a:t>Kliknutím lze upravit styl.</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r>
              <a:rPr lang="en-US" smtClean="0"/>
              <a:t>2010</a:t>
            </a:r>
            <a:endParaRPr lang="en-US"/>
          </a:p>
        </p:txBody>
      </p:sp>
      <p:sp>
        <p:nvSpPr>
          <p:cNvPr id="5" name="Footer Placeholder 4"/>
          <p:cNvSpPr>
            <a:spLocks noGrp="1"/>
          </p:cNvSpPr>
          <p:nvPr>
            <p:ph type="ftr" sz="quarter" idx="11"/>
          </p:nvPr>
        </p:nvSpPr>
        <p:spPr/>
        <p:txBody>
          <a:bodyPr/>
          <a:lstStyle/>
          <a:p>
            <a:pPr algn="r"/>
            <a:r>
              <a:rPr lang="en-US" smtClean="0"/>
              <a:t>prof. Otruba</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r>
              <a:rPr lang="en-US" smtClean="0"/>
              <a:t>2010</a:t>
            </a:r>
            <a:endParaRPr lang="en-US"/>
          </a:p>
        </p:txBody>
      </p:sp>
      <p:sp>
        <p:nvSpPr>
          <p:cNvPr id="5" name="Footer Placeholder 4"/>
          <p:cNvSpPr>
            <a:spLocks noGrp="1"/>
          </p:cNvSpPr>
          <p:nvPr>
            <p:ph type="ftr" sz="quarter" idx="11"/>
          </p:nvPr>
        </p:nvSpPr>
        <p:spPr/>
        <p:txBody>
          <a:bodyPr/>
          <a:lstStyle/>
          <a:p>
            <a:pPr algn="r"/>
            <a:r>
              <a:rPr lang="en-US" smtClean="0"/>
              <a:t>prof. Otruba</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cs-CZ" smtClean="0"/>
              <a:t>Kliknutím lze upravit styl.</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r>
              <a:rPr lang="en-US" smtClean="0"/>
              <a:t>2010</a:t>
            </a:r>
            <a:endParaRPr lang="en-US"/>
          </a:p>
        </p:txBody>
      </p:sp>
      <p:sp>
        <p:nvSpPr>
          <p:cNvPr id="5" name="Footer Placeholder 4"/>
          <p:cNvSpPr>
            <a:spLocks noGrp="1"/>
          </p:cNvSpPr>
          <p:nvPr>
            <p:ph type="ftr" sz="quarter" idx="11"/>
          </p:nvPr>
        </p:nvSpPr>
        <p:spPr/>
        <p:txBody>
          <a:bodyPr/>
          <a:lstStyle/>
          <a:p>
            <a:pPr algn="r"/>
            <a:r>
              <a:rPr lang="en-US" smtClean="0"/>
              <a:t>prof. Otruba</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r>
              <a:rPr lang="en-US" smtClean="0"/>
              <a:t>2010</a:t>
            </a:r>
            <a:endParaRPr lang="en-US"/>
          </a:p>
        </p:txBody>
      </p:sp>
      <p:sp>
        <p:nvSpPr>
          <p:cNvPr id="5" name="Footer Placeholder 4"/>
          <p:cNvSpPr>
            <a:spLocks noGrp="1"/>
          </p:cNvSpPr>
          <p:nvPr>
            <p:ph type="ftr" sz="quarter" idx="11"/>
          </p:nvPr>
        </p:nvSpPr>
        <p:spPr/>
        <p:txBody>
          <a:bodyPr/>
          <a:lstStyle/>
          <a:p>
            <a:pPr algn="r"/>
            <a:r>
              <a:rPr lang="en-US" smtClean="0"/>
              <a:t>prof. Otruba</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cs-CZ" smtClean="0"/>
              <a:t>Kliknutím lze upravit styl.</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r>
              <a:rPr lang="en-US" smtClean="0"/>
              <a:t>2010</a:t>
            </a:r>
            <a:endParaRPr lang="en-US"/>
          </a:p>
        </p:txBody>
      </p:sp>
      <p:sp>
        <p:nvSpPr>
          <p:cNvPr id="5" name="Footer Placeholder 4"/>
          <p:cNvSpPr>
            <a:spLocks noGrp="1"/>
          </p:cNvSpPr>
          <p:nvPr>
            <p:ph type="ftr" sz="quarter" idx="11"/>
          </p:nvPr>
        </p:nvSpPr>
        <p:spPr/>
        <p:txBody>
          <a:bodyPr/>
          <a:lstStyle/>
          <a:p>
            <a:pPr algn="r"/>
            <a:r>
              <a:rPr lang="en-US" smtClean="0"/>
              <a:t>prof. Otruba</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r>
              <a:rPr lang="en-US" smtClean="0"/>
              <a:t>2010</a:t>
            </a:r>
            <a:endParaRPr lang="en-US"/>
          </a:p>
        </p:txBody>
      </p:sp>
      <p:sp>
        <p:nvSpPr>
          <p:cNvPr id="6" name="Footer Placeholder 5"/>
          <p:cNvSpPr>
            <a:spLocks noGrp="1"/>
          </p:cNvSpPr>
          <p:nvPr>
            <p:ph type="ftr" sz="quarter" idx="11"/>
          </p:nvPr>
        </p:nvSpPr>
        <p:spPr/>
        <p:txBody>
          <a:bodyPr/>
          <a:lstStyle/>
          <a:p>
            <a:pPr algn="r"/>
            <a:r>
              <a:rPr lang="en-US" smtClean="0"/>
              <a:t>prof. Otruba</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r>
              <a:rPr lang="en-US" smtClean="0"/>
              <a:t>2010</a:t>
            </a:r>
            <a:endParaRPr lang="en-US"/>
          </a:p>
        </p:txBody>
      </p:sp>
      <p:sp>
        <p:nvSpPr>
          <p:cNvPr id="8" name="Footer Placeholder 7"/>
          <p:cNvSpPr>
            <a:spLocks noGrp="1"/>
          </p:cNvSpPr>
          <p:nvPr>
            <p:ph type="ftr" sz="quarter" idx="11"/>
          </p:nvPr>
        </p:nvSpPr>
        <p:spPr/>
        <p:txBody>
          <a:bodyPr/>
          <a:lstStyle/>
          <a:p>
            <a:pPr algn="r"/>
            <a:r>
              <a:rPr lang="en-US" smtClean="0"/>
              <a:t>prof. Otruba</a:t>
            </a: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Date Placeholder 2"/>
          <p:cNvSpPr>
            <a:spLocks noGrp="1"/>
          </p:cNvSpPr>
          <p:nvPr>
            <p:ph type="dt" sz="half" idx="10"/>
          </p:nvPr>
        </p:nvSpPr>
        <p:spPr/>
        <p:txBody>
          <a:bodyPr/>
          <a:lstStyle/>
          <a:p>
            <a:r>
              <a:rPr lang="en-US" smtClean="0"/>
              <a:t>2010</a:t>
            </a:r>
            <a:endParaRPr lang="en-US"/>
          </a:p>
        </p:txBody>
      </p:sp>
      <p:sp>
        <p:nvSpPr>
          <p:cNvPr id="4" name="Footer Placeholder 3"/>
          <p:cNvSpPr>
            <a:spLocks noGrp="1"/>
          </p:cNvSpPr>
          <p:nvPr>
            <p:ph type="ftr" sz="quarter" idx="11"/>
          </p:nvPr>
        </p:nvSpPr>
        <p:spPr/>
        <p:txBody>
          <a:bodyPr/>
          <a:lstStyle/>
          <a:p>
            <a:pPr algn="r"/>
            <a:r>
              <a:rPr lang="en-US" smtClean="0"/>
              <a:t>prof. Otruba</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2010</a:t>
            </a:r>
            <a:endParaRPr lang="en-US"/>
          </a:p>
        </p:txBody>
      </p:sp>
      <p:sp>
        <p:nvSpPr>
          <p:cNvPr id="3" name="Footer Placeholder 2"/>
          <p:cNvSpPr>
            <a:spLocks noGrp="1"/>
          </p:cNvSpPr>
          <p:nvPr>
            <p:ph type="ftr" sz="quarter" idx="11"/>
          </p:nvPr>
        </p:nvSpPr>
        <p:spPr/>
        <p:txBody>
          <a:bodyPr/>
          <a:lstStyle/>
          <a:p>
            <a:pPr algn="r"/>
            <a:r>
              <a:rPr lang="en-US" smtClean="0"/>
              <a:t>prof. Otruba</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cs-CZ" smtClean="0"/>
              <a:t>Kliknutím lze upravit styl.</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r>
              <a:rPr lang="en-US" smtClean="0"/>
              <a:t>2010</a:t>
            </a:r>
            <a:endParaRPr lang="en-US"/>
          </a:p>
        </p:txBody>
      </p:sp>
      <p:sp>
        <p:nvSpPr>
          <p:cNvPr id="6" name="Footer Placeholder 5"/>
          <p:cNvSpPr>
            <a:spLocks noGrp="1"/>
          </p:cNvSpPr>
          <p:nvPr>
            <p:ph type="ftr" sz="quarter" idx="11"/>
          </p:nvPr>
        </p:nvSpPr>
        <p:spPr/>
        <p:txBody>
          <a:bodyPr/>
          <a:lstStyle/>
          <a:p>
            <a:pPr algn="r"/>
            <a:r>
              <a:rPr lang="en-US" smtClean="0"/>
              <a:t>prof. Otruba</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cs-CZ" smtClean="0"/>
              <a:t>Kliknutím lze upravit styl.</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r>
              <a:rPr lang="en-US" smtClean="0"/>
              <a:t>2010</a:t>
            </a:r>
            <a:endParaRPr lang="en-US"/>
          </a:p>
        </p:txBody>
      </p:sp>
      <p:sp>
        <p:nvSpPr>
          <p:cNvPr id="6" name="Footer Placeholder 5"/>
          <p:cNvSpPr>
            <a:spLocks noGrp="1"/>
          </p:cNvSpPr>
          <p:nvPr>
            <p:ph type="ftr" sz="quarter" idx="11"/>
          </p:nvPr>
        </p:nvSpPr>
        <p:spPr/>
        <p:txBody>
          <a:bodyPr/>
          <a:lstStyle/>
          <a:p>
            <a:pPr algn="r"/>
            <a:r>
              <a:rPr lang="en-US" smtClean="0"/>
              <a:t>prof. Otruba</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r>
              <a:rPr lang="en-US" smtClean="0"/>
              <a:t>2010</a:t>
            </a:r>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r>
              <a:rPr lang="en-US" smtClean="0"/>
              <a:t>prof. Otruba</a:t>
            </a: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 Id="rId5" Type="http://schemas.openxmlformats.org/officeDocument/2006/relationships/image" Target="../media/image27.jpeg"/><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hyperlink" Target="http://upload.wikimedia.org/wikipedia/commons/8/8a/Ramanscattering.png" TargetMode="External"/><Relationship Id="rId2" Type="http://schemas.openxmlformats.org/officeDocument/2006/relationships/image" Target="../media/image31.pn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cs.wikipedia.org/w/index.php?title=Stochastick%C3%BD_proces&amp;action=edit&amp;redlink=1" TargetMode="External"/><Relationship Id="rId2" Type="http://schemas.openxmlformats.org/officeDocument/2006/relationships/hyperlink" Target="http://cs.wikipedia.org/w/index.php?title=Deterministick%C3%BD_proces&amp;action=edit&amp;redlink=1"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microsoft.com/office/2007/relationships/hdphoto" Target="../media/hdphoto4.wdp"/></Relationships>
</file>

<file path=ppt/slides/_rels/slide4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45.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r>
              <a:rPr lang="cs-CZ" dirty="0" smtClean="0"/>
              <a:t>Laserem indukovaná fluorescence</a:t>
            </a:r>
            <a:endParaRPr lang="cs-CZ" dirty="0"/>
          </a:p>
        </p:txBody>
      </p:sp>
      <p:sp>
        <p:nvSpPr>
          <p:cNvPr id="3" name="Podnadpis 2"/>
          <p:cNvSpPr>
            <a:spLocks noGrp="1"/>
          </p:cNvSpPr>
          <p:nvPr>
            <p:ph type="subTitle" idx="1"/>
          </p:nvPr>
        </p:nvSpPr>
        <p:spPr/>
        <p:txBody>
          <a:bodyPr/>
          <a:lstStyle/>
          <a:p>
            <a:r>
              <a:rPr lang="cs-CZ" dirty="0" smtClean="0"/>
              <a:t>Vítězslav Otruba</a:t>
            </a:r>
            <a:endParaRPr lang="cs-CZ" dirty="0"/>
          </a:p>
        </p:txBody>
      </p:sp>
    </p:spTree>
    <p:extLst>
      <p:ext uri="{BB962C8B-B14F-4D97-AF65-F5344CB8AC3E}">
        <p14:creationId xmlns:p14="http://schemas.microsoft.com/office/powerpoint/2010/main" val="1793519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p:txBody>
          <a:bodyPr/>
          <a:lstStyle/>
          <a:p>
            <a:r>
              <a:rPr lang="cs-CZ" dirty="0" smtClean="0"/>
              <a:t>LAF – Noble metals</a:t>
            </a:r>
            <a:endParaRPr lang="cs-CZ" dirty="0"/>
          </a:p>
        </p:txBody>
      </p:sp>
      <p:sp>
        <p:nvSpPr>
          <p:cNvPr id="3" name="Zástupný symbol pro datum 2"/>
          <p:cNvSpPr>
            <a:spLocks noGrp="1"/>
          </p:cNvSpPr>
          <p:nvPr>
            <p:ph type="dt" sz="half" idx="10"/>
          </p:nvPr>
        </p:nvSpPr>
        <p:spPr/>
        <p:txBody>
          <a:bodyPr/>
          <a:lstStyle/>
          <a:p>
            <a:r>
              <a:rPr lang="en-US" smtClean="0"/>
              <a:t>2010</a:t>
            </a:r>
            <a:endParaRPr lang="en-US"/>
          </a:p>
        </p:txBody>
      </p:sp>
      <p:sp>
        <p:nvSpPr>
          <p:cNvPr id="4" name="Zástupný symbol pro zápatí 3"/>
          <p:cNvSpPr>
            <a:spLocks noGrp="1"/>
          </p:cNvSpPr>
          <p:nvPr>
            <p:ph type="ftr" sz="quarter" idx="11"/>
          </p:nvPr>
        </p:nvSpPr>
        <p:spPr/>
        <p:txBody>
          <a:bodyPr/>
          <a:lstStyle/>
          <a:p>
            <a:pPr algn="r"/>
            <a:r>
              <a:rPr lang="en-US" smtClean="0"/>
              <a:t>prof. Otruba</a:t>
            </a:r>
            <a:endParaRPr lang="en-US" dirty="0"/>
          </a:p>
        </p:txBody>
      </p:sp>
      <p:sp>
        <p:nvSpPr>
          <p:cNvPr id="5" name="Zástupný symbol pro číslo snímku 4"/>
          <p:cNvSpPr>
            <a:spLocks noGrp="1"/>
          </p:cNvSpPr>
          <p:nvPr>
            <p:ph type="sldNum" sz="quarter" idx="12"/>
          </p:nvPr>
        </p:nvSpPr>
        <p:spPr/>
        <p:txBody>
          <a:bodyPr/>
          <a:lstStyle/>
          <a:p>
            <a:fld id="{0CFEC368-1D7A-4F81-ABF6-AE0E36BAF64C}" type="slidenum">
              <a:rPr lang="en-US" smtClean="0"/>
              <a:pPr/>
              <a:t>10</a:t>
            </a:fld>
            <a:endParaRPr lang="en-US"/>
          </a:p>
        </p:txBody>
      </p:sp>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24" t="27064" r="715" b="2668"/>
          <a:stretch/>
        </p:blipFill>
        <p:spPr bwMode="auto">
          <a:xfrm>
            <a:off x="381515" y="2204864"/>
            <a:ext cx="8244714" cy="3491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2899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LAF - ETA</a:t>
            </a:r>
            <a:endParaRPr lang="cs-CZ" dirty="0"/>
          </a:p>
        </p:txBody>
      </p:sp>
      <p:sp>
        <p:nvSpPr>
          <p:cNvPr id="3" name="Zástupný symbol pro datum 2"/>
          <p:cNvSpPr>
            <a:spLocks noGrp="1"/>
          </p:cNvSpPr>
          <p:nvPr>
            <p:ph type="dt" sz="half" idx="10"/>
          </p:nvPr>
        </p:nvSpPr>
        <p:spPr/>
        <p:txBody>
          <a:bodyPr/>
          <a:lstStyle/>
          <a:p>
            <a:r>
              <a:rPr lang="en-US" smtClean="0"/>
              <a:t>2010</a:t>
            </a:r>
            <a:endParaRPr lang="en-US"/>
          </a:p>
        </p:txBody>
      </p:sp>
      <p:sp>
        <p:nvSpPr>
          <p:cNvPr id="4" name="Zástupný symbol pro zápatí 3"/>
          <p:cNvSpPr>
            <a:spLocks noGrp="1"/>
          </p:cNvSpPr>
          <p:nvPr>
            <p:ph type="ftr" sz="quarter" idx="11"/>
          </p:nvPr>
        </p:nvSpPr>
        <p:spPr/>
        <p:txBody>
          <a:bodyPr/>
          <a:lstStyle/>
          <a:p>
            <a:pPr algn="r"/>
            <a:r>
              <a:rPr lang="en-US" smtClean="0"/>
              <a:t>prof. Otruba</a:t>
            </a:r>
            <a:endParaRPr lang="en-US" dirty="0"/>
          </a:p>
        </p:txBody>
      </p:sp>
      <p:sp>
        <p:nvSpPr>
          <p:cNvPr id="5" name="Zástupný symbol pro číslo snímku 4"/>
          <p:cNvSpPr>
            <a:spLocks noGrp="1"/>
          </p:cNvSpPr>
          <p:nvPr>
            <p:ph type="sldNum" sz="quarter" idx="12"/>
          </p:nvPr>
        </p:nvSpPr>
        <p:spPr/>
        <p:txBody>
          <a:bodyPr/>
          <a:lstStyle/>
          <a:p>
            <a:fld id="{0CFEC368-1D7A-4F81-ABF6-AE0E36BAF64C}" type="slidenum">
              <a:rPr lang="en-US" smtClean="0"/>
              <a:pPr/>
              <a:t>11</a:t>
            </a:fld>
            <a:endParaRPr lang="en-US"/>
          </a:p>
        </p:txBody>
      </p:sp>
      <p:pic>
        <p:nvPicPr>
          <p:cNvPr id="921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5526"/>
          <a:stretch/>
        </p:blipFill>
        <p:spPr bwMode="auto">
          <a:xfrm>
            <a:off x="683568" y="1935077"/>
            <a:ext cx="7727776" cy="422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213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431471" y="548632"/>
            <a:ext cx="8229600" cy="990600"/>
          </a:xfrm>
        </p:spPr>
        <p:txBody>
          <a:bodyPr/>
          <a:lstStyle/>
          <a:p>
            <a:r>
              <a:rPr lang="cs-CZ" dirty="0" err="1" smtClean="0"/>
              <a:t>Tříhladinový</a:t>
            </a:r>
            <a:r>
              <a:rPr lang="cs-CZ" dirty="0" smtClean="0"/>
              <a:t> systém</a:t>
            </a:r>
            <a:endParaRPr lang="cs-CZ" dirty="0"/>
          </a:p>
        </p:txBody>
      </p:sp>
      <p:sp>
        <p:nvSpPr>
          <p:cNvPr id="7" name="Zástupný symbol pro obsah 6"/>
          <p:cNvSpPr>
            <a:spLocks noGrp="1"/>
          </p:cNvSpPr>
          <p:nvPr>
            <p:ph sz="half" idx="1"/>
          </p:nvPr>
        </p:nvSpPr>
        <p:spPr/>
        <p:txBody>
          <a:bodyPr>
            <a:normAutofit/>
          </a:bodyPr>
          <a:lstStyle/>
          <a:p>
            <a:pPr marL="0" indent="0">
              <a:buNone/>
            </a:pPr>
            <a:r>
              <a:rPr lang="cs-CZ" sz="2000" dirty="0" smtClean="0"/>
              <a:t>Za předpokladu, že spektrální šířka absorpčního profilu hladin je menší než spektrální šířka budícího záření, platí: </a:t>
            </a:r>
          </a:p>
          <a:p>
            <a:pPr marL="0" indent="0">
              <a:buNone/>
            </a:pPr>
            <a:r>
              <a:rPr lang="cs-CZ" sz="2000" dirty="0" smtClean="0"/>
              <a:t>dn</a:t>
            </a:r>
            <a:r>
              <a:rPr lang="cs-CZ" sz="2000" baseline="-25000" dirty="0" smtClean="0"/>
              <a:t>1</a:t>
            </a:r>
            <a:r>
              <a:rPr lang="cs-CZ" sz="2000" dirty="0" smtClean="0"/>
              <a:t>/</a:t>
            </a:r>
            <a:r>
              <a:rPr lang="cs-CZ" sz="2000" dirty="0" err="1" smtClean="0"/>
              <a:t>dt</a:t>
            </a:r>
            <a:r>
              <a:rPr lang="cs-CZ" sz="2000" dirty="0" smtClean="0"/>
              <a:t>=-n</a:t>
            </a:r>
            <a:r>
              <a:rPr lang="cs-CZ" sz="2000" baseline="-25000" dirty="0" smtClean="0"/>
              <a:t>1</a:t>
            </a:r>
            <a:r>
              <a:rPr lang="cs-CZ" sz="2000" dirty="0" smtClean="0"/>
              <a:t>(R</a:t>
            </a:r>
            <a:r>
              <a:rPr lang="cs-CZ" sz="2000" baseline="-25000" dirty="0" smtClean="0"/>
              <a:t>12</a:t>
            </a:r>
            <a:r>
              <a:rPr lang="cs-CZ" sz="2000" dirty="0" smtClean="0"/>
              <a:t>+R</a:t>
            </a:r>
            <a:r>
              <a:rPr lang="cs-CZ" sz="2000" baseline="-25000" dirty="0" smtClean="0"/>
              <a:t>13</a:t>
            </a:r>
            <a:r>
              <a:rPr lang="cs-CZ" sz="2000" dirty="0" smtClean="0"/>
              <a:t>)+n2R</a:t>
            </a:r>
            <a:r>
              <a:rPr lang="cs-CZ" sz="2000" baseline="-25000" dirty="0" smtClean="0"/>
              <a:t>21</a:t>
            </a:r>
            <a:r>
              <a:rPr lang="cs-CZ" sz="2000" dirty="0" smtClean="0"/>
              <a:t>+n</a:t>
            </a:r>
            <a:r>
              <a:rPr lang="cs-CZ" sz="2000" baseline="-25000" dirty="0" smtClean="0"/>
              <a:t>3</a:t>
            </a:r>
            <a:r>
              <a:rPr lang="cs-CZ" sz="2000" dirty="0" smtClean="0"/>
              <a:t>R</a:t>
            </a:r>
            <a:r>
              <a:rPr lang="cs-CZ" sz="2000" baseline="-25000" dirty="0" smtClean="0"/>
              <a:t>31</a:t>
            </a:r>
          </a:p>
          <a:p>
            <a:pPr marL="0" indent="0">
              <a:buNone/>
            </a:pPr>
            <a:r>
              <a:rPr lang="cs-CZ" sz="2000" dirty="0" smtClean="0"/>
              <a:t>dn</a:t>
            </a:r>
            <a:r>
              <a:rPr lang="cs-CZ" sz="2000" baseline="-25000" dirty="0" smtClean="0"/>
              <a:t>2</a:t>
            </a:r>
            <a:r>
              <a:rPr lang="cs-CZ" sz="2000" dirty="0" smtClean="0"/>
              <a:t>/</a:t>
            </a:r>
            <a:r>
              <a:rPr lang="cs-CZ" sz="2000" dirty="0" err="1" smtClean="0"/>
              <a:t>dt</a:t>
            </a:r>
            <a:r>
              <a:rPr lang="cs-CZ" sz="2000" dirty="0" smtClean="0"/>
              <a:t>=n</a:t>
            </a:r>
            <a:r>
              <a:rPr lang="cs-CZ" sz="2000" baseline="-25000" dirty="0" smtClean="0"/>
              <a:t>1</a:t>
            </a:r>
            <a:r>
              <a:rPr lang="cs-CZ" sz="2000" dirty="0" smtClean="0"/>
              <a:t>R</a:t>
            </a:r>
            <a:r>
              <a:rPr lang="cs-CZ" sz="2000" baseline="-25000" dirty="0" smtClean="0"/>
              <a:t>12</a:t>
            </a:r>
            <a:r>
              <a:rPr lang="cs-CZ" sz="2000" dirty="0" smtClean="0"/>
              <a:t>-n</a:t>
            </a:r>
            <a:r>
              <a:rPr lang="cs-CZ" sz="2000" baseline="-25000" dirty="0" smtClean="0"/>
              <a:t>2</a:t>
            </a:r>
            <a:r>
              <a:rPr lang="cs-CZ" sz="2000" dirty="0" smtClean="0"/>
              <a:t>(R</a:t>
            </a:r>
            <a:r>
              <a:rPr lang="cs-CZ" sz="2000" baseline="-25000" dirty="0" smtClean="0"/>
              <a:t>21</a:t>
            </a:r>
            <a:r>
              <a:rPr lang="cs-CZ" sz="2000" dirty="0" smtClean="0"/>
              <a:t>+R</a:t>
            </a:r>
            <a:r>
              <a:rPr lang="cs-CZ" sz="2000" baseline="-25000" dirty="0" smtClean="0"/>
              <a:t>23</a:t>
            </a:r>
            <a:r>
              <a:rPr lang="cs-CZ" sz="2000" dirty="0" smtClean="0"/>
              <a:t>)+n</a:t>
            </a:r>
            <a:r>
              <a:rPr lang="cs-CZ" sz="2000" baseline="-25000" dirty="0" smtClean="0"/>
              <a:t>3</a:t>
            </a:r>
            <a:r>
              <a:rPr lang="cs-CZ" sz="2000" dirty="0" smtClean="0"/>
              <a:t>R</a:t>
            </a:r>
            <a:r>
              <a:rPr lang="cs-CZ" sz="2000" baseline="-25000" dirty="0" smtClean="0"/>
              <a:t>32</a:t>
            </a:r>
          </a:p>
          <a:p>
            <a:pPr marL="0" indent="0">
              <a:buNone/>
            </a:pPr>
            <a:r>
              <a:rPr lang="cs-CZ" sz="2000" dirty="0" smtClean="0"/>
              <a:t>dn</a:t>
            </a:r>
            <a:r>
              <a:rPr lang="cs-CZ" sz="2000" baseline="-25000" dirty="0" smtClean="0"/>
              <a:t>3</a:t>
            </a:r>
            <a:r>
              <a:rPr lang="cs-CZ" sz="2000" dirty="0" smtClean="0"/>
              <a:t>/</a:t>
            </a:r>
            <a:r>
              <a:rPr lang="cs-CZ" sz="2000" dirty="0" err="1" smtClean="0"/>
              <a:t>dt</a:t>
            </a:r>
            <a:r>
              <a:rPr lang="cs-CZ" sz="2000" dirty="0" smtClean="0"/>
              <a:t>=n</a:t>
            </a:r>
            <a:r>
              <a:rPr lang="cs-CZ" sz="2000" baseline="-25000" dirty="0" smtClean="0"/>
              <a:t>1</a:t>
            </a:r>
            <a:r>
              <a:rPr lang="cs-CZ" sz="2000" dirty="0" smtClean="0"/>
              <a:t>R</a:t>
            </a:r>
            <a:r>
              <a:rPr lang="cs-CZ" sz="2000" baseline="-25000" dirty="0" smtClean="0"/>
              <a:t>13</a:t>
            </a:r>
            <a:r>
              <a:rPr lang="cs-CZ" sz="2000" dirty="0" smtClean="0"/>
              <a:t>+n</a:t>
            </a:r>
            <a:r>
              <a:rPr lang="cs-CZ" sz="2000" baseline="-25000" dirty="0" smtClean="0"/>
              <a:t>2</a:t>
            </a:r>
            <a:r>
              <a:rPr lang="cs-CZ" sz="2000" dirty="0" smtClean="0"/>
              <a:t>R</a:t>
            </a:r>
            <a:r>
              <a:rPr lang="cs-CZ" sz="2000" baseline="-25000" dirty="0" smtClean="0"/>
              <a:t>23</a:t>
            </a:r>
            <a:r>
              <a:rPr lang="cs-CZ" sz="2000" dirty="0" smtClean="0"/>
              <a:t>-n</a:t>
            </a:r>
            <a:r>
              <a:rPr lang="cs-CZ" sz="2000" baseline="-25000" dirty="0" smtClean="0"/>
              <a:t>3</a:t>
            </a:r>
            <a:r>
              <a:rPr lang="cs-CZ" sz="2000" dirty="0" smtClean="0"/>
              <a:t>(R</a:t>
            </a:r>
            <a:r>
              <a:rPr lang="cs-CZ" sz="2000" baseline="-25000" dirty="0" smtClean="0"/>
              <a:t>31</a:t>
            </a:r>
            <a:r>
              <a:rPr lang="cs-CZ" sz="2000" dirty="0" smtClean="0"/>
              <a:t>+R</a:t>
            </a:r>
            <a:r>
              <a:rPr lang="cs-CZ" sz="2000" baseline="-25000" dirty="0" smtClean="0"/>
              <a:t>32</a:t>
            </a:r>
            <a:r>
              <a:rPr lang="cs-CZ" sz="2000" dirty="0" smtClean="0"/>
              <a:t>)</a:t>
            </a:r>
          </a:p>
          <a:p>
            <a:pPr marL="0" indent="0">
              <a:buNone/>
            </a:pPr>
            <a:r>
              <a:rPr lang="cs-CZ" sz="2000" dirty="0" smtClean="0"/>
              <a:t>kde </a:t>
            </a:r>
            <a:r>
              <a:rPr lang="cs-CZ" sz="2000" dirty="0" err="1" smtClean="0"/>
              <a:t>R</a:t>
            </a:r>
            <a:r>
              <a:rPr lang="cs-CZ" sz="2000" baseline="-25000" dirty="0" err="1" smtClean="0"/>
              <a:t>ij</a:t>
            </a:r>
            <a:r>
              <a:rPr lang="cs-CZ" sz="2000" dirty="0" smtClean="0"/>
              <a:t> jsou rychlosti excitace a </a:t>
            </a:r>
            <a:r>
              <a:rPr lang="cs-CZ" sz="2000" dirty="0" err="1" smtClean="0"/>
              <a:t>deexcitace</a:t>
            </a:r>
            <a:r>
              <a:rPr lang="cs-CZ" sz="2000" dirty="0" smtClean="0"/>
              <a:t> příslušných hladin zahrnující radiační a srážkové procesy.</a:t>
            </a:r>
            <a:endParaRPr lang="cs-CZ" sz="2000" dirty="0"/>
          </a:p>
        </p:txBody>
      </p:sp>
      <p:sp>
        <p:nvSpPr>
          <p:cNvPr id="3" name="Zástupný symbol pro datum 2"/>
          <p:cNvSpPr>
            <a:spLocks noGrp="1"/>
          </p:cNvSpPr>
          <p:nvPr>
            <p:ph type="dt" sz="half" idx="10"/>
          </p:nvPr>
        </p:nvSpPr>
        <p:spPr/>
        <p:txBody>
          <a:bodyPr/>
          <a:lstStyle/>
          <a:p>
            <a:r>
              <a:rPr lang="en-US" smtClean="0"/>
              <a:t>2010</a:t>
            </a:r>
            <a:endParaRPr lang="en-US"/>
          </a:p>
        </p:txBody>
      </p:sp>
      <p:sp>
        <p:nvSpPr>
          <p:cNvPr id="4" name="Zástupný symbol pro zápatí 3"/>
          <p:cNvSpPr>
            <a:spLocks noGrp="1"/>
          </p:cNvSpPr>
          <p:nvPr>
            <p:ph type="ftr" sz="quarter" idx="11"/>
          </p:nvPr>
        </p:nvSpPr>
        <p:spPr/>
        <p:txBody>
          <a:bodyPr/>
          <a:lstStyle/>
          <a:p>
            <a:pPr algn="r"/>
            <a:r>
              <a:rPr lang="en-US" smtClean="0"/>
              <a:t>prof. Otruba</a:t>
            </a:r>
            <a:endParaRPr lang="en-US" dirty="0"/>
          </a:p>
        </p:txBody>
      </p:sp>
      <p:sp>
        <p:nvSpPr>
          <p:cNvPr id="5" name="Zástupný symbol pro číslo snímku 4"/>
          <p:cNvSpPr>
            <a:spLocks noGrp="1"/>
          </p:cNvSpPr>
          <p:nvPr>
            <p:ph type="sldNum" sz="quarter" idx="12"/>
          </p:nvPr>
        </p:nvSpPr>
        <p:spPr/>
        <p:txBody>
          <a:bodyPr/>
          <a:lstStyle/>
          <a:p>
            <a:fld id="{0CFEC368-1D7A-4F81-ABF6-AE0E36BAF64C}" type="slidenum">
              <a:rPr lang="en-US" smtClean="0"/>
              <a:pPr/>
              <a:t>12</a:t>
            </a:fld>
            <a:endParaRPr lang="en-US"/>
          </a:p>
        </p:txBody>
      </p:sp>
      <p:cxnSp>
        <p:nvCxnSpPr>
          <p:cNvPr id="10" name="Přímá spojnice 9"/>
          <p:cNvCxnSpPr/>
          <p:nvPr/>
        </p:nvCxnSpPr>
        <p:spPr>
          <a:xfrm>
            <a:off x="5292092" y="1808793"/>
            <a:ext cx="2700345"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Přímá spojnice 11"/>
          <p:cNvCxnSpPr/>
          <p:nvPr/>
        </p:nvCxnSpPr>
        <p:spPr>
          <a:xfrm>
            <a:off x="6732276" y="3068954"/>
            <a:ext cx="117015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Přímá spojnice 13"/>
          <p:cNvCxnSpPr/>
          <p:nvPr/>
        </p:nvCxnSpPr>
        <p:spPr>
          <a:xfrm>
            <a:off x="5292092" y="4329115"/>
            <a:ext cx="2880368"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Přímá spojnice se šipkou 15"/>
          <p:cNvCxnSpPr/>
          <p:nvPr/>
        </p:nvCxnSpPr>
        <p:spPr>
          <a:xfrm flipV="1">
            <a:off x="5472115" y="1808793"/>
            <a:ext cx="0" cy="2520322"/>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Přímá spojnice se šipkou 17"/>
          <p:cNvCxnSpPr/>
          <p:nvPr/>
        </p:nvCxnSpPr>
        <p:spPr>
          <a:xfrm>
            <a:off x="5832161" y="1808793"/>
            <a:ext cx="0" cy="2520322"/>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Přímá spojnice se šipkou 19"/>
          <p:cNvCxnSpPr/>
          <p:nvPr/>
        </p:nvCxnSpPr>
        <p:spPr>
          <a:xfrm>
            <a:off x="6912299" y="1808792"/>
            <a:ext cx="0" cy="1260161"/>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Přímá spojnice se šipkou 21"/>
          <p:cNvCxnSpPr/>
          <p:nvPr/>
        </p:nvCxnSpPr>
        <p:spPr>
          <a:xfrm>
            <a:off x="7452368" y="3068954"/>
            <a:ext cx="0" cy="1260161"/>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Přímá spojnice se šipkou 23"/>
          <p:cNvCxnSpPr/>
          <p:nvPr/>
        </p:nvCxnSpPr>
        <p:spPr>
          <a:xfrm>
            <a:off x="7452368" y="2438872"/>
            <a:ext cx="1080138" cy="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5" name="TextovéPole 24"/>
          <p:cNvSpPr txBox="1"/>
          <p:nvPr/>
        </p:nvSpPr>
        <p:spPr>
          <a:xfrm>
            <a:off x="5031443" y="2708908"/>
            <a:ext cx="521297" cy="369332"/>
          </a:xfrm>
          <a:prstGeom prst="rect">
            <a:avLst/>
          </a:prstGeom>
          <a:noFill/>
        </p:spPr>
        <p:txBody>
          <a:bodyPr wrap="none" rtlCol="0">
            <a:spAutoFit/>
          </a:bodyPr>
          <a:lstStyle/>
          <a:p>
            <a:r>
              <a:rPr lang="cs-CZ" dirty="0" smtClean="0"/>
              <a:t>R</a:t>
            </a:r>
            <a:r>
              <a:rPr lang="cs-CZ" baseline="-25000" dirty="0" smtClean="0"/>
              <a:t>13</a:t>
            </a:r>
            <a:endParaRPr lang="cs-CZ" baseline="-25000" dirty="0"/>
          </a:p>
        </p:txBody>
      </p:sp>
      <p:sp>
        <p:nvSpPr>
          <p:cNvPr id="26" name="TextovéPole 25"/>
          <p:cNvSpPr txBox="1"/>
          <p:nvPr/>
        </p:nvSpPr>
        <p:spPr>
          <a:xfrm>
            <a:off x="5832161" y="2708908"/>
            <a:ext cx="521297" cy="369332"/>
          </a:xfrm>
          <a:prstGeom prst="rect">
            <a:avLst/>
          </a:prstGeom>
          <a:noFill/>
        </p:spPr>
        <p:txBody>
          <a:bodyPr wrap="none" rtlCol="0">
            <a:spAutoFit/>
          </a:bodyPr>
          <a:lstStyle/>
          <a:p>
            <a:r>
              <a:rPr lang="cs-CZ" dirty="0" smtClean="0"/>
              <a:t>R</a:t>
            </a:r>
            <a:r>
              <a:rPr lang="cs-CZ" baseline="-25000" dirty="0" smtClean="0"/>
              <a:t>31</a:t>
            </a:r>
            <a:endParaRPr lang="cs-CZ" baseline="-25000" dirty="0"/>
          </a:p>
        </p:txBody>
      </p:sp>
      <p:sp>
        <p:nvSpPr>
          <p:cNvPr id="27" name="TextovéPole 26"/>
          <p:cNvSpPr txBox="1"/>
          <p:nvPr/>
        </p:nvSpPr>
        <p:spPr>
          <a:xfrm>
            <a:off x="6931071" y="1988816"/>
            <a:ext cx="521297" cy="369332"/>
          </a:xfrm>
          <a:prstGeom prst="rect">
            <a:avLst/>
          </a:prstGeom>
          <a:noFill/>
        </p:spPr>
        <p:txBody>
          <a:bodyPr wrap="none" rtlCol="0">
            <a:spAutoFit/>
          </a:bodyPr>
          <a:lstStyle/>
          <a:p>
            <a:r>
              <a:rPr lang="cs-CZ" dirty="0" smtClean="0"/>
              <a:t>R</a:t>
            </a:r>
            <a:r>
              <a:rPr lang="cs-CZ" baseline="-25000" dirty="0" smtClean="0"/>
              <a:t>32</a:t>
            </a:r>
            <a:endParaRPr lang="cs-CZ" baseline="-25000" dirty="0"/>
          </a:p>
        </p:txBody>
      </p:sp>
      <p:sp>
        <p:nvSpPr>
          <p:cNvPr id="28" name="TextovéPole 27"/>
          <p:cNvSpPr txBox="1"/>
          <p:nvPr/>
        </p:nvSpPr>
        <p:spPr>
          <a:xfrm>
            <a:off x="7791554" y="2451268"/>
            <a:ext cx="761812" cy="369332"/>
          </a:xfrm>
          <a:prstGeom prst="rect">
            <a:avLst/>
          </a:prstGeom>
          <a:noFill/>
        </p:spPr>
        <p:txBody>
          <a:bodyPr wrap="none" rtlCol="0">
            <a:spAutoFit/>
          </a:bodyPr>
          <a:lstStyle/>
          <a:p>
            <a:r>
              <a:rPr lang="cs-CZ" dirty="0" smtClean="0"/>
              <a:t>Fluor.</a:t>
            </a:r>
            <a:endParaRPr lang="cs-CZ" dirty="0"/>
          </a:p>
        </p:txBody>
      </p:sp>
      <p:sp>
        <p:nvSpPr>
          <p:cNvPr id="29" name="TextovéPole 28"/>
          <p:cNvSpPr txBox="1"/>
          <p:nvPr/>
        </p:nvSpPr>
        <p:spPr>
          <a:xfrm>
            <a:off x="7471140" y="3699034"/>
            <a:ext cx="521297" cy="369332"/>
          </a:xfrm>
          <a:prstGeom prst="rect">
            <a:avLst/>
          </a:prstGeom>
          <a:noFill/>
        </p:spPr>
        <p:txBody>
          <a:bodyPr wrap="none" rtlCol="0">
            <a:spAutoFit/>
          </a:bodyPr>
          <a:lstStyle/>
          <a:p>
            <a:r>
              <a:rPr lang="cs-CZ" dirty="0" smtClean="0"/>
              <a:t>R</a:t>
            </a:r>
            <a:r>
              <a:rPr lang="cs-CZ" baseline="-25000" dirty="0" smtClean="0"/>
              <a:t>21</a:t>
            </a:r>
            <a:endParaRPr lang="cs-CZ" baseline="-25000" dirty="0"/>
          </a:p>
        </p:txBody>
      </p:sp>
      <p:sp>
        <p:nvSpPr>
          <p:cNvPr id="30" name="TextovéPole 29"/>
          <p:cNvSpPr txBox="1"/>
          <p:nvPr/>
        </p:nvSpPr>
        <p:spPr>
          <a:xfrm>
            <a:off x="8172460" y="1628770"/>
            <a:ext cx="312906" cy="369332"/>
          </a:xfrm>
          <a:prstGeom prst="rect">
            <a:avLst/>
          </a:prstGeom>
          <a:noFill/>
        </p:spPr>
        <p:txBody>
          <a:bodyPr wrap="none" rtlCol="0">
            <a:spAutoFit/>
          </a:bodyPr>
          <a:lstStyle/>
          <a:p>
            <a:r>
              <a:rPr lang="cs-CZ" dirty="0" smtClean="0"/>
              <a:t>3</a:t>
            </a:r>
            <a:endParaRPr lang="cs-CZ" dirty="0"/>
          </a:p>
        </p:txBody>
      </p:sp>
      <p:sp>
        <p:nvSpPr>
          <p:cNvPr id="31" name="TextovéPole 30"/>
          <p:cNvSpPr txBox="1"/>
          <p:nvPr/>
        </p:nvSpPr>
        <p:spPr>
          <a:xfrm>
            <a:off x="8172460" y="2909489"/>
            <a:ext cx="312906" cy="369332"/>
          </a:xfrm>
          <a:prstGeom prst="rect">
            <a:avLst/>
          </a:prstGeom>
          <a:noFill/>
        </p:spPr>
        <p:txBody>
          <a:bodyPr wrap="none" rtlCol="0">
            <a:spAutoFit/>
          </a:bodyPr>
          <a:lstStyle/>
          <a:p>
            <a:r>
              <a:rPr lang="cs-CZ" dirty="0" smtClean="0"/>
              <a:t>2</a:t>
            </a:r>
            <a:endParaRPr lang="cs-CZ" dirty="0"/>
          </a:p>
        </p:txBody>
      </p:sp>
      <p:sp>
        <p:nvSpPr>
          <p:cNvPr id="32" name="TextovéPole 31"/>
          <p:cNvSpPr txBox="1"/>
          <p:nvPr/>
        </p:nvSpPr>
        <p:spPr>
          <a:xfrm>
            <a:off x="8240460" y="4149092"/>
            <a:ext cx="312906" cy="369332"/>
          </a:xfrm>
          <a:prstGeom prst="rect">
            <a:avLst/>
          </a:prstGeom>
          <a:noFill/>
        </p:spPr>
        <p:txBody>
          <a:bodyPr wrap="none" rtlCol="0">
            <a:spAutoFit/>
          </a:bodyPr>
          <a:lstStyle/>
          <a:p>
            <a:r>
              <a:rPr lang="cs-CZ" dirty="0" smtClean="0"/>
              <a:t>1</a:t>
            </a:r>
            <a:endParaRPr lang="cs-CZ" dirty="0"/>
          </a:p>
        </p:txBody>
      </p:sp>
      <p:sp>
        <p:nvSpPr>
          <p:cNvPr id="33" name="TextovéPole 32"/>
          <p:cNvSpPr txBox="1"/>
          <p:nvPr/>
        </p:nvSpPr>
        <p:spPr>
          <a:xfrm>
            <a:off x="4628197" y="4869184"/>
            <a:ext cx="3977435" cy="923330"/>
          </a:xfrm>
          <a:prstGeom prst="rect">
            <a:avLst/>
          </a:prstGeom>
          <a:noFill/>
        </p:spPr>
        <p:txBody>
          <a:bodyPr wrap="none" rtlCol="0">
            <a:spAutoFit/>
          </a:bodyPr>
          <a:lstStyle/>
          <a:p>
            <a:r>
              <a:rPr lang="cs-CZ" dirty="0" smtClean="0"/>
              <a:t>Čerpání 1 – 3:</a:t>
            </a:r>
          </a:p>
          <a:p>
            <a:r>
              <a:rPr lang="cs-CZ" dirty="0" smtClean="0">
                <a:latin typeface="+mj-lt"/>
              </a:rPr>
              <a:t>R</a:t>
            </a:r>
            <a:r>
              <a:rPr lang="cs-CZ" baseline="-25000" dirty="0" smtClean="0">
                <a:latin typeface="+mj-lt"/>
              </a:rPr>
              <a:t>12</a:t>
            </a:r>
            <a:r>
              <a:rPr lang="cs-CZ" dirty="0" smtClean="0">
                <a:latin typeface="+mj-lt"/>
              </a:rPr>
              <a:t> = R</a:t>
            </a:r>
            <a:r>
              <a:rPr lang="cs-CZ" baseline="-25000" dirty="0" smtClean="0">
                <a:latin typeface="+mj-lt"/>
              </a:rPr>
              <a:t>23</a:t>
            </a:r>
            <a:r>
              <a:rPr lang="cs-CZ" dirty="0" smtClean="0">
                <a:latin typeface="+mj-lt"/>
              </a:rPr>
              <a:t> = 0; R</a:t>
            </a:r>
            <a:r>
              <a:rPr lang="cs-CZ" baseline="-25000" dirty="0" smtClean="0">
                <a:latin typeface="+mj-lt"/>
              </a:rPr>
              <a:t>31</a:t>
            </a:r>
            <a:r>
              <a:rPr lang="cs-CZ" dirty="0" smtClean="0">
                <a:latin typeface="+mj-lt"/>
              </a:rPr>
              <a:t> = </a:t>
            </a:r>
            <a:r>
              <a:rPr lang="el-GR" dirty="0" smtClean="0">
                <a:latin typeface="+mj-lt"/>
                <a:cs typeface="Lucida Sans Unicode"/>
              </a:rPr>
              <a:t>ϱ</a:t>
            </a:r>
            <a:r>
              <a:rPr lang="cs-CZ" dirty="0" smtClean="0">
                <a:latin typeface="+mj-lt"/>
                <a:cs typeface="Lucida Sans Unicode"/>
              </a:rPr>
              <a:t>B</a:t>
            </a:r>
            <a:r>
              <a:rPr lang="cs-CZ" baseline="-25000" dirty="0" smtClean="0">
                <a:latin typeface="+mj-lt"/>
                <a:cs typeface="Lucida Sans Unicode"/>
              </a:rPr>
              <a:t>31</a:t>
            </a:r>
            <a:r>
              <a:rPr lang="cs-CZ" dirty="0" smtClean="0">
                <a:latin typeface="+mj-lt"/>
                <a:cs typeface="Lucida Sans Unicode"/>
              </a:rPr>
              <a:t> + A</a:t>
            </a:r>
            <a:r>
              <a:rPr lang="cs-CZ" baseline="-25000" dirty="0" smtClean="0">
                <a:latin typeface="+mj-lt"/>
                <a:cs typeface="Lucida Sans Unicode"/>
              </a:rPr>
              <a:t>31</a:t>
            </a:r>
            <a:r>
              <a:rPr lang="cs-CZ" dirty="0" smtClean="0">
                <a:latin typeface="+mj-lt"/>
                <a:cs typeface="Lucida Sans Unicode"/>
              </a:rPr>
              <a:t> + Z</a:t>
            </a:r>
            <a:r>
              <a:rPr lang="cs-CZ" baseline="-25000" dirty="0" smtClean="0">
                <a:latin typeface="+mj-lt"/>
                <a:cs typeface="Lucida Sans Unicode"/>
              </a:rPr>
              <a:t>31 </a:t>
            </a:r>
          </a:p>
          <a:p>
            <a:r>
              <a:rPr lang="cs-CZ" dirty="0" smtClean="0">
                <a:latin typeface="+mj-lt"/>
                <a:cs typeface="Lucida Sans Unicode"/>
              </a:rPr>
              <a:t>R13 = </a:t>
            </a:r>
            <a:r>
              <a:rPr lang="el-GR" dirty="0">
                <a:latin typeface="+mj-lt"/>
                <a:cs typeface="Lucida Sans Unicode"/>
              </a:rPr>
              <a:t>ϱ</a:t>
            </a:r>
            <a:r>
              <a:rPr lang="cs-CZ" dirty="0" smtClean="0">
                <a:latin typeface="+mj-lt"/>
                <a:cs typeface="Lucida Sans Unicode"/>
              </a:rPr>
              <a:t>B</a:t>
            </a:r>
            <a:r>
              <a:rPr lang="cs-CZ" baseline="-25000" dirty="0" smtClean="0">
                <a:latin typeface="+mj-lt"/>
                <a:cs typeface="Lucida Sans Unicode"/>
              </a:rPr>
              <a:t>13</a:t>
            </a:r>
            <a:r>
              <a:rPr lang="cs-CZ" dirty="0" smtClean="0">
                <a:latin typeface="+mj-lt"/>
                <a:cs typeface="Lucida Sans Unicode"/>
              </a:rPr>
              <a:t>; R</a:t>
            </a:r>
            <a:r>
              <a:rPr lang="cs-CZ" baseline="-25000" dirty="0" smtClean="0">
                <a:latin typeface="+mj-lt"/>
                <a:cs typeface="Lucida Sans Unicode"/>
              </a:rPr>
              <a:t>21</a:t>
            </a:r>
            <a:r>
              <a:rPr lang="cs-CZ" dirty="0" smtClean="0">
                <a:latin typeface="+mj-lt"/>
                <a:cs typeface="Lucida Sans Unicode"/>
              </a:rPr>
              <a:t> = Z</a:t>
            </a:r>
            <a:r>
              <a:rPr lang="cs-CZ" baseline="-25000" dirty="0" smtClean="0">
                <a:latin typeface="+mj-lt"/>
                <a:cs typeface="Lucida Sans Unicode"/>
              </a:rPr>
              <a:t>21</a:t>
            </a:r>
            <a:r>
              <a:rPr lang="cs-CZ" dirty="0" smtClean="0">
                <a:latin typeface="+mj-lt"/>
                <a:cs typeface="Lucida Sans Unicode"/>
              </a:rPr>
              <a:t>; R</a:t>
            </a:r>
            <a:r>
              <a:rPr lang="cs-CZ" baseline="-25000" dirty="0" smtClean="0">
                <a:latin typeface="+mj-lt"/>
                <a:cs typeface="Lucida Sans Unicode"/>
              </a:rPr>
              <a:t>32</a:t>
            </a:r>
            <a:r>
              <a:rPr lang="cs-CZ" dirty="0" smtClean="0">
                <a:latin typeface="+mj-lt"/>
                <a:cs typeface="Lucida Sans Unicode"/>
              </a:rPr>
              <a:t> = A</a:t>
            </a:r>
            <a:r>
              <a:rPr lang="cs-CZ" baseline="-25000" dirty="0" smtClean="0">
                <a:latin typeface="+mj-lt"/>
                <a:cs typeface="Lucida Sans Unicode"/>
              </a:rPr>
              <a:t>32</a:t>
            </a:r>
            <a:r>
              <a:rPr lang="cs-CZ" dirty="0" smtClean="0">
                <a:latin typeface="+mj-lt"/>
                <a:cs typeface="Lucida Sans Unicode"/>
              </a:rPr>
              <a:t> + Z</a:t>
            </a:r>
            <a:r>
              <a:rPr lang="cs-CZ" baseline="-25000" dirty="0" smtClean="0">
                <a:latin typeface="+mj-lt"/>
                <a:cs typeface="Lucida Sans Unicode"/>
              </a:rPr>
              <a:t>32</a:t>
            </a:r>
            <a:endParaRPr lang="cs-CZ" baseline="-25000" dirty="0">
              <a:latin typeface="+mj-lt"/>
            </a:endParaRPr>
          </a:p>
        </p:txBody>
      </p:sp>
    </p:spTree>
    <p:extLst>
      <p:ext uri="{BB962C8B-B14F-4D97-AF65-F5344CB8AC3E}">
        <p14:creationId xmlns:p14="http://schemas.microsoft.com/office/powerpoint/2010/main" val="1411527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Detekce olova v plynné fázi</a:t>
            </a:r>
            <a:endParaRPr lang="cs-CZ" dirty="0"/>
          </a:p>
        </p:txBody>
      </p:sp>
      <mc:AlternateContent xmlns:mc="http://schemas.openxmlformats.org/markup-compatibility/2006" xmlns:a14="http://schemas.microsoft.com/office/drawing/2010/main">
        <mc:Choice Requires="a14">
          <p:sp>
            <p:nvSpPr>
              <p:cNvPr id="3" name="Zástupný symbol pro obsah 2"/>
              <p:cNvSpPr>
                <a:spLocks noGrp="1"/>
              </p:cNvSpPr>
              <p:nvPr>
                <p:ph sz="half" idx="1"/>
              </p:nvPr>
            </p:nvSpPr>
            <p:spPr>
              <a:xfrm>
                <a:off x="457199" y="1673352"/>
                <a:ext cx="4474847" cy="4718304"/>
              </a:xfrm>
            </p:spPr>
            <p:txBody>
              <a:bodyPr>
                <a:normAutofit/>
              </a:bodyPr>
              <a:lstStyle/>
              <a:p>
                <a:pPr marL="0" indent="0">
                  <a:buNone/>
                </a:pPr>
                <a:r>
                  <a:rPr lang="cs-CZ" sz="2200" dirty="0" smtClean="0"/>
                  <a:t>Tříhladinový systém, hladina 2 metastabilní:</a:t>
                </a:r>
              </a:p>
              <a:p>
                <a:pPr marL="0" indent="0">
                  <a:buNone/>
                </a:pPr>
                <a:r>
                  <a:rPr lang="cs-CZ" sz="2200" dirty="0" smtClean="0"/>
                  <a:t>1-3: 6p</a:t>
                </a:r>
                <a:r>
                  <a:rPr lang="cs-CZ" sz="2200" baseline="30000" dirty="0" smtClean="0"/>
                  <a:t>2 3</a:t>
                </a:r>
                <a:r>
                  <a:rPr lang="cs-CZ" sz="2200" dirty="0" smtClean="0"/>
                  <a:t>P</a:t>
                </a:r>
                <a:r>
                  <a:rPr lang="cs-CZ" sz="2200" baseline="-25000" dirty="0" smtClean="0"/>
                  <a:t>0</a:t>
                </a:r>
                <a:r>
                  <a:rPr lang="cs-CZ" sz="2200" dirty="0" smtClean="0"/>
                  <a:t> – 7s</a:t>
                </a:r>
                <a:r>
                  <a:rPr lang="cs-CZ" sz="2200" baseline="30000" dirty="0" smtClean="0"/>
                  <a:t>3 0</a:t>
                </a:r>
                <a:r>
                  <a:rPr lang="cs-CZ" sz="2200" dirty="0" smtClean="0"/>
                  <a:t>P</a:t>
                </a:r>
                <a:r>
                  <a:rPr lang="cs-CZ" sz="2200" baseline="-25000" dirty="0" smtClean="0"/>
                  <a:t>1</a:t>
                </a:r>
                <a:r>
                  <a:rPr lang="cs-CZ" sz="2200" dirty="0" smtClean="0"/>
                  <a:t> (283,31 </a:t>
                </a:r>
                <a:r>
                  <a:rPr lang="cs-CZ" sz="2200" dirty="0" err="1" smtClean="0"/>
                  <a:t>nm</a:t>
                </a:r>
                <a:r>
                  <a:rPr lang="cs-CZ" sz="2200" dirty="0" smtClean="0"/>
                  <a:t>)</a:t>
                </a:r>
              </a:p>
              <a:p>
                <a:pPr marL="0" indent="0">
                  <a:buNone/>
                </a:pPr>
                <a:r>
                  <a:rPr lang="cs-CZ" sz="2200" dirty="0" smtClean="0"/>
                  <a:t>3-2: </a:t>
                </a:r>
                <a:r>
                  <a:rPr lang="cs-CZ" sz="2200" dirty="0"/>
                  <a:t>7s</a:t>
                </a:r>
                <a:r>
                  <a:rPr lang="cs-CZ" sz="2200" baseline="30000" dirty="0"/>
                  <a:t>3 0</a:t>
                </a:r>
                <a:r>
                  <a:rPr lang="cs-CZ" sz="2200" dirty="0"/>
                  <a:t>P</a:t>
                </a:r>
                <a:r>
                  <a:rPr lang="cs-CZ" sz="2200" baseline="-25000" dirty="0"/>
                  <a:t>1</a:t>
                </a:r>
                <a:r>
                  <a:rPr lang="cs-CZ" sz="2200" dirty="0"/>
                  <a:t> </a:t>
                </a:r>
                <a:r>
                  <a:rPr lang="cs-CZ" sz="2200" dirty="0" smtClean="0"/>
                  <a:t>– 6p</a:t>
                </a:r>
                <a:r>
                  <a:rPr lang="cs-CZ" sz="2200" baseline="30000" dirty="0" smtClean="0"/>
                  <a:t>2 3</a:t>
                </a:r>
                <a:r>
                  <a:rPr lang="cs-CZ" sz="2200" dirty="0" smtClean="0"/>
                  <a:t>P</a:t>
                </a:r>
                <a:r>
                  <a:rPr lang="cs-CZ" sz="2200" baseline="-25000" dirty="0" smtClean="0"/>
                  <a:t>2 </a:t>
                </a:r>
                <a:r>
                  <a:rPr lang="cs-CZ" sz="2200" dirty="0" smtClean="0"/>
                  <a:t>(405,78 </a:t>
                </a:r>
                <a:r>
                  <a:rPr lang="cs-CZ" sz="2200" dirty="0" err="1" smtClean="0"/>
                  <a:t>mn</a:t>
                </a:r>
                <a:r>
                  <a:rPr lang="cs-CZ" sz="2200" dirty="0" smtClean="0"/>
                  <a:t>)</a:t>
                </a:r>
              </a:p>
              <a:p>
                <a:pPr marL="0" indent="0">
                  <a:buNone/>
                </a:pPr>
                <a:r>
                  <a:rPr lang="cs-CZ" sz="2200" dirty="0" smtClean="0"/>
                  <a:t>R</a:t>
                </a:r>
                <a:r>
                  <a:rPr lang="cs-CZ" sz="2200" baseline="-25000" dirty="0" smtClean="0"/>
                  <a:t>21</a:t>
                </a:r>
                <a:r>
                  <a:rPr lang="cs-CZ" sz="2200" dirty="0" smtClean="0">
                    <a:latin typeface="Lucida Sans Unicode"/>
                    <a:cs typeface="Lucida Sans Unicode"/>
                  </a:rPr>
                  <a:t>≅5.10</a:t>
                </a:r>
                <a:r>
                  <a:rPr lang="cs-CZ" sz="2200" baseline="30000" dirty="0" smtClean="0">
                    <a:latin typeface="Lucida Sans Unicode"/>
                    <a:cs typeface="Lucida Sans Unicode"/>
                  </a:rPr>
                  <a:t>4</a:t>
                </a:r>
                <a:r>
                  <a:rPr lang="cs-CZ" sz="2200" dirty="0" smtClean="0">
                    <a:latin typeface="Lucida Sans Unicode"/>
                    <a:cs typeface="Lucida Sans Unicode"/>
                  </a:rPr>
                  <a:t>s</a:t>
                </a:r>
                <a:r>
                  <a:rPr lang="cs-CZ" sz="2200" baseline="30000" dirty="0" smtClean="0">
                    <a:latin typeface="Lucida Sans Unicode"/>
                    <a:cs typeface="Lucida Sans Unicode"/>
                  </a:rPr>
                  <a:t>-1 </a:t>
                </a:r>
                <a:r>
                  <a:rPr lang="cs-CZ" sz="2200" dirty="0" smtClean="0">
                    <a:latin typeface="Lucida Sans Unicode"/>
                    <a:cs typeface="Lucida Sans Unicode"/>
                  </a:rPr>
                  <a:t>(A</a:t>
                </a:r>
                <a:r>
                  <a:rPr lang="cs-CZ" sz="2200" baseline="-25000" dirty="0" smtClean="0">
                    <a:latin typeface="Lucida Sans Unicode"/>
                    <a:cs typeface="Lucida Sans Unicode"/>
                  </a:rPr>
                  <a:t>21</a:t>
                </a:r>
                <a:r>
                  <a:rPr lang="cs-CZ" sz="2200" dirty="0" smtClean="0">
                    <a:latin typeface="Arial"/>
                    <a:cs typeface="Arial"/>
                  </a:rPr>
                  <a:t>≈1,8.10</a:t>
                </a:r>
                <a:r>
                  <a:rPr lang="cs-CZ" sz="2200" baseline="30000" dirty="0" smtClean="0">
                    <a:latin typeface="Arial"/>
                    <a:cs typeface="Arial"/>
                  </a:rPr>
                  <a:t>5</a:t>
                </a:r>
                <a:r>
                  <a:rPr lang="cs-CZ" sz="2200" dirty="0" smtClean="0">
                    <a:latin typeface="Arial"/>
                    <a:cs typeface="Arial"/>
                  </a:rPr>
                  <a:t>s</a:t>
                </a:r>
                <a:r>
                  <a:rPr lang="cs-CZ" sz="2200" baseline="30000" dirty="0" smtClean="0">
                    <a:latin typeface="Arial"/>
                    <a:cs typeface="Arial"/>
                  </a:rPr>
                  <a:t>-1</a:t>
                </a:r>
                <a:r>
                  <a:rPr lang="cs-CZ" sz="2200" dirty="0" smtClean="0">
                    <a:latin typeface="Arial"/>
                    <a:cs typeface="Arial"/>
                  </a:rPr>
                  <a:t>) </a:t>
                </a:r>
              </a:p>
              <a:p>
                <a:pPr marL="0" indent="0">
                  <a:buNone/>
                </a:pPr>
                <a:r>
                  <a:rPr lang="cs-CZ" sz="2200" dirty="0" smtClean="0">
                    <a:latin typeface="Arial"/>
                    <a:cs typeface="Arial"/>
                  </a:rPr>
                  <a:t>A</a:t>
                </a:r>
                <a:r>
                  <a:rPr lang="cs-CZ" sz="2200" baseline="-25000" dirty="0" smtClean="0">
                    <a:latin typeface="Arial"/>
                    <a:cs typeface="Arial"/>
                  </a:rPr>
                  <a:t>31</a:t>
                </a:r>
                <a:r>
                  <a:rPr lang="cs-CZ" sz="2200" dirty="0" smtClean="0">
                    <a:latin typeface="Arial"/>
                    <a:cs typeface="Arial"/>
                  </a:rPr>
                  <a:t> = 6.10</a:t>
                </a:r>
                <a:r>
                  <a:rPr lang="cs-CZ" sz="2200" baseline="30000" dirty="0" smtClean="0">
                    <a:latin typeface="Arial"/>
                    <a:cs typeface="Arial"/>
                  </a:rPr>
                  <a:t>8</a:t>
                </a:r>
                <a:r>
                  <a:rPr lang="cs-CZ" sz="2200" dirty="0" smtClean="0">
                    <a:latin typeface="Arial"/>
                    <a:cs typeface="Arial"/>
                  </a:rPr>
                  <a:t>s</a:t>
                </a:r>
                <a:r>
                  <a:rPr lang="cs-CZ" sz="2200" baseline="30000" dirty="0" smtClean="0">
                    <a:latin typeface="Arial"/>
                    <a:cs typeface="Arial"/>
                  </a:rPr>
                  <a:t>-1</a:t>
                </a:r>
              </a:p>
              <a:p>
                <a:pPr marL="0" indent="0">
                  <a:buNone/>
                </a:pPr>
                <a:r>
                  <a:rPr lang="cs-CZ" sz="2200" dirty="0" smtClean="0">
                    <a:latin typeface="Arial"/>
                    <a:cs typeface="Arial"/>
                  </a:rPr>
                  <a:t>A</a:t>
                </a:r>
                <a:r>
                  <a:rPr lang="cs-CZ" sz="2200" baseline="-25000" dirty="0" smtClean="0">
                    <a:latin typeface="Arial"/>
                    <a:cs typeface="Arial"/>
                  </a:rPr>
                  <a:t>32</a:t>
                </a:r>
                <a:r>
                  <a:rPr lang="cs-CZ" sz="2200" dirty="0" smtClean="0">
                    <a:latin typeface="Arial"/>
                    <a:cs typeface="Arial"/>
                  </a:rPr>
                  <a:t> = 3.10</a:t>
                </a:r>
                <a:r>
                  <a:rPr lang="cs-CZ" sz="2200" baseline="30000" dirty="0" smtClean="0">
                    <a:latin typeface="Arial"/>
                    <a:cs typeface="Arial"/>
                  </a:rPr>
                  <a:t>8</a:t>
                </a:r>
                <a:r>
                  <a:rPr lang="cs-CZ" sz="2200" dirty="0" smtClean="0">
                    <a:latin typeface="Arial"/>
                    <a:cs typeface="Arial"/>
                  </a:rPr>
                  <a:t>s</a:t>
                </a:r>
                <a:r>
                  <a:rPr lang="cs-CZ" sz="2200" baseline="30000" dirty="0" smtClean="0">
                    <a:latin typeface="Arial"/>
                    <a:cs typeface="Arial"/>
                  </a:rPr>
                  <a:t>-1</a:t>
                </a:r>
              </a:p>
              <a:p>
                <a:pPr marL="0" indent="0">
                  <a:buNone/>
                </a:pPr>
                <a:endParaRPr lang="cs-CZ" sz="2200" baseline="30000" dirty="0" smtClean="0"/>
              </a:p>
              <a:p>
                <a:pPr marL="0" indent="0">
                  <a:buNone/>
                </a:pPr>
                <a:r>
                  <a:rPr lang="cs-CZ" sz="2200" dirty="0" smtClean="0"/>
                  <a:t>V případě saturačního výkonu laseru:</a:t>
                </a:r>
              </a:p>
              <a:p>
                <a:pPr marL="0" indent="0">
                  <a:buNone/>
                </a:pPr>
                <a14:m>
                  <m:oMathPara xmlns:m="http://schemas.openxmlformats.org/officeDocument/2006/math">
                    <m:oMathParaPr>
                      <m:jc m:val="centerGroup"/>
                    </m:oMathParaPr>
                    <m:oMath xmlns:m="http://schemas.openxmlformats.org/officeDocument/2006/math">
                      <m:sSub>
                        <m:sSubPr>
                          <m:ctrlPr>
                            <a:rPr lang="cs-CZ" sz="2200" b="0" i="1" smtClean="0">
                              <a:latin typeface="Cambria Math"/>
                            </a:rPr>
                          </m:ctrlPr>
                        </m:sSubPr>
                        <m:e>
                          <m:r>
                            <a:rPr lang="cs-CZ" sz="2200" b="0" i="1" smtClean="0">
                              <a:latin typeface="Cambria Math"/>
                            </a:rPr>
                            <m:t>𝑁</m:t>
                          </m:r>
                        </m:e>
                        <m:sub>
                          <m:r>
                            <a:rPr lang="cs-CZ" sz="2200" b="0" i="1" smtClean="0">
                              <a:latin typeface="Cambria Math"/>
                            </a:rPr>
                            <m:t>𝑓𝑙</m:t>
                          </m:r>
                        </m:sub>
                      </m:sSub>
                      <m:r>
                        <a:rPr lang="cs-CZ" sz="2200" b="0" i="1" smtClean="0">
                          <a:latin typeface="Cambria Math"/>
                          <a:ea typeface="Cambria Math"/>
                        </a:rPr>
                        <m:t>≈</m:t>
                      </m:r>
                      <m:sSub>
                        <m:sSubPr>
                          <m:ctrlPr>
                            <a:rPr lang="cs-CZ" sz="2200" b="0" i="1" smtClean="0">
                              <a:latin typeface="Cambria Math"/>
                              <a:ea typeface="Cambria Math"/>
                            </a:rPr>
                          </m:ctrlPr>
                        </m:sSubPr>
                        <m:e>
                          <m:r>
                            <a:rPr lang="cs-CZ" sz="2200" b="0" i="1" smtClean="0">
                              <a:latin typeface="Cambria Math"/>
                              <a:ea typeface="Cambria Math"/>
                            </a:rPr>
                            <m:t>𝑛</m:t>
                          </m:r>
                        </m:e>
                        <m:sub>
                          <m:r>
                            <a:rPr lang="cs-CZ" sz="2200" b="0" i="1" smtClean="0">
                              <a:latin typeface="Cambria Math"/>
                              <a:ea typeface="Cambria Math"/>
                            </a:rPr>
                            <m:t>0</m:t>
                          </m:r>
                        </m:sub>
                      </m:sSub>
                      <m:f>
                        <m:fPr>
                          <m:ctrlPr>
                            <a:rPr lang="cs-CZ" sz="2200" b="0" i="1" smtClean="0">
                              <a:latin typeface="Cambria Math"/>
                              <a:ea typeface="Cambria Math"/>
                            </a:rPr>
                          </m:ctrlPr>
                        </m:fPr>
                        <m:num>
                          <m:sSub>
                            <m:sSubPr>
                              <m:ctrlPr>
                                <a:rPr lang="cs-CZ" sz="2200" b="0" i="1" smtClean="0">
                                  <a:latin typeface="Cambria Math"/>
                                  <a:ea typeface="Cambria Math"/>
                                </a:rPr>
                              </m:ctrlPr>
                            </m:sSubPr>
                            <m:e>
                              <m:r>
                                <a:rPr lang="cs-CZ" sz="2200" b="0" i="1" smtClean="0">
                                  <a:latin typeface="Cambria Math"/>
                                  <a:ea typeface="Cambria Math"/>
                                </a:rPr>
                                <m:t>𝐴</m:t>
                              </m:r>
                            </m:e>
                            <m:sub>
                              <m:r>
                                <a:rPr lang="cs-CZ" sz="2200" b="0" i="1" smtClean="0">
                                  <a:latin typeface="Cambria Math"/>
                                  <a:ea typeface="Cambria Math"/>
                                </a:rPr>
                                <m:t>32</m:t>
                              </m:r>
                            </m:sub>
                          </m:sSub>
                        </m:num>
                        <m:den>
                          <m:sSub>
                            <m:sSubPr>
                              <m:ctrlPr>
                                <a:rPr lang="cs-CZ" sz="2200" b="0" i="1" smtClean="0">
                                  <a:latin typeface="Cambria Math"/>
                                  <a:ea typeface="Cambria Math"/>
                                </a:rPr>
                              </m:ctrlPr>
                            </m:sSubPr>
                            <m:e>
                              <m:r>
                                <a:rPr lang="cs-CZ" sz="2200" b="0" i="1" smtClean="0">
                                  <a:latin typeface="Cambria Math"/>
                                  <a:ea typeface="Cambria Math"/>
                                </a:rPr>
                                <m:t>𝐴</m:t>
                              </m:r>
                            </m:e>
                            <m:sub>
                              <m:r>
                                <a:rPr lang="cs-CZ" sz="2200" b="0" i="1" smtClean="0">
                                  <a:latin typeface="Cambria Math"/>
                                  <a:ea typeface="Cambria Math"/>
                                </a:rPr>
                                <m:t>32</m:t>
                              </m:r>
                            </m:sub>
                          </m:sSub>
                          <m:r>
                            <a:rPr lang="cs-CZ" sz="2200" b="0" i="1" smtClean="0">
                              <a:latin typeface="Cambria Math"/>
                              <a:ea typeface="Cambria Math"/>
                            </a:rPr>
                            <m:t>+</m:t>
                          </m:r>
                          <m:sSub>
                            <m:sSubPr>
                              <m:ctrlPr>
                                <a:rPr lang="cs-CZ" sz="2200" b="0" i="1" smtClean="0">
                                  <a:latin typeface="Cambria Math"/>
                                  <a:ea typeface="Cambria Math"/>
                                </a:rPr>
                              </m:ctrlPr>
                            </m:sSubPr>
                            <m:e>
                              <m:r>
                                <a:rPr lang="cs-CZ" sz="2200" b="0" i="1" smtClean="0">
                                  <a:latin typeface="Cambria Math"/>
                                  <a:ea typeface="Cambria Math"/>
                                </a:rPr>
                                <m:t>𝑍</m:t>
                              </m:r>
                            </m:e>
                            <m:sub>
                              <m:r>
                                <a:rPr lang="cs-CZ" sz="2200" b="0" i="1" smtClean="0">
                                  <a:latin typeface="Cambria Math"/>
                                  <a:ea typeface="Cambria Math"/>
                                </a:rPr>
                                <m:t>32</m:t>
                              </m:r>
                            </m:sub>
                          </m:sSub>
                        </m:den>
                      </m:f>
                    </m:oMath>
                  </m:oMathPara>
                </a14:m>
                <a:endParaRPr lang="cs-CZ" sz="2200" dirty="0"/>
              </a:p>
            </p:txBody>
          </p:sp>
        </mc:Choice>
        <mc:Fallback xmlns="">
          <p:sp>
            <p:nvSpPr>
              <p:cNvPr id="3" name="Zástupný symbol pro obsah 2"/>
              <p:cNvSpPr>
                <a:spLocks noGrp="1" noRot="1" noChangeAspect="1" noMove="1" noResize="1" noEditPoints="1" noAdjustHandles="1" noChangeArrowheads="1" noChangeShapeType="1" noTextEdit="1"/>
              </p:cNvSpPr>
              <p:nvPr>
                <p:ph sz="half" idx="1"/>
              </p:nvPr>
            </p:nvSpPr>
            <p:spPr>
              <a:xfrm>
                <a:off x="457199" y="1673352"/>
                <a:ext cx="4474847" cy="4718304"/>
              </a:xfrm>
              <a:blipFill rotWithShape="1">
                <a:blip r:embed="rId2" cstate="print"/>
                <a:stretch>
                  <a:fillRect l="-1635" t="-646"/>
                </a:stretch>
              </a:blipFill>
            </p:spPr>
            <p:txBody>
              <a:bodyPr/>
              <a:lstStyle/>
              <a:p>
                <a:r>
                  <a:rPr lang="cs-CZ">
                    <a:noFill/>
                  </a:rPr>
                  <a:t> </a:t>
                </a:r>
              </a:p>
            </p:txBody>
          </p:sp>
        </mc:Fallback>
      </mc:AlternateContent>
      <p:sp>
        <p:nvSpPr>
          <p:cNvPr id="5" name="Zástupný symbol pro datum 4"/>
          <p:cNvSpPr>
            <a:spLocks noGrp="1"/>
          </p:cNvSpPr>
          <p:nvPr>
            <p:ph type="dt" sz="half" idx="10"/>
          </p:nvPr>
        </p:nvSpPr>
        <p:spPr/>
        <p:txBody>
          <a:bodyPr/>
          <a:lstStyle/>
          <a:p>
            <a:r>
              <a:rPr lang="en-US" smtClean="0"/>
              <a:t>2010</a:t>
            </a:r>
            <a:endParaRPr lang="en-US"/>
          </a:p>
        </p:txBody>
      </p:sp>
      <p:sp>
        <p:nvSpPr>
          <p:cNvPr id="6" name="Zástupný symbol pro zápatí 5"/>
          <p:cNvSpPr>
            <a:spLocks noGrp="1"/>
          </p:cNvSpPr>
          <p:nvPr>
            <p:ph type="ftr" sz="quarter" idx="11"/>
          </p:nvPr>
        </p:nvSpPr>
        <p:spPr/>
        <p:txBody>
          <a:bodyPr/>
          <a:lstStyle/>
          <a:p>
            <a:pPr algn="r"/>
            <a:r>
              <a:rPr lang="en-US" smtClean="0"/>
              <a:t>prof. Otruba</a:t>
            </a:r>
            <a:endParaRPr lang="en-US" dirty="0"/>
          </a:p>
        </p:txBody>
      </p:sp>
      <p:sp>
        <p:nvSpPr>
          <p:cNvPr id="7" name="Zástupný symbol pro číslo snímku 6"/>
          <p:cNvSpPr>
            <a:spLocks noGrp="1"/>
          </p:cNvSpPr>
          <p:nvPr>
            <p:ph type="sldNum" sz="quarter" idx="12"/>
          </p:nvPr>
        </p:nvSpPr>
        <p:spPr/>
        <p:txBody>
          <a:bodyPr/>
          <a:lstStyle/>
          <a:p>
            <a:fld id="{0CFEC368-1D7A-4F81-ABF6-AE0E36BAF64C}" type="slidenum">
              <a:rPr lang="en-US" smtClean="0"/>
              <a:pPr/>
              <a:t>13</a:t>
            </a:fld>
            <a:endParaRPr lang="en-US"/>
          </a:p>
        </p:txBody>
      </p:sp>
      <p:grpSp>
        <p:nvGrpSpPr>
          <p:cNvPr id="23" name="Skupina 22"/>
          <p:cNvGrpSpPr/>
          <p:nvPr/>
        </p:nvGrpSpPr>
        <p:grpSpPr>
          <a:xfrm>
            <a:off x="5010583" y="2557958"/>
            <a:ext cx="3521923" cy="2709632"/>
            <a:chOff x="5031443" y="1808792"/>
            <a:chExt cx="3521923" cy="2709632"/>
          </a:xfrm>
        </p:grpSpPr>
        <p:cxnSp>
          <p:nvCxnSpPr>
            <p:cNvPr id="8" name="Přímá spojnice 7"/>
            <p:cNvCxnSpPr/>
            <p:nvPr/>
          </p:nvCxnSpPr>
          <p:spPr>
            <a:xfrm>
              <a:off x="5292092" y="1808793"/>
              <a:ext cx="2700345"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a:off x="6732276" y="3068954"/>
              <a:ext cx="117015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Přímá spojnice 9"/>
            <p:cNvCxnSpPr/>
            <p:nvPr/>
          </p:nvCxnSpPr>
          <p:spPr>
            <a:xfrm>
              <a:off x="5292092" y="4329115"/>
              <a:ext cx="2880368"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Přímá spojnice se šipkou 10"/>
            <p:cNvCxnSpPr/>
            <p:nvPr/>
          </p:nvCxnSpPr>
          <p:spPr>
            <a:xfrm flipV="1">
              <a:off x="5472115" y="1808793"/>
              <a:ext cx="0" cy="2520322"/>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Přímá spojnice se šipkou 11"/>
            <p:cNvCxnSpPr/>
            <p:nvPr/>
          </p:nvCxnSpPr>
          <p:spPr>
            <a:xfrm>
              <a:off x="5832161" y="1808793"/>
              <a:ext cx="0" cy="2520322"/>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Přímá spojnice se šipkou 12"/>
            <p:cNvCxnSpPr/>
            <p:nvPr/>
          </p:nvCxnSpPr>
          <p:spPr>
            <a:xfrm>
              <a:off x="6912299" y="1808792"/>
              <a:ext cx="0" cy="1260161"/>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Přímá spojnice se šipkou 13"/>
            <p:cNvCxnSpPr/>
            <p:nvPr/>
          </p:nvCxnSpPr>
          <p:spPr>
            <a:xfrm>
              <a:off x="7452368" y="3068954"/>
              <a:ext cx="0" cy="1260161"/>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p:nvPr/>
          </p:nvCxnSpPr>
          <p:spPr>
            <a:xfrm>
              <a:off x="7452368" y="2438872"/>
              <a:ext cx="1080138" cy="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6" name="TextovéPole 15"/>
            <p:cNvSpPr txBox="1"/>
            <p:nvPr/>
          </p:nvSpPr>
          <p:spPr>
            <a:xfrm>
              <a:off x="5031443" y="2708908"/>
              <a:ext cx="521297" cy="369332"/>
            </a:xfrm>
            <a:prstGeom prst="rect">
              <a:avLst/>
            </a:prstGeom>
            <a:noFill/>
          </p:spPr>
          <p:txBody>
            <a:bodyPr wrap="none" rtlCol="0">
              <a:spAutoFit/>
            </a:bodyPr>
            <a:lstStyle/>
            <a:p>
              <a:r>
                <a:rPr lang="cs-CZ" dirty="0" smtClean="0"/>
                <a:t>R</a:t>
              </a:r>
              <a:r>
                <a:rPr lang="cs-CZ" baseline="-25000" dirty="0" smtClean="0"/>
                <a:t>13</a:t>
              </a:r>
              <a:endParaRPr lang="cs-CZ" baseline="-25000" dirty="0"/>
            </a:p>
          </p:txBody>
        </p:sp>
        <p:sp>
          <p:nvSpPr>
            <p:cNvPr id="17" name="TextovéPole 16"/>
            <p:cNvSpPr txBox="1"/>
            <p:nvPr/>
          </p:nvSpPr>
          <p:spPr>
            <a:xfrm>
              <a:off x="5832161" y="2708908"/>
              <a:ext cx="521297" cy="369332"/>
            </a:xfrm>
            <a:prstGeom prst="rect">
              <a:avLst/>
            </a:prstGeom>
            <a:noFill/>
          </p:spPr>
          <p:txBody>
            <a:bodyPr wrap="none" rtlCol="0">
              <a:spAutoFit/>
            </a:bodyPr>
            <a:lstStyle/>
            <a:p>
              <a:r>
                <a:rPr lang="cs-CZ" dirty="0" smtClean="0"/>
                <a:t>R</a:t>
              </a:r>
              <a:r>
                <a:rPr lang="cs-CZ" baseline="-25000" dirty="0" smtClean="0"/>
                <a:t>31</a:t>
              </a:r>
              <a:endParaRPr lang="cs-CZ" baseline="-25000" dirty="0"/>
            </a:p>
          </p:txBody>
        </p:sp>
        <p:sp>
          <p:nvSpPr>
            <p:cNvPr id="18" name="TextovéPole 17"/>
            <p:cNvSpPr txBox="1"/>
            <p:nvPr/>
          </p:nvSpPr>
          <p:spPr>
            <a:xfrm>
              <a:off x="6931071" y="1988816"/>
              <a:ext cx="521297" cy="369332"/>
            </a:xfrm>
            <a:prstGeom prst="rect">
              <a:avLst/>
            </a:prstGeom>
            <a:noFill/>
          </p:spPr>
          <p:txBody>
            <a:bodyPr wrap="none" rtlCol="0">
              <a:spAutoFit/>
            </a:bodyPr>
            <a:lstStyle/>
            <a:p>
              <a:r>
                <a:rPr lang="cs-CZ" dirty="0" smtClean="0"/>
                <a:t>R</a:t>
              </a:r>
              <a:r>
                <a:rPr lang="cs-CZ" baseline="-25000" dirty="0" smtClean="0"/>
                <a:t>32</a:t>
              </a:r>
              <a:endParaRPr lang="cs-CZ" baseline="-25000" dirty="0"/>
            </a:p>
          </p:txBody>
        </p:sp>
        <p:sp>
          <p:nvSpPr>
            <p:cNvPr id="19" name="TextovéPole 18"/>
            <p:cNvSpPr txBox="1"/>
            <p:nvPr/>
          </p:nvSpPr>
          <p:spPr>
            <a:xfrm>
              <a:off x="7791554" y="2451268"/>
              <a:ext cx="761812" cy="369332"/>
            </a:xfrm>
            <a:prstGeom prst="rect">
              <a:avLst/>
            </a:prstGeom>
            <a:noFill/>
          </p:spPr>
          <p:txBody>
            <a:bodyPr wrap="none" rtlCol="0">
              <a:spAutoFit/>
            </a:bodyPr>
            <a:lstStyle/>
            <a:p>
              <a:r>
                <a:rPr lang="cs-CZ" dirty="0" smtClean="0"/>
                <a:t>Fluor.</a:t>
              </a:r>
              <a:endParaRPr lang="cs-CZ" dirty="0"/>
            </a:p>
          </p:txBody>
        </p:sp>
        <p:sp>
          <p:nvSpPr>
            <p:cNvPr id="20" name="TextovéPole 19"/>
            <p:cNvSpPr txBox="1"/>
            <p:nvPr/>
          </p:nvSpPr>
          <p:spPr>
            <a:xfrm>
              <a:off x="7471140" y="3699034"/>
              <a:ext cx="521297" cy="369332"/>
            </a:xfrm>
            <a:prstGeom prst="rect">
              <a:avLst/>
            </a:prstGeom>
            <a:noFill/>
          </p:spPr>
          <p:txBody>
            <a:bodyPr wrap="none" rtlCol="0">
              <a:spAutoFit/>
            </a:bodyPr>
            <a:lstStyle/>
            <a:p>
              <a:r>
                <a:rPr lang="cs-CZ" dirty="0" smtClean="0"/>
                <a:t>R</a:t>
              </a:r>
              <a:r>
                <a:rPr lang="cs-CZ" baseline="-25000" dirty="0" smtClean="0"/>
                <a:t>21</a:t>
              </a:r>
              <a:endParaRPr lang="cs-CZ" baseline="-25000" dirty="0"/>
            </a:p>
          </p:txBody>
        </p:sp>
        <p:sp>
          <p:nvSpPr>
            <p:cNvPr id="21" name="TextovéPole 20"/>
            <p:cNvSpPr txBox="1"/>
            <p:nvPr/>
          </p:nvSpPr>
          <p:spPr>
            <a:xfrm>
              <a:off x="8172460" y="2909489"/>
              <a:ext cx="312906" cy="369332"/>
            </a:xfrm>
            <a:prstGeom prst="rect">
              <a:avLst/>
            </a:prstGeom>
            <a:noFill/>
          </p:spPr>
          <p:txBody>
            <a:bodyPr wrap="none" rtlCol="0">
              <a:spAutoFit/>
            </a:bodyPr>
            <a:lstStyle/>
            <a:p>
              <a:r>
                <a:rPr lang="cs-CZ" dirty="0" smtClean="0"/>
                <a:t>2</a:t>
              </a:r>
              <a:endParaRPr lang="cs-CZ" dirty="0"/>
            </a:p>
          </p:txBody>
        </p:sp>
        <p:sp>
          <p:nvSpPr>
            <p:cNvPr id="22" name="TextovéPole 21"/>
            <p:cNvSpPr txBox="1"/>
            <p:nvPr/>
          </p:nvSpPr>
          <p:spPr>
            <a:xfrm>
              <a:off x="8240460" y="4149092"/>
              <a:ext cx="312906" cy="369332"/>
            </a:xfrm>
            <a:prstGeom prst="rect">
              <a:avLst/>
            </a:prstGeom>
            <a:noFill/>
          </p:spPr>
          <p:txBody>
            <a:bodyPr wrap="none" rtlCol="0">
              <a:spAutoFit/>
            </a:bodyPr>
            <a:lstStyle/>
            <a:p>
              <a:r>
                <a:rPr lang="cs-CZ" dirty="0" smtClean="0"/>
                <a:t>1</a:t>
              </a:r>
              <a:endParaRPr lang="cs-CZ" dirty="0"/>
            </a:p>
          </p:txBody>
        </p:sp>
      </p:grpSp>
      <p:sp>
        <p:nvSpPr>
          <p:cNvPr id="24" name="TextovéPole 23"/>
          <p:cNvSpPr txBox="1"/>
          <p:nvPr/>
        </p:nvSpPr>
        <p:spPr>
          <a:xfrm>
            <a:off x="8219600" y="2384533"/>
            <a:ext cx="312906" cy="369332"/>
          </a:xfrm>
          <a:prstGeom prst="rect">
            <a:avLst/>
          </a:prstGeom>
          <a:noFill/>
        </p:spPr>
        <p:txBody>
          <a:bodyPr wrap="none" rtlCol="0">
            <a:spAutoFit/>
          </a:bodyPr>
          <a:lstStyle/>
          <a:p>
            <a:r>
              <a:rPr lang="cs-CZ" dirty="0" smtClean="0"/>
              <a:t>3</a:t>
            </a:r>
            <a:endParaRPr lang="cs-CZ" dirty="0"/>
          </a:p>
        </p:txBody>
      </p:sp>
    </p:spTree>
    <p:extLst>
      <p:ext uri="{BB962C8B-B14F-4D97-AF65-F5344CB8AC3E}">
        <p14:creationId xmlns:p14="http://schemas.microsoft.com/office/powerpoint/2010/main" val="1137210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Detekce olova v plynné fázi </a:t>
            </a:r>
            <a:endParaRPr lang="cs-CZ" dirty="0"/>
          </a:p>
        </p:txBody>
      </p:sp>
      <p:sp>
        <p:nvSpPr>
          <p:cNvPr id="3" name="Zástupný symbol pro obsah 2"/>
          <p:cNvSpPr>
            <a:spLocks noGrp="1"/>
          </p:cNvSpPr>
          <p:nvPr>
            <p:ph sz="half" idx="1"/>
          </p:nvPr>
        </p:nvSpPr>
        <p:spPr/>
        <p:txBody>
          <a:bodyPr/>
          <a:lstStyle/>
          <a:p>
            <a:r>
              <a:rPr lang="cs-CZ" dirty="0" smtClean="0"/>
              <a:t>P</a:t>
            </a:r>
            <a:r>
              <a:rPr lang="cs-CZ" baseline="-25000" dirty="0" smtClean="0"/>
              <a:t>LAS</a:t>
            </a:r>
            <a:r>
              <a:rPr lang="cs-CZ" dirty="0" smtClean="0"/>
              <a:t> </a:t>
            </a:r>
            <a:r>
              <a:rPr lang="cs-CZ" dirty="0" smtClean="0">
                <a:latin typeface="Arial"/>
                <a:cs typeface="Arial"/>
              </a:rPr>
              <a:t>≈ 2 kWcm</a:t>
            </a:r>
            <a:r>
              <a:rPr lang="cs-CZ" baseline="30000" dirty="0" smtClean="0">
                <a:latin typeface="Arial"/>
                <a:cs typeface="Arial"/>
              </a:rPr>
              <a:t>-2</a:t>
            </a:r>
          </a:p>
          <a:p>
            <a:r>
              <a:rPr lang="cs-CZ" dirty="0" smtClean="0">
                <a:latin typeface="Arial"/>
                <a:cs typeface="Arial"/>
              </a:rPr>
              <a:t>Δ</a:t>
            </a:r>
            <a:r>
              <a:rPr lang="el-GR" dirty="0" smtClean="0">
                <a:latin typeface="Arial"/>
                <a:cs typeface="Arial"/>
              </a:rPr>
              <a:t>λ</a:t>
            </a:r>
            <a:r>
              <a:rPr lang="cs-CZ" dirty="0" smtClean="0">
                <a:latin typeface="Arial"/>
                <a:cs typeface="Arial"/>
              </a:rPr>
              <a:t>= 0,02 </a:t>
            </a:r>
            <a:r>
              <a:rPr lang="cs-CZ" dirty="0" err="1" smtClean="0">
                <a:latin typeface="Arial"/>
                <a:cs typeface="Arial"/>
              </a:rPr>
              <a:t>nm</a:t>
            </a:r>
            <a:endParaRPr lang="cs-CZ" dirty="0" smtClean="0">
              <a:latin typeface="Arial"/>
              <a:cs typeface="Arial"/>
            </a:endParaRPr>
          </a:p>
          <a:p>
            <a:r>
              <a:rPr lang="el-GR" dirty="0" smtClean="0">
                <a:latin typeface="Arial"/>
                <a:cs typeface="Arial"/>
              </a:rPr>
              <a:t>τ</a:t>
            </a:r>
            <a:r>
              <a:rPr lang="cs-CZ" dirty="0" smtClean="0">
                <a:latin typeface="Arial"/>
                <a:cs typeface="Arial"/>
              </a:rPr>
              <a:t> = 5 </a:t>
            </a:r>
            <a:r>
              <a:rPr lang="cs-CZ" dirty="0" err="1" smtClean="0">
                <a:latin typeface="Arial"/>
                <a:cs typeface="Arial"/>
              </a:rPr>
              <a:t>ns</a:t>
            </a:r>
            <a:endParaRPr lang="cs-CZ" dirty="0" smtClean="0">
              <a:latin typeface="Arial"/>
              <a:cs typeface="Arial"/>
            </a:endParaRPr>
          </a:p>
          <a:p>
            <a:r>
              <a:rPr lang="cs-CZ" dirty="0" smtClean="0">
                <a:latin typeface="Arial"/>
                <a:cs typeface="Arial"/>
              </a:rPr>
              <a:t>Ω = 0,16 </a:t>
            </a:r>
            <a:r>
              <a:rPr lang="cs-CZ" dirty="0" err="1" smtClean="0">
                <a:latin typeface="Arial"/>
                <a:cs typeface="Arial"/>
              </a:rPr>
              <a:t>sr</a:t>
            </a:r>
            <a:endParaRPr lang="cs-CZ" dirty="0" smtClean="0">
              <a:latin typeface="Arial"/>
              <a:cs typeface="Arial"/>
            </a:endParaRPr>
          </a:p>
          <a:p>
            <a:r>
              <a:rPr lang="cs-CZ" dirty="0" smtClean="0">
                <a:latin typeface="Arial"/>
                <a:cs typeface="Arial"/>
              </a:rPr>
              <a:t>f/D = 1 : 2,5</a:t>
            </a:r>
          </a:p>
          <a:p>
            <a:r>
              <a:rPr lang="cs-CZ" dirty="0" smtClean="0">
                <a:latin typeface="Arial"/>
                <a:cs typeface="Arial"/>
              </a:rPr>
              <a:t>F = 50 Hz</a:t>
            </a:r>
          </a:p>
          <a:p>
            <a:r>
              <a:rPr lang="cs-CZ" dirty="0" err="1" smtClean="0">
                <a:latin typeface="Arial"/>
                <a:cs typeface="Arial"/>
              </a:rPr>
              <a:t>t</a:t>
            </a:r>
            <a:r>
              <a:rPr lang="cs-CZ" baseline="-25000" dirty="0" err="1" smtClean="0">
                <a:latin typeface="Arial"/>
                <a:cs typeface="Arial"/>
              </a:rPr>
              <a:t>int</a:t>
            </a:r>
            <a:r>
              <a:rPr lang="cs-CZ" dirty="0" smtClean="0">
                <a:latin typeface="Arial"/>
                <a:cs typeface="Arial"/>
              </a:rPr>
              <a:t> = 15 s</a:t>
            </a:r>
          </a:p>
          <a:p>
            <a:r>
              <a:rPr lang="cs-CZ" dirty="0" smtClean="0">
                <a:latin typeface="Arial"/>
                <a:cs typeface="Arial"/>
              </a:rPr>
              <a:t>MD = 30 atomů </a:t>
            </a:r>
            <a:r>
              <a:rPr lang="cs-CZ" dirty="0" err="1" smtClean="0">
                <a:latin typeface="Arial"/>
                <a:cs typeface="Arial"/>
              </a:rPr>
              <a:t>Pb</a:t>
            </a:r>
            <a:endParaRPr lang="cs-CZ" dirty="0"/>
          </a:p>
        </p:txBody>
      </p:sp>
      <p:sp>
        <p:nvSpPr>
          <p:cNvPr id="5" name="Zástupný symbol pro datum 4"/>
          <p:cNvSpPr>
            <a:spLocks noGrp="1"/>
          </p:cNvSpPr>
          <p:nvPr>
            <p:ph type="dt" sz="half" idx="10"/>
          </p:nvPr>
        </p:nvSpPr>
        <p:spPr/>
        <p:txBody>
          <a:bodyPr/>
          <a:lstStyle/>
          <a:p>
            <a:r>
              <a:rPr lang="en-US" smtClean="0"/>
              <a:t>2010</a:t>
            </a:r>
            <a:endParaRPr lang="en-US"/>
          </a:p>
        </p:txBody>
      </p:sp>
      <p:sp>
        <p:nvSpPr>
          <p:cNvPr id="6" name="Zástupný symbol pro zápatí 5"/>
          <p:cNvSpPr>
            <a:spLocks noGrp="1"/>
          </p:cNvSpPr>
          <p:nvPr>
            <p:ph type="ftr" sz="quarter" idx="11"/>
          </p:nvPr>
        </p:nvSpPr>
        <p:spPr/>
        <p:txBody>
          <a:bodyPr/>
          <a:lstStyle/>
          <a:p>
            <a:pPr algn="r"/>
            <a:r>
              <a:rPr lang="en-US" smtClean="0"/>
              <a:t>prof. Otruba</a:t>
            </a:r>
            <a:endParaRPr lang="en-US" dirty="0"/>
          </a:p>
        </p:txBody>
      </p:sp>
      <p:sp>
        <p:nvSpPr>
          <p:cNvPr id="7" name="Zástupný symbol pro číslo snímku 6"/>
          <p:cNvSpPr>
            <a:spLocks noGrp="1"/>
          </p:cNvSpPr>
          <p:nvPr>
            <p:ph type="sldNum" sz="quarter" idx="12"/>
          </p:nvPr>
        </p:nvSpPr>
        <p:spPr/>
        <p:txBody>
          <a:bodyPr/>
          <a:lstStyle/>
          <a:p>
            <a:fld id="{0CFEC368-1D7A-4F81-ABF6-AE0E36BAF64C}" type="slidenum">
              <a:rPr lang="en-US" smtClean="0"/>
              <a:pPr/>
              <a:t>14</a:t>
            </a:fld>
            <a:endParaRPr lang="en-US"/>
          </a:p>
        </p:txBody>
      </p:sp>
      <p:cxnSp>
        <p:nvCxnSpPr>
          <p:cNvPr id="11" name="Přímá spojnice se šipkou 10"/>
          <p:cNvCxnSpPr/>
          <p:nvPr/>
        </p:nvCxnSpPr>
        <p:spPr>
          <a:xfrm flipV="1">
            <a:off x="4572000" y="2156113"/>
            <a:ext cx="0" cy="3420437"/>
          </a:xfrm>
          <a:prstGeom prst="straightConnector1">
            <a:avLst/>
          </a:prstGeom>
          <a:ln w="127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3" name="Přímá spojnice se šipkou 12"/>
          <p:cNvCxnSpPr/>
          <p:nvPr/>
        </p:nvCxnSpPr>
        <p:spPr>
          <a:xfrm>
            <a:off x="4572000" y="5563825"/>
            <a:ext cx="3600460" cy="25451"/>
          </a:xfrm>
          <a:prstGeom prst="straightConnector1">
            <a:avLst/>
          </a:prstGeom>
          <a:ln w="127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7" name="Přímá spojnice 16"/>
          <p:cNvCxnSpPr/>
          <p:nvPr/>
        </p:nvCxnSpPr>
        <p:spPr>
          <a:xfrm>
            <a:off x="4572000" y="4869184"/>
            <a:ext cx="180023"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Přímá spojnice 18"/>
          <p:cNvCxnSpPr/>
          <p:nvPr/>
        </p:nvCxnSpPr>
        <p:spPr>
          <a:xfrm>
            <a:off x="4572000" y="3789046"/>
            <a:ext cx="180023"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 name="Přímá spojnice 21"/>
          <p:cNvCxnSpPr/>
          <p:nvPr/>
        </p:nvCxnSpPr>
        <p:spPr>
          <a:xfrm>
            <a:off x="4572000" y="2708908"/>
            <a:ext cx="180023"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Přímá spojnice 23"/>
          <p:cNvCxnSpPr/>
          <p:nvPr/>
        </p:nvCxnSpPr>
        <p:spPr>
          <a:xfrm flipV="1">
            <a:off x="6012184" y="5409253"/>
            <a:ext cx="0" cy="15457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Přímá spojnice 25"/>
          <p:cNvCxnSpPr/>
          <p:nvPr/>
        </p:nvCxnSpPr>
        <p:spPr>
          <a:xfrm flipV="1">
            <a:off x="7452368" y="5409253"/>
            <a:ext cx="0" cy="180023"/>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27" name="TextovéPole 26"/>
          <p:cNvSpPr txBox="1"/>
          <p:nvPr/>
        </p:nvSpPr>
        <p:spPr>
          <a:xfrm>
            <a:off x="5727490" y="5769299"/>
            <a:ext cx="569387" cy="369332"/>
          </a:xfrm>
          <a:prstGeom prst="rect">
            <a:avLst/>
          </a:prstGeom>
          <a:noFill/>
        </p:spPr>
        <p:txBody>
          <a:bodyPr wrap="none" rtlCol="0">
            <a:spAutoFit/>
          </a:bodyPr>
          <a:lstStyle/>
          <a:p>
            <a:r>
              <a:rPr lang="cs-CZ" dirty="0" smtClean="0"/>
              <a:t>200</a:t>
            </a:r>
            <a:endParaRPr lang="cs-CZ" dirty="0"/>
          </a:p>
        </p:txBody>
      </p:sp>
      <p:sp>
        <p:nvSpPr>
          <p:cNvPr id="28" name="TextovéPole 27"/>
          <p:cNvSpPr txBox="1"/>
          <p:nvPr/>
        </p:nvSpPr>
        <p:spPr>
          <a:xfrm>
            <a:off x="7272345" y="5769299"/>
            <a:ext cx="893193" cy="369332"/>
          </a:xfrm>
          <a:prstGeom prst="rect">
            <a:avLst/>
          </a:prstGeom>
          <a:noFill/>
        </p:spPr>
        <p:txBody>
          <a:bodyPr wrap="none" rtlCol="0">
            <a:spAutoFit/>
          </a:bodyPr>
          <a:lstStyle/>
          <a:p>
            <a:r>
              <a:rPr lang="cs-CZ" dirty="0" smtClean="0"/>
              <a:t>400 °C</a:t>
            </a:r>
            <a:endParaRPr lang="cs-CZ" dirty="0"/>
          </a:p>
        </p:txBody>
      </p:sp>
      <p:sp>
        <p:nvSpPr>
          <p:cNvPr id="29" name="TextovéPole 28"/>
          <p:cNvSpPr txBox="1"/>
          <p:nvPr/>
        </p:nvSpPr>
        <p:spPr>
          <a:xfrm>
            <a:off x="4208886" y="4684518"/>
            <a:ext cx="312906" cy="369332"/>
          </a:xfrm>
          <a:prstGeom prst="rect">
            <a:avLst/>
          </a:prstGeom>
          <a:noFill/>
        </p:spPr>
        <p:txBody>
          <a:bodyPr wrap="none" rtlCol="0">
            <a:spAutoFit/>
          </a:bodyPr>
          <a:lstStyle/>
          <a:p>
            <a:r>
              <a:rPr lang="cs-CZ" dirty="0" smtClean="0"/>
              <a:t>2</a:t>
            </a:r>
            <a:endParaRPr lang="cs-CZ" dirty="0"/>
          </a:p>
        </p:txBody>
      </p:sp>
      <p:sp>
        <p:nvSpPr>
          <p:cNvPr id="30" name="TextovéPole 29"/>
          <p:cNvSpPr txBox="1"/>
          <p:nvPr/>
        </p:nvSpPr>
        <p:spPr>
          <a:xfrm>
            <a:off x="4208886" y="3604380"/>
            <a:ext cx="312906" cy="369332"/>
          </a:xfrm>
          <a:prstGeom prst="rect">
            <a:avLst/>
          </a:prstGeom>
          <a:noFill/>
        </p:spPr>
        <p:txBody>
          <a:bodyPr wrap="none" rtlCol="0">
            <a:spAutoFit/>
          </a:bodyPr>
          <a:lstStyle/>
          <a:p>
            <a:r>
              <a:rPr lang="cs-CZ" dirty="0" smtClean="0"/>
              <a:t>6</a:t>
            </a:r>
            <a:endParaRPr lang="cs-CZ" dirty="0"/>
          </a:p>
        </p:txBody>
      </p:sp>
      <p:sp>
        <p:nvSpPr>
          <p:cNvPr id="31" name="TextovéPole 30"/>
          <p:cNvSpPr txBox="1"/>
          <p:nvPr/>
        </p:nvSpPr>
        <p:spPr>
          <a:xfrm>
            <a:off x="4144766" y="2550406"/>
            <a:ext cx="441146" cy="369332"/>
          </a:xfrm>
          <a:prstGeom prst="rect">
            <a:avLst/>
          </a:prstGeom>
          <a:noFill/>
        </p:spPr>
        <p:txBody>
          <a:bodyPr wrap="none" rtlCol="0">
            <a:spAutoFit/>
          </a:bodyPr>
          <a:lstStyle/>
          <a:p>
            <a:r>
              <a:rPr lang="cs-CZ" dirty="0" smtClean="0"/>
              <a:t>12</a:t>
            </a:r>
            <a:endParaRPr lang="cs-CZ" dirty="0"/>
          </a:p>
        </p:txBody>
      </p:sp>
      <p:sp>
        <p:nvSpPr>
          <p:cNvPr id="32" name="TextovéPole 31"/>
          <p:cNvSpPr txBox="1"/>
          <p:nvPr/>
        </p:nvSpPr>
        <p:spPr>
          <a:xfrm>
            <a:off x="4430661" y="1835697"/>
            <a:ext cx="1402948" cy="369332"/>
          </a:xfrm>
          <a:prstGeom prst="rect">
            <a:avLst/>
          </a:prstGeom>
          <a:noFill/>
        </p:spPr>
        <p:txBody>
          <a:bodyPr wrap="none" rtlCol="0">
            <a:spAutoFit/>
          </a:bodyPr>
          <a:lstStyle/>
          <a:p>
            <a:r>
              <a:rPr lang="cs-CZ" dirty="0" smtClean="0"/>
              <a:t>log n (</a:t>
            </a:r>
            <a:r>
              <a:rPr lang="cs-CZ" dirty="0" err="1" smtClean="0"/>
              <a:t>at</a:t>
            </a:r>
            <a:r>
              <a:rPr lang="cs-CZ" dirty="0" smtClean="0"/>
              <a:t>/ml)</a:t>
            </a:r>
            <a:endParaRPr lang="cs-CZ" dirty="0"/>
          </a:p>
        </p:txBody>
      </p:sp>
      <p:sp>
        <p:nvSpPr>
          <p:cNvPr id="39" name="Volný tvar 38"/>
          <p:cNvSpPr/>
          <p:nvPr/>
        </p:nvSpPr>
        <p:spPr>
          <a:xfrm>
            <a:off x="5116106" y="2205029"/>
            <a:ext cx="3049432" cy="2865735"/>
          </a:xfrm>
          <a:custGeom>
            <a:avLst/>
            <a:gdLst>
              <a:gd name="connsiteX0" fmla="*/ 0 w 2025282"/>
              <a:gd name="connsiteY0" fmla="*/ 2705415 h 2705415"/>
              <a:gd name="connsiteX1" fmla="*/ 589448 w 2025282"/>
              <a:gd name="connsiteY1" fmla="*/ 1670102 h 2705415"/>
              <a:gd name="connsiteX2" fmla="*/ 1337593 w 2025282"/>
              <a:gd name="connsiteY2" fmla="*/ 657461 h 2705415"/>
              <a:gd name="connsiteX3" fmla="*/ 2025282 w 2025282"/>
              <a:gd name="connsiteY3" fmla="*/ 0 h 2705415"/>
              <a:gd name="connsiteX4" fmla="*/ 2025282 w 2025282"/>
              <a:gd name="connsiteY4" fmla="*/ 0 h 2705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5282" h="2705415">
                <a:moveTo>
                  <a:pt x="0" y="2705415"/>
                </a:moveTo>
                <a:cubicBezTo>
                  <a:pt x="183258" y="2358421"/>
                  <a:pt x="366516" y="2011428"/>
                  <a:pt x="589448" y="1670102"/>
                </a:cubicBezTo>
                <a:cubicBezTo>
                  <a:pt x="812380" y="1328776"/>
                  <a:pt x="1098287" y="935811"/>
                  <a:pt x="1337593" y="657461"/>
                </a:cubicBezTo>
                <a:cubicBezTo>
                  <a:pt x="1576899" y="379111"/>
                  <a:pt x="2025282" y="0"/>
                  <a:pt x="2025282" y="0"/>
                </a:cubicBezTo>
                <a:lnTo>
                  <a:pt x="2025282" y="0"/>
                </a:lnTo>
              </a:path>
            </a:pathLst>
          </a:cu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Tree>
    <p:extLst>
      <p:ext uri="{BB962C8B-B14F-4D97-AF65-F5344CB8AC3E}">
        <p14:creationId xmlns:p14="http://schemas.microsoft.com/office/powerpoint/2010/main" val="2856733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LAF v grafitové kyvetě - </a:t>
            </a:r>
            <a:r>
              <a:rPr lang="cs-CZ" dirty="0" err="1" smtClean="0"/>
              <a:t>Tl</a:t>
            </a:r>
            <a:endParaRPr lang="cs-CZ" dirty="0"/>
          </a:p>
        </p:txBody>
      </p:sp>
      <p:sp>
        <p:nvSpPr>
          <p:cNvPr id="3" name="Zástupný symbol pro obsah 2"/>
          <p:cNvSpPr>
            <a:spLocks noGrp="1"/>
          </p:cNvSpPr>
          <p:nvPr>
            <p:ph sz="half" idx="1"/>
          </p:nvPr>
        </p:nvSpPr>
        <p:spPr/>
        <p:txBody>
          <a:bodyPr>
            <a:normAutofit/>
          </a:bodyPr>
          <a:lstStyle/>
          <a:p>
            <a:r>
              <a:rPr lang="el-GR" sz="2400" dirty="0" smtClean="0">
                <a:latin typeface="Arial"/>
                <a:cs typeface="Arial"/>
              </a:rPr>
              <a:t>λ</a:t>
            </a:r>
            <a:r>
              <a:rPr lang="cs-CZ" sz="2400" baseline="-25000" dirty="0" err="1" smtClean="0">
                <a:latin typeface="Arial"/>
                <a:cs typeface="Arial"/>
              </a:rPr>
              <a:t>exc</a:t>
            </a:r>
            <a:r>
              <a:rPr lang="cs-CZ" sz="2400" dirty="0" smtClean="0">
                <a:latin typeface="Arial"/>
                <a:cs typeface="Arial"/>
              </a:rPr>
              <a:t> = 276,8 </a:t>
            </a:r>
            <a:r>
              <a:rPr lang="cs-CZ" sz="2400" dirty="0" err="1" smtClean="0">
                <a:latin typeface="Arial"/>
                <a:cs typeface="Arial"/>
              </a:rPr>
              <a:t>nm</a:t>
            </a:r>
            <a:r>
              <a:rPr lang="cs-CZ" sz="2400" dirty="0" smtClean="0">
                <a:latin typeface="Arial"/>
                <a:cs typeface="Arial"/>
              </a:rPr>
              <a:t>,</a:t>
            </a:r>
          </a:p>
          <a:p>
            <a:r>
              <a:rPr lang="el-GR" sz="2400" dirty="0" smtClean="0">
                <a:latin typeface="Arial"/>
                <a:cs typeface="Arial"/>
              </a:rPr>
              <a:t>λ</a:t>
            </a:r>
            <a:r>
              <a:rPr lang="cs-CZ" sz="2400" baseline="-25000" dirty="0" err="1" smtClean="0">
                <a:latin typeface="Arial"/>
                <a:cs typeface="Arial"/>
              </a:rPr>
              <a:t>fl</a:t>
            </a:r>
            <a:r>
              <a:rPr lang="cs-CZ" sz="2400" baseline="-25000" dirty="0" smtClean="0">
                <a:latin typeface="Arial"/>
                <a:cs typeface="Arial"/>
              </a:rPr>
              <a:t>  </a:t>
            </a:r>
            <a:r>
              <a:rPr lang="cs-CZ" sz="2400" dirty="0" smtClean="0">
                <a:latin typeface="Arial"/>
                <a:cs typeface="Arial"/>
              </a:rPr>
              <a:t>= 352,9 + 351,9 </a:t>
            </a:r>
            <a:r>
              <a:rPr lang="cs-CZ" sz="2400" dirty="0" err="1" smtClean="0">
                <a:latin typeface="Arial"/>
                <a:cs typeface="Arial"/>
              </a:rPr>
              <a:t>nm</a:t>
            </a:r>
            <a:endParaRPr lang="cs-CZ" sz="2400" dirty="0" smtClean="0">
              <a:latin typeface="Arial"/>
              <a:cs typeface="Arial"/>
            </a:endParaRPr>
          </a:p>
          <a:p>
            <a:r>
              <a:rPr lang="cs-CZ" sz="2400" dirty="0" smtClean="0">
                <a:latin typeface="Arial"/>
                <a:cs typeface="Arial"/>
              </a:rPr>
              <a:t>Laser barvivový, </a:t>
            </a:r>
          </a:p>
          <a:p>
            <a:pPr marL="0" indent="0">
              <a:buNone/>
            </a:pPr>
            <a:r>
              <a:rPr lang="cs-CZ" sz="2400" dirty="0">
                <a:latin typeface="Arial"/>
                <a:cs typeface="Arial"/>
              </a:rPr>
              <a:t> </a:t>
            </a:r>
            <a:r>
              <a:rPr lang="cs-CZ" sz="2400" dirty="0" smtClean="0">
                <a:latin typeface="Arial"/>
                <a:cs typeface="Arial"/>
              </a:rPr>
              <a:t> 2. harmonická</a:t>
            </a:r>
          </a:p>
          <a:p>
            <a:r>
              <a:rPr lang="cs-CZ" sz="2400" dirty="0" smtClean="0">
                <a:latin typeface="Arial"/>
                <a:cs typeface="Arial"/>
              </a:rPr>
              <a:t>Buzení dusíkový laser</a:t>
            </a:r>
          </a:p>
          <a:p>
            <a:r>
              <a:rPr lang="cs-CZ" sz="2400" dirty="0" smtClean="0">
                <a:latin typeface="Arial"/>
                <a:cs typeface="Arial"/>
              </a:rPr>
              <a:t>P</a:t>
            </a:r>
            <a:r>
              <a:rPr lang="cs-CZ" sz="2400" baseline="-25000" dirty="0" smtClean="0">
                <a:latin typeface="Arial"/>
                <a:cs typeface="Arial"/>
              </a:rPr>
              <a:t>las</a:t>
            </a:r>
            <a:r>
              <a:rPr lang="cs-CZ" sz="2400" dirty="0" smtClean="0">
                <a:latin typeface="Arial"/>
                <a:cs typeface="Arial"/>
              </a:rPr>
              <a:t> = 150 </a:t>
            </a:r>
            <a:r>
              <a:rPr lang="cs-CZ" sz="2400" dirty="0" err="1" smtClean="0">
                <a:latin typeface="Arial"/>
                <a:cs typeface="Arial"/>
              </a:rPr>
              <a:t>nJ</a:t>
            </a:r>
            <a:r>
              <a:rPr lang="cs-CZ" sz="2400" dirty="0" smtClean="0">
                <a:latin typeface="Arial"/>
                <a:cs typeface="Arial"/>
              </a:rPr>
              <a:t>, </a:t>
            </a:r>
            <a:r>
              <a:rPr lang="el-GR" sz="2400" dirty="0" smtClean="0">
                <a:latin typeface="Arial"/>
                <a:cs typeface="Arial"/>
              </a:rPr>
              <a:t>τ</a:t>
            </a:r>
            <a:r>
              <a:rPr lang="cs-CZ" sz="2400" dirty="0" smtClean="0">
                <a:latin typeface="Arial"/>
                <a:cs typeface="Arial"/>
              </a:rPr>
              <a:t> = 5 </a:t>
            </a:r>
            <a:r>
              <a:rPr lang="cs-CZ" sz="2400" dirty="0" err="1" smtClean="0">
                <a:latin typeface="Arial"/>
                <a:cs typeface="Arial"/>
              </a:rPr>
              <a:t>ns</a:t>
            </a:r>
            <a:r>
              <a:rPr lang="cs-CZ" sz="2400" dirty="0" smtClean="0">
                <a:latin typeface="Arial"/>
                <a:cs typeface="Arial"/>
              </a:rPr>
              <a:t>, </a:t>
            </a:r>
          </a:p>
          <a:p>
            <a:pPr marL="0" indent="0">
              <a:buNone/>
            </a:pPr>
            <a:r>
              <a:rPr lang="cs-CZ" sz="2400" dirty="0">
                <a:latin typeface="Arial"/>
                <a:cs typeface="Arial"/>
              </a:rPr>
              <a:t> </a:t>
            </a:r>
            <a:r>
              <a:rPr lang="cs-CZ" sz="2400" dirty="0" smtClean="0">
                <a:latin typeface="Arial"/>
                <a:cs typeface="Arial"/>
              </a:rPr>
              <a:t>  </a:t>
            </a:r>
            <a:r>
              <a:rPr lang="el-GR" sz="2400" dirty="0" smtClean="0">
                <a:latin typeface="Arial"/>
                <a:cs typeface="Arial"/>
              </a:rPr>
              <a:t>Δλ</a:t>
            </a:r>
            <a:r>
              <a:rPr lang="cs-CZ" sz="2400" dirty="0" smtClean="0">
                <a:latin typeface="Arial"/>
                <a:cs typeface="Arial"/>
              </a:rPr>
              <a:t> = 0,01 </a:t>
            </a:r>
            <a:r>
              <a:rPr lang="cs-CZ" sz="2400" dirty="0" err="1" smtClean="0">
                <a:latin typeface="Arial"/>
                <a:cs typeface="Arial"/>
              </a:rPr>
              <a:t>nm</a:t>
            </a:r>
            <a:endParaRPr lang="cs-CZ" sz="2400" dirty="0" smtClean="0">
              <a:latin typeface="Arial"/>
              <a:cs typeface="Arial"/>
            </a:endParaRPr>
          </a:p>
          <a:p>
            <a:r>
              <a:rPr lang="cs-CZ" sz="2400" dirty="0" smtClean="0">
                <a:latin typeface="Arial"/>
                <a:cs typeface="Arial"/>
              </a:rPr>
              <a:t>RSD: 0,5 </a:t>
            </a:r>
            <a:r>
              <a:rPr lang="cs-CZ" sz="2400" dirty="0" err="1" smtClean="0">
                <a:latin typeface="Arial"/>
                <a:cs typeface="Arial"/>
              </a:rPr>
              <a:t>pg</a:t>
            </a:r>
            <a:r>
              <a:rPr lang="cs-CZ" sz="2400" dirty="0" smtClean="0">
                <a:latin typeface="Arial"/>
                <a:cs typeface="Arial"/>
              </a:rPr>
              <a:t> </a:t>
            </a:r>
            <a:r>
              <a:rPr lang="cs-CZ" sz="2400" dirty="0" err="1" smtClean="0">
                <a:latin typeface="Arial"/>
                <a:cs typeface="Arial"/>
              </a:rPr>
              <a:t>Tl</a:t>
            </a:r>
            <a:r>
              <a:rPr lang="cs-CZ" sz="2400" dirty="0" smtClean="0">
                <a:latin typeface="Arial"/>
                <a:cs typeface="Arial"/>
              </a:rPr>
              <a:t> 9%; 50 </a:t>
            </a:r>
            <a:r>
              <a:rPr lang="cs-CZ" sz="2400" dirty="0" err="1" smtClean="0">
                <a:latin typeface="Arial"/>
                <a:cs typeface="Arial"/>
              </a:rPr>
              <a:t>pg</a:t>
            </a:r>
            <a:r>
              <a:rPr lang="cs-CZ" sz="2400" dirty="0" smtClean="0">
                <a:latin typeface="Arial"/>
                <a:cs typeface="Arial"/>
              </a:rPr>
              <a:t> </a:t>
            </a:r>
            <a:r>
              <a:rPr lang="cs-CZ" sz="2400" dirty="0" err="1" smtClean="0">
                <a:latin typeface="Arial"/>
                <a:cs typeface="Arial"/>
              </a:rPr>
              <a:t>Tl</a:t>
            </a:r>
            <a:r>
              <a:rPr lang="cs-CZ" sz="2400" dirty="0" smtClean="0">
                <a:latin typeface="Arial"/>
                <a:cs typeface="Arial"/>
              </a:rPr>
              <a:t> 6%, 500 </a:t>
            </a:r>
            <a:r>
              <a:rPr lang="cs-CZ" sz="2400" dirty="0" err="1" smtClean="0">
                <a:latin typeface="Arial"/>
                <a:cs typeface="Arial"/>
              </a:rPr>
              <a:t>pg</a:t>
            </a:r>
            <a:r>
              <a:rPr lang="cs-CZ" sz="2400" dirty="0" smtClean="0">
                <a:latin typeface="Arial"/>
                <a:cs typeface="Arial"/>
              </a:rPr>
              <a:t> </a:t>
            </a:r>
            <a:r>
              <a:rPr lang="cs-CZ" sz="2400" dirty="0" err="1" smtClean="0">
                <a:latin typeface="Arial"/>
                <a:cs typeface="Arial"/>
              </a:rPr>
              <a:t>Tl</a:t>
            </a:r>
            <a:r>
              <a:rPr lang="cs-CZ" sz="2400" dirty="0" smtClean="0">
                <a:latin typeface="Arial"/>
                <a:cs typeface="Arial"/>
              </a:rPr>
              <a:t> 4%</a:t>
            </a:r>
            <a:endParaRPr lang="cs-CZ" sz="2400" dirty="0"/>
          </a:p>
        </p:txBody>
      </p:sp>
      <p:sp>
        <p:nvSpPr>
          <p:cNvPr id="5" name="Zástupný symbol pro datum 4"/>
          <p:cNvSpPr>
            <a:spLocks noGrp="1"/>
          </p:cNvSpPr>
          <p:nvPr>
            <p:ph type="dt" sz="half" idx="10"/>
          </p:nvPr>
        </p:nvSpPr>
        <p:spPr/>
        <p:txBody>
          <a:bodyPr/>
          <a:lstStyle/>
          <a:p>
            <a:r>
              <a:rPr lang="en-US" smtClean="0"/>
              <a:t>2010</a:t>
            </a:r>
            <a:endParaRPr lang="en-US"/>
          </a:p>
        </p:txBody>
      </p:sp>
      <p:sp>
        <p:nvSpPr>
          <p:cNvPr id="6" name="Zástupný symbol pro zápatí 5"/>
          <p:cNvSpPr>
            <a:spLocks noGrp="1"/>
          </p:cNvSpPr>
          <p:nvPr>
            <p:ph type="ftr" sz="quarter" idx="11"/>
          </p:nvPr>
        </p:nvSpPr>
        <p:spPr/>
        <p:txBody>
          <a:bodyPr/>
          <a:lstStyle/>
          <a:p>
            <a:pPr algn="r"/>
            <a:r>
              <a:rPr lang="en-US" smtClean="0"/>
              <a:t>prof. Otruba</a:t>
            </a:r>
            <a:endParaRPr lang="en-US" dirty="0"/>
          </a:p>
        </p:txBody>
      </p:sp>
      <p:sp>
        <p:nvSpPr>
          <p:cNvPr id="7" name="Zástupný symbol pro číslo snímku 6"/>
          <p:cNvSpPr>
            <a:spLocks noGrp="1"/>
          </p:cNvSpPr>
          <p:nvPr>
            <p:ph type="sldNum" sz="quarter" idx="12"/>
          </p:nvPr>
        </p:nvSpPr>
        <p:spPr/>
        <p:txBody>
          <a:bodyPr/>
          <a:lstStyle/>
          <a:p>
            <a:fld id="{0CFEC368-1D7A-4F81-ABF6-AE0E36BAF64C}" type="slidenum">
              <a:rPr lang="en-US" smtClean="0"/>
              <a:pPr/>
              <a:t>15</a:t>
            </a:fld>
            <a:endParaRPr lang="en-US"/>
          </a:p>
        </p:txBody>
      </p:sp>
      <p:cxnSp>
        <p:nvCxnSpPr>
          <p:cNvPr id="9" name="Přímá spojnice se šipkou 8"/>
          <p:cNvCxnSpPr/>
          <p:nvPr/>
        </p:nvCxnSpPr>
        <p:spPr>
          <a:xfrm flipV="1">
            <a:off x="5300478" y="2168839"/>
            <a:ext cx="0" cy="3420437"/>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 name="Přímá spojnice se šipkou 10"/>
          <p:cNvCxnSpPr/>
          <p:nvPr/>
        </p:nvCxnSpPr>
        <p:spPr>
          <a:xfrm flipV="1">
            <a:off x="5290859" y="5589276"/>
            <a:ext cx="2880368" cy="231"/>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5" name="Přímá spojnice 14"/>
          <p:cNvCxnSpPr/>
          <p:nvPr/>
        </p:nvCxnSpPr>
        <p:spPr>
          <a:xfrm flipV="1">
            <a:off x="6372230" y="5409253"/>
            <a:ext cx="0" cy="17979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 name="Přímá spojnice 16"/>
          <p:cNvCxnSpPr/>
          <p:nvPr/>
        </p:nvCxnSpPr>
        <p:spPr>
          <a:xfrm flipV="1">
            <a:off x="7452368" y="5409253"/>
            <a:ext cx="0" cy="17979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Přímá spojnice 18"/>
          <p:cNvCxnSpPr/>
          <p:nvPr/>
        </p:nvCxnSpPr>
        <p:spPr>
          <a:xfrm>
            <a:off x="5300478" y="5229230"/>
            <a:ext cx="171637"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 name="Přímá spojnice 20"/>
          <p:cNvCxnSpPr/>
          <p:nvPr/>
        </p:nvCxnSpPr>
        <p:spPr>
          <a:xfrm>
            <a:off x="5300478" y="4149092"/>
            <a:ext cx="171637"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Přímá spojnice 22"/>
          <p:cNvCxnSpPr/>
          <p:nvPr/>
        </p:nvCxnSpPr>
        <p:spPr>
          <a:xfrm>
            <a:off x="5293653" y="3068954"/>
            <a:ext cx="171637"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24" name="TextovéPole 23"/>
          <p:cNvSpPr txBox="1"/>
          <p:nvPr/>
        </p:nvSpPr>
        <p:spPr>
          <a:xfrm>
            <a:off x="4877762" y="5046075"/>
            <a:ext cx="441146" cy="369332"/>
          </a:xfrm>
          <a:prstGeom prst="rect">
            <a:avLst/>
          </a:prstGeom>
          <a:noFill/>
        </p:spPr>
        <p:txBody>
          <a:bodyPr wrap="none" rtlCol="0">
            <a:spAutoFit/>
          </a:bodyPr>
          <a:lstStyle/>
          <a:p>
            <a:r>
              <a:rPr lang="cs-CZ" dirty="0" smtClean="0"/>
              <a:t>10</a:t>
            </a:r>
            <a:endParaRPr lang="cs-CZ" dirty="0"/>
          </a:p>
        </p:txBody>
      </p:sp>
      <p:sp>
        <p:nvSpPr>
          <p:cNvPr id="25" name="TextovéPole 24"/>
          <p:cNvSpPr txBox="1"/>
          <p:nvPr/>
        </p:nvSpPr>
        <p:spPr>
          <a:xfrm>
            <a:off x="4807058" y="3972268"/>
            <a:ext cx="526106" cy="369332"/>
          </a:xfrm>
          <a:prstGeom prst="rect">
            <a:avLst/>
          </a:prstGeom>
          <a:noFill/>
        </p:spPr>
        <p:txBody>
          <a:bodyPr wrap="none" rtlCol="0">
            <a:spAutoFit/>
          </a:bodyPr>
          <a:lstStyle/>
          <a:p>
            <a:r>
              <a:rPr lang="cs-CZ" dirty="0" smtClean="0"/>
              <a:t>10</a:t>
            </a:r>
            <a:r>
              <a:rPr lang="cs-CZ" baseline="30000" dirty="0" smtClean="0"/>
              <a:t>5</a:t>
            </a:r>
            <a:endParaRPr lang="cs-CZ" baseline="30000" dirty="0"/>
          </a:p>
        </p:txBody>
      </p:sp>
      <p:sp>
        <p:nvSpPr>
          <p:cNvPr id="26" name="TextovéPole 25"/>
          <p:cNvSpPr txBox="1"/>
          <p:nvPr/>
        </p:nvSpPr>
        <p:spPr>
          <a:xfrm>
            <a:off x="4767547" y="2884288"/>
            <a:ext cx="526106" cy="369332"/>
          </a:xfrm>
          <a:prstGeom prst="rect">
            <a:avLst/>
          </a:prstGeom>
          <a:noFill/>
        </p:spPr>
        <p:txBody>
          <a:bodyPr wrap="none" rtlCol="0">
            <a:spAutoFit/>
          </a:bodyPr>
          <a:lstStyle/>
          <a:p>
            <a:r>
              <a:rPr lang="cs-CZ" dirty="0" smtClean="0"/>
              <a:t>10</a:t>
            </a:r>
            <a:r>
              <a:rPr lang="cs-CZ" baseline="30000" dirty="0" smtClean="0"/>
              <a:t>7</a:t>
            </a:r>
            <a:endParaRPr lang="cs-CZ" baseline="30000" dirty="0"/>
          </a:p>
        </p:txBody>
      </p:sp>
      <p:sp>
        <p:nvSpPr>
          <p:cNvPr id="27" name="TextovéPole 26"/>
          <p:cNvSpPr txBox="1"/>
          <p:nvPr/>
        </p:nvSpPr>
        <p:spPr>
          <a:xfrm>
            <a:off x="4877762" y="2168839"/>
            <a:ext cx="415891" cy="369332"/>
          </a:xfrm>
          <a:prstGeom prst="rect">
            <a:avLst/>
          </a:prstGeom>
          <a:noFill/>
        </p:spPr>
        <p:txBody>
          <a:bodyPr wrap="square" rtlCol="0">
            <a:spAutoFit/>
          </a:bodyPr>
          <a:lstStyle/>
          <a:p>
            <a:r>
              <a:rPr lang="el-GR" dirty="0" smtClean="0">
                <a:latin typeface="Arial"/>
                <a:cs typeface="Arial"/>
              </a:rPr>
              <a:t>Φ</a:t>
            </a:r>
            <a:endParaRPr lang="cs-CZ" dirty="0"/>
          </a:p>
        </p:txBody>
      </p:sp>
      <p:sp>
        <p:nvSpPr>
          <p:cNvPr id="30" name="Volný tvar 29"/>
          <p:cNvSpPr/>
          <p:nvPr/>
        </p:nvSpPr>
        <p:spPr>
          <a:xfrm>
            <a:off x="5379471" y="2370206"/>
            <a:ext cx="2835855" cy="3017702"/>
          </a:xfrm>
          <a:custGeom>
            <a:avLst/>
            <a:gdLst>
              <a:gd name="connsiteX0" fmla="*/ 0 w 3003166"/>
              <a:gd name="connsiteY0" fmla="*/ 3190189 h 3203465"/>
              <a:gd name="connsiteX1" fmla="*/ 256939 w 3003166"/>
              <a:gd name="connsiteY1" fmla="*/ 3182632 h 3203465"/>
              <a:gd name="connsiteX2" fmla="*/ 649904 w 3003166"/>
              <a:gd name="connsiteY2" fmla="*/ 2993706 h 3203465"/>
              <a:gd name="connsiteX3" fmla="*/ 1027755 w 3003166"/>
              <a:gd name="connsiteY3" fmla="*/ 2517613 h 3203465"/>
              <a:gd name="connsiteX4" fmla="*/ 1617203 w 3003166"/>
              <a:gd name="connsiteY4" fmla="*/ 1429402 h 3203465"/>
              <a:gd name="connsiteX5" fmla="*/ 2010169 w 3003166"/>
              <a:gd name="connsiteY5" fmla="*/ 771941 h 3203465"/>
              <a:gd name="connsiteX6" fmla="*/ 2410691 w 3003166"/>
              <a:gd name="connsiteY6" fmla="*/ 212721 h 3203465"/>
              <a:gd name="connsiteX7" fmla="*/ 2690301 w 3003166"/>
              <a:gd name="connsiteY7" fmla="*/ 23795 h 3203465"/>
              <a:gd name="connsiteX8" fmla="*/ 3000139 w 3003166"/>
              <a:gd name="connsiteY8" fmla="*/ 1124 h 3203465"/>
              <a:gd name="connsiteX9" fmla="*/ 2848998 w 3003166"/>
              <a:gd name="connsiteY9" fmla="*/ 8681 h 320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03166" h="3203465">
                <a:moveTo>
                  <a:pt x="0" y="3190189"/>
                </a:moveTo>
                <a:cubicBezTo>
                  <a:pt x="74311" y="3202784"/>
                  <a:pt x="148622" y="3215379"/>
                  <a:pt x="256939" y="3182632"/>
                </a:cubicBezTo>
                <a:cubicBezTo>
                  <a:pt x="365256" y="3149885"/>
                  <a:pt x="521435" y="3104543"/>
                  <a:pt x="649904" y="2993706"/>
                </a:cubicBezTo>
                <a:cubicBezTo>
                  <a:pt x="778373" y="2882869"/>
                  <a:pt x="866539" y="2778330"/>
                  <a:pt x="1027755" y="2517613"/>
                </a:cubicBezTo>
                <a:cubicBezTo>
                  <a:pt x="1188972" y="2256896"/>
                  <a:pt x="1453467" y="1720347"/>
                  <a:pt x="1617203" y="1429402"/>
                </a:cubicBezTo>
                <a:cubicBezTo>
                  <a:pt x="1780939" y="1138457"/>
                  <a:pt x="1877921" y="974721"/>
                  <a:pt x="2010169" y="771941"/>
                </a:cubicBezTo>
                <a:cubicBezTo>
                  <a:pt x="2142417" y="569161"/>
                  <a:pt x="2297336" y="337412"/>
                  <a:pt x="2410691" y="212721"/>
                </a:cubicBezTo>
                <a:cubicBezTo>
                  <a:pt x="2524046" y="88030"/>
                  <a:pt x="2592060" y="59061"/>
                  <a:pt x="2690301" y="23795"/>
                </a:cubicBezTo>
                <a:cubicBezTo>
                  <a:pt x="2788542" y="-11471"/>
                  <a:pt x="2973690" y="3643"/>
                  <a:pt x="3000139" y="1124"/>
                </a:cubicBezTo>
                <a:cubicBezTo>
                  <a:pt x="3026588" y="-1395"/>
                  <a:pt x="2871669" y="7422"/>
                  <a:pt x="2848998" y="8681"/>
                </a:cubicBezTo>
              </a:path>
            </a:pathLst>
          </a:cu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1" name="TextovéPole 30"/>
          <p:cNvSpPr txBox="1"/>
          <p:nvPr/>
        </p:nvSpPr>
        <p:spPr>
          <a:xfrm>
            <a:off x="5001983" y="5769299"/>
            <a:ext cx="662361" cy="369332"/>
          </a:xfrm>
          <a:prstGeom prst="rect">
            <a:avLst/>
          </a:prstGeom>
          <a:noFill/>
        </p:spPr>
        <p:txBody>
          <a:bodyPr wrap="none" rtlCol="0">
            <a:spAutoFit/>
          </a:bodyPr>
          <a:lstStyle/>
          <a:p>
            <a:r>
              <a:rPr lang="cs-CZ" dirty="0" smtClean="0"/>
              <a:t>10</a:t>
            </a:r>
            <a:r>
              <a:rPr lang="cs-CZ" baseline="30000" dirty="0" smtClean="0"/>
              <a:t>-15</a:t>
            </a:r>
            <a:endParaRPr lang="cs-CZ" baseline="30000" dirty="0"/>
          </a:p>
        </p:txBody>
      </p:sp>
      <p:sp>
        <p:nvSpPr>
          <p:cNvPr id="32" name="TextovéPole 31"/>
          <p:cNvSpPr txBox="1"/>
          <p:nvPr/>
        </p:nvSpPr>
        <p:spPr>
          <a:xfrm>
            <a:off x="6041049" y="5769299"/>
            <a:ext cx="662361" cy="369332"/>
          </a:xfrm>
          <a:prstGeom prst="rect">
            <a:avLst/>
          </a:prstGeom>
          <a:noFill/>
        </p:spPr>
        <p:txBody>
          <a:bodyPr wrap="none" rtlCol="0">
            <a:spAutoFit/>
          </a:bodyPr>
          <a:lstStyle/>
          <a:p>
            <a:r>
              <a:rPr lang="cs-CZ" dirty="0" smtClean="0"/>
              <a:t>10</a:t>
            </a:r>
            <a:r>
              <a:rPr lang="cs-CZ" baseline="30000" dirty="0" smtClean="0"/>
              <a:t>-10</a:t>
            </a:r>
            <a:endParaRPr lang="cs-CZ" baseline="30000" dirty="0"/>
          </a:p>
        </p:txBody>
      </p:sp>
      <p:sp>
        <p:nvSpPr>
          <p:cNvPr id="33" name="TextovéPole 32"/>
          <p:cNvSpPr txBox="1"/>
          <p:nvPr/>
        </p:nvSpPr>
        <p:spPr>
          <a:xfrm>
            <a:off x="7163667" y="5769299"/>
            <a:ext cx="577402" cy="369332"/>
          </a:xfrm>
          <a:prstGeom prst="rect">
            <a:avLst/>
          </a:prstGeom>
          <a:noFill/>
        </p:spPr>
        <p:txBody>
          <a:bodyPr wrap="none" rtlCol="0">
            <a:spAutoFit/>
          </a:bodyPr>
          <a:lstStyle/>
          <a:p>
            <a:r>
              <a:rPr lang="cs-CZ" dirty="0" smtClean="0"/>
              <a:t>10</a:t>
            </a:r>
            <a:r>
              <a:rPr lang="cs-CZ" baseline="30000" dirty="0" smtClean="0"/>
              <a:t>-6</a:t>
            </a:r>
            <a:endParaRPr lang="cs-CZ" baseline="30000" dirty="0"/>
          </a:p>
        </p:txBody>
      </p:sp>
      <p:sp>
        <p:nvSpPr>
          <p:cNvPr id="34" name="TextovéPole 33"/>
          <p:cNvSpPr txBox="1"/>
          <p:nvPr/>
        </p:nvSpPr>
        <p:spPr>
          <a:xfrm>
            <a:off x="8142970" y="5769299"/>
            <a:ext cx="565219" cy="369332"/>
          </a:xfrm>
          <a:prstGeom prst="rect">
            <a:avLst/>
          </a:prstGeom>
          <a:noFill/>
        </p:spPr>
        <p:txBody>
          <a:bodyPr wrap="none" rtlCol="0">
            <a:spAutoFit/>
          </a:bodyPr>
          <a:lstStyle/>
          <a:p>
            <a:r>
              <a:rPr lang="cs-CZ" dirty="0" smtClean="0"/>
              <a:t>g </a:t>
            </a:r>
            <a:r>
              <a:rPr lang="cs-CZ" dirty="0" err="1" smtClean="0"/>
              <a:t>Tl</a:t>
            </a:r>
            <a:endParaRPr lang="cs-CZ" dirty="0"/>
          </a:p>
        </p:txBody>
      </p:sp>
    </p:spTree>
    <p:extLst>
      <p:ext uri="{BB962C8B-B14F-4D97-AF65-F5344CB8AC3E}">
        <p14:creationId xmlns:p14="http://schemas.microsoft.com/office/powerpoint/2010/main" val="3810814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Nadpis 13"/>
          <p:cNvSpPr>
            <a:spLocks noGrp="1"/>
          </p:cNvSpPr>
          <p:nvPr>
            <p:ph type="title"/>
          </p:nvPr>
        </p:nvSpPr>
        <p:spPr/>
        <p:txBody>
          <a:bodyPr>
            <a:normAutofit fontScale="90000"/>
          </a:bodyPr>
          <a:lstStyle/>
          <a:p>
            <a:r>
              <a:rPr lang="cs-CZ" dirty="0" smtClean="0"/>
              <a:t>Atomární svazky – absorpce a fluorescence</a:t>
            </a:r>
            <a:endParaRPr lang="cs-CZ" dirty="0"/>
          </a:p>
        </p:txBody>
      </p:sp>
      <p:sp>
        <p:nvSpPr>
          <p:cNvPr id="15" name="Zástupný symbol pro obsah 14"/>
          <p:cNvSpPr>
            <a:spLocks noGrp="1"/>
          </p:cNvSpPr>
          <p:nvPr>
            <p:ph sz="half" idx="1"/>
          </p:nvPr>
        </p:nvSpPr>
        <p:spPr/>
        <p:txBody>
          <a:bodyPr>
            <a:normAutofit fontScale="92500" lnSpcReduction="20000"/>
          </a:bodyPr>
          <a:lstStyle/>
          <a:p>
            <a:r>
              <a:rPr lang="cs-CZ" dirty="0" smtClean="0"/>
              <a:t>Svazek atomů či molekul expandující do vysokého vakua ve formě paprsku má ve směru kolmém na pohyb částic teplotu blížící se 0K. Pomocí fluorescence je možné (nepřímo) měřit absorpční spektrum. Přímé měření absorpce je obtížné díky nízké koncentraci měřených částic.</a:t>
            </a:r>
            <a:endParaRPr lang="cs-CZ" dirty="0"/>
          </a:p>
        </p:txBody>
      </p:sp>
      <p:pic>
        <p:nvPicPr>
          <p:cNvPr id="17" name="Zástupný symbol pro obsah 1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0" y="1808793"/>
            <a:ext cx="4038600" cy="2845251"/>
          </a:xfrm>
        </p:spPr>
      </p:pic>
      <p:sp>
        <p:nvSpPr>
          <p:cNvPr id="5" name="Zástupný symbol pro datum 4"/>
          <p:cNvSpPr>
            <a:spLocks noGrp="1"/>
          </p:cNvSpPr>
          <p:nvPr>
            <p:ph type="dt" sz="half" idx="10"/>
          </p:nvPr>
        </p:nvSpPr>
        <p:spPr/>
        <p:txBody>
          <a:bodyPr/>
          <a:lstStyle/>
          <a:p>
            <a:r>
              <a:rPr lang="en-US" smtClean="0"/>
              <a:t>2010</a:t>
            </a:r>
            <a:endParaRPr lang="en-US"/>
          </a:p>
        </p:txBody>
      </p:sp>
      <p:sp>
        <p:nvSpPr>
          <p:cNvPr id="6" name="Zástupný symbol pro zápatí 5"/>
          <p:cNvSpPr>
            <a:spLocks noGrp="1"/>
          </p:cNvSpPr>
          <p:nvPr>
            <p:ph type="ftr" sz="quarter" idx="11"/>
          </p:nvPr>
        </p:nvSpPr>
        <p:spPr/>
        <p:txBody>
          <a:bodyPr/>
          <a:lstStyle/>
          <a:p>
            <a:pPr algn="r"/>
            <a:r>
              <a:rPr lang="en-US" smtClean="0"/>
              <a:t>prof. Otruba</a:t>
            </a:r>
            <a:endParaRPr lang="en-US" dirty="0"/>
          </a:p>
        </p:txBody>
      </p:sp>
      <p:sp>
        <p:nvSpPr>
          <p:cNvPr id="7" name="Zástupný symbol pro číslo snímku 6"/>
          <p:cNvSpPr>
            <a:spLocks noGrp="1"/>
          </p:cNvSpPr>
          <p:nvPr>
            <p:ph type="sldNum" sz="quarter" idx="12"/>
          </p:nvPr>
        </p:nvSpPr>
        <p:spPr/>
        <p:txBody>
          <a:bodyPr/>
          <a:lstStyle/>
          <a:p>
            <a:fld id="{0CFEC368-1D7A-4F81-ABF6-AE0E36BAF64C}" type="slidenum">
              <a:rPr lang="en-US" smtClean="0"/>
              <a:pPr/>
              <a:t>16</a:t>
            </a:fld>
            <a:endParaRPr lang="en-US"/>
          </a:p>
        </p:txBody>
      </p:sp>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92" y="4509138"/>
            <a:ext cx="2880368" cy="188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2193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p:txBody>
          <a:bodyPr>
            <a:normAutofit fontScale="90000"/>
          </a:bodyPr>
          <a:lstStyle/>
          <a:p>
            <a:r>
              <a:rPr lang="cs-CZ" dirty="0" smtClean="0"/>
              <a:t>Absorpční a fluorescenční spektrum NO</a:t>
            </a:r>
            <a:r>
              <a:rPr lang="cs-CZ" baseline="-25000" dirty="0" smtClean="0"/>
              <a:t>2</a:t>
            </a:r>
            <a:endParaRPr lang="cs-CZ" baseline="-25000" dirty="0"/>
          </a:p>
        </p:txBody>
      </p:sp>
      <p:sp>
        <p:nvSpPr>
          <p:cNvPr id="9" name="Zástupný symbol pro obsah 8"/>
          <p:cNvSpPr>
            <a:spLocks noGrp="1"/>
          </p:cNvSpPr>
          <p:nvPr>
            <p:ph sz="half" idx="1"/>
          </p:nvPr>
        </p:nvSpPr>
        <p:spPr>
          <a:xfrm>
            <a:off x="457200" y="1673352"/>
            <a:ext cx="3574731" cy="4718304"/>
          </a:xfrm>
        </p:spPr>
        <p:txBody>
          <a:bodyPr>
            <a:normAutofit fontScale="92500" lnSpcReduction="10000"/>
          </a:bodyPr>
          <a:lstStyle/>
          <a:p>
            <a:r>
              <a:rPr lang="cs-CZ" dirty="0" smtClean="0"/>
              <a:t>A – absorpční spektrum měřené v kyvetě </a:t>
            </a:r>
          </a:p>
          <a:p>
            <a:r>
              <a:rPr lang="cs-CZ" dirty="0" smtClean="0"/>
              <a:t>B – fluorescenční spektrum měřené v molekulárním svazku při teplotě 30 K</a:t>
            </a:r>
          </a:p>
          <a:p>
            <a:r>
              <a:rPr lang="cs-CZ" dirty="0" smtClean="0"/>
              <a:t>C – fluorescenční spektrum měřené při teplotě 3 K v přítomnosti Ar jako nárazníkového plynu </a:t>
            </a:r>
            <a:endParaRPr lang="cs-CZ" dirty="0"/>
          </a:p>
        </p:txBody>
      </p:sp>
      <p:sp>
        <p:nvSpPr>
          <p:cNvPr id="5" name="Zástupný symbol pro datum 4"/>
          <p:cNvSpPr>
            <a:spLocks noGrp="1"/>
          </p:cNvSpPr>
          <p:nvPr>
            <p:ph type="dt" sz="half" idx="10"/>
          </p:nvPr>
        </p:nvSpPr>
        <p:spPr/>
        <p:txBody>
          <a:bodyPr/>
          <a:lstStyle/>
          <a:p>
            <a:r>
              <a:rPr lang="en-US" smtClean="0"/>
              <a:t>2010</a:t>
            </a:r>
            <a:endParaRPr lang="en-US"/>
          </a:p>
        </p:txBody>
      </p:sp>
      <p:sp>
        <p:nvSpPr>
          <p:cNvPr id="6" name="Zástupný symbol pro zápatí 5"/>
          <p:cNvSpPr>
            <a:spLocks noGrp="1"/>
          </p:cNvSpPr>
          <p:nvPr>
            <p:ph type="ftr" sz="quarter" idx="11"/>
          </p:nvPr>
        </p:nvSpPr>
        <p:spPr/>
        <p:txBody>
          <a:bodyPr/>
          <a:lstStyle/>
          <a:p>
            <a:pPr algn="r"/>
            <a:r>
              <a:rPr lang="en-US" smtClean="0"/>
              <a:t>prof. Otruba</a:t>
            </a:r>
            <a:endParaRPr lang="en-US" dirty="0"/>
          </a:p>
        </p:txBody>
      </p:sp>
      <p:sp>
        <p:nvSpPr>
          <p:cNvPr id="7" name="Zástupný symbol pro číslo snímku 6"/>
          <p:cNvSpPr>
            <a:spLocks noGrp="1"/>
          </p:cNvSpPr>
          <p:nvPr>
            <p:ph type="sldNum" sz="quarter" idx="12"/>
          </p:nvPr>
        </p:nvSpPr>
        <p:spPr/>
        <p:txBody>
          <a:bodyPr/>
          <a:lstStyle/>
          <a:p>
            <a:fld id="{0CFEC368-1D7A-4F81-ABF6-AE0E36BAF64C}" type="slidenum">
              <a:rPr lang="en-US" smtClean="0"/>
              <a:pPr/>
              <a:t>17</a:t>
            </a:fld>
            <a:endParaRPr lang="en-US"/>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1930" y="1887501"/>
            <a:ext cx="4971641" cy="3881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ovéPole 10"/>
          <p:cNvSpPr txBox="1"/>
          <p:nvPr/>
        </p:nvSpPr>
        <p:spPr>
          <a:xfrm>
            <a:off x="5292092" y="2356615"/>
            <a:ext cx="338554" cy="369332"/>
          </a:xfrm>
          <a:prstGeom prst="rect">
            <a:avLst/>
          </a:prstGeom>
          <a:noFill/>
        </p:spPr>
        <p:txBody>
          <a:bodyPr wrap="none" rtlCol="0">
            <a:spAutoFit/>
          </a:bodyPr>
          <a:lstStyle/>
          <a:p>
            <a:r>
              <a:rPr lang="cs-CZ" dirty="0" smtClean="0"/>
              <a:t>A</a:t>
            </a:r>
            <a:endParaRPr lang="cs-CZ" dirty="0"/>
          </a:p>
        </p:txBody>
      </p:sp>
      <p:sp>
        <p:nvSpPr>
          <p:cNvPr id="12" name="TextovéPole 11"/>
          <p:cNvSpPr txBox="1"/>
          <p:nvPr/>
        </p:nvSpPr>
        <p:spPr>
          <a:xfrm>
            <a:off x="5292092" y="3605788"/>
            <a:ext cx="518577" cy="369332"/>
          </a:xfrm>
          <a:prstGeom prst="rect">
            <a:avLst/>
          </a:prstGeom>
          <a:noFill/>
        </p:spPr>
        <p:txBody>
          <a:bodyPr wrap="square" rtlCol="0">
            <a:spAutoFit/>
          </a:bodyPr>
          <a:lstStyle/>
          <a:p>
            <a:r>
              <a:rPr lang="cs-CZ" dirty="0" smtClean="0"/>
              <a:t>B</a:t>
            </a:r>
            <a:endParaRPr lang="cs-CZ" dirty="0"/>
          </a:p>
        </p:txBody>
      </p:sp>
      <p:sp>
        <p:nvSpPr>
          <p:cNvPr id="13" name="TextovéPole 12"/>
          <p:cNvSpPr txBox="1"/>
          <p:nvPr/>
        </p:nvSpPr>
        <p:spPr>
          <a:xfrm>
            <a:off x="5276401" y="4504495"/>
            <a:ext cx="351378" cy="369332"/>
          </a:xfrm>
          <a:prstGeom prst="rect">
            <a:avLst/>
          </a:prstGeom>
          <a:noFill/>
        </p:spPr>
        <p:txBody>
          <a:bodyPr wrap="none" rtlCol="0">
            <a:spAutoFit/>
          </a:bodyPr>
          <a:lstStyle/>
          <a:p>
            <a:r>
              <a:rPr lang="cs-CZ" dirty="0" smtClean="0"/>
              <a:t>C</a:t>
            </a:r>
            <a:endParaRPr lang="cs-CZ" dirty="0"/>
          </a:p>
        </p:txBody>
      </p:sp>
    </p:spTree>
    <p:extLst>
      <p:ext uri="{BB962C8B-B14F-4D97-AF65-F5344CB8AC3E}">
        <p14:creationId xmlns:p14="http://schemas.microsoft.com/office/powerpoint/2010/main" val="1665964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datum 4"/>
          <p:cNvSpPr>
            <a:spLocks noGrp="1"/>
          </p:cNvSpPr>
          <p:nvPr>
            <p:ph type="dt" sz="half" idx="10"/>
          </p:nvPr>
        </p:nvSpPr>
        <p:spPr/>
        <p:txBody>
          <a:bodyPr/>
          <a:lstStyle/>
          <a:p>
            <a:r>
              <a:rPr lang="en-US" smtClean="0"/>
              <a:t>2010</a:t>
            </a:r>
            <a:endParaRPr lang="en-US"/>
          </a:p>
        </p:txBody>
      </p:sp>
      <p:sp>
        <p:nvSpPr>
          <p:cNvPr id="6" name="Zástupný symbol pro zápatí 5"/>
          <p:cNvSpPr>
            <a:spLocks noGrp="1"/>
          </p:cNvSpPr>
          <p:nvPr>
            <p:ph type="ftr" sz="quarter" idx="11"/>
          </p:nvPr>
        </p:nvSpPr>
        <p:spPr/>
        <p:txBody>
          <a:bodyPr/>
          <a:lstStyle/>
          <a:p>
            <a:pPr algn="r"/>
            <a:r>
              <a:rPr lang="en-US" smtClean="0"/>
              <a:t>prof. Otruba</a:t>
            </a:r>
            <a:endParaRPr lang="en-US" dirty="0"/>
          </a:p>
        </p:txBody>
      </p:sp>
      <p:sp>
        <p:nvSpPr>
          <p:cNvPr id="7" name="Zástupný symbol pro číslo snímku 6"/>
          <p:cNvSpPr>
            <a:spLocks noGrp="1"/>
          </p:cNvSpPr>
          <p:nvPr>
            <p:ph type="sldNum" sz="quarter" idx="12"/>
          </p:nvPr>
        </p:nvSpPr>
        <p:spPr/>
        <p:txBody>
          <a:bodyPr/>
          <a:lstStyle/>
          <a:p>
            <a:fld id="{0CFEC368-1D7A-4F81-ABF6-AE0E36BAF64C}" type="slidenum">
              <a:rPr lang="en-US" smtClean="0"/>
              <a:pPr/>
              <a:t>18</a:t>
            </a:fld>
            <a:endParaRPr lang="en-US"/>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411" y="548633"/>
            <a:ext cx="8444118" cy="618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0088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lstStyle/>
          <a:p>
            <a:r>
              <a:rPr lang="cs-CZ" dirty="0" smtClean="0"/>
              <a:t>Excitace molekulové fluorescence </a:t>
            </a:r>
            <a:endParaRPr lang="cs-CZ" dirty="0"/>
          </a:p>
        </p:txBody>
      </p:sp>
      <p:sp>
        <p:nvSpPr>
          <p:cNvPr id="7" name="Zástupný symbol pro obsah 6"/>
          <p:cNvSpPr>
            <a:spLocks noGrp="1"/>
          </p:cNvSpPr>
          <p:nvPr>
            <p:ph sz="half" idx="1"/>
          </p:nvPr>
        </p:nvSpPr>
        <p:spPr/>
        <p:txBody>
          <a:bodyPr>
            <a:normAutofit fontScale="85000" lnSpcReduction="20000"/>
          </a:bodyPr>
          <a:lstStyle/>
          <a:p>
            <a:r>
              <a:rPr lang="cs-CZ" dirty="0" smtClean="0"/>
              <a:t>Nevýhodou klasických excitačních širokopásmových zdrojů záření je současná excitace většího počtu vyšších energetických hladin, z nichž dochází na celé řadě přechodů ke spontánnímu vyzařování.</a:t>
            </a:r>
          </a:p>
          <a:p>
            <a:r>
              <a:rPr lang="cs-CZ" dirty="0" smtClean="0"/>
              <a:t>V případě laserem vzbuzené fluorescence (LIF, laser </a:t>
            </a:r>
            <a:r>
              <a:rPr lang="cs-CZ" dirty="0" err="1" smtClean="0"/>
              <a:t>induced</a:t>
            </a:r>
            <a:r>
              <a:rPr lang="cs-CZ" dirty="0" smtClean="0"/>
              <a:t> fluorescence) se obvykle excituje jen jedna horní hladina. </a:t>
            </a:r>
            <a:endParaRPr lang="cs-CZ" dirty="0"/>
          </a:p>
        </p:txBody>
      </p:sp>
      <p:sp>
        <p:nvSpPr>
          <p:cNvPr id="8" name="Zástupný symbol pro obsah 7"/>
          <p:cNvSpPr>
            <a:spLocks noGrp="1"/>
          </p:cNvSpPr>
          <p:nvPr>
            <p:ph sz="half" idx="2"/>
          </p:nvPr>
        </p:nvSpPr>
        <p:spPr/>
        <p:txBody>
          <a:bodyPr>
            <a:normAutofit fontScale="85000" lnSpcReduction="20000"/>
          </a:bodyPr>
          <a:lstStyle/>
          <a:p>
            <a:endParaRPr lang="cs-CZ"/>
          </a:p>
        </p:txBody>
      </p:sp>
      <p:sp>
        <p:nvSpPr>
          <p:cNvPr id="2" name="Zástupný symbol pro datum 1"/>
          <p:cNvSpPr>
            <a:spLocks noGrp="1"/>
          </p:cNvSpPr>
          <p:nvPr>
            <p:ph type="dt" sz="half" idx="10"/>
          </p:nvPr>
        </p:nvSpPr>
        <p:spPr/>
        <p:txBody>
          <a:bodyPr/>
          <a:lstStyle/>
          <a:p>
            <a:r>
              <a:rPr lang="en-US" smtClean="0"/>
              <a:t>2010</a:t>
            </a:r>
            <a:endParaRPr lang="en-US"/>
          </a:p>
        </p:txBody>
      </p:sp>
      <p:sp>
        <p:nvSpPr>
          <p:cNvPr id="3" name="Zástupný symbol pro zápatí 2"/>
          <p:cNvSpPr>
            <a:spLocks noGrp="1"/>
          </p:cNvSpPr>
          <p:nvPr>
            <p:ph type="ftr" sz="quarter" idx="11"/>
          </p:nvPr>
        </p:nvSpPr>
        <p:spPr/>
        <p:txBody>
          <a:bodyPr/>
          <a:lstStyle/>
          <a:p>
            <a:pPr algn="r"/>
            <a:r>
              <a:rPr lang="en-US" smtClean="0"/>
              <a:t>prof. Otruba</a:t>
            </a:r>
            <a:endParaRPr lang="en-US" dirty="0"/>
          </a:p>
        </p:txBody>
      </p:sp>
      <p:sp>
        <p:nvSpPr>
          <p:cNvPr id="4" name="Zástupný symbol pro číslo snímku 3"/>
          <p:cNvSpPr>
            <a:spLocks noGrp="1"/>
          </p:cNvSpPr>
          <p:nvPr>
            <p:ph type="sldNum" sz="quarter" idx="12"/>
          </p:nvPr>
        </p:nvSpPr>
        <p:spPr/>
        <p:txBody>
          <a:bodyPr/>
          <a:lstStyle/>
          <a:p>
            <a:fld id="{0CFEC368-1D7A-4F81-ABF6-AE0E36BAF64C}" type="slidenum">
              <a:rPr lang="en-US" smtClean="0"/>
              <a:pPr/>
              <a:t>19</a:t>
            </a:fld>
            <a:endParaRPr lang="en-US"/>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1" y="1628770"/>
            <a:ext cx="4338628" cy="504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ovéPole 8"/>
          <p:cNvSpPr txBox="1"/>
          <p:nvPr/>
        </p:nvSpPr>
        <p:spPr>
          <a:xfrm>
            <a:off x="5667701" y="6309368"/>
            <a:ext cx="1954381" cy="369332"/>
          </a:xfrm>
          <a:prstGeom prst="rect">
            <a:avLst/>
          </a:prstGeom>
          <a:noFill/>
        </p:spPr>
        <p:txBody>
          <a:bodyPr wrap="none" rtlCol="0">
            <a:spAutoFit/>
          </a:bodyPr>
          <a:lstStyle/>
          <a:p>
            <a:r>
              <a:rPr lang="cs-CZ" dirty="0" smtClean="0"/>
              <a:t>Vlnová délka, </a:t>
            </a:r>
            <a:r>
              <a:rPr lang="cs-CZ" dirty="0" err="1" smtClean="0"/>
              <a:t>nm</a:t>
            </a:r>
            <a:endParaRPr lang="cs-CZ" dirty="0"/>
          </a:p>
        </p:txBody>
      </p:sp>
      <p:sp>
        <p:nvSpPr>
          <p:cNvPr id="10" name="TextovéPole 9"/>
          <p:cNvSpPr txBox="1"/>
          <p:nvPr/>
        </p:nvSpPr>
        <p:spPr>
          <a:xfrm>
            <a:off x="5509937" y="1268724"/>
            <a:ext cx="3562638" cy="1323439"/>
          </a:xfrm>
          <a:prstGeom prst="rect">
            <a:avLst/>
          </a:prstGeom>
          <a:noFill/>
        </p:spPr>
        <p:txBody>
          <a:bodyPr wrap="square" rtlCol="0">
            <a:spAutoFit/>
          </a:bodyPr>
          <a:lstStyle/>
          <a:p>
            <a:r>
              <a:rPr lang="cs-CZ" sz="1600" dirty="0" smtClean="0"/>
              <a:t>Spektrum </a:t>
            </a:r>
            <a:r>
              <a:rPr lang="cs-CZ" sz="1600" dirty="0" err="1" smtClean="0"/>
              <a:t>perylenu</a:t>
            </a:r>
            <a:r>
              <a:rPr lang="cs-CZ" sz="1600" dirty="0" smtClean="0"/>
              <a:t> v </a:t>
            </a:r>
            <a:r>
              <a:rPr lang="cs-CZ" sz="1600" dirty="0" err="1" smtClean="0"/>
              <a:t>ethanolu</a:t>
            </a:r>
            <a:r>
              <a:rPr lang="cs-CZ" sz="1600" dirty="0" smtClean="0"/>
              <a:t> </a:t>
            </a:r>
          </a:p>
          <a:p>
            <a:r>
              <a:rPr lang="cs-CZ" sz="1600" dirty="0" smtClean="0"/>
              <a:t>při 4,2 K. 1 – excitace </a:t>
            </a:r>
            <a:r>
              <a:rPr lang="cs-CZ" sz="1600" dirty="0" err="1" smtClean="0"/>
              <a:t>Hg</a:t>
            </a:r>
            <a:r>
              <a:rPr lang="cs-CZ" sz="1600" dirty="0" smtClean="0"/>
              <a:t> výbojkou při </a:t>
            </a:r>
            <a:r>
              <a:rPr lang="cs-CZ" sz="1600" dirty="0" smtClean="0">
                <a:latin typeface="Arial"/>
                <a:cs typeface="Arial"/>
              </a:rPr>
              <a:t>≈ 365 </a:t>
            </a:r>
            <a:r>
              <a:rPr lang="cs-CZ" sz="1600" dirty="0" err="1" smtClean="0">
                <a:latin typeface="Arial"/>
                <a:cs typeface="Arial"/>
              </a:rPr>
              <a:t>nm</a:t>
            </a:r>
            <a:r>
              <a:rPr lang="cs-CZ" sz="1600" dirty="0" smtClean="0">
                <a:latin typeface="Arial"/>
                <a:cs typeface="Arial"/>
              </a:rPr>
              <a:t>.</a:t>
            </a:r>
          </a:p>
          <a:p>
            <a:r>
              <a:rPr lang="cs-CZ" sz="1600" dirty="0" smtClean="0">
                <a:latin typeface="Arial"/>
                <a:cs typeface="Arial"/>
              </a:rPr>
              <a:t>2 – excitace při 443 </a:t>
            </a:r>
            <a:r>
              <a:rPr lang="cs-CZ" sz="1600" dirty="0" err="1" smtClean="0">
                <a:latin typeface="Arial"/>
                <a:cs typeface="Arial"/>
              </a:rPr>
              <a:t>nm</a:t>
            </a:r>
            <a:r>
              <a:rPr lang="cs-CZ" sz="1600" dirty="0" smtClean="0">
                <a:latin typeface="Arial"/>
                <a:cs typeface="Arial"/>
              </a:rPr>
              <a:t> </a:t>
            </a:r>
          </a:p>
          <a:p>
            <a:r>
              <a:rPr lang="cs-CZ" sz="1600" dirty="0" smtClean="0">
                <a:latin typeface="Arial"/>
                <a:cs typeface="Arial"/>
              </a:rPr>
              <a:t>laserem </a:t>
            </a:r>
            <a:r>
              <a:rPr lang="el-GR" sz="1600" dirty="0" smtClean="0">
                <a:latin typeface="Arial"/>
                <a:cs typeface="Arial"/>
              </a:rPr>
              <a:t>Δλ</a:t>
            </a:r>
            <a:r>
              <a:rPr lang="cs-CZ" sz="1600" dirty="0" smtClean="0">
                <a:latin typeface="Arial"/>
                <a:cs typeface="Arial"/>
              </a:rPr>
              <a:t>= 0,0125 </a:t>
            </a:r>
            <a:r>
              <a:rPr lang="cs-CZ" sz="1600" dirty="0" err="1" smtClean="0">
                <a:latin typeface="Arial"/>
                <a:cs typeface="Arial"/>
              </a:rPr>
              <a:t>nm</a:t>
            </a:r>
            <a:r>
              <a:rPr lang="cs-CZ" sz="1600" dirty="0" smtClean="0">
                <a:latin typeface="Arial"/>
                <a:cs typeface="Arial"/>
              </a:rPr>
              <a:t>.</a:t>
            </a:r>
            <a:endParaRPr lang="cs-CZ" sz="1600" dirty="0"/>
          </a:p>
        </p:txBody>
      </p:sp>
    </p:spTree>
    <p:extLst>
      <p:ext uri="{BB962C8B-B14F-4D97-AF65-F5344CB8AC3E}">
        <p14:creationId xmlns:p14="http://schemas.microsoft.com/office/powerpoint/2010/main" val="3492189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r>
              <a:rPr lang="cs-CZ" dirty="0" smtClean="0"/>
              <a:t>Atomová fluorescence</a:t>
            </a:r>
          </a:p>
          <a:p>
            <a:r>
              <a:rPr lang="cs-CZ" dirty="0" smtClean="0"/>
              <a:t>Energetická výtěžnost fluorescence </a:t>
            </a:r>
            <a:r>
              <a:rPr lang="el-GR" dirty="0" smtClean="0"/>
              <a:t>χ</a:t>
            </a:r>
            <a:r>
              <a:rPr lang="cs-CZ" dirty="0" smtClean="0"/>
              <a:t>F</a:t>
            </a:r>
          </a:p>
          <a:p>
            <a:r>
              <a:rPr lang="cs-CZ" dirty="0" smtClean="0"/>
              <a:t>Kvantová účinnost fluorescence </a:t>
            </a:r>
            <a:r>
              <a:rPr lang="el-GR" dirty="0" smtClean="0"/>
              <a:t>Φ</a:t>
            </a:r>
            <a:r>
              <a:rPr lang="cs-CZ" dirty="0" smtClean="0"/>
              <a:t>F</a:t>
            </a:r>
          </a:p>
          <a:p>
            <a:endParaRPr lang="cs-CZ" dirty="0" smtClean="0"/>
          </a:p>
          <a:p>
            <a:endParaRPr lang="cs-CZ" dirty="0" smtClean="0"/>
          </a:p>
          <a:p>
            <a:endParaRPr lang="cs-CZ" dirty="0" smtClean="0"/>
          </a:p>
          <a:p>
            <a:r>
              <a:rPr lang="cs-CZ" dirty="0" smtClean="0"/>
              <a:t>Zhášení fluorescence: kolize excitovaných atomů s</a:t>
            </a:r>
          </a:p>
          <a:p>
            <a:r>
              <a:rPr lang="cs-CZ" dirty="0" smtClean="0"/>
              <a:t>ostatními částicemi </a:t>
            </a:r>
            <a:r>
              <a:rPr lang="cs-CZ" dirty="0" err="1" smtClean="0"/>
              <a:t>atomizátoru</a:t>
            </a:r>
            <a:r>
              <a:rPr lang="cs-CZ" dirty="0" smtClean="0"/>
              <a:t> – předání E bez</a:t>
            </a:r>
          </a:p>
          <a:p>
            <a:r>
              <a:rPr lang="cs-CZ" dirty="0" smtClean="0"/>
              <a:t>vyzáření fotonu.</a:t>
            </a:r>
          </a:p>
          <a:p>
            <a:r>
              <a:rPr lang="cs-CZ" dirty="0" smtClean="0"/>
              <a:t>Rozptyl fluorescenčního záření: na nevypařených</a:t>
            </a:r>
          </a:p>
          <a:p>
            <a:r>
              <a:rPr lang="cs-CZ" dirty="0" smtClean="0"/>
              <a:t>částicích v </a:t>
            </a:r>
            <a:r>
              <a:rPr lang="cs-CZ" dirty="0" err="1" smtClean="0"/>
              <a:t>atomizátoru</a:t>
            </a:r>
            <a:r>
              <a:rPr lang="cs-CZ" dirty="0" smtClean="0"/>
              <a:t> a na optice spektrometru.</a:t>
            </a:r>
            <a:endParaRPr lang="cs-CZ" dirty="0"/>
          </a:p>
        </p:txBody>
      </p:sp>
      <p:sp>
        <p:nvSpPr>
          <p:cNvPr id="4" name="Zástupný symbol pro datum 3"/>
          <p:cNvSpPr>
            <a:spLocks noGrp="1"/>
          </p:cNvSpPr>
          <p:nvPr>
            <p:ph type="dt" sz="half" idx="10"/>
          </p:nvPr>
        </p:nvSpPr>
        <p:spPr/>
        <p:txBody>
          <a:bodyPr/>
          <a:lstStyle/>
          <a:p>
            <a:r>
              <a:rPr lang="en-US" smtClean="0"/>
              <a:t>2010</a:t>
            </a:r>
            <a:endParaRPr lang="en-US"/>
          </a:p>
        </p:txBody>
      </p:sp>
      <p:sp>
        <p:nvSpPr>
          <p:cNvPr id="5" name="Zástupný symbol pro zápatí 4"/>
          <p:cNvSpPr>
            <a:spLocks noGrp="1"/>
          </p:cNvSpPr>
          <p:nvPr>
            <p:ph type="ftr" sz="quarter" idx="11"/>
          </p:nvPr>
        </p:nvSpPr>
        <p:spPr/>
        <p:txBody>
          <a:bodyPr/>
          <a:lstStyle/>
          <a:p>
            <a:pPr algn="r"/>
            <a:r>
              <a:rPr lang="en-US" smtClean="0"/>
              <a:t>prof. Otruba</a:t>
            </a:r>
            <a:endParaRPr lang="en-US" dirty="0"/>
          </a:p>
        </p:txBody>
      </p:sp>
      <p:sp>
        <p:nvSpPr>
          <p:cNvPr id="6" name="Zástupný symbol pro číslo snímku 5"/>
          <p:cNvSpPr>
            <a:spLocks noGrp="1"/>
          </p:cNvSpPr>
          <p:nvPr>
            <p:ph type="sldNum" sz="quarter" idx="12"/>
          </p:nvPr>
        </p:nvSpPr>
        <p:spPr/>
        <p:txBody>
          <a:bodyPr/>
          <a:lstStyle/>
          <a:p>
            <a:fld id="{0CFEC368-1D7A-4F81-ABF6-AE0E36BAF64C}" type="slidenum">
              <a:rPr lang="en-US" smtClean="0"/>
              <a:pPr/>
              <a:t>2</a:t>
            </a:fld>
            <a:endParaRPr lang="en-US"/>
          </a:p>
        </p:txBody>
      </p:sp>
      <p:sp>
        <p:nvSpPr>
          <p:cNvPr id="7" name="Nadpis 1"/>
          <p:cNvSpPr txBox="1">
            <a:spLocks/>
          </p:cNvSpPr>
          <p:nvPr/>
        </p:nvSpPr>
        <p:spPr>
          <a:xfrm>
            <a:off x="431471" y="458147"/>
            <a:ext cx="8229600" cy="9906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s-CZ" sz="4000" b="0" i="0" u="none" strike="noStrike" kern="1200" cap="none" spc="-100" normalizeH="0" baseline="0" noProof="0" dirty="0" smtClean="0">
                <a:ln>
                  <a:noFill/>
                </a:ln>
                <a:solidFill>
                  <a:schemeClr val="tx2"/>
                </a:solidFill>
                <a:effectLst/>
                <a:uLnTx/>
                <a:uFillTx/>
                <a:latin typeface="+mj-lt"/>
                <a:ea typeface="+mj-ea"/>
                <a:cs typeface="+mj-cs"/>
              </a:rPr>
              <a:t>Atomová fluorescence</a:t>
            </a:r>
            <a:endParaRPr kumimoji="0" lang="cs-CZ" sz="4000" b="0" i="0" u="none" strike="noStrike" kern="1200" cap="none" spc="-100" normalizeH="0" baseline="0" noProof="0" dirty="0">
              <a:ln>
                <a:noFill/>
              </a:ln>
              <a:solidFill>
                <a:schemeClr val="tx2"/>
              </a:solidFill>
              <a:effectLst/>
              <a:uLnTx/>
              <a:uFillTx/>
              <a:latin typeface="+mj-lt"/>
              <a:ea typeface="+mj-ea"/>
              <a:cs typeface="+mj-cs"/>
            </a:endParaRPr>
          </a:p>
        </p:txBody>
      </p:sp>
      <p:pic>
        <p:nvPicPr>
          <p:cNvPr id="1028" name="Picture 4"/>
          <p:cNvPicPr>
            <a:picLocks noChangeAspect="1" noChangeArrowheads="1"/>
          </p:cNvPicPr>
          <p:nvPr/>
        </p:nvPicPr>
        <p:blipFill>
          <a:blip r:embed="rId2" cstate="print"/>
          <a:srcRect/>
          <a:stretch>
            <a:fillRect/>
          </a:stretch>
        </p:blipFill>
        <p:spPr bwMode="auto">
          <a:xfrm>
            <a:off x="1511609" y="3068954"/>
            <a:ext cx="4162425" cy="109537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Časově rozlišená fluorescence</a:t>
            </a:r>
            <a:endParaRPr lang="cs-CZ" dirty="0"/>
          </a:p>
        </p:txBody>
      </p:sp>
      <p:sp>
        <p:nvSpPr>
          <p:cNvPr id="3" name="Zástupný symbol pro obsah 2"/>
          <p:cNvSpPr>
            <a:spLocks noGrp="1"/>
          </p:cNvSpPr>
          <p:nvPr>
            <p:ph sz="half" idx="1"/>
          </p:nvPr>
        </p:nvSpPr>
        <p:spPr/>
        <p:txBody>
          <a:bodyPr>
            <a:normAutofit fontScale="77500" lnSpcReduction="20000"/>
          </a:bodyPr>
          <a:lstStyle/>
          <a:p>
            <a:r>
              <a:rPr lang="cs-CZ" dirty="0" smtClean="0"/>
              <a:t>Různá doba života excitovaných stavů u různých molekul dovoluje při použití časově rozlišené fluorescence zvýšit selektivitu detekce např. u kapalinové chromatografie, ale i v řadě dalších aplikací, především ve fluorescenční </a:t>
            </a:r>
            <a:r>
              <a:rPr lang="cs-CZ" dirty="0" err="1" smtClean="0"/>
              <a:t>mikroskpii</a:t>
            </a:r>
            <a:r>
              <a:rPr lang="cs-CZ" dirty="0" smtClean="0"/>
              <a:t>.</a:t>
            </a:r>
          </a:p>
          <a:p>
            <a:r>
              <a:rPr lang="cs-CZ" dirty="0" smtClean="0"/>
              <a:t>Na obr. je ilustrována změna fluorescenčního spektra fluorescenčního detektoru v HPLC.</a:t>
            </a:r>
          </a:p>
          <a:p>
            <a:r>
              <a:rPr lang="cs-CZ" dirty="0" smtClean="0"/>
              <a:t>1-antracen, 2-azulen, 3-1,12-benzperylen, 4-chrysen, 5-fluoranten, 6-pyren</a:t>
            </a:r>
            <a:endParaRPr lang="cs-CZ" dirty="0"/>
          </a:p>
        </p:txBody>
      </p:sp>
      <p:pic>
        <p:nvPicPr>
          <p:cNvPr id="8" name="Zástupný symbol pro obsah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391977" y="2168839"/>
            <a:ext cx="4752023" cy="3360869"/>
          </a:xfrm>
        </p:spPr>
      </p:pic>
      <p:sp>
        <p:nvSpPr>
          <p:cNvPr id="5" name="Zástupný symbol pro datum 4"/>
          <p:cNvSpPr>
            <a:spLocks noGrp="1"/>
          </p:cNvSpPr>
          <p:nvPr>
            <p:ph type="dt" sz="half" idx="10"/>
          </p:nvPr>
        </p:nvSpPr>
        <p:spPr/>
        <p:txBody>
          <a:bodyPr/>
          <a:lstStyle/>
          <a:p>
            <a:r>
              <a:rPr lang="en-US" smtClean="0"/>
              <a:t>2010</a:t>
            </a:r>
            <a:endParaRPr lang="en-US"/>
          </a:p>
        </p:txBody>
      </p:sp>
      <p:sp>
        <p:nvSpPr>
          <p:cNvPr id="6" name="Zástupný symbol pro zápatí 5"/>
          <p:cNvSpPr>
            <a:spLocks noGrp="1"/>
          </p:cNvSpPr>
          <p:nvPr>
            <p:ph type="ftr" sz="quarter" idx="11"/>
          </p:nvPr>
        </p:nvSpPr>
        <p:spPr/>
        <p:txBody>
          <a:bodyPr/>
          <a:lstStyle/>
          <a:p>
            <a:pPr algn="r"/>
            <a:r>
              <a:rPr lang="en-US" smtClean="0"/>
              <a:t>prof. Otruba</a:t>
            </a:r>
            <a:endParaRPr lang="en-US" dirty="0"/>
          </a:p>
        </p:txBody>
      </p:sp>
      <p:sp>
        <p:nvSpPr>
          <p:cNvPr id="7" name="Zástupný symbol pro číslo snímku 6"/>
          <p:cNvSpPr>
            <a:spLocks noGrp="1"/>
          </p:cNvSpPr>
          <p:nvPr>
            <p:ph type="sldNum" sz="quarter" idx="12"/>
          </p:nvPr>
        </p:nvSpPr>
        <p:spPr/>
        <p:txBody>
          <a:bodyPr/>
          <a:lstStyle/>
          <a:p>
            <a:fld id="{0CFEC368-1D7A-4F81-ABF6-AE0E36BAF64C}" type="slidenum">
              <a:rPr lang="en-US" smtClean="0"/>
              <a:pPr/>
              <a:t>20</a:t>
            </a:fld>
            <a:endParaRPr lang="en-US"/>
          </a:p>
        </p:txBody>
      </p:sp>
      <p:sp>
        <p:nvSpPr>
          <p:cNvPr id="9" name="TextovéPole 8"/>
          <p:cNvSpPr txBox="1"/>
          <p:nvPr/>
        </p:nvSpPr>
        <p:spPr>
          <a:xfrm>
            <a:off x="4752023" y="2527735"/>
            <a:ext cx="620683" cy="369332"/>
          </a:xfrm>
          <a:prstGeom prst="rect">
            <a:avLst/>
          </a:prstGeom>
          <a:noFill/>
        </p:spPr>
        <p:txBody>
          <a:bodyPr wrap="none" rtlCol="0">
            <a:spAutoFit/>
          </a:bodyPr>
          <a:lstStyle/>
          <a:p>
            <a:r>
              <a:rPr lang="cs-CZ" dirty="0" smtClean="0"/>
              <a:t>0 </a:t>
            </a:r>
            <a:r>
              <a:rPr lang="cs-CZ" dirty="0" err="1" smtClean="0"/>
              <a:t>ns</a:t>
            </a:r>
            <a:endParaRPr lang="cs-CZ" dirty="0"/>
          </a:p>
        </p:txBody>
      </p:sp>
      <p:sp>
        <p:nvSpPr>
          <p:cNvPr id="10" name="TextovéPole 9"/>
          <p:cNvSpPr txBox="1"/>
          <p:nvPr/>
        </p:nvSpPr>
        <p:spPr>
          <a:xfrm>
            <a:off x="6192207" y="2546342"/>
            <a:ext cx="748923" cy="369332"/>
          </a:xfrm>
          <a:prstGeom prst="rect">
            <a:avLst/>
          </a:prstGeom>
          <a:noFill/>
        </p:spPr>
        <p:txBody>
          <a:bodyPr wrap="none" rtlCol="0">
            <a:spAutoFit/>
          </a:bodyPr>
          <a:lstStyle/>
          <a:p>
            <a:r>
              <a:rPr lang="cs-CZ" dirty="0" smtClean="0"/>
              <a:t>15 </a:t>
            </a:r>
            <a:r>
              <a:rPr lang="cs-CZ" dirty="0" err="1" smtClean="0"/>
              <a:t>ns</a:t>
            </a:r>
            <a:endParaRPr lang="cs-CZ" dirty="0"/>
          </a:p>
        </p:txBody>
      </p:sp>
      <p:sp>
        <p:nvSpPr>
          <p:cNvPr id="11" name="TextovéPole 10"/>
          <p:cNvSpPr txBox="1"/>
          <p:nvPr/>
        </p:nvSpPr>
        <p:spPr>
          <a:xfrm>
            <a:off x="7632391" y="2546342"/>
            <a:ext cx="748923" cy="369332"/>
          </a:xfrm>
          <a:prstGeom prst="rect">
            <a:avLst/>
          </a:prstGeom>
          <a:noFill/>
        </p:spPr>
        <p:txBody>
          <a:bodyPr wrap="none" rtlCol="0">
            <a:spAutoFit/>
          </a:bodyPr>
          <a:lstStyle/>
          <a:p>
            <a:r>
              <a:rPr lang="cs-CZ" dirty="0" smtClean="0"/>
              <a:t>45 </a:t>
            </a:r>
            <a:r>
              <a:rPr lang="cs-CZ" dirty="0" err="1" smtClean="0"/>
              <a:t>ns</a:t>
            </a:r>
            <a:endParaRPr lang="cs-CZ" dirty="0"/>
          </a:p>
        </p:txBody>
      </p:sp>
      <p:sp>
        <p:nvSpPr>
          <p:cNvPr id="12" name="TextovéPole 11"/>
          <p:cNvSpPr txBox="1"/>
          <p:nvPr/>
        </p:nvSpPr>
        <p:spPr>
          <a:xfrm>
            <a:off x="5595889" y="5584633"/>
            <a:ext cx="1941557" cy="369332"/>
          </a:xfrm>
          <a:prstGeom prst="rect">
            <a:avLst/>
          </a:prstGeom>
          <a:noFill/>
        </p:spPr>
        <p:txBody>
          <a:bodyPr wrap="none" rtlCol="0">
            <a:spAutoFit/>
          </a:bodyPr>
          <a:lstStyle/>
          <a:p>
            <a:r>
              <a:rPr lang="cs-CZ" dirty="0" smtClean="0"/>
              <a:t>Eluční čas, minut</a:t>
            </a:r>
            <a:endParaRPr lang="cs-CZ" dirty="0"/>
          </a:p>
        </p:txBody>
      </p:sp>
    </p:spTree>
    <p:extLst>
      <p:ext uri="{BB962C8B-B14F-4D97-AF65-F5344CB8AC3E}">
        <p14:creationId xmlns:p14="http://schemas.microsoft.com/office/powerpoint/2010/main" val="569764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Konfokální mikroskopie</a:t>
            </a:r>
            <a:endParaRPr lang="cs-CZ" dirty="0"/>
          </a:p>
        </p:txBody>
      </p:sp>
      <p:sp>
        <p:nvSpPr>
          <p:cNvPr id="3" name="Zástupný symbol pro obsah 2"/>
          <p:cNvSpPr>
            <a:spLocks noGrp="1"/>
          </p:cNvSpPr>
          <p:nvPr>
            <p:ph sz="half" idx="1"/>
          </p:nvPr>
        </p:nvSpPr>
        <p:spPr/>
        <p:txBody>
          <a:bodyPr>
            <a:normAutofit fontScale="62500" lnSpcReduction="20000"/>
          </a:bodyPr>
          <a:lstStyle/>
          <a:p>
            <a:r>
              <a:rPr lang="cs-CZ" b="1" dirty="0"/>
              <a:t>Odlišnosti konfokálního </a:t>
            </a:r>
            <a:r>
              <a:rPr lang="cs-CZ" b="1" dirty="0" smtClean="0"/>
              <a:t>způsobu od </a:t>
            </a:r>
            <a:r>
              <a:rPr lang="cs-CZ" b="1" dirty="0"/>
              <a:t>klasického </a:t>
            </a:r>
            <a:r>
              <a:rPr lang="cs-CZ" b="1" dirty="0" smtClean="0"/>
              <a:t>SM</a:t>
            </a:r>
          </a:p>
          <a:p>
            <a:r>
              <a:rPr lang="pl-PL" dirty="0" smtClean="0"/>
              <a:t>osvětlen </a:t>
            </a:r>
            <a:r>
              <a:rPr lang="pl-PL" dirty="0"/>
              <a:t>je jen jeden bod a signály </a:t>
            </a:r>
            <a:r>
              <a:rPr lang="pl-PL" dirty="0" smtClean="0"/>
              <a:t>od okolních </a:t>
            </a:r>
            <a:r>
              <a:rPr lang="pl-PL" dirty="0"/>
              <a:t>bodů (vedle, pod a nad) </a:t>
            </a:r>
            <a:r>
              <a:rPr lang="pl-PL" dirty="0" smtClean="0"/>
              <a:t>jsou </a:t>
            </a:r>
            <a:r>
              <a:rPr lang="cs-CZ" dirty="0" smtClean="0"/>
              <a:t>omezeny </a:t>
            </a:r>
            <a:r>
              <a:rPr lang="cs-CZ" dirty="0"/>
              <a:t>otvorem </a:t>
            </a:r>
            <a:r>
              <a:rPr lang="cs-CZ" dirty="0" smtClean="0"/>
              <a:t>– eliminační aperturou</a:t>
            </a:r>
            <a:endParaRPr lang="cs-CZ" dirty="0"/>
          </a:p>
          <a:p>
            <a:r>
              <a:rPr lang="cs-CZ" dirty="0" smtClean="0"/>
              <a:t>režim </a:t>
            </a:r>
            <a:r>
              <a:rPr lang="cs-CZ" dirty="0"/>
              <a:t>osvětlení: </a:t>
            </a:r>
            <a:r>
              <a:rPr lang="cs-CZ" dirty="0" err="1"/>
              <a:t>epi</a:t>
            </a:r>
            <a:r>
              <a:rPr lang="cs-CZ" dirty="0"/>
              <a:t> (reflexní) </a:t>
            </a:r>
            <a:r>
              <a:rPr lang="cs-CZ" dirty="0" smtClean="0"/>
              <a:t>nebo </a:t>
            </a:r>
            <a:r>
              <a:rPr lang="cs-CZ" dirty="0" err="1" smtClean="0"/>
              <a:t>fluo</a:t>
            </a:r>
            <a:r>
              <a:rPr lang="cs-CZ" dirty="0" smtClean="0"/>
              <a:t> </a:t>
            </a:r>
            <a:r>
              <a:rPr lang="cs-CZ" dirty="0"/>
              <a:t>– (fluorescenční)</a:t>
            </a:r>
          </a:p>
          <a:p>
            <a:r>
              <a:rPr lang="cs-CZ" b="1" dirty="0" smtClean="0"/>
              <a:t>konfokální </a:t>
            </a:r>
            <a:r>
              <a:rPr lang="cs-CZ" b="1" dirty="0"/>
              <a:t>kondenzor </a:t>
            </a:r>
            <a:r>
              <a:rPr lang="cs-CZ" dirty="0"/>
              <a:t>= </a:t>
            </a:r>
            <a:r>
              <a:rPr lang="cs-CZ" b="1" dirty="0" smtClean="0"/>
              <a:t>objektiv </a:t>
            </a:r>
            <a:r>
              <a:rPr lang="cs-CZ" dirty="0" smtClean="0"/>
              <a:t>(méně </a:t>
            </a:r>
            <a:r>
              <a:rPr lang="cs-CZ" dirty="0"/>
              <a:t>odrazů)</a:t>
            </a:r>
          </a:p>
          <a:p>
            <a:r>
              <a:rPr lang="cs-CZ" dirty="0" smtClean="0"/>
              <a:t>skenování</a:t>
            </a:r>
            <a:r>
              <a:rPr lang="cs-CZ" dirty="0"/>
              <a:t>: rozmítání </a:t>
            </a:r>
            <a:r>
              <a:rPr lang="cs-CZ" dirty="0" smtClean="0"/>
              <a:t>laserového svazku</a:t>
            </a:r>
            <a:r>
              <a:rPr lang="cs-CZ" dirty="0"/>
              <a:t>, příčné posouvání vzorku </a:t>
            </a:r>
            <a:r>
              <a:rPr lang="cs-CZ" dirty="0" smtClean="0"/>
              <a:t>před objektivem</a:t>
            </a:r>
            <a:r>
              <a:rPr lang="cs-CZ" dirty="0"/>
              <a:t>, případně </a:t>
            </a:r>
            <a:r>
              <a:rPr lang="cs-CZ" dirty="0" smtClean="0"/>
              <a:t>posouvání objektivu </a:t>
            </a:r>
            <a:r>
              <a:rPr lang="cs-CZ" dirty="0"/>
              <a:t>nad vzorkem</a:t>
            </a:r>
          </a:p>
          <a:p>
            <a:r>
              <a:rPr lang="cs-CZ" dirty="0" smtClean="0"/>
              <a:t>konfokální </a:t>
            </a:r>
            <a:r>
              <a:rPr lang="cs-CZ" dirty="0"/>
              <a:t>obrazy jsou </a:t>
            </a:r>
            <a:r>
              <a:rPr lang="cs-CZ" dirty="0" smtClean="0"/>
              <a:t>vždy zaostřené </a:t>
            </a:r>
            <a:r>
              <a:rPr lang="cs-CZ" dirty="0"/>
              <a:t>a představují optické </a:t>
            </a:r>
            <a:r>
              <a:rPr lang="cs-CZ" dirty="0" smtClean="0"/>
              <a:t>řezy vzorkem</a:t>
            </a:r>
            <a:r>
              <a:rPr lang="cs-CZ" dirty="0"/>
              <a:t> </a:t>
            </a:r>
            <a:r>
              <a:rPr lang="cs-CZ" dirty="0" smtClean="0"/>
              <a:t>(pro </a:t>
            </a:r>
            <a:r>
              <a:rPr lang="el-GR" dirty="0"/>
              <a:t>λ = 488 </a:t>
            </a:r>
            <a:r>
              <a:rPr lang="cs-CZ" dirty="0" err="1"/>
              <a:t>nm</a:t>
            </a:r>
            <a:r>
              <a:rPr lang="cs-CZ" dirty="0"/>
              <a:t> tloušťka = 0,4 </a:t>
            </a:r>
            <a:r>
              <a:rPr lang="el-GR" dirty="0"/>
              <a:t>μ</a:t>
            </a:r>
            <a:r>
              <a:rPr lang="cs-CZ" dirty="0"/>
              <a:t>m)</a:t>
            </a:r>
          </a:p>
        </p:txBody>
      </p:sp>
      <p:sp>
        <p:nvSpPr>
          <p:cNvPr id="5" name="Zástupný symbol pro datum 4"/>
          <p:cNvSpPr>
            <a:spLocks noGrp="1"/>
          </p:cNvSpPr>
          <p:nvPr>
            <p:ph type="dt" sz="half" idx="10"/>
          </p:nvPr>
        </p:nvSpPr>
        <p:spPr/>
        <p:txBody>
          <a:bodyPr/>
          <a:lstStyle/>
          <a:p>
            <a:r>
              <a:rPr lang="en-US" smtClean="0"/>
              <a:t>2010</a:t>
            </a:r>
            <a:endParaRPr lang="en-US"/>
          </a:p>
        </p:txBody>
      </p:sp>
      <p:sp>
        <p:nvSpPr>
          <p:cNvPr id="6" name="Zástupný symbol pro zápatí 5"/>
          <p:cNvSpPr>
            <a:spLocks noGrp="1"/>
          </p:cNvSpPr>
          <p:nvPr>
            <p:ph type="ftr" sz="quarter" idx="11"/>
          </p:nvPr>
        </p:nvSpPr>
        <p:spPr/>
        <p:txBody>
          <a:bodyPr/>
          <a:lstStyle/>
          <a:p>
            <a:pPr algn="r"/>
            <a:r>
              <a:rPr lang="en-US" smtClean="0"/>
              <a:t>prof. Otruba</a:t>
            </a:r>
            <a:endParaRPr lang="en-US" dirty="0"/>
          </a:p>
        </p:txBody>
      </p:sp>
      <p:sp>
        <p:nvSpPr>
          <p:cNvPr id="7" name="Zástupný symbol pro číslo snímku 6"/>
          <p:cNvSpPr>
            <a:spLocks noGrp="1"/>
          </p:cNvSpPr>
          <p:nvPr>
            <p:ph type="sldNum" sz="quarter" idx="12"/>
          </p:nvPr>
        </p:nvSpPr>
        <p:spPr/>
        <p:txBody>
          <a:bodyPr/>
          <a:lstStyle/>
          <a:p>
            <a:fld id="{0CFEC368-1D7A-4F81-ABF6-AE0E36BAF64C}" type="slidenum">
              <a:rPr lang="en-US" smtClean="0"/>
              <a:pPr/>
              <a:t>21</a:t>
            </a:fld>
            <a:endParaRPr lang="en-US"/>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1808793"/>
            <a:ext cx="4259584" cy="450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8782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Konfokální </a:t>
            </a:r>
            <a:r>
              <a:rPr lang="cs-CZ" dirty="0" err="1" smtClean="0"/>
              <a:t>mikrofluorimetrie</a:t>
            </a:r>
            <a:endParaRPr lang="cs-CZ" dirty="0"/>
          </a:p>
        </p:txBody>
      </p:sp>
      <p:sp>
        <p:nvSpPr>
          <p:cNvPr id="5" name="Zástupný symbol pro datum 4"/>
          <p:cNvSpPr>
            <a:spLocks noGrp="1"/>
          </p:cNvSpPr>
          <p:nvPr>
            <p:ph type="dt" sz="half" idx="10"/>
          </p:nvPr>
        </p:nvSpPr>
        <p:spPr/>
        <p:txBody>
          <a:bodyPr/>
          <a:lstStyle/>
          <a:p>
            <a:r>
              <a:rPr lang="en-US" smtClean="0"/>
              <a:t>2010</a:t>
            </a:r>
            <a:endParaRPr lang="en-US"/>
          </a:p>
        </p:txBody>
      </p:sp>
      <p:sp>
        <p:nvSpPr>
          <p:cNvPr id="6" name="Zástupný symbol pro zápatí 5"/>
          <p:cNvSpPr>
            <a:spLocks noGrp="1"/>
          </p:cNvSpPr>
          <p:nvPr>
            <p:ph type="ftr" sz="quarter" idx="11"/>
          </p:nvPr>
        </p:nvSpPr>
        <p:spPr/>
        <p:txBody>
          <a:bodyPr/>
          <a:lstStyle/>
          <a:p>
            <a:pPr algn="r"/>
            <a:r>
              <a:rPr lang="en-US" smtClean="0"/>
              <a:t>prof. Otruba</a:t>
            </a:r>
            <a:endParaRPr lang="en-US" dirty="0"/>
          </a:p>
        </p:txBody>
      </p:sp>
      <p:sp>
        <p:nvSpPr>
          <p:cNvPr id="7" name="Zástupný symbol pro číslo snímku 6"/>
          <p:cNvSpPr>
            <a:spLocks noGrp="1"/>
          </p:cNvSpPr>
          <p:nvPr>
            <p:ph type="sldNum" sz="quarter" idx="12"/>
          </p:nvPr>
        </p:nvSpPr>
        <p:spPr/>
        <p:txBody>
          <a:bodyPr/>
          <a:lstStyle/>
          <a:p>
            <a:fld id="{0CFEC368-1D7A-4F81-ABF6-AE0E36BAF64C}" type="slidenum">
              <a:rPr lang="en-US" smtClean="0"/>
              <a:pPr/>
              <a:t>22</a:t>
            </a:fld>
            <a:endParaRPr lang="en-US"/>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1628770"/>
            <a:ext cx="4276411" cy="4815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517" y="1383634"/>
            <a:ext cx="2933171" cy="5105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6718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Dvoufotonový</a:t>
            </a:r>
            <a:r>
              <a:rPr lang="cs-CZ" dirty="0" smtClean="0"/>
              <a:t> mikroskop</a:t>
            </a:r>
            <a:endParaRPr lang="cs-CZ" dirty="0"/>
          </a:p>
        </p:txBody>
      </p:sp>
      <p:sp>
        <p:nvSpPr>
          <p:cNvPr id="8" name="Zástupný symbol pro obsah 7"/>
          <p:cNvSpPr>
            <a:spLocks noGrp="1"/>
          </p:cNvSpPr>
          <p:nvPr>
            <p:ph idx="1"/>
          </p:nvPr>
        </p:nvSpPr>
        <p:spPr/>
        <p:txBody>
          <a:bodyPr>
            <a:normAutofit fontScale="92500" lnSpcReduction="20000"/>
          </a:bodyPr>
          <a:lstStyle/>
          <a:p>
            <a:r>
              <a:rPr lang="cs-CZ" i="1" dirty="0" err="1"/>
              <a:t>Dvoufotonový</a:t>
            </a:r>
            <a:r>
              <a:rPr lang="cs-CZ" i="1" dirty="0"/>
              <a:t> mikroskop </a:t>
            </a:r>
            <a:r>
              <a:rPr lang="cs-CZ" dirty="0"/>
              <a:t>je nový typ </a:t>
            </a:r>
            <a:r>
              <a:rPr lang="cs-CZ" dirty="0" smtClean="0"/>
              <a:t>optického </a:t>
            </a:r>
            <a:r>
              <a:rPr lang="pl-PL" dirty="0" smtClean="0"/>
              <a:t>mikroskopu</a:t>
            </a:r>
            <a:r>
              <a:rPr lang="pl-PL" dirty="0"/>
              <a:t>. Poprvé jej r. </a:t>
            </a:r>
            <a:r>
              <a:rPr lang="pl-PL" dirty="0" smtClean="0"/>
              <a:t>1990 </a:t>
            </a:r>
            <a:r>
              <a:rPr lang="cs-CZ" dirty="0" smtClean="0"/>
              <a:t>představili </a:t>
            </a:r>
            <a:r>
              <a:rPr lang="cs-CZ" dirty="0"/>
              <a:t>američtí vědci v čele s </a:t>
            </a:r>
            <a:r>
              <a:rPr lang="cs-CZ" dirty="0" smtClean="0"/>
              <a:t>Wattem W</a:t>
            </a:r>
            <a:r>
              <a:rPr lang="cs-CZ" dirty="0"/>
              <a:t>. </a:t>
            </a:r>
            <a:r>
              <a:rPr lang="cs-CZ" dirty="0" err="1"/>
              <a:t>Webbem</a:t>
            </a:r>
            <a:r>
              <a:rPr lang="cs-CZ" dirty="0"/>
              <a:t> z </a:t>
            </a:r>
            <a:r>
              <a:rPr lang="cs-CZ" dirty="0" err="1"/>
              <a:t>Cornellovy</a:t>
            </a:r>
            <a:r>
              <a:rPr lang="cs-CZ" dirty="0"/>
              <a:t> </a:t>
            </a:r>
            <a:r>
              <a:rPr lang="cs-CZ" dirty="0" smtClean="0"/>
              <a:t>univerzity v </a:t>
            </a:r>
            <a:r>
              <a:rPr lang="cs-CZ" dirty="0"/>
              <a:t>Ithace. Podobně jako „klasický“ </a:t>
            </a:r>
            <a:r>
              <a:rPr lang="cs-CZ" dirty="0" smtClean="0"/>
              <a:t>konfokální mikroskop </a:t>
            </a:r>
            <a:r>
              <a:rPr lang="cs-CZ" dirty="0"/>
              <a:t>umožnuje </a:t>
            </a:r>
            <a:r>
              <a:rPr lang="cs-CZ" dirty="0" smtClean="0"/>
              <a:t>zobrazovat tenké </a:t>
            </a:r>
            <a:r>
              <a:rPr lang="cs-CZ" dirty="0"/>
              <a:t>optické řezy tlustším vzorkem, </a:t>
            </a:r>
            <a:r>
              <a:rPr lang="cs-CZ" dirty="0" smtClean="0"/>
              <a:t>jeho princip </a:t>
            </a:r>
            <a:r>
              <a:rPr lang="cs-CZ" dirty="0"/>
              <a:t>je však odlišný. Místo </a:t>
            </a:r>
            <a:r>
              <a:rPr lang="cs-CZ" dirty="0" err="1" smtClean="0"/>
              <a:t>jednofotonové</a:t>
            </a:r>
            <a:r>
              <a:rPr lang="cs-CZ" dirty="0"/>
              <a:t> </a:t>
            </a:r>
            <a:r>
              <a:rPr lang="cs-CZ" dirty="0" smtClean="0"/>
              <a:t>excitace </a:t>
            </a:r>
            <a:r>
              <a:rPr lang="cs-CZ" dirty="0"/>
              <a:t>využívá speciální </a:t>
            </a:r>
            <a:r>
              <a:rPr lang="cs-CZ" dirty="0" smtClean="0"/>
              <a:t>laser k </a:t>
            </a:r>
            <a:r>
              <a:rPr lang="cs-CZ" dirty="0"/>
              <a:t>excitaci dvěma fotony, které </a:t>
            </a:r>
            <a:r>
              <a:rPr lang="cs-CZ" dirty="0" smtClean="0"/>
              <a:t>jsou absorbovány </a:t>
            </a:r>
            <a:r>
              <a:rPr lang="cs-CZ" dirty="0"/>
              <a:t>téměř současně, s </a:t>
            </a:r>
            <a:r>
              <a:rPr lang="cs-CZ" dirty="0" smtClean="0"/>
              <a:t>šířkou pulzu </a:t>
            </a:r>
            <a:r>
              <a:rPr lang="cs-CZ" dirty="0"/>
              <a:t>řádově pouhých 100 </a:t>
            </a:r>
            <a:r>
              <a:rPr lang="cs-CZ" dirty="0" err="1" smtClean="0"/>
              <a:t>femtosekund</a:t>
            </a:r>
            <a:r>
              <a:rPr lang="cs-CZ" dirty="0" smtClean="0"/>
              <a:t>. Pravděpodobnost </a:t>
            </a:r>
            <a:r>
              <a:rPr lang="cs-CZ" dirty="0" err="1"/>
              <a:t>dvoufotonové</a:t>
            </a:r>
            <a:r>
              <a:rPr lang="cs-CZ" dirty="0"/>
              <a:t> </a:t>
            </a:r>
            <a:r>
              <a:rPr lang="cs-CZ" dirty="0" smtClean="0"/>
              <a:t>excitace je </a:t>
            </a:r>
            <a:r>
              <a:rPr lang="cs-CZ" dirty="0"/>
              <a:t>úměrná druhé mocnině </a:t>
            </a:r>
            <a:r>
              <a:rPr lang="cs-CZ" dirty="0" smtClean="0"/>
              <a:t>intenzity excitačního </a:t>
            </a:r>
            <a:r>
              <a:rPr lang="cs-CZ" dirty="0"/>
              <a:t>pole. Je nejvyšší v </a:t>
            </a:r>
            <a:r>
              <a:rPr lang="cs-CZ" dirty="0" smtClean="0"/>
              <a:t>rovině zaostření</a:t>
            </a:r>
            <a:r>
              <a:rPr lang="cs-CZ" dirty="0"/>
              <a:t>, a proto k získání obrazů </a:t>
            </a:r>
            <a:r>
              <a:rPr lang="cs-CZ" dirty="0" smtClean="0"/>
              <a:t>optických řezů </a:t>
            </a:r>
            <a:r>
              <a:rPr lang="cs-CZ" dirty="0"/>
              <a:t>vzorkem </a:t>
            </a:r>
            <a:r>
              <a:rPr lang="cs-CZ" dirty="0" smtClean="0"/>
              <a:t>nepotřebujeme konfokální </a:t>
            </a:r>
            <a:r>
              <a:rPr lang="cs-CZ" dirty="0"/>
              <a:t>clonku. Mezi výhody </a:t>
            </a:r>
            <a:r>
              <a:rPr lang="cs-CZ" dirty="0" err="1" smtClean="0"/>
              <a:t>dvoufotonové</a:t>
            </a:r>
            <a:r>
              <a:rPr lang="cs-CZ" dirty="0"/>
              <a:t> </a:t>
            </a:r>
            <a:r>
              <a:rPr lang="cs-CZ" dirty="0" smtClean="0"/>
              <a:t>mikroskopie </a:t>
            </a:r>
            <a:r>
              <a:rPr lang="cs-CZ" dirty="0"/>
              <a:t>ve srovnání s </a:t>
            </a:r>
            <a:r>
              <a:rPr lang="cs-CZ" dirty="0" smtClean="0"/>
              <a:t>mikroskopií konfokální </a:t>
            </a:r>
            <a:r>
              <a:rPr lang="cs-CZ" dirty="0"/>
              <a:t>patří například </a:t>
            </a:r>
            <a:r>
              <a:rPr lang="cs-CZ" dirty="0" smtClean="0"/>
              <a:t>větší hloubka </a:t>
            </a:r>
            <a:r>
              <a:rPr lang="cs-CZ" dirty="0" err="1"/>
              <a:t>proostření</a:t>
            </a:r>
            <a:r>
              <a:rPr lang="cs-CZ" dirty="0"/>
              <a:t> (až do 400 </a:t>
            </a:r>
            <a:r>
              <a:rPr lang="el-GR" dirty="0"/>
              <a:t>μ</a:t>
            </a:r>
            <a:r>
              <a:rPr lang="cs-CZ" dirty="0"/>
              <a:t>m), a </a:t>
            </a:r>
            <a:r>
              <a:rPr lang="cs-CZ" dirty="0" smtClean="0"/>
              <a:t>to i </a:t>
            </a:r>
            <a:r>
              <a:rPr lang="cs-CZ" dirty="0"/>
              <a:t>u vzorků, jejichž povrchové vrstvy </a:t>
            </a:r>
            <a:r>
              <a:rPr lang="cs-CZ" dirty="0" smtClean="0"/>
              <a:t>silně fluoreskují</a:t>
            </a:r>
            <a:r>
              <a:rPr lang="cs-CZ" dirty="0"/>
              <a:t>, dále pak zvýšený </a:t>
            </a:r>
            <a:r>
              <a:rPr lang="cs-CZ" dirty="0" smtClean="0"/>
              <a:t>podíl signálu </a:t>
            </a:r>
            <a:r>
              <a:rPr lang="cs-CZ" dirty="0"/>
              <a:t>vůči šumu, tedy i </a:t>
            </a:r>
            <a:r>
              <a:rPr lang="cs-CZ" dirty="0" smtClean="0"/>
              <a:t>kontrastnější zobrazení</a:t>
            </a:r>
            <a:r>
              <a:rPr lang="cs-CZ" dirty="0"/>
              <a:t>, zejména v hlubších </a:t>
            </a:r>
            <a:r>
              <a:rPr lang="cs-CZ" dirty="0" smtClean="0"/>
              <a:t>vrstvách vzorku.</a:t>
            </a:r>
            <a:endParaRPr lang="cs-CZ" dirty="0"/>
          </a:p>
        </p:txBody>
      </p:sp>
      <p:sp>
        <p:nvSpPr>
          <p:cNvPr id="5" name="Zástupný symbol pro datum 4"/>
          <p:cNvSpPr>
            <a:spLocks noGrp="1"/>
          </p:cNvSpPr>
          <p:nvPr>
            <p:ph type="dt" sz="half" idx="10"/>
          </p:nvPr>
        </p:nvSpPr>
        <p:spPr/>
        <p:txBody>
          <a:bodyPr/>
          <a:lstStyle/>
          <a:p>
            <a:r>
              <a:rPr lang="en-US" smtClean="0"/>
              <a:t>2010</a:t>
            </a:r>
            <a:endParaRPr lang="en-US"/>
          </a:p>
        </p:txBody>
      </p:sp>
      <p:sp>
        <p:nvSpPr>
          <p:cNvPr id="6" name="Zástupný symbol pro zápatí 5"/>
          <p:cNvSpPr>
            <a:spLocks noGrp="1"/>
          </p:cNvSpPr>
          <p:nvPr>
            <p:ph type="ftr" sz="quarter" idx="11"/>
          </p:nvPr>
        </p:nvSpPr>
        <p:spPr/>
        <p:txBody>
          <a:bodyPr/>
          <a:lstStyle/>
          <a:p>
            <a:pPr algn="r"/>
            <a:r>
              <a:rPr lang="en-US" smtClean="0"/>
              <a:t>prof. Otruba</a:t>
            </a:r>
            <a:endParaRPr lang="en-US" dirty="0"/>
          </a:p>
        </p:txBody>
      </p:sp>
      <p:sp>
        <p:nvSpPr>
          <p:cNvPr id="7" name="Zástupný symbol pro číslo snímku 6"/>
          <p:cNvSpPr>
            <a:spLocks noGrp="1"/>
          </p:cNvSpPr>
          <p:nvPr>
            <p:ph type="sldNum" sz="quarter" idx="12"/>
          </p:nvPr>
        </p:nvSpPr>
        <p:spPr/>
        <p:txBody>
          <a:bodyPr/>
          <a:lstStyle/>
          <a:p>
            <a:fld id="{0CFEC368-1D7A-4F81-ABF6-AE0E36BAF64C}" type="slidenum">
              <a:rPr lang="en-US" smtClean="0"/>
              <a:pPr/>
              <a:t>23</a:t>
            </a:fld>
            <a:endParaRPr lang="en-US"/>
          </a:p>
        </p:txBody>
      </p:sp>
    </p:spTree>
    <p:extLst>
      <p:ext uri="{BB962C8B-B14F-4D97-AF65-F5344CB8AC3E}">
        <p14:creationId xmlns:p14="http://schemas.microsoft.com/office/powerpoint/2010/main" val="2441689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Rozptyl záření</a:t>
            </a:r>
            <a:endParaRPr lang="cs-CZ" dirty="0"/>
          </a:p>
        </p:txBody>
      </p:sp>
      <p:sp>
        <p:nvSpPr>
          <p:cNvPr id="6" name="Zástupný symbol pro obsah 5"/>
          <p:cNvSpPr>
            <a:spLocks noGrp="1"/>
          </p:cNvSpPr>
          <p:nvPr>
            <p:ph idx="1"/>
          </p:nvPr>
        </p:nvSpPr>
        <p:spPr/>
        <p:txBody>
          <a:bodyPr/>
          <a:lstStyle/>
          <a:p>
            <a:r>
              <a:rPr lang="cs-CZ" dirty="0" smtClean="0"/>
              <a:t>Rozptyl budícího záření ve fluorescenční spektrometrii je obvykle základní faktor limitující mez detekce, a to:</a:t>
            </a:r>
          </a:p>
          <a:p>
            <a:pPr lvl="1"/>
            <a:r>
              <a:rPr lang="cs-CZ" dirty="0" err="1" smtClean="0"/>
              <a:t>Rayleighův</a:t>
            </a:r>
            <a:r>
              <a:rPr lang="cs-CZ" dirty="0" smtClean="0"/>
              <a:t> rozptyl je pružný rozptyl </a:t>
            </a:r>
            <a:r>
              <a:rPr lang="cs-CZ" dirty="0"/>
              <a:t>na </a:t>
            </a:r>
            <a:r>
              <a:rPr lang="cs-CZ" dirty="0" smtClean="0"/>
              <a:t>částicích menších než vlnová délka primárního záření</a:t>
            </a:r>
          </a:p>
          <a:p>
            <a:pPr lvl="1"/>
            <a:r>
              <a:rPr lang="cs-CZ" dirty="0" err="1" smtClean="0"/>
              <a:t>Mieho</a:t>
            </a:r>
            <a:r>
              <a:rPr lang="cs-CZ" dirty="0" smtClean="0"/>
              <a:t> rozptyl je pružný </a:t>
            </a:r>
            <a:r>
              <a:rPr lang="cs-CZ" dirty="0" err="1" smtClean="0"/>
              <a:t>ropzptyl</a:t>
            </a:r>
            <a:r>
              <a:rPr lang="cs-CZ" dirty="0" smtClean="0"/>
              <a:t> na částicích větších než vlnová délka primárního záření </a:t>
            </a:r>
          </a:p>
          <a:p>
            <a:pPr lvl="1"/>
            <a:r>
              <a:rPr lang="cs-CZ" dirty="0" smtClean="0"/>
              <a:t>Rozptyl nekoherentní (nepružný) – rozptýlené záření má jinou vlnovou délku než záření primární</a:t>
            </a:r>
          </a:p>
          <a:p>
            <a:pPr lvl="2"/>
            <a:r>
              <a:rPr lang="cs-CZ" dirty="0" smtClean="0"/>
              <a:t>Fluorescence molekul</a:t>
            </a:r>
          </a:p>
          <a:p>
            <a:pPr lvl="2"/>
            <a:r>
              <a:rPr lang="cs-CZ" dirty="0" err="1" smtClean="0"/>
              <a:t>Ramanův</a:t>
            </a:r>
            <a:r>
              <a:rPr lang="cs-CZ" dirty="0" smtClean="0"/>
              <a:t> rozptyl</a:t>
            </a:r>
          </a:p>
          <a:p>
            <a:pPr lvl="2"/>
            <a:r>
              <a:rPr lang="cs-CZ" dirty="0" smtClean="0"/>
              <a:t>Rezonanční fluorescence</a:t>
            </a:r>
          </a:p>
          <a:p>
            <a:pPr lvl="1"/>
            <a:r>
              <a:rPr lang="cs-CZ" dirty="0" smtClean="0"/>
              <a:t>Rozptyl záření na měřící instrumentaci </a:t>
            </a:r>
            <a:endParaRPr lang="cs-CZ" dirty="0"/>
          </a:p>
        </p:txBody>
      </p:sp>
      <p:sp>
        <p:nvSpPr>
          <p:cNvPr id="3" name="Zástupný symbol pro datum 2"/>
          <p:cNvSpPr>
            <a:spLocks noGrp="1"/>
          </p:cNvSpPr>
          <p:nvPr>
            <p:ph type="dt" sz="half" idx="10"/>
          </p:nvPr>
        </p:nvSpPr>
        <p:spPr/>
        <p:txBody>
          <a:bodyPr/>
          <a:lstStyle/>
          <a:p>
            <a:r>
              <a:rPr lang="en-US" smtClean="0"/>
              <a:t>2010</a:t>
            </a:r>
            <a:endParaRPr lang="en-US"/>
          </a:p>
        </p:txBody>
      </p:sp>
      <p:sp>
        <p:nvSpPr>
          <p:cNvPr id="4" name="Zástupný symbol pro zápatí 3"/>
          <p:cNvSpPr>
            <a:spLocks noGrp="1"/>
          </p:cNvSpPr>
          <p:nvPr>
            <p:ph type="ftr" sz="quarter" idx="11"/>
          </p:nvPr>
        </p:nvSpPr>
        <p:spPr/>
        <p:txBody>
          <a:bodyPr/>
          <a:lstStyle/>
          <a:p>
            <a:pPr algn="r"/>
            <a:r>
              <a:rPr lang="en-US" smtClean="0"/>
              <a:t>prof. Otruba</a:t>
            </a:r>
            <a:endParaRPr lang="en-US" dirty="0"/>
          </a:p>
        </p:txBody>
      </p:sp>
      <p:sp>
        <p:nvSpPr>
          <p:cNvPr id="5" name="Zástupný symbol pro číslo snímku 4"/>
          <p:cNvSpPr>
            <a:spLocks noGrp="1"/>
          </p:cNvSpPr>
          <p:nvPr>
            <p:ph type="sldNum" sz="quarter" idx="12"/>
          </p:nvPr>
        </p:nvSpPr>
        <p:spPr/>
        <p:txBody>
          <a:bodyPr/>
          <a:lstStyle/>
          <a:p>
            <a:fld id="{0CFEC368-1D7A-4F81-ABF6-AE0E36BAF64C}" type="slidenum">
              <a:rPr lang="en-US" smtClean="0"/>
              <a:pPr/>
              <a:t>24</a:t>
            </a:fld>
            <a:endParaRPr lang="en-US"/>
          </a:p>
        </p:txBody>
      </p:sp>
    </p:spTree>
    <p:extLst>
      <p:ext uri="{BB962C8B-B14F-4D97-AF65-F5344CB8AC3E}">
        <p14:creationId xmlns:p14="http://schemas.microsoft.com/office/powerpoint/2010/main" val="2169660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Rayleighův</a:t>
            </a:r>
            <a:r>
              <a:rPr lang="cs-CZ" dirty="0" smtClean="0"/>
              <a:t> rozptyl</a:t>
            </a:r>
            <a:endParaRPr lang="cs-CZ" dirty="0"/>
          </a:p>
        </p:txBody>
      </p:sp>
      <mc:AlternateContent xmlns:mc="http://schemas.openxmlformats.org/markup-compatibility/2006" xmlns:a14="http://schemas.microsoft.com/office/drawing/2010/main">
        <mc:Choice Requires="a14">
          <p:sp>
            <p:nvSpPr>
              <p:cNvPr id="7" name="Zástupný symbol pro obsah 6"/>
              <p:cNvSpPr>
                <a:spLocks noGrp="1"/>
              </p:cNvSpPr>
              <p:nvPr>
                <p:ph sz="half" idx="1"/>
              </p:nvPr>
            </p:nvSpPr>
            <p:spPr>
              <a:xfrm>
                <a:off x="457200" y="1673352"/>
                <a:ext cx="4114800" cy="4718304"/>
              </a:xfrm>
            </p:spPr>
            <p:txBody>
              <a:bodyPr>
                <a:normAutofit fontScale="70000" lnSpcReduction="20000"/>
              </a:bodyPr>
              <a:lstStyle/>
              <a:p>
                <a:r>
                  <a:rPr lang="cs-CZ" dirty="0" smtClean="0"/>
                  <a:t>Tento rozptyl nastává na částicích podstatně menších než je vlnová délka dopadajícího záření.</a:t>
                </a:r>
              </a:p>
              <a:p>
                <a:r>
                  <a:rPr lang="cs-CZ" dirty="0" smtClean="0"/>
                  <a:t>Lord </a:t>
                </a:r>
                <a:r>
                  <a:rPr lang="cs-CZ" dirty="0" err="1"/>
                  <a:t>Rayleigh</a:t>
                </a:r>
                <a:r>
                  <a:rPr lang="cs-CZ" dirty="0"/>
                  <a:t> objasnil, </a:t>
                </a:r>
                <a:r>
                  <a:rPr lang="cs-CZ" dirty="0" smtClean="0"/>
                  <a:t>že rozptylující </a:t>
                </a:r>
                <a:r>
                  <a:rPr lang="cs-CZ" dirty="0"/>
                  <a:t>částice </a:t>
                </a:r>
                <a:r>
                  <a:rPr lang="cs-CZ" dirty="0" smtClean="0"/>
                  <a:t>nejsou nezbytné</a:t>
                </a:r>
                <a:r>
                  <a:rPr lang="cs-CZ" dirty="0"/>
                  <a:t>, protože i nejčistší </a:t>
                </a:r>
                <a:r>
                  <a:rPr lang="cs-CZ" dirty="0" smtClean="0"/>
                  <a:t>látky mají </a:t>
                </a:r>
                <a:r>
                  <a:rPr lang="cs-CZ" dirty="0"/>
                  <a:t>drobné fluktuace </a:t>
                </a:r>
                <a:r>
                  <a:rPr lang="cs-CZ" dirty="0" smtClean="0"/>
                  <a:t>indexu lomu</a:t>
                </a:r>
                <a:r>
                  <a:rPr lang="cs-CZ" dirty="0"/>
                  <a:t>, což může </a:t>
                </a:r>
                <a:r>
                  <a:rPr lang="cs-CZ" dirty="0" smtClean="0"/>
                  <a:t>rozptylovat světlo</a:t>
                </a:r>
                <a:r>
                  <a:rPr lang="cs-CZ" dirty="0"/>
                  <a:t>. Také ukázal, že </a:t>
                </a:r>
                <a:r>
                  <a:rPr lang="cs-CZ" dirty="0" smtClean="0"/>
                  <a:t>poměr intenzity </a:t>
                </a:r>
                <a:r>
                  <a:rPr lang="cs-CZ" dirty="0"/>
                  <a:t>rozptýleného světla </a:t>
                </a:r>
                <a:r>
                  <a:rPr lang="cs-CZ" i="1" dirty="0" smtClean="0"/>
                  <a:t>I</a:t>
                </a:r>
                <a:r>
                  <a:rPr lang="cs-CZ" i="1" baseline="-25000" dirty="0" smtClean="0"/>
                  <a:t>S</a:t>
                </a:r>
                <a:r>
                  <a:rPr lang="cs-CZ" dirty="0" smtClean="0"/>
                  <a:t> a dopadajícího </a:t>
                </a:r>
                <a:r>
                  <a:rPr lang="cs-CZ" dirty="0"/>
                  <a:t>světla </a:t>
                </a:r>
                <a:r>
                  <a:rPr lang="cs-CZ" dirty="0" smtClean="0"/>
                  <a:t>I</a:t>
                </a:r>
                <a:r>
                  <a:rPr lang="cs-CZ" baseline="-25000" dirty="0" smtClean="0"/>
                  <a:t>0</a:t>
                </a:r>
                <a:r>
                  <a:rPr lang="cs-CZ" dirty="0" smtClean="0"/>
                  <a:t> je nepřímo úměrný </a:t>
                </a:r>
                <a:r>
                  <a:rPr lang="cs-CZ" dirty="0"/>
                  <a:t>čtvrté mocnině </a:t>
                </a:r>
                <a:r>
                  <a:rPr lang="cs-CZ" dirty="0" smtClean="0"/>
                  <a:t>vlnové délky </a:t>
                </a:r>
                <a:r>
                  <a:rPr lang="el-GR" dirty="0" smtClean="0"/>
                  <a:t>λ</a:t>
                </a:r>
                <a:r>
                  <a:rPr lang="cs-CZ" dirty="0" smtClean="0"/>
                  <a:t>:</a:t>
                </a:r>
              </a:p>
              <a:p>
                <a:pPr marL="274320" lvl="1" indent="0">
                  <a:buNone/>
                </a:pPr>
                <a14:m>
                  <m:oMathPara xmlns:m="http://schemas.openxmlformats.org/officeDocument/2006/math">
                    <m:oMathParaPr>
                      <m:jc m:val="centerGroup"/>
                    </m:oMathParaPr>
                    <m:oMath xmlns:m="http://schemas.openxmlformats.org/officeDocument/2006/math">
                      <m:f>
                        <m:fPr>
                          <m:ctrlPr>
                            <a:rPr lang="cs-CZ" sz="4000" i="1" smtClean="0">
                              <a:latin typeface="Cambria Math"/>
                            </a:rPr>
                          </m:ctrlPr>
                        </m:fPr>
                        <m:num>
                          <m:sSub>
                            <m:sSubPr>
                              <m:ctrlPr>
                                <a:rPr lang="cs-CZ" sz="4000" i="1" smtClean="0">
                                  <a:latin typeface="Cambria Math"/>
                                </a:rPr>
                              </m:ctrlPr>
                            </m:sSubPr>
                            <m:e>
                              <m:r>
                                <a:rPr lang="cs-CZ" sz="4000" b="0" i="1" smtClean="0">
                                  <a:latin typeface="Cambria Math"/>
                                </a:rPr>
                                <m:t>𝐼</m:t>
                              </m:r>
                            </m:e>
                            <m:sub>
                              <m:r>
                                <a:rPr lang="cs-CZ" sz="4000" b="0" i="1" smtClean="0">
                                  <a:latin typeface="Cambria Math"/>
                                </a:rPr>
                                <m:t>𝑆</m:t>
                              </m:r>
                            </m:sub>
                          </m:sSub>
                        </m:num>
                        <m:den>
                          <m:sSub>
                            <m:sSubPr>
                              <m:ctrlPr>
                                <a:rPr lang="cs-CZ" sz="4000" i="1" smtClean="0">
                                  <a:latin typeface="Cambria Math"/>
                                </a:rPr>
                              </m:ctrlPr>
                            </m:sSubPr>
                            <m:e>
                              <m:r>
                                <a:rPr lang="cs-CZ" sz="4000" b="0" i="1" smtClean="0">
                                  <a:latin typeface="Cambria Math"/>
                                </a:rPr>
                                <m:t>𝐼</m:t>
                              </m:r>
                            </m:e>
                            <m:sub>
                              <m:r>
                                <a:rPr lang="cs-CZ" sz="4000" b="0" i="1" smtClean="0">
                                  <a:latin typeface="Cambria Math"/>
                                </a:rPr>
                                <m:t>0</m:t>
                              </m:r>
                            </m:sub>
                          </m:sSub>
                        </m:den>
                      </m:f>
                      <m:r>
                        <a:rPr lang="cs-CZ" sz="4000" b="0" i="0" smtClean="0">
                          <a:latin typeface="Cambria Math"/>
                        </a:rPr>
                        <m:t>=</m:t>
                      </m:r>
                      <m:box>
                        <m:boxPr>
                          <m:ctrlPr>
                            <a:rPr lang="cs-CZ" sz="4000" b="0" i="1" smtClean="0">
                              <a:latin typeface="Cambria Math"/>
                            </a:rPr>
                          </m:ctrlPr>
                        </m:boxPr>
                        <m:e>
                          <m:argPr>
                            <m:argSz m:val="-1"/>
                          </m:argPr>
                          <m:f>
                            <m:fPr>
                              <m:ctrlPr>
                                <a:rPr lang="cs-CZ" sz="4000" b="0" i="1" smtClean="0">
                                  <a:latin typeface="Cambria Math"/>
                                </a:rPr>
                              </m:ctrlPr>
                            </m:fPr>
                            <m:num>
                              <m:r>
                                <a:rPr lang="cs-CZ" sz="4000" b="0" i="1" smtClean="0">
                                  <a:latin typeface="Cambria Math"/>
                                </a:rPr>
                                <m:t>𝑘𝑜𝑛𝑠𝑡</m:t>
                              </m:r>
                            </m:num>
                            <m:den>
                              <m:sSup>
                                <m:sSupPr>
                                  <m:ctrlPr>
                                    <a:rPr lang="cs-CZ" sz="4000" b="0" i="1" smtClean="0">
                                      <a:latin typeface="Cambria Math"/>
                                    </a:rPr>
                                  </m:ctrlPr>
                                </m:sSupPr>
                                <m:e>
                                  <m:r>
                                    <a:rPr lang="cs-CZ" sz="4000" b="0" i="1" smtClean="0">
                                      <a:latin typeface="Cambria Math"/>
                                      <a:ea typeface="Cambria Math"/>
                                    </a:rPr>
                                    <m:t>𝜆</m:t>
                                  </m:r>
                                </m:e>
                                <m:sup>
                                  <m:r>
                                    <a:rPr lang="cs-CZ" sz="4000" b="0" i="1" smtClean="0">
                                      <a:latin typeface="Cambria Math"/>
                                    </a:rPr>
                                    <m:t>4</m:t>
                                  </m:r>
                                </m:sup>
                              </m:sSup>
                            </m:den>
                          </m:f>
                        </m:e>
                      </m:box>
                    </m:oMath>
                  </m:oMathPara>
                </a14:m>
                <a:endParaRPr lang="cs-CZ" sz="4000" dirty="0" smtClean="0"/>
              </a:p>
              <a:p>
                <a:pPr marL="0" indent="0">
                  <a:buNone/>
                </a:pPr>
                <a:endParaRPr lang="el-GR" dirty="0"/>
              </a:p>
            </p:txBody>
          </p:sp>
        </mc:Choice>
        <mc:Fallback xmlns="">
          <p:sp>
            <p:nvSpPr>
              <p:cNvPr id="7" name="Zástupný symbol pro obsah 6"/>
              <p:cNvSpPr>
                <a:spLocks noGrp="1" noRot="1" noChangeAspect="1" noMove="1" noResize="1" noEditPoints="1" noAdjustHandles="1" noChangeArrowheads="1" noChangeShapeType="1" noTextEdit="1"/>
              </p:cNvSpPr>
              <p:nvPr>
                <p:ph sz="half" idx="1"/>
              </p:nvPr>
            </p:nvSpPr>
            <p:spPr>
              <a:xfrm>
                <a:off x="457200" y="1673352"/>
                <a:ext cx="4114800" cy="4718304"/>
              </a:xfrm>
              <a:blipFill rotWithShape="1">
                <a:blip r:embed="rId2" cstate="print"/>
                <a:stretch>
                  <a:fillRect l="-593" t="-1809" r="-2519"/>
                </a:stretch>
              </a:blipFill>
            </p:spPr>
            <p:txBody>
              <a:bodyPr/>
              <a:lstStyle/>
              <a:p>
                <a:r>
                  <a:rPr lang="cs-CZ">
                    <a:noFill/>
                  </a:rPr>
                  <a:t> </a:t>
                </a:r>
              </a:p>
            </p:txBody>
          </p:sp>
        </mc:Fallback>
      </mc:AlternateContent>
      <p:sp>
        <p:nvSpPr>
          <p:cNvPr id="4" name="Zástupný symbol pro datum 3"/>
          <p:cNvSpPr>
            <a:spLocks noGrp="1"/>
          </p:cNvSpPr>
          <p:nvPr>
            <p:ph type="dt" sz="half" idx="10"/>
          </p:nvPr>
        </p:nvSpPr>
        <p:spPr/>
        <p:txBody>
          <a:bodyPr/>
          <a:lstStyle/>
          <a:p>
            <a:r>
              <a:rPr lang="en-US" smtClean="0"/>
              <a:t>2010</a:t>
            </a:r>
            <a:endParaRPr lang="en-US"/>
          </a:p>
        </p:txBody>
      </p:sp>
      <p:sp>
        <p:nvSpPr>
          <p:cNvPr id="5" name="Zástupný symbol pro zápatí 4"/>
          <p:cNvSpPr>
            <a:spLocks noGrp="1"/>
          </p:cNvSpPr>
          <p:nvPr>
            <p:ph type="ftr" sz="quarter" idx="11"/>
          </p:nvPr>
        </p:nvSpPr>
        <p:spPr/>
        <p:txBody>
          <a:bodyPr/>
          <a:lstStyle/>
          <a:p>
            <a:pPr algn="r"/>
            <a:r>
              <a:rPr lang="en-US" smtClean="0"/>
              <a:t>prof. Otruba</a:t>
            </a:r>
            <a:endParaRPr lang="en-US" dirty="0"/>
          </a:p>
        </p:txBody>
      </p:sp>
      <p:sp>
        <p:nvSpPr>
          <p:cNvPr id="6" name="Zástupný symbol pro číslo snímku 5"/>
          <p:cNvSpPr>
            <a:spLocks noGrp="1"/>
          </p:cNvSpPr>
          <p:nvPr>
            <p:ph type="sldNum" sz="quarter" idx="12"/>
          </p:nvPr>
        </p:nvSpPr>
        <p:spPr/>
        <p:txBody>
          <a:bodyPr/>
          <a:lstStyle/>
          <a:p>
            <a:fld id="{0CFEC368-1D7A-4F81-ABF6-AE0E36BAF64C}" type="slidenum">
              <a:rPr lang="en-US" smtClean="0"/>
              <a:pPr/>
              <a:t>25</a:t>
            </a:fld>
            <a:endParaRPr lang="en-US"/>
          </a:p>
        </p:txBody>
      </p:sp>
      <p:cxnSp>
        <p:nvCxnSpPr>
          <p:cNvPr id="10" name="Přímá spojnice 9"/>
          <p:cNvCxnSpPr/>
          <p:nvPr/>
        </p:nvCxnSpPr>
        <p:spPr>
          <a:xfrm flipV="1">
            <a:off x="5652135" y="3782575"/>
            <a:ext cx="2520315" cy="647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Přímá spojnice 11"/>
          <p:cNvCxnSpPr/>
          <p:nvPr/>
        </p:nvCxnSpPr>
        <p:spPr>
          <a:xfrm>
            <a:off x="5609792" y="1988820"/>
            <a:ext cx="2520315" cy="0"/>
          </a:xfrm>
          <a:prstGeom prst="line">
            <a:avLst/>
          </a:prstGeom>
          <a:ln w="19050">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14" name="Přímá spojnice se šipkou 13"/>
          <p:cNvCxnSpPr/>
          <p:nvPr/>
        </p:nvCxnSpPr>
        <p:spPr>
          <a:xfrm>
            <a:off x="5292090" y="3068955"/>
            <a:ext cx="720090" cy="72009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Přímá spojnice se šipkou 15"/>
          <p:cNvCxnSpPr/>
          <p:nvPr/>
        </p:nvCxnSpPr>
        <p:spPr>
          <a:xfrm flipV="1">
            <a:off x="6192202" y="1988820"/>
            <a:ext cx="360045" cy="1796991"/>
          </a:xfrm>
          <a:prstGeom prst="straightConnector1">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8" name="Přímá spojnice se šipkou 17"/>
          <p:cNvCxnSpPr/>
          <p:nvPr/>
        </p:nvCxnSpPr>
        <p:spPr>
          <a:xfrm>
            <a:off x="6732270" y="1988820"/>
            <a:ext cx="572774" cy="1800225"/>
          </a:xfrm>
          <a:prstGeom prst="straightConnector1">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1" name="Přímá spojnice se šipkou 20"/>
          <p:cNvCxnSpPr/>
          <p:nvPr/>
        </p:nvCxnSpPr>
        <p:spPr>
          <a:xfrm>
            <a:off x="7185265" y="3068955"/>
            <a:ext cx="720090" cy="180022"/>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TextovéPole 22"/>
          <p:cNvSpPr txBox="1"/>
          <p:nvPr/>
        </p:nvSpPr>
        <p:spPr>
          <a:xfrm>
            <a:off x="5328426" y="2879101"/>
            <a:ext cx="439544" cy="369332"/>
          </a:xfrm>
          <a:prstGeom prst="rect">
            <a:avLst/>
          </a:prstGeom>
          <a:noFill/>
        </p:spPr>
        <p:txBody>
          <a:bodyPr wrap="none" rtlCol="0">
            <a:spAutoFit/>
          </a:bodyPr>
          <a:lstStyle/>
          <a:p>
            <a:r>
              <a:rPr lang="cs-CZ" dirty="0" smtClean="0"/>
              <a:t>h</a:t>
            </a:r>
            <a:r>
              <a:rPr lang="el-GR" dirty="0" smtClean="0">
                <a:latin typeface="Lucida Sans Unicode"/>
                <a:cs typeface="Lucida Sans Unicode"/>
              </a:rPr>
              <a:t>ν</a:t>
            </a:r>
            <a:endParaRPr lang="cs-CZ" dirty="0"/>
          </a:p>
        </p:txBody>
      </p:sp>
      <p:sp>
        <p:nvSpPr>
          <p:cNvPr id="29" name="TextovéPole 28"/>
          <p:cNvSpPr txBox="1"/>
          <p:nvPr/>
        </p:nvSpPr>
        <p:spPr>
          <a:xfrm>
            <a:off x="7545310" y="2781918"/>
            <a:ext cx="439544" cy="369332"/>
          </a:xfrm>
          <a:prstGeom prst="rect">
            <a:avLst/>
          </a:prstGeom>
          <a:noFill/>
        </p:spPr>
        <p:txBody>
          <a:bodyPr wrap="none" rtlCol="0">
            <a:spAutoFit/>
          </a:bodyPr>
          <a:lstStyle/>
          <a:p>
            <a:r>
              <a:rPr lang="cs-CZ" dirty="0"/>
              <a:t>h</a:t>
            </a:r>
            <a:r>
              <a:rPr lang="el-GR" dirty="0" smtClean="0">
                <a:latin typeface="Lucida Sans Unicode"/>
                <a:cs typeface="Lucida Sans Unicode"/>
              </a:rPr>
              <a:t>ν</a:t>
            </a:r>
            <a:endParaRPr lang="cs-CZ" dirty="0"/>
          </a:p>
        </p:txBody>
      </p:sp>
      <p:sp>
        <p:nvSpPr>
          <p:cNvPr id="30" name="TextovéPole 29"/>
          <p:cNvSpPr txBox="1"/>
          <p:nvPr/>
        </p:nvSpPr>
        <p:spPr>
          <a:xfrm>
            <a:off x="4572000" y="1628775"/>
            <a:ext cx="1026884" cy="646331"/>
          </a:xfrm>
          <a:prstGeom prst="rect">
            <a:avLst/>
          </a:prstGeom>
          <a:noFill/>
        </p:spPr>
        <p:txBody>
          <a:bodyPr wrap="none" rtlCol="0">
            <a:spAutoFit/>
          </a:bodyPr>
          <a:lstStyle/>
          <a:p>
            <a:r>
              <a:rPr lang="cs-CZ" dirty="0" smtClean="0"/>
              <a:t>Virtuální</a:t>
            </a:r>
          </a:p>
          <a:p>
            <a:r>
              <a:rPr lang="cs-CZ" dirty="0" smtClean="0"/>
              <a:t>hladina</a:t>
            </a:r>
            <a:endParaRPr lang="cs-CZ" dirty="0"/>
          </a:p>
        </p:txBody>
      </p:sp>
      <p:sp>
        <p:nvSpPr>
          <p:cNvPr id="31" name="TextovéPole 30"/>
          <p:cNvSpPr txBox="1"/>
          <p:nvPr/>
        </p:nvSpPr>
        <p:spPr>
          <a:xfrm>
            <a:off x="4634326" y="3429000"/>
            <a:ext cx="1133644" cy="646331"/>
          </a:xfrm>
          <a:prstGeom prst="rect">
            <a:avLst/>
          </a:prstGeom>
          <a:noFill/>
        </p:spPr>
        <p:txBody>
          <a:bodyPr wrap="none" rtlCol="0">
            <a:spAutoFit/>
          </a:bodyPr>
          <a:lstStyle/>
          <a:p>
            <a:r>
              <a:rPr lang="cs-CZ" dirty="0" smtClean="0"/>
              <a:t>Základní </a:t>
            </a:r>
          </a:p>
          <a:p>
            <a:r>
              <a:rPr lang="cs-CZ" dirty="0" smtClean="0"/>
              <a:t>hladina</a:t>
            </a:r>
            <a:endParaRPr lang="cs-CZ" dirty="0"/>
          </a:p>
        </p:txBody>
      </p:sp>
      <p:sp>
        <p:nvSpPr>
          <p:cNvPr id="32" name="TextovéPole 31"/>
          <p:cNvSpPr txBox="1"/>
          <p:nvPr/>
        </p:nvSpPr>
        <p:spPr>
          <a:xfrm>
            <a:off x="5201148" y="4869180"/>
            <a:ext cx="2251212" cy="523220"/>
          </a:xfrm>
          <a:prstGeom prst="rect">
            <a:avLst/>
          </a:prstGeom>
          <a:noFill/>
        </p:spPr>
        <p:txBody>
          <a:bodyPr wrap="square" rtlCol="0">
            <a:spAutoFit/>
          </a:bodyPr>
          <a:lstStyle/>
          <a:p>
            <a:r>
              <a:rPr lang="el-GR" sz="2800" dirty="0" smtClean="0">
                <a:latin typeface="Lucida Sans Unicode"/>
                <a:cs typeface="Lucida Sans Unicode"/>
              </a:rPr>
              <a:t>ϱ</a:t>
            </a:r>
            <a:r>
              <a:rPr lang="cs-CZ" sz="2800" baseline="-25000" dirty="0" smtClean="0">
                <a:latin typeface="Lucida Sans Unicode"/>
                <a:cs typeface="Lucida Sans Unicode"/>
              </a:rPr>
              <a:t>R </a:t>
            </a:r>
            <a:r>
              <a:rPr lang="el-GR" sz="2800" dirty="0" smtClean="0">
                <a:cs typeface="Arial"/>
              </a:rPr>
              <a:t>≈</a:t>
            </a:r>
            <a:r>
              <a:rPr lang="cs-CZ" sz="2800" dirty="0" smtClean="0">
                <a:cs typeface="Arial"/>
              </a:rPr>
              <a:t> 10</a:t>
            </a:r>
            <a:r>
              <a:rPr lang="cs-CZ" sz="2800" baseline="30000" dirty="0" smtClean="0">
                <a:cs typeface="Arial"/>
              </a:rPr>
              <a:t>-10 </a:t>
            </a:r>
            <a:r>
              <a:rPr lang="el-GR" sz="2800" dirty="0" smtClean="0">
                <a:latin typeface="Lucida Sans Unicode"/>
                <a:cs typeface="Lucida Sans Unicode"/>
              </a:rPr>
              <a:t>ϱ</a:t>
            </a:r>
            <a:r>
              <a:rPr lang="cs-CZ" sz="2800" baseline="-25000" dirty="0" smtClean="0">
                <a:latin typeface="Lucida Sans Unicode"/>
                <a:cs typeface="Lucida Sans Unicode"/>
              </a:rPr>
              <a:t>A</a:t>
            </a:r>
            <a:endParaRPr lang="cs-CZ" sz="2800" dirty="0"/>
          </a:p>
        </p:txBody>
      </p:sp>
    </p:spTree>
    <p:extLst>
      <p:ext uri="{BB962C8B-B14F-4D97-AF65-F5344CB8AC3E}">
        <p14:creationId xmlns:p14="http://schemas.microsoft.com/office/powerpoint/2010/main" val="2105895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Mieho</a:t>
            </a:r>
            <a:r>
              <a:rPr lang="cs-CZ" dirty="0" smtClean="0"/>
              <a:t> rozptyl</a:t>
            </a:r>
            <a:endParaRPr lang="cs-CZ" dirty="0"/>
          </a:p>
        </p:txBody>
      </p:sp>
      <p:sp>
        <p:nvSpPr>
          <p:cNvPr id="3" name="Zástupný symbol pro obsah 2"/>
          <p:cNvSpPr>
            <a:spLocks noGrp="1"/>
          </p:cNvSpPr>
          <p:nvPr>
            <p:ph sz="half" idx="1"/>
          </p:nvPr>
        </p:nvSpPr>
        <p:spPr/>
        <p:txBody>
          <a:bodyPr>
            <a:normAutofit fontScale="70000" lnSpcReduction="20000"/>
          </a:bodyPr>
          <a:lstStyle/>
          <a:p>
            <a:r>
              <a:rPr lang="cs-CZ" dirty="0"/>
              <a:t>Když se velikost částic přiblíží a </a:t>
            </a:r>
            <a:r>
              <a:rPr lang="cs-CZ" dirty="0" smtClean="0"/>
              <a:t>nakonec přesáhne </a:t>
            </a:r>
            <a:r>
              <a:rPr lang="cs-CZ" dirty="0"/>
              <a:t>vlnovou délku světla </a:t>
            </a:r>
            <a:r>
              <a:rPr lang="el-GR" dirty="0"/>
              <a:t>λ, </a:t>
            </a:r>
            <a:r>
              <a:rPr lang="cs-CZ" dirty="0" err="1" smtClean="0"/>
              <a:t>Rayleighův</a:t>
            </a:r>
            <a:r>
              <a:rPr lang="cs-CZ" dirty="0"/>
              <a:t> </a:t>
            </a:r>
            <a:r>
              <a:rPr lang="cs-CZ" dirty="0" smtClean="0"/>
              <a:t>přístup </a:t>
            </a:r>
            <a:r>
              <a:rPr lang="cs-CZ" dirty="0"/>
              <a:t>se již nedá použít. Pro kulaté částice </a:t>
            </a:r>
            <a:r>
              <a:rPr lang="cs-CZ" dirty="0" smtClean="0"/>
              <a:t>se </a:t>
            </a:r>
            <a:r>
              <a:rPr lang="pt-BR" dirty="0" smtClean="0"/>
              <a:t>dá </a:t>
            </a:r>
            <a:r>
              <a:rPr lang="pt-BR" dirty="0"/>
              <a:t>použít teorie odvozená v roce </a:t>
            </a:r>
            <a:r>
              <a:rPr lang="pt-BR" dirty="0" smtClean="0"/>
              <a:t>1908</a:t>
            </a:r>
            <a:r>
              <a:rPr lang="cs-CZ" dirty="0" smtClean="0"/>
              <a:t> </a:t>
            </a:r>
            <a:r>
              <a:rPr lang="pl-PL" dirty="0" smtClean="0"/>
              <a:t>německým </a:t>
            </a:r>
            <a:r>
              <a:rPr lang="pl-PL" dirty="0"/>
              <a:t>fyzikem G. Miem. </a:t>
            </a:r>
            <a:endParaRPr lang="pl-PL" dirty="0" smtClean="0"/>
          </a:p>
          <a:p>
            <a:endParaRPr lang="pl-PL" dirty="0" smtClean="0"/>
          </a:p>
          <a:p>
            <a:r>
              <a:rPr lang="pl-PL" dirty="0" smtClean="0"/>
              <a:t>Mieova teorie předpokládá, že každá částice, na kterou dopadne světlo,se chová jako rezonanční oscilátor, při čemž bere do úvahy, že při interakci paprskem dochází k rozptylu, odrazu, absorpci, lomu a interferenci světla.</a:t>
            </a:r>
            <a:endParaRPr lang="cs-CZ" dirty="0"/>
          </a:p>
        </p:txBody>
      </p:sp>
      <p:sp>
        <p:nvSpPr>
          <p:cNvPr id="5" name="Zástupný symbol pro datum 4"/>
          <p:cNvSpPr>
            <a:spLocks noGrp="1"/>
          </p:cNvSpPr>
          <p:nvPr>
            <p:ph type="dt" sz="half" idx="10"/>
          </p:nvPr>
        </p:nvSpPr>
        <p:spPr/>
        <p:txBody>
          <a:bodyPr/>
          <a:lstStyle/>
          <a:p>
            <a:r>
              <a:rPr lang="en-US" smtClean="0"/>
              <a:t>2010</a:t>
            </a:r>
            <a:endParaRPr lang="en-US"/>
          </a:p>
        </p:txBody>
      </p:sp>
      <p:sp>
        <p:nvSpPr>
          <p:cNvPr id="6" name="Zástupný symbol pro zápatí 5"/>
          <p:cNvSpPr>
            <a:spLocks noGrp="1"/>
          </p:cNvSpPr>
          <p:nvPr>
            <p:ph type="ftr" sz="quarter" idx="11"/>
          </p:nvPr>
        </p:nvSpPr>
        <p:spPr/>
        <p:txBody>
          <a:bodyPr/>
          <a:lstStyle/>
          <a:p>
            <a:pPr algn="r"/>
            <a:r>
              <a:rPr lang="en-US" smtClean="0"/>
              <a:t>prof. Otruba</a:t>
            </a:r>
            <a:endParaRPr lang="en-US" dirty="0"/>
          </a:p>
        </p:txBody>
      </p:sp>
      <p:sp>
        <p:nvSpPr>
          <p:cNvPr id="7" name="Zástupný symbol pro číslo snímku 6"/>
          <p:cNvSpPr>
            <a:spLocks noGrp="1"/>
          </p:cNvSpPr>
          <p:nvPr>
            <p:ph type="sldNum" sz="quarter" idx="12"/>
          </p:nvPr>
        </p:nvSpPr>
        <p:spPr/>
        <p:txBody>
          <a:bodyPr/>
          <a:lstStyle/>
          <a:p>
            <a:fld id="{0CFEC368-1D7A-4F81-ABF6-AE0E36BAF64C}" type="slidenum">
              <a:rPr lang="en-US" smtClean="0"/>
              <a:pPr/>
              <a:t>26</a:t>
            </a:fld>
            <a:endParaRPr lang="en-US"/>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5" y="4149090"/>
            <a:ext cx="3600450" cy="2216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ál 7"/>
          <p:cNvSpPr/>
          <p:nvPr/>
        </p:nvSpPr>
        <p:spPr>
          <a:xfrm>
            <a:off x="6514155" y="1988820"/>
            <a:ext cx="578160" cy="56545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TextovéPole 8"/>
          <p:cNvSpPr txBox="1"/>
          <p:nvPr/>
        </p:nvSpPr>
        <p:spPr>
          <a:xfrm>
            <a:off x="6658612" y="2098878"/>
            <a:ext cx="338554" cy="369332"/>
          </a:xfrm>
          <a:prstGeom prst="rect">
            <a:avLst/>
          </a:prstGeom>
          <a:noFill/>
        </p:spPr>
        <p:txBody>
          <a:bodyPr wrap="none" rtlCol="0">
            <a:spAutoFit/>
          </a:bodyPr>
          <a:lstStyle/>
          <a:p>
            <a:r>
              <a:rPr lang="cs-CZ" dirty="0" smtClean="0"/>
              <a:t>A</a:t>
            </a:r>
            <a:endParaRPr lang="cs-CZ" dirty="0"/>
          </a:p>
        </p:txBody>
      </p:sp>
      <p:cxnSp>
        <p:nvCxnSpPr>
          <p:cNvPr id="11" name="Přímá spojnice se šipkou 10"/>
          <p:cNvCxnSpPr/>
          <p:nvPr/>
        </p:nvCxnSpPr>
        <p:spPr>
          <a:xfrm>
            <a:off x="5767646" y="1713451"/>
            <a:ext cx="792984" cy="437004"/>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Přímá spojnice se šipkou 12"/>
          <p:cNvCxnSpPr/>
          <p:nvPr/>
        </p:nvCxnSpPr>
        <p:spPr>
          <a:xfrm flipH="1">
            <a:off x="6012180" y="2468210"/>
            <a:ext cx="586646" cy="600745"/>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ovéPole 17"/>
          <p:cNvSpPr txBox="1"/>
          <p:nvPr/>
        </p:nvSpPr>
        <p:spPr>
          <a:xfrm>
            <a:off x="6012180" y="1632608"/>
            <a:ext cx="439544" cy="369332"/>
          </a:xfrm>
          <a:prstGeom prst="rect">
            <a:avLst/>
          </a:prstGeom>
          <a:noFill/>
        </p:spPr>
        <p:txBody>
          <a:bodyPr wrap="none" rtlCol="0">
            <a:spAutoFit/>
          </a:bodyPr>
          <a:lstStyle/>
          <a:p>
            <a:r>
              <a:rPr lang="cs-CZ" dirty="0" smtClean="0"/>
              <a:t>h</a:t>
            </a:r>
            <a:r>
              <a:rPr lang="el-GR" dirty="0" smtClean="0">
                <a:latin typeface="Lucida Sans Unicode"/>
                <a:cs typeface="Lucida Sans Unicode"/>
              </a:rPr>
              <a:t>ν</a:t>
            </a:r>
            <a:endParaRPr lang="cs-CZ" dirty="0"/>
          </a:p>
        </p:txBody>
      </p:sp>
      <p:sp>
        <p:nvSpPr>
          <p:cNvPr id="19" name="TextovéPole 18"/>
          <p:cNvSpPr txBox="1"/>
          <p:nvPr/>
        </p:nvSpPr>
        <p:spPr>
          <a:xfrm>
            <a:off x="5809230" y="2679663"/>
            <a:ext cx="439544" cy="369332"/>
          </a:xfrm>
          <a:prstGeom prst="rect">
            <a:avLst/>
          </a:prstGeom>
          <a:noFill/>
        </p:spPr>
        <p:txBody>
          <a:bodyPr wrap="none" rtlCol="0">
            <a:spAutoFit/>
          </a:bodyPr>
          <a:lstStyle/>
          <a:p>
            <a:r>
              <a:rPr lang="cs-CZ" dirty="0"/>
              <a:t>h</a:t>
            </a:r>
            <a:r>
              <a:rPr lang="el-GR" dirty="0" smtClean="0">
                <a:latin typeface="Lucida Sans Unicode"/>
                <a:cs typeface="Lucida Sans Unicode"/>
              </a:rPr>
              <a:t>ν</a:t>
            </a:r>
            <a:endParaRPr lang="cs-CZ" dirty="0"/>
          </a:p>
        </p:txBody>
      </p:sp>
      <p:sp>
        <p:nvSpPr>
          <p:cNvPr id="20" name="TextovéPole 19"/>
          <p:cNvSpPr txBox="1"/>
          <p:nvPr/>
        </p:nvSpPr>
        <p:spPr>
          <a:xfrm>
            <a:off x="5809230" y="3429000"/>
            <a:ext cx="1741182" cy="523220"/>
          </a:xfrm>
          <a:prstGeom prst="rect">
            <a:avLst/>
          </a:prstGeom>
          <a:noFill/>
        </p:spPr>
        <p:txBody>
          <a:bodyPr wrap="none" rtlCol="0">
            <a:spAutoFit/>
          </a:bodyPr>
          <a:lstStyle/>
          <a:p>
            <a:r>
              <a:rPr lang="cs-CZ" sz="2800" b="1" dirty="0" smtClean="0">
                <a:latin typeface="Lucida Sans Unicode"/>
                <a:cs typeface="Lucida Sans Unicode"/>
              </a:rPr>
              <a:t>∅A ≧ </a:t>
            </a:r>
            <a:r>
              <a:rPr lang="el-GR" sz="2800" dirty="0" smtClean="0">
                <a:latin typeface="Arial"/>
                <a:cs typeface="Arial"/>
              </a:rPr>
              <a:t>λ</a:t>
            </a:r>
            <a:r>
              <a:rPr lang="cs-CZ" sz="2800" baseline="-25000" dirty="0" smtClean="0">
                <a:latin typeface="Arial"/>
                <a:cs typeface="Arial"/>
              </a:rPr>
              <a:t>h</a:t>
            </a:r>
            <a:r>
              <a:rPr lang="el-GR" sz="2800" baseline="-25000" dirty="0" smtClean="0">
                <a:latin typeface="Lucida Sans Unicode"/>
                <a:cs typeface="Lucida Sans Unicode"/>
              </a:rPr>
              <a:t>ν</a:t>
            </a:r>
            <a:endParaRPr lang="cs-CZ" sz="2800" baseline="-25000" dirty="0"/>
          </a:p>
        </p:txBody>
      </p:sp>
    </p:spTree>
    <p:extLst>
      <p:ext uri="{BB962C8B-B14F-4D97-AF65-F5344CB8AC3E}">
        <p14:creationId xmlns:p14="http://schemas.microsoft.com/office/powerpoint/2010/main" val="11862721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448" y="368609"/>
            <a:ext cx="8229600" cy="990600"/>
          </a:xfrm>
        </p:spPr>
        <p:txBody>
          <a:bodyPr>
            <a:normAutofit/>
          </a:bodyPr>
          <a:lstStyle/>
          <a:p>
            <a:r>
              <a:rPr lang="cs-CZ" sz="3600" dirty="0" err="1" smtClean="0"/>
              <a:t>Rayleighův</a:t>
            </a:r>
            <a:r>
              <a:rPr lang="cs-CZ" sz="3600" dirty="0" smtClean="0"/>
              <a:t> a </a:t>
            </a:r>
            <a:r>
              <a:rPr lang="cs-CZ" sz="3600" dirty="0" err="1" smtClean="0"/>
              <a:t>Mieho</a:t>
            </a:r>
            <a:r>
              <a:rPr lang="cs-CZ" sz="3600" dirty="0" smtClean="0"/>
              <a:t> rozptyl</a:t>
            </a:r>
            <a:endParaRPr lang="cs-CZ" sz="3600" dirty="0"/>
          </a:p>
        </p:txBody>
      </p:sp>
      <p:sp>
        <p:nvSpPr>
          <p:cNvPr id="5" name="Zástupný symbol pro datum 4"/>
          <p:cNvSpPr>
            <a:spLocks noGrp="1"/>
          </p:cNvSpPr>
          <p:nvPr>
            <p:ph type="dt" sz="half" idx="10"/>
          </p:nvPr>
        </p:nvSpPr>
        <p:spPr/>
        <p:txBody>
          <a:bodyPr/>
          <a:lstStyle/>
          <a:p>
            <a:r>
              <a:rPr lang="en-US" smtClean="0"/>
              <a:t>2010</a:t>
            </a:r>
            <a:endParaRPr lang="en-US"/>
          </a:p>
        </p:txBody>
      </p:sp>
      <p:sp>
        <p:nvSpPr>
          <p:cNvPr id="6" name="Zástupný symbol pro zápatí 5"/>
          <p:cNvSpPr>
            <a:spLocks noGrp="1"/>
          </p:cNvSpPr>
          <p:nvPr>
            <p:ph type="ftr" sz="quarter" idx="11"/>
          </p:nvPr>
        </p:nvSpPr>
        <p:spPr/>
        <p:txBody>
          <a:bodyPr/>
          <a:lstStyle/>
          <a:p>
            <a:pPr algn="r"/>
            <a:r>
              <a:rPr lang="en-US" smtClean="0"/>
              <a:t>prof. Otruba</a:t>
            </a:r>
            <a:endParaRPr lang="en-US" dirty="0"/>
          </a:p>
        </p:txBody>
      </p:sp>
      <p:sp>
        <p:nvSpPr>
          <p:cNvPr id="7" name="Zástupný symbol pro číslo snímku 6"/>
          <p:cNvSpPr>
            <a:spLocks noGrp="1"/>
          </p:cNvSpPr>
          <p:nvPr>
            <p:ph type="sldNum" sz="quarter" idx="12"/>
          </p:nvPr>
        </p:nvSpPr>
        <p:spPr/>
        <p:txBody>
          <a:bodyPr/>
          <a:lstStyle/>
          <a:p>
            <a:fld id="{0CFEC368-1D7A-4F81-ABF6-AE0E36BAF64C}" type="slidenum">
              <a:rPr lang="en-US" smtClean="0"/>
              <a:pPr/>
              <a:t>27</a:t>
            </a:fld>
            <a:endParaRPr lang="en-US"/>
          </a:p>
        </p:txBody>
      </p:sp>
      <p:pic>
        <p:nvPicPr>
          <p:cNvPr id="1026" name="Picture 2" descr="http://www.astrohk.cz/experiment/rozptyl_aparatura_img_2882s.jpg"/>
          <p:cNvPicPr>
            <a:picLocks noChangeAspect="1" noChangeArrowheads="1"/>
          </p:cNvPicPr>
          <p:nvPr/>
        </p:nvPicPr>
        <p:blipFill>
          <a:blip r:embed="rId2" cstate="print"/>
          <a:srcRect/>
          <a:stretch>
            <a:fillRect/>
          </a:stretch>
        </p:blipFill>
        <p:spPr bwMode="auto">
          <a:xfrm>
            <a:off x="6372230" y="548632"/>
            <a:ext cx="2642538" cy="1800230"/>
          </a:xfrm>
          <a:prstGeom prst="rect">
            <a:avLst/>
          </a:prstGeom>
          <a:noFill/>
        </p:spPr>
      </p:pic>
      <p:pic>
        <p:nvPicPr>
          <p:cNvPr id="1028" name="Picture 4" descr="http://www.astrohk.cz/experiment/rozptyl_voda2_img_2897s.jpg"/>
          <p:cNvPicPr>
            <a:picLocks noChangeAspect="1" noChangeArrowheads="1"/>
          </p:cNvPicPr>
          <p:nvPr/>
        </p:nvPicPr>
        <p:blipFill>
          <a:blip r:embed="rId3" cstate="print"/>
          <a:srcRect/>
          <a:stretch>
            <a:fillRect/>
          </a:stretch>
        </p:blipFill>
        <p:spPr bwMode="auto">
          <a:xfrm>
            <a:off x="251448" y="1448747"/>
            <a:ext cx="3422218" cy="1620207"/>
          </a:xfrm>
          <a:prstGeom prst="rect">
            <a:avLst/>
          </a:prstGeom>
          <a:noFill/>
        </p:spPr>
      </p:pic>
      <p:sp>
        <p:nvSpPr>
          <p:cNvPr id="10" name="TextovéPole 9"/>
          <p:cNvSpPr txBox="1"/>
          <p:nvPr/>
        </p:nvSpPr>
        <p:spPr>
          <a:xfrm>
            <a:off x="4031931" y="2168839"/>
            <a:ext cx="684803" cy="369332"/>
          </a:xfrm>
          <a:prstGeom prst="rect">
            <a:avLst/>
          </a:prstGeom>
          <a:noFill/>
        </p:spPr>
        <p:txBody>
          <a:bodyPr wrap="none" rtlCol="0">
            <a:spAutoFit/>
          </a:bodyPr>
          <a:lstStyle/>
          <a:p>
            <a:r>
              <a:rPr lang="cs-CZ" dirty="0" smtClean="0"/>
              <a:t>voda</a:t>
            </a:r>
            <a:endParaRPr lang="cs-CZ" dirty="0"/>
          </a:p>
        </p:txBody>
      </p:sp>
      <p:pic>
        <p:nvPicPr>
          <p:cNvPr id="1030" name="Picture 6" descr="rozptyl_rayleighuv2_img_2896s.jpg (640×303)"/>
          <p:cNvPicPr>
            <a:picLocks noChangeAspect="1" noChangeArrowheads="1"/>
          </p:cNvPicPr>
          <p:nvPr/>
        </p:nvPicPr>
        <p:blipFill>
          <a:blip r:embed="rId4" cstate="print"/>
          <a:srcRect/>
          <a:stretch>
            <a:fillRect/>
          </a:stretch>
        </p:blipFill>
        <p:spPr bwMode="auto">
          <a:xfrm>
            <a:off x="251448" y="3068954"/>
            <a:ext cx="3420437" cy="1619363"/>
          </a:xfrm>
          <a:prstGeom prst="rect">
            <a:avLst/>
          </a:prstGeom>
          <a:noFill/>
        </p:spPr>
      </p:pic>
      <p:sp>
        <p:nvSpPr>
          <p:cNvPr id="12" name="TextovéPole 11"/>
          <p:cNvSpPr txBox="1"/>
          <p:nvPr/>
        </p:nvSpPr>
        <p:spPr>
          <a:xfrm>
            <a:off x="4031931" y="3609023"/>
            <a:ext cx="2890535" cy="369332"/>
          </a:xfrm>
          <a:prstGeom prst="rect">
            <a:avLst/>
          </a:prstGeom>
          <a:noFill/>
        </p:spPr>
        <p:txBody>
          <a:bodyPr wrap="none" rtlCol="0">
            <a:spAutoFit/>
          </a:bodyPr>
          <a:lstStyle/>
          <a:p>
            <a:r>
              <a:rPr lang="cs-CZ" dirty="0" smtClean="0"/>
              <a:t>mléko - </a:t>
            </a:r>
            <a:r>
              <a:rPr lang="cs-CZ" dirty="0" err="1" smtClean="0"/>
              <a:t>Rayleighův</a:t>
            </a:r>
            <a:r>
              <a:rPr lang="cs-CZ" dirty="0" smtClean="0"/>
              <a:t> rozptyl</a:t>
            </a:r>
            <a:endParaRPr lang="cs-CZ" dirty="0"/>
          </a:p>
        </p:txBody>
      </p:sp>
      <p:pic>
        <p:nvPicPr>
          <p:cNvPr id="1032" name="Picture 8" descr="rozptyl_mieho2_img_2898s.jpg (640×303)"/>
          <p:cNvPicPr>
            <a:picLocks noChangeAspect="1" noChangeArrowheads="1"/>
          </p:cNvPicPr>
          <p:nvPr/>
        </p:nvPicPr>
        <p:blipFill>
          <a:blip r:embed="rId5" cstate="print"/>
          <a:srcRect/>
          <a:stretch>
            <a:fillRect/>
          </a:stretch>
        </p:blipFill>
        <p:spPr bwMode="auto">
          <a:xfrm>
            <a:off x="251448" y="4689161"/>
            <a:ext cx="3420437" cy="1619364"/>
          </a:xfrm>
          <a:prstGeom prst="rect">
            <a:avLst/>
          </a:prstGeom>
          <a:noFill/>
        </p:spPr>
      </p:pic>
      <p:sp>
        <p:nvSpPr>
          <p:cNvPr id="14" name="TextovéPole 13"/>
          <p:cNvSpPr txBox="1"/>
          <p:nvPr/>
        </p:nvSpPr>
        <p:spPr>
          <a:xfrm>
            <a:off x="4031931" y="5409253"/>
            <a:ext cx="3223959" cy="369332"/>
          </a:xfrm>
          <a:prstGeom prst="rect">
            <a:avLst/>
          </a:prstGeom>
          <a:noFill/>
        </p:spPr>
        <p:txBody>
          <a:bodyPr wrap="none" rtlCol="0">
            <a:spAutoFit/>
          </a:bodyPr>
          <a:lstStyle/>
          <a:p>
            <a:r>
              <a:rPr lang="cs-CZ" dirty="0" smtClean="0"/>
              <a:t>prachová zrna - </a:t>
            </a:r>
            <a:r>
              <a:rPr lang="cs-CZ" dirty="0" err="1" smtClean="0"/>
              <a:t>Mieho</a:t>
            </a:r>
            <a:r>
              <a:rPr lang="cs-CZ" dirty="0" smtClean="0"/>
              <a:t> rozptyl</a:t>
            </a:r>
            <a:endParaRPr lang="cs-CZ"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Ramanův</a:t>
            </a:r>
            <a:r>
              <a:rPr lang="cs-CZ" dirty="0" smtClean="0"/>
              <a:t> rozptyl</a:t>
            </a:r>
            <a:endParaRPr lang="cs-CZ" dirty="0"/>
          </a:p>
        </p:txBody>
      </p:sp>
      <mc:AlternateContent xmlns:mc="http://schemas.openxmlformats.org/markup-compatibility/2006" xmlns:a14="http://schemas.microsoft.com/office/drawing/2010/main">
        <mc:Choice Requires="a14">
          <p:sp>
            <p:nvSpPr>
              <p:cNvPr id="3" name="Zástupný symbol pro obsah 2"/>
              <p:cNvSpPr>
                <a:spLocks noGrp="1"/>
              </p:cNvSpPr>
              <p:nvPr>
                <p:ph sz="half" idx="1"/>
              </p:nvPr>
            </p:nvSpPr>
            <p:spPr/>
            <p:txBody>
              <a:bodyPr>
                <a:normAutofit fontScale="85000" lnSpcReduction="20000"/>
              </a:bodyPr>
              <a:lstStyle/>
              <a:p>
                <a:r>
                  <a:rPr lang="cs-CZ" dirty="0" smtClean="0"/>
                  <a:t>Nepružný </a:t>
                </a:r>
                <a:r>
                  <a:rPr lang="cs-CZ" dirty="0" err="1" smtClean="0"/>
                  <a:t>Ramanův</a:t>
                </a:r>
                <a:r>
                  <a:rPr lang="cs-CZ" dirty="0" smtClean="0"/>
                  <a:t> rozptyl vzniká při interakci mezi fotony dopadajícího záření s vibračními nebo rotačními stavy atomů nebo molekul, kdy rozptýlené záření má jinou vlnovou délku než dopadající záření:</a:t>
                </a:r>
              </a:p>
              <a:p>
                <a:pPr marL="0" indent="0">
                  <a:buNone/>
                </a:pPr>
                <a:r>
                  <a:rPr lang="cs-CZ" b="0" dirty="0"/>
                  <a:t>	</a:t>
                </a:r>
                <a14:m>
                  <m:oMath xmlns:m="http://schemas.openxmlformats.org/officeDocument/2006/math">
                    <m:r>
                      <a:rPr lang="cs-CZ" b="0" i="1" smtClean="0">
                        <a:latin typeface="Cambria Math"/>
                      </a:rPr>
                      <m:t>𝐸</m:t>
                    </m:r>
                    <m:r>
                      <a:rPr lang="cs-CZ" b="0" i="1" smtClean="0">
                        <a:latin typeface="Cambria Math"/>
                      </a:rPr>
                      <m:t>=ℏ</m:t>
                    </m:r>
                    <m:r>
                      <a:rPr lang="cs-CZ" b="0" i="1" smtClean="0">
                        <a:latin typeface="Cambria Math"/>
                        <a:ea typeface="Cambria Math"/>
                      </a:rPr>
                      <m:t>𝜔</m:t>
                    </m:r>
                    <m:r>
                      <a:rPr lang="cs-CZ" b="0" i="1" smtClean="0">
                        <a:latin typeface="Cambria Math"/>
                        <a:ea typeface="Cambria Math"/>
                      </a:rPr>
                      <m:t>±</m:t>
                    </m:r>
                    <m:r>
                      <m:rPr>
                        <m:sty m:val="p"/>
                      </m:rPr>
                      <a:rPr lang="el-GR" b="0" i="1" smtClean="0">
                        <a:latin typeface="Cambria Math"/>
                        <a:ea typeface="Cambria Math"/>
                      </a:rPr>
                      <m:t>Ω</m:t>
                    </m:r>
                  </m:oMath>
                </a14:m>
                <a:r>
                  <a:rPr lang="cs-CZ" dirty="0" smtClean="0"/>
                  <a:t>  </a:t>
                </a:r>
              </a:p>
              <a:p>
                <a:pPr marL="0" indent="0">
                  <a:buNone/>
                </a:pPr>
                <a:r>
                  <a:rPr lang="cs-CZ" dirty="0" smtClean="0"/>
                  <a:t>kde </a:t>
                </a:r>
                <a:r>
                  <a:rPr lang="el-GR" dirty="0" smtClean="0">
                    <a:latin typeface="Lucida Sans Unicode"/>
                    <a:cs typeface="Lucida Sans Unicode"/>
                  </a:rPr>
                  <a:t>Ω</a:t>
                </a:r>
                <a:r>
                  <a:rPr lang="cs-CZ" dirty="0" smtClean="0"/>
                  <a:t> odpovídá    energetickému  rozdílu kvantových hladin dané látky.</a:t>
                </a:r>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sz="half" idx="1"/>
              </p:nvPr>
            </p:nvSpPr>
            <p:spPr>
              <a:blipFill rotWithShape="1">
                <a:blip r:embed="rId2" cstate="print"/>
                <a:stretch>
                  <a:fillRect l="-2262" t="-2455" r="-1961"/>
                </a:stretch>
              </a:blipFill>
            </p:spPr>
            <p:txBody>
              <a:bodyPr/>
              <a:lstStyle/>
              <a:p>
                <a:r>
                  <a:rPr lang="cs-CZ" dirty="0">
                    <a:noFill/>
                  </a:rPr>
                  <a:t> </a:t>
                </a:r>
              </a:p>
            </p:txBody>
          </p:sp>
        </mc:Fallback>
      </mc:AlternateContent>
      <p:sp>
        <p:nvSpPr>
          <p:cNvPr id="5" name="Zástupný symbol pro datum 4"/>
          <p:cNvSpPr>
            <a:spLocks noGrp="1"/>
          </p:cNvSpPr>
          <p:nvPr>
            <p:ph type="dt" sz="half" idx="10"/>
          </p:nvPr>
        </p:nvSpPr>
        <p:spPr/>
        <p:txBody>
          <a:bodyPr/>
          <a:lstStyle/>
          <a:p>
            <a:r>
              <a:rPr lang="en-US" smtClean="0"/>
              <a:t>2010</a:t>
            </a:r>
            <a:endParaRPr lang="en-US"/>
          </a:p>
        </p:txBody>
      </p:sp>
      <p:sp>
        <p:nvSpPr>
          <p:cNvPr id="6" name="Zástupný symbol pro zápatí 5"/>
          <p:cNvSpPr>
            <a:spLocks noGrp="1"/>
          </p:cNvSpPr>
          <p:nvPr>
            <p:ph type="ftr" sz="quarter" idx="11"/>
          </p:nvPr>
        </p:nvSpPr>
        <p:spPr/>
        <p:txBody>
          <a:bodyPr/>
          <a:lstStyle/>
          <a:p>
            <a:pPr algn="r"/>
            <a:r>
              <a:rPr lang="en-US" smtClean="0"/>
              <a:t>prof. Otruba</a:t>
            </a:r>
            <a:endParaRPr lang="en-US" dirty="0"/>
          </a:p>
        </p:txBody>
      </p:sp>
      <p:sp>
        <p:nvSpPr>
          <p:cNvPr id="7" name="Zástupný symbol pro číslo snímku 6"/>
          <p:cNvSpPr>
            <a:spLocks noGrp="1"/>
          </p:cNvSpPr>
          <p:nvPr>
            <p:ph type="sldNum" sz="quarter" idx="12"/>
          </p:nvPr>
        </p:nvSpPr>
        <p:spPr/>
        <p:txBody>
          <a:bodyPr/>
          <a:lstStyle/>
          <a:p>
            <a:fld id="{0CFEC368-1D7A-4F81-ABF6-AE0E36BAF64C}" type="slidenum">
              <a:rPr lang="en-US" smtClean="0"/>
              <a:pPr/>
              <a:t>28</a:t>
            </a:fld>
            <a:endParaRPr lang="en-US"/>
          </a:p>
        </p:txBody>
      </p:sp>
      <p:pic>
        <p:nvPicPr>
          <p:cNvPr id="2052" name="Picture 4" descr="Soubor:Ramanscattering.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7394" y="1988819"/>
            <a:ext cx="4453255" cy="2520315"/>
          </a:xfrm>
          <a:prstGeom prst="rect">
            <a:avLst/>
          </a:prstGeom>
          <a:noFill/>
          <a:extLst>
            <a:ext uri="{909E8E84-426E-40DD-AFC4-6F175D3DCCD1}">
              <a14:hiddenFill xmlns:a14="http://schemas.microsoft.com/office/drawing/2010/main">
                <a:solidFill>
                  <a:srgbClr val="FFFFFF"/>
                </a:solidFill>
              </a14:hiddenFill>
            </a:ext>
          </a:extLst>
        </p:spPr>
      </p:pic>
      <p:sp>
        <p:nvSpPr>
          <p:cNvPr id="8" name="Obdélník 7"/>
          <p:cNvSpPr/>
          <p:nvPr/>
        </p:nvSpPr>
        <p:spPr>
          <a:xfrm>
            <a:off x="5652135" y="5229225"/>
            <a:ext cx="1843774" cy="461665"/>
          </a:xfrm>
          <a:prstGeom prst="rect">
            <a:avLst/>
          </a:prstGeom>
        </p:spPr>
        <p:txBody>
          <a:bodyPr wrap="none">
            <a:spAutoFit/>
          </a:bodyPr>
          <a:lstStyle/>
          <a:p>
            <a:r>
              <a:rPr lang="el-GR" sz="2400" dirty="0">
                <a:latin typeface="Lucida Sans Unicode"/>
                <a:cs typeface="Lucida Sans Unicode"/>
              </a:rPr>
              <a:t>ϱ</a:t>
            </a:r>
            <a:r>
              <a:rPr lang="cs-CZ" sz="2400" baseline="-25000" dirty="0">
                <a:latin typeface="Lucida Sans Unicode"/>
                <a:cs typeface="Lucida Sans Unicode"/>
              </a:rPr>
              <a:t>R </a:t>
            </a:r>
            <a:r>
              <a:rPr lang="el-GR" sz="2400" dirty="0">
                <a:cs typeface="Arial"/>
              </a:rPr>
              <a:t>≈</a:t>
            </a:r>
            <a:r>
              <a:rPr lang="cs-CZ" sz="2400" dirty="0">
                <a:cs typeface="Arial"/>
              </a:rPr>
              <a:t> </a:t>
            </a:r>
            <a:r>
              <a:rPr lang="cs-CZ" sz="2400" dirty="0" smtClean="0">
                <a:cs typeface="Arial"/>
              </a:rPr>
              <a:t>10</a:t>
            </a:r>
            <a:r>
              <a:rPr lang="cs-CZ" sz="2400" baseline="30000" dirty="0" smtClean="0">
                <a:cs typeface="Arial"/>
              </a:rPr>
              <a:t>-15 </a:t>
            </a:r>
            <a:r>
              <a:rPr lang="el-GR" sz="2400" dirty="0">
                <a:latin typeface="Lucida Sans Unicode"/>
                <a:cs typeface="Lucida Sans Unicode"/>
              </a:rPr>
              <a:t>ϱ</a:t>
            </a:r>
            <a:r>
              <a:rPr lang="cs-CZ" sz="2400" baseline="-25000" dirty="0">
                <a:latin typeface="Lucida Sans Unicode"/>
                <a:cs typeface="Lucida Sans Unicode"/>
              </a:rPr>
              <a:t>A</a:t>
            </a:r>
            <a:endParaRPr lang="cs-CZ" sz="2400" dirty="0"/>
          </a:p>
        </p:txBody>
      </p:sp>
      <p:sp>
        <p:nvSpPr>
          <p:cNvPr id="9" name="TextovéPole 8"/>
          <p:cNvSpPr txBox="1"/>
          <p:nvPr/>
        </p:nvSpPr>
        <p:spPr>
          <a:xfrm>
            <a:off x="7092322" y="5769299"/>
            <a:ext cx="1915909" cy="246221"/>
          </a:xfrm>
          <a:prstGeom prst="rect">
            <a:avLst/>
          </a:prstGeom>
          <a:noFill/>
        </p:spPr>
        <p:txBody>
          <a:bodyPr wrap="square" rtlCol="0">
            <a:spAutoFit/>
          </a:bodyPr>
          <a:lstStyle/>
          <a:p>
            <a:r>
              <a:rPr lang="cs-CZ" sz="1000" dirty="0" smtClean="0"/>
              <a:t>absorpční průřez</a:t>
            </a:r>
            <a:endParaRPr lang="cs-CZ" sz="1000" dirty="0"/>
          </a:p>
        </p:txBody>
      </p:sp>
    </p:spTree>
    <p:extLst>
      <p:ext uri="{BB962C8B-B14F-4D97-AF65-F5344CB8AC3E}">
        <p14:creationId xmlns:p14="http://schemas.microsoft.com/office/powerpoint/2010/main" val="14910470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Fluorescence molekul</a:t>
            </a:r>
            <a:endParaRPr lang="cs-CZ" dirty="0"/>
          </a:p>
        </p:txBody>
      </p:sp>
      <p:sp>
        <p:nvSpPr>
          <p:cNvPr id="3" name="Zástupný symbol pro obsah 2"/>
          <p:cNvSpPr>
            <a:spLocks noGrp="1"/>
          </p:cNvSpPr>
          <p:nvPr>
            <p:ph sz="half" idx="1"/>
          </p:nvPr>
        </p:nvSpPr>
        <p:spPr/>
        <p:txBody>
          <a:bodyPr/>
          <a:lstStyle/>
          <a:p>
            <a:r>
              <a:rPr lang="cs-CZ" dirty="0" smtClean="0"/>
              <a:t>Fluorescence molekul může být velmi rušivý jev, poněvadž fluorescenční spektrum může pokrývat velký rozsah vlnových délek – až stovky </a:t>
            </a:r>
            <a:r>
              <a:rPr lang="cs-CZ" dirty="0" err="1" smtClean="0"/>
              <a:t>nm</a:t>
            </a:r>
            <a:r>
              <a:rPr lang="cs-CZ" dirty="0" smtClean="0"/>
              <a:t>. </a:t>
            </a:r>
            <a:endParaRPr lang="cs-CZ" dirty="0"/>
          </a:p>
        </p:txBody>
      </p:sp>
      <p:sp>
        <p:nvSpPr>
          <p:cNvPr id="5" name="Zástupný symbol pro datum 4"/>
          <p:cNvSpPr>
            <a:spLocks noGrp="1"/>
          </p:cNvSpPr>
          <p:nvPr>
            <p:ph type="dt" sz="half" idx="10"/>
          </p:nvPr>
        </p:nvSpPr>
        <p:spPr/>
        <p:txBody>
          <a:bodyPr/>
          <a:lstStyle/>
          <a:p>
            <a:r>
              <a:rPr lang="en-US" smtClean="0"/>
              <a:t>2010</a:t>
            </a:r>
            <a:endParaRPr lang="en-US"/>
          </a:p>
        </p:txBody>
      </p:sp>
      <p:sp>
        <p:nvSpPr>
          <p:cNvPr id="6" name="Zástupný symbol pro zápatí 5"/>
          <p:cNvSpPr>
            <a:spLocks noGrp="1"/>
          </p:cNvSpPr>
          <p:nvPr>
            <p:ph type="ftr" sz="quarter" idx="11"/>
          </p:nvPr>
        </p:nvSpPr>
        <p:spPr/>
        <p:txBody>
          <a:bodyPr/>
          <a:lstStyle/>
          <a:p>
            <a:pPr algn="r"/>
            <a:r>
              <a:rPr lang="en-US" smtClean="0"/>
              <a:t>prof. Otruba</a:t>
            </a:r>
            <a:endParaRPr lang="en-US" dirty="0"/>
          </a:p>
        </p:txBody>
      </p:sp>
      <p:sp>
        <p:nvSpPr>
          <p:cNvPr id="7" name="Zástupný symbol pro číslo snímku 6"/>
          <p:cNvSpPr>
            <a:spLocks noGrp="1"/>
          </p:cNvSpPr>
          <p:nvPr>
            <p:ph type="sldNum" sz="quarter" idx="12"/>
          </p:nvPr>
        </p:nvSpPr>
        <p:spPr/>
        <p:txBody>
          <a:bodyPr/>
          <a:lstStyle/>
          <a:p>
            <a:fld id="{0CFEC368-1D7A-4F81-ABF6-AE0E36BAF64C}" type="slidenum">
              <a:rPr lang="en-US" smtClean="0"/>
              <a:pPr/>
              <a:t>29</a:t>
            </a:fld>
            <a:endParaRPr lang="en-US"/>
          </a:p>
        </p:txBody>
      </p:sp>
      <p:cxnSp>
        <p:nvCxnSpPr>
          <p:cNvPr id="9" name="Přímá spojnice 8"/>
          <p:cNvCxnSpPr/>
          <p:nvPr/>
        </p:nvCxnSpPr>
        <p:spPr>
          <a:xfrm>
            <a:off x="4932045" y="4149092"/>
            <a:ext cx="3240405"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Přímá spojnice 11"/>
          <p:cNvCxnSpPr/>
          <p:nvPr/>
        </p:nvCxnSpPr>
        <p:spPr>
          <a:xfrm>
            <a:off x="5652135" y="2348862"/>
            <a:ext cx="216027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Přímá spojnice 13"/>
          <p:cNvCxnSpPr/>
          <p:nvPr/>
        </p:nvCxnSpPr>
        <p:spPr>
          <a:xfrm>
            <a:off x="5277278" y="3789046"/>
            <a:ext cx="2520315"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Přímá spojnice 15"/>
          <p:cNvCxnSpPr/>
          <p:nvPr/>
        </p:nvCxnSpPr>
        <p:spPr>
          <a:xfrm>
            <a:off x="5652135" y="3429000"/>
            <a:ext cx="1800225"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Přímá spojnice 17"/>
          <p:cNvCxnSpPr/>
          <p:nvPr/>
        </p:nvCxnSpPr>
        <p:spPr>
          <a:xfrm>
            <a:off x="6012179" y="3068954"/>
            <a:ext cx="1080135"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Přímá spojnice 28"/>
          <p:cNvCxnSpPr/>
          <p:nvPr/>
        </p:nvCxnSpPr>
        <p:spPr>
          <a:xfrm>
            <a:off x="5990424" y="2168839"/>
            <a:ext cx="1080135"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Přímá spojnice 30"/>
          <p:cNvCxnSpPr/>
          <p:nvPr/>
        </p:nvCxnSpPr>
        <p:spPr>
          <a:xfrm>
            <a:off x="6350470" y="1988816"/>
            <a:ext cx="360045"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 name="Přímá spojnice 34"/>
          <p:cNvCxnSpPr/>
          <p:nvPr/>
        </p:nvCxnSpPr>
        <p:spPr>
          <a:xfrm>
            <a:off x="4917234" y="2528885"/>
            <a:ext cx="3240405"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7" name="Přímá spojnice se šipkou 36"/>
          <p:cNvCxnSpPr/>
          <p:nvPr/>
        </p:nvCxnSpPr>
        <p:spPr>
          <a:xfrm>
            <a:off x="4752023" y="3248977"/>
            <a:ext cx="540069" cy="900115"/>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Přímá spojnice se šipkou 38"/>
          <p:cNvCxnSpPr/>
          <p:nvPr/>
        </p:nvCxnSpPr>
        <p:spPr>
          <a:xfrm flipV="1">
            <a:off x="5292092" y="2168839"/>
            <a:ext cx="1080138" cy="1980255"/>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1" name="Přímá spojnice se šipkou 40"/>
          <p:cNvCxnSpPr/>
          <p:nvPr/>
        </p:nvCxnSpPr>
        <p:spPr>
          <a:xfrm flipH="1">
            <a:off x="6732276" y="2168839"/>
            <a:ext cx="1" cy="360046"/>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4" name="Přímá spojnice se šipkou 43"/>
          <p:cNvCxnSpPr/>
          <p:nvPr/>
        </p:nvCxnSpPr>
        <p:spPr>
          <a:xfrm>
            <a:off x="6552253" y="2528885"/>
            <a:ext cx="0" cy="1260161"/>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6" name="Přímá spojnice se šipkou 45"/>
          <p:cNvCxnSpPr/>
          <p:nvPr/>
        </p:nvCxnSpPr>
        <p:spPr>
          <a:xfrm>
            <a:off x="6912299" y="3789046"/>
            <a:ext cx="0" cy="360046"/>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8" name="Přímá spojnice se šipkou 47"/>
          <p:cNvCxnSpPr/>
          <p:nvPr/>
        </p:nvCxnSpPr>
        <p:spPr>
          <a:xfrm>
            <a:off x="6552253" y="3248977"/>
            <a:ext cx="1440184" cy="540069"/>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9" name="TextovéPole 48"/>
          <p:cNvSpPr txBox="1"/>
          <p:nvPr/>
        </p:nvSpPr>
        <p:spPr>
          <a:xfrm>
            <a:off x="4697462" y="3337771"/>
            <a:ext cx="439544" cy="369332"/>
          </a:xfrm>
          <a:prstGeom prst="rect">
            <a:avLst/>
          </a:prstGeom>
          <a:noFill/>
        </p:spPr>
        <p:txBody>
          <a:bodyPr wrap="none" rtlCol="0">
            <a:spAutoFit/>
          </a:bodyPr>
          <a:lstStyle/>
          <a:p>
            <a:r>
              <a:rPr lang="cs-CZ" dirty="0"/>
              <a:t>h</a:t>
            </a:r>
            <a:r>
              <a:rPr lang="el-GR" dirty="0" smtClean="0">
                <a:latin typeface="Lucida Sans Unicode"/>
                <a:cs typeface="Lucida Sans Unicode"/>
              </a:rPr>
              <a:t>ν</a:t>
            </a:r>
            <a:endParaRPr lang="cs-CZ" dirty="0"/>
          </a:p>
        </p:txBody>
      </p:sp>
      <p:sp>
        <p:nvSpPr>
          <p:cNvPr id="50" name="TextovéPole 49"/>
          <p:cNvSpPr txBox="1"/>
          <p:nvPr/>
        </p:nvSpPr>
        <p:spPr>
          <a:xfrm>
            <a:off x="8172460" y="3429000"/>
            <a:ext cx="518091" cy="369332"/>
          </a:xfrm>
          <a:prstGeom prst="rect">
            <a:avLst/>
          </a:prstGeom>
          <a:noFill/>
        </p:spPr>
        <p:txBody>
          <a:bodyPr wrap="none" rtlCol="0">
            <a:spAutoFit/>
          </a:bodyPr>
          <a:lstStyle/>
          <a:p>
            <a:r>
              <a:rPr lang="cs-CZ" dirty="0" smtClean="0"/>
              <a:t>h</a:t>
            </a:r>
            <a:r>
              <a:rPr lang="el-GR" dirty="0" smtClean="0"/>
              <a:t>ν</a:t>
            </a:r>
            <a:r>
              <a:rPr lang="cs-CZ" dirty="0" smtClean="0"/>
              <a:t>*</a:t>
            </a:r>
            <a:endParaRPr lang="cs-CZ"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57127" y="4282109"/>
            <a:ext cx="4590251" cy="2207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ovéPole 23"/>
          <p:cNvSpPr txBox="1"/>
          <p:nvPr/>
        </p:nvSpPr>
        <p:spPr>
          <a:xfrm>
            <a:off x="5078830" y="6489391"/>
            <a:ext cx="2961067" cy="230832"/>
          </a:xfrm>
          <a:prstGeom prst="rect">
            <a:avLst/>
          </a:prstGeom>
          <a:noFill/>
        </p:spPr>
        <p:txBody>
          <a:bodyPr wrap="none" rtlCol="0">
            <a:spAutoFit/>
          </a:bodyPr>
          <a:lstStyle/>
          <a:p>
            <a:r>
              <a:rPr lang="cs-CZ" sz="900" b="1" dirty="0" smtClean="0"/>
              <a:t>BBQ - [4,4" "-bis-(2-</a:t>
            </a:r>
            <a:r>
              <a:rPr lang="cs-CZ" sz="900" b="1" dirty="0" err="1" smtClean="0"/>
              <a:t>butyloctyloxy</a:t>
            </a:r>
            <a:r>
              <a:rPr lang="cs-CZ" sz="900" b="1" dirty="0" smtClean="0"/>
              <a:t>)-p-</a:t>
            </a:r>
            <a:r>
              <a:rPr lang="cs-CZ" sz="900" b="1" dirty="0" err="1" smtClean="0"/>
              <a:t>quaterphenyl</a:t>
            </a:r>
            <a:r>
              <a:rPr lang="cs-CZ" sz="900" b="1" dirty="0" smtClean="0"/>
              <a:t>]</a:t>
            </a:r>
            <a:endParaRPr lang="cs-CZ" sz="900" b="1" dirty="0"/>
          </a:p>
        </p:txBody>
      </p:sp>
    </p:spTree>
    <p:extLst>
      <p:ext uri="{BB962C8B-B14F-4D97-AF65-F5344CB8AC3E}">
        <p14:creationId xmlns:p14="http://schemas.microsoft.com/office/powerpoint/2010/main" val="3127704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Atomová fluorescence</a:t>
            </a:r>
            <a:endParaRPr lang="cs-CZ" dirty="0"/>
          </a:p>
        </p:txBody>
      </p:sp>
      <p:sp>
        <p:nvSpPr>
          <p:cNvPr id="11" name="Zástupný symbol pro text 10"/>
          <p:cNvSpPr>
            <a:spLocks noGrp="1"/>
          </p:cNvSpPr>
          <p:nvPr>
            <p:ph type="body" idx="1"/>
          </p:nvPr>
        </p:nvSpPr>
        <p:spPr/>
        <p:txBody>
          <a:bodyPr/>
          <a:lstStyle/>
          <a:p>
            <a:r>
              <a:rPr lang="cs-CZ" dirty="0"/>
              <a:t>Základní vztahy</a:t>
            </a:r>
          </a:p>
        </p:txBody>
      </p:sp>
      <p:sp>
        <p:nvSpPr>
          <p:cNvPr id="12" name="Zástupný symbol pro text 11"/>
          <p:cNvSpPr>
            <a:spLocks noGrp="1"/>
          </p:cNvSpPr>
          <p:nvPr>
            <p:ph type="body" sz="quarter" idx="3"/>
          </p:nvPr>
        </p:nvSpPr>
        <p:spPr/>
        <p:txBody>
          <a:bodyPr/>
          <a:lstStyle/>
          <a:p>
            <a:r>
              <a:rPr lang="cs-CZ" dirty="0" smtClean="0"/>
              <a:t>Vliv saturace</a:t>
            </a:r>
            <a:endParaRPr lang="cs-CZ" dirty="0"/>
          </a:p>
        </p:txBody>
      </p:sp>
      <p:sp>
        <p:nvSpPr>
          <p:cNvPr id="4" name="Zástupný symbol pro datum 3"/>
          <p:cNvSpPr>
            <a:spLocks noGrp="1"/>
          </p:cNvSpPr>
          <p:nvPr>
            <p:ph type="dt" sz="half" idx="10"/>
          </p:nvPr>
        </p:nvSpPr>
        <p:spPr/>
        <p:txBody>
          <a:bodyPr/>
          <a:lstStyle/>
          <a:p>
            <a:r>
              <a:rPr lang="en-US" smtClean="0"/>
              <a:t>2010</a:t>
            </a:r>
            <a:endParaRPr lang="en-US"/>
          </a:p>
        </p:txBody>
      </p:sp>
      <p:sp>
        <p:nvSpPr>
          <p:cNvPr id="5" name="Zástupný symbol pro zápatí 4"/>
          <p:cNvSpPr>
            <a:spLocks noGrp="1"/>
          </p:cNvSpPr>
          <p:nvPr>
            <p:ph type="ftr" sz="quarter" idx="11"/>
          </p:nvPr>
        </p:nvSpPr>
        <p:spPr/>
        <p:txBody>
          <a:bodyPr/>
          <a:lstStyle/>
          <a:p>
            <a:pPr algn="r"/>
            <a:r>
              <a:rPr lang="en-US" smtClean="0"/>
              <a:t>prof. Otruba</a:t>
            </a:r>
            <a:endParaRPr lang="en-US" dirty="0"/>
          </a:p>
        </p:txBody>
      </p:sp>
      <p:sp>
        <p:nvSpPr>
          <p:cNvPr id="6" name="Zástupný symbol pro číslo snímku 5"/>
          <p:cNvSpPr>
            <a:spLocks noGrp="1"/>
          </p:cNvSpPr>
          <p:nvPr>
            <p:ph type="sldNum" sz="quarter" idx="12"/>
          </p:nvPr>
        </p:nvSpPr>
        <p:spPr/>
        <p:txBody>
          <a:bodyPr/>
          <a:lstStyle/>
          <a:p>
            <a:fld id="{0CFEC368-1D7A-4F81-ABF6-AE0E36BAF64C}" type="slidenum">
              <a:rPr lang="en-US" smtClean="0"/>
              <a:pPr/>
              <a:t>3</a:t>
            </a:fld>
            <a:endParaRPr lang="en-US"/>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2491871"/>
            <a:ext cx="4320480" cy="3097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4" name="TextovéPole 13"/>
              <p:cNvSpPr txBox="1"/>
              <p:nvPr/>
            </p:nvSpPr>
            <p:spPr>
              <a:xfrm>
                <a:off x="683568" y="2973688"/>
                <a:ext cx="3024336" cy="9017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l-GR" sz="2800" i="1" smtClean="0">
                              <a:latin typeface="Cambria Math"/>
                              <a:ea typeface="Cambria Math"/>
                            </a:rPr>
                          </m:ctrlPr>
                        </m:sSubPr>
                        <m:e>
                          <m:r>
                            <m:rPr>
                              <m:sty m:val="p"/>
                            </m:rPr>
                            <a:rPr lang="el-GR" sz="2800" i="1">
                              <a:latin typeface="Cambria Math"/>
                              <a:ea typeface="Cambria Math"/>
                            </a:rPr>
                            <m:t>Ψ</m:t>
                          </m:r>
                        </m:e>
                        <m:sub>
                          <m:r>
                            <a:rPr lang="cs-CZ" sz="2800" b="0" i="1" smtClean="0">
                              <a:latin typeface="Cambria Math"/>
                              <a:ea typeface="Cambria Math"/>
                            </a:rPr>
                            <m:t>𝑓𝑙</m:t>
                          </m:r>
                        </m:sub>
                      </m:sSub>
                      <m:r>
                        <a:rPr lang="cs-CZ" sz="2800" b="0" i="1" smtClean="0">
                          <a:latin typeface="Cambria Math"/>
                          <a:ea typeface="Cambria Math"/>
                        </a:rPr>
                        <m:t>=</m:t>
                      </m:r>
                      <m:f>
                        <m:fPr>
                          <m:ctrlPr>
                            <a:rPr lang="cs-CZ" sz="2800" b="0" i="1" smtClean="0">
                              <a:latin typeface="Cambria Math"/>
                              <a:ea typeface="Cambria Math"/>
                            </a:rPr>
                          </m:ctrlPr>
                        </m:fPr>
                        <m:num>
                          <m:r>
                            <a:rPr lang="cs-CZ" sz="2800" b="0" i="1" smtClean="0">
                              <a:latin typeface="Cambria Math"/>
                              <a:ea typeface="Cambria Math"/>
                            </a:rPr>
                            <m:t>1</m:t>
                          </m:r>
                        </m:num>
                        <m:den>
                          <m:r>
                            <a:rPr lang="cs-CZ" sz="2800" b="0" i="1" smtClean="0">
                              <a:latin typeface="Cambria Math"/>
                              <a:ea typeface="Cambria Math"/>
                            </a:rPr>
                            <m:t>2</m:t>
                          </m:r>
                          <m:r>
                            <a:rPr lang="cs-CZ" sz="2800" b="0" i="1" smtClean="0">
                              <a:latin typeface="Cambria Math"/>
                              <a:ea typeface="Cambria Math"/>
                            </a:rPr>
                            <m:t>𝜋</m:t>
                          </m:r>
                        </m:den>
                      </m:f>
                      <m:r>
                        <a:rPr lang="cs-CZ" sz="2800" b="0" i="1" smtClean="0">
                          <a:latin typeface="Cambria Math"/>
                          <a:ea typeface="Cambria Math"/>
                        </a:rPr>
                        <m:t>h</m:t>
                      </m:r>
                      <m:r>
                        <a:rPr lang="cs-CZ" sz="2800" b="0" i="1" smtClean="0">
                          <a:latin typeface="Cambria Math"/>
                          <a:ea typeface="Cambria Math"/>
                        </a:rPr>
                        <m:t>𝜈</m:t>
                      </m:r>
                      <m:sSub>
                        <m:sSubPr>
                          <m:ctrlPr>
                            <a:rPr lang="cs-CZ" sz="2800" b="0" i="1" smtClean="0">
                              <a:latin typeface="Cambria Math"/>
                              <a:ea typeface="Cambria Math"/>
                            </a:rPr>
                          </m:ctrlPr>
                        </m:sSubPr>
                        <m:e>
                          <m:r>
                            <a:rPr lang="cs-CZ" sz="2800" b="0" i="1" smtClean="0">
                              <a:latin typeface="Cambria Math"/>
                              <a:ea typeface="Cambria Math"/>
                            </a:rPr>
                            <m:t>𝐴</m:t>
                          </m:r>
                        </m:e>
                        <m:sub>
                          <m:r>
                            <a:rPr lang="cs-CZ" sz="2800" b="0" i="1" smtClean="0">
                              <a:latin typeface="Cambria Math"/>
                              <a:ea typeface="Cambria Math"/>
                            </a:rPr>
                            <m:t>10</m:t>
                          </m:r>
                        </m:sub>
                      </m:sSub>
                      <m:sSub>
                        <m:sSubPr>
                          <m:ctrlPr>
                            <a:rPr lang="cs-CZ" sz="2800" b="0" i="1" smtClean="0">
                              <a:latin typeface="Cambria Math"/>
                              <a:ea typeface="Cambria Math"/>
                            </a:rPr>
                          </m:ctrlPr>
                        </m:sSubPr>
                        <m:e>
                          <m:r>
                            <a:rPr lang="cs-CZ" sz="2800" b="0" i="1" smtClean="0">
                              <a:latin typeface="Cambria Math"/>
                              <a:ea typeface="Cambria Math"/>
                            </a:rPr>
                            <m:t>𝑛</m:t>
                          </m:r>
                        </m:e>
                        <m:sub>
                          <m:r>
                            <a:rPr lang="cs-CZ" sz="2800" b="0" i="1" smtClean="0">
                              <a:latin typeface="Cambria Math"/>
                              <a:ea typeface="Cambria Math"/>
                            </a:rPr>
                            <m:t>1</m:t>
                          </m:r>
                        </m:sub>
                      </m:sSub>
                    </m:oMath>
                  </m:oMathPara>
                </a14:m>
                <a:endParaRPr lang="cs-CZ" sz="2800" b="0" dirty="0" smtClean="0">
                  <a:ea typeface="Cambria Math"/>
                </a:endParaRPr>
              </a:p>
            </p:txBody>
          </p:sp>
        </mc:Choice>
        <mc:Fallback xmlns="">
          <p:sp>
            <p:nvSpPr>
              <p:cNvPr id="14" name="TextovéPole 13"/>
              <p:cNvSpPr txBox="1">
                <a:spLocks noRot="1" noChangeAspect="1" noMove="1" noResize="1" noEditPoints="1" noAdjustHandles="1" noChangeArrowheads="1" noChangeShapeType="1" noTextEdit="1"/>
              </p:cNvSpPr>
              <p:nvPr/>
            </p:nvSpPr>
            <p:spPr>
              <a:xfrm>
                <a:off x="683568" y="2973688"/>
                <a:ext cx="3024336" cy="901785"/>
              </a:xfrm>
              <a:prstGeom prst="rect">
                <a:avLst/>
              </a:prstGeom>
              <a:blipFill rotWithShape="1">
                <a:blip r:embed="rId3" cstate="print"/>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5" name="TextovéPole 14"/>
              <p:cNvSpPr txBox="1"/>
              <p:nvPr/>
            </p:nvSpPr>
            <p:spPr>
              <a:xfrm>
                <a:off x="683568" y="4221088"/>
                <a:ext cx="2727863"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cs-CZ" sz="2800" i="1" smtClean="0">
                              <a:latin typeface="Cambria Math"/>
                            </a:rPr>
                          </m:ctrlPr>
                        </m:sSubPr>
                        <m:e>
                          <m:r>
                            <a:rPr lang="cs-CZ" sz="2800" b="0" i="1" smtClean="0">
                              <a:latin typeface="Cambria Math"/>
                            </a:rPr>
                            <m:t>𝑛</m:t>
                          </m:r>
                        </m:e>
                        <m:sub>
                          <m:r>
                            <a:rPr lang="cs-CZ" sz="2800" b="0" i="1" smtClean="0">
                              <a:latin typeface="Cambria Math"/>
                            </a:rPr>
                            <m:t>1</m:t>
                          </m:r>
                        </m:sub>
                      </m:sSub>
                      <m:r>
                        <a:rPr lang="cs-CZ" sz="2800" b="0" i="1" smtClean="0">
                          <a:latin typeface="Cambria Math"/>
                        </a:rPr>
                        <m:t>=</m:t>
                      </m:r>
                      <m:sSub>
                        <m:sSubPr>
                          <m:ctrlPr>
                            <a:rPr lang="cs-CZ" sz="2800" b="0" i="1" smtClean="0">
                              <a:latin typeface="Cambria Math"/>
                            </a:rPr>
                          </m:ctrlPr>
                        </m:sSubPr>
                        <m:e>
                          <m:r>
                            <a:rPr lang="cs-CZ" sz="2800" b="0" i="1" smtClean="0">
                              <a:latin typeface="Cambria Math"/>
                            </a:rPr>
                            <m:t>𝐵</m:t>
                          </m:r>
                        </m:e>
                        <m:sub>
                          <m:r>
                            <a:rPr lang="cs-CZ" sz="2800" b="0" i="1" smtClean="0">
                              <a:latin typeface="Cambria Math"/>
                            </a:rPr>
                            <m:t>01</m:t>
                          </m:r>
                        </m:sub>
                      </m:sSub>
                      <m:r>
                        <a:rPr lang="cs-CZ" sz="2800" b="0" i="1" smtClean="0">
                          <a:latin typeface="Cambria Math"/>
                          <a:ea typeface="Cambria Math"/>
                        </a:rPr>
                        <m:t>𝜌</m:t>
                      </m:r>
                      <m:d>
                        <m:dPr>
                          <m:ctrlPr>
                            <a:rPr lang="cs-CZ" sz="2800" b="0" i="1" smtClean="0">
                              <a:latin typeface="Cambria Math"/>
                              <a:ea typeface="Cambria Math"/>
                            </a:rPr>
                          </m:ctrlPr>
                        </m:dPr>
                        <m:e>
                          <m:r>
                            <a:rPr lang="cs-CZ" sz="2800" b="0" i="1" smtClean="0">
                              <a:latin typeface="Cambria Math"/>
                              <a:ea typeface="Cambria Math"/>
                            </a:rPr>
                            <m:t>𝜈</m:t>
                          </m:r>
                        </m:e>
                      </m:d>
                      <m:sSub>
                        <m:sSubPr>
                          <m:ctrlPr>
                            <a:rPr lang="cs-CZ" sz="2800" b="0" i="1" smtClean="0">
                              <a:latin typeface="Cambria Math"/>
                              <a:ea typeface="Cambria Math"/>
                            </a:rPr>
                          </m:ctrlPr>
                        </m:sSubPr>
                        <m:e>
                          <m:r>
                            <a:rPr lang="cs-CZ" sz="2800" b="0" i="1" smtClean="0">
                              <a:latin typeface="Cambria Math"/>
                              <a:ea typeface="Cambria Math"/>
                            </a:rPr>
                            <m:t>𝑛</m:t>
                          </m:r>
                        </m:e>
                        <m:sub>
                          <m:r>
                            <a:rPr lang="cs-CZ" sz="2800" b="0" i="1" smtClean="0">
                              <a:latin typeface="Cambria Math"/>
                              <a:ea typeface="Cambria Math"/>
                            </a:rPr>
                            <m:t>0</m:t>
                          </m:r>
                        </m:sub>
                      </m:sSub>
                    </m:oMath>
                  </m:oMathPara>
                </a14:m>
                <a:endParaRPr lang="cs-CZ" sz="2800" dirty="0"/>
              </a:p>
            </p:txBody>
          </p:sp>
        </mc:Choice>
        <mc:Fallback xmlns="">
          <p:sp>
            <p:nvSpPr>
              <p:cNvPr id="15" name="TextovéPole 14"/>
              <p:cNvSpPr txBox="1">
                <a:spLocks noRot="1" noChangeAspect="1" noMove="1" noResize="1" noEditPoints="1" noAdjustHandles="1" noChangeArrowheads="1" noChangeShapeType="1" noTextEdit="1"/>
              </p:cNvSpPr>
              <p:nvPr/>
            </p:nvSpPr>
            <p:spPr>
              <a:xfrm>
                <a:off x="683568" y="4221088"/>
                <a:ext cx="2727863" cy="523220"/>
              </a:xfrm>
              <a:prstGeom prst="rect">
                <a:avLst/>
              </a:prstGeom>
              <a:blipFill rotWithShape="1">
                <a:blip r:embed="rId4" cstate="print"/>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6" name="TextovéPole 15"/>
              <p:cNvSpPr txBox="1"/>
              <p:nvPr/>
            </p:nvSpPr>
            <p:spPr>
              <a:xfrm>
                <a:off x="251520" y="5301208"/>
                <a:ext cx="4324582" cy="714683"/>
              </a:xfrm>
              <a:prstGeom prst="rect">
                <a:avLst/>
              </a:prstGeom>
              <a:noFill/>
            </p:spPr>
            <p:txBody>
              <a:bodyPr wrap="none" rtlCol="0">
                <a:spAutoFit/>
              </a:bodyPr>
              <a:lstStyle/>
              <a:p>
                <a14:m>
                  <m:oMath xmlns:m="http://schemas.openxmlformats.org/officeDocument/2006/math">
                    <m:sSub>
                      <m:sSubPr>
                        <m:ctrlPr>
                          <a:rPr lang="cs-CZ" sz="2800" b="1" i="1" smtClean="0">
                            <a:latin typeface="Cambria Math"/>
                          </a:rPr>
                        </m:ctrlPr>
                      </m:sSubPr>
                      <m:e>
                        <m:r>
                          <a:rPr lang="el-GR" sz="2800" b="1" i="1" smtClean="0">
                            <a:latin typeface="Cambria Math"/>
                            <a:ea typeface="Cambria Math"/>
                          </a:rPr>
                          <m:t>𝜳</m:t>
                        </m:r>
                      </m:e>
                      <m:sub>
                        <m:r>
                          <a:rPr lang="cs-CZ" sz="2800" b="1" i="1" smtClean="0">
                            <a:latin typeface="Cambria Math"/>
                          </a:rPr>
                          <m:t>𝒇𝒍</m:t>
                        </m:r>
                      </m:sub>
                    </m:sSub>
                    <m:r>
                      <a:rPr lang="cs-CZ" sz="2800" b="1" i="1" smtClean="0">
                        <a:latin typeface="Cambria Math"/>
                      </a:rPr>
                      <m:t>=</m:t>
                    </m:r>
                  </m:oMath>
                </a14:m>
                <a:r>
                  <a:rPr lang="cs-CZ" sz="2800" b="1" dirty="0">
                    <a:ea typeface="Cambria Math"/>
                  </a:rPr>
                  <a:t> </a:t>
                </a:r>
                <a14:m>
                  <m:oMath xmlns:m="http://schemas.openxmlformats.org/officeDocument/2006/math">
                    <m:f>
                      <m:fPr>
                        <m:ctrlPr>
                          <a:rPr lang="cs-CZ" sz="2800" b="1" i="1">
                            <a:latin typeface="Cambria Math"/>
                            <a:ea typeface="Cambria Math"/>
                          </a:rPr>
                        </m:ctrlPr>
                      </m:fPr>
                      <m:num>
                        <m:r>
                          <a:rPr lang="cs-CZ" sz="2800" b="1" i="1">
                            <a:latin typeface="Cambria Math"/>
                            <a:ea typeface="Cambria Math"/>
                          </a:rPr>
                          <m:t>𝟏</m:t>
                        </m:r>
                      </m:num>
                      <m:den>
                        <m:r>
                          <a:rPr lang="cs-CZ" sz="2800" b="1" i="1">
                            <a:latin typeface="Cambria Math"/>
                            <a:ea typeface="Cambria Math"/>
                          </a:rPr>
                          <m:t>𝟐</m:t>
                        </m:r>
                        <m:r>
                          <a:rPr lang="cs-CZ" sz="2800" b="1" i="1">
                            <a:latin typeface="Cambria Math"/>
                            <a:ea typeface="Cambria Math"/>
                          </a:rPr>
                          <m:t>𝝅</m:t>
                        </m:r>
                      </m:den>
                    </m:f>
                    <m:r>
                      <a:rPr lang="cs-CZ" sz="2800" b="1" i="1">
                        <a:latin typeface="Cambria Math"/>
                        <a:ea typeface="Cambria Math"/>
                      </a:rPr>
                      <m:t>𝒉</m:t>
                    </m:r>
                    <m:r>
                      <a:rPr lang="cs-CZ" sz="2800" b="1" i="1">
                        <a:latin typeface="Cambria Math"/>
                        <a:ea typeface="Cambria Math"/>
                      </a:rPr>
                      <m:t>𝝂</m:t>
                    </m:r>
                    <m:sSub>
                      <m:sSubPr>
                        <m:ctrlPr>
                          <a:rPr lang="cs-CZ" sz="2800" b="1" i="1">
                            <a:latin typeface="Cambria Math"/>
                            <a:ea typeface="Cambria Math"/>
                          </a:rPr>
                        </m:ctrlPr>
                      </m:sSubPr>
                      <m:e>
                        <m:r>
                          <a:rPr lang="cs-CZ" sz="2800" b="1" i="1">
                            <a:latin typeface="Cambria Math"/>
                            <a:ea typeface="Cambria Math"/>
                          </a:rPr>
                          <m:t>𝑨</m:t>
                        </m:r>
                      </m:e>
                      <m:sub>
                        <m:r>
                          <a:rPr lang="cs-CZ" sz="2800" b="1" i="1">
                            <a:latin typeface="Cambria Math"/>
                            <a:ea typeface="Cambria Math"/>
                          </a:rPr>
                          <m:t>𝟏𝟎</m:t>
                        </m:r>
                      </m:sub>
                    </m:sSub>
                    <m:sSub>
                      <m:sSubPr>
                        <m:ctrlPr>
                          <a:rPr lang="cs-CZ" sz="2800" b="1" i="1">
                            <a:latin typeface="Cambria Math"/>
                          </a:rPr>
                        </m:ctrlPr>
                      </m:sSubPr>
                      <m:e>
                        <m:r>
                          <a:rPr lang="cs-CZ" sz="2800" b="1" i="1">
                            <a:latin typeface="Cambria Math"/>
                          </a:rPr>
                          <m:t>𝑩</m:t>
                        </m:r>
                      </m:e>
                      <m:sub>
                        <m:r>
                          <a:rPr lang="cs-CZ" sz="2800" b="1" i="1">
                            <a:latin typeface="Cambria Math"/>
                          </a:rPr>
                          <m:t>𝟎𝟏</m:t>
                        </m:r>
                      </m:sub>
                    </m:sSub>
                    <m:r>
                      <a:rPr lang="cs-CZ" sz="2800" b="1" i="1">
                        <a:latin typeface="Cambria Math"/>
                        <a:ea typeface="Cambria Math"/>
                      </a:rPr>
                      <m:t>𝝆</m:t>
                    </m:r>
                    <m:d>
                      <m:dPr>
                        <m:ctrlPr>
                          <a:rPr lang="cs-CZ" sz="2800" b="1" i="1">
                            <a:latin typeface="Cambria Math"/>
                            <a:ea typeface="Cambria Math"/>
                          </a:rPr>
                        </m:ctrlPr>
                      </m:dPr>
                      <m:e>
                        <m:r>
                          <a:rPr lang="cs-CZ" sz="2800" b="1" i="1">
                            <a:latin typeface="Cambria Math"/>
                            <a:ea typeface="Cambria Math"/>
                          </a:rPr>
                          <m:t>𝝂</m:t>
                        </m:r>
                      </m:e>
                    </m:d>
                    <m:sSub>
                      <m:sSubPr>
                        <m:ctrlPr>
                          <a:rPr lang="cs-CZ" sz="2800" b="1" i="1">
                            <a:latin typeface="Cambria Math"/>
                            <a:ea typeface="Cambria Math"/>
                          </a:rPr>
                        </m:ctrlPr>
                      </m:sSubPr>
                      <m:e>
                        <m:r>
                          <a:rPr lang="cs-CZ" sz="2800" b="1" i="1">
                            <a:latin typeface="Cambria Math"/>
                            <a:ea typeface="Cambria Math"/>
                          </a:rPr>
                          <m:t>𝒏</m:t>
                        </m:r>
                      </m:e>
                      <m:sub>
                        <m:r>
                          <a:rPr lang="cs-CZ" sz="2800" b="1" i="1">
                            <a:latin typeface="Cambria Math"/>
                            <a:ea typeface="Cambria Math"/>
                          </a:rPr>
                          <m:t>𝟎</m:t>
                        </m:r>
                      </m:sub>
                    </m:sSub>
                  </m:oMath>
                </a14:m>
                <a:endParaRPr lang="cs-CZ" sz="2800" b="1" dirty="0"/>
              </a:p>
            </p:txBody>
          </p:sp>
        </mc:Choice>
        <mc:Fallback xmlns="">
          <p:sp>
            <p:nvSpPr>
              <p:cNvPr id="16" name="TextovéPole 15"/>
              <p:cNvSpPr txBox="1">
                <a:spLocks noRot="1" noChangeAspect="1" noMove="1" noResize="1" noEditPoints="1" noAdjustHandles="1" noChangeArrowheads="1" noChangeShapeType="1" noTextEdit="1"/>
              </p:cNvSpPr>
              <p:nvPr/>
            </p:nvSpPr>
            <p:spPr>
              <a:xfrm>
                <a:off x="251520" y="5301208"/>
                <a:ext cx="4324582" cy="714683"/>
              </a:xfrm>
              <a:prstGeom prst="rect">
                <a:avLst/>
              </a:prstGeom>
              <a:blipFill rotWithShape="1">
                <a:blip r:embed="rId5" cstate="print"/>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16419809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p:txBody>
          <a:bodyPr/>
          <a:lstStyle/>
          <a:p>
            <a:r>
              <a:rPr lang="cs-CZ" dirty="0" smtClean="0"/>
              <a:t>Korekce pozadí </a:t>
            </a:r>
            <a:endParaRPr lang="cs-CZ" dirty="0"/>
          </a:p>
        </p:txBody>
      </p:sp>
      <p:sp>
        <p:nvSpPr>
          <p:cNvPr id="9" name="Zástupný symbol pro obsah 8"/>
          <p:cNvSpPr>
            <a:spLocks noGrp="1"/>
          </p:cNvSpPr>
          <p:nvPr>
            <p:ph idx="1"/>
          </p:nvPr>
        </p:nvSpPr>
        <p:spPr/>
        <p:txBody>
          <a:bodyPr>
            <a:normAutofit/>
          </a:bodyPr>
          <a:lstStyle/>
          <a:p>
            <a:r>
              <a:rPr lang="cs-CZ" dirty="0" smtClean="0"/>
              <a:t>Korekce signálu na rozptýlené záření, resp. snížení rozptýleného záření, dovoluje snížit mez detekce až o několik řádů. Optimální je měření fluorescence na jiném přechodu, než na kterém probíhá excitace. Další možnosti jsou:</a:t>
            </a:r>
          </a:p>
          <a:p>
            <a:pPr lvl="1"/>
            <a:r>
              <a:rPr lang="cs-CZ" dirty="0" smtClean="0"/>
              <a:t>Využití </a:t>
            </a:r>
            <a:r>
              <a:rPr lang="cs-CZ" dirty="0" err="1" smtClean="0"/>
              <a:t>Zeemanova</a:t>
            </a:r>
            <a:r>
              <a:rPr lang="cs-CZ" dirty="0" smtClean="0"/>
              <a:t> jevu – štěpení absorpční čáry v magnetickém poli</a:t>
            </a:r>
          </a:p>
          <a:p>
            <a:pPr lvl="1"/>
            <a:r>
              <a:rPr lang="cs-CZ" dirty="0"/>
              <a:t>S</a:t>
            </a:r>
            <a:r>
              <a:rPr lang="cs-CZ" dirty="0" smtClean="0"/>
              <a:t>kenování pomocí laditelného laseru – měření rozptylu v okolí fluorescenční čáry.</a:t>
            </a:r>
          </a:p>
          <a:p>
            <a:pPr lvl="1"/>
            <a:r>
              <a:rPr lang="cs-CZ" dirty="0" smtClean="0"/>
              <a:t>Periodické rozmítání emisní čáry budícího laseru v kombinaci s frekvenčně selektivní detekcí (např. </a:t>
            </a:r>
            <a:r>
              <a:rPr lang="cs-CZ" dirty="0" err="1" smtClean="0"/>
              <a:t>lock</a:t>
            </a:r>
            <a:r>
              <a:rPr lang="cs-CZ" dirty="0" smtClean="0"/>
              <a:t>-in)</a:t>
            </a:r>
          </a:p>
          <a:p>
            <a:pPr lvl="1"/>
            <a:r>
              <a:rPr lang="cs-CZ" dirty="0" smtClean="0"/>
              <a:t>Využití časově rozlišené fluorescence</a:t>
            </a:r>
          </a:p>
          <a:p>
            <a:pPr lvl="1"/>
            <a:r>
              <a:rPr lang="cs-CZ" dirty="0" smtClean="0"/>
              <a:t>Multikanálová detekce</a:t>
            </a:r>
          </a:p>
          <a:p>
            <a:pPr lvl="1"/>
            <a:endParaRPr lang="cs-CZ" dirty="0" smtClean="0"/>
          </a:p>
        </p:txBody>
      </p:sp>
      <p:sp>
        <p:nvSpPr>
          <p:cNvPr id="5" name="Zástupný symbol pro datum 4"/>
          <p:cNvSpPr>
            <a:spLocks noGrp="1"/>
          </p:cNvSpPr>
          <p:nvPr>
            <p:ph type="dt" sz="half" idx="10"/>
          </p:nvPr>
        </p:nvSpPr>
        <p:spPr/>
        <p:txBody>
          <a:bodyPr/>
          <a:lstStyle/>
          <a:p>
            <a:r>
              <a:rPr lang="en-US" smtClean="0"/>
              <a:t>2010</a:t>
            </a:r>
            <a:endParaRPr lang="en-US"/>
          </a:p>
        </p:txBody>
      </p:sp>
      <p:sp>
        <p:nvSpPr>
          <p:cNvPr id="6" name="Zástupný symbol pro zápatí 5"/>
          <p:cNvSpPr>
            <a:spLocks noGrp="1"/>
          </p:cNvSpPr>
          <p:nvPr>
            <p:ph type="ftr" sz="quarter" idx="11"/>
          </p:nvPr>
        </p:nvSpPr>
        <p:spPr/>
        <p:txBody>
          <a:bodyPr/>
          <a:lstStyle/>
          <a:p>
            <a:pPr algn="r"/>
            <a:r>
              <a:rPr lang="en-US" smtClean="0"/>
              <a:t>prof. Otruba</a:t>
            </a:r>
            <a:endParaRPr lang="en-US" dirty="0"/>
          </a:p>
        </p:txBody>
      </p:sp>
      <p:sp>
        <p:nvSpPr>
          <p:cNvPr id="7" name="Zástupný symbol pro číslo snímku 6"/>
          <p:cNvSpPr>
            <a:spLocks noGrp="1"/>
          </p:cNvSpPr>
          <p:nvPr>
            <p:ph type="sldNum" sz="quarter" idx="12"/>
          </p:nvPr>
        </p:nvSpPr>
        <p:spPr/>
        <p:txBody>
          <a:bodyPr/>
          <a:lstStyle/>
          <a:p>
            <a:fld id="{0CFEC368-1D7A-4F81-ABF6-AE0E36BAF64C}" type="slidenum">
              <a:rPr lang="en-US" smtClean="0"/>
              <a:pPr/>
              <a:t>30</a:t>
            </a:fld>
            <a:endParaRPr lang="en-US"/>
          </a:p>
        </p:txBody>
      </p:sp>
    </p:spTree>
    <p:extLst>
      <p:ext uri="{BB962C8B-B14F-4D97-AF65-F5344CB8AC3E}">
        <p14:creationId xmlns:p14="http://schemas.microsoft.com/office/powerpoint/2010/main" val="18124349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Korekce pozadí </a:t>
            </a:r>
            <a:r>
              <a:rPr lang="cs-CZ" dirty="0" err="1" smtClean="0"/>
              <a:t>Zeemanovým</a:t>
            </a:r>
            <a:r>
              <a:rPr lang="cs-CZ" dirty="0" smtClean="0"/>
              <a:t> jevem</a:t>
            </a:r>
            <a:endParaRPr lang="cs-CZ" dirty="0"/>
          </a:p>
        </p:txBody>
      </p:sp>
      <p:sp>
        <p:nvSpPr>
          <p:cNvPr id="3" name="Zástupný symbol pro obsah 2"/>
          <p:cNvSpPr>
            <a:spLocks noGrp="1"/>
          </p:cNvSpPr>
          <p:nvPr>
            <p:ph sz="half" idx="1"/>
          </p:nvPr>
        </p:nvSpPr>
        <p:spPr>
          <a:xfrm>
            <a:off x="457199" y="1673352"/>
            <a:ext cx="4294823" cy="4718304"/>
          </a:xfrm>
        </p:spPr>
        <p:txBody>
          <a:bodyPr>
            <a:normAutofit fontScale="62500" lnSpcReduction="20000"/>
          </a:bodyPr>
          <a:lstStyle/>
          <a:p>
            <a:r>
              <a:rPr lang="cs-CZ" dirty="0" smtClean="0"/>
              <a:t>V proměnném magnetickém poli se mění absorpční profil spektrální čáry, kterou excitujeme pro měření fluorescence. V případě dokonalého štěpení čáry měříme v přítomnosti magnetického pole pouze rozptýlené záření. Pokud dokonalé štěpení absorpčního profilu nenastává (v praxi téměř vždy), pak fluorescenční signál kolísá v rytmu změn magnetického pole a tuto frekvenci je možné dobře oddělit od konstantního signálu rozptýleného záření.</a:t>
            </a:r>
          </a:p>
          <a:p>
            <a:r>
              <a:rPr lang="cs-CZ" dirty="0" smtClean="0"/>
              <a:t>Molekulová spektra některých molekul, např. O</a:t>
            </a:r>
            <a:r>
              <a:rPr lang="cs-CZ" baseline="-25000" dirty="0" smtClean="0"/>
              <a:t>2</a:t>
            </a:r>
            <a:r>
              <a:rPr lang="cs-CZ" dirty="0" smtClean="0"/>
              <a:t>, NO, ClO</a:t>
            </a:r>
            <a:r>
              <a:rPr lang="cs-CZ" baseline="-25000" dirty="0" smtClean="0"/>
              <a:t>2</a:t>
            </a:r>
            <a:r>
              <a:rPr lang="cs-CZ" dirty="0" smtClean="0"/>
              <a:t>, NO</a:t>
            </a:r>
            <a:r>
              <a:rPr lang="cs-CZ" baseline="-25000" dirty="0" smtClean="0"/>
              <a:t>2, </a:t>
            </a:r>
            <a:r>
              <a:rPr lang="cs-CZ" dirty="0" smtClean="0"/>
              <a:t>jsou v magnetickém poli také modulována, takže </a:t>
            </a:r>
            <a:r>
              <a:rPr lang="cs-CZ" dirty="0" err="1" smtClean="0"/>
              <a:t>Zeemanův</a:t>
            </a:r>
            <a:r>
              <a:rPr lang="cs-CZ" dirty="0" smtClean="0"/>
              <a:t> jev ke korekci jejich fluorescence není možné použít.</a:t>
            </a:r>
            <a:endParaRPr lang="cs-CZ" baseline="-25000" dirty="0" smtClean="0"/>
          </a:p>
          <a:p>
            <a:endParaRPr lang="cs-CZ" dirty="0"/>
          </a:p>
        </p:txBody>
      </p:sp>
      <p:sp>
        <p:nvSpPr>
          <p:cNvPr id="5" name="Zástupný symbol pro datum 4"/>
          <p:cNvSpPr>
            <a:spLocks noGrp="1"/>
          </p:cNvSpPr>
          <p:nvPr>
            <p:ph type="dt" sz="half" idx="10"/>
          </p:nvPr>
        </p:nvSpPr>
        <p:spPr/>
        <p:txBody>
          <a:bodyPr/>
          <a:lstStyle/>
          <a:p>
            <a:r>
              <a:rPr lang="en-US" smtClean="0"/>
              <a:t>2010</a:t>
            </a:r>
            <a:endParaRPr lang="en-US"/>
          </a:p>
        </p:txBody>
      </p:sp>
      <p:sp>
        <p:nvSpPr>
          <p:cNvPr id="6" name="Zástupný symbol pro zápatí 5"/>
          <p:cNvSpPr>
            <a:spLocks noGrp="1"/>
          </p:cNvSpPr>
          <p:nvPr>
            <p:ph type="ftr" sz="quarter" idx="11"/>
          </p:nvPr>
        </p:nvSpPr>
        <p:spPr/>
        <p:txBody>
          <a:bodyPr/>
          <a:lstStyle/>
          <a:p>
            <a:pPr algn="r"/>
            <a:r>
              <a:rPr lang="en-US" smtClean="0"/>
              <a:t>prof. Otruba</a:t>
            </a:r>
            <a:endParaRPr lang="en-US" dirty="0"/>
          </a:p>
        </p:txBody>
      </p:sp>
      <p:sp>
        <p:nvSpPr>
          <p:cNvPr id="7" name="Zástupný symbol pro číslo snímku 6"/>
          <p:cNvSpPr>
            <a:spLocks noGrp="1"/>
          </p:cNvSpPr>
          <p:nvPr>
            <p:ph type="sldNum" sz="quarter" idx="12"/>
          </p:nvPr>
        </p:nvSpPr>
        <p:spPr/>
        <p:txBody>
          <a:bodyPr/>
          <a:lstStyle/>
          <a:p>
            <a:fld id="{0CFEC368-1D7A-4F81-ABF6-AE0E36BAF64C}" type="slidenum">
              <a:rPr lang="en-US" smtClean="0"/>
              <a:pPr/>
              <a:t>31</a:t>
            </a:fld>
            <a:endParaRPr lang="en-US"/>
          </a:p>
        </p:txBody>
      </p:sp>
      <p:pic>
        <p:nvPicPr>
          <p:cNvPr id="8" name="Picture 2"/>
          <p:cNvPicPr>
            <a:picLocks noGrp="1" noChangeAspect="1" noChangeArrowheads="1"/>
          </p:cNvPicPr>
          <p:nvPr>
            <p:ph sz="half" idx="2"/>
          </p:nvPr>
        </p:nvPicPr>
        <p:blipFill>
          <a:blip r:embed="rId2" cstate="print"/>
          <a:srcRect/>
          <a:stretch>
            <a:fillRect/>
          </a:stretch>
        </p:blipFill>
        <p:spPr bwMode="auto">
          <a:xfrm>
            <a:off x="4872904" y="1673225"/>
            <a:ext cx="3589191" cy="4718050"/>
          </a:xfrm>
          <a:prstGeom prst="rect">
            <a:avLst/>
          </a:prstGeom>
          <a:noFill/>
          <a:ln w="9525">
            <a:noFill/>
            <a:miter lim="800000"/>
            <a:headEnd/>
            <a:tailEnd/>
          </a:ln>
          <a:effectLst/>
        </p:spPr>
      </p:pic>
    </p:spTree>
    <p:extLst>
      <p:ext uri="{BB962C8B-B14F-4D97-AF65-F5344CB8AC3E}">
        <p14:creationId xmlns:p14="http://schemas.microsoft.com/office/powerpoint/2010/main" val="11599901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Detekce jednotlivých atomů</a:t>
            </a:r>
            <a:endParaRPr lang="cs-CZ" dirty="0"/>
          </a:p>
        </p:txBody>
      </p:sp>
      <p:sp>
        <p:nvSpPr>
          <p:cNvPr id="3" name="Zástupný symbol pro datum 2"/>
          <p:cNvSpPr>
            <a:spLocks noGrp="1"/>
          </p:cNvSpPr>
          <p:nvPr>
            <p:ph type="dt" sz="half" idx="10"/>
          </p:nvPr>
        </p:nvSpPr>
        <p:spPr/>
        <p:txBody>
          <a:bodyPr/>
          <a:lstStyle/>
          <a:p>
            <a:r>
              <a:rPr lang="en-US" smtClean="0"/>
              <a:t>2010</a:t>
            </a:r>
            <a:endParaRPr lang="en-US"/>
          </a:p>
        </p:txBody>
      </p:sp>
      <p:sp>
        <p:nvSpPr>
          <p:cNvPr id="4" name="Zástupný symbol pro zápatí 3"/>
          <p:cNvSpPr>
            <a:spLocks noGrp="1"/>
          </p:cNvSpPr>
          <p:nvPr>
            <p:ph type="ftr" sz="quarter" idx="11"/>
          </p:nvPr>
        </p:nvSpPr>
        <p:spPr/>
        <p:txBody>
          <a:bodyPr/>
          <a:lstStyle/>
          <a:p>
            <a:pPr algn="r"/>
            <a:r>
              <a:rPr lang="en-US" smtClean="0"/>
              <a:t>prof. Otruba</a:t>
            </a:r>
            <a:endParaRPr lang="en-US" dirty="0"/>
          </a:p>
        </p:txBody>
      </p:sp>
      <p:sp>
        <p:nvSpPr>
          <p:cNvPr id="5" name="Zástupný symbol pro číslo snímku 4"/>
          <p:cNvSpPr>
            <a:spLocks noGrp="1"/>
          </p:cNvSpPr>
          <p:nvPr>
            <p:ph type="sldNum" sz="quarter" idx="12"/>
          </p:nvPr>
        </p:nvSpPr>
        <p:spPr/>
        <p:txBody>
          <a:bodyPr/>
          <a:lstStyle/>
          <a:p>
            <a:fld id="{0CFEC368-1D7A-4F81-ABF6-AE0E36BAF64C}" type="slidenum">
              <a:rPr lang="en-US" smtClean="0"/>
              <a:pPr/>
              <a:t>32</a:t>
            </a:fld>
            <a:endParaRPr lang="en-US"/>
          </a:p>
        </p:txBody>
      </p:sp>
      <p:pic>
        <p:nvPicPr>
          <p:cNvPr id="7"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827584" y="1852296"/>
            <a:ext cx="7414938" cy="4466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ovéPole 5"/>
          <p:cNvSpPr txBox="1"/>
          <p:nvPr/>
        </p:nvSpPr>
        <p:spPr>
          <a:xfrm>
            <a:off x="3246869" y="2343438"/>
            <a:ext cx="518091" cy="369332"/>
          </a:xfrm>
          <a:prstGeom prst="rect">
            <a:avLst/>
          </a:prstGeom>
          <a:noFill/>
        </p:spPr>
        <p:txBody>
          <a:bodyPr wrap="none" rtlCol="0">
            <a:spAutoFit/>
          </a:bodyPr>
          <a:lstStyle/>
          <a:p>
            <a:r>
              <a:rPr lang="cs-CZ" dirty="0" smtClean="0"/>
              <a:t>x(t)</a:t>
            </a:r>
            <a:endParaRPr lang="cs-CZ" dirty="0"/>
          </a:p>
        </p:txBody>
      </p:sp>
      <p:sp>
        <p:nvSpPr>
          <p:cNvPr id="8" name="TextovéPole 7"/>
          <p:cNvSpPr txBox="1"/>
          <p:nvPr/>
        </p:nvSpPr>
        <p:spPr>
          <a:xfrm>
            <a:off x="3131840" y="5661248"/>
            <a:ext cx="518091" cy="369332"/>
          </a:xfrm>
          <a:prstGeom prst="rect">
            <a:avLst/>
          </a:prstGeom>
          <a:noFill/>
        </p:spPr>
        <p:txBody>
          <a:bodyPr wrap="none" rtlCol="0">
            <a:spAutoFit/>
          </a:bodyPr>
          <a:lstStyle/>
          <a:p>
            <a:r>
              <a:rPr lang="cs-CZ" dirty="0" smtClean="0"/>
              <a:t>y(t)</a:t>
            </a:r>
            <a:endParaRPr lang="cs-CZ" dirty="0"/>
          </a:p>
        </p:txBody>
      </p:sp>
      <p:cxnSp>
        <p:nvCxnSpPr>
          <p:cNvPr id="12" name="Přímá spojnice se šipkou 11"/>
          <p:cNvCxnSpPr/>
          <p:nvPr/>
        </p:nvCxnSpPr>
        <p:spPr>
          <a:xfrm flipV="1">
            <a:off x="6221823" y="1407334"/>
            <a:ext cx="0" cy="936104"/>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p:nvPr/>
        </p:nvCxnSpPr>
        <p:spPr>
          <a:xfrm>
            <a:off x="6221823" y="2343438"/>
            <a:ext cx="2020699" cy="0"/>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7" name="Přímá spojnice se šipkou 16"/>
          <p:cNvCxnSpPr/>
          <p:nvPr/>
        </p:nvCxnSpPr>
        <p:spPr>
          <a:xfrm flipV="1">
            <a:off x="6221823" y="2343438"/>
            <a:ext cx="0" cy="1013554"/>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2" name="Přímá spojnice se šipkou 21"/>
          <p:cNvCxnSpPr/>
          <p:nvPr/>
        </p:nvCxnSpPr>
        <p:spPr>
          <a:xfrm>
            <a:off x="6221823" y="3356992"/>
            <a:ext cx="2020699" cy="0"/>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6" name="TextovéPole 25"/>
          <p:cNvSpPr txBox="1"/>
          <p:nvPr/>
        </p:nvSpPr>
        <p:spPr>
          <a:xfrm>
            <a:off x="5796136" y="1852296"/>
            <a:ext cx="325730" cy="369332"/>
          </a:xfrm>
          <a:prstGeom prst="rect">
            <a:avLst/>
          </a:prstGeom>
          <a:noFill/>
        </p:spPr>
        <p:txBody>
          <a:bodyPr wrap="none" rtlCol="0">
            <a:spAutoFit/>
          </a:bodyPr>
          <a:lstStyle/>
          <a:p>
            <a:r>
              <a:rPr lang="cs-CZ" dirty="0" err="1" smtClean="0"/>
              <a:t>I</a:t>
            </a:r>
            <a:r>
              <a:rPr lang="cs-CZ" baseline="-25000" dirty="0" err="1" smtClean="0"/>
              <a:t>x</a:t>
            </a:r>
            <a:endParaRPr lang="cs-CZ" dirty="0"/>
          </a:p>
        </p:txBody>
      </p:sp>
      <p:sp>
        <p:nvSpPr>
          <p:cNvPr id="27" name="TextovéPole 26"/>
          <p:cNvSpPr txBox="1"/>
          <p:nvPr/>
        </p:nvSpPr>
        <p:spPr>
          <a:xfrm>
            <a:off x="5796136" y="2850215"/>
            <a:ext cx="325730" cy="369332"/>
          </a:xfrm>
          <a:prstGeom prst="rect">
            <a:avLst/>
          </a:prstGeom>
          <a:noFill/>
        </p:spPr>
        <p:txBody>
          <a:bodyPr wrap="none" rtlCol="0">
            <a:spAutoFit/>
          </a:bodyPr>
          <a:lstStyle/>
          <a:p>
            <a:r>
              <a:rPr lang="cs-CZ" dirty="0" err="1" smtClean="0"/>
              <a:t>I</a:t>
            </a:r>
            <a:r>
              <a:rPr lang="cs-CZ" baseline="-25000" dirty="0" err="1" smtClean="0"/>
              <a:t>y</a:t>
            </a:r>
            <a:endParaRPr lang="cs-CZ" dirty="0"/>
          </a:p>
        </p:txBody>
      </p:sp>
      <p:sp>
        <p:nvSpPr>
          <p:cNvPr id="28" name="Volný tvar 27"/>
          <p:cNvSpPr/>
          <p:nvPr/>
        </p:nvSpPr>
        <p:spPr>
          <a:xfrm>
            <a:off x="6340344" y="1700331"/>
            <a:ext cx="1753230" cy="370294"/>
          </a:xfrm>
          <a:custGeom>
            <a:avLst/>
            <a:gdLst>
              <a:gd name="connsiteX0" fmla="*/ 0 w 1753230"/>
              <a:gd name="connsiteY0" fmla="*/ 264495 h 370294"/>
              <a:gd name="connsiteX1" fmla="*/ 37785 w 1753230"/>
              <a:gd name="connsiteY1" fmla="*/ 287167 h 370294"/>
              <a:gd name="connsiteX2" fmla="*/ 143583 w 1753230"/>
              <a:gd name="connsiteY2" fmla="*/ 287167 h 370294"/>
              <a:gd name="connsiteX3" fmla="*/ 196482 w 1753230"/>
              <a:gd name="connsiteY3" fmla="*/ 234267 h 370294"/>
              <a:gd name="connsiteX4" fmla="*/ 219154 w 1753230"/>
              <a:gd name="connsiteY4" fmla="*/ 219153 h 370294"/>
              <a:gd name="connsiteX5" fmla="*/ 234268 w 1753230"/>
              <a:gd name="connsiteY5" fmla="*/ 196482 h 370294"/>
              <a:gd name="connsiteX6" fmla="*/ 287167 w 1753230"/>
              <a:gd name="connsiteY6" fmla="*/ 196482 h 370294"/>
              <a:gd name="connsiteX7" fmla="*/ 309838 w 1753230"/>
              <a:gd name="connsiteY7" fmla="*/ 204039 h 370294"/>
              <a:gd name="connsiteX8" fmla="*/ 324952 w 1753230"/>
              <a:gd name="connsiteY8" fmla="*/ 226710 h 370294"/>
              <a:gd name="connsiteX9" fmla="*/ 370294 w 1753230"/>
              <a:gd name="connsiteY9" fmla="*/ 249381 h 370294"/>
              <a:gd name="connsiteX10" fmla="*/ 415636 w 1753230"/>
              <a:gd name="connsiteY10" fmla="*/ 317395 h 370294"/>
              <a:gd name="connsiteX11" fmla="*/ 438307 w 1753230"/>
              <a:gd name="connsiteY11" fmla="*/ 332509 h 370294"/>
              <a:gd name="connsiteX12" fmla="*/ 498763 w 1753230"/>
              <a:gd name="connsiteY12" fmla="*/ 370294 h 370294"/>
              <a:gd name="connsiteX13" fmla="*/ 551663 w 1753230"/>
              <a:gd name="connsiteY13" fmla="*/ 340066 h 370294"/>
              <a:gd name="connsiteX14" fmla="*/ 566777 w 1753230"/>
              <a:gd name="connsiteY14" fmla="*/ 294724 h 370294"/>
              <a:gd name="connsiteX15" fmla="*/ 589448 w 1753230"/>
              <a:gd name="connsiteY15" fmla="*/ 309838 h 370294"/>
              <a:gd name="connsiteX16" fmla="*/ 634790 w 1753230"/>
              <a:gd name="connsiteY16" fmla="*/ 324952 h 370294"/>
              <a:gd name="connsiteX17" fmla="*/ 665018 w 1753230"/>
              <a:gd name="connsiteY17" fmla="*/ 317395 h 370294"/>
              <a:gd name="connsiteX18" fmla="*/ 687689 w 1753230"/>
              <a:gd name="connsiteY18" fmla="*/ 279609 h 370294"/>
              <a:gd name="connsiteX19" fmla="*/ 702803 w 1753230"/>
              <a:gd name="connsiteY19" fmla="*/ 234267 h 370294"/>
              <a:gd name="connsiteX20" fmla="*/ 710360 w 1753230"/>
              <a:gd name="connsiteY20" fmla="*/ 211596 h 370294"/>
              <a:gd name="connsiteX21" fmla="*/ 725474 w 1753230"/>
              <a:gd name="connsiteY21" fmla="*/ 181368 h 370294"/>
              <a:gd name="connsiteX22" fmla="*/ 755702 w 1753230"/>
              <a:gd name="connsiteY22" fmla="*/ 136026 h 370294"/>
              <a:gd name="connsiteX23" fmla="*/ 770816 w 1753230"/>
              <a:gd name="connsiteY23" fmla="*/ 105798 h 370294"/>
              <a:gd name="connsiteX24" fmla="*/ 778373 w 1753230"/>
              <a:gd name="connsiteY24" fmla="*/ 75570 h 370294"/>
              <a:gd name="connsiteX25" fmla="*/ 831273 w 1753230"/>
              <a:gd name="connsiteY25" fmla="*/ 0 h 370294"/>
              <a:gd name="connsiteX26" fmla="*/ 853944 w 1753230"/>
              <a:gd name="connsiteY26" fmla="*/ 30228 h 370294"/>
              <a:gd name="connsiteX27" fmla="*/ 869058 w 1753230"/>
              <a:gd name="connsiteY27" fmla="*/ 75570 h 370294"/>
              <a:gd name="connsiteX28" fmla="*/ 891729 w 1753230"/>
              <a:gd name="connsiteY28" fmla="*/ 120912 h 370294"/>
              <a:gd name="connsiteX29" fmla="*/ 914400 w 1753230"/>
              <a:gd name="connsiteY29" fmla="*/ 136026 h 370294"/>
              <a:gd name="connsiteX30" fmla="*/ 937071 w 1753230"/>
              <a:gd name="connsiteY30" fmla="*/ 113355 h 370294"/>
              <a:gd name="connsiteX31" fmla="*/ 959742 w 1753230"/>
              <a:gd name="connsiteY31" fmla="*/ 83127 h 370294"/>
              <a:gd name="connsiteX32" fmla="*/ 974856 w 1753230"/>
              <a:gd name="connsiteY32" fmla="*/ 158697 h 370294"/>
              <a:gd name="connsiteX33" fmla="*/ 997527 w 1753230"/>
              <a:gd name="connsiteY33" fmla="*/ 241824 h 370294"/>
              <a:gd name="connsiteX34" fmla="*/ 1012641 w 1753230"/>
              <a:gd name="connsiteY34" fmla="*/ 272052 h 370294"/>
              <a:gd name="connsiteX35" fmla="*/ 1057983 w 1753230"/>
              <a:gd name="connsiteY35" fmla="*/ 302281 h 370294"/>
              <a:gd name="connsiteX36" fmla="*/ 1178896 w 1753230"/>
              <a:gd name="connsiteY36" fmla="*/ 309838 h 370294"/>
              <a:gd name="connsiteX37" fmla="*/ 1209124 w 1753230"/>
              <a:gd name="connsiteY37" fmla="*/ 317395 h 370294"/>
              <a:gd name="connsiteX38" fmla="*/ 1231795 w 1753230"/>
              <a:gd name="connsiteY38" fmla="*/ 332509 h 370294"/>
              <a:gd name="connsiteX39" fmla="*/ 1254466 w 1753230"/>
              <a:gd name="connsiteY39" fmla="*/ 340066 h 370294"/>
              <a:gd name="connsiteX40" fmla="*/ 1299808 w 1753230"/>
              <a:gd name="connsiteY40" fmla="*/ 362737 h 370294"/>
              <a:gd name="connsiteX41" fmla="*/ 1405606 w 1753230"/>
              <a:gd name="connsiteY41" fmla="*/ 332509 h 370294"/>
              <a:gd name="connsiteX42" fmla="*/ 1450949 w 1753230"/>
              <a:gd name="connsiteY42" fmla="*/ 317395 h 370294"/>
              <a:gd name="connsiteX43" fmla="*/ 1473620 w 1753230"/>
              <a:gd name="connsiteY43" fmla="*/ 309838 h 370294"/>
              <a:gd name="connsiteX44" fmla="*/ 1518962 w 1753230"/>
              <a:gd name="connsiteY44" fmla="*/ 317395 h 370294"/>
              <a:gd name="connsiteX45" fmla="*/ 1526519 w 1753230"/>
              <a:gd name="connsiteY45" fmla="*/ 340066 h 370294"/>
              <a:gd name="connsiteX46" fmla="*/ 1549190 w 1753230"/>
              <a:gd name="connsiteY46" fmla="*/ 362737 h 370294"/>
              <a:gd name="connsiteX47" fmla="*/ 1579418 w 1753230"/>
              <a:gd name="connsiteY47" fmla="*/ 355180 h 370294"/>
              <a:gd name="connsiteX48" fmla="*/ 1617203 w 1753230"/>
              <a:gd name="connsiteY48" fmla="*/ 347623 h 370294"/>
              <a:gd name="connsiteX49" fmla="*/ 1662545 w 1753230"/>
              <a:gd name="connsiteY49" fmla="*/ 332509 h 370294"/>
              <a:gd name="connsiteX50" fmla="*/ 1685216 w 1753230"/>
              <a:gd name="connsiteY50" fmla="*/ 324952 h 370294"/>
              <a:gd name="connsiteX51" fmla="*/ 1753230 w 1753230"/>
              <a:gd name="connsiteY51" fmla="*/ 324952 h 37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753230" h="370294">
                <a:moveTo>
                  <a:pt x="0" y="264495"/>
                </a:moveTo>
                <a:cubicBezTo>
                  <a:pt x="12595" y="272052"/>
                  <a:pt x="23981" y="282147"/>
                  <a:pt x="37785" y="287167"/>
                </a:cubicBezTo>
                <a:cubicBezTo>
                  <a:pt x="76806" y="301357"/>
                  <a:pt x="102852" y="292258"/>
                  <a:pt x="143583" y="287167"/>
                </a:cubicBezTo>
                <a:cubicBezTo>
                  <a:pt x="156884" y="247263"/>
                  <a:pt x="144512" y="268913"/>
                  <a:pt x="196482" y="234267"/>
                </a:cubicBezTo>
                <a:lnTo>
                  <a:pt x="219154" y="219153"/>
                </a:lnTo>
                <a:cubicBezTo>
                  <a:pt x="224192" y="211596"/>
                  <a:pt x="227176" y="202156"/>
                  <a:pt x="234268" y="196482"/>
                </a:cubicBezTo>
                <a:cubicBezTo>
                  <a:pt x="251855" y="182413"/>
                  <a:pt x="268687" y="191202"/>
                  <a:pt x="287167" y="196482"/>
                </a:cubicBezTo>
                <a:cubicBezTo>
                  <a:pt x="294826" y="198670"/>
                  <a:pt x="302281" y="201520"/>
                  <a:pt x="309838" y="204039"/>
                </a:cubicBezTo>
                <a:cubicBezTo>
                  <a:pt x="314876" y="211596"/>
                  <a:pt x="318530" y="220288"/>
                  <a:pt x="324952" y="226710"/>
                </a:cubicBezTo>
                <a:cubicBezTo>
                  <a:pt x="339601" y="241359"/>
                  <a:pt x="351855" y="243235"/>
                  <a:pt x="370294" y="249381"/>
                </a:cubicBezTo>
                <a:cubicBezTo>
                  <a:pt x="439634" y="318721"/>
                  <a:pt x="333287" y="207594"/>
                  <a:pt x="415636" y="317395"/>
                </a:cubicBezTo>
                <a:cubicBezTo>
                  <a:pt x="421085" y="324661"/>
                  <a:pt x="431411" y="326598"/>
                  <a:pt x="438307" y="332509"/>
                </a:cubicBezTo>
                <a:cubicBezTo>
                  <a:pt x="484720" y="372291"/>
                  <a:pt x="448267" y="357670"/>
                  <a:pt x="498763" y="370294"/>
                </a:cubicBezTo>
                <a:cubicBezTo>
                  <a:pt x="524304" y="363909"/>
                  <a:pt x="537139" y="366209"/>
                  <a:pt x="551663" y="340066"/>
                </a:cubicBezTo>
                <a:cubicBezTo>
                  <a:pt x="559400" y="326139"/>
                  <a:pt x="566777" y="294724"/>
                  <a:pt x="566777" y="294724"/>
                </a:cubicBezTo>
                <a:cubicBezTo>
                  <a:pt x="574334" y="299762"/>
                  <a:pt x="581148" y="306149"/>
                  <a:pt x="589448" y="309838"/>
                </a:cubicBezTo>
                <a:cubicBezTo>
                  <a:pt x="604006" y="316308"/>
                  <a:pt x="634790" y="324952"/>
                  <a:pt x="634790" y="324952"/>
                </a:cubicBezTo>
                <a:cubicBezTo>
                  <a:pt x="644866" y="322433"/>
                  <a:pt x="657132" y="324154"/>
                  <a:pt x="665018" y="317395"/>
                </a:cubicBezTo>
                <a:cubicBezTo>
                  <a:pt x="676170" y="307836"/>
                  <a:pt x="681611" y="292981"/>
                  <a:pt x="687689" y="279609"/>
                </a:cubicBezTo>
                <a:cubicBezTo>
                  <a:pt x="694281" y="265105"/>
                  <a:pt x="697765" y="249381"/>
                  <a:pt x="702803" y="234267"/>
                </a:cubicBezTo>
                <a:cubicBezTo>
                  <a:pt x="705322" y="226710"/>
                  <a:pt x="706798" y="218721"/>
                  <a:pt x="710360" y="211596"/>
                </a:cubicBezTo>
                <a:cubicBezTo>
                  <a:pt x="715398" y="201520"/>
                  <a:pt x="719678" y="191028"/>
                  <a:pt x="725474" y="181368"/>
                </a:cubicBezTo>
                <a:cubicBezTo>
                  <a:pt x="734820" y="165792"/>
                  <a:pt x="747578" y="152273"/>
                  <a:pt x="755702" y="136026"/>
                </a:cubicBezTo>
                <a:cubicBezTo>
                  <a:pt x="760740" y="125950"/>
                  <a:pt x="766860" y="116346"/>
                  <a:pt x="770816" y="105798"/>
                </a:cubicBezTo>
                <a:cubicBezTo>
                  <a:pt x="774463" y="96073"/>
                  <a:pt x="773728" y="84860"/>
                  <a:pt x="778373" y="75570"/>
                </a:cubicBezTo>
                <a:cubicBezTo>
                  <a:pt x="787679" y="56958"/>
                  <a:pt x="817053" y="18959"/>
                  <a:pt x="831273" y="0"/>
                </a:cubicBezTo>
                <a:cubicBezTo>
                  <a:pt x="838830" y="10076"/>
                  <a:pt x="848311" y="18963"/>
                  <a:pt x="853944" y="30228"/>
                </a:cubicBezTo>
                <a:cubicBezTo>
                  <a:pt x="861069" y="44478"/>
                  <a:pt x="864020" y="60456"/>
                  <a:pt x="869058" y="75570"/>
                </a:cubicBezTo>
                <a:cubicBezTo>
                  <a:pt x="875204" y="94009"/>
                  <a:pt x="877080" y="106263"/>
                  <a:pt x="891729" y="120912"/>
                </a:cubicBezTo>
                <a:cubicBezTo>
                  <a:pt x="898151" y="127334"/>
                  <a:pt x="906843" y="130988"/>
                  <a:pt x="914400" y="136026"/>
                </a:cubicBezTo>
                <a:cubicBezTo>
                  <a:pt x="921957" y="128469"/>
                  <a:pt x="930116" y="121469"/>
                  <a:pt x="937071" y="113355"/>
                </a:cubicBezTo>
                <a:cubicBezTo>
                  <a:pt x="945268" y="103792"/>
                  <a:pt x="951679" y="73451"/>
                  <a:pt x="959742" y="83127"/>
                </a:cubicBezTo>
                <a:cubicBezTo>
                  <a:pt x="976188" y="102862"/>
                  <a:pt x="969818" y="133507"/>
                  <a:pt x="974856" y="158697"/>
                </a:cubicBezTo>
                <a:cubicBezTo>
                  <a:pt x="980384" y="186338"/>
                  <a:pt x="984743" y="216256"/>
                  <a:pt x="997527" y="241824"/>
                </a:cubicBezTo>
                <a:cubicBezTo>
                  <a:pt x="1002565" y="251900"/>
                  <a:pt x="1006093" y="262885"/>
                  <a:pt x="1012641" y="272052"/>
                </a:cubicBezTo>
                <a:cubicBezTo>
                  <a:pt x="1024447" y="288580"/>
                  <a:pt x="1037469" y="300122"/>
                  <a:pt x="1057983" y="302281"/>
                </a:cubicBezTo>
                <a:cubicBezTo>
                  <a:pt x="1098144" y="306508"/>
                  <a:pt x="1138592" y="307319"/>
                  <a:pt x="1178896" y="309838"/>
                </a:cubicBezTo>
                <a:cubicBezTo>
                  <a:pt x="1188972" y="312357"/>
                  <a:pt x="1199578" y="313304"/>
                  <a:pt x="1209124" y="317395"/>
                </a:cubicBezTo>
                <a:cubicBezTo>
                  <a:pt x="1217472" y="320973"/>
                  <a:pt x="1223671" y="328447"/>
                  <a:pt x="1231795" y="332509"/>
                </a:cubicBezTo>
                <a:cubicBezTo>
                  <a:pt x="1238920" y="336071"/>
                  <a:pt x="1247341" y="336504"/>
                  <a:pt x="1254466" y="340066"/>
                </a:cubicBezTo>
                <a:cubicBezTo>
                  <a:pt x="1313064" y="369365"/>
                  <a:pt x="1242824" y="343742"/>
                  <a:pt x="1299808" y="362737"/>
                </a:cubicBezTo>
                <a:cubicBezTo>
                  <a:pt x="1375720" y="343759"/>
                  <a:pt x="1340558" y="354192"/>
                  <a:pt x="1405606" y="332509"/>
                </a:cubicBezTo>
                <a:lnTo>
                  <a:pt x="1450949" y="317395"/>
                </a:lnTo>
                <a:lnTo>
                  <a:pt x="1473620" y="309838"/>
                </a:lnTo>
                <a:cubicBezTo>
                  <a:pt x="1488734" y="312357"/>
                  <a:pt x="1505658" y="309793"/>
                  <a:pt x="1518962" y="317395"/>
                </a:cubicBezTo>
                <a:cubicBezTo>
                  <a:pt x="1525878" y="321347"/>
                  <a:pt x="1522100" y="333438"/>
                  <a:pt x="1526519" y="340066"/>
                </a:cubicBezTo>
                <a:cubicBezTo>
                  <a:pt x="1532447" y="348958"/>
                  <a:pt x="1541633" y="355180"/>
                  <a:pt x="1549190" y="362737"/>
                </a:cubicBezTo>
                <a:cubicBezTo>
                  <a:pt x="1559266" y="360218"/>
                  <a:pt x="1569279" y="357433"/>
                  <a:pt x="1579418" y="355180"/>
                </a:cubicBezTo>
                <a:cubicBezTo>
                  <a:pt x="1591957" y="352394"/>
                  <a:pt x="1604811" y="351003"/>
                  <a:pt x="1617203" y="347623"/>
                </a:cubicBezTo>
                <a:cubicBezTo>
                  <a:pt x="1632573" y="343431"/>
                  <a:pt x="1647431" y="337547"/>
                  <a:pt x="1662545" y="332509"/>
                </a:cubicBezTo>
                <a:cubicBezTo>
                  <a:pt x="1670102" y="329990"/>
                  <a:pt x="1677250" y="324952"/>
                  <a:pt x="1685216" y="324952"/>
                </a:cubicBezTo>
                <a:lnTo>
                  <a:pt x="1753230" y="32495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9" name="Volný tvar 28"/>
          <p:cNvSpPr/>
          <p:nvPr/>
        </p:nvSpPr>
        <p:spPr>
          <a:xfrm>
            <a:off x="6461256" y="2696295"/>
            <a:ext cx="1791015" cy="583454"/>
          </a:xfrm>
          <a:custGeom>
            <a:avLst/>
            <a:gdLst>
              <a:gd name="connsiteX0" fmla="*/ 0 w 1791015"/>
              <a:gd name="connsiteY0" fmla="*/ 182931 h 583454"/>
              <a:gd name="connsiteX1" fmla="*/ 37785 w 1791015"/>
              <a:gd name="connsiteY1" fmla="*/ 213160 h 583454"/>
              <a:gd name="connsiteX2" fmla="*/ 60456 w 1791015"/>
              <a:gd name="connsiteY2" fmla="*/ 228274 h 583454"/>
              <a:gd name="connsiteX3" fmla="*/ 68013 w 1791015"/>
              <a:gd name="connsiteY3" fmla="*/ 250945 h 583454"/>
              <a:gd name="connsiteX4" fmla="*/ 83127 w 1791015"/>
              <a:gd name="connsiteY4" fmla="*/ 273616 h 583454"/>
              <a:gd name="connsiteX5" fmla="*/ 98242 w 1791015"/>
              <a:gd name="connsiteY5" fmla="*/ 318958 h 583454"/>
              <a:gd name="connsiteX6" fmla="*/ 90684 w 1791015"/>
              <a:gd name="connsiteY6" fmla="*/ 364300 h 583454"/>
              <a:gd name="connsiteX7" fmla="*/ 113356 w 1791015"/>
              <a:gd name="connsiteY7" fmla="*/ 424756 h 583454"/>
              <a:gd name="connsiteX8" fmla="*/ 136027 w 1791015"/>
              <a:gd name="connsiteY8" fmla="*/ 432313 h 583454"/>
              <a:gd name="connsiteX9" fmla="*/ 196483 w 1791015"/>
              <a:gd name="connsiteY9" fmla="*/ 462541 h 583454"/>
              <a:gd name="connsiteX10" fmla="*/ 219154 w 1791015"/>
              <a:gd name="connsiteY10" fmla="*/ 447427 h 583454"/>
              <a:gd name="connsiteX11" fmla="*/ 241825 w 1791015"/>
              <a:gd name="connsiteY11" fmla="*/ 439870 h 583454"/>
              <a:gd name="connsiteX12" fmla="*/ 226711 w 1791015"/>
              <a:gd name="connsiteY12" fmla="*/ 371857 h 583454"/>
              <a:gd name="connsiteX13" fmla="*/ 241825 w 1791015"/>
              <a:gd name="connsiteY13" fmla="*/ 296287 h 583454"/>
              <a:gd name="connsiteX14" fmla="*/ 287167 w 1791015"/>
              <a:gd name="connsiteY14" fmla="*/ 281173 h 583454"/>
              <a:gd name="connsiteX15" fmla="*/ 309838 w 1791015"/>
              <a:gd name="connsiteY15" fmla="*/ 266059 h 583454"/>
              <a:gd name="connsiteX16" fmla="*/ 347623 w 1791015"/>
              <a:gd name="connsiteY16" fmla="*/ 273616 h 583454"/>
              <a:gd name="connsiteX17" fmla="*/ 392965 w 1791015"/>
              <a:gd name="connsiteY17" fmla="*/ 250945 h 583454"/>
              <a:gd name="connsiteX18" fmla="*/ 438308 w 1791015"/>
              <a:gd name="connsiteY18" fmla="*/ 258502 h 583454"/>
              <a:gd name="connsiteX19" fmla="*/ 453422 w 1791015"/>
              <a:gd name="connsiteY19" fmla="*/ 281173 h 583454"/>
              <a:gd name="connsiteX20" fmla="*/ 506321 w 1791015"/>
              <a:gd name="connsiteY20" fmla="*/ 273616 h 583454"/>
              <a:gd name="connsiteX21" fmla="*/ 528992 w 1791015"/>
              <a:gd name="connsiteY21" fmla="*/ 258502 h 583454"/>
              <a:gd name="connsiteX22" fmla="*/ 536549 w 1791015"/>
              <a:gd name="connsiteY22" fmla="*/ 235831 h 583454"/>
              <a:gd name="connsiteX23" fmla="*/ 544106 w 1791015"/>
              <a:gd name="connsiteY23" fmla="*/ 160260 h 583454"/>
              <a:gd name="connsiteX24" fmla="*/ 551663 w 1791015"/>
              <a:gd name="connsiteY24" fmla="*/ 130032 h 583454"/>
              <a:gd name="connsiteX25" fmla="*/ 574334 w 1791015"/>
              <a:gd name="connsiteY25" fmla="*/ 114918 h 583454"/>
              <a:gd name="connsiteX26" fmla="*/ 597005 w 1791015"/>
              <a:gd name="connsiteY26" fmla="*/ 107361 h 583454"/>
              <a:gd name="connsiteX27" fmla="*/ 687689 w 1791015"/>
              <a:gd name="connsiteY27" fmla="*/ 84690 h 583454"/>
              <a:gd name="connsiteX28" fmla="*/ 695246 w 1791015"/>
              <a:gd name="connsiteY28" fmla="*/ 54462 h 583454"/>
              <a:gd name="connsiteX29" fmla="*/ 702804 w 1791015"/>
              <a:gd name="connsiteY29" fmla="*/ 1563 h 583454"/>
              <a:gd name="connsiteX30" fmla="*/ 710361 w 1791015"/>
              <a:gd name="connsiteY30" fmla="*/ 31791 h 583454"/>
              <a:gd name="connsiteX31" fmla="*/ 740589 w 1791015"/>
              <a:gd name="connsiteY31" fmla="*/ 77133 h 583454"/>
              <a:gd name="connsiteX32" fmla="*/ 801045 w 1791015"/>
              <a:gd name="connsiteY32" fmla="*/ 99804 h 583454"/>
              <a:gd name="connsiteX33" fmla="*/ 846387 w 1791015"/>
              <a:gd name="connsiteY33" fmla="*/ 145146 h 583454"/>
              <a:gd name="connsiteX34" fmla="*/ 876615 w 1791015"/>
              <a:gd name="connsiteY34" fmla="*/ 296287 h 583454"/>
              <a:gd name="connsiteX35" fmla="*/ 914400 w 1791015"/>
              <a:gd name="connsiteY35" fmla="*/ 334072 h 583454"/>
              <a:gd name="connsiteX36" fmla="*/ 944628 w 1791015"/>
              <a:gd name="connsiteY36" fmla="*/ 364300 h 583454"/>
              <a:gd name="connsiteX37" fmla="*/ 989970 w 1791015"/>
              <a:gd name="connsiteY37" fmla="*/ 379414 h 583454"/>
              <a:gd name="connsiteX38" fmla="*/ 997527 w 1791015"/>
              <a:gd name="connsiteY38" fmla="*/ 424756 h 583454"/>
              <a:gd name="connsiteX39" fmla="*/ 1005084 w 1791015"/>
              <a:gd name="connsiteY39" fmla="*/ 454984 h 583454"/>
              <a:gd name="connsiteX40" fmla="*/ 1110883 w 1791015"/>
              <a:gd name="connsiteY40" fmla="*/ 462541 h 583454"/>
              <a:gd name="connsiteX41" fmla="*/ 1231795 w 1791015"/>
              <a:gd name="connsiteY41" fmla="*/ 439870 h 583454"/>
              <a:gd name="connsiteX42" fmla="*/ 1314923 w 1791015"/>
              <a:gd name="connsiteY42" fmla="*/ 371857 h 583454"/>
              <a:gd name="connsiteX43" fmla="*/ 1375379 w 1791015"/>
              <a:gd name="connsiteY43" fmla="*/ 296287 h 583454"/>
              <a:gd name="connsiteX44" fmla="*/ 1382936 w 1791015"/>
              <a:gd name="connsiteY44" fmla="*/ 266059 h 583454"/>
              <a:gd name="connsiteX45" fmla="*/ 1390493 w 1791015"/>
              <a:gd name="connsiteY45" fmla="*/ 296287 h 583454"/>
              <a:gd name="connsiteX46" fmla="*/ 1443392 w 1791015"/>
              <a:gd name="connsiteY46" fmla="*/ 402085 h 583454"/>
              <a:gd name="connsiteX47" fmla="*/ 1466063 w 1791015"/>
              <a:gd name="connsiteY47" fmla="*/ 500326 h 583454"/>
              <a:gd name="connsiteX48" fmla="*/ 1481177 w 1791015"/>
              <a:gd name="connsiteY48" fmla="*/ 515441 h 583454"/>
              <a:gd name="connsiteX49" fmla="*/ 1496291 w 1791015"/>
              <a:gd name="connsiteY49" fmla="*/ 500326 h 583454"/>
              <a:gd name="connsiteX50" fmla="*/ 1511405 w 1791015"/>
              <a:gd name="connsiteY50" fmla="*/ 477655 h 583454"/>
              <a:gd name="connsiteX51" fmla="*/ 1534076 w 1791015"/>
              <a:gd name="connsiteY51" fmla="*/ 462541 h 583454"/>
              <a:gd name="connsiteX52" fmla="*/ 1564304 w 1791015"/>
              <a:gd name="connsiteY52" fmla="*/ 507884 h 583454"/>
              <a:gd name="connsiteX53" fmla="*/ 1602089 w 1791015"/>
              <a:gd name="connsiteY53" fmla="*/ 575897 h 583454"/>
              <a:gd name="connsiteX54" fmla="*/ 1624761 w 1791015"/>
              <a:gd name="connsiteY54" fmla="*/ 583454 h 583454"/>
              <a:gd name="connsiteX55" fmla="*/ 1692774 w 1791015"/>
              <a:gd name="connsiteY55" fmla="*/ 522998 h 583454"/>
              <a:gd name="connsiteX56" fmla="*/ 1745673 w 1791015"/>
              <a:gd name="connsiteY56" fmla="*/ 454984 h 583454"/>
              <a:gd name="connsiteX57" fmla="*/ 1760787 w 1791015"/>
              <a:gd name="connsiteY57" fmla="*/ 341629 h 583454"/>
              <a:gd name="connsiteX58" fmla="*/ 1783458 w 1791015"/>
              <a:gd name="connsiteY58" fmla="*/ 311401 h 583454"/>
              <a:gd name="connsiteX59" fmla="*/ 1791015 w 1791015"/>
              <a:gd name="connsiteY59" fmla="*/ 198045 h 583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791015" h="583454">
                <a:moveTo>
                  <a:pt x="0" y="182931"/>
                </a:moveTo>
                <a:cubicBezTo>
                  <a:pt x="12595" y="193007"/>
                  <a:pt x="24881" y="203482"/>
                  <a:pt x="37785" y="213160"/>
                </a:cubicBezTo>
                <a:cubicBezTo>
                  <a:pt x="45051" y="218610"/>
                  <a:pt x="54782" y="221182"/>
                  <a:pt x="60456" y="228274"/>
                </a:cubicBezTo>
                <a:cubicBezTo>
                  <a:pt x="65432" y="234494"/>
                  <a:pt x="64451" y="243820"/>
                  <a:pt x="68013" y="250945"/>
                </a:cubicBezTo>
                <a:cubicBezTo>
                  <a:pt x="72075" y="259069"/>
                  <a:pt x="79438" y="265316"/>
                  <a:pt x="83127" y="273616"/>
                </a:cubicBezTo>
                <a:cubicBezTo>
                  <a:pt x="89598" y="288174"/>
                  <a:pt x="98242" y="318958"/>
                  <a:pt x="98242" y="318958"/>
                </a:cubicBezTo>
                <a:cubicBezTo>
                  <a:pt x="95723" y="334072"/>
                  <a:pt x="88517" y="349131"/>
                  <a:pt x="90684" y="364300"/>
                </a:cubicBezTo>
                <a:cubicBezTo>
                  <a:pt x="93728" y="385606"/>
                  <a:pt x="101417" y="406848"/>
                  <a:pt x="113356" y="424756"/>
                </a:cubicBezTo>
                <a:cubicBezTo>
                  <a:pt x="117775" y="431384"/>
                  <a:pt x="128902" y="428751"/>
                  <a:pt x="136027" y="432313"/>
                </a:cubicBezTo>
                <a:cubicBezTo>
                  <a:pt x="207412" y="468005"/>
                  <a:pt x="145360" y="445500"/>
                  <a:pt x="196483" y="462541"/>
                </a:cubicBezTo>
                <a:cubicBezTo>
                  <a:pt x="204040" y="457503"/>
                  <a:pt x="211030" y="451489"/>
                  <a:pt x="219154" y="447427"/>
                </a:cubicBezTo>
                <a:cubicBezTo>
                  <a:pt x="226279" y="443865"/>
                  <a:pt x="239637" y="447529"/>
                  <a:pt x="241825" y="439870"/>
                </a:cubicBezTo>
                <a:cubicBezTo>
                  <a:pt x="245917" y="425547"/>
                  <a:pt x="232376" y="388853"/>
                  <a:pt x="226711" y="371857"/>
                </a:cubicBezTo>
                <a:cubicBezTo>
                  <a:pt x="231749" y="346667"/>
                  <a:pt x="227575" y="317661"/>
                  <a:pt x="241825" y="296287"/>
                </a:cubicBezTo>
                <a:cubicBezTo>
                  <a:pt x="250662" y="283031"/>
                  <a:pt x="273911" y="290010"/>
                  <a:pt x="287167" y="281173"/>
                </a:cubicBezTo>
                <a:lnTo>
                  <a:pt x="309838" y="266059"/>
                </a:lnTo>
                <a:cubicBezTo>
                  <a:pt x="322433" y="268578"/>
                  <a:pt x="334779" y="273616"/>
                  <a:pt x="347623" y="273616"/>
                </a:cubicBezTo>
                <a:cubicBezTo>
                  <a:pt x="363267" y="273616"/>
                  <a:pt x="381503" y="258587"/>
                  <a:pt x="392965" y="250945"/>
                </a:cubicBezTo>
                <a:cubicBezTo>
                  <a:pt x="408079" y="253464"/>
                  <a:pt x="424603" y="251650"/>
                  <a:pt x="438308" y="258502"/>
                </a:cubicBezTo>
                <a:cubicBezTo>
                  <a:pt x="446432" y="262564"/>
                  <a:pt x="444556" y="279203"/>
                  <a:pt x="453422" y="281173"/>
                </a:cubicBezTo>
                <a:cubicBezTo>
                  <a:pt x="470810" y="285037"/>
                  <a:pt x="488688" y="276135"/>
                  <a:pt x="506321" y="273616"/>
                </a:cubicBezTo>
                <a:cubicBezTo>
                  <a:pt x="513878" y="268578"/>
                  <a:pt x="523318" y="265594"/>
                  <a:pt x="528992" y="258502"/>
                </a:cubicBezTo>
                <a:cubicBezTo>
                  <a:pt x="533968" y="252282"/>
                  <a:pt x="535338" y="243704"/>
                  <a:pt x="536549" y="235831"/>
                </a:cubicBezTo>
                <a:cubicBezTo>
                  <a:pt x="540398" y="210809"/>
                  <a:pt x="540526" y="185322"/>
                  <a:pt x="544106" y="160260"/>
                </a:cubicBezTo>
                <a:cubicBezTo>
                  <a:pt x="545575" y="149978"/>
                  <a:pt x="545902" y="138674"/>
                  <a:pt x="551663" y="130032"/>
                </a:cubicBezTo>
                <a:cubicBezTo>
                  <a:pt x="556701" y="122475"/>
                  <a:pt x="566210" y="118980"/>
                  <a:pt x="574334" y="114918"/>
                </a:cubicBezTo>
                <a:cubicBezTo>
                  <a:pt x="581459" y="111356"/>
                  <a:pt x="589308" y="109413"/>
                  <a:pt x="597005" y="107361"/>
                </a:cubicBezTo>
                <a:cubicBezTo>
                  <a:pt x="627111" y="99333"/>
                  <a:pt x="657461" y="92247"/>
                  <a:pt x="687689" y="84690"/>
                </a:cubicBezTo>
                <a:cubicBezTo>
                  <a:pt x="690208" y="74614"/>
                  <a:pt x="693388" y="64681"/>
                  <a:pt x="695246" y="54462"/>
                </a:cubicBezTo>
                <a:cubicBezTo>
                  <a:pt x="698433" y="36937"/>
                  <a:pt x="692923" y="16383"/>
                  <a:pt x="702804" y="1563"/>
                </a:cubicBezTo>
                <a:cubicBezTo>
                  <a:pt x="708565" y="-7079"/>
                  <a:pt x="705716" y="22501"/>
                  <a:pt x="710361" y="31791"/>
                </a:cubicBezTo>
                <a:cubicBezTo>
                  <a:pt x="718485" y="48038"/>
                  <a:pt x="723356" y="71389"/>
                  <a:pt x="740589" y="77133"/>
                </a:cubicBezTo>
                <a:cubicBezTo>
                  <a:pt x="776129" y="88980"/>
                  <a:pt x="755864" y="81732"/>
                  <a:pt x="801045" y="99804"/>
                </a:cubicBezTo>
                <a:cubicBezTo>
                  <a:pt x="816159" y="114918"/>
                  <a:pt x="845264" y="123801"/>
                  <a:pt x="846387" y="145146"/>
                </a:cubicBezTo>
                <a:cubicBezTo>
                  <a:pt x="854363" y="296685"/>
                  <a:pt x="808476" y="273574"/>
                  <a:pt x="876615" y="296287"/>
                </a:cubicBezTo>
                <a:cubicBezTo>
                  <a:pt x="905723" y="339950"/>
                  <a:pt x="875216" y="300485"/>
                  <a:pt x="914400" y="334072"/>
                </a:cubicBezTo>
                <a:cubicBezTo>
                  <a:pt x="925219" y="343346"/>
                  <a:pt x="932409" y="356969"/>
                  <a:pt x="944628" y="364300"/>
                </a:cubicBezTo>
                <a:cubicBezTo>
                  <a:pt x="958289" y="372497"/>
                  <a:pt x="989970" y="379414"/>
                  <a:pt x="989970" y="379414"/>
                </a:cubicBezTo>
                <a:cubicBezTo>
                  <a:pt x="992489" y="394528"/>
                  <a:pt x="994522" y="409731"/>
                  <a:pt x="997527" y="424756"/>
                </a:cubicBezTo>
                <a:cubicBezTo>
                  <a:pt x="999564" y="434940"/>
                  <a:pt x="995231" y="451700"/>
                  <a:pt x="1005084" y="454984"/>
                </a:cubicBezTo>
                <a:cubicBezTo>
                  <a:pt x="1038626" y="466165"/>
                  <a:pt x="1075617" y="460022"/>
                  <a:pt x="1110883" y="462541"/>
                </a:cubicBezTo>
                <a:cubicBezTo>
                  <a:pt x="1151187" y="454984"/>
                  <a:pt x="1192366" y="451135"/>
                  <a:pt x="1231795" y="439870"/>
                </a:cubicBezTo>
                <a:cubicBezTo>
                  <a:pt x="1263218" y="430892"/>
                  <a:pt x="1295125" y="391655"/>
                  <a:pt x="1314923" y="371857"/>
                </a:cubicBezTo>
                <a:cubicBezTo>
                  <a:pt x="1363093" y="323687"/>
                  <a:pt x="1343545" y="349344"/>
                  <a:pt x="1375379" y="296287"/>
                </a:cubicBezTo>
                <a:cubicBezTo>
                  <a:pt x="1377898" y="286211"/>
                  <a:pt x="1372550" y="266059"/>
                  <a:pt x="1382936" y="266059"/>
                </a:cubicBezTo>
                <a:cubicBezTo>
                  <a:pt x="1393322" y="266059"/>
                  <a:pt x="1387000" y="286506"/>
                  <a:pt x="1390493" y="296287"/>
                </a:cubicBezTo>
                <a:cubicBezTo>
                  <a:pt x="1418259" y="374031"/>
                  <a:pt x="1407757" y="354572"/>
                  <a:pt x="1443392" y="402085"/>
                </a:cubicBezTo>
                <a:cubicBezTo>
                  <a:pt x="1449531" y="463476"/>
                  <a:pt x="1437739" y="464921"/>
                  <a:pt x="1466063" y="500326"/>
                </a:cubicBezTo>
                <a:cubicBezTo>
                  <a:pt x="1470514" y="505890"/>
                  <a:pt x="1476139" y="510403"/>
                  <a:pt x="1481177" y="515441"/>
                </a:cubicBezTo>
                <a:cubicBezTo>
                  <a:pt x="1486215" y="510403"/>
                  <a:pt x="1491840" y="505890"/>
                  <a:pt x="1496291" y="500326"/>
                </a:cubicBezTo>
                <a:cubicBezTo>
                  <a:pt x="1501965" y="493234"/>
                  <a:pt x="1504983" y="484077"/>
                  <a:pt x="1511405" y="477655"/>
                </a:cubicBezTo>
                <a:cubicBezTo>
                  <a:pt x="1517827" y="471233"/>
                  <a:pt x="1526519" y="467579"/>
                  <a:pt x="1534076" y="462541"/>
                </a:cubicBezTo>
                <a:cubicBezTo>
                  <a:pt x="1544152" y="477655"/>
                  <a:pt x="1558560" y="490651"/>
                  <a:pt x="1564304" y="507884"/>
                </a:cubicBezTo>
                <a:cubicBezTo>
                  <a:pt x="1570958" y="527846"/>
                  <a:pt x="1582600" y="569401"/>
                  <a:pt x="1602089" y="575897"/>
                </a:cubicBezTo>
                <a:lnTo>
                  <a:pt x="1624761" y="583454"/>
                </a:lnTo>
                <a:cubicBezTo>
                  <a:pt x="1652019" y="565282"/>
                  <a:pt x="1672069" y="554056"/>
                  <a:pt x="1692774" y="522998"/>
                </a:cubicBezTo>
                <a:cubicBezTo>
                  <a:pt x="1728930" y="468763"/>
                  <a:pt x="1710157" y="490500"/>
                  <a:pt x="1745673" y="454984"/>
                </a:cubicBezTo>
                <a:cubicBezTo>
                  <a:pt x="1745751" y="454207"/>
                  <a:pt x="1752708" y="359806"/>
                  <a:pt x="1760787" y="341629"/>
                </a:cubicBezTo>
                <a:cubicBezTo>
                  <a:pt x="1765902" y="330120"/>
                  <a:pt x="1775901" y="321477"/>
                  <a:pt x="1783458" y="311401"/>
                </a:cubicBezTo>
                <a:cubicBezTo>
                  <a:pt x="1791194" y="203090"/>
                  <a:pt x="1791015" y="240959"/>
                  <a:pt x="1791015" y="198045"/>
                </a:cubicBez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cxnSp>
        <p:nvCxnSpPr>
          <p:cNvPr id="1028" name="Přímá spojnice se šipkou 1027"/>
          <p:cNvCxnSpPr/>
          <p:nvPr/>
        </p:nvCxnSpPr>
        <p:spPr>
          <a:xfrm flipV="1">
            <a:off x="6300192" y="4869160"/>
            <a:ext cx="0" cy="1161420"/>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030" name="Přímá spojnice se šipkou 1029"/>
          <p:cNvCxnSpPr/>
          <p:nvPr/>
        </p:nvCxnSpPr>
        <p:spPr>
          <a:xfrm>
            <a:off x="6300192" y="6030580"/>
            <a:ext cx="1872208" cy="0"/>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032" name="Volný tvar 1031"/>
          <p:cNvSpPr/>
          <p:nvPr/>
        </p:nvSpPr>
        <p:spPr>
          <a:xfrm>
            <a:off x="6363015" y="5199233"/>
            <a:ext cx="1624760" cy="491207"/>
          </a:xfrm>
          <a:custGeom>
            <a:avLst/>
            <a:gdLst>
              <a:gd name="connsiteX0" fmla="*/ 0 w 1624760"/>
              <a:gd name="connsiteY0" fmla="*/ 476093 h 491207"/>
              <a:gd name="connsiteX1" fmla="*/ 75570 w 1624760"/>
              <a:gd name="connsiteY1" fmla="*/ 483650 h 491207"/>
              <a:gd name="connsiteX2" fmla="*/ 98241 w 1624760"/>
              <a:gd name="connsiteY2" fmla="*/ 491207 h 491207"/>
              <a:gd name="connsiteX3" fmla="*/ 158697 w 1624760"/>
              <a:gd name="connsiteY3" fmla="*/ 476093 h 491207"/>
              <a:gd name="connsiteX4" fmla="*/ 249382 w 1624760"/>
              <a:gd name="connsiteY4" fmla="*/ 483650 h 491207"/>
              <a:gd name="connsiteX5" fmla="*/ 272053 w 1624760"/>
              <a:gd name="connsiteY5" fmla="*/ 468536 h 491207"/>
              <a:gd name="connsiteX6" fmla="*/ 347623 w 1624760"/>
              <a:gd name="connsiteY6" fmla="*/ 476093 h 491207"/>
              <a:gd name="connsiteX7" fmla="*/ 612119 w 1624760"/>
              <a:gd name="connsiteY7" fmla="*/ 468536 h 491207"/>
              <a:gd name="connsiteX8" fmla="*/ 627233 w 1624760"/>
              <a:gd name="connsiteY8" fmla="*/ 445865 h 491207"/>
              <a:gd name="connsiteX9" fmla="*/ 649904 w 1624760"/>
              <a:gd name="connsiteY9" fmla="*/ 400522 h 491207"/>
              <a:gd name="connsiteX10" fmla="*/ 657461 w 1624760"/>
              <a:gd name="connsiteY10" fmla="*/ 347623 h 491207"/>
              <a:gd name="connsiteX11" fmla="*/ 665018 w 1624760"/>
              <a:gd name="connsiteY11" fmla="*/ 287167 h 491207"/>
              <a:gd name="connsiteX12" fmla="*/ 687689 w 1624760"/>
              <a:gd name="connsiteY12" fmla="*/ 211597 h 491207"/>
              <a:gd name="connsiteX13" fmla="*/ 710360 w 1624760"/>
              <a:gd name="connsiteY13" fmla="*/ 151141 h 491207"/>
              <a:gd name="connsiteX14" fmla="*/ 740588 w 1624760"/>
              <a:gd name="connsiteY14" fmla="*/ 136027 h 491207"/>
              <a:gd name="connsiteX15" fmla="*/ 755702 w 1624760"/>
              <a:gd name="connsiteY15" fmla="*/ 120912 h 491207"/>
              <a:gd name="connsiteX16" fmla="*/ 778373 w 1624760"/>
              <a:gd name="connsiteY16" fmla="*/ 52899 h 491207"/>
              <a:gd name="connsiteX17" fmla="*/ 785930 w 1624760"/>
              <a:gd name="connsiteY17" fmla="*/ 0 h 491207"/>
              <a:gd name="connsiteX18" fmla="*/ 801045 w 1624760"/>
              <a:gd name="connsiteY18" fmla="*/ 45342 h 491207"/>
              <a:gd name="connsiteX19" fmla="*/ 816159 w 1624760"/>
              <a:gd name="connsiteY19" fmla="*/ 105798 h 491207"/>
              <a:gd name="connsiteX20" fmla="*/ 831273 w 1624760"/>
              <a:gd name="connsiteY20" fmla="*/ 151141 h 491207"/>
              <a:gd name="connsiteX21" fmla="*/ 861501 w 1624760"/>
              <a:gd name="connsiteY21" fmla="*/ 196483 h 491207"/>
              <a:gd name="connsiteX22" fmla="*/ 884172 w 1624760"/>
              <a:gd name="connsiteY22" fmla="*/ 249382 h 491207"/>
              <a:gd name="connsiteX23" fmla="*/ 899286 w 1624760"/>
              <a:gd name="connsiteY23" fmla="*/ 294724 h 491207"/>
              <a:gd name="connsiteX24" fmla="*/ 914400 w 1624760"/>
              <a:gd name="connsiteY24" fmla="*/ 317395 h 491207"/>
              <a:gd name="connsiteX25" fmla="*/ 937071 w 1624760"/>
              <a:gd name="connsiteY25" fmla="*/ 362737 h 491207"/>
              <a:gd name="connsiteX26" fmla="*/ 959742 w 1624760"/>
              <a:gd name="connsiteY26" fmla="*/ 370294 h 491207"/>
              <a:gd name="connsiteX27" fmla="*/ 982413 w 1624760"/>
              <a:gd name="connsiteY27" fmla="*/ 415636 h 491207"/>
              <a:gd name="connsiteX28" fmla="*/ 1005084 w 1624760"/>
              <a:gd name="connsiteY28" fmla="*/ 430750 h 491207"/>
              <a:gd name="connsiteX29" fmla="*/ 1020198 w 1624760"/>
              <a:gd name="connsiteY29" fmla="*/ 445865 h 491207"/>
              <a:gd name="connsiteX30" fmla="*/ 1133554 w 1624760"/>
              <a:gd name="connsiteY30" fmla="*/ 453422 h 491207"/>
              <a:gd name="connsiteX31" fmla="*/ 1171339 w 1624760"/>
              <a:gd name="connsiteY31" fmla="*/ 460979 h 491207"/>
              <a:gd name="connsiteX32" fmla="*/ 1292251 w 1624760"/>
              <a:gd name="connsiteY32" fmla="*/ 445865 h 491207"/>
              <a:gd name="connsiteX33" fmla="*/ 1337593 w 1624760"/>
              <a:gd name="connsiteY33" fmla="*/ 476093 h 491207"/>
              <a:gd name="connsiteX34" fmla="*/ 1382935 w 1624760"/>
              <a:gd name="connsiteY34" fmla="*/ 491207 h 491207"/>
              <a:gd name="connsiteX35" fmla="*/ 1458506 w 1624760"/>
              <a:gd name="connsiteY35" fmla="*/ 483650 h 491207"/>
              <a:gd name="connsiteX36" fmla="*/ 1466063 w 1624760"/>
              <a:gd name="connsiteY36" fmla="*/ 460979 h 491207"/>
              <a:gd name="connsiteX37" fmla="*/ 1488734 w 1624760"/>
              <a:gd name="connsiteY37" fmla="*/ 445865 h 491207"/>
              <a:gd name="connsiteX38" fmla="*/ 1526519 w 1624760"/>
              <a:gd name="connsiteY38" fmla="*/ 408079 h 491207"/>
              <a:gd name="connsiteX39" fmla="*/ 1571861 w 1624760"/>
              <a:gd name="connsiteY39" fmla="*/ 377851 h 491207"/>
              <a:gd name="connsiteX40" fmla="*/ 1609646 w 1624760"/>
              <a:gd name="connsiteY40" fmla="*/ 385408 h 491207"/>
              <a:gd name="connsiteX41" fmla="*/ 1624760 w 1624760"/>
              <a:gd name="connsiteY41" fmla="*/ 408079 h 49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624760" h="491207">
                <a:moveTo>
                  <a:pt x="0" y="476093"/>
                </a:moveTo>
                <a:cubicBezTo>
                  <a:pt x="25190" y="478612"/>
                  <a:pt x="50549" y="479801"/>
                  <a:pt x="75570" y="483650"/>
                </a:cubicBezTo>
                <a:cubicBezTo>
                  <a:pt x="83443" y="484861"/>
                  <a:pt x="90275" y="491207"/>
                  <a:pt x="98241" y="491207"/>
                </a:cubicBezTo>
                <a:cubicBezTo>
                  <a:pt x="116479" y="491207"/>
                  <a:pt x="140807" y="482056"/>
                  <a:pt x="158697" y="476093"/>
                </a:cubicBezTo>
                <a:cubicBezTo>
                  <a:pt x="188925" y="478612"/>
                  <a:pt x="219116" y="485668"/>
                  <a:pt x="249382" y="483650"/>
                </a:cubicBezTo>
                <a:cubicBezTo>
                  <a:pt x="258444" y="483046"/>
                  <a:pt x="262997" y="469233"/>
                  <a:pt x="272053" y="468536"/>
                </a:cubicBezTo>
                <a:cubicBezTo>
                  <a:pt x="297294" y="466594"/>
                  <a:pt x="322433" y="473574"/>
                  <a:pt x="347623" y="476093"/>
                </a:cubicBezTo>
                <a:cubicBezTo>
                  <a:pt x="435788" y="473574"/>
                  <a:pt x="524429" y="478016"/>
                  <a:pt x="612119" y="468536"/>
                </a:cubicBezTo>
                <a:cubicBezTo>
                  <a:pt x="621149" y="467560"/>
                  <a:pt x="623171" y="453989"/>
                  <a:pt x="627233" y="445865"/>
                </a:cubicBezTo>
                <a:cubicBezTo>
                  <a:pt x="658520" y="383290"/>
                  <a:pt x="606590" y="465492"/>
                  <a:pt x="649904" y="400522"/>
                </a:cubicBezTo>
                <a:cubicBezTo>
                  <a:pt x="652423" y="382889"/>
                  <a:pt x="655107" y="365279"/>
                  <a:pt x="657461" y="347623"/>
                </a:cubicBezTo>
                <a:cubicBezTo>
                  <a:pt x="660145" y="327492"/>
                  <a:pt x="661679" y="307200"/>
                  <a:pt x="665018" y="287167"/>
                </a:cubicBezTo>
                <a:cubicBezTo>
                  <a:pt x="677586" y="211762"/>
                  <a:pt x="667532" y="312383"/>
                  <a:pt x="687689" y="211597"/>
                </a:cubicBezTo>
                <a:cubicBezTo>
                  <a:pt x="691995" y="190066"/>
                  <a:pt x="691679" y="166708"/>
                  <a:pt x="710360" y="151141"/>
                </a:cubicBezTo>
                <a:cubicBezTo>
                  <a:pt x="719014" y="143929"/>
                  <a:pt x="730512" y="141065"/>
                  <a:pt x="740588" y="136027"/>
                </a:cubicBezTo>
                <a:cubicBezTo>
                  <a:pt x="745626" y="130989"/>
                  <a:pt x="751750" y="126840"/>
                  <a:pt x="755702" y="120912"/>
                </a:cubicBezTo>
                <a:cubicBezTo>
                  <a:pt x="772339" y="95956"/>
                  <a:pt x="773419" y="82621"/>
                  <a:pt x="778373" y="52899"/>
                </a:cubicBezTo>
                <a:cubicBezTo>
                  <a:pt x="781301" y="35329"/>
                  <a:pt x="783411" y="17633"/>
                  <a:pt x="785930" y="0"/>
                </a:cubicBezTo>
                <a:cubicBezTo>
                  <a:pt x="790968" y="15114"/>
                  <a:pt x="797181" y="29886"/>
                  <a:pt x="801045" y="45342"/>
                </a:cubicBezTo>
                <a:cubicBezTo>
                  <a:pt x="806083" y="65494"/>
                  <a:pt x="809590" y="86092"/>
                  <a:pt x="816159" y="105798"/>
                </a:cubicBezTo>
                <a:cubicBezTo>
                  <a:pt x="821197" y="120912"/>
                  <a:pt x="822436" y="137885"/>
                  <a:pt x="831273" y="151141"/>
                </a:cubicBezTo>
                <a:lnTo>
                  <a:pt x="861501" y="196483"/>
                </a:lnTo>
                <a:cubicBezTo>
                  <a:pt x="881492" y="276445"/>
                  <a:pt x="854350" y="182283"/>
                  <a:pt x="884172" y="249382"/>
                </a:cubicBezTo>
                <a:cubicBezTo>
                  <a:pt x="890642" y="263940"/>
                  <a:pt x="890449" y="281468"/>
                  <a:pt x="899286" y="294724"/>
                </a:cubicBezTo>
                <a:cubicBezTo>
                  <a:pt x="904324" y="302281"/>
                  <a:pt x="910338" y="309271"/>
                  <a:pt x="914400" y="317395"/>
                </a:cubicBezTo>
                <a:cubicBezTo>
                  <a:pt x="923527" y="335649"/>
                  <a:pt x="919023" y="348299"/>
                  <a:pt x="937071" y="362737"/>
                </a:cubicBezTo>
                <a:cubicBezTo>
                  <a:pt x="943291" y="367713"/>
                  <a:pt x="952185" y="367775"/>
                  <a:pt x="959742" y="370294"/>
                </a:cubicBezTo>
                <a:cubicBezTo>
                  <a:pt x="965888" y="388733"/>
                  <a:pt x="967764" y="400987"/>
                  <a:pt x="982413" y="415636"/>
                </a:cubicBezTo>
                <a:cubicBezTo>
                  <a:pt x="988835" y="422058"/>
                  <a:pt x="997992" y="425076"/>
                  <a:pt x="1005084" y="430750"/>
                </a:cubicBezTo>
                <a:cubicBezTo>
                  <a:pt x="1010648" y="435201"/>
                  <a:pt x="1013181" y="444627"/>
                  <a:pt x="1020198" y="445865"/>
                </a:cubicBezTo>
                <a:cubicBezTo>
                  <a:pt x="1057491" y="452446"/>
                  <a:pt x="1095769" y="450903"/>
                  <a:pt x="1133554" y="453422"/>
                </a:cubicBezTo>
                <a:cubicBezTo>
                  <a:pt x="1146149" y="455941"/>
                  <a:pt x="1158495" y="460979"/>
                  <a:pt x="1171339" y="460979"/>
                </a:cubicBezTo>
                <a:cubicBezTo>
                  <a:pt x="1253018" y="460979"/>
                  <a:pt x="1244365" y="461827"/>
                  <a:pt x="1292251" y="445865"/>
                </a:cubicBezTo>
                <a:cubicBezTo>
                  <a:pt x="1367253" y="470866"/>
                  <a:pt x="1252682" y="428920"/>
                  <a:pt x="1337593" y="476093"/>
                </a:cubicBezTo>
                <a:cubicBezTo>
                  <a:pt x="1351520" y="483830"/>
                  <a:pt x="1382935" y="491207"/>
                  <a:pt x="1382935" y="491207"/>
                </a:cubicBezTo>
                <a:cubicBezTo>
                  <a:pt x="1408125" y="488688"/>
                  <a:pt x="1434714" y="492301"/>
                  <a:pt x="1458506" y="483650"/>
                </a:cubicBezTo>
                <a:cubicBezTo>
                  <a:pt x="1465992" y="480928"/>
                  <a:pt x="1461087" y="467199"/>
                  <a:pt x="1466063" y="460979"/>
                </a:cubicBezTo>
                <a:cubicBezTo>
                  <a:pt x="1471737" y="453887"/>
                  <a:pt x="1481899" y="451846"/>
                  <a:pt x="1488734" y="445865"/>
                </a:cubicBezTo>
                <a:cubicBezTo>
                  <a:pt x="1502139" y="434135"/>
                  <a:pt x="1511698" y="417959"/>
                  <a:pt x="1526519" y="408079"/>
                </a:cubicBezTo>
                <a:lnTo>
                  <a:pt x="1571861" y="377851"/>
                </a:lnTo>
                <a:cubicBezTo>
                  <a:pt x="1584456" y="380370"/>
                  <a:pt x="1598494" y="379035"/>
                  <a:pt x="1609646" y="385408"/>
                </a:cubicBezTo>
                <a:cubicBezTo>
                  <a:pt x="1617532" y="389914"/>
                  <a:pt x="1624760" y="408079"/>
                  <a:pt x="1624760" y="408079"/>
                </a:cubicBez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033" name="TextovéPole 1032"/>
          <p:cNvSpPr txBox="1"/>
          <p:nvPr/>
        </p:nvSpPr>
        <p:spPr>
          <a:xfrm>
            <a:off x="5796136" y="5517232"/>
            <a:ext cx="505267" cy="369332"/>
          </a:xfrm>
          <a:prstGeom prst="rect">
            <a:avLst/>
          </a:prstGeom>
          <a:noFill/>
        </p:spPr>
        <p:txBody>
          <a:bodyPr wrap="none" rtlCol="0">
            <a:spAutoFit/>
          </a:bodyPr>
          <a:lstStyle/>
          <a:p>
            <a:r>
              <a:rPr lang="cs-CZ" dirty="0" err="1" smtClean="0"/>
              <a:t>R</a:t>
            </a:r>
            <a:r>
              <a:rPr lang="cs-CZ" baseline="-25000" dirty="0" err="1" smtClean="0"/>
              <a:t>xy</a:t>
            </a:r>
            <a:endParaRPr lang="cs-CZ" dirty="0"/>
          </a:p>
        </p:txBody>
      </p:sp>
      <p:sp>
        <p:nvSpPr>
          <p:cNvPr id="1034" name="TextovéPole 1033"/>
          <p:cNvSpPr txBox="1"/>
          <p:nvPr/>
        </p:nvSpPr>
        <p:spPr>
          <a:xfrm>
            <a:off x="8252271" y="2240800"/>
            <a:ext cx="248786" cy="369332"/>
          </a:xfrm>
          <a:prstGeom prst="rect">
            <a:avLst/>
          </a:prstGeom>
          <a:noFill/>
        </p:spPr>
        <p:txBody>
          <a:bodyPr wrap="none" rtlCol="0">
            <a:spAutoFit/>
          </a:bodyPr>
          <a:lstStyle/>
          <a:p>
            <a:r>
              <a:rPr lang="cs-CZ" dirty="0" smtClean="0"/>
              <a:t>t</a:t>
            </a:r>
            <a:endParaRPr lang="cs-CZ" dirty="0"/>
          </a:p>
        </p:txBody>
      </p:sp>
      <p:sp>
        <p:nvSpPr>
          <p:cNvPr id="1035" name="TextovéPole 1034"/>
          <p:cNvSpPr txBox="1"/>
          <p:nvPr/>
        </p:nvSpPr>
        <p:spPr>
          <a:xfrm>
            <a:off x="8271506" y="3356992"/>
            <a:ext cx="248786" cy="369332"/>
          </a:xfrm>
          <a:prstGeom prst="rect">
            <a:avLst/>
          </a:prstGeom>
          <a:noFill/>
        </p:spPr>
        <p:txBody>
          <a:bodyPr wrap="none" rtlCol="0">
            <a:spAutoFit/>
          </a:bodyPr>
          <a:lstStyle/>
          <a:p>
            <a:r>
              <a:rPr lang="cs-CZ" dirty="0" smtClean="0"/>
              <a:t>t</a:t>
            </a:r>
            <a:endParaRPr lang="cs-CZ" dirty="0"/>
          </a:p>
        </p:txBody>
      </p:sp>
      <p:sp>
        <p:nvSpPr>
          <p:cNvPr id="1036" name="TextovéPole 1035"/>
          <p:cNvSpPr txBox="1"/>
          <p:nvPr/>
        </p:nvSpPr>
        <p:spPr>
          <a:xfrm>
            <a:off x="8252271" y="6030580"/>
            <a:ext cx="248786" cy="369332"/>
          </a:xfrm>
          <a:prstGeom prst="rect">
            <a:avLst/>
          </a:prstGeom>
          <a:noFill/>
        </p:spPr>
        <p:txBody>
          <a:bodyPr wrap="none" rtlCol="0">
            <a:spAutoFit/>
          </a:bodyPr>
          <a:lstStyle/>
          <a:p>
            <a:r>
              <a:rPr lang="cs-CZ" dirty="0" smtClean="0"/>
              <a:t>t</a:t>
            </a:r>
            <a:endParaRPr lang="cs-CZ" dirty="0"/>
          </a:p>
        </p:txBody>
      </p:sp>
      <p:cxnSp>
        <p:nvCxnSpPr>
          <p:cNvPr id="1038" name="Přímá spojnice se šipkou 1037"/>
          <p:cNvCxnSpPr/>
          <p:nvPr/>
        </p:nvCxnSpPr>
        <p:spPr>
          <a:xfrm flipV="1">
            <a:off x="819035" y="4828510"/>
            <a:ext cx="0" cy="1377444"/>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040" name="Přímá spojnice se šipkou 1039"/>
          <p:cNvCxnSpPr/>
          <p:nvPr/>
        </p:nvCxnSpPr>
        <p:spPr>
          <a:xfrm>
            <a:off x="819035" y="6215246"/>
            <a:ext cx="1728192" cy="0"/>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044" name="Přímá spojnice 1043"/>
          <p:cNvCxnSpPr/>
          <p:nvPr/>
        </p:nvCxnSpPr>
        <p:spPr>
          <a:xfrm flipV="1">
            <a:off x="819035" y="5013176"/>
            <a:ext cx="1304693" cy="101740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045" name="TextovéPole 1044"/>
          <p:cNvSpPr txBox="1"/>
          <p:nvPr/>
        </p:nvSpPr>
        <p:spPr>
          <a:xfrm>
            <a:off x="395536" y="4509120"/>
            <a:ext cx="1023037" cy="369332"/>
          </a:xfrm>
          <a:prstGeom prst="rect">
            <a:avLst/>
          </a:prstGeom>
          <a:noFill/>
        </p:spPr>
        <p:txBody>
          <a:bodyPr wrap="none" rtlCol="0">
            <a:spAutoFit/>
          </a:bodyPr>
          <a:lstStyle/>
          <a:p>
            <a:r>
              <a:rPr lang="cs-CZ" dirty="0" err="1" smtClean="0"/>
              <a:t>R</a:t>
            </a:r>
            <a:r>
              <a:rPr lang="cs-CZ" baseline="-25000" dirty="0" err="1" smtClean="0"/>
              <a:t>xy</a:t>
            </a:r>
            <a:r>
              <a:rPr lang="cs-CZ" baseline="-25000" dirty="0" smtClean="0"/>
              <a:t> </a:t>
            </a:r>
            <a:r>
              <a:rPr lang="cs-CZ" dirty="0" smtClean="0"/>
              <a:t>(U</a:t>
            </a:r>
            <a:r>
              <a:rPr lang="cs-CZ" baseline="-25000" dirty="0" smtClean="0"/>
              <a:t>xy</a:t>
            </a:r>
            <a:r>
              <a:rPr lang="cs-CZ" dirty="0" smtClean="0"/>
              <a:t>)</a:t>
            </a:r>
            <a:endParaRPr lang="cs-CZ" dirty="0"/>
          </a:p>
        </p:txBody>
      </p:sp>
      <p:sp>
        <p:nvSpPr>
          <p:cNvPr id="1046" name="TextovéPole 1045"/>
          <p:cNvSpPr txBox="1"/>
          <p:nvPr/>
        </p:nvSpPr>
        <p:spPr>
          <a:xfrm>
            <a:off x="2123728" y="6318992"/>
            <a:ext cx="1274708" cy="369332"/>
          </a:xfrm>
          <a:prstGeom prst="rect">
            <a:avLst/>
          </a:prstGeom>
          <a:noFill/>
        </p:spPr>
        <p:txBody>
          <a:bodyPr wrap="none" rtlCol="0">
            <a:spAutoFit/>
          </a:bodyPr>
          <a:lstStyle/>
          <a:p>
            <a:r>
              <a:rPr lang="cs-CZ" dirty="0" smtClean="0"/>
              <a:t>atomů/sec</a:t>
            </a:r>
            <a:endParaRPr lang="cs-CZ" dirty="0"/>
          </a:p>
        </p:txBody>
      </p:sp>
    </p:spTree>
    <p:extLst>
      <p:ext uri="{BB962C8B-B14F-4D97-AF65-F5344CB8AC3E}">
        <p14:creationId xmlns:p14="http://schemas.microsoft.com/office/powerpoint/2010/main" val="40785913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Detekce jednotlivých atomů</a:t>
            </a:r>
            <a:endParaRPr lang="cs-CZ" dirty="0"/>
          </a:p>
        </p:txBody>
      </p:sp>
      <p:sp>
        <p:nvSpPr>
          <p:cNvPr id="4" name="Zástupný symbol pro datum 3"/>
          <p:cNvSpPr>
            <a:spLocks noGrp="1"/>
          </p:cNvSpPr>
          <p:nvPr>
            <p:ph type="dt" sz="half" idx="10"/>
          </p:nvPr>
        </p:nvSpPr>
        <p:spPr/>
        <p:txBody>
          <a:bodyPr/>
          <a:lstStyle/>
          <a:p>
            <a:r>
              <a:rPr lang="en-US" smtClean="0"/>
              <a:t>2010</a:t>
            </a:r>
            <a:endParaRPr lang="en-US"/>
          </a:p>
        </p:txBody>
      </p:sp>
      <p:sp>
        <p:nvSpPr>
          <p:cNvPr id="5" name="Zástupný symbol pro zápatí 4"/>
          <p:cNvSpPr>
            <a:spLocks noGrp="1"/>
          </p:cNvSpPr>
          <p:nvPr>
            <p:ph type="ftr" sz="quarter" idx="11"/>
          </p:nvPr>
        </p:nvSpPr>
        <p:spPr/>
        <p:txBody>
          <a:bodyPr/>
          <a:lstStyle/>
          <a:p>
            <a:pPr algn="r"/>
            <a:r>
              <a:rPr lang="en-US" smtClean="0"/>
              <a:t>prof. Otruba</a:t>
            </a:r>
            <a:endParaRPr lang="en-US" dirty="0"/>
          </a:p>
        </p:txBody>
      </p:sp>
      <p:sp>
        <p:nvSpPr>
          <p:cNvPr id="6" name="Zástupný symbol pro číslo snímku 5"/>
          <p:cNvSpPr>
            <a:spLocks noGrp="1"/>
          </p:cNvSpPr>
          <p:nvPr>
            <p:ph type="sldNum" sz="quarter" idx="12"/>
          </p:nvPr>
        </p:nvSpPr>
        <p:spPr/>
        <p:txBody>
          <a:bodyPr/>
          <a:lstStyle/>
          <a:p>
            <a:fld id="{0CFEC368-1D7A-4F81-ABF6-AE0E36BAF64C}" type="slidenum">
              <a:rPr lang="en-US" smtClean="0"/>
              <a:pPr/>
              <a:t>33</a:t>
            </a:fld>
            <a:endParaRPr lang="en-US"/>
          </a:p>
        </p:txBody>
      </p:sp>
      <p:cxnSp>
        <p:nvCxnSpPr>
          <p:cNvPr id="11" name="Přímá spojnice 10"/>
          <p:cNvCxnSpPr/>
          <p:nvPr/>
        </p:nvCxnSpPr>
        <p:spPr>
          <a:xfrm>
            <a:off x="899592" y="1830620"/>
            <a:ext cx="4896544"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Přímá spojnice 12"/>
          <p:cNvCxnSpPr/>
          <p:nvPr/>
        </p:nvCxnSpPr>
        <p:spPr>
          <a:xfrm>
            <a:off x="899592" y="2708920"/>
            <a:ext cx="4896544"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Přímá spojnice se šipkou 16"/>
          <p:cNvCxnSpPr/>
          <p:nvPr/>
        </p:nvCxnSpPr>
        <p:spPr>
          <a:xfrm>
            <a:off x="5580112" y="2276872"/>
            <a:ext cx="792088" cy="0"/>
          </a:xfrm>
          <a:prstGeom prst="straightConnector1">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8" name="TextovéPole 17"/>
          <p:cNvSpPr txBox="1"/>
          <p:nvPr/>
        </p:nvSpPr>
        <p:spPr>
          <a:xfrm>
            <a:off x="6436398" y="1830620"/>
            <a:ext cx="1992853" cy="646331"/>
          </a:xfrm>
          <a:prstGeom prst="rect">
            <a:avLst/>
          </a:prstGeom>
          <a:noFill/>
        </p:spPr>
        <p:txBody>
          <a:bodyPr wrap="none" rtlCol="0">
            <a:spAutoFit/>
          </a:bodyPr>
          <a:lstStyle/>
          <a:p>
            <a:r>
              <a:rPr lang="cs-CZ" dirty="0" smtClean="0"/>
              <a:t>laserový paprsek,</a:t>
            </a:r>
          </a:p>
          <a:p>
            <a:r>
              <a:rPr lang="cs-CZ" dirty="0" smtClean="0"/>
              <a:t>          I</a:t>
            </a:r>
            <a:r>
              <a:rPr lang="cs-CZ" dirty="0" smtClean="0">
                <a:latin typeface="Lucida Sans Unicode"/>
                <a:cs typeface="Lucida Sans Unicode"/>
              </a:rPr>
              <a:t>&gt;</a:t>
            </a:r>
            <a:r>
              <a:rPr lang="cs-CZ" dirty="0" err="1" smtClean="0">
                <a:latin typeface="Lucida Sans Unicode"/>
                <a:cs typeface="Lucida Sans Unicode"/>
              </a:rPr>
              <a:t>I</a:t>
            </a:r>
            <a:r>
              <a:rPr lang="cs-CZ" baseline="-25000" dirty="0" err="1" smtClean="0">
                <a:latin typeface="Lucida Sans Unicode"/>
                <a:cs typeface="Lucida Sans Unicode"/>
              </a:rPr>
              <a:t>sat</a:t>
            </a:r>
            <a:endParaRPr lang="cs-CZ" dirty="0"/>
          </a:p>
        </p:txBody>
      </p:sp>
      <p:cxnSp>
        <p:nvCxnSpPr>
          <p:cNvPr id="20" name="Přímá spojnice se šipkou 19"/>
          <p:cNvCxnSpPr/>
          <p:nvPr/>
        </p:nvCxnSpPr>
        <p:spPr>
          <a:xfrm flipV="1">
            <a:off x="1835696" y="1556792"/>
            <a:ext cx="2952328" cy="165618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ovéPole 20"/>
          <p:cNvSpPr txBox="1"/>
          <p:nvPr/>
        </p:nvSpPr>
        <p:spPr>
          <a:xfrm>
            <a:off x="1805672" y="3028310"/>
            <a:ext cx="697627" cy="369332"/>
          </a:xfrm>
          <a:prstGeom prst="rect">
            <a:avLst/>
          </a:prstGeom>
          <a:noFill/>
        </p:spPr>
        <p:txBody>
          <a:bodyPr wrap="none" rtlCol="0">
            <a:spAutoFit/>
          </a:bodyPr>
          <a:lstStyle/>
          <a:p>
            <a:r>
              <a:rPr lang="cs-CZ" dirty="0" smtClean="0"/>
              <a:t>atom</a:t>
            </a:r>
            <a:endParaRPr lang="cs-CZ" dirty="0"/>
          </a:p>
        </p:txBody>
      </p:sp>
      <p:cxnSp>
        <p:nvCxnSpPr>
          <p:cNvPr id="25" name="Přímá spojnice se šipkou 24"/>
          <p:cNvCxnSpPr/>
          <p:nvPr/>
        </p:nvCxnSpPr>
        <p:spPr>
          <a:xfrm>
            <a:off x="3037378" y="2564904"/>
            <a:ext cx="382494" cy="648072"/>
          </a:xfrm>
          <a:prstGeom prst="straightConnector1">
            <a:avLst/>
          </a:prstGeom>
          <a:ln w="127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7" name="Přímá spojnice se šipkou 26"/>
          <p:cNvCxnSpPr/>
          <p:nvPr/>
        </p:nvCxnSpPr>
        <p:spPr>
          <a:xfrm flipH="1" flipV="1">
            <a:off x="2555776" y="2153785"/>
            <a:ext cx="576064" cy="323166"/>
          </a:xfrm>
          <a:prstGeom prst="straightConnector1">
            <a:avLst/>
          </a:prstGeom>
          <a:ln w="127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9" name="Přímá spojnice se šipkou 28"/>
          <p:cNvCxnSpPr/>
          <p:nvPr/>
        </p:nvCxnSpPr>
        <p:spPr>
          <a:xfrm flipV="1">
            <a:off x="3311860" y="1700808"/>
            <a:ext cx="36004" cy="684076"/>
          </a:xfrm>
          <a:prstGeom prst="straightConnector1">
            <a:avLst/>
          </a:prstGeom>
          <a:ln w="127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1" name="Přímá spojnice se šipkou 30"/>
          <p:cNvCxnSpPr/>
          <p:nvPr/>
        </p:nvCxnSpPr>
        <p:spPr>
          <a:xfrm>
            <a:off x="3556382" y="2276871"/>
            <a:ext cx="720080" cy="200079"/>
          </a:xfrm>
          <a:prstGeom prst="straightConnector1">
            <a:avLst/>
          </a:prstGeom>
          <a:ln w="127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3" name="Přímá spojnice se šipkou 32"/>
          <p:cNvCxnSpPr/>
          <p:nvPr/>
        </p:nvCxnSpPr>
        <p:spPr>
          <a:xfrm flipH="1">
            <a:off x="3736402" y="1952836"/>
            <a:ext cx="360040" cy="720080"/>
          </a:xfrm>
          <a:prstGeom prst="straightConnector1">
            <a:avLst/>
          </a:prstGeom>
          <a:ln w="127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5" name="Přímá spojnice se šipkou 34"/>
          <p:cNvCxnSpPr/>
          <p:nvPr/>
        </p:nvCxnSpPr>
        <p:spPr>
          <a:xfrm flipH="1">
            <a:off x="1835696" y="2708920"/>
            <a:ext cx="936104" cy="180020"/>
          </a:xfrm>
          <a:prstGeom prst="straightConnector1">
            <a:avLst/>
          </a:prstGeom>
          <a:ln w="127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7" name="Přímá spojnice se šipkou 36"/>
          <p:cNvCxnSpPr/>
          <p:nvPr/>
        </p:nvCxnSpPr>
        <p:spPr>
          <a:xfrm>
            <a:off x="4139952" y="1916832"/>
            <a:ext cx="864096" cy="72008"/>
          </a:xfrm>
          <a:prstGeom prst="straightConnector1">
            <a:avLst/>
          </a:prstGeom>
          <a:ln w="127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38" name="TextovéPole 37"/>
          <p:cNvSpPr txBox="1"/>
          <p:nvPr/>
        </p:nvSpPr>
        <p:spPr>
          <a:xfrm>
            <a:off x="3358653" y="3028310"/>
            <a:ext cx="825867" cy="369332"/>
          </a:xfrm>
          <a:prstGeom prst="rect">
            <a:avLst/>
          </a:prstGeom>
          <a:noFill/>
        </p:spPr>
        <p:txBody>
          <a:bodyPr wrap="none" rtlCol="0">
            <a:spAutoFit/>
          </a:bodyPr>
          <a:lstStyle/>
          <a:p>
            <a:r>
              <a:rPr lang="cs-CZ" dirty="0" smtClean="0"/>
              <a:t>AF (n)</a:t>
            </a:r>
            <a:endParaRPr lang="cs-CZ" dirty="0"/>
          </a:p>
        </p:txBody>
      </p:sp>
      <p:sp>
        <p:nvSpPr>
          <p:cNvPr id="41" name="TextovéPole 40"/>
          <p:cNvSpPr txBox="1"/>
          <p:nvPr/>
        </p:nvSpPr>
        <p:spPr>
          <a:xfrm>
            <a:off x="4114800" y="2973689"/>
            <a:ext cx="184731" cy="646331"/>
          </a:xfrm>
          <a:prstGeom prst="rect">
            <a:avLst/>
          </a:prstGeom>
          <a:noFill/>
        </p:spPr>
        <p:txBody>
          <a:bodyPr wrap="none" rtlCol="0">
            <a:spAutoFit/>
          </a:bodyPr>
          <a:lstStyle/>
          <a:p>
            <a:endParaRPr lang="cs-CZ" dirty="0" smtClean="0"/>
          </a:p>
          <a:p>
            <a:endParaRPr lang="cs-CZ" dirty="0"/>
          </a:p>
        </p:txBody>
      </p:sp>
      <mc:AlternateContent xmlns:mc="http://schemas.openxmlformats.org/markup-compatibility/2006" xmlns:a14="http://schemas.microsoft.com/office/drawing/2010/main">
        <mc:Choice Requires="a14">
          <p:sp>
            <p:nvSpPr>
              <p:cNvPr id="43" name="TextovéPole 42"/>
              <p:cNvSpPr txBox="1"/>
              <p:nvPr/>
            </p:nvSpPr>
            <p:spPr>
              <a:xfrm>
                <a:off x="745121" y="3626985"/>
                <a:ext cx="1120371" cy="6420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cs-CZ" b="0" i="1" smtClean="0">
                              <a:latin typeface="Cambria Math"/>
                            </a:rPr>
                          </m:ctrlPr>
                        </m:accPr>
                        <m:e>
                          <m:r>
                            <a:rPr lang="cs-CZ" b="0" i="1" smtClean="0">
                              <a:latin typeface="Cambria Math"/>
                            </a:rPr>
                            <m:t>𝑛</m:t>
                          </m:r>
                        </m:e>
                      </m:acc>
                      <m:r>
                        <a:rPr lang="cs-CZ" b="0" i="1" smtClean="0">
                          <a:latin typeface="Cambria Math"/>
                        </a:rPr>
                        <m:t>=</m:t>
                      </m:r>
                      <m:f>
                        <m:fPr>
                          <m:ctrlPr>
                            <a:rPr lang="cs-CZ" b="0" i="1" smtClean="0">
                              <a:latin typeface="Cambria Math"/>
                            </a:rPr>
                          </m:ctrlPr>
                        </m:fPr>
                        <m:num>
                          <m:sSub>
                            <m:sSubPr>
                              <m:ctrlPr>
                                <a:rPr lang="cs-CZ" b="0" i="1" smtClean="0">
                                  <a:latin typeface="Cambria Math"/>
                                </a:rPr>
                              </m:ctrlPr>
                            </m:sSubPr>
                            <m:e>
                              <m:r>
                                <a:rPr lang="cs-CZ" b="0" i="1" smtClean="0">
                                  <a:latin typeface="Cambria Math"/>
                                  <a:ea typeface="Cambria Math"/>
                                </a:rPr>
                                <m:t>𝜏</m:t>
                              </m:r>
                            </m:e>
                            <m:sub>
                              <m:r>
                                <a:rPr lang="cs-CZ" b="0" i="1" smtClean="0">
                                  <a:latin typeface="Cambria Math"/>
                                </a:rPr>
                                <m:t>𝑡𝑟</m:t>
                              </m:r>
                            </m:sub>
                          </m:sSub>
                        </m:num>
                        <m:den>
                          <m:sSub>
                            <m:sSubPr>
                              <m:ctrlPr>
                                <a:rPr lang="cs-CZ" b="0" i="1" smtClean="0">
                                  <a:latin typeface="Cambria Math"/>
                                </a:rPr>
                              </m:ctrlPr>
                            </m:sSubPr>
                            <m:e>
                              <m:r>
                                <a:rPr lang="cs-CZ" b="0" i="1" smtClean="0">
                                  <a:latin typeface="Cambria Math"/>
                                </a:rPr>
                                <m:t>2</m:t>
                              </m:r>
                              <m:r>
                                <a:rPr lang="cs-CZ" b="0" i="1" smtClean="0">
                                  <a:latin typeface="Cambria Math"/>
                                  <a:ea typeface="Cambria Math"/>
                                </a:rPr>
                                <m:t>𝜏</m:t>
                              </m:r>
                            </m:e>
                            <m:sub>
                              <m:r>
                                <a:rPr lang="cs-CZ" b="0" i="1" smtClean="0">
                                  <a:latin typeface="Cambria Math"/>
                                </a:rPr>
                                <m:t>𝑠𝑝</m:t>
                              </m:r>
                            </m:sub>
                          </m:sSub>
                        </m:den>
                      </m:f>
                    </m:oMath>
                  </m:oMathPara>
                </a14:m>
                <a:endParaRPr lang="cs-CZ" dirty="0"/>
              </a:p>
            </p:txBody>
          </p:sp>
        </mc:Choice>
        <mc:Fallback xmlns="">
          <p:sp>
            <p:nvSpPr>
              <p:cNvPr id="43" name="TextovéPole 42"/>
              <p:cNvSpPr txBox="1">
                <a:spLocks noRot="1" noChangeAspect="1" noMove="1" noResize="1" noEditPoints="1" noAdjustHandles="1" noChangeArrowheads="1" noChangeShapeType="1" noTextEdit="1"/>
              </p:cNvSpPr>
              <p:nvPr/>
            </p:nvSpPr>
            <p:spPr>
              <a:xfrm>
                <a:off x="745121" y="3626985"/>
                <a:ext cx="1120371" cy="642035"/>
              </a:xfrm>
              <a:prstGeom prst="rect">
                <a:avLst/>
              </a:prstGeom>
              <a:blipFill rotWithShape="1">
                <a:blip r:embed="rId2" cstate="print"/>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34525516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Nejběžnější náhodné procesy:</a:t>
            </a:r>
          </a:p>
        </p:txBody>
      </p:sp>
      <p:sp>
        <p:nvSpPr>
          <p:cNvPr id="6" name="Zástupný symbol pro obsah 5"/>
          <p:cNvSpPr>
            <a:spLocks noGrp="1"/>
          </p:cNvSpPr>
          <p:nvPr>
            <p:ph idx="1"/>
          </p:nvPr>
        </p:nvSpPr>
        <p:spPr>
          <a:xfrm>
            <a:off x="467544" y="1484784"/>
            <a:ext cx="8229600" cy="5040560"/>
          </a:xfrm>
        </p:spPr>
        <p:txBody>
          <a:bodyPr>
            <a:normAutofit lnSpcReduction="10000"/>
          </a:bodyPr>
          <a:lstStyle/>
          <a:p>
            <a:r>
              <a:rPr lang="cs-CZ" dirty="0">
                <a:solidFill>
                  <a:srgbClr val="C00000"/>
                </a:solidFill>
              </a:rPr>
              <a:t>Gaussovský </a:t>
            </a:r>
            <a:r>
              <a:rPr lang="cs-CZ" dirty="0" smtClean="0">
                <a:solidFill>
                  <a:srgbClr val="C00000"/>
                </a:solidFill>
              </a:rPr>
              <a:t>proces (spojitá proměnná)</a:t>
            </a:r>
          </a:p>
          <a:p>
            <a:pPr lvl="1">
              <a:spcBef>
                <a:spcPts val="0"/>
              </a:spcBef>
            </a:pPr>
            <a:r>
              <a:rPr lang="cs-CZ" dirty="0" smtClean="0"/>
              <a:t>Brownův pohyb,</a:t>
            </a:r>
          </a:p>
          <a:p>
            <a:pPr lvl="1">
              <a:spcBef>
                <a:spcPts val="0"/>
              </a:spcBef>
            </a:pPr>
            <a:r>
              <a:rPr lang="cs-CZ" dirty="0" smtClean="0"/>
              <a:t>difúze</a:t>
            </a:r>
            <a:r>
              <a:rPr lang="cs-CZ" dirty="0"/>
              <a:t>, </a:t>
            </a:r>
            <a:endParaRPr lang="cs-CZ" dirty="0" smtClean="0"/>
          </a:p>
          <a:p>
            <a:pPr lvl="1">
              <a:spcBef>
                <a:spcPts val="0"/>
              </a:spcBef>
            </a:pPr>
            <a:r>
              <a:rPr lang="cs-CZ" dirty="0" smtClean="0"/>
              <a:t>rychlost molekul,</a:t>
            </a:r>
          </a:p>
          <a:p>
            <a:pPr lvl="1">
              <a:spcBef>
                <a:spcPts val="0"/>
              </a:spcBef>
            </a:pPr>
            <a:r>
              <a:rPr lang="cs-CZ" dirty="0" smtClean="0"/>
              <a:t>šíření tepla,</a:t>
            </a:r>
          </a:p>
          <a:p>
            <a:pPr lvl="1">
              <a:spcBef>
                <a:spcPts val="0"/>
              </a:spcBef>
            </a:pPr>
            <a:r>
              <a:rPr lang="cs-CZ" dirty="0" smtClean="0"/>
              <a:t>šum </a:t>
            </a:r>
            <a:r>
              <a:rPr lang="cs-CZ" dirty="0"/>
              <a:t>v elektr. </a:t>
            </a:r>
            <a:r>
              <a:rPr lang="cs-CZ" dirty="0" smtClean="0"/>
              <a:t>obvodech,</a:t>
            </a:r>
          </a:p>
          <a:p>
            <a:pPr lvl="1">
              <a:spcBef>
                <a:spcPts val="0"/>
              </a:spcBef>
            </a:pPr>
            <a:r>
              <a:rPr lang="cs-CZ" dirty="0" smtClean="0"/>
              <a:t>fluktuace tlaku,</a:t>
            </a:r>
          </a:p>
          <a:p>
            <a:pPr lvl="1">
              <a:spcBef>
                <a:spcPts val="0"/>
              </a:spcBef>
            </a:pPr>
            <a:r>
              <a:rPr lang="cs-CZ" dirty="0" smtClean="0"/>
              <a:t>elektrická </a:t>
            </a:r>
            <a:r>
              <a:rPr lang="cs-CZ" dirty="0"/>
              <a:t>intenzita </a:t>
            </a:r>
            <a:r>
              <a:rPr lang="cs-CZ" dirty="0" smtClean="0"/>
              <a:t>světla</a:t>
            </a:r>
          </a:p>
          <a:p>
            <a:pPr>
              <a:spcBef>
                <a:spcPts val="0"/>
              </a:spcBef>
            </a:pPr>
            <a:r>
              <a:rPr lang="cs-CZ" dirty="0" err="1">
                <a:solidFill>
                  <a:srgbClr val="C00000"/>
                </a:solidFill>
              </a:rPr>
              <a:t>Poissonovský</a:t>
            </a:r>
            <a:r>
              <a:rPr lang="cs-CZ" dirty="0">
                <a:solidFill>
                  <a:srgbClr val="C00000"/>
                </a:solidFill>
              </a:rPr>
              <a:t> </a:t>
            </a:r>
            <a:r>
              <a:rPr lang="cs-CZ" dirty="0" smtClean="0">
                <a:solidFill>
                  <a:srgbClr val="C00000"/>
                </a:solidFill>
              </a:rPr>
              <a:t>proces (diskrétní proměnná)</a:t>
            </a:r>
          </a:p>
          <a:p>
            <a:pPr lvl="1">
              <a:spcBef>
                <a:spcPts val="0"/>
              </a:spcBef>
            </a:pPr>
            <a:r>
              <a:rPr lang="cs-CZ" dirty="0" smtClean="0"/>
              <a:t>radioaktivní rozpad,</a:t>
            </a:r>
          </a:p>
          <a:p>
            <a:pPr lvl="1">
              <a:spcBef>
                <a:spcPts val="0"/>
              </a:spcBef>
            </a:pPr>
            <a:r>
              <a:rPr lang="cs-CZ" dirty="0" smtClean="0"/>
              <a:t>pojišťovací události,</a:t>
            </a:r>
          </a:p>
          <a:p>
            <a:pPr lvl="1">
              <a:spcBef>
                <a:spcPts val="0"/>
              </a:spcBef>
            </a:pPr>
            <a:r>
              <a:rPr lang="cs-CZ" dirty="0" smtClean="0"/>
              <a:t>poruchy</a:t>
            </a:r>
            <a:r>
              <a:rPr lang="cs-CZ" dirty="0"/>
              <a:t>, </a:t>
            </a:r>
            <a:r>
              <a:rPr lang="cs-CZ" dirty="0" smtClean="0"/>
              <a:t>zmetky,</a:t>
            </a:r>
          </a:p>
          <a:p>
            <a:pPr lvl="1">
              <a:spcBef>
                <a:spcPts val="0"/>
              </a:spcBef>
            </a:pPr>
            <a:r>
              <a:rPr lang="cs-CZ" dirty="0" smtClean="0"/>
              <a:t>dopravní zácpy,</a:t>
            </a:r>
          </a:p>
          <a:p>
            <a:pPr lvl="1">
              <a:spcBef>
                <a:spcPts val="0"/>
              </a:spcBef>
            </a:pPr>
            <a:r>
              <a:rPr lang="cs-CZ" dirty="0" smtClean="0">
                <a:solidFill>
                  <a:srgbClr val="C00000"/>
                </a:solidFill>
              </a:rPr>
              <a:t>fluktuace </a:t>
            </a:r>
            <a:r>
              <a:rPr lang="cs-CZ" dirty="0">
                <a:solidFill>
                  <a:srgbClr val="C00000"/>
                </a:solidFill>
              </a:rPr>
              <a:t>hustoty </a:t>
            </a:r>
            <a:r>
              <a:rPr lang="cs-CZ" dirty="0" smtClean="0">
                <a:solidFill>
                  <a:srgbClr val="C00000"/>
                </a:solidFill>
              </a:rPr>
              <a:t>atomů (molekul),</a:t>
            </a:r>
          </a:p>
          <a:p>
            <a:pPr lvl="1">
              <a:spcBef>
                <a:spcPts val="0"/>
              </a:spcBef>
            </a:pPr>
            <a:r>
              <a:rPr lang="cs-CZ" dirty="0" smtClean="0"/>
              <a:t>výstřelový </a:t>
            </a:r>
            <a:r>
              <a:rPr lang="cs-CZ" dirty="0"/>
              <a:t>šum, </a:t>
            </a:r>
            <a:endParaRPr lang="cs-CZ" dirty="0" smtClean="0"/>
          </a:p>
          <a:p>
            <a:pPr lvl="1">
              <a:spcBef>
                <a:spcPts val="0"/>
              </a:spcBef>
            </a:pPr>
            <a:r>
              <a:rPr lang="cs-CZ" dirty="0" err="1" smtClean="0">
                <a:solidFill>
                  <a:srgbClr val="C00000"/>
                </a:solidFill>
              </a:rPr>
              <a:t>fotodetekce</a:t>
            </a:r>
            <a:r>
              <a:rPr lang="cs-CZ" dirty="0" smtClean="0">
                <a:solidFill>
                  <a:srgbClr val="C00000"/>
                </a:solidFill>
              </a:rPr>
              <a:t>,</a:t>
            </a:r>
          </a:p>
          <a:p>
            <a:pPr lvl="1">
              <a:spcBef>
                <a:spcPts val="0"/>
              </a:spcBef>
            </a:pPr>
            <a:r>
              <a:rPr lang="cs-CZ" dirty="0" smtClean="0">
                <a:solidFill>
                  <a:srgbClr val="C00000"/>
                </a:solidFill>
              </a:rPr>
              <a:t>standardní </a:t>
            </a:r>
            <a:r>
              <a:rPr lang="cs-CZ" dirty="0">
                <a:solidFill>
                  <a:srgbClr val="C00000"/>
                </a:solidFill>
              </a:rPr>
              <a:t>kvantový </a:t>
            </a:r>
            <a:r>
              <a:rPr lang="cs-CZ" dirty="0" smtClean="0">
                <a:solidFill>
                  <a:srgbClr val="C00000"/>
                </a:solidFill>
              </a:rPr>
              <a:t>šum</a:t>
            </a:r>
          </a:p>
          <a:p>
            <a:endParaRPr lang="cs-CZ" dirty="0"/>
          </a:p>
          <a:p>
            <a:endParaRPr lang="cs-CZ" dirty="0"/>
          </a:p>
        </p:txBody>
      </p:sp>
      <p:sp>
        <p:nvSpPr>
          <p:cNvPr id="3" name="Zástupný symbol pro datum 2"/>
          <p:cNvSpPr>
            <a:spLocks noGrp="1"/>
          </p:cNvSpPr>
          <p:nvPr>
            <p:ph type="dt" sz="half" idx="10"/>
          </p:nvPr>
        </p:nvSpPr>
        <p:spPr/>
        <p:txBody>
          <a:bodyPr/>
          <a:lstStyle/>
          <a:p>
            <a:r>
              <a:rPr lang="en-US" smtClean="0"/>
              <a:t>2010</a:t>
            </a:r>
            <a:endParaRPr lang="en-US"/>
          </a:p>
        </p:txBody>
      </p:sp>
      <p:sp>
        <p:nvSpPr>
          <p:cNvPr id="4" name="Zástupný symbol pro zápatí 3"/>
          <p:cNvSpPr>
            <a:spLocks noGrp="1"/>
          </p:cNvSpPr>
          <p:nvPr>
            <p:ph type="ftr" sz="quarter" idx="11"/>
          </p:nvPr>
        </p:nvSpPr>
        <p:spPr/>
        <p:txBody>
          <a:bodyPr/>
          <a:lstStyle/>
          <a:p>
            <a:pPr algn="r"/>
            <a:r>
              <a:rPr lang="en-US" smtClean="0"/>
              <a:t>prof. Otruba</a:t>
            </a:r>
            <a:endParaRPr lang="en-US" dirty="0"/>
          </a:p>
        </p:txBody>
      </p:sp>
      <p:sp>
        <p:nvSpPr>
          <p:cNvPr id="5" name="Zástupný symbol pro číslo snímku 4"/>
          <p:cNvSpPr>
            <a:spLocks noGrp="1"/>
          </p:cNvSpPr>
          <p:nvPr>
            <p:ph type="sldNum" sz="quarter" idx="12"/>
          </p:nvPr>
        </p:nvSpPr>
        <p:spPr/>
        <p:txBody>
          <a:bodyPr/>
          <a:lstStyle/>
          <a:p>
            <a:fld id="{0CFEC368-1D7A-4F81-ABF6-AE0E36BAF64C}" type="slidenum">
              <a:rPr lang="en-US" smtClean="0"/>
              <a:pPr/>
              <a:t>34</a:t>
            </a:fld>
            <a:endParaRPr lang="en-US"/>
          </a:p>
        </p:txBody>
      </p:sp>
    </p:spTree>
    <p:extLst>
      <p:ext uri="{BB962C8B-B14F-4D97-AF65-F5344CB8AC3E}">
        <p14:creationId xmlns:p14="http://schemas.microsoft.com/office/powerpoint/2010/main" val="24921273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Korelace náhodných veličin</a:t>
            </a:r>
            <a:endParaRPr lang="cs-CZ" dirty="0"/>
          </a:p>
        </p:txBody>
      </p:sp>
      <p:sp>
        <p:nvSpPr>
          <p:cNvPr id="6" name="Zástupný symbol pro obsah 5"/>
          <p:cNvSpPr>
            <a:spLocks noGrp="1"/>
          </p:cNvSpPr>
          <p:nvPr>
            <p:ph idx="1"/>
          </p:nvPr>
        </p:nvSpPr>
        <p:spPr>
          <a:xfrm>
            <a:off x="323528" y="1412776"/>
            <a:ext cx="8496944" cy="5064224"/>
          </a:xfrm>
        </p:spPr>
        <p:txBody>
          <a:bodyPr/>
          <a:lstStyle/>
          <a:p>
            <a:r>
              <a:rPr lang="cs-CZ" dirty="0" smtClean="0"/>
              <a:t>Střední hodnota </a:t>
            </a:r>
            <a:r>
              <a:rPr lang="cs-CZ" dirty="0" smtClean="0">
                <a:latin typeface="Arial"/>
                <a:cs typeface="Arial"/>
              </a:rPr>
              <a:t>‹</a:t>
            </a:r>
            <a:r>
              <a:rPr lang="cs-CZ" dirty="0" err="1" smtClean="0">
                <a:latin typeface="Arial"/>
                <a:cs typeface="Arial"/>
              </a:rPr>
              <a:t>xy</a:t>
            </a:r>
            <a:r>
              <a:rPr lang="cs-CZ" dirty="0" smtClean="0">
                <a:latin typeface="Arial"/>
                <a:cs typeface="Arial"/>
              </a:rPr>
              <a:t>› součinu dvou </a:t>
            </a:r>
            <a:r>
              <a:rPr lang="cs-CZ" b="1" dirty="0" smtClean="0">
                <a:solidFill>
                  <a:srgbClr val="0070C0"/>
                </a:solidFill>
                <a:latin typeface="Arial"/>
                <a:cs typeface="Arial"/>
              </a:rPr>
              <a:t>nezávislých veličin </a:t>
            </a:r>
            <a:r>
              <a:rPr lang="cs-CZ" dirty="0" smtClean="0">
                <a:latin typeface="Arial"/>
                <a:cs typeface="Arial"/>
              </a:rPr>
              <a:t>je rovna součinu jejich středních hodnot </a:t>
            </a:r>
            <a:r>
              <a:rPr lang="cs-CZ" dirty="0" smtClean="0">
                <a:cs typeface="Arial"/>
              </a:rPr>
              <a:t>‹x› ‹y› </a:t>
            </a:r>
            <a:r>
              <a:rPr lang="cs-CZ" dirty="0" smtClean="0">
                <a:latin typeface="Arial"/>
                <a:cs typeface="Arial"/>
              </a:rPr>
              <a:t>→ </a:t>
            </a:r>
            <a:r>
              <a:rPr lang="cs-CZ" dirty="0">
                <a:solidFill>
                  <a:srgbClr val="FF0000"/>
                </a:solidFill>
                <a:cs typeface="Arial"/>
              </a:rPr>
              <a:t>‹</a:t>
            </a:r>
            <a:r>
              <a:rPr lang="cs-CZ" dirty="0" err="1">
                <a:solidFill>
                  <a:srgbClr val="FF0000"/>
                </a:solidFill>
                <a:cs typeface="Arial"/>
              </a:rPr>
              <a:t>xy</a:t>
            </a:r>
            <a:r>
              <a:rPr lang="cs-CZ" dirty="0" smtClean="0">
                <a:solidFill>
                  <a:srgbClr val="FF0000"/>
                </a:solidFill>
                <a:cs typeface="Arial"/>
              </a:rPr>
              <a:t>›-‹</a:t>
            </a:r>
            <a:r>
              <a:rPr lang="cs-CZ" dirty="0" err="1">
                <a:solidFill>
                  <a:srgbClr val="FF0000"/>
                </a:solidFill>
                <a:cs typeface="Arial"/>
              </a:rPr>
              <a:t>x</a:t>
            </a:r>
            <a:r>
              <a:rPr lang="cs-CZ" dirty="0" err="1" smtClean="0">
                <a:solidFill>
                  <a:srgbClr val="FF0000"/>
                </a:solidFill>
                <a:cs typeface="Arial"/>
              </a:rPr>
              <a:t>›‹</a:t>
            </a:r>
            <a:r>
              <a:rPr lang="cs-CZ" dirty="0" err="1">
                <a:solidFill>
                  <a:srgbClr val="FF0000"/>
                </a:solidFill>
                <a:cs typeface="Arial"/>
              </a:rPr>
              <a:t>y</a:t>
            </a:r>
            <a:r>
              <a:rPr lang="cs-CZ" dirty="0" smtClean="0">
                <a:solidFill>
                  <a:srgbClr val="FF0000"/>
                </a:solidFill>
                <a:cs typeface="Arial"/>
              </a:rPr>
              <a:t>›=</a:t>
            </a:r>
            <a:r>
              <a:rPr lang="cs-CZ" b="1" dirty="0" smtClean="0">
                <a:solidFill>
                  <a:srgbClr val="FF0000"/>
                </a:solidFill>
                <a:cs typeface="Arial"/>
              </a:rPr>
              <a:t>0</a:t>
            </a:r>
            <a:r>
              <a:rPr lang="cs-CZ" dirty="0" smtClean="0">
                <a:solidFill>
                  <a:srgbClr val="FF0000"/>
                </a:solidFill>
                <a:cs typeface="Arial"/>
              </a:rPr>
              <a:t> </a:t>
            </a:r>
          </a:p>
          <a:p>
            <a:r>
              <a:rPr lang="cs-CZ" dirty="0" smtClean="0">
                <a:cs typeface="Arial"/>
              </a:rPr>
              <a:t>Míra závislosti neboli </a:t>
            </a:r>
            <a:r>
              <a:rPr lang="cs-CZ" dirty="0" smtClean="0">
                <a:solidFill>
                  <a:srgbClr val="0070C0"/>
                </a:solidFill>
                <a:cs typeface="Arial"/>
              </a:rPr>
              <a:t>korelace C(</a:t>
            </a:r>
            <a:r>
              <a:rPr lang="cs-CZ" dirty="0" err="1" smtClean="0">
                <a:solidFill>
                  <a:srgbClr val="0070C0"/>
                </a:solidFill>
                <a:cs typeface="Arial"/>
              </a:rPr>
              <a:t>x;y</a:t>
            </a:r>
            <a:r>
              <a:rPr lang="cs-CZ" dirty="0" smtClean="0">
                <a:solidFill>
                  <a:srgbClr val="0070C0"/>
                </a:solidFill>
                <a:cs typeface="Arial"/>
              </a:rPr>
              <a:t>) </a:t>
            </a:r>
            <a:r>
              <a:rPr lang="cs-CZ" dirty="0" smtClean="0">
                <a:cs typeface="Arial"/>
              </a:rPr>
              <a:t>je definována vztahem:</a:t>
            </a:r>
          </a:p>
          <a:p>
            <a:pPr marL="274320" lvl="1" indent="0">
              <a:buNone/>
            </a:pPr>
            <a:r>
              <a:rPr lang="cs-CZ" dirty="0">
                <a:cs typeface="Arial"/>
              </a:rPr>
              <a:t>	</a:t>
            </a:r>
            <a:r>
              <a:rPr lang="cs-CZ" dirty="0" smtClean="0">
                <a:cs typeface="Arial"/>
              </a:rPr>
              <a:t>	</a:t>
            </a:r>
            <a:r>
              <a:rPr lang="cs-CZ" sz="2400" dirty="0">
                <a:solidFill>
                  <a:srgbClr val="FF0000"/>
                </a:solidFill>
                <a:latin typeface="Arial"/>
                <a:cs typeface="Arial"/>
              </a:rPr>
              <a:t>C(</a:t>
            </a:r>
            <a:r>
              <a:rPr lang="cs-CZ" sz="2400" dirty="0" err="1">
                <a:solidFill>
                  <a:srgbClr val="FF0000"/>
                </a:solidFill>
                <a:latin typeface="Arial"/>
                <a:cs typeface="Arial"/>
              </a:rPr>
              <a:t>x;y</a:t>
            </a:r>
            <a:r>
              <a:rPr lang="cs-CZ" sz="2400" dirty="0">
                <a:solidFill>
                  <a:srgbClr val="FF0000"/>
                </a:solidFill>
                <a:latin typeface="Arial"/>
                <a:cs typeface="Arial"/>
              </a:rPr>
              <a:t>) ≡ ‹</a:t>
            </a:r>
            <a:r>
              <a:rPr lang="cs-CZ" sz="2400" dirty="0" err="1">
                <a:solidFill>
                  <a:srgbClr val="FF0000"/>
                </a:solidFill>
                <a:latin typeface="Arial"/>
                <a:cs typeface="Arial"/>
              </a:rPr>
              <a:t>xy</a:t>
            </a:r>
            <a:r>
              <a:rPr lang="cs-CZ" sz="2400" dirty="0">
                <a:solidFill>
                  <a:srgbClr val="FF0000"/>
                </a:solidFill>
                <a:latin typeface="Arial"/>
                <a:cs typeface="Arial"/>
              </a:rPr>
              <a:t>›-‹</a:t>
            </a:r>
            <a:r>
              <a:rPr lang="cs-CZ" sz="2400" dirty="0" err="1">
                <a:solidFill>
                  <a:srgbClr val="FF0000"/>
                </a:solidFill>
                <a:latin typeface="Arial"/>
                <a:cs typeface="Arial"/>
              </a:rPr>
              <a:t>x›‹</a:t>
            </a:r>
            <a:r>
              <a:rPr lang="cs-CZ" sz="2400" dirty="0" err="1" smtClean="0">
                <a:solidFill>
                  <a:srgbClr val="FF0000"/>
                </a:solidFill>
                <a:latin typeface="Arial"/>
                <a:cs typeface="Arial"/>
              </a:rPr>
              <a:t>y</a:t>
            </a:r>
            <a:r>
              <a:rPr lang="cs-CZ" sz="2400" dirty="0" smtClean="0">
                <a:solidFill>
                  <a:srgbClr val="FF0000"/>
                </a:solidFill>
                <a:latin typeface="Arial"/>
                <a:cs typeface="Arial"/>
              </a:rPr>
              <a:t>›</a:t>
            </a:r>
          </a:p>
          <a:p>
            <a:pPr marL="274320" lvl="1" indent="0">
              <a:buNone/>
            </a:pPr>
            <a:r>
              <a:rPr lang="cs-CZ" sz="2400" dirty="0" smtClean="0">
                <a:solidFill>
                  <a:srgbClr val="0070C0"/>
                </a:solidFill>
                <a:cs typeface="Arial"/>
              </a:rPr>
              <a:t>Korelace </a:t>
            </a:r>
            <a:r>
              <a:rPr lang="cs-CZ" sz="2400" dirty="0">
                <a:solidFill>
                  <a:srgbClr val="0070C0"/>
                </a:solidFill>
                <a:cs typeface="Arial"/>
              </a:rPr>
              <a:t>fluktuací C(</a:t>
            </a:r>
            <a:r>
              <a:rPr lang="el-GR" sz="2400" dirty="0">
                <a:solidFill>
                  <a:srgbClr val="0070C0"/>
                </a:solidFill>
                <a:cs typeface="Arial"/>
              </a:rPr>
              <a:t>Δ</a:t>
            </a:r>
            <a:r>
              <a:rPr lang="cs-CZ" sz="2400" dirty="0">
                <a:solidFill>
                  <a:srgbClr val="0070C0"/>
                </a:solidFill>
                <a:cs typeface="Arial"/>
              </a:rPr>
              <a:t>x;</a:t>
            </a:r>
            <a:r>
              <a:rPr lang="el-GR" sz="2400" dirty="0">
                <a:solidFill>
                  <a:srgbClr val="0070C0"/>
                </a:solidFill>
                <a:cs typeface="Arial"/>
              </a:rPr>
              <a:t>Δ</a:t>
            </a:r>
            <a:r>
              <a:rPr lang="cs-CZ" sz="2400" dirty="0">
                <a:solidFill>
                  <a:srgbClr val="0070C0"/>
                </a:solidFill>
                <a:cs typeface="Arial"/>
              </a:rPr>
              <a:t>y</a:t>
            </a:r>
            <a:r>
              <a:rPr lang="cs-CZ" sz="2400" dirty="0" smtClean="0">
                <a:solidFill>
                  <a:srgbClr val="0070C0"/>
                </a:solidFill>
                <a:cs typeface="Arial"/>
              </a:rPr>
              <a:t>):</a:t>
            </a:r>
          </a:p>
          <a:p>
            <a:pPr marL="274320" lvl="1" indent="0">
              <a:buNone/>
            </a:pPr>
            <a:r>
              <a:rPr lang="cs-CZ" sz="2400" b="1" i="1" dirty="0" smtClean="0">
                <a:cs typeface="Arial"/>
              </a:rPr>
              <a:t>		</a:t>
            </a:r>
            <a:r>
              <a:rPr lang="el-GR" sz="2400" dirty="0">
                <a:cs typeface="Arial"/>
              </a:rPr>
              <a:t>Δ</a:t>
            </a:r>
            <a:r>
              <a:rPr lang="cs-CZ" sz="2400" dirty="0" smtClean="0">
                <a:cs typeface="Arial"/>
              </a:rPr>
              <a:t>x</a:t>
            </a:r>
            <a:r>
              <a:rPr lang="cs-CZ" sz="2400" dirty="0">
                <a:cs typeface="Arial"/>
              </a:rPr>
              <a:t> </a:t>
            </a:r>
            <a:r>
              <a:rPr lang="cs-CZ" sz="2400" dirty="0" smtClean="0">
                <a:cs typeface="Arial"/>
              </a:rPr>
              <a:t>≡ x - ‹</a:t>
            </a:r>
            <a:r>
              <a:rPr lang="cs-CZ" sz="2400" dirty="0">
                <a:cs typeface="Arial"/>
              </a:rPr>
              <a:t>x</a:t>
            </a:r>
            <a:r>
              <a:rPr lang="cs-CZ" sz="2400" dirty="0" smtClean="0">
                <a:cs typeface="Arial"/>
              </a:rPr>
              <a:t>›; </a:t>
            </a:r>
            <a:r>
              <a:rPr lang="el-GR" sz="2400" dirty="0" smtClean="0">
                <a:cs typeface="Arial"/>
              </a:rPr>
              <a:t>Δ</a:t>
            </a:r>
            <a:r>
              <a:rPr lang="cs-CZ" sz="2400" dirty="0" smtClean="0">
                <a:cs typeface="Arial"/>
              </a:rPr>
              <a:t>y</a:t>
            </a:r>
            <a:r>
              <a:rPr lang="cs-CZ" sz="2400" dirty="0">
                <a:cs typeface="Arial"/>
              </a:rPr>
              <a:t> ≡ </a:t>
            </a:r>
            <a:r>
              <a:rPr lang="cs-CZ" sz="2400" dirty="0" smtClean="0">
                <a:cs typeface="Arial"/>
              </a:rPr>
              <a:t>y </a:t>
            </a:r>
            <a:r>
              <a:rPr lang="cs-CZ" sz="2400" dirty="0">
                <a:cs typeface="Arial"/>
              </a:rPr>
              <a:t>- </a:t>
            </a:r>
            <a:r>
              <a:rPr lang="cs-CZ" sz="2400" dirty="0" smtClean="0">
                <a:cs typeface="Arial"/>
              </a:rPr>
              <a:t>‹y›</a:t>
            </a:r>
          </a:p>
          <a:p>
            <a:pPr marL="274320" lvl="1" indent="0">
              <a:buNone/>
            </a:pPr>
            <a:r>
              <a:rPr lang="cs-CZ" sz="2400" dirty="0" smtClean="0">
                <a:cs typeface="Arial"/>
              </a:rPr>
              <a:t>jsou fluktuace příslušných veličin a jelikož</a:t>
            </a:r>
          </a:p>
          <a:p>
            <a:pPr marL="274320" lvl="1" indent="0">
              <a:buNone/>
            </a:pPr>
            <a:r>
              <a:rPr lang="cs-CZ" sz="2400" dirty="0">
                <a:cs typeface="Arial"/>
              </a:rPr>
              <a:t>	</a:t>
            </a:r>
            <a:r>
              <a:rPr lang="cs-CZ" sz="2400" dirty="0" smtClean="0">
                <a:cs typeface="Arial"/>
              </a:rPr>
              <a:t>	</a:t>
            </a:r>
            <a:r>
              <a:rPr lang="cs-CZ" sz="2400" dirty="0">
                <a:cs typeface="Arial"/>
              </a:rPr>
              <a:t> </a:t>
            </a:r>
            <a:r>
              <a:rPr lang="cs-CZ" sz="2400" dirty="0" smtClean="0">
                <a:cs typeface="Arial"/>
              </a:rPr>
              <a:t>‹</a:t>
            </a:r>
            <a:r>
              <a:rPr lang="el-GR" sz="2400" dirty="0" smtClean="0">
                <a:cs typeface="Arial"/>
              </a:rPr>
              <a:t>Δ</a:t>
            </a:r>
            <a:r>
              <a:rPr lang="cs-CZ" sz="2400" dirty="0" smtClean="0">
                <a:cs typeface="Arial"/>
              </a:rPr>
              <a:t>x› = 0;  ‹</a:t>
            </a:r>
            <a:r>
              <a:rPr lang="el-GR" sz="2400" dirty="0" smtClean="0">
                <a:cs typeface="Arial"/>
              </a:rPr>
              <a:t>Δ</a:t>
            </a:r>
            <a:r>
              <a:rPr lang="cs-CZ" sz="2400" dirty="0" smtClean="0">
                <a:cs typeface="Arial"/>
              </a:rPr>
              <a:t>y› = 0</a:t>
            </a:r>
          </a:p>
          <a:p>
            <a:pPr marL="274320" lvl="1" indent="0">
              <a:buNone/>
            </a:pPr>
            <a:r>
              <a:rPr lang="cs-CZ" sz="2400" dirty="0">
                <a:cs typeface="Arial"/>
              </a:rPr>
              <a:t>Bude C(</a:t>
            </a:r>
            <a:r>
              <a:rPr lang="el-GR" sz="2400" dirty="0">
                <a:cs typeface="Arial"/>
              </a:rPr>
              <a:t>Δ</a:t>
            </a:r>
            <a:r>
              <a:rPr lang="cs-CZ" sz="2400" dirty="0">
                <a:cs typeface="Arial"/>
              </a:rPr>
              <a:t>x;</a:t>
            </a:r>
            <a:r>
              <a:rPr lang="el-GR" sz="2400" dirty="0">
                <a:cs typeface="Arial"/>
              </a:rPr>
              <a:t>Δ</a:t>
            </a:r>
            <a:r>
              <a:rPr lang="cs-CZ" sz="2400" dirty="0">
                <a:cs typeface="Arial"/>
              </a:rPr>
              <a:t>y) = ‹</a:t>
            </a:r>
            <a:r>
              <a:rPr lang="el-GR" sz="2400" dirty="0">
                <a:cs typeface="Arial"/>
              </a:rPr>
              <a:t>Δ</a:t>
            </a:r>
            <a:r>
              <a:rPr lang="cs-CZ" sz="2400" dirty="0" smtClean="0">
                <a:cs typeface="Arial"/>
              </a:rPr>
              <a:t>x.</a:t>
            </a:r>
            <a:r>
              <a:rPr lang="el-GR" sz="2400" dirty="0" smtClean="0">
                <a:cs typeface="Arial"/>
              </a:rPr>
              <a:t>Δ</a:t>
            </a:r>
            <a:r>
              <a:rPr lang="cs-CZ" sz="2400" dirty="0">
                <a:cs typeface="Arial"/>
              </a:rPr>
              <a:t>y› - ‹</a:t>
            </a:r>
            <a:r>
              <a:rPr lang="el-GR" sz="2400" dirty="0">
                <a:cs typeface="Arial"/>
              </a:rPr>
              <a:t>Δ</a:t>
            </a:r>
            <a:r>
              <a:rPr lang="cs-CZ" sz="2400" dirty="0">
                <a:cs typeface="Arial"/>
              </a:rPr>
              <a:t>x›‹</a:t>
            </a:r>
            <a:r>
              <a:rPr lang="el-GR" sz="2400" dirty="0">
                <a:cs typeface="Arial"/>
              </a:rPr>
              <a:t>Δ</a:t>
            </a:r>
            <a:r>
              <a:rPr lang="cs-CZ" sz="2400" dirty="0">
                <a:cs typeface="Arial"/>
              </a:rPr>
              <a:t>y› = ‹</a:t>
            </a:r>
            <a:r>
              <a:rPr lang="cs-CZ" sz="2400" dirty="0" err="1">
                <a:cs typeface="Arial"/>
              </a:rPr>
              <a:t>xy</a:t>
            </a:r>
            <a:r>
              <a:rPr lang="cs-CZ" sz="2400" dirty="0">
                <a:cs typeface="Arial"/>
              </a:rPr>
              <a:t>›-‹</a:t>
            </a:r>
            <a:r>
              <a:rPr lang="cs-CZ" sz="2400" dirty="0" err="1">
                <a:cs typeface="Arial"/>
              </a:rPr>
              <a:t>x›‹y</a:t>
            </a:r>
            <a:r>
              <a:rPr lang="cs-CZ" sz="2400" dirty="0" smtClean="0">
                <a:cs typeface="Arial"/>
              </a:rPr>
              <a:t>› a tedy</a:t>
            </a:r>
          </a:p>
          <a:p>
            <a:pPr marL="274320" lvl="1" indent="0">
              <a:buNone/>
            </a:pPr>
            <a:r>
              <a:rPr lang="cs-CZ" sz="2400" dirty="0">
                <a:cs typeface="Arial"/>
              </a:rPr>
              <a:t>	</a:t>
            </a:r>
            <a:r>
              <a:rPr lang="cs-CZ" sz="2400" dirty="0" smtClean="0">
                <a:cs typeface="Arial"/>
              </a:rPr>
              <a:t>	</a:t>
            </a:r>
            <a:r>
              <a:rPr lang="cs-CZ" sz="2400" dirty="0">
                <a:cs typeface="Arial"/>
              </a:rPr>
              <a:t> </a:t>
            </a:r>
            <a:r>
              <a:rPr lang="cs-CZ" sz="2400" dirty="0">
                <a:solidFill>
                  <a:srgbClr val="FF0000"/>
                </a:solidFill>
                <a:cs typeface="Arial"/>
              </a:rPr>
              <a:t>C(</a:t>
            </a:r>
            <a:r>
              <a:rPr lang="el-GR" sz="2400" dirty="0">
                <a:solidFill>
                  <a:srgbClr val="FF0000"/>
                </a:solidFill>
                <a:cs typeface="Arial"/>
              </a:rPr>
              <a:t>Δ</a:t>
            </a:r>
            <a:r>
              <a:rPr lang="cs-CZ" sz="2400" dirty="0">
                <a:solidFill>
                  <a:srgbClr val="FF0000"/>
                </a:solidFill>
                <a:cs typeface="Arial"/>
              </a:rPr>
              <a:t>x;</a:t>
            </a:r>
            <a:r>
              <a:rPr lang="el-GR" sz="2400" dirty="0">
                <a:solidFill>
                  <a:srgbClr val="FF0000"/>
                </a:solidFill>
                <a:cs typeface="Arial"/>
              </a:rPr>
              <a:t>Δ</a:t>
            </a:r>
            <a:r>
              <a:rPr lang="cs-CZ" sz="2400" dirty="0">
                <a:solidFill>
                  <a:srgbClr val="FF0000"/>
                </a:solidFill>
                <a:cs typeface="Arial"/>
              </a:rPr>
              <a:t>y) </a:t>
            </a:r>
            <a:r>
              <a:rPr lang="cs-CZ" sz="2400" dirty="0" smtClean="0">
                <a:solidFill>
                  <a:srgbClr val="FF0000"/>
                </a:solidFill>
                <a:cs typeface="Arial"/>
              </a:rPr>
              <a:t>= C(</a:t>
            </a:r>
            <a:r>
              <a:rPr lang="cs-CZ" sz="2400" dirty="0" err="1" smtClean="0">
                <a:solidFill>
                  <a:srgbClr val="FF0000"/>
                </a:solidFill>
                <a:cs typeface="Arial"/>
              </a:rPr>
              <a:t>x;y</a:t>
            </a:r>
            <a:r>
              <a:rPr lang="cs-CZ" sz="2400" dirty="0" smtClean="0">
                <a:solidFill>
                  <a:srgbClr val="FF0000"/>
                </a:solidFill>
                <a:cs typeface="Arial"/>
              </a:rPr>
              <a:t>)</a:t>
            </a:r>
            <a:endParaRPr lang="cs-CZ" sz="2400" dirty="0">
              <a:solidFill>
                <a:srgbClr val="FF0000"/>
              </a:solidFill>
              <a:cs typeface="Arial"/>
            </a:endParaRPr>
          </a:p>
          <a:p>
            <a:pPr marL="274320" lvl="1" indent="0">
              <a:buNone/>
            </a:pPr>
            <a:endParaRPr lang="cs-CZ" sz="2400" dirty="0">
              <a:cs typeface="Arial"/>
            </a:endParaRPr>
          </a:p>
          <a:p>
            <a:pPr marL="274320" lvl="1" indent="0">
              <a:buNone/>
            </a:pPr>
            <a:endParaRPr lang="cs-CZ" sz="2400" dirty="0">
              <a:solidFill>
                <a:srgbClr val="FF0000"/>
              </a:solidFill>
              <a:latin typeface="Arial"/>
              <a:cs typeface="Arial"/>
            </a:endParaRPr>
          </a:p>
          <a:p>
            <a:pPr marL="274320" lvl="1" indent="0">
              <a:buNone/>
            </a:pPr>
            <a:endParaRPr lang="cs-CZ" sz="2400" dirty="0">
              <a:solidFill>
                <a:srgbClr val="FF0000"/>
              </a:solidFill>
              <a:latin typeface="Arial"/>
              <a:cs typeface="Arial"/>
            </a:endParaRPr>
          </a:p>
        </p:txBody>
      </p:sp>
      <p:sp>
        <p:nvSpPr>
          <p:cNvPr id="3" name="Zástupný symbol pro datum 2"/>
          <p:cNvSpPr>
            <a:spLocks noGrp="1"/>
          </p:cNvSpPr>
          <p:nvPr>
            <p:ph type="dt" sz="half" idx="10"/>
          </p:nvPr>
        </p:nvSpPr>
        <p:spPr/>
        <p:txBody>
          <a:bodyPr/>
          <a:lstStyle/>
          <a:p>
            <a:r>
              <a:rPr lang="en-US" smtClean="0"/>
              <a:t>2010</a:t>
            </a:r>
            <a:endParaRPr lang="en-US"/>
          </a:p>
        </p:txBody>
      </p:sp>
      <p:sp>
        <p:nvSpPr>
          <p:cNvPr id="4" name="Zástupný symbol pro zápatí 3"/>
          <p:cNvSpPr>
            <a:spLocks noGrp="1"/>
          </p:cNvSpPr>
          <p:nvPr>
            <p:ph type="ftr" sz="quarter" idx="11"/>
          </p:nvPr>
        </p:nvSpPr>
        <p:spPr/>
        <p:txBody>
          <a:bodyPr/>
          <a:lstStyle/>
          <a:p>
            <a:pPr algn="r"/>
            <a:r>
              <a:rPr lang="en-US" smtClean="0"/>
              <a:t>prof. Otruba</a:t>
            </a:r>
            <a:endParaRPr lang="en-US" dirty="0"/>
          </a:p>
        </p:txBody>
      </p:sp>
      <p:sp>
        <p:nvSpPr>
          <p:cNvPr id="5" name="Zástupný symbol pro číslo snímku 4"/>
          <p:cNvSpPr>
            <a:spLocks noGrp="1"/>
          </p:cNvSpPr>
          <p:nvPr>
            <p:ph type="sldNum" sz="quarter" idx="12"/>
          </p:nvPr>
        </p:nvSpPr>
        <p:spPr/>
        <p:txBody>
          <a:bodyPr/>
          <a:lstStyle/>
          <a:p>
            <a:fld id="{0CFEC368-1D7A-4F81-ABF6-AE0E36BAF64C}" type="slidenum">
              <a:rPr lang="en-US" smtClean="0"/>
              <a:pPr/>
              <a:t>35</a:t>
            </a:fld>
            <a:endParaRPr lang="en-US"/>
          </a:p>
        </p:txBody>
      </p:sp>
    </p:spTree>
    <p:extLst>
      <p:ext uri="{BB962C8B-B14F-4D97-AF65-F5344CB8AC3E}">
        <p14:creationId xmlns:p14="http://schemas.microsoft.com/office/powerpoint/2010/main" val="36159980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Diskrétní náhodný proces</a:t>
            </a:r>
          </a:p>
        </p:txBody>
      </p:sp>
      <p:sp>
        <p:nvSpPr>
          <p:cNvPr id="4" name="Zástupný symbol pro datum 3"/>
          <p:cNvSpPr>
            <a:spLocks noGrp="1"/>
          </p:cNvSpPr>
          <p:nvPr>
            <p:ph type="dt" sz="half" idx="10"/>
          </p:nvPr>
        </p:nvSpPr>
        <p:spPr/>
        <p:txBody>
          <a:bodyPr/>
          <a:lstStyle/>
          <a:p>
            <a:r>
              <a:rPr lang="en-US" smtClean="0"/>
              <a:t>2010</a:t>
            </a:r>
            <a:endParaRPr lang="en-US"/>
          </a:p>
        </p:txBody>
      </p:sp>
      <p:sp>
        <p:nvSpPr>
          <p:cNvPr id="5" name="Zástupný symbol pro zápatí 4"/>
          <p:cNvSpPr>
            <a:spLocks noGrp="1"/>
          </p:cNvSpPr>
          <p:nvPr>
            <p:ph type="ftr" sz="quarter" idx="11"/>
          </p:nvPr>
        </p:nvSpPr>
        <p:spPr/>
        <p:txBody>
          <a:bodyPr/>
          <a:lstStyle/>
          <a:p>
            <a:pPr algn="r"/>
            <a:r>
              <a:rPr lang="en-US" smtClean="0"/>
              <a:t>prof. Otruba</a:t>
            </a:r>
            <a:endParaRPr lang="en-US" dirty="0"/>
          </a:p>
        </p:txBody>
      </p:sp>
      <p:sp>
        <p:nvSpPr>
          <p:cNvPr id="6" name="Zástupný symbol pro číslo snímku 5"/>
          <p:cNvSpPr>
            <a:spLocks noGrp="1"/>
          </p:cNvSpPr>
          <p:nvPr>
            <p:ph type="sldNum" sz="quarter" idx="12"/>
          </p:nvPr>
        </p:nvSpPr>
        <p:spPr/>
        <p:txBody>
          <a:bodyPr/>
          <a:lstStyle/>
          <a:p>
            <a:fld id="{0CFEC368-1D7A-4F81-ABF6-AE0E36BAF64C}" type="slidenum">
              <a:rPr lang="en-US" smtClean="0"/>
              <a:pPr/>
              <a:t>36</a:t>
            </a:fld>
            <a:endParaRPr lang="en-US"/>
          </a:p>
        </p:txBody>
      </p:sp>
      <p:sp>
        <p:nvSpPr>
          <p:cNvPr id="7" name="Obdélník 6"/>
          <p:cNvSpPr/>
          <p:nvPr/>
        </p:nvSpPr>
        <p:spPr>
          <a:xfrm>
            <a:off x="526416" y="1558533"/>
            <a:ext cx="5032615" cy="646331"/>
          </a:xfrm>
          <a:prstGeom prst="rect">
            <a:avLst/>
          </a:prstGeom>
        </p:spPr>
        <p:txBody>
          <a:bodyPr wrap="square">
            <a:spAutoFit/>
          </a:bodyPr>
          <a:lstStyle/>
          <a:p>
            <a:r>
              <a:rPr lang="cs-CZ" dirty="0" smtClean="0"/>
              <a:t>pravděpodobnost </a:t>
            </a:r>
            <a:r>
              <a:rPr lang="cs-CZ" dirty="0"/>
              <a:t>impulzu je úměrná času </a:t>
            </a:r>
          </a:p>
          <a:p>
            <a:pPr>
              <a:buFont typeface="Symbol" pitchFamily="18" charset="2"/>
              <a:buChar char="®"/>
            </a:pPr>
            <a:r>
              <a:rPr lang="cs-CZ" dirty="0"/>
              <a:t> </a:t>
            </a:r>
            <a:r>
              <a:rPr lang="cs-CZ" b="1" dirty="0" err="1">
                <a:solidFill>
                  <a:srgbClr val="C00000"/>
                </a:solidFill>
              </a:rPr>
              <a:t>Poissonovský</a:t>
            </a:r>
            <a:r>
              <a:rPr lang="cs-CZ" b="1" dirty="0">
                <a:solidFill>
                  <a:srgbClr val="C00000"/>
                </a:solidFill>
              </a:rPr>
              <a:t> proces</a:t>
            </a:r>
            <a:r>
              <a:rPr lang="cs-CZ" dirty="0">
                <a:solidFill>
                  <a:srgbClr val="C00000"/>
                </a:solidFill>
              </a:rPr>
              <a:t> </a:t>
            </a:r>
          </a:p>
        </p:txBody>
      </p:sp>
      <p:sp>
        <p:nvSpPr>
          <p:cNvPr id="9" name="Obdélník 8"/>
          <p:cNvSpPr/>
          <p:nvPr/>
        </p:nvSpPr>
        <p:spPr>
          <a:xfrm>
            <a:off x="3457679" y="2204864"/>
            <a:ext cx="1513556" cy="369332"/>
          </a:xfrm>
          <a:prstGeom prst="rect">
            <a:avLst/>
          </a:prstGeom>
        </p:spPr>
        <p:txBody>
          <a:bodyPr wrap="none">
            <a:spAutoFit/>
          </a:bodyPr>
          <a:lstStyle/>
          <a:p>
            <a:r>
              <a:rPr lang="cs-CZ" dirty="0"/>
              <a:t>p(n) </a:t>
            </a:r>
            <a:r>
              <a:rPr lang="cs-CZ" dirty="0">
                <a:latin typeface="Symbol" pitchFamily="18" charset="2"/>
              </a:rPr>
              <a:t>»</a:t>
            </a:r>
            <a:r>
              <a:rPr lang="cs-CZ" dirty="0"/>
              <a:t> </a:t>
            </a:r>
            <a:r>
              <a:rPr lang="cs-CZ" dirty="0" err="1">
                <a:latin typeface="Symbol" pitchFamily="18" charset="2"/>
              </a:rPr>
              <a:t>á</a:t>
            </a:r>
            <a:r>
              <a:rPr lang="cs-CZ" dirty="0" err="1"/>
              <a:t>n</a:t>
            </a:r>
            <a:r>
              <a:rPr lang="cs-CZ" dirty="0" err="1">
                <a:latin typeface="Symbol" pitchFamily="18" charset="2"/>
              </a:rPr>
              <a:t>ń</a:t>
            </a:r>
            <a:r>
              <a:rPr lang="cs-CZ" baseline="30000" dirty="0" err="1"/>
              <a:t>n</a:t>
            </a:r>
            <a:r>
              <a:rPr lang="cs-CZ" baseline="30000" dirty="0"/>
              <a:t> </a:t>
            </a:r>
            <a:r>
              <a:rPr lang="cs-CZ" dirty="0"/>
              <a:t>/n!</a:t>
            </a:r>
          </a:p>
        </p:txBody>
      </p:sp>
      <p:sp>
        <p:nvSpPr>
          <p:cNvPr id="11" name="Line 2"/>
          <p:cNvSpPr>
            <a:spLocks noChangeShapeType="1"/>
          </p:cNvSpPr>
          <p:nvPr/>
        </p:nvSpPr>
        <p:spPr bwMode="auto">
          <a:xfrm>
            <a:off x="2093248" y="3659525"/>
            <a:ext cx="6511200" cy="0"/>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12" name="Line 3"/>
          <p:cNvSpPr>
            <a:spLocks noChangeShapeType="1"/>
          </p:cNvSpPr>
          <p:nvPr/>
        </p:nvSpPr>
        <p:spPr bwMode="auto">
          <a:xfrm>
            <a:off x="2093248" y="3301041"/>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13" name="Line 4"/>
          <p:cNvSpPr>
            <a:spLocks noChangeShapeType="1"/>
          </p:cNvSpPr>
          <p:nvPr/>
        </p:nvSpPr>
        <p:spPr bwMode="auto">
          <a:xfrm>
            <a:off x="5885485" y="3301041"/>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14" name="Line 5"/>
          <p:cNvSpPr>
            <a:spLocks noChangeShapeType="1"/>
          </p:cNvSpPr>
          <p:nvPr/>
        </p:nvSpPr>
        <p:spPr bwMode="auto">
          <a:xfrm>
            <a:off x="4812211" y="3301041"/>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15" name="Line 6"/>
          <p:cNvSpPr>
            <a:spLocks noChangeShapeType="1"/>
          </p:cNvSpPr>
          <p:nvPr/>
        </p:nvSpPr>
        <p:spPr bwMode="auto">
          <a:xfrm>
            <a:off x="2665661" y="3301041"/>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16" name="Line 7"/>
          <p:cNvSpPr>
            <a:spLocks noChangeShapeType="1"/>
          </p:cNvSpPr>
          <p:nvPr/>
        </p:nvSpPr>
        <p:spPr bwMode="auto">
          <a:xfrm>
            <a:off x="4025143" y="3301041"/>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17" name="Line 8"/>
          <p:cNvSpPr>
            <a:spLocks noChangeShapeType="1"/>
          </p:cNvSpPr>
          <p:nvPr/>
        </p:nvSpPr>
        <p:spPr bwMode="auto">
          <a:xfrm>
            <a:off x="4454453" y="3301041"/>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18" name="Line 9"/>
          <p:cNvSpPr>
            <a:spLocks noChangeShapeType="1"/>
          </p:cNvSpPr>
          <p:nvPr/>
        </p:nvSpPr>
        <p:spPr bwMode="auto">
          <a:xfrm>
            <a:off x="2880316" y="3301041"/>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19" name="Line 10"/>
          <p:cNvSpPr>
            <a:spLocks noChangeShapeType="1"/>
          </p:cNvSpPr>
          <p:nvPr/>
        </p:nvSpPr>
        <p:spPr bwMode="auto">
          <a:xfrm>
            <a:off x="8389793" y="3301041"/>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20" name="Line 11"/>
          <p:cNvSpPr>
            <a:spLocks noChangeShapeType="1"/>
          </p:cNvSpPr>
          <p:nvPr/>
        </p:nvSpPr>
        <p:spPr bwMode="auto">
          <a:xfrm>
            <a:off x="7602725" y="3301041"/>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21" name="Line 12"/>
          <p:cNvSpPr>
            <a:spLocks noChangeShapeType="1"/>
          </p:cNvSpPr>
          <p:nvPr/>
        </p:nvSpPr>
        <p:spPr bwMode="auto">
          <a:xfrm>
            <a:off x="5384624" y="3301041"/>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22" name="Line 13"/>
          <p:cNvSpPr>
            <a:spLocks noChangeShapeType="1"/>
          </p:cNvSpPr>
          <p:nvPr/>
        </p:nvSpPr>
        <p:spPr bwMode="auto">
          <a:xfrm>
            <a:off x="6243244" y="3301041"/>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23" name="Line 14"/>
          <p:cNvSpPr>
            <a:spLocks noChangeShapeType="1"/>
          </p:cNvSpPr>
          <p:nvPr/>
        </p:nvSpPr>
        <p:spPr bwMode="auto">
          <a:xfrm>
            <a:off x="6672554" y="3301041"/>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24" name="Line 15"/>
          <p:cNvSpPr>
            <a:spLocks noChangeShapeType="1"/>
          </p:cNvSpPr>
          <p:nvPr/>
        </p:nvSpPr>
        <p:spPr bwMode="auto">
          <a:xfrm>
            <a:off x="3238075" y="3301041"/>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25" name="Line 16"/>
          <p:cNvSpPr>
            <a:spLocks noChangeShapeType="1"/>
          </p:cNvSpPr>
          <p:nvPr/>
        </p:nvSpPr>
        <p:spPr bwMode="auto">
          <a:xfrm>
            <a:off x="5241521" y="3301041"/>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26" name="Line 17"/>
          <p:cNvSpPr>
            <a:spLocks noChangeShapeType="1"/>
          </p:cNvSpPr>
          <p:nvPr/>
        </p:nvSpPr>
        <p:spPr bwMode="auto">
          <a:xfrm>
            <a:off x="8103586" y="3301041"/>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27" name="Text Box 33"/>
          <p:cNvSpPr txBox="1">
            <a:spLocks noChangeArrowheads="1"/>
          </p:cNvSpPr>
          <p:nvPr/>
        </p:nvSpPr>
        <p:spPr bwMode="auto">
          <a:xfrm>
            <a:off x="519112" y="2852936"/>
            <a:ext cx="3695345" cy="373421"/>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r>
              <a:rPr lang="cs-CZ"/>
              <a:t>Poissonovský proces </a:t>
            </a:r>
            <a:r>
              <a:rPr lang="cs-CZ">
                <a:solidFill>
                  <a:srgbClr val="CC0000"/>
                </a:solidFill>
                <a:latin typeface="Symbol" pitchFamily="18" charset="2"/>
              </a:rPr>
              <a:t>á</a:t>
            </a:r>
            <a:r>
              <a:rPr lang="cs-CZ">
                <a:solidFill>
                  <a:srgbClr val="CC0000"/>
                </a:solidFill>
              </a:rPr>
              <a:t>(</a:t>
            </a:r>
            <a:r>
              <a:rPr lang="cs-CZ">
                <a:solidFill>
                  <a:srgbClr val="CC0000"/>
                </a:solidFill>
                <a:latin typeface="Symbol" pitchFamily="18" charset="2"/>
              </a:rPr>
              <a:t>D</a:t>
            </a:r>
            <a:r>
              <a:rPr lang="cs-CZ">
                <a:solidFill>
                  <a:srgbClr val="CC0000"/>
                </a:solidFill>
              </a:rPr>
              <a:t>n)</a:t>
            </a:r>
            <a:r>
              <a:rPr lang="cs-CZ" baseline="30000">
                <a:solidFill>
                  <a:srgbClr val="CC0000"/>
                </a:solidFill>
              </a:rPr>
              <a:t>2</a:t>
            </a:r>
            <a:r>
              <a:rPr lang="cs-CZ">
                <a:solidFill>
                  <a:srgbClr val="CC0000"/>
                </a:solidFill>
                <a:latin typeface="Symbol" pitchFamily="18" charset="2"/>
              </a:rPr>
              <a:t>ń</a:t>
            </a:r>
            <a:r>
              <a:rPr lang="cs-CZ" baseline="-25000">
                <a:solidFill>
                  <a:srgbClr val="CC0000"/>
                </a:solidFill>
              </a:rPr>
              <a:t> </a:t>
            </a:r>
            <a:r>
              <a:rPr lang="cs-CZ">
                <a:solidFill>
                  <a:srgbClr val="CC0000"/>
                </a:solidFill>
              </a:rPr>
              <a:t>= </a:t>
            </a:r>
            <a:r>
              <a:rPr lang="cs-CZ">
                <a:solidFill>
                  <a:srgbClr val="CC0000"/>
                </a:solidFill>
                <a:latin typeface="Symbol" pitchFamily="18" charset="2"/>
              </a:rPr>
              <a:t>á</a:t>
            </a:r>
            <a:r>
              <a:rPr lang="cs-CZ">
                <a:solidFill>
                  <a:srgbClr val="CC0000"/>
                </a:solidFill>
              </a:rPr>
              <a:t>n</a:t>
            </a:r>
            <a:r>
              <a:rPr lang="cs-CZ">
                <a:solidFill>
                  <a:srgbClr val="CC0000"/>
                </a:solidFill>
                <a:latin typeface="Symbol" pitchFamily="18" charset="2"/>
              </a:rPr>
              <a:t>ń</a:t>
            </a:r>
            <a:endParaRPr lang="cs-CZ"/>
          </a:p>
        </p:txBody>
      </p:sp>
      <p:sp>
        <p:nvSpPr>
          <p:cNvPr id="28" name="Line 35"/>
          <p:cNvSpPr>
            <a:spLocks noChangeShapeType="1"/>
          </p:cNvSpPr>
          <p:nvPr/>
        </p:nvSpPr>
        <p:spPr bwMode="auto">
          <a:xfrm>
            <a:off x="6958760" y="3301041"/>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29" name="Line 51"/>
          <p:cNvSpPr>
            <a:spLocks noChangeShapeType="1"/>
          </p:cNvSpPr>
          <p:nvPr/>
        </p:nvSpPr>
        <p:spPr bwMode="auto">
          <a:xfrm>
            <a:off x="2093248" y="4717053"/>
            <a:ext cx="6511200" cy="0"/>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30" name="Line 52"/>
          <p:cNvSpPr>
            <a:spLocks noChangeShapeType="1"/>
          </p:cNvSpPr>
          <p:nvPr/>
        </p:nvSpPr>
        <p:spPr bwMode="auto">
          <a:xfrm>
            <a:off x="2093248" y="4358569"/>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31" name="Line 53"/>
          <p:cNvSpPr>
            <a:spLocks noChangeShapeType="1"/>
          </p:cNvSpPr>
          <p:nvPr/>
        </p:nvSpPr>
        <p:spPr bwMode="auto">
          <a:xfrm>
            <a:off x="6028589" y="4358569"/>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32" name="Line 54"/>
          <p:cNvSpPr>
            <a:spLocks noChangeShapeType="1"/>
          </p:cNvSpPr>
          <p:nvPr/>
        </p:nvSpPr>
        <p:spPr bwMode="auto">
          <a:xfrm>
            <a:off x="4812211" y="4358569"/>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33" name="Line 55"/>
          <p:cNvSpPr>
            <a:spLocks noChangeShapeType="1"/>
          </p:cNvSpPr>
          <p:nvPr/>
        </p:nvSpPr>
        <p:spPr bwMode="auto">
          <a:xfrm>
            <a:off x="2665661" y="4358569"/>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34" name="Line 56"/>
          <p:cNvSpPr>
            <a:spLocks noChangeShapeType="1"/>
          </p:cNvSpPr>
          <p:nvPr/>
        </p:nvSpPr>
        <p:spPr bwMode="auto">
          <a:xfrm>
            <a:off x="4025143" y="4358569"/>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35" name="Line 57"/>
          <p:cNvSpPr>
            <a:spLocks noChangeShapeType="1"/>
          </p:cNvSpPr>
          <p:nvPr/>
        </p:nvSpPr>
        <p:spPr bwMode="auto">
          <a:xfrm>
            <a:off x="4454453" y="4358569"/>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36" name="Line 58"/>
          <p:cNvSpPr>
            <a:spLocks noChangeShapeType="1"/>
          </p:cNvSpPr>
          <p:nvPr/>
        </p:nvSpPr>
        <p:spPr bwMode="auto">
          <a:xfrm>
            <a:off x="2880316" y="4358569"/>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37" name="Line 59"/>
          <p:cNvSpPr>
            <a:spLocks noChangeShapeType="1"/>
          </p:cNvSpPr>
          <p:nvPr/>
        </p:nvSpPr>
        <p:spPr bwMode="auto">
          <a:xfrm>
            <a:off x="8389793" y="4358569"/>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38" name="Line 60"/>
          <p:cNvSpPr>
            <a:spLocks noChangeShapeType="1"/>
          </p:cNvSpPr>
          <p:nvPr/>
        </p:nvSpPr>
        <p:spPr bwMode="auto">
          <a:xfrm>
            <a:off x="7888932" y="4358569"/>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39" name="Line 61"/>
          <p:cNvSpPr>
            <a:spLocks noChangeShapeType="1"/>
          </p:cNvSpPr>
          <p:nvPr/>
        </p:nvSpPr>
        <p:spPr bwMode="auto">
          <a:xfrm>
            <a:off x="5384624" y="4358569"/>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40" name="Line 62"/>
          <p:cNvSpPr>
            <a:spLocks noChangeShapeType="1"/>
          </p:cNvSpPr>
          <p:nvPr/>
        </p:nvSpPr>
        <p:spPr bwMode="auto">
          <a:xfrm>
            <a:off x="6243244" y="4358569"/>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41" name="Line 63"/>
          <p:cNvSpPr>
            <a:spLocks noChangeShapeType="1"/>
          </p:cNvSpPr>
          <p:nvPr/>
        </p:nvSpPr>
        <p:spPr bwMode="auto">
          <a:xfrm>
            <a:off x="6672554" y="4358569"/>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42" name="Line 64"/>
          <p:cNvSpPr>
            <a:spLocks noChangeShapeType="1"/>
          </p:cNvSpPr>
          <p:nvPr/>
        </p:nvSpPr>
        <p:spPr bwMode="auto">
          <a:xfrm>
            <a:off x="3094971" y="4358569"/>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43" name="Line 65"/>
          <p:cNvSpPr>
            <a:spLocks noChangeShapeType="1"/>
          </p:cNvSpPr>
          <p:nvPr/>
        </p:nvSpPr>
        <p:spPr bwMode="auto">
          <a:xfrm>
            <a:off x="4740659" y="4358569"/>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44" name="Line 66"/>
          <p:cNvSpPr>
            <a:spLocks noChangeShapeType="1"/>
          </p:cNvSpPr>
          <p:nvPr/>
        </p:nvSpPr>
        <p:spPr bwMode="auto">
          <a:xfrm>
            <a:off x="8103586" y="4358569"/>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45" name="Text Box 67"/>
          <p:cNvSpPr txBox="1">
            <a:spLocks noChangeArrowheads="1"/>
          </p:cNvSpPr>
          <p:nvPr/>
        </p:nvSpPr>
        <p:spPr bwMode="auto">
          <a:xfrm>
            <a:off x="519112" y="3910464"/>
            <a:ext cx="5536309" cy="373421"/>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r>
              <a:rPr lang="cs-CZ"/>
              <a:t>Chaotický proces </a:t>
            </a:r>
            <a:r>
              <a:rPr lang="cs-CZ">
                <a:solidFill>
                  <a:srgbClr val="CC0000"/>
                </a:solidFill>
                <a:latin typeface="Symbol" pitchFamily="18" charset="2"/>
              </a:rPr>
              <a:t>á</a:t>
            </a:r>
            <a:r>
              <a:rPr lang="cs-CZ">
                <a:solidFill>
                  <a:srgbClr val="CC0000"/>
                </a:solidFill>
              </a:rPr>
              <a:t>(</a:t>
            </a:r>
            <a:r>
              <a:rPr lang="cs-CZ">
                <a:solidFill>
                  <a:srgbClr val="CC0000"/>
                </a:solidFill>
                <a:latin typeface="Symbol" pitchFamily="18" charset="2"/>
              </a:rPr>
              <a:t>D</a:t>
            </a:r>
            <a:r>
              <a:rPr lang="cs-CZ">
                <a:solidFill>
                  <a:srgbClr val="CC0000"/>
                </a:solidFill>
              </a:rPr>
              <a:t>n)</a:t>
            </a:r>
            <a:r>
              <a:rPr lang="cs-CZ" baseline="30000">
                <a:solidFill>
                  <a:srgbClr val="CC0000"/>
                </a:solidFill>
              </a:rPr>
              <a:t>2</a:t>
            </a:r>
            <a:r>
              <a:rPr lang="cs-CZ">
                <a:solidFill>
                  <a:srgbClr val="CC0000"/>
                </a:solidFill>
                <a:latin typeface="Symbol" pitchFamily="18" charset="2"/>
              </a:rPr>
              <a:t>ń</a:t>
            </a:r>
            <a:r>
              <a:rPr lang="cs-CZ" baseline="-25000">
                <a:solidFill>
                  <a:srgbClr val="CC0000"/>
                </a:solidFill>
              </a:rPr>
              <a:t> </a:t>
            </a:r>
            <a:r>
              <a:rPr lang="cs-CZ">
                <a:solidFill>
                  <a:srgbClr val="CC0000"/>
                </a:solidFill>
              </a:rPr>
              <a:t>&gt; </a:t>
            </a:r>
            <a:r>
              <a:rPr lang="cs-CZ">
                <a:solidFill>
                  <a:srgbClr val="CC0000"/>
                </a:solidFill>
                <a:latin typeface="Symbol" pitchFamily="18" charset="2"/>
              </a:rPr>
              <a:t>á</a:t>
            </a:r>
            <a:r>
              <a:rPr lang="cs-CZ">
                <a:solidFill>
                  <a:srgbClr val="CC0000"/>
                </a:solidFill>
              </a:rPr>
              <a:t>n</a:t>
            </a:r>
            <a:r>
              <a:rPr lang="cs-CZ">
                <a:solidFill>
                  <a:srgbClr val="CC0000"/>
                </a:solidFill>
                <a:latin typeface="Symbol" pitchFamily="18" charset="2"/>
              </a:rPr>
              <a:t>ń</a:t>
            </a:r>
            <a:r>
              <a:rPr lang="cs-CZ"/>
              <a:t> (shlukování impulzů)</a:t>
            </a:r>
          </a:p>
        </p:txBody>
      </p:sp>
      <p:sp>
        <p:nvSpPr>
          <p:cNvPr id="46" name="Line 68"/>
          <p:cNvSpPr>
            <a:spLocks noChangeShapeType="1"/>
          </p:cNvSpPr>
          <p:nvPr/>
        </p:nvSpPr>
        <p:spPr bwMode="auto">
          <a:xfrm>
            <a:off x="7030312" y="4358569"/>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47" name="Line 70"/>
          <p:cNvSpPr>
            <a:spLocks noChangeShapeType="1"/>
          </p:cNvSpPr>
          <p:nvPr/>
        </p:nvSpPr>
        <p:spPr bwMode="auto">
          <a:xfrm>
            <a:off x="2093248" y="5792505"/>
            <a:ext cx="6511200" cy="0"/>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48" name="Line 71"/>
          <p:cNvSpPr>
            <a:spLocks noChangeShapeType="1"/>
          </p:cNvSpPr>
          <p:nvPr/>
        </p:nvSpPr>
        <p:spPr bwMode="auto">
          <a:xfrm>
            <a:off x="2093248" y="5434021"/>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49" name="Line 72"/>
          <p:cNvSpPr>
            <a:spLocks noChangeShapeType="1"/>
          </p:cNvSpPr>
          <p:nvPr/>
        </p:nvSpPr>
        <p:spPr bwMode="auto">
          <a:xfrm>
            <a:off x="6100140" y="5434021"/>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50" name="Line 73"/>
          <p:cNvSpPr>
            <a:spLocks noChangeShapeType="1"/>
          </p:cNvSpPr>
          <p:nvPr/>
        </p:nvSpPr>
        <p:spPr bwMode="auto">
          <a:xfrm>
            <a:off x="5098417" y="5434021"/>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51" name="Line 74"/>
          <p:cNvSpPr>
            <a:spLocks noChangeShapeType="1"/>
          </p:cNvSpPr>
          <p:nvPr/>
        </p:nvSpPr>
        <p:spPr bwMode="auto">
          <a:xfrm>
            <a:off x="2594110" y="5434021"/>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52" name="Line 75"/>
          <p:cNvSpPr>
            <a:spLocks noChangeShapeType="1"/>
          </p:cNvSpPr>
          <p:nvPr/>
        </p:nvSpPr>
        <p:spPr bwMode="auto">
          <a:xfrm>
            <a:off x="4096694" y="5434021"/>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53" name="Line 76"/>
          <p:cNvSpPr>
            <a:spLocks noChangeShapeType="1"/>
          </p:cNvSpPr>
          <p:nvPr/>
        </p:nvSpPr>
        <p:spPr bwMode="auto">
          <a:xfrm>
            <a:off x="4597556" y="5434021"/>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54" name="Line 77"/>
          <p:cNvSpPr>
            <a:spLocks noChangeShapeType="1"/>
          </p:cNvSpPr>
          <p:nvPr/>
        </p:nvSpPr>
        <p:spPr bwMode="auto">
          <a:xfrm>
            <a:off x="3094971" y="5434021"/>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55" name="Line 79"/>
          <p:cNvSpPr>
            <a:spLocks noChangeShapeType="1"/>
          </p:cNvSpPr>
          <p:nvPr/>
        </p:nvSpPr>
        <p:spPr bwMode="auto">
          <a:xfrm>
            <a:off x="7602725" y="5434021"/>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56" name="Line 80"/>
          <p:cNvSpPr>
            <a:spLocks noChangeShapeType="1"/>
          </p:cNvSpPr>
          <p:nvPr/>
        </p:nvSpPr>
        <p:spPr bwMode="auto">
          <a:xfrm>
            <a:off x="5599279" y="5434021"/>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57" name="Line 81"/>
          <p:cNvSpPr>
            <a:spLocks noChangeShapeType="1"/>
          </p:cNvSpPr>
          <p:nvPr/>
        </p:nvSpPr>
        <p:spPr bwMode="auto">
          <a:xfrm>
            <a:off x="7101863" y="5434021"/>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58" name="Line 82"/>
          <p:cNvSpPr>
            <a:spLocks noChangeShapeType="1"/>
          </p:cNvSpPr>
          <p:nvPr/>
        </p:nvSpPr>
        <p:spPr bwMode="auto">
          <a:xfrm>
            <a:off x="3595833" y="5434021"/>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59" name="Line 83"/>
          <p:cNvSpPr>
            <a:spLocks noChangeShapeType="1"/>
          </p:cNvSpPr>
          <p:nvPr/>
        </p:nvSpPr>
        <p:spPr bwMode="auto">
          <a:xfrm>
            <a:off x="6601002" y="5434021"/>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60" name="Line 84"/>
          <p:cNvSpPr>
            <a:spLocks noChangeShapeType="1"/>
          </p:cNvSpPr>
          <p:nvPr/>
        </p:nvSpPr>
        <p:spPr bwMode="auto">
          <a:xfrm>
            <a:off x="8103586" y="5434021"/>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61" name="Rectangle 85"/>
          <p:cNvSpPr>
            <a:spLocks noChangeArrowheads="1"/>
          </p:cNvSpPr>
          <p:nvPr/>
        </p:nvSpPr>
        <p:spPr bwMode="auto">
          <a:xfrm>
            <a:off x="519112" y="5000853"/>
            <a:ext cx="7611306" cy="373421"/>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r>
              <a:rPr lang="cs-CZ"/>
              <a:t>Deterministický proces </a:t>
            </a:r>
            <a:r>
              <a:rPr lang="cs-CZ">
                <a:solidFill>
                  <a:srgbClr val="CC0000"/>
                </a:solidFill>
                <a:latin typeface="Symbol" pitchFamily="18" charset="2"/>
              </a:rPr>
              <a:t>á</a:t>
            </a:r>
            <a:r>
              <a:rPr lang="cs-CZ">
                <a:solidFill>
                  <a:srgbClr val="CC0000"/>
                </a:solidFill>
              </a:rPr>
              <a:t>(</a:t>
            </a:r>
            <a:r>
              <a:rPr lang="cs-CZ">
                <a:solidFill>
                  <a:srgbClr val="CC0000"/>
                </a:solidFill>
                <a:latin typeface="Symbol" pitchFamily="18" charset="2"/>
              </a:rPr>
              <a:t>D</a:t>
            </a:r>
            <a:r>
              <a:rPr lang="cs-CZ">
                <a:solidFill>
                  <a:srgbClr val="CC0000"/>
                </a:solidFill>
              </a:rPr>
              <a:t>n)</a:t>
            </a:r>
            <a:r>
              <a:rPr lang="cs-CZ" baseline="30000">
                <a:solidFill>
                  <a:srgbClr val="CC0000"/>
                </a:solidFill>
              </a:rPr>
              <a:t>2</a:t>
            </a:r>
            <a:r>
              <a:rPr lang="cs-CZ">
                <a:solidFill>
                  <a:srgbClr val="CC0000"/>
                </a:solidFill>
                <a:latin typeface="Symbol" pitchFamily="18" charset="2"/>
              </a:rPr>
              <a:t>ń</a:t>
            </a:r>
            <a:r>
              <a:rPr lang="cs-CZ" baseline="-25000">
                <a:solidFill>
                  <a:srgbClr val="CC0000"/>
                </a:solidFill>
              </a:rPr>
              <a:t> </a:t>
            </a:r>
            <a:r>
              <a:rPr lang="cs-CZ">
                <a:solidFill>
                  <a:srgbClr val="CC0000"/>
                </a:solidFill>
              </a:rPr>
              <a:t>= 0</a:t>
            </a:r>
            <a:r>
              <a:rPr lang="cs-CZ">
                <a:solidFill>
                  <a:srgbClr val="CC0000"/>
                </a:solidFill>
                <a:latin typeface="Symbol" pitchFamily="18" charset="2"/>
              </a:rPr>
              <a:t> </a:t>
            </a:r>
            <a:r>
              <a:rPr lang="cs-CZ"/>
              <a:t>(antishlukování impulzů </a:t>
            </a:r>
            <a:r>
              <a:rPr lang="cs-CZ">
                <a:solidFill>
                  <a:srgbClr val="CC0000"/>
                </a:solidFill>
                <a:latin typeface="Symbol" pitchFamily="18" charset="2"/>
              </a:rPr>
              <a:t>á</a:t>
            </a:r>
            <a:r>
              <a:rPr lang="cs-CZ">
                <a:solidFill>
                  <a:srgbClr val="CC0000"/>
                </a:solidFill>
              </a:rPr>
              <a:t>(</a:t>
            </a:r>
            <a:r>
              <a:rPr lang="cs-CZ">
                <a:solidFill>
                  <a:srgbClr val="CC0000"/>
                </a:solidFill>
                <a:latin typeface="Symbol" pitchFamily="18" charset="2"/>
              </a:rPr>
              <a:t>D</a:t>
            </a:r>
            <a:r>
              <a:rPr lang="cs-CZ">
                <a:solidFill>
                  <a:srgbClr val="CC0000"/>
                </a:solidFill>
              </a:rPr>
              <a:t>n)</a:t>
            </a:r>
            <a:r>
              <a:rPr lang="cs-CZ" baseline="30000">
                <a:solidFill>
                  <a:srgbClr val="CC0000"/>
                </a:solidFill>
              </a:rPr>
              <a:t>2</a:t>
            </a:r>
            <a:r>
              <a:rPr lang="cs-CZ">
                <a:solidFill>
                  <a:srgbClr val="CC0000"/>
                </a:solidFill>
                <a:latin typeface="Symbol" pitchFamily="18" charset="2"/>
              </a:rPr>
              <a:t>ń</a:t>
            </a:r>
            <a:r>
              <a:rPr lang="cs-CZ" baseline="-25000">
                <a:solidFill>
                  <a:srgbClr val="CC0000"/>
                </a:solidFill>
              </a:rPr>
              <a:t> </a:t>
            </a:r>
            <a:r>
              <a:rPr lang="cs-CZ">
                <a:solidFill>
                  <a:srgbClr val="CC0000"/>
                </a:solidFill>
              </a:rPr>
              <a:t>&lt; </a:t>
            </a:r>
            <a:r>
              <a:rPr lang="cs-CZ">
                <a:solidFill>
                  <a:srgbClr val="CC0000"/>
                </a:solidFill>
                <a:latin typeface="Symbol" pitchFamily="18" charset="2"/>
              </a:rPr>
              <a:t>á</a:t>
            </a:r>
            <a:r>
              <a:rPr lang="cs-CZ">
                <a:solidFill>
                  <a:srgbClr val="CC0000"/>
                </a:solidFill>
              </a:rPr>
              <a:t>n</a:t>
            </a:r>
            <a:r>
              <a:rPr lang="cs-CZ">
                <a:solidFill>
                  <a:srgbClr val="CC0000"/>
                </a:solidFill>
                <a:latin typeface="Symbol" pitchFamily="18" charset="2"/>
              </a:rPr>
              <a:t>ń</a:t>
            </a:r>
            <a:r>
              <a:rPr lang="cs-CZ"/>
              <a:t>)</a:t>
            </a:r>
          </a:p>
        </p:txBody>
      </p:sp>
      <p:sp>
        <p:nvSpPr>
          <p:cNvPr id="62" name="Line 86"/>
          <p:cNvSpPr>
            <a:spLocks noChangeShapeType="1"/>
          </p:cNvSpPr>
          <p:nvPr/>
        </p:nvSpPr>
        <p:spPr bwMode="auto">
          <a:xfrm>
            <a:off x="4127999" y="6150990"/>
            <a:ext cx="1431033" cy="0"/>
          </a:xfrm>
          <a:prstGeom prst="line">
            <a:avLst/>
          </a:prstGeom>
          <a:noFill/>
          <a:ln w="50800">
            <a:solidFill>
              <a:srgbClr val="C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63" name="Rectangle 87"/>
          <p:cNvSpPr>
            <a:spLocks noChangeArrowheads="1"/>
          </p:cNvSpPr>
          <p:nvPr/>
        </p:nvSpPr>
        <p:spPr bwMode="auto">
          <a:xfrm>
            <a:off x="5630583" y="5935899"/>
            <a:ext cx="541109" cy="373421"/>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r>
              <a:rPr lang="cs-CZ"/>
              <a:t>čas</a:t>
            </a:r>
          </a:p>
        </p:txBody>
      </p:sp>
      <p:sp>
        <p:nvSpPr>
          <p:cNvPr id="8" name="Obdélník 7"/>
          <p:cNvSpPr/>
          <p:nvPr/>
        </p:nvSpPr>
        <p:spPr>
          <a:xfrm>
            <a:off x="5689694" y="1697032"/>
            <a:ext cx="3418558" cy="1015663"/>
          </a:xfrm>
          <a:prstGeom prst="rect">
            <a:avLst/>
          </a:prstGeom>
        </p:spPr>
        <p:txBody>
          <a:bodyPr wrap="square">
            <a:spAutoFit/>
          </a:bodyPr>
          <a:lstStyle/>
          <a:p>
            <a:r>
              <a:rPr lang="cs-CZ" sz="1000" dirty="0">
                <a:hlinkClick r:id="rId2" tooltip="Deterministický proces (stránka neexistuje)"/>
              </a:rPr>
              <a:t>deterministický proces</a:t>
            </a:r>
            <a:r>
              <a:rPr lang="cs-CZ" sz="1000" dirty="0"/>
              <a:t> – takový, kde každý následující stav nutně vyplývá z předchozího</a:t>
            </a:r>
          </a:p>
          <a:p>
            <a:endParaRPr lang="cs-CZ" sz="1000" dirty="0">
              <a:hlinkClick r:id="rId3" tooltip="Stochastický proces (stránka neexistuje)"/>
            </a:endParaRPr>
          </a:p>
          <a:p>
            <a:r>
              <a:rPr lang="cs-CZ" sz="1000" dirty="0" smtClean="0">
                <a:hlinkClick r:id="rId3" tooltip="Stochastický proces (stránka neexistuje)"/>
              </a:rPr>
              <a:t>stochastický </a:t>
            </a:r>
            <a:r>
              <a:rPr lang="cs-CZ" sz="1000" dirty="0">
                <a:hlinkClick r:id="rId3" tooltip="Stochastický proces (stránka neexistuje)"/>
              </a:rPr>
              <a:t>proces</a:t>
            </a:r>
            <a:r>
              <a:rPr lang="cs-CZ" sz="1000" dirty="0"/>
              <a:t> </a:t>
            </a:r>
            <a:r>
              <a:rPr lang="cs-CZ" sz="1000" dirty="0" smtClean="0"/>
              <a:t>–</a:t>
            </a:r>
          </a:p>
          <a:p>
            <a:r>
              <a:rPr lang="cs-CZ" sz="1000" dirty="0" smtClean="0"/>
              <a:t>takový</a:t>
            </a:r>
            <a:r>
              <a:rPr lang="cs-CZ" sz="1000" dirty="0"/>
              <a:t>, kde lze další vývoj předvídat jen s určitou pravděpodobností</a:t>
            </a:r>
          </a:p>
        </p:txBody>
      </p:sp>
    </p:spTree>
    <p:extLst>
      <p:ext uri="{BB962C8B-B14F-4D97-AF65-F5344CB8AC3E}">
        <p14:creationId xmlns:p14="http://schemas.microsoft.com/office/powerpoint/2010/main" val="21606600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Spektroskopie jednotlivých molekul</a:t>
            </a:r>
            <a:endParaRPr lang="cs-CZ" dirty="0"/>
          </a:p>
        </p:txBody>
      </p:sp>
      <p:pic>
        <p:nvPicPr>
          <p:cNvPr id="4" name="Zástupný symbol pro obsah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71500" y="1798637"/>
            <a:ext cx="3810000" cy="4467225"/>
          </a:xfrm>
        </p:spPr>
      </p:pic>
      <p:sp>
        <p:nvSpPr>
          <p:cNvPr id="5" name="Zástupný symbol pro obsah 4"/>
          <p:cNvSpPr>
            <a:spLocks noGrp="1"/>
          </p:cNvSpPr>
          <p:nvPr>
            <p:ph sz="half" idx="2"/>
          </p:nvPr>
        </p:nvSpPr>
        <p:spPr>
          <a:xfrm>
            <a:off x="4572000" y="1556792"/>
            <a:ext cx="4244280" cy="4718304"/>
          </a:xfrm>
        </p:spPr>
        <p:txBody>
          <a:bodyPr>
            <a:normAutofit fontScale="77500" lnSpcReduction="20000"/>
          </a:bodyPr>
          <a:lstStyle/>
          <a:p>
            <a:r>
              <a:rPr lang="cs-CZ" dirty="0" smtClean="0"/>
              <a:t>Je-li ve </a:t>
            </a:r>
            <a:r>
              <a:rPr lang="cs-CZ" dirty="0"/>
              <a:t>vzorku 10</a:t>
            </a:r>
            <a:r>
              <a:rPr lang="cs-CZ" baseline="30000" dirty="0"/>
              <a:t>5</a:t>
            </a:r>
            <a:r>
              <a:rPr lang="cs-CZ" dirty="0"/>
              <a:t> molekul, dostáváme </a:t>
            </a:r>
            <a:r>
              <a:rPr lang="cs-CZ" dirty="0" smtClean="0"/>
              <a:t>široký </a:t>
            </a:r>
            <a:r>
              <a:rPr lang="cs-CZ" dirty="0"/>
              <a:t>pás, často nazývaný nehomogenně rozšířený pás. </a:t>
            </a:r>
            <a:endParaRPr lang="cs-CZ" dirty="0" smtClean="0"/>
          </a:p>
          <a:p>
            <a:r>
              <a:rPr lang="cs-CZ" dirty="0" smtClean="0"/>
              <a:t>Snížíme-li </a:t>
            </a:r>
            <a:r>
              <a:rPr lang="cs-CZ" dirty="0"/>
              <a:t>počet molekul na 10</a:t>
            </a:r>
            <a:r>
              <a:rPr lang="cs-CZ" baseline="30000" dirty="0"/>
              <a:t>3</a:t>
            </a:r>
            <a:r>
              <a:rPr lang="cs-CZ" dirty="0"/>
              <a:t>, pás zůstává široký a </a:t>
            </a:r>
            <a:r>
              <a:rPr lang="cs-CZ" dirty="0" smtClean="0"/>
              <a:t>objevuje se jemná </a:t>
            </a:r>
            <a:r>
              <a:rPr lang="cs-CZ" dirty="0"/>
              <a:t>statistická </a:t>
            </a:r>
            <a:r>
              <a:rPr lang="cs-CZ" dirty="0" smtClean="0"/>
              <a:t>struktura.</a:t>
            </a:r>
          </a:p>
          <a:p>
            <a:r>
              <a:rPr lang="cs-CZ" dirty="0" smtClean="0"/>
              <a:t>Je-li 10 </a:t>
            </a:r>
            <a:r>
              <a:rPr lang="cs-CZ" dirty="0"/>
              <a:t>molekul ve vzorku, napočítáme ve spektru 10 dobře rozlišených spektrálních čar.</a:t>
            </a:r>
          </a:p>
          <a:p>
            <a:r>
              <a:rPr lang="cs-CZ" dirty="0" smtClean="0"/>
              <a:t>Laser zaostříme </a:t>
            </a:r>
            <a:r>
              <a:rPr lang="cs-CZ" dirty="0"/>
              <a:t>na mikrometrový </a:t>
            </a:r>
            <a:r>
              <a:rPr lang="cs-CZ" dirty="0" smtClean="0"/>
              <a:t>průměr při koncentraci vzorku 10</a:t>
            </a:r>
            <a:r>
              <a:rPr lang="cs-CZ" baseline="30000" dirty="0" smtClean="0"/>
              <a:t>–7</a:t>
            </a:r>
            <a:r>
              <a:rPr lang="cs-CZ" dirty="0" smtClean="0"/>
              <a:t> mol/l</a:t>
            </a:r>
            <a:r>
              <a:rPr lang="cs-CZ" dirty="0"/>
              <a:t>.</a:t>
            </a:r>
          </a:p>
        </p:txBody>
      </p:sp>
      <p:sp>
        <p:nvSpPr>
          <p:cNvPr id="6" name="Zástupný symbol pro datum 5"/>
          <p:cNvSpPr>
            <a:spLocks noGrp="1"/>
          </p:cNvSpPr>
          <p:nvPr>
            <p:ph type="dt" sz="half" idx="10"/>
          </p:nvPr>
        </p:nvSpPr>
        <p:spPr/>
        <p:txBody>
          <a:bodyPr/>
          <a:lstStyle/>
          <a:p>
            <a:r>
              <a:rPr lang="en-US" smtClean="0"/>
              <a:t>2010</a:t>
            </a:r>
            <a:endParaRPr lang="en-US"/>
          </a:p>
        </p:txBody>
      </p:sp>
      <p:sp>
        <p:nvSpPr>
          <p:cNvPr id="7" name="Zástupný symbol pro zápatí 6"/>
          <p:cNvSpPr>
            <a:spLocks noGrp="1"/>
          </p:cNvSpPr>
          <p:nvPr>
            <p:ph type="ftr" sz="quarter" idx="11"/>
          </p:nvPr>
        </p:nvSpPr>
        <p:spPr/>
        <p:txBody>
          <a:bodyPr/>
          <a:lstStyle/>
          <a:p>
            <a:pPr algn="r"/>
            <a:r>
              <a:rPr lang="en-US" smtClean="0"/>
              <a:t>prof. Otruba</a:t>
            </a:r>
            <a:endParaRPr lang="en-US" dirty="0"/>
          </a:p>
        </p:txBody>
      </p:sp>
      <p:sp>
        <p:nvSpPr>
          <p:cNvPr id="8" name="Zástupný symbol pro číslo snímku 7"/>
          <p:cNvSpPr>
            <a:spLocks noGrp="1"/>
          </p:cNvSpPr>
          <p:nvPr>
            <p:ph type="sldNum" sz="quarter" idx="12"/>
          </p:nvPr>
        </p:nvSpPr>
        <p:spPr/>
        <p:txBody>
          <a:bodyPr/>
          <a:lstStyle/>
          <a:p>
            <a:fld id="{0CFEC368-1D7A-4F81-ABF6-AE0E36BAF64C}" type="slidenum">
              <a:rPr lang="en-US" smtClean="0"/>
              <a:pPr/>
              <a:t>37</a:t>
            </a:fld>
            <a:endParaRPr lang="en-US"/>
          </a:p>
        </p:txBody>
      </p:sp>
    </p:spTree>
    <p:extLst>
      <p:ext uri="{BB962C8B-B14F-4D97-AF65-F5344CB8AC3E}">
        <p14:creationId xmlns:p14="http://schemas.microsoft.com/office/powerpoint/2010/main" val="38124031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Experimentální požadavky</a:t>
            </a:r>
            <a:endParaRPr lang="cs-CZ" dirty="0"/>
          </a:p>
        </p:txBody>
      </p:sp>
      <p:sp>
        <p:nvSpPr>
          <p:cNvPr id="5" name="Zástupný symbol pro obsah 4"/>
          <p:cNvSpPr>
            <a:spLocks noGrp="1"/>
          </p:cNvSpPr>
          <p:nvPr>
            <p:ph idx="1"/>
          </p:nvPr>
        </p:nvSpPr>
        <p:spPr/>
        <p:txBody>
          <a:bodyPr>
            <a:normAutofit fontScale="70000" lnSpcReduction="20000"/>
          </a:bodyPr>
          <a:lstStyle/>
          <a:p>
            <a:r>
              <a:rPr lang="cs-CZ" dirty="0" smtClean="0"/>
              <a:t>Bude světlo </a:t>
            </a:r>
            <a:r>
              <a:rPr lang="cs-CZ" dirty="0"/>
              <a:t>vyzářené jednou molekulou dost silné na to, abychom ho dokázali zaregistrovat? </a:t>
            </a:r>
            <a:endParaRPr lang="cs-CZ" dirty="0" smtClean="0"/>
          </a:p>
          <a:p>
            <a:r>
              <a:rPr lang="cs-CZ" dirty="0" smtClean="0"/>
              <a:t>Světlo musíme </a:t>
            </a:r>
            <a:r>
              <a:rPr lang="cs-CZ" dirty="0"/>
              <a:t>zachytit co nejúčinněji – nejlépe tak, že vzorek umístíme </a:t>
            </a:r>
            <a:r>
              <a:rPr lang="cs-CZ" dirty="0" smtClean="0"/>
              <a:t>do ohniska parabolického zrcadla </a:t>
            </a:r>
            <a:r>
              <a:rPr lang="cs-CZ" dirty="0"/>
              <a:t>nebo </a:t>
            </a:r>
            <a:r>
              <a:rPr lang="cs-CZ" dirty="0" smtClean="0"/>
              <a:t>objektivu </a:t>
            </a:r>
            <a:r>
              <a:rPr lang="cs-CZ" dirty="0"/>
              <a:t>mikroskopu. </a:t>
            </a:r>
            <a:endParaRPr lang="cs-CZ" dirty="0" smtClean="0"/>
          </a:p>
          <a:p>
            <a:r>
              <a:rPr lang="cs-CZ" dirty="0" smtClean="0"/>
              <a:t>použít </a:t>
            </a:r>
            <a:r>
              <a:rPr lang="cs-CZ" dirty="0"/>
              <a:t>co nejcitlivější detektor světla, nejlépe fotonásobič a čítač fotonů. I tak ale zaregistrujeme přinejlepším několik procent vyzářeného světla. A vzhledem k tomu, že na výstupu z detektoru bychom potřebovali detegovat aspoň stovky impulzů za sekundu, abychom světlo molekuly odlišili od pozadí, musí být molekula schopna vyzářit za stejnou dobu desetitisíce (10</a:t>
            </a:r>
            <a:r>
              <a:rPr lang="cs-CZ" baseline="30000" dirty="0"/>
              <a:t>4</a:t>
            </a:r>
            <a:r>
              <a:rPr lang="cs-CZ" dirty="0"/>
              <a:t>) fotonů, aniž by při tom prodělala jakoukoli změnu. A aby pozadí bylo co nejnižší, musí molekula měřící laserové světlo také účinně pohlcovat. Z toho všeho se nám pomalu rýsují vlastnosti, jaké bude muset molekula mít: vysoký absorpční průřez, vysoký kvantový výtěžek fluorescence, vysokou stabilitu a zanedbatelné obsazování </a:t>
            </a:r>
            <a:r>
              <a:rPr lang="cs-CZ" dirty="0" err="1"/>
              <a:t>tripletního</a:t>
            </a:r>
            <a:r>
              <a:rPr lang="cs-CZ" dirty="0"/>
              <a:t> stavu. To jsou poměrně přísné požadavky, které doposud splňuje několik málo aromatických uhlovodíků. Nejčastěji se pro spektroskopii používají </a:t>
            </a:r>
            <a:r>
              <a:rPr lang="cs-CZ" dirty="0" err="1"/>
              <a:t>pentacen</a:t>
            </a:r>
            <a:r>
              <a:rPr lang="cs-CZ" dirty="0"/>
              <a:t> a </a:t>
            </a:r>
            <a:r>
              <a:rPr lang="cs-CZ" dirty="0" err="1"/>
              <a:t>terrylen</a:t>
            </a:r>
            <a:r>
              <a:rPr lang="cs-CZ" dirty="0"/>
              <a:t>.</a:t>
            </a:r>
          </a:p>
          <a:p>
            <a:r>
              <a:rPr lang="cs-CZ" dirty="0"/>
              <a:t>Zkusme tedy shrnout experimentální podmínky: potřebujeme měřit zředěný roztok (o koncentraci nejvýše 10</a:t>
            </a:r>
            <a:r>
              <a:rPr lang="cs-CZ" baseline="30000" dirty="0"/>
              <a:t>–7</a:t>
            </a:r>
            <a:r>
              <a:rPr lang="cs-CZ" dirty="0"/>
              <a:t> mol/l) vhodně vybraných molekul při nízké teplotě (nejlépe pod 2 K). Signál musíme sbírat optikou s vysokou numerickou aperturou a detegovat velmi citlivým detektorem. A potřebujeme měřit excitační spektra, tzn. budeme sledovat, jakou frekvenci má světlo, které molekula pohltí, tím, že budeme registrovat světlo, které molekula po pohlcení vyzáří.</a:t>
            </a:r>
          </a:p>
          <a:p>
            <a:endParaRPr lang="cs-CZ" dirty="0"/>
          </a:p>
        </p:txBody>
      </p:sp>
      <p:sp>
        <p:nvSpPr>
          <p:cNvPr id="6" name="Zástupný symbol pro datum 5"/>
          <p:cNvSpPr>
            <a:spLocks noGrp="1"/>
          </p:cNvSpPr>
          <p:nvPr>
            <p:ph type="dt" sz="half" idx="10"/>
          </p:nvPr>
        </p:nvSpPr>
        <p:spPr/>
        <p:txBody>
          <a:bodyPr/>
          <a:lstStyle/>
          <a:p>
            <a:r>
              <a:rPr lang="en-US" smtClean="0"/>
              <a:t>2010</a:t>
            </a:r>
            <a:endParaRPr lang="en-US"/>
          </a:p>
        </p:txBody>
      </p:sp>
      <p:sp>
        <p:nvSpPr>
          <p:cNvPr id="7" name="Zástupný symbol pro zápatí 6"/>
          <p:cNvSpPr>
            <a:spLocks noGrp="1"/>
          </p:cNvSpPr>
          <p:nvPr>
            <p:ph type="ftr" sz="quarter" idx="11"/>
          </p:nvPr>
        </p:nvSpPr>
        <p:spPr/>
        <p:txBody>
          <a:bodyPr/>
          <a:lstStyle/>
          <a:p>
            <a:pPr algn="r"/>
            <a:r>
              <a:rPr lang="en-US" smtClean="0"/>
              <a:t>prof. Otruba</a:t>
            </a:r>
            <a:endParaRPr lang="en-US" dirty="0"/>
          </a:p>
        </p:txBody>
      </p:sp>
      <p:sp>
        <p:nvSpPr>
          <p:cNvPr id="8" name="Zástupný symbol pro číslo snímku 7"/>
          <p:cNvSpPr>
            <a:spLocks noGrp="1"/>
          </p:cNvSpPr>
          <p:nvPr>
            <p:ph type="sldNum" sz="quarter" idx="12"/>
          </p:nvPr>
        </p:nvSpPr>
        <p:spPr/>
        <p:txBody>
          <a:bodyPr/>
          <a:lstStyle/>
          <a:p>
            <a:fld id="{0CFEC368-1D7A-4F81-ABF6-AE0E36BAF64C}" type="slidenum">
              <a:rPr lang="en-US" smtClean="0"/>
              <a:pPr/>
              <a:t>38</a:t>
            </a:fld>
            <a:endParaRPr lang="en-US"/>
          </a:p>
        </p:txBody>
      </p:sp>
    </p:spTree>
    <p:extLst>
      <p:ext uri="{BB962C8B-B14F-4D97-AF65-F5344CB8AC3E}">
        <p14:creationId xmlns:p14="http://schemas.microsoft.com/office/powerpoint/2010/main" val="13253311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t>Reprodukovatelnost spekter </a:t>
            </a:r>
            <a:endParaRPr lang="cs-CZ" dirty="0"/>
          </a:p>
        </p:txBody>
      </p:sp>
      <p:sp>
        <p:nvSpPr>
          <p:cNvPr id="5" name="Zástupný symbol pro obsah 4"/>
          <p:cNvSpPr>
            <a:spLocks noGrp="1"/>
          </p:cNvSpPr>
          <p:nvPr>
            <p:ph sz="half" idx="1"/>
          </p:nvPr>
        </p:nvSpPr>
        <p:spPr>
          <a:xfrm>
            <a:off x="395536" y="1700808"/>
            <a:ext cx="3750568" cy="4824536"/>
          </a:xfrm>
        </p:spPr>
        <p:txBody>
          <a:bodyPr>
            <a:normAutofit fontScale="62500" lnSpcReduction="20000"/>
          </a:bodyPr>
          <a:lstStyle/>
          <a:p>
            <a:r>
              <a:rPr lang="cs-CZ" dirty="0"/>
              <a:t>Vezměme organickou látku </a:t>
            </a:r>
            <a:r>
              <a:rPr lang="cs-CZ" dirty="0" err="1"/>
              <a:t>terrylen</a:t>
            </a:r>
            <a:r>
              <a:rPr lang="cs-CZ" dirty="0"/>
              <a:t> a rozpusťme ji v normálním </a:t>
            </a:r>
            <a:r>
              <a:rPr lang="cs-CZ" dirty="0" smtClean="0"/>
              <a:t>alkanu (např. </a:t>
            </a:r>
            <a:r>
              <a:rPr lang="cs-CZ" dirty="0" err="1" smtClean="0"/>
              <a:t>dodekan</a:t>
            </a:r>
            <a:r>
              <a:rPr lang="cs-CZ" dirty="0" smtClean="0"/>
              <a:t>) </a:t>
            </a:r>
            <a:r>
              <a:rPr lang="cs-CZ" dirty="0"/>
              <a:t>na koncentraci 10</a:t>
            </a:r>
            <a:r>
              <a:rPr lang="cs-CZ" baseline="30000" dirty="0"/>
              <a:t>–7</a:t>
            </a:r>
            <a:r>
              <a:rPr lang="cs-CZ" dirty="0"/>
              <a:t> mol/l. </a:t>
            </a:r>
            <a:r>
              <a:rPr lang="cs-CZ" dirty="0" smtClean="0"/>
              <a:t>Na </a:t>
            </a:r>
            <a:r>
              <a:rPr lang="cs-CZ" dirty="0"/>
              <a:t>obr</a:t>
            </a:r>
            <a:r>
              <a:rPr lang="cs-CZ" dirty="0" smtClean="0"/>
              <a:t>. vidíme </a:t>
            </a:r>
            <a:r>
              <a:rPr lang="cs-CZ" dirty="0"/>
              <a:t>spektrum takového vzorku, které na první pohled vypadá spíš jako chaotický šum. </a:t>
            </a:r>
            <a:r>
              <a:rPr lang="cs-CZ" dirty="0" smtClean="0"/>
              <a:t>Ve </a:t>
            </a:r>
            <a:r>
              <a:rPr lang="cs-CZ" dirty="0"/>
              <a:t>skutečnosti jde o dvě různá spektra měřená hned po sobě, která se téměř dokonale překrývají. Podíváme-li se na </a:t>
            </a:r>
            <a:r>
              <a:rPr lang="cs-CZ" dirty="0" smtClean="0"/>
              <a:t>obrázek, připomene </a:t>
            </a:r>
            <a:r>
              <a:rPr lang="cs-CZ" dirty="0"/>
              <a:t>nám to prostřední spektrum – ano, jde o jemnou statistickou strukturu</a:t>
            </a:r>
            <a:r>
              <a:rPr lang="cs-CZ" dirty="0" smtClean="0"/>
              <a:t>. Molekuly </a:t>
            </a:r>
            <a:r>
              <a:rPr lang="cs-CZ" dirty="0"/>
              <a:t>v </a:t>
            </a:r>
            <a:r>
              <a:rPr lang="cs-CZ" dirty="0" smtClean="0"/>
              <a:t>krystalu zamrzly chaoticky </a:t>
            </a:r>
            <a:r>
              <a:rPr lang="cs-CZ" dirty="0"/>
              <a:t>a výsledkem je značně rozdílný počet molekul na jednotlivých frekvencích. </a:t>
            </a:r>
          </a:p>
        </p:txBody>
      </p:sp>
      <p:pic>
        <p:nvPicPr>
          <p:cNvPr id="7" name="Zástupný symbol pro obsah 6"/>
          <p:cNvPicPr>
            <a:picLocks noGrp="1" noChangeAspect="1"/>
          </p:cNvPicPr>
          <p:nvPr>
            <p:ph sz="half" idx="2"/>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139951" y="2204864"/>
            <a:ext cx="4827471" cy="3175173"/>
          </a:xfrm>
        </p:spPr>
      </p:pic>
      <p:sp>
        <p:nvSpPr>
          <p:cNvPr id="8" name="Zástupný symbol pro datum 7"/>
          <p:cNvSpPr>
            <a:spLocks noGrp="1"/>
          </p:cNvSpPr>
          <p:nvPr>
            <p:ph type="dt" sz="half" idx="10"/>
          </p:nvPr>
        </p:nvSpPr>
        <p:spPr/>
        <p:txBody>
          <a:bodyPr/>
          <a:lstStyle/>
          <a:p>
            <a:r>
              <a:rPr lang="en-US" smtClean="0"/>
              <a:t>2010</a:t>
            </a:r>
            <a:endParaRPr lang="en-US"/>
          </a:p>
        </p:txBody>
      </p:sp>
      <p:sp>
        <p:nvSpPr>
          <p:cNvPr id="9" name="Zástupný symbol pro zápatí 8"/>
          <p:cNvSpPr>
            <a:spLocks noGrp="1"/>
          </p:cNvSpPr>
          <p:nvPr>
            <p:ph type="ftr" sz="quarter" idx="11"/>
          </p:nvPr>
        </p:nvSpPr>
        <p:spPr/>
        <p:txBody>
          <a:bodyPr/>
          <a:lstStyle/>
          <a:p>
            <a:pPr algn="r"/>
            <a:r>
              <a:rPr lang="en-US" smtClean="0"/>
              <a:t>prof. Otruba</a:t>
            </a:r>
            <a:endParaRPr lang="en-US" dirty="0"/>
          </a:p>
        </p:txBody>
      </p:sp>
      <p:sp>
        <p:nvSpPr>
          <p:cNvPr id="10" name="Zástupný symbol pro číslo snímku 9"/>
          <p:cNvSpPr>
            <a:spLocks noGrp="1"/>
          </p:cNvSpPr>
          <p:nvPr>
            <p:ph type="sldNum" sz="quarter" idx="12"/>
          </p:nvPr>
        </p:nvSpPr>
        <p:spPr/>
        <p:txBody>
          <a:bodyPr/>
          <a:lstStyle/>
          <a:p>
            <a:fld id="{0CFEC368-1D7A-4F81-ABF6-AE0E36BAF64C}" type="slidenum">
              <a:rPr lang="en-US" smtClean="0"/>
              <a:pPr/>
              <a:t>39</a:t>
            </a:fld>
            <a:endParaRPr lang="en-US"/>
          </a:p>
        </p:txBody>
      </p:sp>
    </p:spTree>
    <p:extLst>
      <p:ext uri="{BB962C8B-B14F-4D97-AF65-F5344CB8AC3E}">
        <p14:creationId xmlns:p14="http://schemas.microsoft.com/office/powerpoint/2010/main" val="2645805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p:txBody>
          <a:bodyPr/>
          <a:lstStyle/>
          <a:p>
            <a:r>
              <a:rPr lang="cs-CZ" dirty="0" smtClean="0"/>
              <a:t>Buzení fluorescence</a:t>
            </a:r>
            <a:endParaRPr lang="cs-CZ" dirty="0"/>
          </a:p>
        </p:txBody>
      </p:sp>
      <p:pic>
        <p:nvPicPr>
          <p:cNvPr id="12" name="Zástupný symbol pro obsah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0767" y="1600200"/>
            <a:ext cx="8182465" cy="4876800"/>
          </a:xfrm>
        </p:spPr>
      </p:pic>
      <p:sp>
        <p:nvSpPr>
          <p:cNvPr id="7" name="Zástupný symbol pro datum 6"/>
          <p:cNvSpPr>
            <a:spLocks noGrp="1"/>
          </p:cNvSpPr>
          <p:nvPr>
            <p:ph type="dt" sz="half" idx="10"/>
          </p:nvPr>
        </p:nvSpPr>
        <p:spPr/>
        <p:txBody>
          <a:bodyPr/>
          <a:lstStyle/>
          <a:p>
            <a:r>
              <a:rPr lang="en-US" smtClean="0"/>
              <a:t>2010</a:t>
            </a:r>
            <a:endParaRPr lang="en-US"/>
          </a:p>
        </p:txBody>
      </p:sp>
      <p:sp>
        <p:nvSpPr>
          <p:cNvPr id="8" name="Zástupný symbol pro zápatí 7"/>
          <p:cNvSpPr>
            <a:spLocks noGrp="1"/>
          </p:cNvSpPr>
          <p:nvPr>
            <p:ph type="ftr" sz="quarter" idx="11"/>
          </p:nvPr>
        </p:nvSpPr>
        <p:spPr/>
        <p:txBody>
          <a:bodyPr/>
          <a:lstStyle/>
          <a:p>
            <a:pPr algn="r"/>
            <a:r>
              <a:rPr lang="en-US" smtClean="0"/>
              <a:t>prof. Otruba</a:t>
            </a:r>
            <a:endParaRPr lang="en-US" dirty="0"/>
          </a:p>
        </p:txBody>
      </p:sp>
      <p:sp>
        <p:nvSpPr>
          <p:cNvPr id="9" name="Zástupný symbol pro číslo snímku 8"/>
          <p:cNvSpPr>
            <a:spLocks noGrp="1"/>
          </p:cNvSpPr>
          <p:nvPr>
            <p:ph type="sldNum" sz="quarter" idx="12"/>
          </p:nvPr>
        </p:nvSpPr>
        <p:spPr/>
        <p:txBody>
          <a:bodyPr/>
          <a:lstStyle/>
          <a:p>
            <a:fld id="{0CFEC368-1D7A-4F81-ABF6-AE0E36BAF64C}" type="slidenum">
              <a:rPr lang="en-US" smtClean="0"/>
              <a:pPr/>
              <a:t>4</a:t>
            </a:fld>
            <a:endParaRPr lang="en-US"/>
          </a:p>
        </p:txBody>
      </p:sp>
    </p:spTree>
    <p:extLst>
      <p:ext uri="{BB962C8B-B14F-4D97-AF65-F5344CB8AC3E}">
        <p14:creationId xmlns:p14="http://schemas.microsoft.com/office/powerpoint/2010/main" val="5024363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Spektrum jedné molekuly</a:t>
            </a:r>
            <a:endParaRPr lang="cs-CZ" dirty="0"/>
          </a:p>
        </p:txBody>
      </p:sp>
      <p:sp>
        <p:nvSpPr>
          <p:cNvPr id="3" name="Zástupný symbol pro obsah 2"/>
          <p:cNvSpPr>
            <a:spLocks noGrp="1"/>
          </p:cNvSpPr>
          <p:nvPr>
            <p:ph sz="half" idx="1"/>
          </p:nvPr>
        </p:nvSpPr>
        <p:spPr/>
        <p:txBody>
          <a:bodyPr>
            <a:normAutofit/>
          </a:bodyPr>
          <a:lstStyle/>
          <a:p>
            <a:r>
              <a:rPr lang="cs-CZ" dirty="0" smtClean="0"/>
              <a:t>Přelaďme </a:t>
            </a:r>
            <a:r>
              <a:rPr lang="cs-CZ" dirty="0"/>
              <a:t>tedy frekvenci světla laseru na okraj širokého pásu – tam </a:t>
            </a:r>
            <a:r>
              <a:rPr lang="cs-CZ" dirty="0" smtClean="0"/>
              <a:t>můžeme jednotlivé čáry rozlišit. Pak celému spektru dominuje  jedna </a:t>
            </a:r>
            <a:r>
              <a:rPr lang="cs-CZ" dirty="0"/>
              <a:t>úzká intenzivní čára, která pochází od jedné molekuly. </a:t>
            </a:r>
          </a:p>
        </p:txBody>
      </p:sp>
      <p:pic>
        <p:nvPicPr>
          <p:cNvPr id="5" name="Zástupný symbol pro obsah 4"/>
          <p:cNvPicPr>
            <a:picLocks noGrp="1" noChangeAspect="1"/>
          </p:cNvPicPr>
          <p:nvPr>
            <p:ph sz="half" idx="2"/>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499992" y="2420888"/>
            <a:ext cx="4176464" cy="3096343"/>
          </a:xfrm>
        </p:spPr>
      </p:pic>
      <p:sp>
        <p:nvSpPr>
          <p:cNvPr id="6" name="Zástupný symbol pro datum 5"/>
          <p:cNvSpPr>
            <a:spLocks noGrp="1"/>
          </p:cNvSpPr>
          <p:nvPr>
            <p:ph type="dt" sz="half" idx="10"/>
          </p:nvPr>
        </p:nvSpPr>
        <p:spPr/>
        <p:txBody>
          <a:bodyPr/>
          <a:lstStyle/>
          <a:p>
            <a:r>
              <a:rPr lang="en-US" smtClean="0"/>
              <a:t>2010</a:t>
            </a:r>
            <a:endParaRPr lang="en-US"/>
          </a:p>
        </p:txBody>
      </p:sp>
      <p:sp>
        <p:nvSpPr>
          <p:cNvPr id="7" name="Zástupný symbol pro zápatí 6"/>
          <p:cNvSpPr>
            <a:spLocks noGrp="1"/>
          </p:cNvSpPr>
          <p:nvPr>
            <p:ph type="ftr" sz="quarter" idx="11"/>
          </p:nvPr>
        </p:nvSpPr>
        <p:spPr/>
        <p:txBody>
          <a:bodyPr/>
          <a:lstStyle/>
          <a:p>
            <a:pPr algn="r"/>
            <a:r>
              <a:rPr lang="en-US" smtClean="0"/>
              <a:t>prof. Otruba</a:t>
            </a:r>
            <a:endParaRPr lang="en-US" dirty="0"/>
          </a:p>
        </p:txBody>
      </p:sp>
      <p:sp>
        <p:nvSpPr>
          <p:cNvPr id="8" name="Zástupný symbol pro číslo snímku 7"/>
          <p:cNvSpPr>
            <a:spLocks noGrp="1"/>
          </p:cNvSpPr>
          <p:nvPr>
            <p:ph type="sldNum" sz="quarter" idx="12"/>
          </p:nvPr>
        </p:nvSpPr>
        <p:spPr/>
        <p:txBody>
          <a:bodyPr/>
          <a:lstStyle/>
          <a:p>
            <a:fld id="{0CFEC368-1D7A-4F81-ABF6-AE0E36BAF64C}" type="slidenum">
              <a:rPr lang="en-US" smtClean="0"/>
              <a:pPr/>
              <a:t>40</a:t>
            </a:fld>
            <a:endParaRPr lang="en-US"/>
          </a:p>
        </p:txBody>
      </p:sp>
    </p:spTree>
    <p:extLst>
      <p:ext uri="{BB962C8B-B14F-4D97-AF65-F5344CB8AC3E}">
        <p14:creationId xmlns:p14="http://schemas.microsoft.com/office/powerpoint/2010/main" val="11206115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33400"/>
            <a:ext cx="8229600" cy="663352"/>
          </a:xfrm>
        </p:spPr>
        <p:txBody>
          <a:bodyPr>
            <a:normAutofit fontScale="90000"/>
          </a:bodyPr>
          <a:lstStyle/>
          <a:p>
            <a:r>
              <a:rPr lang="cs-CZ" dirty="0" smtClean="0"/>
              <a:t>Orientace molekul v krystalu</a:t>
            </a:r>
            <a:endParaRPr lang="cs-CZ" dirty="0"/>
          </a:p>
        </p:txBody>
      </p:sp>
      <p:sp>
        <p:nvSpPr>
          <p:cNvPr id="3" name="Zástupný symbol pro obsah 2"/>
          <p:cNvSpPr>
            <a:spLocks noGrp="1"/>
          </p:cNvSpPr>
          <p:nvPr>
            <p:ph sz="half" idx="1"/>
          </p:nvPr>
        </p:nvSpPr>
        <p:spPr>
          <a:xfrm>
            <a:off x="323529" y="1340769"/>
            <a:ext cx="4248470" cy="5280722"/>
          </a:xfrm>
        </p:spPr>
        <p:txBody>
          <a:bodyPr>
            <a:normAutofit fontScale="47500" lnSpcReduction="20000"/>
          </a:bodyPr>
          <a:lstStyle/>
          <a:p>
            <a:r>
              <a:rPr lang="cs-CZ" dirty="0" smtClean="0"/>
              <a:t>dvě </a:t>
            </a:r>
            <a:r>
              <a:rPr lang="cs-CZ" dirty="0"/>
              <a:t>spektra </a:t>
            </a:r>
            <a:r>
              <a:rPr lang="cs-CZ" dirty="0" smtClean="0"/>
              <a:t>celé série </a:t>
            </a:r>
            <a:r>
              <a:rPr lang="cs-CZ" dirty="0"/>
              <a:t>čar jednotlivých molekul, přitom každá z nich je jinak </a:t>
            </a:r>
            <a:r>
              <a:rPr lang="cs-CZ" dirty="0" smtClean="0"/>
              <a:t>intenzivní </a:t>
            </a:r>
          </a:p>
          <a:p>
            <a:r>
              <a:rPr lang="cs-CZ" dirty="0" smtClean="0"/>
              <a:t>ne </a:t>
            </a:r>
            <a:r>
              <a:rPr lang="cs-CZ" dirty="0"/>
              <a:t>všechny molekuly se nalézají přímo v bodě největšího zaostření laserového </a:t>
            </a:r>
            <a:r>
              <a:rPr lang="cs-CZ" dirty="0" smtClean="0"/>
              <a:t>paprsku </a:t>
            </a:r>
          </a:p>
          <a:p>
            <a:r>
              <a:rPr lang="cs-CZ" dirty="0" smtClean="0"/>
              <a:t>Další </a:t>
            </a:r>
            <a:r>
              <a:rPr lang="cs-CZ" dirty="0"/>
              <a:t>příčinou je, že </a:t>
            </a:r>
            <a:r>
              <a:rPr lang="cs-CZ" dirty="0" smtClean="0"/>
              <a:t>záření laseru je </a:t>
            </a:r>
            <a:r>
              <a:rPr lang="cs-CZ" dirty="0"/>
              <a:t>polarizované. Polarizované světlo nejlépe pohlcují </a:t>
            </a:r>
            <a:r>
              <a:rPr lang="cs-CZ" dirty="0" smtClean="0"/>
              <a:t>molekuly </a:t>
            </a:r>
            <a:r>
              <a:rPr lang="cs-CZ" dirty="0"/>
              <a:t>jejichž dipólové momenty přechodu jsou </a:t>
            </a:r>
            <a:r>
              <a:rPr lang="cs-CZ" dirty="0" smtClean="0"/>
              <a:t>orientovány </a:t>
            </a:r>
            <a:r>
              <a:rPr lang="cs-CZ" dirty="0"/>
              <a:t>rovnoběžně s rovinou polarizace laserového světla. Naopak molekuly, které jsou orientovány kolmo k této rovině, nepohlcují světlo </a:t>
            </a:r>
            <a:r>
              <a:rPr lang="cs-CZ" dirty="0" smtClean="0"/>
              <a:t>vůbec.</a:t>
            </a:r>
          </a:p>
          <a:p>
            <a:r>
              <a:rPr lang="cs-CZ" dirty="0" smtClean="0"/>
              <a:t>Při </a:t>
            </a:r>
            <a:r>
              <a:rPr lang="cs-CZ" dirty="0"/>
              <a:t>měření spekter </a:t>
            </a:r>
            <a:r>
              <a:rPr lang="cs-CZ" dirty="0" smtClean="0"/>
              <a:t>byl použit analyzátor</a:t>
            </a:r>
            <a:r>
              <a:rPr lang="cs-CZ" dirty="0"/>
              <a:t>. Ten nám umožňuje zjistit, jak je polarizované světlo, které molekuly vyzařují. Opět nejlépe zaregistrujeme molekuly, jejichž vyzářené světlo je polarizované rovnoběžně s rovinou analyzátoru, kdežto ty, jejichž rovina polarizace je kolmá k analyzátoru, nezaregistrujeme vůbec. </a:t>
            </a:r>
            <a:endParaRPr lang="cs-CZ" dirty="0" smtClean="0"/>
          </a:p>
          <a:p>
            <a:r>
              <a:rPr lang="cs-CZ" dirty="0" smtClean="0"/>
              <a:t>Spektra </a:t>
            </a:r>
            <a:r>
              <a:rPr lang="cs-CZ" dirty="0"/>
              <a:t>se liší tím, že jedno </a:t>
            </a:r>
            <a:r>
              <a:rPr lang="cs-CZ" dirty="0" smtClean="0"/>
              <a:t>je </a:t>
            </a:r>
            <a:r>
              <a:rPr lang="cs-CZ" dirty="0"/>
              <a:t>změřeno s analyzátorem rovnoběžným s rovinou polarizace laseru, druhé </a:t>
            </a:r>
            <a:r>
              <a:rPr lang="cs-CZ" dirty="0" smtClean="0"/>
              <a:t>s</a:t>
            </a:r>
            <a:r>
              <a:rPr lang="cs-CZ" dirty="0"/>
              <a:t> analyzátorem </a:t>
            </a:r>
            <a:r>
              <a:rPr lang="cs-CZ" dirty="0" smtClean="0"/>
              <a:t>kolmo </a:t>
            </a:r>
            <a:r>
              <a:rPr lang="cs-CZ" dirty="0"/>
              <a:t>k polarizaci laseru. </a:t>
            </a:r>
            <a:r>
              <a:rPr lang="cs-CZ" dirty="0" smtClean="0"/>
              <a:t>Jak </a:t>
            </a:r>
            <a:r>
              <a:rPr lang="cs-CZ" dirty="0"/>
              <a:t>se </a:t>
            </a:r>
            <a:r>
              <a:rPr lang="cs-CZ" dirty="0" smtClean="0"/>
              <a:t>tedy mění </a:t>
            </a:r>
            <a:r>
              <a:rPr lang="cs-CZ" dirty="0"/>
              <a:t>intenzity jednotlivých </a:t>
            </a:r>
            <a:r>
              <a:rPr lang="cs-CZ" dirty="0" smtClean="0"/>
              <a:t>čar?</a:t>
            </a:r>
          </a:p>
          <a:p>
            <a:r>
              <a:rPr lang="cs-CZ" dirty="0" smtClean="0"/>
              <a:t> </a:t>
            </a:r>
            <a:r>
              <a:rPr lang="cs-CZ" dirty="0"/>
              <a:t>Čáry číslo 1 a 3 jsou v dolním spektru méně než poloviční, čára 2 zmizela úplně a čára 4 zůstala stejná. Co nám to říká o orientaci molekul? </a:t>
            </a:r>
            <a:r>
              <a:rPr lang="cs-CZ" dirty="0" smtClean="0"/>
              <a:t>Molekula </a:t>
            </a:r>
            <a:r>
              <a:rPr lang="cs-CZ" dirty="0"/>
              <a:t>2 musí být rovnoběžná s rovinou polarizace laseru, molekula 4 s ní svírá úhel přibližně 45 stupňů, a molekuly 1 a 3 úhly mezi 0 a 45 stupni</a:t>
            </a:r>
            <a:r>
              <a:rPr lang="cs-CZ" dirty="0" smtClean="0"/>
              <a:t>..</a:t>
            </a:r>
          </a:p>
          <a:p>
            <a:r>
              <a:rPr lang="cs-CZ" dirty="0" smtClean="0"/>
              <a:t>V</a:t>
            </a:r>
            <a:r>
              <a:rPr lang="cs-CZ" dirty="0"/>
              <a:t> každém případě nám obr. </a:t>
            </a:r>
            <a:r>
              <a:rPr lang="cs-CZ" dirty="0" smtClean="0"/>
              <a:t>ukazuje </a:t>
            </a:r>
            <a:r>
              <a:rPr lang="cs-CZ" dirty="0"/>
              <a:t>jednu z možností této metody – dokážeme poměrně přesně měřit orientaci jednotlivých molekul ve vzorku!</a:t>
            </a:r>
            <a:endParaRPr lang="cs-CZ" dirty="0">
              <a:effectLst/>
            </a:endParaRPr>
          </a:p>
        </p:txBody>
      </p:sp>
      <p:pic>
        <p:nvPicPr>
          <p:cNvPr id="5" name="Zástupný symbol pro obsah 4"/>
          <p:cNvPicPr>
            <a:picLocks noGrp="1" noChangeAspect="1"/>
          </p:cNvPicPr>
          <p:nvPr>
            <p:ph sz="half" idx="2"/>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716016" y="1412776"/>
            <a:ext cx="3810000" cy="3848804"/>
          </a:xfrm>
        </p:spPr>
      </p:pic>
      <p:sp>
        <p:nvSpPr>
          <p:cNvPr id="6" name="TextovéPole 5"/>
          <p:cNvSpPr txBox="1"/>
          <p:nvPr/>
        </p:nvSpPr>
        <p:spPr>
          <a:xfrm>
            <a:off x="4571999" y="5236496"/>
            <a:ext cx="4517303" cy="1384995"/>
          </a:xfrm>
          <a:prstGeom prst="rect">
            <a:avLst/>
          </a:prstGeom>
          <a:noFill/>
        </p:spPr>
        <p:txBody>
          <a:bodyPr wrap="square" rtlCol="0">
            <a:spAutoFit/>
          </a:bodyPr>
          <a:lstStyle/>
          <a:p>
            <a:r>
              <a:rPr lang="cs-CZ" sz="1400" dirty="0"/>
              <a:t>Polarizační spektra jednotlivých molekul. Intenzita </a:t>
            </a:r>
            <a:endParaRPr lang="cs-CZ" sz="1400" dirty="0" smtClean="0"/>
          </a:p>
          <a:p>
            <a:r>
              <a:rPr lang="cs-CZ" sz="1400" dirty="0" smtClean="0"/>
              <a:t>jednotlivých </a:t>
            </a:r>
            <a:r>
              <a:rPr lang="cs-CZ" sz="1400" dirty="0"/>
              <a:t>čar se mění při změně orientace </a:t>
            </a:r>
            <a:r>
              <a:rPr lang="cs-CZ" sz="1400" dirty="0" smtClean="0"/>
              <a:t>roviny </a:t>
            </a:r>
            <a:r>
              <a:rPr lang="cs-CZ" sz="1400" dirty="0"/>
              <a:t>analyzátoru ze směru rovnoběžného </a:t>
            </a:r>
            <a:r>
              <a:rPr lang="cs-CZ" sz="1400" dirty="0" smtClean="0"/>
              <a:t>s </a:t>
            </a:r>
            <a:r>
              <a:rPr lang="cs-CZ" sz="1400" dirty="0"/>
              <a:t>rovinou polarizace laserového světla (</a:t>
            </a:r>
            <a:r>
              <a:rPr lang="cs-CZ" sz="1400" dirty="0" smtClean="0"/>
              <a:t>horní spektrum</a:t>
            </a:r>
            <a:r>
              <a:rPr lang="cs-CZ" sz="1400" dirty="0"/>
              <a:t>) do směru kolmého (dolní spektrum). </a:t>
            </a:r>
            <a:r>
              <a:rPr lang="cs-CZ" sz="1400" dirty="0" err="1" smtClean="0"/>
              <a:t>Terrylen</a:t>
            </a:r>
            <a:r>
              <a:rPr lang="cs-CZ" sz="1400" dirty="0" smtClean="0"/>
              <a:t> </a:t>
            </a:r>
            <a:r>
              <a:rPr lang="cs-CZ" sz="1400" dirty="0"/>
              <a:t>v </a:t>
            </a:r>
            <a:r>
              <a:rPr lang="cs-CZ" sz="1400" dirty="0" err="1"/>
              <a:t>dodekanu</a:t>
            </a:r>
            <a:r>
              <a:rPr lang="cs-CZ" sz="1400" dirty="0"/>
              <a:t>, teplota 1,6 K</a:t>
            </a:r>
            <a:r>
              <a:rPr lang="cs-CZ" sz="1400" dirty="0" smtClean="0"/>
              <a:t>.</a:t>
            </a:r>
            <a:endParaRPr lang="cs-CZ" sz="1400" dirty="0"/>
          </a:p>
        </p:txBody>
      </p:sp>
      <p:sp>
        <p:nvSpPr>
          <p:cNvPr id="7" name="Zástupný symbol pro datum 6"/>
          <p:cNvSpPr>
            <a:spLocks noGrp="1"/>
          </p:cNvSpPr>
          <p:nvPr>
            <p:ph type="dt" sz="half" idx="10"/>
          </p:nvPr>
        </p:nvSpPr>
        <p:spPr/>
        <p:txBody>
          <a:bodyPr/>
          <a:lstStyle/>
          <a:p>
            <a:r>
              <a:rPr lang="en-US" smtClean="0"/>
              <a:t>2010</a:t>
            </a:r>
            <a:endParaRPr lang="en-US"/>
          </a:p>
        </p:txBody>
      </p:sp>
      <p:sp>
        <p:nvSpPr>
          <p:cNvPr id="8" name="Zástupný symbol pro zápatí 7"/>
          <p:cNvSpPr>
            <a:spLocks noGrp="1"/>
          </p:cNvSpPr>
          <p:nvPr>
            <p:ph type="ftr" sz="quarter" idx="11"/>
          </p:nvPr>
        </p:nvSpPr>
        <p:spPr/>
        <p:txBody>
          <a:bodyPr/>
          <a:lstStyle/>
          <a:p>
            <a:pPr algn="r"/>
            <a:r>
              <a:rPr lang="en-US" smtClean="0"/>
              <a:t>prof. Otruba</a:t>
            </a:r>
            <a:endParaRPr lang="en-US" dirty="0"/>
          </a:p>
        </p:txBody>
      </p:sp>
      <p:sp>
        <p:nvSpPr>
          <p:cNvPr id="9" name="Zástupný symbol pro číslo snímku 8"/>
          <p:cNvSpPr>
            <a:spLocks noGrp="1"/>
          </p:cNvSpPr>
          <p:nvPr>
            <p:ph type="sldNum" sz="quarter" idx="12"/>
          </p:nvPr>
        </p:nvSpPr>
        <p:spPr/>
        <p:txBody>
          <a:bodyPr/>
          <a:lstStyle/>
          <a:p>
            <a:fld id="{0CFEC368-1D7A-4F81-ABF6-AE0E36BAF64C}" type="slidenum">
              <a:rPr lang="en-US" smtClean="0"/>
              <a:pPr/>
              <a:t>41</a:t>
            </a:fld>
            <a:endParaRPr lang="en-US"/>
          </a:p>
        </p:txBody>
      </p:sp>
    </p:spTree>
    <p:extLst>
      <p:ext uri="{BB962C8B-B14F-4D97-AF65-F5344CB8AC3E}">
        <p14:creationId xmlns:p14="http://schemas.microsoft.com/office/powerpoint/2010/main" val="39903138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Emisní profil fluorescence</a:t>
            </a:r>
            <a:endParaRPr lang="cs-CZ" dirty="0"/>
          </a:p>
        </p:txBody>
      </p:sp>
      <p:sp>
        <p:nvSpPr>
          <p:cNvPr id="3" name="Zástupný symbol pro obsah 2"/>
          <p:cNvSpPr>
            <a:spLocks noGrp="1"/>
          </p:cNvSpPr>
          <p:nvPr>
            <p:ph sz="half" idx="1"/>
          </p:nvPr>
        </p:nvSpPr>
        <p:spPr/>
        <p:txBody>
          <a:bodyPr>
            <a:normAutofit fontScale="62500" lnSpcReduction="20000"/>
          </a:bodyPr>
          <a:lstStyle/>
          <a:p>
            <a:r>
              <a:rPr lang="cs-CZ" dirty="0" smtClean="0"/>
              <a:t>Na obr. je detailně změřena čára </a:t>
            </a:r>
            <a:r>
              <a:rPr lang="cs-CZ" dirty="0"/>
              <a:t>jedné molekuly. </a:t>
            </a:r>
            <a:r>
              <a:rPr lang="cs-CZ" dirty="0" smtClean="0"/>
              <a:t>Má  </a:t>
            </a:r>
            <a:r>
              <a:rPr lang="cs-CZ" dirty="0" err="1"/>
              <a:t>lorentzovský</a:t>
            </a:r>
            <a:r>
              <a:rPr lang="cs-CZ" dirty="0"/>
              <a:t> </a:t>
            </a:r>
            <a:r>
              <a:rPr lang="cs-CZ" dirty="0" smtClean="0"/>
              <a:t>profil, jak to předpovídá </a:t>
            </a:r>
            <a:r>
              <a:rPr lang="cs-CZ" dirty="0"/>
              <a:t>kvantová teorie, a je to také jeden z argumentů, proč jde právě o jednu molekulu a ne o více. </a:t>
            </a:r>
            <a:r>
              <a:rPr lang="cs-CZ" dirty="0" smtClean="0"/>
              <a:t>Čára na obr</a:t>
            </a:r>
            <a:r>
              <a:rPr lang="cs-CZ" dirty="0"/>
              <a:t>. má šířku 52 MHz. Tady se znovu obrátíme ke kvantové teorii, jejíž princip neurčitosti nám říká, že šířka čáry je nepřímo úměrná době života vybuzeného stavu </a:t>
            </a:r>
            <a:r>
              <a:rPr lang="cs-CZ" dirty="0" smtClean="0"/>
              <a:t>molekuly. Doba </a:t>
            </a:r>
            <a:r>
              <a:rPr lang="cs-CZ" dirty="0"/>
              <a:t>života vybuzeného stavu se dá přímo změřit a pro </a:t>
            </a:r>
            <a:r>
              <a:rPr lang="cs-CZ" dirty="0" err="1"/>
              <a:t>terrylen</a:t>
            </a:r>
            <a:r>
              <a:rPr lang="cs-CZ" dirty="0"/>
              <a:t> vychází 3,8 </a:t>
            </a:r>
            <a:r>
              <a:rPr lang="cs-CZ" dirty="0" err="1"/>
              <a:t>ns</a:t>
            </a:r>
            <a:r>
              <a:rPr lang="cs-CZ" dirty="0"/>
              <a:t>, a měla by být pro všechny molekuly stejná. Z toho pak snadno spočítáme, že všechny molekuly by měly mít stejné spektrální čáry o šířce 42 MHz.</a:t>
            </a:r>
          </a:p>
        </p:txBody>
      </p:sp>
      <p:pic>
        <p:nvPicPr>
          <p:cNvPr id="5" name="Zástupný symbol pro obsah 4"/>
          <p:cNvPicPr>
            <a:picLocks noGrp="1" noChangeAspect="1"/>
          </p:cNvPicPr>
          <p:nvPr>
            <p:ph sz="half" idx="2"/>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b="46344"/>
          <a:stretch/>
        </p:blipFill>
        <p:spPr>
          <a:xfrm>
            <a:off x="4572000" y="1448747"/>
            <a:ext cx="3918430" cy="3916051"/>
          </a:xfrm>
        </p:spPr>
      </p:pic>
      <p:sp>
        <p:nvSpPr>
          <p:cNvPr id="6" name="TextovéPole 5"/>
          <p:cNvSpPr txBox="1"/>
          <p:nvPr/>
        </p:nvSpPr>
        <p:spPr>
          <a:xfrm>
            <a:off x="4716016" y="5517232"/>
            <a:ext cx="4220514" cy="738664"/>
          </a:xfrm>
          <a:prstGeom prst="rect">
            <a:avLst/>
          </a:prstGeom>
          <a:noFill/>
        </p:spPr>
        <p:txBody>
          <a:bodyPr wrap="none" rtlCol="0">
            <a:spAutoFit/>
          </a:bodyPr>
          <a:lstStyle/>
          <a:p>
            <a:r>
              <a:rPr lang="cs-CZ" sz="1400" dirty="0" err="1"/>
              <a:t>Deatilně</a:t>
            </a:r>
            <a:r>
              <a:rPr lang="cs-CZ" sz="1400" dirty="0"/>
              <a:t> změřený tvar čáry jedné molekuly, </a:t>
            </a:r>
            <a:endParaRPr lang="cs-CZ" sz="1400" dirty="0" smtClean="0"/>
          </a:p>
          <a:p>
            <a:r>
              <a:rPr lang="cs-CZ" sz="1400" dirty="0" smtClean="0"/>
              <a:t>naznačený </a:t>
            </a:r>
            <a:r>
              <a:rPr lang="cs-CZ" sz="1400" dirty="0"/>
              <a:t>křížky. Plná čára představuje proložení </a:t>
            </a:r>
            <a:endParaRPr lang="cs-CZ" sz="1400" dirty="0" smtClean="0"/>
          </a:p>
          <a:p>
            <a:r>
              <a:rPr lang="cs-CZ" sz="1400" dirty="0" smtClean="0"/>
              <a:t>změřeného </a:t>
            </a:r>
            <a:r>
              <a:rPr lang="cs-CZ" sz="1400" dirty="0"/>
              <a:t>spektra </a:t>
            </a:r>
            <a:r>
              <a:rPr lang="cs-CZ" sz="1400" dirty="0" err="1"/>
              <a:t>lorentzovskou</a:t>
            </a:r>
            <a:r>
              <a:rPr lang="cs-CZ" sz="1400" dirty="0"/>
              <a:t> funkcí</a:t>
            </a:r>
          </a:p>
        </p:txBody>
      </p:sp>
      <p:sp>
        <p:nvSpPr>
          <p:cNvPr id="7" name="Zástupný symbol pro datum 6"/>
          <p:cNvSpPr>
            <a:spLocks noGrp="1"/>
          </p:cNvSpPr>
          <p:nvPr>
            <p:ph type="dt" sz="half" idx="10"/>
          </p:nvPr>
        </p:nvSpPr>
        <p:spPr/>
        <p:txBody>
          <a:bodyPr/>
          <a:lstStyle/>
          <a:p>
            <a:r>
              <a:rPr lang="en-US" smtClean="0"/>
              <a:t>2010</a:t>
            </a:r>
            <a:endParaRPr lang="en-US"/>
          </a:p>
        </p:txBody>
      </p:sp>
      <p:sp>
        <p:nvSpPr>
          <p:cNvPr id="8" name="Zástupný symbol pro zápatí 7"/>
          <p:cNvSpPr>
            <a:spLocks noGrp="1"/>
          </p:cNvSpPr>
          <p:nvPr>
            <p:ph type="ftr" sz="quarter" idx="11"/>
          </p:nvPr>
        </p:nvSpPr>
        <p:spPr/>
        <p:txBody>
          <a:bodyPr/>
          <a:lstStyle/>
          <a:p>
            <a:pPr algn="r"/>
            <a:r>
              <a:rPr lang="en-US" smtClean="0"/>
              <a:t>prof. Otruba</a:t>
            </a:r>
            <a:endParaRPr lang="en-US" dirty="0"/>
          </a:p>
        </p:txBody>
      </p:sp>
      <p:sp>
        <p:nvSpPr>
          <p:cNvPr id="9" name="Zástupný symbol pro číslo snímku 8"/>
          <p:cNvSpPr>
            <a:spLocks noGrp="1"/>
          </p:cNvSpPr>
          <p:nvPr>
            <p:ph type="sldNum" sz="quarter" idx="12"/>
          </p:nvPr>
        </p:nvSpPr>
        <p:spPr/>
        <p:txBody>
          <a:bodyPr/>
          <a:lstStyle/>
          <a:p>
            <a:fld id="{0CFEC368-1D7A-4F81-ABF6-AE0E36BAF64C}" type="slidenum">
              <a:rPr lang="en-US" smtClean="0"/>
              <a:pPr/>
              <a:t>42</a:t>
            </a:fld>
            <a:endParaRPr lang="en-US"/>
          </a:p>
        </p:txBody>
      </p:sp>
    </p:spTree>
    <p:extLst>
      <p:ext uri="{BB962C8B-B14F-4D97-AF65-F5344CB8AC3E}">
        <p14:creationId xmlns:p14="http://schemas.microsoft.com/office/powerpoint/2010/main" val="23319816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Šířky čar </a:t>
            </a:r>
            <a:endParaRPr lang="cs-CZ" dirty="0"/>
          </a:p>
        </p:txBody>
      </p:sp>
      <p:sp>
        <p:nvSpPr>
          <p:cNvPr id="3" name="Zástupný symbol pro obsah 2"/>
          <p:cNvSpPr>
            <a:spLocks noGrp="1"/>
          </p:cNvSpPr>
          <p:nvPr>
            <p:ph sz="half" idx="1"/>
          </p:nvPr>
        </p:nvSpPr>
        <p:spPr/>
        <p:txBody>
          <a:bodyPr>
            <a:normAutofit fontScale="85000" lnSpcReduction="10000"/>
          </a:bodyPr>
          <a:lstStyle/>
          <a:p>
            <a:r>
              <a:rPr lang="cs-CZ" dirty="0"/>
              <a:t>Histogram ukazuje, s jakou pravděpodobností se ve spektrech vyskytly čáry s danou šířkou, že proti očekávání byla většina čar širších než 42 MHz. Během měření spektra se krystal nepatrně mění, je v neustálém pohybu i když měříme při teplotách 1,6 K. Neustálé nepatrné změny struktury krystalu ovlivňují </a:t>
            </a:r>
            <a:r>
              <a:rPr lang="cs-CZ" dirty="0" smtClean="0"/>
              <a:t>energetické </a:t>
            </a:r>
            <a:r>
              <a:rPr lang="cs-CZ" dirty="0"/>
              <a:t>hladiny </a:t>
            </a:r>
            <a:r>
              <a:rPr lang="cs-CZ" dirty="0" smtClean="0"/>
              <a:t>molekul.</a:t>
            </a:r>
            <a:endParaRPr lang="cs-CZ" dirty="0"/>
          </a:p>
        </p:txBody>
      </p:sp>
      <p:pic>
        <p:nvPicPr>
          <p:cNvPr id="5" name="Zástupný symbol pro obsah 4"/>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t="53271"/>
          <a:stretch/>
        </p:blipFill>
        <p:spPr>
          <a:xfrm>
            <a:off x="4572000" y="2132856"/>
            <a:ext cx="4225886" cy="3500826"/>
          </a:xfrm>
        </p:spPr>
      </p:pic>
      <p:sp>
        <p:nvSpPr>
          <p:cNvPr id="6" name="TextovéPole 5"/>
          <p:cNvSpPr txBox="1"/>
          <p:nvPr/>
        </p:nvSpPr>
        <p:spPr>
          <a:xfrm>
            <a:off x="4716016" y="5755396"/>
            <a:ext cx="4028667" cy="338554"/>
          </a:xfrm>
          <a:prstGeom prst="rect">
            <a:avLst/>
          </a:prstGeom>
          <a:noFill/>
        </p:spPr>
        <p:txBody>
          <a:bodyPr wrap="none" rtlCol="0">
            <a:spAutoFit/>
          </a:bodyPr>
          <a:lstStyle/>
          <a:p>
            <a:r>
              <a:rPr lang="cs-CZ" sz="1600" dirty="0"/>
              <a:t>Histogram rozdělení šířek čar 120 molekul</a:t>
            </a:r>
          </a:p>
        </p:txBody>
      </p:sp>
      <p:sp>
        <p:nvSpPr>
          <p:cNvPr id="7" name="Zástupný symbol pro datum 6"/>
          <p:cNvSpPr>
            <a:spLocks noGrp="1"/>
          </p:cNvSpPr>
          <p:nvPr>
            <p:ph type="dt" sz="half" idx="10"/>
          </p:nvPr>
        </p:nvSpPr>
        <p:spPr/>
        <p:txBody>
          <a:bodyPr/>
          <a:lstStyle/>
          <a:p>
            <a:r>
              <a:rPr lang="en-US" smtClean="0"/>
              <a:t>2010</a:t>
            </a:r>
            <a:endParaRPr lang="en-US"/>
          </a:p>
        </p:txBody>
      </p:sp>
      <p:sp>
        <p:nvSpPr>
          <p:cNvPr id="8" name="Zástupný symbol pro zápatí 7"/>
          <p:cNvSpPr>
            <a:spLocks noGrp="1"/>
          </p:cNvSpPr>
          <p:nvPr>
            <p:ph type="ftr" sz="quarter" idx="11"/>
          </p:nvPr>
        </p:nvSpPr>
        <p:spPr/>
        <p:txBody>
          <a:bodyPr/>
          <a:lstStyle/>
          <a:p>
            <a:pPr algn="r"/>
            <a:r>
              <a:rPr lang="en-US" smtClean="0"/>
              <a:t>prof. Otruba</a:t>
            </a:r>
            <a:endParaRPr lang="en-US" dirty="0"/>
          </a:p>
        </p:txBody>
      </p:sp>
      <p:sp>
        <p:nvSpPr>
          <p:cNvPr id="9" name="Zástupný symbol pro číslo snímku 8"/>
          <p:cNvSpPr>
            <a:spLocks noGrp="1"/>
          </p:cNvSpPr>
          <p:nvPr>
            <p:ph type="sldNum" sz="quarter" idx="12"/>
          </p:nvPr>
        </p:nvSpPr>
        <p:spPr/>
        <p:txBody>
          <a:bodyPr/>
          <a:lstStyle/>
          <a:p>
            <a:fld id="{0CFEC368-1D7A-4F81-ABF6-AE0E36BAF64C}" type="slidenum">
              <a:rPr lang="en-US" smtClean="0"/>
              <a:pPr/>
              <a:t>43</a:t>
            </a:fld>
            <a:endParaRPr lang="en-US"/>
          </a:p>
        </p:txBody>
      </p:sp>
    </p:spTree>
    <p:extLst>
      <p:ext uri="{BB962C8B-B14F-4D97-AF65-F5344CB8AC3E}">
        <p14:creationId xmlns:p14="http://schemas.microsoft.com/office/powerpoint/2010/main" val="1145939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Přelaďování frekvence molekuly</a:t>
            </a:r>
            <a:endParaRPr lang="cs-CZ" dirty="0"/>
          </a:p>
        </p:txBody>
      </p:sp>
      <p:sp>
        <p:nvSpPr>
          <p:cNvPr id="3" name="Zástupný symbol pro obsah 2"/>
          <p:cNvSpPr>
            <a:spLocks noGrp="1"/>
          </p:cNvSpPr>
          <p:nvPr>
            <p:ph sz="half" idx="1"/>
          </p:nvPr>
        </p:nvSpPr>
        <p:spPr/>
        <p:txBody>
          <a:bodyPr>
            <a:normAutofit fontScale="77500" lnSpcReduction="20000"/>
          </a:bodyPr>
          <a:lstStyle/>
          <a:p>
            <a:r>
              <a:rPr lang="cs-CZ" dirty="0" smtClean="0"/>
              <a:t>Změny okolí měřené molekuly ovlivňují </a:t>
            </a:r>
            <a:r>
              <a:rPr lang="cs-CZ" dirty="0"/>
              <a:t>samozřejmě </a:t>
            </a:r>
            <a:r>
              <a:rPr lang="cs-CZ" dirty="0" smtClean="0"/>
              <a:t>její energetické </a:t>
            </a:r>
            <a:r>
              <a:rPr lang="cs-CZ" dirty="0"/>
              <a:t>hladiny </a:t>
            </a:r>
            <a:r>
              <a:rPr lang="cs-CZ" dirty="0" smtClean="0"/>
              <a:t>a</a:t>
            </a:r>
            <a:r>
              <a:rPr lang="cs-CZ" dirty="0"/>
              <a:t> tedy i frekvenci vyzářeného </a:t>
            </a:r>
            <a:r>
              <a:rPr lang="cs-CZ" dirty="0" smtClean="0"/>
              <a:t>světla. Pokud </a:t>
            </a:r>
            <a:r>
              <a:rPr lang="cs-CZ" dirty="0"/>
              <a:t>tyto změny nastávají podstatně rychleji, než dokážeme změřit čáru, měříme vlastně jakousi obálku různě pozměněných čar. </a:t>
            </a:r>
            <a:r>
              <a:rPr lang="cs-CZ" dirty="0" smtClean="0"/>
              <a:t>Histogramy nám </a:t>
            </a:r>
            <a:r>
              <a:rPr lang="cs-CZ" dirty="0"/>
              <a:t>pak mohou říci hodně o dynamice krystalů, ale i skel nebo polymerů za nízkých teplot.</a:t>
            </a:r>
            <a:endParaRPr lang="cs-CZ" dirty="0">
              <a:effectLst/>
            </a:endParaRPr>
          </a:p>
        </p:txBody>
      </p:sp>
      <p:pic>
        <p:nvPicPr>
          <p:cNvPr id="5" name="Zástupný symbol pro obsah 4"/>
          <p:cNvPicPr>
            <a:picLocks noGrp="1" noChangeAspect="1"/>
          </p:cNvPicPr>
          <p:nvPr>
            <p:ph sz="half" idx="2"/>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b="58581"/>
          <a:stretch/>
        </p:blipFill>
        <p:spPr>
          <a:xfrm>
            <a:off x="4716016" y="1844824"/>
            <a:ext cx="3964041" cy="3238320"/>
          </a:xfrm>
        </p:spPr>
      </p:pic>
      <p:sp>
        <p:nvSpPr>
          <p:cNvPr id="6" name="TextovéPole 5"/>
          <p:cNvSpPr txBox="1"/>
          <p:nvPr/>
        </p:nvSpPr>
        <p:spPr>
          <a:xfrm>
            <a:off x="4860032" y="5442717"/>
            <a:ext cx="4065537" cy="738664"/>
          </a:xfrm>
          <a:prstGeom prst="rect">
            <a:avLst/>
          </a:prstGeom>
          <a:noFill/>
        </p:spPr>
        <p:txBody>
          <a:bodyPr wrap="none" rtlCol="0">
            <a:spAutoFit/>
          </a:bodyPr>
          <a:lstStyle/>
          <a:p>
            <a:r>
              <a:rPr lang="cs-CZ" sz="1400" dirty="0"/>
              <a:t>Spektrální skok čáry jedné molekuly pozorovaný </a:t>
            </a:r>
            <a:endParaRPr lang="cs-CZ" sz="1400" dirty="0" smtClean="0"/>
          </a:p>
          <a:p>
            <a:r>
              <a:rPr lang="cs-CZ" sz="1400" dirty="0" smtClean="0"/>
              <a:t>během </a:t>
            </a:r>
            <a:r>
              <a:rPr lang="cs-CZ" sz="1400" dirty="0"/>
              <a:t>měření spektra. Čára na nové pozici </a:t>
            </a:r>
            <a:endParaRPr lang="cs-CZ" sz="1400" dirty="0" smtClean="0"/>
          </a:p>
          <a:p>
            <a:r>
              <a:rPr lang="cs-CZ" sz="1400" dirty="0" smtClean="0"/>
              <a:t>je </a:t>
            </a:r>
            <a:r>
              <a:rPr lang="cs-CZ" sz="1400" dirty="0"/>
              <a:t>opět proložena </a:t>
            </a:r>
            <a:r>
              <a:rPr lang="cs-CZ" sz="1400" dirty="0" err="1"/>
              <a:t>lorentzovskou</a:t>
            </a:r>
            <a:r>
              <a:rPr lang="cs-CZ" sz="1400" dirty="0"/>
              <a:t> </a:t>
            </a:r>
            <a:r>
              <a:rPr lang="cs-CZ" sz="1400" dirty="0" smtClean="0"/>
              <a:t>funkcí</a:t>
            </a:r>
            <a:endParaRPr lang="cs-CZ" dirty="0"/>
          </a:p>
        </p:txBody>
      </p:sp>
      <p:sp>
        <p:nvSpPr>
          <p:cNvPr id="7" name="Zástupný symbol pro datum 6"/>
          <p:cNvSpPr>
            <a:spLocks noGrp="1"/>
          </p:cNvSpPr>
          <p:nvPr>
            <p:ph type="dt" sz="half" idx="10"/>
          </p:nvPr>
        </p:nvSpPr>
        <p:spPr/>
        <p:txBody>
          <a:bodyPr/>
          <a:lstStyle/>
          <a:p>
            <a:r>
              <a:rPr lang="en-US" smtClean="0"/>
              <a:t>2010</a:t>
            </a:r>
            <a:endParaRPr lang="en-US"/>
          </a:p>
        </p:txBody>
      </p:sp>
      <p:sp>
        <p:nvSpPr>
          <p:cNvPr id="8" name="Zástupný symbol pro zápatí 7"/>
          <p:cNvSpPr>
            <a:spLocks noGrp="1"/>
          </p:cNvSpPr>
          <p:nvPr>
            <p:ph type="ftr" sz="quarter" idx="11"/>
          </p:nvPr>
        </p:nvSpPr>
        <p:spPr/>
        <p:txBody>
          <a:bodyPr/>
          <a:lstStyle/>
          <a:p>
            <a:pPr algn="r"/>
            <a:r>
              <a:rPr lang="en-US" smtClean="0"/>
              <a:t>prof. Otruba</a:t>
            </a:r>
            <a:endParaRPr lang="en-US" dirty="0"/>
          </a:p>
        </p:txBody>
      </p:sp>
      <p:sp>
        <p:nvSpPr>
          <p:cNvPr id="9" name="Zástupný symbol pro číslo snímku 8"/>
          <p:cNvSpPr>
            <a:spLocks noGrp="1"/>
          </p:cNvSpPr>
          <p:nvPr>
            <p:ph type="sldNum" sz="quarter" idx="12"/>
          </p:nvPr>
        </p:nvSpPr>
        <p:spPr/>
        <p:txBody>
          <a:bodyPr/>
          <a:lstStyle/>
          <a:p>
            <a:fld id="{0CFEC368-1D7A-4F81-ABF6-AE0E36BAF64C}" type="slidenum">
              <a:rPr lang="en-US" smtClean="0"/>
              <a:pPr/>
              <a:t>44</a:t>
            </a:fld>
            <a:endParaRPr lang="en-US"/>
          </a:p>
        </p:txBody>
      </p:sp>
    </p:spTree>
    <p:extLst>
      <p:ext uri="{BB962C8B-B14F-4D97-AF65-F5344CB8AC3E}">
        <p14:creationId xmlns:p14="http://schemas.microsoft.com/office/powerpoint/2010/main" val="34228631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SNOM (</a:t>
            </a:r>
            <a:r>
              <a:rPr lang="cs-CZ" dirty="0" err="1" smtClean="0"/>
              <a:t>scanning</a:t>
            </a:r>
            <a:r>
              <a:rPr lang="cs-CZ" dirty="0" smtClean="0"/>
              <a:t> </a:t>
            </a:r>
            <a:r>
              <a:rPr lang="cs-CZ" dirty="0" err="1" smtClean="0"/>
              <a:t>near-field</a:t>
            </a:r>
            <a:r>
              <a:rPr lang="cs-CZ" dirty="0" smtClean="0"/>
              <a:t> </a:t>
            </a:r>
            <a:r>
              <a:rPr lang="cs-CZ" dirty="0" err="1" smtClean="0"/>
              <a:t>optical</a:t>
            </a:r>
            <a:r>
              <a:rPr lang="cs-CZ" dirty="0" smtClean="0"/>
              <a:t> </a:t>
            </a:r>
            <a:r>
              <a:rPr lang="cs-CZ" dirty="0" err="1" smtClean="0"/>
              <a:t>microscope</a:t>
            </a:r>
            <a:r>
              <a:rPr lang="cs-CZ" dirty="0" smtClean="0"/>
              <a:t>)</a:t>
            </a:r>
            <a:endParaRPr lang="cs-CZ" dirty="0"/>
          </a:p>
        </p:txBody>
      </p:sp>
      <p:sp>
        <p:nvSpPr>
          <p:cNvPr id="3" name="Zástupný symbol pro obsah 2"/>
          <p:cNvSpPr>
            <a:spLocks noGrp="1"/>
          </p:cNvSpPr>
          <p:nvPr>
            <p:ph sz="half" idx="1"/>
          </p:nvPr>
        </p:nvSpPr>
        <p:spPr/>
        <p:txBody>
          <a:bodyPr>
            <a:normAutofit fontScale="62500" lnSpcReduction="20000"/>
          </a:bodyPr>
          <a:lstStyle/>
          <a:p>
            <a:r>
              <a:rPr lang="cs-CZ" dirty="0"/>
              <a:t>Studium rozličných vzorků </a:t>
            </a:r>
            <a:r>
              <a:rPr lang="cs-CZ" dirty="0" smtClean="0"/>
              <a:t>běžnou optickou </a:t>
            </a:r>
            <a:r>
              <a:rPr lang="cs-CZ" dirty="0"/>
              <a:t>mikroskopií naráží na </a:t>
            </a:r>
            <a:r>
              <a:rPr lang="cs-CZ" dirty="0" smtClean="0"/>
              <a:t>neúprosnou mez </a:t>
            </a:r>
            <a:r>
              <a:rPr lang="cs-CZ" dirty="0"/>
              <a:t>rozlišení (</a:t>
            </a:r>
            <a:r>
              <a:rPr lang="cs-CZ" dirty="0" smtClean="0"/>
              <a:t>plynoucí z </a:t>
            </a:r>
            <a:r>
              <a:rPr lang="cs-CZ" dirty="0"/>
              <a:t>vlnové povahy světla) – </a:t>
            </a:r>
            <a:r>
              <a:rPr lang="cs-CZ" dirty="0" smtClean="0"/>
              <a:t>ohybový (difrakční</a:t>
            </a:r>
            <a:r>
              <a:rPr lang="cs-CZ" dirty="0"/>
              <a:t>) limit, jenž </a:t>
            </a:r>
            <a:r>
              <a:rPr lang="cs-CZ" dirty="0" smtClean="0"/>
              <a:t>omezuje nejmenší </a:t>
            </a:r>
            <a:r>
              <a:rPr lang="cs-CZ" dirty="0"/>
              <a:t>vzdálenost dvou </a:t>
            </a:r>
            <a:r>
              <a:rPr lang="cs-CZ" dirty="0" smtClean="0"/>
              <a:t>bodů, které </a:t>
            </a:r>
            <a:r>
              <a:rPr lang="cs-CZ" dirty="0"/>
              <a:t>ještě mohou být odlišeny, </a:t>
            </a:r>
            <a:r>
              <a:rPr lang="cs-CZ" dirty="0" smtClean="0"/>
              <a:t>na zhruba polovinu vlnové </a:t>
            </a:r>
            <a:r>
              <a:rPr lang="cs-CZ" dirty="0"/>
              <a:t>délky </a:t>
            </a:r>
            <a:r>
              <a:rPr lang="cs-CZ" dirty="0" smtClean="0"/>
              <a:t>použitého světla. </a:t>
            </a:r>
          </a:p>
          <a:p>
            <a:r>
              <a:rPr lang="cs-CZ" dirty="0" smtClean="0"/>
              <a:t>Toto </a:t>
            </a:r>
            <a:r>
              <a:rPr lang="cs-CZ" dirty="0"/>
              <a:t>omezení je možné </a:t>
            </a:r>
            <a:r>
              <a:rPr lang="cs-CZ" dirty="0" smtClean="0"/>
              <a:t>obejít </a:t>
            </a:r>
            <a:r>
              <a:rPr lang="pl-PL" dirty="0" smtClean="0"/>
              <a:t>u </a:t>
            </a:r>
            <a:r>
              <a:rPr lang="pl-PL" dirty="0"/>
              <a:t>mikroskopu pracujícího v </a:t>
            </a:r>
            <a:r>
              <a:rPr lang="pl-PL" dirty="0" smtClean="0"/>
              <a:t>blízkém </a:t>
            </a:r>
            <a:r>
              <a:rPr lang="cs-CZ" dirty="0" smtClean="0"/>
              <a:t>optickém </a:t>
            </a:r>
            <a:r>
              <a:rPr lang="cs-CZ" dirty="0"/>
              <a:t>poli (</a:t>
            </a:r>
            <a:r>
              <a:rPr lang="cs-CZ" dirty="0" err="1"/>
              <a:t>scanning</a:t>
            </a:r>
            <a:r>
              <a:rPr lang="cs-CZ" dirty="0"/>
              <a:t> </a:t>
            </a:r>
            <a:r>
              <a:rPr lang="cs-CZ" dirty="0" err="1" smtClean="0"/>
              <a:t>near-field</a:t>
            </a:r>
            <a:r>
              <a:rPr lang="cs-CZ" dirty="0"/>
              <a:t> </a:t>
            </a:r>
            <a:r>
              <a:rPr lang="cs-CZ" dirty="0" err="1" smtClean="0"/>
              <a:t>optical</a:t>
            </a:r>
            <a:r>
              <a:rPr lang="cs-CZ" dirty="0" smtClean="0"/>
              <a:t> </a:t>
            </a:r>
            <a:r>
              <a:rPr lang="cs-CZ" dirty="0" err="1"/>
              <a:t>microscope</a:t>
            </a:r>
            <a:r>
              <a:rPr lang="cs-CZ" dirty="0"/>
              <a:t> – SNOM), </a:t>
            </a:r>
            <a:r>
              <a:rPr lang="cs-CZ" dirty="0" smtClean="0"/>
              <a:t>který je </a:t>
            </a:r>
            <a:r>
              <a:rPr lang="cs-CZ" dirty="0"/>
              <a:t>variantou jiných skenujících (</a:t>
            </a:r>
            <a:r>
              <a:rPr lang="cs-CZ" dirty="0" smtClean="0"/>
              <a:t>či správněji </a:t>
            </a:r>
            <a:r>
              <a:rPr lang="cs-CZ" dirty="0"/>
              <a:t>řádkujících) </a:t>
            </a:r>
            <a:r>
              <a:rPr lang="cs-CZ" dirty="0" smtClean="0"/>
              <a:t>mikroskopů (STM </a:t>
            </a:r>
            <a:r>
              <a:rPr lang="cs-CZ" dirty="0"/>
              <a:t>– skenující </a:t>
            </a:r>
            <a:r>
              <a:rPr lang="cs-CZ" dirty="0" smtClean="0"/>
              <a:t>tunelovací mikroskop, AFM </a:t>
            </a:r>
            <a:r>
              <a:rPr lang="cs-CZ" dirty="0"/>
              <a:t>– </a:t>
            </a:r>
            <a:r>
              <a:rPr lang="cs-CZ" dirty="0" smtClean="0"/>
              <a:t>mikroskop atomárních sil </a:t>
            </a:r>
            <a:r>
              <a:rPr lang="cs-CZ" dirty="0"/>
              <a:t>aj.).</a:t>
            </a:r>
          </a:p>
        </p:txBody>
      </p:sp>
      <p:pic>
        <p:nvPicPr>
          <p:cNvPr id="5" name="Zástupný symbol pro obsah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0" y="1844824"/>
            <a:ext cx="4038600" cy="1802422"/>
          </a:xfrm>
        </p:spPr>
      </p:pic>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8081" y="4005064"/>
            <a:ext cx="4058609" cy="1872208"/>
          </a:xfrm>
          <a:prstGeom prst="rect">
            <a:avLst/>
          </a:prstGeom>
        </p:spPr>
      </p:pic>
      <p:sp>
        <p:nvSpPr>
          <p:cNvPr id="7" name="Zástupný symbol pro datum 6"/>
          <p:cNvSpPr>
            <a:spLocks noGrp="1"/>
          </p:cNvSpPr>
          <p:nvPr>
            <p:ph type="dt" sz="half" idx="10"/>
          </p:nvPr>
        </p:nvSpPr>
        <p:spPr/>
        <p:txBody>
          <a:bodyPr/>
          <a:lstStyle/>
          <a:p>
            <a:r>
              <a:rPr lang="en-US" smtClean="0"/>
              <a:t>2010</a:t>
            </a:r>
            <a:endParaRPr lang="en-US"/>
          </a:p>
        </p:txBody>
      </p:sp>
      <p:sp>
        <p:nvSpPr>
          <p:cNvPr id="8" name="Zástupný symbol pro zápatí 7"/>
          <p:cNvSpPr>
            <a:spLocks noGrp="1"/>
          </p:cNvSpPr>
          <p:nvPr>
            <p:ph type="ftr" sz="quarter" idx="11"/>
          </p:nvPr>
        </p:nvSpPr>
        <p:spPr/>
        <p:txBody>
          <a:bodyPr/>
          <a:lstStyle/>
          <a:p>
            <a:pPr algn="r"/>
            <a:r>
              <a:rPr lang="en-US" smtClean="0"/>
              <a:t>prof. Otruba</a:t>
            </a:r>
            <a:endParaRPr lang="en-US" dirty="0"/>
          </a:p>
        </p:txBody>
      </p:sp>
      <p:sp>
        <p:nvSpPr>
          <p:cNvPr id="9" name="Zástupný symbol pro číslo snímku 8"/>
          <p:cNvSpPr>
            <a:spLocks noGrp="1"/>
          </p:cNvSpPr>
          <p:nvPr>
            <p:ph type="sldNum" sz="quarter" idx="12"/>
          </p:nvPr>
        </p:nvSpPr>
        <p:spPr/>
        <p:txBody>
          <a:bodyPr/>
          <a:lstStyle/>
          <a:p>
            <a:fld id="{0CFEC368-1D7A-4F81-ABF6-AE0E36BAF64C}" type="slidenum">
              <a:rPr lang="en-US" smtClean="0"/>
              <a:pPr/>
              <a:t>45</a:t>
            </a:fld>
            <a:endParaRPr lang="en-US"/>
          </a:p>
        </p:txBody>
      </p:sp>
    </p:spTree>
    <p:extLst>
      <p:ext uri="{BB962C8B-B14F-4D97-AF65-F5344CB8AC3E}">
        <p14:creationId xmlns:p14="http://schemas.microsoft.com/office/powerpoint/2010/main" val="19336135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33400"/>
            <a:ext cx="8229600" cy="807368"/>
          </a:xfrm>
        </p:spPr>
        <p:txBody>
          <a:bodyPr/>
          <a:lstStyle/>
          <a:p>
            <a:r>
              <a:rPr lang="cs-CZ" dirty="0" smtClean="0"/>
              <a:t>Fluorescenční SNOM</a:t>
            </a:r>
            <a:endParaRPr lang="cs-CZ" dirty="0"/>
          </a:p>
        </p:txBody>
      </p:sp>
      <p:sp>
        <p:nvSpPr>
          <p:cNvPr id="3" name="Zástupný symbol pro obsah 2"/>
          <p:cNvSpPr>
            <a:spLocks noGrp="1"/>
          </p:cNvSpPr>
          <p:nvPr>
            <p:ph sz="half" idx="1"/>
          </p:nvPr>
        </p:nvSpPr>
        <p:spPr>
          <a:xfrm>
            <a:off x="323528" y="1353374"/>
            <a:ext cx="4392488" cy="5328592"/>
          </a:xfrm>
        </p:spPr>
        <p:txBody>
          <a:bodyPr>
            <a:normAutofit/>
          </a:bodyPr>
          <a:lstStyle/>
          <a:p>
            <a:pPr marL="0" indent="0">
              <a:buNone/>
            </a:pPr>
            <a:r>
              <a:rPr lang="cs-CZ" sz="1600" dirty="0" smtClean="0"/>
              <a:t>J</a:t>
            </a:r>
            <a:r>
              <a:rPr lang="cs-CZ" sz="1600" dirty="0"/>
              <a:t>. </a:t>
            </a:r>
            <a:r>
              <a:rPr lang="cs-CZ" sz="1600" dirty="0" err="1"/>
              <a:t>Michaelis</a:t>
            </a:r>
            <a:r>
              <a:rPr lang="cs-CZ" sz="1600" dirty="0"/>
              <a:t> s </a:t>
            </a:r>
            <a:r>
              <a:rPr lang="cs-CZ" sz="1600" dirty="0" smtClean="0"/>
              <a:t>kolegy </a:t>
            </a:r>
            <a:r>
              <a:rPr lang="pl-PL" sz="1600" dirty="0" smtClean="0"/>
              <a:t>z </a:t>
            </a:r>
            <a:r>
              <a:rPr lang="pl-PL" sz="1600" dirty="0"/>
              <a:t>Univerzity v Kostnici (Nature </a:t>
            </a:r>
            <a:r>
              <a:rPr lang="pl-PL" sz="1600" dirty="0" smtClean="0"/>
              <a:t>405,</a:t>
            </a:r>
            <a:r>
              <a:rPr lang="cs-CZ" sz="1600" dirty="0" smtClean="0"/>
              <a:t>325–327</a:t>
            </a:r>
            <a:r>
              <a:rPr lang="cs-CZ" sz="1600" dirty="0"/>
              <a:t>, 2000</a:t>
            </a:r>
            <a:r>
              <a:rPr lang="cs-CZ" sz="1600" dirty="0" smtClean="0"/>
              <a:t>) sestavili první zařízení tohoto typu. </a:t>
            </a:r>
            <a:r>
              <a:rPr lang="cs-CZ" sz="1600" dirty="0"/>
              <a:t>Využili své </a:t>
            </a:r>
            <a:r>
              <a:rPr lang="cs-CZ" sz="1600" dirty="0" smtClean="0"/>
              <a:t>zkušenosti se </a:t>
            </a:r>
            <a:r>
              <a:rPr lang="cs-CZ" sz="1600" dirty="0"/>
              <a:t>spektroskopií </a:t>
            </a:r>
            <a:r>
              <a:rPr lang="cs-CZ" sz="1600" dirty="0" smtClean="0"/>
              <a:t>jednotlivých molekul </a:t>
            </a:r>
            <a:r>
              <a:rPr lang="pl-PL" sz="1600" dirty="0" smtClean="0"/>
              <a:t>a jako vhodný světelný zdroj zvolili </a:t>
            </a:r>
            <a:r>
              <a:rPr lang="pl-PL" sz="1600" dirty="0"/>
              <a:t>molekulu terylenu</a:t>
            </a:r>
            <a:r>
              <a:rPr lang="pl-PL" sz="1600" i="1" dirty="0"/>
              <a:t>. </a:t>
            </a:r>
            <a:r>
              <a:rPr lang="pl-PL" sz="1600" dirty="0" smtClean="0"/>
              <a:t>K jeho uchycení </a:t>
            </a:r>
            <a:r>
              <a:rPr lang="cs-CZ" sz="1600" dirty="0" smtClean="0"/>
              <a:t>použili </a:t>
            </a:r>
            <a:r>
              <a:rPr lang="cs-CZ" sz="1600" dirty="0" err="1"/>
              <a:t>mikrokrystal</a:t>
            </a:r>
            <a:r>
              <a:rPr lang="cs-CZ" sz="1600" dirty="0"/>
              <a:t> </a:t>
            </a:r>
            <a:r>
              <a:rPr lang="cs-CZ" sz="1600" dirty="0" smtClean="0"/>
              <a:t>p-</a:t>
            </a:r>
            <a:r>
              <a:rPr lang="cs-CZ" sz="1600" dirty="0" err="1" smtClean="0"/>
              <a:t>terpenylu</a:t>
            </a:r>
            <a:r>
              <a:rPr lang="cs-CZ" sz="1600" dirty="0"/>
              <a:t> </a:t>
            </a:r>
            <a:r>
              <a:rPr lang="cs-CZ" sz="1600" dirty="0" smtClean="0"/>
              <a:t>obsahující </a:t>
            </a:r>
            <a:r>
              <a:rPr lang="cs-CZ" sz="1600" dirty="0"/>
              <a:t>nepatrnou </a:t>
            </a:r>
            <a:r>
              <a:rPr lang="cs-CZ" sz="1600" dirty="0" smtClean="0"/>
              <a:t>příměs </a:t>
            </a:r>
            <a:r>
              <a:rPr lang="pl-PL" sz="1600" dirty="0" smtClean="0"/>
              <a:t>terylenu </a:t>
            </a:r>
            <a:r>
              <a:rPr lang="pl-PL" sz="1600" dirty="0"/>
              <a:t>(</a:t>
            </a:r>
            <a:r>
              <a:rPr lang="pl-PL" sz="1600" dirty="0" smtClean="0"/>
              <a:t>jednu molekulu </a:t>
            </a:r>
            <a:r>
              <a:rPr lang="pl-PL" sz="1600" dirty="0"/>
              <a:t>na 10 </a:t>
            </a:r>
            <a:r>
              <a:rPr lang="pl-PL" sz="1600" dirty="0" smtClean="0"/>
              <a:t>milionů </a:t>
            </a:r>
            <a:r>
              <a:rPr lang="cs-CZ" sz="1600" dirty="0" smtClean="0"/>
              <a:t>molekul </a:t>
            </a:r>
            <a:r>
              <a:rPr lang="cs-CZ" sz="1600" dirty="0"/>
              <a:t>krystalu). Z </a:t>
            </a:r>
            <a:r>
              <a:rPr lang="cs-CZ" sz="1600" dirty="0" smtClean="0"/>
              <a:t>mikronových krystalků </a:t>
            </a:r>
            <a:r>
              <a:rPr lang="cs-CZ" sz="1600" dirty="0"/>
              <a:t>byl vybrán </a:t>
            </a:r>
            <a:r>
              <a:rPr lang="cs-CZ" sz="1600" dirty="0" smtClean="0"/>
              <a:t>jeden </a:t>
            </a:r>
            <a:r>
              <a:rPr lang="pt-BR" sz="1600" dirty="0" smtClean="0"/>
              <a:t>s </a:t>
            </a:r>
            <a:r>
              <a:rPr lang="pt-BR" sz="1600" dirty="0"/>
              <a:t>vhodnou fluorescencí právě </a:t>
            </a:r>
            <a:r>
              <a:rPr lang="pt-BR" sz="1600" dirty="0" smtClean="0"/>
              <a:t>jedné</a:t>
            </a:r>
            <a:r>
              <a:rPr lang="cs-CZ" sz="1600" dirty="0" smtClean="0"/>
              <a:t> molekuly </a:t>
            </a:r>
            <a:r>
              <a:rPr lang="cs-CZ" sz="1600" dirty="0"/>
              <a:t>terylenu a opatrně </a:t>
            </a:r>
            <a:r>
              <a:rPr lang="cs-CZ" sz="1600" dirty="0" smtClean="0"/>
              <a:t>přilepen na </a:t>
            </a:r>
            <a:r>
              <a:rPr lang="cs-CZ" sz="1600" dirty="0"/>
              <a:t>konec zašpičatěného </a:t>
            </a:r>
            <a:r>
              <a:rPr lang="cs-CZ" sz="1600" dirty="0" smtClean="0"/>
              <a:t>optického vlákna</a:t>
            </a:r>
            <a:r>
              <a:rPr lang="cs-CZ" sz="1600" dirty="0"/>
              <a:t>. Vlákno pak bylo </a:t>
            </a:r>
            <a:r>
              <a:rPr lang="cs-CZ" sz="1600" dirty="0" smtClean="0"/>
              <a:t>připevněno jako </a:t>
            </a:r>
            <a:r>
              <a:rPr lang="cs-CZ" sz="1600" dirty="0"/>
              <a:t>hrot </a:t>
            </a:r>
            <a:r>
              <a:rPr lang="cs-CZ" sz="1600" dirty="0" smtClean="0"/>
              <a:t>do skenujícího</a:t>
            </a:r>
            <a:r>
              <a:rPr lang="cs-CZ" sz="1600" dirty="0"/>
              <a:t> </a:t>
            </a:r>
            <a:r>
              <a:rPr lang="cs-CZ" sz="1600" dirty="0" smtClean="0"/>
              <a:t>mikroskopu </a:t>
            </a:r>
            <a:r>
              <a:rPr lang="cs-CZ" sz="1600" dirty="0"/>
              <a:t>pracujícího za </a:t>
            </a:r>
            <a:r>
              <a:rPr lang="cs-CZ" sz="1600" dirty="0" smtClean="0"/>
              <a:t>teploty</a:t>
            </a:r>
            <a:r>
              <a:rPr lang="da-DK" sz="1600" dirty="0" smtClean="0"/>
              <a:t>1,4 </a:t>
            </a:r>
            <a:r>
              <a:rPr lang="da-DK" sz="1600" dirty="0"/>
              <a:t>K. </a:t>
            </a:r>
            <a:r>
              <a:rPr lang="cs-CZ" sz="1600" dirty="0" smtClean="0"/>
              <a:t>Terylen byl excitován </a:t>
            </a:r>
            <a:r>
              <a:rPr lang="da-DK" sz="1600" dirty="0" smtClean="0"/>
              <a:t>laserový</a:t>
            </a:r>
            <a:r>
              <a:rPr lang="cs-CZ" sz="1600" dirty="0" smtClean="0"/>
              <a:t>m paprskem </a:t>
            </a:r>
            <a:r>
              <a:rPr lang="cs-CZ" sz="1600" dirty="0"/>
              <a:t>účinně budící </a:t>
            </a:r>
            <a:r>
              <a:rPr lang="cs-CZ" sz="1600" dirty="0" smtClean="0"/>
              <a:t>fluorescenci molekuly </a:t>
            </a:r>
            <a:r>
              <a:rPr lang="cs-CZ" sz="1600" dirty="0"/>
              <a:t>terylenu, jako </a:t>
            </a:r>
            <a:r>
              <a:rPr lang="cs-CZ" sz="1600" dirty="0" smtClean="0"/>
              <a:t>pokusný vzorek </a:t>
            </a:r>
            <a:r>
              <a:rPr lang="cs-CZ" sz="1600" dirty="0"/>
              <a:t>posloužily 25 </a:t>
            </a:r>
            <a:r>
              <a:rPr lang="cs-CZ" sz="1600" dirty="0" err="1"/>
              <a:t>nm</a:t>
            </a:r>
            <a:r>
              <a:rPr lang="cs-CZ" sz="1600" dirty="0"/>
              <a:t> </a:t>
            </a:r>
            <a:r>
              <a:rPr lang="cs-CZ" sz="1600" dirty="0" smtClean="0"/>
              <a:t>velké hliníkové </a:t>
            </a:r>
            <a:r>
              <a:rPr lang="cs-CZ" sz="1600" dirty="0"/>
              <a:t>ostrůvky </a:t>
            </a:r>
            <a:r>
              <a:rPr lang="cs-CZ" sz="1600" dirty="0" smtClean="0"/>
              <a:t>uspořádané v pravidelné </a:t>
            </a:r>
            <a:r>
              <a:rPr lang="cs-CZ" sz="1600" dirty="0"/>
              <a:t>mřížce na </a:t>
            </a:r>
            <a:r>
              <a:rPr lang="cs-CZ" sz="1600" dirty="0" smtClean="0"/>
              <a:t>skleněné destičce</a:t>
            </a:r>
            <a:r>
              <a:rPr lang="cs-CZ" sz="1600" dirty="0"/>
              <a:t>. Jedna molekula </a:t>
            </a:r>
            <a:r>
              <a:rPr lang="cs-CZ" sz="1600" dirty="0" smtClean="0"/>
              <a:t>osvětlovala postupně </a:t>
            </a:r>
            <a:r>
              <a:rPr lang="cs-CZ" sz="1600" dirty="0"/>
              <a:t>vzorek a </a:t>
            </a:r>
            <a:r>
              <a:rPr lang="cs-CZ" sz="1600" dirty="0" smtClean="0"/>
              <a:t>procházející světlo </a:t>
            </a:r>
            <a:r>
              <a:rPr lang="cs-CZ" sz="1600" dirty="0"/>
              <a:t>bylo detegováno </a:t>
            </a:r>
            <a:r>
              <a:rPr lang="cs-CZ" sz="1600" dirty="0" smtClean="0"/>
              <a:t>lavinovou fotodiodou.</a:t>
            </a:r>
            <a:endParaRPr lang="cs-CZ" sz="16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2302084"/>
            <a:ext cx="4127805" cy="3431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ástupný symbol pro datum 4"/>
          <p:cNvSpPr>
            <a:spLocks noGrp="1"/>
          </p:cNvSpPr>
          <p:nvPr>
            <p:ph type="dt" sz="half" idx="10"/>
          </p:nvPr>
        </p:nvSpPr>
        <p:spPr/>
        <p:txBody>
          <a:bodyPr/>
          <a:lstStyle/>
          <a:p>
            <a:r>
              <a:rPr lang="en-US" smtClean="0"/>
              <a:t>2010</a:t>
            </a:r>
            <a:endParaRPr lang="en-US"/>
          </a:p>
        </p:txBody>
      </p:sp>
      <p:sp>
        <p:nvSpPr>
          <p:cNvPr id="6" name="Zástupný symbol pro zápatí 5"/>
          <p:cNvSpPr>
            <a:spLocks noGrp="1"/>
          </p:cNvSpPr>
          <p:nvPr>
            <p:ph type="ftr" sz="quarter" idx="11"/>
          </p:nvPr>
        </p:nvSpPr>
        <p:spPr/>
        <p:txBody>
          <a:bodyPr/>
          <a:lstStyle/>
          <a:p>
            <a:pPr algn="r"/>
            <a:r>
              <a:rPr lang="en-US" smtClean="0"/>
              <a:t>prof. Otruba</a:t>
            </a:r>
            <a:endParaRPr lang="en-US" dirty="0"/>
          </a:p>
        </p:txBody>
      </p:sp>
      <p:sp>
        <p:nvSpPr>
          <p:cNvPr id="7" name="Zástupný symbol pro číslo snímku 6"/>
          <p:cNvSpPr>
            <a:spLocks noGrp="1"/>
          </p:cNvSpPr>
          <p:nvPr>
            <p:ph type="sldNum" sz="quarter" idx="12"/>
          </p:nvPr>
        </p:nvSpPr>
        <p:spPr/>
        <p:txBody>
          <a:bodyPr/>
          <a:lstStyle/>
          <a:p>
            <a:fld id="{0CFEC368-1D7A-4F81-ABF6-AE0E36BAF64C}" type="slidenum">
              <a:rPr lang="en-US" smtClean="0"/>
              <a:pPr/>
              <a:t>46</a:t>
            </a:fld>
            <a:endParaRPr lang="en-US"/>
          </a:p>
        </p:txBody>
      </p:sp>
    </p:spTree>
    <p:extLst>
      <p:ext uri="{BB962C8B-B14F-4D97-AF65-F5344CB8AC3E}">
        <p14:creationId xmlns:p14="http://schemas.microsoft.com/office/powerpoint/2010/main" val="5685269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Fotonásobiče - rušivé vlivy</a:t>
            </a:r>
            <a:endParaRPr lang="cs-CZ" dirty="0"/>
          </a:p>
        </p:txBody>
      </p:sp>
      <p:sp>
        <p:nvSpPr>
          <p:cNvPr id="8" name="Zástupný symbol pro obsah 7"/>
          <p:cNvSpPr>
            <a:spLocks noGrp="1"/>
          </p:cNvSpPr>
          <p:nvPr>
            <p:ph idx="1"/>
          </p:nvPr>
        </p:nvSpPr>
        <p:spPr/>
        <p:txBody>
          <a:bodyPr>
            <a:normAutofit lnSpcReduction="10000"/>
          </a:bodyPr>
          <a:lstStyle/>
          <a:p>
            <a:r>
              <a:rPr lang="cs-CZ" dirty="0" smtClean="0">
                <a:solidFill>
                  <a:srgbClr val="0070C0"/>
                </a:solidFill>
              </a:rPr>
              <a:t>Teplota</a:t>
            </a:r>
            <a:r>
              <a:rPr lang="cs-CZ" dirty="0" smtClean="0"/>
              <a:t> – termoemise z fotokatody – chlazení na -20°C až -40°C u </a:t>
            </a:r>
            <a:r>
              <a:rPr lang="cs-CZ" dirty="0" err="1" smtClean="0"/>
              <a:t>multialkalických</a:t>
            </a:r>
            <a:r>
              <a:rPr lang="cs-CZ" dirty="0" smtClean="0"/>
              <a:t> katod, na -160°C u typů </a:t>
            </a:r>
            <a:r>
              <a:rPr lang="cs-CZ" dirty="0" err="1" smtClean="0"/>
              <a:t>AgO-Cs</a:t>
            </a:r>
            <a:endParaRPr lang="cs-CZ" dirty="0" smtClean="0"/>
          </a:p>
          <a:p>
            <a:r>
              <a:rPr lang="cs-CZ" dirty="0" smtClean="0">
                <a:solidFill>
                  <a:srgbClr val="0070C0"/>
                </a:solidFill>
              </a:rPr>
              <a:t>Magnetické pole </a:t>
            </a:r>
            <a:r>
              <a:rPr lang="cs-CZ" dirty="0" smtClean="0"/>
              <a:t>– deformace dráhy elektronů v PM – stínění slitiny typu </a:t>
            </a:r>
            <a:r>
              <a:rPr lang="cs-CZ" dirty="0" err="1" smtClean="0"/>
              <a:t>pemalloy</a:t>
            </a:r>
            <a:endParaRPr lang="cs-CZ" dirty="0" smtClean="0"/>
          </a:p>
          <a:p>
            <a:r>
              <a:rPr lang="cs-CZ" dirty="0" smtClean="0">
                <a:solidFill>
                  <a:srgbClr val="0070C0"/>
                </a:solidFill>
              </a:rPr>
              <a:t>Elektrické pole </a:t>
            </a:r>
            <a:r>
              <a:rPr lang="cs-CZ" dirty="0" smtClean="0"/>
              <a:t>– deformace dráhy elektronů v PM – Faradayovo stínění</a:t>
            </a:r>
          </a:p>
          <a:p>
            <a:r>
              <a:rPr lang="cs-CZ" dirty="0" smtClean="0">
                <a:solidFill>
                  <a:srgbClr val="0070C0"/>
                </a:solidFill>
              </a:rPr>
              <a:t>Radioaktivita</a:t>
            </a:r>
            <a:r>
              <a:rPr lang="cs-CZ" dirty="0" smtClean="0"/>
              <a:t> – záření konstrukčních materiálů, především skla (např. draslík), výběr neaktivních materiálů pro výrobu</a:t>
            </a:r>
          </a:p>
          <a:p>
            <a:r>
              <a:rPr lang="cs-CZ" dirty="0" smtClean="0">
                <a:solidFill>
                  <a:srgbClr val="0070C0"/>
                </a:solidFill>
              </a:rPr>
              <a:t>Kosmické záření </a:t>
            </a:r>
            <a:r>
              <a:rPr lang="cs-CZ" dirty="0" smtClean="0"/>
              <a:t>– spršky částic z atmosféry. Stínění, vyloučení chybových signálů korelací s referenčním PM.</a:t>
            </a:r>
          </a:p>
          <a:p>
            <a:r>
              <a:rPr lang="cs-CZ" dirty="0" smtClean="0">
                <a:solidFill>
                  <a:srgbClr val="0070C0"/>
                </a:solidFill>
              </a:rPr>
              <a:t>Helium</a:t>
            </a:r>
            <a:r>
              <a:rPr lang="cs-CZ" dirty="0" smtClean="0"/>
              <a:t> – difuze přes sklo. Vyloučení He z </a:t>
            </a:r>
            <a:r>
              <a:rPr lang="cs-CZ" dirty="0" err="1" smtClean="0"/>
              <a:t>atmoféry</a:t>
            </a:r>
            <a:r>
              <a:rPr lang="cs-CZ" dirty="0" smtClean="0"/>
              <a:t> (GC), výměna PM.</a:t>
            </a:r>
          </a:p>
          <a:p>
            <a:endParaRPr lang="cs-CZ" dirty="0" smtClean="0"/>
          </a:p>
          <a:p>
            <a:endParaRPr lang="cs-CZ" dirty="0"/>
          </a:p>
        </p:txBody>
      </p:sp>
      <p:sp>
        <p:nvSpPr>
          <p:cNvPr id="5" name="Zástupný symbol pro datum 4"/>
          <p:cNvSpPr>
            <a:spLocks noGrp="1"/>
          </p:cNvSpPr>
          <p:nvPr>
            <p:ph type="dt" sz="half" idx="10"/>
          </p:nvPr>
        </p:nvSpPr>
        <p:spPr/>
        <p:txBody>
          <a:bodyPr/>
          <a:lstStyle/>
          <a:p>
            <a:r>
              <a:rPr lang="en-US" smtClean="0"/>
              <a:t>2010</a:t>
            </a:r>
            <a:endParaRPr lang="en-US"/>
          </a:p>
        </p:txBody>
      </p:sp>
      <p:sp>
        <p:nvSpPr>
          <p:cNvPr id="6" name="Zástupný symbol pro zápatí 5"/>
          <p:cNvSpPr>
            <a:spLocks noGrp="1"/>
          </p:cNvSpPr>
          <p:nvPr>
            <p:ph type="ftr" sz="quarter" idx="11"/>
          </p:nvPr>
        </p:nvSpPr>
        <p:spPr/>
        <p:txBody>
          <a:bodyPr/>
          <a:lstStyle/>
          <a:p>
            <a:pPr algn="r"/>
            <a:r>
              <a:rPr lang="en-US" smtClean="0"/>
              <a:t>prof. Otruba</a:t>
            </a:r>
            <a:endParaRPr lang="en-US" dirty="0"/>
          </a:p>
        </p:txBody>
      </p:sp>
      <p:sp>
        <p:nvSpPr>
          <p:cNvPr id="7" name="Zástupný symbol pro číslo snímku 6"/>
          <p:cNvSpPr>
            <a:spLocks noGrp="1"/>
          </p:cNvSpPr>
          <p:nvPr>
            <p:ph type="sldNum" sz="quarter" idx="12"/>
          </p:nvPr>
        </p:nvSpPr>
        <p:spPr/>
        <p:txBody>
          <a:bodyPr/>
          <a:lstStyle/>
          <a:p>
            <a:fld id="{0CFEC368-1D7A-4F81-ABF6-AE0E36BAF64C}" type="slidenum">
              <a:rPr lang="en-US" smtClean="0"/>
              <a:pPr/>
              <a:t>47</a:t>
            </a:fld>
            <a:endParaRPr lang="en-US"/>
          </a:p>
        </p:txBody>
      </p:sp>
    </p:spTree>
    <p:extLst>
      <p:ext uri="{BB962C8B-B14F-4D97-AF65-F5344CB8AC3E}">
        <p14:creationId xmlns:p14="http://schemas.microsoft.com/office/powerpoint/2010/main" val="6503996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Šum</a:t>
            </a:r>
            <a:endParaRPr lang="cs-CZ"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normAutofit/>
              </a:bodyPr>
              <a:lstStyle/>
              <a:p>
                <a:r>
                  <a:rPr lang="cs-CZ" sz="2800" dirty="0" smtClean="0"/>
                  <a:t>Je udáván obvykle jako střední kvadratická hodnota fluktuace signálu (I, U, R, Q,…):</a:t>
                </a:r>
              </a:p>
              <a:p>
                <a:pPr marL="0" indent="0">
                  <a:buNone/>
                </a:pPr>
                <a14:m>
                  <m:oMathPara xmlns:m="http://schemas.openxmlformats.org/officeDocument/2006/math">
                    <m:oMathParaPr>
                      <m:jc m:val="centerGroup"/>
                    </m:oMathParaPr>
                    <m:oMath xmlns:m="http://schemas.openxmlformats.org/officeDocument/2006/math">
                      <m:acc>
                        <m:accPr>
                          <m:chr m:val="̅"/>
                          <m:ctrlPr>
                            <a:rPr lang="cs-CZ" sz="2800" i="1" smtClean="0">
                              <a:latin typeface="Cambria Math"/>
                            </a:rPr>
                          </m:ctrlPr>
                        </m:accPr>
                        <m:e>
                          <m:sSub>
                            <m:sSubPr>
                              <m:ctrlPr>
                                <a:rPr lang="cs-CZ" sz="2800" i="1" smtClean="0">
                                  <a:latin typeface="Cambria Math"/>
                                </a:rPr>
                              </m:ctrlPr>
                            </m:sSubPr>
                            <m:e>
                              <m:r>
                                <a:rPr lang="cs-CZ" sz="2800" b="0" i="1" smtClean="0">
                                  <a:latin typeface="Cambria Math"/>
                                </a:rPr>
                                <m:t>𝐼</m:t>
                              </m:r>
                            </m:e>
                            <m:sub>
                              <m:r>
                                <a:rPr lang="cs-CZ" sz="2800" b="0" i="1" smtClean="0">
                                  <a:latin typeface="Cambria Math"/>
                                </a:rPr>
                                <m:t>𝑅</m:t>
                              </m:r>
                            </m:sub>
                          </m:sSub>
                        </m:e>
                      </m:acc>
                      <m:r>
                        <a:rPr lang="cs-CZ" sz="2800" b="0" i="0" smtClean="0">
                          <a:latin typeface="Cambria Math"/>
                        </a:rPr>
                        <m:t>=</m:t>
                      </m:r>
                      <m:rad>
                        <m:radPr>
                          <m:degHide m:val="on"/>
                          <m:ctrlPr>
                            <a:rPr lang="cs-CZ" sz="2800" b="0" i="1" smtClean="0">
                              <a:latin typeface="Cambria Math"/>
                            </a:rPr>
                          </m:ctrlPr>
                        </m:radPr>
                        <m:deg/>
                        <m:e>
                          <m:f>
                            <m:fPr>
                              <m:ctrlPr>
                                <a:rPr lang="cs-CZ" sz="2800" b="0" i="1" smtClean="0">
                                  <a:latin typeface="Cambria Math"/>
                                </a:rPr>
                              </m:ctrlPr>
                            </m:fPr>
                            <m:num>
                              <m:r>
                                <a:rPr lang="cs-CZ" sz="2800" b="0" i="1" smtClean="0">
                                  <a:latin typeface="Cambria Math"/>
                                </a:rPr>
                                <m:t>1</m:t>
                              </m:r>
                            </m:num>
                            <m:den>
                              <m:r>
                                <a:rPr lang="cs-CZ" sz="2800" b="0" i="1" smtClean="0">
                                  <a:latin typeface="Cambria Math"/>
                                </a:rPr>
                                <m:t>𝑇</m:t>
                              </m:r>
                            </m:den>
                          </m:f>
                          <m:nary>
                            <m:naryPr>
                              <m:ctrlPr>
                                <a:rPr lang="cs-CZ" sz="2800" b="0" i="1" smtClean="0">
                                  <a:latin typeface="Cambria Math"/>
                                </a:rPr>
                              </m:ctrlPr>
                            </m:naryPr>
                            <m:sub>
                              <m:r>
                                <m:rPr>
                                  <m:brk m:alnAt="23"/>
                                </m:rPr>
                                <a:rPr lang="cs-CZ" sz="2800" b="0" i="1" smtClean="0">
                                  <a:latin typeface="Cambria Math"/>
                                </a:rPr>
                                <m:t>0</m:t>
                              </m:r>
                            </m:sub>
                            <m:sup>
                              <m:r>
                                <a:rPr lang="cs-CZ" sz="2800" b="0" i="1" smtClean="0">
                                  <a:latin typeface="Cambria Math"/>
                                </a:rPr>
                                <m:t>𝑇</m:t>
                              </m:r>
                            </m:sup>
                            <m:e>
                              <m:sSup>
                                <m:sSupPr>
                                  <m:ctrlPr>
                                    <a:rPr lang="cs-CZ" sz="2800" b="0" i="1" smtClean="0">
                                      <a:latin typeface="Cambria Math"/>
                                    </a:rPr>
                                  </m:ctrlPr>
                                </m:sSupPr>
                                <m:e>
                                  <m:d>
                                    <m:dPr>
                                      <m:begChr m:val="["/>
                                      <m:endChr m:val="]"/>
                                      <m:ctrlPr>
                                        <a:rPr lang="cs-CZ" sz="2800" b="0" i="1" smtClean="0">
                                          <a:latin typeface="Cambria Math"/>
                                        </a:rPr>
                                      </m:ctrlPr>
                                    </m:dPr>
                                    <m:e>
                                      <m:sSub>
                                        <m:sSubPr>
                                          <m:ctrlPr>
                                            <a:rPr lang="cs-CZ" sz="2800" b="0" i="1" smtClean="0">
                                              <a:latin typeface="Cambria Math"/>
                                            </a:rPr>
                                          </m:ctrlPr>
                                        </m:sSubPr>
                                        <m:e>
                                          <m:r>
                                            <a:rPr lang="cs-CZ" sz="2800" b="0" i="1" smtClean="0">
                                              <a:latin typeface="Cambria Math"/>
                                            </a:rPr>
                                            <m:t>𝐼</m:t>
                                          </m:r>
                                        </m:e>
                                        <m:sub>
                                          <m:r>
                                            <a:rPr lang="cs-CZ" sz="2800" b="0" i="1" smtClean="0">
                                              <a:latin typeface="Cambria Math"/>
                                            </a:rPr>
                                            <m:t>𝑆</m:t>
                                          </m:r>
                                        </m:sub>
                                      </m:sSub>
                                      <m:d>
                                        <m:dPr>
                                          <m:ctrlPr>
                                            <a:rPr lang="cs-CZ" sz="2800" b="0" i="1" smtClean="0">
                                              <a:latin typeface="Cambria Math"/>
                                            </a:rPr>
                                          </m:ctrlPr>
                                        </m:dPr>
                                        <m:e>
                                          <m:r>
                                            <a:rPr lang="cs-CZ" sz="2800" b="0" i="1" smtClean="0">
                                              <a:latin typeface="Cambria Math"/>
                                            </a:rPr>
                                            <m:t>𝑡</m:t>
                                          </m:r>
                                        </m:e>
                                      </m:d>
                                      <m:r>
                                        <a:rPr lang="cs-CZ" sz="2800" b="0" i="1" smtClean="0">
                                          <a:latin typeface="Cambria Math"/>
                                        </a:rPr>
                                        <m:t>−</m:t>
                                      </m:r>
                                      <m:acc>
                                        <m:accPr>
                                          <m:chr m:val="̅"/>
                                          <m:ctrlPr>
                                            <a:rPr lang="cs-CZ" sz="2800" b="0" i="1" smtClean="0">
                                              <a:latin typeface="Cambria Math"/>
                                            </a:rPr>
                                          </m:ctrlPr>
                                        </m:accPr>
                                        <m:e>
                                          <m:sSub>
                                            <m:sSubPr>
                                              <m:ctrlPr>
                                                <a:rPr lang="cs-CZ" sz="2800" b="0" i="1" smtClean="0">
                                                  <a:latin typeface="Cambria Math"/>
                                                </a:rPr>
                                              </m:ctrlPr>
                                            </m:sSubPr>
                                            <m:e>
                                              <m:r>
                                                <a:rPr lang="cs-CZ" sz="2800" b="0" i="1" smtClean="0">
                                                  <a:latin typeface="Cambria Math"/>
                                                </a:rPr>
                                                <m:t>𝐼</m:t>
                                              </m:r>
                                            </m:e>
                                            <m:sub>
                                              <m:r>
                                                <a:rPr lang="cs-CZ" sz="2800" b="0" i="1" smtClean="0">
                                                  <a:latin typeface="Cambria Math"/>
                                                </a:rPr>
                                                <m:t>𝑆</m:t>
                                              </m:r>
                                            </m:sub>
                                          </m:sSub>
                                        </m:e>
                                      </m:acc>
                                    </m:e>
                                  </m:d>
                                </m:e>
                                <m:sup>
                                  <m:r>
                                    <a:rPr lang="cs-CZ" sz="2800" b="0" i="1" smtClean="0">
                                      <a:latin typeface="Cambria Math"/>
                                    </a:rPr>
                                    <m:t>2</m:t>
                                  </m:r>
                                </m:sup>
                              </m:sSup>
                              <m:r>
                                <a:rPr lang="cs-CZ" sz="2800" b="0" i="1" smtClean="0">
                                  <a:latin typeface="Cambria Math"/>
                                </a:rPr>
                                <m:t>𝑑𝑡</m:t>
                              </m:r>
                            </m:e>
                          </m:nary>
                        </m:e>
                      </m:rad>
                    </m:oMath>
                  </m:oMathPara>
                </a14:m>
                <a:endParaRPr lang="cs-CZ" sz="2800" dirty="0" smtClean="0"/>
              </a:p>
              <a:p>
                <a:pPr marL="0" indent="0">
                  <a:buNone/>
                </a:pPr>
                <a:r>
                  <a:rPr lang="cs-CZ" sz="2800" dirty="0" smtClean="0"/>
                  <a:t>a je závislý na šířce pásma měřených frekvencí </a:t>
                </a:r>
                <a:r>
                  <a:rPr lang="el-GR" sz="2800" dirty="0" smtClean="0">
                    <a:latin typeface="Arial"/>
                    <a:cs typeface="Arial"/>
                  </a:rPr>
                  <a:t>Δ</a:t>
                </a:r>
                <a:r>
                  <a:rPr lang="cs-CZ" sz="2800" dirty="0" smtClean="0">
                    <a:latin typeface="Arial"/>
                    <a:cs typeface="Arial"/>
                  </a:rPr>
                  <a:t>f:</a:t>
                </a:r>
              </a:p>
              <a:p>
                <a:pPr marL="0" indent="0">
                  <a:buNone/>
                </a:pPr>
                <a14:m>
                  <m:oMathPara xmlns:m="http://schemas.openxmlformats.org/officeDocument/2006/math">
                    <m:oMathParaPr>
                      <m:jc m:val="centerGroup"/>
                    </m:oMathParaPr>
                    <m:oMath xmlns:m="http://schemas.openxmlformats.org/officeDocument/2006/math">
                      <m:acc>
                        <m:accPr>
                          <m:chr m:val="̅"/>
                          <m:ctrlPr>
                            <a:rPr lang="cs-CZ" sz="2800" i="1" smtClean="0">
                              <a:latin typeface="Cambria Math"/>
                            </a:rPr>
                          </m:ctrlPr>
                        </m:accPr>
                        <m:e>
                          <m:sSub>
                            <m:sSubPr>
                              <m:ctrlPr>
                                <a:rPr lang="cs-CZ" sz="2800" i="1" smtClean="0">
                                  <a:latin typeface="Cambria Math"/>
                                </a:rPr>
                              </m:ctrlPr>
                            </m:sSubPr>
                            <m:e>
                              <m:r>
                                <a:rPr lang="cs-CZ" sz="2800" b="0" i="1" smtClean="0">
                                  <a:latin typeface="Cambria Math"/>
                                </a:rPr>
                                <m:t>𝐼</m:t>
                              </m:r>
                            </m:e>
                            <m:sub>
                              <m:r>
                                <a:rPr lang="cs-CZ" sz="2800" b="0" i="1" smtClean="0">
                                  <a:latin typeface="Cambria Math"/>
                                </a:rPr>
                                <m:t>𝑅</m:t>
                              </m:r>
                            </m:sub>
                          </m:sSub>
                        </m:e>
                      </m:acc>
                      <m:r>
                        <a:rPr lang="cs-CZ" sz="2800" b="0" i="1" smtClean="0">
                          <a:latin typeface="Cambria Math"/>
                          <a:ea typeface="Cambria Math"/>
                        </a:rPr>
                        <m:t>≈</m:t>
                      </m:r>
                      <m:rad>
                        <m:radPr>
                          <m:degHide m:val="on"/>
                          <m:ctrlPr>
                            <a:rPr lang="cs-CZ" sz="2800" b="0" i="1" smtClean="0">
                              <a:latin typeface="Cambria Math"/>
                              <a:ea typeface="Cambria Math"/>
                            </a:rPr>
                          </m:ctrlPr>
                        </m:radPr>
                        <m:deg/>
                        <m:e>
                          <m:r>
                            <a:rPr lang="cs-CZ" sz="2800" b="0" i="1" smtClean="0">
                              <a:latin typeface="Cambria Math"/>
                              <a:ea typeface="Cambria Math"/>
                            </a:rPr>
                            <m:t>∆</m:t>
                          </m:r>
                          <m:r>
                            <a:rPr lang="cs-CZ" sz="2800" b="0" i="1" smtClean="0">
                              <a:latin typeface="Cambria Math"/>
                              <a:ea typeface="Cambria Math"/>
                            </a:rPr>
                            <m:t>𝑓</m:t>
                          </m:r>
                        </m:e>
                      </m:rad>
                      <m:r>
                        <a:rPr lang="cs-CZ" sz="2800" b="0" i="0" smtClean="0">
                          <a:latin typeface="Cambria Math"/>
                        </a:rPr>
                        <m:t> </m:t>
                      </m:r>
                    </m:oMath>
                  </m:oMathPara>
                </a14:m>
                <a:endParaRPr lang="cs-CZ" sz="2800" b="0" dirty="0" smtClean="0"/>
              </a:p>
              <a:p>
                <a:pPr marL="0" indent="0">
                  <a:buNone/>
                </a:pPr>
                <a:endParaRPr lang="cs-CZ" sz="2800" dirty="0" smtClean="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rotWithShape="1">
                <a:blip r:embed="rId2" cstate="print"/>
                <a:stretch>
                  <a:fillRect l="-1481" t="-1250" r="-815"/>
                </a:stretch>
              </a:blipFill>
            </p:spPr>
            <p:txBody>
              <a:bodyPr/>
              <a:lstStyle/>
              <a:p>
                <a:r>
                  <a:rPr lang="cs-CZ">
                    <a:noFill/>
                  </a:rPr>
                  <a:t> </a:t>
                </a:r>
              </a:p>
            </p:txBody>
          </p:sp>
        </mc:Fallback>
      </mc:AlternateContent>
      <p:sp>
        <p:nvSpPr>
          <p:cNvPr id="4" name="Zástupný symbol pro datum 3"/>
          <p:cNvSpPr>
            <a:spLocks noGrp="1"/>
          </p:cNvSpPr>
          <p:nvPr>
            <p:ph type="dt" sz="half" idx="10"/>
          </p:nvPr>
        </p:nvSpPr>
        <p:spPr/>
        <p:txBody>
          <a:bodyPr/>
          <a:lstStyle/>
          <a:p>
            <a:r>
              <a:rPr lang="en-US" smtClean="0"/>
              <a:t>2010</a:t>
            </a:r>
            <a:endParaRPr lang="en-US"/>
          </a:p>
        </p:txBody>
      </p:sp>
      <p:sp>
        <p:nvSpPr>
          <p:cNvPr id="5" name="Zástupný symbol pro zápatí 4"/>
          <p:cNvSpPr>
            <a:spLocks noGrp="1"/>
          </p:cNvSpPr>
          <p:nvPr>
            <p:ph type="ftr" sz="quarter" idx="11"/>
          </p:nvPr>
        </p:nvSpPr>
        <p:spPr/>
        <p:txBody>
          <a:bodyPr/>
          <a:lstStyle/>
          <a:p>
            <a:pPr algn="r"/>
            <a:r>
              <a:rPr lang="en-US" smtClean="0"/>
              <a:t>prof. Otruba</a:t>
            </a:r>
            <a:endParaRPr lang="en-US" dirty="0"/>
          </a:p>
        </p:txBody>
      </p:sp>
      <p:sp>
        <p:nvSpPr>
          <p:cNvPr id="6" name="Zástupný symbol pro číslo snímku 5"/>
          <p:cNvSpPr>
            <a:spLocks noGrp="1"/>
          </p:cNvSpPr>
          <p:nvPr>
            <p:ph type="sldNum" sz="quarter" idx="12"/>
          </p:nvPr>
        </p:nvSpPr>
        <p:spPr/>
        <p:txBody>
          <a:bodyPr/>
          <a:lstStyle/>
          <a:p>
            <a:fld id="{0CFEC368-1D7A-4F81-ABF6-AE0E36BAF64C}" type="slidenum">
              <a:rPr lang="en-US" smtClean="0"/>
              <a:pPr/>
              <a:t>48</a:t>
            </a:fld>
            <a:endParaRPr lang="en-US"/>
          </a:p>
        </p:txBody>
      </p:sp>
    </p:spTree>
    <p:extLst>
      <p:ext uri="{BB962C8B-B14F-4D97-AF65-F5344CB8AC3E}">
        <p14:creationId xmlns:p14="http://schemas.microsoft.com/office/powerpoint/2010/main" val="13747708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NEP (</a:t>
            </a:r>
            <a:r>
              <a:rPr lang="cs-CZ" dirty="0" err="1" smtClean="0"/>
              <a:t>noise</a:t>
            </a:r>
            <a:r>
              <a:rPr lang="cs-CZ" dirty="0" smtClean="0"/>
              <a:t> </a:t>
            </a:r>
            <a:r>
              <a:rPr lang="cs-CZ" dirty="0" err="1" smtClean="0"/>
              <a:t>equivalent</a:t>
            </a:r>
            <a:r>
              <a:rPr lang="cs-CZ" dirty="0" smtClean="0"/>
              <a:t> </a:t>
            </a:r>
            <a:r>
              <a:rPr lang="cs-CZ" dirty="0" err="1" smtClean="0"/>
              <a:t>power</a:t>
            </a:r>
            <a:r>
              <a:rPr lang="cs-CZ" dirty="0" smtClean="0"/>
              <a:t>)</a:t>
            </a:r>
            <a:endParaRPr lang="cs-CZ"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lstStyle/>
              <a:p>
                <a:r>
                  <a:rPr lang="cs-CZ" sz="2800" dirty="0" smtClean="0"/>
                  <a:t>Je definován jako šumový výkon detektoru pro frekvenční pásmo </a:t>
                </a:r>
                <a:r>
                  <a:rPr lang="el-GR" sz="2800" dirty="0" smtClean="0">
                    <a:latin typeface="Arial"/>
                    <a:cs typeface="Arial"/>
                  </a:rPr>
                  <a:t>Δ</a:t>
                </a:r>
                <a:r>
                  <a:rPr lang="cs-CZ" sz="2800" dirty="0" smtClean="0">
                    <a:latin typeface="Arial"/>
                    <a:cs typeface="Arial"/>
                  </a:rPr>
                  <a:t>f = 1 Hz:</a:t>
                </a:r>
              </a:p>
              <a:p>
                <a:pPr marL="0" indent="0">
                  <a:buNone/>
                </a:pPr>
                <a:r>
                  <a:rPr lang="cs-CZ" sz="2800" dirty="0" smtClean="0">
                    <a:latin typeface="Arial"/>
                    <a:cs typeface="Arial"/>
                  </a:rPr>
                  <a:t>			 </a:t>
                </a:r>
                <a14:m>
                  <m:oMath xmlns:m="http://schemas.openxmlformats.org/officeDocument/2006/math">
                    <m:r>
                      <a:rPr lang="cs-CZ" sz="2800" b="0" i="1" smtClean="0">
                        <a:latin typeface="Cambria Math"/>
                        <a:cs typeface="Arial"/>
                      </a:rPr>
                      <m:t>𝑁𝐸𝑃</m:t>
                    </m:r>
                    <m:r>
                      <a:rPr lang="cs-CZ" sz="2800" b="0" i="1" smtClean="0">
                        <a:latin typeface="Cambria Math"/>
                        <a:cs typeface="Arial"/>
                      </a:rPr>
                      <m:t>=</m:t>
                    </m:r>
                    <m:f>
                      <m:fPr>
                        <m:ctrlPr>
                          <a:rPr lang="cs-CZ" sz="2800" b="0" i="1" smtClean="0">
                            <a:latin typeface="Cambria Math"/>
                            <a:cs typeface="Arial"/>
                          </a:rPr>
                        </m:ctrlPr>
                      </m:fPr>
                      <m:num>
                        <m:acc>
                          <m:accPr>
                            <m:chr m:val="̅"/>
                            <m:ctrlPr>
                              <a:rPr lang="cs-CZ" sz="2800" b="0" i="1" smtClean="0">
                                <a:latin typeface="Cambria Math"/>
                                <a:cs typeface="Arial"/>
                              </a:rPr>
                            </m:ctrlPr>
                          </m:accPr>
                          <m:e>
                            <m:sSub>
                              <m:sSubPr>
                                <m:ctrlPr>
                                  <a:rPr lang="cs-CZ" sz="2800" b="0" i="1" smtClean="0">
                                    <a:latin typeface="Cambria Math"/>
                                    <a:cs typeface="Arial"/>
                                  </a:rPr>
                                </m:ctrlPr>
                              </m:sSubPr>
                              <m:e>
                                <m:r>
                                  <a:rPr lang="cs-CZ" sz="2800" b="0" i="1" smtClean="0">
                                    <a:latin typeface="Cambria Math"/>
                                    <a:cs typeface="Arial"/>
                                  </a:rPr>
                                  <m:t>𝑃</m:t>
                                </m:r>
                              </m:e>
                              <m:sub>
                                <m:r>
                                  <a:rPr lang="cs-CZ" sz="2800" b="0" i="1" smtClean="0">
                                    <a:latin typeface="Cambria Math"/>
                                    <a:cs typeface="Arial"/>
                                  </a:rPr>
                                  <m:t>𝑅</m:t>
                                </m:r>
                              </m:sub>
                            </m:sSub>
                          </m:e>
                        </m:acc>
                      </m:num>
                      <m:den>
                        <m:rad>
                          <m:radPr>
                            <m:degHide m:val="on"/>
                            <m:ctrlPr>
                              <a:rPr lang="cs-CZ" sz="2800" b="0" i="1" smtClean="0">
                                <a:latin typeface="Cambria Math"/>
                                <a:cs typeface="Arial"/>
                              </a:rPr>
                            </m:ctrlPr>
                          </m:radPr>
                          <m:deg/>
                          <m:e>
                            <m:r>
                              <a:rPr lang="cs-CZ" sz="2800" b="0" i="1" smtClean="0">
                                <a:latin typeface="Cambria Math"/>
                                <a:ea typeface="Cambria Math"/>
                                <a:cs typeface="Arial"/>
                              </a:rPr>
                              <m:t>∆</m:t>
                            </m:r>
                            <m:r>
                              <a:rPr lang="cs-CZ" sz="2800" b="0" i="1" smtClean="0">
                                <a:latin typeface="Cambria Math"/>
                                <a:ea typeface="Cambria Math"/>
                                <a:cs typeface="Arial"/>
                              </a:rPr>
                              <m:t>𝑓</m:t>
                            </m:r>
                          </m:e>
                        </m:rad>
                        <m:r>
                          <a:rPr lang="cs-CZ" sz="2800" b="0" i="1" smtClean="0">
                            <a:latin typeface="Cambria Math"/>
                            <a:cs typeface="Arial"/>
                          </a:rPr>
                          <m:t> </m:t>
                        </m:r>
                      </m:den>
                    </m:f>
                    <m:r>
                      <a:rPr lang="cs-CZ" sz="2800" b="0" i="1" smtClean="0">
                        <a:latin typeface="Cambria Math"/>
                        <a:cs typeface="Arial"/>
                      </a:rPr>
                      <m:t>   </m:t>
                    </m:r>
                    <m:d>
                      <m:dPr>
                        <m:begChr m:val="["/>
                        <m:endChr m:val="]"/>
                        <m:ctrlPr>
                          <a:rPr lang="cs-CZ" sz="2800" b="0" i="1" smtClean="0">
                            <a:latin typeface="Cambria Math"/>
                            <a:cs typeface="Arial"/>
                          </a:rPr>
                        </m:ctrlPr>
                      </m:dPr>
                      <m:e>
                        <m:r>
                          <a:rPr lang="cs-CZ" sz="2800" b="0" i="1" smtClean="0">
                            <a:latin typeface="Cambria Math"/>
                            <a:cs typeface="Arial"/>
                          </a:rPr>
                          <m:t>𝑊𝐻</m:t>
                        </m:r>
                        <m:sSup>
                          <m:sSupPr>
                            <m:ctrlPr>
                              <a:rPr lang="cs-CZ" sz="2800" b="0" i="1" smtClean="0">
                                <a:latin typeface="Cambria Math"/>
                                <a:cs typeface="Arial"/>
                              </a:rPr>
                            </m:ctrlPr>
                          </m:sSupPr>
                          <m:e>
                            <m:r>
                              <a:rPr lang="cs-CZ" sz="2800" b="0" i="1" smtClean="0">
                                <a:latin typeface="Cambria Math"/>
                                <a:cs typeface="Arial"/>
                              </a:rPr>
                              <m:t>𝑧</m:t>
                            </m:r>
                          </m:e>
                          <m:sup>
                            <m:r>
                              <a:rPr lang="cs-CZ" sz="2800" b="0" i="1" smtClean="0">
                                <a:latin typeface="Cambria Math"/>
                                <a:cs typeface="Arial"/>
                              </a:rPr>
                              <m:t>−2</m:t>
                            </m:r>
                          </m:sup>
                        </m:sSup>
                      </m:e>
                    </m:d>
                  </m:oMath>
                </a14:m>
                <a:endParaRPr lang="cs-CZ" sz="2800" dirty="0" smtClean="0"/>
              </a:p>
              <a:p>
                <a:r>
                  <a:rPr lang="cs-CZ" sz="2800" dirty="0" smtClean="0"/>
                  <a:t>NEP* (specifický NEP) je definován jako ekvivalentní šumový výkon vztažený na jednotkovou plochu </a:t>
                </a:r>
                <a:r>
                  <a:rPr lang="cs-CZ" sz="2800" u="sng" dirty="0" smtClean="0"/>
                  <a:t>A </a:t>
                </a:r>
                <a:r>
                  <a:rPr lang="cs-CZ" sz="2800" dirty="0" smtClean="0"/>
                  <a:t>fotodetektoru:</a:t>
                </a:r>
              </a:p>
              <a:p>
                <a:pPr marL="0" indent="0">
                  <a:buNone/>
                </a:pPr>
                <a14:m>
                  <m:oMathPara xmlns:m="http://schemas.openxmlformats.org/officeDocument/2006/math">
                    <m:oMathParaPr>
                      <m:jc m:val="centerGroup"/>
                    </m:oMathParaPr>
                    <m:oMath xmlns:m="http://schemas.openxmlformats.org/officeDocument/2006/math">
                      <m:r>
                        <a:rPr lang="cs-CZ" sz="2800" b="0" i="1" smtClean="0">
                          <a:latin typeface="Cambria Math"/>
                        </a:rPr>
                        <m:t>𝑁𝐸</m:t>
                      </m:r>
                      <m:sSup>
                        <m:sSupPr>
                          <m:ctrlPr>
                            <a:rPr lang="cs-CZ" sz="2800" b="0" i="1" smtClean="0">
                              <a:latin typeface="Cambria Math"/>
                            </a:rPr>
                          </m:ctrlPr>
                        </m:sSupPr>
                        <m:e>
                          <m:r>
                            <a:rPr lang="cs-CZ" sz="2800" b="0" i="1" smtClean="0">
                              <a:latin typeface="Cambria Math"/>
                            </a:rPr>
                            <m:t>𝑃</m:t>
                          </m:r>
                        </m:e>
                        <m:sup>
                          <m:r>
                            <a:rPr lang="cs-CZ" sz="2800" b="0" i="1" smtClean="0">
                              <a:latin typeface="Cambria Math"/>
                            </a:rPr>
                            <m:t>∗</m:t>
                          </m:r>
                        </m:sup>
                      </m:sSup>
                      <m:r>
                        <a:rPr lang="cs-CZ" sz="2800" b="0" i="1" smtClean="0">
                          <a:latin typeface="Cambria Math"/>
                        </a:rPr>
                        <m:t>=</m:t>
                      </m:r>
                      <m:f>
                        <m:fPr>
                          <m:ctrlPr>
                            <a:rPr lang="cs-CZ" sz="2800" b="0" i="1" smtClean="0">
                              <a:latin typeface="Cambria Math"/>
                            </a:rPr>
                          </m:ctrlPr>
                        </m:fPr>
                        <m:num>
                          <m:r>
                            <a:rPr lang="cs-CZ" sz="2800" b="0" i="1" smtClean="0">
                              <a:latin typeface="Cambria Math"/>
                            </a:rPr>
                            <m:t>𝑁𝐸𝑃</m:t>
                          </m:r>
                        </m:num>
                        <m:den>
                          <m:rad>
                            <m:radPr>
                              <m:degHide m:val="on"/>
                              <m:ctrlPr>
                                <a:rPr lang="cs-CZ" sz="2800" b="0" i="1" smtClean="0">
                                  <a:latin typeface="Cambria Math"/>
                                </a:rPr>
                              </m:ctrlPr>
                            </m:radPr>
                            <m:deg/>
                            <m:e>
                              <m:r>
                                <a:rPr lang="cs-CZ" sz="2800" b="0" i="1" smtClean="0">
                                  <a:latin typeface="Cambria Math"/>
                                </a:rPr>
                                <m:t>𝐴</m:t>
                              </m:r>
                            </m:e>
                          </m:rad>
                        </m:den>
                      </m:f>
                    </m:oMath>
                  </m:oMathPara>
                </a14:m>
                <a:endParaRPr lang="cs-CZ" sz="2800" dirty="0" smtClean="0"/>
              </a:p>
              <a:p>
                <a:pPr marL="0" indent="0">
                  <a:buNone/>
                </a:pPr>
                <a:endParaRPr lang="cs-CZ" dirty="0" smtClean="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rotWithShape="1">
                <a:blip r:embed="rId2" cstate="print"/>
                <a:stretch>
                  <a:fillRect l="-963" t="-1250"/>
                </a:stretch>
              </a:blipFill>
            </p:spPr>
            <p:txBody>
              <a:bodyPr/>
              <a:lstStyle/>
              <a:p>
                <a:r>
                  <a:rPr lang="cs-CZ">
                    <a:noFill/>
                  </a:rPr>
                  <a:t> </a:t>
                </a:r>
              </a:p>
            </p:txBody>
          </p:sp>
        </mc:Fallback>
      </mc:AlternateContent>
      <p:sp>
        <p:nvSpPr>
          <p:cNvPr id="4" name="Zástupný symbol pro datum 3"/>
          <p:cNvSpPr>
            <a:spLocks noGrp="1"/>
          </p:cNvSpPr>
          <p:nvPr>
            <p:ph type="dt" sz="half" idx="10"/>
          </p:nvPr>
        </p:nvSpPr>
        <p:spPr/>
        <p:txBody>
          <a:bodyPr/>
          <a:lstStyle/>
          <a:p>
            <a:r>
              <a:rPr lang="en-US" smtClean="0"/>
              <a:t>2010</a:t>
            </a:r>
            <a:endParaRPr lang="en-US"/>
          </a:p>
        </p:txBody>
      </p:sp>
      <p:sp>
        <p:nvSpPr>
          <p:cNvPr id="5" name="Zástupný symbol pro zápatí 4"/>
          <p:cNvSpPr>
            <a:spLocks noGrp="1"/>
          </p:cNvSpPr>
          <p:nvPr>
            <p:ph type="ftr" sz="quarter" idx="11"/>
          </p:nvPr>
        </p:nvSpPr>
        <p:spPr/>
        <p:txBody>
          <a:bodyPr/>
          <a:lstStyle/>
          <a:p>
            <a:pPr algn="r"/>
            <a:r>
              <a:rPr lang="en-US" smtClean="0"/>
              <a:t>prof. Otruba</a:t>
            </a:r>
            <a:endParaRPr lang="en-US" dirty="0"/>
          </a:p>
        </p:txBody>
      </p:sp>
      <p:sp>
        <p:nvSpPr>
          <p:cNvPr id="6" name="Zástupný symbol pro číslo snímku 5"/>
          <p:cNvSpPr>
            <a:spLocks noGrp="1"/>
          </p:cNvSpPr>
          <p:nvPr>
            <p:ph type="sldNum" sz="quarter" idx="12"/>
          </p:nvPr>
        </p:nvSpPr>
        <p:spPr/>
        <p:txBody>
          <a:bodyPr/>
          <a:lstStyle/>
          <a:p>
            <a:fld id="{0CFEC368-1D7A-4F81-ABF6-AE0E36BAF64C}" type="slidenum">
              <a:rPr lang="en-US" smtClean="0"/>
              <a:pPr/>
              <a:t>49</a:t>
            </a:fld>
            <a:endParaRPr lang="en-US"/>
          </a:p>
        </p:txBody>
      </p:sp>
    </p:spTree>
    <p:extLst>
      <p:ext uri="{BB962C8B-B14F-4D97-AF65-F5344CB8AC3E}">
        <p14:creationId xmlns:p14="http://schemas.microsoft.com/office/powerpoint/2010/main" val="1528722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9028" y="404664"/>
            <a:ext cx="8229600" cy="990600"/>
          </a:xfrm>
        </p:spPr>
        <p:txBody>
          <a:bodyPr/>
          <a:lstStyle/>
          <a:p>
            <a:r>
              <a:rPr lang="cs-CZ" dirty="0" smtClean="0"/>
              <a:t>Schematický diagram spektrometru</a:t>
            </a:r>
            <a:endParaRPr lang="cs-CZ" dirty="0"/>
          </a:p>
        </p:txBody>
      </p:sp>
      <p:pic>
        <p:nvPicPr>
          <p:cNvPr id="7" name="Zástupný symbol pro obsah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11056" y="1340768"/>
            <a:ext cx="7725544" cy="3799084"/>
          </a:xfrm>
        </p:spPr>
      </p:pic>
      <p:sp>
        <p:nvSpPr>
          <p:cNvPr id="4" name="Zástupný symbol pro datum 3"/>
          <p:cNvSpPr>
            <a:spLocks noGrp="1"/>
          </p:cNvSpPr>
          <p:nvPr>
            <p:ph type="dt" sz="half" idx="10"/>
          </p:nvPr>
        </p:nvSpPr>
        <p:spPr/>
        <p:txBody>
          <a:bodyPr/>
          <a:lstStyle/>
          <a:p>
            <a:r>
              <a:rPr lang="en-US" smtClean="0"/>
              <a:t>2010</a:t>
            </a:r>
            <a:endParaRPr lang="en-US"/>
          </a:p>
        </p:txBody>
      </p:sp>
      <p:sp>
        <p:nvSpPr>
          <p:cNvPr id="5" name="Zástupný symbol pro zápatí 4"/>
          <p:cNvSpPr>
            <a:spLocks noGrp="1"/>
          </p:cNvSpPr>
          <p:nvPr>
            <p:ph type="ftr" sz="quarter" idx="11"/>
          </p:nvPr>
        </p:nvSpPr>
        <p:spPr/>
        <p:txBody>
          <a:bodyPr/>
          <a:lstStyle/>
          <a:p>
            <a:pPr algn="r"/>
            <a:r>
              <a:rPr lang="en-US" smtClean="0"/>
              <a:t>prof. Otruba</a:t>
            </a:r>
            <a:endParaRPr lang="en-US" dirty="0"/>
          </a:p>
        </p:txBody>
      </p:sp>
      <p:sp>
        <p:nvSpPr>
          <p:cNvPr id="6" name="Zástupný symbol pro číslo snímku 5"/>
          <p:cNvSpPr>
            <a:spLocks noGrp="1"/>
          </p:cNvSpPr>
          <p:nvPr>
            <p:ph type="sldNum" sz="quarter" idx="12"/>
          </p:nvPr>
        </p:nvSpPr>
        <p:spPr/>
        <p:txBody>
          <a:bodyPr/>
          <a:lstStyle/>
          <a:p>
            <a:fld id="{0CFEC368-1D7A-4F81-ABF6-AE0E36BAF64C}" type="slidenum">
              <a:rPr lang="en-US" smtClean="0"/>
              <a:pPr/>
              <a:t>5</a:t>
            </a:fld>
            <a:endParaRPr lang="en-US"/>
          </a:p>
        </p:txBody>
      </p:sp>
      <p:sp>
        <p:nvSpPr>
          <p:cNvPr id="8" name="TextovéPole 7"/>
          <p:cNvSpPr txBox="1"/>
          <p:nvPr/>
        </p:nvSpPr>
        <p:spPr>
          <a:xfrm>
            <a:off x="107504" y="5013176"/>
            <a:ext cx="8932649" cy="1754326"/>
          </a:xfrm>
          <a:prstGeom prst="rect">
            <a:avLst/>
          </a:prstGeom>
          <a:noFill/>
        </p:spPr>
        <p:txBody>
          <a:bodyPr wrap="square" rtlCol="0">
            <a:spAutoFit/>
          </a:bodyPr>
          <a:lstStyle/>
          <a:p>
            <a:r>
              <a:rPr lang="en-US" dirty="0"/>
              <a:t>Schematic diagram of laser-excited atomic fluorescence </a:t>
            </a:r>
            <a:r>
              <a:rPr lang="en-US" dirty="0" smtClean="0"/>
              <a:t>flame</a:t>
            </a:r>
            <a:r>
              <a:rPr lang="cs-CZ" dirty="0" smtClean="0"/>
              <a:t> </a:t>
            </a:r>
            <a:r>
              <a:rPr lang="cs-CZ" dirty="0" err="1" smtClean="0"/>
              <a:t>spectrometry</a:t>
            </a:r>
            <a:r>
              <a:rPr lang="cs-CZ" dirty="0" smtClean="0"/>
              <a:t> </a:t>
            </a:r>
            <a:r>
              <a:rPr lang="cs-CZ" dirty="0" err="1"/>
              <a:t>system</a:t>
            </a:r>
            <a:r>
              <a:rPr lang="cs-CZ" dirty="0"/>
              <a:t>: A, N2 laser; B, </a:t>
            </a:r>
            <a:r>
              <a:rPr lang="cs-CZ" dirty="0" err="1"/>
              <a:t>dye</a:t>
            </a:r>
            <a:r>
              <a:rPr lang="cs-CZ" dirty="0"/>
              <a:t> laser; C, </a:t>
            </a:r>
            <a:r>
              <a:rPr lang="cs-CZ" dirty="0" err="1"/>
              <a:t>dye</a:t>
            </a:r>
            <a:r>
              <a:rPr lang="cs-CZ" dirty="0"/>
              <a:t> laser </a:t>
            </a:r>
            <a:r>
              <a:rPr lang="cs-CZ" dirty="0" err="1"/>
              <a:t>control</a:t>
            </a:r>
            <a:r>
              <a:rPr lang="cs-CZ" dirty="0"/>
              <a:t> unit; </a:t>
            </a:r>
            <a:r>
              <a:rPr lang="cs-CZ" dirty="0" smtClean="0"/>
              <a:t>D,</a:t>
            </a:r>
            <a:r>
              <a:rPr lang="en-US" dirty="0" smtClean="0"/>
              <a:t>vacuum </a:t>
            </a:r>
            <a:r>
              <a:rPr lang="en-US" dirty="0"/>
              <a:t>pump; E, N2 laser power supply; F, trigger source; G, beam </a:t>
            </a:r>
            <a:r>
              <a:rPr lang="en-US" dirty="0" smtClean="0"/>
              <a:t>expander;</a:t>
            </a:r>
            <a:r>
              <a:rPr lang="cs-CZ" dirty="0" smtClean="0"/>
              <a:t> H</a:t>
            </a:r>
            <a:r>
              <a:rPr lang="cs-CZ" dirty="0"/>
              <a:t>, panel; I, </a:t>
            </a:r>
            <a:r>
              <a:rPr lang="cs-CZ" dirty="0" err="1"/>
              <a:t>diaphragm</a:t>
            </a:r>
            <a:r>
              <a:rPr lang="cs-CZ" dirty="0"/>
              <a:t>; </a:t>
            </a:r>
            <a:r>
              <a:rPr lang="cs-CZ" dirty="0" smtClean="0"/>
              <a:t>J, </a:t>
            </a:r>
            <a:r>
              <a:rPr lang="cs-CZ" dirty="0" err="1" smtClean="0"/>
              <a:t>burner</a:t>
            </a:r>
            <a:r>
              <a:rPr lang="cs-CZ" dirty="0" smtClean="0"/>
              <a:t>/</a:t>
            </a:r>
            <a:r>
              <a:rPr lang="cs-CZ" dirty="0" err="1" smtClean="0"/>
              <a:t>nebulizer</a:t>
            </a:r>
            <a:r>
              <a:rPr lang="cs-CZ" dirty="0"/>
              <a:t>; K, </a:t>
            </a:r>
            <a:r>
              <a:rPr lang="cs-CZ" dirty="0" err="1"/>
              <a:t>light</a:t>
            </a:r>
            <a:r>
              <a:rPr lang="cs-CZ" dirty="0"/>
              <a:t> trap; L, </a:t>
            </a:r>
            <a:r>
              <a:rPr lang="cs-CZ" dirty="0" err="1"/>
              <a:t>light</a:t>
            </a:r>
            <a:r>
              <a:rPr lang="cs-CZ" dirty="0"/>
              <a:t> trap; </a:t>
            </a:r>
            <a:r>
              <a:rPr lang="cs-CZ" dirty="0" smtClean="0"/>
              <a:t>M, </a:t>
            </a:r>
            <a:r>
              <a:rPr lang="cs-CZ" dirty="0" err="1" smtClean="0"/>
              <a:t>diaphragm</a:t>
            </a:r>
            <a:r>
              <a:rPr lang="cs-CZ" dirty="0"/>
              <a:t>; N, </a:t>
            </a:r>
            <a:r>
              <a:rPr lang="cs-CZ" dirty="0" err="1"/>
              <a:t>light</a:t>
            </a:r>
            <a:r>
              <a:rPr lang="cs-CZ" dirty="0"/>
              <a:t> </a:t>
            </a:r>
            <a:r>
              <a:rPr lang="cs-CZ" dirty="0" err="1"/>
              <a:t>baffle</a:t>
            </a:r>
            <a:r>
              <a:rPr lang="cs-CZ" dirty="0"/>
              <a:t> and </a:t>
            </a:r>
            <a:r>
              <a:rPr lang="cs-CZ" dirty="0" err="1"/>
              <a:t>lens</a:t>
            </a:r>
            <a:r>
              <a:rPr lang="cs-CZ" dirty="0"/>
              <a:t>; 0, </a:t>
            </a:r>
            <a:r>
              <a:rPr lang="cs-CZ" dirty="0" err="1"/>
              <a:t>monochromator</a:t>
            </a:r>
            <a:r>
              <a:rPr lang="cs-CZ" dirty="0"/>
              <a:t>; </a:t>
            </a:r>
            <a:r>
              <a:rPr lang="cs-CZ" i="1" dirty="0"/>
              <a:t>P, </a:t>
            </a:r>
            <a:r>
              <a:rPr lang="cs-CZ" dirty="0" err="1" smtClean="0"/>
              <a:t>photomultiplier</a:t>
            </a:r>
            <a:r>
              <a:rPr lang="cs-CZ" dirty="0"/>
              <a:t> </a:t>
            </a:r>
            <a:r>
              <a:rPr lang="cs-CZ" dirty="0" err="1" smtClean="0"/>
              <a:t>detector</a:t>
            </a:r>
            <a:r>
              <a:rPr lang="cs-CZ" dirty="0"/>
              <a:t>; Q, </a:t>
            </a:r>
            <a:r>
              <a:rPr lang="cs-CZ" dirty="0" err="1"/>
              <a:t>recorder</a:t>
            </a:r>
            <a:r>
              <a:rPr lang="cs-CZ" dirty="0"/>
              <a:t>; R, </a:t>
            </a:r>
            <a:r>
              <a:rPr lang="cs-CZ" dirty="0" err="1"/>
              <a:t>boxcar</a:t>
            </a:r>
            <a:r>
              <a:rPr lang="cs-CZ" dirty="0"/>
              <a:t> </a:t>
            </a:r>
            <a:r>
              <a:rPr lang="cs-CZ" dirty="0" err="1"/>
              <a:t>integrator</a:t>
            </a:r>
            <a:r>
              <a:rPr lang="cs-CZ" dirty="0"/>
              <a:t>; S, </a:t>
            </a:r>
            <a:r>
              <a:rPr lang="cs-CZ" dirty="0" err="1"/>
              <a:t>photo</a:t>
            </a:r>
            <a:r>
              <a:rPr lang="cs-CZ" dirty="0"/>
              <a:t> </a:t>
            </a:r>
            <a:r>
              <a:rPr lang="cs-CZ" dirty="0" err="1"/>
              <a:t>multiplier</a:t>
            </a:r>
            <a:r>
              <a:rPr lang="cs-CZ" dirty="0"/>
              <a:t> </a:t>
            </a:r>
            <a:r>
              <a:rPr lang="cs-CZ" dirty="0" err="1"/>
              <a:t>power</a:t>
            </a:r>
            <a:r>
              <a:rPr lang="cs-CZ" dirty="0"/>
              <a:t> </a:t>
            </a:r>
            <a:r>
              <a:rPr lang="cs-CZ" dirty="0" err="1"/>
              <a:t>supply</a:t>
            </a:r>
            <a:r>
              <a:rPr lang="cs-CZ" dirty="0"/>
              <a:t>.</a:t>
            </a:r>
          </a:p>
        </p:txBody>
      </p:sp>
    </p:spTree>
    <p:extLst>
      <p:ext uri="{BB962C8B-B14F-4D97-AF65-F5344CB8AC3E}">
        <p14:creationId xmlns:p14="http://schemas.microsoft.com/office/powerpoint/2010/main" val="30549718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smtClean="0"/>
              <a:t>Frekvenční spektrum šumu</a:t>
            </a:r>
            <a:endParaRPr lang="cs-CZ" dirty="0"/>
          </a:p>
        </p:txBody>
      </p:sp>
      <mc:AlternateContent xmlns:mc="http://schemas.openxmlformats.org/markup-compatibility/2006" xmlns:a14="http://schemas.microsoft.com/office/drawing/2010/main">
        <mc:Choice Requires="a14">
          <p:sp>
            <p:nvSpPr>
              <p:cNvPr id="8" name="Zástupný symbol pro obsah 7"/>
              <p:cNvSpPr>
                <a:spLocks noGrp="1"/>
              </p:cNvSpPr>
              <p:nvPr>
                <p:ph sz="half" idx="1"/>
              </p:nvPr>
            </p:nvSpPr>
            <p:spPr>
              <a:xfrm>
                <a:off x="457200" y="1988840"/>
                <a:ext cx="4038600" cy="4402816"/>
              </a:xfrm>
            </p:spPr>
            <p:txBody>
              <a:bodyPr/>
              <a:lstStyle/>
              <a:p>
                <a:r>
                  <a:rPr lang="cs-CZ" dirty="0" smtClean="0"/>
                  <a:t>Oblast A: Růžový (pink </a:t>
                </a:r>
                <a:r>
                  <a:rPr lang="cs-CZ" dirty="0" err="1" smtClean="0"/>
                  <a:t>noise</a:t>
                </a:r>
                <a:r>
                  <a:rPr lang="cs-CZ" dirty="0" smtClean="0"/>
                  <a:t>) šum 1/f</a:t>
                </a:r>
              </a:p>
              <a:p>
                <a:pPr marL="0" indent="0">
                  <a:buNone/>
                </a:pPr>
                <a:r>
                  <a:rPr lang="cs-CZ" dirty="0"/>
                  <a:t>	</a:t>
                </a:r>
                <a14:m>
                  <m:oMath xmlns:m="http://schemas.openxmlformats.org/officeDocument/2006/math">
                    <m:nary>
                      <m:naryPr>
                        <m:ctrlPr>
                          <a:rPr lang="cs-CZ" i="1" smtClean="0">
                            <a:latin typeface="Cambria Math"/>
                          </a:rPr>
                        </m:ctrlPr>
                      </m:naryPr>
                      <m:sub>
                        <m:r>
                          <m:rPr>
                            <m:brk m:alnAt="23"/>
                          </m:rPr>
                          <a:rPr lang="cs-CZ" b="0" i="1" smtClean="0">
                            <a:latin typeface="Cambria Math"/>
                          </a:rPr>
                          <m:t>0</m:t>
                        </m:r>
                      </m:sub>
                      <m:sup>
                        <m:r>
                          <a:rPr lang="cs-CZ" i="1" smtClean="0">
                            <a:latin typeface="Cambria Math"/>
                            <a:ea typeface="Cambria Math"/>
                          </a:rPr>
                          <m:t>∞</m:t>
                        </m:r>
                      </m:sup>
                      <m:e>
                        <m:sSub>
                          <m:sSubPr>
                            <m:ctrlPr>
                              <a:rPr lang="cs-CZ" i="1" smtClean="0">
                                <a:latin typeface="Cambria Math"/>
                              </a:rPr>
                            </m:ctrlPr>
                          </m:sSubPr>
                          <m:e>
                            <m:r>
                              <a:rPr lang="cs-CZ" b="0" i="1" smtClean="0">
                                <a:latin typeface="Cambria Math"/>
                              </a:rPr>
                              <m:t>𝑈</m:t>
                            </m:r>
                          </m:e>
                          <m:sub>
                            <m:r>
                              <a:rPr lang="cs-CZ" b="0" i="1" smtClean="0">
                                <a:latin typeface="Cambria Math"/>
                              </a:rPr>
                              <m:t>𝑅</m:t>
                            </m:r>
                          </m:sub>
                        </m:sSub>
                        <m:d>
                          <m:dPr>
                            <m:ctrlPr>
                              <a:rPr lang="cs-CZ" i="1" smtClean="0">
                                <a:latin typeface="Cambria Math"/>
                              </a:rPr>
                            </m:ctrlPr>
                          </m:dPr>
                          <m:e>
                            <m:r>
                              <a:rPr lang="cs-CZ" b="0" i="1" smtClean="0">
                                <a:latin typeface="Cambria Math"/>
                              </a:rPr>
                              <m:t>𝑡</m:t>
                            </m:r>
                          </m:e>
                        </m:d>
                        <m:r>
                          <a:rPr lang="cs-CZ" b="0" i="1" smtClean="0">
                            <a:latin typeface="Cambria Math"/>
                          </a:rPr>
                          <m:t>𝑑𝑡</m:t>
                        </m:r>
                        <m:r>
                          <a:rPr lang="cs-CZ" b="0" i="1" smtClean="0">
                            <a:latin typeface="Cambria Math"/>
                            <a:ea typeface="Cambria Math"/>
                          </a:rPr>
                          <m:t>≥0</m:t>
                        </m:r>
                      </m:e>
                    </m:nary>
                  </m:oMath>
                </a14:m>
                <a:endParaRPr lang="cs-CZ" dirty="0" smtClean="0"/>
              </a:p>
              <a:p>
                <a:pPr marL="0" indent="0">
                  <a:buNone/>
                </a:pPr>
                <a:r>
                  <a:rPr lang="cs-CZ" dirty="0" smtClean="0"/>
                  <a:t>Oblast B: Bílý šum (</a:t>
                </a:r>
                <a:r>
                  <a:rPr lang="cs-CZ" dirty="0" err="1" smtClean="0"/>
                  <a:t>white</a:t>
                </a:r>
                <a:r>
                  <a:rPr lang="cs-CZ" dirty="0" smtClean="0"/>
                  <a:t> </a:t>
                </a:r>
                <a:r>
                  <a:rPr lang="cs-CZ" dirty="0" err="1" smtClean="0"/>
                  <a:t>noise</a:t>
                </a:r>
                <a:r>
                  <a:rPr lang="cs-CZ" dirty="0" smtClean="0"/>
                  <a:t>):</a:t>
                </a:r>
              </a:p>
              <a:p>
                <a:pPr marL="0" indent="0">
                  <a:buNone/>
                </a:pPr>
                <a:r>
                  <a:rPr lang="cs-CZ" dirty="0"/>
                  <a:t>	</a:t>
                </a:r>
                <a14:m>
                  <m:oMath xmlns:m="http://schemas.openxmlformats.org/officeDocument/2006/math">
                    <m:nary>
                      <m:naryPr>
                        <m:ctrlPr>
                          <a:rPr lang="cs-CZ" i="1" smtClean="0">
                            <a:latin typeface="Cambria Math"/>
                          </a:rPr>
                        </m:ctrlPr>
                      </m:naryPr>
                      <m:sub>
                        <m:r>
                          <m:rPr>
                            <m:brk m:alnAt="23"/>
                          </m:rPr>
                          <a:rPr lang="cs-CZ" b="0" i="1" smtClean="0">
                            <a:latin typeface="Cambria Math"/>
                          </a:rPr>
                          <m:t>0</m:t>
                        </m:r>
                      </m:sub>
                      <m:sup>
                        <m:r>
                          <a:rPr lang="cs-CZ" i="1" smtClean="0">
                            <a:latin typeface="Cambria Math"/>
                            <a:ea typeface="Cambria Math"/>
                          </a:rPr>
                          <m:t>∞</m:t>
                        </m:r>
                      </m:sup>
                      <m:e>
                        <m:sSub>
                          <m:sSubPr>
                            <m:ctrlPr>
                              <a:rPr lang="cs-CZ" i="1" smtClean="0">
                                <a:latin typeface="Cambria Math"/>
                              </a:rPr>
                            </m:ctrlPr>
                          </m:sSubPr>
                          <m:e>
                            <m:r>
                              <a:rPr lang="cs-CZ" b="0" i="1" smtClean="0">
                                <a:latin typeface="Cambria Math"/>
                              </a:rPr>
                              <m:t>𝑈</m:t>
                            </m:r>
                          </m:e>
                          <m:sub>
                            <m:r>
                              <a:rPr lang="cs-CZ" b="0" i="1" smtClean="0">
                                <a:latin typeface="Cambria Math"/>
                              </a:rPr>
                              <m:t>𝑅</m:t>
                            </m:r>
                          </m:sub>
                        </m:sSub>
                        <m:d>
                          <m:dPr>
                            <m:ctrlPr>
                              <a:rPr lang="cs-CZ" i="1" smtClean="0">
                                <a:latin typeface="Cambria Math"/>
                              </a:rPr>
                            </m:ctrlPr>
                          </m:dPr>
                          <m:e>
                            <m:r>
                              <a:rPr lang="cs-CZ" b="0" i="1" smtClean="0">
                                <a:latin typeface="Cambria Math"/>
                              </a:rPr>
                              <m:t>𝑡</m:t>
                            </m:r>
                          </m:e>
                        </m:d>
                      </m:e>
                    </m:nary>
                    <m:r>
                      <a:rPr lang="cs-CZ" b="0" i="1" smtClean="0">
                        <a:latin typeface="Cambria Math"/>
                      </a:rPr>
                      <m:t>𝑑𝑡</m:t>
                    </m:r>
                    <m:r>
                      <a:rPr lang="cs-CZ" b="0" i="1" smtClean="0">
                        <a:latin typeface="Cambria Math"/>
                      </a:rPr>
                      <m:t>=0</m:t>
                    </m:r>
                  </m:oMath>
                </a14:m>
                <a:endParaRPr lang="cs-CZ" dirty="0"/>
              </a:p>
            </p:txBody>
          </p:sp>
        </mc:Choice>
        <mc:Fallback xmlns="">
          <p:sp>
            <p:nvSpPr>
              <p:cNvPr id="8" name="Zástupný symbol pro obsah 7"/>
              <p:cNvSpPr>
                <a:spLocks noGrp="1" noRot="1" noChangeAspect="1" noMove="1" noResize="1" noEditPoints="1" noAdjustHandles="1" noChangeArrowheads="1" noChangeShapeType="1" noTextEdit="1"/>
              </p:cNvSpPr>
              <p:nvPr>
                <p:ph sz="half" idx="1"/>
              </p:nvPr>
            </p:nvSpPr>
            <p:spPr>
              <a:xfrm>
                <a:off x="457200" y="1988840"/>
                <a:ext cx="4038600" cy="4402816"/>
              </a:xfrm>
              <a:blipFill rotWithShape="1">
                <a:blip r:embed="rId2" cstate="print"/>
                <a:stretch>
                  <a:fillRect l="-3017" t="-1383" r="-3620"/>
                </a:stretch>
              </a:blipFill>
            </p:spPr>
            <p:txBody>
              <a:bodyPr/>
              <a:lstStyle/>
              <a:p>
                <a:r>
                  <a:rPr lang="cs-CZ">
                    <a:noFill/>
                  </a:rPr>
                  <a:t> </a:t>
                </a:r>
              </a:p>
            </p:txBody>
          </p:sp>
        </mc:Fallback>
      </mc:AlternateContent>
      <p:sp>
        <p:nvSpPr>
          <p:cNvPr id="4" name="Zástupný symbol pro datum 3"/>
          <p:cNvSpPr>
            <a:spLocks noGrp="1"/>
          </p:cNvSpPr>
          <p:nvPr>
            <p:ph type="dt" sz="half" idx="10"/>
          </p:nvPr>
        </p:nvSpPr>
        <p:spPr/>
        <p:txBody>
          <a:bodyPr/>
          <a:lstStyle/>
          <a:p>
            <a:r>
              <a:rPr lang="en-US" smtClean="0"/>
              <a:t>2010</a:t>
            </a:r>
            <a:endParaRPr lang="en-US"/>
          </a:p>
        </p:txBody>
      </p:sp>
      <p:sp>
        <p:nvSpPr>
          <p:cNvPr id="5" name="Zástupný symbol pro zápatí 4"/>
          <p:cNvSpPr>
            <a:spLocks noGrp="1"/>
          </p:cNvSpPr>
          <p:nvPr>
            <p:ph type="ftr" sz="quarter" idx="11"/>
          </p:nvPr>
        </p:nvSpPr>
        <p:spPr/>
        <p:txBody>
          <a:bodyPr/>
          <a:lstStyle/>
          <a:p>
            <a:pPr algn="r"/>
            <a:r>
              <a:rPr lang="en-US" smtClean="0"/>
              <a:t>prof. Otruba</a:t>
            </a:r>
            <a:endParaRPr lang="en-US" dirty="0"/>
          </a:p>
        </p:txBody>
      </p:sp>
      <p:sp>
        <p:nvSpPr>
          <p:cNvPr id="6" name="Zástupný symbol pro číslo snímku 5"/>
          <p:cNvSpPr>
            <a:spLocks noGrp="1"/>
          </p:cNvSpPr>
          <p:nvPr>
            <p:ph type="sldNum" sz="quarter" idx="12"/>
          </p:nvPr>
        </p:nvSpPr>
        <p:spPr/>
        <p:txBody>
          <a:bodyPr/>
          <a:lstStyle/>
          <a:p>
            <a:fld id="{0CFEC368-1D7A-4F81-ABF6-AE0E36BAF64C}" type="slidenum">
              <a:rPr lang="en-US" smtClean="0"/>
              <a:pPr/>
              <a:t>50</a:t>
            </a:fld>
            <a:endParaRPr lang="en-U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564904"/>
            <a:ext cx="4248472" cy="2811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87528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Čítač fotonů</a:t>
            </a:r>
            <a:endParaRPr lang="cs-CZ" dirty="0"/>
          </a:p>
        </p:txBody>
      </p:sp>
      <p:sp>
        <p:nvSpPr>
          <p:cNvPr id="3" name="Zástupný symbol pro obsah 2"/>
          <p:cNvSpPr>
            <a:spLocks noGrp="1"/>
          </p:cNvSpPr>
          <p:nvPr>
            <p:ph sz="half" idx="1"/>
          </p:nvPr>
        </p:nvSpPr>
        <p:spPr>
          <a:xfrm>
            <a:off x="251448" y="1448747"/>
            <a:ext cx="4320552" cy="4816039"/>
          </a:xfrm>
        </p:spPr>
        <p:txBody>
          <a:bodyPr>
            <a:noAutofit/>
          </a:bodyPr>
          <a:lstStyle/>
          <a:p>
            <a:r>
              <a:rPr lang="cs-CZ" sz="1600" dirty="0" smtClean="0"/>
              <a:t>Signál se nejprve zesílí, komparátorem se oddělí pulsy s dostatečnou amplitudou od šumu. Impulsy je pak možno počítat běžným čítačem nebo zaznamenávat počítačem. Tato metoda je složitější než analogové měření, ale dosahuje většího odstupu šumu a stability.</a:t>
            </a:r>
            <a:endParaRPr lang="cs-CZ" sz="1600" dirty="0"/>
          </a:p>
          <a:p>
            <a:r>
              <a:rPr lang="cs-CZ" sz="1600" dirty="0" smtClean="0"/>
              <a:t>Fotokatoda a dynody vlivem tepelných kmitů mřížky emitují elektrony i když zrovna nedopadá žádné záření. Vzniká tak výstřelový šum. Odpovídající střední hodnota anodového proudu se pak nazývá temný proud nebo proud za tmy. Pokud je nežádoucí elektron emitován na některé z dalších dynod, nedojde k plnému zesílení a výsledný impuls má znatelně menší amplitudu než impuls vyvolaný fotonem. Pokud využíváme režim čítání fotonů, nastavíme komparátor tak, aby na tyto menší impulsy nereagoval. </a:t>
            </a:r>
            <a:endParaRPr lang="cs-CZ" sz="1600" dirty="0"/>
          </a:p>
        </p:txBody>
      </p:sp>
      <p:pic>
        <p:nvPicPr>
          <p:cNvPr id="8" name="Zástupný symbol pro obsah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445705" y="1088701"/>
            <a:ext cx="4038600" cy="1676019"/>
          </a:xfrm>
        </p:spPr>
      </p:pic>
      <p:sp>
        <p:nvSpPr>
          <p:cNvPr id="5" name="Zástupný symbol pro datum 4"/>
          <p:cNvSpPr>
            <a:spLocks noGrp="1"/>
          </p:cNvSpPr>
          <p:nvPr>
            <p:ph type="dt" sz="half" idx="10"/>
          </p:nvPr>
        </p:nvSpPr>
        <p:spPr>
          <a:xfrm>
            <a:off x="611494" y="188586"/>
            <a:ext cx="2895600" cy="329184"/>
          </a:xfrm>
        </p:spPr>
        <p:txBody>
          <a:bodyPr/>
          <a:lstStyle/>
          <a:p>
            <a:r>
              <a:rPr lang="en-US" smtClean="0"/>
              <a:t>2010</a:t>
            </a:r>
            <a:endParaRPr lang="en-US"/>
          </a:p>
        </p:txBody>
      </p:sp>
      <p:sp>
        <p:nvSpPr>
          <p:cNvPr id="6" name="Zástupný symbol pro zápatí 5"/>
          <p:cNvSpPr>
            <a:spLocks noGrp="1"/>
          </p:cNvSpPr>
          <p:nvPr>
            <p:ph type="ftr" sz="quarter" idx="11"/>
          </p:nvPr>
        </p:nvSpPr>
        <p:spPr/>
        <p:txBody>
          <a:bodyPr/>
          <a:lstStyle/>
          <a:p>
            <a:pPr algn="r"/>
            <a:r>
              <a:rPr lang="en-US" smtClean="0"/>
              <a:t>prof. Otruba</a:t>
            </a:r>
            <a:endParaRPr lang="en-US" dirty="0"/>
          </a:p>
        </p:txBody>
      </p:sp>
      <p:sp>
        <p:nvSpPr>
          <p:cNvPr id="7" name="Zástupný symbol pro číslo snímku 6"/>
          <p:cNvSpPr>
            <a:spLocks noGrp="1"/>
          </p:cNvSpPr>
          <p:nvPr>
            <p:ph type="sldNum" sz="quarter" idx="12"/>
          </p:nvPr>
        </p:nvSpPr>
        <p:spPr/>
        <p:txBody>
          <a:bodyPr/>
          <a:lstStyle/>
          <a:p>
            <a:fld id="{0CFEC368-1D7A-4F81-ABF6-AE0E36BAF64C}" type="slidenum">
              <a:rPr lang="en-US" smtClean="0"/>
              <a:pPr/>
              <a:t>51</a:t>
            </a:fld>
            <a:endParaRPr lang="en-US"/>
          </a:p>
        </p:txBody>
      </p:sp>
      <p:pic>
        <p:nvPicPr>
          <p:cNvPr id="9" name="Obráze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92" y="2888931"/>
            <a:ext cx="3167884" cy="3577587"/>
          </a:xfrm>
          <a:prstGeom prst="rect">
            <a:avLst/>
          </a:prstGeom>
        </p:spPr>
      </p:pic>
    </p:spTree>
    <p:extLst>
      <p:ext uri="{BB962C8B-B14F-4D97-AF65-F5344CB8AC3E}">
        <p14:creationId xmlns:p14="http://schemas.microsoft.com/office/powerpoint/2010/main" val="2074710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Kalibrace vlnových délek</a:t>
            </a:r>
            <a:endParaRPr lang="cs-CZ" dirty="0"/>
          </a:p>
        </p:txBody>
      </p:sp>
      <p:sp>
        <p:nvSpPr>
          <p:cNvPr id="4" name="Zástupný symbol pro datum 3"/>
          <p:cNvSpPr>
            <a:spLocks noGrp="1"/>
          </p:cNvSpPr>
          <p:nvPr>
            <p:ph type="dt" sz="half" idx="10"/>
          </p:nvPr>
        </p:nvSpPr>
        <p:spPr/>
        <p:txBody>
          <a:bodyPr/>
          <a:lstStyle/>
          <a:p>
            <a:r>
              <a:rPr lang="en-US" smtClean="0"/>
              <a:t>2010</a:t>
            </a:r>
            <a:endParaRPr lang="en-US"/>
          </a:p>
        </p:txBody>
      </p:sp>
      <p:sp>
        <p:nvSpPr>
          <p:cNvPr id="5" name="Zástupný symbol pro zápatí 4"/>
          <p:cNvSpPr>
            <a:spLocks noGrp="1"/>
          </p:cNvSpPr>
          <p:nvPr>
            <p:ph type="ftr" sz="quarter" idx="11"/>
          </p:nvPr>
        </p:nvSpPr>
        <p:spPr/>
        <p:txBody>
          <a:bodyPr/>
          <a:lstStyle/>
          <a:p>
            <a:pPr algn="r"/>
            <a:r>
              <a:rPr lang="en-US" smtClean="0"/>
              <a:t>prof. Otruba</a:t>
            </a:r>
            <a:endParaRPr lang="en-US" dirty="0"/>
          </a:p>
        </p:txBody>
      </p:sp>
      <p:sp>
        <p:nvSpPr>
          <p:cNvPr id="6" name="Zástupný symbol pro číslo snímku 5"/>
          <p:cNvSpPr>
            <a:spLocks noGrp="1"/>
          </p:cNvSpPr>
          <p:nvPr>
            <p:ph type="sldNum" sz="quarter" idx="12"/>
          </p:nvPr>
        </p:nvSpPr>
        <p:spPr/>
        <p:txBody>
          <a:bodyPr/>
          <a:lstStyle/>
          <a:p>
            <a:fld id="{0CFEC368-1D7A-4F81-ABF6-AE0E36BAF64C}" type="slidenum">
              <a:rPr lang="en-US" smtClean="0"/>
              <a:pPr/>
              <a:t>6</a:t>
            </a:fld>
            <a:endParaRPr lang="en-US"/>
          </a:p>
        </p:txBody>
      </p:sp>
      <p:pic>
        <p:nvPicPr>
          <p:cNvPr id="410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1772816"/>
            <a:ext cx="6120680" cy="4515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8771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smtClean="0"/>
              <a:t>Koncentrační závislost</a:t>
            </a:r>
            <a:endParaRPr lang="cs-CZ" dirty="0"/>
          </a:p>
        </p:txBody>
      </p:sp>
      <p:sp>
        <p:nvSpPr>
          <p:cNvPr id="8" name="Zástupný symbol pro obsah 7"/>
          <p:cNvSpPr>
            <a:spLocks noGrp="1"/>
          </p:cNvSpPr>
          <p:nvPr>
            <p:ph sz="half" idx="1"/>
          </p:nvPr>
        </p:nvSpPr>
        <p:spPr>
          <a:xfrm>
            <a:off x="457200" y="1673352"/>
            <a:ext cx="4258816" cy="4718304"/>
          </a:xfrm>
        </p:spPr>
        <p:txBody>
          <a:bodyPr>
            <a:normAutofit/>
          </a:bodyPr>
          <a:lstStyle/>
          <a:p>
            <a:r>
              <a:rPr lang="en-US" dirty="0" smtClean="0"/>
              <a:t>Analytical </a:t>
            </a:r>
            <a:r>
              <a:rPr lang="en-US" dirty="0"/>
              <a:t>growth </a:t>
            </a:r>
            <a:r>
              <a:rPr lang="en-US" dirty="0" smtClean="0"/>
              <a:t>curves</a:t>
            </a:r>
            <a:endParaRPr lang="cs-CZ" dirty="0" smtClean="0"/>
          </a:p>
          <a:p>
            <a:r>
              <a:rPr lang="en-US" dirty="0" smtClean="0"/>
              <a:t>nickel </a:t>
            </a:r>
            <a:r>
              <a:rPr lang="en-US" dirty="0"/>
              <a:t>fluorescence excited </a:t>
            </a:r>
            <a:r>
              <a:rPr lang="en-US" dirty="0" smtClean="0"/>
              <a:t>at</a:t>
            </a:r>
            <a:r>
              <a:rPr lang="cs-CZ" dirty="0"/>
              <a:t> </a:t>
            </a:r>
            <a:r>
              <a:rPr lang="en-US" dirty="0" smtClean="0"/>
              <a:t>300.249 </a:t>
            </a:r>
            <a:r>
              <a:rPr lang="en-US" dirty="0"/>
              <a:t>nm and measured at approximately 342 </a:t>
            </a:r>
            <a:r>
              <a:rPr lang="en-US" dirty="0" smtClean="0"/>
              <a:t>nm</a:t>
            </a:r>
            <a:endParaRPr lang="cs-CZ" dirty="0" smtClean="0"/>
          </a:p>
          <a:p>
            <a:r>
              <a:rPr lang="en-US" dirty="0" smtClean="0"/>
              <a:t>tin fluorescence</a:t>
            </a:r>
            <a:r>
              <a:rPr lang="cs-CZ" dirty="0" smtClean="0"/>
              <a:t> </a:t>
            </a:r>
            <a:r>
              <a:rPr lang="en-US" dirty="0" smtClean="0"/>
              <a:t>excited </a:t>
            </a:r>
            <a:r>
              <a:rPr lang="en-US" dirty="0"/>
              <a:t>at 300.914 nm and measured at 317.5 nm.</a:t>
            </a:r>
            <a:endParaRPr lang="cs-CZ" dirty="0"/>
          </a:p>
        </p:txBody>
      </p:sp>
      <p:sp>
        <p:nvSpPr>
          <p:cNvPr id="4" name="Zástupný symbol pro datum 3"/>
          <p:cNvSpPr>
            <a:spLocks noGrp="1"/>
          </p:cNvSpPr>
          <p:nvPr>
            <p:ph type="dt" sz="half" idx="10"/>
          </p:nvPr>
        </p:nvSpPr>
        <p:spPr/>
        <p:txBody>
          <a:bodyPr/>
          <a:lstStyle/>
          <a:p>
            <a:r>
              <a:rPr lang="en-US" smtClean="0"/>
              <a:t>2010</a:t>
            </a:r>
            <a:endParaRPr lang="en-US"/>
          </a:p>
        </p:txBody>
      </p:sp>
      <p:sp>
        <p:nvSpPr>
          <p:cNvPr id="5" name="Zástupný symbol pro zápatí 4"/>
          <p:cNvSpPr>
            <a:spLocks noGrp="1"/>
          </p:cNvSpPr>
          <p:nvPr>
            <p:ph type="ftr" sz="quarter" idx="11"/>
          </p:nvPr>
        </p:nvSpPr>
        <p:spPr/>
        <p:txBody>
          <a:bodyPr/>
          <a:lstStyle/>
          <a:p>
            <a:pPr algn="r"/>
            <a:r>
              <a:rPr lang="en-US" smtClean="0"/>
              <a:t>prof. Otruba</a:t>
            </a:r>
            <a:endParaRPr lang="en-US" dirty="0"/>
          </a:p>
        </p:txBody>
      </p:sp>
      <p:sp>
        <p:nvSpPr>
          <p:cNvPr id="6" name="Zástupný symbol pro číslo snímku 5"/>
          <p:cNvSpPr>
            <a:spLocks noGrp="1"/>
          </p:cNvSpPr>
          <p:nvPr>
            <p:ph type="sldNum" sz="quarter" idx="12"/>
          </p:nvPr>
        </p:nvSpPr>
        <p:spPr/>
        <p:txBody>
          <a:bodyPr/>
          <a:lstStyle/>
          <a:p>
            <a:fld id="{0CFEC368-1D7A-4F81-ABF6-AE0E36BAF64C}" type="slidenum">
              <a:rPr lang="en-US" smtClean="0"/>
              <a:pPr/>
              <a:t>7</a:t>
            </a:fld>
            <a:endParaRPr lang="en-US"/>
          </a:p>
        </p:txBody>
      </p:sp>
      <p:pic>
        <p:nvPicPr>
          <p:cNvPr id="717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281" t="1453" r="6494" b="1190"/>
          <a:stretch/>
        </p:blipFill>
        <p:spPr bwMode="auto">
          <a:xfrm>
            <a:off x="4788024" y="1412776"/>
            <a:ext cx="3960440" cy="4971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2814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dpis 8"/>
          <p:cNvSpPr>
            <a:spLocks noGrp="1"/>
          </p:cNvSpPr>
          <p:nvPr>
            <p:ph type="title"/>
          </p:nvPr>
        </p:nvSpPr>
        <p:spPr/>
        <p:txBody>
          <a:bodyPr/>
          <a:lstStyle/>
          <a:p>
            <a:r>
              <a:rPr lang="cs-CZ" dirty="0" smtClean="0"/>
              <a:t>LAF přehled</a:t>
            </a:r>
            <a:endParaRPr lang="cs-CZ" dirty="0"/>
          </a:p>
        </p:txBody>
      </p:sp>
      <p:sp>
        <p:nvSpPr>
          <p:cNvPr id="11" name="Zástupný symbol pro text 10"/>
          <p:cNvSpPr>
            <a:spLocks noGrp="1"/>
          </p:cNvSpPr>
          <p:nvPr>
            <p:ph type="body" sz="half" idx="2"/>
          </p:nvPr>
        </p:nvSpPr>
        <p:spPr/>
        <p:txBody>
          <a:bodyPr/>
          <a:lstStyle/>
          <a:p>
            <a:r>
              <a:rPr lang="cs-CZ" dirty="0"/>
              <a:t>Detekční limity a lineární dynamický rozsah </a:t>
            </a:r>
            <a:r>
              <a:rPr lang="cs-CZ" dirty="0" smtClean="0"/>
              <a:t>stanovení v </a:t>
            </a:r>
            <a:r>
              <a:rPr lang="cs-CZ" dirty="0" err="1" smtClean="0"/>
              <a:t>plameni</a:t>
            </a:r>
            <a:r>
              <a:rPr lang="cs-CZ" dirty="0" smtClean="0"/>
              <a:t> acetylen – vzduch </a:t>
            </a:r>
            <a:endParaRPr lang="cs-CZ" dirty="0"/>
          </a:p>
          <a:p>
            <a:endParaRPr lang="cs-CZ" dirty="0"/>
          </a:p>
        </p:txBody>
      </p:sp>
      <p:sp>
        <p:nvSpPr>
          <p:cNvPr id="5" name="Zástupný symbol pro datum 4"/>
          <p:cNvSpPr>
            <a:spLocks noGrp="1"/>
          </p:cNvSpPr>
          <p:nvPr>
            <p:ph type="dt" sz="half" idx="10"/>
          </p:nvPr>
        </p:nvSpPr>
        <p:spPr/>
        <p:txBody>
          <a:bodyPr/>
          <a:lstStyle/>
          <a:p>
            <a:r>
              <a:rPr lang="en-US" dirty="0" smtClean="0"/>
              <a:t>2010</a:t>
            </a:r>
            <a:endParaRPr lang="en-US" dirty="0"/>
          </a:p>
        </p:txBody>
      </p:sp>
      <p:sp>
        <p:nvSpPr>
          <p:cNvPr id="6" name="Zástupný symbol pro zápatí 5"/>
          <p:cNvSpPr>
            <a:spLocks noGrp="1"/>
          </p:cNvSpPr>
          <p:nvPr>
            <p:ph type="ftr" sz="quarter" idx="11"/>
          </p:nvPr>
        </p:nvSpPr>
        <p:spPr/>
        <p:txBody>
          <a:bodyPr/>
          <a:lstStyle/>
          <a:p>
            <a:pPr algn="r"/>
            <a:r>
              <a:rPr lang="en-US" smtClean="0"/>
              <a:t>prof. Otruba</a:t>
            </a:r>
            <a:endParaRPr lang="en-US" dirty="0"/>
          </a:p>
        </p:txBody>
      </p:sp>
      <p:sp>
        <p:nvSpPr>
          <p:cNvPr id="7" name="Zástupný symbol pro číslo snímku 6"/>
          <p:cNvSpPr>
            <a:spLocks noGrp="1"/>
          </p:cNvSpPr>
          <p:nvPr>
            <p:ph type="sldNum" sz="quarter" idx="12"/>
          </p:nvPr>
        </p:nvSpPr>
        <p:spPr/>
        <p:txBody>
          <a:bodyPr/>
          <a:lstStyle/>
          <a:p>
            <a:fld id="{0CFEC368-1D7A-4F81-ABF6-AE0E36BAF64C}" type="slidenum">
              <a:rPr lang="en-US" smtClean="0"/>
              <a:pPr/>
              <a:t>8</a:t>
            </a:fld>
            <a:endParaRPr lang="en-US"/>
          </a:p>
        </p:txBody>
      </p:sp>
      <p:pic>
        <p:nvPicPr>
          <p:cNvPr id="819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0760" b="832"/>
          <a:stretch/>
        </p:blipFill>
        <p:spPr bwMode="auto">
          <a:xfrm>
            <a:off x="3065508" y="476672"/>
            <a:ext cx="6078492" cy="6166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7766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smtClean="0"/>
              <a:t>LAF - ICP</a:t>
            </a:r>
            <a:endParaRPr lang="cs-CZ" dirty="0"/>
          </a:p>
        </p:txBody>
      </p:sp>
      <p:sp>
        <p:nvSpPr>
          <p:cNvPr id="4" name="Zástupný symbol pro datum 3"/>
          <p:cNvSpPr>
            <a:spLocks noGrp="1"/>
          </p:cNvSpPr>
          <p:nvPr>
            <p:ph type="dt" sz="half" idx="10"/>
          </p:nvPr>
        </p:nvSpPr>
        <p:spPr/>
        <p:txBody>
          <a:bodyPr/>
          <a:lstStyle/>
          <a:p>
            <a:r>
              <a:rPr lang="en-US" smtClean="0"/>
              <a:t>2010</a:t>
            </a:r>
            <a:endParaRPr lang="en-US"/>
          </a:p>
        </p:txBody>
      </p:sp>
      <p:sp>
        <p:nvSpPr>
          <p:cNvPr id="5" name="Zástupný symbol pro zápatí 4"/>
          <p:cNvSpPr>
            <a:spLocks noGrp="1"/>
          </p:cNvSpPr>
          <p:nvPr>
            <p:ph type="ftr" sz="quarter" idx="11"/>
          </p:nvPr>
        </p:nvSpPr>
        <p:spPr/>
        <p:txBody>
          <a:bodyPr/>
          <a:lstStyle/>
          <a:p>
            <a:pPr algn="r"/>
            <a:r>
              <a:rPr lang="en-US" smtClean="0"/>
              <a:t>prof. Otruba</a:t>
            </a:r>
            <a:endParaRPr lang="en-US" dirty="0"/>
          </a:p>
        </p:txBody>
      </p:sp>
      <p:sp>
        <p:nvSpPr>
          <p:cNvPr id="6" name="Zástupný symbol pro číslo snímku 5"/>
          <p:cNvSpPr>
            <a:spLocks noGrp="1"/>
          </p:cNvSpPr>
          <p:nvPr>
            <p:ph type="sldNum" sz="quarter" idx="12"/>
          </p:nvPr>
        </p:nvSpPr>
        <p:spPr/>
        <p:txBody>
          <a:bodyPr/>
          <a:lstStyle/>
          <a:p>
            <a:fld id="{0CFEC368-1D7A-4F81-ABF6-AE0E36BAF64C}" type="slidenum">
              <a:rPr lang="en-US" smtClean="0"/>
              <a:pPr/>
              <a:t>9</a:t>
            </a:fld>
            <a:endParaRPr lang="en-US"/>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17" t="17605" r="808" b="1338"/>
          <a:stretch/>
        </p:blipFill>
        <p:spPr bwMode="auto">
          <a:xfrm>
            <a:off x="491207" y="1772816"/>
            <a:ext cx="7693052" cy="4371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7632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řehlednost">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2685</TotalTime>
  <Words>3068</Words>
  <Application>Microsoft Office PowerPoint</Application>
  <PresentationFormat>Předvádění na obrazovce (4:3)</PresentationFormat>
  <Paragraphs>466</Paragraphs>
  <Slides>51</Slides>
  <Notes>3</Notes>
  <HiddenSlides>0</HiddenSlides>
  <MMClips>0</MMClips>
  <ScaleCrop>false</ScaleCrop>
  <HeadingPairs>
    <vt:vector size="4" baseType="variant">
      <vt:variant>
        <vt:lpstr>Motiv</vt:lpstr>
      </vt:variant>
      <vt:variant>
        <vt:i4>1</vt:i4>
      </vt:variant>
      <vt:variant>
        <vt:lpstr>Nadpisy snímků</vt:lpstr>
      </vt:variant>
      <vt:variant>
        <vt:i4>51</vt:i4>
      </vt:variant>
    </vt:vector>
  </HeadingPairs>
  <TitlesOfParts>
    <vt:vector size="52" baseType="lpstr">
      <vt:lpstr>Přehlednost</vt:lpstr>
      <vt:lpstr>Laserem indukovaná fluorescence</vt:lpstr>
      <vt:lpstr>Prezentace aplikace PowerPoint</vt:lpstr>
      <vt:lpstr>Atomová fluorescence</vt:lpstr>
      <vt:lpstr>Buzení fluorescence</vt:lpstr>
      <vt:lpstr>Schematický diagram spektrometru</vt:lpstr>
      <vt:lpstr>Kalibrace vlnových délek</vt:lpstr>
      <vt:lpstr>Koncentrační závislost</vt:lpstr>
      <vt:lpstr>LAF přehled</vt:lpstr>
      <vt:lpstr>LAF - ICP</vt:lpstr>
      <vt:lpstr>LAF – Noble metals</vt:lpstr>
      <vt:lpstr>LAF - ETA</vt:lpstr>
      <vt:lpstr>Tříhladinový systém</vt:lpstr>
      <vt:lpstr>Detekce olova v plynné fázi</vt:lpstr>
      <vt:lpstr>Detekce olova v plynné fázi </vt:lpstr>
      <vt:lpstr>LAF v grafitové kyvetě - Tl</vt:lpstr>
      <vt:lpstr>Atomární svazky – absorpce a fluorescence</vt:lpstr>
      <vt:lpstr>Absorpční a fluorescenční spektrum NO2</vt:lpstr>
      <vt:lpstr>Prezentace aplikace PowerPoint</vt:lpstr>
      <vt:lpstr>Excitace molekulové fluorescence </vt:lpstr>
      <vt:lpstr>Časově rozlišená fluorescence</vt:lpstr>
      <vt:lpstr>Konfokální mikroskopie</vt:lpstr>
      <vt:lpstr>Konfokální mikrofluorimetrie</vt:lpstr>
      <vt:lpstr>Dvoufotonový mikroskop</vt:lpstr>
      <vt:lpstr>Rozptyl záření</vt:lpstr>
      <vt:lpstr>Rayleighův rozptyl</vt:lpstr>
      <vt:lpstr>Mieho rozptyl</vt:lpstr>
      <vt:lpstr>Rayleighův a Mieho rozptyl</vt:lpstr>
      <vt:lpstr>Ramanův rozptyl</vt:lpstr>
      <vt:lpstr>Fluorescence molekul</vt:lpstr>
      <vt:lpstr>Korekce pozadí </vt:lpstr>
      <vt:lpstr>Korekce pozadí Zeemanovým jevem</vt:lpstr>
      <vt:lpstr>Detekce jednotlivých atomů</vt:lpstr>
      <vt:lpstr>Detekce jednotlivých atomů</vt:lpstr>
      <vt:lpstr>Nejběžnější náhodné procesy:</vt:lpstr>
      <vt:lpstr>Korelace náhodných veličin</vt:lpstr>
      <vt:lpstr>Diskrétní náhodný proces</vt:lpstr>
      <vt:lpstr>Spektroskopie jednotlivých molekul</vt:lpstr>
      <vt:lpstr>Experimentální požadavky</vt:lpstr>
      <vt:lpstr>Reprodukovatelnost spekter </vt:lpstr>
      <vt:lpstr>Spektrum jedné molekuly</vt:lpstr>
      <vt:lpstr>Orientace molekul v krystalu</vt:lpstr>
      <vt:lpstr>Emisní profil fluorescence</vt:lpstr>
      <vt:lpstr>Šířky čar </vt:lpstr>
      <vt:lpstr>Přelaďování frekvence molekuly</vt:lpstr>
      <vt:lpstr>SNOM (scanning near-field optical microscope)</vt:lpstr>
      <vt:lpstr>Fluorescenční SNOM</vt:lpstr>
      <vt:lpstr>Fotonásobiče - rušivé vlivy</vt:lpstr>
      <vt:lpstr>Šum</vt:lpstr>
      <vt:lpstr>NEP (noise equivalent power)</vt:lpstr>
      <vt:lpstr>Frekvenční spektrum šumu</vt:lpstr>
      <vt:lpstr>Čítač fotonů</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Laserem indukovaná fluorescence</dc:title>
  <dc:creator>práce</dc:creator>
  <cp:lastModifiedBy>novotny</cp:lastModifiedBy>
  <cp:revision>103</cp:revision>
  <dcterms:created xsi:type="dcterms:W3CDTF">2010-10-20T07:38:33Z</dcterms:created>
  <dcterms:modified xsi:type="dcterms:W3CDTF">2014-11-06T09:31:17Z</dcterms:modified>
</cp:coreProperties>
</file>