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6"/>
  </p:notesMasterIdLst>
  <p:sldIdLst>
    <p:sldId id="256" r:id="rId2"/>
    <p:sldId id="258" r:id="rId3"/>
    <p:sldId id="259" r:id="rId4"/>
    <p:sldId id="260" r:id="rId5"/>
    <p:sldId id="301" r:id="rId6"/>
    <p:sldId id="261" r:id="rId7"/>
    <p:sldId id="262" r:id="rId8"/>
    <p:sldId id="298" r:id="rId9"/>
    <p:sldId id="263" r:id="rId10"/>
    <p:sldId id="296" r:id="rId11"/>
    <p:sldId id="264" r:id="rId12"/>
    <p:sldId id="265" r:id="rId13"/>
    <p:sldId id="266" r:id="rId14"/>
    <p:sldId id="267" r:id="rId15"/>
    <p:sldId id="269" r:id="rId16"/>
    <p:sldId id="270" r:id="rId17"/>
    <p:sldId id="271" r:id="rId18"/>
    <p:sldId id="272" r:id="rId19"/>
    <p:sldId id="274" r:id="rId20"/>
    <p:sldId id="275" r:id="rId21"/>
    <p:sldId id="273" r:id="rId22"/>
    <p:sldId id="276" r:id="rId23"/>
    <p:sldId id="277" r:id="rId24"/>
    <p:sldId id="278" r:id="rId25"/>
    <p:sldId id="284" r:id="rId26"/>
    <p:sldId id="279" r:id="rId27"/>
    <p:sldId id="280" r:id="rId28"/>
    <p:sldId id="281" r:id="rId29"/>
    <p:sldId id="283" r:id="rId30"/>
    <p:sldId id="293" r:id="rId31"/>
    <p:sldId id="282" r:id="rId32"/>
    <p:sldId id="294" r:id="rId33"/>
    <p:sldId id="295" r:id="rId34"/>
    <p:sldId id="286" r:id="rId35"/>
    <p:sldId id="285" r:id="rId36"/>
    <p:sldId id="287" r:id="rId37"/>
    <p:sldId id="288" r:id="rId38"/>
    <p:sldId id="292" r:id="rId39"/>
    <p:sldId id="291" r:id="rId40"/>
    <p:sldId id="289" r:id="rId41"/>
    <p:sldId id="299" r:id="rId42"/>
    <p:sldId id="300" r:id="rId43"/>
    <p:sldId id="290" r:id="rId44"/>
    <p:sldId id="302"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1bvx1AS3QQ/FYlcysFL4Vg==" hashData="F10zTcDFNBmvDaJsobYSVexshu0="/>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15EAF-96A9-4E9E-9E9E-578BCEC565ED}" type="datetimeFigureOut">
              <a:rPr lang="cs-CZ" smtClean="0"/>
              <a:pPr/>
              <a:t>20.9.2019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192B2-3497-4F59-9004-53159910657E}" type="slidenum">
              <a:rPr lang="cs-CZ" smtClean="0"/>
              <a:pPr/>
              <a:t>‹#›</a:t>
            </a:fld>
            <a:endParaRPr lang="cs-CZ"/>
          </a:p>
        </p:txBody>
      </p:sp>
    </p:spTree>
    <p:extLst>
      <p:ext uri="{BB962C8B-B14F-4D97-AF65-F5344CB8AC3E}">
        <p14:creationId xmlns:p14="http://schemas.microsoft.com/office/powerpoint/2010/main" val="203201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Em energie daného módu v rezonátoru</a:t>
            </a:r>
            <a:endParaRPr lang="cs-CZ" dirty="0"/>
          </a:p>
        </p:txBody>
      </p:sp>
      <p:sp>
        <p:nvSpPr>
          <p:cNvPr id="4" name="Zástupný symbol pro číslo snímku 3"/>
          <p:cNvSpPr>
            <a:spLocks noGrp="1"/>
          </p:cNvSpPr>
          <p:nvPr>
            <p:ph type="sldNum" sz="quarter" idx="10"/>
          </p:nvPr>
        </p:nvSpPr>
        <p:spPr/>
        <p:txBody>
          <a:bodyPr/>
          <a:lstStyle/>
          <a:p>
            <a:fld id="{EC8192B2-3497-4F59-9004-53159910657E}" type="slidenum">
              <a:rPr lang="cs-CZ" smtClean="0"/>
              <a:pPr/>
              <a:t>28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r>
              <a:rPr lang="cs-CZ" smtClean="0"/>
              <a:t>2010</a:t>
            </a:r>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r>
              <a:rPr lang="cs-CZ" smtClean="0"/>
              <a:t>prof. Otruba</a:t>
            </a:r>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229F504-3BAF-467C-8F21-334C0A71552D}"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7813"/>
            <a:ext cx="8229600" cy="585311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126"/>
          <p:cNvSpPr>
            <a:spLocks noGrp="1" noChangeArrowheads="1"/>
          </p:cNvSpPr>
          <p:nvPr>
            <p:ph type="dt" sz="half" idx="10"/>
          </p:nvPr>
        </p:nvSpPr>
        <p:spPr>
          <a:ln/>
        </p:spPr>
        <p:txBody>
          <a:bodyPr/>
          <a:lstStyle>
            <a:lvl1pPr>
              <a:defRPr/>
            </a:lvl1pPr>
          </a:lstStyle>
          <a:p>
            <a:pPr>
              <a:defRPr/>
            </a:pPr>
            <a:r>
              <a:rPr lang="cs-CZ" smtClean="0"/>
              <a:t>2010</a:t>
            </a:r>
            <a:endParaRPr lang="cs-CZ"/>
          </a:p>
        </p:txBody>
      </p:sp>
      <p:sp>
        <p:nvSpPr>
          <p:cNvPr id="4" name="Rectangle 127"/>
          <p:cNvSpPr>
            <a:spLocks noGrp="1" noChangeArrowheads="1"/>
          </p:cNvSpPr>
          <p:nvPr>
            <p:ph type="ftr" sz="quarter" idx="11"/>
          </p:nvPr>
        </p:nvSpPr>
        <p:spPr>
          <a:ln/>
        </p:spPr>
        <p:txBody>
          <a:bodyPr/>
          <a:lstStyle>
            <a:lvl1pPr>
              <a:defRPr/>
            </a:lvl1pPr>
          </a:lstStyle>
          <a:p>
            <a:pPr>
              <a:defRPr/>
            </a:pPr>
            <a:r>
              <a:rPr lang="cs-CZ" smtClean="0"/>
              <a:t>prof. Otruba</a:t>
            </a:r>
            <a:endParaRPr lang="cs-CZ"/>
          </a:p>
        </p:txBody>
      </p:sp>
      <p:sp>
        <p:nvSpPr>
          <p:cNvPr id="5" name="Rectangle 128"/>
          <p:cNvSpPr>
            <a:spLocks noGrp="1" noChangeArrowheads="1"/>
          </p:cNvSpPr>
          <p:nvPr>
            <p:ph type="sldNum" sz="quarter" idx="12"/>
          </p:nvPr>
        </p:nvSpPr>
        <p:spPr>
          <a:ln/>
        </p:spPr>
        <p:txBody>
          <a:bodyPr/>
          <a:lstStyle>
            <a:lvl1pPr>
              <a:defRPr/>
            </a:lvl1pPr>
          </a:lstStyle>
          <a:p>
            <a:pPr>
              <a:defRPr/>
            </a:pPr>
            <a:fld id="{D49F5EFA-7FD3-4684-BA50-7F75BB8159BB}"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26"/>
          <p:cNvSpPr>
            <a:spLocks noGrp="1" noChangeArrowheads="1"/>
          </p:cNvSpPr>
          <p:nvPr>
            <p:ph type="dt" sz="half" idx="10"/>
          </p:nvPr>
        </p:nvSpPr>
        <p:spPr>
          <a:ln/>
        </p:spPr>
        <p:txBody>
          <a:bodyPr/>
          <a:lstStyle>
            <a:lvl1pPr>
              <a:defRPr/>
            </a:lvl1pPr>
          </a:lstStyle>
          <a:p>
            <a:pPr>
              <a:defRPr/>
            </a:pPr>
            <a:r>
              <a:rPr lang="cs-CZ" smtClean="0"/>
              <a:t>2010</a:t>
            </a:r>
            <a:endParaRPr lang="cs-CZ"/>
          </a:p>
        </p:txBody>
      </p:sp>
      <p:sp>
        <p:nvSpPr>
          <p:cNvPr id="6" name="Rectangle 127"/>
          <p:cNvSpPr>
            <a:spLocks noGrp="1" noChangeArrowheads="1"/>
          </p:cNvSpPr>
          <p:nvPr>
            <p:ph type="ftr" sz="quarter" idx="11"/>
          </p:nvPr>
        </p:nvSpPr>
        <p:spPr>
          <a:ln/>
        </p:spPr>
        <p:txBody>
          <a:bodyPr/>
          <a:lstStyle>
            <a:lvl1pPr>
              <a:defRPr/>
            </a:lvl1pPr>
          </a:lstStyle>
          <a:p>
            <a:pPr>
              <a:defRPr/>
            </a:pPr>
            <a:r>
              <a:rPr lang="cs-CZ" smtClean="0"/>
              <a:t>prof. Otruba</a:t>
            </a:r>
            <a:endParaRPr lang="cs-CZ"/>
          </a:p>
        </p:txBody>
      </p:sp>
      <p:sp>
        <p:nvSpPr>
          <p:cNvPr id="7" name="Rectangle 128"/>
          <p:cNvSpPr>
            <a:spLocks noGrp="1" noChangeArrowheads="1"/>
          </p:cNvSpPr>
          <p:nvPr>
            <p:ph type="sldNum" sz="quarter" idx="12"/>
          </p:nvPr>
        </p:nvSpPr>
        <p:spPr>
          <a:ln/>
        </p:spPr>
        <p:txBody>
          <a:bodyPr/>
          <a:lstStyle>
            <a:lvl1pPr>
              <a:defRPr/>
            </a:lvl1pPr>
          </a:lstStyle>
          <a:p>
            <a:pPr>
              <a:defRPr/>
            </a:pPr>
            <a:fld id="{42305524-678E-466A-97A9-B33F392F410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r>
              <a:rPr lang="cs-CZ" smtClean="0"/>
              <a:t>2010</a:t>
            </a:r>
            <a:endParaRPr lang="cs-CZ"/>
          </a:p>
        </p:txBody>
      </p:sp>
      <p:sp>
        <p:nvSpPr>
          <p:cNvPr id="9" name="Zástupný symbol pro číslo snímku 8"/>
          <p:cNvSpPr>
            <a:spLocks noGrp="1"/>
          </p:cNvSpPr>
          <p:nvPr>
            <p:ph type="sldNum" sz="quarter" idx="15"/>
          </p:nvPr>
        </p:nvSpPr>
        <p:spPr/>
        <p:txBody>
          <a:bodyPr rtlCol="0"/>
          <a:lstStyle/>
          <a:p>
            <a:fld id="{A229F504-3BAF-467C-8F21-334C0A71552D}" type="slidenum">
              <a:rPr lang="cs-CZ" smtClean="0"/>
              <a:pPr/>
              <a:t>‹#›</a:t>
            </a:fld>
            <a:endParaRPr lang="cs-CZ"/>
          </a:p>
        </p:txBody>
      </p:sp>
      <p:sp>
        <p:nvSpPr>
          <p:cNvPr id="10" name="Zástupný symbol pro zápatí 9"/>
          <p:cNvSpPr>
            <a:spLocks noGrp="1"/>
          </p:cNvSpPr>
          <p:nvPr>
            <p:ph type="ftr" sz="quarter" idx="16"/>
          </p:nvPr>
        </p:nvSpPr>
        <p:spPr/>
        <p:txBody>
          <a:bodyPr rtlCol="0"/>
          <a:lstStyle/>
          <a:p>
            <a:r>
              <a:rPr lang="cs-CZ" smtClean="0"/>
              <a:t>prof. Otruba</a:t>
            </a: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r>
              <a:rPr lang="cs-CZ" smtClean="0"/>
              <a:t>2010</a:t>
            </a:r>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r>
              <a:rPr lang="cs-CZ" smtClean="0"/>
              <a:t>prof. Otruba</a:t>
            </a:r>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229F504-3BAF-467C-8F21-334C0A71552D}"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r>
              <a:rPr lang="cs-CZ" smtClean="0"/>
              <a:t>2010</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A229F504-3BAF-467C-8F21-334C0A71552D}"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r>
              <a:rPr lang="cs-CZ" smtClean="0"/>
              <a:t>2010</a:t>
            </a:r>
            <a:endParaRPr lang="cs-CZ"/>
          </a:p>
        </p:txBody>
      </p:sp>
      <p:sp>
        <p:nvSpPr>
          <p:cNvPr id="8" name="Zástupný symbol pro zápatí 7"/>
          <p:cNvSpPr>
            <a:spLocks noGrp="1"/>
          </p:cNvSpPr>
          <p:nvPr>
            <p:ph type="ftr" sz="quarter" idx="11"/>
          </p:nvPr>
        </p:nvSpPr>
        <p:spPr/>
        <p:txBody>
          <a:bodyPr/>
          <a:lstStyle/>
          <a:p>
            <a:r>
              <a:rPr lang="cs-CZ" smtClean="0"/>
              <a:t>prof. Otruba</a:t>
            </a:r>
            <a:endParaRPr lang="cs-CZ"/>
          </a:p>
        </p:txBody>
      </p:sp>
      <p:sp>
        <p:nvSpPr>
          <p:cNvPr id="9" name="Zástupný symbol pro číslo snímku 8"/>
          <p:cNvSpPr>
            <a:spLocks noGrp="1"/>
          </p:cNvSpPr>
          <p:nvPr>
            <p:ph type="sldNum" sz="quarter" idx="12"/>
          </p:nvPr>
        </p:nvSpPr>
        <p:spPr/>
        <p:txBody>
          <a:bodyPr/>
          <a:lstStyle/>
          <a:p>
            <a:fld id="{A229F504-3BAF-467C-8F21-334C0A71552D}"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r>
              <a:rPr lang="cs-CZ" smtClean="0"/>
              <a:t>2010</a:t>
            </a:r>
            <a:endParaRPr lang="cs-CZ"/>
          </a:p>
        </p:txBody>
      </p:sp>
      <p:sp>
        <p:nvSpPr>
          <p:cNvPr id="7" name="Zástupný symbol pro číslo snímku 6"/>
          <p:cNvSpPr>
            <a:spLocks noGrp="1"/>
          </p:cNvSpPr>
          <p:nvPr>
            <p:ph type="sldNum" sz="quarter" idx="11"/>
          </p:nvPr>
        </p:nvSpPr>
        <p:spPr/>
        <p:txBody>
          <a:bodyPr rtlCol="0"/>
          <a:lstStyle/>
          <a:p>
            <a:fld id="{A229F504-3BAF-467C-8F21-334C0A71552D}" type="slidenum">
              <a:rPr lang="cs-CZ" smtClean="0"/>
              <a:pPr/>
              <a:t>‹#›</a:t>
            </a:fld>
            <a:endParaRPr lang="cs-CZ"/>
          </a:p>
        </p:txBody>
      </p:sp>
      <p:sp>
        <p:nvSpPr>
          <p:cNvPr id="8" name="Zástupný symbol pro zápatí 7"/>
          <p:cNvSpPr>
            <a:spLocks noGrp="1"/>
          </p:cNvSpPr>
          <p:nvPr>
            <p:ph type="ftr" sz="quarter" idx="12"/>
          </p:nvPr>
        </p:nvSpPr>
        <p:spPr/>
        <p:txBody>
          <a:bodyPr rtlCol="0"/>
          <a:lstStyle/>
          <a:p>
            <a:r>
              <a:rPr lang="cs-CZ" smtClean="0"/>
              <a:t>prof. Otruba</a:t>
            </a: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2010</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r>
              <a:rPr lang="cs-CZ" smtClean="0"/>
              <a:t>2010</a:t>
            </a:r>
            <a:endParaRPr lang="cs-CZ"/>
          </a:p>
        </p:txBody>
      </p:sp>
      <p:sp>
        <p:nvSpPr>
          <p:cNvPr id="22" name="Zástupný symbol pro číslo snímku 21"/>
          <p:cNvSpPr>
            <a:spLocks noGrp="1"/>
          </p:cNvSpPr>
          <p:nvPr>
            <p:ph type="sldNum" sz="quarter" idx="15"/>
          </p:nvPr>
        </p:nvSpPr>
        <p:spPr/>
        <p:txBody>
          <a:bodyPr rtlCol="0"/>
          <a:lstStyle/>
          <a:p>
            <a:fld id="{A229F504-3BAF-467C-8F21-334C0A71552D}" type="slidenum">
              <a:rPr lang="cs-CZ" smtClean="0"/>
              <a:pPr/>
              <a:t>‹#›</a:t>
            </a:fld>
            <a:endParaRPr lang="cs-CZ"/>
          </a:p>
        </p:txBody>
      </p:sp>
      <p:sp>
        <p:nvSpPr>
          <p:cNvPr id="23" name="Zástupný symbol pro zápatí 22"/>
          <p:cNvSpPr>
            <a:spLocks noGrp="1"/>
          </p:cNvSpPr>
          <p:nvPr>
            <p:ph type="ftr" sz="quarter" idx="16"/>
          </p:nvPr>
        </p:nvSpPr>
        <p:spPr/>
        <p:txBody>
          <a:bodyPr rtlCol="0"/>
          <a:lstStyle/>
          <a:p>
            <a:r>
              <a:rPr lang="cs-CZ" smtClean="0"/>
              <a:t>prof. Otruba</a:t>
            </a: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r>
              <a:rPr lang="cs-CZ" smtClean="0"/>
              <a:t>2010</a:t>
            </a:r>
            <a:endParaRPr lang="cs-CZ"/>
          </a:p>
        </p:txBody>
      </p:sp>
      <p:sp>
        <p:nvSpPr>
          <p:cNvPr id="18" name="Zástupný symbol pro číslo snímku 17"/>
          <p:cNvSpPr>
            <a:spLocks noGrp="1"/>
          </p:cNvSpPr>
          <p:nvPr>
            <p:ph type="sldNum" sz="quarter" idx="11"/>
          </p:nvPr>
        </p:nvSpPr>
        <p:spPr/>
        <p:txBody>
          <a:bodyPr rtlCol="0"/>
          <a:lstStyle/>
          <a:p>
            <a:fld id="{A229F504-3BAF-467C-8F21-334C0A71552D}" type="slidenum">
              <a:rPr lang="cs-CZ" smtClean="0"/>
              <a:pPr/>
              <a:t>‹#›</a:t>
            </a:fld>
            <a:endParaRPr lang="cs-CZ"/>
          </a:p>
        </p:txBody>
      </p:sp>
      <p:sp>
        <p:nvSpPr>
          <p:cNvPr id="21" name="Zástupný symbol pro zápatí 20"/>
          <p:cNvSpPr>
            <a:spLocks noGrp="1"/>
          </p:cNvSpPr>
          <p:nvPr>
            <p:ph type="ftr" sz="quarter" idx="12"/>
          </p:nvPr>
        </p:nvSpPr>
        <p:spPr/>
        <p:txBody>
          <a:bodyPr rtlCol="0"/>
          <a:lstStyle/>
          <a:p>
            <a:r>
              <a:rPr lang="cs-CZ" smtClean="0"/>
              <a:t>prof. Otruba</a:t>
            </a: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cs-CZ" smtClean="0"/>
              <a:t>2010</a:t>
            </a:r>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cs-CZ" smtClean="0"/>
              <a:t>prof. Otruba</a:t>
            </a:r>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29F504-3BAF-467C-8F21-334C0A71552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3.jpeg"/><Relationship Id="rId5" Type="http://schemas.openxmlformats.org/officeDocument/2006/relationships/image" Target="../media/image21.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Asterix_IV_laser"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en.wikipedia.org/wiki/Kilojoul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0.bin"/><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9.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13.bin"/><Relationship Id="rId4" Type="http://schemas.openxmlformats.org/officeDocument/2006/relationships/image" Target="../media/image4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5.wmf"/><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Lasers basics principles</a:t>
            </a:r>
            <a:endParaRPr lang="en-US" dirty="0"/>
          </a:p>
        </p:txBody>
      </p:sp>
      <p:sp>
        <p:nvSpPr>
          <p:cNvPr id="3" name="Podnadpis 2"/>
          <p:cNvSpPr>
            <a:spLocks noGrp="1"/>
          </p:cNvSpPr>
          <p:nvPr>
            <p:ph type="subTitle" idx="1"/>
          </p:nvPr>
        </p:nvSpPr>
        <p:spPr/>
        <p:txBody>
          <a:bodyPr/>
          <a:lstStyle/>
          <a:p>
            <a:r>
              <a:rPr lang="en-US" dirty="0" err="1" smtClean="0"/>
              <a:t>Vítězslav</a:t>
            </a:r>
            <a:r>
              <a:rPr lang="en-US" dirty="0" smtClean="0"/>
              <a:t> </a:t>
            </a:r>
            <a:r>
              <a:rPr lang="en-US" dirty="0" err="1" smtClean="0"/>
              <a:t>Otruba</a:t>
            </a:r>
            <a:r>
              <a:rPr lang="en-US" dirty="0" smtClean="0"/>
              <a:t>, Karel Novotný</a:t>
            </a:r>
            <a:endParaRPr lang="en-US" dirty="0"/>
          </a:p>
        </p:txBody>
      </p:sp>
      <p:sp>
        <p:nvSpPr>
          <p:cNvPr id="6" name="Zástupný symbol pro číslo snímku 5"/>
          <p:cNvSpPr>
            <a:spLocks noGrp="1"/>
          </p:cNvSpPr>
          <p:nvPr>
            <p:ph type="sldNum" sz="quarter" idx="12"/>
          </p:nvPr>
        </p:nvSpPr>
        <p:spPr/>
        <p:txBody>
          <a:bodyPr/>
          <a:lstStyle/>
          <a:p>
            <a:fld id="{A229F504-3BAF-467C-8F21-334C0A71552D}" type="slidenum">
              <a:rPr lang="en-US" smtClean="0"/>
              <a:pPr/>
              <a:t>1</a:t>
            </a:fld>
            <a:endParaRPr lang="en-US" dirty="0"/>
          </a:p>
        </p:txBody>
      </p:sp>
      <p:sp>
        <p:nvSpPr>
          <p:cNvPr id="9" name="Zástupný symbol pro zápatí 8"/>
          <p:cNvSpPr>
            <a:spLocks noGrp="1"/>
          </p:cNvSpPr>
          <p:nvPr>
            <p:ph type="ftr" sz="quarter" idx="11"/>
          </p:nvPr>
        </p:nvSpPr>
        <p:spPr/>
        <p:txBody>
          <a:bodyPr/>
          <a:lstStyle/>
          <a:p>
            <a:r>
              <a:rPr lang="en-US" dirty="0" err="1" smtClean="0"/>
              <a:t>Otruba</a:t>
            </a:r>
            <a:r>
              <a:rPr lang="en-US" dirty="0" smtClean="0"/>
              <a:t>, Novotný</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smtClean="0"/>
              <a:t>Radiative Processes cont’d</a:t>
            </a:r>
            <a:endParaRPr lang="en-US" dirty="0"/>
          </a:p>
        </p:txBody>
      </p:sp>
      <p:sp>
        <p:nvSpPr>
          <p:cNvPr id="9" name="Zástupný symbol pro datum 3"/>
          <p:cNvSpPr>
            <a:spLocks noGrp="1"/>
          </p:cNvSpPr>
          <p:nvPr>
            <p:ph type="dt" sz="half" idx="14"/>
          </p:nvPr>
        </p:nvSpPr>
        <p:spPr/>
        <p:txBody>
          <a:bodyPr/>
          <a:lstStyle/>
          <a:p>
            <a:r>
              <a:rPr lang="en-US" dirty="0" smtClean="0"/>
              <a:t>2010</a:t>
            </a:r>
            <a:endParaRPr lang="en-US" dirty="0"/>
          </a:p>
        </p:txBody>
      </p:sp>
      <p:sp>
        <p:nvSpPr>
          <p:cNvPr id="11" name="Zástupný symbol pro číslo snímku 5"/>
          <p:cNvSpPr>
            <a:spLocks noGrp="1"/>
          </p:cNvSpPr>
          <p:nvPr>
            <p:ph type="sldNum" sz="quarter" idx="15"/>
          </p:nvPr>
        </p:nvSpPr>
        <p:spPr/>
        <p:txBody>
          <a:bodyPr/>
          <a:lstStyle/>
          <a:p>
            <a:fld id="{1EDF59FE-B55B-486C-B583-6A0F64F1B3DD}" type="slidenum">
              <a:rPr lang="en-US" smtClean="0"/>
              <a:pPr/>
              <a:t>10</a:t>
            </a:fld>
            <a:endParaRPr lang="en-US" dirty="0"/>
          </a:p>
        </p:txBody>
      </p:sp>
      <p:sp>
        <p:nvSpPr>
          <p:cNvPr id="10" name="Zástupný symbol pro zápatí 4"/>
          <p:cNvSpPr>
            <a:spLocks noGrp="1"/>
          </p:cNvSpPr>
          <p:nvPr>
            <p:ph type="ftr" sz="quarter" idx="16"/>
          </p:nvPr>
        </p:nvSpPr>
        <p:spPr/>
        <p:txBody>
          <a:bodyPr/>
          <a:lstStyle/>
          <a:p>
            <a:r>
              <a:rPr lang="en-US" dirty="0" smtClean="0"/>
              <a:t>prof. </a:t>
            </a:r>
            <a:r>
              <a:rPr lang="en-US" dirty="0" err="1" smtClean="0"/>
              <a:t>Otruba</a:t>
            </a:r>
            <a:endParaRPr lang="en-US" dirty="0"/>
          </a:p>
        </p:txBody>
      </p:sp>
      <p:pic>
        <p:nvPicPr>
          <p:cNvPr id="120837" name="Picture 5" descr="aurora1a"/>
          <p:cNvPicPr>
            <a:picLocks noChangeAspect="1" noChangeArrowheads="1"/>
          </p:cNvPicPr>
          <p:nvPr/>
        </p:nvPicPr>
        <p:blipFill>
          <a:blip r:embed="rId2" cstate="print"/>
          <a:srcRect/>
          <a:stretch>
            <a:fillRect/>
          </a:stretch>
        </p:blipFill>
        <p:spPr bwMode="auto">
          <a:xfrm>
            <a:off x="2267744" y="1772816"/>
            <a:ext cx="5867400" cy="4217988"/>
          </a:xfrm>
          <a:prstGeom prst="rect">
            <a:avLst/>
          </a:prstGeom>
          <a:noFill/>
          <a:ln w="9525">
            <a:noFill/>
            <a:miter lim="800000"/>
            <a:headEnd/>
            <a:tailEnd/>
          </a:ln>
        </p:spPr>
      </p:pic>
      <p:sp>
        <p:nvSpPr>
          <p:cNvPr id="120838" name="Text Box 6"/>
          <p:cNvSpPr txBox="1">
            <a:spLocks noChangeArrowheads="1"/>
          </p:cNvSpPr>
          <p:nvPr/>
        </p:nvSpPr>
        <p:spPr bwMode="auto">
          <a:xfrm>
            <a:off x="827584" y="1988840"/>
            <a:ext cx="1317735" cy="1877437"/>
          </a:xfrm>
          <a:prstGeom prst="rect">
            <a:avLst/>
          </a:prstGeom>
          <a:noFill/>
          <a:ln w="9525">
            <a:noFill/>
            <a:miter lim="800000"/>
            <a:headEnd/>
            <a:tailEnd/>
          </a:ln>
          <a:effectLst/>
        </p:spPr>
        <p:txBody>
          <a:bodyPr wrap="square">
            <a:spAutoFit/>
          </a:bodyPr>
          <a:lstStyle/>
          <a:p>
            <a:r>
              <a:rPr lang="en-US" dirty="0"/>
              <a:t>O I lines:</a:t>
            </a:r>
          </a:p>
          <a:p>
            <a:endParaRPr lang="en-US" dirty="0"/>
          </a:p>
          <a:p>
            <a:r>
              <a:rPr lang="en-US" sz="2000" baseline="30000" dirty="0" err="1">
                <a:latin typeface="Times New Roman" pitchFamily="18" charset="0"/>
              </a:rPr>
              <a:t>3</a:t>
            </a:r>
            <a:r>
              <a:rPr lang="en-US" sz="2000" dirty="0" err="1">
                <a:latin typeface="Times New Roman" pitchFamily="18" charset="0"/>
              </a:rPr>
              <a:t>P</a:t>
            </a:r>
            <a:r>
              <a:rPr lang="en-US" sz="2000" baseline="-25000" dirty="0" err="1">
                <a:latin typeface="Times New Roman" pitchFamily="18" charset="0"/>
              </a:rPr>
              <a:t>1</a:t>
            </a:r>
            <a:r>
              <a:rPr lang="en-US" sz="2000" dirty="0" err="1">
                <a:latin typeface="Times New Roman" pitchFamily="18" charset="0"/>
              </a:rPr>
              <a:t>-</a:t>
            </a:r>
            <a:r>
              <a:rPr lang="en-US" sz="2000" baseline="30000" dirty="0" err="1">
                <a:latin typeface="Times New Roman" pitchFamily="18" charset="0"/>
              </a:rPr>
              <a:t>1</a:t>
            </a:r>
            <a:r>
              <a:rPr lang="en-US" sz="2000" dirty="0" err="1">
                <a:latin typeface="Times New Roman" pitchFamily="18" charset="0"/>
              </a:rPr>
              <a:t>D</a:t>
            </a:r>
            <a:r>
              <a:rPr lang="en-US" sz="2000" baseline="-25000" dirty="0" err="1">
                <a:latin typeface="Times New Roman" pitchFamily="18" charset="0"/>
              </a:rPr>
              <a:t>2</a:t>
            </a:r>
            <a:endParaRPr lang="en-US" sz="2000" baseline="-25000" dirty="0">
              <a:solidFill>
                <a:srgbClr val="FF0000"/>
              </a:solidFill>
              <a:latin typeface="Times New Roman" pitchFamily="18" charset="0"/>
            </a:endParaRPr>
          </a:p>
          <a:p>
            <a:r>
              <a:rPr lang="en-US" sz="2000" baseline="30000" dirty="0" err="1">
                <a:latin typeface="Times New Roman" pitchFamily="18" charset="0"/>
              </a:rPr>
              <a:t>3</a:t>
            </a:r>
            <a:r>
              <a:rPr lang="en-US" sz="2000" dirty="0" err="1">
                <a:latin typeface="Times New Roman" pitchFamily="18" charset="0"/>
              </a:rPr>
              <a:t>P</a:t>
            </a:r>
            <a:r>
              <a:rPr lang="en-US" sz="2000" baseline="-25000" dirty="0" err="1">
                <a:latin typeface="Times New Roman" pitchFamily="18" charset="0"/>
              </a:rPr>
              <a:t>2</a:t>
            </a:r>
            <a:r>
              <a:rPr lang="en-US" sz="2000" dirty="0" err="1">
                <a:latin typeface="Times New Roman" pitchFamily="18" charset="0"/>
              </a:rPr>
              <a:t>-</a:t>
            </a:r>
            <a:r>
              <a:rPr lang="en-US" sz="2000" baseline="30000" dirty="0" err="1">
                <a:latin typeface="Times New Roman" pitchFamily="18" charset="0"/>
              </a:rPr>
              <a:t>1</a:t>
            </a:r>
            <a:r>
              <a:rPr lang="en-US" sz="2000" dirty="0" err="1">
                <a:latin typeface="Times New Roman" pitchFamily="18" charset="0"/>
              </a:rPr>
              <a:t>D</a:t>
            </a:r>
            <a:r>
              <a:rPr lang="en-US" sz="2000" baseline="-25000" dirty="0" err="1">
                <a:latin typeface="Times New Roman" pitchFamily="18" charset="0"/>
              </a:rPr>
              <a:t>2</a:t>
            </a:r>
            <a:endParaRPr lang="en-US" sz="2000" baseline="-25000" dirty="0">
              <a:latin typeface="Times New Roman" pitchFamily="18" charset="0"/>
            </a:endParaRPr>
          </a:p>
          <a:p>
            <a:endParaRPr lang="en-US" sz="2000" dirty="0">
              <a:latin typeface="Times New Roman" pitchFamily="18" charset="0"/>
            </a:endParaRPr>
          </a:p>
          <a:p>
            <a:r>
              <a:rPr lang="en-US" sz="2000" baseline="30000" dirty="0" err="1">
                <a:latin typeface="Times New Roman" pitchFamily="18" charset="0"/>
              </a:rPr>
              <a:t>1</a:t>
            </a:r>
            <a:r>
              <a:rPr lang="en-US" sz="2000" dirty="0" err="1">
                <a:latin typeface="Times New Roman" pitchFamily="18" charset="0"/>
              </a:rPr>
              <a:t>D</a:t>
            </a:r>
            <a:r>
              <a:rPr lang="en-US" sz="2000" baseline="-25000" dirty="0" err="1">
                <a:latin typeface="Times New Roman" pitchFamily="18" charset="0"/>
              </a:rPr>
              <a:t>2</a:t>
            </a:r>
            <a:r>
              <a:rPr lang="en-US" sz="2000" dirty="0" err="1">
                <a:latin typeface="Times New Roman" pitchFamily="18" charset="0"/>
              </a:rPr>
              <a:t>-</a:t>
            </a:r>
            <a:r>
              <a:rPr lang="en-US" sz="2000" baseline="30000" dirty="0" err="1">
                <a:latin typeface="Times New Roman" pitchFamily="18" charset="0"/>
              </a:rPr>
              <a:t>1</a:t>
            </a:r>
            <a:r>
              <a:rPr lang="en-US" sz="2000" dirty="0" err="1">
                <a:latin typeface="Times New Roman" pitchFamily="18" charset="0"/>
              </a:rPr>
              <a:t>S</a:t>
            </a:r>
            <a:r>
              <a:rPr lang="en-US" sz="2000" baseline="-25000" dirty="0" err="1">
                <a:latin typeface="Times New Roman" pitchFamily="18" charset="0"/>
              </a:rPr>
              <a:t>0</a:t>
            </a:r>
            <a:endParaRPr lang="en-US" sz="2000" baseline="-25000" dirty="0">
              <a:latin typeface="Times New Roman" pitchFamily="18" charset="0"/>
            </a:endParaRPr>
          </a:p>
        </p:txBody>
      </p:sp>
      <p:sp>
        <p:nvSpPr>
          <p:cNvPr id="120839" name="AutoShape 7"/>
          <p:cNvSpPr>
            <a:spLocks noChangeArrowheads="1"/>
          </p:cNvSpPr>
          <p:nvPr/>
        </p:nvSpPr>
        <p:spPr bwMode="auto">
          <a:xfrm>
            <a:off x="2057400" y="2895600"/>
            <a:ext cx="3048000" cy="228600"/>
          </a:xfrm>
          <a:prstGeom prst="rightArrow">
            <a:avLst>
              <a:gd name="adj1" fmla="val 29167"/>
              <a:gd name="adj2" fmla="val 328086"/>
            </a:avLst>
          </a:prstGeom>
          <a:noFill/>
          <a:ln w="9525">
            <a:solidFill>
              <a:srgbClr val="FF0000"/>
            </a:solidFill>
            <a:miter lim="800000"/>
            <a:headEnd/>
            <a:tailEnd/>
          </a:ln>
          <a:effectLst/>
        </p:spPr>
        <p:txBody>
          <a:bodyPr wrap="none" anchor="ctr"/>
          <a:lstStyle/>
          <a:p>
            <a:endParaRPr lang="en-US" dirty="0"/>
          </a:p>
        </p:txBody>
      </p:sp>
      <p:sp>
        <p:nvSpPr>
          <p:cNvPr id="120840" name="AutoShape 8"/>
          <p:cNvSpPr>
            <a:spLocks noChangeArrowheads="1"/>
          </p:cNvSpPr>
          <p:nvPr/>
        </p:nvSpPr>
        <p:spPr bwMode="auto">
          <a:xfrm rot="1500000">
            <a:off x="2063750" y="4310063"/>
            <a:ext cx="2133600" cy="228600"/>
          </a:xfrm>
          <a:prstGeom prst="rightArrow">
            <a:avLst>
              <a:gd name="adj1" fmla="val 29167"/>
              <a:gd name="adj2" fmla="val 229660"/>
            </a:avLst>
          </a:prstGeom>
          <a:noFill/>
          <a:ln w="9525">
            <a:solidFill>
              <a:srgbClr val="00FF00"/>
            </a:solidFill>
            <a:miter lim="800000"/>
            <a:headEnd/>
            <a:tailEnd/>
          </a:ln>
          <a:effectLst/>
        </p:spPr>
        <p:txBody>
          <a:bodyPr wrap="none" anchor="ctr"/>
          <a:lstStyle/>
          <a:p>
            <a:endParaRPr lang="en-US" dirty="0"/>
          </a:p>
        </p:txBody>
      </p:sp>
      <p:sp>
        <p:nvSpPr>
          <p:cNvPr id="120841" name="Text Box 9"/>
          <p:cNvSpPr txBox="1">
            <a:spLocks noChangeArrowheads="1"/>
          </p:cNvSpPr>
          <p:nvPr/>
        </p:nvSpPr>
        <p:spPr bwMode="auto">
          <a:xfrm>
            <a:off x="2346325" y="2393950"/>
            <a:ext cx="529312" cy="369332"/>
          </a:xfrm>
          <a:prstGeom prst="rect">
            <a:avLst/>
          </a:prstGeom>
          <a:noFill/>
          <a:ln w="9525">
            <a:noFill/>
            <a:miter lim="800000"/>
            <a:headEnd/>
            <a:tailEnd/>
          </a:ln>
          <a:effectLst/>
        </p:spPr>
        <p:txBody>
          <a:bodyPr wrap="none">
            <a:spAutoFit/>
          </a:bodyPr>
          <a:lstStyle/>
          <a:p>
            <a:r>
              <a:rPr lang="en-US" dirty="0" err="1">
                <a:solidFill>
                  <a:srgbClr val="FF5050"/>
                </a:solidFill>
              </a:rPr>
              <a:t>M1</a:t>
            </a:r>
            <a:endParaRPr lang="en-US" dirty="0">
              <a:solidFill>
                <a:srgbClr val="FF5050"/>
              </a:solidFill>
            </a:endParaRPr>
          </a:p>
        </p:txBody>
      </p:sp>
      <p:sp>
        <p:nvSpPr>
          <p:cNvPr id="120842" name="Text Box 10"/>
          <p:cNvSpPr txBox="1">
            <a:spLocks noChangeArrowheads="1"/>
          </p:cNvSpPr>
          <p:nvPr/>
        </p:nvSpPr>
        <p:spPr bwMode="auto">
          <a:xfrm>
            <a:off x="2286000" y="3505200"/>
            <a:ext cx="635000" cy="369332"/>
          </a:xfrm>
          <a:prstGeom prst="rect">
            <a:avLst/>
          </a:prstGeom>
          <a:noFill/>
          <a:ln w="9525">
            <a:noFill/>
            <a:miter lim="800000"/>
            <a:headEnd/>
            <a:tailEnd/>
          </a:ln>
          <a:effectLst/>
        </p:spPr>
        <p:txBody>
          <a:bodyPr>
            <a:spAutoFit/>
          </a:bodyPr>
          <a:lstStyle/>
          <a:p>
            <a:r>
              <a:rPr lang="en-US" dirty="0" err="1">
                <a:solidFill>
                  <a:srgbClr val="33CC33"/>
                </a:solidFill>
              </a:rPr>
              <a:t>E2</a:t>
            </a:r>
            <a:endParaRPr lang="en-US" dirty="0">
              <a:solidFill>
                <a:srgbClr val="33CC33"/>
              </a:solidFill>
            </a:endParaRPr>
          </a:p>
        </p:txBody>
      </p:sp>
      <p:sp>
        <p:nvSpPr>
          <p:cNvPr id="12" name="TextovéPole 11"/>
          <p:cNvSpPr txBox="1"/>
          <p:nvPr/>
        </p:nvSpPr>
        <p:spPr>
          <a:xfrm>
            <a:off x="3491880" y="4941168"/>
            <a:ext cx="1273105" cy="369332"/>
          </a:xfrm>
          <a:prstGeom prst="rect">
            <a:avLst/>
          </a:prstGeom>
          <a:noFill/>
        </p:spPr>
        <p:txBody>
          <a:bodyPr wrap="none" rtlCol="0">
            <a:spAutoFit/>
          </a:bodyPr>
          <a:lstStyle/>
          <a:p>
            <a:r>
              <a:rPr lang="en-US" dirty="0" smtClean="0"/>
              <a:t>557,7 nm</a:t>
            </a:r>
            <a:endParaRPr lang="en-US" dirty="0"/>
          </a:p>
        </p:txBody>
      </p:sp>
      <p:sp>
        <p:nvSpPr>
          <p:cNvPr id="13" name="TextovéPole 12"/>
          <p:cNvSpPr txBox="1"/>
          <p:nvPr/>
        </p:nvSpPr>
        <p:spPr>
          <a:xfrm>
            <a:off x="5220072" y="2996952"/>
            <a:ext cx="1053494" cy="369332"/>
          </a:xfrm>
          <a:prstGeom prst="rect">
            <a:avLst/>
          </a:prstGeom>
          <a:noFill/>
        </p:spPr>
        <p:txBody>
          <a:bodyPr wrap="none" rtlCol="0">
            <a:spAutoFit/>
          </a:bodyPr>
          <a:lstStyle/>
          <a:p>
            <a:r>
              <a:rPr lang="en-US" dirty="0" smtClean="0"/>
              <a:t>630 nm</a:t>
            </a:r>
            <a:endParaRPr lang="en-US" dirty="0"/>
          </a:p>
        </p:txBody>
      </p:sp>
      <p:sp>
        <p:nvSpPr>
          <p:cNvPr id="14" name="TextovéPole 13"/>
          <p:cNvSpPr txBox="1"/>
          <p:nvPr/>
        </p:nvSpPr>
        <p:spPr>
          <a:xfrm>
            <a:off x="2843808" y="5229200"/>
            <a:ext cx="1728192" cy="400110"/>
          </a:xfrm>
          <a:prstGeom prst="rect">
            <a:avLst/>
          </a:prstGeom>
          <a:noFill/>
        </p:spPr>
        <p:txBody>
          <a:bodyPr wrap="square" rtlCol="0">
            <a:spAutoFit/>
          </a:bodyPr>
          <a:lstStyle/>
          <a:p>
            <a:r>
              <a:rPr lang="en-US" sz="1000" dirty="0" smtClean="0"/>
              <a:t>mean lifetime exc. state 0,7 s</a:t>
            </a:r>
            <a:endParaRPr lang="en-US" sz="1000" dirty="0"/>
          </a:p>
        </p:txBody>
      </p:sp>
      <p:sp>
        <p:nvSpPr>
          <p:cNvPr id="15" name="TextovéPole 14"/>
          <p:cNvSpPr txBox="1"/>
          <p:nvPr/>
        </p:nvSpPr>
        <p:spPr>
          <a:xfrm>
            <a:off x="5148064" y="3501008"/>
            <a:ext cx="1728192" cy="400110"/>
          </a:xfrm>
          <a:prstGeom prst="rect">
            <a:avLst/>
          </a:prstGeom>
          <a:noFill/>
        </p:spPr>
        <p:txBody>
          <a:bodyPr wrap="square" rtlCol="0">
            <a:spAutoFit/>
          </a:bodyPr>
          <a:lstStyle/>
          <a:p>
            <a:r>
              <a:rPr lang="en-US" sz="1000" dirty="0" smtClean="0"/>
              <a:t>mean lifetime exc. state 110 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0837"/>
                                        </p:tgtEl>
                                        <p:attrNameLst>
                                          <p:attrName>style.visibility</p:attrName>
                                        </p:attrNameLst>
                                      </p:cBhvr>
                                      <p:to>
                                        <p:strVal val="visible"/>
                                      </p:to>
                                    </p:set>
                                    <p:anim calcmode="lin" valueType="num">
                                      <p:cBhvr>
                                        <p:cTn id="7" dur="500" fill="hold"/>
                                        <p:tgtEl>
                                          <p:spTgt spid="120837"/>
                                        </p:tgtEl>
                                        <p:attrNameLst>
                                          <p:attrName>ppt_w</p:attrName>
                                        </p:attrNameLst>
                                      </p:cBhvr>
                                      <p:tavLst>
                                        <p:tav tm="0">
                                          <p:val>
                                            <p:fltVal val="0"/>
                                          </p:val>
                                        </p:tav>
                                        <p:tav tm="100000">
                                          <p:val>
                                            <p:strVal val="#ppt_w"/>
                                          </p:val>
                                        </p:tav>
                                      </p:tavLst>
                                    </p:anim>
                                    <p:anim calcmode="lin" valueType="num">
                                      <p:cBhvr>
                                        <p:cTn id="8" dur="500" fill="hold"/>
                                        <p:tgtEl>
                                          <p:spTgt spid="12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2"/>
          </p:nvPr>
        </p:nvSpPr>
        <p:spPr/>
        <p:txBody>
          <a:bodyPr/>
          <a:lstStyle/>
          <a:p>
            <a:pPr>
              <a:defRPr/>
            </a:pPr>
            <a:fld id="{E4D2CBD5-AA6D-4924-8450-CBE01855BC67}" type="slidenum">
              <a:rPr lang="en-US" smtClean="0"/>
              <a:pPr>
                <a:defRPr/>
              </a:pPr>
              <a:t>11</a:t>
            </a:fld>
            <a:endParaRPr lang="en-US" dirty="0"/>
          </a:p>
        </p:txBody>
      </p:sp>
      <p:sp>
        <p:nvSpPr>
          <p:cNvPr id="11268" name="Rectangle 4"/>
          <p:cNvSpPr>
            <a:spLocks noGrp="1" noChangeArrowheads="1"/>
          </p:cNvSpPr>
          <p:nvPr>
            <p:ph type="title"/>
          </p:nvPr>
        </p:nvSpPr>
        <p:spPr>
          <a:xfrm>
            <a:off x="323528" y="44624"/>
            <a:ext cx="8229600" cy="1139825"/>
          </a:xfrm>
        </p:spPr>
        <p:txBody>
          <a:bodyPr/>
          <a:lstStyle/>
          <a:p>
            <a:pPr>
              <a:defRPr/>
            </a:pPr>
            <a:r>
              <a:rPr lang="en-US" sz="3200" dirty="0" smtClean="0"/>
              <a:t>spontaneous emissions</a:t>
            </a:r>
            <a:endParaRPr lang="en-US" dirty="0" smtClean="0"/>
          </a:p>
        </p:txBody>
      </p:sp>
      <p:sp>
        <p:nvSpPr>
          <p:cNvPr id="11280" name="Rectangle 16"/>
          <p:cNvSpPr>
            <a:spLocks noGrp="1" noChangeArrowheads="1"/>
          </p:cNvSpPr>
          <p:nvPr>
            <p:ph type="body" sz="half" idx="1"/>
          </p:nvPr>
        </p:nvSpPr>
        <p:spPr>
          <a:xfrm>
            <a:off x="179512" y="1556792"/>
            <a:ext cx="4110608" cy="4968552"/>
          </a:xfrm>
        </p:spPr>
        <p:txBody>
          <a:bodyPr>
            <a:normAutofit fontScale="92500" lnSpcReduction="10000"/>
          </a:bodyPr>
          <a:lstStyle/>
          <a:p>
            <a:pPr>
              <a:defRPr/>
            </a:pPr>
            <a:r>
              <a:rPr lang="en-US" sz="2800" dirty="0" smtClean="0"/>
              <a:t>Probability of photon absorption :</a:t>
            </a:r>
          </a:p>
          <a:p>
            <a:pPr eaLnBrk="1" hangingPunct="1">
              <a:buFont typeface="Wingdings" pitchFamily="2" charset="2"/>
              <a:buNone/>
              <a:defRPr/>
            </a:pPr>
            <a:r>
              <a:rPr lang="en-US" sz="2800" dirty="0" smtClean="0"/>
              <a:t>	</a:t>
            </a:r>
            <a:r>
              <a:rPr lang="en-US" sz="2800" dirty="0" err="1" smtClean="0"/>
              <a:t>w</a:t>
            </a:r>
            <a:r>
              <a:rPr lang="en-US" sz="2800" baseline="-25000" dirty="0" err="1" smtClean="0"/>
              <a:t>01</a:t>
            </a:r>
            <a:r>
              <a:rPr lang="en-US" sz="2800" dirty="0" smtClean="0"/>
              <a:t>=</a:t>
            </a:r>
            <a:r>
              <a:rPr lang="en-US" sz="2800" dirty="0" err="1" smtClean="0"/>
              <a:t>n</a:t>
            </a:r>
            <a:r>
              <a:rPr lang="en-US" sz="2800" baseline="-25000" dirty="0" err="1" smtClean="0"/>
              <a:t>0</a:t>
            </a:r>
            <a:r>
              <a:rPr lang="en-US" sz="2800" dirty="0" err="1" smtClean="0"/>
              <a:t>ρ</a:t>
            </a:r>
            <a:r>
              <a:rPr lang="en-US" sz="2800" dirty="0" smtClean="0"/>
              <a:t>(</a:t>
            </a:r>
            <a:r>
              <a:rPr lang="en-US" sz="2800" dirty="0" smtClean="0">
                <a:latin typeface="Times New Roman" pitchFamily="18" charset="0"/>
              </a:rPr>
              <a:t>ν</a:t>
            </a:r>
            <a:r>
              <a:rPr lang="en-US" sz="2800" dirty="0" smtClean="0"/>
              <a:t>)</a:t>
            </a:r>
            <a:r>
              <a:rPr lang="en-US" sz="2800" dirty="0" err="1" smtClean="0"/>
              <a:t>B</a:t>
            </a:r>
            <a:r>
              <a:rPr lang="en-US" sz="2800" baseline="-25000" dirty="0" err="1" smtClean="0"/>
              <a:t>01</a:t>
            </a:r>
            <a:endParaRPr lang="en-US" sz="2800" baseline="-25000" dirty="0" smtClean="0"/>
          </a:p>
          <a:p>
            <a:pPr eaLnBrk="1" hangingPunct="1">
              <a:buFont typeface="Wingdings" pitchFamily="2" charset="2"/>
              <a:buNone/>
              <a:defRPr/>
            </a:pPr>
            <a:endParaRPr lang="en-US" sz="2800" dirty="0" smtClean="0"/>
          </a:p>
          <a:p>
            <a:pPr>
              <a:defRPr/>
            </a:pPr>
            <a:r>
              <a:rPr lang="en-US" sz="2800" dirty="0" smtClean="0"/>
              <a:t>Probability of spontaneous emissions :</a:t>
            </a:r>
          </a:p>
          <a:p>
            <a:pPr eaLnBrk="1" hangingPunct="1">
              <a:buFont typeface="Wingdings" pitchFamily="2" charset="2"/>
              <a:buNone/>
              <a:defRPr/>
            </a:pPr>
            <a:r>
              <a:rPr lang="en-US" sz="2800" dirty="0" smtClean="0"/>
              <a:t>	</a:t>
            </a:r>
            <a:r>
              <a:rPr lang="en-US" sz="2800" dirty="0" err="1" smtClean="0"/>
              <a:t>w</a:t>
            </a:r>
            <a:r>
              <a:rPr lang="en-US" sz="2800" baseline="-25000" dirty="0" err="1" smtClean="0"/>
              <a:t>10</a:t>
            </a:r>
            <a:r>
              <a:rPr lang="en-US" sz="2800" dirty="0" smtClean="0"/>
              <a:t>=</a:t>
            </a:r>
            <a:r>
              <a:rPr lang="en-US" sz="2800" dirty="0" err="1" smtClean="0"/>
              <a:t>n</a:t>
            </a:r>
            <a:r>
              <a:rPr lang="en-US" sz="2800" baseline="-25000" dirty="0" err="1" smtClean="0"/>
              <a:t>1</a:t>
            </a:r>
            <a:r>
              <a:rPr lang="en-US" sz="2800" dirty="0" err="1" smtClean="0"/>
              <a:t>A</a:t>
            </a:r>
            <a:r>
              <a:rPr lang="en-US" sz="2800" baseline="-25000" dirty="0" err="1" smtClean="0"/>
              <a:t>10</a:t>
            </a:r>
            <a:endParaRPr lang="en-US" sz="2800" baseline="-25000" dirty="0" smtClean="0"/>
          </a:p>
          <a:p>
            <a:pPr lvl="0">
              <a:buClr>
                <a:srgbClr val="4F81BD"/>
              </a:buClr>
              <a:buNone/>
              <a:defRPr/>
            </a:pPr>
            <a:endParaRPr lang="en-US" sz="1400" dirty="0" smtClean="0">
              <a:solidFill>
                <a:prstClr val="black"/>
              </a:solidFill>
            </a:endParaRPr>
          </a:p>
          <a:p>
            <a:pPr lvl="0">
              <a:buClr>
                <a:srgbClr val="4F81BD"/>
              </a:buClr>
              <a:buNone/>
              <a:defRPr/>
            </a:pPr>
            <a:r>
              <a:rPr lang="en-US" sz="1200" dirty="0" smtClean="0">
                <a:solidFill>
                  <a:schemeClr val="accent1">
                    <a:lumMod val="75000"/>
                  </a:schemeClr>
                </a:solidFill>
              </a:rPr>
              <a:t>ρ(</a:t>
            </a:r>
            <a:r>
              <a:rPr lang="en-US" sz="1200" dirty="0" smtClean="0">
                <a:solidFill>
                  <a:schemeClr val="accent1">
                    <a:lumMod val="75000"/>
                  </a:schemeClr>
                </a:solidFill>
                <a:latin typeface="Times New Roman" pitchFamily="18" charset="0"/>
              </a:rPr>
              <a:t>ν</a:t>
            </a:r>
            <a:r>
              <a:rPr lang="en-US" sz="1200" dirty="0" smtClean="0">
                <a:solidFill>
                  <a:schemeClr val="accent1">
                    <a:lumMod val="75000"/>
                  </a:schemeClr>
                </a:solidFill>
              </a:rPr>
              <a:t>) – spectral density of radiation with frequency </a:t>
            </a:r>
            <a:r>
              <a:rPr lang="en-US" sz="1200" dirty="0" smtClean="0">
                <a:solidFill>
                  <a:schemeClr val="accent1">
                    <a:lumMod val="75000"/>
                  </a:schemeClr>
                </a:solidFill>
                <a:latin typeface="Times New Roman" pitchFamily="18" charset="0"/>
              </a:rPr>
              <a:t>ν</a:t>
            </a:r>
          </a:p>
          <a:p>
            <a:pPr lvl="0">
              <a:buClr>
                <a:srgbClr val="4F81BD"/>
              </a:buClr>
              <a:buNone/>
              <a:defRPr/>
            </a:pPr>
            <a:endParaRPr lang="en-US" sz="1200" dirty="0" smtClean="0">
              <a:solidFill>
                <a:schemeClr val="accent1">
                  <a:lumMod val="75000"/>
                </a:schemeClr>
              </a:solidFill>
            </a:endParaRPr>
          </a:p>
          <a:p>
            <a:pPr lvl="0">
              <a:buClr>
                <a:srgbClr val="4F81BD"/>
              </a:buClr>
              <a:buNone/>
              <a:defRPr/>
            </a:pPr>
            <a:r>
              <a:rPr lang="en-US" sz="1200" dirty="0" err="1" smtClean="0">
                <a:solidFill>
                  <a:schemeClr val="accent1">
                    <a:lumMod val="75000"/>
                  </a:schemeClr>
                </a:solidFill>
              </a:rPr>
              <a:t>B</a:t>
            </a:r>
            <a:r>
              <a:rPr lang="en-US" sz="1200" baseline="-25000" dirty="0" err="1" smtClean="0">
                <a:solidFill>
                  <a:schemeClr val="accent1">
                    <a:lumMod val="75000"/>
                  </a:schemeClr>
                </a:solidFill>
              </a:rPr>
              <a:t>01</a:t>
            </a:r>
            <a:r>
              <a:rPr lang="en-US" sz="1200" baseline="-25000" dirty="0" smtClean="0">
                <a:solidFill>
                  <a:schemeClr val="accent1">
                    <a:lumMod val="75000"/>
                  </a:schemeClr>
                </a:solidFill>
              </a:rPr>
              <a:t> </a:t>
            </a:r>
            <a:r>
              <a:rPr lang="en-US" sz="1200" dirty="0" smtClean="0">
                <a:solidFill>
                  <a:schemeClr val="accent1">
                    <a:lumMod val="75000"/>
                  </a:schemeClr>
                </a:solidFill>
              </a:rPr>
              <a:t>– Einstein coefficient of absorption</a:t>
            </a:r>
          </a:p>
          <a:p>
            <a:pPr lvl="0">
              <a:buClr>
                <a:srgbClr val="4F81BD"/>
              </a:buClr>
              <a:buNone/>
              <a:defRPr/>
            </a:pPr>
            <a:endParaRPr lang="en-US" sz="1200" dirty="0" smtClean="0">
              <a:solidFill>
                <a:schemeClr val="accent1">
                  <a:lumMod val="75000"/>
                </a:schemeClr>
              </a:solidFill>
            </a:endParaRPr>
          </a:p>
          <a:p>
            <a:pPr lvl="0">
              <a:buClr>
                <a:srgbClr val="4F81BD"/>
              </a:buClr>
              <a:buNone/>
              <a:defRPr/>
            </a:pPr>
            <a:r>
              <a:rPr lang="en-US" sz="1200" dirty="0" err="1" smtClean="0">
                <a:solidFill>
                  <a:schemeClr val="accent1">
                    <a:lumMod val="75000"/>
                  </a:schemeClr>
                </a:solidFill>
              </a:rPr>
              <a:t>A</a:t>
            </a:r>
            <a:r>
              <a:rPr lang="en-US" sz="1200" baseline="-25000" dirty="0" err="1" smtClean="0">
                <a:solidFill>
                  <a:schemeClr val="accent1">
                    <a:lumMod val="75000"/>
                  </a:schemeClr>
                </a:solidFill>
              </a:rPr>
              <a:t>10</a:t>
            </a:r>
            <a:r>
              <a:rPr lang="en-US" sz="1200" dirty="0" smtClean="0">
                <a:solidFill>
                  <a:schemeClr val="accent1">
                    <a:lumMod val="75000"/>
                  </a:schemeClr>
                </a:solidFill>
              </a:rPr>
              <a:t> – Einstein coefficient of spontaneous emission</a:t>
            </a:r>
            <a:endParaRPr lang="en-US" sz="2800" dirty="0" smtClean="0"/>
          </a:p>
          <a:p>
            <a:pPr eaLnBrk="1" hangingPunct="1">
              <a:buFont typeface="Wingdings" pitchFamily="2" charset="2"/>
              <a:buNone/>
              <a:defRPr/>
            </a:pPr>
            <a:endParaRPr lang="en-US" sz="2800" dirty="0" smtClean="0"/>
          </a:p>
        </p:txBody>
      </p:sp>
      <p:pic>
        <p:nvPicPr>
          <p:cNvPr id="11271" name="Picture 19" descr="a_m"/>
          <p:cNvPicPr>
            <a:picLocks noChangeAspect="1" noChangeArrowheads="1" noCrop="1"/>
          </p:cNvPicPr>
          <p:nvPr/>
        </p:nvPicPr>
        <p:blipFill>
          <a:blip r:embed="rId2" cstate="print"/>
          <a:srcRect/>
          <a:stretch>
            <a:fillRect/>
          </a:stretch>
        </p:blipFill>
        <p:spPr bwMode="auto">
          <a:xfrm>
            <a:off x="4355976" y="1988840"/>
            <a:ext cx="4086225" cy="3276600"/>
          </a:xfrm>
          <a:prstGeom prst="rect">
            <a:avLst/>
          </a:prstGeom>
          <a:noFill/>
          <a:ln w="9525">
            <a:noFill/>
            <a:miter lim="800000"/>
            <a:headEnd/>
            <a:tailEnd/>
          </a:ln>
        </p:spPr>
      </p:pic>
      <p:sp>
        <p:nvSpPr>
          <p:cNvPr id="8" name="Zástupný symbol pro datum 7"/>
          <p:cNvSpPr>
            <a:spLocks noGrp="1"/>
          </p:cNvSpPr>
          <p:nvPr>
            <p:ph type="dt" sz="half" idx="10"/>
          </p:nvPr>
        </p:nvSpPr>
        <p:spPr/>
        <p:txBody>
          <a:bodyPr/>
          <a:lstStyle/>
          <a:p>
            <a:pPr>
              <a:defRPr/>
            </a:pPr>
            <a:r>
              <a:rPr lang="en-US" dirty="0" smtClean="0"/>
              <a:t>2010</a:t>
            </a:r>
            <a:endParaRPr lang="en-US" dirty="0"/>
          </a:p>
        </p:txBody>
      </p:sp>
      <p:sp>
        <p:nvSpPr>
          <p:cNvPr id="9" name="Zástupný symbol pro zápatí 8"/>
          <p:cNvSpPr>
            <a:spLocks noGrp="1"/>
          </p:cNvSpPr>
          <p:nvPr>
            <p:ph type="ftr" sz="quarter" idx="11"/>
          </p:nvPr>
        </p:nvSpPr>
        <p:spPr/>
        <p:txBody>
          <a:bodyPr/>
          <a:lstStyle/>
          <a:p>
            <a:pPr>
              <a:defRPr/>
            </a:pPr>
            <a:r>
              <a:rPr lang="en-US" dirty="0" smtClean="0"/>
              <a:t>prof. </a:t>
            </a:r>
            <a:r>
              <a:rPr lang="en-US" dirty="0" err="1" smtClean="0"/>
              <a:t>Otruba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6"/>
          <p:cNvSpPr>
            <a:spLocks noGrp="1"/>
          </p:cNvSpPr>
          <p:nvPr>
            <p:ph type="sldNum" sz="quarter" idx="12"/>
          </p:nvPr>
        </p:nvSpPr>
        <p:spPr/>
        <p:txBody>
          <a:bodyPr/>
          <a:lstStyle/>
          <a:p>
            <a:pPr>
              <a:defRPr/>
            </a:pPr>
            <a:fld id="{03B2BDED-78E5-478F-A6D0-122FCB00A6BA}" type="slidenum">
              <a:rPr lang="cs-CZ"/>
              <a:pPr>
                <a:defRPr/>
              </a:pPr>
              <a:t>12</a:t>
            </a:fld>
            <a:endParaRPr lang="cs-CZ"/>
          </a:p>
        </p:txBody>
      </p:sp>
      <p:sp>
        <p:nvSpPr>
          <p:cNvPr id="15362" name="Rectangle 2"/>
          <p:cNvSpPr>
            <a:spLocks noGrp="1" noChangeArrowheads="1"/>
          </p:cNvSpPr>
          <p:nvPr>
            <p:ph type="title"/>
          </p:nvPr>
        </p:nvSpPr>
        <p:spPr/>
        <p:txBody>
          <a:bodyPr/>
          <a:lstStyle/>
          <a:p>
            <a:pPr>
              <a:defRPr/>
            </a:pPr>
            <a:r>
              <a:rPr lang="cs-CZ" dirty="0" err="1"/>
              <a:t>Stimulated</a:t>
            </a:r>
            <a:r>
              <a:rPr lang="cs-CZ" dirty="0"/>
              <a:t> </a:t>
            </a:r>
            <a:r>
              <a:rPr lang="cs-CZ" dirty="0" err="1"/>
              <a:t>emission</a:t>
            </a:r>
            <a:endParaRPr lang="cs-CZ" dirty="0" smtClean="0"/>
          </a:p>
        </p:txBody>
      </p:sp>
      <p:sp>
        <p:nvSpPr>
          <p:cNvPr id="15366" name="Rectangle 6"/>
          <p:cNvSpPr>
            <a:spLocks noGrp="1" noChangeArrowheads="1"/>
          </p:cNvSpPr>
          <p:nvPr>
            <p:ph type="body" sz="half" idx="1"/>
          </p:nvPr>
        </p:nvSpPr>
        <p:spPr>
          <a:xfrm>
            <a:off x="251520" y="1600200"/>
            <a:ext cx="4248472" cy="5069160"/>
          </a:xfrm>
        </p:spPr>
        <p:txBody>
          <a:bodyPr>
            <a:normAutofit/>
          </a:bodyPr>
          <a:lstStyle/>
          <a:p>
            <a:pPr>
              <a:defRPr/>
            </a:pPr>
            <a:r>
              <a:rPr lang="cs-CZ" sz="2800" dirty="0"/>
              <a:t>Probability </a:t>
            </a:r>
            <a:r>
              <a:rPr lang="cs-CZ" sz="2800" dirty="0" err="1"/>
              <a:t>of</a:t>
            </a:r>
            <a:r>
              <a:rPr lang="cs-CZ" sz="2800" dirty="0"/>
              <a:t> </a:t>
            </a:r>
            <a:r>
              <a:rPr lang="cs-CZ" sz="2800" dirty="0" err="1"/>
              <a:t>stimulated</a:t>
            </a:r>
            <a:r>
              <a:rPr lang="cs-CZ" sz="2800" dirty="0"/>
              <a:t> </a:t>
            </a:r>
            <a:r>
              <a:rPr lang="cs-CZ" sz="2800" dirty="0" err="1"/>
              <a:t>emission</a:t>
            </a:r>
            <a:r>
              <a:rPr lang="cs-CZ" sz="2800" dirty="0"/>
              <a:t> :</a:t>
            </a:r>
            <a:endParaRPr lang="cs-CZ" sz="2800" dirty="0" smtClean="0"/>
          </a:p>
          <a:p>
            <a:pPr eaLnBrk="1" hangingPunct="1">
              <a:buFont typeface="Wingdings" pitchFamily="2" charset="2"/>
              <a:buNone/>
              <a:defRPr/>
            </a:pPr>
            <a:r>
              <a:rPr lang="cs-CZ" sz="2800" dirty="0" smtClean="0"/>
              <a:t>	w</a:t>
            </a:r>
            <a:r>
              <a:rPr lang="cs-CZ" sz="2800" baseline="-25000" dirty="0" smtClean="0"/>
              <a:t>10</a:t>
            </a:r>
            <a:r>
              <a:rPr lang="cs-CZ" sz="2800" dirty="0" smtClean="0"/>
              <a:t>=n</a:t>
            </a:r>
            <a:r>
              <a:rPr lang="cs-CZ" sz="2800" baseline="-25000" dirty="0" smtClean="0"/>
              <a:t>1</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10</a:t>
            </a:r>
          </a:p>
          <a:p>
            <a:pPr eaLnBrk="1" hangingPunct="1">
              <a:buFont typeface="Wingdings" pitchFamily="2" charset="2"/>
              <a:buNone/>
              <a:defRPr/>
            </a:pPr>
            <a:endParaRPr lang="cs-CZ" sz="2800" baseline="-25000" dirty="0" smtClean="0"/>
          </a:p>
          <a:p>
            <a:pPr lvl="0">
              <a:buClr>
                <a:srgbClr val="4F81BD"/>
              </a:buClr>
              <a:buNone/>
              <a:defRPr/>
            </a:pPr>
            <a:r>
              <a:rPr lang="cs-CZ" sz="1100" dirty="0" smtClean="0">
                <a:solidFill>
                  <a:prstClr val="black"/>
                </a:solidFill>
              </a:rPr>
              <a:t>B</a:t>
            </a:r>
            <a:r>
              <a:rPr lang="cs-CZ" sz="1100" baseline="-25000" dirty="0" smtClean="0">
                <a:solidFill>
                  <a:prstClr val="black"/>
                </a:solidFill>
              </a:rPr>
              <a:t>10 </a:t>
            </a:r>
            <a:r>
              <a:rPr lang="cs-CZ" sz="1100" dirty="0" smtClean="0">
                <a:solidFill>
                  <a:prstClr val="black"/>
                </a:solidFill>
              </a:rPr>
              <a:t>– </a:t>
            </a:r>
            <a:r>
              <a:rPr lang="en-US" sz="1100" dirty="0">
                <a:solidFill>
                  <a:schemeClr val="accent1">
                    <a:lumMod val="75000"/>
                  </a:schemeClr>
                </a:solidFill>
              </a:rPr>
              <a:t>– Einstein coefficient of </a:t>
            </a:r>
            <a:r>
              <a:rPr lang="cs-CZ" sz="1100" dirty="0" err="1" smtClean="0">
                <a:solidFill>
                  <a:schemeClr val="accent1">
                    <a:lumMod val="75000"/>
                  </a:schemeClr>
                </a:solidFill>
              </a:rPr>
              <a:t>stimulated</a:t>
            </a:r>
            <a:r>
              <a:rPr lang="en-US" sz="1100" dirty="0" smtClean="0">
                <a:solidFill>
                  <a:schemeClr val="accent1">
                    <a:lumMod val="75000"/>
                  </a:schemeClr>
                </a:solidFill>
              </a:rPr>
              <a:t> </a:t>
            </a:r>
            <a:r>
              <a:rPr lang="en-US" sz="1100" dirty="0">
                <a:solidFill>
                  <a:schemeClr val="accent1">
                    <a:lumMod val="75000"/>
                  </a:schemeClr>
                </a:solidFill>
              </a:rPr>
              <a:t>emission</a:t>
            </a:r>
            <a:endParaRPr lang="cs-CZ" sz="1100" dirty="0" smtClean="0">
              <a:solidFill>
                <a:prstClr val="black"/>
              </a:solidFill>
            </a:endParaRPr>
          </a:p>
          <a:p>
            <a:pPr eaLnBrk="1" hangingPunct="1">
              <a:buFont typeface="Wingdings" pitchFamily="2" charset="2"/>
              <a:buNone/>
              <a:defRPr/>
            </a:pPr>
            <a:endParaRPr lang="cs-CZ" sz="2800" baseline="-25000" dirty="0" smtClean="0"/>
          </a:p>
          <a:p>
            <a:pPr>
              <a:defRPr/>
            </a:pPr>
            <a:r>
              <a:rPr lang="cs-CZ" sz="2800" dirty="0" smtClean="0"/>
              <a:t>P</a:t>
            </a:r>
            <a:r>
              <a:rPr lang="en-US" sz="2800" dirty="0" err="1" smtClean="0"/>
              <a:t>rocess</a:t>
            </a:r>
            <a:r>
              <a:rPr lang="en-US" sz="2800" dirty="0" smtClean="0"/>
              <a:t> </a:t>
            </a:r>
            <a:r>
              <a:rPr lang="en-US" sz="2800" dirty="0"/>
              <a:t>of interaction with radiation </a:t>
            </a:r>
            <a:r>
              <a:rPr lang="cs-CZ" sz="2800" dirty="0" smtClean="0"/>
              <a:t>:</a:t>
            </a:r>
          </a:p>
          <a:p>
            <a:pPr eaLnBrk="1" hangingPunct="1">
              <a:buFont typeface="Wingdings" pitchFamily="2" charset="2"/>
              <a:buNone/>
              <a:defRPr/>
            </a:pPr>
            <a:r>
              <a:rPr lang="cs-CZ" sz="2800" dirty="0" smtClean="0"/>
              <a:t>	n</a:t>
            </a:r>
            <a:r>
              <a:rPr lang="cs-CZ" sz="2800" baseline="-25000" dirty="0" smtClean="0"/>
              <a:t>0</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01</a:t>
            </a:r>
            <a:r>
              <a:rPr lang="cs-CZ" sz="2800" dirty="0" smtClean="0"/>
              <a:t>=</a:t>
            </a:r>
          </a:p>
          <a:p>
            <a:pPr eaLnBrk="1" hangingPunct="1">
              <a:buFont typeface="Wingdings" pitchFamily="2" charset="2"/>
              <a:buNone/>
              <a:defRPr/>
            </a:pPr>
            <a:r>
              <a:rPr lang="cs-CZ" sz="2800" dirty="0" smtClean="0"/>
              <a:t>	n</a:t>
            </a:r>
            <a:r>
              <a:rPr lang="cs-CZ" sz="2800" baseline="-25000" dirty="0" smtClean="0"/>
              <a:t>1</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10 </a:t>
            </a:r>
            <a:r>
              <a:rPr lang="cs-CZ" sz="2800" dirty="0" smtClean="0"/>
              <a:t>+n</a:t>
            </a:r>
            <a:r>
              <a:rPr lang="cs-CZ" sz="2800" baseline="-25000" dirty="0" smtClean="0"/>
              <a:t>1</a:t>
            </a:r>
            <a:r>
              <a:rPr lang="cs-CZ" sz="2800" dirty="0" smtClean="0"/>
              <a:t>A</a:t>
            </a:r>
            <a:r>
              <a:rPr lang="cs-CZ" sz="2800" baseline="-25000" dirty="0" smtClean="0"/>
              <a:t>10</a:t>
            </a:r>
          </a:p>
          <a:p>
            <a:pPr eaLnBrk="1" hangingPunct="1">
              <a:buFont typeface="Wingdings" pitchFamily="2" charset="2"/>
              <a:buNone/>
              <a:defRPr/>
            </a:pPr>
            <a:endParaRPr lang="cs-CZ" sz="1400" baseline="-25000" dirty="0" smtClean="0"/>
          </a:p>
        </p:txBody>
      </p:sp>
      <p:sp>
        <p:nvSpPr>
          <p:cNvPr id="12295" name="Text Box 10"/>
          <p:cNvSpPr txBox="1">
            <a:spLocks noChangeArrowheads="1"/>
          </p:cNvSpPr>
          <p:nvPr/>
        </p:nvSpPr>
        <p:spPr bwMode="auto">
          <a:xfrm>
            <a:off x="7793038" y="2651125"/>
            <a:ext cx="330200" cy="366713"/>
          </a:xfrm>
          <a:prstGeom prst="rect">
            <a:avLst/>
          </a:prstGeom>
          <a:noFill/>
          <a:ln w="9525">
            <a:noFill/>
            <a:miter lim="800000"/>
            <a:headEnd/>
            <a:tailEnd/>
          </a:ln>
        </p:spPr>
        <p:txBody>
          <a:bodyPr wrap="none">
            <a:spAutoFit/>
          </a:bodyPr>
          <a:lstStyle/>
          <a:p>
            <a:pPr algn="l"/>
            <a:r>
              <a:rPr lang="cs-CZ"/>
              <a:t>1</a:t>
            </a:r>
          </a:p>
        </p:txBody>
      </p:sp>
      <p:pic>
        <p:nvPicPr>
          <p:cNvPr id="12296" name="Picture 9" descr="st_em"/>
          <p:cNvPicPr>
            <a:picLocks noChangeAspect="1" noChangeArrowheads="1" noCrop="1"/>
          </p:cNvPicPr>
          <p:nvPr/>
        </p:nvPicPr>
        <p:blipFill>
          <a:blip r:embed="rId2" cstate="print"/>
          <a:srcRect/>
          <a:stretch>
            <a:fillRect/>
          </a:stretch>
        </p:blipFill>
        <p:spPr bwMode="auto">
          <a:xfrm>
            <a:off x="4535115" y="2132856"/>
            <a:ext cx="3997325" cy="3197225"/>
          </a:xfrm>
          <a:prstGeom prst="rect">
            <a:avLst/>
          </a:prstGeom>
          <a:noFill/>
          <a:ln w="9525">
            <a:noFill/>
            <a:miter lim="800000"/>
            <a:headEnd/>
            <a:tailEnd/>
          </a:ln>
        </p:spPr>
      </p:pic>
      <p:sp>
        <p:nvSpPr>
          <p:cNvPr id="12298" name="Text Box 13"/>
          <p:cNvSpPr txBox="1">
            <a:spLocks noChangeArrowheads="1"/>
          </p:cNvSpPr>
          <p:nvPr/>
        </p:nvSpPr>
        <p:spPr bwMode="auto">
          <a:xfrm>
            <a:off x="7864475" y="4379913"/>
            <a:ext cx="330540" cy="369332"/>
          </a:xfrm>
          <a:prstGeom prst="rect">
            <a:avLst/>
          </a:prstGeom>
          <a:noFill/>
          <a:ln w="9525">
            <a:noFill/>
            <a:miter lim="800000"/>
            <a:headEnd/>
            <a:tailEnd/>
          </a:ln>
        </p:spPr>
        <p:txBody>
          <a:bodyPr wrap="none">
            <a:spAutoFit/>
          </a:bodyPr>
          <a:lstStyle/>
          <a:p>
            <a:pPr algn="l"/>
            <a:r>
              <a:rPr lang="cs-CZ" b="1" dirty="0"/>
              <a:t>0</a:t>
            </a:r>
          </a:p>
        </p:txBody>
      </p:sp>
      <p:sp>
        <p:nvSpPr>
          <p:cNvPr id="12297" name="Text Box 11"/>
          <p:cNvSpPr txBox="1">
            <a:spLocks noChangeArrowheads="1"/>
          </p:cNvSpPr>
          <p:nvPr/>
        </p:nvSpPr>
        <p:spPr bwMode="auto">
          <a:xfrm>
            <a:off x="7793038" y="2651125"/>
            <a:ext cx="330540" cy="369332"/>
          </a:xfrm>
          <a:prstGeom prst="rect">
            <a:avLst/>
          </a:prstGeom>
          <a:noFill/>
          <a:ln w="9525">
            <a:noFill/>
            <a:miter lim="800000"/>
            <a:headEnd/>
            <a:tailEnd/>
          </a:ln>
        </p:spPr>
        <p:txBody>
          <a:bodyPr wrap="none">
            <a:spAutoFit/>
          </a:bodyPr>
          <a:lstStyle/>
          <a:p>
            <a:pPr algn="l"/>
            <a:r>
              <a:rPr lang="cs-CZ" b="1" dirty="0" smtClean="0"/>
              <a:t>1</a:t>
            </a:r>
            <a:endParaRPr lang="cs-CZ" b="1" dirty="0"/>
          </a:p>
        </p:txBody>
      </p:sp>
      <p:sp>
        <p:nvSpPr>
          <p:cNvPr id="11" name="Zástupný symbol pro datum 10"/>
          <p:cNvSpPr>
            <a:spLocks noGrp="1"/>
          </p:cNvSpPr>
          <p:nvPr>
            <p:ph type="dt" sz="half" idx="10"/>
          </p:nvPr>
        </p:nvSpPr>
        <p:spPr/>
        <p:txBody>
          <a:bodyPr/>
          <a:lstStyle/>
          <a:p>
            <a:pPr>
              <a:defRPr/>
            </a:pPr>
            <a:r>
              <a:rPr lang="cs-CZ" smtClean="0"/>
              <a:t>2010</a:t>
            </a:r>
            <a:endParaRPr lang="cs-CZ"/>
          </a:p>
        </p:txBody>
      </p:sp>
      <p:sp>
        <p:nvSpPr>
          <p:cNvPr id="12" name="Zástupný symbol pro zápatí 11"/>
          <p:cNvSpPr>
            <a:spLocks noGrp="1"/>
          </p:cNvSpPr>
          <p:nvPr>
            <p:ph type="ftr" sz="quarter" idx="11"/>
          </p:nvPr>
        </p:nvSpPr>
        <p:spPr/>
        <p:txBody>
          <a:bodyPr/>
          <a:lstStyle/>
          <a:p>
            <a:pPr>
              <a:defRPr/>
            </a:pPr>
            <a:r>
              <a:rPr lang="cs-CZ" smtClean="0"/>
              <a:t>prof. Otruba</a:t>
            </a:r>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err="1"/>
              <a:t>Interaction</a:t>
            </a:r>
            <a:r>
              <a:rPr lang="cs-CZ" dirty="0"/>
              <a:t> </a:t>
            </a:r>
            <a:r>
              <a:rPr lang="cs-CZ" dirty="0" err="1"/>
              <a:t>with</a:t>
            </a:r>
            <a:r>
              <a:rPr lang="cs-CZ" dirty="0"/>
              <a:t> </a:t>
            </a:r>
            <a:r>
              <a:rPr lang="cs-CZ" dirty="0" err="1"/>
              <a:t>radiation</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13</a:t>
            </a:fld>
            <a:endParaRPr lang="cs-CZ"/>
          </a:p>
        </p:txBody>
      </p:sp>
      <p:graphicFrame>
        <p:nvGraphicFramePr>
          <p:cNvPr id="7" name="Zástupný symbol pro obsah 6"/>
          <p:cNvGraphicFramePr>
            <a:graphicFrameLocks noGrp="1" noChangeAspect="1"/>
          </p:cNvGraphicFramePr>
          <p:nvPr>
            <p:ph sz="quarter" idx="1"/>
          </p:nvPr>
        </p:nvGraphicFramePr>
        <p:xfrm>
          <a:off x="1403648" y="1772816"/>
          <a:ext cx="5112568" cy="639071"/>
        </p:xfrm>
        <a:graphic>
          <a:graphicData uri="http://schemas.openxmlformats.org/presentationml/2006/ole">
            <mc:AlternateContent xmlns:mc="http://schemas.openxmlformats.org/markup-compatibility/2006">
              <mc:Choice xmlns:v="urn:schemas-microsoft-com:vml" Requires="v">
                <p:oleObj spid="_x0000_s1254" name="Rovnice" r:id="rId3" imgW="1828800" imgH="228600" progId="Equation.3">
                  <p:embed/>
                </p:oleObj>
              </mc:Choice>
              <mc:Fallback>
                <p:oleObj name="Rovnice" r:id="rId3" imgW="1828800" imgH="228600" progId="Equation.3">
                  <p:embed/>
                  <p:pic>
                    <p:nvPicPr>
                      <p:cNvPr id="0" name="Zástupný symbol pro obsah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72816"/>
                        <a:ext cx="5112568" cy="639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ovéPole 7"/>
          <p:cNvSpPr txBox="1"/>
          <p:nvPr/>
        </p:nvSpPr>
        <p:spPr>
          <a:xfrm>
            <a:off x="467544" y="1340768"/>
            <a:ext cx="5673348" cy="369332"/>
          </a:xfrm>
          <a:prstGeom prst="rect">
            <a:avLst/>
          </a:prstGeom>
          <a:noFill/>
        </p:spPr>
        <p:txBody>
          <a:bodyPr wrap="none" rtlCol="0">
            <a:spAutoFit/>
          </a:bodyPr>
          <a:lstStyle/>
          <a:p>
            <a:r>
              <a:rPr lang="en-US" dirty="0"/>
              <a:t>Two-level model in thermodynamic equilibrium </a:t>
            </a:r>
            <a:r>
              <a:rPr lang="cs-CZ" dirty="0" smtClean="0"/>
              <a:t>:</a:t>
            </a:r>
            <a:endParaRPr lang="cs-CZ" dirty="0"/>
          </a:p>
        </p:txBody>
      </p:sp>
      <p:sp>
        <p:nvSpPr>
          <p:cNvPr id="9" name="TextovéPole 8"/>
          <p:cNvSpPr txBox="1"/>
          <p:nvPr/>
        </p:nvSpPr>
        <p:spPr>
          <a:xfrm>
            <a:off x="467544" y="2420888"/>
            <a:ext cx="4139275" cy="369332"/>
          </a:xfrm>
          <a:prstGeom prst="rect">
            <a:avLst/>
          </a:prstGeom>
          <a:noFill/>
        </p:spPr>
        <p:txBody>
          <a:bodyPr wrap="none" rtlCol="0">
            <a:spAutoFit/>
          </a:bodyPr>
          <a:lstStyle/>
          <a:p>
            <a:r>
              <a:rPr lang="en-US" dirty="0"/>
              <a:t>From the equation we express </a:t>
            </a:r>
            <a:r>
              <a:rPr lang="el-GR" dirty="0" smtClean="0"/>
              <a:t>ρ</a:t>
            </a:r>
            <a:r>
              <a:rPr lang="cs-CZ" dirty="0" smtClean="0"/>
              <a:t>(</a:t>
            </a:r>
            <a:r>
              <a:rPr lang="el-GR" dirty="0" smtClean="0"/>
              <a:t>ν</a:t>
            </a:r>
            <a:r>
              <a:rPr lang="cs-CZ" dirty="0" smtClean="0"/>
              <a:t>):</a:t>
            </a:r>
          </a:p>
        </p:txBody>
      </p:sp>
      <p:graphicFrame>
        <p:nvGraphicFramePr>
          <p:cNvPr id="10" name="Objekt 9"/>
          <p:cNvGraphicFramePr>
            <a:graphicFrameLocks noChangeAspect="1"/>
          </p:cNvGraphicFramePr>
          <p:nvPr/>
        </p:nvGraphicFramePr>
        <p:xfrm>
          <a:off x="1331640" y="2708920"/>
          <a:ext cx="5215436" cy="1512168"/>
        </p:xfrm>
        <a:graphic>
          <a:graphicData uri="http://schemas.openxmlformats.org/presentationml/2006/ole">
            <mc:AlternateContent xmlns:mc="http://schemas.openxmlformats.org/markup-compatibility/2006">
              <mc:Choice xmlns:v="urn:schemas-microsoft-com:vml" Requires="v">
                <p:oleObj spid="_x0000_s1255" name="Rovnice" r:id="rId5" imgW="2145960" imgH="622080" progId="Equation.3">
                  <p:embed/>
                </p:oleObj>
              </mc:Choice>
              <mc:Fallback>
                <p:oleObj name="Rovnice" r:id="rId5" imgW="2145960" imgH="622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2708920"/>
                        <a:ext cx="5215436"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ovéPole 10"/>
          <p:cNvSpPr txBox="1"/>
          <p:nvPr/>
        </p:nvSpPr>
        <p:spPr>
          <a:xfrm>
            <a:off x="467544" y="4221088"/>
            <a:ext cx="8280920" cy="646331"/>
          </a:xfrm>
          <a:prstGeom prst="rect">
            <a:avLst/>
          </a:prstGeom>
          <a:noFill/>
        </p:spPr>
        <p:txBody>
          <a:bodyPr wrap="square" rtlCol="0">
            <a:spAutoFit/>
          </a:bodyPr>
          <a:lstStyle/>
          <a:p>
            <a:r>
              <a:rPr lang="en-US" dirty="0"/>
              <a:t>Boltzmann distribution in TD equilibrium (exponential decrease in level occupation with increasing energy):</a:t>
            </a:r>
            <a:endParaRPr lang="cs-CZ" dirty="0"/>
          </a:p>
        </p:txBody>
      </p:sp>
      <p:graphicFrame>
        <p:nvGraphicFramePr>
          <p:cNvPr id="12" name="Objekt 11"/>
          <p:cNvGraphicFramePr>
            <a:graphicFrameLocks noChangeAspect="1"/>
          </p:cNvGraphicFramePr>
          <p:nvPr/>
        </p:nvGraphicFramePr>
        <p:xfrm>
          <a:off x="1331640" y="5013176"/>
          <a:ext cx="4995068" cy="1157798"/>
        </p:xfrm>
        <a:graphic>
          <a:graphicData uri="http://schemas.openxmlformats.org/presentationml/2006/ole">
            <mc:AlternateContent xmlns:mc="http://schemas.openxmlformats.org/markup-compatibility/2006">
              <mc:Choice xmlns:v="urn:schemas-microsoft-com:vml" Requires="v">
                <p:oleObj spid="_x0000_s1256" name="Rovnice" r:id="rId7" imgW="1917360" imgH="444240" progId="Equation.3">
                  <p:embed/>
                </p:oleObj>
              </mc:Choice>
              <mc:Fallback>
                <p:oleObj name="Rovnice" r:id="rId7" imgW="191736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40" y="5013176"/>
                        <a:ext cx="4995068" cy="1157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ovéPole 12"/>
          <p:cNvSpPr txBox="1"/>
          <p:nvPr/>
        </p:nvSpPr>
        <p:spPr>
          <a:xfrm>
            <a:off x="6660232" y="5373216"/>
            <a:ext cx="481222" cy="369332"/>
          </a:xfrm>
          <a:prstGeom prst="rect">
            <a:avLst/>
          </a:prstGeom>
          <a:noFill/>
        </p:spPr>
        <p:txBody>
          <a:bodyPr wrap="none" rtlCol="0">
            <a:spAutoFit/>
          </a:bodyPr>
          <a:lstStyle/>
          <a:p>
            <a:r>
              <a:rPr lang="en-US" dirty="0" smtClean="0"/>
              <a:t>[1]</a:t>
            </a:r>
            <a:endParaRPr lang="cs-CZ" dirty="0"/>
          </a:p>
        </p:txBody>
      </p:sp>
      <p:sp>
        <p:nvSpPr>
          <p:cNvPr id="14" name="Zástupný symbol pro datum 13"/>
          <p:cNvSpPr>
            <a:spLocks noGrp="1"/>
          </p:cNvSpPr>
          <p:nvPr>
            <p:ph type="dt" sz="half" idx="14"/>
          </p:nvPr>
        </p:nvSpPr>
        <p:spPr/>
        <p:txBody>
          <a:bodyPr/>
          <a:lstStyle/>
          <a:p>
            <a:r>
              <a:rPr lang="cs-CZ" smtClean="0"/>
              <a:t>2010</a:t>
            </a:r>
            <a:endParaRPr lang="cs-CZ"/>
          </a:p>
        </p:txBody>
      </p:sp>
      <p:sp>
        <p:nvSpPr>
          <p:cNvPr id="15" name="Zástupný symbol pro zápatí 14"/>
          <p:cNvSpPr>
            <a:spLocks noGrp="1"/>
          </p:cNvSpPr>
          <p:nvPr>
            <p:ph type="ftr" sz="quarter" idx="16"/>
          </p:nvPr>
        </p:nvSpPr>
        <p:spPr/>
        <p:txBody>
          <a:bodyPr/>
          <a:lstStyle/>
          <a:p>
            <a:r>
              <a:rPr lang="cs-CZ" smtClean="0"/>
              <a:t>prof. Otruba</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down)">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en-US" dirty="0" smtClean="0"/>
              <a:t>Relation between Einstein coefficients</a:t>
            </a:r>
            <a:endParaRPr lang="en-US" dirty="0"/>
          </a:p>
        </p:txBody>
      </p:sp>
      <p:sp>
        <p:nvSpPr>
          <p:cNvPr id="4" name="Zástupný symbol pro číslo snímku 3"/>
          <p:cNvSpPr>
            <a:spLocks noGrp="1"/>
          </p:cNvSpPr>
          <p:nvPr>
            <p:ph type="sldNum" sz="quarter" idx="11"/>
          </p:nvPr>
        </p:nvSpPr>
        <p:spPr/>
        <p:txBody>
          <a:bodyPr/>
          <a:lstStyle/>
          <a:p>
            <a:fld id="{A229F504-3BAF-467C-8F21-334C0A71552D}" type="slidenum">
              <a:rPr lang="en-US" smtClean="0"/>
              <a:pPr/>
              <a:t>14</a:t>
            </a:fld>
            <a:endParaRPr lang="en-US" dirty="0"/>
          </a:p>
        </p:txBody>
      </p:sp>
      <p:sp>
        <p:nvSpPr>
          <p:cNvPr id="6" name="TextovéPole 5"/>
          <p:cNvSpPr txBox="1"/>
          <p:nvPr/>
        </p:nvSpPr>
        <p:spPr>
          <a:xfrm>
            <a:off x="395536" y="1484784"/>
            <a:ext cx="8012130" cy="646331"/>
          </a:xfrm>
          <a:prstGeom prst="rect">
            <a:avLst/>
          </a:prstGeom>
          <a:noFill/>
        </p:spPr>
        <p:txBody>
          <a:bodyPr wrap="none" rtlCol="0">
            <a:spAutoFit/>
          </a:bodyPr>
          <a:lstStyle/>
          <a:p>
            <a:r>
              <a:rPr lang="en-US" dirty="0" smtClean="0"/>
              <a:t>Substituting the Boltzmann distribution [1] into the previous equation</a:t>
            </a:r>
          </a:p>
          <a:p>
            <a:r>
              <a:rPr lang="en-US" dirty="0" smtClean="0"/>
              <a:t>for volume density of radiation  we get:</a:t>
            </a:r>
            <a:endParaRPr lang="en-US" dirty="0"/>
          </a:p>
        </p:txBody>
      </p:sp>
      <p:graphicFrame>
        <p:nvGraphicFramePr>
          <p:cNvPr id="11" name="Objekt 10"/>
          <p:cNvGraphicFramePr>
            <a:graphicFrameLocks noChangeAspect="1"/>
          </p:cNvGraphicFramePr>
          <p:nvPr>
            <p:extLst>
              <p:ext uri="{D42A27DB-BD31-4B8C-83A1-F6EECF244321}">
                <p14:modId xmlns:p14="http://schemas.microsoft.com/office/powerpoint/2010/main" val="22510670"/>
              </p:ext>
            </p:extLst>
          </p:nvPr>
        </p:nvGraphicFramePr>
        <p:xfrm>
          <a:off x="2123728" y="2132857"/>
          <a:ext cx="3456384" cy="1270730"/>
        </p:xfrm>
        <a:graphic>
          <a:graphicData uri="http://schemas.openxmlformats.org/presentationml/2006/ole">
            <mc:AlternateContent xmlns:mc="http://schemas.openxmlformats.org/markup-compatibility/2006">
              <mc:Choice xmlns:v="urn:schemas-microsoft-com:vml" Requires="v">
                <p:oleObj spid="_x0000_s2283" name="Rovnice" r:id="rId3" imgW="1726920" imgH="634680" progId="Equation.3">
                  <p:embed/>
                </p:oleObj>
              </mc:Choice>
              <mc:Fallback>
                <p:oleObj name="Rovnice" r:id="rId3" imgW="1726920" imgH="63468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132857"/>
                        <a:ext cx="3456384" cy="1270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ovéPole 12"/>
          <p:cNvSpPr txBox="1"/>
          <p:nvPr/>
        </p:nvSpPr>
        <p:spPr>
          <a:xfrm>
            <a:off x="395536" y="3356992"/>
            <a:ext cx="7693132" cy="369332"/>
          </a:xfrm>
          <a:prstGeom prst="rect">
            <a:avLst/>
          </a:prstGeom>
          <a:noFill/>
        </p:spPr>
        <p:txBody>
          <a:bodyPr wrap="none" rtlCol="0">
            <a:spAutoFit/>
          </a:bodyPr>
          <a:lstStyle/>
          <a:p>
            <a:r>
              <a:rPr lang="en-US" dirty="0" smtClean="0"/>
              <a:t>For the spectral density of radiation we can use Planck relationship:</a:t>
            </a:r>
            <a:endParaRPr lang="en-US" dirty="0"/>
          </a:p>
        </p:txBody>
      </p:sp>
      <p:graphicFrame>
        <p:nvGraphicFramePr>
          <p:cNvPr id="14" name="Objekt 13"/>
          <p:cNvGraphicFramePr>
            <a:graphicFrameLocks noChangeAspect="1"/>
          </p:cNvGraphicFramePr>
          <p:nvPr>
            <p:extLst>
              <p:ext uri="{D42A27DB-BD31-4B8C-83A1-F6EECF244321}">
                <p14:modId xmlns:p14="http://schemas.microsoft.com/office/powerpoint/2010/main" val="2388046147"/>
              </p:ext>
            </p:extLst>
          </p:nvPr>
        </p:nvGraphicFramePr>
        <p:xfrm>
          <a:off x="2234344" y="3717032"/>
          <a:ext cx="3227652" cy="1296144"/>
        </p:xfrm>
        <a:graphic>
          <a:graphicData uri="http://schemas.openxmlformats.org/presentationml/2006/ole">
            <mc:AlternateContent xmlns:mc="http://schemas.openxmlformats.org/markup-compatibility/2006">
              <mc:Choice xmlns:v="urn:schemas-microsoft-com:vml" Requires="v">
                <p:oleObj spid="_x0000_s2284" name="Rovnice" r:id="rId5" imgW="1612800" imgH="647640" progId="Equation.3">
                  <p:embed/>
                </p:oleObj>
              </mc:Choice>
              <mc:Fallback>
                <p:oleObj name="Rovnice" r:id="rId5" imgW="1612800" imgH="64764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344" y="3717032"/>
                        <a:ext cx="3227652"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ovéPole 14"/>
          <p:cNvSpPr txBox="1"/>
          <p:nvPr/>
        </p:nvSpPr>
        <p:spPr>
          <a:xfrm>
            <a:off x="323528" y="5013176"/>
            <a:ext cx="7992888" cy="646331"/>
          </a:xfrm>
          <a:prstGeom prst="rect">
            <a:avLst/>
          </a:prstGeom>
          <a:noFill/>
        </p:spPr>
        <p:txBody>
          <a:bodyPr wrap="square" rtlCol="0">
            <a:spAutoFit/>
          </a:bodyPr>
          <a:lstStyle/>
          <a:p>
            <a:r>
              <a:rPr lang="en-US" dirty="0" smtClean="0"/>
              <a:t>By combining the equations, it is possible to find the relationship between the Einstein coefficients:</a:t>
            </a:r>
            <a:endParaRPr lang="en-US" dirty="0"/>
          </a:p>
        </p:txBody>
      </p:sp>
      <p:graphicFrame>
        <p:nvGraphicFramePr>
          <p:cNvPr id="16" name="Objekt 15"/>
          <p:cNvGraphicFramePr>
            <a:graphicFrameLocks noChangeAspect="1"/>
          </p:cNvGraphicFramePr>
          <p:nvPr>
            <p:extLst>
              <p:ext uri="{D42A27DB-BD31-4B8C-83A1-F6EECF244321}">
                <p14:modId xmlns:p14="http://schemas.microsoft.com/office/powerpoint/2010/main" val="3444180978"/>
              </p:ext>
            </p:extLst>
          </p:nvPr>
        </p:nvGraphicFramePr>
        <p:xfrm>
          <a:off x="1835696" y="5517232"/>
          <a:ext cx="4745260" cy="949052"/>
        </p:xfrm>
        <a:graphic>
          <a:graphicData uri="http://schemas.openxmlformats.org/presentationml/2006/ole">
            <mc:AlternateContent xmlns:mc="http://schemas.openxmlformats.org/markup-compatibility/2006">
              <mc:Choice xmlns:v="urn:schemas-microsoft-com:vml" Requires="v">
                <p:oleObj spid="_x0000_s2285" name="Rovnice" r:id="rId7" imgW="2095200" imgH="419040" progId="Equation.3">
                  <p:embed/>
                </p:oleObj>
              </mc:Choice>
              <mc:Fallback>
                <p:oleObj name="Rovnice" r:id="rId7" imgW="2095200" imgH="4190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5517232"/>
                        <a:ext cx="4745260" cy="949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ástupný symbol pro datum 16"/>
          <p:cNvSpPr>
            <a:spLocks noGrp="1"/>
          </p:cNvSpPr>
          <p:nvPr>
            <p:ph type="dt" sz="half" idx="10"/>
          </p:nvPr>
        </p:nvSpPr>
        <p:spPr/>
        <p:txBody>
          <a:bodyPr/>
          <a:lstStyle/>
          <a:p>
            <a:r>
              <a:rPr lang="en-US" dirty="0" smtClean="0"/>
              <a:t>2010</a:t>
            </a:r>
            <a:endParaRPr lang="en-US" dirty="0"/>
          </a:p>
        </p:txBody>
      </p:sp>
      <p:sp>
        <p:nvSpPr>
          <p:cNvPr id="18" name="Zástupný symbol pro zápatí 17"/>
          <p:cNvSpPr>
            <a:spLocks noGrp="1"/>
          </p:cNvSpPr>
          <p:nvPr>
            <p:ph type="ftr" sz="quarter" idx="12"/>
          </p:nvPr>
        </p:nvSpPr>
        <p:spPr/>
        <p:txBody>
          <a:bodyPr/>
          <a:lstStyle/>
          <a:p>
            <a:r>
              <a:rPr lang="en-US" dirty="0" smtClean="0"/>
              <a:t>prof. </a:t>
            </a:r>
            <a:r>
              <a:rPr lang="en-US" dirty="0" err="1" smtClean="0"/>
              <a:t>Otruba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147248" cy="1143000"/>
          </a:xfrm>
        </p:spPr>
        <p:txBody>
          <a:bodyPr>
            <a:normAutofit fontScale="90000"/>
          </a:bodyPr>
          <a:lstStyle/>
          <a:p>
            <a:r>
              <a:rPr lang="en-US" sz="2800" dirty="0"/>
              <a:t>What is the relative number of acts of stimulated and spontaneous emission per unit of time?</a:t>
            </a:r>
            <a:endParaRPr lang="cs-CZ" dirty="0"/>
          </a:p>
        </p:txBody>
      </p:sp>
      <p:sp>
        <p:nvSpPr>
          <p:cNvPr id="4" name="Zástupný symbol pro číslo snímku 3"/>
          <p:cNvSpPr>
            <a:spLocks noGrp="1"/>
          </p:cNvSpPr>
          <p:nvPr>
            <p:ph type="sldNum" sz="quarter" idx="11"/>
          </p:nvPr>
        </p:nvSpPr>
        <p:spPr/>
        <p:txBody>
          <a:bodyPr/>
          <a:lstStyle/>
          <a:p>
            <a:fld id="{A229F504-3BAF-467C-8F21-334C0A71552D}" type="slidenum">
              <a:rPr lang="cs-CZ" smtClean="0"/>
              <a:pPr/>
              <a:t>15</a:t>
            </a:fld>
            <a:endParaRPr lang="cs-CZ"/>
          </a:p>
        </p:txBody>
      </p:sp>
      <p:pic>
        <p:nvPicPr>
          <p:cNvPr id="6" name="Picture 2"/>
          <p:cNvPicPr>
            <a:picLocks noChangeAspect="1" noChangeArrowheads="1"/>
          </p:cNvPicPr>
          <p:nvPr/>
        </p:nvPicPr>
        <p:blipFill>
          <a:blip r:embed="rId2" cstate="print"/>
          <a:srcRect l="2108" t="4224" r="1764" b="4466"/>
          <a:stretch>
            <a:fillRect/>
          </a:stretch>
        </p:blipFill>
        <p:spPr bwMode="auto">
          <a:xfrm>
            <a:off x="107504" y="2924944"/>
            <a:ext cx="8352928" cy="2232248"/>
          </a:xfrm>
          <a:prstGeom prst="rect">
            <a:avLst/>
          </a:prstGeom>
          <a:noFill/>
          <a:ln w="9525">
            <a:noFill/>
            <a:miter lim="800000"/>
            <a:headEnd/>
            <a:tailEnd/>
          </a:ln>
          <a:effectLst/>
        </p:spPr>
      </p:pic>
      <p:sp>
        <p:nvSpPr>
          <p:cNvPr id="7" name="Zástupný symbol pro datum 6"/>
          <p:cNvSpPr>
            <a:spLocks noGrp="1"/>
          </p:cNvSpPr>
          <p:nvPr>
            <p:ph type="dt" sz="half" idx="10"/>
          </p:nvPr>
        </p:nvSpPr>
        <p:spPr/>
        <p:txBody>
          <a:bodyPr/>
          <a:lstStyle/>
          <a:p>
            <a:r>
              <a:rPr lang="cs-CZ" smtClean="0"/>
              <a:t>2010</a:t>
            </a:r>
            <a:endParaRPr lang="cs-CZ"/>
          </a:p>
        </p:txBody>
      </p:sp>
      <p:sp>
        <p:nvSpPr>
          <p:cNvPr id="8" name="Zástupný symbol pro zápatí 7"/>
          <p:cNvSpPr>
            <a:spLocks noGrp="1"/>
          </p:cNvSpPr>
          <p:nvPr>
            <p:ph type="ftr" sz="quarter" idx="12"/>
          </p:nvPr>
        </p:nvSpPr>
        <p:spPr/>
        <p:txBody>
          <a:bodyPr/>
          <a:lstStyle/>
          <a:p>
            <a:r>
              <a:rPr lang="cs-CZ" smtClean="0"/>
              <a:t>prof. Otruba</a:t>
            </a:r>
            <a:endParaRPr lang="cs-CZ"/>
          </a:p>
        </p:txBody>
      </p:sp>
      <p:grpSp>
        <p:nvGrpSpPr>
          <p:cNvPr id="22" name="Skupina 21"/>
          <p:cNvGrpSpPr/>
          <p:nvPr/>
        </p:nvGrpSpPr>
        <p:grpSpPr>
          <a:xfrm>
            <a:off x="1475656" y="1763524"/>
            <a:ext cx="6566552" cy="761903"/>
            <a:chOff x="1115616" y="1547500"/>
            <a:chExt cx="6566552" cy="761903"/>
          </a:xfrm>
        </p:grpSpPr>
        <p:cxnSp>
          <p:nvCxnSpPr>
            <p:cNvPr id="18" name="Přímá spojovací čára 17"/>
            <p:cNvCxnSpPr/>
            <p:nvPr/>
          </p:nvCxnSpPr>
          <p:spPr>
            <a:xfrm>
              <a:off x="1763688" y="1916832"/>
              <a:ext cx="5760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1115616" y="1700808"/>
              <a:ext cx="623889" cy="461665"/>
            </a:xfrm>
            <a:prstGeom prst="rect">
              <a:avLst/>
            </a:prstGeom>
            <a:noFill/>
          </p:spPr>
          <p:txBody>
            <a:bodyPr wrap="none" rtlCol="0">
              <a:spAutoFit/>
            </a:bodyPr>
            <a:lstStyle/>
            <a:p>
              <a:r>
                <a:rPr lang="cs-CZ" sz="2400" dirty="0" smtClean="0"/>
                <a:t>R=</a:t>
              </a:r>
              <a:endParaRPr lang="cs-CZ" sz="2400" dirty="0"/>
            </a:p>
          </p:txBody>
        </p:sp>
        <p:sp>
          <p:nvSpPr>
            <p:cNvPr id="20" name="TextovéPole 19"/>
            <p:cNvSpPr txBox="1"/>
            <p:nvPr/>
          </p:nvSpPr>
          <p:spPr>
            <a:xfrm>
              <a:off x="1835696" y="1547500"/>
              <a:ext cx="5846472" cy="369332"/>
            </a:xfrm>
            <a:prstGeom prst="rect">
              <a:avLst/>
            </a:prstGeom>
            <a:noFill/>
          </p:spPr>
          <p:txBody>
            <a:bodyPr wrap="square" rtlCol="0">
              <a:spAutoFit/>
            </a:bodyPr>
            <a:lstStyle/>
            <a:p>
              <a:r>
                <a:rPr lang="en-US" dirty="0"/>
                <a:t>The number of stimulated emissions per second</a:t>
              </a:r>
              <a:endParaRPr lang="cs-CZ" dirty="0"/>
            </a:p>
          </p:txBody>
        </p:sp>
        <p:sp>
          <p:nvSpPr>
            <p:cNvPr id="21" name="TextovéPole 20"/>
            <p:cNvSpPr txBox="1"/>
            <p:nvPr/>
          </p:nvSpPr>
          <p:spPr>
            <a:xfrm>
              <a:off x="1835696" y="1940071"/>
              <a:ext cx="5846472" cy="369332"/>
            </a:xfrm>
            <a:prstGeom prst="rect">
              <a:avLst/>
            </a:prstGeom>
            <a:noFill/>
          </p:spPr>
          <p:txBody>
            <a:bodyPr wrap="none" rtlCol="0">
              <a:spAutoFit/>
            </a:bodyPr>
            <a:lstStyle/>
            <a:p>
              <a:r>
                <a:rPr lang="en-US" dirty="0"/>
                <a:t>The number of spontaneous emissions per second</a:t>
              </a:r>
              <a:endParaRPr lang="cs-CZ" dirty="0"/>
            </a:p>
          </p:txBody>
        </p:sp>
      </p:grpSp>
      <p:sp>
        <p:nvSpPr>
          <p:cNvPr id="5" name="TextovéPole 4"/>
          <p:cNvSpPr txBox="1"/>
          <p:nvPr/>
        </p:nvSpPr>
        <p:spPr>
          <a:xfrm>
            <a:off x="179512" y="3028310"/>
            <a:ext cx="1800200" cy="461665"/>
          </a:xfrm>
          <a:prstGeom prst="rect">
            <a:avLst/>
          </a:prstGeom>
          <a:solidFill>
            <a:schemeClr val="bg1"/>
          </a:solidFill>
        </p:spPr>
        <p:txBody>
          <a:bodyPr wrap="square" rtlCol="0">
            <a:spAutoFit/>
          </a:bodyPr>
          <a:lstStyle/>
          <a:p>
            <a:pPr algn="ctr"/>
            <a:r>
              <a:rPr lang="en-US" sz="1200" b="1" dirty="0" smtClean="0"/>
              <a:t>wavelength</a:t>
            </a:r>
            <a:endParaRPr lang="cs-CZ" sz="1200" b="1" dirty="0" smtClean="0"/>
          </a:p>
          <a:p>
            <a:pPr algn="ctr"/>
            <a:endParaRPr lang="en-US" sz="1200" b="1" dirty="0"/>
          </a:p>
        </p:txBody>
      </p:sp>
      <p:sp>
        <p:nvSpPr>
          <p:cNvPr id="14" name="TextovéPole 13"/>
          <p:cNvSpPr txBox="1"/>
          <p:nvPr/>
        </p:nvSpPr>
        <p:spPr>
          <a:xfrm>
            <a:off x="1979712" y="3039343"/>
            <a:ext cx="1512168" cy="461665"/>
          </a:xfrm>
          <a:prstGeom prst="rect">
            <a:avLst/>
          </a:prstGeom>
          <a:solidFill>
            <a:schemeClr val="bg1"/>
          </a:solidFill>
        </p:spPr>
        <p:txBody>
          <a:bodyPr wrap="square" rtlCol="0">
            <a:spAutoFit/>
          </a:bodyPr>
          <a:lstStyle/>
          <a:p>
            <a:pPr algn="ctr"/>
            <a:r>
              <a:rPr lang="en-US" sz="1200" b="1" dirty="0" smtClean="0"/>
              <a:t>wavenumber</a:t>
            </a:r>
            <a:endParaRPr lang="cs-CZ" sz="1200" b="1" dirty="0" smtClean="0"/>
          </a:p>
          <a:p>
            <a:pPr algn="ctr"/>
            <a:r>
              <a:rPr lang="cs-CZ" sz="1200" b="1" dirty="0" smtClean="0"/>
              <a:t>(cm</a:t>
            </a:r>
            <a:r>
              <a:rPr lang="cs-CZ" sz="1200" b="1" baseline="30000" dirty="0" smtClean="0"/>
              <a:t>-1</a:t>
            </a:r>
            <a:r>
              <a:rPr lang="cs-CZ" sz="1200" b="1" dirty="0" smtClean="0"/>
              <a:t>)</a:t>
            </a:r>
          </a:p>
        </p:txBody>
      </p:sp>
      <p:sp>
        <p:nvSpPr>
          <p:cNvPr id="15" name="TextovéPole 14"/>
          <p:cNvSpPr txBox="1"/>
          <p:nvPr/>
        </p:nvSpPr>
        <p:spPr>
          <a:xfrm>
            <a:off x="3491880" y="3039343"/>
            <a:ext cx="1728192" cy="461665"/>
          </a:xfrm>
          <a:prstGeom prst="rect">
            <a:avLst/>
          </a:prstGeom>
          <a:solidFill>
            <a:schemeClr val="bg1"/>
          </a:solidFill>
        </p:spPr>
        <p:txBody>
          <a:bodyPr wrap="square" rtlCol="0">
            <a:spAutoFit/>
          </a:bodyPr>
          <a:lstStyle/>
          <a:p>
            <a:pPr algn="ctr"/>
            <a:r>
              <a:rPr lang="cs-CZ" sz="1200" b="1" dirty="0" err="1" smtClean="0"/>
              <a:t>frequency</a:t>
            </a:r>
            <a:endParaRPr lang="cs-CZ" sz="1200" b="1" dirty="0" smtClean="0"/>
          </a:p>
          <a:p>
            <a:pPr algn="ctr"/>
            <a:r>
              <a:rPr lang="cs-CZ" sz="1200" b="1" dirty="0" smtClean="0"/>
              <a:t>(Hz)</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Inverse population</a:t>
            </a:r>
            <a:endParaRPr lang="en-US" dirty="0"/>
          </a:p>
        </p:txBody>
      </p:sp>
      <p:sp>
        <p:nvSpPr>
          <p:cNvPr id="6" name="Zástupný symbol pro obsah 5"/>
          <p:cNvSpPr>
            <a:spLocks noGrp="1"/>
          </p:cNvSpPr>
          <p:nvPr>
            <p:ph sz="quarter" idx="1"/>
          </p:nvPr>
        </p:nvSpPr>
        <p:spPr>
          <a:xfrm>
            <a:off x="457200" y="1484784"/>
            <a:ext cx="7467600" cy="4989168"/>
          </a:xfrm>
        </p:spPr>
        <p:txBody>
          <a:bodyPr>
            <a:normAutofit/>
          </a:bodyPr>
          <a:lstStyle/>
          <a:p>
            <a:pPr>
              <a:lnSpc>
                <a:spcPct val="90000"/>
              </a:lnSpc>
              <a:defRPr/>
            </a:pPr>
            <a:r>
              <a:rPr lang="en-US" dirty="0" smtClean="0"/>
              <a:t>The Einstein coefficients for stimulated emission and absorption are equal:	</a:t>
            </a:r>
            <a:r>
              <a:rPr lang="en-US" sz="2800" b="1" dirty="0" err="1" smtClean="0">
                <a:solidFill>
                  <a:srgbClr val="C00000"/>
                </a:solidFill>
                <a:latin typeface="Times New Roman" pitchFamily="18" charset="0"/>
              </a:rPr>
              <a:t>B</a:t>
            </a:r>
            <a:r>
              <a:rPr lang="en-US" sz="2800" b="1" baseline="-25000" dirty="0" err="1" smtClean="0">
                <a:solidFill>
                  <a:srgbClr val="C00000"/>
                </a:solidFill>
                <a:latin typeface="Times New Roman" pitchFamily="18" charset="0"/>
              </a:rPr>
              <a:t>01</a:t>
            </a:r>
            <a:r>
              <a:rPr lang="en-US" sz="2800" b="1" dirty="0" smtClean="0">
                <a:solidFill>
                  <a:srgbClr val="C00000"/>
                </a:solidFill>
                <a:latin typeface="Times New Roman" pitchFamily="18" charset="0"/>
              </a:rPr>
              <a:t>=</a:t>
            </a:r>
            <a:r>
              <a:rPr lang="en-US" sz="2800" b="1" dirty="0" err="1" smtClean="0">
                <a:solidFill>
                  <a:srgbClr val="C00000"/>
                </a:solidFill>
                <a:latin typeface="Times New Roman" pitchFamily="18" charset="0"/>
              </a:rPr>
              <a:t>B</a:t>
            </a:r>
            <a:r>
              <a:rPr lang="en-US" sz="2800" b="1" baseline="-25000" dirty="0" err="1" smtClean="0">
                <a:solidFill>
                  <a:srgbClr val="C00000"/>
                </a:solidFill>
                <a:latin typeface="Times New Roman" pitchFamily="18" charset="0"/>
              </a:rPr>
              <a:t>10</a:t>
            </a:r>
            <a:r>
              <a:rPr lang="en-US" sz="2800" b="1" dirty="0" smtClean="0">
                <a:solidFill>
                  <a:srgbClr val="C00000"/>
                </a:solidFill>
                <a:latin typeface="Times New Roman" pitchFamily="18" charset="0"/>
              </a:rPr>
              <a:t>=B</a:t>
            </a:r>
          </a:p>
          <a:p>
            <a:pPr>
              <a:lnSpc>
                <a:spcPct val="90000"/>
              </a:lnSpc>
              <a:defRPr/>
            </a:pPr>
            <a:r>
              <a:rPr lang="en-US" dirty="0" smtClean="0"/>
              <a:t>For absorption:</a:t>
            </a:r>
          </a:p>
          <a:p>
            <a:pPr marL="0" indent="0">
              <a:lnSpc>
                <a:spcPct val="90000"/>
              </a:lnSpc>
              <a:buNone/>
              <a:defRPr/>
            </a:pPr>
            <a:r>
              <a:rPr lang="en-US" dirty="0" smtClean="0"/>
              <a:t>	</a:t>
            </a:r>
            <a:r>
              <a:rPr lang="en-US" dirty="0" err="1" smtClean="0"/>
              <a:t>dΦ</a:t>
            </a:r>
            <a:r>
              <a:rPr lang="en-US" baseline="-25000" dirty="0" err="1" smtClean="0"/>
              <a:t>A</a:t>
            </a:r>
            <a:r>
              <a:rPr lang="en-US" dirty="0" smtClean="0"/>
              <a:t>=</a:t>
            </a:r>
            <a:r>
              <a:rPr lang="en-US" dirty="0" err="1" smtClean="0"/>
              <a:t>h</a:t>
            </a:r>
            <a:r>
              <a:rPr lang="en-US" dirty="0" err="1" smtClean="0">
                <a:latin typeface="Times New Roman" pitchFamily="18" charset="0"/>
              </a:rPr>
              <a:t>ν</a:t>
            </a:r>
            <a:r>
              <a:rPr lang="en-US" dirty="0" err="1" smtClean="0"/>
              <a:t>n</a:t>
            </a:r>
            <a:r>
              <a:rPr lang="en-US" baseline="-25000" dirty="0" err="1" smtClean="0"/>
              <a:t>0</a:t>
            </a:r>
            <a:r>
              <a:rPr lang="en-US" dirty="0" err="1" smtClean="0"/>
              <a:t>Bρ</a:t>
            </a:r>
            <a:r>
              <a:rPr lang="en-US" dirty="0" smtClean="0"/>
              <a:t>(</a:t>
            </a:r>
            <a:r>
              <a:rPr lang="en-US" dirty="0" smtClean="0">
                <a:latin typeface="Times New Roman" pitchFamily="18" charset="0"/>
              </a:rPr>
              <a:t>ν</a:t>
            </a:r>
            <a:r>
              <a:rPr lang="en-US" dirty="0" smtClean="0"/>
              <a:t>)</a:t>
            </a:r>
            <a:r>
              <a:rPr lang="en-US" dirty="0" err="1" smtClean="0"/>
              <a:t>dt</a:t>
            </a:r>
            <a:endParaRPr lang="en-US" dirty="0" smtClean="0"/>
          </a:p>
          <a:p>
            <a:pPr>
              <a:lnSpc>
                <a:spcPct val="90000"/>
              </a:lnSpc>
              <a:defRPr/>
            </a:pPr>
            <a:r>
              <a:rPr lang="en-US" dirty="0" smtClean="0"/>
              <a:t>For stimulated emission:</a:t>
            </a:r>
          </a:p>
          <a:p>
            <a:pPr>
              <a:lnSpc>
                <a:spcPct val="90000"/>
              </a:lnSpc>
              <a:buNone/>
              <a:defRPr/>
            </a:pPr>
            <a:r>
              <a:rPr lang="en-US" dirty="0" smtClean="0"/>
              <a:t>	 	</a:t>
            </a:r>
            <a:r>
              <a:rPr lang="en-US" dirty="0" err="1" smtClean="0"/>
              <a:t>dΦ</a:t>
            </a:r>
            <a:r>
              <a:rPr lang="en-US" baseline="-25000" dirty="0" err="1" smtClean="0"/>
              <a:t>E</a:t>
            </a:r>
            <a:r>
              <a:rPr lang="en-US" dirty="0" smtClean="0"/>
              <a:t>=</a:t>
            </a:r>
            <a:r>
              <a:rPr lang="en-US" dirty="0" err="1" smtClean="0"/>
              <a:t>h</a:t>
            </a:r>
            <a:r>
              <a:rPr lang="en-US" dirty="0" err="1" smtClean="0">
                <a:latin typeface="Times New Roman" pitchFamily="18" charset="0"/>
              </a:rPr>
              <a:t>ν</a:t>
            </a:r>
            <a:r>
              <a:rPr lang="en-US" dirty="0" err="1" smtClean="0"/>
              <a:t>n</a:t>
            </a:r>
            <a:r>
              <a:rPr lang="en-US" baseline="-25000" dirty="0" err="1" smtClean="0"/>
              <a:t>1</a:t>
            </a:r>
            <a:r>
              <a:rPr lang="en-US" dirty="0" err="1" smtClean="0"/>
              <a:t>Bρ</a:t>
            </a:r>
            <a:r>
              <a:rPr lang="en-US" dirty="0" smtClean="0"/>
              <a:t>(</a:t>
            </a:r>
            <a:r>
              <a:rPr lang="en-US" dirty="0" smtClean="0">
                <a:latin typeface="Times New Roman" pitchFamily="18" charset="0"/>
              </a:rPr>
              <a:t>ν</a:t>
            </a:r>
            <a:r>
              <a:rPr lang="en-US" dirty="0" smtClean="0"/>
              <a:t>)</a:t>
            </a:r>
            <a:r>
              <a:rPr lang="en-US" dirty="0" err="1" smtClean="0"/>
              <a:t>dt</a:t>
            </a:r>
            <a:endParaRPr lang="en-US" dirty="0" smtClean="0"/>
          </a:p>
          <a:p>
            <a:pPr>
              <a:lnSpc>
                <a:spcPct val="90000"/>
              </a:lnSpc>
              <a:defRPr/>
            </a:pPr>
            <a:r>
              <a:rPr lang="en-US" dirty="0" smtClean="0"/>
              <a:t>Total radiant flux change:</a:t>
            </a:r>
          </a:p>
          <a:p>
            <a:pPr>
              <a:lnSpc>
                <a:spcPct val="90000"/>
              </a:lnSpc>
              <a:buNone/>
              <a:defRPr/>
            </a:pPr>
            <a:r>
              <a:rPr lang="en-US" dirty="0" smtClean="0"/>
              <a:t>	 </a:t>
            </a:r>
            <a:r>
              <a:rPr lang="en-US" dirty="0" err="1" smtClean="0"/>
              <a:t>dΦ</a:t>
            </a:r>
            <a:r>
              <a:rPr lang="en-US" dirty="0" smtClean="0"/>
              <a:t>/</a:t>
            </a:r>
            <a:r>
              <a:rPr lang="en-US" dirty="0" err="1" smtClean="0"/>
              <a:t>dt</a:t>
            </a:r>
            <a:r>
              <a:rPr lang="en-US" dirty="0" smtClean="0"/>
              <a:t>=</a:t>
            </a:r>
            <a:r>
              <a:rPr lang="en-US" dirty="0" err="1" smtClean="0"/>
              <a:t>h</a:t>
            </a:r>
            <a:r>
              <a:rPr lang="en-US" dirty="0" err="1" smtClean="0">
                <a:latin typeface="Times New Roman" pitchFamily="18" charset="0"/>
              </a:rPr>
              <a:t>ν</a:t>
            </a:r>
            <a:r>
              <a:rPr lang="en-US" dirty="0" smtClean="0"/>
              <a:t>(</a:t>
            </a:r>
            <a:r>
              <a:rPr lang="en-US" dirty="0" err="1" smtClean="0"/>
              <a:t>n</a:t>
            </a:r>
            <a:r>
              <a:rPr lang="en-US" baseline="-25000" dirty="0" err="1" smtClean="0"/>
              <a:t>1</a:t>
            </a:r>
            <a:r>
              <a:rPr lang="en-US" dirty="0" err="1" smtClean="0"/>
              <a:t>-n</a:t>
            </a:r>
            <a:r>
              <a:rPr lang="en-US" baseline="-25000" dirty="0" err="1" smtClean="0"/>
              <a:t>0</a:t>
            </a:r>
            <a:r>
              <a:rPr lang="en-US" dirty="0" smtClean="0"/>
              <a:t>)B</a:t>
            </a:r>
          </a:p>
          <a:p>
            <a:pPr>
              <a:lnSpc>
                <a:spcPct val="90000"/>
              </a:lnSpc>
              <a:defRPr/>
            </a:pPr>
            <a:r>
              <a:rPr lang="en-US" dirty="0" smtClean="0"/>
              <a:t>Condition for amplification of radiation:</a:t>
            </a:r>
          </a:p>
          <a:p>
            <a:pPr>
              <a:lnSpc>
                <a:spcPct val="90000"/>
              </a:lnSpc>
              <a:buNone/>
              <a:defRPr/>
            </a:pPr>
            <a:r>
              <a:rPr lang="en-US" dirty="0" smtClean="0"/>
              <a:t>	</a:t>
            </a:r>
            <a:r>
              <a:rPr lang="en-US" sz="2800" b="1" dirty="0" err="1" smtClean="0">
                <a:solidFill>
                  <a:srgbClr val="C00000"/>
                </a:solidFill>
                <a:latin typeface="Times New Roman" pitchFamily="18" charset="0"/>
              </a:rPr>
              <a:t>n</a:t>
            </a:r>
            <a:r>
              <a:rPr lang="en-US" sz="2800" b="1" baseline="-25000" dirty="0" err="1" smtClean="0">
                <a:solidFill>
                  <a:srgbClr val="C00000"/>
                </a:solidFill>
                <a:latin typeface="Times New Roman" pitchFamily="18" charset="0"/>
              </a:rPr>
              <a:t>1</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n</a:t>
            </a:r>
            <a:r>
              <a:rPr lang="en-US" sz="2800" b="1" baseline="-25000" dirty="0" err="1" smtClean="0">
                <a:solidFill>
                  <a:srgbClr val="C00000"/>
                </a:solidFill>
                <a:latin typeface="Times New Roman" pitchFamily="18" charset="0"/>
              </a:rPr>
              <a:t>0</a:t>
            </a:r>
            <a:r>
              <a:rPr lang="en-US" sz="2800" b="1" baseline="-25000" dirty="0" smtClean="0">
                <a:solidFill>
                  <a:srgbClr val="C00000"/>
                </a:solidFill>
                <a:latin typeface="Times New Roman" pitchFamily="18" charset="0"/>
              </a:rPr>
              <a:t> </a:t>
            </a:r>
            <a:r>
              <a:rPr lang="en-US" sz="2800" b="1" dirty="0" smtClean="0">
                <a:solidFill>
                  <a:srgbClr val="C00000"/>
                </a:solidFill>
                <a:latin typeface="Times New Roman" pitchFamily="18" charset="0"/>
              </a:rPr>
              <a:t>&gt;0, </a:t>
            </a:r>
            <a:r>
              <a:rPr lang="en-US" sz="2800" b="1" dirty="0" err="1" smtClean="0">
                <a:solidFill>
                  <a:srgbClr val="C00000"/>
                </a:solidFill>
                <a:latin typeface="Times New Roman" pitchFamily="18" charset="0"/>
              </a:rPr>
              <a:t>tj</a:t>
            </a:r>
            <a:r>
              <a:rPr lang="en-US" sz="2800" b="1" dirty="0" smtClean="0">
                <a:solidFill>
                  <a:srgbClr val="C00000"/>
                </a:solidFill>
                <a:latin typeface="Times New Roman" pitchFamily="18" charset="0"/>
              </a:rPr>
              <a:t>. inverse population</a:t>
            </a:r>
          </a:p>
        </p:txBody>
      </p:sp>
      <p:sp>
        <p:nvSpPr>
          <p:cNvPr id="3" name="Zástupný symbol pro datum 2"/>
          <p:cNvSpPr>
            <a:spLocks noGrp="1"/>
          </p:cNvSpPr>
          <p:nvPr>
            <p:ph type="dt" sz="half" idx="14"/>
          </p:nvPr>
        </p:nvSpPr>
        <p:spPr/>
        <p:txBody>
          <a:bodyPr/>
          <a:lstStyle/>
          <a:p>
            <a:r>
              <a:rPr lang="cs-CZ" smtClean="0"/>
              <a:t>2010</a:t>
            </a:r>
            <a:endParaRPr lang="cs-CZ"/>
          </a:p>
        </p:txBody>
      </p:sp>
      <p:sp>
        <p:nvSpPr>
          <p:cNvPr id="4" name="Zástupný symbol pro číslo snímku 3"/>
          <p:cNvSpPr>
            <a:spLocks noGrp="1"/>
          </p:cNvSpPr>
          <p:nvPr>
            <p:ph type="sldNum" sz="quarter" idx="15"/>
          </p:nvPr>
        </p:nvSpPr>
        <p:spPr/>
        <p:txBody>
          <a:bodyPr/>
          <a:lstStyle/>
          <a:p>
            <a:fld id="{A229F504-3BAF-467C-8F21-334C0A71552D}" type="slidenum">
              <a:rPr lang="cs-CZ" smtClean="0"/>
              <a:pPr/>
              <a:t>16</a:t>
            </a:fld>
            <a:endParaRPr lang="cs-CZ"/>
          </a:p>
        </p:txBody>
      </p:sp>
      <p:sp>
        <p:nvSpPr>
          <p:cNvPr id="5" name="Zástupný symbol pro zápatí 4"/>
          <p:cNvSpPr>
            <a:spLocks noGrp="1"/>
          </p:cNvSpPr>
          <p:nvPr>
            <p:ph type="ftr" sz="quarter" idx="16"/>
          </p:nvPr>
        </p:nvSpPr>
        <p:spPr/>
        <p:txBody>
          <a:bodyPr/>
          <a:lstStyle/>
          <a:p>
            <a:r>
              <a:rPr lang="cs-CZ" smtClean="0"/>
              <a:t>prof. Otruba</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Inverse population</a:t>
            </a:r>
            <a:endParaRPr lang="cs-CZ" dirty="0"/>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17</a:t>
            </a:fld>
            <a:endParaRPr lang="cs-CZ"/>
          </a:p>
        </p:txBody>
      </p:sp>
      <p:sp>
        <p:nvSpPr>
          <p:cNvPr id="7" name="Zástupný symbol pro obsah 6"/>
          <p:cNvSpPr>
            <a:spLocks noGrp="1"/>
          </p:cNvSpPr>
          <p:nvPr>
            <p:ph sz="quarter" idx="1"/>
          </p:nvPr>
        </p:nvSpPr>
        <p:spPr/>
        <p:txBody>
          <a:bodyPr>
            <a:normAutofit fontScale="77500" lnSpcReduction="20000"/>
          </a:bodyPr>
          <a:lstStyle/>
          <a:p>
            <a:r>
              <a:rPr lang="en-US" dirty="0"/>
              <a:t>The normal population distribution is shown in Figure a). </a:t>
            </a:r>
            <a:endParaRPr lang="cs-CZ" dirty="0" smtClean="0"/>
          </a:p>
          <a:p>
            <a:endParaRPr lang="cs-CZ" dirty="0" smtClean="0"/>
          </a:p>
          <a:p>
            <a:r>
              <a:rPr lang="en-US" dirty="0" smtClean="0"/>
              <a:t>In </a:t>
            </a:r>
            <a:r>
              <a:rPr lang="en-US" dirty="0"/>
              <a:t>order to create an active environment, it is necessary to intervene in the system in order to change the distribution of the energy level occupation in the way shown in Figure b). </a:t>
            </a:r>
            <a:endParaRPr lang="cs-CZ" dirty="0" smtClean="0"/>
          </a:p>
          <a:p>
            <a:endParaRPr lang="cs-CZ" dirty="0"/>
          </a:p>
          <a:p>
            <a:r>
              <a:rPr lang="en-US" dirty="0" smtClean="0"/>
              <a:t>The </a:t>
            </a:r>
            <a:r>
              <a:rPr lang="en-US" dirty="0"/>
              <a:t>process is usually referred to as laser excitation or pumping. The basic method is optical excitation.</a:t>
            </a:r>
            <a:endParaRPr lang="cs-CZ" dirty="0"/>
          </a:p>
        </p:txBody>
      </p:sp>
      <p:pic>
        <p:nvPicPr>
          <p:cNvPr id="9" name="Picture 9" descr="populace1"/>
          <p:cNvPicPr>
            <a:picLocks noGrp="1" noChangeAspect="1" noChangeArrowheads="1"/>
          </p:cNvPicPr>
          <p:nvPr>
            <p:ph sz="quarter" idx="2"/>
          </p:nvPr>
        </p:nvPicPr>
        <p:blipFill>
          <a:blip r:embed="rId2" cstate="print">
            <a:duotone>
              <a:prstClr val="black"/>
              <a:schemeClr val="accent1">
                <a:tint val="45000"/>
                <a:satMod val="400000"/>
              </a:schemeClr>
            </a:duotone>
            <a:lum bright="30000" contrast="30000"/>
          </a:blip>
          <a:srcRect/>
          <a:stretch>
            <a:fillRect/>
          </a:stretch>
        </p:blipFill>
        <p:spPr>
          <a:xfrm>
            <a:off x="4499992" y="476672"/>
            <a:ext cx="3426372" cy="6020424"/>
          </a:xfrm>
          <a:solidFill>
            <a:schemeClr val="tx1"/>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en-US" dirty="0" smtClean="0"/>
              <a:t>Three-level system</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lstStyle/>
          <a:p>
            <a:fld id="{A229F504-3BAF-467C-8F21-334C0A71552D}" type="slidenum">
              <a:rPr lang="en-US" smtClean="0"/>
              <a:pPr/>
              <a:t>18</a:t>
            </a:fld>
            <a:endParaRPr lang="en-US" dirty="0"/>
          </a:p>
        </p:txBody>
      </p:sp>
      <p:sp>
        <p:nvSpPr>
          <p:cNvPr id="6" name="Zástupný symbol pro obsah 5"/>
          <p:cNvSpPr>
            <a:spLocks noGrp="1"/>
          </p:cNvSpPr>
          <p:nvPr>
            <p:ph sz="quarter" idx="1"/>
          </p:nvPr>
        </p:nvSpPr>
        <p:spPr>
          <a:xfrm>
            <a:off x="457200" y="1340768"/>
            <a:ext cx="3657600" cy="4831432"/>
          </a:xfrm>
        </p:spPr>
        <p:txBody>
          <a:bodyPr>
            <a:normAutofit fontScale="92500" lnSpcReduction="10000"/>
          </a:bodyPr>
          <a:lstStyle/>
          <a:p>
            <a:pPr>
              <a:lnSpc>
                <a:spcPct val="90000"/>
              </a:lnSpc>
              <a:defRPr/>
            </a:pPr>
            <a:r>
              <a:rPr lang="en-US" sz="2800" dirty="0" smtClean="0"/>
              <a:t>Application: ruby laser</a:t>
            </a:r>
          </a:p>
          <a:p>
            <a:pPr>
              <a:lnSpc>
                <a:spcPct val="90000"/>
              </a:lnSpc>
              <a:defRPr/>
            </a:pPr>
            <a:endParaRPr lang="en-US" sz="2800" dirty="0" smtClean="0"/>
          </a:p>
          <a:p>
            <a:pPr>
              <a:lnSpc>
                <a:spcPct val="90000"/>
              </a:lnSpc>
              <a:defRPr/>
            </a:pPr>
            <a:r>
              <a:rPr lang="en-US" sz="2800" dirty="0" smtClean="0"/>
              <a:t>Level 2 is metastable</a:t>
            </a:r>
          </a:p>
          <a:p>
            <a:pPr>
              <a:lnSpc>
                <a:spcPct val="90000"/>
              </a:lnSpc>
              <a:defRPr/>
            </a:pPr>
            <a:endParaRPr lang="en-US" sz="2800" dirty="0" smtClean="0"/>
          </a:p>
          <a:p>
            <a:pPr>
              <a:lnSpc>
                <a:spcPct val="90000"/>
              </a:lnSpc>
              <a:defRPr/>
            </a:pPr>
            <a:r>
              <a:rPr lang="en-US" sz="2800" dirty="0" smtClean="0"/>
              <a:t>The disadvantage is low efficiency - for reach the inverse population at least 50% of the particles have to be brought to level 2</a:t>
            </a:r>
          </a:p>
        </p:txBody>
      </p:sp>
      <p:grpSp>
        <p:nvGrpSpPr>
          <p:cNvPr id="8" name="Zástupný symbol pro obsah 7"/>
          <p:cNvGrpSpPr>
            <a:grpSpLocks noGrp="1"/>
          </p:cNvGrpSpPr>
          <p:nvPr/>
        </p:nvGrpSpPr>
        <p:grpSpPr>
          <a:xfrm>
            <a:off x="4270375" y="1341438"/>
            <a:ext cx="3657600" cy="4790736"/>
            <a:chOff x="5019675" y="1716088"/>
            <a:chExt cx="3513138" cy="4291669"/>
          </a:xfrm>
        </p:grpSpPr>
        <p:sp>
          <p:nvSpPr>
            <p:cNvPr id="9" name="Line 12"/>
            <p:cNvSpPr>
              <a:spLocks noChangeShapeType="1"/>
            </p:cNvSpPr>
            <p:nvPr/>
          </p:nvSpPr>
          <p:spPr bwMode="auto">
            <a:xfrm>
              <a:off x="5292725" y="5949950"/>
              <a:ext cx="3240088" cy="0"/>
            </a:xfrm>
            <a:prstGeom prst="line">
              <a:avLst/>
            </a:prstGeom>
            <a:noFill/>
            <a:ln w="57150">
              <a:solidFill>
                <a:schemeClr val="tx1"/>
              </a:solidFill>
              <a:round/>
              <a:headEnd/>
              <a:tailEnd/>
            </a:ln>
          </p:spPr>
          <p:txBody>
            <a:bodyPr/>
            <a:lstStyle/>
            <a:p>
              <a:endParaRPr lang="en-US" dirty="0"/>
            </a:p>
          </p:txBody>
        </p:sp>
        <p:sp>
          <p:nvSpPr>
            <p:cNvPr id="10" name="Line 13"/>
            <p:cNvSpPr>
              <a:spLocks noChangeShapeType="1"/>
            </p:cNvSpPr>
            <p:nvPr/>
          </p:nvSpPr>
          <p:spPr bwMode="auto">
            <a:xfrm>
              <a:off x="5292725" y="1989138"/>
              <a:ext cx="1439863" cy="0"/>
            </a:xfrm>
            <a:prstGeom prst="line">
              <a:avLst/>
            </a:prstGeom>
            <a:noFill/>
            <a:ln w="57150">
              <a:solidFill>
                <a:schemeClr val="tx1"/>
              </a:solidFill>
              <a:round/>
              <a:headEnd/>
              <a:tailEnd/>
            </a:ln>
          </p:spPr>
          <p:txBody>
            <a:bodyPr/>
            <a:lstStyle/>
            <a:p>
              <a:endParaRPr lang="en-US" dirty="0"/>
            </a:p>
          </p:txBody>
        </p:sp>
        <p:sp>
          <p:nvSpPr>
            <p:cNvPr id="11" name="Line 14"/>
            <p:cNvSpPr>
              <a:spLocks noChangeShapeType="1"/>
            </p:cNvSpPr>
            <p:nvPr/>
          </p:nvSpPr>
          <p:spPr bwMode="auto">
            <a:xfrm>
              <a:off x="7092950" y="3068638"/>
              <a:ext cx="1439863" cy="0"/>
            </a:xfrm>
            <a:prstGeom prst="line">
              <a:avLst/>
            </a:prstGeom>
            <a:noFill/>
            <a:ln w="57150">
              <a:solidFill>
                <a:schemeClr val="tx1"/>
              </a:solidFill>
              <a:round/>
              <a:headEnd/>
              <a:tailEnd/>
            </a:ln>
          </p:spPr>
          <p:txBody>
            <a:bodyPr/>
            <a:lstStyle/>
            <a:p>
              <a:endParaRPr lang="en-US" dirty="0"/>
            </a:p>
          </p:txBody>
        </p:sp>
        <p:sp>
          <p:nvSpPr>
            <p:cNvPr id="12" name="Line 15"/>
            <p:cNvSpPr>
              <a:spLocks noChangeShapeType="1"/>
            </p:cNvSpPr>
            <p:nvPr/>
          </p:nvSpPr>
          <p:spPr bwMode="auto">
            <a:xfrm flipV="1">
              <a:off x="5651500" y="1989138"/>
              <a:ext cx="0" cy="3960812"/>
            </a:xfrm>
            <a:prstGeom prst="line">
              <a:avLst/>
            </a:prstGeom>
            <a:noFill/>
            <a:ln w="76200">
              <a:solidFill>
                <a:srgbClr val="0066FF"/>
              </a:solidFill>
              <a:round/>
              <a:headEnd/>
              <a:tailEnd type="triangle" w="med" len="med"/>
            </a:ln>
          </p:spPr>
          <p:txBody>
            <a:bodyPr/>
            <a:lstStyle/>
            <a:p>
              <a:endParaRPr lang="en-US" dirty="0"/>
            </a:p>
          </p:txBody>
        </p:sp>
        <p:sp>
          <p:nvSpPr>
            <p:cNvPr id="13" name="Line 16"/>
            <p:cNvSpPr>
              <a:spLocks noChangeShapeType="1"/>
            </p:cNvSpPr>
            <p:nvPr/>
          </p:nvSpPr>
          <p:spPr bwMode="auto">
            <a:xfrm>
              <a:off x="6372225" y="1989138"/>
              <a:ext cx="1439863" cy="1079500"/>
            </a:xfrm>
            <a:prstGeom prst="line">
              <a:avLst/>
            </a:prstGeom>
            <a:noFill/>
            <a:ln w="38100">
              <a:solidFill>
                <a:srgbClr val="00B050"/>
              </a:solidFill>
              <a:round/>
              <a:headEnd/>
              <a:tailEnd type="triangle" w="med" len="med"/>
            </a:ln>
          </p:spPr>
          <p:txBody>
            <a:bodyPr/>
            <a:lstStyle/>
            <a:p>
              <a:endParaRPr lang="en-US" dirty="0"/>
            </a:p>
          </p:txBody>
        </p:sp>
        <p:sp>
          <p:nvSpPr>
            <p:cNvPr id="14" name="Line 17"/>
            <p:cNvSpPr>
              <a:spLocks noChangeShapeType="1"/>
            </p:cNvSpPr>
            <p:nvPr/>
          </p:nvSpPr>
          <p:spPr bwMode="auto">
            <a:xfrm>
              <a:off x="7812088" y="3068638"/>
              <a:ext cx="0" cy="2881312"/>
            </a:xfrm>
            <a:prstGeom prst="line">
              <a:avLst/>
            </a:prstGeom>
            <a:noFill/>
            <a:ln w="76200">
              <a:solidFill>
                <a:srgbClr val="FF0000"/>
              </a:solidFill>
              <a:round/>
              <a:headEnd/>
              <a:tailEnd type="triangle" w="med" len="med"/>
            </a:ln>
          </p:spPr>
          <p:txBody>
            <a:bodyPr/>
            <a:lstStyle/>
            <a:p>
              <a:endParaRPr lang="en-US" dirty="0"/>
            </a:p>
          </p:txBody>
        </p:sp>
        <p:sp>
          <p:nvSpPr>
            <p:cNvPr id="15" name="Text Box 18"/>
            <p:cNvSpPr txBox="1">
              <a:spLocks noChangeArrowheads="1"/>
            </p:cNvSpPr>
            <p:nvPr/>
          </p:nvSpPr>
          <p:spPr bwMode="auto">
            <a:xfrm>
              <a:off x="6819900" y="1716088"/>
              <a:ext cx="317485" cy="330857"/>
            </a:xfrm>
            <a:prstGeom prst="rect">
              <a:avLst/>
            </a:prstGeom>
            <a:noFill/>
            <a:ln w="9525">
              <a:noFill/>
              <a:miter lim="800000"/>
              <a:headEnd/>
              <a:tailEnd/>
            </a:ln>
          </p:spPr>
          <p:txBody>
            <a:bodyPr wrap="none">
              <a:spAutoFit/>
            </a:bodyPr>
            <a:lstStyle/>
            <a:p>
              <a:pPr algn="l"/>
              <a:r>
                <a:rPr lang="en-US" dirty="0" smtClean="0"/>
                <a:t>1</a:t>
              </a:r>
              <a:endParaRPr lang="en-US" dirty="0"/>
            </a:p>
          </p:txBody>
        </p:sp>
        <p:sp>
          <p:nvSpPr>
            <p:cNvPr id="16" name="Text Box 19"/>
            <p:cNvSpPr txBox="1">
              <a:spLocks noChangeArrowheads="1"/>
            </p:cNvSpPr>
            <p:nvPr/>
          </p:nvSpPr>
          <p:spPr bwMode="auto">
            <a:xfrm>
              <a:off x="5019675" y="5676900"/>
              <a:ext cx="317485" cy="330857"/>
            </a:xfrm>
            <a:prstGeom prst="rect">
              <a:avLst/>
            </a:prstGeom>
            <a:noFill/>
            <a:ln w="9525">
              <a:noFill/>
              <a:miter lim="800000"/>
              <a:headEnd/>
              <a:tailEnd/>
            </a:ln>
          </p:spPr>
          <p:txBody>
            <a:bodyPr wrap="none">
              <a:spAutoFit/>
            </a:bodyPr>
            <a:lstStyle/>
            <a:p>
              <a:pPr algn="l"/>
              <a:r>
                <a:rPr lang="en-US" dirty="0" smtClean="0"/>
                <a:t>0</a:t>
              </a:r>
              <a:endParaRPr lang="en-US" dirty="0"/>
            </a:p>
          </p:txBody>
        </p:sp>
        <p:sp>
          <p:nvSpPr>
            <p:cNvPr id="17" name="Text Box 20"/>
            <p:cNvSpPr txBox="1">
              <a:spLocks noChangeArrowheads="1"/>
            </p:cNvSpPr>
            <p:nvPr/>
          </p:nvSpPr>
          <p:spPr bwMode="auto">
            <a:xfrm>
              <a:off x="6732588" y="2889250"/>
              <a:ext cx="317485" cy="330857"/>
            </a:xfrm>
            <a:prstGeom prst="rect">
              <a:avLst/>
            </a:prstGeom>
            <a:noFill/>
            <a:ln w="9525">
              <a:noFill/>
              <a:miter lim="800000"/>
              <a:headEnd/>
              <a:tailEnd/>
            </a:ln>
          </p:spPr>
          <p:txBody>
            <a:bodyPr wrap="none">
              <a:spAutoFit/>
            </a:bodyPr>
            <a:lstStyle/>
            <a:p>
              <a:pPr algn="l"/>
              <a:r>
                <a:rPr lang="en-US" dirty="0" smtClean="0"/>
                <a:t>2</a:t>
              </a:r>
              <a:endParaRPr lang="en-US" dirty="0"/>
            </a:p>
          </p:txBody>
        </p:sp>
        <p:sp>
          <p:nvSpPr>
            <p:cNvPr id="18" name="Text Box 22"/>
            <p:cNvSpPr txBox="1">
              <a:spLocks noChangeArrowheads="1"/>
            </p:cNvSpPr>
            <p:nvPr/>
          </p:nvSpPr>
          <p:spPr bwMode="auto">
            <a:xfrm>
              <a:off x="5740400" y="3876675"/>
              <a:ext cx="1141219" cy="330857"/>
            </a:xfrm>
            <a:prstGeom prst="rect">
              <a:avLst/>
            </a:prstGeom>
            <a:noFill/>
            <a:ln w="9525">
              <a:noFill/>
              <a:miter lim="800000"/>
              <a:headEnd/>
              <a:tailEnd/>
            </a:ln>
          </p:spPr>
          <p:txBody>
            <a:bodyPr wrap="none">
              <a:spAutoFit/>
            </a:bodyPr>
            <a:lstStyle/>
            <a:p>
              <a:pPr algn="l"/>
              <a:r>
                <a:rPr lang="en-US" dirty="0" smtClean="0"/>
                <a:t>pumping</a:t>
              </a:r>
              <a:endParaRPr lang="en-US" dirty="0"/>
            </a:p>
          </p:txBody>
        </p:sp>
        <p:sp>
          <p:nvSpPr>
            <p:cNvPr id="19" name="Text Box 23"/>
            <p:cNvSpPr txBox="1">
              <a:spLocks noChangeArrowheads="1"/>
            </p:cNvSpPr>
            <p:nvPr/>
          </p:nvSpPr>
          <p:spPr bwMode="auto">
            <a:xfrm>
              <a:off x="7092950" y="2168525"/>
              <a:ext cx="1258235" cy="330857"/>
            </a:xfrm>
            <a:prstGeom prst="rect">
              <a:avLst/>
            </a:prstGeom>
            <a:noFill/>
            <a:ln w="9525">
              <a:noFill/>
              <a:miter lim="800000"/>
              <a:headEnd/>
              <a:tailEnd/>
            </a:ln>
          </p:spPr>
          <p:txBody>
            <a:bodyPr wrap="none">
              <a:spAutoFit/>
            </a:bodyPr>
            <a:lstStyle/>
            <a:p>
              <a:pPr algn="l"/>
              <a:r>
                <a:rPr lang="en-US" dirty="0" smtClean="0"/>
                <a:t>relaxation</a:t>
              </a:r>
              <a:endParaRPr lang="en-US" dirty="0"/>
            </a:p>
          </p:txBody>
        </p:sp>
        <p:sp>
          <p:nvSpPr>
            <p:cNvPr id="20" name="Text Box 24"/>
            <p:cNvSpPr txBox="1">
              <a:spLocks noChangeArrowheads="1"/>
            </p:cNvSpPr>
            <p:nvPr/>
          </p:nvSpPr>
          <p:spPr bwMode="auto">
            <a:xfrm>
              <a:off x="6192839" y="4689475"/>
              <a:ext cx="1468122" cy="579000"/>
            </a:xfrm>
            <a:prstGeom prst="rect">
              <a:avLst/>
            </a:prstGeom>
            <a:noFill/>
            <a:ln w="9525">
              <a:noFill/>
              <a:miter lim="800000"/>
              <a:headEnd/>
              <a:tailEnd/>
            </a:ln>
          </p:spPr>
          <p:txBody>
            <a:bodyPr wrap="square">
              <a:spAutoFit/>
            </a:bodyPr>
            <a:lstStyle/>
            <a:p>
              <a:pPr algn="l"/>
              <a:r>
                <a:rPr lang="en-US" dirty="0" smtClean="0"/>
                <a:t>stimulated emission</a:t>
              </a: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4638"/>
            <a:ext cx="7467600" cy="850106"/>
          </a:xfrm>
        </p:spPr>
        <p:txBody>
          <a:bodyPr/>
          <a:lstStyle/>
          <a:p>
            <a:r>
              <a:rPr lang="en-US" dirty="0"/>
              <a:t>Energy diagram of a ruby laser</a:t>
            </a:r>
            <a:endParaRPr lang="cs-CZ" dirty="0"/>
          </a:p>
        </p:txBody>
      </p:sp>
      <p:sp>
        <p:nvSpPr>
          <p:cNvPr id="3" name="Zástupný symbol pro datum 2"/>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19</a:t>
            </a:fld>
            <a:endParaRPr lang="cs-CZ"/>
          </a:p>
        </p:txBody>
      </p:sp>
      <p:sp>
        <p:nvSpPr>
          <p:cNvPr id="4" name="Zástupný symbol pro zápatí 3"/>
          <p:cNvSpPr>
            <a:spLocks noGrp="1"/>
          </p:cNvSpPr>
          <p:nvPr>
            <p:ph type="ftr" sz="quarter" idx="16"/>
          </p:nvPr>
        </p:nvSpPr>
        <p:spPr/>
        <p:txBody>
          <a:bodyPr/>
          <a:lstStyle/>
          <a:p>
            <a:r>
              <a:rPr lang="cs-CZ" smtClean="0"/>
              <a:t>prof. Otruba</a:t>
            </a:r>
            <a:endParaRPr lang="cs-CZ"/>
          </a:p>
        </p:txBody>
      </p:sp>
      <p:pic>
        <p:nvPicPr>
          <p:cNvPr id="10" name="Zástupný symbol pro obsah 9" descr="ruby.gif"/>
          <p:cNvPicPr>
            <a:picLocks noGrp="1" noChangeAspect="1"/>
          </p:cNvPicPr>
          <p:nvPr>
            <p:ph sz="quarter" idx="1"/>
          </p:nvPr>
        </p:nvPicPr>
        <p:blipFill>
          <a:blip r:embed="rId2" cstate="print">
            <a:lum contrast="30000"/>
          </a:blip>
          <a:srcRect b="9149"/>
          <a:stretch>
            <a:fillRect/>
          </a:stretch>
        </p:blipFill>
        <p:spPr>
          <a:xfrm>
            <a:off x="899592" y="1282668"/>
            <a:ext cx="6480719" cy="52597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2"/>
          </p:nvPr>
        </p:nvSpPr>
        <p:spPr/>
        <p:txBody>
          <a:bodyPr/>
          <a:lstStyle/>
          <a:p>
            <a:pPr>
              <a:defRPr/>
            </a:pPr>
            <a:fld id="{E5ADF210-0F5C-4955-9D59-3BB790507A71}" type="slidenum">
              <a:rPr lang="cs-CZ"/>
              <a:pPr>
                <a:defRPr/>
              </a:pPr>
              <a:t>2</a:t>
            </a:fld>
            <a:endParaRPr lang="cs-CZ"/>
          </a:p>
        </p:txBody>
      </p:sp>
      <p:pic>
        <p:nvPicPr>
          <p:cNvPr id="7173" name="Picture 8" descr="lwf2_1"/>
          <p:cNvPicPr>
            <a:picLocks noGrp="1" noChangeAspect="1" noChangeArrowheads="1"/>
          </p:cNvPicPr>
          <p:nvPr>
            <p:ph/>
          </p:nvPr>
        </p:nvPicPr>
        <p:blipFill>
          <a:blip r:embed="rId2" cstate="print">
            <a:lum contrast="12000"/>
          </a:blip>
          <a:srcRect/>
          <a:stretch>
            <a:fillRect/>
          </a:stretch>
        </p:blipFill>
        <p:spPr>
          <a:xfrm>
            <a:off x="827584" y="404664"/>
            <a:ext cx="6985000" cy="6103937"/>
          </a:xfrm>
        </p:spPr>
      </p:pic>
      <p:sp>
        <p:nvSpPr>
          <p:cNvPr id="2" name="TextovéPole 1"/>
          <p:cNvSpPr txBox="1"/>
          <p:nvPr/>
        </p:nvSpPr>
        <p:spPr>
          <a:xfrm>
            <a:off x="4644008" y="2924944"/>
            <a:ext cx="2810385" cy="369332"/>
          </a:xfrm>
          <a:prstGeom prst="rect">
            <a:avLst/>
          </a:prstGeom>
          <a:noFill/>
        </p:spPr>
        <p:txBody>
          <a:bodyPr wrap="none" rtlCol="0">
            <a:spAutoFit/>
          </a:bodyPr>
          <a:lstStyle/>
          <a:p>
            <a:r>
              <a:rPr lang="en-US" dirty="0" smtClean="0"/>
              <a:t>Simplest configuration?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7467600" cy="1008112"/>
          </a:xfrm>
        </p:spPr>
        <p:txBody>
          <a:bodyPr/>
          <a:lstStyle/>
          <a:p>
            <a:r>
              <a:rPr lang="en-US" dirty="0" smtClean="0"/>
              <a:t>Three-level system</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lstStyle/>
          <a:p>
            <a:fld id="{A229F504-3BAF-467C-8F21-334C0A71552D}" type="slidenum">
              <a:rPr lang="en-US" smtClean="0"/>
              <a:pPr/>
              <a:t>20</a:t>
            </a:fld>
            <a:endParaRPr lang="en-US" dirty="0"/>
          </a:p>
        </p:txBody>
      </p:sp>
      <p:sp>
        <p:nvSpPr>
          <p:cNvPr id="6" name="Zástupný symbol pro obsah 5"/>
          <p:cNvSpPr>
            <a:spLocks noGrp="1"/>
          </p:cNvSpPr>
          <p:nvPr>
            <p:ph sz="quarter" idx="1"/>
          </p:nvPr>
        </p:nvSpPr>
        <p:spPr>
          <a:xfrm>
            <a:off x="457199" y="1600200"/>
            <a:ext cx="3813175" cy="4572000"/>
          </a:xfrm>
        </p:spPr>
        <p:txBody>
          <a:bodyPr>
            <a:normAutofit/>
          </a:bodyPr>
          <a:lstStyle/>
          <a:p>
            <a:pPr fontAlgn="t"/>
            <a:r>
              <a:rPr lang="en-US" sz="2800" dirty="0" smtClean="0"/>
              <a:t>Modified </a:t>
            </a:r>
            <a:r>
              <a:rPr lang="en-US" sz="2800" dirty="0"/>
              <a:t>three - level system with excitation to metastable level 1.</a:t>
            </a:r>
          </a:p>
        </p:txBody>
      </p:sp>
      <p:grpSp>
        <p:nvGrpSpPr>
          <p:cNvPr id="8" name="Zástupný symbol pro obsah 7"/>
          <p:cNvGrpSpPr>
            <a:grpSpLocks noGrp="1"/>
          </p:cNvGrpSpPr>
          <p:nvPr/>
        </p:nvGrpSpPr>
        <p:grpSpPr>
          <a:xfrm>
            <a:off x="4270376" y="1600200"/>
            <a:ext cx="4190057" cy="4518710"/>
            <a:chOff x="4659313" y="1716088"/>
            <a:chExt cx="4490124" cy="3920922"/>
          </a:xfrm>
        </p:grpSpPr>
        <p:sp>
          <p:nvSpPr>
            <p:cNvPr id="9" name="Line 7"/>
            <p:cNvSpPr>
              <a:spLocks noChangeShapeType="1"/>
            </p:cNvSpPr>
            <p:nvPr/>
          </p:nvSpPr>
          <p:spPr bwMode="auto">
            <a:xfrm>
              <a:off x="4932363" y="5589588"/>
              <a:ext cx="3600450" cy="0"/>
            </a:xfrm>
            <a:prstGeom prst="line">
              <a:avLst/>
            </a:prstGeom>
            <a:noFill/>
            <a:ln w="57150">
              <a:solidFill>
                <a:schemeClr val="tx1"/>
              </a:solidFill>
              <a:round/>
              <a:headEnd/>
              <a:tailEnd/>
            </a:ln>
          </p:spPr>
          <p:txBody>
            <a:bodyPr/>
            <a:lstStyle/>
            <a:p>
              <a:endParaRPr lang="en-US" dirty="0"/>
            </a:p>
          </p:txBody>
        </p:sp>
        <p:sp>
          <p:nvSpPr>
            <p:cNvPr id="10" name="Line 8"/>
            <p:cNvSpPr>
              <a:spLocks noChangeShapeType="1"/>
            </p:cNvSpPr>
            <p:nvPr/>
          </p:nvSpPr>
          <p:spPr bwMode="auto">
            <a:xfrm>
              <a:off x="4932363" y="1989138"/>
              <a:ext cx="1439862" cy="0"/>
            </a:xfrm>
            <a:prstGeom prst="line">
              <a:avLst/>
            </a:prstGeom>
            <a:noFill/>
            <a:ln w="57150">
              <a:solidFill>
                <a:schemeClr val="tx1"/>
              </a:solidFill>
              <a:round/>
              <a:headEnd/>
              <a:tailEnd/>
            </a:ln>
          </p:spPr>
          <p:txBody>
            <a:bodyPr/>
            <a:lstStyle/>
            <a:p>
              <a:endParaRPr lang="en-US" dirty="0"/>
            </a:p>
          </p:txBody>
        </p:sp>
        <p:sp>
          <p:nvSpPr>
            <p:cNvPr id="11" name="Line 9"/>
            <p:cNvSpPr>
              <a:spLocks noChangeShapeType="1"/>
            </p:cNvSpPr>
            <p:nvPr/>
          </p:nvSpPr>
          <p:spPr bwMode="auto">
            <a:xfrm>
              <a:off x="7092950" y="4508500"/>
              <a:ext cx="1439863" cy="0"/>
            </a:xfrm>
            <a:prstGeom prst="line">
              <a:avLst/>
            </a:prstGeom>
            <a:noFill/>
            <a:ln w="57150">
              <a:solidFill>
                <a:schemeClr val="tx1"/>
              </a:solidFill>
              <a:round/>
              <a:headEnd/>
              <a:tailEnd/>
            </a:ln>
          </p:spPr>
          <p:txBody>
            <a:bodyPr/>
            <a:lstStyle/>
            <a:p>
              <a:endParaRPr lang="en-US" dirty="0"/>
            </a:p>
          </p:txBody>
        </p:sp>
        <p:sp>
          <p:nvSpPr>
            <p:cNvPr id="12" name="Line 10"/>
            <p:cNvSpPr>
              <a:spLocks noChangeShapeType="1"/>
            </p:cNvSpPr>
            <p:nvPr/>
          </p:nvSpPr>
          <p:spPr bwMode="auto">
            <a:xfrm flipV="1">
              <a:off x="5292725" y="1989138"/>
              <a:ext cx="0" cy="3600450"/>
            </a:xfrm>
            <a:prstGeom prst="line">
              <a:avLst/>
            </a:prstGeom>
            <a:noFill/>
            <a:ln w="76200">
              <a:solidFill>
                <a:srgbClr val="0066FF"/>
              </a:solidFill>
              <a:round/>
              <a:headEnd/>
              <a:tailEnd type="triangle" w="med" len="med"/>
            </a:ln>
          </p:spPr>
          <p:txBody>
            <a:bodyPr/>
            <a:lstStyle/>
            <a:p>
              <a:endParaRPr lang="en-US" dirty="0"/>
            </a:p>
          </p:txBody>
        </p:sp>
        <p:sp>
          <p:nvSpPr>
            <p:cNvPr id="13" name="Line 11"/>
            <p:cNvSpPr>
              <a:spLocks noChangeShapeType="1"/>
            </p:cNvSpPr>
            <p:nvPr/>
          </p:nvSpPr>
          <p:spPr bwMode="auto">
            <a:xfrm>
              <a:off x="6011863" y="1989138"/>
              <a:ext cx="1800225" cy="2519362"/>
            </a:xfrm>
            <a:prstGeom prst="line">
              <a:avLst/>
            </a:prstGeom>
            <a:noFill/>
            <a:ln w="76200">
              <a:solidFill>
                <a:srgbClr val="FF0000"/>
              </a:solidFill>
              <a:round/>
              <a:headEnd/>
              <a:tailEnd type="triangle" w="med" len="med"/>
            </a:ln>
          </p:spPr>
          <p:txBody>
            <a:bodyPr/>
            <a:lstStyle/>
            <a:p>
              <a:endParaRPr lang="en-US" dirty="0"/>
            </a:p>
          </p:txBody>
        </p:sp>
        <p:sp>
          <p:nvSpPr>
            <p:cNvPr id="14" name="Line 13"/>
            <p:cNvSpPr>
              <a:spLocks noChangeShapeType="1"/>
            </p:cNvSpPr>
            <p:nvPr/>
          </p:nvSpPr>
          <p:spPr bwMode="auto">
            <a:xfrm>
              <a:off x="7812088" y="4508500"/>
              <a:ext cx="0" cy="1081088"/>
            </a:xfrm>
            <a:prstGeom prst="line">
              <a:avLst/>
            </a:prstGeom>
            <a:noFill/>
            <a:ln w="38100">
              <a:solidFill>
                <a:srgbClr val="00B050"/>
              </a:solidFill>
              <a:round/>
              <a:headEnd/>
              <a:tailEnd type="triangle" w="med" len="med"/>
            </a:ln>
          </p:spPr>
          <p:txBody>
            <a:bodyPr/>
            <a:lstStyle/>
            <a:p>
              <a:endParaRPr lang="en-US" dirty="0"/>
            </a:p>
          </p:txBody>
        </p:sp>
        <p:sp>
          <p:nvSpPr>
            <p:cNvPr id="15" name="Text Box 16"/>
            <p:cNvSpPr txBox="1">
              <a:spLocks noChangeArrowheads="1"/>
            </p:cNvSpPr>
            <p:nvPr/>
          </p:nvSpPr>
          <p:spPr bwMode="auto">
            <a:xfrm>
              <a:off x="5292725" y="3789363"/>
              <a:ext cx="1273234" cy="320472"/>
            </a:xfrm>
            <a:prstGeom prst="rect">
              <a:avLst/>
            </a:prstGeom>
            <a:noFill/>
            <a:ln w="9525">
              <a:noFill/>
              <a:miter lim="800000"/>
              <a:headEnd/>
              <a:tailEnd/>
            </a:ln>
          </p:spPr>
          <p:txBody>
            <a:bodyPr wrap="none">
              <a:spAutoFit/>
            </a:bodyPr>
            <a:lstStyle/>
            <a:p>
              <a:pPr algn="l"/>
              <a:r>
                <a:rPr lang="en-US" dirty="0" smtClean="0"/>
                <a:t>pumping</a:t>
              </a:r>
              <a:endParaRPr lang="en-US" dirty="0"/>
            </a:p>
          </p:txBody>
        </p:sp>
        <p:sp>
          <p:nvSpPr>
            <p:cNvPr id="16" name="Text Box 17"/>
            <p:cNvSpPr txBox="1">
              <a:spLocks noChangeArrowheads="1"/>
            </p:cNvSpPr>
            <p:nvPr/>
          </p:nvSpPr>
          <p:spPr bwMode="auto">
            <a:xfrm>
              <a:off x="7000877" y="2795588"/>
              <a:ext cx="2148560" cy="560827"/>
            </a:xfrm>
            <a:prstGeom prst="rect">
              <a:avLst/>
            </a:prstGeom>
            <a:noFill/>
            <a:ln w="9525">
              <a:noFill/>
              <a:miter lim="800000"/>
              <a:headEnd/>
              <a:tailEnd/>
            </a:ln>
          </p:spPr>
          <p:txBody>
            <a:bodyPr wrap="square">
              <a:spAutoFit/>
            </a:bodyPr>
            <a:lstStyle/>
            <a:p>
              <a:pPr algn="l"/>
              <a:r>
                <a:rPr lang="en-US" dirty="0" smtClean="0"/>
                <a:t>stimulated emission</a:t>
              </a:r>
              <a:endParaRPr lang="en-US" dirty="0"/>
            </a:p>
          </p:txBody>
        </p:sp>
        <p:sp>
          <p:nvSpPr>
            <p:cNvPr id="17" name="Text Box 18"/>
            <p:cNvSpPr txBox="1">
              <a:spLocks noChangeArrowheads="1"/>
            </p:cNvSpPr>
            <p:nvPr/>
          </p:nvSpPr>
          <p:spPr bwMode="auto">
            <a:xfrm>
              <a:off x="6419130" y="4888808"/>
              <a:ext cx="1403787" cy="320472"/>
            </a:xfrm>
            <a:prstGeom prst="rect">
              <a:avLst/>
            </a:prstGeom>
            <a:noFill/>
            <a:ln w="9525">
              <a:noFill/>
              <a:miter lim="800000"/>
              <a:headEnd/>
              <a:tailEnd/>
            </a:ln>
          </p:spPr>
          <p:txBody>
            <a:bodyPr wrap="none">
              <a:spAutoFit/>
            </a:bodyPr>
            <a:lstStyle/>
            <a:p>
              <a:pPr algn="l"/>
              <a:r>
                <a:rPr lang="en-US" dirty="0" smtClean="0"/>
                <a:t>relaxation</a:t>
              </a:r>
              <a:endParaRPr lang="en-US" dirty="0"/>
            </a:p>
          </p:txBody>
        </p:sp>
        <p:sp>
          <p:nvSpPr>
            <p:cNvPr id="18" name="Text Box 24"/>
            <p:cNvSpPr txBox="1">
              <a:spLocks noChangeArrowheads="1"/>
            </p:cNvSpPr>
            <p:nvPr/>
          </p:nvSpPr>
          <p:spPr bwMode="auto">
            <a:xfrm>
              <a:off x="6459538" y="1716088"/>
              <a:ext cx="354211" cy="320472"/>
            </a:xfrm>
            <a:prstGeom prst="rect">
              <a:avLst/>
            </a:prstGeom>
            <a:noFill/>
            <a:ln w="9525">
              <a:noFill/>
              <a:miter lim="800000"/>
              <a:headEnd/>
              <a:tailEnd/>
            </a:ln>
          </p:spPr>
          <p:txBody>
            <a:bodyPr wrap="none">
              <a:spAutoFit/>
            </a:bodyPr>
            <a:lstStyle/>
            <a:p>
              <a:pPr algn="l"/>
              <a:r>
                <a:rPr lang="en-US" dirty="0" smtClean="0"/>
                <a:t>1</a:t>
              </a:r>
              <a:endParaRPr lang="en-US" dirty="0"/>
            </a:p>
          </p:txBody>
        </p:sp>
        <p:sp>
          <p:nvSpPr>
            <p:cNvPr id="19" name="Text Box 25"/>
            <p:cNvSpPr txBox="1">
              <a:spLocks noChangeArrowheads="1"/>
            </p:cNvSpPr>
            <p:nvPr/>
          </p:nvSpPr>
          <p:spPr bwMode="auto">
            <a:xfrm>
              <a:off x="6819900" y="4235450"/>
              <a:ext cx="354211" cy="320472"/>
            </a:xfrm>
            <a:prstGeom prst="rect">
              <a:avLst/>
            </a:prstGeom>
            <a:noFill/>
            <a:ln w="9525">
              <a:noFill/>
              <a:miter lim="800000"/>
              <a:headEnd/>
              <a:tailEnd/>
            </a:ln>
          </p:spPr>
          <p:txBody>
            <a:bodyPr wrap="none">
              <a:spAutoFit/>
            </a:bodyPr>
            <a:lstStyle/>
            <a:p>
              <a:pPr algn="l"/>
              <a:r>
                <a:rPr lang="en-US" dirty="0" smtClean="0"/>
                <a:t>2</a:t>
              </a:r>
              <a:endParaRPr lang="en-US" dirty="0"/>
            </a:p>
          </p:txBody>
        </p:sp>
        <p:sp>
          <p:nvSpPr>
            <p:cNvPr id="20" name="Text Box 26"/>
            <p:cNvSpPr txBox="1">
              <a:spLocks noChangeArrowheads="1"/>
            </p:cNvSpPr>
            <p:nvPr/>
          </p:nvSpPr>
          <p:spPr bwMode="auto">
            <a:xfrm>
              <a:off x="4659313" y="5316538"/>
              <a:ext cx="354211" cy="320472"/>
            </a:xfrm>
            <a:prstGeom prst="rect">
              <a:avLst/>
            </a:prstGeom>
            <a:noFill/>
            <a:ln w="9525">
              <a:noFill/>
              <a:miter lim="800000"/>
              <a:headEnd/>
              <a:tailEnd/>
            </a:ln>
          </p:spPr>
          <p:txBody>
            <a:bodyPr wrap="none">
              <a:spAutoFit/>
            </a:bodyPr>
            <a:lstStyle/>
            <a:p>
              <a:pPr algn="l"/>
              <a:r>
                <a:rPr lang="en-US" dirty="0" smtClean="0"/>
                <a:t>0</a:t>
              </a: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9392"/>
            <a:ext cx="7467600" cy="994122"/>
          </a:xfrm>
        </p:spPr>
        <p:txBody>
          <a:bodyPr/>
          <a:lstStyle/>
          <a:p>
            <a:r>
              <a:rPr lang="en-US" dirty="0" smtClean="0"/>
              <a:t>Four-level system</a:t>
            </a:r>
            <a:endParaRPr lang="en-US" dirty="0"/>
          </a:p>
        </p:txBody>
      </p:sp>
      <p:sp>
        <p:nvSpPr>
          <p:cNvPr id="5" name="Zástupný symbol pro číslo snímku 4"/>
          <p:cNvSpPr>
            <a:spLocks noGrp="1"/>
          </p:cNvSpPr>
          <p:nvPr>
            <p:ph type="sldNum" sz="quarter" idx="12"/>
          </p:nvPr>
        </p:nvSpPr>
        <p:spPr>
          <a:xfrm>
            <a:off x="8129016" y="4503589"/>
            <a:ext cx="609600" cy="521208"/>
          </a:xfrm>
        </p:spPr>
        <p:txBody>
          <a:bodyPr/>
          <a:lstStyle/>
          <a:p>
            <a:fld id="{A229F504-3BAF-467C-8F21-334C0A71552D}" type="slidenum">
              <a:rPr lang="en-US" smtClean="0"/>
              <a:pPr/>
              <a:t>21</a:t>
            </a:fld>
            <a:endParaRPr lang="en-US" dirty="0"/>
          </a:p>
        </p:txBody>
      </p:sp>
      <p:sp>
        <p:nvSpPr>
          <p:cNvPr id="6" name="Zástupný symbol pro obsah 5"/>
          <p:cNvSpPr>
            <a:spLocks noGrp="1"/>
          </p:cNvSpPr>
          <p:nvPr>
            <p:ph sz="quarter" idx="1"/>
          </p:nvPr>
        </p:nvSpPr>
        <p:spPr>
          <a:xfrm>
            <a:off x="179512" y="1052736"/>
            <a:ext cx="4536504" cy="4572000"/>
          </a:xfrm>
        </p:spPr>
        <p:txBody>
          <a:bodyPr>
            <a:normAutofit/>
          </a:bodyPr>
          <a:lstStyle/>
          <a:p>
            <a:pPr>
              <a:defRPr/>
            </a:pPr>
            <a:r>
              <a:rPr lang="en-US" sz="2800" dirty="0" smtClean="0"/>
              <a:t>Example - laser </a:t>
            </a:r>
            <a:r>
              <a:rPr lang="en-US" sz="2800" dirty="0" err="1" smtClean="0"/>
              <a:t>Nd</a:t>
            </a:r>
            <a:r>
              <a:rPr lang="en-US" sz="2800" dirty="0" smtClean="0"/>
              <a:t>: </a:t>
            </a:r>
            <a:r>
              <a:rPr lang="en-US" sz="2800" dirty="0" err="1" smtClean="0"/>
              <a:t>YAG</a:t>
            </a:r>
            <a:endParaRPr lang="en-US" sz="2800" dirty="0" smtClean="0"/>
          </a:p>
          <a:p>
            <a:pPr>
              <a:defRPr/>
            </a:pPr>
            <a:r>
              <a:rPr lang="en-US" sz="2800" dirty="0" smtClean="0"/>
              <a:t>High efficiency</a:t>
            </a:r>
          </a:p>
          <a:p>
            <a:pPr>
              <a:defRPr/>
            </a:pPr>
            <a:r>
              <a:rPr lang="en-US" sz="2800" dirty="0" smtClean="0"/>
              <a:t>An inverse population must only be reached between levels 2 and 3</a:t>
            </a:r>
          </a:p>
        </p:txBody>
      </p:sp>
      <p:grpSp>
        <p:nvGrpSpPr>
          <p:cNvPr id="85" name="Group 10"/>
          <p:cNvGrpSpPr>
            <a:grpSpLocks/>
          </p:cNvGrpSpPr>
          <p:nvPr/>
        </p:nvGrpSpPr>
        <p:grpSpPr bwMode="auto">
          <a:xfrm>
            <a:off x="4572000" y="577702"/>
            <a:ext cx="3979863" cy="4006850"/>
            <a:chOff x="2787" y="941"/>
            <a:chExt cx="2235" cy="2410"/>
          </a:xfrm>
        </p:grpSpPr>
        <p:sp>
          <p:nvSpPr>
            <p:cNvPr id="86" name="Line 11"/>
            <p:cNvSpPr>
              <a:spLocks noChangeShapeType="1"/>
            </p:cNvSpPr>
            <p:nvPr/>
          </p:nvSpPr>
          <p:spPr bwMode="auto">
            <a:xfrm>
              <a:off x="3279" y="941"/>
              <a:ext cx="1222" cy="0"/>
            </a:xfrm>
            <a:prstGeom prst="line">
              <a:avLst/>
            </a:prstGeom>
            <a:noFill/>
            <a:ln w="101600">
              <a:solidFill>
                <a:schemeClr val="tx1"/>
              </a:solidFill>
              <a:round/>
              <a:headEnd/>
              <a:tailEnd/>
            </a:ln>
          </p:spPr>
          <p:txBody>
            <a:bodyPr/>
            <a:lstStyle/>
            <a:p>
              <a:endParaRPr lang="en-US" dirty="0"/>
            </a:p>
          </p:txBody>
        </p:sp>
        <p:sp>
          <p:nvSpPr>
            <p:cNvPr id="87" name="Line 12"/>
            <p:cNvSpPr>
              <a:spLocks noChangeShapeType="1"/>
            </p:cNvSpPr>
            <p:nvPr/>
          </p:nvSpPr>
          <p:spPr bwMode="auto">
            <a:xfrm>
              <a:off x="3279" y="1439"/>
              <a:ext cx="1222" cy="0"/>
            </a:xfrm>
            <a:prstGeom prst="line">
              <a:avLst/>
            </a:prstGeom>
            <a:noFill/>
            <a:ln w="101600">
              <a:solidFill>
                <a:schemeClr val="tx1"/>
              </a:solidFill>
              <a:round/>
              <a:headEnd/>
              <a:tailEnd/>
            </a:ln>
          </p:spPr>
          <p:txBody>
            <a:bodyPr/>
            <a:lstStyle/>
            <a:p>
              <a:endParaRPr lang="en-US" dirty="0"/>
            </a:p>
          </p:txBody>
        </p:sp>
        <p:sp>
          <p:nvSpPr>
            <p:cNvPr id="88" name="Line 13"/>
            <p:cNvSpPr>
              <a:spLocks noChangeShapeType="1"/>
            </p:cNvSpPr>
            <p:nvPr/>
          </p:nvSpPr>
          <p:spPr bwMode="auto">
            <a:xfrm>
              <a:off x="3279" y="2950"/>
              <a:ext cx="1222" cy="0"/>
            </a:xfrm>
            <a:prstGeom prst="line">
              <a:avLst/>
            </a:prstGeom>
            <a:noFill/>
            <a:ln w="101600">
              <a:solidFill>
                <a:schemeClr val="tx1"/>
              </a:solidFill>
              <a:round/>
              <a:headEnd/>
              <a:tailEnd/>
            </a:ln>
          </p:spPr>
          <p:txBody>
            <a:bodyPr/>
            <a:lstStyle/>
            <a:p>
              <a:endParaRPr lang="en-US" dirty="0"/>
            </a:p>
          </p:txBody>
        </p:sp>
        <p:sp>
          <p:nvSpPr>
            <p:cNvPr id="89" name="Line 14"/>
            <p:cNvSpPr>
              <a:spLocks noChangeShapeType="1"/>
            </p:cNvSpPr>
            <p:nvPr/>
          </p:nvSpPr>
          <p:spPr bwMode="auto">
            <a:xfrm>
              <a:off x="3279" y="3351"/>
              <a:ext cx="1222" cy="0"/>
            </a:xfrm>
            <a:prstGeom prst="line">
              <a:avLst/>
            </a:prstGeom>
            <a:noFill/>
            <a:ln w="101600">
              <a:solidFill>
                <a:schemeClr val="tx1"/>
              </a:solidFill>
              <a:round/>
              <a:headEnd/>
              <a:tailEnd/>
            </a:ln>
          </p:spPr>
          <p:txBody>
            <a:bodyPr/>
            <a:lstStyle/>
            <a:p>
              <a:endParaRPr lang="en-US" dirty="0"/>
            </a:p>
          </p:txBody>
        </p:sp>
        <p:sp>
          <p:nvSpPr>
            <p:cNvPr id="90" name="Text Box 15"/>
            <p:cNvSpPr txBox="1">
              <a:spLocks noChangeArrowheads="1"/>
            </p:cNvSpPr>
            <p:nvPr/>
          </p:nvSpPr>
          <p:spPr bwMode="auto">
            <a:xfrm>
              <a:off x="4181" y="1862"/>
              <a:ext cx="841" cy="386"/>
            </a:xfrm>
            <a:prstGeom prst="rect">
              <a:avLst/>
            </a:prstGeom>
            <a:noFill/>
            <a:ln w="9525">
              <a:noFill/>
              <a:miter lim="800000"/>
              <a:headEnd/>
              <a:tailEnd/>
            </a:ln>
          </p:spPr>
          <p:txBody>
            <a:bodyPr>
              <a:spAutoFit/>
            </a:bodyPr>
            <a:lstStyle/>
            <a:p>
              <a:pPr algn="l"/>
              <a:r>
                <a:rPr lang="en-US" dirty="0">
                  <a:latin typeface="Arial" charset="0"/>
                </a:rPr>
                <a:t>Laser</a:t>
              </a:r>
              <a:br>
                <a:rPr lang="en-US" dirty="0">
                  <a:latin typeface="Arial" charset="0"/>
                </a:rPr>
              </a:br>
              <a:r>
                <a:rPr lang="en-US" dirty="0">
                  <a:latin typeface="Arial" charset="0"/>
                </a:rPr>
                <a:t>Transition</a:t>
              </a:r>
            </a:p>
          </p:txBody>
        </p:sp>
        <p:sp>
          <p:nvSpPr>
            <p:cNvPr id="91" name="Line 16"/>
            <p:cNvSpPr>
              <a:spLocks noChangeShapeType="1"/>
            </p:cNvSpPr>
            <p:nvPr/>
          </p:nvSpPr>
          <p:spPr bwMode="auto">
            <a:xfrm flipV="1">
              <a:off x="3643" y="981"/>
              <a:ext cx="0" cy="2360"/>
            </a:xfrm>
            <a:prstGeom prst="line">
              <a:avLst/>
            </a:prstGeom>
            <a:noFill/>
            <a:ln w="101600">
              <a:solidFill>
                <a:srgbClr val="CC00CC"/>
              </a:solidFill>
              <a:round/>
              <a:headEnd/>
              <a:tailEnd type="triangle" w="med" len="med"/>
            </a:ln>
          </p:spPr>
          <p:txBody>
            <a:bodyPr/>
            <a:lstStyle/>
            <a:p>
              <a:endParaRPr lang="en-US" dirty="0"/>
            </a:p>
          </p:txBody>
        </p:sp>
        <p:sp>
          <p:nvSpPr>
            <p:cNvPr id="92" name="Line 17"/>
            <p:cNvSpPr>
              <a:spLocks noChangeShapeType="1"/>
            </p:cNvSpPr>
            <p:nvPr/>
          </p:nvSpPr>
          <p:spPr bwMode="auto">
            <a:xfrm>
              <a:off x="3691" y="1012"/>
              <a:ext cx="439" cy="361"/>
            </a:xfrm>
            <a:prstGeom prst="line">
              <a:avLst/>
            </a:prstGeom>
            <a:noFill/>
            <a:ln w="101600">
              <a:solidFill>
                <a:srgbClr val="FF0000"/>
              </a:solidFill>
              <a:round/>
              <a:headEnd/>
              <a:tailEnd type="triangle" w="med" len="med"/>
            </a:ln>
          </p:spPr>
          <p:txBody>
            <a:bodyPr/>
            <a:lstStyle/>
            <a:p>
              <a:endParaRPr lang="en-US" dirty="0"/>
            </a:p>
          </p:txBody>
        </p:sp>
        <p:sp>
          <p:nvSpPr>
            <p:cNvPr id="93" name="Line 18"/>
            <p:cNvSpPr>
              <a:spLocks noChangeShapeType="1"/>
            </p:cNvSpPr>
            <p:nvPr/>
          </p:nvSpPr>
          <p:spPr bwMode="auto">
            <a:xfrm>
              <a:off x="4162" y="1483"/>
              <a:ext cx="0" cy="1449"/>
            </a:xfrm>
            <a:prstGeom prst="line">
              <a:avLst/>
            </a:prstGeom>
            <a:noFill/>
            <a:ln w="101600">
              <a:solidFill>
                <a:srgbClr val="00B050"/>
              </a:solidFill>
              <a:round/>
              <a:headEnd/>
              <a:tailEnd type="triangle" w="med" len="med"/>
            </a:ln>
          </p:spPr>
          <p:txBody>
            <a:bodyPr/>
            <a:lstStyle/>
            <a:p>
              <a:endParaRPr lang="en-US" dirty="0"/>
            </a:p>
          </p:txBody>
        </p:sp>
        <p:sp>
          <p:nvSpPr>
            <p:cNvPr id="94" name="Line 19"/>
            <p:cNvSpPr>
              <a:spLocks noChangeShapeType="1"/>
            </p:cNvSpPr>
            <p:nvPr/>
          </p:nvSpPr>
          <p:spPr bwMode="auto">
            <a:xfrm flipH="1">
              <a:off x="3728" y="2989"/>
              <a:ext cx="452" cy="314"/>
            </a:xfrm>
            <a:prstGeom prst="line">
              <a:avLst/>
            </a:prstGeom>
            <a:noFill/>
            <a:ln w="101600">
              <a:solidFill>
                <a:srgbClr val="FF0000"/>
              </a:solidFill>
              <a:round/>
              <a:headEnd/>
              <a:tailEnd type="triangle" w="med" len="med"/>
            </a:ln>
          </p:spPr>
          <p:txBody>
            <a:bodyPr/>
            <a:lstStyle/>
            <a:p>
              <a:endParaRPr lang="en-US" dirty="0"/>
            </a:p>
          </p:txBody>
        </p:sp>
        <p:sp>
          <p:nvSpPr>
            <p:cNvPr id="95" name="Text Box 20"/>
            <p:cNvSpPr txBox="1">
              <a:spLocks noChangeArrowheads="1"/>
            </p:cNvSpPr>
            <p:nvPr/>
          </p:nvSpPr>
          <p:spPr bwMode="auto">
            <a:xfrm>
              <a:off x="2787" y="1862"/>
              <a:ext cx="828" cy="386"/>
            </a:xfrm>
            <a:prstGeom prst="rect">
              <a:avLst/>
            </a:prstGeom>
            <a:noFill/>
            <a:ln w="9525">
              <a:noFill/>
              <a:miter lim="800000"/>
              <a:headEnd/>
              <a:tailEnd/>
            </a:ln>
          </p:spPr>
          <p:txBody>
            <a:bodyPr>
              <a:spAutoFit/>
            </a:bodyPr>
            <a:lstStyle/>
            <a:p>
              <a:pPr algn="r"/>
              <a:r>
                <a:rPr lang="en-US" dirty="0">
                  <a:latin typeface="Arial" charset="0"/>
                </a:rPr>
                <a:t>Pump</a:t>
              </a:r>
              <a:br>
                <a:rPr lang="en-US" dirty="0">
                  <a:latin typeface="Arial" charset="0"/>
                </a:rPr>
              </a:br>
              <a:r>
                <a:rPr lang="en-US" dirty="0">
                  <a:latin typeface="Arial" charset="0"/>
                </a:rPr>
                <a:t>Transition</a:t>
              </a:r>
            </a:p>
          </p:txBody>
        </p:sp>
        <p:sp>
          <p:nvSpPr>
            <p:cNvPr id="96" name="Text Box 21"/>
            <p:cNvSpPr txBox="1">
              <a:spLocks noChangeArrowheads="1"/>
            </p:cNvSpPr>
            <p:nvPr/>
          </p:nvSpPr>
          <p:spPr bwMode="auto">
            <a:xfrm>
              <a:off x="4106" y="3051"/>
              <a:ext cx="731" cy="221"/>
            </a:xfrm>
            <a:prstGeom prst="rect">
              <a:avLst/>
            </a:prstGeom>
            <a:noFill/>
            <a:ln w="9525">
              <a:noFill/>
              <a:miter lim="800000"/>
              <a:headEnd/>
              <a:tailEnd/>
            </a:ln>
          </p:spPr>
          <p:txBody>
            <a:bodyPr wrap="none">
              <a:spAutoFit/>
            </a:bodyPr>
            <a:lstStyle/>
            <a:p>
              <a:pPr algn="l"/>
              <a:r>
                <a:rPr lang="en-US" dirty="0">
                  <a:latin typeface="Arial" charset="0"/>
                </a:rPr>
                <a:t>Fast decay</a:t>
              </a:r>
            </a:p>
          </p:txBody>
        </p:sp>
        <p:sp>
          <p:nvSpPr>
            <p:cNvPr id="97" name="Text Box 22"/>
            <p:cNvSpPr txBox="1">
              <a:spLocks noChangeArrowheads="1"/>
            </p:cNvSpPr>
            <p:nvPr/>
          </p:nvSpPr>
          <p:spPr bwMode="auto">
            <a:xfrm>
              <a:off x="4058" y="1056"/>
              <a:ext cx="731" cy="220"/>
            </a:xfrm>
            <a:prstGeom prst="rect">
              <a:avLst/>
            </a:prstGeom>
            <a:noFill/>
            <a:ln w="9525">
              <a:noFill/>
              <a:miter lim="800000"/>
              <a:headEnd/>
              <a:tailEnd/>
            </a:ln>
          </p:spPr>
          <p:txBody>
            <a:bodyPr wrap="none">
              <a:spAutoFit/>
            </a:bodyPr>
            <a:lstStyle/>
            <a:p>
              <a:pPr algn="l"/>
              <a:r>
                <a:rPr lang="en-US" dirty="0">
                  <a:latin typeface="Arial" charset="0"/>
                </a:rPr>
                <a:t>Fast decay</a:t>
              </a:r>
            </a:p>
          </p:txBody>
        </p:sp>
      </p:grpSp>
      <p:grpSp>
        <p:nvGrpSpPr>
          <p:cNvPr id="98" name="Skupina 26"/>
          <p:cNvGrpSpPr/>
          <p:nvPr/>
        </p:nvGrpSpPr>
        <p:grpSpPr>
          <a:xfrm>
            <a:off x="4992688" y="404664"/>
            <a:ext cx="458787" cy="4357688"/>
            <a:chOff x="4992688" y="1635125"/>
            <a:chExt cx="458787" cy="4357688"/>
          </a:xfrm>
        </p:grpSpPr>
        <p:sp>
          <p:nvSpPr>
            <p:cNvPr id="99" name="Text Box 30"/>
            <p:cNvSpPr txBox="1">
              <a:spLocks noChangeArrowheads="1"/>
            </p:cNvSpPr>
            <p:nvPr/>
          </p:nvSpPr>
          <p:spPr bwMode="auto">
            <a:xfrm>
              <a:off x="5033963" y="5626100"/>
              <a:ext cx="417512" cy="366713"/>
            </a:xfrm>
            <a:prstGeom prst="rect">
              <a:avLst/>
            </a:prstGeom>
            <a:noFill/>
            <a:ln w="9525">
              <a:noFill/>
              <a:miter lim="800000"/>
              <a:headEnd/>
              <a:tailEnd/>
            </a:ln>
          </p:spPr>
          <p:txBody>
            <a:bodyPr>
              <a:spAutoFit/>
            </a:bodyPr>
            <a:lstStyle/>
            <a:p>
              <a:pPr algn="l"/>
              <a:r>
                <a:rPr lang="en-US" dirty="0" smtClean="0"/>
                <a:t>0</a:t>
              </a:r>
              <a:endParaRPr lang="en-US" dirty="0"/>
            </a:p>
          </p:txBody>
        </p:sp>
        <p:sp>
          <p:nvSpPr>
            <p:cNvPr id="100" name="Text Box 31"/>
            <p:cNvSpPr txBox="1">
              <a:spLocks noChangeArrowheads="1"/>
            </p:cNvSpPr>
            <p:nvPr/>
          </p:nvSpPr>
          <p:spPr bwMode="auto">
            <a:xfrm>
              <a:off x="4992688" y="1635125"/>
              <a:ext cx="379412" cy="366713"/>
            </a:xfrm>
            <a:prstGeom prst="rect">
              <a:avLst/>
            </a:prstGeom>
            <a:noFill/>
            <a:ln w="9525">
              <a:noFill/>
              <a:miter lim="800000"/>
              <a:headEnd/>
              <a:tailEnd/>
            </a:ln>
          </p:spPr>
          <p:txBody>
            <a:bodyPr>
              <a:spAutoFit/>
            </a:bodyPr>
            <a:lstStyle/>
            <a:p>
              <a:pPr algn="l"/>
              <a:r>
                <a:rPr lang="en-US" dirty="0" smtClean="0"/>
                <a:t>1</a:t>
              </a:r>
              <a:endParaRPr lang="en-US" dirty="0"/>
            </a:p>
          </p:txBody>
        </p:sp>
        <p:sp>
          <p:nvSpPr>
            <p:cNvPr id="101" name="Text Box 32"/>
            <p:cNvSpPr txBox="1">
              <a:spLocks noChangeArrowheads="1"/>
            </p:cNvSpPr>
            <p:nvPr/>
          </p:nvSpPr>
          <p:spPr bwMode="auto">
            <a:xfrm>
              <a:off x="5005388" y="2455863"/>
              <a:ext cx="330200" cy="366712"/>
            </a:xfrm>
            <a:prstGeom prst="rect">
              <a:avLst/>
            </a:prstGeom>
            <a:noFill/>
            <a:ln w="9525">
              <a:noFill/>
              <a:miter lim="800000"/>
              <a:headEnd/>
              <a:tailEnd/>
            </a:ln>
          </p:spPr>
          <p:txBody>
            <a:bodyPr wrap="none">
              <a:spAutoFit/>
            </a:bodyPr>
            <a:lstStyle/>
            <a:p>
              <a:pPr algn="l"/>
              <a:r>
                <a:rPr lang="en-US" dirty="0" smtClean="0"/>
                <a:t>2</a:t>
              </a:r>
              <a:endParaRPr lang="en-US" dirty="0"/>
            </a:p>
          </p:txBody>
        </p:sp>
        <p:sp>
          <p:nvSpPr>
            <p:cNvPr id="102" name="Text Box 33"/>
            <p:cNvSpPr txBox="1">
              <a:spLocks noChangeArrowheads="1"/>
            </p:cNvSpPr>
            <p:nvPr/>
          </p:nvSpPr>
          <p:spPr bwMode="auto">
            <a:xfrm>
              <a:off x="5022850" y="4973638"/>
              <a:ext cx="330200" cy="366712"/>
            </a:xfrm>
            <a:prstGeom prst="rect">
              <a:avLst/>
            </a:prstGeom>
            <a:noFill/>
            <a:ln w="9525">
              <a:noFill/>
              <a:miter lim="800000"/>
              <a:headEnd/>
              <a:tailEnd/>
            </a:ln>
          </p:spPr>
          <p:txBody>
            <a:bodyPr wrap="none">
              <a:spAutoFit/>
            </a:bodyPr>
            <a:lstStyle/>
            <a:p>
              <a:pPr algn="l"/>
              <a:r>
                <a:rPr lang="en-US" dirty="0" smtClean="0"/>
                <a:t>3</a:t>
              </a:r>
              <a:endParaRPr lang="en-US" dirty="0"/>
            </a:p>
          </p:txBody>
        </p:sp>
      </p:grpSp>
      <p:pic>
        <p:nvPicPr>
          <p:cNvPr id="69634" name="Picture 2" descr="http://www.rp-photonics.com/img/ndyag_levels.png"/>
          <p:cNvPicPr>
            <a:picLocks noChangeAspect="1" noChangeArrowheads="1"/>
          </p:cNvPicPr>
          <p:nvPr/>
        </p:nvPicPr>
        <p:blipFill>
          <a:blip r:embed="rId2" cstate="print"/>
          <a:srcRect/>
          <a:stretch>
            <a:fillRect/>
          </a:stretch>
        </p:blipFill>
        <p:spPr bwMode="auto">
          <a:xfrm>
            <a:off x="1331640" y="4365104"/>
            <a:ext cx="2444153" cy="2339191"/>
          </a:xfrm>
          <a:prstGeom prst="rect">
            <a:avLst/>
          </a:prstGeom>
          <a:noFill/>
        </p:spPr>
      </p:pic>
      <p:sp>
        <p:nvSpPr>
          <p:cNvPr id="26" name="Zástupný symbol pro číslo snímku 5"/>
          <p:cNvSpPr txBox="1">
            <a:spLocks/>
          </p:cNvSpPr>
          <p:nvPr/>
        </p:nvSpPr>
        <p:spPr>
          <a:xfrm>
            <a:off x="8210872" y="5805264"/>
            <a:ext cx="609600" cy="52120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F59FE-B55B-486C-B583-6A0F64F1B3DD}" type="slidenum">
              <a:rPr kumimoji="0" lang="en-US" sz="1800" b="0" i="0" u="none" strike="noStrike" kern="1200" cap="none" spc="0" normalizeH="0" baseline="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normAutofit fontScale="90000"/>
          </a:bodyPr>
          <a:lstStyle/>
          <a:p>
            <a:r>
              <a:rPr lang="en-US" dirty="0" smtClean="0"/>
              <a:t>Radiation amplification - quantum amplifier</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lstStyle/>
          <a:p>
            <a:fld id="{A229F504-3BAF-467C-8F21-334C0A71552D}" type="slidenum">
              <a:rPr lang="en-US" smtClean="0"/>
              <a:pPr/>
              <a:t>22</a:t>
            </a:fld>
            <a:endParaRPr lang="en-US" dirty="0"/>
          </a:p>
        </p:txBody>
      </p:sp>
      <p:sp>
        <p:nvSpPr>
          <p:cNvPr id="6" name="Zástupný symbol pro obsah 5"/>
          <p:cNvSpPr>
            <a:spLocks noGrp="1"/>
          </p:cNvSpPr>
          <p:nvPr>
            <p:ph sz="quarter" idx="1"/>
          </p:nvPr>
        </p:nvSpPr>
        <p:spPr>
          <a:xfrm>
            <a:off x="457200" y="1340768"/>
            <a:ext cx="3657600" cy="5112568"/>
          </a:xfrm>
        </p:spPr>
        <p:txBody>
          <a:bodyPr>
            <a:normAutofit fontScale="92500" lnSpcReduction="10000"/>
          </a:bodyPr>
          <a:lstStyle/>
          <a:p>
            <a:pPr fontAlgn="t"/>
            <a:r>
              <a:rPr lang="en-US" sz="2800" dirty="0" smtClean="0"/>
              <a:t>Active environment amplifies the incoming radiation:</a:t>
            </a:r>
          </a:p>
          <a:p>
            <a:pPr>
              <a:lnSpc>
                <a:spcPct val="90000"/>
              </a:lnSpc>
              <a:buNone/>
              <a:defRPr/>
            </a:pPr>
            <a:r>
              <a:rPr lang="en-US" sz="2800" dirty="0" smtClean="0"/>
              <a:t>	</a:t>
            </a:r>
          </a:p>
          <a:p>
            <a:pPr>
              <a:lnSpc>
                <a:spcPct val="90000"/>
              </a:lnSpc>
              <a:buNone/>
              <a:defRPr/>
            </a:pPr>
            <a:r>
              <a:rPr lang="en-US" sz="2800" b="1" dirty="0" smtClean="0">
                <a:solidFill>
                  <a:srgbClr val="FF0000"/>
                </a:solidFill>
                <a:latin typeface="Times New Roman" pitchFamily="18" charset="0"/>
              </a:rPr>
              <a:t>	Φ=</a:t>
            </a:r>
            <a:r>
              <a:rPr lang="en-US" sz="2800" b="1" dirty="0" err="1" smtClean="0">
                <a:solidFill>
                  <a:srgbClr val="FF0000"/>
                </a:solidFill>
                <a:latin typeface="Times New Roman" pitchFamily="18" charset="0"/>
              </a:rPr>
              <a:t>Φ</a:t>
            </a:r>
            <a:r>
              <a:rPr lang="en-US" sz="2800" b="1" baseline="-25000" dirty="0" err="1" smtClean="0">
                <a:solidFill>
                  <a:srgbClr val="FF0000"/>
                </a:solidFill>
                <a:latin typeface="Times New Roman" pitchFamily="18" charset="0"/>
              </a:rPr>
              <a:t>0</a:t>
            </a:r>
            <a:r>
              <a:rPr lang="en-US" sz="2800" b="1" dirty="0" err="1" smtClean="0">
                <a:solidFill>
                  <a:srgbClr val="FF0000"/>
                </a:solidFill>
                <a:latin typeface="Times New Roman" pitchFamily="18" charset="0"/>
              </a:rPr>
              <a:t>exp</a:t>
            </a:r>
            <a:r>
              <a:rPr lang="en-US" sz="2800" b="1" dirty="0" smtClean="0">
                <a:solidFill>
                  <a:srgbClr val="FF0000"/>
                </a:solidFill>
                <a:latin typeface="Times New Roman" pitchFamily="18" charset="0"/>
              </a:rPr>
              <a:t>[-l(α+β)]</a:t>
            </a:r>
          </a:p>
          <a:p>
            <a:pPr>
              <a:lnSpc>
                <a:spcPct val="90000"/>
              </a:lnSpc>
              <a:buNone/>
              <a:defRPr/>
            </a:pPr>
            <a:r>
              <a:rPr lang="en-US" sz="2800" dirty="0" smtClean="0"/>
              <a:t>	</a:t>
            </a:r>
          </a:p>
          <a:p>
            <a:pPr>
              <a:lnSpc>
                <a:spcPct val="90000"/>
              </a:lnSpc>
              <a:buNone/>
              <a:defRPr/>
            </a:pPr>
            <a:r>
              <a:rPr lang="en-US" sz="2800" dirty="0" smtClean="0"/>
              <a:t>	α - absorption coefficient (α‹0)</a:t>
            </a:r>
          </a:p>
          <a:p>
            <a:pPr>
              <a:lnSpc>
                <a:spcPct val="90000"/>
              </a:lnSpc>
              <a:buNone/>
              <a:defRPr/>
            </a:pPr>
            <a:r>
              <a:rPr lang="en-US" sz="2800" dirty="0" smtClean="0"/>
              <a:t>	</a:t>
            </a:r>
          </a:p>
          <a:p>
            <a:pPr>
              <a:lnSpc>
                <a:spcPct val="90000"/>
              </a:lnSpc>
              <a:buNone/>
              <a:defRPr/>
            </a:pPr>
            <a:r>
              <a:rPr lang="en-US" sz="2800" dirty="0" smtClean="0"/>
              <a:t>	β - losses (β›0)</a:t>
            </a:r>
          </a:p>
          <a:p>
            <a:pPr>
              <a:lnSpc>
                <a:spcPct val="90000"/>
              </a:lnSpc>
              <a:buNone/>
              <a:defRPr/>
            </a:pPr>
            <a:r>
              <a:rPr lang="en-US" sz="2800" dirty="0" smtClean="0"/>
              <a:t>	</a:t>
            </a:r>
          </a:p>
          <a:p>
            <a:pPr>
              <a:lnSpc>
                <a:spcPct val="90000"/>
              </a:lnSpc>
              <a:buNone/>
              <a:defRPr/>
            </a:pPr>
            <a:r>
              <a:rPr lang="en-US" sz="2800" dirty="0" smtClean="0"/>
              <a:t>	l - length of amplifying medium</a:t>
            </a:r>
            <a:endParaRPr lang="en-US" dirty="0"/>
          </a:p>
        </p:txBody>
      </p:sp>
      <p:pic>
        <p:nvPicPr>
          <p:cNvPr id="8" name="Picture 6" descr="ld_1"/>
          <p:cNvPicPr>
            <a:picLocks noGrp="1" noChangeAspect="1" noChangeArrowheads="1"/>
          </p:cNvPicPr>
          <p:nvPr>
            <p:ph sz="quarter" idx="2"/>
          </p:nvPr>
        </p:nvPicPr>
        <p:blipFill>
          <a:blip r:embed="rId2" cstate="print"/>
          <a:srcRect l="2834" r="3125"/>
          <a:stretch>
            <a:fillRect/>
          </a:stretch>
        </p:blipFill>
        <p:spPr>
          <a:xfrm>
            <a:off x="3969020" y="1484784"/>
            <a:ext cx="4449977" cy="1656184"/>
          </a:xfrm>
          <a:noFill/>
        </p:spPr>
      </p:pic>
      <p:pic>
        <p:nvPicPr>
          <p:cNvPr id="9" name="Picture 9" descr="ld_2"/>
          <p:cNvPicPr>
            <a:picLocks noChangeAspect="1" noChangeArrowheads="1"/>
          </p:cNvPicPr>
          <p:nvPr/>
        </p:nvPicPr>
        <p:blipFill>
          <a:blip r:embed="rId3" cstate="print"/>
          <a:srcRect/>
          <a:stretch>
            <a:fillRect/>
          </a:stretch>
        </p:blipFill>
        <p:spPr>
          <a:xfrm>
            <a:off x="3995936" y="3573016"/>
            <a:ext cx="4403725" cy="2095500"/>
          </a:xfrm>
          <a:prstGeom prst="rect">
            <a:avLst/>
          </a:prstGeom>
          <a:noFill/>
        </p:spPr>
      </p:pic>
      <p:sp>
        <p:nvSpPr>
          <p:cNvPr id="10" name="Obdélník 9"/>
          <p:cNvSpPr/>
          <p:nvPr/>
        </p:nvSpPr>
        <p:spPr>
          <a:xfrm>
            <a:off x="5940152" y="1772816"/>
            <a:ext cx="426720" cy="646331"/>
          </a:xfrm>
          <a:prstGeom prst="rect">
            <a:avLst/>
          </a:prstGeom>
        </p:spPr>
        <p:txBody>
          <a:bodyPr wrap="none">
            <a:spAutoFit/>
          </a:bodyPr>
          <a:lstStyle/>
          <a:p>
            <a:r>
              <a:rPr lang="en-US" sz="3600" dirty="0" smtClean="0">
                <a:solidFill>
                  <a:srgbClr val="0070C0"/>
                </a:solidFill>
                <a:latin typeface="Times New Roman" pitchFamily="18" charset="0"/>
              </a:rPr>
              <a:t>α</a:t>
            </a:r>
            <a:endParaRPr lang="en-US" sz="3600" dirty="0">
              <a:solidFill>
                <a:srgbClr val="0070C0"/>
              </a:solidFill>
              <a:latin typeface="Times New Roman" pitchFamily="18" charset="0"/>
            </a:endParaRPr>
          </a:p>
        </p:txBody>
      </p:sp>
      <p:sp>
        <p:nvSpPr>
          <p:cNvPr id="11" name="Obdélník 10"/>
          <p:cNvSpPr/>
          <p:nvPr/>
        </p:nvSpPr>
        <p:spPr>
          <a:xfrm>
            <a:off x="4067944" y="2276872"/>
            <a:ext cx="620683" cy="584775"/>
          </a:xfrm>
          <a:prstGeom prst="rect">
            <a:avLst/>
          </a:prstGeom>
        </p:spPr>
        <p:txBody>
          <a:bodyPr wrap="none">
            <a:spAutoFit/>
          </a:bodyPr>
          <a:lstStyle/>
          <a:p>
            <a:r>
              <a:rPr lang="en-US" sz="3200" dirty="0" err="1" smtClean="0">
                <a:solidFill>
                  <a:srgbClr val="0070C0"/>
                </a:solidFill>
                <a:latin typeface="Times New Roman" pitchFamily="18" charset="0"/>
              </a:rPr>
              <a:t>Φ</a:t>
            </a:r>
            <a:r>
              <a:rPr lang="en-US" sz="3200" baseline="-25000" dirty="0" err="1" smtClean="0">
                <a:solidFill>
                  <a:srgbClr val="0070C0"/>
                </a:solidFill>
                <a:latin typeface="Times New Roman" pitchFamily="18" charset="0"/>
              </a:rPr>
              <a:t>0</a:t>
            </a:r>
            <a:endParaRPr lang="en-US" sz="3200" dirty="0">
              <a:solidFill>
                <a:srgbClr val="0070C0"/>
              </a:solidFill>
              <a:latin typeface="Times New Roman" pitchFamily="18" charset="0"/>
            </a:endParaRPr>
          </a:p>
        </p:txBody>
      </p:sp>
      <p:sp>
        <p:nvSpPr>
          <p:cNvPr id="12" name="Obdélník 11"/>
          <p:cNvSpPr/>
          <p:nvPr/>
        </p:nvSpPr>
        <p:spPr>
          <a:xfrm>
            <a:off x="7596336" y="2276872"/>
            <a:ext cx="484428" cy="584775"/>
          </a:xfrm>
          <a:prstGeom prst="rect">
            <a:avLst/>
          </a:prstGeom>
        </p:spPr>
        <p:txBody>
          <a:bodyPr wrap="none">
            <a:spAutoFit/>
          </a:bodyPr>
          <a:lstStyle/>
          <a:p>
            <a:r>
              <a:rPr lang="en-US" sz="3200" dirty="0" smtClean="0">
                <a:solidFill>
                  <a:srgbClr val="0070C0"/>
                </a:solidFill>
                <a:latin typeface="Times New Roman" pitchFamily="18" charset="0"/>
              </a:rPr>
              <a:t>Φ</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en-US" dirty="0" smtClean="0"/>
              <a:t>Generation of radiation</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lstStyle/>
          <a:p>
            <a:fld id="{A229F504-3BAF-467C-8F21-334C0A71552D}" type="slidenum">
              <a:rPr lang="en-US" smtClean="0"/>
              <a:pPr/>
              <a:t>23</a:t>
            </a:fld>
            <a:endParaRPr lang="en-US" dirty="0"/>
          </a:p>
        </p:txBody>
      </p:sp>
      <p:sp>
        <p:nvSpPr>
          <p:cNvPr id="6" name="Zástupný symbol pro obsah 5"/>
          <p:cNvSpPr>
            <a:spLocks noGrp="1"/>
          </p:cNvSpPr>
          <p:nvPr>
            <p:ph sz="quarter" idx="1"/>
          </p:nvPr>
        </p:nvSpPr>
        <p:spPr/>
        <p:txBody>
          <a:bodyPr/>
          <a:lstStyle/>
          <a:p>
            <a:r>
              <a:rPr lang="en-US" dirty="0" smtClean="0"/>
              <a:t>By introducing positive feedback from the output to the input of the amplifier we get an oscillator whose frequency is given by the amplifier and the feedback circuit, usually realized by a </a:t>
            </a:r>
            <a:r>
              <a:rPr lang="en-US" dirty="0" err="1" smtClean="0"/>
              <a:t>Fabry</a:t>
            </a:r>
            <a:r>
              <a:rPr lang="en-US" dirty="0" smtClean="0"/>
              <a:t>-Perot resonator</a:t>
            </a:r>
          </a:p>
        </p:txBody>
      </p:sp>
      <p:sp>
        <p:nvSpPr>
          <p:cNvPr id="9" name="AutoShape 14"/>
          <p:cNvSpPr>
            <a:spLocks noChangeArrowheads="1"/>
          </p:cNvSpPr>
          <p:nvPr/>
        </p:nvSpPr>
        <p:spPr bwMode="auto">
          <a:xfrm rot="5400000">
            <a:off x="4934424" y="1986456"/>
            <a:ext cx="1908211" cy="1624948"/>
          </a:xfrm>
          <a:prstGeom prst="triangle">
            <a:avLst>
              <a:gd name="adj" fmla="val 50000"/>
            </a:avLst>
          </a:prstGeom>
          <a:solidFill>
            <a:schemeClr val="accent1">
              <a:lumMod val="40000"/>
              <a:lumOff val="60000"/>
            </a:schemeClr>
          </a:solidFill>
          <a:ln w="38100">
            <a:solidFill>
              <a:srgbClr val="000000"/>
            </a:solidFill>
            <a:miter lim="800000"/>
            <a:headEnd/>
            <a:tailEnd/>
          </a:ln>
        </p:spPr>
        <p:txBody>
          <a:bodyPr wrap="none" anchor="ctr"/>
          <a:lstStyle/>
          <a:p>
            <a:endParaRPr lang="en-US" sz="4000" dirty="0" smtClean="0">
              <a:solidFill>
                <a:srgbClr val="FF0000"/>
              </a:solidFill>
            </a:endParaRPr>
          </a:p>
          <a:p>
            <a:endParaRPr lang="en-US" sz="4000" dirty="0" smtClean="0">
              <a:solidFill>
                <a:srgbClr val="FF0000"/>
              </a:solidFill>
            </a:endParaRPr>
          </a:p>
          <a:p>
            <a:endParaRPr lang="en-US" sz="4000" dirty="0" smtClean="0">
              <a:solidFill>
                <a:srgbClr val="FF0000"/>
              </a:solidFill>
            </a:endParaRPr>
          </a:p>
          <a:p>
            <a:endParaRPr lang="en-US" sz="4000" dirty="0">
              <a:solidFill>
                <a:srgbClr val="FF0000"/>
              </a:solidFill>
            </a:endParaRPr>
          </a:p>
        </p:txBody>
      </p:sp>
      <p:sp>
        <p:nvSpPr>
          <p:cNvPr id="10" name="Rectangle 15"/>
          <p:cNvSpPr>
            <a:spLocks noChangeArrowheads="1"/>
          </p:cNvSpPr>
          <p:nvPr/>
        </p:nvSpPr>
        <p:spPr bwMode="auto">
          <a:xfrm>
            <a:off x="5082849" y="4708002"/>
            <a:ext cx="1624948" cy="953246"/>
          </a:xfrm>
          <a:prstGeom prst="rect">
            <a:avLst/>
          </a:prstGeom>
          <a:solidFill>
            <a:schemeClr val="accent1">
              <a:lumMod val="40000"/>
              <a:lumOff val="60000"/>
            </a:schemeClr>
          </a:solidFill>
          <a:ln w="38100">
            <a:solidFill>
              <a:srgbClr val="000000"/>
            </a:solidFill>
            <a:miter lim="800000"/>
            <a:headEnd/>
            <a:tailEnd/>
          </a:ln>
        </p:spPr>
        <p:txBody>
          <a:bodyPr wrap="none" anchor="ctr"/>
          <a:lstStyle/>
          <a:p>
            <a:r>
              <a:rPr lang="en-US" sz="4000" dirty="0" smtClean="0">
                <a:solidFill>
                  <a:srgbClr val="FF0000"/>
                </a:solidFill>
              </a:rPr>
              <a:t> F.-P.</a:t>
            </a:r>
            <a:endParaRPr lang="en-US" sz="4000" dirty="0">
              <a:solidFill>
                <a:srgbClr val="FF0000"/>
              </a:solidFill>
            </a:endParaRPr>
          </a:p>
        </p:txBody>
      </p:sp>
      <p:sp>
        <p:nvSpPr>
          <p:cNvPr id="11" name="Line 17"/>
          <p:cNvSpPr>
            <a:spLocks noChangeShapeType="1"/>
          </p:cNvSpPr>
          <p:nvPr/>
        </p:nvSpPr>
        <p:spPr bwMode="auto">
          <a:xfrm>
            <a:off x="6707797" y="2798070"/>
            <a:ext cx="1220178" cy="0"/>
          </a:xfrm>
          <a:prstGeom prst="line">
            <a:avLst/>
          </a:prstGeom>
          <a:noFill/>
          <a:ln w="38100">
            <a:solidFill>
              <a:schemeClr val="tx1"/>
            </a:solidFill>
            <a:round/>
            <a:headEnd/>
            <a:tailEnd type="triangle" w="med" len="med"/>
          </a:ln>
        </p:spPr>
        <p:txBody>
          <a:bodyPr/>
          <a:lstStyle/>
          <a:p>
            <a:endParaRPr lang="en-US" dirty="0"/>
          </a:p>
        </p:txBody>
      </p:sp>
      <p:sp>
        <p:nvSpPr>
          <p:cNvPr id="12" name="Line 18"/>
          <p:cNvSpPr>
            <a:spLocks noChangeShapeType="1"/>
          </p:cNvSpPr>
          <p:nvPr/>
        </p:nvSpPr>
        <p:spPr bwMode="auto">
          <a:xfrm>
            <a:off x="7521737" y="2798070"/>
            <a:ext cx="0" cy="2384835"/>
          </a:xfrm>
          <a:prstGeom prst="line">
            <a:avLst/>
          </a:prstGeom>
          <a:noFill/>
          <a:ln w="38100">
            <a:solidFill>
              <a:schemeClr val="tx1"/>
            </a:solidFill>
            <a:round/>
            <a:headEnd/>
            <a:tailEnd/>
          </a:ln>
        </p:spPr>
        <p:txBody>
          <a:bodyPr/>
          <a:lstStyle/>
          <a:p>
            <a:endParaRPr lang="en-US" dirty="0"/>
          </a:p>
        </p:txBody>
      </p:sp>
      <p:sp>
        <p:nvSpPr>
          <p:cNvPr id="13" name="Line 19"/>
          <p:cNvSpPr>
            <a:spLocks noChangeShapeType="1"/>
          </p:cNvSpPr>
          <p:nvPr/>
        </p:nvSpPr>
        <p:spPr bwMode="auto">
          <a:xfrm flipH="1">
            <a:off x="6707797" y="5182905"/>
            <a:ext cx="813940" cy="0"/>
          </a:xfrm>
          <a:prstGeom prst="line">
            <a:avLst/>
          </a:prstGeom>
          <a:noFill/>
          <a:ln w="38100">
            <a:solidFill>
              <a:schemeClr val="tx1"/>
            </a:solidFill>
            <a:round/>
            <a:headEnd/>
            <a:tailEnd type="triangle" w="med" len="med"/>
          </a:ln>
        </p:spPr>
        <p:txBody>
          <a:bodyPr/>
          <a:lstStyle/>
          <a:p>
            <a:endParaRPr lang="en-US" dirty="0"/>
          </a:p>
        </p:txBody>
      </p:sp>
      <p:sp>
        <p:nvSpPr>
          <p:cNvPr id="14" name="Line 20"/>
          <p:cNvSpPr>
            <a:spLocks noChangeShapeType="1"/>
          </p:cNvSpPr>
          <p:nvPr/>
        </p:nvSpPr>
        <p:spPr bwMode="auto">
          <a:xfrm flipH="1">
            <a:off x="4270375" y="5182905"/>
            <a:ext cx="812474" cy="0"/>
          </a:xfrm>
          <a:prstGeom prst="line">
            <a:avLst/>
          </a:prstGeom>
          <a:noFill/>
          <a:ln w="38100">
            <a:solidFill>
              <a:schemeClr val="tx1"/>
            </a:solidFill>
            <a:round/>
            <a:headEnd/>
            <a:tailEnd/>
          </a:ln>
        </p:spPr>
        <p:txBody>
          <a:bodyPr/>
          <a:lstStyle/>
          <a:p>
            <a:endParaRPr lang="en-US" dirty="0"/>
          </a:p>
        </p:txBody>
      </p:sp>
      <p:sp>
        <p:nvSpPr>
          <p:cNvPr id="15" name="Line 21"/>
          <p:cNvSpPr>
            <a:spLocks noChangeShapeType="1"/>
          </p:cNvSpPr>
          <p:nvPr/>
        </p:nvSpPr>
        <p:spPr bwMode="auto">
          <a:xfrm>
            <a:off x="4270375" y="2798070"/>
            <a:ext cx="0" cy="2384835"/>
          </a:xfrm>
          <a:prstGeom prst="line">
            <a:avLst/>
          </a:prstGeom>
          <a:noFill/>
          <a:ln w="38100">
            <a:solidFill>
              <a:schemeClr val="tx1"/>
            </a:solidFill>
            <a:round/>
            <a:headEnd/>
            <a:tailEnd/>
          </a:ln>
        </p:spPr>
        <p:txBody>
          <a:bodyPr/>
          <a:lstStyle/>
          <a:p>
            <a:endParaRPr lang="en-US" dirty="0"/>
          </a:p>
        </p:txBody>
      </p:sp>
      <p:sp>
        <p:nvSpPr>
          <p:cNvPr id="16" name="Line 22"/>
          <p:cNvSpPr>
            <a:spLocks noChangeShapeType="1"/>
          </p:cNvSpPr>
          <p:nvPr/>
        </p:nvSpPr>
        <p:spPr bwMode="auto">
          <a:xfrm>
            <a:off x="4270375" y="2798070"/>
            <a:ext cx="812474" cy="0"/>
          </a:xfrm>
          <a:prstGeom prst="line">
            <a:avLst/>
          </a:prstGeom>
          <a:noFill/>
          <a:ln w="38100">
            <a:solidFill>
              <a:schemeClr val="tx1"/>
            </a:solidFill>
            <a:round/>
            <a:headEnd/>
            <a:tailEnd type="triangle" w="med" len="med"/>
          </a:ln>
        </p:spPr>
        <p:txBody>
          <a:bodyPr/>
          <a:lstStyle/>
          <a:p>
            <a:endParaRPr lang="en-US" dirty="0"/>
          </a:p>
        </p:txBody>
      </p:sp>
      <p:sp>
        <p:nvSpPr>
          <p:cNvPr id="17" name="TextovéPole 16"/>
          <p:cNvSpPr txBox="1"/>
          <p:nvPr/>
        </p:nvSpPr>
        <p:spPr>
          <a:xfrm>
            <a:off x="5148064" y="2492896"/>
            <a:ext cx="551754" cy="646331"/>
          </a:xfrm>
          <a:prstGeom prst="rect">
            <a:avLst/>
          </a:prstGeom>
          <a:noFill/>
        </p:spPr>
        <p:txBody>
          <a:bodyPr wrap="none" rtlCol="0">
            <a:spAutoFit/>
          </a:bodyPr>
          <a:lstStyle/>
          <a:p>
            <a:r>
              <a:rPr lang="en-US" sz="3600" dirty="0" smtClean="0">
                <a:solidFill>
                  <a:srgbClr val="FF0000"/>
                </a:solidFill>
              </a:rPr>
              <a:t>+</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a:t>Laser </a:t>
            </a:r>
            <a:r>
              <a:rPr lang="cs-CZ" dirty="0" err="1"/>
              <a:t>radiation</a:t>
            </a:r>
            <a:r>
              <a:rPr lang="cs-CZ" dirty="0"/>
              <a:t> </a:t>
            </a:r>
            <a:r>
              <a:rPr lang="cs-CZ" dirty="0" err="1"/>
              <a:t>generation</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24</a:t>
            </a:fld>
            <a:endParaRPr lang="cs-CZ"/>
          </a:p>
        </p:txBody>
      </p:sp>
      <p:sp>
        <p:nvSpPr>
          <p:cNvPr id="6" name="Zástupný symbol pro obsah 5"/>
          <p:cNvSpPr>
            <a:spLocks noGrp="1"/>
          </p:cNvSpPr>
          <p:nvPr>
            <p:ph sz="quarter" idx="1"/>
          </p:nvPr>
        </p:nvSpPr>
        <p:spPr/>
        <p:txBody>
          <a:bodyPr>
            <a:normAutofit/>
          </a:bodyPr>
          <a:lstStyle/>
          <a:p>
            <a:pPr>
              <a:lnSpc>
                <a:spcPct val="90000"/>
              </a:lnSpc>
              <a:defRPr/>
            </a:pPr>
            <a:r>
              <a:rPr lang="en-US" dirty="0"/>
              <a:t>Feedback is usually realized by a </a:t>
            </a:r>
            <a:r>
              <a:rPr lang="en-US" dirty="0" err="1"/>
              <a:t>Fabry</a:t>
            </a:r>
            <a:r>
              <a:rPr lang="en-US" dirty="0"/>
              <a:t>-Perot resonator.</a:t>
            </a:r>
            <a:endParaRPr lang="cs-CZ" dirty="0" smtClean="0"/>
          </a:p>
          <a:p>
            <a:pPr>
              <a:lnSpc>
                <a:spcPct val="90000"/>
              </a:lnSpc>
              <a:defRPr/>
            </a:pPr>
            <a:r>
              <a:rPr lang="en-US" dirty="0"/>
              <a:t>For short pulse generation, the amplifier frequency bandwidth must be at least</a:t>
            </a:r>
            <a:r>
              <a:rPr lang="en-US" dirty="0" smtClean="0"/>
              <a:t>:</a:t>
            </a:r>
            <a:endParaRPr lang="cs-CZ" dirty="0" smtClean="0"/>
          </a:p>
          <a:p>
            <a:pPr>
              <a:lnSpc>
                <a:spcPct val="90000"/>
              </a:lnSpc>
              <a:defRPr/>
            </a:pPr>
            <a:r>
              <a:rPr lang="cs-CZ" b="1" dirty="0" smtClean="0">
                <a:solidFill>
                  <a:srgbClr val="FF9900"/>
                </a:solidFill>
                <a:latin typeface="Times New Roman" pitchFamily="18" charset="0"/>
              </a:rPr>
              <a:t>	</a:t>
            </a:r>
            <a:r>
              <a:rPr lang="el-GR" b="1" dirty="0" smtClean="0">
                <a:solidFill>
                  <a:srgbClr val="FF0000"/>
                </a:solidFill>
                <a:latin typeface="Times New Roman" pitchFamily="18" charset="0"/>
              </a:rPr>
              <a:t>Δ</a:t>
            </a:r>
            <a:r>
              <a:rPr lang="cs-CZ" b="1" dirty="0" smtClean="0">
                <a:solidFill>
                  <a:srgbClr val="FF0000"/>
                </a:solidFill>
                <a:latin typeface="Times New Roman" pitchFamily="18" charset="0"/>
              </a:rPr>
              <a:t>f </a:t>
            </a:r>
            <a:r>
              <a:rPr lang="cs-CZ" b="1" dirty="0" smtClean="0">
                <a:solidFill>
                  <a:srgbClr val="FF0000"/>
                </a:solidFill>
                <a:latin typeface="Lucida Sans Unicode"/>
                <a:cs typeface="Lucida Sans Unicode"/>
              </a:rPr>
              <a:t>≅</a:t>
            </a:r>
            <a:r>
              <a:rPr lang="cs-CZ" b="1" dirty="0" smtClean="0">
                <a:solidFill>
                  <a:srgbClr val="FF0000"/>
                </a:solidFill>
                <a:latin typeface="Times New Roman" pitchFamily="18" charset="0"/>
              </a:rPr>
              <a:t> 1/(2</a:t>
            </a:r>
            <a:r>
              <a:rPr lang="el-GR" b="1" dirty="0" smtClean="0">
                <a:solidFill>
                  <a:srgbClr val="FF0000"/>
                </a:solidFill>
                <a:latin typeface="Times New Roman" pitchFamily="18" charset="0"/>
              </a:rPr>
              <a:t>τ</a:t>
            </a:r>
            <a:r>
              <a:rPr lang="cs-CZ" b="1" dirty="0" smtClean="0">
                <a:solidFill>
                  <a:srgbClr val="FF0000"/>
                </a:solidFill>
                <a:latin typeface="Times New Roman" pitchFamily="18" charset="0"/>
              </a:rPr>
              <a:t>)</a:t>
            </a:r>
          </a:p>
          <a:p>
            <a:pPr>
              <a:lnSpc>
                <a:spcPct val="90000"/>
              </a:lnSpc>
              <a:buNone/>
              <a:defRPr/>
            </a:pPr>
            <a:r>
              <a:rPr lang="cs-CZ" dirty="0" smtClean="0"/>
              <a:t>	</a:t>
            </a:r>
            <a:r>
              <a:rPr lang="en-US" dirty="0"/>
              <a:t> where τ is the pulse width</a:t>
            </a:r>
            <a:endParaRPr lang="cs-CZ" dirty="0" smtClean="0"/>
          </a:p>
          <a:p>
            <a:pPr>
              <a:lnSpc>
                <a:spcPct val="90000"/>
              </a:lnSpc>
              <a:buNone/>
              <a:defRPr/>
            </a:pPr>
            <a:r>
              <a:rPr lang="cs-CZ" sz="1200" dirty="0" smtClean="0"/>
              <a:t>	</a:t>
            </a:r>
          </a:p>
          <a:p>
            <a:pPr>
              <a:lnSpc>
                <a:spcPct val="90000"/>
              </a:lnSpc>
              <a:buNone/>
              <a:defRPr/>
            </a:pPr>
            <a:r>
              <a:rPr lang="cs-CZ" sz="1200" dirty="0" smtClean="0"/>
              <a:t>	</a:t>
            </a:r>
            <a:r>
              <a:rPr lang="cs-CZ" sz="1200" b="1" dirty="0">
                <a:solidFill>
                  <a:schemeClr val="accent1">
                    <a:lumMod val="75000"/>
                  </a:schemeClr>
                </a:solidFill>
              </a:rPr>
              <a:t>(</a:t>
            </a:r>
            <a:r>
              <a:rPr lang="cs-CZ" sz="1200" b="1" dirty="0" err="1">
                <a:solidFill>
                  <a:schemeClr val="accent1">
                    <a:lumMod val="75000"/>
                  </a:schemeClr>
                </a:solidFill>
              </a:rPr>
              <a:t>polychromaticity</a:t>
            </a:r>
            <a:r>
              <a:rPr lang="cs-CZ" sz="1200" b="1" dirty="0">
                <a:solidFill>
                  <a:schemeClr val="accent1">
                    <a:lumMod val="75000"/>
                  </a:schemeClr>
                </a:solidFill>
              </a:rPr>
              <a:t> </a:t>
            </a:r>
            <a:r>
              <a:rPr lang="cs-CZ" sz="1200" b="1" dirty="0" err="1">
                <a:solidFill>
                  <a:schemeClr val="accent1">
                    <a:lumMod val="75000"/>
                  </a:schemeClr>
                </a:solidFill>
              </a:rPr>
              <a:t>of</a:t>
            </a:r>
            <a:r>
              <a:rPr lang="cs-CZ" sz="1200" b="1" dirty="0">
                <a:solidFill>
                  <a:schemeClr val="accent1">
                    <a:lumMod val="75000"/>
                  </a:schemeClr>
                </a:solidFill>
              </a:rPr>
              <a:t> </a:t>
            </a:r>
            <a:r>
              <a:rPr lang="cs-CZ" sz="1200" b="1" dirty="0" err="1">
                <a:solidFill>
                  <a:schemeClr val="accent1">
                    <a:lumMod val="75000"/>
                  </a:schemeClr>
                </a:solidFill>
              </a:rPr>
              <a:t>short</a:t>
            </a:r>
            <a:r>
              <a:rPr lang="cs-CZ" sz="1200" b="1" dirty="0">
                <a:solidFill>
                  <a:schemeClr val="accent1">
                    <a:lumMod val="75000"/>
                  </a:schemeClr>
                </a:solidFill>
              </a:rPr>
              <a:t> </a:t>
            </a:r>
            <a:r>
              <a:rPr lang="cs-CZ" sz="1200" b="1" dirty="0" err="1">
                <a:solidFill>
                  <a:schemeClr val="accent1">
                    <a:lumMod val="75000"/>
                  </a:schemeClr>
                </a:solidFill>
              </a:rPr>
              <a:t>pulses</a:t>
            </a:r>
            <a:r>
              <a:rPr lang="cs-CZ" sz="1200" b="1" dirty="0">
                <a:solidFill>
                  <a:schemeClr val="accent1">
                    <a:lumMod val="75000"/>
                  </a:schemeClr>
                </a:solidFill>
              </a:rPr>
              <a:t>)</a:t>
            </a:r>
            <a:endParaRPr lang="el-GR" sz="1200" b="1" dirty="0" smtClean="0">
              <a:solidFill>
                <a:schemeClr val="accent1">
                  <a:lumMod val="75000"/>
                </a:schemeClr>
              </a:solidFill>
            </a:endParaRPr>
          </a:p>
        </p:txBody>
      </p:sp>
      <p:pic>
        <p:nvPicPr>
          <p:cNvPr id="8" name="Picture 8" descr="ld_5"/>
          <p:cNvPicPr>
            <a:picLocks noGrp="1" noChangeAspect="1" noChangeArrowheads="1"/>
          </p:cNvPicPr>
          <p:nvPr>
            <p:ph sz="quarter" idx="2"/>
          </p:nvPr>
        </p:nvPicPr>
        <p:blipFill>
          <a:blip r:embed="rId2" cstate="print"/>
          <a:srcRect/>
          <a:stretch>
            <a:fillRect/>
          </a:stretch>
        </p:blipFill>
        <p:spPr>
          <a:xfrm>
            <a:off x="4067944" y="2204864"/>
            <a:ext cx="4443022" cy="2418702"/>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754760" cy="922114"/>
          </a:xfrm>
        </p:spPr>
        <p:txBody>
          <a:bodyPr>
            <a:normAutofit fontScale="90000"/>
          </a:bodyPr>
          <a:lstStyle/>
          <a:p>
            <a:r>
              <a:rPr lang="en-US" sz="2800" b="1" dirty="0" smtClean="0"/>
              <a:t>Fourier decomposing </a:t>
            </a:r>
            <a:r>
              <a:rPr lang="cs-CZ" sz="2800" b="1" dirty="0" smtClean="0"/>
              <a:t/>
            </a:r>
            <a:br>
              <a:rPr lang="cs-CZ" sz="2800" b="1" dirty="0" smtClean="0"/>
            </a:br>
            <a:r>
              <a:rPr lang="en-US" sz="2800" b="1" dirty="0" smtClean="0"/>
              <a:t>functions</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25</a:t>
            </a:fld>
            <a:endParaRPr lang="cs-CZ"/>
          </a:p>
        </p:txBody>
      </p:sp>
      <p:pic>
        <p:nvPicPr>
          <p:cNvPr id="8" name="Picture 24" descr="Fourier sq wave"/>
          <p:cNvPicPr>
            <a:picLocks noGrp="1" noChangeAspect="1" noChangeArrowheads="1"/>
          </p:cNvPicPr>
          <p:nvPr>
            <p:ph sz="quarter" idx="2"/>
          </p:nvPr>
        </p:nvPicPr>
        <p:blipFill>
          <a:blip r:embed="rId3" cstate="print">
            <a:lum bright="-6000" contrast="30000"/>
          </a:blip>
          <a:srcRect/>
          <a:stretch>
            <a:fillRect/>
          </a:stretch>
        </p:blipFill>
        <p:spPr bwMode="auto">
          <a:xfrm>
            <a:off x="4788024" y="292652"/>
            <a:ext cx="3218192" cy="6197999"/>
          </a:xfrm>
          <a:prstGeom prst="rect">
            <a:avLst/>
          </a:prstGeom>
          <a:noFill/>
        </p:spPr>
      </p:pic>
      <p:graphicFrame>
        <p:nvGraphicFramePr>
          <p:cNvPr id="43010" name="Object 2"/>
          <p:cNvGraphicFramePr>
            <a:graphicFrameLocks noChangeAspect="1"/>
          </p:cNvGraphicFramePr>
          <p:nvPr/>
        </p:nvGraphicFramePr>
        <p:xfrm>
          <a:off x="323528" y="5301208"/>
          <a:ext cx="4824536" cy="727296"/>
        </p:xfrm>
        <a:graphic>
          <a:graphicData uri="http://schemas.openxmlformats.org/presentationml/2006/ole">
            <mc:AlternateContent xmlns:mc="http://schemas.openxmlformats.org/markup-compatibility/2006">
              <mc:Choice xmlns:v="urn:schemas-microsoft-com:vml" Requires="v">
                <p:oleObj spid="_x0000_s43086" name="Equation" r:id="rId4" imgW="3174840" imgH="482400" progId="">
                  <p:embed/>
                </p:oleObj>
              </mc:Choice>
              <mc:Fallback>
                <p:oleObj name="Equation" r:id="rId4" imgW="3174840" imgH="4824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301208"/>
                        <a:ext cx="4824536" cy="727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3" descr="Anharmonic wave"/>
          <p:cNvPicPr>
            <a:picLocks noChangeAspect="1" noChangeArrowheads="1"/>
          </p:cNvPicPr>
          <p:nvPr/>
        </p:nvPicPr>
        <p:blipFill>
          <a:blip r:embed="rId6" cstate="print">
            <a:lum bright="-12000" contrast="30000"/>
          </a:blip>
          <a:srcRect t="11205"/>
          <a:stretch>
            <a:fillRect/>
          </a:stretch>
        </p:blipFill>
        <p:spPr bwMode="auto">
          <a:xfrm>
            <a:off x="251520" y="2204864"/>
            <a:ext cx="4579436" cy="2592288"/>
          </a:xfrm>
          <a:prstGeom prst="rect">
            <a:avLst/>
          </a:prstGeom>
          <a:noFill/>
        </p:spPr>
      </p:pic>
      <p:sp>
        <p:nvSpPr>
          <p:cNvPr id="11" name="Rectangle 2"/>
          <p:cNvSpPr txBox="1">
            <a:spLocks noChangeArrowheads="1"/>
          </p:cNvSpPr>
          <p:nvPr/>
        </p:nvSpPr>
        <p:spPr>
          <a:xfrm>
            <a:off x="539552" y="1196752"/>
            <a:ext cx="3763144" cy="80196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small" spc="0" normalizeH="0" baseline="0" noProof="0" dirty="0" err="1" smtClean="0">
                <a:ln>
                  <a:noFill/>
                </a:ln>
                <a:solidFill>
                  <a:schemeClr val="accent3">
                    <a:lumMod val="75000"/>
                  </a:schemeClr>
                </a:solidFill>
                <a:effectLst/>
                <a:uLnTx/>
                <a:uFillTx/>
                <a:latin typeface="+mj-lt"/>
                <a:ea typeface="+mj-ea"/>
                <a:cs typeface="+mj-cs"/>
              </a:rPr>
              <a:t>Anharmonic</a:t>
            </a:r>
            <a:r>
              <a:rPr kumimoji="0" lang="en-US" sz="2000" b="1" i="0" u="none" strike="noStrike" kern="1200" cap="small" spc="0" normalizeH="0" baseline="0" noProof="0" dirty="0" smtClean="0">
                <a:ln>
                  <a:noFill/>
                </a:ln>
                <a:solidFill>
                  <a:schemeClr val="accent3">
                    <a:lumMod val="75000"/>
                  </a:schemeClr>
                </a:solidFill>
                <a:effectLst/>
                <a:uLnTx/>
                <a:uFillTx/>
                <a:latin typeface="+mj-lt"/>
                <a:ea typeface="+mj-ea"/>
                <a:cs typeface="+mj-cs"/>
              </a:rPr>
              <a:t> waves are sums of sinusoids.</a:t>
            </a:r>
            <a:endParaRPr kumimoji="0" lang="en-US" sz="2000" b="1" i="0" u="none" strike="noStrike" kern="1200" cap="small" spc="0" normalizeH="0" baseline="0" noProof="0" dirty="0">
              <a:ln>
                <a:noFill/>
              </a:ln>
              <a:solidFill>
                <a:schemeClr val="accent3">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err="1"/>
              <a:t>Conditions</a:t>
            </a:r>
            <a:r>
              <a:rPr lang="cs-CZ" dirty="0"/>
              <a:t> </a:t>
            </a:r>
            <a:r>
              <a:rPr lang="cs-CZ" dirty="0" err="1"/>
              <a:t>for</a:t>
            </a:r>
            <a:r>
              <a:rPr lang="cs-CZ" dirty="0"/>
              <a:t> </a:t>
            </a:r>
            <a:r>
              <a:rPr lang="cs-CZ" dirty="0" err="1"/>
              <a:t>radiation</a:t>
            </a:r>
            <a:r>
              <a:rPr lang="cs-CZ" dirty="0"/>
              <a:t> </a:t>
            </a:r>
            <a:r>
              <a:rPr lang="cs-CZ" dirty="0" err="1"/>
              <a:t>generation</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26</a:t>
            </a:fld>
            <a:endParaRPr lang="cs-CZ"/>
          </a:p>
        </p:txBody>
      </p:sp>
      <p:sp>
        <p:nvSpPr>
          <p:cNvPr id="6" name="Zástupný symbol pro obsah 5"/>
          <p:cNvSpPr>
            <a:spLocks noGrp="1"/>
          </p:cNvSpPr>
          <p:nvPr>
            <p:ph sz="quarter" idx="1"/>
          </p:nvPr>
        </p:nvSpPr>
        <p:spPr>
          <a:xfrm>
            <a:off x="179512" y="1600200"/>
            <a:ext cx="4104456" cy="4572000"/>
          </a:xfrm>
        </p:spPr>
        <p:txBody>
          <a:bodyPr>
            <a:normAutofit fontScale="92500" lnSpcReduction="10000"/>
          </a:bodyPr>
          <a:lstStyle/>
          <a:p>
            <a:pPr>
              <a:defRPr/>
            </a:pPr>
            <a:r>
              <a:rPr lang="en-US" sz="2800" dirty="0"/>
              <a:t>The reflectance of the mirrors shall be chosen with regard to the amplification of the active environment so that the losses do not exceed the amplification of the active </a:t>
            </a:r>
            <a:r>
              <a:rPr lang="en-US" sz="2800" dirty="0" smtClean="0"/>
              <a:t>environment</a:t>
            </a:r>
            <a:r>
              <a:rPr lang="cs-CZ" sz="2800" dirty="0" smtClean="0"/>
              <a:t> G:</a:t>
            </a:r>
          </a:p>
          <a:p>
            <a:pPr>
              <a:defRPr/>
            </a:pPr>
            <a:endParaRPr lang="cs-CZ" sz="2800" dirty="0">
              <a:solidFill>
                <a:srgbClr val="FF0000"/>
              </a:solidFill>
              <a:latin typeface="Times New Roman" pitchFamily="18" charset="0"/>
            </a:endParaRPr>
          </a:p>
          <a:p>
            <a:pPr>
              <a:defRPr/>
            </a:pPr>
            <a:r>
              <a:rPr lang="cs-CZ" sz="2800" dirty="0" err="1" smtClean="0">
                <a:solidFill>
                  <a:srgbClr val="FF0000"/>
                </a:solidFill>
                <a:latin typeface="Times New Roman" pitchFamily="18" charset="0"/>
              </a:rPr>
              <a:t>R</a:t>
            </a:r>
            <a:r>
              <a:rPr lang="cs-CZ" sz="2800" baseline="-25000" dirty="0" err="1" smtClean="0">
                <a:solidFill>
                  <a:srgbClr val="FF0000"/>
                </a:solidFill>
                <a:latin typeface="Times New Roman" pitchFamily="18" charset="0"/>
              </a:rPr>
              <a:t>1</a:t>
            </a:r>
            <a:r>
              <a:rPr lang="cs-CZ" sz="2800" dirty="0" err="1" smtClean="0">
                <a:solidFill>
                  <a:srgbClr val="FF0000"/>
                </a:solidFill>
                <a:latin typeface="Times New Roman" pitchFamily="18" charset="0"/>
              </a:rPr>
              <a:t>R</a:t>
            </a:r>
            <a:r>
              <a:rPr lang="cs-CZ" sz="2800" baseline="-25000" dirty="0" err="1" smtClean="0">
                <a:solidFill>
                  <a:srgbClr val="FF0000"/>
                </a:solidFill>
                <a:latin typeface="Times New Roman" pitchFamily="18" charset="0"/>
              </a:rPr>
              <a:t>2</a:t>
            </a:r>
            <a:r>
              <a:rPr lang="cs-CZ" sz="2800" dirty="0" err="1" smtClean="0">
                <a:solidFill>
                  <a:srgbClr val="FF0000"/>
                </a:solidFill>
                <a:latin typeface="Times New Roman" pitchFamily="18" charset="0"/>
              </a:rPr>
              <a:t>exp</a:t>
            </a:r>
            <a:r>
              <a:rPr lang="en-US" sz="2800" dirty="0" smtClean="0">
                <a:solidFill>
                  <a:srgbClr val="FF0000"/>
                </a:solidFill>
                <a:latin typeface="Times New Roman" pitchFamily="18" charset="0"/>
              </a:rPr>
              <a:t>[-2l(</a:t>
            </a:r>
            <a:r>
              <a:rPr lang="el-GR" sz="2800" dirty="0" smtClean="0">
                <a:solidFill>
                  <a:srgbClr val="FF0000"/>
                </a:solidFill>
                <a:latin typeface="Times New Roman" pitchFamily="18" charset="0"/>
              </a:rPr>
              <a:t>α</a:t>
            </a:r>
            <a:r>
              <a:rPr lang="en-US" sz="2800" dirty="0" smtClean="0">
                <a:solidFill>
                  <a:srgbClr val="FF0000"/>
                </a:solidFill>
                <a:latin typeface="Times New Roman" pitchFamily="18" charset="0"/>
              </a:rPr>
              <a:t>+</a:t>
            </a:r>
            <a:r>
              <a:rPr lang="el-GR" sz="2800" dirty="0" smtClean="0">
                <a:solidFill>
                  <a:srgbClr val="FF0000"/>
                </a:solidFill>
                <a:latin typeface="Times New Roman" pitchFamily="18" charset="0"/>
              </a:rPr>
              <a:t>β</a:t>
            </a:r>
            <a:r>
              <a:rPr lang="en-US" sz="2800" dirty="0" smtClean="0">
                <a:solidFill>
                  <a:srgbClr val="FF0000"/>
                </a:solidFill>
                <a:latin typeface="Times New Roman" pitchFamily="18" charset="0"/>
              </a:rPr>
              <a:t>)]≥1</a:t>
            </a:r>
            <a:endParaRPr lang="en-US" sz="2800" baseline="-25000" dirty="0" smtClean="0">
              <a:solidFill>
                <a:srgbClr val="FF0000"/>
              </a:solidFill>
              <a:latin typeface="Times New Roman" pitchFamily="18" charset="0"/>
            </a:endParaRPr>
          </a:p>
        </p:txBody>
      </p:sp>
      <p:pic>
        <p:nvPicPr>
          <p:cNvPr id="8" name="Picture 5"/>
          <p:cNvPicPr>
            <a:picLocks noGrp="1" noChangeAspect="1" noChangeArrowheads="1"/>
          </p:cNvPicPr>
          <p:nvPr>
            <p:ph sz="quarter" idx="2"/>
          </p:nvPr>
        </p:nvPicPr>
        <p:blipFill>
          <a:blip r:embed="rId2" cstate="print">
            <a:lum contrast="18000"/>
          </a:blip>
          <a:srcRect l="7036" t="8585" r="3813" b="35"/>
          <a:stretch>
            <a:fillRect/>
          </a:stretch>
        </p:blipFill>
        <p:spPr>
          <a:xfrm>
            <a:off x="4118662" y="1772816"/>
            <a:ext cx="4055125" cy="3849409"/>
          </a:xfrm>
        </p:spPr>
      </p:pic>
      <p:sp>
        <p:nvSpPr>
          <p:cNvPr id="7" name="TextovéPole 6"/>
          <p:cNvSpPr txBox="1"/>
          <p:nvPr/>
        </p:nvSpPr>
        <p:spPr>
          <a:xfrm>
            <a:off x="4499992" y="2276872"/>
            <a:ext cx="1224136" cy="369332"/>
          </a:xfrm>
          <a:prstGeom prst="rect">
            <a:avLst/>
          </a:prstGeom>
          <a:solidFill>
            <a:schemeClr val="bg1"/>
          </a:solidFill>
        </p:spPr>
        <p:txBody>
          <a:bodyPr wrap="square" rtlCol="0">
            <a:spAutoFit/>
          </a:bodyPr>
          <a:lstStyle/>
          <a:p>
            <a:r>
              <a:rPr lang="en-US" dirty="0" smtClean="0"/>
              <a:t>pumping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4638"/>
            <a:ext cx="7467600" cy="850106"/>
          </a:xfrm>
        </p:spPr>
        <p:txBody>
          <a:bodyPr/>
          <a:lstStyle/>
          <a:p>
            <a:r>
              <a:rPr lang="en-US" dirty="0" smtClean="0"/>
              <a:t>Optical resonator</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5" name="Zástupný symbol pro číslo snímku 4"/>
          <p:cNvSpPr>
            <a:spLocks noGrp="1"/>
          </p:cNvSpPr>
          <p:nvPr>
            <p:ph type="sldNum" sz="quarter" idx="11"/>
          </p:nvPr>
        </p:nvSpPr>
        <p:spPr/>
        <p:txBody>
          <a:bodyPr/>
          <a:lstStyle/>
          <a:p>
            <a:fld id="{A229F504-3BAF-467C-8F21-334C0A71552D}" type="slidenum">
              <a:rPr lang="en-US" smtClean="0"/>
              <a:pPr/>
              <a:t>27</a:t>
            </a:fld>
            <a:endParaRPr lang="en-US" dirty="0"/>
          </a:p>
        </p:txBody>
      </p:sp>
      <p:sp>
        <p:nvSpPr>
          <p:cNvPr id="4" name="Zástupný symbol pro zápatí 3"/>
          <p:cNvSpPr>
            <a:spLocks noGrp="1"/>
          </p:cNvSpPr>
          <p:nvPr>
            <p:ph type="ftr" sz="quarter" idx="12"/>
          </p:nvPr>
        </p:nvSpPr>
        <p:spPr/>
        <p:txBody>
          <a:bodyPr/>
          <a:lstStyle/>
          <a:p>
            <a:r>
              <a:rPr lang="en-US" dirty="0" smtClean="0"/>
              <a:t>prof. </a:t>
            </a:r>
            <a:r>
              <a:rPr lang="en-US" dirty="0" err="1" smtClean="0"/>
              <a:t>Otruba</a:t>
            </a:r>
            <a:endParaRPr lang="en-US" dirty="0"/>
          </a:p>
        </p:txBody>
      </p:sp>
      <p:pic>
        <p:nvPicPr>
          <p:cNvPr id="9" name="Picture 6"/>
          <p:cNvPicPr>
            <a:picLocks noChangeAspect="1" noChangeArrowheads="1"/>
          </p:cNvPicPr>
          <p:nvPr/>
        </p:nvPicPr>
        <p:blipFill>
          <a:blip r:embed="rId2" cstate="print"/>
          <a:srcRect t="19255" r="1563" b="4271"/>
          <a:stretch>
            <a:fillRect/>
          </a:stretch>
        </p:blipFill>
        <p:spPr>
          <a:xfrm>
            <a:off x="395536" y="1268760"/>
            <a:ext cx="8101013" cy="3240087"/>
          </a:xfrm>
          <a:prstGeom prst="rect">
            <a:avLst/>
          </a:prstGeom>
        </p:spPr>
      </p:pic>
      <p:sp>
        <p:nvSpPr>
          <p:cNvPr id="10" name="Obdélník 9"/>
          <p:cNvSpPr/>
          <p:nvPr/>
        </p:nvSpPr>
        <p:spPr>
          <a:xfrm>
            <a:off x="395536" y="4581128"/>
            <a:ext cx="8064896" cy="1938992"/>
          </a:xfrm>
          <a:prstGeom prst="rect">
            <a:avLst/>
          </a:prstGeom>
        </p:spPr>
        <p:txBody>
          <a:bodyPr wrap="square">
            <a:spAutoFit/>
          </a:bodyPr>
          <a:lstStyle/>
          <a:p>
            <a:r>
              <a:rPr lang="en-US" sz="2400" dirty="0" smtClean="0"/>
              <a:t>The length of resonator L is M multiple of half-wave (M is an integer). The length L corresponds to given </a:t>
            </a:r>
            <a:r>
              <a:rPr lang="en-US" sz="2400" dirty="0" smtClean="0">
                <a:solidFill>
                  <a:srgbClr val="FF0000"/>
                </a:solidFill>
              </a:rPr>
              <a:t>resonator frequencies </a:t>
            </a:r>
            <a:r>
              <a:rPr lang="en-US" sz="2400" b="1" dirty="0" err="1" smtClean="0">
                <a:solidFill>
                  <a:srgbClr val="FF0000"/>
                </a:solidFill>
                <a:latin typeface="Times New Roman" pitchFamily="18" charset="0"/>
              </a:rPr>
              <a:t>νM</a:t>
            </a:r>
            <a:r>
              <a:rPr lang="en-US" sz="2400" b="1" dirty="0" smtClean="0">
                <a:solidFill>
                  <a:srgbClr val="FF0000"/>
                </a:solidFill>
              </a:rPr>
              <a:t>  (longitudinal laser modes).</a:t>
            </a:r>
            <a:r>
              <a:rPr lang="en-US" sz="2400" dirty="0" smtClean="0">
                <a:solidFill>
                  <a:srgbClr val="FF0000"/>
                </a:solidFill>
              </a:rPr>
              <a:t> </a:t>
            </a:r>
            <a:r>
              <a:rPr lang="en-US" sz="2400" dirty="0" smtClean="0"/>
              <a:t>Inside the resonator is a </a:t>
            </a:r>
            <a:r>
              <a:rPr lang="en-US" sz="2400" b="1" dirty="0" smtClean="0"/>
              <a:t>standing wave </a:t>
            </a:r>
            <a:r>
              <a:rPr lang="en-US" sz="2400" dirty="0" smtClean="0"/>
              <a:t>of electric field E with frequency </a:t>
            </a:r>
            <a:r>
              <a:rPr lang="en-US" sz="2400" b="1" dirty="0" err="1" smtClean="0">
                <a:solidFill>
                  <a:srgbClr val="FF0000"/>
                </a:solidFill>
                <a:latin typeface="Times New Roman" pitchFamily="18" charset="0"/>
              </a:rPr>
              <a:t>ν</a:t>
            </a:r>
            <a:r>
              <a:rPr lang="en-US" sz="2400" b="1" baseline="-25000" dirty="0" err="1" smtClean="0">
                <a:solidFill>
                  <a:srgbClr val="FF0000"/>
                </a:solidFill>
                <a:latin typeface="Times New Roman" pitchFamily="18" charset="0"/>
              </a:rPr>
              <a:t>M</a:t>
            </a:r>
            <a:r>
              <a:rPr lang="en-US" sz="2400" b="1" dirty="0" smtClean="0">
                <a:solidFill>
                  <a:srgbClr val="FF0000"/>
                </a:solidFill>
                <a:latin typeface="Times New Roman" pitchFamily="18" charset="0"/>
              </a:rPr>
              <a:t> = c/</a:t>
            </a:r>
            <a:r>
              <a:rPr lang="en-US" sz="2400" b="1" dirty="0" err="1" smtClean="0">
                <a:solidFill>
                  <a:srgbClr val="FF0000"/>
                </a:solidFill>
                <a:latin typeface="Times New Roman" pitchFamily="18" charset="0"/>
              </a:rPr>
              <a:t>λ</a:t>
            </a:r>
            <a:r>
              <a:rPr lang="en-US" sz="2400" b="1" baseline="-25000" dirty="0" err="1" smtClean="0">
                <a:solidFill>
                  <a:srgbClr val="FF0000"/>
                </a:solidFill>
                <a:latin typeface="Times New Roman" pitchFamily="18" charset="0"/>
              </a:rPr>
              <a:t>M</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en-US" dirty="0" err="1" smtClean="0"/>
              <a:t>Fabry</a:t>
            </a:r>
            <a:r>
              <a:rPr lang="en-US" dirty="0" smtClean="0"/>
              <a:t>-Perot etalon</a:t>
            </a:r>
            <a:endParaRPr lang="en-US" dirty="0"/>
          </a:p>
        </p:txBody>
      </p:sp>
      <p:sp>
        <p:nvSpPr>
          <p:cNvPr id="3" name="Zástupný symbol pro obsah 2"/>
          <p:cNvSpPr>
            <a:spLocks noGrp="1"/>
          </p:cNvSpPr>
          <p:nvPr>
            <p:ph sz="quarter" idx="1"/>
          </p:nvPr>
        </p:nvSpPr>
        <p:spPr>
          <a:xfrm>
            <a:off x="457200" y="1484784"/>
            <a:ext cx="7467600" cy="4608512"/>
          </a:xfrm>
        </p:spPr>
        <p:txBody>
          <a:bodyPr>
            <a:normAutofit fontScale="85000" lnSpcReduction="20000"/>
          </a:bodyPr>
          <a:lstStyle/>
          <a:p>
            <a:pPr>
              <a:defRPr/>
            </a:pPr>
            <a:r>
              <a:rPr lang="en-US" sz="3200" dirty="0" smtClean="0">
                <a:solidFill>
                  <a:srgbClr val="FF0000"/>
                </a:solidFill>
              </a:rPr>
              <a:t>Quality of resonator Q </a:t>
            </a:r>
          </a:p>
          <a:p>
            <a:pPr>
              <a:buNone/>
              <a:defRPr/>
            </a:pPr>
            <a:r>
              <a:rPr lang="en-US" sz="3200" dirty="0" smtClean="0">
                <a:solidFill>
                  <a:srgbClr val="FF0000"/>
                </a:solidFill>
              </a:rPr>
              <a:t>	</a:t>
            </a:r>
          </a:p>
          <a:p>
            <a:pPr>
              <a:buNone/>
              <a:defRPr/>
            </a:pPr>
            <a:r>
              <a:rPr lang="en-US" sz="2800" dirty="0" smtClean="0"/>
              <a:t>(</a:t>
            </a:r>
            <a:r>
              <a:rPr lang="en-US" sz="2800" dirty="0" err="1" smtClean="0"/>
              <a:t>Q</a:t>
            </a:r>
            <a:r>
              <a:rPr lang="en-US" sz="2800" baseline="-25000" dirty="0" err="1" smtClean="0"/>
              <a:t>FP</a:t>
            </a:r>
            <a:r>
              <a:rPr lang="en-US" sz="2800" dirty="0" err="1" smtClean="0"/>
              <a:t>~10</a:t>
            </a:r>
            <a:r>
              <a:rPr lang="en-US" sz="2800" baseline="30000" dirty="0" err="1" smtClean="0"/>
              <a:t>8</a:t>
            </a:r>
            <a:r>
              <a:rPr lang="en-US" sz="2800" dirty="0" err="1" smtClean="0"/>
              <a:t>-10</a:t>
            </a:r>
            <a:r>
              <a:rPr lang="en-US" sz="2800" baseline="30000" dirty="0" err="1" smtClean="0"/>
              <a:t>9</a:t>
            </a:r>
            <a:r>
              <a:rPr lang="en-US" sz="2800" dirty="0" smtClean="0"/>
              <a:t>)</a:t>
            </a:r>
          </a:p>
          <a:p>
            <a:pPr>
              <a:buNone/>
              <a:defRPr/>
            </a:pPr>
            <a:endParaRPr lang="en-US" sz="2800" dirty="0" smtClean="0"/>
          </a:p>
          <a:p>
            <a:pPr>
              <a:buNone/>
              <a:defRPr/>
            </a:pPr>
            <a:endParaRPr lang="en-US" sz="2800" dirty="0" smtClean="0"/>
          </a:p>
          <a:p>
            <a:pPr>
              <a:buNone/>
              <a:defRPr/>
            </a:pPr>
            <a:endParaRPr lang="en-US" sz="2800" dirty="0" smtClean="0"/>
          </a:p>
          <a:p>
            <a:pPr>
              <a:buNone/>
              <a:defRPr/>
            </a:pPr>
            <a:endParaRPr lang="en-US" sz="2800" dirty="0" smtClean="0"/>
          </a:p>
          <a:p>
            <a:pPr>
              <a:buNone/>
              <a:defRPr/>
            </a:pPr>
            <a:endParaRPr lang="en-US" sz="2800" dirty="0" smtClean="0"/>
          </a:p>
          <a:p>
            <a:pPr>
              <a:buNone/>
              <a:defRPr/>
            </a:pPr>
            <a:r>
              <a:rPr lang="en-US" sz="2800" dirty="0" err="1" smtClean="0"/>
              <a:t>E</a:t>
            </a:r>
            <a:r>
              <a:rPr lang="en-US" sz="2800" baseline="-25000" dirty="0" err="1" smtClean="0"/>
              <a:t>m</a:t>
            </a:r>
            <a:r>
              <a:rPr lang="en-US" sz="2800" dirty="0" smtClean="0"/>
              <a:t>- energy of the given mode</a:t>
            </a:r>
          </a:p>
          <a:p>
            <a:pPr>
              <a:buNone/>
              <a:defRPr/>
            </a:pPr>
            <a:r>
              <a:rPr lang="en-US" sz="2800" dirty="0" err="1" smtClean="0"/>
              <a:t>P</a:t>
            </a:r>
            <a:r>
              <a:rPr lang="en-US" sz="2800" baseline="-25000" dirty="0" err="1" smtClean="0"/>
              <a:t>z</a:t>
            </a:r>
            <a:r>
              <a:rPr lang="en-US" sz="2800" dirty="0" smtClean="0"/>
              <a:t>- power dissipation</a:t>
            </a:r>
          </a:p>
          <a:p>
            <a:pPr>
              <a:buNone/>
              <a:defRPr/>
            </a:pPr>
            <a:r>
              <a:rPr lang="en-US" sz="2800" dirty="0" err="1" smtClean="0"/>
              <a:t>ω</a:t>
            </a:r>
            <a:r>
              <a:rPr lang="en-US" sz="2800" baseline="-25000" dirty="0" err="1" smtClean="0"/>
              <a:t>0</a:t>
            </a:r>
            <a:r>
              <a:rPr lang="en-US" sz="2800" dirty="0" smtClean="0"/>
              <a:t>- angular frequency of oscillator </a:t>
            </a:r>
          </a:p>
          <a:p>
            <a:pPr>
              <a:buNone/>
              <a:defRPr/>
            </a:pPr>
            <a:r>
              <a:rPr lang="en-US" sz="3200" dirty="0" smtClean="0"/>
              <a:t>		</a:t>
            </a:r>
          </a:p>
          <a:p>
            <a:pPr>
              <a:buNone/>
              <a:defRPr/>
            </a:pPr>
            <a:endParaRPr lang="en-US" sz="3200" dirty="0" smtClean="0"/>
          </a:p>
        </p:txBody>
      </p:sp>
      <p:sp>
        <p:nvSpPr>
          <p:cNvPr id="4" name="Zástupný symbol pro datum 3"/>
          <p:cNvSpPr>
            <a:spLocks noGrp="1"/>
          </p:cNvSpPr>
          <p:nvPr>
            <p:ph type="dt" sz="half" idx="14"/>
          </p:nvPr>
        </p:nvSpPr>
        <p:spPr/>
        <p:txBody>
          <a:bodyPr/>
          <a:lstStyle/>
          <a:p>
            <a:r>
              <a:rPr lang="en-US" dirty="0" smtClean="0"/>
              <a:t>2010</a:t>
            </a:r>
            <a:endParaRPr lang="en-US" dirty="0"/>
          </a:p>
        </p:txBody>
      </p:sp>
      <p:sp>
        <p:nvSpPr>
          <p:cNvPr id="5" name="Zástupný symbol pro číslo snímku 4"/>
          <p:cNvSpPr>
            <a:spLocks noGrp="1"/>
          </p:cNvSpPr>
          <p:nvPr>
            <p:ph type="sldNum" sz="quarter" idx="15"/>
          </p:nvPr>
        </p:nvSpPr>
        <p:spPr/>
        <p:txBody>
          <a:bodyPr/>
          <a:lstStyle/>
          <a:p>
            <a:fld id="{A229F504-3BAF-467C-8F21-334C0A71552D}" type="slidenum">
              <a:rPr lang="en-US" smtClean="0"/>
              <a:pPr/>
              <a:t>28</a:t>
            </a:fld>
            <a:endParaRPr lang="en-US" dirty="0"/>
          </a:p>
        </p:txBody>
      </p:sp>
      <p:sp>
        <p:nvSpPr>
          <p:cNvPr id="6" name="Zástupný symbol pro zápatí 5"/>
          <p:cNvSpPr>
            <a:spLocks noGrp="1"/>
          </p:cNvSpPr>
          <p:nvPr>
            <p:ph type="ftr" sz="quarter" idx="16"/>
          </p:nvPr>
        </p:nvSpPr>
        <p:spPr/>
        <p:txBody>
          <a:bodyPr/>
          <a:lstStyle/>
          <a:p>
            <a:r>
              <a:rPr lang="en-US" dirty="0" smtClean="0"/>
              <a:t>prof. </a:t>
            </a:r>
            <a:r>
              <a:rPr lang="en-US" dirty="0" err="1" smtClean="0"/>
              <a:t>Otruba</a:t>
            </a:r>
            <a:endParaRPr lang="en-US" dirty="0"/>
          </a:p>
        </p:txBody>
      </p:sp>
      <p:graphicFrame>
        <p:nvGraphicFramePr>
          <p:cNvPr id="7" name="Objekt 6"/>
          <p:cNvGraphicFramePr>
            <a:graphicFrameLocks noChangeAspect="1"/>
          </p:cNvGraphicFramePr>
          <p:nvPr>
            <p:extLst>
              <p:ext uri="{D42A27DB-BD31-4B8C-83A1-F6EECF244321}">
                <p14:modId xmlns:p14="http://schemas.microsoft.com/office/powerpoint/2010/main" val="821375440"/>
              </p:ext>
            </p:extLst>
          </p:nvPr>
        </p:nvGraphicFramePr>
        <p:xfrm>
          <a:off x="1115615" y="3341476"/>
          <a:ext cx="5832649" cy="1095636"/>
        </p:xfrm>
        <a:graphic>
          <a:graphicData uri="http://schemas.openxmlformats.org/presentationml/2006/ole">
            <mc:AlternateContent xmlns:mc="http://schemas.openxmlformats.org/markup-compatibility/2006">
              <mc:Choice xmlns:v="urn:schemas-microsoft-com:vml" Requires="v">
                <p:oleObj spid="_x0000_s54350" name="Rovnice" r:id="rId4" imgW="2298600" imgH="431640" progId="Equation.3">
                  <p:embed/>
                </p:oleObj>
              </mc:Choice>
              <mc:Fallback>
                <p:oleObj name="Rovnice" r:id="rId4" imgW="2298600" imgH="4316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341476"/>
                        <a:ext cx="5832649" cy="1095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ovéPole 7"/>
          <p:cNvSpPr txBox="1"/>
          <p:nvPr/>
        </p:nvSpPr>
        <p:spPr>
          <a:xfrm>
            <a:off x="899592" y="6021288"/>
            <a:ext cx="3007555" cy="646331"/>
          </a:xfrm>
          <a:prstGeom prst="rect">
            <a:avLst/>
          </a:prstGeom>
          <a:noFill/>
        </p:spPr>
        <p:txBody>
          <a:bodyPr wrap="none" rtlCol="0">
            <a:spAutoFit/>
          </a:bodyPr>
          <a:lstStyle/>
          <a:p>
            <a:r>
              <a:rPr lang="en-US" dirty="0" err="1" smtClean="0">
                <a:solidFill>
                  <a:schemeClr val="accent1">
                    <a:lumMod val="75000"/>
                  </a:schemeClr>
                </a:solidFill>
              </a:rPr>
              <a:t>ω</a:t>
            </a:r>
            <a:r>
              <a:rPr lang="en-US" baseline="-25000" dirty="0" err="1" smtClean="0">
                <a:solidFill>
                  <a:schemeClr val="accent1">
                    <a:lumMod val="75000"/>
                  </a:schemeClr>
                </a:solidFill>
              </a:rPr>
              <a:t>0</a:t>
            </a:r>
            <a:r>
              <a:rPr lang="en-US" baseline="-25000" dirty="0" smtClean="0">
                <a:solidFill>
                  <a:schemeClr val="accent1">
                    <a:lumMod val="75000"/>
                  </a:schemeClr>
                </a:solidFill>
              </a:rPr>
              <a:t> </a:t>
            </a:r>
            <a:r>
              <a:rPr lang="en-US" dirty="0" smtClean="0">
                <a:solidFill>
                  <a:schemeClr val="accent1">
                    <a:lumMod val="75000"/>
                  </a:schemeClr>
                </a:solidFill>
              </a:rPr>
              <a:t>= 2π</a:t>
            </a:r>
            <a:r>
              <a:rPr lang="en-US" dirty="0" err="1" smtClean="0">
                <a:solidFill>
                  <a:schemeClr val="accent1">
                    <a:lumMod val="75000"/>
                  </a:schemeClr>
                </a:solidFill>
              </a:rPr>
              <a:t>ν</a:t>
            </a:r>
            <a:r>
              <a:rPr lang="en-US" baseline="-25000" dirty="0" err="1" smtClean="0">
                <a:solidFill>
                  <a:schemeClr val="accent1">
                    <a:lumMod val="75000"/>
                  </a:schemeClr>
                </a:solidFill>
              </a:rPr>
              <a:t>0</a:t>
            </a:r>
            <a:r>
              <a:rPr lang="en-US" baseline="-25000" dirty="0" smtClean="0">
                <a:solidFill>
                  <a:schemeClr val="accent1">
                    <a:lumMod val="75000"/>
                  </a:schemeClr>
                </a:solidFill>
              </a:rPr>
              <a:t> </a:t>
            </a:r>
            <a:r>
              <a:rPr lang="en-US" dirty="0" smtClean="0">
                <a:solidFill>
                  <a:schemeClr val="accent1">
                    <a:lumMod val="75000"/>
                  </a:schemeClr>
                </a:solidFill>
              </a:rPr>
              <a:t>=2π/</a:t>
            </a:r>
            <a:r>
              <a:rPr lang="en-US" dirty="0" err="1" smtClean="0">
                <a:solidFill>
                  <a:schemeClr val="accent1">
                    <a:lumMod val="75000"/>
                  </a:schemeClr>
                </a:solidFill>
              </a:rPr>
              <a:t>T</a:t>
            </a:r>
            <a:r>
              <a:rPr lang="en-US" baseline="-25000" dirty="0" err="1" smtClean="0">
                <a:solidFill>
                  <a:schemeClr val="accent1">
                    <a:lumMod val="75000"/>
                  </a:schemeClr>
                </a:solidFill>
              </a:rPr>
              <a:t>0</a:t>
            </a:r>
            <a:r>
              <a:rPr lang="en-US" baseline="-25000" dirty="0" smtClean="0">
                <a:solidFill>
                  <a:schemeClr val="accent1">
                    <a:lumMod val="75000"/>
                  </a:schemeClr>
                </a:solidFill>
              </a:rPr>
              <a:t> </a:t>
            </a:r>
            <a:r>
              <a:rPr lang="en-US" dirty="0" smtClean="0">
                <a:solidFill>
                  <a:schemeClr val="accent1">
                    <a:lumMod val="75000"/>
                  </a:schemeClr>
                </a:solidFill>
              </a:rPr>
              <a:t> [s</a:t>
            </a:r>
            <a:r>
              <a:rPr lang="en-US" baseline="30000" dirty="0" smtClean="0">
                <a:solidFill>
                  <a:schemeClr val="accent1">
                    <a:lumMod val="75000"/>
                  </a:schemeClr>
                </a:solidFill>
              </a:rPr>
              <a:t>-1</a:t>
            </a:r>
            <a:r>
              <a:rPr lang="en-US" dirty="0" smtClean="0">
                <a:solidFill>
                  <a:schemeClr val="accent1">
                    <a:lumMod val="75000"/>
                  </a:schemeClr>
                </a:solidFill>
              </a:rPr>
              <a:t>] </a:t>
            </a:r>
            <a:endParaRPr lang="en-US" baseline="-25000" dirty="0" smtClean="0">
              <a:solidFill>
                <a:schemeClr val="accent1">
                  <a:lumMod val="75000"/>
                </a:schemeClr>
              </a:solidFill>
            </a:endParaRPr>
          </a:p>
          <a:p>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normAutofit/>
          </a:bodyPr>
          <a:lstStyle/>
          <a:p>
            <a:r>
              <a:rPr lang="en-US" sz="3200" dirty="0" smtClean="0"/>
              <a:t>Spectral line width and laser modes</a:t>
            </a:r>
            <a:endParaRPr lang="en-US" dirty="0"/>
          </a:p>
        </p:txBody>
      </p:sp>
      <p:sp>
        <p:nvSpPr>
          <p:cNvPr id="4" name="Zástupný symbol pro datum 3"/>
          <p:cNvSpPr>
            <a:spLocks noGrp="1"/>
          </p:cNvSpPr>
          <p:nvPr>
            <p:ph type="dt" sz="half" idx="14"/>
          </p:nvPr>
        </p:nvSpPr>
        <p:spPr/>
        <p:txBody>
          <a:bodyPr/>
          <a:lstStyle/>
          <a:p>
            <a:r>
              <a:rPr lang="en-US" dirty="0" smtClean="0"/>
              <a:t>2010</a:t>
            </a:r>
            <a:endParaRPr lang="en-US" dirty="0"/>
          </a:p>
        </p:txBody>
      </p:sp>
      <p:sp>
        <p:nvSpPr>
          <p:cNvPr id="5" name="Zástupný symbol pro číslo snímku 4"/>
          <p:cNvSpPr>
            <a:spLocks noGrp="1"/>
          </p:cNvSpPr>
          <p:nvPr>
            <p:ph type="sldNum" sz="quarter" idx="15"/>
          </p:nvPr>
        </p:nvSpPr>
        <p:spPr/>
        <p:txBody>
          <a:bodyPr/>
          <a:lstStyle/>
          <a:p>
            <a:fld id="{A229F504-3BAF-467C-8F21-334C0A71552D}" type="slidenum">
              <a:rPr lang="en-US" smtClean="0"/>
              <a:pPr/>
              <a:t>29</a:t>
            </a:fld>
            <a:endParaRPr lang="en-US" dirty="0"/>
          </a:p>
        </p:txBody>
      </p:sp>
      <p:sp>
        <p:nvSpPr>
          <p:cNvPr id="6" name="Zástupný symbol pro zápatí 5"/>
          <p:cNvSpPr>
            <a:spLocks noGrp="1"/>
          </p:cNvSpPr>
          <p:nvPr>
            <p:ph type="ftr" sz="quarter" idx="16"/>
          </p:nvPr>
        </p:nvSpPr>
        <p:spPr/>
        <p:txBody>
          <a:bodyPr/>
          <a:lstStyle/>
          <a:p>
            <a:r>
              <a:rPr lang="en-US" dirty="0" smtClean="0"/>
              <a:t>prof. </a:t>
            </a:r>
            <a:r>
              <a:rPr lang="en-US" dirty="0" err="1" smtClean="0"/>
              <a:t>Otruba</a:t>
            </a:r>
            <a:endParaRPr lang="en-US" dirty="0"/>
          </a:p>
        </p:txBody>
      </p:sp>
      <p:pic>
        <p:nvPicPr>
          <p:cNvPr id="7" name="Picture 74" descr="módy"/>
          <p:cNvPicPr>
            <a:picLocks noGrp="1" noChangeAspect="1" noChangeArrowheads="1"/>
          </p:cNvPicPr>
          <p:nvPr>
            <p:ph sz="quarter" idx="1"/>
          </p:nvPr>
        </p:nvPicPr>
        <p:blipFill>
          <a:blip r:embed="rId2" cstate="print">
            <a:duotone>
              <a:prstClr val="black"/>
              <a:schemeClr val="accent1">
                <a:tint val="45000"/>
                <a:satMod val="400000"/>
              </a:schemeClr>
            </a:duotone>
            <a:lum bright="30000" contrast="20000"/>
          </a:blip>
          <a:srcRect t="5287"/>
          <a:stretch>
            <a:fillRect/>
          </a:stretch>
        </p:blipFill>
        <p:spPr>
          <a:xfrm>
            <a:off x="755576" y="1124744"/>
            <a:ext cx="7135488" cy="4608512"/>
          </a:xfrm>
          <a:noFill/>
        </p:spPr>
      </p:pic>
      <p:sp>
        <p:nvSpPr>
          <p:cNvPr id="8" name="Obdélník 7"/>
          <p:cNvSpPr/>
          <p:nvPr/>
        </p:nvSpPr>
        <p:spPr>
          <a:xfrm>
            <a:off x="4828201" y="4669617"/>
            <a:ext cx="3096344" cy="646331"/>
          </a:xfrm>
          <a:prstGeom prst="rect">
            <a:avLst/>
          </a:prstGeom>
        </p:spPr>
        <p:txBody>
          <a:bodyPr wrap="square">
            <a:spAutoFit/>
          </a:bodyPr>
          <a:lstStyle/>
          <a:p>
            <a:r>
              <a:rPr lang="en-US" dirty="0" err="1" smtClean="0">
                <a:solidFill>
                  <a:srgbClr val="000000"/>
                </a:solidFill>
              </a:rPr>
              <a:t>Δλ~1</a:t>
            </a:r>
            <a:r>
              <a:rPr lang="en-US" dirty="0" smtClean="0">
                <a:solidFill>
                  <a:srgbClr val="000000"/>
                </a:solidFill>
              </a:rPr>
              <a:t> pm – 10 nm</a:t>
            </a:r>
          </a:p>
          <a:p>
            <a:r>
              <a:rPr lang="en-US" dirty="0" smtClean="0">
                <a:solidFill>
                  <a:srgbClr val="000000"/>
                </a:solidFill>
              </a:rPr>
              <a:t>VIS, </a:t>
            </a:r>
            <a:r>
              <a:rPr lang="cs-CZ" dirty="0" err="1" smtClean="0">
                <a:solidFill>
                  <a:srgbClr val="000000"/>
                </a:solidFill>
              </a:rPr>
              <a:t>gas</a:t>
            </a:r>
            <a:r>
              <a:rPr lang="en-US" dirty="0" smtClean="0">
                <a:solidFill>
                  <a:srgbClr val="000000"/>
                </a:solidFill>
              </a:rPr>
              <a:t> -  </a:t>
            </a:r>
            <a:r>
              <a:rPr lang="cs-CZ" dirty="0" err="1" smtClean="0">
                <a:solidFill>
                  <a:srgbClr val="000000"/>
                </a:solidFill>
              </a:rPr>
              <a:t>semiconductor</a:t>
            </a:r>
            <a:endParaRPr lang="en-US" dirty="0">
              <a:solidFill>
                <a:srgbClr val="000000"/>
              </a:solidFill>
            </a:endParaRPr>
          </a:p>
        </p:txBody>
      </p:sp>
      <p:sp>
        <p:nvSpPr>
          <p:cNvPr id="9" name="TextovéPole 8"/>
          <p:cNvSpPr txBox="1"/>
          <p:nvPr/>
        </p:nvSpPr>
        <p:spPr>
          <a:xfrm>
            <a:off x="755576" y="5733256"/>
            <a:ext cx="7200800" cy="646331"/>
          </a:xfrm>
          <a:prstGeom prst="rect">
            <a:avLst/>
          </a:prstGeom>
          <a:noFill/>
        </p:spPr>
        <p:txBody>
          <a:bodyPr wrap="square" rtlCol="0">
            <a:spAutoFit/>
          </a:bodyPr>
          <a:lstStyle/>
          <a:p>
            <a:r>
              <a:rPr lang="en-US" dirty="0" smtClean="0"/>
              <a:t>The figure shows the individual resonances basic longitudinal mode.</a:t>
            </a:r>
            <a:endParaRPr lang="en-US" dirty="0"/>
          </a:p>
        </p:txBody>
      </p:sp>
      <p:sp>
        <p:nvSpPr>
          <p:cNvPr id="3" name="TextovéPole 2"/>
          <p:cNvSpPr txBox="1"/>
          <p:nvPr/>
        </p:nvSpPr>
        <p:spPr>
          <a:xfrm>
            <a:off x="5148064" y="2088556"/>
            <a:ext cx="1332416" cy="246221"/>
          </a:xfrm>
          <a:prstGeom prst="rect">
            <a:avLst/>
          </a:prstGeom>
          <a:noFill/>
        </p:spPr>
        <p:txBody>
          <a:bodyPr wrap="none" rtlCol="0">
            <a:spAutoFit/>
          </a:bodyPr>
          <a:lstStyle/>
          <a:p>
            <a:r>
              <a:rPr lang="en-US" sz="1000" dirty="0" smtClean="0"/>
              <a:t>Doppler line width</a:t>
            </a:r>
            <a:endParaRPr lang="en-US" sz="1000" dirty="0"/>
          </a:p>
        </p:txBody>
      </p:sp>
      <p:sp>
        <p:nvSpPr>
          <p:cNvPr id="10" name="TextovéPole 9"/>
          <p:cNvSpPr txBox="1"/>
          <p:nvPr/>
        </p:nvSpPr>
        <p:spPr>
          <a:xfrm>
            <a:off x="4864752" y="1719224"/>
            <a:ext cx="2587568" cy="276999"/>
          </a:xfrm>
          <a:prstGeom prst="rect">
            <a:avLst/>
          </a:prstGeom>
          <a:solidFill>
            <a:schemeClr val="accent5">
              <a:lumMod val="20000"/>
              <a:lumOff val="80000"/>
            </a:schemeClr>
          </a:solidFill>
        </p:spPr>
        <p:txBody>
          <a:bodyPr wrap="square" rtlCol="0">
            <a:spAutoFit/>
          </a:bodyPr>
          <a:lstStyle/>
          <a:p>
            <a:r>
              <a:rPr lang="en-US" sz="1200" dirty="0" smtClean="0"/>
              <a:t>generation threshold</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pPr>
              <a:defRPr/>
            </a:pPr>
            <a:fld id="{FD6781A9-D1D6-4F7C-A59C-D4B780825928}" type="slidenum">
              <a:rPr lang="cs-CZ"/>
              <a:pPr>
                <a:defRPr/>
              </a:pPr>
              <a:t>3</a:t>
            </a:fld>
            <a:endParaRPr lang="cs-CZ"/>
          </a:p>
        </p:txBody>
      </p:sp>
      <p:pic>
        <p:nvPicPr>
          <p:cNvPr id="56322" name="Picture 2" descr="http://upload.wikimedia.org/wikipedia/commons/thumb/1/13/Prague_asterix_laser_system-interaction_chamber.jpeg/1920px-Prague_asterix_laser_system-interaction_chamber.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404664"/>
            <a:ext cx="7655461"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9512" y="5517232"/>
            <a:ext cx="7992888" cy="1354217"/>
          </a:xfrm>
          <a:prstGeom prst="rect">
            <a:avLst/>
          </a:prstGeom>
          <a:noFill/>
        </p:spPr>
        <p:txBody>
          <a:bodyPr wrap="square" rtlCol="0">
            <a:spAutoFit/>
          </a:bodyPr>
          <a:lstStyle/>
          <a:p>
            <a:r>
              <a:rPr lang="en-US" dirty="0"/>
              <a:t>High energetic lasers - PALS Prague </a:t>
            </a:r>
            <a:r>
              <a:rPr lang="en-US" dirty="0" err="1"/>
              <a:t>Asterix</a:t>
            </a:r>
            <a:r>
              <a:rPr lang="en-US" dirty="0"/>
              <a:t> Laser System</a:t>
            </a:r>
          </a:p>
          <a:p>
            <a:endParaRPr lang="cs-CZ" dirty="0" smtClean="0"/>
          </a:p>
          <a:p>
            <a:r>
              <a:rPr lang="en-US" sz="1400" dirty="0" smtClean="0"/>
              <a:t>The </a:t>
            </a:r>
            <a:r>
              <a:rPr lang="en-US" sz="1400" dirty="0"/>
              <a:t>vacuum chambers at the </a:t>
            </a:r>
            <a:r>
              <a:rPr lang="en-US" sz="1400" dirty="0">
                <a:hlinkClick r:id="rId3" tooltip="Asterix IV laser"/>
              </a:rPr>
              <a:t>PALS</a:t>
            </a:r>
            <a:r>
              <a:rPr lang="en-US" sz="1400" dirty="0"/>
              <a:t> laboratory in Prague, where a 1 </a:t>
            </a:r>
            <a:r>
              <a:rPr lang="en-US" sz="1400" dirty="0">
                <a:hlinkClick r:id="rId4" tooltip="Kilojoule"/>
              </a:rPr>
              <a:t>kJ</a:t>
            </a:r>
            <a:r>
              <a:rPr lang="en-US" sz="1400" dirty="0"/>
              <a:t> pulse creates plasma for X-ray generation </a:t>
            </a:r>
            <a:endParaRPr lang="cs-CZ" sz="1400" dirty="0" smtClean="0"/>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Resonant modes </a:t>
            </a:r>
            <a:r>
              <a:rPr lang="en-US" dirty="0" smtClean="0"/>
              <a:t>and </a:t>
            </a:r>
            <a:r>
              <a:rPr lang="en-US" dirty="0"/>
              <a:t>bandwidth gain of the active </a:t>
            </a:r>
            <a:r>
              <a:rPr lang="cs-CZ" dirty="0" smtClean="0"/>
              <a:t>medium</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30</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7" name="Zástupný symbol pro obsah 6" descr="laserfigure7.jpg"/>
          <p:cNvPicPr>
            <a:picLocks noGrp="1" noChangeAspect="1"/>
          </p:cNvPicPr>
          <p:nvPr>
            <p:ph sz="quarter" idx="1"/>
          </p:nvPr>
        </p:nvPicPr>
        <p:blipFill>
          <a:blip r:embed="rId2" cstate="print"/>
          <a:srcRect t="11826"/>
          <a:stretch>
            <a:fillRect/>
          </a:stretch>
        </p:blipFill>
        <p:spPr>
          <a:xfrm>
            <a:off x="251520" y="2420888"/>
            <a:ext cx="7986929" cy="273685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en-US" dirty="0" smtClean="0"/>
              <a:t>Optical resonators</a:t>
            </a:r>
            <a:endParaRPr lang="en-US" dirty="0"/>
          </a:p>
        </p:txBody>
      </p:sp>
      <p:sp>
        <p:nvSpPr>
          <p:cNvPr id="4" name="Zástupný symbol pro datum 3"/>
          <p:cNvSpPr>
            <a:spLocks noGrp="1"/>
          </p:cNvSpPr>
          <p:nvPr>
            <p:ph type="dt" sz="half" idx="14"/>
          </p:nvPr>
        </p:nvSpPr>
        <p:spPr/>
        <p:txBody>
          <a:bodyPr/>
          <a:lstStyle/>
          <a:p>
            <a:r>
              <a:rPr lang="en-US" dirty="0" smtClean="0"/>
              <a:t>2010</a:t>
            </a:r>
            <a:endParaRPr lang="en-US" dirty="0"/>
          </a:p>
        </p:txBody>
      </p:sp>
      <p:sp>
        <p:nvSpPr>
          <p:cNvPr id="5" name="Zástupný symbol pro číslo snímku 4"/>
          <p:cNvSpPr>
            <a:spLocks noGrp="1"/>
          </p:cNvSpPr>
          <p:nvPr>
            <p:ph type="sldNum" sz="quarter" idx="15"/>
          </p:nvPr>
        </p:nvSpPr>
        <p:spPr/>
        <p:txBody>
          <a:bodyPr/>
          <a:lstStyle/>
          <a:p>
            <a:fld id="{A229F504-3BAF-467C-8F21-334C0A71552D}" type="slidenum">
              <a:rPr lang="en-US" smtClean="0"/>
              <a:pPr/>
              <a:t>31</a:t>
            </a:fld>
            <a:endParaRPr lang="en-US" dirty="0"/>
          </a:p>
        </p:txBody>
      </p:sp>
      <p:sp>
        <p:nvSpPr>
          <p:cNvPr id="6" name="Zástupný symbol pro zápatí 5"/>
          <p:cNvSpPr>
            <a:spLocks noGrp="1"/>
          </p:cNvSpPr>
          <p:nvPr>
            <p:ph type="ftr" sz="quarter" idx="16"/>
          </p:nvPr>
        </p:nvSpPr>
        <p:spPr/>
        <p:txBody>
          <a:bodyPr/>
          <a:lstStyle/>
          <a:p>
            <a:r>
              <a:rPr lang="en-US" dirty="0" smtClean="0"/>
              <a:t>prof. </a:t>
            </a:r>
            <a:r>
              <a:rPr lang="en-US" dirty="0" err="1" smtClean="0"/>
              <a:t>Otruba</a:t>
            </a:r>
            <a:endParaRPr lang="en-US" dirty="0"/>
          </a:p>
        </p:txBody>
      </p:sp>
      <p:sp>
        <p:nvSpPr>
          <p:cNvPr id="8" name="Freeform 4"/>
          <p:cNvSpPr>
            <a:spLocks/>
          </p:cNvSpPr>
          <p:nvPr/>
        </p:nvSpPr>
        <p:spPr bwMode="auto">
          <a:xfrm>
            <a:off x="790575" y="4579938"/>
            <a:ext cx="3538538" cy="549275"/>
          </a:xfrm>
          <a:custGeom>
            <a:avLst/>
            <a:gdLst>
              <a:gd name="T0" fmla="*/ 1856 w 1893"/>
              <a:gd name="T1" fmla="*/ 0 h 292"/>
              <a:gd name="T2" fmla="*/ 924 w 1893"/>
              <a:gd name="T3" fmla="*/ 82 h 292"/>
              <a:gd name="T4" fmla="*/ 37 w 1893"/>
              <a:gd name="T5" fmla="*/ 9 h 292"/>
              <a:gd name="T6" fmla="*/ 0 w 1893"/>
              <a:gd name="T7" fmla="*/ 82 h 292"/>
              <a:gd name="T8" fmla="*/ 0 w 1893"/>
              <a:gd name="T9" fmla="*/ 146 h 292"/>
              <a:gd name="T10" fmla="*/ 9 w 1893"/>
              <a:gd name="T11" fmla="*/ 210 h 292"/>
              <a:gd name="T12" fmla="*/ 37 w 1893"/>
              <a:gd name="T13" fmla="*/ 292 h 292"/>
              <a:gd name="T14" fmla="*/ 924 w 1893"/>
              <a:gd name="T15" fmla="*/ 201 h 292"/>
              <a:gd name="T16" fmla="*/ 1865 w 1893"/>
              <a:gd name="T17" fmla="*/ 292 h 292"/>
              <a:gd name="T18" fmla="*/ 1875 w 1893"/>
              <a:gd name="T19" fmla="*/ 219 h 292"/>
              <a:gd name="T20" fmla="*/ 1893 w 1893"/>
              <a:gd name="T21" fmla="*/ 100 h 292"/>
              <a:gd name="T22" fmla="*/ 1856 w 1893"/>
              <a:gd name="T23" fmla="*/ 0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93"/>
              <a:gd name="T37" fmla="*/ 0 h 292"/>
              <a:gd name="T38" fmla="*/ 1893 w 1893"/>
              <a:gd name="T39" fmla="*/ 292 h 2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93" h="292">
                <a:moveTo>
                  <a:pt x="1856" y="0"/>
                </a:moveTo>
                <a:lnTo>
                  <a:pt x="924" y="82"/>
                </a:lnTo>
                <a:lnTo>
                  <a:pt x="37" y="9"/>
                </a:lnTo>
                <a:lnTo>
                  <a:pt x="0" y="82"/>
                </a:lnTo>
                <a:lnTo>
                  <a:pt x="0" y="146"/>
                </a:lnTo>
                <a:lnTo>
                  <a:pt x="9" y="210"/>
                </a:lnTo>
                <a:lnTo>
                  <a:pt x="37" y="292"/>
                </a:lnTo>
                <a:lnTo>
                  <a:pt x="924" y="201"/>
                </a:lnTo>
                <a:lnTo>
                  <a:pt x="1865" y="292"/>
                </a:lnTo>
                <a:lnTo>
                  <a:pt x="1875" y="219"/>
                </a:lnTo>
                <a:lnTo>
                  <a:pt x="1893" y="100"/>
                </a:lnTo>
                <a:lnTo>
                  <a:pt x="1856" y="0"/>
                </a:lnTo>
                <a:close/>
              </a:path>
            </a:pathLst>
          </a:custGeom>
          <a:solidFill>
            <a:srgbClr val="CCFFFF"/>
          </a:solidFill>
          <a:ln w="9525">
            <a:solidFill>
              <a:srgbClr val="66FFFF"/>
            </a:solidFill>
            <a:round/>
            <a:headEnd/>
            <a:tailEnd/>
          </a:ln>
        </p:spPr>
        <p:txBody>
          <a:bodyPr/>
          <a:lstStyle/>
          <a:p>
            <a:endParaRPr lang="en-US" dirty="0"/>
          </a:p>
        </p:txBody>
      </p:sp>
      <p:sp>
        <p:nvSpPr>
          <p:cNvPr id="9" name="Freeform 5"/>
          <p:cNvSpPr>
            <a:spLocks/>
          </p:cNvSpPr>
          <p:nvPr/>
        </p:nvSpPr>
        <p:spPr bwMode="auto">
          <a:xfrm>
            <a:off x="842963" y="3546475"/>
            <a:ext cx="3486150" cy="531812"/>
          </a:xfrm>
          <a:custGeom>
            <a:avLst/>
            <a:gdLst>
              <a:gd name="T0" fmla="*/ 1819 w 1865"/>
              <a:gd name="T1" fmla="*/ 0 h 283"/>
              <a:gd name="T2" fmla="*/ 9 w 1865"/>
              <a:gd name="T3" fmla="*/ 283 h 283"/>
              <a:gd name="T4" fmla="*/ 0 w 1865"/>
              <a:gd name="T5" fmla="*/ 229 h 283"/>
              <a:gd name="T6" fmla="*/ 0 w 1865"/>
              <a:gd name="T7" fmla="*/ 146 h 283"/>
              <a:gd name="T8" fmla="*/ 0 w 1865"/>
              <a:gd name="T9" fmla="*/ 91 h 283"/>
              <a:gd name="T10" fmla="*/ 0 w 1865"/>
              <a:gd name="T11" fmla="*/ 37 h 283"/>
              <a:gd name="T12" fmla="*/ 1828 w 1865"/>
              <a:gd name="T13" fmla="*/ 274 h 283"/>
              <a:gd name="T14" fmla="*/ 1865 w 1865"/>
              <a:gd name="T15" fmla="*/ 183 h 283"/>
              <a:gd name="T16" fmla="*/ 1865 w 1865"/>
              <a:gd name="T17" fmla="*/ 110 h 283"/>
              <a:gd name="T18" fmla="*/ 1819 w 1865"/>
              <a:gd name="T19" fmla="*/ 0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5"/>
              <a:gd name="T31" fmla="*/ 0 h 283"/>
              <a:gd name="T32" fmla="*/ 1865 w 1865"/>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5" h="283">
                <a:moveTo>
                  <a:pt x="1819" y="0"/>
                </a:moveTo>
                <a:lnTo>
                  <a:pt x="9" y="283"/>
                </a:lnTo>
                <a:lnTo>
                  <a:pt x="0" y="229"/>
                </a:lnTo>
                <a:lnTo>
                  <a:pt x="0" y="146"/>
                </a:lnTo>
                <a:lnTo>
                  <a:pt x="0" y="91"/>
                </a:lnTo>
                <a:lnTo>
                  <a:pt x="0" y="37"/>
                </a:lnTo>
                <a:lnTo>
                  <a:pt x="1828" y="274"/>
                </a:lnTo>
                <a:lnTo>
                  <a:pt x="1865" y="183"/>
                </a:lnTo>
                <a:lnTo>
                  <a:pt x="1865" y="110"/>
                </a:lnTo>
                <a:lnTo>
                  <a:pt x="1819" y="0"/>
                </a:lnTo>
                <a:close/>
              </a:path>
            </a:pathLst>
          </a:custGeom>
          <a:solidFill>
            <a:srgbClr val="CCFFFF"/>
          </a:solidFill>
          <a:ln w="9525">
            <a:solidFill>
              <a:srgbClr val="66FFFF"/>
            </a:solidFill>
            <a:round/>
            <a:headEnd/>
            <a:tailEnd/>
          </a:ln>
        </p:spPr>
        <p:txBody>
          <a:bodyPr/>
          <a:lstStyle/>
          <a:p>
            <a:endParaRPr lang="en-US" dirty="0"/>
          </a:p>
        </p:txBody>
      </p:sp>
      <p:sp>
        <p:nvSpPr>
          <p:cNvPr id="10" name="Freeform 6"/>
          <p:cNvSpPr>
            <a:spLocks/>
          </p:cNvSpPr>
          <p:nvPr/>
        </p:nvSpPr>
        <p:spPr bwMode="auto">
          <a:xfrm>
            <a:off x="806450" y="5611813"/>
            <a:ext cx="3487738" cy="498475"/>
          </a:xfrm>
          <a:custGeom>
            <a:avLst/>
            <a:gdLst>
              <a:gd name="T0" fmla="*/ 1866 w 1866"/>
              <a:gd name="T1" fmla="*/ 137 h 265"/>
              <a:gd name="T2" fmla="*/ 28 w 1866"/>
              <a:gd name="T3" fmla="*/ 0 h 265"/>
              <a:gd name="T4" fmla="*/ 28 w 1866"/>
              <a:gd name="T5" fmla="*/ 82 h 265"/>
              <a:gd name="T6" fmla="*/ 0 w 1866"/>
              <a:gd name="T7" fmla="*/ 137 h 265"/>
              <a:gd name="T8" fmla="*/ 10 w 1866"/>
              <a:gd name="T9" fmla="*/ 192 h 265"/>
              <a:gd name="T10" fmla="*/ 37 w 1866"/>
              <a:gd name="T11" fmla="*/ 265 h 265"/>
              <a:gd name="T12" fmla="*/ 1866 w 1866"/>
              <a:gd name="T13" fmla="*/ 137 h 265"/>
              <a:gd name="T14" fmla="*/ 0 60000 65536"/>
              <a:gd name="T15" fmla="*/ 0 60000 65536"/>
              <a:gd name="T16" fmla="*/ 0 60000 65536"/>
              <a:gd name="T17" fmla="*/ 0 60000 65536"/>
              <a:gd name="T18" fmla="*/ 0 60000 65536"/>
              <a:gd name="T19" fmla="*/ 0 60000 65536"/>
              <a:gd name="T20" fmla="*/ 0 60000 65536"/>
              <a:gd name="T21" fmla="*/ 0 w 1866"/>
              <a:gd name="T22" fmla="*/ 0 h 265"/>
              <a:gd name="T23" fmla="*/ 1866 w 1866"/>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6" h="265">
                <a:moveTo>
                  <a:pt x="1866" y="137"/>
                </a:moveTo>
                <a:lnTo>
                  <a:pt x="28" y="0"/>
                </a:lnTo>
                <a:lnTo>
                  <a:pt x="28" y="82"/>
                </a:lnTo>
                <a:lnTo>
                  <a:pt x="0" y="137"/>
                </a:lnTo>
                <a:lnTo>
                  <a:pt x="10" y="192"/>
                </a:lnTo>
                <a:lnTo>
                  <a:pt x="37" y="265"/>
                </a:lnTo>
                <a:lnTo>
                  <a:pt x="1866" y="137"/>
                </a:lnTo>
                <a:close/>
              </a:path>
            </a:pathLst>
          </a:custGeom>
          <a:solidFill>
            <a:srgbClr val="CCFFFF"/>
          </a:solidFill>
          <a:ln w="9525">
            <a:solidFill>
              <a:srgbClr val="66FFFF"/>
            </a:solidFill>
            <a:round/>
            <a:headEnd/>
            <a:tailEnd/>
          </a:ln>
        </p:spPr>
        <p:txBody>
          <a:bodyPr/>
          <a:lstStyle/>
          <a:p>
            <a:endParaRPr lang="en-US" dirty="0"/>
          </a:p>
        </p:txBody>
      </p:sp>
      <p:sp>
        <p:nvSpPr>
          <p:cNvPr id="11" name="Line 7"/>
          <p:cNvSpPr>
            <a:spLocks noChangeShapeType="1"/>
          </p:cNvSpPr>
          <p:nvPr/>
        </p:nvSpPr>
        <p:spPr bwMode="auto">
          <a:xfrm>
            <a:off x="4335463" y="5599113"/>
            <a:ext cx="1588" cy="560387"/>
          </a:xfrm>
          <a:prstGeom prst="line">
            <a:avLst/>
          </a:prstGeom>
          <a:noFill/>
          <a:ln w="57150">
            <a:solidFill>
              <a:schemeClr val="tx1"/>
            </a:solidFill>
            <a:round/>
            <a:headEnd/>
            <a:tailEnd/>
          </a:ln>
        </p:spPr>
        <p:txBody>
          <a:bodyPr/>
          <a:lstStyle/>
          <a:p>
            <a:endParaRPr lang="en-US" dirty="0"/>
          </a:p>
        </p:txBody>
      </p:sp>
      <p:sp>
        <p:nvSpPr>
          <p:cNvPr id="12" name="Rectangle 8"/>
          <p:cNvSpPr>
            <a:spLocks noChangeArrowheads="1"/>
          </p:cNvSpPr>
          <p:nvPr/>
        </p:nvSpPr>
        <p:spPr bwMode="auto">
          <a:xfrm>
            <a:off x="852488" y="2708275"/>
            <a:ext cx="3395663" cy="431800"/>
          </a:xfrm>
          <a:prstGeom prst="rect">
            <a:avLst/>
          </a:prstGeom>
          <a:solidFill>
            <a:srgbClr val="CCFFFF"/>
          </a:solidFill>
          <a:ln w="9525">
            <a:solidFill>
              <a:srgbClr val="66FFFF"/>
            </a:solidFill>
            <a:miter lim="800000"/>
            <a:headEnd/>
            <a:tailEnd/>
          </a:ln>
        </p:spPr>
        <p:txBody>
          <a:bodyPr wrap="none" anchor="ctr"/>
          <a:lstStyle/>
          <a:p>
            <a:endParaRPr lang="en-US" dirty="0"/>
          </a:p>
        </p:txBody>
      </p:sp>
      <p:sp>
        <p:nvSpPr>
          <p:cNvPr id="13" name="Line 9"/>
          <p:cNvSpPr>
            <a:spLocks noChangeShapeType="1"/>
          </p:cNvSpPr>
          <p:nvPr/>
        </p:nvSpPr>
        <p:spPr bwMode="auto">
          <a:xfrm>
            <a:off x="831850" y="2636838"/>
            <a:ext cx="1588" cy="560387"/>
          </a:xfrm>
          <a:prstGeom prst="line">
            <a:avLst/>
          </a:prstGeom>
          <a:noFill/>
          <a:ln w="57150">
            <a:solidFill>
              <a:schemeClr val="tx1"/>
            </a:solidFill>
            <a:round/>
            <a:headEnd/>
            <a:tailEnd/>
          </a:ln>
        </p:spPr>
        <p:txBody>
          <a:bodyPr/>
          <a:lstStyle/>
          <a:p>
            <a:endParaRPr lang="en-US" dirty="0"/>
          </a:p>
        </p:txBody>
      </p:sp>
      <p:sp>
        <p:nvSpPr>
          <p:cNvPr id="14" name="Line 10"/>
          <p:cNvSpPr>
            <a:spLocks noChangeShapeType="1"/>
          </p:cNvSpPr>
          <p:nvPr/>
        </p:nvSpPr>
        <p:spPr bwMode="auto">
          <a:xfrm>
            <a:off x="4259263" y="2630488"/>
            <a:ext cx="1588" cy="561975"/>
          </a:xfrm>
          <a:prstGeom prst="line">
            <a:avLst/>
          </a:prstGeom>
          <a:noFill/>
          <a:ln w="57150">
            <a:solidFill>
              <a:schemeClr val="tx1"/>
            </a:solidFill>
            <a:round/>
            <a:headEnd/>
            <a:tailEnd/>
          </a:ln>
        </p:spPr>
        <p:txBody>
          <a:bodyPr/>
          <a:lstStyle/>
          <a:p>
            <a:endParaRPr lang="en-US" dirty="0"/>
          </a:p>
        </p:txBody>
      </p:sp>
      <p:sp>
        <p:nvSpPr>
          <p:cNvPr id="15" name="Text Box 11"/>
          <p:cNvSpPr txBox="1">
            <a:spLocks noChangeArrowheads="1"/>
          </p:cNvSpPr>
          <p:nvPr/>
        </p:nvSpPr>
        <p:spPr bwMode="auto">
          <a:xfrm>
            <a:off x="5160963" y="2627313"/>
            <a:ext cx="2416175" cy="366712"/>
          </a:xfrm>
          <a:prstGeom prst="rect">
            <a:avLst/>
          </a:prstGeom>
          <a:noFill/>
          <a:ln w="9525">
            <a:noFill/>
            <a:miter lim="800000"/>
            <a:headEnd/>
            <a:tailEnd/>
          </a:ln>
        </p:spPr>
        <p:txBody>
          <a:bodyPr wrap="none">
            <a:spAutoFit/>
          </a:bodyPr>
          <a:lstStyle/>
          <a:p>
            <a:r>
              <a:rPr lang="en-US" dirty="0" err="1" smtClean="0">
                <a:latin typeface="Times New Roman" pitchFamily="18" charset="0"/>
              </a:rPr>
              <a:t>Planparallel</a:t>
            </a:r>
            <a:r>
              <a:rPr lang="en-US" dirty="0" smtClean="0">
                <a:latin typeface="Times New Roman" pitchFamily="18" charset="0"/>
              </a:rPr>
              <a:t> :  </a:t>
            </a:r>
            <a:r>
              <a:rPr lang="en-US" dirty="0" err="1" smtClean="0">
                <a:latin typeface="Times New Roman" pitchFamily="18" charset="0"/>
              </a:rPr>
              <a:t>r</a:t>
            </a:r>
            <a:r>
              <a:rPr lang="en-US" baseline="-25000" dirty="0" err="1" smtClean="0">
                <a:latin typeface="Times New Roman" pitchFamily="18" charset="0"/>
              </a:rPr>
              <a:t>1</a:t>
            </a:r>
            <a:r>
              <a:rPr lang="en-US" dirty="0" smtClean="0">
                <a:latin typeface="Times New Roman" pitchFamily="18" charset="0"/>
              </a:rPr>
              <a:t> = </a:t>
            </a:r>
            <a:r>
              <a:rPr lang="en-US" dirty="0" err="1" smtClean="0">
                <a:latin typeface="Times New Roman" pitchFamily="18" charset="0"/>
              </a:rPr>
              <a:t>r</a:t>
            </a:r>
            <a:r>
              <a:rPr lang="en-US" baseline="-25000" dirty="0" err="1" smtClean="0">
                <a:latin typeface="Times New Roman" pitchFamily="18" charset="0"/>
              </a:rPr>
              <a:t>2</a:t>
            </a:r>
            <a:r>
              <a:rPr lang="en-US" dirty="0" smtClean="0">
                <a:latin typeface="Times New Roman" pitchFamily="18" charset="0"/>
              </a:rPr>
              <a:t> =  </a:t>
            </a:r>
            <a:endParaRPr lang="en-US" dirty="0">
              <a:latin typeface="Times New Roman" pitchFamily="18" charset="0"/>
            </a:endParaRPr>
          </a:p>
        </p:txBody>
      </p:sp>
      <p:sp>
        <p:nvSpPr>
          <p:cNvPr id="17" name="Freeform 13"/>
          <p:cNvSpPr>
            <a:spLocks/>
          </p:cNvSpPr>
          <p:nvPr/>
        </p:nvSpPr>
        <p:spPr bwMode="auto">
          <a:xfrm>
            <a:off x="803275" y="3527425"/>
            <a:ext cx="555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en-US" dirty="0"/>
          </a:p>
        </p:txBody>
      </p:sp>
      <p:sp>
        <p:nvSpPr>
          <p:cNvPr id="18" name="Freeform 14"/>
          <p:cNvSpPr>
            <a:spLocks/>
          </p:cNvSpPr>
          <p:nvPr/>
        </p:nvSpPr>
        <p:spPr bwMode="auto">
          <a:xfrm flipH="1">
            <a:off x="4251325" y="3519488"/>
            <a:ext cx="809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en-US" dirty="0"/>
          </a:p>
        </p:txBody>
      </p:sp>
      <p:sp>
        <p:nvSpPr>
          <p:cNvPr id="19" name="Line 15"/>
          <p:cNvSpPr>
            <a:spLocks noChangeShapeType="1"/>
          </p:cNvSpPr>
          <p:nvPr/>
        </p:nvSpPr>
        <p:spPr bwMode="auto">
          <a:xfrm>
            <a:off x="500063" y="2927350"/>
            <a:ext cx="4117975" cy="1587"/>
          </a:xfrm>
          <a:prstGeom prst="line">
            <a:avLst/>
          </a:prstGeom>
          <a:noFill/>
          <a:ln w="9525">
            <a:solidFill>
              <a:srgbClr val="FF0000"/>
            </a:solidFill>
            <a:round/>
            <a:headEnd/>
            <a:tailEnd type="triangle" w="med" len="med"/>
          </a:ln>
        </p:spPr>
        <p:txBody>
          <a:bodyPr/>
          <a:lstStyle/>
          <a:p>
            <a:endParaRPr lang="en-US" dirty="0"/>
          </a:p>
        </p:txBody>
      </p:sp>
      <p:sp>
        <p:nvSpPr>
          <p:cNvPr id="20" name="Line 16"/>
          <p:cNvSpPr>
            <a:spLocks noChangeShapeType="1"/>
          </p:cNvSpPr>
          <p:nvPr/>
        </p:nvSpPr>
        <p:spPr bwMode="auto">
          <a:xfrm>
            <a:off x="611188" y="3797300"/>
            <a:ext cx="4117975" cy="1587"/>
          </a:xfrm>
          <a:prstGeom prst="line">
            <a:avLst/>
          </a:prstGeom>
          <a:noFill/>
          <a:ln w="9525">
            <a:solidFill>
              <a:srgbClr val="FF0000"/>
            </a:solidFill>
            <a:round/>
            <a:headEnd/>
            <a:tailEnd type="triangle" w="med" len="med"/>
          </a:ln>
        </p:spPr>
        <p:txBody>
          <a:bodyPr/>
          <a:lstStyle/>
          <a:p>
            <a:endParaRPr lang="en-US" dirty="0"/>
          </a:p>
        </p:txBody>
      </p:sp>
      <p:sp>
        <p:nvSpPr>
          <p:cNvPr id="21" name="Oval 17"/>
          <p:cNvSpPr>
            <a:spLocks noChangeArrowheads="1"/>
          </p:cNvSpPr>
          <p:nvPr/>
        </p:nvSpPr>
        <p:spPr bwMode="auto">
          <a:xfrm>
            <a:off x="2465388" y="3752850"/>
            <a:ext cx="104775" cy="106362"/>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22" name="Text Box 18"/>
          <p:cNvSpPr txBox="1">
            <a:spLocks noChangeArrowheads="1"/>
          </p:cNvSpPr>
          <p:nvPr/>
        </p:nvSpPr>
        <p:spPr bwMode="auto">
          <a:xfrm>
            <a:off x="2117725" y="3919538"/>
            <a:ext cx="1351652" cy="646331"/>
          </a:xfrm>
          <a:prstGeom prst="rect">
            <a:avLst/>
          </a:prstGeom>
          <a:noFill/>
          <a:ln w="9525">
            <a:noFill/>
            <a:miter lim="800000"/>
            <a:headEnd/>
            <a:tailEnd/>
          </a:ln>
        </p:spPr>
        <p:txBody>
          <a:bodyPr wrap="none">
            <a:spAutoFit/>
          </a:bodyPr>
          <a:lstStyle/>
          <a:p>
            <a:pPr algn="l"/>
            <a:r>
              <a:rPr lang="en-US" dirty="0" err="1" smtClean="0">
                <a:latin typeface="Times New Roman" pitchFamily="18" charset="0"/>
              </a:rPr>
              <a:t>S</a:t>
            </a:r>
            <a:r>
              <a:rPr lang="en-US" baseline="-25000" dirty="0" err="1" smtClean="0">
                <a:latin typeface="Times New Roman" pitchFamily="18" charset="0"/>
              </a:rPr>
              <a:t>1</a:t>
            </a:r>
            <a:r>
              <a:rPr lang="en-US" dirty="0" smtClean="0">
                <a:latin typeface="Times New Roman" pitchFamily="18" charset="0"/>
              </a:rPr>
              <a:t>=</a:t>
            </a:r>
            <a:r>
              <a:rPr lang="en-US" dirty="0" err="1" smtClean="0">
                <a:latin typeface="Times New Roman" pitchFamily="18" charset="0"/>
              </a:rPr>
              <a:t>S</a:t>
            </a:r>
            <a:r>
              <a:rPr lang="en-US" baseline="-25000" dirty="0" err="1" smtClean="0">
                <a:latin typeface="Times New Roman" pitchFamily="18" charset="0"/>
              </a:rPr>
              <a:t>2</a:t>
            </a:r>
            <a:endParaRPr lang="en-US" baseline="-25000" dirty="0" smtClean="0">
              <a:latin typeface="Times New Roman" pitchFamily="18" charset="0"/>
            </a:endParaRPr>
          </a:p>
          <a:p>
            <a:r>
              <a:rPr lang="en-US" baseline="-25000" dirty="0" smtClean="0">
                <a:latin typeface="Times New Roman" pitchFamily="18" charset="0"/>
              </a:rPr>
              <a:t>center of curvature</a:t>
            </a:r>
            <a:endParaRPr lang="en-US" dirty="0">
              <a:latin typeface="Times New Roman" pitchFamily="18" charset="0"/>
            </a:endParaRPr>
          </a:p>
        </p:txBody>
      </p:sp>
      <p:sp>
        <p:nvSpPr>
          <p:cNvPr id="23" name="Line 19"/>
          <p:cNvSpPr>
            <a:spLocks noChangeShapeType="1"/>
          </p:cNvSpPr>
          <p:nvPr/>
        </p:nvSpPr>
        <p:spPr bwMode="auto">
          <a:xfrm flipV="1">
            <a:off x="2533650" y="3649663"/>
            <a:ext cx="1725613" cy="153987"/>
          </a:xfrm>
          <a:prstGeom prst="line">
            <a:avLst/>
          </a:prstGeom>
          <a:noFill/>
          <a:ln w="9525">
            <a:solidFill>
              <a:schemeClr val="tx1"/>
            </a:solidFill>
            <a:round/>
            <a:headEnd/>
            <a:tailEnd type="triangle" w="med" len="med"/>
          </a:ln>
        </p:spPr>
        <p:txBody>
          <a:bodyPr/>
          <a:lstStyle/>
          <a:p>
            <a:endParaRPr lang="en-US" dirty="0"/>
          </a:p>
        </p:txBody>
      </p:sp>
      <p:sp>
        <p:nvSpPr>
          <p:cNvPr id="24" name="Line 20"/>
          <p:cNvSpPr>
            <a:spLocks noChangeShapeType="1"/>
          </p:cNvSpPr>
          <p:nvPr/>
        </p:nvSpPr>
        <p:spPr bwMode="auto">
          <a:xfrm flipH="1" flipV="1">
            <a:off x="825500" y="3683000"/>
            <a:ext cx="1655763" cy="104775"/>
          </a:xfrm>
          <a:prstGeom prst="line">
            <a:avLst/>
          </a:prstGeom>
          <a:noFill/>
          <a:ln w="9525">
            <a:solidFill>
              <a:schemeClr val="tx1"/>
            </a:solidFill>
            <a:round/>
            <a:headEnd/>
            <a:tailEnd type="triangle" w="med" len="med"/>
          </a:ln>
        </p:spPr>
        <p:txBody>
          <a:bodyPr/>
          <a:lstStyle/>
          <a:p>
            <a:endParaRPr lang="en-US" dirty="0"/>
          </a:p>
        </p:txBody>
      </p:sp>
      <p:sp>
        <p:nvSpPr>
          <p:cNvPr id="25" name="Text Box 21"/>
          <p:cNvSpPr txBox="1">
            <a:spLocks noChangeArrowheads="1"/>
          </p:cNvSpPr>
          <p:nvPr/>
        </p:nvSpPr>
        <p:spPr bwMode="auto">
          <a:xfrm>
            <a:off x="3246438" y="3333750"/>
            <a:ext cx="336550" cy="366712"/>
          </a:xfrm>
          <a:prstGeom prst="rect">
            <a:avLst/>
          </a:prstGeom>
          <a:noFill/>
          <a:ln w="9525">
            <a:noFill/>
            <a:miter lim="800000"/>
            <a:headEnd/>
            <a:tailEnd/>
          </a:ln>
        </p:spPr>
        <p:txBody>
          <a:bodyPr wrap="none">
            <a:spAutoFit/>
          </a:bodyPr>
          <a:lstStyle/>
          <a:p>
            <a:pPr algn="l"/>
            <a:r>
              <a:rPr lang="en-US" dirty="0" err="1" smtClean="0">
                <a:latin typeface="Times New Roman" pitchFamily="18" charset="0"/>
              </a:rPr>
              <a:t>r</a:t>
            </a:r>
            <a:r>
              <a:rPr lang="en-US" baseline="-25000" dirty="0" err="1" smtClean="0">
                <a:latin typeface="Times New Roman" pitchFamily="18" charset="0"/>
              </a:rPr>
              <a:t>2</a:t>
            </a:r>
            <a:endParaRPr lang="en-US" dirty="0">
              <a:latin typeface="Times New Roman" pitchFamily="18" charset="0"/>
            </a:endParaRPr>
          </a:p>
        </p:txBody>
      </p:sp>
      <p:sp>
        <p:nvSpPr>
          <p:cNvPr id="26" name="Text Box 22"/>
          <p:cNvSpPr txBox="1">
            <a:spLocks noChangeArrowheads="1"/>
          </p:cNvSpPr>
          <p:nvPr/>
        </p:nvSpPr>
        <p:spPr bwMode="auto">
          <a:xfrm>
            <a:off x="1177925" y="3316288"/>
            <a:ext cx="338554" cy="369332"/>
          </a:xfrm>
          <a:prstGeom prst="rect">
            <a:avLst/>
          </a:prstGeom>
          <a:noFill/>
          <a:ln w="9525">
            <a:noFill/>
            <a:miter lim="800000"/>
            <a:headEnd/>
            <a:tailEnd/>
          </a:ln>
        </p:spPr>
        <p:txBody>
          <a:bodyPr wrap="none">
            <a:spAutoFit/>
          </a:bodyPr>
          <a:lstStyle/>
          <a:p>
            <a:pPr algn="l"/>
            <a:r>
              <a:rPr lang="en-US" dirty="0" err="1" smtClean="0">
                <a:latin typeface="Times New Roman" pitchFamily="18" charset="0"/>
              </a:rPr>
              <a:t>r</a:t>
            </a:r>
            <a:r>
              <a:rPr lang="en-US" baseline="-25000" dirty="0" err="1" smtClean="0">
                <a:latin typeface="Times New Roman" pitchFamily="18" charset="0"/>
              </a:rPr>
              <a:t>1</a:t>
            </a:r>
            <a:endParaRPr lang="en-US" dirty="0">
              <a:latin typeface="Times New Roman" pitchFamily="18" charset="0"/>
            </a:endParaRPr>
          </a:p>
        </p:txBody>
      </p:sp>
      <p:sp>
        <p:nvSpPr>
          <p:cNvPr id="27" name="Freeform 23"/>
          <p:cNvSpPr>
            <a:spLocks/>
          </p:cNvSpPr>
          <p:nvPr/>
        </p:nvSpPr>
        <p:spPr bwMode="auto">
          <a:xfrm>
            <a:off x="812800" y="4568825"/>
            <a:ext cx="555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en-US" dirty="0"/>
          </a:p>
        </p:txBody>
      </p:sp>
      <p:sp>
        <p:nvSpPr>
          <p:cNvPr id="28" name="Freeform 24"/>
          <p:cNvSpPr>
            <a:spLocks/>
          </p:cNvSpPr>
          <p:nvPr/>
        </p:nvSpPr>
        <p:spPr bwMode="auto">
          <a:xfrm flipH="1">
            <a:off x="4260850" y="4560888"/>
            <a:ext cx="809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en-US" dirty="0"/>
          </a:p>
        </p:txBody>
      </p:sp>
      <p:sp>
        <p:nvSpPr>
          <p:cNvPr id="29" name="Line 25"/>
          <p:cNvSpPr>
            <a:spLocks noChangeShapeType="1"/>
          </p:cNvSpPr>
          <p:nvPr/>
        </p:nvSpPr>
        <p:spPr bwMode="auto">
          <a:xfrm>
            <a:off x="601663" y="4837113"/>
            <a:ext cx="4117975" cy="1587"/>
          </a:xfrm>
          <a:prstGeom prst="line">
            <a:avLst/>
          </a:prstGeom>
          <a:noFill/>
          <a:ln w="9525">
            <a:solidFill>
              <a:srgbClr val="FF0000"/>
            </a:solidFill>
            <a:round/>
            <a:headEnd/>
            <a:tailEnd type="triangle" w="med" len="med"/>
          </a:ln>
        </p:spPr>
        <p:txBody>
          <a:bodyPr/>
          <a:lstStyle/>
          <a:p>
            <a:endParaRPr lang="en-US" dirty="0"/>
          </a:p>
        </p:txBody>
      </p:sp>
      <p:sp>
        <p:nvSpPr>
          <p:cNvPr id="30" name="Oval 26"/>
          <p:cNvSpPr>
            <a:spLocks noChangeArrowheads="1"/>
          </p:cNvSpPr>
          <p:nvPr/>
        </p:nvSpPr>
        <p:spPr bwMode="auto">
          <a:xfrm>
            <a:off x="4260850" y="4789488"/>
            <a:ext cx="104775" cy="104775"/>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31" name="Oval 27"/>
          <p:cNvSpPr>
            <a:spLocks noChangeArrowheads="1"/>
          </p:cNvSpPr>
          <p:nvPr/>
        </p:nvSpPr>
        <p:spPr bwMode="auto">
          <a:xfrm>
            <a:off x="747713" y="4778375"/>
            <a:ext cx="104775" cy="104775"/>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32" name="Oval 28"/>
          <p:cNvSpPr>
            <a:spLocks noChangeArrowheads="1"/>
          </p:cNvSpPr>
          <p:nvPr/>
        </p:nvSpPr>
        <p:spPr bwMode="auto">
          <a:xfrm>
            <a:off x="2457450" y="4794250"/>
            <a:ext cx="104775" cy="106362"/>
          </a:xfrm>
          <a:prstGeom prst="ellipse">
            <a:avLst/>
          </a:prstGeom>
          <a:solidFill>
            <a:schemeClr val="accent2"/>
          </a:solidFill>
          <a:ln w="9525">
            <a:solidFill>
              <a:schemeClr val="tx1"/>
            </a:solidFill>
            <a:round/>
            <a:headEnd/>
            <a:tailEnd/>
          </a:ln>
        </p:spPr>
        <p:txBody>
          <a:bodyPr wrap="none" anchor="ctr"/>
          <a:lstStyle/>
          <a:p>
            <a:endParaRPr lang="en-US" dirty="0"/>
          </a:p>
        </p:txBody>
      </p:sp>
      <p:sp>
        <p:nvSpPr>
          <p:cNvPr id="33" name="Text Box 29"/>
          <p:cNvSpPr txBox="1">
            <a:spLocks noChangeArrowheads="1"/>
          </p:cNvSpPr>
          <p:nvPr/>
        </p:nvSpPr>
        <p:spPr bwMode="auto">
          <a:xfrm>
            <a:off x="2047875" y="4933950"/>
            <a:ext cx="719138" cy="366712"/>
          </a:xfrm>
          <a:prstGeom prst="rect">
            <a:avLst/>
          </a:prstGeom>
          <a:noFill/>
          <a:ln w="9525">
            <a:noFill/>
            <a:miter lim="800000"/>
            <a:headEnd/>
            <a:tailEnd/>
          </a:ln>
        </p:spPr>
        <p:txBody>
          <a:bodyPr wrap="none">
            <a:spAutoFit/>
          </a:bodyPr>
          <a:lstStyle/>
          <a:p>
            <a:pPr algn="l"/>
            <a:r>
              <a:rPr lang="en-US" dirty="0" err="1" smtClean="0">
                <a:latin typeface="Times New Roman" pitchFamily="18" charset="0"/>
              </a:rPr>
              <a:t>F</a:t>
            </a:r>
            <a:r>
              <a:rPr lang="en-US" baseline="-25000" dirty="0" err="1" smtClean="0">
                <a:latin typeface="Times New Roman" pitchFamily="18" charset="0"/>
              </a:rPr>
              <a:t>1</a:t>
            </a:r>
            <a:r>
              <a:rPr lang="en-US" dirty="0" smtClean="0">
                <a:latin typeface="Times New Roman" pitchFamily="18" charset="0"/>
              </a:rPr>
              <a:t>=</a:t>
            </a:r>
            <a:r>
              <a:rPr lang="en-US" dirty="0" err="1" smtClean="0">
                <a:latin typeface="Times New Roman" pitchFamily="18" charset="0"/>
              </a:rPr>
              <a:t>F</a:t>
            </a:r>
            <a:r>
              <a:rPr lang="en-US" baseline="-25000" dirty="0" err="1" smtClean="0">
                <a:latin typeface="Times New Roman" pitchFamily="18" charset="0"/>
              </a:rPr>
              <a:t>2</a:t>
            </a:r>
            <a:endParaRPr lang="en-US" dirty="0">
              <a:latin typeface="Times New Roman" pitchFamily="18" charset="0"/>
            </a:endParaRPr>
          </a:p>
        </p:txBody>
      </p:sp>
      <p:sp>
        <p:nvSpPr>
          <p:cNvPr id="34" name="Line 30"/>
          <p:cNvSpPr>
            <a:spLocks noChangeShapeType="1"/>
          </p:cNvSpPr>
          <p:nvPr/>
        </p:nvSpPr>
        <p:spPr bwMode="auto">
          <a:xfrm flipV="1">
            <a:off x="825500" y="4664075"/>
            <a:ext cx="3416300" cy="173037"/>
          </a:xfrm>
          <a:prstGeom prst="line">
            <a:avLst/>
          </a:prstGeom>
          <a:noFill/>
          <a:ln w="9525">
            <a:solidFill>
              <a:schemeClr val="tx1"/>
            </a:solidFill>
            <a:round/>
            <a:headEnd/>
            <a:tailEnd type="triangle" w="med" len="med"/>
          </a:ln>
        </p:spPr>
        <p:txBody>
          <a:bodyPr/>
          <a:lstStyle/>
          <a:p>
            <a:endParaRPr lang="en-US" dirty="0"/>
          </a:p>
        </p:txBody>
      </p:sp>
      <p:sp>
        <p:nvSpPr>
          <p:cNvPr id="35" name="Text Box 31"/>
          <p:cNvSpPr txBox="1">
            <a:spLocks noChangeArrowheads="1"/>
          </p:cNvSpPr>
          <p:nvPr/>
        </p:nvSpPr>
        <p:spPr bwMode="auto">
          <a:xfrm>
            <a:off x="3040063" y="4348163"/>
            <a:ext cx="260350" cy="366712"/>
          </a:xfrm>
          <a:prstGeom prst="rect">
            <a:avLst/>
          </a:prstGeom>
          <a:noFill/>
          <a:ln w="9525">
            <a:noFill/>
            <a:miter lim="800000"/>
            <a:headEnd/>
            <a:tailEnd/>
          </a:ln>
        </p:spPr>
        <p:txBody>
          <a:bodyPr wrap="none">
            <a:spAutoFit/>
          </a:bodyPr>
          <a:lstStyle/>
          <a:p>
            <a:pPr algn="l"/>
            <a:r>
              <a:rPr lang="en-US" dirty="0" smtClean="0">
                <a:latin typeface="Times New Roman" pitchFamily="18" charset="0"/>
              </a:rPr>
              <a:t>r</a:t>
            </a:r>
            <a:endParaRPr lang="en-US" dirty="0">
              <a:latin typeface="Times New Roman" pitchFamily="18" charset="0"/>
            </a:endParaRPr>
          </a:p>
        </p:txBody>
      </p:sp>
      <p:sp>
        <p:nvSpPr>
          <p:cNvPr id="36" name="Freeform 32"/>
          <p:cNvSpPr>
            <a:spLocks/>
          </p:cNvSpPr>
          <p:nvPr/>
        </p:nvSpPr>
        <p:spPr bwMode="auto">
          <a:xfrm>
            <a:off x="804863" y="5610225"/>
            <a:ext cx="57150"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en-US" dirty="0"/>
          </a:p>
        </p:txBody>
      </p:sp>
      <p:sp>
        <p:nvSpPr>
          <p:cNvPr id="37" name="Line 33"/>
          <p:cNvSpPr>
            <a:spLocks noChangeShapeType="1"/>
          </p:cNvSpPr>
          <p:nvPr/>
        </p:nvSpPr>
        <p:spPr bwMode="auto">
          <a:xfrm>
            <a:off x="593725" y="5878513"/>
            <a:ext cx="4117975" cy="1587"/>
          </a:xfrm>
          <a:prstGeom prst="line">
            <a:avLst/>
          </a:prstGeom>
          <a:noFill/>
          <a:ln w="9525">
            <a:solidFill>
              <a:srgbClr val="FF0000"/>
            </a:solidFill>
            <a:round/>
            <a:headEnd/>
            <a:tailEnd type="triangle" w="med" len="med"/>
          </a:ln>
        </p:spPr>
        <p:txBody>
          <a:bodyPr/>
          <a:lstStyle/>
          <a:p>
            <a:endParaRPr lang="en-US" dirty="0"/>
          </a:p>
        </p:txBody>
      </p:sp>
      <p:sp>
        <p:nvSpPr>
          <p:cNvPr id="38" name="Oval 34"/>
          <p:cNvSpPr>
            <a:spLocks noChangeArrowheads="1"/>
          </p:cNvSpPr>
          <p:nvPr/>
        </p:nvSpPr>
        <p:spPr bwMode="auto">
          <a:xfrm>
            <a:off x="4252913" y="5830888"/>
            <a:ext cx="104775" cy="104775"/>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39" name="Text Box 35"/>
          <p:cNvSpPr txBox="1">
            <a:spLocks noChangeArrowheads="1"/>
          </p:cNvSpPr>
          <p:nvPr/>
        </p:nvSpPr>
        <p:spPr bwMode="auto">
          <a:xfrm>
            <a:off x="5176838" y="3575050"/>
            <a:ext cx="2534668" cy="369332"/>
          </a:xfrm>
          <a:prstGeom prst="rect">
            <a:avLst/>
          </a:prstGeom>
          <a:noFill/>
          <a:ln w="9525">
            <a:noFill/>
            <a:miter lim="800000"/>
            <a:headEnd/>
            <a:tailEnd/>
          </a:ln>
        </p:spPr>
        <p:txBody>
          <a:bodyPr wrap="none">
            <a:spAutoFit/>
          </a:bodyPr>
          <a:lstStyle/>
          <a:p>
            <a:r>
              <a:rPr lang="en-US" dirty="0" smtClean="0">
                <a:latin typeface="Times New Roman" pitchFamily="18" charset="0"/>
              </a:rPr>
              <a:t>Concentric : </a:t>
            </a:r>
            <a:r>
              <a:rPr lang="en-US" dirty="0" err="1" smtClean="0">
                <a:latin typeface="Times New Roman" pitchFamily="18" charset="0"/>
              </a:rPr>
              <a:t>r</a:t>
            </a:r>
            <a:r>
              <a:rPr lang="en-US" baseline="-25000" dirty="0" err="1" smtClean="0">
                <a:latin typeface="Times New Roman" pitchFamily="18" charset="0"/>
              </a:rPr>
              <a:t>1</a:t>
            </a:r>
            <a:r>
              <a:rPr lang="en-US" dirty="0" smtClean="0">
                <a:latin typeface="Times New Roman" pitchFamily="18" charset="0"/>
              </a:rPr>
              <a:t> = </a:t>
            </a:r>
            <a:r>
              <a:rPr lang="en-US" dirty="0" err="1" smtClean="0">
                <a:latin typeface="Times New Roman" pitchFamily="18" charset="0"/>
              </a:rPr>
              <a:t>r</a:t>
            </a:r>
            <a:r>
              <a:rPr lang="en-US" baseline="-25000" dirty="0" err="1" smtClean="0">
                <a:latin typeface="Times New Roman" pitchFamily="18" charset="0"/>
              </a:rPr>
              <a:t>2</a:t>
            </a:r>
            <a:r>
              <a:rPr lang="en-US" baseline="-25000" dirty="0" smtClean="0">
                <a:latin typeface="Times New Roman" pitchFamily="18" charset="0"/>
              </a:rPr>
              <a:t> </a:t>
            </a:r>
            <a:r>
              <a:rPr lang="en-US" dirty="0" smtClean="0">
                <a:latin typeface="Times New Roman" pitchFamily="18" charset="0"/>
              </a:rPr>
              <a:t>= L/2 </a:t>
            </a:r>
            <a:endParaRPr lang="en-US" dirty="0">
              <a:latin typeface="Times New Roman" pitchFamily="18" charset="0"/>
            </a:endParaRPr>
          </a:p>
        </p:txBody>
      </p:sp>
      <p:sp>
        <p:nvSpPr>
          <p:cNvPr id="40" name="Text Box 36"/>
          <p:cNvSpPr txBox="1">
            <a:spLocks noChangeArrowheads="1"/>
          </p:cNvSpPr>
          <p:nvPr/>
        </p:nvSpPr>
        <p:spPr bwMode="auto">
          <a:xfrm>
            <a:off x="5176838" y="4606925"/>
            <a:ext cx="2747868" cy="369332"/>
          </a:xfrm>
          <a:prstGeom prst="rect">
            <a:avLst/>
          </a:prstGeom>
          <a:noFill/>
          <a:ln w="9525">
            <a:noFill/>
            <a:miter lim="800000"/>
            <a:headEnd/>
            <a:tailEnd/>
          </a:ln>
        </p:spPr>
        <p:txBody>
          <a:bodyPr wrap="none">
            <a:spAutoFit/>
          </a:bodyPr>
          <a:lstStyle/>
          <a:p>
            <a:r>
              <a:rPr lang="en-US" dirty="0" smtClean="0">
                <a:latin typeface="Times New Roman" pitchFamily="18" charset="0"/>
              </a:rPr>
              <a:t>Confocal : </a:t>
            </a:r>
            <a:r>
              <a:rPr lang="en-US" dirty="0" err="1" smtClean="0">
                <a:latin typeface="Times New Roman" pitchFamily="18" charset="0"/>
              </a:rPr>
              <a:t>r</a:t>
            </a:r>
            <a:r>
              <a:rPr lang="en-US" baseline="-25000" dirty="0" err="1" smtClean="0">
                <a:latin typeface="Times New Roman" pitchFamily="18" charset="0"/>
              </a:rPr>
              <a:t>1</a:t>
            </a:r>
            <a:r>
              <a:rPr lang="en-US" dirty="0" smtClean="0">
                <a:latin typeface="Times New Roman" pitchFamily="18" charset="0"/>
              </a:rPr>
              <a:t> = </a:t>
            </a:r>
            <a:r>
              <a:rPr lang="en-US" dirty="0" err="1" smtClean="0">
                <a:latin typeface="Times New Roman" pitchFamily="18" charset="0"/>
              </a:rPr>
              <a:t>r</a:t>
            </a:r>
            <a:r>
              <a:rPr lang="en-US" baseline="-25000" dirty="0" err="1" smtClean="0">
                <a:latin typeface="Times New Roman" pitchFamily="18" charset="0"/>
              </a:rPr>
              <a:t>2</a:t>
            </a:r>
            <a:r>
              <a:rPr lang="en-US" baseline="-25000" dirty="0" smtClean="0">
                <a:latin typeface="Times New Roman" pitchFamily="18" charset="0"/>
              </a:rPr>
              <a:t> </a:t>
            </a:r>
            <a:r>
              <a:rPr lang="en-US" dirty="0" smtClean="0">
                <a:latin typeface="Times New Roman" pitchFamily="18" charset="0"/>
              </a:rPr>
              <a:t>=  r = L/4 </a:t>
            </a:r>
            <a:endParaRPr lang="en-US" dirty="0">
              <a:latin typeface="Times New Roman" pitchFamily="18" charset="0"/>
            </a:endParaRPr>
          </a:p>
        </p:txBody>
      </p:sp>
      <p:sp>
        <p:nvSpPr>
          <p:cNvPr id="41" name="Text Box 37"/>
          <p:cNvSpPr txBox="1">
            <a:spLocks noChangeArrowheads="1"/>
          </p:cNvSpPr>
          <p:nvPr/>
        </p:nvSpPr>
        <p:spPr bwMode="auto">
          <a:xfrm>
            <a:off x="5227638" y="5622925"/>
            <a:ext cx="2765501" cy="369332"/>
          </a:xfrm>
          <a:prstGeom prst="rect">
            <a:avLst/>
          </a:prstGeom>
          <a:noFill/>
          <a:ln w="9525">
            <a:noFill/>
            <a:miter lim="800000"/>
            <a:headEnd/>
            <a:tailEnd/>
          </a:ln>
        </p:spPr>
        <p:txBody>
          <a:bodyPr wrap="none">
            <a:spAutoFit/>
          </a:bodyPr>
          <a:lstStyle/>
          <a:p>
            <a:r>
              <a:rPr lang="en-US" dirty="0" smtClean="0">
                <a:latin typeface="Times New Roman" pitchFamily="18" charset="0"/>
              </a:rPr>
              <a:t>Hemispherical : </a:t>
            </a:r>
            <a:r>
              <a:rPr lang="en-US" dirty="0" err="1" smtClean="0">
                <a:latin typeface="Times New Roman" pitchFamily="18" charset="0"/>
              </a:rPr>
              <a:t>r</a:t>
            </a:r>
            <a:r>
              <a:rPr lang="en-US" baseline="-25000" dirty="0" err="1" smtClean="0">
                <a:latin typeface="Times New Roman" pitchFamily="18" charset="0"/>
              </a:rPr>
              <a:t>1</a:t>
            </a:r>
            <a:r>
              <a:rPr lang="en-US" dirty="0" smtClean="0">
                <a:latin typeface="Times New Roman" pitchFamily="18" charset="0"/>
              </a:rPr>
              <a:t> = L, </a:t>
            </a:r>
            <a:r>
              <a:rPr lang="en-US" dirty="0" err="1" smtClean="0">
                <a:latin typeface="Times New Roman" pitchFamily="18" charset="0"/>
              </a:rPr>
              <a:t>r</a:t>
            </a:r>
            <a:r>
              <a:rPr lang="en-US" baseline="-25000" dirty="0" err="1" smtClean="0">
                <a:latin typeface="Times New Roman" pitchFamily="18" charset="0"/>
              </a:rPr>
              <a:t>2</a:t>
            </a:r>
            <a:r>
              <a:rPr lang="en-US" dirty="0" smtClean="0">
                <a:latin typeface="Times New Roman" pitchFamily="18" charset="0"/>
              </a:rPr>
              <a:t> = </a:t>
            </a:r>
            <a:endParaRPr lang="en-US" dirty="0">
              <a:latin typeface="Times New Roman" pitchFamily="18" charset="0"/>
            </a:endParaRPr>
          </a:p>
        </p:txBody>
      </p:sp>
      <p:graphicFrame>
        <p:nvGraphicFramePr>
          <p:cNvPr id="42" name="Object 38"/>
          <p:cNvGraphicFramePr>
            <a:graphicFrameLocks noChangeAspect="1"/>
          </p:cNvGraphicFramePr>
          <p:nvPr>
            <p:extLst>
              <p:ext uri="{D42A27DB-BD31-4B8C-83A1-F6EECF244321}">
                <p14:modId xmlns:p14="http://schemas.microsoft.com/office/powerpoint/2010/main" val="1026272438"/>
              </p:ext>
            </p:extLst>
          </p:nvPr>
        </p:nvGraphicFramePr>
        <p:xfrm>
          <a:off x="7668344" y="5710354"/>
          <a:ext cx="288032" cy="238925"/>
        </p:xfrm>
        <a:graphic>
          <a:graphicData uri="http://schemas.openxmlformats.org/presentationml/2006/ole">
            <mc:AlternateContent xmlns:mc="http://schemas.openxmlformats.org/markup-compatibility/2006">
              <mc:Choice xmlns:v="urn:schemas-microsoft-com:vml" Requires="v">
                <p:oleObj spid="_x0000_s27803" name="Rovnice" r:id="rId3" imgW="152280" imgH="126720" progId="Equation.3">
                  <p:embed/>
                </p:oleObj>
              </mc:Choice>
              <mc:Fallback>
                <p:oleObj name="Rovnice" r:id="rId3" imgW="152280" imgH="126720" progId="Equation.3">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710354"/>
                        <a:ext cx="288032" cy="23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Line 39"/>
          <p:cNvSpPr>
            <a:spLocks noChangeShapeType="1"/>
          </p:cNvSpPr>
          <p:nvPr/>
        </p:nvSpPr>
        <p:spPr bwMode="auto">
          <a:xfrm flipH="1" flipV="1">
            <a:off x="858838" y="5715000"/>
            <a:ext cx="3435350" cy="153987"/>
          </a:xfrm>
          <a:prstGeom prst="line">
            <a:avLst/>
          </a:prstGeom>
          <a:noFill/>
          <a:ln w="9525">
            <a:solidFill>
              <a:schemeClr val="tx1"/>
            </a:solidFill>
            <a:round/>
            <a:headEnd/>
            <a:tailEnd type="triangle" w="med" len="med"/>
          </a:ln>
        </p:spPr>
        <p:txBody>
          <a:bodyPr/>
          <a:lstStyle/>
          <a:p>
            <a:endParaRPr lang="en-US" dirty="0"/>
          </a:p>
        </p:txBody>
      </p:sp>
      <p:sp>
        <p:nvSpPr>
          <p:cNvPr id="44" name="Text Box 40"/>
          <p:cNvSpPr txBox="1">
            <a:spLocks noChangeArrowheads="1"/>
          </p:cNvSpPr>
          <p:nvPr/>
        </p:nvSpPr>
        <p:spPr bwMode="auto">
          <a:xfrm>
            <a:off x="2306638" y="5399088"/>
            <a:ext cx="336550" cy="366712"/>
          </a:xfrm>
          <a:prstGeom prst="rect">
            <a:avLst/>
          </a:prstGeom>
          <a:noFill/>
          <a:ln w="9525">
            <a:noFill/>
            <a:miter lim="800000"/>
            <a:headEnd/>
            <a:tailEnd/>
          </a:ln>
        </p:spPr>
        <p:txBody>
          <a:bodyPr wrap="none">
            <a:spAutoFit/>
          </a:bodyPr>
          <a:lstStyle/>
          <a:p>
            <a:pPr algn="l"/>
            <a:r>
              <a:rPr lang="en-US" dirty="0" err="1" smtClean="0">
                <a:latin typeface="Times New Roman" pitchFamily="18" charset="0"/>
              </a:rPr>
              <a:t>r</a:t>
            </a:r>
            <a:r>
              <a:rPr lang="en-US" baseline="-25000" dirty="0" err="1" smtClean="0">
                <a:latin typeface="Times New Roman" pitchFamily="18" charset="0"/>
              </a:rPr>
              <a:t>1</a:t>
            </a:r>
            <a:endParaRPr lang="en-US" dirty="0">
              <a:latin typeface="Times New Roman" pitchFamily="18" charset="0"/>
            </a:endParaRPr>
          </a:p>
        </p:txBody>
      </p:sp>
      <p:sp>
        <p:nvSpPr>
          <p:cNvPr id="45" name="Oval 41"/>
          <p:cNvSpPr>
            <a:spLocks noChangeArrowheads="1"/>
          </p:cNvSpPr>
          <p:nvPr/>
        </p:nvSpPr>
        <p:spPr bwMode="auto">
          <a:xfrm>
            <a:off x="1490663" y="3752850"/>
            <a:ext cx="104775" cy="106362"/>
          </a:xfrm>
          <a:prstGeom prst="ellipse">
            <a:avLst/>
          </a:prstGeom>
          <a:solidFill>
            <a:schemeClr val="accent2"/>
          </a:solidFill>
          <a:ln w="9525">
            <a:solidFill>
              <a:schemeClr val="tx1"/>
            </a:solidFill>
            <a:round/>
            <a:headEnd/>
            <a:tailEnd/>
          </a:ln>
        </p:spPr>
        <p:txBody>
          <a:bodyPr wrap="none" anchor="ctr"/>
          <a:lstStyle/>
          <a:p>
            <a:endParaRPr lang="en-US" dirty="0"/>
          </a:p>
        </p:txBody>
      </p:sp>
      <p:sp>
        <p:nvSpPr>
          <p:cNvPr id="46" name="Oval 42"/>
          <p:cNvSpPr>
            <a:spLocks noChangeArrowheads="1"/>
          </p:cNvSpPr>
          <p:nvPr/>
        </p:nvSpPr>
        <p:spPr bwMode="auto">
          <a:xfrm>
            <a:off x="3397250" y="3743325"/>
            <a:ext cx="104775" cy="106362"/>
          </a:xfrm>
          <a:prstGeom prst="ellipse">
            <a:avLst/>
          </a:prstGeom>
          <a:solidFill>
            <a:schemeClr val="accent2"/>
          </a:solidFill>
          <a:ln w="9525">
            <a:solidFill>
              <a:schemeClr val="tx1"/>
            </a:solidFill>
            <a:round/>
            <a:headEnd/>
            <a:tailEnd/>
          </a:ln>
        </p:spPr>
        <p:txBody>
          <a:bodyPr wrap="none" anchor="ctr"/>
          <a:lstStyle/>
          <a:p>
            <a:endParaRPr lang="en-US" dirty="0"/>
          </a:p>
        </p:txBody>
      </p:sp>
      <p:sp>
        <p:nvSpPr>
          <p:cNvPr id="47" name="Text Box 43"/>
          <p:cNvSpPr txBox="1">
            <a:spLocks noChangeArrowheads="1"/>
          </p:cNvSpPr>
          <p:nvPr/>
        </p:nvSpPr>
        <p:spPr bwMode="auto">
          <a:xfrm>
            <a:off x="444500" y="4795838"/>
            <a:ext cx="387350" cy="366712"/>
          </a:xfrm>
          <a:prstGeom prst="rect">
            <a:avLst/>
          </a:prstGeom>
          <a:noFill/>
          <a:ln w="9525">
            <a:noFill/>
            <a:miter lim="800000"/>
            <a:headEnd/>
            <a:tailEnd/>
          </a:ln>
        </p:spPr>
        <p:txBody>
          <a:bodyPr wrap="none">
            <a:spAutoFit/>
          </a:bodyPr>
          <a:lstStyle/>
          <a:p>
            <a:pPr algn="l"/>
            <a:r>
              <a:rPr lang="en-US" dirty="0" err="1" smtClean="0">
                <a:latin typeface="Times New Roman" pitchFamily="18" charset="0"/>
              </a:rPr>
              <a:t>S</a:t>
            </a:r>
            <a:r>
              <a:rPr lang="en-US" baseline="-25000" dirty="0" err="1" smtClean="0">
                <a:latin typeface="Times New Roman" pitchFamily="18" charset="0"/>
              </a:rPr>
              <a:t>2</a:t>
            </a:r>
            <a:endParaRPr lang="en-US" dirty="0">
              <a:latin typeface="Times New Roman" pitchFamily="18" charset="0"/>
            </a:endParaRPr>
          </a:p>
        </p:txBody>
      </p:sp>
      <p:sp>
        <p:nvSpPr>
          <p:cNvPr id="48" name="Text Box 44"/>
          <p:cNvSpPr txBox="1">
            <a:spLocks noChangeArrowheads="1"/>
          </p:cNvSpPr>
          <p:nvPr/>
        </p:nvSpPr>
        <p:spPr bwMode="auto">
          <a:xfrm>
            <a:off x="4322763" y="4830763"/>
            <a:ext cx="387350" cy="366712"/>
          </a:xfrm>
          <a:prstGeom prst="rect">
            <a:avLst/>
          </a:prstGeom>
          <a:noFill/>
          <a:ln w="9525">
            <a:noFill/>
            <a:miter lim="800000"/>
            <a:headEnd/>
            <a:tailEnd/>
          </a:ln>
        </p:spPr>
        <p:txBody>
          <a:bodyPr wrap="none">
            <a:spAutoFit/>
          </a:bodyPr>
          <a:lstStyle/>
          <a:p>
            <a:pPr algn="l"/>
            <a:r>
              <a:rPr lang="en-US" dirty="0" err="1" smtClean="0">
                <a:latin typeface="Times New Roman" pitchFamily="18" charset="0"/>
              </a:rPr>
              <a:t>S</a:t>
            </a:r>
            <a:r>
              <a:rPr lang="en-US" baseline="-25000" dirty="0" err="1" smtClean="0">
                <a:latin typeface="Times New Roman" pitchFamily="18" charset="0"/>
              </a:rPr>
              <a:t>1</a:t>
            </a:r>
            <a:endParaRPr lang="en-US" dirty="0">
              <a:latin typeface="Times New Roman" pitchFamily="18" charset="0"/>
            </a:endParaRPr>
          </a:p>
        </p:txBody>
      </p:sp>
      <p:sp>
        <p:nvSpPr>
          <p:cNvPr id="49" name="Text Box 45"/>
          <p:cNvSpPr txBox="1">
            <a:spLocks noChangeArrowheads="1"/>
          </p:cNvSpPr>
          <p:nvPr/>
        </p:nvSpPr>
        <p:spPr bwMode="auto">
          <a:xfrm>
            <a:off x="3279775" y="3883025"/>
            <a:ext cx="387350" cy="366712"/>
          </a:xfrm>
          <a:prstGeom prst="rect">
            <a:avLst/>
          </a:prstGeom>
          <a:noFill/>
          <a:ln w="9525">
            <a:noFill/>
            <a:miter lim="800000"/>
            <a:headEnd/>
            <a:tailEnd/>
          </a:ln>
        </p:spPr>
        <p:txBody>
          <a:bodyPr wrap="none">
            <a:spAutoFit/>
          </a:bodyPr>
          <a:lstStyle/>
          <a:p>
            <a:pPr algn="l"/>
            <a:r>
              <a:rPr lang="en-US" dirty="0" err="1" smtClean="0">
                <a:latin typeface="Times New Roman" pitchFamily="18" charset="0"/>
              </a:rPr>
              <a:t>F</a:t>
            </a:r>
            <a:r>
              <a:rPr lang="en-US" baseline="-25000" dirty="0" err="1" smtClean="0">
                <a:latin typeface="Times New Roman" pitchFamily="18" charset="0"/>
              </a:rPr>
              <a:t>2</a:t>
            </a:r>
            <a:endParaRPr lang="en-US" dirty="0">
              <a:latin typeface="Times New Roman" pitchFamily="18" charset="0"/>
            </a:endParaRPr>
          </a:p>
        </p:txBody>
      </p:sp>
      <p:sp>
        <p:nvSpPr>
          <p:cNvPr id="50" name="Text Box 46"/>
          <p:cNvSpPr txBox="1">
            <a:spLocks noChangeArrowheads="1"/>
          </p:cNvSpPr>
          <p:nvPr/>
        </p:nvSpPr>
        <p:spPr bwMode="auto">
          <a:xfrm>
            <a:off x="1349375" y="3919538"/>
            <a:ext cx="518091" cy="646331"/>
          </a:xfrm>
          <a:prstGeom prst="rect">
            <a:avLst/>
          </a:prstGeom>
          <a:noFill/>
          <a:ln w="9525">
            <a:noFill/>
            <a:miter lim="800000"/>
            <a:headEnd/>
            <a:tailEnd/>
          </a:ln>
        </p:spPr>
        <p:txBody>
          <a:bodyPr wrap="none">
            <a:spAutoFit/>
          </a:bodyPr>
          <a:lstStyle/>
          <a:p>
            <a:pPr algn="l"/>
            <a:r>
              <a:rPr lang="en-US" dirty="0" err="1" smtClean="0">
                <a:latin typeface="Times New Roman" pitchFamily="18" charset="0"/>
              </a:rPr>
              <a:t>F</a:t>
            </a:r>
            <a:r>
              <a:rPr lang="en-US" baseline="-25000" dirty="0" err="1" smtClean="0">
                <a:latin typeface="Times New Roman" pitchFamily="18" charset="0"/>
              </a:rPr>
              <a:t>1</a:t>
            </a:r>
            <a:endParaRPr lang="en-US" baseline="-25000" dirty="0" smtClean="0">
              <a:latin typeface="Times New Roman" pitchFamily="18" charset="0"/>
            </a:endParaRPr>
          </a:p>
          <a:p>
            <a:r>
              <a:rPr lang="en-US" baseline="-25000" dirty="0" smtClean="0">
                <a:latin typeface="Times New Roman" pitchFamily="18" charset="0"/>
              </a:rPr>
              <a:t>focus</a:t>
            </a:r>
            <a:endParaRPr lang="en-US" dirty="0">
              <a:latin typeface="Times New Roman" pitchFamily="18" charset="0"/>
            </a:endParaRPr>
          </a:p>
        </p:txBody>
      </p:sp>
      <p:sp>
        <p:nvSpPr>
          <p:cNvPr id="51" name="Rectangle 48"/>
          <p:cNvSpPr>
            <a:spLocks noChangeArrowheads="1"/>
          </p:cNvSpPr>
          <p:nvPr/>
        </p:nvSpPr>
        <p:spPr bwMode="auto">
          <a:xfrm>
            <a:off x="792163" y="1628775"/>
            <a:ext cx="5622052" cy="369332"/>
          </a:xfrm>
          <a:prstGeom prst="rect">
            <a:avLst/>
          </a:prstGeom>
          <a:solidFill>
            <a:srgbClr val="B8EFF2"/>
          </a:solidFill>
          <a:ln w="9525" algn="ctr">
            <a:noFill/>
            <a:miter lim="800000"/>
            <a:headEnd/>
            <a:tailEnd/>
          </a:ln>
        </p:spPr>
        <p:txBody>
          <a:bodyPr wrap="none">
            <a:spAutoFit/>
          </a:bodyPr>
          <a:lstStyle/>
          <a:p>
            <a:r>
              <a:rPr lang="en-US" dirty="0" smtClean="0">
                <a:solidFill>
                  <a:schemeClr val="hlink"/>
                </a:solidFill>
              </a:rPr>
              <a:t>Volume of the optical (electric) field in resonator</a:t>
            </a:r>
            <a:endParaRPr lang="en-US" dirty="0">
              <a:solidFill>
                <a:schemeClr val="hlink"/>
              </a:solidFill>
            </a:endParaRPr>
          </a:p>
        </p:txBody>
      </p:sp>
      <p:graphicFrame>
        <p:nvGraphicFramePr>
          <p:cNvPr id="52" name="Objekt 51"/>
          <p:cNvGraphicFramePr>
            <a:graphicFrameLocks noChangeAspect="1"/>
          </p:cNvGraphicFramePr>
          <p:nvPr>
            <p:extLst>
              <p:ext uri="{D42A27DB-BD31-4B8C-83A1-F6EECF244321}">
                <p14:modId xmlns:p14="http://schemas.microsoft.com/office/powerpoint/2010/main" val="1107059208"/>
              </p:ext>
            </p:extLst>
          </p:nvPr>
        </p:nvGraphicFramePr>
        <p:xfrm>
          <a:off x="7380312" y="2708920"/>
          <a:ext cx="238810" cy="199008"/>
        </p:xfrm>
        <a:graphic>
          <a:graphicData uri="http://schemas.openxmlformats.org/presentationml/2006/ole">
            <mc:AlternateContent xmlns:mc="http://schemas.openxmlformats.org/markup-compatibility/2006">
              <mc:Choice xmlns:v="urn:schemas-microsoft-com:vml" Requires="v">
                <p:oleObj spid="_x0000_s27804" name="Rovnice" r:id="rId5" imgW="152280" imgH="126720" progId="Equation.3">
                  <p:embed/>
                </p:oleObj>
              </mc:Choice>
              <mc:Fallback>
                <p:oleObj name="Rovnice" r:id="rId5" imgW="152280" imgH="12672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2708920"/>
                        <a:ext cx="238810" cy="199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467600" cy="936104"/>
          </a:xfrm>
        </p:spPr>
        <p:txBody>
          <a:bodyPr/>
          <a:lstStyle/>
          <a:p>
            <a:r>
              <a:rPr lang="cs-CZ" dirty="0" err="1" smtClean="0"/>
              <a:t>Coupled</a:t>
            </a:r>
            <a:r>
              <a:rPr lang="cs-CZ" dirty="0" smtClean="0"/>
              <a:t> </a:t>
            </a:r>
            <a:r>
              <a:rPr lang="cs-CZ" dirty="0" err="1"/>
              <a:t>resonators</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32</a:t>
            </a:fld>
            <a:endParaRPr lang="cs-CZ"/>
          </a:p>
        </p:txBody>
      </p:sp>
      <p:sp>
        <p:nvSpPr>
          <p:cNvPr id="6" name="Zástupný symbol pro obsah 5"/>
          <p:cNvSpPr>
            <a:spLocks noGrp="1"/>
          </p:cNvSpPr>
          <p:nvPr>
            <p:ph sz="quarter" idx="1"/>
          </p:nvPr>
        </p:nvSpPr>
        <p:spPr/>
        <p:txBody>
          <a:bodyPr/>
          <a:lstStyle/>
          <a:p>
            <a:pPr>
              <a:buNone/>
            </a:pPr>
            <a:r>
              <a:rPr lang="cs-CZ" dirty="0" smtClean="0"/>
              <a:t>L – </a:t>
            </a:r>
            <a:r>
              <a:rPr lang="cs-CZ" dirty="0" err="1"/>
              <a:t>length</a:t>
            </a:r>
            <a:r>
              <a:rPr lang="cs-CZ" dirty="0"/>
              <a:t> </a:t>
            </a:r>
            <a:r>
              <a:rPr lang="cs-CZ" dirty="0" err="1"/>
              <a:t>of</a:t>
            </a:r>
            <a:r>
              <a:rPr lang="cs-CZ" dirty="0"/>
              <a:t> open </a:t>
            </a:r>
            <a:r>
              <a:rPr lang="cs-CZ" dirty="0" err="1"/>
              <a:t>resonator</a:t>
            </a:r>
            <a:endParaRPr lang="cs-CZ" dirty="0" smtClean="0"/>
          </a:p>
          <a:p>
            <a:pPr>
              <a:buNone/>
            </a:pPr>
            <a:r>
              <a:rPr lang="cs-CZ" dirty="0" smtClean="0"/>
              <a:t>l1,l</a:t>
            </a:r>
            <a:r>
              <a:rPr lang="cs-CZ" baseline="-25000" dirty="0" smtClean="0"/>
              <a:t>2 </a:t>
            </a:r>
            <a:r>
              <a:rPr lang="cs-CZ" dirty="0" smtClean="0"/>
              <a:t>– </a:t>
            </a:r>
            <a:r>
              <a:rPr lang="cs-CZ" dirty="0"/>
              <a:t>distance </a:t>
            </a:r>
            <a:r>
              <a:rPr lang="cs-CZ" dirty="0" err="1"/>
              <a:t>of</a:t>
            </a:r>
            <a:r>
              <a:rPr lang="cs-CZ" dirty="0"/>
              <a:t> </a:t>
            </a:r>
            <a:r>
              <a:rPr lang="cs-CZ" dirty="0" err="1"/>
              <a:t>interior</a:t>
            </a:r>
            <a:r>
              <a:rPr lang="cs-CZ" dirty="0"/>
              <a:t> </a:t>
            </a:r>
            <a:r>
              <a:rPr lang="cs-CZ" dirty="0" err="1"/>
              <a:t>mirrors</a:t>
            </a:r>
            <a:endParaRPr lang="cs-CZ" dirty="0" smtClean="0"/>
          </a:p>
          <a:p>
            <a:pPr marL="457200" indent="-457200">
              <a:buSzPct val="100000"/>
              <a:buAutoNum type="alphaLcParenR"/>
            </a:pPr>
            <a:r>
              <a:rPr lang="cs-CZ" dirty="0"/>
              <a:t>open </a:t>
            </a:r>
            <a:r>
              <a:rPr lang="cs-CZ" dirty="0" err="1"/>
              <a:t>resonator</a:t>
            </a:r>
            <a:r>
              <a:rPr lang="cs-CZ" dirty="0"/>
              <a:t> </a:t>
            </a:r>
            <a:r>
              <a:rPr lang="cs-CZ" dirty="0" err="1"/>
              <a:t>modes</a:t>
            </a:r>
            <a:r>
              <a:rPr lang="cs-CZ" dirty="0"/>
              <a:t> </a:t>
            </a:r>
            <a:r>
              <a:rPr lang="cs-CZ" dirty="0" err="1"/>
              <a:t>Z1-Z3</a:t>
            </a:r>
            <a:endParaRPr lang="cs-CZ" dirty="0" smtClean="0"/>
          </a:p>
          <a:p>
            <a:pPr marL="457200" indent="-457200">
              <a:buSzPct val="100000"/>
              <a:buAutoNum type="alphaLcParenR"/>
            </a:pPr>
            <a:r>
              <a:rPr lang="cs-CZ" dirty="0" err="1"/>
              <a:t>internal</a:t>
            </a:r>
            <a:r>
              <a:rPr lang="cs-CZ" dirty="0"/>
              <a:t> </a:t>
            </a:r>
            <a:r>
              <a:rPr lang="cs-CZ" dirty="0" err="1"/>
              <a:t>resonator</a:t>
            </a:r>
            <a:r>
              <a:rPr lang="cs-CZ" dirty="0"/>
              <a:t> </a:t>
            </a:r>
            <a:r>
              <a:rPr lang="cs-CZ" dirty="0" err="1"/>
              <a:t>modes</a:t>
            </a:r>
            <a:r>
              <a:rPr lang="cs-CZ" dirty="0"/>
              <a:t> </a:t>
            </a:r>
            <a:r>
              <a:rPr lang="cs-CZ" dirty="0" err="1"/>
              <a:t>Z2-Z3</a:t>
            </a:r>
            <a:endParaRPr lang="cs-CZ" dirty="0" smtClean="0"/>
          </a:p>
          <a:p>
            <a:pPr marL="457200" indent="-457200">
              <a:buSzPct val="100000"/>
              <a:buAutoNum type="alphaLcParenR"/>
            </a:pPr>
            <a:r>
              <a:rPr lang="cs-CZ" dirty="0" err="1"/>
              <a:t>resulting</a:t>
            </a:r>
            <a:r>
              <a:rPr lang="cs-CZ" dirty="0"/>
              <a:t> </a:t>
            </a:r>
            <a:r>
              <a:rPr lang="cs-CZ" dirty="0" err="1"/>
              <a:t>spectrum</a:t>
            </a:r>
            <a:r>
              <a:rPr lang="cs-CZ" dirty="0"/>
              <a:t> </a:t>
            </a:r>
            <a:r>
              <a:rPr lang="cs-CZ" dirty="0" err="1"/>
              <a:t>of</a:t>
            </a:r>
            <a:r>
              <a:rPr lang="cs-CZ" dirty="0"/>
              <a:t> </a:t>
            </a:r>
            <a:r>
              <a:rPr lang="cs-CZ" dirty="0" err="1"/>
              <a:t>frequencies</a:t>
            </a:r>
            <a:endParaRPr lang="cs-CZ" dirty="0" smtClean="0"/>
          </a:p>
        </p:txBody>
      </p:sp>
      <p:pic>
        <p:nvPicPr>
          <p:cNvPr id="8" name="Picture 3"/>
          <p:cNvPicPr>
            <a:picLocks noGrp="1" noChangeAspect="1" noChangeArrowheads="1"/>
          </p:cNvPicPr>
          <p:nvPr>
            <p:ph sz="quarter" idx="2"/>
          </p:nvPr>
        </p:nvPicPr>
        <p:blipFill>
          <a:blip r:embed="rId2" cstate="print">
            <a:duotone>
              <a:prstClr val="black"/>
              <a:schemeClr val="accent1">
                <a:tint val="45000"/>
                <a:satMod val="400000"/>
              </a:schemeClr>
            </a:duotone>
            <a:lum bright="20000"/>
          </a:blip>
          <a:srcRect l="1379" b="3649"/>
          <a:stretch>
            <a:fillRect/>
          </a:stretch>
        </p:blipFill>
        <p:spPr bwMode="auto">
          <a:xfrm>
            <a:off x="3990700" y="1196752"/>
            <a:ext cx="4333210" cy="2448272"/>
          </a:xfrm>
          <a:prstGeom prst="rect">
            <a:avLst/>
          </a:prstGeom>
          <a:solidFill>
            <a:schemeClr val="accent5"/>
          </a:solidFill>
          <a:ln w="9525">
            <a:noFill/>
            <a:miter lim="800000"/>
            <a:headEnd/>
            <a:tailEnd/>
          </a:ln>
          <a:effectLst/>
        </p:spPr>
      </p:pic>
      <p:pic>
        <p:nvPicPr>
          <p:cNvPr id="9" name="Picture 5"/>
          <p:cNvPicPr>
            <a:picLocks noChangeAspect="1" noChangeArrowheads="1"/>
          </p:cNvPicPr>
          <p:nvPr/>
        </p:nvPicPr>
        <p:blipFill>
          <a:blip r:embed="rId3" cstate="print">
            <a:duotone>
              <a:prstClr val="black"/>
              <a:schemeClr val="accent1">
                <a:tint val="45000"/>
                <a:satMod val="400000"/>
              </a:schemeClr>
            </a:duotone>
            <a:lum bright="20000"/>
          </a:blip>
          <a:srcRect/>
          <a:stretch>
            <a:fillRect/>
          </a:stretch>
        </p:blipFill>
        <p:spPr bwMode="auto">
          <a:xfrm>
            <a:off x="4355976" y="3717032"/>
            <a:ext cx="3421184" cy="2781378"/>
          </a:xfrm>
          <a:prstGeom prst="rect">
            <a:avLst/>
          </a:prstGeom>
          <a:solidFill>
            <a:schemeClr val="accent1"/>
          </a:solid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467600" cy="922114"/>
          </a:xfrm>
        </p:spPr>
        <p:txBody>
          <a:bodyPr/>
          <a:lstStyle/>
          <a:p>
            <a:r>
              <a:rPr lang="en-US" dirty="0" smtClean="0"/>
              <a:t>Single mode laser</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lstStyle/>
          <a:p>
            <a:fld id="{A229F504-3BAF-467C-8F21-334C0A71552D}" type="slidenum">
              <a:rPr lang="en-US" smtClean="0"/>
              <a:pPr/>
              <a:t>33</a:t>
            </a:fld>
            <a:endParaRPr lang="en-US" dirty="0"/>
          </a:p>
        </p:txBody>
      </p:sp>
      <p:sp>
        <p:nvSpPr>
          <p:cNvPr id="6" name="Zástupný symbol pro obsah 5"/>
          <p:cNvSpPr>
            <a:spLocks noGrp="1"/>
          </p:cNvSpPr>
          <p:nvPr>
            <p:ph sz="quarter" idx="1"/>
          </p:nvPr>
        </p:nvSpPr>
        <p:spPr>
          <a:xfrm>
            <a:off x="323528" y="1196752"/>
            <a:ext cx="3791272" cy="5544616"/>
          </a:xfrm>
        </p:spPr>
        <p:txBody>
          <a:bodyPr>
            <a:normAutofit/>
          </a:bodyPr>
          <a:lstStyle/>
          <a:p>
            <a:r>
              <a:rPr lang="en-US" sz="2000" dirty="0" smtClean="0"/>
              <a:t>Combination of resonant modes and internal FP standard</a:t>
            </a:r>
            <a:endParaRPr lang="en-US" sz="2000" dirty="0" smtClean="0"/>
          </a:p>
          <a:p>
            <a:endParaRPr lang="en-US" sz="2000" dirty="0" smtClean="0"/>
          </a:p>
          <a:p>
            <a:endParaRPr lang="en-US" sz="2000" dirty="0" smtClean="0"/>
          </a:p>
          <a:p>
            <a:endParaRPr lang="en-US" sz="2000" dirty="0" smtClean="0"/>
          </a:p>
          <a:p>
            <a:r>
              <a:rPr lang="en-US" sz="2000" dirty="0" smtClean="0"/>
              <a:t>or </a:t>
            </a:r>
            <a:r>
              <a:rPr lang="en-US" sz="2000" dirty="0" err="1" smtClean="0"/>
              <a:t>Lyot</a:t>
            </a:r>
            <a:r>
              <a:rPr lang="en-US" sz="2000" dirty="0" smtClean="0"/>
              <a:t> filter (narrowband polarization filter)</a:t>
            </a:r>
            <a:endParaRPr lang="en-US" sz="2000" dirty="0" smtClean="0"/>
          </a:p>
          <a:p>
            <a:pPr>
              <a:buNone/>
            </a:pPr>
            <a:r>
              <a:rPr lang="en-US" sz="2000" dirty="0" smtClean="0"/>
              <a:t>	</a:t>
            </a:r>
          </a:p>
          <a:p>
            <a:pPr>
              <a:buNone/>
            </a:pPr>
            <a:endParaRPr lang="en-US" sz="2000" dirty="0" smtClean="0"/>
          </a:p>
          <a:p>
            <a:pPr>
              <a:buNone/>
            </a:pPr>
            <a:endParaRPr lang="en-US" sz="2000" dirty="0" smtClean="0"/>
          </a:p>
          <a:p>
            <a:pPr>
              <a:buNone/>
            </a:pPr>
            <a:endParaRPr lang="en-US" sz="2000" dirty="0" smtClean="0"/>
          </a:p>
          <a:p>
            <a:pPr>
              <a:buNone/>
            </a:pPr>
            <a:r>
              <a:rPr lang="en-US" sz="2000" dirty="0" smtClean="0"/>
              <a:t>and the gain bandwidth generates only one longitudinal mode</a:t>
            </a:r>
            <a:endParaRPr lang="en-US" sz="2000" dirty="0" smtClean="0"/>
          </a:p>
        </p:txBody>
      </p:sp>
      <p:pic>
        <p:nvPicPr>
          <p:cNvPr id="8" name="Picture 2"/>
          <p:cNvPicPr>
            <a:picLocks noGrp="1" noChangeAspect="1" noChangeArrowheads="1"/>
          </p:cNvPicPr>
          <p:nvPr>
            <p:ph sz="quarter" idx="2"/>
          </p:nvPr>
        </p:nvPicPr>
        <p:blipFill>
          <a:blip r:embed="rId2" cstate="print"/>
          <a:srcRect/>
          <a:stretch>
            <a:fillRect/>
          </a:stretch>
        </p:blipFill>
        <p:spPr>
          <a:xfrm>
            <a:off x="3995936" y="1412776"/>
            <a:ext cx="4890575" cy="4132576"/>
          </a:xfrm>
        </p:spPr>
      </p:pic>
      <p:sp>
        <p:nvSpPr>
          <p:cNvPr id="9" name="TextovéPole 8"/>
          <p:cNvSpPr txBox="1"/>
          <p:nvPr/>
        </p:nvSpPr>
        <p:spPr>
          <a:xfrm>
            <a:off x="3707904" y="2564904"/>
            <a:ext cx="1080120" cy="400110"/>
          </a:xfrm>
          <a:prstGeom prst="rect">
            <a:avLst/>
          </a:prstGeom>
          <a:solidFill>
            <a:schemeClr val="bg1"/>
          </a:solidFill>
        </p:spPr>
        <p:txBody>
          <a:bodyPr wrap="square" rtlCol="0">
            <a:spAutoFit/>
          </a:bodyPr>
          <a:lstStyle/>
          <a:p>
            <a:r>
              <a:rPr lang="en-US" sz="1000" dirty="0" smtClean="0"/>
              <a:t>generation threshold</a:t>
            </a:r>
            <a:endParaRPr lang="en-US" sz="1000" dirty="0"/>
          </a:p>
        </p:txBody>
      </p:sp>
      <p:sp>
        <p:nvSpPr>
          <p:cNvPr id="10" name="TextovéPole 9"/>
          <p:cNvSpPr txBox="1"/>
          <p:nvPr/>
        </p:nvSpPr>
        <p:spPr>
          <a:xfrm>
            <a:off x="6444208" y="3284984"/>
            <a:ext cx="1440160" cy="246221"/>
          </a:xfrm>
          <a:prstGeom prst="rect">
            <a:avLst/>
          </a:prstGeom>
          <a:solidFill>
            <a:schemeClr val="bg1"/>
          </a:solidFill>
        </p:spPr>
        <p:txBody>
          <a:bodyPr wrap="square" rtlCol="0">
            <a:spAutoFit/>
          </a:bodyPr>
          <a:lstStyle/>
          <a:p>
            <a:r>
              <a:rPr lang="en-US" sz="1000" dirty="0" smtClean="0"/>
              <a:t>internal etalon</a:t>
            </a:r>
            <a:endParaRPr lang="en-US" sz="1000" dirty="0"/>
          </a:p>
        </p:txBody>
      </p:sp>
      <p:pic>
        <p:nvPicPr>
          <p:cNvPr id="63490" name="Picture 2" descr="http://upload.wikimedia.org/wikipedia/en/thumb/3/39/Etalon-2.svg/297px-Etalon-2.svg.png"/>
          <p:cNvPicPr>
            <a:picLocks noChangeAspect="1" noChangeArrowheads="1"/>
          </p:cNvPicPr>
          <p:nvPr/>
        </p:nvPicPr>
        <p:blipFill>
          <a:blip r:embed="rId3" cstate="print"/>
          <a:srcRect/>
          <a:stretch>
            <a:fillRect/>
          </a:stretch>
        </p:blipFill>
        <p:spPr bwMode="auto">
          <a:xfrm>
            <a:off x="1331640" y="2000721"/>
            <a:ext cx="1440160" cy="1212255"/>
          </a:xfrm>
          <a:prstGeom prst="rect">
            <a:avLst/>
          </a:prstGeom>
          <a:noFill/>
        </p:spPr>
      </p:pic>
      <p:pic>
        <p:nvPicPr>
          <p:cNvPr id="63492" name="Picture 4"/>
          <p:cNvPicPr>
            <a:picLocks noChangeAspect="1" noChangeArrowheads="1"/>
          </p:cNvPicPr>
          <p:nvPr/>
        </p:nvPicPr>
        <p:blipFill>
          <a:blip r:embed="rId4" cstate="print"/>
          <a:srcRect/>
          <a:stretch>
            <a:fillRect/>
          </a:stretch>
        </p:blipFill>
        <p:spPr bwMode="auto">
          <a:xfrm>
            <a:off x="1547664" y="4149080"/>
            <a:ext cx="1224136" cy="1338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Open optical resonator</a:t>
            </a:r>
            <a:endParaRPr lang="en-US" dirty="0"/>
          </a:p>
        </p:txBody>
      </p:sp>
      <p:sp>
        <p:nvSpPr>
          <p:cNvPr id="4" name="Zástupný symbol pro datum 3"/>
          <p:cNvSpPr>
            <a:spLocks noGrp="1"/>
          </p:cNvSpPr>
          <p:nvPr>
            <p:ph type="dt" sz="half" idx="14"/>
          </p:nvPr>
        </p:nvSpPr>
        <p:spPr/>
        <p:txBody>
          <a:bodyPr/>
          <a:lstStyle/>
          <a:p>
            <a:r>
              <a:rPr lang="en-US" dirty="0" smtClean="0"/>
              <a:t>2010</a:t>
            </a:r>
            <a:endParaRPr lang="en-US" dirty="0"/>
          </a:p>
        </p:txBody>
      </p:sp>
      <p:sp>
        <p:nvSpPr>
          <p:cNvPr id="5" name="Zástupný symbol pro číslo snímku 4"/>
          <p:cNvSpPr>
            <a:spLocks noGrp="1"/>
          </p:cNvSpPr>
          <p:nvPr>
            <p:ph type="sldNum" sz="quarter" idx="15"/>
          </p:nvPr>
        </p:nvSpPr>
        <p:spPr/>
        <p:txBody>
          <a:bodyPr/>
          <a:lstStyle/>
          <a:p>
            <a:fld id="{A229F504-3BAF-467C-8F21-334C0A71552D}" type="slidenum">
              <a:rPr lang="en-US" smtClean="0"/>
              <a:pPr/>
              <a:t>34</a:t>
            </a:fld>
            <a:endParaRPr lang="en-US" dirty="0"/>
          </a:p>
        </p:txBody>
      </p:sp>
      <p:sp>
        <p:nvSpPr>
          <p:cNvPr id="6" name="Zástupný symbol pro zápatí 5"/>
          <p:cNvSpPr>
            <a:spLocks noGrp="1"/>
          </p:cNvSpPr>
          <p:nvPr>
            <p:ph type="ftr" sz="quarter" idx="16"/>
          </p:nvPr>
        </p:nvSpPr>
        <p:spPr/>
        <p:txBody>
          <a:bodyPr/>
          <a:lstStyle/>
          <a:p>
            <a:r>
              <a:rPr lang="en-US" dirty="0" smtClean="0"/>
              <a:t>prof. </a:t>
            </a:r>
            <a:r>
              <a:rPr lang="en-US" dirty="0" err="1" smtClean="0"/>
              <a:t>Otruba</a:t>
            </a:r>
            <a:endParaRPr lang="en-US" dirty="0"/>
          </a:p>
        </p:txBody>
      </p:sp>
      <p:pic>
        <p:nvPicPr>
          <p:cNvPr id="44036" name="Picture 4"/>
          <p:cNvPicPr>
            <a:picLocks noGrp="1" noChangeAspect="1" noChangeArrowheads="1"/>
          </p:cNvPicPr>
          <p:nvPr>
            <p:ph sz="quarter" idx="1"/>
          </p:nvPr>
        </p:nvPicPr>
        <p:blipFill>
          <a:blip r:embed="rId2" cstate="print"/>
          <a:srcRect t="19794"/>
          <a:stretch>
            <a:fillRect/>
          </a:stretch>
        </p:blipFill>
        <p:spPr bwMode="auto">
          <a:xfrm>
            <a:off x="395536" y="1765213"/>
            <a:ext cx="7568923" cy="4184067"/>
          </a:xfrm>
          <a:prstGeom prst="rect">
            <a:avLst/>
          </a:prstGeom>
          <a:noFill/>
          <a:ln w="9525">
            <a:noFill/>
            <a:miter lim="800000"/>
            <a:headEnd/>
            <a:tailEnd/>
          </a:ln>
        </p:spPr>
      </p:pic>
      <p:sp>
        <p:nvSpPr>
          <p:cNvPr id="3" name="TextovéPole 2"/>
          <p:cNvSpPr txBox="1"/>
          <p:nvPr/>
        </p:nvSpPr>
        <p:spPr>
          <a:xfrm>
            <a:off x="723542" y="2204864"/>
            <a:ext cx="1080120" cy="646331"/>
          </a:xfrm>
          <a:prstGeom prst="rect">
            <a:avLst/>
          </a:prstGeom>
          <a:solidFill>
            <a:schemeClr val="bg1"/>
          </a:solidFill>
          <a:ln>
            <a:solidFill>
              <a:schemeClr val="tx1"/>
            </a:solidFill>
          </a:ln>
        </p:spPr>
        <p:txBody>
          <a:bodyPr wrap="square" rtlCol="0">
            <a:spAutoFit/>
          </a:bodyPr>
          <a:lstStyle/>
          <a:p>
            <a:r>
              <a:rPr lang="en-US" dirty="0" smtClean="0"/>
              <a:t>glass support</a:t>
            </a:r>
            <a:endParaRPr lang="en-US" dirty="0"/>
          </a:p>
        </p:txBody>
      </p:sp>
      <p:sp>
        <p:nvSpPr>
          <p:cNvPr id="7" name="TextovéPole 6"/>
          <p:cNvSpPr txBox="1"/>
          <p:nvPr/>
        </p:nvSpPr>
        <p:spPr>
          <a:xfrm>
            <a:off x="2915816" y="2045280"/>
            <a:ext cx="1819729" cy="369332"/>
          </a:xfrm>
          <a:prstGeom prst="rect">
            <a:avLst/>
          </a:prstGeom>
          <a:solidFill>
            <a:schemeClr val="bg1"/>
          </a:solidFill>
          <a:ln>
            <a:solidFill>
              <a:schemeClr val="tx1"/>
            </a:solidFill>
          </a:ln>
        </p:spPr>
        <p:txBody>
          <a:bodyPr wrap="none" rtlCol="0">
            <a:spAutoFit/>
          </a:bodyPr>
          <a:lstStyle/>
          <a:p>
            <a:r>
              <a:rPr lang="en-US" dirty="0" smtClean="0"/>
              <a:t>dielectric layer</a:t>
            </a:r>
            <a:endParaRPr lang="en-US" dirty="0"/>
          </a:p>
        </p:txBody>
      </p:sp>
      <p:sp>
        <p:nvSpPr>
          <p:cNvPr id="8" name="TextovéPole 7"/>
          <p:cNvSpPr txBox="1"/>
          <p:nvPr/>
        </p:nvSpPr>
        <p:spPr>
          <a:xfrm>
            <a:off x="1043609" y="4468470"/>
            <a:ext cx="2880320" cy="369332"/>
          </a:xfrm>
          <a:prstGeom prst="rect">
            <a:avLst/>
          </a:prstGeom>
          <a:solidFill>
            <a:schemeClr val="bg1"/>
          </a:solidFill>
          <a:ln>
            <a:solidFill>
              <a:schemeClr val="bg1"/>
            </a:solidFill>
          </a:ln>
        </p:spPr>
        <p:txBody>
          <a:bodyPr wrap="square" rtlCol="0">
            <a:spAutoFit/>
          </a:bodyPr>
          <a:lstStyle/>
          <a:p>
            <a:r>
              <a:rPr lang="en-US" dirty="0" smtClean="0"/>
              <a:t>Open resonator modes</a:t>
            </a:r>
            <a:endParaRPr lang="en-US" dirty="0"/>
          </a:p>
        </p:txBody>
      </p:sp>
      <p:sp>
        <p:nvSpPr>
          <p:cNvPr id="9" name="TextovéPole 8"/>
          <p:cNvSpPr txBox="1"/>
          <p:nvPr/>
        </p:nvSpPr>
        <p:spPr>
          <a:xfrm>
            <a:off x="567260" y="5009177"/>
            <a:ext cx="5569153" cy="261610"/>
          </a:xfrm>
          <a:prstGeom prst="rect">
            <a:avLst/>
          </a:prstGeom>
          <a:solidFill>
            <a:schemeClr val="bg1"/>
          </a:solidFill>
        </p:spPr>
        <p:txBody>
          <a:bodyPr wrap="none" rtlCol="0">
            <a:spAutoFit/>
          </a:bodyPr>
          <a:lstStyle/>
          <a:p>
            <a:r>
              <a:rPr lang="en-US" sz="1100" dirty="0" smtClean="0"/>
              <a:t>Longitudinal modes: distribution of light radiation in the longitudinal direction</a:t>
            </a:r>
            <a:endParaRPr lang="en-US" sz="1100" dirty="0"/>
          </a:p>
        </p:txBody>
      </p:sp>
      <p:sp>
        <p:nvSpPr>
          <p:cNvPr id="11" name="TextovéPole 10"/>
          <p:cNvSpPr txBox="1"/>
          <p:nvPr/>
        </p:nvSpPr>
        <p:spPr>
          <a:xfrm>
            <a:off x="538822" y="5316967"/>
            <a:ext cx="5545346" cy="261610"/>
          </a:xfrm>
          <a:prstGeom prst="rect">
            <a:avLst/>
          </a:prstGeom>
          <a:solidFill>
            <a:schemeClr val="bg1"/>
          </a:solidFill>
        </p:spPr>
        <p:txBody>
          <a:bodyPr wrap="square" rtlCol="0">
            <a:spAutoFit/>
          </a:bodyPr>
          <a:lstStyle/>
          <a:p>
            <a:r>
              <a:rPr lang="en-US" sz="1100" dirty="0" smtClean="0"/>
              <a:t>Transverse modes: distribution of light radiation in the transverse direction</a:t>
            </a:r>
            <a:endParaRPr lang="en-US" sz="11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normAutofit fontScale="90000"/>
          </a:bodyPr>
          <a:lstStyle/>
          <a:p>
            <a:r>
              <a:rPr lang="cs-CZ" dirty="0" smtClean="0"/>
              <a:t/>
            </a:r>
            <a:br>
              <a:rPr lang="cs-CZ" dirty="0" smtClean="0"/>
            </a:br>
            <a:r>
              <a:rPr lang="en-US" dirty="0"/>
              <a:t>Transverse modes of the resonator</a:t>
            </a:r>
            <a:r>
              <a:rPr lang="cs-CZ" dirty="0" smtClean="0"/>
              <a:t/>
            </a:r>
            <a:br>
              <a:rPr lang="cs-CZ" dirty="0" smtClean="0"/>
            </a:br>
            <a:r>
              <a:rPr lang="cs-CZ" sz="1300" dirty="0" err="1"/>
              <a:t>Transverse</a:t>
            </a:r>
            <a:r>
              <a:rPr lang="cs-CZ" sz="1300" dirty="0"/>
              <a:t> </a:t>
            </a:r>
            <a:r>
              <a:rPr lang="cs-CZ" sz="1300" dirty="0" err="1"/>
              <a:t>Electromagnetic</a:t>
            </a:r>
            <a:r>
              <a:rPr lang="cs-CZ" sz="1300" dirty="0"/>
              <a:t> </a:t>
            </a:r>
            <a:r>
              <a:rPr lang="cs-CZ" sz="1300" dirty="0" smtClean="0"/>
              <a:t>Mode -  </a:t>
            </a:r>
            <a:r>
              <a:rPr lang="cs-CZ" sz="1300" b="1" u="sng" dirty="0" smtClean="0"/>
              <a:t>TEM</a:t>
            </a:r>
            <a:endParaRPr lang="cs-CZ" sz="1300" b="1" u="sng"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35</a:t>
            </a:fld>
            <a:endParaRPr lang="cs-CZ"/>
          </a:p>
        </p:txBody>
      </p:sp>
      <p:sp>
        <p:nvSpPr>
          <p:cNvPr id="6" name="Zástupný symbol pro obsah 5"/>
          <p:cNvSpPr>
            <a:spLocks noGrp="1"/>
          </p:cNvSpPr>
          <p:nvPr>
            <p:ph sz="quarter" idx="1"/>
          </p:nvPr>
        </p:nvSpPr>
        <p:spPr>
          <a:xfrm>
            <a:off x="457200" y="1412776"/>
            <a:ext cx="3466728" cy="5256584"/>
          </a:xfrm>
        </p:spPr>
        <p:txBody>
          <a:bodyPr>
            <a:normAutofit fontScale="92500" lnSpcReduction="10000"/>
          </a:bodyPr>
          <a:lstStyle/>
          <a:p>
            <a:r>
              <a:rPr lang="en-US" sz="1900" dirty="0"/>
              <a:t>Transverse modes are characterized by a pair of numbers </a:t>
            </a:r>
            <a:r>
              <a:rPr lang="en-US" sz="1900" b="1" u="sng" dirty="0"/>
              <a:t>m</a:t>
            </a:r>
            <a:r>
              <a:rPr lang="en-US" sz="1900" dirty="0"/>
              <a:t> and </a:t>
            </a:r>
            <a:r>
              <a:rPr lang="en-US" sz="1900" b="1" u="sng" dirty="0"/>
              <a:t>n</a:t>
            </a:r>
            <a:r>
              <a:rPr lang="en-US" sz="1900" dirty="0"/>
              <a:t>. These numbers represent the </a:t>
            </a:r>
            <a:r>
              <a:rPr lang="en-US" sz="1900" b="1" u="sng" dirty="0"/>
              <a:t>number of nodes </a:t>
            </a:r>
            <a:r>
              <a:rPr lang="en-US" sz="1900" dirty="0"/>
              <a:t>of the standing wave on the axes </a:t>
            </a:r>
            <a:r>
              <a:rPr lang="en-US" sz="1900" b="1" u="sng" dirty="0"/>
              <a:t>(x, y) </a:t>
            </a:r>
            <a:r>
              <a:rPr lang="en-US" sz="1900" dirty="0"/>
              <a:t>perpendicular to the optical axis</a:t>
            </a:r>
            <a:r>
              <a:rPr lang="en-US" sz="1900" dirty="0" smtClean="0"/>
              <a:t>.</a:t>
            </a:r>
            <a:endParaRPr lang="cs-CZ" sz="1900" dirty="0" smtClean="0"/>
          </a:p>
          <a:p>
            <a:endParaRPr lang="cs-CZ" sz="1900" dirty="0" smtClean="0"/>
          </a:p>
          <a:p>
            <a:r>
              <a:rPr lang="cs-CZ" dirty="0" smtClean="0"/>
              <a:t> </a:t>
            </a:r>
            <a:r>
              <a:rPr lang="en-US" sz="1900" dirty="0"/>
              <a:t>The number of nodes of the standing wave in the optical axis </a:t>
            </a:r>
            <a:r>
              <a:rPr lang="en-US" sz="1900" b="1" u="sng" dirty="0"/>
              <a:t>L</a:t>
            </a:r>
            <a:r>
              <a:rPr lang="en-US" sz="1900" dirty="0"/>
              <a:t> is high and is not given. </a:t>
            </a:r>
            <a:endParaRPr lang="cs-CZ" sz="1900" dirty="0" smtClean="0"/>
          </a:p>
          <a:p>
            <a:endParaRPr lang="cs-CZ" sz="1900" dirty="0"/>
          </a:p>
          <a:p>
            <a:r>
              <a:rPr lang="en-US" sz="1900" dirty="0"/>
              <a:t>The basic mode is </a:t>
            </a:r>
            <a:r>
              <a:rPr lang="en-US" sz="1900" dirty="0" err="1"/>
              <a:t>TEM</a:t>
            </a:r>
            <a:r>
              <a:rPr lang="en-US" sz="1900" baseline="-25000" dirty="0" err="1"/>
              <a:t>00</a:t>
            </a:r>
            <a:r>
              <a:rPr lang="en-US" sz="1900" dirty="0"/>
              <a:t>, in which the radiation intensity profile has a Gaussian profile</a:t>
            </a:r>
            <a:r>
              <a:rPr lang="cs-CZ" sz="1900" dirty="0"/>
              <a:t>.</a:t>
            </a:r>
          </a:p>
        </p:txBody>
      </p:sp>
      <p:pic>
        <p:nvPicPr>
          <p:cNvPr id="8" name="Picture 8" descr="laserfigure8"/>
          <p:cNvPicPr>
            <a:picLocks noGrp="1" noChangeAspect="1" noChangeArrowheads="1"/>
          </p:cNvPicPr>
          <p:nvPr>
            <p:ph sz="quarter" idx="2"/>
          </p:nvPr>
        </p:nvPicPr>
        <p:blipFill>
          <a:blip r:embed="rId2" cstate="print"/>
          <a:srcRect/>
          <a:stretch>
            <a:fillRect/>
          </a:stretch>
        </p:blipFill>
        <p:spPr>
          <a:xfrm>
            <a:off x="4067944" y="1513546"/>
            <a:ext cx="3889326" cy="4363726"/>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Transverse modes of the resonator</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36</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45058" name="Picture 2"/>
          <p:cNvPicPr>
            <a:picLocks noGrp="1" noChangeAspect="1" noChangeArrowheads="1"/>
          </p:cNvPicPr>
          <p:nvPr>
            <p:ph sz="quarter" idx="1"/>
          </p:nvPr>
        </p:nvPicPr>
        <p:blipFill>
          <a:blip r:embed="rId2" cstate="print"/>
          <a:srcRect/>
          <a:stretch>
            <a:fillRect/>
          </a:stretch>
        </p:blipFill>
        <p:spPr bwMode="auto">
          <a:xfrm>
            <a:off x="1000139" y="1600200"/>
            <a:ext cx="6381722" cy="48736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lstStyle/>
          <a:p>
            <a:r>
              <a:rPr lang="en-US" dirty="0" smtClean="0"/>
              <a:t>Gaussian beam (profile) mode </a:t>
            </a:r>
            <a:r>
              <a:rPr lang="en-US" dirty="0" err="1" smtClean="0"/>
              <a:t>TEM</a:t>
            </a:r>
            <a:r>
              <a:rPr lang="en-US" baseline="-25000" dirty="0" err="1" smtClean="0"/>
              <a:t>00</a:t>
            </a:r>
            <a:endParaRPr lang="en-US" baseline="-25000" dirty="0"/>
          </a:p>
        </p:txBody>
      </p:sp>
      <p:sp>
        <p:nvSpPr>
          <p:cNvPr id="4" name="Zástupný symbol pro datum 3"/>
          <p:cNvSpPr>
            <a:spLocks noGrp="1"/>
          </p:cNvSpPr>
          <p:nvPr>
            <p:ph type="dt" sz="half" idx="14"/>
          </p:nvPr>
        </p:nvSpPr>
        <p:spPr/>
        <p:txBody>
          <a:bodyPr/>
          <a:lstStyle/>
          <a:p>
            <a:r>
              <a:rPr lang="en-US" dirty="0" smtClean="0"/>
              <a:t>2010</a:t>
            </a:r>
            <a:endParaRPr lang="en-US" dirty="0"/>
          </a:p>
        </p:txBody>
      </p:sp>
      <p:sp>
        <p:nvSpPr>
          <p:cNvPr id="5" name="Zástupný symbol pro číslo snímku 4"/>
          <p:cNvSpPr>
            <a:spLocks noGrp="1"/>
          </p:cNvSpPr>
          <p:nvPr>
            <p:ph type="sldNum" sz="quarter" idx="15"/>
          </p:nvPr>
        </p:nvSpPr>
        <p:spPr/>
        <p:txBody>
          <a:bodyPr/>
          <a:lstStyle/>
          <a:p>
            <a:fld id="{A229F504-3BAF-467C-8F21-334C0A71552D}" type="slidenum">
              <a:rPr lang="en-US" smtClean="0"/>
              <a:pPr/>
              <a:t>37</a:t>
            </a:fld>
            <a:endParaRPr lang="en-US" dirty="0"/>
          </a:p>
        </p:txBody>
      </p:sp>
      <p:sp>
        <p:nvSpPr>
          <p:cNvPr id="6" name="Zástupný symbol pro zápatí 5"/>
          <p:cNvSpPr>
            <a:spLocks noGrp="1"/>
          </p:cNvSpPr>
          <p:nvPr>
            <p:ph type="ftr" sz="quarter" idx="16"/>
          </p:nvPr>
        </p:nvSpPr>
        <p:spPr/>
        <p:txBody>
          <a:bodyPr/>
          <a:lstStyle/>
          <a:p>
            <a:r>
              <a:rPr lang="en-US" dirty="0" smtClean="0"/>
              <a:t>prof. </a:t>
            </a:r>
            <a:r>
              <a:rPr lang="en-US" dirty="0" err="1" smtClean="0"/>
              <a:t>Otruba</a:t>
            </a:r>
            <a:endParaRPr lang="en-US" dirty="0"/>
          </a:p>
        </p:txBody>
      </p:sp>
      <p:pic>
        <p:nvPicPr>
          <p:cNvPr id="46082" name="Picture 2"/>
          <p:cNvPicPr>
            <a:picLocks noGrp="1" noChangeAspect="1" noChangeArrowheads="1"/>
          </p:cNvPicPr>
          <p:nvPr>
            <p:ph sz="quarter" idx="1"/>
          </p:nvPr>
        </p:nvPicPr>
        <p:blipFill>
          <a:blip r:embed="rId3" cstate="print"/>
          <a:srcRect t="7974"/>
          <a:stretch>
            <a:fillRect/>
          </a:stretch>
        </p:blipFill>
        <p:spPr bwMode="auto">
          <a:xfrm>
            <a:off x="1547664" y="2132856"/>
            <a:ext cx="5348457" cy="4484985"/>
          </a:xfrm>
          <a:prstGeom prst="rect">
            <a:avLst/>
          </a:prstGeom>
          <a:noFill/>
          <a:ln w="9525">
            <a:noFill/>
            <a:miter lim="800000"/>
            <a:headEnd/>
            <a:tailEnd/>
          </a:ln>
        </p:spPr>
      </p:pic>
      <p:graphicFrame>
        <p:nvGraphicFramePr>
          <p:cNvPr id="8" name="Objekt 7"/>
          <p:cNvGraphicFramePr>
            <a:graphicFrameLocks noChangeAspect="1"/>
          </p:cNvGraphicFramePr>
          <p:nvPr>
            <p:extLst>
              <p:ext uri="{D42A27DB-BD31-4B8C-83A1-F6EECF244321}">
                <p14:modId xmlns:p14="http://schemas.microsoft.com/office/powerpoint/2010/main" val="1515964865"/>
              </p:ext>
            </p:extLst>
          </p:nvPr>
        </p:nvGraphicFramePr>
        <p:xfrm>
          <a:off x="755575" y="1196752"/>
          <a:ext cx="3122873" cy="576064"/>
        </p:xfrm>
        <a:graphic>
          <a:graphicData uri="http://schemas.openxmlformats.org/presentationml/2006/ole">
            <mc:AlternateContent xmlns:mc="http://schemas.openxmlformats.org/markup-compatibility/2006">
              <mc:Choice xmlns:v="urn:schemas-microsoft-com:vml" Requires="v">
                <p:oleObj spid="_x0000_s46160" name="Rovnice" r:id="rId4" imgW="1307880" imgH="241200" progId="Equation.3">
                  <p:embed/>
                </p:oleObj>
              </mc:Choice>
              <mc:Fallback>
                <p:oleObj name="Rovnice" r:id="rId4" imgW="1307880" imgH="241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5" y="1196752"/>
                        <a:ext cx="3122873"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ovéPole 8"/>
          <p:cNvSpPr txBox="1"/>
          <p:nvPr/>
        </p:nvSpPr>
        <p:spPr>
          <a:xfrm>
            <a:off x="3988828" y="1124744"/>
            <a:ext cx="4759636" cy="923330"/>
          </a:xfrm>
          <a:prstGeom prst="rect">
            <a:avLst/>
          </a:prstGeom>
          <a:noFill/>
        </p:spPr>
        <p:txBody>
          <a:bodyPr wrap="none" rtlCol="0">
            <a:spAutoFit/>
          </a:bodyPr>
          <a:lstStyle/>
          <a:p>
            <a:r>
              <a:rPr lang="en-US" i="1" dirty="0" err="1" smtClean="0"/>
              <a:t>w</a:t>
            </a:r>
            <a:r>
              <a:rPr lang="en-US" i="1" baseline="-25000" dirty="0" err="1" smtClean="0"/>
              <a:t>s</a:t>
            </a:r>
            <a:r>
              <a:rPr lang="en-US" i="1" baseline="-25000" dirty="0" smtClean="0"/>
              <a:t> </a:t>
            </a:r>
            <a:r>
              <a:rPr lang="en-US" dirty="0" smtClean="0"/>
              <a:t>= </a:t>
            </a:r>
            <a:r>
              <a:rPr lang="en-US" dirty="0" smtClean="0"/>
              <a:t>distance from the resonator axis,</a:t>
            </a:r>
          </a:p>
          <a:p>
            <a:r>
              <a:rPr lang="en-US" dirty="0" smtClean="0"/>
              <a:t>where the radiation intensity decrease to</a:t>
            </a:r>
          </a:p>
          <a:p>
            <a:r>
              <a:rPr lang="en-US" dirty="0" smtClean="0"/>
              <a:t>1/e axis intensity</a:t>
            </a:r>
            <a:endParaRPr lang="en-US" baseline="-25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200" dirty="0"/>
              <a:t>Profile of the focused laser beam in its focus</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38</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8" name="Picture 6" descr="Image20"/>
          <p:cNvPicPr>
            <a:picLocks noGrp="1" noChangeAspect="1" noChangeArrowheads="1"/>
          </p:cNvPicPr>
          <p:nvPr>
            <p:ph sz="quarter" idx="1"/>
          </p:nvPr>
        </p:nvPicPr>
        <p:blipFill>
          <a:blip r:embed="rId2" cstate="print"/>
          <a:srcRect/>
          <a:stretch>
            <a:fillRect/>
          </a:stretch>
        </p:blipFill>
        <p:spPr>
          <a:xfrm>
            <a:off x="494122" y="2348880"/>
            <a:ext cx="7393756" cy="3376264"/>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err="1"/>
              <a:t>Coherence</a:t>
            </a:r>
            <a:r>
              <a:rPr lang="cs-CZ" dirty="0"/>
              <a:t> </a:t>
            </a:r>
            <a:r>
              <a:rPr lang="cs-CZ" dirty="0" err="1"/>
              <a:t>of</a:t>
            </a:r>
            <a:r>
              <a:rPr lang="cs-CZ" dirty="0"/>
              <a:t> </a:t>
            </a:r>
            <a:r>
              <a:rPr lang="cs-CZ" dirty="0" err="1"/>
              <a:t>radiation</a:t>
            </a:r>
            <a:endParaRPr lang="cs-CZ" dirty="0"/>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číslo snímku 4"/>
          <p:cNvSpPr>
            <a:spLocks noGrp="1"/>
          </p:cNvSpPr>
          <p:nvPr>
            <p:ph type="sldNum" sz="quarter" idx="11"/>
          </p:nvPr>
        </p:nvSpPr>
        <p:spPr/>
        <p:txBody>
          <a:bodyPr/>
          <a:lstStyle/>
          <a:p>
            <a:fld id="{A229F504-3BAF-467C-8F21-334C0A71552D}" type="slidenum">
              <a:rPr lang="cs-CZ" smtClean="0"/>
              <a:pPr/>
              <a:t>39</a:t>
            </a:fld>
            <a:endParaRPr lang="cs-CZ"/>
          </a:p>
        </p:txBody>
      </p:sp>
      <p:sp>
        <p:nvSpPr>
          <p:cNvPr id="6" name="Zástupný symbol pro zápatí 5"/>
          <p:cNvSpPr>
            <a:spLocks noGrp="1"/>
          </p:cNvSpPr>
          <p:nvPr>
            <p:ph type="ftr" sz="quarter" idx="12"/>
          </p:nvPr>
        </p:nvSpPr>
        <p:spPr/>
        <p:txBody>
          <a:bodyPr/>
          <a:lstStyle/>
          <a:p>
            <a:r>
              <a:rPr lang="cs-CZ" smtClean="0"/>
              <a:t>prof. Otruba</a:t>
            </a:r>
            <a:endParaRPr lang="cs-CZ"/>
          </a:p>
        </p:txBody>
      </p:sp>
      <p:sp>
        <p:nvSpPr>
          <p:cNvPr id="11" name="TextovéPole 10"/>
          <p:cNvSpPr txBox="1"/>
          <p:nvPr/>
        </p:nvSpPr>
        <p:spPr>
          <a:xfrm>
            <a:off x="611560" y="1772816"/>
            <a:ext cx="184731" cy="369332"/>
          </a:xfrm>
          <a:prstGeom prst="rect">
            <a:avLst/>
          </a:prstGeom>
          <a:noFill/>
        </p:spPr>
        <p:txBody>
          <a:bodyPr wrap="none" rtlCol="0">
            <a:spAutoFit/>
          </a:bodyPr>
          <a:lstStyle/>
          <a:p>
            <a:endParaRPr lang="cs-CZ" dirty="0"/>
          </a:p>
        </p:txBody>
      </p:sp>
      <p:graphicFrame>
        <p:nvGraphicFramePr>
          <p:cNvPr id="48134" name="Object 6"/>
          <p:cNvGraphicFramePr>
            <a:graphicFrameLocks noChangeAspect="1"/>
          </p:cNvGraphicFramePr>
          <p:nvPr/>
        </p:nvGraphicFramePr>
        <p:xfrm>
          <a:off x="3275856" y="2276872"/>
          <a:ext cx="1512887" cy="557213"/>
        </p:xfrm>
        <a:graphic>
          <a:graphicData uri="http://schemas.openxmlformats.org/presentationml/2006/ole">
            <mc:AlternateContent xmlns:mc="http://schemas.openxmlformats.org/markup-compatibility/2006">
              <mc:Choice xmlns:v="urn:schemas-microsoft-com:vml" Requires="v">
                <p:oleObj spid="_x0000_s48365" name="Rovnice" r:id="rId3" imgW="545626" imgH="203024" progId="Equation.3">
                  <p:embed/>
                </p:oleObj>
              </mc:Choice>
              <mc:Fallback>
                <p:oleObj name="Rovnice" r:id="rId3" imgW="545626" imgH="203024"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276872"/>
                        <a:ext cx="1512887"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bdélník 12"/>
          <p:cNvSpPr/>
          <p:nvPr/>
        </p:nvSpPr>
        <p:spPr>
          <a:xfrm>
            <a:off x="467544" y="1340768"/>
            <a:ext cx="7920880" cy="707886"/>
          </a:xfrm>
          <a:prstGeom prst="rect">
            <a:avLst/>
          </a:prstGeom>
        </p:spPr>
        <p:txBody>
          <a:bodyPr wrap="square">
            <a:spAutoFit/>
          </a:bodyPr>
          <a:lstStyle/>
          <a:p>
            <a:r>
              <a:rPr lang="en-US" sz="2000" b="1" dirty="0">
                <a:solidFill>
                  <a:srgbClr val="C00000"/>
                </a:solidFill>
              </a:rPr>
              <a:t>coherence length </a:t>
            </a:r>
            <a:r>
              <a:rPr lang="en-US" sz="2000" b="1" dirty="0" err="1">
                <a:solidFill>
                  <a:srgbClr val="C00000"/>
                </a:solidFill>
              </a:rPr>
              <a:t>lc</a:t>
            </a:r>
            <a:r>
              <a:rPr lang="en-US" sz="2000" b="1" dirty="0">
                <a:solidFill>
                  <a:srgbClr val="C00000"/>
                </a:solidFill>
              </a:rPr>
              <a:t>- </a:t>
            </a:r>
            <a:r>
              <a:rPr lang="cs-CZ" sz="2000" dirty="0" smtClean="0"/>
              <a:t>r</a:t>
            </a:r>
            <a:r>
              <a:rPr lang="en-US" sz="2000" dirty="0" smtClean="0"/>
              <a:t>elated </a:t>
            </a:r>
            <a:r>
              <a:rPr lang="en-US" sz="2000" dirty="0"/>
              <a:t>to how long a continuous electromagnetic wave (sinusoidal wave) is emitted.</a:t>
            </a:r>
            <a:endParaRPr lang="cs-CZ" sz="2000" dirty="0"/>
          </a:p>
        </p:txBody>
      </p:sp>
      <p:sp>
        <p:nvSpPr>
          <p:cNvPr id="15" name="TextovéPole 14"/>
          <p:cNvSpPr txBox="1"/>
          <p:nvPr/>
        </p:nvSpPr>
        <p:spPr>
          <a:xfrm>
            <a:off x="467544" y="2852937"/>
            <a:ext cx="7366119" cy="707886"/>
          </a:xfrm>
          <a:prstGeom prst="rect">
            <a:avLst/>
          </a:prstGeom>
          <a:noFill/>
        </p:spPr>
        <p:txBody>
          <a:bodyPr wrap="square" rtlCol="0">
            <a:spAutoFit/>
          </a:bodyPr>
          <a:lstStyle/>
          <a:p>
            <a:r>
              <a:rPr lang="en-US" sz="2000" dirty="0">
                <a:sym typeface="Symbol" pitchFamily="18" charset="2"/>
              </a:rPr>
              <a:t>Heisenberg uncertainty principle </a:t>
            </a:r>
            <a:r>
              <a:rPr lang="cs-CZ" sz="2000" dirty="0" smtClean="0">
                <a:sym typeface="Symbol" pitchFamily="18" charset="2"/>
              </a:rPr>
              <a:t>:   </a:t>
            </a:r>
            <a:r>
              <a:rPr lang="en-US" sz="2000" dirty="0" smtClean="0">
                <a:sym typeface="Symbol" pitchFamily="18" charset="2"/>
              </a:rPr>
              <a:t></a:t>
            </a:r>
            <a:r>
              <a:rPr lang="en-US" sz="2000" dirty="0" smtClean="0"/>
              <a:t>E </a:t>
            </a:r>
            <a:r>
              <a:rPr lang="en-US" sz="2000" dirty="0" smtClean="0">
                <a:sym typeface="Symbol" pitchFamily="18" charset="2"/>
              </a:rPr>
              <a:t></a:t>
            </a:r>
            <a:r>
              <a:rPr lang="en-US" sz="2000" dirty="0" smtClean="0"/>
              <a:t>t </a:t>
            </a:r>
            <a:r>
              <a:rPr lang="en-US" sz="2000" dirty="0" smtClean="0">
                <a:sym typeface="Symbol" pitchFamily="18" charset="2"/>
              </a:rPr>
              <a:t></a:t>
            </a:r>
            <a:r>
              <a:rPr lang="en-US" sz="2000" dirty="0" smtClean="0"/>
              <a:t> h </a:t>
            </a:r>
            <a:r>
              <a:rPr lang="en-US" sz="2000" dirty="0" smtClean="0">
                <a:sym typeface="Symbol" pitchFamily="18" charset="2"/>
              </a:rPr>
              <a:t></a:t>
            </a:r>
            <a:r>
              <a:rPr lang="en-US" sz="2000" dirty="0" smtClean="0"/>
              <a:t> 2</a:t>
            </a:r>
            <a:r>
              <a:rPr lang="en-US" sz="2000" dirty="0" smtClean="0">
                <a:sym typeface="Symbol" pitchFamily="18" charset="2"/>
              </a:rPr>
              <a:t>             </a:t>
            </a:r>
            <a:endParaRPr lang="cs-CZ" sz="2000" dirty="0" smtClean="0">
              <a:sym typeface="Symbol" pitchFamily="18" charset="2"/>
            </a:endParaRPr>
          </a:p>
          <a:p>
            <a:r>
              <a:rPr lang="en-US" sz="2000" dirty="0" smtClean="0"/>
              <a:t>h</a:t>
            </a:r>
            <a:r>
              <a:rPr lang="en-US" sz="2000" dirty="0" smtClean="0">
                <a:sym typeface="Symbol" pitchFamily="18" charset="2"/>
              </a:rPr>
              <a:t></a:t>
            </a:r>
            <a:r>
              <a:rPr lang="en-US" sz="2000" dirty="0" smtClean="0"/>
              <a:t>E  </a:t>
            </a:r>
            <a:r>
              <a:rPr lang="en-US" sz="2000" dirty="0" smtClean="0">
                <a:sym typeface="Symbol" pitchFamily="18" charset="2"/>
              </a:rPr>
              <a:t></a:t>
            </a:r>
            <a:r>
              <a:rPr lang="en-US" sz="2000" dirty="0" smtClean="0"/>
              <a:t>  h</a:t>
            </a:r>
            <a:r>
              <a:rPr lang="en-US" sz="2000" dirty="0" smtClean="0">
                <a:sym typeface="Symbol" pitchFamily="18" charset="2"/>
              </a:rPr>
              <a:t></a:t>
            </a:r>
            <a:r>
              <a:rPr lang="en-US" sz="2000" dirty="0" smtClean="0"/>
              <a:t>t </a:t>
            </a:r>
            <a:r>
              <a:rPr lang="en-US" sz="2000" dirty="0" smtClean="0">
                <a:sym typeface="Symbol" pitchFamily="18" charset="2"/>
              </a:rPr>
              <a:t></a:t>
            </a:r>
            <a:r>
              <a:rPr lang="en-US" sz="2000" dirty="0" smtClean="0"/>
              <a:t>h </a:t>
            </a:r>
            <a:r>
              <a:rPr lang="en-US" sz="2000" dirty="0" smtClean="0">
                <a:sym typeface="Symbol" pitchFamily="18" charset="2"/>
              </a:rPr>
              <a:t></a:t>
            </a:r>
            <a:r>
              <a:rPr lang="en-US" sz="2000" dirty="0" smtClean="0"/>
              <a:t> 2</a:t>
            </a:r>
            <a:r>
              <a:rPr lang="en-US" sz="2000" dirty="0" smtClean="0">
                <a:sym typeface="Symbol" pitchFamily="18" charset="2"/>
              </a:rPr>
              <a:t></a:t>
            </a:r>
            <a:r>
              <a:rPr lang="en-US" sz="2000" dirty="0" smtClean="0"/>
              <a:t>  </a:t>
            </a:r>
            <a:r>
              <a:rPr lang="en-US" sz="2000" dirty="0" smtClean="0">
                <a:sym typeface="Symbol" pitchFamily="18" charset="2"/>
              </a:rPr>
              <a:t></a:t>
            </a:r>
            <a:r>
              <a:rPr lang="en-US" sz="2000" dirty="0" smtClean="0"/>
              <a:t> </a:t>
            </a:r>
            <a:r>
              <a:rPr lang="en-US" sz="2000" dirty="0" smtClean="0">
                <a:sym typeface="Symbol" pitchFamily="18" charset="2"/>
              </a:rPr>
              <a:t></a:t>
            </a:r>
            <a:r>
              <a:rPr lang="en-US" sz="2000" dirty="0" smtClean="0"/>
              <a:t>1 </a:t>
            </a:r>
            <a:r>
              <a:rPr lang="en-US" sz="2000" dirty="0" smtClean="0">
                <a:sym typeface="Symbol" pitchFamily="18" charset="2"/>
              </a:rPr>
              <a:t></a:t>
            </a:r>
            <a:r>
              <a:rPr lang="en-US" sz="2000" dirty="0" smtClean="0"/>
              <a:t> 2</a:t>
            </a:r>
            <a:r>
              <a:rPr lang="en-US" sz="2000" dirty="0" smtClean="0">
                <a:sym typeface="Symbol" pitchFamily="18" charset="2"/>
              </a:rPr>
              <a:t></a:t>
            </a:r>
            <a:r>
              <a:rPr lang="en-US" sz="2000" dirty="0" smtClean="0"/>
              <a:t> </a:t>
            </a:r>
            <a:r>
              <a:rPr lang="en-US" sz="2000" dirty="0" smtClean="0">
                <a:sym typeface="Symbol" pitchFamily="18" charset="2"/>
              </a:rPr>
              <a:t></a:t>
            </a:r>
            <a:r>
              <a:rPr lang="en-US" sz="2000" dirty="0" smtClean="0"/>
              <a:t>t</a:t>
            </a:r>
            <a:endParaRPr lang="cs-CZ" dirty="0"/>
          </a:p>
        </p:txBody>
      </p:sp>
      <p:sp>
        <p:nvSpPr>
          <p:cNvPr id="16" name="Obdélník 15"/>
          <p:cNvSpPr/>
          <p:nvPr/>
        </p:nvSpPr>
        <p:spPr>
          <a:xfrm>
            <a:off x="467544" y="3645024"/>
            <a:ext cx="2664296" cy="400110"/>
          </a:xfrm>
          <a:prstGeom prst="rect">
            <a:avLst/>
          </a:prstGeom>
        </p:spPr>
        <p:txBody>
          <a:bodyPr wrap="square">
            <a:spAutoFit/>
          </a:bodyPr>
          <a:lstStyle/>
          <a:p>
            <a:pPr>
              <a:buFontTx/>
              <a:buNone/>
            </a:pPr>
            <a:r>
              <a:rPr lang="en-US" sz="2000" b="1" dirty="0">
                <a:solidFill>
                  <a:srgbClr val="C00000"/>
                </a:solidFill>
              </a:rPr>
              <a:t>coherence time</a:t>
            </a:r>
            <a:r>
              <a:rPr lang="cs-CZ" sz="2000" b="1" dirty="0" smtClean="0">
                <a:solidFill>
                  <a:srgbClr val="C00000"/>
                </a:solidFill>
              </a:rPr>
              <a:t>– </a:t>
            </a:r>
            <a:r>
              <a:rPr lang="en-US" sz="2000" b="1" dirty="0" smtClean="0">
                <a:solidFill>
                  <a:srgbClr val="C00000"/>
                </a:solidFill>
                <a:sym typeface="Symbol" pitchFamily="18" charset="2"/>
              </a:rPr>
              <a:t></a:t>
            </a:r>
            <a:endParaRPr lang="cs-CZ" sz="2000" b="1" dirty="0">
              <a:solidFill>
                <a:srgbClr val="C00000"/>
              </a:solidFill>
            </a:endParaRPr>
          </a:p>
        </p:txBody>
      </p:sp>
      <p:graphicFrame>
        <p:nvGraphicFramePr>
          <p:cNvPr id="48135" name="Object 7"/>
          <p:cNvGraphicFramePr>
            <a:graphicFrameLocks noChangeAspect="1"/>
          </p:cNvGraphicFramePr>
          <p:nvPr/>
        </p:nvGraphicFramePr>
        <p:xfrm>
          <a:off x="3491880" y="3789040"/>
          <a:ext cx="1302704" cy="1008112"/>
        </p:xfrm>
        <a:graphic>
          <a:graphicData uri="http://schemas.openxmlformats.org/presentationml/2006/ole">
            <mc:AlternateContent xmlns:mc="http://schemas.openxmlformats.org/markup-compatibility/2006">
              <mc:Choice xmlns:v="urn:schemas-microsoft-com:vml" Requires="v">
                <p:oleObj spid="_x0000_s48366" name="Rovnice" r:id="rId5" imgW="507780" imgH="393529" progId="Equation.3">
                  <p:embed/>
                </p:oleObj>
              </mc:Choice>
              <mc:Fallback>
                <p:oleObj name="Rovnice" r:id="rId5" imgW="507780" imgH="393529"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789040"/>
                        <a:ext cx="1302704"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ovéPole 18"/>
          <p:cNvSpPr txBox="1"/>
          <p:nvPr/>
        </p:nvSpPr>
        <p:spPr>
          <a:xfrm>
            <a:off x="389726" y="4797152"/>
            <a:ext cx="5838458" cy="400110"/>
          </a:xfrm>
          <a:prstGeom prst="rect">
            <a:avLst/>
          </a:prstGeom>
          <a:noFill/>
        </p:spPr>
        <p:txBody>
          <a:bodyPr wrap="none" rtlCol="0">
            <a:spAutoFit/>
          </a:bodyPr>
          <a:lstStyle/>
          <a:p>
            <a:r>
              <a:rPr lang="cs-CZ" sz="2000" dirty="0" err="1" smtClean="0"/>
              <a:t>where</a:t>
            </a:r>
            <a:r>
              <a:rPr lang="en-US" sz="2000" dirty="0" smtClean="0"/>
              <a:t> </a:t>
            </a:r>
            <a:r>
              <a:rPr lang="cs-CZ" sz="2000" dirty="0" smtClean="0"/>
              <a:t>   </a:t>
            </a:r>
            <a:r>
              <a:rPr lang="en-US" sz="2000" dirty="0" smtClean="0"/>
              <a:t> </a:t>
            </a:r>
            <a:r>
              <a:rPr lang="cs-CZ" sz="2000" dirty="0" smtClean="0"/>
              <a:t>  </a:t>
            </a:r>
            <a:r>
              <a:rPr lang="en-US" sz="2000" dirty="0"/>
              <a:t>is the width of the spectral interval</a:t>
            </a:r>
            <a:endParaRPr lang="en-US" sz="2000" dirty="0" smtClean="0"/>
          </a:p>
        </p:txBody>
      </p:sp>
      <p:graphicFrame>
        <p:nvGraphicFramePr>
          <p:cNvPr id="48136" name="Object 8"/>
          <p:cNvGraphicFramePr>
            <a:graphicFrameLocks noChangeAspect="1"/>
          </p:cNvGraphicFramePr>
          <p:nvPr>
            <p:extLst>
              <p:ext uri="{D42A27DB-BD31-4B8C-83A1-F6EECF244321}">
                <p14:modId xmlns:p14="http://schemas.microsoft.com/office/powerpoint/2010/main" val="747132351"/>
              </p:ext>
            </p:extLst>
          </p:nvPr>
        </p:nvGraphicFramePr>
        <p:xfrm>
          <a:off x="1325830" y="4797152"/>
          <a:ext cx="360040" cy="334398"/>
        </p:xfrm>
        <a:graphic>
          <a:graphicData uri="http://schemas.openxmlformats.org/presentationml/2006/ole">
            <mc:AlternateContent xmlns:mc="http://schemas.openxmlformats.org/markup-compatibility/2006">
              <mc:Choice xmlns:v="urn:schemas-microsoft-com:vml" Requires="v">
                <p:oleObj spid="_x0000_s48367" name="Rovnice" r:id="rId7" imgW="241091" imgH="177646" progId="Equation.3">
                  <p:embed/>
                </p:oleObj>
              </mc:Choice>
              <mc:Fallback>
                <p:oleObj name="Rovnice" r:id="rId7" imgW="241091" imgH="177646"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830" y="4797152"/>
                        <a:ext cx="360040" cy="3343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bdélník 20"/>
          <p:cNvSpPr/>
          <p:nvPr/>
        </p:nvSpPr>
        <p:spPr>
          <a:xfrm>
            <a:off x="467544" y="5229200"/>
            <a:ext cx="7344816" cy="1015663"/>
          </a:xfrm>
          <a:prstGeom prst="rect">
            <a:avLst/>
          </a:prstGeom>
        </p:spPr>
        <p:txBody>
          <a:bodyPr wrap="square">
            <a:spAutoFit/>
          </a:bodyPr>
          <a:lstStyle/>
          <a:p>
            <a:r>
              <a:rPr lang="en-US" sz="2000" b="1" dirty="0">
                <a:solidFill>
                  <a:srgbClr val="000099"/>
                </a:solidFill>
              </a:rPr>
              <a:t>In general, coherence can be understood as the ability of radiation to interfere with relative time shifts of the emitted radiation</a:t>
            </a:r>
            <a:endParaRPr lang="cs-CZ"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4294967295"/>
          </p:nvPr>
        </p:nvSpPr>
        <p:spPr>
          <a:xfrm>
            <a:off x="6553200" y="6243638"/>
            <a:ext cx="2133600" cy="457200"/>
          </a:xfrm>
          <a:prstGeom prst="rect">
            <a:avLst/>
          </a:prstGeom>
        </p:spPr>
        <p:txBody>
          <a:bodyPr/>
          <a:lstStyle/>
          <a:p>
            <a:pPr>
              <a:defRPr/>
            </a:pPr>
            <a:fld id="{1CE5CD54-EC85-4097-96A2-50CF8CED5A52}" type="slidenum">
              <a:rPr lang="en-US" smtClean="0"/>
              <a:pPr>
                <a:defRPr/>
              </a:pPr>
              <a:t>4</a:t>
            </a:fld>
            <a:endParaRPr lang="en-US" dirty="0"/>
          </a:p>
        </p:txBody>
      </p:sp>
      <p:sp>
        <p:nvSpPr>
          <p:cNvPr id="9218" name="AutoShape 2"/>
          <p:cNvSpPr>
            <a:spLocks noGrp="1" noChangeAspect="1" noChangeArrowheads="1"/>
          </p:cNvSpPr>
          <p:nvPr>
            <p:ph type="title"/>
          </p:nvPr>
        </p:nvSpPr>
        <p:spPr/>
        <p:txBody>
          <a:bodyPr>
            <a:normAutofit/>
          </a:bodyPr>
          <a:lstStyle/>
          <a:p>
            <a:pPr eaLnBrk="1" hangingPunct="1">
              <a:defRPr/>
            </a:pPr>
            <a:r>
              <a:rPr lang="en-US" sz="3200" dirty="0" smtClean="0"/>
              <a:t>Lasers – Light Amplification by Stimulated Emission of Radiation</a:t>
            </a:r>
          </a:p>
        </p:txBody>
      </p:sp>
      <p:sp>
        <p:nvSpPr>
          <p:cNvPr id="9220" name="AutoShape 4"/>
          <p:cNvSpPr>
            <a:spLocks noGrp="1" noChangeAspect="1" noChangeArrowheads="1"/>
          </p:cNvSpPr>
          <p:nvPr>
            <p:ph type="body" idx="1"/>
          </p:nvPr>
        </p:nvSpPr>
        <p:spPr>
          <a:xfrm>
            <a:off x="457200" y="2132856"/>
            <a:ext cx="7467600" cy="4341096"/>
          </a:xfrm>
        </p:spPr>
        <p:txBody>
          <a:bodyPr>
            <a:normAutofit/>
          </a:bodyPr>
          <a:lstStyle/>
          <a:p>
            <a:pPr>
              <a:lnSpc>
                <a:spcPct val="90000"/>
              </a:lnSpc>
              <a:defRPr/>
            </a:pPr>
            <a:r>
              <a:rPr lang="en-US" sz="2800" dirty="0" smtClean="0"/>
              <a:t>Spectral range 1 mm – 50 nm, (experimentally) X ray range up to 1 nm, extreme experiments up to 0,01 nm –radiation generators especially (</a:t>
            </a:r>
            <a:r>
              <a:rPr lang="en-US" sz="2800" dirty="0" err="1" smtClean="0"/>
              <a:t>XASER</a:t>
            </a:r>
            <a:r>
              <a:rPr lang="en-US" sz="2800" dirty="0" smtClean="0"/>
              <a:t>)</a:t>
            </a:r>
          </a:p>
          <a:p>
            <a:pPr eaLnBrk="1" hangingPunct="1">
              <a:lnSpc>
                <a:spcPct val="90000"/>
              </a:lnSpc>
              <a:defRPr/>
            </a:pPr>
            <a:endParaRPr lang="en-US" sz="2800" dirty="0" smtClean="0"/>
          </a:p>
          <a:p>
            <a:pPr>
              <a:lnSpc>
                <a:spcPct val="90000"/>
              </a:lnSpc>
              <a:defRPr/>
            </a:pPr>
            <a:r>
              <a:rPr lang="en-US" sz="2800" dirty="0" smtClean="0"/>
              <a:t>For sub millimeter wave range MASERS (Microwave Amplification by Stimulated Emission of Radiation) - mainly as low noise radio signal amplifiers</a:t>
            </a:r>
          </a:p>
          <a:p>
            <a:pPr eaLnBrk="1" hangingPunct="1">
              <a:lnSpc>
                <a:spcPct val="90000"/>
              </a:lnSpc>
              <a:buFont typeface="Wingdings" pitchFamily="2" charset="2"/>
              <a:buNone/>
              <a:defRPr/>
            </a:pPr>
            <a:r>
              <a:rPr lang="en-US" sz="2800" dirty="0" smtClean="0"/>
              <a:t>	</a:t>
            </a:r>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en-US" dirty="0" smtClean="0"/>
              <a:t>Brewster’s angle</a:t>
            </a:r>
            <a:endParaRPr lang="en-US" dirty="0"/>
          </a:p>
        </p:txBody>
      </p:sp>
      <p:sp>
        <p:nvSpPr>
          <p:cNvPr id="4" name="Zástupný symbol pro datum 3"/>
          <p:cNvSpPr>
            <a:spLocks noGrp="1"/>
          </p:cNvSpPr>
          <p:nvPr>
            <p:ph type="dt" sz="half" idx="14"/>
          </p:nvPr>
        </p:nvSpPr>
        <p:spPr/>
        <p:txBody>
          <a:bodyPr/>
          <a:lstStyle/>
          <a:p>
            <a:r>
              <a:rPr lang="en-US" dirty="0" smtClean="0"/>
              <a:t>2010</a:t>
            </a:r>
            <a:endParaRPr lang="en-US" dirty="0"/>
          </a:p>
        </p:txBody>
      </p:sp>
      <p:sp>
        <p:nvSpPr>
          <p:cNvPr id="5" name="Zástupný symbol pro číslo snímku 4"/>
          <p:cNvSpPr>
            <a:spLocks noGrp="1"/>
          </p:cNvSpPr>
          <p:nvPr>
            <p:ph type="sldNum" sz="quarter" idx="15"/>
          </p:nvPr>
        </p:nvSpPr>
        <p:spPr/>
        <p:txBody>
          <a:bodyPr/>
          <a:lstStyle/>
          <a:p>
            <a:fld id="{A229F504-3BAF-467C-8F21-334C0A71552D}" type="slidenum">
              <a:rPr lang="en-US" smtClean="0"/>
              <a:pPr/>
              <a:t>40</a:t>
            </a:fld>
            <a:endParaRPr lang="en-US" dirty="0"/>
          </a:p>
        </p:txBody>
      </p:sp>
      <p:sp>
        <p:nvSpPr>
          <p:cNvPr id="6" name="Zástupný symbol pro zápatí 5"/>
          <p:cNvSpPr>
            <a:spLocks noGrp="1"/>
          </p:cNvSpPr>
          <p:nvPr>
            <p:ph type="ftr" sz="quarter" idx="16"/>
          </p:nvPr>
        </p:nvSpPr>
        <p:spPr/>
        <p:txBody>
          <a:bodyPr/>
          <a:lstStyle/>
          <a:p>
            <a:r>
              <a:rPr lang="en-US" dirty="0" smtClean="0"/>
              <a:t>prof. </a:t>
            </a:r>
            <a:r>
              <a:rPr lang="en-US" dirty="0" err="1" smtClean="0"/>
              <a:t>Otruba</a:t>
            </a:r>
            <a:endParaRPr lang="en-US" dirty="0"/>
          </a:p>
        </p:txBody>
      </p:sp>
      <p:pic>
        <p:nvPicPr>
          <p:cNvPr id="7" name="Picture 4"/>
          <p:cNvPicPr>
            <a:picLocks noGrp="1" noChangeAspect="1" noChangeArrowheads="1"/>
          </p:cNvPicPr>
          <p:nvPr>
            <p:ph sz="quarter" idx="1"/>
          </p:nvPr>
        </p:nvPicPr>
        <p:blipFill>
          <a:blip r:embed="rId3" cstate="print"/>
          <a:srcRect/>
          <a:stretch>
            <a:fillRect/>
          </a:stretch>
        </p:blipFill>
        <p:spPr>
          <a:xfrm>
            <a:off x="467544" y="4839181"/>
            <a:ext cx="7467600" cy="1470139"/>
          </a:xfrm>
          <a:noFill/>
          <a:ln/>
        </p:spPr>
      </p:pic>
      <p:sp>
        <p:nvSpPr>
          <p:cNvPr id="8" name="TextovéPole 7"/>
          <p:cNvSpPr txBox="1"/>
          <p:nvPr/>
        </p:nvSpPr>
        <p:spPr>
          <a:xfrm>
            <a:off x="467545" y="1268760"/>
            <a:ext cx="8064896" cy="2031325"/>
          </a:xfrm>
          <a:prstGeom prst="rect">
            <a:avLst/>
          </a:prstGeom>
          <a:noFill/>
        </p:spPr>
        <p:txBody>
          <a:bodyPr wrap="square" rtlCol="0">
            <a:spAutoFit/>
          </a:bodyPr>
          <a:lstStyle/>
          <a:p>
            <a:r>
              <a:rPr lang="en-US" dirty="0" smtClean="0"/>
              <a:t>Exit windows separating the low pressure area from the atmosphere</a:t>
            </a:r>
          </a:p>
          <a:p>
            <a:r>
              <a:rPr lang="en-US" dirty="0" smtClean="0"/>
              <a:t>they are inclined at </a:t>
            </a:r>
            <a:r>
              <a:rPr lang="en-US" b="1" dirty="0" smtClean="0"/>
              <a:t>Brewster's angle </a:t>
            </a:r>
            <a:r>
              <a:rPr lang="en-US" dirty="0" smtClean="0"/>
              <a:t>to form a lossless optical feedthrough, which, as a by-product, causes the output radiation to be linearly polarized, a feature useful for a variety of applications. </a:t>
            </a:r>
          </a:p>
          <a:p>
            <a:r>
              <a:rPr lang="en-US" dirty="0" smtClean="0"/>
              <a:t>For the size of the Brewster angle, it can be deduced from the Fresnel equations (indicating the intensity of the reflected and refracted light) that</a:t>
            </a:r>
            <a:r>
              <a:rPr lang="en-US" dirty="0" smtClean="0"/>
              <a:t>:</a:t>
            </a:r>
            <a:endParaRPr lang="en-US" dirty="0"/>
          </a:p>
        </p:txBody>
      </p:sp>
      <p:graphicFrame>
        <p:nvGraphicFramePr>
          <p:cNvPr id="47106" name="Object 2"/>
          <p:cNvGraphicFramePr>
            <a:graphicFrameLocks noChangeAspect="1"/>
          </p:cNvGraphicFramePr>
          <p:nvPr>
            <p:extLst>
              <p:ext uri="{D42A27DB-BD31-4B8C-83A1-F6EECF244321}">
                <p14:modId xmlns:p14="http://schemas.microsoft.com/office/powerpoint/2010/main" val="2773543462"/>
              </p:ext>
            </p:extLst>
          </p:nvPr>
        </p:nvGraphicFramePr>
        <p:xfrm>
          <a:off x="3347864" y="3249290"/>
          <a:ext cx="1439862" cy="539750"/>
        </p:xfrm>
        <a:graphic>
          <a:graphicData uri="http://schemas.openxmlformats.org/presentationml/2006/ole">
            <mc:AlternateContent xmlns:mc="http://schemas.openxmlformats.org/markup-compatibility/2006">
              <mc:Choice xmlns:v="urn:schemas-microsoft-com:vml" Requires="v">
                <p:oleObj spid="_x0000_s47183" name="Rovnice" r:id="rId4" imgW="685800" imgH="254000" progId="Equation.3">
                  <p:embed/>
                </p:oleObj>
              </mc:Choice>
              <mc:Fallback>
                <p:oleObj name="Rovnice" r:id="rId4" imgW="685800" imgH="254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249290"/>
                        <a:ext cx="143986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bdélník 9"/>
          <p:cNvSpPr/>
          <p:nvPr/>
        </p:nvSpPr>
        <p:spPr>
          <a:xfrm>
            <a:off x="467544" y="3934797"/>
            <a:ext cx="8064896" cy="646331"/>
          </a:xfrm>
          <a:prstGeom prst="rect">
            <a:avLst/>
          </a:prstGeom>
        </p:spPr>
        <p:txBody>
          <a:bodyPr wrap="square">
            <a:spAutoFit/>
          </a:bodyPr>
          <a:lstStyle/>
          <a:p>
            <a:r>
              <a:rPr lang="en-US" dirty="0" smtClean="0"/>
              <a:t>Where α</a:t>
            </a:r>
            <a:r>
              <a:rPr lang="en-US" baseline="-25000" dirty="0" smtClean="0"/>
              <a:t>B</a:t>
            </a:r>
            <a:r>
              <a:rPr lang="en-US" dirty="0" smtClean="0"/>
              <a:t> </a:t>
            </a:r>
            <a:r>
              <a:rPr lang="en-US" dirty="0" smtClean="0"/>
              <a:t>is the value of the Brewster angle and </a:t>
            </a:r>
            <a:r>
              <a:rPr lang="en-US" i="1" dirty="0" smtClean="0"/>
              <a:t>n</a:t>
            </a:r>
            <a:r>
              <a:rPr lang="en-US" dirty="0" smtClean="0"/>
              <a:t> </a:t>
            </a:r>
            <a:r>
              <a:rPr lang="en-US" b="1" dirty="0" smtClean="0"/>
              <a:t>relative refractive index between input and output medium.</a:t>
            </a:r>
            <a:endParaRPr lang="en-US" dirty="0"/>
          </a:p>
        </p:txBody>
      </p:sp>
      <p:sp>
        <p:nvSpPr>
          <p:cNvPr id="3" name="TextovéPole 2"/>
          <p:cNvSpPr txBox="1"/>
          <p:nvPr/>
        </p:nvSpPr>
        <p:spPr>
          <a:xfrm>
            <a:off x="2339752" y="5733256"/>
            <a:ext cx="2880320" cy="276999"/>
          </a:xfrm>
          <a:prstGeom prst="rect">
            <a:avLst/>
          </a:prstGeom>
          <a:solidFill>
            <a:schemeClr val="bg1"/>
          </a:solidFill>
        </p:spPr>
        <p:txBody>
          <a:bodyPr wrap="square" rtlCol="0">
            <a:spAutoFit/>
          </a:bodyPr>
          <a:lstStyle/>
          <a:p>
            <a:r>
              <a:rPr lang="en-US" sz="1200" dirty="0" smtClean="0"/>
              <a:t>discharge tube with active medium</a:t>
            </a:r>
            <a:endParaRPr lang="en-US" sz="1200" dirty="0"/>
          </a:p>
        </p:txBody>
      </p:sp>
      <p:sp>
        <p:nvSpPr>
          <p:cNvPr id="9" name="TextovéPole 8"/>
          <p:cNvSpPr txBox="1"/>
          <p:nvPr/>
        </p:nvSpPr>
        <p:spPr>
          <a:xfrm>
            <a:off x="5580112" y="6021288"/>
            <a:ext cx="1079142" cy="276999"/>
          </a:xfrm>
          <a:prstGeom prst="rect">
            <a:avLst/>
          </a:prstGeom>
          <a:solidFill>
            <a:schemeClr val="bg1"/>
          </a:solidFill>
        </p:spPr>
        <p:txBody>
          <a:bodyPr wrap="none" rtlCol="0">
            <a:spAutoFit/>
          </a:bodyPr>
          <a:lstStyle/>
          <a:p>
            <a:r>
              <a:rPr lang="en-US" sz="1200" dirty="0" smtClean="0"/>
              <a:t>polarization</a:t>
            </a:r>
            <a:endParaRPr lang="en-US"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008063" y="276225"/>
            <a:ext cx="7124700" cy="892175"/>
          </a:xfrm>
          <a:gradFill rotWithShape="0">
            <a:gsLst>
              <a:gs pos="0">
                <a:srgbClr val="66FFFF">
                  <a:gamma/>
                  <a:shade val="46275"/>
                  <a:invGamma/>
                </a:srgbClr>
              </a:gs>
              <a:gs pos="50000">
                <a:srgbClr val="66FFFF"/>
              </a:gs>
              <a:gs pos="100000">
                <a:srgbClr val="66FFFF">
                  <a:gamma/>
                  <a:shade val="46275"/>
                  <a:invGamma/>
                </a:srgbClr>
              </a:gs>
            </a:gsLst>
            <a:lin ang="5400000" scaled="1"/>
          </a:gradFill>
          <a:ln/>
        </p:spPr>
        <p:txBody>
          <a:bodyPr/>
          <a:lstStyle/>
          <a:p>
            <a:r>
              <a:rPr lang="cs-CZ" dirty="0"/>
              <a:t>He – Ne </a:t>
            </a:r>
            <a:r>
              <a:rPr lang="cs-CZ" dirty="0" smtClean="0"/>
              <a:t>and </a:t>
            </a:r>
            <a:r>
              <a:rPr lang="cs-CZ" dirty="0" err="1"/>
              <a:t>CO</a:t>
            </a:r>
            <a:r>
              <a:rPr lang="cs-CZ" baseline="-25000" dirty="0" err="1"/>
              <a:t>2</a:t>
            </a:r>
            <a:r>
              <a:rPr lang="cs-CZ" dirty="0"/>
              <a:t> laser</a:t>
            </a:r>
          </a:p>
        </p:txBody>
      </p:sp>
      <p:sp>
        <p:nvSpPr>
          <p:cNvPr id="120835" name="Freeform 3"/>
          <p:cNvSpPr>
            <a:spLocks/>
          </p:cNvSpPr>
          <p:nvPr/>
        </p:nvSpPr>
        <p:spPr bwMode="auto">
          <a:xfrm>
            <a:off x="800100" y="1965325"/>
            <a:ext cx="2959100" cy="550863"/>
          </a:xfrm>
          <a:custGeom>
            <a:avLst/>
            <a:gdLst/>
            <a:ahLst/>
            <a:cxnLst>
              <a:cxn ang="0">
                <a:pos x="72" y="0"/>
              </a:cxn>
              <a:cxn ang="0">
                <a:pos x="1864" y="0"/>
              </a:cxn>
              <a:cxn ang="0">
                <a:pos x="1663" y="347"/>
              </a:cxn>
              <a:cxn ang="0">
                <a:pos x="200" y="347"/>
              </a:cxn>
              <a:cxn ang="0">
                <a:pos x="0" y="0"/>
              </a:cxn>
              <a:cxn ang="0">
                <a:pos x="72" y="0"/>
              </a:cxn>
            </a:cxnLst>
            <a:rect l="0" t="0" r="r" b="b"/>
            <a:pathLst>
              <a:path w="1864" h="347">
                <a:moveTo>
                  <a:pt x="72" y="0"/>
                </a:moveTo>
                <a:lnTo>
                  <a:pt x="1864" y="0"/>
                </a:lnTo>
                <a:lnTo>
                  <a:pt x="1663" y="347"/>
                </a:lnTo>
                <a:lnTo>
                  <a:pt x="200" y="347"/>
                </a:lnTo>
                <a:lnTo>
                  <a:pt x="0" y="0"/>
                </a:lnTo>
                <a:lnTo>
                  <a:pt x="72" y="0"/>
                </a:lnTo>
                <a:close/>
              </a:path>
            </a:pathLst>
          </a:custGeom>
          <a:solidFill>
            <a:srgbClr val="CCFFFF"/>
          </a:solidFill>
          <a:ln w="38100" cmpd="sng">
            <a:solidFill>
              <a:schemeClr val="accent2"/>
            </a:solidFill>
            <a:round/>
            <a:headEnd/>
            <a:tailEnd/>
          </a:ln>
          <a:effectLst/>
        </p:spPr>
        <p:txBody>
          <a:bodyPr/>
          <a:lstStyle/>
          <a:p>
            <a:endParaRPr lang="cs-CZ"/>
          </a:p>
        </p:txBody>
      </p:sp>
      <p:sp>
        <p:nvSpPr>
          <p:cNvPr id="120836" name="Text Box 4"/>
          <p:cNvSpPr txBox="1">
            <a:spLocks noChangeArrowheads="1"/>
          </p:cNvSpPr>
          <p:nvPr/>
        </p:nvSpPr>
        <p:spPr bwMode="auto">
          <a:xfrm>
            <a:off x="4713288" y="1552575"/>
            <a:ext cx="2916183" cy="646331"/>
          </a:xfrm>
          <a:prstGeom prst="rect">
            <a:avLst/>
          </a:prstGeom>
          <a:noFill/>
          <a:ln w="9525">
            <a:noFill/>
            <a:miter lim="800000"/>
            <a:headEnd/>
            <a:tailEnd/>
          </a:ln>
          <a:effectLst/>
        </p:spPr>
        <p:txBody>
          <a:bodyPr wrap="none">
            <a:spAutoFit/>
          </a:bodyPr>
          <a:lstStyle/>
          <a:p>
            <a:r>
              <a:rPr lang="en-US" dirty="0">
                <a:solidFill>
                  <a:schemeClr val="accent2"/>
                </a:solidFill>
                <a:latin typeface="Times New Roman" pitchFamily="18" charset="0"/>
              </a:rPr>
              <a:t>Energy scheme of excitation</a:t>
            </a:r>
          </a:p>
          <a:p>
            <a:r>
              <a:rPr lang="en-US" dirty="0">
                <a:solidFill>
                  <a:schemeClr val="accent2"/>
                </a:solidFill>
                <a:latin typeface="Times New Roman" pitchFamily="18" charset="0"/>
              </a:rPr>
              <a:t>(so-called three-level system)</a:t>
            </a:r>
            <a:endParaRPr lang="cs-CZ" dirty="0">
              <a:solidFill>
                <a:schemeClr val="accent2"/>
              </a:solidFill>
              <a:latin typeface="Times New Roman" pitchFamily="18" charset="0"/>
            </a:endParaRPr>
          </a:p>
        </p:txBody>
      </p:sp>
      <p:sp>
        <p:nvSpPr>
          <p:cNvPr id="120837" name="Line 5"/>
          <p:cNvSpPr>
            <a:spLocks noChangeShapeType="1"/>
          </p:cNvSpPr>
          <p:nvPr/>
        </p:nvSpPr>
        <p:spPr bwMode="auto">
          <a:xfrm>
            <a:off x="508000" y="2298700"/>
            <a:ext cx="3860800" cy="0"/>
          </a:xfrm>
          <a:prstGeom prst="line">
            <a:avLst/>
          </a:prstGeom>
          <a:noFill/>
          <a:ln w="9525">
            <a:solidFill>
              <a:srgbClr val="FF0000"/>
            </a:solidFill>
            <a:round/>
            <a:headEnd type="triangle" w="med" len="med"/>
            <a:tailEnd type="triangle" w="med" len="med"/>
          </a:ln>
          <a:effectLst/>
        </p:spPr>
        <p:txBody>
          <a:bodyPr/>
          <a:lstStyle/>
          <a:p>
            <a:endParaRPr lang="cs-CZ"/>
          </a:p>
        </p:txBody>
      </p:sp>
      <p:sp>
        <p:nvSpPr>
          <p:cNvPr id="120838" name="Line 6"/>
          <p:cNvSpPr>
            <a:spLocks noChangeShapeType="1"/>
          </p:cNvSpPr>
          <p:nvPr/>
        </p:nvSpPr>
        <p:spPr bwMode="auto">
          <a:xfrm flipV="1">
            <a:off x="1001713" y="1398588"/>
            <a:ext cx="101600" cy="885825"/>
          </a:xfrm>
          <a:prstGeom prst="line">
            <a:avLst/>
          </a:prstGeom>
          <a:noFill/>
          <a:ln w="9525">
            <a:solidFill>
              <a:srgbClr val="FF0000"/>
            </a:solidFill>
            <a:round/>
            <a:headEnd/>
            <a:tailEnd type="triangle" w="med" len="med"/>
          </a:ln>
          <a:effectLst/>
        </p:spPr>
        <p:txBody>
          <a:bodyPr/>
          <a:lstStyle/>
          <a:p>
            <a:endParaRPr lang="cs-CZ"/>
          </a:p>
        </p:txBody>
      </p:sp>
      <p:sp>
        <p:nvSpPr>
          <p:cNvPr id="120839" name="Line 7"/>
          <p:cNvSpPr>
            <a:spLocks noChangeShapeType="1"/>
          </p:cNvSpPr>
          <p:nvPr/>
        </p:nvSpPr>
        <p:spPr bwMode="auto">
          <a:xfrm flipH="1" flipV="1">
            <a:off x="3324225" y="1528763"/>
            <a:ext cx="203200" cy="769937"/>
          </a:xfrm>
          <a:prstGeom prst="line">
            <a:avLst/>
          </a:prstGeom>
          <a:noFill/>
          <a:ln w="9525">
            <a:solidFill>
              <a:srgbClr val="FF0000"/>
            </a:solidFill>
            <a:round/>
            <a:headEnd/>
            <a:tailEnd type="triangle" w="med" len="med"/>
          </a:ln>
          <a:effectLst/>
        </p:spPr>
        <p:txBody>
          <a:bodyPr/>
          <a:lstStyle/>
          <a:p>
            <a:endParaRPr lang="cs-CZ"/>
          </a:p>
        </p:txBody>
      </p:sp>
      <p:sp>
        <p:nvSpPr>
          <p:cNvPr id="120840" name="Line 8"/>
          <p:cNvSpPr>
            <a:spLocks noChangeShapeType="1"/>
          </p:cNvSpPr>
          <p:nvPr/>
        </p:nvSpPr>
        <p:spPr bwMode="auto">
          <a:xfrm flipV="1">
            <a:off x="1016000" y="1804988"/>
            <a:ext cx="638175" cy="479425"/>
          </a:xfrm>
          <a:prstGeom prst="line">
            <a:avLst/>
          </a:prstGeom>
          <a:noFill/>
          <a:ln w="9525">
            <a:solidFill>
              <a:schemeClr val="tx1"/>
            </a:solidFill>
            <a:prstDash val="dash"/>
            <a:round/>
            <a:headEnd/>
            <a:tailEnd/>
          </a:ln>
          <a:effectLst/>
        </p:spPr>
        <p:txBody>
          <a:bodyPr/>
          <a:lstStyle/>
          <a:p>
            <a:endParaRPr lang="cs-CZ"/>
          </a:p>
        </p:txBody>
      </p:sp>
      <p:sp>
        <p:nvSpPr>
          <p:cNvPr id="120841" name="Line 9"/>
          <p:cNvSpPr>
            <a:spLocks noChangeShapeType="1"/>
          </p:cNvSpPr>
          <p:nvPr/>
        </p:nvSpPr>
        <p:spPr bwMode="auto">
          <a:xfrm flipH="1" flipV="1">
            <a:off x="2879725" y="1755775"/>
            <a:ext cx="654050" cy="536575"/>
          </a:xfrm>
          <a:prstGeom prst="line">
            <a:avLst/>
          </a:prstGeom>
          <a:noFill/>
          <a:ln w="9525">
            <a:solidFill>
              <a:schemeClr val="tx1"/>
            </a:solidFill>
            <a:prstDash val="dash"/>
            <a:round/>
            <a:headEnd/>
            <a:tailEnd/>
          </a:ln>
          <a:effectLst/>
        </p:spPr>
        <p:txBody>
          <a:bodyPr/>
          <a:lstStyle/>
          <a:p>
            <a:endParaRPr lang="cs-CZ"/>
          </a:p>
        </p:txBody>
      </p:sp>
      <p:sp>
        <p:nvSpPr>
          <p:cNvPr id="120842" name="Freeform 10"/>
          <p:cNvSpPr>
            <a:spLocks/>
          </p:cNvSpPr>
          <p:nvPr/>
        </p:nvSpPr>
        <p:spPr bwMode="auto">
          <a:xfrm>
            <a:off x="1349375" y="2036763"/>
            <a:ext cx="101600" cy="247650"/>
          </a:xfrm>
          <a:custGeom>
            <a:avLst/>
            <a:gdLst/>
            <a:ahLst/>
            <a:cxnLst>
              <a:cxn ang="0">
                <a:pos x="0" y="0"/>
              </a:cxn>
              <a:cxn ang="0">
                <a:pos x="37" y="55"/>
              </a:cxn>
              <a:cxn ang="0">
                <a:pos x="64" y="128"/>
              </a:cxn>
            </a:cxnLst>
            <a:rect l="0" t="0" r="r" b="b"/>
            <a:pathLst>
              <a:path w="64" h="128">
                <a:moveTo>
                  <a:pt x="0" y="0"/>
                </a:moveTo>
                <a:cubicBezTo>
                  <a:pt x="13" y="17"/>
                  <a:pt x="26" y="34"/>
                  <a:pt x="37" y="55"/>
                </a:cubicBezTo>
                <a:cubicBezTo>
                  <a:pt x="48" y="76"/>
                  <a:pt x="61" y="111"/>
                  <a:pt x="64" y="128"/>
                </a:cubicBezTo>
              </a:path>
            </a:pathLst>
          </a:custGeom>
          <a:noFill/>
          <a:ln w="9525">
            <a:solidFill>
              <a:schemeClr val="tx1"/>
            </a:solidFill>
            <a:round/>
            <a:headEnd type="arrow" w="med" len="med"/>
            <a:tailEnd type="arrow" w="med" len="med"/>
          </a:ln>
          <a:effectLst/>
        </p:spPr>
        <p:txBody>
          <a:bodyPr/>
          <a:lstStyle/>
          <a:p>
            <a:endParaRPr lang="cs-CZ"/>
          </a:p>
        </p:txBody>
      </p:sp>
      <p:sp>
        <p:nvSpPr>
          <p:cNvPr id="120843" name="Text Box 11"/>
          <p:cNvSpPr txBox="1">
            <a:spLocks noChangeArrowheads="1"/>
          </p:cNvSpPr>
          <p:nvPr/>
        </p:nvSpPr>
        <p:spPr bwMode="auto">
          <a:xfrm>
            <a:off x="1447800" y="1895475"/>
            <a:ext cx="430213" cy="366713"/>
          </a:xfrm>
          <a:prstGeom prst="rect">
            <a:avLst/>
          </a:prstGeom>
          <a:noFill/>
          <a:ln w="9525">
            <a:noFill/>
            <a:miter lim="800000"/>
            <a:headEnd/>
            <a:tailEnd/>
          </a:ln>
          <a:effectLst/>
        </p:spPr>
        <p:txBody>
          <a:bodyPr>
            <a:spAutoFit/>
          </a:bodyPr>
          <a:lstStyle/>
          <a:p>
            <a:r>
              <a:rPr lang="cs-CZ" sz="1800">
                <a:latin typeface="Symbol" pitchFamily="18" charset="2"/>
              </a:rPr>
              <a:t>a</a:t>
            </a:r>
            <a:r>
              <a:rPr lang="cs-CZ" sz="1800" baseline="-25000">
                <a:latin typeface="Symbol" pitchFamily="18" charset="2"/>
              </a:rPr>
              <a:t>B</a:t>
            </a:r>
            <a:endParaRPr lang="cs-CZ" sz="1800">
              <a:latin typeface="Symbol" pitchFamily="18" charset="2"/>
            </a:endParaRPr>
          </a:p>
        </p:txBody>
      </p:sp>
      <p:sp>
        <p:nvSpPr>
          <p:cNvPr id="120844" name="Text Box 12"/>
          <p:cNvSpPr txBox="1">
            <a:spLocks noChangeArrowheads="1"/>
          </p:cNvSpPr>
          <p:nvPr/>
        </p:nvSpPr>
        <p:spPr bwMode="auto">
          <a:xfrm>
            <a:off x="200025" y="2655888"/>
            <a:ext cx="3670300" cy="2862322"/>
          </a:xfrm>
          <a:prstGeom prst="rect">
            <a:avLst/>
          </a:prstGeom>
          <a:noFill/>
          <a:ln w="9525">
            <a:noFill/>
            <a:miter lim="800000"/>
            <a:headEnd/>
            <a:tailEnd/>
          </a:ln>
          <a:effectLst/>
        </p:spPr>
        <p:txBody>
          <a:bodyPr>
            <a:spAutoFit/>
          </a:bodyPr>
          <a:lstStyle/>
          <a:p>
            <a:pPr marL="457200" indent="-457200">
              <a:buFontTx/>
              <a:buAutoNum type="arabicPeriod"/>
            </a:pPr>
            <a:r>
              <a:rPr lang="en-US" dirty="0">
                <a:solidFill>
                  <a:schemeClr val="accent2"/>
                </a:solidFill>
                <a:latin typeface="Times New Roman" pitchFamily="18" charset="0"/>
              </a:rPr>
              <a:t>If the exit windows are inclined at Brewster angle, the laser beam is linearly </a:t>
            </a:r>
            <a:r>
              <a:rPr lang="en-US" dirty="0" smtClean="0">
                <a:solidFill>
                  <a:schemeClr val="accent2"/>
                </a:solidFill>
                <a:latin typeface="Times New Roman" pitchFamily="18" charset="0"/>
              </a:rPr>
              <a:t>polarized</a:t>
            </a:r>
            <a:endParaRPr lang="cs-CZ" dirty="0" smtClean="0">
              <a:solidFill>
                <a:schemeClr val="accent2"/>
              </a:solidFill>
              <a:latin typeface="Times New Roman" pitchFamily="18" charset="0"/>
            </a:endParaRPr>
          </a:p>
          <a:p>
            <a:pPr marL="457200" indent="-457200">
              <a:buFontTx/>
              <a:buAutoNum type="arabicPeriod"/>
            </a:pPr>
            <a:r>
              <a:rPr lang="en-US" dirty="0">
                <a:solidFill>
                  <a:schemeClr val="accent2"/>
                </a:solidFill>
                <a:latin typeface="Times New Roman" pitchFamily="18" charset="0"/>
              </a:rPr>
              <a:t>Glass discharge tube filled with He (pressure about </a:t>
            </a:r>
            <a:r>
              <a:rPr lang="en-US" dirty="0" smtClean="0">
                <a:solidFill>
                  <a:schemeClr val="accent2"/>
                </a:solidFill>
                <a:latin typeface="Times New Roman" pitchFamily="18" charset="0"/>
              </a:rPr>
              <a:t>100</a:t>
            </a:r>
            <a:r>
              <a:rPr lang="cs-CZ" dirty="0" smtClean="0">
                <a:solidFill>
                  <a:schemeClr val="accent2"/>
                </a:solidFill>
                <a:latin typeface="Times New Roman" pitchFamily="18" charset="0"/>
              </a:rPr>
              <a:t> </a:t>
            </a:r>
            <a:r>
              <a:rPr lang="en-US" dirty="0" smtClean="0">
                <a:solidFill>
                  <a:schemeClr val="accent2"/>
                </a:solidFill>
                <a:latin typeface="Times New Roman" pitchFamily="18" charset="0"/>
              </a:rPr>
              <a:t>Pa</a:t>
            </a:r>
            <a:r>
              <a:rPr lang="en-US" dirty="0">
                <a:solidFill>
                  <a:schemeClr val="accent2"/>
                </a:solidFill>
                <a:latin typeface="Times New Roman" pitchFamily="18" charset="0"/>
              </a:rPr>
              <a:t>) and </a:t>
            </a:r>
            <a:r>
              <a:rPr lang="en-US" dirty="0" smtClean="0">
                <a:solidFill>
                  <a:schemeClr val="accent2"/>
                </a:solidFill>
                <a:latin typeface="Times New Roman" pitchFamily="18" charset="0"/>
              </a:rPr>
              <a:t>N</a:t>
            </a:r>
            <a:r>
              <a:rPr lang="cs-CZ" dirty="0" smtClean="0">
                <a:solidFill>
                  <a:schemeClr val="accent2"/>
                </a:solidFill>
                <a:latin typeface="Times New Roman" pitchFamily="18" charset="0"/>
              </a:rPr>
              <a:t>e</a:t>
            </a:r>
            <a:r>
              <a:rPr lang="en-US" dirty="0" smtClean="0">
                <a:solidFill>
                  <a:schemeClr val="accent2"/>
                </a:solidFill>
                <a:latin typeface="Times New Roman" pitchFamily="18" charset="0"/>
              </a:rPr>
              <a:t> </a:t>
            </a:r>
            <a:r>
              <a:rPr lang="en-US" dirty="0">
                <a:solidFill>
                  <a:schemeClr val="accent2"/>
                </a:solidFill>
                <a:latin typeface="Times New Roman" pitchFamily="18" charset="0"/>
              </a:rPr>
              <a:t>(pressure about 10 Pa</a:t>
            </a:r>
            <a:r>
              <a:rPr lang="en-US" dirty="0" smtClean="0">
                <a:solidFill>
                  <a:schemeClr val="accent2"/>
                </a:solidFill>
                <a:latin typeface="Times New Roman" pitchFamily="18" charset="0"/>
              </a:rPr>
              <a:t>).</a:t>
            </a:r>
            <a:endParaRPr lang="cs-CZ" dirty="0" smtClean="0">
              <a:solidFill>
                <a:schemeClr val="accent2"/>
              </a:solidFill>
              <a:latin typeface="Times New Roman" pitchFamily="18" charset="0"/>
            </a:endParaRPr>
          </a:p>
          <a:p>
            <a:pPr marL="457200" indent="-457200">
              <a:buFontTx/>
              <a:buAutoNum type="arabicPeriod"/>
            </a:pPr>
            <a:r>
              <a:rPr lang="en-US" dirty="0">
                <a:solidFill>
                  <a:schemeClr val="accent2"/>
                </a:solidFill>
                <a:latin typeface="Times New Roman" pitchFamily="18" charset="0"/>
              </a:rPr>
              <a:t>For CO</a:t>
            </a:r>
            <a:r>
              <a:rPr lang="en-US" baseline="-25000" dirty="0">
                <a:solidFill>
                  <a:schemeClr val="accent2"/>
                </a:solidFill>
                <a:latin typeface="Times New Roman" pitchFamily="18" charset="0"/>
              </a:rPr>
              <a:t>2</a:t>
            </a:r>
            <a:r>
              <a:rPr lang="en-US" dirty="0">
                <a:solidFill>
                  <a:schemeClr val="accent2"/>
                </a:solidFill>
                <a:latin typeface="Times New Roman" pitchFamily="18" charset="0"/>
              </a:rPr>
              <a:t> laser: nitrogen takes over the function of  He and molecule of CO</a:t>
            </a:r>
            <a:r>
              <a:rPr lang="en-US" baseline="-25000" dirty="0">
                <a:solidFill>
                  <a:schemeClr val="accent2"/>
                </a:solidFill>
                <a:latin typeface="Times New Roman" pitchFamily="18" charset="0"/>
              </a:rPr>
              <a:t>2</a:t>
            </a:r>
            <a:r>
              <a:rPr lang="en-US" dirty="0">
                <a:solidFill>
                  <a:schemeClr val="accent2"/>
                </a:solidFill>
                <a:latin typeface="Times New Roman" pitchFamily="18" charset="0"/>
              </a:rPr>
              <a:t> takes over the function of neon </a:t>
            </a:r>
            <a:endParaRPr lang="cs-CZ" sz="1800" baseline="-25000" dirty="0">
              <a:solidFill>
                <a:schemeClr val="accent2"/>
              </a:solidFill>
              <a:latin typeface="Times New Roman" pitchFamily="18" charset="0"/>
            </a:endParaRPr>
          </a:p>
        </p:txBody>
      </p:sp>
      <p:sp>
        <p:nvSpPr>
          <p:cNvPr id="120845" name="Line 13"/>
          <p:cNvSpPr>
            <a:spLocks noChangeShapeType="1"/>
          </p:cNvSpPr>
          <p:nvPr/>
        </p:nvSpPr>
        <p:spPr bwMode="auto">
          <a:xfrm>
            <a:off x="4994275" y="4505325"/>
            <a:ext cx="957263" cy="1588"/>
          </a:xfrm>
          <a:prstGeom prst="line">
            <a:avLst/>
          </a:prstGeom>
          <a:noFill/>
          <a:ln w="28575">
            <a:solidFill>
              <a:schemeClr val="tx1"/>
            </a:solidFill>
            <a:round/>
            <a:headEnd/>
            <a:tailEnd/>
          </a:ln>
          <a:effectLst/>
        </p:spPr>
        <p:txBody>
          <a:bodyPr/>
          <a:lstStyle/>
          <a:p>
            <a:endParaRPr lang="cs-CZ"/>
          </a:p>
        </p:txBody>
      </p:sp>
      <p:sp>
        <p:nvSpPr>
          <p:cNvPr id="120846" name="Line 14"/>
          <p:cNvSpPr>
            <a:spLocks noChangeShapeType="1"/>
          </p:cNvSpPr>
          <p:nvPr/>
        </p:nvSpPr>
        <p:spPr bwMode="auto">
          <a:xfrm>
            <a:off x="7121525" y="4498975"/>
            <a:ext cx="957263" cy="1588"/>
          </a:xfrm>
          <a:prstGeom prst="line">
            <a:avLst/>
          </a:prstGeom>
          <a:noFill/>
          <a:ln w="28575">
            <a:solidFill>
              <a:schemeClr val="tx1"/>
            </a:solidFill>
            <a:round/>
            <a:headEnd/>
            <a:tailEnd/>
          </a:ln>
          <a:effectLst/>
        </p:spPr>
        <p:txBody>
          <a:bodyPr/>
          <a:lstStyle/>
          <a:p>
            <a:endParaRPr lang="cs-CZ"/>
          </a:p>
        </p:txBody>
      </p:sp>
      <p:sp>
        <p:nvSpPr>
          <p:cNvPr id="120847" name="Line 15"/>
          <p:cNvSpPr>
            <a:spLocks noChangeShapeType="1"/>
          </p:cNvSpPr>
          <p:nvPr/>
        </p:nvSpPr>
        <p:spPr bwMode="auto">
          <a:xfrm>
            <a:off x="5002213" y="3308350"/>
            <a:ext cx="957262" cy="1588"/>
          </a:xfrm>
          <a:prstGeom prst="line">
            <a:avLst/>
          </a:prstGeom>
          <a:noFill/>
          <a:ln w="19050">
            <a:solidFill>
              <a:schemeClr val="tx1"/>
            </a:solidFill>
            <a:round/>
            <a:headEnd/>
            <a:tailEnd/>
          </a:ln>
          <a:effectLst/>
        </p:spPr>
        <p:txBody>
          <a:bodyPr/>
          <a:lstStyle/>
          <a:p>
            <a:endParaRPr lang="cs-CZ"/>
          </a:p>
        </p:txBody>
      </p:sp>
      <p:sp>
        <p:nvSpPr>
          <p:cNvPr id="120848" name="Line 16"/>
          <p:cNvSpPr>
            <a:spLocks noChangeShapeType="1"/>
          </p:cNvSpPr>
          <p:nvPr/>
        </p:nvSpPr>
        <p:spPr bwMode="auto">
          <a:xfrm>
            <a:off x="7085013" y="3505200"/>
            <a:ext cx="957262" cy="1588"/>
          </a:xfrm>
          <a:prstGeom prst="line">
            <a:avLst/>
          </a:prstGeom>
          <a:noFill/>
          <a:ln w="19050">
            <a:solidFill>
              <a:schemeClr val="tx1"/>
            </a:solidFill>
            <a:round/>
            <a:headEnd/>
            <a:tailEnd/>
          </a:ln>
          <a:effectLst/>
        </p:spPr>
        <p:txBody>
          <a:bodyPr/>
          <a:lstStyle/>
          <a:p>
            <a:endParaRPr lang="cs-CZ"/>
          </a:p>
        </p:txBody>
      </p:sp>
      <p:sp>
        <p:nvSpPr>
          <p:cNvPr id="120849" name="Oval 17"/>
          <p:cNvSpPr>
            <a:spLocks noChangeArrowheads="1"/>
          </p:cNvSpPr>
          <p:nvPr/>
        </p:nvSpPr>
        <p:spPr bwMode="auto">
          <a:xfrm>
            <a:off x="5341938" y="3213100"/>
            <a:ext cx="217487"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50" name="Line 18"/>
          <p:cNvSpPr>
            <a:spLocks noChangeShapeType="1"/>
          </p:cNvSpPr>
          <p:nvPr/>
        </p:nvSpPr>
        <p:spPr bwMode="auto">
          <a:xfrm flipV="1">
            <a:off x="5443538" y="3430588"/>
            <a:ext cx="0" cy="1030287"/>
          </a:xfrm>
          <a:prstGeom prst="line">
            <a:avLst/>
          </a:prstGeom>
          <a:noFill/>
          <a:ln w="28575">
            <a:solidFill>
              <a:schemeClr val="accent2"/>
            </a:solidFill>
            <a:round/>
            <a:headEnd/>
            <a:tailEnd type="triangle" w="med" len="med"/>
          </a:ln>
          <a:effectLst/>
        </p:spPr>
        <p:txBody>
          <a:bodyPr/>
          <a:lstStyle/>
          <a:p>
            <a:endParaRPr lang="cs-CZ"/>
          </a:p>
        </p:txBody>
      </p:sp>
      <p:sp>
        <p:nvSpPr>
          <p:cNvPr id="120851" name="AutoShape 19"/>
          <p:cNvSpPr>
            <a:spLocks noChangeArrowheads="1"/>
          </p:cNvSpPr>
          <p:nvPr/>
        </p:nvSpPr>
        <p:spPr bwMode="auto">
          <a:xfrm>
            <a:off x="5645150" y="2746375"/>
            <a:ext cx="422275" cy="146050"/>
          </a:xfrm>
          <a:prstGeom prst="rightArrow">
            <a:avLst>
              <a:gd name="adj1" fmla="val 50000"/>
              <a:gd name="adj2" fmla="val 72283"/>
            </a:avLst>
          </a:prstGeom>
          <a:solidFill>
            <a:schemeClr val="accent1"/>
          </a:solidFill>
          <a:ln w="9525">
            <a:solidFill>
              <a:schemeClr val="tx1"/>
            </a:solidFill>
            <a:miter lim="800000"/>
            <a:headEnd/>
            <a:tailEnd/>
          </a:ln>
          <a:effectLst/>
        </p:spPr>
        <p:txBody>
          <a:bodyPr wrap="none" anchor="ctr"/>
          <a:lstStyle/>
          <a:p>
            <a:endParaRPr lang="cs-CZ"/>
          </a:p>
        </p:txBody>
      </p:sp>
      <p:sp>
        <p:nvSpPr>
          <p:cNvPr id="120852" name="Line 20"/>
          <p:cNvSpPr>
            <a:spLocks noChangeShapeType="1"/>
          </p:cNvSpPr>
          <p:nvPr/>
        </p:nvSpPr>
        <p:spPr bwMode="auto">
          <a:xfrm flipV="1">
            <a:off x="4848225" y="2865438"/>
            <a:ext cx="0" cy="1930400"/>
          </a:xfrm>
          <a:prstGeom prst="line">
            <a:avLst/>
          </a:prstGeom>
          <a:noFill/>
          <a:ln w="28575">
            <a:solidFill>
              <a:schemeClr val="tx1"/>
            </a:solidFill>
            <a:round/>
            <a:headEnd/>
            <a:tailEnd type="triangle" w="med" len="med"/>
          </a:ln>
          <a:effectLst/>
        </p:spPr>
        <p:txBody>
          <a:bodyPr/>
          <a:lstStyle/>
          <a:p>
            <a:endParaRPr lang="cs-CZ"/>
          </a:p>
        </p:txBody>
      </p:sp>
      <p:sp>
        <p:nvSpPr>
          <p:cNvPr id="120853" name="Text Box 21"/>
          <p:cNvSpPr txBox="1">
            <a:spLocks noChangeArrowheads="1"/>
          </p:cNvSpPr>
          <p:nvPr/>
        </p:nvSpPr>
        <p:spPr bwMode="auto">
          <a:xfrm>
            <a:off x="4495800" y="3106738"/>
            <a:ext cx="323850" cy="366712"/>
          </a:xfrm>
          <a:prstGeom prst="rect">
            <a:avLst/>
          </a:prstGeom>
          <a:noFill/>
          <a:ln w="9525">
            <a:noFill/>
            <a:miter lim="800000"/>
            <a:headEnd/>
            <a:tailEnd/>
          </a:ln>
          <a:effectLst/>
        </p:spPr>
        <p:txBody>
          <a:bodyPr wrap="none">
            <a:spAutoFit/>
          </a:bodyPr>
          <a:lstStyle/>
          <a:p>
            <a:r>
              <a:rPr lang="cs-CZ" sz="1800">
                <a:latin typeface="Times New Roman" pitchFamily="18" charset="0"/>
              </a:rPr>
              <a:t>E</a:t>
            </a:r>
          </a:p>
        </p:txBody>
      </p:sp>
      <p:sp>
        <p:nvSpPr>
          <p:cNvPr id="120854" name="Oval 22"/>
          <p:cNvSpPr>
            <a:spLocks noChangeArrowheads="1"/>
          </p:cNvSpPr>
          <p:nvPr/>
        </p:nvSpPr>
        <p:spPr bwMode="auto">
          <a:xfrm>
            <a:off x="7396163" y="3394075"/>
            <a:ext cx="217487"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55" name="Line 23"/>
          <p:cNvSpPr>
            <a:spLocks noChangeShapeType="1"/>
          </p:cNvSpPr>
          <p:nvPr/>
        </p:nvSpPr>
        <p:spPr bwMode="auto">
          <a:xfrm>
            <a:off x="7504113" y="3648075"/>
            <a:ext cx="0" cy="827088"/>
          </a:xfrm>
          <a:prstGeom prst="line">
            <a:avLst/>
          </a:prstGeom>
          <a:noFill/>
          <a:ln w="28575">
            <a:solidFill>
              <a:schemeClr val="accent2"/>
            </a:solidFill>
            <a:round/>
            <a:headEnd/>
            <a:tailEnd type="triangle" w="med" len="med"/>
          </a:ln>
          <a:effectLst/>
        </p:spPr>
        <p:txBody>
          <a:bodyPr/>
          <a:lstStyle/>
          <a:p>
            <a:endParaRPr lang="cs-CZ"/>
          </a:p>
        </p:txBody>
      </p:sp>
      <p:sp>
        <p:nvSpPr>
          <p:cNvPr id="120856" name="Freeform 24"/>
          <p:cNvSpPr>
            <a:spLocks/>
          </p:cNvSpPr>
          <p:nvPr/>
        </p:nvSpPr>
        <p:spPr bwMode="auto">
          <a:xfrm>
            <a:off x="7745413" y="3641725"/>
            <a:ext cx="433387" cy="436563"/>
          </a:xfrm>
          <a:custGeom>
            <a:avLst/>
            <a:gdLst/>
            <a:ahLst/>
            <a:cxnLst>
              <a:cxn ang="0">
                <a:pos x="49" y="275"/>
              </a:cxn>
              <a:cxn ang="0">
                <a:pos x="13" y="175"/>
              </a:cxn>
              <a:cxn ang="0">
                <a:pos x="129" y="215"/>
              </a:cxn>
              <a:cxn ang="0">
                <a:pos x="97" y="91"/>
              </a:cxn>
              <a:cxn ang="0">
                <a:pos x="217" y="131"/>
              </a:cxn>
              <a:cxn ang="0">
                <a:pos x="169" y="15"/>
              </a:cxn>
              <a:cxn ang="0">
                <a:pos x="273" y="43"/>
              </a:cxn>
            </a:cxnLst>
            <a:rect l="0" t="0" r="r" b="b"/>
            <a:pathLst>
              <a:path w="273" h="275">
                <a:moveTo>
                  <a:pt x="49" y="275"/>
                </a:moveTo>
                <a:cubicBezTo>
                  <a:pt x="43" y="258"/>
                  <a:pt x="0" y="185"/>
                  <a:pt x="13" y="175"/>
                </a:cubicBezTo>
                <a:cubicBezTo>
                  <a:pt x="26" y="165"/>
                  <a:pt x="115" y="229"/>
                  <a:pt x="129" y="215"/>
                </a:cubicBezTo>
                <a:cubicBezTo>
                  <a:pt x="143" y="201"/>
                  <a:pt x="82" y="105"/>
                  <a:pt x="97" y="91"/>
                </a:cubicBezTo>
                <a:cubicBezTo>
                  <a:pt x="112" y="77"/>
                  <a:pt x="205" y="144"/>
                  <a:pt x="217" y="131"/>
                </a:cubicBezTo>
                <a:cubicBezTo>
                  <a:pt x="229" y="118"/>
                  <a:pt x="160" y="30"/>
                  <a:pt x="169" y="15"/>
                </a:cubicBezTo>
                <a:cubicBezTo>
                  <a:pt x="178" y="0"/>
                  <a:pt x="251" y="37"/>
                  <a:pt x="273" y="43"/>
                </a:cubicBezTo>
              </a:path>
            </a:pathLst>
          </a:custGeom>
          <a:noFill/>
          <a:ln w="9525">
            <a:solidFill>
              <a:schemeClr val="tx1"/>
            </a:solidFill>
            <a:round/>
            <a:headEnd/>
            <a:tailEnd/>
          </a:ln>
          <a:effectLst/>
        </p:spPr>
        <p:txBody>
          <a:bodyPr/>
          <a:lstStyle/>
          <a:p>
            <a:endParaRPr lang="cs-CZ"/>
          </a:p>
        </p:txBody>
      </p:sp>
      <p:sp>
        <p:nvSpPr>
          <p:cNvPr id="120857" name="Line 25"/>
          <p:cNvSpPr>
            <a:spLocks noChangeShapeType="1"/>
          </p:cNvSpPr>
          <p:nvPr/>
        </p:nvSpPr>
        <p:spPr bwMode="auto">
          <a:xfrm flipV="1">
            <a:off x="8140700" y="3500438"/>
            <a:ext cx="127000" cy="152400"/>
          </a:xfrm>
          <a:prstGeom prst="line">
            <a:avLst/>
          </a:prstGeom>
          <a:noFill/>
          <a:ln w="28575">
            <a:solidFill>
              <a:schemeClr val="tx1"/>
            </a:solidFill>
            <a:round/>
            <a:headEnd/>
            <a:tailEnd type="triangle" w="med" len="med"/>
          </a:ln>
          <a:effectLst/>
        </p:spPr>
        <p:txBody>
          <a:bodyPr/>
          <a:lstStyle/>
          <a:p>
            <a:endParaRPr lang="cs-CZ"/>
          </a:p>
        </p:txBody>
      </p:sp>
      <p:sp>
        <p:nvSpPr>
          <p:cNvPr id="120858" name="Text Box 26"/>
          <p:cNvSpPr txBox="1">
            <a:spLocks noChangeArrowheads="1"/>
          </p:cNvSpPr>
          <p:nvPr/>
        </p:nvSpPr>
        <p:spPr bwMode="auto">
          <a:xfrm>
            <a:off x="5249863" y="4498975"/>
            <a:ext cx="450850" cy="366713"/>
          </a:xfrm>
          <a:prstGeom prst="rect">
            <a:avLst/>
          </a:prstGeom>
          <a:noFill/>
          <a:ln w="9525">
            <a:noFill/>
            <a:miter lim="800000"/>
            <a:headEnd/>
            <a:tailEnd/>
          </a:ln>
          <a:effectLst/>
        </p:spPr>
        <p:txBody>
          <a:bodyPr wrap="none">
            <a:spAutoFit/>
          </a:bodyPr>
          <a:lstStyle/>
          <a:p>
            <a:r>
              <a:rPr lang="cs-CZ" sz="1800">
                <a:latin typeface="Times New Roman" pitchFamily="18" charset="0"/>
              </a:rPr>
              <a:t>He</a:t>
            </a:r>
          </a:p>
        </p:txBody>
      </p:sp>
      <p:sp>
        <p:nvSpPr>
          <p:cNvPr id="120859" name="Text Box 27"/>
          <p:cNvSpPr txBox="1">
            <a:spLocks noChangeArrowheads="1"/>
          </p:cNvSpPr>
          <p:nvPr/>
        </p:nvSpPr>
        <p:spPr bwMode="auto">
          <a:xfrm>
            <a:off x="7281863" y="4513263"/>
            <a:ext cx="450850" cy="366712"/>
          </a:xfrm>
          <a:prstGeom prst="rect">
            <a:avLst/>
          </a:prstGeom>
          <a:noFill/>
          <a:ln w="9525">
            <a:noFill/>
            <a:miter lim="800000"/>
            <a:headEnd/>
            <a:tailEnd/>
          </a:ln>
          <a:effectLst/>
        </p:spPr>
        <p:txBody>
          <a:bodyPr wrap="none">
            <a:spAutoFit/>
          </a:bodyPr>
          <a:lstStyle/>
          <a:p>
            <a:r>
              <a:rPr lang="cs-CZ" sz="1800">
                <a:latin typeface="Times New Roman" pitchFamily="18" charset="0"/>
              </a:rPr>
              <a:t>Ne</a:t>
            </a:r>
          </a:p>
        </p:txBody>
      </p:sp>
      <p:sp>
        <p:nvSpPr>
          <p:cNvPr id="120860" name="Text Box 28"/>
          <p:cNvSpPr txBox="1">
            <a:spLocks noChangeArrowheads="1"/>
          </p:cNvSpPr>
          <p:nvPr/>
        </p:nvSpPr>
        <p:spPr bwMode="auto">
          <a:xfrm>
            <a:off x="5264150" y="2641600"/>
            <a:ext cx="355600" cy="366713"/>
          </a:xfrm>
          <a:prstGeom prst="rect">
            <a:avLst/>
          </a:prstGeom>
          <a:noFill/>
          <a:ln w="9525">
            <a:noFill/>
            <a:miter lim="800000"/>
            <a:headEnd/>
            <a:tailEnd/>
          </a:ln>
          <a:effectLst/>
        </p:spPr>
        <p:txBody>
          <a:bodyPr wrap="none">
            <a:spAutoFit/>
          </a:bodyPr>
          <a:lstStyle/>
          <a:p>
            <a:r>
              <a:rPr lang="cs-CZ" sz="1800">
                <a:latin typeface="Times New Roman" pitchFamily="18" charset="0"/>
              </a:rPr>
              <a:t>1.</a:t>
            </a:r>
          </a:p>
        </p:txBody>
      </p:sp>
      <p:sp>
        <p:nvSpPr>
          <p:cNvPr id="120861" name="Text Box 29"/>
          <p:cNvSpPr txBox="1">
            <a:spLocks noChangeArrowheads="1"/>
          </p:cNvSpPr>
          <p:nvPr/>
        </p:nvSpPr>
        <p:spPr bwMode="auto">
          <a:xfrm>
            <a:off x="6251575" y="2655888"/>
            <a:ext cx="355600" cy="366712"/>
          </a:xfrm>
          <a:prstGeom prst="rect">
            <a:avLst/>
          </a:prstGeom>
          <a:noFill/>
          <a:ln w="9525">
            <a:noFill/>
            <a:miter lim="800000"/>
            <a:headEnd/>
            <a:tailEnd/>
          </a:ln>
          <a:effectLst/>
        </p:spPr>
        <p:txBody>
          <a:bodyPr wrap="none">
            <a:spAutoFit/>
          </a:bodyPr>
          <a:lstStyle/>
          <a:p>
            <a:r>
              <a:rPr lang="cs-CZ" sz="1800">
                <a:latin typeface="Times New Roman" pitchFamily="18" charset="0"/>
              </a:rPr>
              <a:t>2.</a:t>
            </a:r>
          </a:p>
        </p:txBody>
      </p:sp>
      <p:sp>
        <p:nvSpPr>
          <p:cNvPr id="120862" name="Text Box 30"/>
          <p:cNvSpPr txBox="1">
            <a:spLocks noChangeArrowheads="1"/>
          </p:cNvSpPr>
          <p:nvPr/>
        </p:nvSpPr>
        <p:spPr bwMode="auto">
          <a:xfrm>
            <a:off x="7296150" y="2657475"/>
            <a:ext cx="355600" cy="366713"/>
          </a:xfrm>
          <a:prstGeom prst="rect">
            <a:avLst/>
          </a:prstGeom>
          <a:noFill/>
          <a:ln w="9525">
            <a:noFill/>
            <a:miter lim="800000"/>
            <a:headEnd/>
            <a:tailEnd/>
          </a:ln>
          <a:effectLst/>
        </p:spPr>
        <p:txBody>
          <a:bodyPr wrap="none">
            <a:spAutoFit/>
          </a:bodyPr>
          <a:lstStyle/>
          <a:p>
            <a:r>
              <a:rPr lang="cs-CZ" sz="1800">
                <a:latin typeface="Times New Roman" pitchFamily="18" charset="0"/>
              </a:rPr>
              <a:t>3.</a:t>
            </a:r>
          </a:p>
        </p:txBody>
      </p:sp>
      <p:sp>
        <p:nvSpPr>
          <p:cNvPr id="120863" name="Text Box 31"/>
          <p:cNvSpPr txBox="1">
            <a:spLocks noChangeArrowheads="1"/>
          </p:cNvSpPr>
          <p:nvPr/>
        </p:nvSpPr>
        <p:spPr bwMode="auto">
          <a:xfrm>
            <a:off x="8255000" y="3178175"/>
            <a:ext cx="825867" cy="369332"/>
          </a:xfrm>
          <a:prstGeom prst="rect">
            <a:avLst/>
          </a:prstGeom>
          <a:noFill/>
          <a:ln w="9525">
            <a:noFill/>
            <a:miter lim="800000"/>
            <a:headEnd/>
            <a:tailEnd/>
          </a:ln>
          <a:effectLst/>
        </p:spPr>
        <p:txBody>
          <a:bodyPr wrap="none">
            <a:spAutoFit/>
          </a:bodyPr>
          <a:lstStyle/>
          <a:p>
            <a:r>
              <a:rPr lang="cs-CZ" sz="1800" dirty="0" err="1" smtClean="0">
                <a:latin typeface="Times New Roman" pitchFamily="18" charset="0"/>
              </a:rPr>
              <a:t>photon</a:t>
            </a:r>
            <a:endParaRPr lang="cs-CZ" sz="1800" dirty="0">
              <a:latin typeface="Times New Roman" pitchFamily="18" charset="0"/>
            </a:endParaRPr>
          </a:p>
        </p:txBody>
      </p:sp>
      <p:sp>
        <p:nvSpPr>
          <p:cNvPr id="120864" name="Text Box 32"/>
          <p:cNvSpPr txBox="1">
            <a:spLocks noChangeArrowheads="1"/>
          </p:cNvSpPr>
          <p:nvPr/>
        </p:nvSpPr>
        <p:spPr bwMode="auto">
          <a:xfrm>
            <a:off x="3059832" y="5337689"/>
            <a:ext cx="5904656" cy="1477328"/>
          </a:xfrm>
          <a:prstGeom prst="rect">
            <a:avLst/>
          </a:prstGeom>
          <a:solidFill>
            <a:schemeClr val="bg1"/>
          </a:solidFill>
          <a:ln w="9525">
            <a:noFill/>
            <a:miter lim="800000"/>
            <a:headEnd/>
            <a:tailEnd/>
          </a:ln>
          <a:effectLst/>
        </p:spPr>
        <p:txBody>
          <a:bodyPr wrap="square">
            <a:spAutoFit/>
          </a:bodyPr>
          <a:lstStyle/>
          <a:p>
            <a:pPr marL="457200" indent="-457200">
              <a:buFontTx/>
              <a:buAutoNum type="arabicPeriod"/>
            </a:pPr>
            <a:r>
              <a:rPr lang="en-US" dirty="0" smtClean="0">
                <a:solidFill>
                  <a:schemeClr val="accent2"/>
                </a:solidFill>
                <a:latin typeface="Times New Roman" pitchFamily="18" charset="0"/>
              </a:rPr>
              <a:t>He </a:t>
            </a:r>
            <a:r>
              <a:rPr lang="en-US" dirty="0">
                <a:solidFill>
                  <a:schemeClr val="accent2"/>
                </a:solidFill>
                <a:latin typeface="Times New Roman" pitchFamily="18" charset="0"/>
              </a:rPr>
              <a:t>atom  is excited to </a:t>
            </a:r>
            <a:r>
              <a:rPr lang="en-US" dirty="0" err="1">
                <a:solidFill>
                  <a:schemeClr val="accent2"/>
                </a:solidFill>
                <a:latin typeface="Times New Roman" pitchFamily="18" charset="0"/>
              </a:rPr>
              <a:t>E1</a:t>
            </a:r>
            <a:r>
              <a:rPr lang="en-US" dirty="0">
                <a:solidFill>
                  <a:schemeClr val="accent2"/>
                </a:solidFill>
                <a:latin typeface="Times New Roman" pitchFamily="18" charset="0"/>
              </a:rPr>
              <a:t> by the </a:t>
            </a:r>
            <a:r>
              <a:rPr lang="en-US" dirty="0" smtClean="0">
                <a:solidFill>
                  <a:schemeClr val="accent2"/>
                </a:solidFill>
                <a:latin typeface="Times New Roman" pitchFamily="18" charset="0"/>
              </a:rPr>
              <a:t>discharge</a:t>
            </a:r>
            <a:endParaRPr lang="cs-CZ" dirty="0" smtClean="0">
              <a:solidFill>
                <a:schemeClr val="accent2"/>
              </a:solidFill>
              <a:latin typeface="Times New Roman" pitchFamily="18" charset="0"/>
            </a:endParaRPr>
          </a:p>
          <a:p>
            <a:pPr marL="457200" indent="-457200">
              <a:buFontTx/>
              <a:buAutoNum type="arabicPeriod"/>
            </a:pPr>
            <a:r>
              <a:rPr lang="en-US" dirty="0">
                <a:solidFill>
                  <a:schemeClr val="accent2"/>
                </a:solidFill>
                <a:latin typeface="Times New Roman" pitchFamily="18" charset="0"/>
              </a:rPr>
              <a:t>By collisions He and Ne </a:t>
            </a:r>
            <a:r>
              <a:rPr lang="en-US" dirty="0" smtClean="0">
                <a:solidFill>
                  <a:schemeClr val="accent2"/>
                </a:solidFill>
                <a:latin typeface="Times New Roman" pitchFamily="18" charset="0"/>
              </a:rPr>
              <a:t>atoms</a:t>
            </a:r>
            <a:r>
              <a:rPr lang="cs-CZ" dirty="0" smtClean="0">
                <a:solidFill>
                  <a:schemeClr val="accent2"/>
                </a:solidFill>
                <a:latin typeface="Times New Roman" pitchFamily="18" charset="0"/>
              </a:rPr>
              <a:t> -</a:t>
            </a:r>
            <a:r>
              <a:rPr lang="en-US" dirty="0" smtClean="0">
                <a:solidFill>
                  <a:schemeClr val="accent2"/>
                </a:solidFill>
                <a:latin typeface="Times New Roman" pitchFamily="18" charset="0"/>
              </a:rPr>
              <a:t> Ne </a:t>
            </a:r>
            <a:r>
              <a:rPr lang="en-US" dirty="0">
                <a:solidFill>
                  <a:schemeClr val="accent2"/>
                </a:solidFill>
                <a:latin typeface="Times New Roman" pitchFamily="18" charset="0"/>
              </a:rPr>
              <a:t>atom is excited to a metastable </a:t>
            </a:r>
            <a:r>
              <a:rPr lang="en-US" dirty="0" smtClean="0">
                <a:solidFill>
                  <a:schemeClr val="accent2"/>
                </a:solidFill>
                <a:latin typeface="Times New Roman" pitchFamily="18" charset="0"/>
              </a:rPr>
              <a:t>state</a:t>
            </a:r>
            <a:endParaRPr lang="cs-CZ" dirty="0" smtClean="0">
              <a:solidFill>
                <a:schemeClr val="accent2"/>
              </a:solidFill>
              <a:latin typeface="Times New Roman" pitchFamily="18" charset="0"/>
            </a:endParaRPr>
          </a:p>
          <a:p>
            <a:pPr marL="457200" indent="-457200">
              <a:buFontTx/>
              <a:buAutoNum type="arabicPeriod"/>
            </a:pPr>
            <a:r>
              <a:rPr lang="en-US" dirty="0">
                <a:solidFill>
                  <a:schemeClr val="accent2"/>
                </a:solidFill>
                <a:latin typeface="Times New Roman" pitchFamily="18" charset="0"/>
              </a:rPr>
              <a:t>In the presence of an electric field with a frequency </a:t>
            </a:r>
            <a:r>
              <a:rPr lang="cs-CZ" sz="1800" dirty="0" err="1" smtClean="0">
                <a:solidFill>
                  <a:schemeClr val="accent2"/>
                </a:solidFill>
                <a:latin typeface="Symbol" pitchFamily="18" charset="2"/>
              </a:rPr>
              <a:t>n</a:t>
            </a:r>
            <a:r>
              <a:rPr lang="cs-CZ" sz="1800" baseline="-25000" dirty="0" err="1" smtClean="0">
                <a:solidFill>
                  <a:schemeClr val="accent2"/>
                </a:solidFill>
                <a:latin typeface="Times New Roman" pitchFamily="18" charset="0"/>
              </a:rPr>
              <a:t>M</a:t>
            </a:r>
            <a:r>
              <a:rPr lang="cs-CZ" sz="1800" dirty="0" smtClean="0">
                <a:solidFill>
                  <a:schemeClr val="accent2"/>
                </a:solidFill>
                <a:latin typeface="Times New Roman" pitchFamily="18" charset="0"/>
              </a:rPr>
              <a:t> </a:t>
            </a:r>
            <a:r>
              <a:rPr lang="en-US" dirty="0">
                <a:solidFill>
                  <a:schemeClr val="accent2"/>
                </a:solidFill>
                <a:latin typeface="Times New Roman" pitchFamily="18" charset="0"/>
              </a:rPr>
              <a:t>the Ne emits stimulated photon, otherwise spontaneous</a:t>
            </a:r>
            <a:endParaRPr lang="cs-CZ" sz="1800" dirty="0">
              <a:solidFill>
                <a:schemeClr val="accent2"/>
              </a:solidFill>
              <a:latin typeface="Times New Roman" pitchFamily="18" charset="0"/>
            </a:endParaRPr>
          </a:p>
        </p:txBody>
      </p:sp>
      <p:sp>
        <p:nvSpPr>
          <p:cNvPr id="120865" name="Line 33"/>
          <p:cNvSpPr>
            <a:spLocks noChangeShapeType="1"/>
          </p:cNvSpPr>
          <p:nvPr/>
        </p:nvSpPr>
        <p:spPr bwMode="auto">
          <a:xfrm>
            <a:off x="6011863" y="4492625"/>
            <a:ext cx="957262" cy="1588"/>
          </a:xfrm>
          <a:prstGeom prst="line">
            <a:avLst/>
          </a:prstGeom>
          <a:noFill/>
          <a:ln w="28575">
            <a:solidFill>
              <a:schemeClr val="tx1"/>
            </a:solidFill>
            <a:round/>
            <a:headEnd/>
            <a:tailEnd/>
          </a:ln>
          <a:effectLst/>
        </p:spPr>
        <p:txBody>
          <a:bodyPr/>
          <a:lstStyle/>
          <a:p>
            <a:endParaRPr lang="cs-CZ"/>
          </a:p>
        </p:txBody>
      </p:sp>
      <p:sp>
        <p:nvSpPr>
          <p:cNvPr id="120866" name="Line 34"/>
          <p:cNvSpPr>
            <a:spLocks noChangeShapeType="1"/>
          </p:cNvSpPr>
          <p:nvPr/>
        </p:nvSpPr>
        <p:spPr bwMode="auto">
          <a:xfrm>
            <a:off x="5975350" y="3498850"/>
            <a:ext cx="957263" cy="1588"/>
          </a:xfrm>
          <a:prstGeom prst="line">
            <a:avLst/>
          </a:prstGeom>
          <a:noFill/>
          <a:ln w="19050">
            <a:solidFill>
              <a:schemeClr val="tx1"/>
            </a:solidFill>
            <a:round/>
            <a:headEnd/>
            <a:tailEnd/>
          </a:ln>
          <a:effectLst/>
        </p:spPr>
        <p:txBody>
          <a:bodyPr/>
          <a:lstStyle/>
          <a:p>
            <a:endParaRPr lang="cs-CZ"/>
          </a:p>
        </p:txBody>
      </p:sp>
      <p:sp>
        <p:nvSpPr>
          <p:cNvPr id="120867" name="Oval 35"/>
          <p:cNvSpPr>
            <a:spLocks noChangeArrowheads="1"/>
          </p:cNvSpPr>
          <p:nvPr/>
        </p:nvSpPr>
        <p:spPr bwMode="auto">
          <a:xfrm>
            <a:off x="6286500" y="3387725"/>
            <a:ext cx="217488"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69" name="Text Box 37"/>
          <p:cNvSpPr txBox="1">
            <a:spLocks noChangeArrowheads="1"/>
          </p:cNvSpPr>
          <p:nvPr/>
        </p:nvSpPr>
        <p:spPr bwMode="auto">
          <a:xfrm>
            <a:off x="6265863" y="4498975"/>
            <a:ext cx="450850" cy="366713"/>
          </a:xfrm>
          <a:prstGeom prst="rect">
            <a:avLst/>
          </a:prstGeom>
          <a:noFill/>
          <a:ln w="9525">
            <a:noFill/>
            <a:miter lim="800000"/>
            <a:headEnd/>
            <a:tailEnd/>
          </a:ln>
          <a:effectLst/>
        </p:spPr>
        <p:txBody>
          <a:bodyPr wrap="none">
            <a:spAutoFit/>
          </a:bodyPr>
          <a:lstStyle/>
          <a:p>
            <a:r>
              <a:rPr lang="cs-CZ" sz="1800">
                <a:latin typeface="Times New Roman" pitchFamily="18" charset="0"/>
              </a:rPr>
              <a:t>Ne</a:t>
            </a:r>
          </a:p>
        </p:txBody>
      </p:sp>
      <p:sp>
        <p:nvSpPr>
          <p:cNvPr id="120870" name="Text Box 38"/>
          <p:cNvSpPr txBox="1">
            <a:spLocks noChangeArrowheads="1"/>
          </p:cNvSpPr>
          <p:nvPr/>
        </p:nvSpPr>
        <p:spPr bwMode="auto">
          <a:xfrm>
            <a:off x="4945063" y="2960688"/>
            <a:ext cx="400050" cy="366712"/>
          </a:xfrm>
          <a:prstGeom prst="rect">
            <a:avLst/>
          </a:prstGeom>
          <a:noFill/>
          <a:ln w="9525">
            <a:noFill/>
            <a:miter lim="800000"/>
            <a:headEnd/>
            <a:tailEnd/>
          </a:ln>
          <a:effectLst/>
        </p:spPr>
        <p:txBody>
          <a:bodyPr wrap="none">
            <a:spAutoFit/>
          </a:bodyPr>
          <a:lstStyle/>
          <a:p>
            <a:r>
              <a:rPr lang="cs-CZ" sz="1800">
                <a:latin typeface="Times New Roman" pitchFamily="18" charset="0"/>
              </a:rPr>
              <a:t>E</a:t>
            </a:r>
            <a:r>
              <a:rPr lang="cs-CZ" sz="1800" baseline="-25000">
                <a:latin typeface="Times New Roman" pitchFamily="18" charset="0"/>
              </a:rPr>
              <a:t>1</a:t>
            </a:r>
            <a:endParaRPr lang="cs-CZ" sz="1800">
              <a:latin typeface="Times New Roman" pitchFamily="18" charset="0"/>
            </a:endParaRPr>
          </a:p>
        </p:txBody>
      </p:sp>
      <p:sp>
        <p:nvSpPr>
          <p:cNvPr id="120871" name="AutoShape 39"/>
          <p:cNvSpPr>
            <a:spLocks noChangeArrowheads="1"/>
          </p:cNvSpPr>
          <p:nvPr/>
        </p:nvSpPr>
        <p:spPr bwMode="auto">
          <a:xfrm>
            <a:off x="6710363" y="2784475"/>
            <a:ext cx="422275" cy="146050"/>
          </a:xfrm>
          <a:prstGeom prst="rightArrow">
            <a:avLst>
              <a:gd name="adj1" fmla="val 50000"/>
              <a:gd name="adj2" fmla="val 72283"/>
            </a:avLst>
          </a:prstGeom>
          <a:solidFill>
            <a:schemeClr val="accent1"/>
          </a:solidFill>
          <a:ln w="9525">
            <a:solidFill>
              <a:schemeClr val="tx1"/>
            </a:solidFill>
            <a:miter lim="800000"/>
            <a:headEnd/>
            <a:tailEnd/>
          </a:ln>
          <a:effectLst/>
        </p:spPr>
        <p:txBody>
          <a:bodyPr wrap="none" anchor="ctr"/>
          <a:lstStyle/>
          <a:p>
            <a:endParaRPr lang="cs-CZ"/>
          </a:p>
        </p:txBody>
      </p:sp>
      <p:sp>
        <p:nvSpPr>
          <p:cNvPr id="120872" name="Text Box 40"/>
          <p:cNvSpPr txBox="1">
            <a:spLocks noChangeArrowheads="1"/>
          </p:cNvSpPr>
          <p:nvPr/>
        </p:nvSpPr>
        <p:spPr bwMode="auto">
          <a:xfrm>
            <a:off x="6581775" y="3101975"/>
            <a:ext cx="400050" cy="366713"/>
          </a:xfrm>
          <a:prstGeom prst="rect">
            <a:avLst/>
          </a:prstGeom>
          <a:noFill/>
          <a:ln w="9525">
            <a:noFill/>
            <a:miter lim="800000"/>
            <a:headEnd/>
            <a:tailEnd/>
          </a:ln>
          <a:effectLst/>
        </p:spPr>
        <p:txBody>
          <a:bodyPr wrap="none">
            <a:spAutoFit/>
          </a:bodyPr>
          <a:lstStyle/>
          <a:p>
            <a:pPr algn="ctr"/>
            <a:r>
              <a:rPr lang="cs-CZ" sz="1800">
                <a:latin typeface="Times New Roman" pitchFamily="18" charset="0"/>
              </a:rPr>
              <a:t>E</a:t>
            </a:r>
            <a:r>
              <a:rPr lang="cs-CZ" sz="1800" baseline="-25000">
                <a:latin typeface="Times New Roman" pitchFamily="18" charset="0"/>
              </a:rPr>
              <a:t>2</a:t>
            </a:r>
          </a:p>
        </p:txBody>
      </p:sp>
      <p:sp>
        <p:nvSpPr>
          <p:cNvPr id="120873" name="Text Box 41"/>
          <p:cNvSpPr txBox="1">
            <a:spLocks noChangeArrowheads="1"/>
          </p:cNvSpPr>
          <p:nvPr/>
        </p:nvSpPr>
        <p:spPr bwMode="auto">
          <a:xfrm>
            <a:off x="6656388" y="4137025"/>
            <a:ext cx="400050" cy="366713"/>
          </a:xfrm>
          <a:prstGeom prst="rect">
            <a:avLst/>
          </a:prstGeom>
          <a:noFill/>
          <a:ln w="9525">
            <a:noFill/>
            <a:miter lim="800000"/>
            <a:headEnd/>
            <a:tailEnd/>
          </a:ln>
          <a:effectLst/>
        </p:spPr>
        <p:txBody>
          <a:bodyPr wrap="none">
            <a:spAutoFit/>
          </a:bodyPr>
          <a:lstStyle/>
          <a:p>
            <a:r>
              <a:rPr lang="cs-CZ" sz="1800">
                <a:latin typeface="Times New Roman" pitchFamily="18" charset="0"/>
              </a:rPr>
              <a:t>E</a:t>
            </a:r>
            <a:r>
              <a:rPr lang="cs-CZ" sz="1800" baseline="-25000">
                <a:latin typeface="Times New Roman" pitchFamily="18" charset="0"/>
              </a:rPr>
              <a:t>3</a:t>
            </a:r>
            <a:endParaRPr lang="cs-CZ" sz="1800">
              <a:latin typeface="Times New Roman" pitchFamily="18" charset="0"/>
            </a:endParaRPr>
          </a:p>
        </p:txBody>
      </p:sp>
      <p:sp>
        <p:nvSpPr>
          <p:cNvPr id="120874" name="Text Box 42"/>
          <p:cNvSpPr txBox="1">
            <a:spLocks noChangeArrowheads="1"/>
          </p:cNvSpPr>
          <p:nvPr/>
        </p:nvSpPr>
        <p:spPr bwMode="auto">
          <a:xfrm>
            <a:off x="7789863" y="2730500"/>
            <a:ext cx="1354137" cy="376238"/>
          </a:xfrm>
          <a:prstGeom prst="rect">
            <a:avLst/>
          </a:prstGeom>
          <a:solidFill>
            <a:srgbClr val="EAEAEA"/>
          </a:solidFill>
          <a:ln w="9525">
            <a:solidFill>
              <a:srgbClr val="FF3300"/>
            </a:solidFill>
            <a:miter lim="800000"/>
            <a:headEnd/>
            <a:tailEnd/>
          </a:ln>
          <a:effectLst/>
        </p:spPr>
        <p:txBody>
          <a:bodyPr>
            <a:spAutoFit/>
          </a:bodyPr>
          <a:lstStyle/>
          <a:p>
            <a:r>
              <a:rPr lang="cs-CZ" sz="1800">
                <a:latin typeface="Times New Roman" pitchFamily="18" charset="0"/>
              </a:rPr>
              <a:t>h</a:t>
            </a:r>
            <a:r>
              <a:rPr lang="cs-CZ" sz="1800">
                <a:latin typeface="Symbol" pitchFamily="18" charset="2"/>
              </a:rPr>
              <a:t>n </a:t>
            </a:r>
            <a:r>
              <a:rPr lang="cs-CZ" sz="1800">
                <a:latin typeface="Times New Roman" pitchFamily="18" charset="0"/>
              </a:rPr>
              <a:t>= E</a:t>
            </a:r>
            <a:r>
              <a:rPr lang="cs-CZ" sz="1800" baseline="-25000">
                <a:latin typeface="Times New Roman" pitchFamily="18" charset="0"/>
              </a:rPr>
              <a:t>2</a:t>
            </a:r>
            <a:r>
              <a:rPr lang="cs-CZ" sz="1800">
                <a:latin typeface="Times New Roman" pitchFamily="18" charset="0"/>
              </a:rPr>
              <a:t> – E</a:t>
            </a:r>
            <a:r>
              <a:rPr lang="cs-CZ" sz="1800" baseline="-25000">
                <a:latin typeface="Times New Roman" pitchFamily="18" charset="0"/>
              </a:rPr>
              <a:t>3</a:t>
            </a:r>
            <a:endParaRPr lang="cs-CZ" sz="1800">
              <a:latin typeface="Times New Roman" pitchFamily="18" charset="0"/>
            </a:endParaRPr>
          </a:p>
        </p:txBody>
      </p:sp>
      <p:sp>
        <p:nvSpPr>
          <p:cNvPr id="120875" name="Text Box 43"/>
          <p:cNvSpPr txBox="1">
            <a:spLocks noChangeArrowheads="1"/>
          </p:cNvSpPr>
          <p:nvPr/>
        </p:nvSpPr>
        <p:spPr bwMode="auto">
          <a:xfrm>
            <a:off x="430734" y="5609356"/>
            <a:ext cx="3205162" cy="923330"/>
          </a:xfrm>
          <a:prstGeom prst="rect">
            <a:avLst/>
          </a:prstGeom>
          <a:noFill/>
          <a:ln w="9525">
            <a:noFill/>
            <a:miter lim="800000"/>
            <a:headEnd/>
            <a:tailEnd/>
          </a:ln>
          <a:effectLst/>
        </p:spPr>
        <p:txBody>
          <a:bodyPr>
            <a:spAutoFit/>
          </a:bodyPr>
          <a:lstStyle/>
          <a:p>
            <a:r>
              <a:rPr lang="cs-CZ" dirty="0" err="1">
                <a:solidFill>
                  <a:schemeClr val="accent2"/>
                </a:solidFill>
                <a:latin typeface="Times New Roman" pitchFamily="18" charset="0"/>
              </a:rPr>
              <a:t>Typical</a:t>
            </a:r>
            <a:r>
              <a:rPr lang="cs-CZ" dirty="0">
                <a:solidFill>
                  <a:schemeClr val="accent2"/>
                </a:solidFill>
                <a:latin typeface="Times New Roman" pitchFamily="18" charset="0"/>
              </a:rPr>
              <a:t> </a:t>
            </a:r>
            <a:r>
              <a:rPr lang="cs-CZ" dirty="0" err="1">
                <a:solidFill>
                  <a:schemeClr val="accent2"/>
                </a:solidFill>
                <a:latin typeface="Times New Roman" pitchFamily="18" charset="0"/>
              </a:rPr>
              <a:t>continuous</a:t>
            </a:r>
            <a:r>
              <a:rPr lang="cs-CZ" dirty="0">
                <a:solidFill>
                  <a:schemeClr val="accent2"/>
                </a:solidFill>
                <a:latin typeface="Times New Roman" pitchFamily="18" charset="0"/>
              </a:rPr>
              <a:t> </a:t>
            </a:r>
            <a:r>
              <a:rPr lang="cs-CZ" dirty="0" err="1">
                <a:solidFill>
                  <a:schemeClr val="accent2"/>
                </a:solidFill>
                <a:latin typeface="Times New Roman" pitchFamily="18" charset="0"/>
              </a:rPr>
              <a:t>lasers</a:t>
            </a:r>
            <a:r>
              <a:rPr lang="cs-CZ" sz="1800" dirty="0" smtClean="0">
                <a:solidFill>
                  <a:schemeClr val="accent2"/>
                </a:solidFill>
                <a:latin typeface="Arial" panose="020B0604020202020204" pitchFamily="34" charset="0"/>
                <a:cs typeface="Arial" panose="020B0604020202020204" pitchFamily="34" charset="0"/>
              </a:rPr>
              <a:t>.</a:t>
            </a:r>
            <a:endParaRPr lang="cs-CZ" sz="1800" dirty="0">
              <a:solidFill>
                <a:schemeClr val="accent2"/>
              </a:solidFill>
              <a:latin typeface="Arial" panose="020B0604020202020204" pitchFamily="34" charset="0"/>
              <a:cs typeface="Arial" panose="020B0604020202020204" pitchFamily="34" charset="0"/>
            </a:endParaRPr>
          </a:p>
          <a:p>
            <a:r>
              <a:rPr lang="cs-CZ" sz="1800" dirty="0">
                <a:solidFill>
                  <a:schemeClr val="accent2"/>
                </a:solidFill>
                <a:latin typeface="Symbol" pitchFamily="18" charset="2"/>
              </a:rPr>
              <a:t>l</a:t>
            </a:r>
            <a:r>
              <a:rPr lang="cs-CZ" sz="1800" dirty="0">
                <a:solidFill>
                  <a:schemeClr val="accent2"/>
                </a:solidFill>
                <a:latin typeface="Times New Roman" pitchFamily="18" charset="0"/>
              </a:rPr>
              <a:t>(He-Ne) = 632.8 </a:t>
            </a:r>
            <a:r>
              <a:rPr lang="cs-CZ" sz="1800" dirty="0" err="1">
                <a:solidFill>
                  <a:schemeClr val="accent2"/>
                </a:solidFill>
                <a:latin typeface="Times New Roman" pitchFamily="18" charset="0"/>
              </a:rPr>
              <a:t>nm</a:t>
            </a:r>
            <a:endParaRPr lang="cs-CZ" sz="1800" dirty="0">
              <a:solidFill>
                <a:schemeClr val="accent2"/>
              </a:solidFill>
              <a:latin typeface="Symbol" pitchFamily="18" charset="2"/>
            </a:endParaRPr>
          </a:p>
          <a:p>
            <a:r>
              <a:rPr lang="cs-CZ" sz="1800" dirty="0">
                <a:solidFill>
                  <a:schemeClr val="accent2"/>
                </a:solidFill>
                <a:latin typeface="Symbol" pitchFamily="18" charset="2"/>
              </a:rPr>
              <a:t>l</a:t>
            </a:r>
            <a:r>
              <a:rPr lang="cs-CZ" sz="1800" dirty="0">
                <a:solidFill>
                  <a:schemeClr val="accent2"/>
                </a:solidFill>
                <a:latin typeface="Times New Roman" pitchFamily="18" charset="0"/>
              </a:rPr>
              <a:t>(</a:t>
            </a:r>
            <a:r>
              <a:rPr lang="cs-CZ" sz="1800" dirty="0" err="1">
                <a:solidFill>
                  <a:schemeClr val="accent2"/>
                </a:solidFill>
                <a:latin typeface="Times New Roman" pitchFamily="18" charset="0"/>
              </a:rPr>
              <a:t>CO</a:t>
            </a:r>
            <a:r>
              <a:rPr lang="cs-CZ" sz="1800" baseline="-25000" dirty="0" err="1">
                <a:solidFill>
                  <a:schemeClr val="accent2"/>
                </a:solidFill>
                <a:latin typeface="Times New Roman" pitchFamily="18" charset="0"/>
              </a:rPr>
              <a:t>2</a:t>
            </a:r>
            <a:r>
              <a:rPr lang="cs-CZ" sz="1800" dirty="0">
                <a:solidFill>
                  <a:schemeClr val="accent2"/>
                </a:solidFill>
                <a:latin typeface="Times New Roman" pitchFamily="18" charset="0"/>
              </a:rPr>
              <a:t>) = 10.6 </a:t>
            </a:r>
            <a:r>
              <a:rPr lang="cs-CZ" sz="1800" dirty="0">
                <a:solidFill>
                  <a:schemeClr val="accent2"/>
                </a:solidFill>
                <a:latin typeface="Symbol" pitchFamily="18" charset="2"/>
              </a:rPr>
              <a:t>m</a:t>
            </a:r>
            <a:r>
              <a:rPr lang="cs-CZ" sz="1800" dirty="0">
                <a:solidFill>
                  <a:schemeClr val="accent2"/>
                </a:solidFill>
                <a:latin typeface="Times New Roman" pitchFamily="18" charset="0"/>
              </a:rPr>
              <a:t>m</a:t>
            </a:r>
            <a:r>
              <a:rPr lang="cs-CZ" sz="1800" baseline="-25000" dirty="0">
                <a:solidFill>
                  <a:schemeClr val="accent2"/>
                </a:solidFill>
                <a:latin typeface="Times New Roman" pitchFamily="18" charset="0"/>
              </a:rPr>
              <a:t> </a:t>
            </a:r>
            <a:endParaRPr lang="cs-CZ" sz="1800" dirty="0">
              <a:solidFill>
                <a:schemeClr val="accent2"/>
              </a:solidFill>
              <a:latin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57225" y="406400"/>
            <a:ext cx="7772400" cy="866775"/>
          </a:xfrm>
          <a:gradFill rotWithShape="0">
            <a:gsLst>
              <a:gs pos="0">
                <a:srgbClr val="66FFFF">
                  <a:gamma/>
                  <a:shade val="56078"/>
                  <a:invGamma/>
                </a:srgbClr>
              </a:gs>
              <a:gs pos="50000">
                <a:srgbClr val="66FFFF"/>
              </a:gs>
              <a:gs pos="100000">
                <a:srgbClr val="66FFFF">
                  <a:gamma/>
                  <a:shade val="56078"/>
                  <a:invGamma/>
                </a:srgbClr>
              </a:gs>
            </a:gsLst>
            <a:lin ang="5400000" scaled="1"/>
          </a:gradFill>
          <a:ln/>
        </p:spPr>
        <p:txBody>
          <a:bodyPr/>
          <a:lstStyle/>
          <a:p>
            <a:r>
              <a:rPr lang="en-US" dirty="0" smtClean="0"/>
              <a:t>Semiconductor laser</a:t>
            </a:r>
            <a:endParaRPr lang="en-US" dirty="0"/>
          </a:p>
        </p:txBody>
      </p:sp>
      <p:sp>
        <p:nvSpPr>
          <p:cNvPr id="128003" name="Rectangle 3"/>
          <p:cNvSpPr>
            <a:spLocks noChangeArrowheads="1"/>
          </p:cNvSpPr>
          <p:nvPr/>
        </p:nvSpPr>
        <p:spPr bwMode="auto">
          <a:xfrm>
            <a:off x="2235200" y="1770063"/>
            <a:ext cx="3802063" cy="436562"/>
          </a:xfrm>
          <a:prstGeom prst="rect">
            <a:avLst/>
          </a:prstGeom>
          <a:solidFill>
            <a:srgbClr val="FF99FF"/>
          </a:solidFill>
          <a:ln w="9525">
            <a:solidFill>
              <a:schemeClr val="tx1"/>
            </a:solidFill>
            <a:miter lim="800000"/>
            <a:headEnd/>
            <a:tailEnd/>
          </a:ln>
          <a:effectLst/>
        </p:spPr>
        <p:txBody>
          <a:bodyPr wrap="none" anchor="ctr"/>
          <a:lstStyle/>
          <a:p>
            <a:pPr algn="ctr"/>
            <a:endParaRPr lang="en-US" sz="1800" dirty="0">
              <a:latin typeface="Times New Roman" pitchFamily="18" charset="0"/>
            </a:endParaRPr>
          </a:p>
        </p:txBody>
      </p:sp>
      <p:sp>
        <p:nvSpPr>
          <p:cNvPr id="128004" name="Rectangle 4"/>
          <p:cNvSpPr>
            <a:spLocks noChangeArrowheads="1"/>
          </p:cNvSpPr>
          <p:nvPr/>
        </p:nvSpPr>
        <p:spPr bwMode="auto">
          <a:xfrm>
            <a:off x="2239963" y="2255838"/>
            <a:ext cx="3802062" cy="322262"/>
          </a:xfrm>
          <a:prstGeom prst="rect">
            <a:avLst/>
          </a:prstGeom>
          <a:solidFill>
            <a:srgbClr val="FFCCFF"/>
          </a:solidFill>
          <a:ln w="9525">
            <a:solidFill>
              <a:schemeClr val="tx1"/>
            </a:solidFill>
            <a:miter lim="800000"/>
            <a:headEnd/>
            <a:tailEnd/>
          </a:ln>
          <a:effectLst/>
        </p:spPr>
        <p:txBody>
          <a:bodyPr wrap="none" anchor="ctr"/>
          <a:lstStyle/>
          <a:p>
            <a:endParaRPr lang="en-US" dirty="0"/>
          </a:p>
        </p:txBody>
      </p:sp>
      <p:sp>
        <p:nvSpPr>
          <p:cNvPr id="128005" name="Rectangle 5"/>
          <p:cNvSpPr>
            <a:spLocks noChangeArrowheads="1"/>
          </p:cNvSpPr>
          <p:nvPr/>
        </p:nvSpPr>
        <p:spPr bwMode="auto">
          <a:xfrm>
            <a:off x="2241550" y="2620963"/>
            <a:ext cx="3802063" cy="450850"/>
          </a:xfrm>
          <a:prstGeom prst="rect">
            <a:avLst/>
          </a:prstGeom>
          <a:solidFill>
            <a:srgbClr val="FF99FF"/>
          </a:solidFill>
          <a:ln w="9525">
            <a:solidFill>
              <a:schemeClr val="tx1"/>
            </a:solidFill>
            <a:miter lim="800000"/>
            <a:headEnd/>
            <a:tailEnd/>
          </a:ln>
          <a:effectLst/>
        </p:spPr>
        <p:txBody>
          <a:bodyPr wrap="none" anchor="ctr"/>
          <a:lstStyle/>
          <a:p>
            <a:endParaRPr lang="en-US" dirty="0"/>
          </a:p>
        </p:txBody>
      </p:sp>
      <p:sp>
        <p:nvSpPr>
          <p:cNvPr id="128006" name="Text Box 6"/>
          <p:cNvSpPr txBox="1">
            <a:spLocks noChangeArrowheads="1"/>
          </p:cNvSpPr>
          <p:nvPr/>
        </p:nvSpPr>
        <p:spPr bwMode="auto">
          <a:xfrm>
            <a:off x="2244725" y="2649538"/>
            <a:ext cx="1809750" cy="366712"/>
          </a:xfrm>
          <a:prstGeom prst="rect">
            <a:avLst/>
          </a:prstGeom>
          <a:noFill/>
          <a:ln w="9525">
            <a:noFill/>
            <a:miter lim="800000"/>
            <a:headEnd/>
            <a:tailEnd/>
          </a:ln>
          <a:effectLst/>
        </p:spPr>
        <p:txBody>
          <a:bodyPr wrap="none">
            <a:spAutoFit/>
          </a:bodyPr>
          <a:lstStyle/>
          <a:p>
            <a:r>
              <a:rPr lang="en-US" sz="1800" dirty="0" err="1" smtClean="0">
                <a:latin typeface="Times New Roman" pitchFamily="18" charset="0"/>
              </a:rPr>
              <a:t>Al</a:t>
            </a:r>
            <a:r>
              <a:rPr lang="en-US" sz="1800" baseline="-25000" dirty="0" err="1" smtClean="0">
                <a:latin typeface="Times New Roman" pitchFamily="18" charset="0"/>
              </a:rPr>
              <a:t>x</a:t>
            </a:r>
            <a:r>
              <a:rPr lang="en-US" sz="1800" dirty="0" err="1" smtClean="0">
                <a:latin typeface="Times New Roman" pitchFamily="18" charset="0"/>
              </a:rPr>
              <a:t>Ga</a:t>
            </a:r>
            <a:r>
              <a:rPr lang="en-US" sz="1800" baseline="-25000" dirty="0" err="1" smtClean="0">
                <a:latin typeface="Times New Roman" pitchFamily="18" charset="0"/>
              </a:rPr>
              <a:t>1-x</a:t>
            </a:r>
            <a:r>
              <a:rPr lang="en-US" sz="1800" dirty="0" err="1" smtClean="0">
                <a:latin typeface="Times New Roman" pitchFamily="18" charset="0"/>
              </a:rPr>
              <a:t>As</a:t>
            </a:r>
            <a:r>
              <a:rPr lang="en-US" sz="1800" dirty="0" smtClean="0">
                <a:latin typeface="Times New Roman" pitchFamily="18" charset="0"/>
              </a:rPr>
              <a:t>, p-</a:t>
            </a:r>
            <a:r>
              <a:rPr lang="en-US" sz="1800" dirty="0" err="1" smtClean="0">
                <a:latin typeface="Times New Roman" pitchFamily="18" charset="0"/>
              </a:rPr>
              <a:t>typ</a:t>
            </a:r>
            <a:endParaRPr lang="en-US" sz="1800" dirty="0">
              <a:latin typeface="Times New Roman" pitchFamily="18" charset="0"/>
            </a:endParaRPr>
          </a:p>
        </p:txBody>
      </p:sp>
      <p:sp>
        <p:nvSpPr>
          <p:cNvPr id="128007" name="Text Box 7"/>
          <p:cNvSpPr txBox="1">
            <a:spLocks noChangeArrowheads="1"/>
          </p:cNvSpPr>
          <p:nvPr/>
        </p:nvSpPr>
        <p:spPr bwMode="auto">
          <a:xfrm>
            <a:off x="2252663" y="1846263"/>
            <a:ext cx="1809750" cy="366712"/>
          </a:xfrm>
          <a:prstGeom prst="rect">
            <a:avLst/>
          </a:prstGeom>
          <a:noFill/>
          <a:ln w="9525">
            <a:noFill/>
            <a:miter lim="800000"/>
            <a:headEnd/>
            <a:tailEnd/>
          </a:ln>
          <a:effectLst/>
        </p:spPr>
        <p:txBody>
          <a:bodyPr wrap="none">
            <a:spAutoFit/>
          </a:bodyPr>
          <a:lstStyle/>
          <a:p>
            <a:r>
              <a:rPr lang="en-US" sz="1800" dirty="0" err="1" smtClean="0">
                <a:latin typeface="Times New Roman" pitchFamily="18" charset="0"/>
              </a:rPr>
              <a:t>Al</a:t>
            </a:r>
            <a:r>
              <a:rPr lang="en-US" sz="1800" baseline="-25000" dirty="0" err="1" smtClean="0">
                <a:latin typeface="Times New Roman" pitchFamily="18" charset="0"/>
              </a:rPr>
              <a:t>x</a:t>
            </a:r>
            <a:r>
              <a:rPr lang="en-US" sz="1800" dirty="0" err="1" smtClean="0">
                <a:latin typeface="Times New Roman" pitchFamily="18" charset="0"/>
              </a:rPr>
              <a:t>Ga</a:t>
            </a:r>
            <a:r>
              <a:rPr lang="en-US" sz="1800" baseline="-25000" dirty="0" err="1" smtClean="0">
                <a:latin typeface="Times New Roman" pitchFamily="18" charset="0"/>
              </a:rPr>
              <a:t>1-x</a:t>
            </a:r>
            <a:r>
              <a:rPr lang="en-US" sz="1800" dirty="0" err="1" smtClean="0">
                <a:latin typeface="Times New Roman" pitchFamily="18" charset="0"/>
              </a:rPr>
              <a:t>As</a:t>
            </a:r>
            <a:r>
              <a:rPr lang="en-US" sz="1800" dirty="0" smtClean="0">
                <a:latin typeface="Times New Roman" pitchFamily="18" charset="0"/>
              </a:rPr>
              <a:t>, n-</a:t>
            </a:r>
            <a:r>
              <a:rPr lang="en-US" sz="1800" dirty="0" err="1" smtClean="0">
                <a:latin typeface="Times New Roman" pitchFamily="18" charset="0"/>
              </a:rPr>
              <a:t>typ</a:t>
            </a:r>
            <a:endParaRPr lang="en-US" sz="1800" dirty="0">
              <a:latin typeface="Times New Roman" pitchFamily="18" charset="0"/>
            </a:endParaRPr>
          </a:p>
        </p:txBody>
      </p:sp>
      <p:sp>
        <p:nvSpPr>
          <p:cNvPr id="128008" name="Text Box 8"/>
          <p:cNvSpPr txBox="1">
            <a:spLocks noChangeArrowheads="1"/>
          </p:cNvSpPr>
          <p:nvPr/>
        </p:nvSpPr>
        <p:spPr bwMode="auto">
          <a:xfrm>
            <a:off x="2317750" y="2271713"/>
            <a:ext cx="1301750" cy="366712"/>
          </a:xfrm>
          <a:prstGeom prst="rect">
            <a:avLst/>
          </a:prstGeom>
          <a:noFill/>
          <a:ln w="9525">
            <a:noFill/>
            <a:miter lim="800000"/>
            <a:headEnd/>
            <a:tailEnd/>
          </a:ln>
          <a:effectLst/>
        </p:spPr>
        <p:txBody>
          <a:bodyPr wrap="none">
            <a:spAutoFit/>
          </a:bodyPr>
          <a:lstStyle/>
          <a:p>
            <a:r>
              <a:rPr lang="en-US" sz="1800" dirty="0" smtClean="0">
                <a:latin typeface="Times New Roman" pitchFamily="18" charset="0"/>
              </a:rPr>
              <a:t>GaAs, p-</a:t>
            </a:r>
            <a:r>
              <a:rPr lang="en-US" sz="1800" dirty="0" err="1" smtClean="0">
                <a:latin typeface="Times New Roman" pitchFamily="18" charset="0"/>
              </a:rPr>
              <a:t>typ</a:t>
            </a:r>
            <a:endParaRPr lang="en-US" sz="1800" dirty="0">
              <a:latin typeface="Times New Roman" pitchFamily="18" charset="0"/>
            </a:endParaRPr>
          </a:p>
        </p:txBody>
      </p:sp>
      <p:sp>
        <p:nvSpPr>
          <p:cNvPr id="128009" name="Line 9"/>
          <p:cNvSpPr>
            <a:spLocks noChangeShapeType="1"/>
          </p:cNvSpPr>
          <p:nvPr/>
        </p:nvSpPr>
        <p:spPr bwMode="auto">
          <a:xfrm>
            <a:off x="2235200" y="1698625"/>
            <a:ext cx="3773488" cy="0"/>
          </a:xfrm>
          <a:prstGeom prst="line">
            <a:avLst/>
          </a:prstGeom>
          <a:noFill/>
          <a:ln w="28575">
            <a:solidFill>
              <a:schemeClr val="tx1"/>
            </a:solidFill>
            <a:round/>
            <a:headEnd/>
            <a:tailEnd/>
          </a:ln>
          <a:effectLst/>
        </p:spPr>
        <p:txBody>
          <a:bodyPr/>
          <a:lstStyle/>
          <a:p>
            <a:endParaRPr lang="en-US" dirty="0"/>
          </a:p>
        </p:txBody>
      </p:sp>
      <p:sp>
        <p:nvSpPr>
          <p:cNvPr id="128010" name="Line 10"/>
          <p:cNvSpPr>
            <a:spLocks noChangeShapeType="1"/>
          </p:cNvSpPr>
          <p:nvPr/>
        </p:nvSpPr>
        <p:spPr bwMode="auto">
          <a:xfrm>
            <a:off x="2271713" y="3143250"/>
            <a:ext cx="3773487" cy="0"/>
          </a:xfrm>
          <a:prstGeom prst="line">
            <a:avLst/>
          </a:prstGeom>
          <a:noFill/>
          <a:ln w="28575">
            <a:solidFill>
              <a:schemeClr val="tx1"/>
            </a:solidFill>
            <a:round/>
            <a:headEnd/>
            <a:tailEnd/>
          </a:ln>
          <a:effectLst/>
        </p:spPr>
        <p:txBody>
          <a:bodyPr/>
          <a:lstStyle/>
          <a:p>
            <a:endParaRPr lang="en-US" dirty="0"/>
          </a:p>
        </p:txBody>
      </p:sp>
      <p:sp>
        <p:nvSpPr>
          <p:cNvPr id="128011" name="Line 11"/>
          <p:cNvSpPr>
            <a:spLocks noChangeShapeType="1"/>
          </p:cNvSpPr>
          <p:nvPr/>
        </p:nvSpPr>
        <p:spPr bwMode="auto">
          <a:xfrm flipV="1">
            <a:off x="4035425" y="1450975"/>
            <a:ext cx="0" cy="233363"/>
          </a:xfrm>
          <a:prstGeom prst="line">
            <a:avLst/>
          </a:prstGeom>
          <a:noFill/>
          <a:ln w="9525">
            <a:solidFill>
              <a:schemeClr val="tx1"/>
            </a:solidFill>
            <a:round/>
            <a:headEnd/>
            <a:tailEnd/>
          </a:ln>
          <a:effectLst/>
        </p:spPr>
        <p:txBody>
          <a:bodyPr/>
          <a:lstStyle/>
          <a:p>
            <a:endParaRPr lang="en-US" dirty="0"/>
          </a:p>
        </p:txBody>
      </p:sp>
      <p:sp>
        <p:nvSpPr>
          <p:cNvPr id="128012" name="Line 12"/>
          <p:cNvSpPr>
            <a:spLocks noChangeShapeType="1"/>
          </p:cNvSpPr>
          <p:nvPr/>
        </p:nvSpPr>
        <p:spPr bwMode="auto">
          <a:xfrm flipV="1">
            <a:off x="4029075" y="3140075"/>
            <a:ext cx="0" cy="233363"/>
          </a:xfrm>
          <a:prstGeom prst="line">
            <a:avLst/>
          </a:prstGeom>
          <a:noFill/>
          <a:ln w="9525">
            <a:solidFill>
              <a:schemeClr val="tx1"/>
            </a:solidFill>
            <a:round/>
            <a:headEnd/>
            <a:tailEnd/>
          </a:ln>
          <a:effectLst/>
        </p:spPr>
        <p:txBody>
          <a:bodyPr/>
          <a:lstStyle/>
          <a:p>
            <a:endParaRPr lang="en-US" dirty="0"/>
          </a:p>
        </p:txBody>
      </p:sp>
      <p:sp>
        <p:nvSpPr>
          <p:cNvPr id="128013" name="Oval 13"/>
          <p:cNvSpPr>
            <a:spLocks noChangeArrowheads="1"/>
          </p:cNvSpPr>
          <p:nvPr/>
        </p:nvSpPr>
        <p:spPr bwMode="auto">
          <a:xfrm>
            <a:off x="3992563" y="3324225"/>
            <a:ext cx="88900" cy="88900"/>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28014" name="Oval 14"/>
          <p:cNvSpPr>
            <a:spLocks noChangeArrowheads="1"/>
          </p:cNvSpPr>
          <p:nvPr/>
        </p:nvSpPr>
        <p:spPr bwMode="auto">
          <a:xfrm>
            <a:off x="3970338" y="1400175"/>
            <a:ext cx="88900" cy="88900"/>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28015" name="Line 15"/>
          <p:cNvSpPr>
            <a:spLocks noChangeShapeType="1"/>
          </p:cNvSpPr>
          <p:nvPr/>
        </p:nvSpPr>
        <p:spPr bwMode="auto">
          <a:xfrm>
            <a:off x="2220913" y="1770063"/>
            <a:ext cx="0" cy="1320800"/>
          </a:xfrm>
          <a:prstGeom prst="line">
            <a:avLst/>
          </a:prstGeom>
          <a:noFill/>
          <a:ln w="57150">
            <a:solidFill>
              <a:schemeClr val="accent2"/>
            </a:solidFill>
            <a:round/>
            <a:headEnd/>
            <a:tailEnd/>
          </a:ln>
          <a:effectLst/>
        </p:spPr>
        <p:txBody>
          <a:bodyPr/>
          <a:lstStyle/>
          <a:p>
            <a:endParaRPr lang="en-US" dirty="0"/>
          </a:p>
        </p:txBody>
      </p:sp>
      <p:sp>
        <p:nvSpPr>
          <p:cNvPr id="128016" name="Line 16"/>
          <p:cNvSpPr>
            <a:spLocks noChangeShapeType="1"/>
          </p:cNvSpPr>
          <p:nvPr/>
        </p:nvSpPr>
        <p:spPr bwMode="auto">
          <a:xfrm>
            <a:off x="6016625" y="1792288"/>
            <a:ext cx="0" cy="1320800"/>
          </a:xfrm>
          <a:prstGeom prst="line">
            <a:avLst/>
          </a:prstGeom>
          <a:noFill/>
          <a:ln w="57150">
            <a:solidFill>
              <a:schemeClr val="accent2"/>
            </a:solidFill>
            <a:round/>
            <a:headEnd/>
            <a:tailEnd/>
          </a:ln>
          <a:effectLst/>
        </p:spPr>
        <p:txBody>
          <a:bodyPr/>
          <a:lstStyle/>
          <a:p>
            <a:endParaRPr lang="en-US" dirty="0"/>
          </a:p>
        </p:txBody>
      </p:sp>
      <p:sp>
        <p:nvSpPr>
          <p:cNvPr id="128017" name="Text Box 17"/>
          <p:cNvSpPr txBox="1">
            <a:spLocks noChangeArrowheads="1"/>
          </p:cNvSpPr>
          <p:nvPr/>
        </p:nvSpPr>
        <p:spPr bwMode="auto">
          <a:xfrm>
            <a:off x="4146550" y="3157538"/>
            <a:ext cx="316112" cy="369332"/>
          </a:xfrm>
          <a:prstGeom prst="rect">
            <a:avLst/>
          </a:prstGeom>
          <a:noFill/>
          <a:ln w="9525">
            <a:noFill/>
            <a:miter lim="800000"/>
            <a:headEnd/>
            <a:tailEnd/>
          </a:ln>
          <a:effectLst/>
        </p:spPr>
        <p:txBody>
          <a:bodyPr wrap="none">
            <a:spAutoFit/>
          </a:bodyPr>
          <a:lstStyle/>
          <a:p>
            <a:r>
              <a:rPr lang="en-US" b="1" dirty="0" smtClean="0">
                <a:latin typeface="Times New Roman" pitchFamily="18" charset="0"/>
              </a:rPr>
              <a:t>+</a:t>
            </a:r>
            <a:endParaRPr lang="en-US" b="1" dirty="0">
              <a:latin typeface="Times New Roman" pitchFamily="18" charset="0"/>
            </a:endParaRPr>
          </a:p>
        </p:txBody>
      </p:sp>
      <p:sp>
        <p:nvSpPr>
          <p:cNvPr id="128018" name="Text Box 18"/>
          <p:cNvSpPr txBox="1">
            <a:spLocks noChangeArrowheads="1"/>
          </p:cNvSpPr>
          <p:nvPr/>
        </p:nvSpPr>
        <p:spPr bwMode="auto">
          <a:xfrm>
            <a:off x="4073525" y="1184275"/>
            <a:ext cx="261610" cy="369332"/>
          </a:xfrm>
          <a:prstGeom prst="rect">
            <a:avLst/>
          </a:prstGeom>
          <a:noFill/>
          <a:ln w="9525">
            <a:noFill/>
            <a:miter lim="800000"/>
            <a:headEnd/>
            <a:tailEnd/>
          </a:ln>
          <a:effectLst/>
        </p:spPr>
        <p:txBody>
          <a:bodyPr wrap="none">
            <a:spAutoFit/>
          </a:bodyPr>
          <a:lstStyle/>
          <a:p>
            <a:r>
              <a:rPr lang="en-US" b="1" dirty="0" smtClean="0">
                <a:latin typeface="Times New Roman" pitchFamily="18" charset="0"/>
              </a:rPr>
              <a:t>-</a:t>
            </a:r>
            <a:endParaRPr lang="en-US" b="1" dirty="0">
              <a:latin typeface="Times New Roman" pitchFamily="18" charset="0"/>
            </a:endParaRPr>
          </a:p>
        </p:txBody>
      </p:sp>
      <p:sp>
        <p:nvSpPr>
          <p:cNvPr id="128019" name="AutoShape 19"/>
          <p:cNvSpPr>
            <a:spLocks noChangeArrowheads="1"/>
          </p:cNvSpPr>
          <p:nvPr/>
        </p:nvSpPr>
        <p:spPr bwMode="auto">
          <a:xfrm>
            <a:off x="4964113" y="2497138"/>
            <a:ext cx="363537" cy="363537"/>
          </a:xfrm>
          <a:prstGeom prst="upArrow">
            <a:avLst>
              <a:gd name="adj1" fmla="val 50000"/>
              <a:gd name="adj2" fmla="val 25000"/>
            </a:avLst>
          </a:prstGeom>
          <a:solidFill>
            <a:srgbClr val="33CCFF"/>
          </a:solidFill>
          <a:ln w="9525">
            <a:solidFill>
              <a:srgbClr val="33CCFF"/>
            </a:solidFill>
            <a:miter lim="800000"/>
            <a:headEnd/>
            <a:tailEnd/>
          </a:ln>
          <a:effectLst/>
        </p:spPr>
        <p:txBody>
          <a:bodyPr wrap="none" anchor="ctr"/>
          <a:lstStyle/>
          <a:p>
            <a:endParaRPr lang="en-US" dirty="0"/>
          </a:p>
        </p:txBody>
      </p:sp>
      <p:sp>
        <p:nvSpPr>
          <p:cNvPr id="128020" name="AutoShape 20"/>
          <p:cNvSpPr>
            <a:spLocks noChangeArrowheads="1"/>
          </p:cNvSpPr>
          <p:nvPr/>
        </p:nvSpPr>
        <p:spPr bwMode="auto">
          <a:xfrm flipV="1">
            <a:off x="4927600" y="1982788"/>
            <a:ext cx="363538" cy="363537"/>
          </a:xfrm>
          <a:prstGeom prst="upArrow">
            <a:avLst>
              <a:gd name="adj1" fmla="val 50000"/>
              <a:gd name="adj2" fmla="val 25000"/>
            </a:avLst>
          </a:prstGeom>
          <a:solidFill>
            <a:srgbClr val="33CCFF"/>
          </a:solidFill>
          <a:ln w="9525">
            <a:solidFill>
              <a:srgbClr val="33CCFF"/>
            </a:solidFill>
            <a:miter lim="800000"/>
            <a:headEnd/>
            <a:tailEnd/>
          </a:ln>
          <a:effectLst/>
        </p:spPr>
        <p:txBody>
          <a:bodyPr wrap="none" anchor="ctr"/>
          <a:lstStyle/>
          <a:p>
            <a:endParaRPr lang="en-US" dirty="0"/>
          </a:p>
        </p:txBody>
      </p:sp>
      <p:sp>
        <p:nvSpPr>
          <p:cNvPr id="128021" name="Text Box 21"/>
          <p:cNvSpPr txBox="1">
            <a:spLocks noChangeArrowheads="1"/>
          </p:cNvSpPr>
          <p:nvPr/>
        </p:nvSpPr>
        <p:spPr bwMode="auto">
          <a:xfrm>
            <a:off x="4479925" y="2722563"/>
            <a:ext cx="1498600" cy="366712"/>
          </a:xfrm>
          <a:prstGeom prst="rect">
            <a:avLst/>
          </a:prstGeom>
          <a:noFill/>
          <a:ln w="9525">
            <a:noFill/>
            <a:miter lim="800000"/>
            <a:headEnd/>
            <a:tailEnd/>
          </a:ln>
          <a:effectLst/>
        </p:spPr>
        <p:txBody>
          <a:bodyPr wrap="none">
            <a:spAutoFit/>
          </a:bodyPr>
          <a:lstStyle/>
          <a:p>
            <a:r>
              <a:rPr lang="en-US" b="1" dirty="0" smtClean="0">
                <a:solidFill>
                  <a:schemeClr val="accent2"/>
                </a:solidFill>
                <a:latin typeface="Times New Roman" pitchFamily="18" charset="0"/>
              </a:rPr>
              <a:t>electron flow</a:t>
            </a:r>
            <a:endParaRPr lang="en-US" sz="1800" b="1" dirty="0">
              <a:solidFill>
                <a:schemeClr val="accent2"/>
              </a:solidFill>
              <a:latin typeface="Times New Roman" pitchFamily="18" charset="0"/>
            </a:endParaRPr>
          </a:p>
        </p:txBody>
      </p:sp>
      <p:sp>
        <p:nvSpPr>
          <p:cNvPr id="128022" name="Text Box 22"/>
          <p:cNvSpPr txBox="1">
            <a:spLocks noChangeArrowheads="1"/>
          </p:cNvSpPr>
          <p:nvPr/>
        </p:nvSpPr>
        <p:spPr bwMode="auto">
          <a:xfrm>
            <a:off x="4697413" y="1693863"/>
            <a:ext cx="1075936" cy="369332"/>
          </a:xfrm>
          <a:prstGeom prst="rect">
            <a:avLst/>
          </a:prstGeom>
          <a:noFill/>
          <a:ln w="9525">
            <a:noFill/>
            <a:miter lim="800000"/>
            <a:headEnd/>
            <a:tailEnd/>
          </a:ln>
          <a:effectLst/>
        </p:spPr>
        <p:txBody>
          <a:bodyPr wrap="none">
            <a:spAutoFit/>
          </a:bodyPr>
          <a:lstStyle/>
          <a:p>
            <a:r>
              <a:rPr lang="en-US" b="1" dirty="0" smtClean="0">
                <a:solidFill>
                  <a:schemeClr val="accent2"/>
                </a:solidFill>
                <a:latin typeface="Times New Roman" pitchFamily="18" charset="0"/>
              </a:rPr>
              <a:t>hole flow</a:t>
            </a:r>
            <a:endParaRPr lang="en-US" sz="1800" b="1" dirty="0">
              <a:solidFill>
                <a:schemeClr val="accent2"/>
              </a:solidFill>
              <a:latin typeface="Times New Roman" pitchFamily="18" charset="0"/>
            </a:endParaRPr>
          </a:p>
        </p:txBody>
      </p:sp>
      <p:sp>
        <p:nvSpPr>
          <p:cNvPr id="128023" name="Text Box 23"/>
          <p:cNvSpPr txBox="1">
            <a:spLocks noChangeArrowheads="1"/>
          </p:cNvSpPr>
          <p:nvPr/>
        </p:nvSpPr>
        <p:spPr bwMode="auto">
          <a:xfrm>
            <a:off x="3795713" y="2228850"/>
            <a:ext cx="2832100" cy="338554"/>
          </a:xfrm>
          <a:prstGeom prst="rect">
            <a:avLst/>
          </a:prstGeom>
          <a:noFill/>
          <a:ln w="9525">
            <a:noFill/>
            <a:miter lim="800000"/>
            <a:headEnd/>
            <a:tailEnd/>
          </a:ln>
          <a:effectLst/>
        </p:spPr>
        <p:txBody>
          <a:bodyPr>
            <a:spAutoFit/>
          </a:bodyPr>
          <a:lstStyle/>
          <a:p>
            <a:r>
              <a:rPr lang="en-US" sz="1600" b="1" dirty="0" smtClean="0">
                <a:solidFill>
                  <a:srgbClr val="FF0000"/>
                </a:solidFill>
                <a:latin typeface="Times New Roman" pitchFamily="18" charset="0"/>
              </a:rPr>
              <a:t>radiative recombination</a:t>
            </a:r>
            <a:endParaRPr lang="en-US" sz="1600" dirty="0">
              <a:latin typeface="Times New Roman" pitchFamily="18" charset="0"/>
            </a:endParaRPr>
          </a:p>
        </p:txBody>
      </p:sp>
      <p:sp>
        <p:nvSpPr>
          <p:cNvPr id="128024" name="Line 24"/>
          <p:cNvSpPr>
            <a:spLocks noChangeShapeType="1"/>
          </p:cNvSpPr>
          <p:nvPr/>
        </p:nvSpPr>
        <p:spPr bwMode="auto">
          <a:xfrm>
            <a:off x="6053138" y="2424113"/>
            <a:ext cx="754062" cy="0"/>
          </a:xfrm>
          <a:prstGeom prst="line">
            <a:avLst/>
          </a:prstGeom>
          <a:noFill/>
          <a:ln w="19050">
            <a:solidFill>
              <a:srgbClr val="FF0000"/>
            </a:solidFill>
            <a:round/>
            <a:headEnd/>
            <a:tailEnd type="triangle" w="med" len="med"/>
          </a:ln>
          <a:effectLst/>
        </p:spPr>
        <p:txBody>
          <a:bodyPr/>
          <a:lstStyle/>
          <a:p>
            <a:endParaRPr lang="en-US" dirty="0"/>
          </a:p>
        </p:txBody>
      </p:sp>
      <p:sp>
        <p:nvSpPr>
          <p:cNvPr id="128025" name="Line 25"/>
          <p:cNvSpPr>
            <a:spLocks noChangeShapeType="1"/>
          </p:cNvSpPr>
          <p:nvPr/>
        </p:nvSpPr>
        <p:spPr bwMode="auto">
          <a:xfrm>
            <a:off x="6061075" y="2576513"/>
            <a:ext cx="754063" cy="0"/>
          </a:xfrm>
          <a:prstGeom prst="line">
            <a:avLst/>
          </a:prstGeom>
          <a:noFill/>
          <a:ln w="19050">
            <a:solidFill>
              <a:srgbClr val="FF0000"/>
            </a:solidFill>
            <a:round/>
            <a:headEnd/>
            <a:tailEnd type="triangle" w="med" len="med"/>
          </a:ln>
          <a:effectLst/>
        </p:spPr>
        <p:txBody>
          <a:bodyPr/>
          <a:lstStyle/>
          <a:p>
            <a:endParaRPr lang="en-US" dirty="0"/>
          </a:p>
        </p:txBody>
      </p:sp>
      <p:sp>
        <p:nvSpPr>
          <p:cNvPr id="128026" name="Line 26"/>
          <p:cNvSpPr>
            <a:spLocks noChangeShapeType="1"/>
          </p:cNvSpPr>
          <p:nvPr/>
        </p:nvSpPr>
        <p:spPr bwMode="auto">
          <a:xfrm>
            <a:off x="6038850" y="2279650"/>
            <a:ext cx="754063" cy="0"/>
          </a:xfrm>
          <a:prstGeom prst="line">
            <a:avLst/>
          </a:prstGeom>
          <a:noFill/>
          <a:ln w="19050">
            <a:solidFill>
              <a:srgbClr val="FF0000"/>
            </a:solidFill>
            <a:round/>
            <a:headEnd/>
            <a:tailEnd type="triangle" w="med" len="med"/>
          </a:ln>
          <a:effectLst/>
        </p:spPr>
        <p:txBody>
          <a:bodyPr/>
          <a:lstStyle/>
          <a:p>
            <a:endParaRPr lang="en-US" dirty="0"/>
          </a:p>
        </p:txBody>
      </p:sp>
      <p:sp>
        <p:nvSpPr>
          <p:cNvPr id="128027" name="Text Box 27"/>
          <p:cNvSpPr txBox="1">
            <a:spLocks noChangeArrowheads="1"/>
          </p:cNvSpPr>
          <p:nvPr/>
        </p:nvSpPr>
        <p:spPr bwMode="auto">
          <a:xfrm>
            <a:off x="6732240" y="2059998"/>
            <a:ext cx="2214578" cy="646331"/>
          </a:xfrm>
          <a:prstGeom prst="rect">
            <a:avLst/>
          </a:prstGeom>
          <a:noFill/>
          <a:ln w="9525">
            <a:noFill/>
            <a:miter lim="800000"/>
            <a:headEnd/>
            <a:tailEnd/>
          </a:ln>
          <a:effectLst/>
        </p:spPr>
        <p:txBody>
          <a:bodyPr wrap="square">
            <a:spAutoFit/>
          </a:bodyPr>
          <a:lstStyle/>
          <a:p>
            <a:pPr algn="ctr"/>
            <a:r>
              <a:rPr lang="en-US" dirty="0" smtClean="0">
                <a:latin typeface="Times New Roman" pitchFamily="18" charset="0"/>
              </a:rPr>
              <a:t>emission of stimulated photons</a:t>
            </a:r>
            <a:endParaRPr lang="en-US" sz="1800" dirty="0">
              <a:latin typeface="Times New Roman" pitchFamily="18" charset="0"/>
            </a:endParaRPr>
          </a:p>
        </p:txBody>
      </p:sp>
      <p:sp>
        <p:nvSpPr>
          <p:cNvPr id="128028" name="Text Box 28"/>
          <p:cNvSpPr txBox="1">
            <a:spLocks noChangeArrowheads="1"/>
          </p:cNvSpPr>
          <p:nvPr/>
        </p:nvSpPr>
        <p:spPr bwMode="auto">
          <a:xfrm>
            <a:off x="107504" y="1772816"/>
            <a:ext cx="1819014" cy="1077218"/>
          </a:xfrm>
          <a:prstGeom prst="rect">
            <a:avLst/>
          </a:prstGeom>
          <a:noFill/>
          <a:ln w="9525">
            <a:noFill/>
            <a:miter lim="800000"/>
            <a:headEnd/>
            <a:tailEnd/>
          </a:ln>
          <a:effectLst/>
        </p:spPr>
        <p:txBody>
          <a:bodyPr wrap="square">
            <a:spAutoFit/>
          </a:bodyPr>
          <a:lstStyle/>
          <a:p>
            <a:pPr algn="ctr"/>
            <a:r>
              <a:rPr lang="en-US" sz="1600" dirty="0" smtClean="0">
                <a:solidFill>
                  <a:schemeClr val="accent2"/>
                </a:solidFill>
                <a:latin typeface="Times New Roman" pitchFamily="18" charset="0"/>
              </a:rPr>
              <a:t>Mirrored - </a:t>
            </a:r>
          </a:p>
          <a:p>
            <a:pPr algn="ctr"/>
            <a:r>
              <a:rPr lang="en-US" sz="1600" dirty="0" smtClean="0">
                <a:solidFill>
                  <a:schemeClr val="accent2"/>
                </a:solidFill>
                <a:latin typeface="Times New Roman" pitchFamily="18" charset="0"/>
              </a:rPr>
              <a:t>modified front surface</a:t>
            </a:r>
          </a:p>
          <a:p>
            <a:pPr algn="ctr"/>
            <a:r>
              <a:rPr lang="en-US" sz="1600" dirty="0" smtClean="0">
                <a:solidFill>
                  <a:schemeClr val="accent2"/>
                </a:solidFill>
                <a:latin typeface="Times New Roman" pitchFamily="18" charset="0"/>
              </a:rPr>
              <a:t>of crystal </a:t>
            </a:r>
            <a:endParaRPr lang="en-US" sz="1600" dirty="0">
              <a:solidFill>
                <a:schemeClr val="accent2"/>
              </a:solidFill>
              <a:latin typeface="Times New Roman" pitchFamily="18" charset="0"/>
            </a:endParaRPr>
          </a:p>
        </p:txBody>
      </p:sp>
      <p:sp>
        <p:nvSpPr>
          <p:cNvPr id="128029" name="Line 29"/>
          <p:cNvSpPr>
            <a:spLocks noChangeShapeType="1"/>
          </p:cNvSpPr>
          <p:nvPr/>
        </p:nvSpPr>
        <p:spPr bwMode="auto">
          <a:xfrm flipV="1">
            <a:off x="1538288" y="1944688"/>
            <a:ext cx="609600" cy="130175"/>
          </a:xfrm>
          <a:prstGeom prst="line">
            <a:avLst/>
          </a:prstGeom>
          <a:noFill/>
          <a:ln w="9525">
            <a:solidFill>
              <a:schemeClr val="tx1"/>
            </a:solidFill>
            <a:round/>
            <a:headEnd/>
            <a:tailEnd type="triangle" w="med" len="med"/>
          </a:ln>
          <a:effectLst/>
        </p:spPr>
        <p:txBody>
          <a:bodyPr/>
          <a:lstStyle/>
          <a:p>
            <a:endParaRPr lang="en-US" dirty="0"/>
          </a:p>
        </p:txBody>
      </p:sp>
      <p:sp>
        <p:nvSpPr>
          <p:cNvPr id="128030" name="Text Box 30"/>
          <p:cNvSpPr txBox="1">
            <a:spLocks noChangeArrowheads="1"/>
          </p:cNvSpPr>
          <p:nvPr/>
        </p:nvSpPr>
        <p:spPr bwMode="auto">
          <a:xfrm>
            <a:off x="179512" y="3861048"/>
            <a:ext cx="8339137" cy="2862322"/>
          </a:xfrm>
          <a:prstGeom prst="rect">
            <a:avLst/>
          </a:prstGeom>
          <a:noFill/>
          <a:ln w="9525">
            <a:noFill/>
            <a:miter lim="800000"/>
            <a:headEnd/>
            <a:tailEnd/>
          </a:ln>
          <a:effectLst/>
        </p:spPr>
        <p:txBody>
          <a:bodyPr>
            <a:spAutoFit/>
          </a:bodyPr>
          <a:lstStyle/>
          <a:p>
            <a:pPr marL="457200" indent="-457200">
              <a:buFontTx/>
              <a:buAutoNum type="arabicPeriod"/>
            </a:pPr>
            <a:r>
              <a:rPr lang="en-US" dirty="0" smtClean="0">
                <a:solidFill>
                  <a:schemeClr val="hlink"/>
                </a:solidFill>
                <a:latin typeface="Times New Roman" pitchFamily="18" charset="0"/>
              </a:rPr>
              <a:t>The external voltage of this polarity causes a large </a:t>
            </a:r>
            <a:r>
              <a:rPr lang="en-US" b="1" dirty="0" smtClean="0">
                <a:solidFill>
                  <a:schemeClr val="hlink"/>
                </a:solidFill>
                <a:latin typeface="Times New Roman" pitchFamily="18" charset="0"/>
              </a:rPr>
              <a:t>number of electrons and holes </a:t>
            </a:r>
            <a:r>
              <a:rPr lang="en-US" dirty="0" smtClean="0">
                <a:solidFill>
                  <a:schemeClr val="hlink"/>
                </a:solidFill>
                <a:latin typeface="Times New Roman" pitchFamily="18" charset="0"/>
              </a:rPr>
              <a:t>(with a sufficiently long lifetime) to accumulate simultaneously in the optically active layer of </a:t>
            </a:r>
            <a:r>
              <a:rPr lang="en-US" b="1" dirty="0" smtClean="0">
                <a:solidFill>
                  <a:schemeClr val="hlink"/>
                </a:solidFill>
                <a:latin typeface="Times New Roman" pitchFamily="18" charset="0"/>
              </a:rPr>
              <a:t>GaA</a:t>
            </a:r>
            <a:r>
              <a:rPr lang="en-US" dirty="0" smtClean="0">
                <a:solidFill>
                  <a:schemeClr val="hlink"/>
                </a:solidFill>
                <a:latin typeface="Times New Roman" pitchFamily="18" charset="0"/>
              </a:rPr>
              <a:t>s, which can only recombine together by </a:t>
            </a:r>
            <a:r>
              <a:rPr lang="en-US" b="1" dirty="0" smtClean="0">
                <a:solidFill>
                  <a:schemeClr val="hlink"/>
                </a:solidFill>
                <a:latin typeface="Times New Roman" pitchFamily="18" charset="0"/>
              </a:rPr>
              <a:t>radiative transitions</a:t>
            </a:r>
            <a:r>
              <a:rPr lang="en-US" sz="1800" dirty="0" smtClean="0">
                <a:solidFill>
                  <a:schemeClr val="hlink"/>
                </a:solidFill>
                <a:latin typeface="Times New Roman" pitchFamily="18" charset="0"/>
              </a:rPr>
              <a:t>.</a:t>
            </a:r>
          </a:p>
          <a:p>
            <a:pPr marL="457200" indent="-457200">
              <a:buFontTx/>
              <a:buAutoNum type="arabicPeriod"/>
            </a:pPr>
            <a:r>
              <a:rPr lang="en-US" dirty="0" smtClean="0">
                <a:solidFill>
                  <a:schemeClr val="hlink"/>
                </a:solidFill>
                <a:latin typeface="Times New Roman" pitchFamily="18" charset="0"/>
              </a:rPr>
              <a:t>The mirrored crystal surface forms a plan-parallel </a:t>
            </a:r>
            <a:r>
              <a:rPr lang="en-US" b="1" u="sng" dirty="0" smtClean="0">
                <a:solidFill>
                  <a:schemeClr val="hlink"/>
                </a:solidFill>
                <a:latin typeface="Times New Roman" pitchFamily="18" charset="0"/>
              </a:rPr>
              <a:t>optical resonator </a:t>
            </a:r>
            <a:r>
              <a:rPr lang="en-US" dirty="0" smtClean="0">
                <a:solidFill>
                  <a:schemeClr val="hlink"/>
                </a:solidFill>
                <a:latin typeface="Times New Roman" pitchFamily="18" charset="0"/>
              </a:rPr>
              <a:t>of about 1 mm in length. This ensures that stimulated photon emission occurs when electrons and holes </a:t>
            </a:r>
            <a:r>
              <a:rPr lang="en-US" dirty="0" err="1" smtClean="0">
                <a:solidFill>
                  <a:schemeClr val="hlink"/>
                </a:solidFill>
                <a:latin typeface="Times New Roman" pitchFamily="18" charset="0"/>
              </a:rPr>
              <a:t>recombining.</a:t>
            </a:r>
            <a:r>
              <a:rPr lang="en-US" sz="1800" dirty="0" err="1" smtClean="0">
                <a:solidFill>
                  <a:schemeClr val="hlink"/>
                </a:solidFill>
                <a:latin typeface="Times New Roman" pitchFamily="18" charset="0"/>
              </a:rPr>
              <a:t>Vlnová</a:t>
            </a:r>
            <a:r>
              <a:rPr lang="en-US" sz="1800" dirty="0" smtClean="0">
                <a:solidFill>
                  <a:schemeClr val="hlink"/>
                </a:solidFill>
                <a:latin typeface="Times New Roman" pitchFamily="18" charset="0"/>
              </a:rPr>
              <a:t> </a:t>
            </a:r>
            <a:r>
              <a:rPr lang="en-US" sz="1800" dirty="0" err="1" smtClean="0">
                <a:solidFill>
                  <a:schemeClr val="hlink"/>
                </a:solidFill>
                <a:latin typeface="Times New Roman" pitchFamily="18" charset="0"/>
              </a:rPr>
              <a:t>délka</a:t>
            </a:r>
            <a:r>
              <a:rPr lang="en-US" sz="1800" dirty="0" smtClean="0">
                <a:solidFill>
                  <a:schemeClr val="hlink"/>
                </a:solidFill>
                <a:latin typeface="Times New Roman" pitchFamily="18" charset="0"/>
              </a:rPr>
              <a:t> </a:t>
            </a:r>
            <a:r>
              <a:rPr lang="en-US" sz="1800" dirty="0" err="1" smtClean="0">
                <a:solidFill>
                  <a:schemeClr val="hlink"/>
                </a:solidFill>
                <a:latin typeface="Times New Roman" pitchFamily="18" charset="0"/>
              </a:rPr>
              <a:t>emitovaného</a:t>
            </a:r>
            <a:r>
              <a:rPr lang="en-US" sz="1800" dirty="0" smtClean="0">
                <a:solidFill>
                  <a:schemeClr val="hlink"/>
                </a:solidFill>
                <a:latin typeface="Times New Roman" pitchFamily="18" charset="0"/>
              </a:rPr>
              <a:t> </a:t>
            </a:r>
            <a:r>
              <a:rPr lang="en-US" sz="1800" dirty="0" err="1" smtClean="0">
                <a:solidFill>
                  <a:schemeClr val="hlink"/>
                </a:solidFill>
                <a:latin typeface="Times New Roman" pitchFamily="18" charset="0"/>
              </a:rPr>
              <a:t>světla</a:t>
            </a:r>
            <a:r>
              <a:rPr lang="en-US" sz="1800" dirty="0" smtClean="0">
                <a:solidFill>
                  <a:schemeClr val="hlink"/>
                </a:solidFill>
                <a:latin typeface="Times New Roman" pitchFamily="18" charset="0"/>
              </a:rPr>
              <a:t> je z </a:t>
            </a:r>
            <a:r>
              <a:rPr lang="en-US" sz="1800" dirty="0" err="1" smtClean="0">
                <a:solidFill>
                  <a:schemeClr val="hlink"/>
                </a:solidFill>
                <a:latin typeface="Times New Roman" pitchFamily="18" charset="0"/>
              </a:rPr>
              <a:t>intervalu</a:t>
            </a:r>
            <a:r>
              <a:rPr lang="en-US" sz="1800" dirty="0" smtClean="0">
                <a:solidFill>
                  <a:schemeClr val="hlink"/>
                </a:solidFill>
                <a:latin typeface="Times New Roman" pitchFamily="18" charset="0"/>
              </a:rPr>
              <a:t> 700 </a:t>
            </a:r>
            <a:r>
              <a:rPr lang="en-US" sz="1800" dirty="0" err="1" smtClean="0">
                <a:solidFill>
                  <a:schemeClr val="hlink"/>
                </a:solidFill>
                <a:latin typeface="Times New Roman" pitchFamily="18" charset="0"/>
              </a:rPr>
              <a:t>až</a:t>
            </a:r>
            <a:r>
              <a:rPr lang="en-US" sz="1800" dirty="0" smtClean="0">
                <a:solidFill>
                  <a:schemeClr val="hlink"/>
                </a:solidFill>
                <a:latin typeface="Times New Roman" pitchFamily="18" charset="0"/>
              </a:rPr>
              <a:t> 900 nm </a:t>
            </a:r>
            <a:r>
              <a:rPr lang="en-US" sz="1800" dirty="0" err="1" smtClean="0">
                <a:solidFill>
                  <a:schemeClr val="hlink"/>
                </a:solidFill>
                <a:latin typeface="Times New Roman" pitchFamily="18" charset="0"/>
              </a:rPr>
              <a:t>podle</a:t>
            </a:r>
            <a:r>
              <a:rPr lang="en-US" sz="1800" dirty="0" smtClean="0">
                <a:solidFill>
                  <a:schemeClr val="hlink"/>
                </a:solidFill>
                <a:latin typeface="Times New Roman" pitchFamily="18" charset="0"/>
              </a:rPr>
              <a:t> </a:t>
            </a:r>
            <a:r>
              <a:rPr lang="en-US" sz="1800" dirty="0" err="1" smtClean="0">
                <a:solidFill>
                  <a:schemeClr val="hlink"/>
                </a:solidFill>
                <a:latin typeface="Times New Roman" pitchFamily="18" charset="0"/>
              </a:rPr>
              <a:t>obsahu</a:t>
            </a:r>
            <a:r>
              <a:rPr lang="en-US" sz="1800" dirty="0" smtClean="0">
                <a:solidFill>
                  <a:schemeClr val="hlink"/>
                </a:solidFill>
                <a:latin typeface="Times New Roman" pitchFamily="18" charset="0"/>
              </a:rPr>
              <a:t> Al.</a:t>
            </a:r>
          </a:p>
          <a:p>
            <a:pPr marL="457200" indent="-457200">
              <a:buFontTx/>
              <a:buAutoNum type="arabicPeriod"/>
            </a:pPr>
            <a:r>
              <a:rPr lang="en-US" dirty="0" smtClean="0">
                <a:solidFill>
                  <a:schemeClr val="hlink"/>
                </a:solidFill>
                <a:latin typeface="Times New Roman" pitchFamily="18" charset="0"/>
              </a:rPr>
              <a:t>Luminescent photodiodes (LEDs) work on a similar principle. They do not have a resonator and the electrons and holes in the active environment recombine almost immediately.</a:t>
            </a:r>
            <a:endParaRPr lang="en-US" sz="1800" dirty="0">
              <a:solidFill>
                <a:schemeClr val="hlink"/>
              </a:solidFill>
              <a:latin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Summary</a:t>
            </a:r>
            <a:endParaRPr lang="en-US" dirty="0"/>
          </a:p>
        </p:txBody>
      </p:sp>
      <p:sp>
        <p:nvSpPr>
          <p:cNvPr id="3" name="Zástupný symbol pro obsah 2"/>
          <p:cNvSpPr>
            <a:spLocks noGrp="1"/>
          </p:cNvSpPr>
          <p:nvPr>
            <p:ph sz="quarter" idx="1"/>
          </p:nvPr>
        </p:nvSpPr>
        <p:spPr/>
        <p:txBody>
          <a:bodyPr/>
          <a:lstStyle/>
          <a:p>
            <a:r>
              <a:rPr lang="en-US" dirty="0" smtClean="0"/>
              <a:t>laser radiation has a much smaller line width than the emission line of the active medium</a:t>
            </a:r>
          </a:p>
          <a:p>
            <a:r>
              <a:rPr lang="en-US" dirty="0" smtClean="0"/>
              <a:t>the laser emits radiation corresponding to the longitudinal (or transverse) modes, depending on the resonator configuration</a:t>
            </a:r>
          </a:p>
          <a:p>
            <a:r>
              <a:rPr lang="en-US" dirty="0" smtClean="0"/>
              <a:t>the laser emits only in those modes whose gain is greater than the threshold</a:t>
            </a:r>
          </a:p>
          <a:p>
            <a:r>
              <a:rPr lang="en-US" dirty="0" smtClean="0"/>
              <a:t>laser radiation has a high coherence</a:t>
            </a:r>
          </a:p>
          <a:p>
            <a:r>
              <a:rPr lang="en-US" dirty="0" smtClean="0"/>
              <a:t>if the optical system includes an element supporting a particular polarization orientation, the output radiation is polarized.</a:t>
            </a:r>
            <a:endParaRPr lang="en-US" dirty="0"/>
          </a:p>
        </p:txBody>
      </p:sp>
      <p:sp>
        <p:nvSpPr>
          <p:cNvPr id="4" name="Zástupný symbol pro datum 3"/>
          <p:cNvSpPr>
            <a:spLocks noGrp="1"/>
          </p:cNvSpPr>
          <p:nvPr>
            <p:ph type="dt" sz="half" idx="14"/>
          </p:nvPr>
        </p:nvSpPr>
        <p:spPr/>
        <p:txBody>
          <a:bodyPr/>
          <a:lstStyle/>
          <a:p>
            <a:r>
              <a:rPr lang="en-US" dirty="0" smtClean="0"/>
              <a:t>2010</a:t>
            </a:r>
            <a:endParaRPr lang="en-US" dirty="0"/>
          </a:p>
        </p:txBody>
      </p:sp>
      <p:sp>
        <p:nvSpPr>
          <p:cNvPr id="5" name="Zástupný symbol pro číslo snímku 4"/>
          <p:cNvSpPr>
            <a:spLocks noGrp="1"/>
          </p:cNvSpPr>
          <p:nvPr>
            <p:ph type="sldNum" sz="quarter" idx="15"/>
          </p:nvPr>
        </p:nvSpPr>
        <p:spPr/>
        <p:txBody>
          <a:bodyPr/>
          <a:lstStyle/>
          <a:p>
            <a:fld id="{A229F504-3BAF-467C-8F21-334C0A71552D}" type="slidenum">
              <a:rPr lang="en-US" smtClean="0"/>
              <a:pPr/>
              <a:t>43</a:t>
            </a:fld>
            <a:endParaRPr lang="en-US" dirty="0"/>
          </a:p>
        </p:txBody>
      </p:sp>
      <p:sp>
        <p:nvSpPr>
          <p:cNvPr id="6" name="Zástupný symbol pro zápatí 5"/>
          <p:cNvSpPr>
            <a:spLocks noGrp="1"/>
          </p:cNvSpPr>
          <p:nvPr>
            <p:ph type="ftr" sz="quarter" idx="16"/>
          </p:nvPr>
        </p:nvSpPr>
        <p:spPr/>
        <p:txBody>
          <a:bodyPr/>
          <a:lstStyle/>
          <a:p>
            <a:r>
              <a:rPr lang="en-US" dirty="0" smtClean="0"/>
              <a:t>prof. </a:t>
            </a:r>
            <a:r>
              <a:rPr lang="en-US" dirty="0" err="1" smtClean="0"/>
              <a:t>Otruba</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764704"/>
            <a:ext cx="7467600" cy="5616624"/>
          </a:xfrm>
        </p:spPr>
        <p:txBody>
          <a:bodyPr>
            <a:normAutofit/>
          </a:bodyPr>
          <a:lstStyle/>
          <a:p>
            <a:endParaRPr lang="en-US" dirty="0" smtClean="0"/>
          </a:p>
          <a:p>
            <a:endParaRPr lang="en-US" dirty="0" smtClean="0"/>
          </a:p>
          <a:p>
            <a:r>
              <a:rPr lang="en-US" dirty="0" err="1" smtClean="0"/>
              <a:t>G.M</a:t>
            </a:r>
            <a:r>
              <a:rPr lang="en-US" dirty="0" smtClean="0"/>
              <a:t>. </a:t>
            </a:r>
            <a:r>
              <a:rPr lang="en-US" dirty="0" err="1" smtClean="0"/>
              <a:t>Hieftje</a:t>
            </a:r>
            <a:r>
              <a:rPr lang="en-US" dirty="0" smtClean="0"/>
              <a:t>, J.C. Travis, F. E. Lytle. </a:t>
            </a:r>
            <a:r>
              <a:rPr lang="en-US" i="1" dirty="0" smtClean="0"/>
              <a:t>Lasers in Chemical Analysis, </a:t>
            </a:r>
            <a:r>
              <a:rPr lang="en-US" dirty="0" smtClean="0"/>
              <a:t>The HUMANA Press. Inc. 1981</a:t>
            </a:r>
          </a:p>
          <a:p>
            <a:endParaRPr lang="en-US" dirty="0" smtClean="0"/>
          </a:p>
          <a:p>
            <a:endParaRPr lang="en-US" dirty="0" smtClean="0"/>
          </a:p>
          <a:p>
            <a:r>
              <a:rPr lang="en-US" dirty="0" smtClean="0"/>
              <a:t>D. L. Andrews, </a:t>
            </a:r>
            <a:r>
              <a:rPr lang="en-US" i="1" dirty="0" smtClean="0"/>
              <a:t>Lasers in chemistry, </a:t>
            </a:r>
            <a:r>
              <a:rPr lang="en-US" dirty="0" smtClean="0"/>
              <a:t>Springer – </a:t>
            </a:r>
            <a:r>
              <a:rPr lang="en-US" dirty="0" err="1" smtClean="0"/>
              <a:t>Verlag</a:t>
            </a:r>
            <a:r>
              <a:rPr lang="en-US" dirty="0" smtClean="0"/>
              <a:t>, Third edition, 1997</a:t>
            </a:r>
          </a:p>
          <a:p>
            <a:endParaRPr lang="en-US" dirty="0" smtClean="0"/>
          </a:p>
          <a:p>
            <a:endParaRPr lang="en-US" dirty="0" smtClean="0"/>
          </a:p>
          <a:p>
            <a:r>
              <a:rPr lang="en-US" dirty="0" smtClean="0"/>
              <a:t>N. Omenetto, </a:t>
            </a:r>
            <a:r>
              <a:rPr lang="en-US" i="1" dirty="0" smtClean="0"/>
              <a:t>Analytical Laser Spectroscopy</a:t>
            </a:r>
            <a:r>
              <a:rPr lang="en-US" dirty="0" smtClean="0"/>
              <a:t>, John Wiley &amp; Sons, 18. 1. 1979</a:t>
            </a:r>
          </a:p>
          <a:p>
            <a:endParaRPr lang="en-US" dirty="0" smtClean="0"/>
          </a:p>
          <a:p>
            <a:endParaRPr lang="en-US" i="1" dirty="0"/>
          </a:p>
        </p:txBody>
      </p:sp>
      <p:sp>
        <p:nvSpPr>
          <p:cNvPr id="4" name="Zástupný symbol pro datum 3"/>
          <p:cNvSpPr>
            <a:spLocks noGrp="1"/>
          </p:cNvSpPr>
          <p:nvPr>
            <p:ph type="dt" sz="half" idx="14"/>
          </p:nvPr>
        </p:nvSpPr>
        <p:spPr/>
        <p:txBody>
          <a:bodyPr/>
          <a:lstStyle/>
          <a:p>
            <a:r>
              <a:rPr lang="en-US" dirty="0" smtClean="0"/>
              <a:t>2010</a:t>
            </a:r>
            <a:endParaRPr lang="en-US" dirty="0"/>
          </a:p>
        </p:txBody>
      </p:sp>
      <p:sp>
        <p:nvSpPr>
          <p:cNvPr id="5" name="Zástupný symbol pro číslo snímku 4"/>
          <p:cNvSpPr>
            <a:spLocks noGrp="1"/>
          </p:cNvSpPr>
          <p:nvPr>
            <p:ph type="sldNum" sz="quarter" idx="15"/>
          </p:nvPr>
        </p:nvSpPr>
        <p:spPr/>
        <p:txBody>
          <a:bodyPr/>
          <a:lstStyle/>
          <a:p>
            <a:fld id="{A229F504-3BAF-467C-8F21-334C0A71552D}" type="slidenum">
              <a:rPr lang="en-US" smtClean="0"/>
              <a:pPr/>
              <a:t>44</a:t>
            </a:fld>
            <a:endParaRPr lang="en-US" dirty="0"/>
          </a:p>
        </p:txBody>
      </p:sp>
      <p:sp>
        <p:nvSpPr>
          <p:cNvPr id="6" name="Zástupný symbol pro zápatí 5"/>
          <p:cNvSpPr>
            <a:spLocks noGrp="1"/>
          </p:cNvSpPr>
          <p:nvPr>
            <p:ph type="ftr" sz="quarter" idx="16"/>
          </p:nvPr>
        </p:nvSpPr>
        <p:spPr/>
        <p:txBody>
          <a:bodyPr/>
          <a:lstStyle/>
          <a:p>
            <a:r>
              <a:rPr lang="en-US" dirty="0" smtClean="0"/>
              <a:t>prof. </a:t>
            </a:r>
            <a:r>
              <a:rPr lang="en-US" dirty="0" err="1" smtClean="0"/>
              <a:t>Otruba</a:t>
            </a:r>
            <a:endParaRPr lang="en-US" dirty="0"/>
          </a:p>
        </p:txBody>
      </p:sp>
      <p:sp>
        <p:nvSpPr>
          <p:cNvPr id="8" name="Obdélník 7"/>
          <p:cNvSpPr/>
          <p:nvPr/>
        </p:nvSpPr>
        <p:spPr>
          <a:xfrm>
            <a:off x="611560" y="188640"/>
            <a:ext cx="2012089" cy="553998"/>
          </a:xfrm>
          <a:prstGeom prst="rect">
            <a:avLst/>
          </a:prstGeom>
        </p:spPr>
        <p:txBody>
          <a:bodyPr wrap="none">
            <a:spAutoFit/>
          </a:bodyPr>
          <a:lstStyle/>
          <a:p>
            <a:r>
              <a:rPr lang="en-US" sz="3000" cap="small" dirty="0" smtClean="0">
                <a:solidFill>
                  <a:srgbClr val="1F497D"/>
                </a:solidFill>
                <a:ea typeface="+mj-ea"/>
                <a:cs typeface="+mj-cs"/>
              </a:rPr>
              <a:t>Literature</a:t>
            </a:r>
            <a:endParaRPr lang="en-US" dirty="0"/>
          </a:p>
        </p:txBody>
      </p:sp>
    </p:spTree>
    <p:extLst>
      <p:ext uri="{BB962C8B-B14F-4D97-AF65-F5344CB8AC3E}">
        <p14:creationId xmlns:p14="http://schemas.microsoft.com/office/powerpoint/2010/main" val="103603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197" b="16864"/>
          <a:stretch/>
        </p:blipFill>
        <p:spPr bwMode="auto">
          <a:xfrm>
            <a:off x="37846" y="1376552"/>
            <a:ext cx="9070658" cy="424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A229F504-3BAF-467C-8F21-334C0A71552D}" type="slidenum">
              <a:rPr lang="cs-CZ" smtClean="0"/>
              <a:pPr/>
              <a:t>5</a:t>
            </a:fld>
            <a:endParaRPr lang="cs-CZ"/>
          </a:p>
        </p:txBody>
      </p:sp>
      <p:sp>
        <p:nvSpPr>
          <p:cNvPr id="6" name="TextovéPole 5"/>
          <p:cNvSpPr txBox="1"/>
          <p:nvPr/>
        </p:nvSpPr>
        <p:spPr>
          <a:xfrm>
            <a:off x="539552" y="393692"/>
            <a:ext cx="7789312" cy="523220"/>
          </a:xfrm>
          <a:prstGeom prst="rect">
            <a:avLst/>
          </a:prstGeom>
          <a:noFill/>
        </p:spPr>
        <p:txBody>
          <a:bodyPr wrap="none" rtlCol="0">
            <a:spAutoFit/>
          </a:bodyPr>
          <a:lstStyle/>
          <a:p>
            <a:r>
              <a:rPr lang="en-US" sz="2800" dirty="0" smtClean="0"/>
              <a:t>Commercially available – VUV – VIS – MID IR</a:t>
            </a:r>
            <a:endParaRPr lang="en-US" sz="2800" dirty="0"/>
          </a:p>
        </p:txBody>
      </p:sp>
    </p:spTree>
    <p:extLst>
      <p:ext uri="{BB962C8B-B14F-4D97-AF65-F5344CB8AC3E}">
        <p14:creationId xmlns:p14="http://schemas.microsoft.com/office/powerpoint/2010/main" val="54748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4294967295"/>
          </p:nvPr>
        </p:nvSpPr>
        <p:spPr>
          <a:xfrm>
            <a:off x="6553200" y="6243638"/>
            <a:ext cx="2133600" cy="457200"/>
          </a:xfrm>
          <a:prstGeom prst="rect">
            <a:avLst/>
          </a:prstGeom>
        </p:spPr>
        <p:txBody>
          <a:bodyPr/>
          <a:lstStyle/>
          <a:p>
            <a:pPr>
              <a:defRPr/>
            </a:pPr>
            <a:fld id="{589925AC-DD77-440D-A96F-B017C4232B1E}" type="slidenum">
              <a:rPr lang="cs-CZ"/>
              <a:pPr>
                <a:defRPr/>
              </a:pPr>
              <a:t>6</a:t>
            </a:fld>
            <a:endParaRPr lang="cs-CZ"/>
          </a:p>
        </p:txBody>
      </p:sp>
      <p:sp>
        <p:nvSpPr>
          <p:cNvPr id="10243" name="Rectangle 3"/>
          <p:cNvSpPr>
            <a:spLocks noGrp="1" noChangeArrowheads="1"/>
          </p:cNvSpPr>
          <p:nvPr>
            <p:ph type="body" idx="1"/>
          </p:nvPr>
        </p:nvSpPr>
        <p:spPr>
          <a:xfrm>
            <a:off x="457200" y="1600200"/>
            <a:ext cx="8003232" cy="4873752"/>
          </a:xfrm>
        </p:spPr>
        <p:txBody>
          <a:bodyPr/>
          <a:lstStyle/>
          <a:p>
            <a:pPr>
              <a:defRPr/>
            </a:pPr>
            <a:r>
              <a:rPr lang="en-US" sz="2800" dirty="0" smtClean="0"/>
              <a:t>Emissions of elementary oscillators(atoms, molecules…) narrow beam– </a:t>
            </a:r>
            <a:r>
              <a:rPr lang="en-US" sz="2800" dirty="0" smtClean="0">
                <a:solidFill>
                  <a:srgbClr val="C00000"/>
                </a:solidFill>
              </a:rPr>
              <a:t>spatial energy concentration</a:t>
            </a:r>
          </a:p>
          <a:p>
            <a:pPr>
              <a:defRPr/>
            </a:pPr>
            <a:r>
              <a:rPr lang="en-US" sz="2800" dirty="0" err="1" smtClean="0"/>
              <a:t>Δλ</a:t>
            </a:r>
            <a:r>
              <a:rPr lang="en-US" sz="2800" dirty="0" smtClean="0"/>
              <a:t> can be very small– </a:t>
            </a:r>
            <a:r>
              <a:rPr lang="en-US" sz="2800" dirty="0" smtClean="0">
                <a:solidFill>
                  <a:srgbClr val="C00000"/>
                </a:solidFill>
              </a:rPr>
              <a:t>spectral concentration of energy</a:t>
            </a:r>
          </a:p>
          <a:p>
            <a:pPr>
              <a:defRPr/>
            </a:pPr>
            <a:r>
              <a:rPr lang="en-US" sz="2800" dirty="0" smtClean="0"/>
              <a:t>Synchronous operation of elementary oscillators– </a:t>
            </a:r>
            <a:r>
              <a:rPr lang="en-US" sz="2800" dirty="0" smtClean="0">
                <a:solidFill>
                  <a:srgbClr val="C00000"/>
                </a:solidFill>
              </a:rPr>
              <a:t>time concentration of energy</a:t>
            </a:r>
          </a:p>
          <a:p>
            <a:pPr>
              <a:defRPr/>
            </a:pPr>
            <a:r>
              <a:rPr lang="en-US" sz="2800" dirty="0" smtClean="0"/>
              <a:t>Coherence length up to tens (in vacuum up to thousands) kilometers</a:t>
            </a:r>
          </a:p>
        </p:txBody>
      </p:sp>
      <p:sp>
        <p:nvSpPr>
          <p:cNvPr id="10244" name="Rectangle 4"/>
          <p:cNvSpPr>
            <a:spLocks noGrp="1" noChangeArrowheads="1"/>
          </p:cNvSpPr>
          <p:nvPr>
            <p:ph type="title"/>
          </p:nvPr>
        </p:nvSpPr>
        <p:spPr/>
        <p:txBody>
          <a:bodyPr/>
          <a:lstStyle/>
          <a:p>
            <a:pPr>
              <a:defRPr/>
            </a:pPr>
            <a:r>
              <a:rPr lang="cs-CZ" dirty="0" err="1"/>
              <a:t>Properties</a:t>
            </a:r>
            <a:r>
              <a:rPr lang="cs-CZ" dirty="0"/>
              <a:t> </a:t>
            </a:r>
            <a:r>
              <a:rPr lang="cs-CZ" dirty="0" err="1"/>
              <a:t>of</a:t>
            </a:r>
            <a:r>
              <a:rPr lang="cs-CZ" dirty="0"/>
              <a:t> laser </a:t>
            </a:r>
            <a:r>
              <a:rPr lang="cs-CZ" dirty="0" err="1"/>
              <a:t>radiation</a:t>
            </a:r>
            <a:endParaRPr lang="cs-CZ" dirty="0" smtClean="0"/>
          </a:p>
        </p:txBody>
      </p:sp>
      <p:sp>
        <p:nvSpPr>
          <p:cNvPr id="7" name="Zástupný symbol pro datum 6"/>
          <p:cNvSpPr>
            <a:spLocks noGrp="1"/>
          </p:cNvSpPr>
          <p:nvPr>
            <p:ph type="dt" sz="half" idx="14"/>
          </p:nvPr>
        </p:nvSpPr>
        <p:spPr/>
        <p:txBody>
          <a:bodyPr/>
          <a:lstStyle/>
          <a:p>
            <a:r>
              <a:rPr lang="cs-CZ" smtClean="0"/>
              <a:t>2010</a:t>
            </a:r>
            <a:endParaRPr lang="cs-CZ"/>
          </a:p>
        </p:txBody>
      </p:sp>
      <p:sp>
        <p:nvSpPr>
          <p:cNvPr id="8" name="Zástupný symbol pro zápatí 7"/>
          <p:cNvSpPr>
            <a:spLocks noGrp="1"/>
          </p:cNvSpPr>
          <p:nvPr>
            <p:ph type="ftr" sz="quarter" idx="16"/>
          </p:nvPr>
        </p:nvSpPr>
        <p:spPr/>
        <p:txBody>
          <a:bodyPr/>
          <a:lstStyle/>
          <a:p>
            <a:r>
              <a:rPr lang="cs-CZ" smtClean="0"/>
              <a:t>prof. Otruba</a:t>
            </a:r>
            <a:endParaRPr lang="cs-CZ"/>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67544" y="188640"/>
            <a:ext cx="8229600" cy="755650"/>
          </a:xfrm>
        </p:spPr>
        <p:txBody>
          <a:bodyPr>
            <a:normAutofit fontScale="90000"/>
          </a:bodyPr>
          <a:lstStyle/>
          <a:p>
            <a:pPr eaLnBrk="1" hangingPunct="1">
              <a:defRPr/>
            </a:pPr>
            <a:r>
              <a:rPr lang="en-US" sz="4000" dirty="0" smtClean="0"/>
              <a:t/>
            </a:r>
            <a:br>
              <a:rPr lang="en-US" sz="4000" dirty="0" smtClean="0"/>
            </a:br>
            <a:r>
              <a:rPr lang="en-US" sz="4000" dirty="0" smtClean="0"/>
              <a:t>Types of lasers by:</a:t>
            </a:r>
            <a:endParaRPr lang="en-US" dirty="0" smtClean="0"/>
          </a:p>
        </p:txBody>
      </p:sp>
      <p:sp>
        <p:nvSpPr>
          <p:cNvPr id="4" name="Zástupný symbol pro číslo snímku 3"/>
          <p:cNvSpPr>
            <a:spLocks noGrp="1"/>
          </p:cNvSpPr>
          <p:nvPr>
            <p:ph type="sldNum" sz="quarter" idx="4294967295"/>
          </p:nvPr>
        </p:nvSpPr>
        <p:spPr>
          <a:xfrm>
            <a:off x="6553200" y="6243638"/>
            <a:ext cx="2133600" cy="457200"/>
          </a:xfrm>
          <a:prstGeom prst="rect">
            <a:avLst/>
          </a:prstGeom>
        </p:spPr>
        <p:txBody>
          <a:bodyPr/>
          <a:lstStyle/>
          <a:p>
            <a:pPr>
              <a:defRPr/>
            </a:pPr>
            <a:fld id="{8B7BAE82-227C-45C8-84C6-98659C8B0F33}" type="slidenum">
              <a:rPr lang="en-US" smtClean="0"/>
              <a:pPr>
                <a:defRPr/>
              </a:pPr>
              <a:t>7</a:t>
            </a:fld>
            <a:endParaRPr lang="en-US" dirty="0"/>
          </a:p>
        </p:txBody>
      </p:sp>
      <p:sp>
        <p:nvSpPr>
          <p:cNvPr id="11270" name="Obdélník 4"/>
          <p:cNvSpPr>
            <a:spLocks noChangeArrowheads="1"/>
          </p:cNvSpPr>
          <p:nvPr/>
        </p:nvSpPr>
        <p:spPr bwMode="auto">
          <a:xfrm>
            <a:off x="251520" y="1070999"/>
            <a:ext cx="8229600" cy="5262979"/>
          </a:xfrm>
          <a:prstGeom prst="rect">
            <a:avLst/>
          </a:prstGeom>
          <a:noFill/>
          <a:ln w="9525">
            <a:noFill/>
            <a:miter lim="800000"/>
            <a:headEnd/>
            <a:tailEnd/>
          </a:ln>
        </p:spPr>
        <p:txBody>
          <a:bodyPr>
            <a:spAutoFit/>
          </a:bodyPr>
          <a:lstStyle/>
          <a:p>
            <a:r>
              <a:rPr lang="en-US" sz="2400" dirty="0" smtClean="0"/>
              <a:t>• emission wavelengths</a:t>
            </a:r>
          </a:p>
          <a:p>
            <a:endParaRPr lang="cs-CZ" sz="2400" dirty="0" smtClean="0"/>
          </a:p>
          <a:p>
            <a:r>
              <a:rPr lang="en-US" sz="2400" dirty="0" smtClean="0"/>
              <a:t>• time mode of operation - continuous (</a:t>
            </a:r>
            <a:r>
              <a:rPr lang="en-US" sz="2400" dirty="0" err="1" smtClean="0"/>
              <a:t>cw</a:t>
            </a:r>
            <a:r>
              <a:rPr lang="en-US" sz="2400" dirty="0" smtClean="0"/>
              <a:t>) or pulse</a:t>
            </a:r>
          </a:p>
          <a:p>
            <a:endParaRPr lang="cs-CZ" sz="2400" dirty="0" smtClean="0"/>
          </a:p>
          <a:p>
            <a:r>
              <a:rPr lang="en-US" sz="2400" dirty="0" smtClean="0"/>
              <a:t>• type of excitation – optical excited lasers, electric discharge, chemical, mechanical (particle collisions), injection of charge carriers, …</a:t>
            </a:r>
          </a:p>
          <a:p>
            <a:endParaRPr lang="cs-CZ" sz="2400" dirty="0" smtClean="0"/>
          </a:p>
          <a:p>
            <a:r>
              <a:rPr lang="en-US" sz="2400" dirty="0" smtClean="0"/>
              <a:t>• type of active medium - solid, liquid (dye), gas, ion,</a:t>
            </a:r>
          </a:p>
          <a:p>
            <a:r>
              <a:rPr lang="en-US" sz="2400" dirty="0" smtClean="0"/>
              <a:t>excimer, semiconductor (diode),…</a:t>
            </a:r>
          </a:p>
          <a:p>
            <a:endParaRPr lang="cs-CZ" sz="2400" dirty="0" smtClean="0"/>
          </a:p>
          <a:p>
            <a:r>
              <a:rPr lang="en-US" sz="2400" dirty="0" smtClean="0"/>
              <a:t>• pulse duration (nanosecond, picosecond, femtosecond, ...) - the shorter pulse duration means higher the </a:t>
            </a:r>
            <a:r>
              <a:rPr lang="en-US" sz="2400" b="1" dirty="0" smtClean="0"/>
              <a:t>Peak power </a:t>
            </a:r>
            <a:r>
              <a:rPr lang="en-US" sz="2400" dirty="0" smtClean="0"/>
              <a:t>at the same </a:t>
            </a:r>
            <a:r>
              <a:rPr lang="en-US" sz="2400" b="1" dirty="0" smtClean="0"/>
              <a:t>Average Power</a:t>
            </a:r>
            <a:endParaRPr lang="en-US" sz="2400" b="1" dirty="0"/>
          </a:p>
        </p:txBody>
      </p:sp>
      <p:sp>
        <p:nvSpPr>
          <p:cNvPr id="7" name="Zástupný symbol pro datum 6"/>
          <p:cNvSpPr>
            <a:spLocks noGrp="1"/>
          </p:cNvSpPr>
          <p:nvPr>
            <p:ph type="dt" sz="half" idx="14"/>
          </p:nvPr>
        </p:nvSpPr>
        <p:spPr/>
        <p:txBody>
          <a:bodyPr/>
          <a:lstStyle/>
          <a:p>
            <a:r>
              <a:rPr lang="en-US" dirty="0" smtClean="0"/>
              <a:t>2010</a:t>
            </a:r>
            <a:endParaRPr lang="en-US" dirty="0"/>
          </a:p>
        </p:txBody>
      </p:sp>
      <p:sp>
        <p:nvSpPr>
          <p:cNvPr id="8" name="Zástupný symbol pro zápatí 7"/>
          <p:cNvSpPr>
            <a:spLocks noGrp="1"/>
          </p:cNvSpPr>
          <p:nvPr>
            <p:ph type="ftr" sz="quarter" idx="16"/>
          </p:nvPr>
        </p:nvSpPr>
        <p:spPr/>
        <p:txBody>
          <a:bodyPr/>
          <a:lstStyle/>
          <a:p>
            <a:r>
              <a:rPr lang="en-US" dirty="0" smtClean="0"/>
              <a:t>prof. </a:t>
            </a:r>
            <a:r>
              <a:rPr lang="en-US" dirty="0" err="1" smtClean="0"/>
              <a:t>Otruba</a:t>
            </a:r>
            <a:endParaRPr lang="en-US" dirty="0"/>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952500" y="228600"/>
            <a:ext cx="7239000" cy="990600"/>
          </a:xfrm>
          <a:gradFill rotWithShape="0">
            <a:gsLst>
              <a:gs pos="0">
                <a:srgbClr val="66FFFF">
                  <a:gamma/>
                  <a:shade val="46275"/>
                  <a:invGamma/>
                </a:srgbClr>
              </a:gs>
              <a:gs pos="50000">
                <a:srgbClr val="66FFFF"/>
              </a:gs>
              <a:gs pos="100000">
                <a:srgbClr val="66FFFF">
                  <a:gamma/>
                  <a:shade val="46275"/>
                  <a:invGamma/>
                </a:srgbClr>
              </a:gs>
            </a:gsLst>
            <a:lin ang="5400000" scaled="1"/>
          </a:gradFill>
          <a:ln/>
        </p:spPr>
        <p:txBody>
          <a:bodyPr/>
          <a:lstStyle/>
          <a:p>
            <a:r>
              <a:rPr lang="cs-CZ" dirty="0" err="1"/>
              <a:t>Types</a:t>
            </a:r>
            <a:r>
              <a:rPr lang="cs-CZ" dirty="0"/>
              <a:t> </a:t>
            </a:r>
            <a:r>
              <a:rPr lang="cs-CZ" dirty="0" err="1"/>
              <a:t>of</a:t>
            </a:r>
            <a:r>
              <a:rPr lang="cs-CZ" dirty="0"/>
              <a:t> </a:t>
            </a:r>
            <a:r>
              <a:rPr lang="cs-CZ" dirty="0" err="1"/>
              <a:t>lasers</a:t>
            </a:r>
            <a:endParaRPr lang="cs-CZ" dirty="0"/>
          </a:p>
        </p:txBody>
      </p:sp>
      <p:sp>
        <p:nvSpPr>
          <p:cNvPr id="122883" name="Text Box 3"/>
          <p:cNvSpPr txBox="1">
            <a:spLocks noChangeArrowheads="1"/>
          </p:cNvSpPr>
          <p:nvPr/>
        </p:nvSpPr>
        <p:spPr bwMode="auto">
          <a:xfrm>
            <a:off x="533400" y="1376363"/>
            <a:ext cx="6812827" cy="369332"/>
          </a:xfrm>
          <a:prstGeom prst="rect">
            <a:avLst/>
          </a:prstGeom>
          <a:noFill/>
          <a:ln w="9525">
            <a:noFill/>
            <a:miter lim="800000"/>
            <a:headEnd/>
            <a:tailEnd/>
          </a:ln>
          <a:effectLst/>
        </p:spPr>
        <p:txBody>
          <a:bodyPr wrap="none">
            <a:spAutoFit/>
          </a:bodyPr>
          <a:lstStyle/>
          <a:p>
            <a:pPr eaLnBrk="0" hangingPunct="0"/>
            <a:r>
              <a:rPr lang="en-US" b="1" dirty="0" smtClean="0">
                <a:solidFill>
                  <a:schemeClr val="accent2"/>
                </a:solidFill>
                <a:latin typeface="Times New Roman" pitchFamily="18" charset="0"/>
              </a:rPr>
              <a:t>Properties of </a:t>
            </a:r>
            <a:r>
              <a:rPr lang="en-US" b="1" u="sng" dirty="0" smtClean="0">
                <a:solidFill>
                  <a:schemeClr val="accent2"/>
                </a:solidFill>
                <a:latin typeface="Times New Roman" pitchFamily="18" charset="0"/>
              </a:rPr>
              <a:t>Active laser medium</a:t>
            </a:r>
            <a:r>
              <a:rPr lang="en-US" b="1" dirty="0" smtClean="0">
                <a:solidFill>
                  <a:schemeClr val="accent2"/>
                </a:solidFill>
                <a:latin typeface="Times New Roman" pitchFamily="18" charset="0"/>
              </a:rPr>
              <a:t> </a:t>
            </a:r>
            <a:r>
              <a:rPr lang="cs-CZ" b="1" dirty="0" smtClean="0">
                <a:solidFill>
                  <a:schemeClr val="accent2"/>
                </a:solidFill>
                <a:latin typeface="Times New Roman" pitchFamily="18" charset="0"/>
              </a:rPr>
              <a:t>     </a:t>
            </a:r>
            <a:r>
              <a:rPr lang="en-US" b="1" dirty="0" smtClean="0">
                <a:solidFill>
                  <a:schemeClr val="accent2"/>
                </a:solidFill>
                <a:latin typeface="Times New Roman" pitchFamily="18" charset="0"/>
              </a:rPr>
              <a:t>(gain medium, lasing medium)</a:t>
            </a:r>
            <a:endParaRPr lang="en-US" b="1" dirty="0">
              <a:solidFill>
                <a:schemeClr val="accent2"/>
              </a:solidFill>
              <a:latin typeface="Times New Roman" pitchFamily="18" charset="0"/>
            </a:endParaRPr>
          </a:p>
        </p:txBody>
      </p:sp>
      <p:sp>
        <p:nvSpPr>
          <p:cNvPr id="122884" name="Text Box 4"/>
          <p:cNvSpPr txBox="1">
            <a:spLocks noChangeArrowheads="1"/>
          </p:cNvSpPr>
          <p:nvPr/>
        </p:nvSpPr>
        <p:spPr bwMode="auto">
          <a:xfrm>
            <a:off x="65342" y="2227947"/>
            <a:ext cx="2659702" cy="646331"/>
          </a:xfrm>
          <a:prstGeom prst="rect">
            <a:avLst/>
          </a:prstGeom>
          <a:noFill/>
          <a:ln w="9525">
            <a:noFill/>
            <a:miter lim="800000"/>
            <a:headEnd/>
            <a:tailEnd/>
          </a:ln>
          <a:effectLst/>
        </p:spPr>
        <p:txBody>
          <a:bodyPr wrap="none">
            <a:spAutoFit/>
          </a:bodyPr>
          <a:lstStyle/>
          <a:p>
            <a:pPr eaLnBrk="0" hangingPunct="0"/>
            <a:r>
              <a:rPr lang="en-US" b="1" dirty="0">
                <a:solidFill>
                  <a:schemeClr val="accent2"/>
                </a:solidFill>
                <a:latin typeface="Times New Roman" pitchFamily="18" charset="0"/>
              </a:rPr>
              <a:t>Excitation of atoms up </a:t>
            </a:r>
            <a:r>
              <a:rPr lang="en-US" b="1" dirty="0" smtClean="0">
                <a:solidFill>
                  <a:schemeClr val="accent2"/>
                </a:solidFill>
                <a:latin typeface="Times New Roman" pitchFamily="18" charset="0"/>
              </a:rPr>
              <a:t>to</a:t>
            </a:r>
            <a:endParaRPr lang="cs-CZ" b="1" dirty="0" smtClean="0">
              <a:solidFill>
                <a:schemeClr val="accent2"/>
              </a:solidFill>
              <a:latin typeface="Times New Roman" pitchFamily="18" charset="0"/>
            </a:endParaRPr>
          </a:p>
          <a:p>
            <a:pPr eaLnBrk="0" hangingPunct="0"/>
            <a:r>
              <a:rPr lang="cs-CZ" b="1" u="sng" dirty="0" err="1">
                <a:solidFill>
                  <a:schemeClr val="tx2">
                    <a:lumMod val="75000"/>
                  </a:schemeClr>
                </a:solidFill>
                <a:latin typeface="Times New Roman" pitchFamily="18" charset="0"/>
              </a:rPr>
              <a:t>metastable</a:t>
            </a:r>
            <a:r>
              <a:rPr lang="cs-CZ" b="1" u="sng" dirty="0">
                <a:solidFill>
                  <a:schemeClr val="tx2">
                    <a:lumMod val="75000"/>
                  </a:schemeClr>
                </a:solidFill>
                <a:latin typeface="Times New Roman" pitchFamily="18" charset="0"/>
              </a:rPr>
              <a:t> </a:t>
            </a:r>
            <a:r>
              <a:rPr lang="cs-CZ" b="1" u="sng" dirty="0" err="1">
                <a:solidFill>
                  <a:schemeClr val="tx2">
                    <a:lumMod val="75000"/>
                  </a:schemeClr>
                </a:solidFill>
                <a:latin typeface="Times New Roman" pitchFamily="18" charset="0"/>
              </a:rPr>
              <a:t>state</a:t>
            </a:r>
            <a:endParaRPr lang="cs-CZ" sz="1800" b="1" u="sng" dirty="0">
              <a:solidFill>
                <a:schemeClr val="tx2">
                  <a:lumMod val="75000"/>
                </a:schemeClr>
              </a:solidFill>
              <a:latin typeface="Times New Roman" pitchFamily="18" charset="0"/>
            </a:endParaRPr>
          </a:p>
        </p:txBody>
      </p:sp>
      <p:sp>
        <p:nvSpPr>
          <p:cNvPr id="122885" name="Text Box 5"/>
          <p:cNvSpPr txBox="1">
            <a:spLocks noChangeArrowheads="1"/>
          </p:cNvSpPr>
          <p:nvPr/>
        </p:nvSpPr>
        <p:spPr bwMode="auto">
          <a:xfrm>
            <a:off x="3435067" y="2135188"/>
            <a:ext cx="5442516" cy="1975926"/>
          </a:xfrm>
          <a:prstGeom prst="rect">
            <a:avLst/>
          </a:prstGeom>
          <a:noFill/>
          <a:ln w="9525">
            <a:noFill/>
            <a:miter lim="800000"/>
            <a:headEnd/>
            <a:tailEnd/>
          </a:ln>
          <a:effectLst/>
        </p:spPr>
        <p:txBody>
          <a:bodyPr wrap="none">
            <a:spAutoFit/>
          </a:bodyPr>
          <a:lstStyle/>
          <a:p>
            <a:pPr eaLnBrk="0" hangingPunct="0">
              <a:spcBef>
                <a:spcPct val="45000"/>
              </a:spcBef>
            </a:pPr>
            <a:r>
              <a:rPr lang="en-US" dirty="0">
                <a:solidFill>
                  <a:schemeClr val="accent2"/>
                </a:solidFill>
                <a:latin typeface="Times New Roman" pitchFamily="18" charset="0"/>
              </a:rPr>
              <a:t>By collisions between  two kinds of </a:t>
            </a:r>
            <a:r>
              <a:rPr lang="en-US" dirty="0" smtClean="0">
                <a:solidFill>
                  <a:schemeClr val="accent2"/>
                </a:solidFill>
                <a:latin typeface="Times New Roman" pitchFamily="18" charset="0"/>
              </a:rPr>
              <a:t>atoms</a:t>
            </a:r>
            <a:r>
              <a:rPr lang="cs-CZ" dirty="0" smtClean="0">
                <a:solidFill>
                  <a:schemeClr val="accent2"/>
                </a:solidFill>
                <a:latin typeface="Times New Roman" pitchFamily="18" charset="0"/>
              </a:rPr>
              <a:t> </a:t>
            </a:r>
            <a:r>
              <a:rPr lang="cs-CZ" sz="1800" dirty="0" smtClean="0">
                <a:solidFill>
                  <a:schemeClr val="accent2"/>
                </a:solidFill>
                <a:latin typeface="Times New Roman" pitchFamily="18" charset="0"/>
              </a:rPr>
              <a:t>(He-Ne</a:t>
            </a:r>
            <a:r>
              <a:rPr lang="cs-CZ" sz="1800" dirty="0">
                <a:solidFill>
                  <a:schemeClr val="accent2"/>
                </a:solidFill>
                <a:latin typeface="Times New Roman" pitchFamily="18" charset="0"/>
              </a:rPr>
              <a:t>, </a:t>
            </a:r>
            <a:r>
              <a:rPr lang="cs-CZ" sz="1800" dirty="0" err="1">
                <a:solidFill>
                  <a:schemeClr val="accent2"/>
                </a:solidFill>
                <a:latin typeface="Times New Roman" pitchFamily="18" charset="0"/>
              </a:rPr>
              <a:t>CO</a:t>
            </a:r>
            <a:r>
              <a:rPr lang="cs-CZ" sz="1800" baseline="-25000" dirty="0" err="1">
                <a:solidFill>
                  <a:schemeClr val="accent2"/>
                </a:solidFill>
                <a:latin typeface="Times New Roman" pitchFamily="18" charset="0"/>
              </a:rPr>
              <a:t>2</a:t>
            </a:r>
            <a:r>
              <a:rPr lang="cs-CZ" sz="1800" dirty="0">
                <a:solidFill>
                  <a:schemeClr val="accent2"/>
                </a:solidFill>
                <a:latin typeface="Times New Roman" pitchFamily="18" charset="0"/>
              </a:rPr>
              <a:t>)</a:t>
            </a:r>
          </a:p>
          <a:p>
            <a:pPr eaLnBrk="0" hangingPunct="0">
              <a:spcBef>
                <a:spcPct val="45000"/>
              </a:spcBef>
            </a:pPr>
            <a:r>
              <a:rPr lang="cs-CZ" dirty="0" err="1">
                <a:solidFill>
                  <a:schemeClr val="accent2"/>
                </a:solidFill>
                <a:latin typeface="Times New Roman" pitchFamily="18" charset="0"/>
              </a:rPr>
              <a:t>Optical</a:t>
            </a:r>
            <a:r>
              <a:rPr lang="cs-CZ" dirty="0">
                <a:solidFill>
                  <a:schemeClr val="accent2"/>
                </a:solidFill>
                <a:latin typeface="Times New Roman" pitchFamily="18" charset="0"/>
              </a:rPr>
              <a:t> </a:t>
            </a:r>
            <a:r>
              <a:rPr lang="cs-CZ" dirty="0" err="1">
                <a:solidFill>
                  <a:schemeClr val="accent2"/>
                </a:solidFill>
                <a:latin typeface="Times New Roman" pitchFamily="18" charset="0"/>
              </a:rPr>
              <a:t>excitation</a:t>
            </a:r>
            <a:r>
              <a:rPr lang="cs-CZ" dirty="0">
                <a:solidFill>
                  <a:schemeClr val="accent2"/>
                </a:solidFill>
                <a:latin typeface="Times New Roman" pitchFamily="18" charset="0"/>
              </a:rPr>
              <a:t> </a:t>
            </a:r>
            <a:r>
              <a:rPr lang="cs-CZ" dirty="0" smtClean="0">
                <a:solidFill>
                  <a:schemeClr val="accent2"/>
                </a:solidFill>
                <a:latin typeface="Times New Roman" pitchFamily="18" charset="0"/>
              </a:rPr>
              <a:t>– </a:t>
            </a:r>
            <a:r>
              <a:rPr lang="cs-CZ" dirty="0" err="1" smtClean="0">
                <a:solidFill>
                  <a:schemeClr val="accent2"/>
                </a:solidFill>
                <a:latin typeface="Times New Roman" pitchFamily="18" charset="0"/>
              </a:rPr>
              <a:t>pumping</a:t>
            </a:r>
            <a:r>
              <a:rPr lang="cs-CZ" dirty="0">
                <a:solidFill>
                  <a:schemeClr val="accent2"/>
                </a:solidFill>
                <a:latin typeface="Times New Roman" pitchFamily="18" charset="0"/>
              </a:rPr>
              <a:t> (ruby, </a:t>
            </a:r>
            <a:r>
              <a:rPr lang="cs-CZ" dirty="0" err="1">
                <a:solidFill>
                  <a:schemeClr val="accent2"/>
                </a:solidFill>
                <a:latin typeface="Times New Roman" pitchFamily="18" charset="0"/>
              </a:rPr>
              <a:t>neodymium</a:t>
            </a:r>
            <a:r>
              <a:rPr lang="cs-CZ" dirty="0">
                <a:solidFill>
                  <a:schemeClr val="accent2"/>
                </a:solidFill>
                <a:latin typeface="Times New Roman" pitchFamily="18" charset="0"/>
              </a:rPr>
              <a:t> </a:t>
            </a:r>
            <a:r>
              <a:rPr lang="cs-CZ" dirty="0" err="1">
                <a:solidFill>
                  <a:schemeClr val="accent2"/>
                </a:solidFill>
                <a:latin typeface="Times New Roman" pitchFamily="18" charset="0"/>
              </a:rPr>
              <a:t>glass</a:t>
            </a:r>
            <a:r>
              <a:rPr lang="cs-CZ" sz="1800" dirty="0" smtClean="0">
                <a:solidFill>
                  <a:schemeClr val="accent2"/>
                </a:solidFill>
                <a:latin typeface="Times New Roman" pitchFamily="18" charset="0"/>
              </a:rPr>
              <a:t>)</a:t>
            </a:r>
            <a:endParaRPr lang="cs-CZ" sz="1800" dirty="0">
              <a:solidFill>
                <a:schemeClr val="accent2"/>
              </a:solidFill>
              <a:latin typeface="Times New Roman" pitchFamily="18" charset="0"/>
            </a:endParaRPr>
          </a:p>
          <a:p>
            <a:pPr eaLnBrk="0" hangingPunct="0">
              <a:spcBef>
                <a:spcPct val="45000"/>
              </a:spcBef>
            </a:pPr>
            <a:r>
              <a:rPr lang="en-US" dirty="0">
                <a:solidFill>
                  <a:schemeClr val="accent2"/>
                </a:solidFill>
                <a:latin typeface="Times New Roman" pitchFamily="18" charset="0"/>
              </a:rPr>
              <a:t>Excitation in the chemical reaction</a:t>
            </a:r>
            <a:r>
              <a:rPr lang="cs-CZ" sz="1800" dirty="0" smtClean="0">
                <a:solidFill>
                  <a:schemeClr val="accent2"/>
                </a:solidFill>
                <a:latin typeface="Times New Roman" pitchFamily="18" charset="0"/>
              </a:rPr>
              <a:t> </a:t>
            </a:r>
            <a:r>
              <a:rPr lang="cs-CZ" sz="1800" dirty="0">
                <a:solidFill>
                  <a:schemeClr val="accent2"/>
                </a:solidFill>
                <a:latin typeface="Times New Roman" pitchFamily="18" charset="0"/>
              </a:rPr>
              <a:t>(</a:t>
            </a:r>
            <a:r>
              <a:rPr lang="cs-CZ" sz="1800" dirty="0" err="1" smtClean="0">
                <a:solidFill>
                  <a:schemeClr val="accent2"/>
                </a:solidFill>
                <a:latin typeface="Times New Roman" pitchFamily="18" charset="0"/>
              </a:rPr>
              <a:t>eximers</a:t>
            </a:r>
            <a:r>
              <a:rPr lang="cs-CZ" sz="1800" dirty="0" smtClean="0">
                <a:solidFill>
                  <a:schemeClr val="accent2"/>
                </a:solidFill>
                <a:latin typeface="Times New Roman" pitchFamily="18" charset="0"/>
              </a:rPr>
              <a:t>)</a:t>
            </a:r>
            <a:endParaRPr lang="cs-CZ" sz="1800" dirty="0">
              <a:solidFill>
                <a:schemeClr val="accent2"/>
              </a:solidFill>
              <a:latin typeface="Times New Roman" pitchFamily="18" charset="0"/>
            </a:endParaRPr>
          </a:p>
          <a:p>
            <a:pPr eaLnBrk="0" hangingPunct="0">
              <a:spcBef>
                <a:spcPct val="45000"/>
              </a:spcBef>
            </a:pPr>
            <a:r>
              <a:rPr lang="cs-CZ" dirty="0" smtClean="0">
                <a:solidFill>
                  <a:schemeClr val="accent2"/>
                </a:solidFill>
                <a:latin typeface="Times New Roman" pitchFamily="18" charset="0"/>
              </a:rPr>
              <a:t>By </a:t>
            </a:r>
            <a:r>
              <a:rPr lang="cs-CZ" dirty="0" err="1" smtClean="0">
                <a:solidFill>
                  <a:schemeClr val="accent2"/>
                </a:solidFill>
                <a:latin typeface="Times New Roman" pitchFamily="18" charset="0"/>
              </a:rPr>
              <a:t>electric</a:t>
            </a:r>
            <a:r>
              <a:rPr lang="cs-CZ" dirty="0" smtClean="0">
                <a:solidFill>
                  <a:schemeClr val="accent2"/>
                </a:solidFill>
                <a:latin typeface="Times New Roman" pitchFamily="18" charset="0"/>
              </a:rPr>
              <a:t> </a:t>
            </a:r>
            <a:r>
              <a:rPr lang="cs-CZ" dirty="0" err="1" smtClean="0">
                <a:solidFill>
                  <a:schemeClr val="accent2"/>
                </a:solidFill>
                <a:latin typeface="Times New Roman" pitchFamily="18" charset="0"/>
              </a:rPr>
              <a:t>current</a:t>
            </a:r>
            <a:r>
              <a:rPr lang="cs-CZ" dirty="0">
                <a:solidFill>
                  <a:schemeClr val="accent2"/>
                </a:solidFill>
                <a:latin typeface="Times New Roman" pitchFamily="18" charset="0"/>
              </a:rPr>
              <a:t> (</a:t>
            </a:r>
            <a:r>
              <a:rPr lang="cs-CZ" dirty="0" err="1">
                <a:solidFill>
                  <a:schemeClr val="accent2"/>
                </a:solidFill>
                <a:latin typeface="Times New Roman" pitchFamily="18" charset="0"/>
              </a:rPr>
              <a:t>semiconductors,GaAs</a:t>
            </a:r>
            <a:r>
              <a:rPr lang="cs-CZ" sz="1800" dirty="0">
                <a:solidFill>
                  <a:schemeClr val="accent2"/>
                </a:solidFill>
                <a:latin typeface="Times New Roman" pitchFamily="18" charset="0"/>
              </a:rPr>
              <a:t>)</a:t>
            </a:r>
          </a:p>
          <a:p>
            <a:pPr eaLnBrk="0" hangingPunct="0">
              <a:spcBef>
                <a:spcPct val="45000"/>
              </a:spcBef>
            </a:pPr>
            <a:r>
              <a:rPr lang="cs-CZ" dirty="0">
                <a:solidFill>
                  <a:schemeClr val="accent2"/>
                </a:solidFill>
                <a:latin typeface="Times New Roman" pitchFamily="18" charset="0"/>
              </a:rPr>
              <a:t>and </a:t>
            </a:r>
            <a:r>
              <a:rPr lang="cs-CZ" dirty="0" err="1">
                <a:solidFill>
                  <a:schemeClr val="accent2"/>
                </a:solidFill>
                <a:latin typeface="Times New Roman" pitchFamily="18" charset="0"/>
              </a:rPr>
              <a:t>other</a:t>
            </a:r>
            <a:r>
              <a:rPr lang="cs-CZ" dirty="0">
                <a:solidFill>
                  <a:schemeClr val="accent2"/>
                </a:solidFill>
                <a:latin typeface="Times New Roman" pitchFamily="18" charset="0"/>
              </a:rPr>
              <a:t> </a:t>
            </a:r>
            <a:r>
              <a:rPr lang="cs-CZ" dirty="0" err="1">
                <a:solidFill>
                  <a:schemeClr val="accent2"/>
                </a:solidFill>
                <a:latin typeface="Times New Roman" pitchFamily="18" charset="0"/>
              </a:rPr>
              <a:t>ways</a:t>
            </a:r>
            <a:endParaRPr lang="cs-CZ" sz="1800" dirty="0">
              <a:solidFill>
                <a:schemeClr val="accent2"/>
              </a:solidFill>
              <a:latin typeface="Times New Roman" pitchFamily="18" charset="0"/>
            </a:endParaRPr>
          </a:p>
        </p:txBody>
      </p:sp>
      <p:sp>
        <p:nvSpPr>
          <p:cNvPr id="122886" name="Line 6"/>
          <p:cNvSpPr>
            <a:spLocks noChangeShapeType="1"/>
          </p:cNvSpPr>
          <p:nvPr/>
        </p:nvSpPr>
        <p:spPr bwMode="auto">
          <a:xfrm flipV="1">
            <a:off x="2758792" y="2362200"/>
            <a:ext cx="600075" cy="147638"/>
          </a:xfrm>
          <a:prstGeom prst="line">
            <a:avLst/>
          </a:prstGeom>
          <a:noFill/>
          <a:ln w="9525">
            <a:solidFill>
              <a:schemeClr val="tx1"/>
            </a:solidFill>
            <a:round/>
            <a:headEnd/>
            <a:tailEnd type="arrow" w="med" len="med"/>
          </a:ln>
          <a:effectLst/>
        </p:spPr>
        <p:txBody>
          <a:bodyPr wrap="none" anchor="ctr"/>
          <a:lstStyle/>
          <a:p>
            <a:endParaRPr lang="cs-CZ"/>
          </a:p>
        </p:txBody>
      </p:sp>
      <p:sp>
        <p:nvSpPr>
          <p:cNvPr id="122887" name="Line 7"/>
          <p:cNvSpPr>
            <a:spLocks noChangeShapeType="1"/>
          </p:cNvSpPr>
          <p:nvPr/>
        </p:nvSpPr>
        <p:spPr bwMode="auto">
          <a:xfrm>
            <a:off x="2749267" y="2551113"/>
            <a:ext cx="609600" cy="115887"/>
          </a:xfrm>
          <a:prstGeom prst="line">
            <a:avLst/>
          </a:prstGeom>
          <a:noFill/>
          <a:ln w="9525">
            <a:solidFill>
              <a:schemeClr val="tx1"/>
            </a:solidFill>
            <a:round/>
            <a:headEnd/>
            <a:tailEnd type="arrow" w="med" len="med"/>
          </a:ln>
          <a:effectLst/>
        </p:spPr>
        <p:txBody>
          <a:bodyPr wrap="none" anchor="ctr"/>
          <a:lstStyle/>
          <a:p>
            <a:endParaRPr lang="cs-CZ"/>
          </a:p>
        </p:txBody>
      </p:sp>
      <p:sp>
        <p:nvSpPr>
          <p:cNvPr id="122888" name="Line 8"/>
          <p:cNvSpPr>
            <a:spLocks noChangeShapeType="1"/>
          </p:cNvSpPr>
          <p:nvPr/>
        </p:nvSpPr>
        <p:spPr bwMode="auto">
          <a:xfrm>
            <a:off x="2749267" y="2590800"/>
            <a:ext cx="609600" cy="457200"/>
          </a:xfrm>
          <a:prstGeom prst="line">
            <a:avLst/>
          </a:prstGeom>
          <a:noFill/>
          <a:ln w="9525">
            <a:solidFill>
              <a:schemeClr val="tx1"/>
            </a:solidFill>
            <a:round/>
            <a:headEnd/>
            <a:tailEnd type="arrow" w="med" len="med"/>
          </a:ln>
          <a:effectLst/>
        </p:spPr>
        <p:txBody>
          <a:bodyPr wrap="none" anchor="ctr"/>
          <a:lstStyle/>
          <a:p>
            <a:endParaRPr lang="cs-CZ"/>
          </a:p>
        </p:txBody>
      </p:sp>
      <p:sp>
        <p:nvSpPr>
          <p:cNvPr id="122889" name="Line 9"/>
          <p:cNvSpPr>
            <a:spLocks noChangeShapeType="1"/>
          </p:cNvSpPr>
          <p:nvPr/>
        </p:nvSpPr>
        <p:spPr bwMode="auto">
          <a:xfrm>
            <a:off x="2749267" y="2622550"/>
            <a:ext cx="609600" cy="806450"/>
          </a:xfrm>
          <a:prstGeom prst="line">
            <a:avLst/>
          </a:prstGeom>
          <a:noFill/>
          <a:ln w="9525">
            <a:solidFill>
              <a:schemeClr val="tx1"/>
            </a:solidFill>
            <a:round/>
            <a:headEnd/>
            <a:tailEnd type="arrow" w="med" len="med"/>
          </a:ln>
          <a:effectLst/>
        </p:spPr>
        <p:txBody>
          <a:bodyPr wrap="none" anchor="ctr"/>
          <a:lstStyle/>
          <a:p>
            <a:endParaRPr lang="cs-CZ"/>
          </a:p>
        </p:txBody>
      </p:sp>
      <p:sp>
        <p:nvSpPr>
          <p:cNvPr id="122890" name="Text Box 10"/>
          <p:cNvSpPr txBox="1">
            <a:spLocks noChangeArrowheads="1"/>
          </p:cNvSpPr>
          <p:nvPr/>
        </p:nvSpPr>
        <p:spPr bwMode="auto">
          <a:xfrm>
            <a:off x="198218" y="4670787"/>
            <a:ext cx="2393950" cy="366712"/>
          </a:xfrm>
          <a:prstGeom prst="rect">
            <a:avLst/>
          </a:prstGeom>
          <a:noFill/>
          <a:ln w="9525">
            <a:noFill/>
            <a:miter lim="800000"/>
            <a:headEnd/>
            <a:tailEnd/>
          </a:ln>
          <a:effectLst/>
        </p:spPr>
        <p:txBody>
          <a:bodyPr wrap="none">
            <a:spAutoFit/>
          </a:bodyPr>
          <a:lstStyle/>
          <a:p>
            <a:pPr eaLnBrk="0" hangingPunct="0"/>
            <a:r>
              <a:rPr lang="cs-CZ" b="1" dirty="0" err="1">
                <a:solidFill>
                  <a:schemeClr val="accent2"/>
                </a:solidFill>
                <a:latin typeface="Times New Roman" pitchFamily="18" charset="0"/>
              </a:rPr>
              <a:t>Light</a:t>
            </a:r>
            <a:r>
              <a:rPr lang="cs-CZ" b="1" dirty="0">
                <a:solidFill>
                  <a:schemeClr val="accent2"/>
                </a:solidFill>
                <a:latin typeface="Times New Roman" pitchFamily="18" charset="0"/>
              </a:rPr>
              <a:t> output </a:t>
            </a:r>
            <a:r>
              <a:rPr lang="cs-CZ" b="1" dirty="0" err="1">
                <a:solidFill>
                  <a:schemeClr val="accent2"/>
                </a:solidFill>
                <a:latin typeface="Times New Roman" pitchFamily="18" charset="0"/>
              </a:rPr>
              <a:t>of</a:t>
            </a:r>
            <a:r>
              <a:rPr lang="cs-CZ" b="1" dirty="0">
                <a:solidFill>
                  <a:schemeClr val="accent2"/>
                </a:solidFill>
                <a:latin typeface="Times New Roman" pitchFamily="18" charset="0"/>
              </a:rPr>
              <a:t> </a:t>
            </a:r>
            <a:r>
              <a:rPr lang="cs-CZ" b="1" dirty="0" err="1">
                <a:solidFill>
                  <a:schemeClr val="accent2"/>
                </a:solidFill>
                <a:latin typeface="Times New Roman" pitchFamily="18" charset="0"/>
              </a:rPr>
              <a:t>lasers</a:t>
            </a:r>
            <a:r>
              <a:rPr lang="cs-CZ" b="1" dirty="0">
                <a:solidFill>
                  <a:schemeClr val="accent2"/>
                </a:solidFill>
                <a:latin typeface="Times New Roman" pitchFamily="18" charset="0"/>
              </a:rPr>
              <a:t>:</a:t>
            </a:r>
            <a:endParaRPr lang="cs-CZ" sz="1800" b="1" dirty="0">
              <a:solidFill>
                <a:schemeClr val="accent2"/>
              </a:solidFill>
              <a:latin typeface="Times New Roman" pitchFamily="18" charset="0"/>
            </a:endParaRPr>
          </a:p>
        </p:txBody>
      </p:sp>
      <p:sp>
        <p:nvSpPr>
          <p:cNvPr id="122891" name="Text Box 11"/>
          <p:cNvSpPr txBox="1">
            <a:spLocks noChangeArrowheads="1"/>
          </p:cNvSpPr>
          <p:nvPr/>
        </p:nvSpPr>
        <p:spPr bwMode="auto">
          <a:xfrm>
            <a:off x="3505200" y="4649788"/>
            <a:ext cx="5302250" cy="2031325"/>
          </a:xfrm>
          <a:prstGeom prst="rect">
            <a:avLst/>
          </a:prstGeom>
          <a:noFill/>
          <a:ln w="9525">
            <a:noFill/>
            <a:miter lim="800000"/>
            <a:headEnd/>
            <a:tailEnd/>
          </a:ln>
          <a:effectLst/>
        </p:spPr>
        <p:txBody>
          <a:bodyPr>
            <a:spAutoFit/>
          </a:bodyPr>
          <a:lstStyle/>
          <a:p>
            <a:pPr marL="457200" indent="-457200" eaLnBrk="0" hangingPunct="0">
              <a:buFontTx/>
              <a:buAutoNum type="arabicPeriod"/>
            </a:pPr>
            <a:r>
              <a:rPr lang="en-US" b="1" dirty="0">
                <a:solidFill>
                  <a:schemeClr val="accent2"/>
                </a:solidFill>
                <a:latin typeface="Times New Roman" pitchFamily="18" charset="0"/>
              </a:rPr>
              <a:t>Continuous laser </a:t>
            </a:r>
            <a:r>
              <a:rPr lang="en-US" dirty="0">
                <a:solidFill>
                  <a:schemeClr val="accent2"/>
                </a:solidFill>
                <a:latin typeface="Times New Roman" pitchFamily="18" charset="0"/>
              </a:rPr>
              <a:t>up to tens of </a:t>
            </a:r>
            <a:r>
              <a:rPr lang="en-US" dirty="0" err="1" smtClean="0">
                <a:solidFill>
                  <a:schemeClr val="accent2"/>
                </a:solidFill>
                <a:latin typeface="Times New Roman" pitchFamily="18" charset="0"/>
              </a:rPr>
              <a:t>mW</a:t>
            </a:r>
            <a:endParaRPr lang="cs-CZ" dirty="0" smtClean="0">
              <a:solidFill>
                <a:schemeClr val="accent2"/>
              </a:solidFill>
              <a:latin typeface="Times New Roman" pitchFamily="18" charset="0"/>
            </a:endParaRPr>
          </a:p>
          <a:p>
            <a:pPr marL="457200" indent="-457200" eaLnBrk="0" hangingPunct="0">
              <a:buFontTx/>
              <a:buAutoNum type="arabicPeriod"/>
            </a:pPr>
            <a:r>
              <a:rPr lang="en-US" b="1" dirty="0">
                <a:solidFill>
                  <a:schemeClr val="accent2"/>
                </a:solidFill>
                <a:latin typeface="Times New Roman" pitchFamily="18" charset="0"/>
              </a:rPr>
              <a:t>Pulse laser </a:t>
            </a:r>
            <a:r>
              <a:rPr lang="en-US" dirty="0">
                <a:solidFill>
                  <a:schemeClr val="accent2"/>
                </a:solidFill>
                <a:latin typeface="Times New Roman" pitchFamily="18" charset="0"/>
              </a:rPr>
              <a:t>with an average power of 10 </a:t>
            </a:r>
            <a:r>
              <a:rPr lang="en-US" dirty="0" err="1">
                <a:solidFill>
                  <a:schemeClr val="accent2"/>
                </a:solidFill>
                <a:latin typeface="Times New Roman" pitchFamily="18" charset="0"/>
              </a:rPr>
              <a:t>mW</a:t>
            </a:r>
            <a:r>
              <a:rPr lang="en-US" dirty="0">
                <a:solidFill>
                  <a:schemeClr val="accent2"/>
                </a:solidFill>
                <a:latin typeface="Times New Roman" pitchFamily="18" charset="0"/>
              </a:rPr>
              <a:t> can have parameters</a:t>
            </a:r>
            <a:r>
              <a:rPr lang="en-US" b="1" dirty="0" smtClean="0">
                <a:solidFill>
                  <a:schemeClr val="accent2"/>
                </a:solidFill>
                <a:latin typeface="Times New Roman" pitchFamily="18" charset="0"/>
              </a:rPr>
              <a:t>:</a:t>
            </a:r>
            <a:endParaRPr lang="cs-CZ" sz="1800" dirty="0">
              <a:solidFill>
                <a:schemeClr val="accent2"/>
              </a:solidFill>
              <a:latin typeface="Times New Roman" pitchFamily="18" charset="0"/>
            </a:endParaRPr>
          </a:p>
          <a:p>
            <a:pPr marL="914400" lvl="1" indent="-457200" eaLnBrk="0" hangingPunct="0">
              <a:buFontTx/>
              <a:buChar char="•"/>
            </a:pPr>
            <a:r>
              <a:rPr lang="cs-CZ" dirty="0" smtClean="0">
                <a:solidFill>
                  <a:schemeClr val="accent2"/>
                </a:solidFill>
                <a:latin typeface="Times New Roman" pitchFamily="18" charset="0"/>
              </a:rPr>
              <a:t>pulse </a:t>
            </a:r>
            <a:r>
              <a:rPr lang="cs-CZ" dirty="0" err="1" smtClean="0">
                <a:solidFill>
                  <a:schemeClr val="accent2"/>
                </a:solidFill>
                <a:latin typeface="Times New Roman" pitchFamily="18" charset="0"/>
              </a:rPr>
              <a:t>duration</a:t>
            </a:r>
            <a:r>
              <a:rPr lang="cs-CZ" dirty="0" smtClean="0">
                <a:solidFill>
                  <a:schemeClr val="accent2"/>
                </a:solidFill>
                <a:latin typeface="Times New Roman" pitchFamily="18" charset="0"/>
              </a:rPr>
              <a:t> =</a:t>
            </a:r>
            <a:r>
              <a:rPr lang="en-US" dirty="0" smtClean="0">
                <a:solidFill>
                  <a:schemeClr val="accent2"/>
                </a:solidFill>
                <a:latin typeface="Times New Roman" pitchFamily="18" charset="0"/>
              </a:rPr>
              <a:t> </a:t>
            </a:r>
            <a:r>
              <a:rPr lang="en-US" dirty="0">
                <a:solidFill>
                  <a:schemeClr val="accent2"/>
                </a:solidFill>
                <a:latin typeface="Times New Roman" pitchFamily="18" charset="0"/>
              </a:rPr>
              <a:t>1 ns</a:t>
            </a:r>
            <a:r>
              <a:rPr lang="cs-CZ" dirty="0">
                <a:solidFill>
                  <a:schemeClr val="accent2"/>
                </a:solidFill>
                <a:latin typeface="Times New Roman" pitchFamily="18" charset="0"/>
              </a:rPr>
              <a:t>,</a:t>
            </a:r>
            <a:endParaRPr lang="cs-CZ" sz="1800" dirty="0" smtClean="0">
              <a:solidFill>
                <a:schemeClr val="accent2"/>
              </a:solidFill>
              <a:latin typeface="Times New Roman" pitchFamily="18" charset="0"/>
            </a:endParaRPr>
          </a:p>
          <a:p>
            <a:pPr marL="914400" lvl="1" indent="-457200" eaLnBrk="0" hangingPunct="0">
              <a:buFontTx/>
              <a:buChar char="•"/>
            </a:pPr>
            <a:r>
              <a:rPr lang="cs-CZ" dirty="0" smtClean="0">
                <a:solidFill>
                  <a:schemeClr val="accent2"/>
                </a:solidFill>
                <a:latin typeface="Times New Roman" pitchFamily="18" charset="0"/>
              </a:rPr>
              <a:t>pulse </a:t>
            </a:r>
            <a:r>
              <a:rPr lang="cs-CZ" dirty="0" err="1" smtClean="0">
                <a:solidFill>
                  <a:schemeClr val="accent2"/>
                </a:solidFill>
                <a:latin typeface="Times New Roman" pitchFamily="18" charset="0"/>
              </a:rPr>
              <a:t>energy</a:t>
            </a:r>
            <a:r>
              <a:rPr lang="cs-CZ" sz="1800" dirty="0" smtClean="0">
                <a:solidFill>
                  <a:schemeClr val="accent2"/>
                </a:solidFill>
                <a:latin typeface="Times New Roman" pitchFamily="18" charset="0"/>
              </a:rPr>
              <a:t> </a:t>
            </a:r>
            <a:r>
              <a:rPr lang="cs-CZ" sz="1800" dirty="0">
                <a:solidFill>
                  <a:schemeClr val="accent2"/>
                </a:solidFill>
                <a:latin typeface="Times New Roman" pitchFamily="18" charset="0"/>
              </a:rPr>
              <a:t>= 1 </a:t>
            </a:r>
            <a:r>
              <a:rPr lang="cs-CZ" dirty="0" err="1" smtClean="0">
                <a:solidFill>
                  <a:schemeClr val="accent2"/>
                </a:solidFill>
                <a:latin typeface="Times New Roman" pitchFamily="18" charset="0"/>
              </a:rPr>
              <a:t>m</a:t>
            </a:r>
            <a:r>
              <a:rPr lang="cs-CZ" sz="1800" dirty="0" err="1" smtClean="0">
                <a:solidFill>
                  <a:schemeClr val="accent2"/>
                </a:solidFill>
                <a:latin typeface="Times New Roman" pitchFamily="18" charset="0"/>
              </a:rPr>
              <a:t>J</a:t>
            </a:r>
            <a:r>
              <a:rPr lang="cs-CZ" sz="1800" dirty="0" smtClean="0">
                <a:solidFill>
                  <a:schemeClr val="accent2"/>
                </a:solidFill>
                <a:latin typeface="Times New Roman" pitchFamily="18" charset="0"/>
              </a:rPr>
              <a:t>,</a:t>
            </a:r>
          </a:p>
          <a:p>
            <a:pPr marL="914400" lvl="1" indent="-457200" eaLnBrk="0" hangingPunct="0">
              <a:buFontTx/>
              <a:buChar char="•"/>
            </a:pPr>
            <a:r>
              <a:rPr lang="cs-CZ" dirty="0" smtClean="0">
                <a:solidFill>
                  <a:schemeClr val="accent2"/>
                </a:solidFill>
                <a:latin typeface="Times New Roman" pitchFamily="18" charset="0"/>
              </a:rPr>
              <a:t>pulse </a:t>
            </a:r>
            <a:r>
              <a:rPr lang="cs-CZ" dirty="0" err="1" smtClean="0">
                <a:solidFill>
                  <a:schemeClr val="accent2"/>
                </a:solidFill>
                <a:latin typeface="Times New Roman" pitchFamily="18" charset="0"/>
              </a:rPr>
              <a:t>power</a:t>
            </a:r>
            <a:r>
              <a:rPr lang="cs-CZ" dirty="0" smtClean="0">
                <a:solidFill>
                  <a:schemeClr val="accent2"/>
                </a:solidFill>
                <a:latin typeface="Times New Roman" pitchFamily="18" charset="0"/>
              </a:rPr>
              <a:t> = 1 MW</a:t>
            </a:r>
            <a:endParaRPr lang="cs-CZ" sz="1800" dirty="0">
              <a:solidFill>
                <a:schemeClr val="accent2"/>
              </a:solidFill>
              <a:latin typeface="Times New Roman" pitchFamily="18" charset="0"/>
            </a:endParaRPr>
          </a:p>
          <a:p>
            <a:pPr marL="914400" lvl="1" indent="-457200" eaLnBrk="0" hangingPunct="0">
              <a:buFontTx/>
              <a:buChar char="•"/>
            </a:pPr>
            <a:r>
              <a:rPr lang="cs-CZ" sz="1800" dirty="0" err="1" smtClean="0">
                <a:solidFill>
                  <a:schemeClr val="accent2"/>
                </a:solidFill>
                <a:latin typeface="Times New Roman" pitchFamily="18" charset="0"/>
              </a:rPr>
              <a:t>repetition</a:t>
            </a:r>
            <a:r>
              <a:rPr lang="cs-CZ" sz="1800" dirty="0" smtClean="0">
                <a:solidFill>
                  <a:schemeClr val="accent2"/>
                </a:solidFill>
                <a:latin typeface="Times New Roman" pitchFamily="18" charset="0"/>
              </a:rPr>
              <a:t> </a:t>
            </a:r>
            <a:r>
              <a:rPr lang="cs-CZ" sz="1800" dirty="0" err="1" smtClean="0">
                <a:solidFill>
                  <a:schemeClr val="accent2"/>
                </a:solidFill>
                <a:latin typeface="Times New Roman" pitchFamily="18" charset="0"/>
              </a:rPr>
              <a:t>rate</a:t>
            </a:r>
            <a:r>
              <a:rPr lang="cs-CZ" sz="1800" dirty="0" smtClean="0">
                <a:solidFill>
                  <a:schemeClr val="accent2"/>
                </a:solidFill>
                <a:latin typeface="Times New Roman" pitchFamily="18" charset="0"/>
              </a:rPr>
              <a:t> </a:t>
            </a:r>
            <a:r>
              <a:rPr lang="cs-CZ" sz="1800" dirty="0">
                <a:solidFill>
                  <a:schemeClr val="accent2"/>
                </a:solidFill>
                <a:latin typeface="Times New Roman" pitchFamily="18" charset="0"/>
              </a:rPr>
              <a:t>= 10 Hz</a:t>
            </a:r>
          </a:p>
        </p:txBody>
      </p:sp>
      <p:sp>
        <p:nvSpPr>
          <p:cNvPr id="12" name="Zástupný symbol pro číslo snímku 5"/>
          <p:cNvSpPr>
            <a:spLocks noGrp="1"/>
          </p:cNvSpPr>
          <p:nvPr>
            <p:ph type="sldNum" sz="quarter" idx="4294967295"/>
          </p:nvPr>
        </p:nvSpPr>
        <p:spPr>
          <a:xfrm>
            <a:off x="8028384" y="5733256"/>
            <a:ext cx="609600" cy="521208"/>
          </a:xfrm>
          <a:prstGeom prst="rect">
            <a:avLst/>
          </a:prstGeom>
        </p:spPr>
        <p:txBody>
          <a:bodyPr/>
          <a:lstStyle/>
          <a:p>
            <a:fld id="{1EDF59FE-B55B-486C-B583-6A0F64F1B3D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74" name="AutoShape 38"/>
          <p:cNvSpPr>
            <a:spLocks noChangeArrowheads="1"/>
          </p:cNvSpPr>
          <p:nvPr/>
        </p:nvSpPr>
        <p:spPr bwMode="auto">
          <a:xfrm>
            <a:off x="2771800" y="4941168"/>
            <a:ext cx="1828800" cy="533400"/>
          </a:xfrm>
          <a:prstGeom prst="flowChartAlternateProcess">
            <a:avLst/>
          </a:prstGeom>
          <a:solidFill>
            <a:srgbClr val="FFCC99"/>
          </a:solidFill>
          <a:ln w="9525">
            <a:solidFill>
              <a:schemeClr val="tx1"/>
            </a:solidFill>
            <a:miter lim="800000"/>
            <a:headEnd/>
            <a:tailEnd/>
          </a:ln>
          <a:effectLst/>
        </p:spPr>
        <p:txBody>
          <a:bodyPr wrap="none" anchor="ctr"/>
          <a:lstStyle/>
          <a:p>
            <a:endParaRPr lang="en-US" dirty="0"/>
          </a:p>
        </p:txBody>
      </p:sp>
      <p:sp>
        <p:nvSpPr>
          <p:cNvPr id="116738" name="Rectangle 2"/>
          <p:cNvSpPr>
            <a:spLocks noGrp="1" noChangeArrowheads="1"/>
          </p:cNvSpPr>
          <p:nvPr>
            <p:ph type="title"/>
          </p:nvPr>
        </p:nvSpPr>
        <p:spPr/>
        <p:txBody>
          <a:bodyPr/>
          <a:lstStyle/>
          <a:p>
            <a:r>
              <a:rPr lang="en-US" dirty="0" smtClean="0"/>
              <a:t>Radiation Processes</a:t>
            </a:r>
            <a:endParaRPr lang="en-US" dirty="0"/>
          </a:p>
        </p:txBody>
      </p:sp>
      <p:sp>
        <p:nvSpPr>
          <p:cNvPr id="116740" name="Line 4"/>
          <p:cNvSpPr>
            <a:spLocks noChangeShapeType="1"/>
          </p:cNvSpPr>
          <p:nvPr/>
        </p:nvSpPr>
        <p:spPr bwMode="auto">
          <a:xfrm>
            <a:off x="990600" y="1905000"/>
            <a:ext cx="3810000" cy="0"/>
          </a:xfrm>
          <a:prstGeom prst="line">
            <a:avLst/>
          </a:prstGeom>
          <a:noFill/>
          <a:ln w="9525">
            <a:solidFill>
              <a:schemeClr val="tx1"/>
            </a:solidFill>
            <a:miter lim="800000"/>
            <a:headEnd/>
            <a:tailEnd/>
          </a:ln>
          <a:effectLst/>
        </p:spPr>
        <p:txBody>
          <a:bodyPr wrap="none"/>
          <a:lstStyle/>
          <a:p>
            <a:endParaRPr lang="en-US" dirty="0"/>
          </a:p>
        </p:txBody>
      </p:sp>
      <p:sp>
        <p:nvSpPr>
          <p:cNvPr id="116741" name="Line 5"/>
          <p:cNvSpPr>
            <a:spLocks noChangeShapeType="1"/>
          </p:cNvSpPr>
          <p:nvPr/>
        </p:nvSpPr>
        <p:spPr bwMode="auto">
          <a:xfrm>
            <a:off x="990600" y="3505200"/>
            <a:ext cx="3810000" cy="0"/>
          </a:xfrm>
          <a:prstGeom prst="line">
            <a:avLst/>
          </a:prstGeom>
          <a:noFill/>
          <a:ln w="9525">
            <a:solidFill>
              <a:schemeClr val="tx1"/>
            </a:solidFill>
            <a:miter lim="800000"/>
            <a:headEnd/>
            <a:tailEnd/>
          </a:ln>
          <a:effectLst/>
        </p:spPr>
        <p:txBody>
          <a:bodyPr wrap="none"/>
          <a:lstStyle/>
          <a:p>
            <a:endParaRPr lang="en-US" dirty="0"/>
          </a:p>
        </p:txBody>
      </p:sp>
      <p:sp>
        <p:nvSpPr>
          <p:cNvPr id="116744" name="Freeform 8"/>
          <p:cNvSpPr>
            <a:spLocks/>
          </p:cNvSpPr>
          <p:nvPr/>
        </p:nvSpPr>
        <p:spPr bwMode="auto">
          <a:xfrm>
            <a:off x="11430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en-US" dirty="0"/>
          </a:p>
        </p:txBody>
      </p:sp>
      <p:sp>
        <p:nvSpPr>
          <p:cNvPr id="116747" name="Freeform 11"/>
          <p:cNvSpPr>
            <a:spLocks/>
          </p:cNvSpPr>
          <p:nvPr/>
        </p:nvSpPr>
        <p:spPr bwMode="auto">
          <a:xfrm>
            <a:off x="21336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en-US" dirty="0"/>
          </a:p>
        </p:txBody>
      </p:sp>
      <p:sp>
        <p:nvSpPr>
          <p:cNvPr id="116748" name="AutoShape 12"/>
          <p:cNvSpPr>
            <a:spLocks noChangeArrowheads="1"/>
          </p:cNvSpPr>
          <p:nvPr/>
        </p:nvSpPr>
        <p:spPr bwMode="auto">
          <a:xfrm>
            <a:off x="2667000" y="34290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en-US" dirty="0"/>
          </a:p>
        </p:txBody>
      </p:sp>
      <p:sp>
        <p:nvSpPr>
          <p:cNvPr id="116753" name="AutoShape 17"/>
          <p:cNvSpPr>
            <a:spLocks noChangeArrowheads="1"/>
          </p:cNvSpPr>
          <p:nvPr/>
        </p:nvSpPr>
        <p:spPr bwMode="auto">
          <a:xfrm>
            <a:off x="3962400" y="18288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en-US" dirty="0"/>
          </a:p>
        </p:txBody>
      </p:sp>
      <p:sp>
        <p:nvSpPr>
          <p:cNvPr id="116754" name="Text Box 18"/>
          <p:cNvSpPr txBox="1">
            <a:spLocks noChangeArrowheads="1"/>
          </p:cNvSpPr>
          <p:nvPr/>
        </p:nvSpPr>
        <p:spPr bwMode="auto">
          <a:xfrm>
            <a:off x="533400" y="3276600"/>
            <a:ext cx="402674" cy="369332"/>
          </a:xfrm>
          <a:prstGeom prst="rect">
            <a:avLst/>
          </a:prstGeom>
          <a:noFill/>
          <a:ln w="9525">
            <a:noFill/>
            <a:miter lim="800000"/>
            <a:headEnd/>
            <a:tailEnd/>
          </a:ln>
          <a:effectLst/>
        </p:spPr>
        <p:txBody>
          <a:bodyPr wrap="none">
            <a:spAutoFit/>
          </a:bodyPr>
          <a:lstStyle/>
          <a:p>
            <a:r>
              <a:rPr lang="en-US" dirty="0" err="1">
                <a:latin typeface="Times New Roman" pitchFamily="18" charset="0"/>
              </a:rPr>
              <a:t>E</a:t>
            </a:r>
            <a:r>
              <a:rPr lang="en-US" baseline="-25000" dirty="0" err="1">
                <a:latin typeface="Times New Roman" pitchFamily="18" charset="0"/>
              </a:rPr>
              <a:t>0</a:t>
            </a:r>
            <a:endParaRPr lang="en-US" baseline="-25000" dirty="0">
              <a:latin typeface="Times New Roman" pitchFamily="18" charset="0"/>
            </a:endParaRPr>
          </a:p>
        </p:txBody>
      </p:sp>
      <p:sp>
        <p:nvSpPr>
          <p:cNvPr id="116756" name="Rectangle 20"/>
          <p:cNvSpPr>
            <a:spLocks noChangeArrowheads="1"/>
          </p:cNvSpPr>
          <p:nvPr/>
        </p:nvSpPr>
        <p:spPr bwMode="auto">
          <a:xfrm>
            <a:off x="533400" y="1676400"/>
            <a:ext cx="402674" cy="369332"/>
          </a:xfrm>
          <a:prstGeom prst="rect">
            <a:avLst/>
          </a:prstGeom>
          <a:noFill/>
          <a:ln w="9525">
            <a:noFill/>
            <a:miter lim="800000"/>
            <a:headEnd/>
            <a:tailEnd/>
          </a:ln>
          <a:effectLst/>
        </p:spPr>
        <p:txBody>
          <a:bodyPr wrap="none">
            <a:spAutoFit/>
          </a:bodyPr>
          <a:lstStyle/>
          <a:p>
            <a:r>
              <a:rPr lang="en-US" dirty="0" err="1">
                <a:latin typeface="Times New Roman" pitchFamily="18" charset="0"/>
              </a:rPr>
              <a:t>E</a:t>
            </a:r>
            <a:r>
              <a:rPr lang="en-US" baseline="-25000" dirty="0" err="1">
                <a:latin typeface="Times New Roman" pitchFamily="18" charset="0"/>
              </a:rPr>
              <a:t>1</a:t>
            </a:r>
            <a:endParaRPr lang="en-US" baseline="-25000" dirty="0">
              <a:latin typeface="Times New Roman" pitchFamily="18" charset="0"/>
            </a:endParaRPr>
          </a:p>
        </p:txBody>
      </p:sp>
      <p:sp>
        <p:nvSpPr>
          <p:cNvPr id="116757" name="Text Box 21"/>
          <p:cNvSpPr txBox="1">
            <a:spLocks noChangeArrowheads="1"/>
          </p:cNvSpPr>
          <p:nvPr/>
        </p:nvSpPr>
        <p:spPr bwMode="auto">
          <a:xfrm>
            <a:off x="1143000" y="2819400"/>
            <a:ext cx="1055097" cy="338554"/>
          </a:xfrm>
          <a:prstGeom prst="rect">
            <a:avLst/>
          </a:prstGeom>
          <a:noFill/>
          <a:ln w="9525">
            <a:noFill/>
            <a:miter lim="800000"/>
            <a:headEnd/>
            <a:tailEnd/>
          </a:ln>
          <a:effectLst/>
        </p:spPr>
        <p:txBody>
          <a:bodyPr wrap="none">
            <a:spAutoFit/>
          </a:bodyPr>
          <a:lstStyle/>
          <a:p>
            <a:r>
              <a:rPr lang="en-US" sz="1600" dirty="0" err="1" smtClean="0">
                <a:latin typeface="Times New Roman" pitchFamily="18" charset="0"/>
              </a:rPr>
              <a:t>hν</a:t>
            </a:r>
            <a:r>
              <a:rPr lang="en-US" sz="1600" dirty="0" smtClean="0">
                <a:latin typeface="Times New Roman" pitchFamily="18" charset="0"/>
              </a:rPr>
              <a:t> = </a:t>
            </a:r>
            <a:r>
              <a:rPr lang="en-US" sz="1600" dirty="0" err="1" smtClean="0">
                <a:latin typeface="Times New Roman" pitchFamily="18" charset="0"/>
              </a:rPr>
              <a:t>E</a:t>
            </a:r>
            <a:r>
              <a:rPr lang="en-US" sz="1600" baseline="-25000" dirty="0" err="1" smtClean="0">
                <a:latin typeface="Times New Roman" pitchFamily="18" charset="0"/>
              </a:rPr>
              <a:t>1</a:t>
            </a:r>
            <a:r>
              <a:rPr lang="en-US" sz="1600" dirty="0" err="1" smtClean="0">
                <a:latin typeface="Times New Roman" pitchFamily="18" charset="0"/>
              </a:rPr>
              <a:t>-E</a:t>
            </a:r>
            <a:r>
              <a:rPr lang="en-US" sz="1600" baseline="-25000" dirty="0" err="1" smtClean="0">
                <a:latin typeface="Times New Roman" pitchFamily="18" charset="0"/>
              </a:rPr>
              <a:t>0</a:t>
            </a:r>
            <a:endParaRPr lang="en-US" sz="1600" baseline="-25000" dirty="0">
              <a:latin typeface="Times New Roman" pitchFamily="18" charset="0"/>
            </a:endParaRPr>
          </a:p>
        </p:txBody>
      </p:sp>
      <p:sp>
        <p:nvSpPr>
          <p:cNvPr id="116758" name="Text Box 22"/>
          <p:cNvSpPr txBox="1">
            <a:spLocks noChangeArrowheads="1"/>
          </p:cNvSpPr>
          <p:nvPr/>
        </p:nvSpPr>
        <p:spPr bwMode="auto">
          <a:xfrm>
            <a:off x="692039" y="3733800"/>
            <a:ext cx="1303563" cy="523220"/>
          </a:xfrm>
          <a:prstGeom prst="rect">
            <a:avLst/>
          </a:prstGeom>
          <a:noFill/>
          <a:ln w="9525">
            <a:noFill/>
            <a:miter lim="800000"/>
            <a:headEnd/>
            <a:tailEnd/>
          </a:ln>
          <a:effectLst/>
        </p:spPr>
        <p:txBody>
          <a:bodyPr wrap="none">
            <a:spAutoFit/>
          </a:bodyPr>
          <a:lstStyle/>
          <a:p>
            <a:pPr algn="ctr"/>
            <a:r>
              <a:rPr lang="en-US" sz="1400" dirty="0" smtClean="0">
                <a:solidFill>
                  <a:srgbClr val="FF5050"/>
                </a:solidFill>
              </a:rPr>
              <a:t>spontaneous</a:t>
            </a:r>
          </a:p>
          <a:p>
            <a:pPr algn="ctr"/>
            <a:r>
              <a:rPr lang="en-US" sz="1400" dirty="0" smtClean="0">
                <a:solidFill>
                  <a:srgbClr val="FF5050"/>
                </a:solidFill>
              </a:rPr>
              <a:t>emission</a:t>
            </a:r>
            <a:endParaRPr lang="en-US" sz="1400" dirty="0">
              <a:solidFill>
                <a:srgbClr val="FF5050"/>
              </a:solidFill>
            </a:endParaRPr>
          </a:p>
        </p:txBody>
      </p:sp>
      <p:sp>
        <p:nvSpPr>
          <p:cNvPr id="116759" name="Text Box 23"/>
          <p:cNvSpPr txBox="1">
            <a:spLocks noChangeArrowheads="1"/>
          </p:cNvSpPr>
          <p:nvPr/>
        </p:nvSpPr>
        <p:spPr bwMode="auto">
          <a:xfrm>
            <a:off x="2211342" y="3733800"/>
            <a:ext cx="1125629" cy="307777"/>
          </a:xfrm>
          <a:prstGeom prst="rect">
            <a:avLst/>
          </a:prstGeom>
          <a:noFill/>
          <a:ln w="9525">
            <a:noFill/>
            <a:miter lim="800000"/>
            <a:headEnd/>
            <a:tailEnd/>
          </a:ln>
          <a:effectLst/>
        </p:spPr>
        <p:txBody>
          <a:bodyPr wrap="none">
            <a:spAutoFit/>
          </a:bodyPr>
          <a:lstStyle/>
          <a:p>
            <a:pPr algn="ctr"/>
            <a:r>
              <a:rPr lang="en-US" sz="1400" dirty="0" smtClean="0"/>
              <a:t>absorption</a:t>
            </a:r>
            <a:endParaRPr lang="en-US" sz="1400" dirty="0"/>
          </a:p>
        </p:txBody>
      </p:sp>
      <p:sp>
        <p:nvSpPr>
          <p:cNvPr id="116760" name="Text Box 24"/>
          <p:cNvSpPr txBox="1">
            <a:spLocks noChangeArrowheads="1"/>
          </p:cNvSpPr>
          <p:nvPr/>
        </p:nvSpPr>
        <p:spPr bwMode="auto">
          <a:xfrm>
            <a:off x="3535419" y="3733800"/>
            <a:ext cx="1104790" cy="523220"/>
          </a:xfrm>
          <a:prstGeom prst="rect">
            <a:avLst/>
          </a:prstGeom>
          <a:noFill/>
          <a:ln w="9525">
            <a:noFill/>
            <a:miter lim="800000"/>
            <a:headEnd/>
            <a:tailEnd/>
          </a:ln>
          <a:effectLst/>
        </p:spPr>
        <p:txBody>
          <a:bodyPr wrap="none">
            <a:spAutoFit/>
          </a:bodyPr>
          <a:lstStyle/>
          <a:p>
            <a:pPr algn="ctr"/>
            <a:r>
              <a:rPr lang="en-US" sz="1400" dirty="0" smtClean="0"/>
              <a:t>stimulated</a:t>
            </a:r>
          </a:p>
          <a:p>
            <a:pPr algn="ctr"/>
            <a:r>
              <a:rPr lang="en-US" sz="1400" dirty="0" smtClean="0"/>
              <a:t>emission</a:t>
            </a:r>
            <a:endParaRPr lang="en-US" sz="1400" dirty="0"/>
          </a:p>
        </p:txBody>
      </p:sp>
      <p:sp>
        <p:nvSpPr>
          <p:cNvPr id="116761" name="Freeform 25"/>
          <p:cNvSpPr>
            <a:spLocks/>
          </p:cNvSpPr>
          <p:nvPr/>
        </p:nvSpPr>
        <p:spPr bwMode="auto">
          <a:xfrm>
            <a:off x="34290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en-US" dirty="0"/>
          </a:p>
        </p:txBody>
      </p:sp>
      <p:grpSp>
        <p:nvGrpSpPr>
          <p:cNvPr id="2" name="Group 28"/>
          <p:cNvGrpSpPr>
            <a:grpSpLocks/>
          </p:cNvGrpSpPr>
          <p:nvPr/>
        </p:nvGrpSpPr>
        <p:grpSpPr bwMode="auto">
          <a:xfrm>
            <a:off x="4038600" y="2514600"/>
            <a:ext cx="609600" cy="390525"/>
            <a:chOff x="2544" y="1584"/>
            <a:chExt cx="384" cy="246"/>
          </a:xfrm>
        </p:grpSpPr>
        <p:sp>
          <p:nvSpPr>
            <p:cNvPr id="116762" name="Freeform 26"/>
            <p:cNvSpPr>
              <a:spLocks/>
            </p:cNvSpPr>
            <p:nvPr/>
          </p:nvSpPr>
          <p:spPr bwMode="auto">
            <a:xfrm>
              <a:off x="2544" y="1584"/>
              <a:ext cx="384" cy="102"/>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en-US" dirty="0"/>
            </a:p>
          </p:txBody>
        </p:sp>
        <p:sp>
          <p:nvSpPr>
            <p:cNvPr id="116763" name="Freeform 27"/>
            <p:cNvSpPr>
              <a:spLocks/>
            </p:cNvSpPr>
            <p:nvPr/>
          </p:nvSpPr>
          <p:spPr bwMode="auto">
            <a:xfrm>
              <a:off x="2544" y="1728"/>
              <a:ext cx="384" cy="102"/>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en-US" dirty="0"/>
            </a:p>
          </p:txBody>
        </p:sp>
      </p:grpSp>
      <p:sp>
        <p:nvSpPr>
          <p:cNvPr id="116745" name="AutoShape 9"/>
          <p:cNvSpPr>
            <a:spLocks noChangeArrowheads="1"/>
          </p:cNvSpPr>
          <p:nvPr/>
        </p:nvSpPr>
        <p:spPr bwMode="auto">
          <a:xfrm>
            <a:off x="1066800" y="18288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en-US" dirty="0"/>
          </a:p>
        </p:txBody>
      </p:sp>
      <p:sp>
        <p:nvSpPr>
          <p:cNvPr id="116742" name="Line 6"/>
          <p:cNvSpPr>
            <a:spLocks noChangeShapeType="1"/>
          </p:cNvSpPr>
          <p:nvPr/>
        </p:nvSpPr>
        <p:spPr bwMode="auto">
          <a:xfrm>
            <a:off x="1143000" y="1905000"/>
            <a:ext cx="0" cy="16002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116746" name="Line 10"/>
          <p:cNvSpPr>
            <a:spLocks noChangeShapeType="1"/>
          </p:cNvSpPr>
          <p:nvPr/>
        </p:nvSpPr>
        <p:spPr bwMode="auto">
          <a:xfrm flipV="1">
            <a:off x="2743200" y="1905000"/>
            <a:ext cx="0" cy="16002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116749" name="Line 13"/>
          <p:cNvSpPr>
            <a:spLocks noChangeShapeType="1"/>
          </p:cNvSpPr>
          <p:nvPr/>
        </p:nvSpPr>
        <p:spPr bwMode="auto">
          <a:xfrm>
            <a:off x="4038600" y="1905000"/>
            <a:ext cx="0" cy="16002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116772" name="Text Box 36"/>
          <p:cNvSpPr txBox="1">
            <a:spLocks noChangeArrowheads="1"/>
          </p:cNvSpPr>
          <p:nvPr/>
        </p:nvSpPr>
        <p:spPr bwMode="auto">
          <a:xfrm>
            <a:off x="762000" y="4343400"/>
            <a:ext cx="3886200" cy="1015663"/>
          </a:xfrm>
          <a:prstGeom prst="rect">
            <a:avLst/>
          </a:prstGeom>
          <a:noFill/>
          <a:ln w="9525">
            <a:noFill/>
            <a:miter lim="800000"/>
            <a:headEnd/>
            <a:tailEnd/>
          </a:ln>
          <a:effectLst/>
        </p:spPr>
        <p:txBody>
          <a:bodyPr>
            <a:spAutoFit/>
          </a:bodyPr>
          <a:lstStyle/>
          <a:p>
            <a:r>
              <a:rPr lang="en-US" dirty="0" smtClean="0">
                <a:solidFill>
                  <a:srgbClr val="FF5050"/>
                </a:solidFill>
                <a:latin typeface="Times New Roman" pitchFamily="18" charset="0"/>
              </a:rPr>
              <a:t>A ~ </a:t>
            </a:r>
            <a:r>
              <a:rPr lang="en-US" dirty="0" err="1" smtClean="0">
                <a:solidFill>
                  <a:srgbClr val="FF5050"/>
                </a:solidFill>
                <a:latin typeface="Times New Roman" pitchFamily="18" charset="0"/>
                <a:cs typeface="Times New Roman" pitchFamily="18" charset="0"/>
              </a:rPr>
              <a:t>ΔE</a:t>
            </a:r>
            <a:r>
              <a:rPr lang="en-US" baseline="30000" dirty="0" err="1" smtClean="0">
                <a:solidFill>
                  <a:srgbClr val="FF5050"/>
                </a:solidFill>
                <a:latin typeface="Times New Roman" pitchFamily="18" charset="0"/>
                <a:cs typeface="Times New Roman" pitchFamily="18" charset="0"/>
              </a:rPr>
              <a:t>2</a:t>
            </a:r>
            <a:r>
              <a:rPr lang="en-US" baseline="30000" dirty="0" smtClean="0">
                <a:solidFill>
                  <a:srgbClr val="FF5050"/>
                </a:solidFill>
                <a:latin typeface="Times New Roman" pitchFamily="18" charset="0"/>
                <a:cs typeface="Times New Roman" pitchFamily="18" charset="0"/>
              </a:rPr>
              <a:t> </a:t>
            </a:r>
            <a:r>
              <a:rPr lang="en-US" dirty="0" smtClean="0">
                <a:solidFill>
                  <a:srgbClr val="FF5050"/>
                </a:solidFill>
                <a:latin typeface="Times New Roman" pitchFamily="18" charset="0"/>
                <a:cs typeface="Times New Roman" pitchFamily="18" charset="0"/>
              </a:rPr>
              <a:t>~ λ</a:t>
            </a:r>
            <a:r>
              <a:rPr lang="en-US" baseline="30000" dirty="0" smtClean="0">
                <a:solidFill>
                  <a:srgbClr val="FF5050"/>
                </a:solidFill>
                <a:latin typeface="Times New Roman" pitchFamily="18" charset="0"/>
                <a:cs typeface="Times New Roman" pitchFamily="18" charset="0"/>
              </a:rPr>
              <a:t>-2      </a:t>
            </a:r>
            <a:r>
              <a:rPr lang="en-US" sz="1200" dirty="0" smtClean="0">
                <a:latin typeface="Times New Roman" pitchFamily="18" charset="0"/>
                <a:cs typeface="Times New Roman" pitchFamily="18" charset="0"/>
              </a:rPr>
              <a:t>(transition probability)</a:t>
            </a:r>
          </a:p>
          <a:p>
            <a:endParaRPr lang="en-US" baseline="30000" dirty="0" smtClean="0">
              <a:solidFill>
                <a:srgbClr val="FF5050"/>
              </a:solidFill>
              <a:latin typeface="Times New Roman" pitchFamily="18" charset="0"/>
              <a:cs typeface="Times New Roman" pitchFamily="18" charset="0"/>
            </a:endParaRPr>
          </a:p>
          <a:p>
            <a:endParaRPr lang="en-US" baseline="30000" dirty="0" smtClean="0">
              <a:solidFill>
                <a:srgbClr val="FF505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Radiation intensity :  I(ν)=</a:t>
            </a:r>
            <a:r>
              <a:rPr lang="en-US" dirty="0" err="1" smtClean="0">
                <a:solidFill>
                  <a:srgbClr val="FF5050"/>
                </a:solidFill>
                <a:latin typeface="Times New Roman" pitchFamily="18" charset="0"/>
                <a:cs typeface="Times New Roman" pitchFamily="18" charset="0"/>
              </a:rPr>
              <a:t>N</a:t>
            </a:r>
            <a:r>
              <a:rPr lang="en-US" baseline="-25000" dirty="0" err="1" smtClean="0">
                <a:solidFill>
                  <a:srgbClr val="FF5050"/>
                </a:solidFill>
                <a:latin typeface="Times New Roman" pitchFamily="18" charset="0"/>
                <a:cs typeface="Times New Roman" pitchFamily="18" charset="0"/>
              </a:rPr>
              <a:t>u</a:t>
            </a:r>
            <a:r>
              <a:rPr lang="en-US" dirty="0" err="1" smtClean="0">
                <a:latin typeface="Times New Roman" pitchFamily="18" charset="0"/>
                <a:cs typeface="Times New Roman" pitchFamily="18" charset="0"/>
              </a:rPr>
              <a:t>·A·hν</a:t>
            </a:r>
            <a:endParaRPr lang="en-US" dirty="0">
              <a:latin typeface="Times New Roman" pitchFamily="18" charset="0"/>
              <a:cs typeface="Times New Roman" pitchFamily="18" charset="0"/>
            </a:endParaRPr>
          </a:p>
        </p:txBody>
      </p:sp>
      <p:sp>
        <p:nvSpPr>
          <p:cNvPr id="116773" name="Text Box 37"/>
          <p:cNvSpPr txBox="1">
            <a:spLocks noChangeArrowheads="1"/>
          </p:cNvSpPr>
          <p:nvPr/>
        </p:nvSpPr>
        <p:spPr bwMode="auto">
          <a:xfrm>
            <a:off x="5334000" y="1371600"/>
            <a:ext cx="3340979" cy="4606389"/>
          </a:xfrm>
          <a:prstGeom prst="rect">
            <a:avLst/>
          </a:prstGeom>
          <a:noFill/>
          <a:ln w="9525">
            <a:noFill/>
            <a:miter lim="800000"/>
            <a:headEnd/>
            <a:tailEnd/>
          </a:ln>
          <a:effectLst/>
        </p:spPr>
        <p:txBody>
          <a:bodyPr wrap="none">
            <a:spAutoFit/>
          </a:bodyPr>
          <a:lstStyle/>
          <a:p>
            <a:r>
              <a:rPr lang="en-US" sz="2000" b="1" dirty="0" smtClean="0"/>
              <a:t>Strong transitions </a:t>
            </a:r>
            <a:r>
              <a:rPr lang="en-US" sz="2000" dirty="0" smtClean="0"/>
              <a:t>:</a:t>
            </a:r>
          </a:p>
          <a:p>
            <a:r>
              <a:rPr lang="en-US" sz="2000" dirty="0" err="1" smtClean="0"/>
              <a:t>E1</a:t>
            </a:r>
            <a:r>
              <a:rPr lang="en-US" sz="2000" dirty="0" smtClean="0"/>
              <a:t> (electric dipole)</a:t>
            </a:r>
          </a:p>
          <a:p>
            <a:endParaRPr lang="en-US" sz="2000" dirty="0" smtClean="0"/>
          </a:p>
          <a:p>
            <a:r>
              <a:rPr lang="en-US" sz="2000" dirty="0" err="1" smtClean="0">
                <a:latin typeface="Times New Roman" pitchFamily="18" charset="0"/>
              </a:rPr>
              <a:t>A~10</a:t>
            </a:r>
            <a:r>
              <a:rPr lang="en-US" sz="2000" baseline="30000" dirty="0" err="1" smtClean="0">
                <a:latin typeface="Times New Roman" pitchFamily="18" charset="0"/>
              </a:rPr>
              <a:t>8</a:t>
            </a:r>
            <a:r>
              <a:rPr lang="en-US" sz="2000" baseline="30000" dirty="0" smtClean="0">
                <a:latin typeface="Times New Roman" pitchFamily="18" charset="0"/>
              </a:rPr>
              <a:t> </a:t>
            </a:r>
            <a:r>
              <a:rPr lang="en-US" sz="2000" dirty="0" smtClean="0">
                <a:latin typeface="Times New Roman" pitchFamily="18" charset="0"/>
              </a:rPr>
              <a:t>s</a:t>
            </a:r>
            <a:r>
              <a:rPr lang="en-US" sz="2000" baseline="30000" dirty="0" smtClean="0">
                <a:latin typeface="Times New Roman" pitchFamily="18" charset="0"/>
              </a:rPr>
              <a:t>-1</a:t>
            </a:r>
            <a:r>
              <a:rPr lang="en-US" sz="2000" dirty="0" smtClean="0"/>
              <a:t> for neutrals</a:t>
            </a:r>
          </a:p>
          <a:p>
            <a:endParaRPr lang="en-US" sz="2000" dirty="0" smtClean="0"/>
          </a:p>
          <a:p>
            <a:endParaRPr lang="en-US" sz="2000" dirty="0" smtClean="0"/>
          </a:p>
          <a:p>
            <a:r>
              <a:rPr lang="en-US" sz="2000" b="1" dirty="0" smtClean="0"/>
              <a:t>Weak transitions:</a:t>
            </a:r>
          </a:p>
          <a:p>
            <a:endParaRPr lang="en-US" sz="2000" dirty="0" smtClean="0"/>
          </a:p>
          <a:p>
            <a:r>
              <a:rPr lang="en-US" sz="2000" dirty="0" err="1" smtClean="0"/>
              <a:t>M1</a:t>
            </a:r>
            <a:r>
              <a:rPr lang="en-US" sz="2000" dirty="0" smtClean="0"/>
              <a:t> (magnetic dipole),</a:t>
            </a:r>
          </a:p>
          <a:p>
            <a:r>
              <a:rPr lang="en-US" sz="2000" dirty="0" err="1" smtClean="0"/>
              <a:t>E2</a:t>
            </a:r>
            <a:r>
              <a:rPr lang="en-US" sz="2000" dirty="0" smtClean="0"/>
              <a:t> (electric quadrupole),</a:t>
            </a:r>
          </a:p>
          <a:p>
            <a:r>
              <a:rPr lang="en-US" sz="2000" dirty="0" smtClean="0"/>
              <a:t>some </a:t>
            </a:r>
            <a:r>
              <a:rPr lang="en-US" sz="2000" dirty="0" err="1" smtClean="0"/>
              <a:t>E1</a:t>
            </a:r>
            <a:r>
              <a:rPr lang="en-US" sz="2000" dirty="0" smtClean="0"/>
              <a:t> </a:t>
            </a:r>
            <a:endParaRPr lang="en-US" sz="2000" dirty="0" smtClean="0">
              <a:sym typeface="Symbol" pitchFamily="18" charset="2"/>
            </a:endParaRPr>
          </a:p>
          <a:p>
            <a:endParaRPr lang="en-US" sz="2000" dirty="0" smtClean="0">
              <a:sym typeface="Symbol" pitchFamily="18" charset="2"/>
            </a:endParaRPr>
          </a:p>
          <a:p>
            <a:r>
              <a:rPr lang="en-US" sz="2000" dirty="0" smtClean="0">
                <a:sym typeface="Symbol" pitchFamily="18" charset="2"/>
              </a:rPr>
              <a:t>A ~</a:t>
            </a:r>
            <a:r>
              <a:rPr lang="en-US" sz="2000" dirty="0" smtClean="0">
                <a:latin typeface="Times New Roman" pitchFamily="18" charset="0"/>
                <a:sym typeface="Symbol" pitchFamily="18" charset="2"/>
              </a:rPr>
              <a:t>1-100 s</a:t>
            </a:r>
            <a:r>
              <a:rPr lang="en-US" sz="2000" baseline="30000" dirty="0" smtClean="0">
                <a:latin typeface="Times New Roman" pitchFamily="18" charset="0"/>
                <a:sym typeface="Symbol" pitchFamily="18" charset="2"/>
              </a:rPr>
              <a:t>-1</a:t>
            </a:r>
            <a:r>
              <a:rPr lang="en-US" sz="2000" dirty="0" smtClean="0">
                <a:sym typeface="Symbol" pitchFamily="18" charset="2"/>
              </a:rPr>
              <a:t> for neutrals</a:t>
            </a:r>
          </a:p>
          <a:p>
            <a:endParaRPr lang="en-US" sz="2000" dirty="0" smtClean="0">
              <a:sym typeface="Symbol" pitchFamily="18" charset="2"/>
            </a:endParaRPr>
          </a:p>
          <a:p>
            <a:endParaRPr lang="en-US" sz="2000" baseline="30000" dirty="0">
              <a:sym typeface="Symbol" pitchFamily="18" charset="2"/>
            </a:endParaRPr>
          </a:p>
        </p:txBody>
      </p:sp>
      <p:sp>
        <p:nvSpPr>
          <p:cNvPr id="30" name="Zástupný symbol pro číslo snímku 29"/>
          <p:cNvSpPr>
            <a:spLocks noGrp="1"/>
          </p:cNvSpPr>
          <p:nvPr>
            <p:ph type="sldNum" sz="quarter" idx="15"/>
          </p:nvPr>
        </p:nvSpPr>
        <p:spPr/>
        <p:txBody>
          <a:bodyPr/>
          <a:lstStyle/>
          <a:p>
            <a:fld id="{A229F504-3BAF-467C-8F21-334C0A71552D}" type="slidenum">
              <a:rPr lang="en-US" smtClean="0"/>
              <a:pPr/>
              <a:t>9</a:t>
            </a:fld>
            <a:endParaRPr lang="en-US" dirty="0"/>
          </a:p>
        </p:txBody>
      </p:sp>
      <p:sp>
        <p:nvSpPr>
          <p:cNvPr id="32" name="Zástupný symbol pro datum 31"/>
          <p:cNvSpPr>
            <a:spLocks noGrp="1"/>
          </p:cNvSpPr>
          <p:nvPr>
            <p:ph type="dt" sz="half" idx="14"/>
          </p:nvPr>
        </p:nvSpPr>
        <p:spPr/>
        <p:txBody>
          <a:bodyPr/>
          <a:lstStyle/>
          <a:p>
            <a:r>
              <a:rPr lang="en-US" dirty="0" smtClean="0"/>
              <a:t>2010</a:t>
            </a:r>
            <a:endParaRPr lang="en-US" dirty="0"/>
          </a:p>
        </p:txBody>
      </p:sp>
      <p:sp>
        <p:nvSpPr>
          <p:cNvPr id="33" name="Zástupný symbol pro zápatí 32"/>
          <p:cNvSpPr>
            <a:spLocks noGrp="1"/>
          </p:cNvSpPr>
          <p:nvPr>
            <p:ph type="ftr" sz="quarter" idx="16"/>
          </p:nvPr>
        </p:nvSpPr>
        <p:spPr/>
        <p:txBody>
          <a:bodyPr/>
          <a:lstStyle/>
          <a:p>
            <a:r>
              <a:rPr lang="en-US" dirty="0" smtClean="0"/>
              <a:t>prof. </a:t>
            </a:r>
            <a:r>
              <a:rPr lang="en-US" dirty="0" err="1" smtClean="0"/>
              <a:t>Otruba</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6773"/>
                                        </p:tgtEl>
                                        <p:attrNameLst>
                                          <p:attrName>style.visibility</p:attrName>
                                        </p:attrNameLst>
                                      </p:cBhvr>
                                      <p:to>
                                        <p:strVal val="visible"/>
                                      </p:to>
                                    </p:set>
                                    <p:anim calcmode="lin" valueType="num">
                                      <p:cBhvr additive="base">
                                        <p:cTn id="7" dur="500" fill="hold"/>
                                        <p:tgtEl>
                                          <p:spTgt spid="116773"/>
                                        </p:tgtEl>
                                        <p:attrNameLst>
                                          <p:attrName>ppt_x</p:attrName>
                                        </p:attrNameLst>
                                      </p:cBhvr>
                                      <p:tavLst>
                                        <p:tav tm="0">
                                          <p:val>
                                            <p:strVal val="1+#ppt_w/2"/>
                                          </p:val>
                                        </p:tav>
                                        <p:tav tm="100000">
                                          <p:val>
                                            <p:strVal val="#ppt_x"/>
                                          </p:val>
                                        </p:tav>
                                      </p:tavLst>
                                    </p:anim>
                                    <p:anim calcmode="lin" valueType="num">
                                      <p:cBhvr additive="base">
                                        <p:cTn id="8" dur="500" fill="hold"/>
                                        <p:tgtEl>
                                          <p:spTgt spid="116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73"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2199</TotalTime>
  <Words>2069</Words>
  <Application>Microsoft Office PowerPoint</Application>
  <PresentationFormat>Předvádění na obrazovce (4:3)</PresentationFormat>
  <Paragraphs>476</Paragraphs>
  <Slides>44</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44</vt:i4>
      </vt:variant>
    </vt:vector>
  </HeadingPairs>
  <TitlesOfParts>
    <vt:vector size="47" baseType="lpstr">
      <vt:lpstr>Arkýř</vt:lpstr>
      <vt:lpstr>Rovnice</vt:lpstr>
      <vt:lpstr>Equation</vt:lpstr>
      <vt:lpstr>Lasers basics principles</vt:lpstr>
      <vt:lpstr>Prezentace aplikace PowerPoint</vt:lpstr>
      <vt:lpstr>Prezentace aplikace PowerPoint</vt:lpstr>
      <vt:lpstr>Lasers – Light Amplification by Stimulated Emission of Radiation</vt:lpstr>
      <vt:lpstr>Prezentace aplikace PowerPoint</vt:lpstr>
      <vt:lpstr>Properties of laser radiation</vt:lpstr>
      <vt:lpstr> Types of lasers by:</vt:lpstr>
      <vt:lpstr>Types of lasers</vt:lpstr>
      <vt:lpstr>Radiation Processes</vt:lpstr>
      <vt:lpstr>Radiative Processes cont’d</vt:lpstr>
      <vt:lpstr>spontaneous emissions</vt:lpstr>
      <vt:lpstr>Stimulated emission</vt:lpstr>
      <vt:lpstr>Interaction with radiation</vt:lpstr>
      <vt:lpstr>Relation between Einstein coefficients</vt:lpstr>
      <vt:lpstr>What is the relative number of acts of stimulated and spontaneous emission per unit of time?</vt:lpstr>
      <vt:lpstr>Inverse population</vt:lpstr>
      <vt:lpstr>Inverse population</vt:lpstr>
      <vt:lpstr>Three-level system</vt:lpstr>
      <vt:lpstr>Energy diagram of a ruby laser</vt:lpstr>
      <vt:lpstr>Three-level system</vt:lpstr>
      <vt:lpstr>Four-level system</vt:lpstr>
      <vt:lpstr>Radiation amplification - quantum amplifier</vt:lpstr>
      <vt:lpstr>Generation of radiation</vt:lpstr>
      <vt:lpstr>Laser radiation generation</vt:lpstr>
      <vt:lpstr>Fourier decomposing  functions</vt:lpstr>
      <vt:lpstr>Conditions for radiation generation</vt:lpstr>
      <vt:lpstr>Optical resonator</vt:lpstr>
      <vt:lpstr>Fabry-Perot etalon</vt:lpstr>
      <vt:lpstr>Spectral line width and laser modes</vt:lpstr>
      <vt:lpstr>Resonant modes and bandwidth gain of the active medium</vt:lpstr>
      <vt:lpstr>Optical resonators</vt:lpstr>
      <vt:lpstr>Coupled resonators</vt:lpstr>
      <vt:lpstr>Single mode laser</vt:lpstr>
      <vt:lpstr>Open optical resonator</vt:lpstr>
      <vt:lpstr> Transverse modes of the resonator Transverse Electromagnetic Mode -  TEM</vt:lpstr>
      <vt:lpstr>Transverse modes of the resonator</vt:lpstr>
      <vt:lpstr>Gaussian beam (profile) mode TEM00</vt:lpstr>
      <vt:lpstr>Profile of the focused laser beam in its focus</vt:lpstr>
      <vt:lpstr>Coherence of radiation</vt:lpstr>
      <vt:lpstr>Brewster’s angle</vt:lpstr>
      <vt:lpstr>He – Ne and CO2 laser</vt:lpstr>
      <vt:lpstr>Semiconductor laser</vt:lpstr>
      <vt:lpstr>Summary</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Lasery základy</dc:title>
  <dc:creator>práce</dc:creator>
  <cp:lastModifiedBy>novotny</cp:lastModifiedBy>
  <cp:revision>222</cp:revision>
  <dcterms:created xsi:type="dcterms:W3CDTF">2010-07-11T13:46:09Z</dcterms:created>
  <dcterms:modified xsi:type="dcterms:W3CDTF">2019-09-20T10:59:21Z</dcterms:modified>
</cp:coreProperties>
</file>