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1" r:id="rId3"/>
    <p:sldId id="257" r:id="rId4"/>
    <p:sldId id="261" r:id="rId5"/>
    <p:sldId id="259" r:id="rId6"/>
    <p:sldId id="258" r:id="rId7"/>
    <p:sldId id="307" r:id="rId8"/>
    <p:sldId id="262" r:id="rId9"/>
    <p:sldId id="285" r:id="rId10"/>
    <p:sldId id="260" r:id="rId11"/>
    <p:sldId id="304" r:id="rId12"/>
    <p:sldId id="301" r:id="rId13"/>
    <p:sldId id="302" r:id="rId14"/>
    <p:sldId id="267" r:id="rId15"/>
    <p:sldId id="305" r:id="rId16"/>
    <p:sldId id="271" r:id="rId17"/>
    <p:sldId id="273" r:id="rId18"/>
    <p:sldId id="277" r:id="rId19"/>
    <p:sldId id="284" r:id="rId20"/>
    <p:sldId id="306" r:id="rId21"/>
    <p:sldId id="275" r:id="rId22"/>
    <p:sldId id="274" r:id="rId23"/>
    <p:sldId id="283" r:id="rId24"/>
    <p:sldId id="286" r:id="rId25"/>
    <p:sldId id="280" r:id="rId26"/>
    <p:sldId id="303" r:id="rId27"/>
    <p:sldId id="265" r:id="rId28"/>
    <p:sldId id="263" r:id="rId29"/>
    <p:sldId id="287" r:id="rId30"/>
    <p:sldId id="292" r:id="rId31"/>
    <p:sldId id="291" r:id="rId32"/>
    <p:sldId id="288" r:id="rId33"/>
    <p:sldId id="279" r:id="rId34"/>
    <p:sldId id="294" r:id="rId35"/>
    <p:sldId id="295" r:id="rId36"/>
    <p:sldId id="296" r:id="rId37"/>
    <p:sldId id="293" r:id="rId38"/>
    <p:sldId id="264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>
      <p:cViewPr varScale="1">
        <p:scale>
          <a:sx n="124" d="100"/>
          <a:sy n="124" d="100"/>
        </p:scale>
        <p:origin x="17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ED8DB80-D675-704B-90FD-391D3C395E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26AD3B-7DAB-6D4B-A085-834D0F3F2E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E4DF91B-4774-7149-BC2C-004F80C9E886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1E7C1DE4-23CB-6748-8CCD-5C9E9E70F9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F2B9BD5-F5CE-1C46-9737-4FDCCD902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altLang="en-CZ"/>
              <a:t>Klepnutím lze upravit styly předlohy textu.</a:t>
            </a:r>
          </a:p>
          <a:p>
            <a:pPr lvl="1"/>
            <a:r>
              <a:rPr lang="cs-CZ" altLang="en-CZ"/>
              <a:t>Druhá úroveň</a:t>
            </a:r>
          </a:p>
          <a:p>
            <a:pPr lvl="2"/>
            <a:r>
              <a:rPr lang="cs-CZ" altLang="en-CZ"/>
              <a:t>Třetí úroveň</a:t>
            </a:r>
          </a:p>
          <a:p>
            <a:pPr lvl="3"/>
            <a:r>
              <a:rPr lang="cs-CZ" altLang="en-CZ"/>
              <a:t>Čtvrtá úroveň</a:t>
            </a:r>
          </a:p>
          <a:p>
            <a:pPr lvl="4"/>
            <a:r>
              <a:rPr lang="cs-CZ" altLang="en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1C1B84-B7FE-8741-BEA7-BD773B69CA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752608-188B-5049-8A68-62D2DD554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B7894B1-2071-4D4B-B2BC-6B19D766DA36}" type="slidenum">
              <a:rPr lang="cs-CZ" altLang="en-CZ"/>
              <a:pPr/>
              <a:t>‹#›</a:t>
            </a:fld>
            <a:endParaRPr lang="cs-CZ" altLang="en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CZ" dirty="0"/>
              <a:t>Základní úlohou epidemiologie je zlepšení zdraví!</a:t>
            </a:r>
          </a:p>
          <a:p>
            <a:endParaRPr lang="en-CZ" dirty="0"/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Obecně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historii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rozdělit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období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končící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nástupem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19.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století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období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„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klasické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“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trvalo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třetiny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19.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století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do 40. let 20.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století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éru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„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“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nastoupila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přibližně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polovině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20.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století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trvá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dosud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endParaRPr lang="en-CZ" dirty="0"/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období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opíralo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zejména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pozorování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jednoduché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dnešního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pohledu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pokusy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interpretaci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získaných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údajů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ovšem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době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představovaly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zásadní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milník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hlediska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celkového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vnímání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procesu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šíření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chorob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Klíčovou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osobou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tohoto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období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Hippokrates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zasadil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vznik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koncepce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šíření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definoval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šíření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oblast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období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vytvořil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mnoho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přesných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popisů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jednotlivých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tetanu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tyfu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TBC.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knize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vzduchu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vodách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místech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Hippokrates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jasně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definoval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obecnou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závislost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okolního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světa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přístup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stavějící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pečlivém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pozorování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následném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logickém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úsudku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17.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století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navázal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Thomas Sydenham,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například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moderní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medicíně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poskytl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ucelený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klinický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pakostnice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… pro ty co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nevědí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pakostnice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”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1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1076139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Bradford-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Hillova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kritéria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kauzality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představují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minimálních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podmínek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musí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splněny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 aby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dostatečně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prokázána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souvislost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následkem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1)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Korelace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větší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korelace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nezávislou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proměnnou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závislou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proměnnou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vyšší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pravděpodobnost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kauzálního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proměnnými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Příklad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Prof. Durkheim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sebevražd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čtyřech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pruských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regionech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počátku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19.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století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koreluje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poměrným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zastoupením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protestantského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obyvatelstva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možná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souvislost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?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2)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Časová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souslednost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předcházet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následek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Příklady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výbuchu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jaderné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elektrárny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Černobylu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vzrostl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rakoviny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souvislost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?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latence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desítky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let.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letech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zákazu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používání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azbestu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stále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stoupá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azbestem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vyvolané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rakoviny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možná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souvislost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?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dlouhá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latence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10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454035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3)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Konzistence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větší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shoda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výsledků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nezávislých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zabývajících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větší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pravděpodobnost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4)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Koherence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logická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provázanost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pozorování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výsledky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jiných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vědních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oborů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toxikologické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potvrzují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pozorování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onkologů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5)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Biologická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věrohodnost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existence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teoretického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mechanizmu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vysvětlujícího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následkem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Příklad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Formaldehyd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genotoxický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vysoce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dráždivý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informace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zvýšeném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výskytu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tumorů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dýchacích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cestách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věrohodná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formaldehyd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ovšem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distribuční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objem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rychle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organizmu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odbourává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ani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vysoké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koncentrace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ovzduší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výrazně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nezvyšují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koncentraci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tělních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tekutinách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informace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zvýšeném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výskytu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nádorů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vnitřních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orgánů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věrohodná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6)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Specificita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menší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postačuje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vysvětlení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následku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kauzalita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pravděpodobnější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7)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Prokázaná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závislost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dávce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biologický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gradient)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větší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míra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větší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míra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četnost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následků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Dále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kritéria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kauzality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ještě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považovány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8) Experiment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možnost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zabránit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vzniku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ošetřením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rizikového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experimentu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9)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Alternativa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možná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jiná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vysvětlení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11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3033382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12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1419143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povahy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rozlišujeme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náhodné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(random errors),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výchylce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výběrového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parametru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parametru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populačního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dojít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stejnou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pravděpodobností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strany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systematické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(systematic errors),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směru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pravděpodobnější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druhém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třeba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snažit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potlačit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zdroje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protože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ovlivňují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kvalitu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Náhodná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obecně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vzato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mnoho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zdrojů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hraje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především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subjektů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rozsah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výběrová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mít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náhodnou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povahu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předpokladu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správně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proveden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Selekční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bias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objevuje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tehdy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jestliže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dochází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systematickému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rozdílu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charakteristikami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vybraných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charakteristikami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kteří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vybráni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nebyli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Jasným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zdrojem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selekční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bias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to,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účastníci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hlásí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proto,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proto,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zvýšené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míře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zajímají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svůj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zdravotní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Hlásí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-li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zabývající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obezitou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očekávat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bude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zkreslen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posunem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hmotnosti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vyšším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hodnotám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jelikož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lidé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normální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tělesnou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hmotností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váhu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nezajímají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míře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obezitou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Dále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dobře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známo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lidé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kteří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reagují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výzvu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vstoupit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účincích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kouření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kuřáckými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návyky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kteří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do 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takových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nehlásí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druhá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přitom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tvořena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těžšími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kuřáky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Významnou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komplikací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selekční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bias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všude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tam,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sledovanými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subjekty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malé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děti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rozhodují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účasti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jejich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rodiče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Zastoupení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dětí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těchto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zkresleno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dalšími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socioekonomický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status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vzdělání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rodičů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očekávat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rodiče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vyšším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vzděláním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budou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více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podporovat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účast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potomků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některých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výzkumných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Důležitá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selekční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bias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vzniká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jestliže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určitý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zkoumaného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způsobí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nevkročí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vůbec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povolání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platí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tehdy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když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iritační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způsobují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nejcitlivější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kvůli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konstantním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zdravotním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obtížím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nakonec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zaměstnání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opouštějí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vlastně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„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zkreslují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“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výsledky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jelikož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pracovním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místě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zůstávají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„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odolnější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“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odlišnými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charakteristikami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pozorovaný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zejména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oblasti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pracovního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lékařství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nazývá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„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efekt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dělníka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“.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Dělník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musí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dostatečně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plnit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pracovní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povinnosti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jestliže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zdravotně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postižen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obvykle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zaměstnání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přichází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de facto „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mizí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statistik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“,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zůstávají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zdravější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kolegové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Podobně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jestliže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založena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pozorováních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provedených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centrech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lidé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výsledky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zkresleny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protože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hůře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nemocnicích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hlediska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sledováni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Proto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problematika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selekční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bias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designu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extrémně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důležitá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další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bias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patři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například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Zkreslení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vzniklé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měřením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objevuje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tehdy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jestliže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individuální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měření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klasifikace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stratifikace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pacientů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nepřesné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přesně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měřeno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to, co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měřeno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Specifickou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formou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zkreslení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způsobeného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měřením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sledováním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určité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hodnoty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tzv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recall bias,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zkreslení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vyvolané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různou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schopností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vybavit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události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charakteristiky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exponované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populace.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exponované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populace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větší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tendence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efekt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nadhodnocovat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podhodnocovat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důvodu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psychických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racionalizací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vzniku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vývoje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obezitou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větší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tendenci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přesněji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vybavovat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co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dotaznících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nepřiznávají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kompletní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kalorický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příjem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aby „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nezarmoutili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“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vyšetřující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osobu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Typickým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„recall bias“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například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dotazování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matek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jejichž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těhotenství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skončilo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úmrtím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plodu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malformací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matek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jejichž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těhotenství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skončilo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normálně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28 %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matek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20 %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matek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druhé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udávalo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nejrůznějším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volně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dostupným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lékům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Jednalo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pravděpodobně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„recall bias“,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prodělaly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potrat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vyšší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tendenci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vybavovat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možné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rizikovým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faktorům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těhotenství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udávat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vyplňování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dotazníku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systematické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podobě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tzv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zkreslení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(bias)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dojít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kterékoli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fázi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realizace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Omezováním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systematické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zvyšuje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validita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Validita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říká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míry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skutečně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měří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to, co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zamýšleno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Zavádějící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(confounding factor)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Zavádějící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dalším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významným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problémem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asociace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rizikovému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výskytem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zavádějící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vyskytnout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když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sledované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populaci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existuje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další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související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studovanou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Příkladem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zavádějícího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pozorování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souvislosti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pitím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kávy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alkoholu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výskytem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karcinomu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plic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Jelikož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lidé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kteří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pijí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kávu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alkohol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bývají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častěji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kuřáci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pití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alkoholu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kávy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nikoli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kouření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výsledky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ukázat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pití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těchto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nápojů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zvyšuje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incidenci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karcinomu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plic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ovšem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neodpovídá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skutečnosti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Jestliže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zjištěna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přítomnost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zavádějícího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tomto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kouření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),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nutné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upravit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design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zařadit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kouření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designu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datovou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analýzu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zavádějící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výsledky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nezkresloval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13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4215810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rozdělit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observační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pozorovací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experimentální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endParaRPr lang="en-CZ" dirty="0"/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Observační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přirozený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běh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bez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jakékoliv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intervence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Patří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: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deskriptivní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popisné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zaměřují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výskytu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populaci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krok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epidemiologického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zkoumání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;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analytické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analyzují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zdravotním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stavem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dalšími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proměnnými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Kromě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nejjednodušších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deskriptivních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téměř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vždy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charakter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analytický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Čistě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deskriptivní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vzácné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nicméně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deskriptivní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údaje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získané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rámci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statistických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zpráv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důležitým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zdrojem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informací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výroční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zprávy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WHO).</a:t>
            </a:r>
          </a:p>
          <a:p>
            <a:endParaRPr lang="en-CZ" dirty="0"/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Typickým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vyjádřením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deskriptivních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kazuistiky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samy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sobě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malý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výpovědní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potenciál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stimulovat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další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výzkum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vedoucí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významným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objevům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Cestou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kazuistik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pozorování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malých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počtů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postižených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uveřejňovány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informace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nových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chorobách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nových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léčebných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postupech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Téměř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každého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nového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začíná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epidemiologická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práce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hlášením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malého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pacientů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ojedinělých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Kazuistika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někdy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rozšířena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série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(„case series“),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jednotlivci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sérii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spolu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určitým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způsobem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spojeni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Rutinní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systémy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farmakologického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pozorování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surveillance,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hromadí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řadu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kazuistik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sérií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účelem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včasného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podchycení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nežádoucích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účinků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léčiva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čímž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zachytit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trendy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vývoji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Příkladem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série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klasické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výskyt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většího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„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záhadného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“,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1976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postihlo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211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amerických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vojenských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veteránů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přičemž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34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osob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zemřelo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vypukla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Filadelfii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dnech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200.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výročí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podepsání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Deklarace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nezávislosti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získala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velkou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publicitu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způsobila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USA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obavy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později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identifikován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původce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dosud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neznámá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bakterie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později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nazvaná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zemřelých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legionářů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Legionella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PŘESKOČIT A VRÁTIT SE AŽ PŘED SLIDEM  - DEFINICE MOLEKULÁRNÍ EPIDEMIOLOGIE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Experimentální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intervenční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představují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pokus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ovlivnění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výskytu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rizikovému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progrese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prostřednictvím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léčby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podobný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design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experimenty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rámci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jiných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vědních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odvětví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lidí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ovšem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řadu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specifických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omezení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protože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lidským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hazardovat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některých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rovněž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dojít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ohrožení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lidského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jasných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etických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důvodů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nepřipadá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úvahu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záměrná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faktorům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poškozujícím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lidské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intervenční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téměř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výhradně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používány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testování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pozitivně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cílených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intervencí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zkoušení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nových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druhů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terapií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léčiv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vyhodnocení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efektu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snížení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danému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rizikovému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apod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rozdělování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účastníků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tohoto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běžně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používá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procesu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náhodného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rozdělování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označovaného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randomizace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vylučuje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výběrovou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přičemž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náhodné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rozdělení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účastníků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nejlepší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prevencí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zkreslení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způsobeného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známými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neznámými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Zvláštním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intervenčních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terénní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kontrolované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intervenční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terapeutický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profylaktický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zákrok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uplatňován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populačních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celků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větších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populačních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uplatňuje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princip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randomizace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obvykle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rozsáhlé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klinické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14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830019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Průřezové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zaměřují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zjišťování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prevalence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jednotlivců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vymezených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populačních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obvykle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předpokládá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získání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náhodného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vzorku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populace.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Přítomnost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přitom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zjišťována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různě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ze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zdravotní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dokumentace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dotazníky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prováděnými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rozhovory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Provádění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průřezových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obecně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relativně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jednoduché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nákladné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užitečným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nástrojem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zkoumání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pevně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spjaty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zkoumanými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etnicity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krevních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náhlém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propuknutí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průřezové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měřící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několik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rizikových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nejvhodnějším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počátečním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krokem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zkoumání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Co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týče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budeme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hovořit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později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průřezovými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oblasti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medicíny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příliš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nesetkáváme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15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891786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Pravděpodobně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nejvíce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frekventovaným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označovaná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asociační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umožňují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relativně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jednoduše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zkoumat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zejména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vzácných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zahrnují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vhodné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srovnávací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referenční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postiženy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tohoto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nejčastěji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srovnávána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frekvence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určitého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genotypu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haplotypu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účelem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odhalování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genetické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predispozice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multifaktoriálním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obvykle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retrospektivní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výzkumník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zabývá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událostmi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minulosti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vznikem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vlivem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prenatální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léčivu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potomstva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). Toto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označení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ovšem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matoucí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protože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pojem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retrospektivní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prospektivní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používá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vzhledem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označení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sekvence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sběru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dat.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tomto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slova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smyslu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pochopitelně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retrospektivní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sběr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minulosti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ukončen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prospektivní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sběr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dále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pokračuje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obecně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začínají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musí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splněn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předpoklad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reprezentativnosti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znamená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prvky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sdílejí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klíčové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sledované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znaky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prvky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základního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souboru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vždy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vybírají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základě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nikoli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lidé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bez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přítomnosti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sledovaného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provádění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běžné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populace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důležité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nalézt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způsob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identifikace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zařazení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subjektů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hlediska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nákladů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efektivní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jinými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slovy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nalezení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ekonomického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způsobu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realizace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rozsáhlejších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Nejobtížnějším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úkolem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prevalence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domníváme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vzniku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navíc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nesmí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ovlivněn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stavem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stejným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způsobem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distribuován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metodicky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určován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ideálním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označují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osoby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označeny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pokud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trpěly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17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4026211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id="{CAE8EA01-F23C-1A47-A091-81F6324DD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id="{CC71E952-B14F-5A4E-AB73-EF9C7B03D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Typický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design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</a:t>
            </a:r>
          </a:p>
          <a:p>
            <a:pPr>
              <a:spcBef>
                <a:spcPct val="0"/>
              </a:spcBef>
            </a:pPr>
            <a:endParaRPr lang="en-CZ" altLang="en-CZ" dirty="0"/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D97E4A77-3721-3044-AF31-D305082BE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2AEBAF2-7EDA-7B41-A30B-B0B9D0C46BD8}" type="slidenum">
              <a:rPr lang="cs-CZ" altLang="en-CZ"/>
              <a:pPr/>
              <a:t>18</a:t>
            </a:fld>
            <a:endParaRPr lang="cs-CZ" altLang="en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Kohortové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známé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též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incidenční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začínají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definicí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osob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považovaných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Ty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předpokládané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události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rozděleny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podskupin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Vybrané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parametry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opakovaně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měří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dlouhodobém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kohorty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vysledovat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postupný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vývoj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nových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jiné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výsledné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veličiny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skupinami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bez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Protože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data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různým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časovým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bodům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kohortové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povahy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longitudinální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Kohortové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nazývají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prospektivní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terminologie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zavádějící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opuštěna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podobně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používání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pojmu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„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retrospektivní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“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synonyma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kontrol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Termín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„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prospektivní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“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sběru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 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účinkem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Proto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existují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retrospektivní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prospektivní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kohortové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Kohortové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poskytují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nejlepší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informace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přímým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rizikovým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vzniku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Ačkoli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jejich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design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jednoduchý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realizace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těchto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náročná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 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organizačně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finančně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Vzhledem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začíná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exponované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neexponované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reprezentativního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vzorku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zásadním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limitujícím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kvalitu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těchto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definici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kohorty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totiž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budoucna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zneváží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veškeré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možné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interpretace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získaných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dat.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Kohortové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vyžadovat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dlouhá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časová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období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totiž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nemusí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objevit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bezprostředně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větším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časovým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odstupem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pro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většinu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chronických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výskytem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leukemie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karcinomu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štítné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žlázy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ozáření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gamma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zářením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uplynout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desítky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let.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Mnoho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zkoumaných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působí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typickém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dlouhodobě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 proto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nutné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sběr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probíhal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dlouhou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dobu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desítky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let.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Kohortové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obzvláště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hodí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dlouhodobých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chronických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účinků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Možné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nicméně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samozřejmě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akutních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účinků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patognomonickým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faktorům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Specifickým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kohortových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dvojčatech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eliminovat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významných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zkreslení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genetickou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interindividuální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variabilitu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poskytují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důkazy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řadu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kauzálních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chronických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obezity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Představují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navíc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nenahraditelný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nástroj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hodnocení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genetickou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variabilitou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vnějšího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prostředí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vše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komplexních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obezity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obrovský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význam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rozdíl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jiných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designů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umožňují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provádět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závěry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ohledně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relativní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závažnosti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genetického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pozadí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environmentálních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Příkladem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dvojčat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publikované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základě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švédského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registru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dvojčat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Příkladem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molekulárněepidemiologické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kohortové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kterou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provedli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norští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autoři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kteří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prokázali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souvislost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jednonukleotidovými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polymorfizmy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chromozomu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15q25 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znaky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souvisejícími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kouřením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výskytem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karcinomu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plic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chronické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obstrukční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plicní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(CHOPN).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Autoři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genotypizovali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SNP rs16969968 v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genovém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klastru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CHRNA5/A3/B4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chromozomu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15q25 u 56 307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jedinců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pocházejících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velké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homogenní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kohorty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North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Trøndelag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Health Study (HUNT) v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Norsku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Výsledky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této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potvrzují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rozšiřují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předchozí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hlášené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asociace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tohoto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polymorfizmu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výskytu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karcinomu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plic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polymorfizmem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ztrátou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plicních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funkcí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zejména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intenzitou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kouření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21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2539304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E3F3E417-1183-BE4D-A060-149BA03A15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1B655C53-ABA1-E242-BBCE-EE1FC2DAB2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CZ" altLang="en-CZ" dirty="0"/>
              <a:t>Typická design kohortové studie</a:t>
            </a:r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C9235D5B-C95F-5446-8005-37E67279B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B8E08CA-F2E0-0C44-ABB0-9D58CDEDC940}" type="slidenum">
              <a:rPr lang="cs-CZ" altLang="en-CZ"/>
              <a:pPr/>
              <a:t>22</a:t>
            </a:fld>
            <a:endParaRPr lang="cs-CZ" altLang="en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„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Klasická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“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definována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18.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začátku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19.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století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Významně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zlepšila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systematická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práce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získanými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údaji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formulace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hypotéz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deduktivní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uvažování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empirické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testování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získaných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pozorováním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experimenty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klíčovou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osobu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tohoto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období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považován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anglický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lékař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John Snow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(1813–1858),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sérií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pozorování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cholery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Londýně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během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letech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1848–1849 a 1853–1854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přispěl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zásadní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měrou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změně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pohledu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šíření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chorob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výzkum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proto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představuje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příklad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aplikace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metodologie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podmínkách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veřejného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zdravotnictví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Snow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povšiml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souvislosti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zdrojem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pitné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vody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rozložením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úmrtí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choleru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rámci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Londýna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úmrtí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choleru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jednotlivých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okrscích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následně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porovnal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různými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zdroji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vody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evidentní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okrscích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Londýna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vodou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zásobovaly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společnosti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Southwark a Vauxhall,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výrazně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vyšší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množství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úmrtí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choleru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naopak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okrscích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zásobovaných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společností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Lambeth,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odebírala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vodu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výše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položených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zdrojů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Temži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úmrtí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výrazně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nižší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Jon Snow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následně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doporučil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odběr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vody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zdrojů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položených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výše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řece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vedlo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poklesu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zemřelých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vše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identifikován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mikroorganizmus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choleru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způsobuje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2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3946256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Chyba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typu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(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-li 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chyba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prvního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druhu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a 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Chyba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typu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II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(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-li 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chyba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druhého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druhu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pojmy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používané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statistiky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popsání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konkrétních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testovacím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procesu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velmi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zjednodušeně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řečeno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něco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co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mělo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přijato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odmítnuto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něco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co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mělo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odmítnuto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přijato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dirty="0" err="1"/>
              <a:t>chyba</a:t>
            </a:r>
            <a:r>
              <a:rPr lang="en-GB" dirty="0"/>
              <a:t> </a:t>
            </a:r>
            <a:r>
              <a:rPr lang="en-GB" dirty="0" err="1"/>
              <a:t>prvního</a:t>
            </a:r>
            <a:r>
              <a:rPr lang="en-GB" dirty="0"/>
              <a:t> </a:t>
            </a:r>
            <a:r>
              <a:rPr lang="en-GB" dirty="0" err="1"/>
              <a:t>druhu</a:t>
            </a:r>
            <a:r>
              <a:rPr lang="en-GB" dirty="0"/>
              <a:t>, je </a:t>
            </a:r>
            <a:r>
              <a:rPr lang="en-GB" dirty="0" err="1"/>
              <a:t>chybné</a:t>
            </a:r>
            <a:r>
              <a:rPr lang="en-GB" dirty="0"/>
              <a:t> </a:t>
            </a:r>
            <a:r>
              <a:rPr lang="en-GB" dirty="0" err="1"/>
              <a:t>rozhodnutí</a:t>
            </a:r>
            <a:r>
              <a:rPr lang="en-GB" dirty="0"/>
              <a:t> </a:t>
            </a:r>
            <a:r>
              <a:rPr lang="en-GB" dirty="0" err="1"/>
              <a:t>učiněno</a:t>
            </a:r>
            <a:r>
              <a:rPr lang="en-GB" dirty="0"/>
              <a:t> </a:t>
            </a:r>
            <a:r>
              <a:rPr lang="en-GB" dirty="0" err="1"/>
              <a:t>poté</a:t>
            </a:r>
            <a:r>
              <a:rPr lang="en-GB" dirty="0"/>
              <a:t>, co test </a:t>
            </a:r>
            <a:r>
              <a:rPr lang="en-GB" dirty="0" err="1"/>
              <a:t>odmítne</a:t>
            </a:r>
            <a:r>
              <a:rPr lang="en-GB" dirty="0"/>
              <a:t> </a:t>
            </a:r>
            <a:r>
              <a:rPr lang="en-GB" dirty="0" err="1"/>
              <a:t>pravdivou</a:t>
            </a:r>
            <a:r>
              <a:rPr lang="en-GB" dirty="0"/>
              <a:t> </a:t>
            </a:r>
            <a:r>
              <a:rPr lang="en-GB" dirty="0" err="1"/>
              <a:t>nulovou</a:t>
            </a:r>
            <a:r>
              <a:rPr lang="en-GB" dirty="0"/>
              <a:t> </a:t>
            </a:r>
            <a:r>
              <a:rPr lang="en-GB" dirty="0" err="1"/>
              <a:t>hypotézu</a:t>
            </a:r>
            <a:r>
              <a:rPr lang="en-GB" dirty="0"/>
              <a:t>(H0). </a:t>
            </a:r>
            <a:r>
              <a:rPr lang="en-GB" dirty="0" err="1"/>
              <a:t>Chyba</a:t>
            </a:r>
            <a:r>
              <a:rPr lang="en-GB" dirty="0"/>
              <a:t> </a:t>
            </a:r>
            <a:r>
              <a:rPr lang="en-GB" dirty="0" err="1"/>
              <a:t>typu</a:t>
            </a:r>
            <a:r>
              <a:rPr lang="en-GB" dirty="0"/>
              <a:t> I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přirovnána</a:t>
            </a:r>
            <a:r>
              <a:rPr lang="en-GB" dirty="0"/>
              <a:t> k </a:t>
            </a:r>
            <a:r>
              <a:rPr lang="en-GB" dirty="0" err="1"/>
              <a:t>falešné</a:t>
            </a:r>
            <a:r>
              <a:rPr lang="en-GB" dirty="0"/>
              <a:t> </a:t>
            </a:r>
            <a:r>
              <a:rPr lang="en-GB" dirty="0" err="1"/>
              <a:t>pozitivitě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Míra</a:t>
            </a:r>
            <a:r>
              <a:rPr lang="en-GB" dirty="0"/>
              <a:t> </a:t>
            </a:r>
            <a:r>
              <a:rPr lang="en-GB" dirty="0" err="1"/>
              <a:t>chyby</a:t>
            </a:r>
            <a:r>
              <a:rPr lang="en-GB" dirty="0"/>
              <a:t> </a:t>
            </a:r>
            <a:r>
              <a:rPr lang="en-GB" dirty="0" err="1"/>
              <a:t>typu</a:t>
            </a:r>
            <a:r>
              <a:rPr lang="en-GB" dirty="0"/>
              <a:t> I se </a:t>
            </a:r>
            <a:r>
              <a:rPr lang="en-GB" dirty="0" err="1"/>
              <a:t>značí</a:t>
            </a:r>
            <a:r>
              <a:rPr lang="en-GB" dirty="0"/>
              <a:t> </a:t>
            </a:r>
            <a:r>
              <a:rPr lang="en-GB" dirty="0" err="1"/>
              <a:t>řeckým</a:t>
            </a:r>
            <a:r>
              <a:rPr lang="en-GB" dirty="0"/>
              <a:t> </a:t>
            </a:r>
            <a:r>
              <a:rPr lang="en-GB" dirty="0" err="1"/>
              <a:t>písmenem</a:t>
            </a:r>
            <a:r>
              <a:rPr lang="en-GB" dirty="0"/>
              <a:t> </a:t>
            </a:r>
            <a:r>
              <a:rPr lang="el-GR" dirty="0"/>
              <a:t>α (</a:t>
            </a:r>
            <a:r>
              <a:rPr lang="en-GB" dirty="0"/>
              <a:t>alfa). </a:t>
            </a:r>
            <a:r>
              <a:rPr lang="en-GB" dirty="0" err="1"/>
              <a:t>Obvykle</a:t>
            </a:r>
            <a:r>
              <a:rPr lang="en-GB" dirty="0"/>
              <a:t> se </a:t>
            </a:r>
            <a:r>
              <a:rPr lang="en-GB" dirty="0" err="1"/>
              <a:t>rovná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</a:t>
            </a:r>
            <a:r>
              <a:rPr lang="en-GB" dirty="0" err="1"/>
              <a:t>významnosti</a:t>
            </a:r>
            <a:r>
              <a:rPr lang="en-GB" dirty="0"/>
              <a:t> </a:t>
            </a:r>
            <a:r>
              <a:rPr lang="en-GB" dirty="0" err="1"/>
              <a:t>testu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Chyba</a:t>
            </a:r>
            <a:r>
              <a:rPr lang="en-GB" b="1" dirty="0"/>
              <a:t> </a:t>
            </a:r>
            <a:r>
              <a:rPr lang="en-GB" b="1" dirty="0" err="1"/>
              <a:t>druhého</a:t>
            </a:r>
            <a:r>
              <a:rPr lang="en-GB" b="1" dirty="0"/>
              <a:t> </a:t>
            </a:r>
            <a:r>
              <a:rPr lang="en-GB" b="1" dirty="0" err="1"/>
              <a:t>druhu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též</a:t>
            </a:r>
            <a:r>
              <a:rPr lang="en-GB" dirty="0"/>
              <a:t> </a:t>
            </a:r>
            <a:r>
              <a:rPr lang="en-GB" dirty="0" err="1"/>
              <a:t>anglicky</a:t>
            </a:r>
            <a:r>
              <a:rPr lang="en-GB" dirty="0"/>
              <a:t> false negative), je </a:t>
            </a:r>
            <a:r>
              <a:rPr lang="en-GB" dirty="0" err="1"/>
              <a:t>chybné</a:t>
            </a:r>
            <a:r>
              <a:rPr lang="en-GB" dirty="0"/>
              <a:t> </a:t>
            </a:r>
            <a:r>
              <a:rPr lang="en-GB" dirty="0" err="1"/>
              <a:t>rozhodnutí</a:t>
            </a:r>
            <a:r>
              <a:rPr lang="en-GB" dirty="0"/>
              <a:t> </a:t>
            </a:r>
            <a:r>
              <a:rPr lang="en-GB" dirty="0" err="1"/>
              <a:t>učiněné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test </a:t>
            </a:r>
            <a:r>
              <a:rPr lang="en-GB" dirty="0" err="1"/>
              <a:t>selže</a:t>
            </a:r>
            <a:r>
              <a:rPr lang="en-GB" dirty="0"/>
              <a:t> v </a:t>
            </a:r>
            <a:r>
              <a:rPr lang="en-GB" dirty="0" err="1"/>
              <a:t>odmítnutí</a:t>
            </a:r>
            <a:r>
              <a:rPr lang="en-GB" dirty="0"/>
              <a:t> </a:t>
            </a:r>
            <a:r>
              <a:rPr lang="en-GB" dirty="0" err="1"/>
              <a:t>falešné</a:t>
            </a:r>
            <a:r>
              <a:rPr lang="en-GB" dirty="0"/>
              <a:t> </a:t>
            </a:r>
            <a:r>
              <a:rPr lang="en-GB" dirty="0" err="1"/>
              <a:t>nulové</a:t>
            </a:r>
            <a:r>
              <a:rPr lang="en-GB" dirty="0"/>
              <a:t> </a:t>
            </a:r>
            <a:r>
              <a:rPr lang="en-GB" dirty="0" err="1"/>
              <a:t>hypotézy</a:t>
            </a:r>
            <a:r>
              <a:rPr lang="en-GB" dirty="0"/>
              <a:t>. </a:t>
            </a:r>
            <a:r>
              <a:rPr lang="en-GB" dirty="0" err="1"/>
              <a:t>Chyba</a:t>
            </a:r>
            <a:r>
              <a:rPr lang="en-GB" dirty="0"/>
              <a:t> </a:t>
            </a:r>
            <a:r>
              <a:rPr lang="en-GB" dirty="0" err="1"/>
              <a:t>typu</a:t>
            </a:r>
            <a:r>
              <a:rPr lang="en-GB" dirty="0"/>
              <a:t> II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přirovnána</a:t>
            </a:r>
            <a:r>
              <a:rPr lang="en-GB" dirty="0"/>
              <a:t> k </a:t>
            </a:r>
            <a:r>
              <a:rPr lang="en-GB" dirty="0" err="1"/>
              <a:t>takzvané</a:t>
            </a:r>
            <a:r>
              <a:rPr lang="en-GB" dirty="0"/>
              <a:t> </a:t>
            </a:r>
            <a:r>
              <a:rPr lang="en-GB" dirty="0" err="1"/>
              <a:t>falešné</a:t>
            </a:r>
            <a:r>
              <a:rPr lang="en-GB" dirty="0"/>
              <a:t> </a:t>
            </a:r>
            <a:r>
              <a:rPr lang="en-GB" dirty="0" err="1"/>
              <a:t>negativitě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Míra</a:t>
            </a:r>
            <a:r>
              <a:rPr lang="en-GB" dirty="0"/>
              <a:t> </a:t>
            </a:r>
            <a:r>
              <a:rPr lang="en-GB" dirty="0" err="1"/>
              <a:t>chyby</a:t>
            </a:r>
            <a:r>
              <a:rPr lang="en-GB" dirty="0"/>
              <a:t> </a:t>
            </a:r>
            <a:r>
              <a:rPr lang="en-GB" dirty="0" err="1"/>
              <a:t>typu</a:t>
            </a:r>
            <a:r>
              <a:rPr lang="en-GB" dirty="0"/>
              <a:t> II se </a:t>
            </a:r>
            <a:r>
              <a:rPr lang="en-GB" dirty="0" err="1"/>
              <a:t>značí</a:t>
            </a:r>
            <a:r>
              <a:rPr lang="en-GB" dirty="0"/>
              <a:t> </a:t>
            </a:r>
            <a:r>
              <a:rPr lang="en-GB" dirty="0" err="1"/>
              <a:t>řeckým</a:t>
            </a:r>
            <a:r>
              <a:rPr lang="en-GB" dirty="0"/>
              <a:t> </a:t>
            </a:r>
            <a:r>
              <a:rPr lang="en-GB" dirty="0" err="1"/>
              <a:t>písmenem</a:t>
            </a:r>
            <a:r>
              <a:rPr lang="en-GB" dirty="0"/>
              <a:t> </a:t>
            </a:r>
            <a:r>
              <a:rPr lang="el-GR" dirty="0"/>
              <a:t>β (</a:t>
            </a:r>
            <a:r>
              <a:rPr lang="en-GB" dirty="0"/>
              <a:t>beta) a </a:t>
            </a:r>
            <a:r>
              <a:rPr lang="en-GB" dirty="0" err="1"/>
              <a:t>vztahuje</a:t>
            </a:r>
            <a:r>
              <a:rPr lang="en-GB" dirty="0"/>
              <a:t> se k </a:t>
            </a:r>
            <a:r>
              <a:rPr lang="en-GB" dirty="0" err="1"/>
              <a:t>síle</a:t>
            </a:r>
            <a:r>
              <a:rPr lang="en-GB" dirty="0"/>
              <a:t> </a:t>
            </a:r>
            <a:r>
              <a:rPr lang="en-GB" dirty="0" err="1"/>
              <a:t>testu</a:t>
            </a:r>
            <a:r>
              <a:rPr lang="en-GB" dirty="0"/>
              <a:t> (</a:t>
            </a:r>
            <a:r>
              <a:rPr lang="en-GB" dirty="0" err="1"/>
              <a:t>která</a:t>
            </a:r>
            <a:r>
              <a:rPr lang="en-GB" dirty="0"/>
              <a:t> se </a:t>
            </a:r>
            <a:r>
              <a:rPr lang="en-GB" dirty="0" err="1"/>
              <a:t>rovná</a:t>
            </a:r>
            <a:r>
              <a:rPr lang="en-GB" dirty="0"/>
              <a:t> 1 − </a:t>
            </a:r>
            <a:r>
              <a:rPr lang="el-GR" dirty="0"/>
              <a:t>β).</a:t>
            </a:r>
          </a:p>
          <a:p>
            <a:endParaRPr lang="el-GR" dirty="0"/>
          </a:p>
          <a:p>
            <a:r>
              <a:rPr lang="en-GB" dirty="0"/>
              <a:t>Co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skutečnosti</a:t>
            </a:r>
            <a:r>
              <a:rPr lang="en-GB" dirty="0"/>
              <a:t> </a:t>
            </a:r>
            <a:r>
              <a:rPr lang="en-GB" dirty="0" err="1"/>
              <a:t>nazýváme</a:t>
            </a:r>
            <a:r>
              <a:rPr lang="en-GB" dirty="0"/>
              <a:t> </a:t>
            </a:r>
            <a:r>
              <a:rPr lang="en-GB" dirty="0" err="1"/>
              <a:t>chybou</a:t>
            </a:r>
            <a:r>
              <a:rPr lang="en-GB" dirty="0"/>
              <a:t> </a:t>
            </a:r>
            <a:r>
              <a:rPr lang="en-GB" dirty="0" err="1"/>
              <a:t>typu</a:t>
            </a:r>
            <a:r>
              <a:rPr lang="en-GB" dirty="0"/>
              <a:t> I a II, </a:t>
            </a:r>
            <a:r>
              <a:rPr lang="en-GB" dirty="0" err="1"/>
              <a:t>záleží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nulové</a:t>
            </a:r>
            <a:r>
              <a:rPr lang="en-GB" dirty="0"/>
              <a:t> </a:t>
            </a:r>
            <a:r>
              <a:rPr lang="en-GB" dirty="0" err="1"/>
              <a:t>hypotéze</a:t>
            </a:r>
            <a:r>
              <a:rPr lang="en-GB" dirty="0"/>
              <a:t>. </a:t>
            </a:r>
            <a:r>
              <a:rPr lang="en-GB" dirty="0" err="1"/>
              <a:t>Negace</a:t>
            </a:r>
            <a:r>
              <a:rPr lang="en-GB" dirty="0"/>
              <a:t> </a:t>
            </a:r>
            <a:r>
              <a:rPr lang="en-GB" dirty="0" err="1"/>
              <a:t>nulové</a:t>
            </a:r>
            <a:r>
              <a:rPr lang="en-GB" dirty="0"/>
              <a:t> </a:t>
            </a:r>
            <a:r>
              <a:rPr lang="en-GB" dirty="0" err="1"/>
              <a:t>hypotézy</a:t>
            </a:r>
            <a:r>
              <a:rPr lang="en-GB" dirty="0"/>
              <a:t> </a:t>
            </a:r>
            <a:r>
              <a:rPr lang="en-GB" dirty="0" err="1"/>
              <a:t>způsobuje</a:t>
            </a:r>
            <a:r>
              <a:rPr lang="en-GB" dirty="0"/>
              <a:t> </a:t>
            </a:r>
            <a:r>
              <a:rPr lang="en-GB" dirty="0" err="1"/>
              <a:t>prohození</a:t>
            </a:r>
            <a:r>
              <a:rPr lang="en-GB" dirty="0"/>
              <a:t> </a:t>
            </a:r>
            <a:r>
              <a:rPr lang="en-GB" dirty="0" err="1"/>
              <a:t>chyb</a:t>
            </a:r>
            <a:r>
              <a:rPr lang="en-GB" dirty="0"/>
              <a:t> </a:t>
            </a:r>
            <a:r>
              <a:rPr lang="en-GB" dirty="0" err="1"/>
              <a:t>typu</a:t>
            </a:r>
            <a:r>
              <a:rPr lang="en-GB" dirty="0"/>
              <a:t> I a II.</a:t>
            </a:r>
          </a:p>
          <a:p>
            <a:endParaRPr lang="en-GB" b="1" dirty="0"/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praxi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chyba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typu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I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vyjádřena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"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usvědčení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nevinného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člověka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" (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prohlášen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za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viníka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a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chyba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typu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II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"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nechat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pachatele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svobodě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".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25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806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Vznik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datuje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1982,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Perera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Weinstein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definovali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nádorových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chorob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„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použití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pokročilých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laboratorních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metod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analytické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identifikaci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specifických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exogenních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nepřátelských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biochemické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úrovni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hrát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vzniku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nádorového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“.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Zavedení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genomiky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proteomiky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metabolomiky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představuje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hlavních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důvodů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enormního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nárůstu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množství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nyní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svědky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rozdíl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tradiční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zkoumá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empirické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asociace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zabývá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důkladněji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celulárními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subcelulárními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mechanizmy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vedoucími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založena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měření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tzv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kvantitativní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biologické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ukazatele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rizika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míry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kauzálním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faktorům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přítomnosti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protektivních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zaměřuje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počáteční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stadia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dochází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výraznému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zjednodušení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designu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Ty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potom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dokončit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relativně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krátkém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použitím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malého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množství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subjektů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tohoto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pohledu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hraje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zásadní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úlohu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výběr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validace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ideálním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významnost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spojeného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stadiem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prokázána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klinické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koreluje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biomarker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klinickým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koncovým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bodem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když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některé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specifické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jejich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velká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část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nevyskytuje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příslušné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choroby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řady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dalších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stavů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různých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lokalizacích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biomolekuly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spojené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přítomností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zánětu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nebývají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organizmu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detekovány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místně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systémově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zhoršovat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interpretaci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získaných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údajů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26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1898995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Klasické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schéma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postavení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vnímavosti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vzhledem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příklady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</a:t>
            </a: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27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483512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F579FCDD-6110-EF4C-9167-CEDAAB583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916EE165-6CA2-0646-A3F1-93BBEC5D55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CZ" altLang="en-CZ"/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D02F4F71-B17A-1648-A059-04754E0C5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47F396E4-D478-5E4C-93A7-6A54D92987A5}" type="slidenum">
              <a:rPr lang="cs-CZ" altLang="en-CZ"/>
              <a:pPr/>
              <a:t>28</a:t>
            </a:fld>
            <a:endParaRPr lang="cs-CZ" altLang="en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vlastní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chemické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látky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jejich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metabolity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měřeny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exkreci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účelem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stanovit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různé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charakteristiky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organizmu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látkám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klasické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typickým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sledování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hladiny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olova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krvi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kteří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stravě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přijímají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mořské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ryby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pravém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slova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smyslu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používají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nejčastěji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protože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poskytují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informace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cestě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podání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metabolické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dráze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zdroji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indikátory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umožňují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stanovit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rozsah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celkové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některých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této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dále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zabránit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zmírnit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následující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skupiny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dávky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biologicky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dávky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protože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postupuje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retrospektivně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době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odhalení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proběhlé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expozičního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agens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již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terapeutické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opatření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příliš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pozdě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molekulární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medicíně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onkogennímu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viru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(HPV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karcinomu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děložního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hrdla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toxické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látce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mutagenním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účinkem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polycyklické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aromatické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uhlovodíky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PAH).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dále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rozlišit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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markery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dávky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titr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onkogenního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viru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jedinec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vystaven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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markery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interní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dávky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množství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DNA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aduktů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karcinogenem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karcinogenní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látce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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markery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biologicky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účinné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dávky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somatické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mutace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nádorového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supresoru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p53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vzniklé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působením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karcinogenu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interní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dávky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označují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obecně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považovat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měřitelnou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biochemickou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fyziologickou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behaviorální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jinou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změnu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organizmu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závislosti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velikosti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spojena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stávajícím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možným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budoucím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poškozením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vnímavosti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 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vnímavosti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indikátory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přirozených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charakteristik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organizmu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zvyšují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vnímavost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organizmu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vůči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účinkům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vnějšího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Pomáhají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definovat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citlivost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vůči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danému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rizikovému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kritické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období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působení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vnímavosti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zařadit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aktivitu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konkrétních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detoxikačních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enzymů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můžeme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zařadit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jednonukleotidové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polymorfizmy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(SNP)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genech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glutation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-S-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transferázy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zárodečné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mutace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DNA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reparačních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genech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hereditárních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syndromů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Za biomarker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vnímavosti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obecně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považovat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získanou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vrozenou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schopnost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organizmu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odpovídat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vnější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prostředí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prostřednictvím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specifické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chemické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látky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deficience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glukóza-6-fosfát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dehydrogenázy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  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nutné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výrazně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odlišovat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související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poukazovat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přítomnost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diagnostické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), b)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ukazovat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bude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vyvíjet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bez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ohledu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léčbu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prognostické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c)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poukazovat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léčby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pacienta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prediktivní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biomarkery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související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odpovědí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léčivo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naznačují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bude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 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léčivo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pacienta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účinné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způsobem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bude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léčivo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těle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pacienta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zpracováno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29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521997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E65AD7C5-7B7D-A747-B78C-97C1F2BB2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1D1A0809-64C7-FB4B-8B65-C9801E5F5B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CZ" altLang="en-CZ"/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EAFD51DA-FB84-AD46-ACA3-0054A209A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1262A17-FC9A-DC43-AD7F-1EA669F44D0D}" type="slidenum">
              <a:rPr lang="cs-CZ" altLang="en-CZ"/>
              <a:pPr/>
              <a:t>30</a:t>
            </a:fld>
            <a:endParaRPr lang="cs-CZ" altLang="en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C9700D23-9B36-4C4F-9A16-DC576294F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83AEC185-3419-6D46-87F6-056CAA0D49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CZ" altLang="en-CZ" dirty="0"/>
              <a:t>Pokud se chcete o Johnovi Snowovi dozvědět něco víc, tak můžete pod tímto odkazem.</a:t>
            </a:r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FE4BA0BE-53B6-864F-9177-FE6265CA4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AE0347C-AA5F-E143-8877-F8D1481C5639}" type="slidenum">
              <a:rPr lang="cs-CZ" altLang="en-CZ"/>
              <a:pPr/>
              <a:t>3</a:t>
            </a:fld>
            <a:endParaRPr lang="cs-CZ" altLang="en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F00CF4A4-4E96-7241-AE8C-200F8D2F3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DA517D12-BCC5-154B-9920-AA6BF75309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CZ" dirty="0" err="1"/>
              <a:t>Ignác</a:t>
            </a:r>
            <a:r>
              <a:rPr lang="en-GB" altLang="en-CZ" dirty="0"/>
              <a:t> Filip Semmelweis </a:t>
            </a:r>
            <a:r>
              <a:rPr lang="en-GB" altLang="en-CZ" dirty="0" err="1"/>
              <a:t>byl</a:t>
            </a:r>
            <a:r>
              <a:rPr lang="en-GB" altLang="en-CZ" dirty="0"/>
              <a:t> </a:t>
            </a:r>
            <a:r>
              <a:rPr lang="en-GB" altLang="en-CZ" dirty="0" err="1"/>
              <a:t>maďarský</a:t>
            </a:r>
            <a:r>
              <a:rPr lang="en-GB" altLang="en-CZ" dirty="0"/>
              <a:t> </a:t>
            </a:r>
            <a:r>
              <a:rPr lang="en-GB" altLang="en-CZ" dirty="0" err="1"/>
              <a:t>lékař</a:t>
            </a:r>
            <a:r>
              <a:rPr lang="en-GB" altLang="en-CZ" dirty="0"/>
              <a:t> </a:t>
            </a:r>
            <a:r>
              <a:rPr lang="en-GB" altLang="en-CZ" dirty="0" err="1"/>
              <a:t>pracující</a:t>
            </a:r>
            <a:r>
              <a:rPr lang="en-GB" altLang="en-CZ" dirty="0"/>
              <a:t> v </a:t>
            </a:r>
            <a:r>
              <a:rPr lang="en-GB" altLang="en-CZ" dirty="0" err="1"/>
              <a:t>porodnictví</a:t>
            </a:r>
            <a:r>
              <a:rPr lang="en-GB" altLang="en-CZ" dirty="0"/>
              <a:t>, </a:t>
            </a:r>
            <a:r>
              <a:rPr lang="en-GB" altLang="en-CZ" dirty="0" err="1"/>
              <a:t>který</a:t>
            </a:r>
            <a:r>
              <a:rPr lang="en-GB" altLang="en-CZ" dirty="0"/>
              <a:t> se </a:t>
            </a:r>
            <a:r>
              <a:rPr lang="en-GB" altLang="en-CZ" dirty="0" err="1"/>
              <a:t>zabýval</a:t>
            </a:r>
            <a:r>
              <a:rPr lang="en-GB" altLang="en-CZ" dirty="0"/>
              <a:t> </a:t>
            </a:r>
            <a:r>
              <a:rPr lang="en-GB" altLang="en-CZ" dirty="0" err="1"/>
              <a:t>zkoumáním</a:t>
            </a:r>
            <a:r>
              <a:rPr lang="en-GB" altLang="en-CZ" dirty="0"/>
              <a:t> </a:t>
            </a:r>
            <a:r>
              <a:rPr lang="en-GB" altLang="en-CZ" dirty="0" err="1"/>
              <a:t>příčin</a:t>
            </a:r>
            <a:r>
              <a:rPr lang="en-GB" altLang="en-CZ" dirty="0"/>
              <a:t> </a:t>
            </a:r>
            <a:r>
              <a:rPr lang="en-GB" altLang="en-CZ" dirty="0" err="1"/>
              <a:t>epidemií</a:t>
            </a:r>
            <a:r>
              <a:rPr lang="en-GB" altLang="en-CZ" dirty="0"/>
              <a:t> </a:t>
            </a:r>
            <a:r>
              <a:rPr lang="en-GB" altLang="en-CZ" dirty="0" err="1"/>
              <a:t>horečky</a:t>
            </a:r>
            <a:r>
              <a:rPr lang="en-GB" altLang="en-CZ" dirty="0"/>
              <a:t> </a:t>
            </a:r>
            <a:r>
              <a:rPr lang="en-GB" altLang="en-CZ" dirty="0" err="1"/>
              <a:t>omladnic</a:t>
            </a:r>
            <a:r>
              <a:rPr lang="en-GB" altLang="en-CZ" dirty="0"/>
              <a:t> v </a:t>
            </a:r>
            <a:r>
              <a:rPr lang="en-GB" altLang="en-CZ" dirty="0" err="1"/>
              <a:t>nemocnicích</a:t>
            </a:r>
            <a:r>
              <a:rPr lang="en-GB" altLang="en-CZ" dirty="0"/>
              <a:t>. </a:t>
            </a:r>
            <a:r>
              <a:rPr lang="en-GB" altLang="en-CZ" dirty="0" err="1"/>
              <a:t>Vyslovil</a:t>
            </a:r>
            <a:r>
              <a:rPr lang="en-GB" altLang="en-CZ" dirty="0"/>
              <a:t> </a:t>
            </a:r>
            <a:r>
              <a:rPr lang="en-GB" altLang="en-CZ" dirty="0" err="1"/>
              <a:t>teorii</a:t>
            </a:r>
            <a:r>
              <a:rPr lang="en-GB" altLang="en-CZ" dirty="0"/>
              <a:t>, </a:t>
            </a:r>
            <a:r>
              <a:rPr lang="en-GB" altLang="en-CZ" dirty="0" err="1"/>
              <a:t>že</a:t>
            </a:r>
            <a:r>
              <a:rPr lang="en-GB" altLang="en-CZ" dirty="0"/>
              <a:t> </a:t>
            </a:r>
            <a:r>
              <a:rPr lang="en-GB" altLang="en-CZ" dirty="0" err="1"/>
              <a:t>nákazu</a:t>
            </a:r>
            <a:r>
              <a:rPr lang="en-GB" altLang="en-CZ" dirty="0"/>
              <a:t> </a:t>
            </a:r>
            <a:r>
              <a:rPr lang="en-GB" altLang="en-CZ" dirty="0" err="1"/>
              <a:t>přenáší</a:t>
            </a:r>
            <a:r>
              <a:rPr lang="en-GB" altLang="en-CZ" dirty="0"/>
              <a:t> </a:t>
            </a:r>
            <a:r>
              <a:rPr lang="en-GB" altLang="en-CZ" dirty="0" err="1"/>
              <a:t>sami</a:t>
            </a:r>
            <a:r>
              <a:rPr lang="en-GB" altLang="en-CZ" dirty="0"/>
              <a:t> </a:t>
            </a:r>
            <a:r>
              <a:rPr lang="en-GB" altLang="en-CZ" dirty="0" err="1"/>
              <a:t>lékaři</a:t>
            </a:r>
            <a:r>
              <a:rPr lang="en-GB" altLang="en-CZ" dirty="0"/>
              <a:t> </a:t>
            </a:r>
            <a:r>
              <a:rPr lang="en-GB" altLang="en-CZ" dirty="0" err="1"/>
              <a:t>při</a:t>
            </a:r>
            <a:r>
              <a:rPr lang="en-GB" altLang="en-CZ" dirty="0"/>
              <a:t> </a:t>
            </a:r>
            <a:r>
              <a:rPr lang="en-GB" altLang="en-CZ" dirty="0" err="1"/>
              <a:t>přecházení</a:t>
            </a:r>
            <a:r>
              <a:rPr lang="en-GB" altLang="en-CZ" dirty="0"/>
              <a:t> </a:t>
            </a:r>
            <a:r>
              <a:rPr lang="en-GB" altLang="en-CZ" dirty="0" err="1"/>
              <a:t>mezi</a:t>
            </a:r>
            <a:r>
              <a:rPr lang="en-GB" altLang="en-CZ" dirty="0"/>
              <a:t> </a:t>
            </a:r>
            <a:r>
              <a:rPr lang="en-GB" altLang="en-CZ" dirty="0" err="1"/>
              <a:t>pitevnou</a:t>
            </a:r>
            <a:r>
              <a:rPr lang="en-GB" altLang="en-CZ" dirty="0"/>
              <a:t> a </a:t>
            </a:r>
            <a:r>
              <a:rPr lang="en-GB" altLang="en-CZ" dirty="0" err="1"/>
              <a:t>jinými</a:t>
            </a:r>
            <a:r>
              <a:rPr lang="en-GB" altLang="en-CZ" dirty="0"/>
              <a:t> </a:t>
            </a:r>
            <a:r>
              <a:rPr lang="en-GB" altLang="en-CZ" dirty="0" err="1"/>
              <a:t>odděleními</a:t>
            </a:r>
            <a:r>
              <a:rPr lang="en-GB" altLang="en-CZ" dirty="0"/>
              <a:t>.</a:t>
            </a:r>
          </a:p>
          <a:p>
            <a:pPr>
              <a:spcBef>
                <a:spcPct val="0"/>
              </a:spcBef>
            </a:pPr>
            <a:endParaRPr lang="en-GB" altLang="en-CZ" dirty="0"/>
          </a:p>
          <a:p>
            <a:pPr>
              <a:spcBef>
                <a:spcPct val="0"/>
              </a:spcBef>
            </a:pPr>
            <a:r>
              <a:rPr lang="en-GB" altLang="en-CZ" dirty="0"/>
              <a:t>Semmelweis </a:t>
            </a:r>
            <a:r>
              <a:rPr lang="en-GB" altLang="en-CZ" dirty="0" err="1"/>
              <a:t>si</a:t>
            </a:r>
            <a:r>
              <a:rPr lang="en-GB" altLang="en-CZ" dirty="0"/>
              <a:t> </a:t>
            </a:r>
            <a:r>
              <a:rPr lang="en-GB" altLang="en-CZ" dirty="0" err="1"/>
              <a:t>všiml</a:t>
            </a:r>
            <a:r>
              <a:rPr lang="en-GB" altLang="en-CZ" dirty="0"/>
              <a:t>, </a:t>
            </a:r>
            <a:r>
              <a:rPr lang="en-GB" altLang="en-CZ" dirty="0" err="1"/>
              <a:t>že</a:t>
            </a:r>
            <a:r>
              <a:rPr lang="en-GB" altLang="en-CZ" dirty="0"/>
              <a:t> </a:t>
            </a:r>
            <a:r>
              <a:rPr lang="en-GB" altLang="en-CZ" dirty="0" err="1"/>
              <a:t>nemocnost</a:t>
            </a:r>
            <a:r>
              <a:rPr lang="en-GB" altLang="en-CZ" dirty="0"/>
              <a:t> </a:t>
            </a:r>
            <a:r>
              <a:rPr lang="en-GB" altLang="en-CZ" dirty="0" err="1"/>
              <a:t>rodiček</a:t>
            </a:r>
            <a:r>
              <a:rPr lang="en-GB" altLang="en-CZ" dirty="0"/>
              <a:t> je </a:t>
            </a:r>
            <a:r>
              <a:rPr lang="en-GB" altLang="en-CZ" dirty="0" err="1"/>
              <a:t>mnohem</a:t>
            </a:r>
            <a:r>
              <a:rPr lang="en-GB" altLang="en-CZ" dirty="0"/>
              <a:t> </a:t>
            </a:r>
            <a:r>
              <a:rPr lang="en-GB" altLang="en-CZ" dirty="0" err="1"/>
              <a:t>vyšší</a:t>
            </a:r>
            <a:r>
              <a:rPr lang="en-GB" altLang="en-CZ" dirty="0"/>
              <a:t> </a:t>
            </a:r>
            <a:r>
              <a:rPr lang="en-GB" altLang="en-CZ" dirty="0" err="1"/>
              <a:t>na</a:t>
            </a:r>
            <a:r>
              <a:rPr lang="en-GB" altLang="en-CZ" dirty="0"/>
              <a:t> </a:t>
            </a:r>
            <a:r>
              <a:rPr lang="en-GB" altLang="en-CZ" dirty="0" err="1"/>
              <a:t>oddělení</a:t>
            </a:r>
            <a:r>
              <a:rPr lang="en-GB" altLang="en-CZ" dirty="0"/>
              <a:t>, </a:t>
            </a:r>
            <a:r>
              <a:rPr lang="en-GB" altLang="en-CZ" dirty="0" err="1"/>
              <a:t>kde</a:t>
            </a:r>
            <a:r>
              <a:rPr lang="en-GB" altLang="en-CZ" dirty="0"/>
              <a:t> </a:t>
            </a:r>
            <a:r>
              <a:rPr lang="en-GB" altLang="en-CZ" dirty="0" err="1"/>
              <a:t>působí</a:t>
            </a:r>
            <a:r>
              <a:rPr lang="en-GB" altLang="en-CZ" dirty="0"/>
              <a:t> </a:t>
            </a:r>
            <a:r>
              <a:rPr lang="en-GB" altLang="en-CZ" dirty="0" err="1"/>
              <a:t>studenti</a:t>
            </a:r>
            <a:r>
              <a:rPr lang="en-GB" altLang="en-CZ" dirty="0"/>
              <a:t> </a:t>
            </a:r>
            <a:r>
              <a:rPr lang="en-GB" altLang="en-CZ" dirty="0" err="1"/>
              <a:t>medicíny</a:t>
            </a:r>
            <a:r>
              <a:rPr lang="en-GB" altLang="en-CZ" dirty="0"/>
              <a:t>. </a:t>
            </a:r>
            <a:r>
              <a:rPr lang="en-GB" altLang="en-CZ" dirty="0" err="1"/>
              <a:t>Zároveň</a:t>
            </a:r>
            <a:r>
              <a:rPr lang="en-GB" altLang="en-CZ" dirty="0"/>
              <a:t> </a:t>
            </a:r>
            <a:r>
              <a:rPr lang="en-GB" altLang="en-CZ" dirty="0" err="1"/>
              <a:t>byla</a:t>
            </a:r>
            <a:r>
              <a:rPr lang="en-GB" altLang="en-CZ" dirty="0"/>
              <a:t> </a:t>
            </a:r>
            <a:r>
              <a:rPr lang="en-GB" altLang="en-CZ" dirty="0" err="1"/>
              <a:t>zřetelně</a:t>
            </a:r>
            <a:r>
              <a:rPr lang="en-GB" altLang="en-CZ" dirty="0"/>
              <a:t> </a:t>
            </a:r>
            <a:r>
              <a:rPr lang="en-GB" altLang="en-CZ" dirty="0" err="1"/>
              <a:t>nižší</a:t>
            </a:r>
            <a:r>
              <a:rPr lang="en-GB" altLang="en-CZ" dirty="0"/>
              <a:t> </a:t>
            </a:r>
            <a:r>
              <a:rPr lang="en-GB" altLang="en-CZ" dirty="0" err="1"/>
              <a:t>úmrtnost</a:t>
            </a:r>
            <a:r>
              <a:rPr lang="en-GB" altLang="en-CZ" dirty="0"/>
              <a:t> </a:t>
            </a:r>
            <a:r>
              <a:rPr lang="en-GB" altLang="en-CZ" dirty="0" err="1"/>
              <a:t>matek</a:t>
            </a:r>
            <a:r>
              <a:rPr lang="en-GB" altLang="en-CZ" dirty="0"/>
              <a:t>, </a:t>
            </a:r>
            <a:r>
              <a:rPr lang="en-GB" altLang="en-CZ" dirty="0" err="1"/>
              <a:t>které</a:t>
            </a:r>
            <a:r>
              <a:rPr lang="en-GB" altLang="en-CZ" dirty="0"/>
              <a:t> </a:t>
            </a:r>
            <a:r>
              <a:rPr lang="en-GB" altLang="en-CZ" dirty="0" err="1"/>
              <a:t>porodily</a:t>
            </a:r>
            <a:r>
              <a:rPr lang="en-GB" altLang="en-CZ" dirty="0"/>
              <a:t> </a:t>
            </a:r>
            <a:r>
              <a:rPr lang="en-GB" altLang="en-CZ" dirty="0" err="1"/>
              <a:t>ještě</a:t>
            </a:r>
            <a:r>
              <a:rPr lang="en-GB" altLang="en-CZ" dirty="0"/>
              <a:t> </a:t>
            </a:r>
            <a:r>
              <a:rPr lang="en-GB" altLang="en-CZ" dirty="0" err="1"/>
              <a:t>před</a:t>
            </a:r>
            <a:r>
              <a:rPr lang="en-GB" altLang="en-CZ" dirty="0"/>
              <a:t> </a:t>
            </a:r>
            <a:r>
              <a:rPr lang="en-GB" altLang="en-CZ" dirty="0" err="1"/>
              <a:t>hospitalizací</a:t>
            </a:r>
            <a:r>
              <a:rPr lang="en-GB" altLang="en-CZ" dirty="0"/>
              <a:t>. Semmelweis </a:t>
            </a:r>
            <a:r>
              <a:rPr lang="en-GB" altLang="en-CZ" dirty="0" err="1"/>
              <a:t>dospěl</a:t>
            </a:r>
            <a:r>
              <a:rPr lang="en-GB" altLang="en-CZ" dirty="0"/>
              <a:t> k </a:t>
            </a:r>
            <a:r>
              <a:rPr lang="en-GB" altLang="en-CZ" dirty="0" err="1"/>
              <a:t>závěru</a:t>
            </a:r>
            <a:r>
              <a:rPr lang="en-GB" altLang="en-CZ" dirty="0"/>
              <a:t>, </a:t>
            </a:r>
            <a:r>
              <a:rPr lang="en-GB" altLang="en-CZ" dirty="0" err="1"/>
              <a:t>že</a:t>
            </a:r>
            <a:r>
              <a:rPr lang="en-GB" altLang="en-CZ" dirty="0"/>
              <a:t> </a:t>
            </a:r>
            <a:r>
              <a:rPr lang="en-GB" altLang="en-CZ" dirty="0" err="1"/>
              <a:t>horečka</a:t>
            </a:r>
            <a:r>
              <a:rPr lang="en-GB" altLang="en-CZ" dirty="0"/>
              <a:t> </a:t>
            </a:r>
            <a:r>
              <a:rPr lang="en-GB" altLang="en-CZ" dirty="0" err="1"/>
              <a:t>omladnic</a:t>
            </a:r>
            <a:r>
              <a:rPr lang="en-GB" altLang="en-CZ" dirty="0"/>
              <a:t> </a:t>
            </a:r>
            <a:r>
              <a:rPr lang="en-GB" altLang="en-CZ" dirty="0" err="1"/>
              <a:t>má</a:t>
            </a:r>
            <a:r>
              <a:rPr lang="en-GB" altLang="en-CZ" dirty="0"/>
              <a:t> </a:t>
            </a:r>
            <a:r>
              <a:rPr lang="en-GB" altLang="en-CZ" dirty="0" err="1"/>
              <a:t>původ</a:t>
            </a:r>
            <a:r>
              <a:rPr lang="en-GB" altLang="en-CZ" dirty="0"/>
              <a:t> v </a:t>
            </a:r>
            <a:r>
              <a:rPr lang="en-GB" altLang="en-CZ" dirty="0" err="1"/>
              <a:t>mrtvých</a:t>
            </a:r>
            <a:r>
              <a:rPr lang="en-GB" altLang="en-CZ" dirty="0"/>
              <a:t> </a:t>
            </a:r>
            <a:r>
              <a:rPr lang="en-GB" altLang="en-CZ" dirty="0" err="1"/>
              <a:t>tělech</a:t>
            </a:r>
            <a:r>
              <a:rPr lang="en-GB" altLang="en-CZ" dirty="0"/>
              <a:t> </a:t>
            </a:r>
            <a:r>
              <a:rPr lang="en-GB" altLang="en-CZ" dirty="0" err="1"/>
              <a:t>na</a:t>
            </a:r>
            <a:r>
              <a:rPr lang="en-GB" altLang="en-CZ" dirty="0"/>
              <a:t> </a:t>
            </a:r>
            <a:r>
              <a:rPr lang="en-GB" altLang="en-CZ" dirty="0" err="1"/>
              <a:t>pitevně</a:t>
            </a:r>
            <a:r>
              <a:rPr lang="en-GB" altLang="en-CZ" dirty="0"/>
              <a:t> a </a:t>
            </a:r>
            <a:r>
              <a:rPr lang="en-GB" altLang="en-CZ" dirty="0" err="1"/>
              <a:t>šíří</a:t>
            </a:r>
            <a:r>
              <a:rPr lang="en-GB" altLang="en-CZ" dirty="0"/>
              <a:t> ji </a:t>
            </a:r>
            <a:r>
              <a:rPr lang="en-GB" altLang="en-CZ" dirty="0" err="1"/>
              <a:t>samotní</a:t>
            </a:r>
            <a:r>
              <a:rPr lang="en-GB" altLang="en-CZ" dirty="0"/>
              <a:t> </a:t>
            </a:r>
            <a:r>
              <a:rPr lang="en-GB" altLang="en-CZ" dirty="0" err="1"/>
              <a:t>lékaři</a:t>
            </a:r>
            <a:r>
              <a:rPr lang="en-GB" altLang="en-CZ" dirty="0"/>
              <a:t> a medici </a:t>
            </a:r>
            <a:r>
              <a:rPr lang="en-GB" altLang="en-CZ" dirty="0" err="1"/>
              <a:t>na</a:t>
            </a:r>
            <a:r>
              <a:rPr lang="en-GB" altLang="en-CZ" dirty="0"/>
              <a:t> </a:t>
            </a:r>
            <a:r>
              <a:rPr lang="en-GB" altLang="en-CZ" dirty="0" err="1"/>
              <a:t>svých</a:t>
            </a:r>
            <a:r>
              <a:rPr lang="en-GB" altLang="en-CZ" dirty="0"/>
              <a:t> </a:t>
            </a:r>
            <a:r>
              <a:rPr lang="en-GB" altLang="en-CZ" dirty="0" err="1"/>
              <a:t>rukou</a:t>
            </a:r>
            <a:r>
              <a:rPr lang="en-GB" altLang="en-CZ" dirty="0"/>
              <a:t> a </a:t>
            </a:r>
            <a:r>
              <a:rPr lang="en-GB" altLang="en-CZ" dirty="0" err="1"/>
              <a:t>nástrojích</a:t>
            </a:r>
            <a:r>
              <a:rPr lang="en-GB" altLang="en-CZ" dirty="0"/>
              <a:t>. </a:t>
            </a:r>
            <a:r>
              <a:rPr lang="en-GB" altLang="en-CZ" dirty="0" err="1"/>
              <a:t>Zavedl</a:t>
            </a:r>
            <a:r>
              <a:rPr lang="en-GB" altLang="en-CZ" dirty="0"/>
              <a:t> </a:t>
            </a:r>
            <a:r>
              <a:rPr lang="en-GB" altLang="en-CZ" dirty="0" err="1"/>
              <a:t>na</a:t>
            </a:r>
            <a:r>
              <a:rPr lang="en-GB" altLang="en-CZ" dirty="0"/>
              <a:t> </a:t>
            </a:r>
            <a:r>
              <a:rPr lang="en-GB" altLang="en-CZ" dirty="0" err="1"/>
              <a:t>oddělení</a:t>
            </a:r>
            <a:r>
              <a:rPr lang="en-GB" altLang="en-CZ" dirty="0"/>
              <a:t> </a:t>
            </a:r>
            <a:r>
              <a:rPr lang="en-GB" altLang="en-CZ" dirty="0" err="1"/>
              <a:t>povinné</a:t>
            </a:r>
            <a:r>
              <a:rPr lang="en-GB" altLang="en-CZ" dirty="0"/>
              <a:t> </a:t>
            </a:r>
            <a:r>
              <a:rPr lang="en-GB" altLang="en-CZ" dirty="0" err="1"/>
              <a:t>mytí</a:t>
            </a:r>
            <a:r>
              <a:rPr lang="en-GB" altLang="en-CZ" dirty="0"/>
              <a:t> </a:t>
            </a:r>
            <a:r>
              <a:rPr lang="en-GB" altLang="en-CZ" dirty="0" err="1"/>
              <a:t>rukou</a:t>
            </a:r>
            <a:r>
              <a:rPr lang="en-GB" altLang="en-CZ" dirty="0"/>
              <a:t> </a:t>
            </a:r>
            <a:r>
              <a:rPr lang="en-GB" altLang="en-CZ" dirty="0" err="1"/>
              <a:t>chlorovým</a:t>
            </a:r>
            <a:r>
              <a:rPr lang="en-GB" altLang="en-CZ" dirty="0"/>
              <a:t> </a:t>
            </a:r>
            <a:r>
              <a:rPr lang="en-GB" altLang="en-CZ" dirty="0" err="1"/>
              <a:t>vápnem</a:t>
            </a:r>
            <a:r>
              <a:rPr lang="en-GB" altLang="en-CZ" dirty="0"/>
              <a:t> a </a:t>
            </a:r>
            <a:r>
              <a:rPr lang="en-GB" altLang="en-CZ" dirty="0" err="1"/>
              <a:t>úmrtnost</a:t>
            </a:r>
            <a:r>
              <a:rPr lang="en-GB" altLang="en-CZ" dirty="0"/>
              <a:t> </a:t>
            </a:r>
            <a:r>
              <a:rPr lang="en-GB" altLang="en-CZ" dirty="0" err="1"/>
              <a:t>rodiček</a:t>
            </a:r>
            <a:r>
              <a:rPr lang="en-GB" altLang="en-CZ" dirty="0"/>
              <a:t> </a:t>
            </a:r>
            <a:r>
              <a:rPr lang="en-GB" altLang="en-CZ" dirty="0" err="1"/>
              <a:t>ihned</a:t>
            </a:r>
            <a:r>
              <a:rPr lang="en-GB" altLang="en-CZ" dirty="0"/>
              <a:t> </a:t>
            </a:r>
            <a:r>
              <a:rPr lang="en-GB" altLang="en-CZ" dirty="0" err="1"/>
              <a:t>řádově</a:t>
            </a:r>
            <a:r>
              <a:rPr lang="en-GB" altLang="en-CZ" dirty="0"/>
              <a:t> </a:t>
            </a:r>
            <a:r>
              <a:rPr lang="en-GB" altLang="en-CZ" dirty="0" err="1"/>
              <a:t>poklesla</a:t>
            </a:r>
            <a:r>
              <a:rPr lang="en-GB" altLang="en-CZ" dirty="0"/>
              <a:t>.</a:t>
            </a:r>
            <a:endParaRPr lang="en-CZ" altLang="en-CZ" dirty="0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D5669CDF-3AC6-0348-A896-2D97360CE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5B10D972-0BF5-CF4B-85BD-67ED1F17C355}" type="slidenum">
              <a:rPr lang="cs-CZ" altLang="en-CZ"/>
              <a:pPr/>
              <a:t>4</a:t>
            </a:fld>
            <a:endParaRPr lang="cs-CZ" altLang="en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Slovo</a:t>
            </a:r>
            <a:r>
              <a:rPr lang="en-GB" dirty="0"/>
              <a:t> </a:t>
            </a:r>
            <a:r>
              <a:rPr lang="en-GB" dirty="0" err="1"/>
              <a:t>epidemiologie</a:t>
            </a:r>
            <a:r>
              <a:rPr lang="en-GB" dirty="0"/>
              <a:t> </a:t>
            </a:r>
            <a:r>
              <a:rPr lang="en-GB" dirty="0" err="1"/>
              <a:t>pochází</a:t>
            </a:r>
            <a:r>
              <a:rPr lang="en-GB" dirty="0"/>
              <a:t> z </a:t>
            </a:r>
            <a:r>
              <a:rPr lang="en-GB" dirty="0" err="1"/>
              <a:t>řeckých</a:t>
            </a:r>
            <a:r>
              <a:rPr lang="en-GB" dirty="0"/>
              <a:t> </a:t>
            </a:r>
            <a:r>
              <a:rPr lang="en-GB" dirty="0" err="1"/>
              <a:t>slov</a:t>
            </a:r>
            <a:r>
              <a:rPr lang="en-GB" dirty="0"/>
              <a:t> epi,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značí</a:t>
            </a:r>
            <a:r>
              <a:rPr lang="en-GB" dirty="0"/>
              <a:t> „</a:t>
            </a:r>
            <a:r>
              <a:rPr lang="en-GB" dirty="0" err="1"/>
              <a:t>nad</a:t>
            </a:r>
            <a:r>
              <a:rPr lang="en-GB" dirty="0"/>
              <a:t>“; demos, </a:t>
            </a:r>
            <a:r>
              <a:rPr lang="en-GB" dirty="0" err="1"/>
              <a:t>česky</a:t>
            </a:r>
            <a:r>
              <a:rPr lang="en-GB" dirty="0"/>
              <a:t> „lid“ a logos,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významu</a:t>
            </a:r>
            <a:r>
              <a:rPr lang="en-GB" dirty="0"/>
              <a:t> „</a:t>
            </a:r>
            <a:r>
              <a:rPr lang="en-GB" dirty="0" err="1"/>
              <a:t>studium</a:t>
            </a:r>
            <a:r>
              <a:rPr lang="en-GB" dirty="0"/>
              <a:t>, </a:t>
            </a:r>
            <a:r>
              <a:rPr lang="en-GB" dirty="0" err="1"/>
              <a:t>rozum</a:t>
            </a:r>
            <a:r>
              <a:rPr lang="en-GB" dirty="0"/>
              <a:t>, </a:t>
            </a:r>
            <a:r>
              <a:rPr lang="en-GB" dirty="0" err="1"/>
              <a:t>věda</a:t>
            </a:r>
            <a:r>
              <a:rPr lang="en-GB" dirty="0"/>
              <a:t>“.</a:t>
            </a:r>
          </a:p>
          <a:p>
            <a:endParaRPr lang="en-GB" dirty="0"/>
          </a:p>
          <a:p>
            <a:r>
              <a:rPr lang="en-GB" dirty="0"/>
              <a:t>V </a:t>
            </a:r>
            <a:r>
              <a:rPr lang="en-GB" dirty="0" err="1"/>
              <a:t>dnešní</a:t>
            </a:r>
            <a:r>
              <a:rPr lang="en-GB" dirty="0"/>
              <a:t> </a:t>
            </a:r>
            <a:r>
              <a:rPr lang="en-GB" dirty="0" err="1"/>
              <a:t>době</a:t>
            </a:r>
            <a:r>
              <a:rPr lang="en-GB" dirty="0"/>
              <a:t> je </a:t>
            </a:r>
            <a:r>
              <a:rPr lang="en-GB" dirty="0" err="1"/>
              <a:t>epidemiologie</a:t>
            </a:r>
            <a:r>
              <a:rPr lang="en-GB" dirty="0"/>
              <a:t> </a:t>
            </a:r>
            <a:r>
              <a:rPr lang="en-GB" dirty="0" err="1"/>
              <a:t>definována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       „</a:t>
            </a:r>
            <a:r>
              <a:rPr lang="en-GB" dirty="0" err="1"/>
              <a:t>studium</a:t>
            </a:r>
            <a:r>
              <a:rPr lang="en-GB" dirty="0"/>
              <a:t> </a:t>
            </a:r>
            <a:r>
              <a:rPr lang="en-GB" dirty="0" err="1"/>
              <a:t>distribuce</a:t>
            </a:r>
            <a:r>
              <a:rPr lang="en-GB" dirty="0"/>
              <a:t> a determinant </a:t>
            </a:r>
            <a:r>
              <a:rPr lang="en-GB" dirty="0" err="1"/>
              <a:t>stavů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událostí</a:t>
            </a:r>
            <a:r>
              <a:rPr lang="en-GB" dirty="0"/>
              <a:t> </a:t>
            </a:r>
            <a:r>
              <a:rPr lang="en-GB" dirty="0" err="1"/>
              <a:t>souvisejících</a:t>
            </a:r>
            <a:r>
              <a:rPr lang="en-GB" dirty="0"/>
              <a:t> se </a:t>
            </a:r>
            <a:r>
              <a:rPr lang="en-GB" dirty="0" err="1"/>
              <a:t>zdravotním</a:t>
            </a:r>
            <a:r>
              <a:rPr lang="en-GB" dirty="0"/>
              <a:t> </a:t>
            </a:r>
            <a:r>
              <a:rPr lang="en-GB" dirty="0" err="1"/>
              <a:t>stavem</a:t>
            </a:r>
            <a:r>
              <a:rPr lang="en-GB" dirty="0"/>
              <a:t> </a:t>
            </a:r>
            <a:r>
              <a:rPr lang="en-GB" dirty="0" err="1"/>
              <a:t>specifické</a:t>
            </a:r>
            <a:r>
              <a:rPr lang="en-GB" dirty="0"/>
              <a:t> populace a </a:t>
            </a:r>
            <a:r>
              <a:rPr lang="en-GB" dirty="0" err="1"/>
              <a:t>aplikace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studia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prevenci</a:t>
            </a:r>
            <a:r>
              <a:rPr lang="en-GB" dirty="0"/>
              <a:t> a </a:t>
            </a:r>
            <a:r>
              <a:rPr lang="en-GB" dirty="0" err="1"/>
              <a:t>kontrolu</a:t>
            </a:r>
            <a:r>
              <a:rPr lang="en-GB" dirty="0"/>
              <a:t> </a:t>
            </a:r>
            <a:r>
              <a:rPr lang="en-GB" dirty="0" err="1"/>
              <a:t>zdravotních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“.</a:t>
            </a:r>
          </a:p>
          <a:p>
            <a:endParaRPr lang="en-GB" dirty="0"/>
          </a:p>
          <a:p>
            <a:r>
              <a:rPr lang="en-GB" dirty="0"/>
              <a:t>Z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pohledu</a:t>
            </a:r>
            <a:r>
              <a:rPr lang="en-GB" dirty="0"/>
              <a:t> se proto </a:t>
            </a:r>
            <a:r>
              <a:rPr lang="en-GB" dirty="0" err="1"/>
              <a:t>epidemiologové</a:t>
            </a:r>
            <a:r>
              <a:rPr lang="en-GB" dirty="0"/>
              <a:t> </a:t>
            </a:r>
            <a:r>
              <a:rPr lang="en-GB" dirty="0" err="1"/>
              <a:t>nezabývají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nemocí</a:t>
            </a:r>
            <a:r>
              <a:rPr lang="en-GB" dirty="0"/>
              <a:t>, </a:t>
            </a:r>
            <a:r>
              <a:rPr lang="en-GB" dirty="0" err="1"/>
              <a:t>postižením</a:t>
            </a:r>
            <a:r>
              <a:rPr lang="en-GB" dirty="0"/>
              <a:t> a </a:t>
            </a:r>
            <a:r>
              <a:rPr lang="en-GB" dirty="0" err="1"/>
              <a:t>úmrtím</a:t>
            </a:r>
            <a:r>
              <a:rPr lang="en-GB" dirty="0"/>
              <a:t>, ale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pozitivními</a:t>
            </a:r>
            <a:r>
              <a:rPr lang="en-GB" dirty="0"/>
              <a:t> </a:t>
            </a:r>
            <a:r>
              <a:rPr lang="en-GB" dirty="0" err="1"/>
              <a:t>stavy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zdravím</a:t>
            </a:r>
            <a:r>
              <a:rPr lang="en-GB" dirty="0"/>
              <a:t>, a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prostředky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podporu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V </a:t>
            </a:r>
            <a:r>
              <a:rPr lang="en-GB" dirty="0" err="1"/>
              <a:t>současnosti</a:t>
            </a:r>
            <a:r>
              <a:rPr lang="en-GB" dirty="0"/>
              <a:t> je </a:t>
            </a:r>
            <a:r>
              <a:rPr lang="en-GB" dirty="0" err="1"/>
              <a:t>náplní</a:t>
            </a:r>
            <a:r>
              <a:rPr lang="en-GB" dirty="0"/>
              <a:t> </a:t>
            </a:r>
            <a:r>
              <a:rPr lang="en-GB" dirty="0" err="1"/>
              <a:t>epidemiologie</a:t>
            </a:r>
            <a:r>
              <a:rPr lang="en-GB" dirty="0"/>
              <a:t> </a:t>
            </a:r>
            <a:r>
              <a:rPr lang="en-GB" dirty="0" err="1"/>
              <a:t>studium</a:t>
            </a:r>
            <a:r>
              <a:rPr lang="en-GB" dirty="0"/>
              <a:t> </a:t>
            </a:r>
            <a:r>
              <a:rPr lang="en-GB" dirty="0" err="1"/>
              <a:t>populací</a:t>
            </a:r>
            <a:r>
              <a:rPr lang="en-GB" dirty="0"/>
              <a:t> </a:t>
            </a:r>
            <a:r>
              <a:rPr lang="en-GB" dirty="0" err="1"/>
              <a:t>vybraných</a:t>
            </a:r>
            <a:r>
              <a:rPr lang="en-GB" dirty="0"/>
              <a:t> v 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specifické</a:t>
            </a:r>
            <a:r>
              <a:rPr lang="en-GB" dirty="0"/>
              <a:t>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země</a:t>
            </a:r>
            <a:r>
              <a:rPr lang="en-GB" dirty="0"/>
              <a:t> v </a:t>
            </a:r>
            <a:r>
              <a:rPr lang="en-GB" dirty="0" err="1"/>
              <a:t>konkrétním</a:t>
            </a:r>
            <a:r>
              <a:rPr lang="en-GB" dirty="0"/>
              <a:t> </a:t>
            </a:r>
            <a:r>
              <a:rPr lang="en-GB" dirty="0" err="1"/>
              <a:t>čase</a:t>
            </a:r>
            <a:r>
              <a:rPr lang="en-GB" dirty="0"/>
              <a:t>.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zejména</a:t>
            </a:r>
            <a:r>
              <a:rPr lang="en-GB" dirty="0"/>
              <a:t> o </a:t>
            </a:r>
            <a:r>
              <a:rPr lang="en-GB" dirty="0" err="1"/>
              <a:t>identifikaci</a:t>
            </a:r>
            <a:r>
              <a:rPr lang="en-GB" dirty="0"/>
              <a:t> </a:t>
            </a:r>
            <a:r>
              <a:rPr lang="en-GB" dirty="0" err="1"/>
              <a:t>rizikových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, </a:t>
            </a:r>
            <a:r>
              <a:rPr lang="en-GB" dirty="0" err="1"/>
              <a:t>návrhy</a:t>
            </a:r>
            <a:r>
              <a:rPr lang="en-GB" dirty="0"/>
              <a:t> </a:t>
            </a:r>
            <a:r>
              <a:rPr lang="en-GB" dirty="0" err="1"/>
              <a:t>intervence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hledání</a:t>
            </a:r>
            <a:r>
              <a:rPr lang="en-GB" dirty="0"/>
              <a:t> </a:t>
            </a:r>
            <a:r>
              <a:rPr lang="en-GB" dirty="0" err="1"/>
              <a:t>ohrožených</a:t>
            </a:r>
            <a:r>
              <a:rPr lang="en-GB" dirty="0"/>
              <a:t> </a:t>
            </a:r>
            <a:r>
              <a:rPr lang="en-GB" dirty="0" err="1"/>
              <a:t>skupin</a:t>
            </a:r>
            <a:r>
              <a:rPr lang="en-GB" dirty="0"/>
              <a:t> </a:t>
            </a:r>
            <a:r>
              <a:rPr lang="en-GB" dirty="0" err="1"/>
              <a:t>obyvatelstva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5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194860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Incidence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 </a:t>
            </a:r>
            <a:r>
              <a:rPr lang="en-GB" dirty="0" err="1"/>
              <a:t>představuje</a:t>
            </a:r>
            <a:r>
              <a:rPr lang="en-GB" dirty="0"/>
              <a:t> </a:t>
            </a:r>
            <a:r>
              <a:rPr lang="en-GB" dirty="0" err="1"/>
              <a:t>míru</a:t>
            </a:r>
            <a:r>
              <a:rPr lang="en-GB" dirty="0"/>
              <a:t> </a:t>
            </a:r>
            <a:r>
              <a:rPr lang="en-GB" dirty="0" err="1"/>
              <a:t>výskytu</a:t>
            </a:r>
            <a:r>
              <a:rPr lang="en-GB" dirty="0"/>
              <a:t> </a:t>
            </a:r>
            <a:r>
              <a:rPr lang="en-GB" dirty="0" err="1"/>
              <a:t>nových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nově</a:t>
            </a:r>
            <a:r>
              <a:rPr lang="en-GB" dirty="0"/>
              <a:t> </a:t>
            </a:r>
            <a:r>
              <a:rPr lang="en-GB" dirty="0" err="1"/>
              <a:t>vzniknou</a:t>
            </a:r>
            <a:r>
              <a:rPr lang="en-GB" dirty="0"/>
              <a:t> v </a:t>
            </a:r>
            <a:r>
              <a:rPr lang="en-GB" dirty="0" err="1"/>
              <a:t>daném</a:t>
            </a:r>
            <a:r>
              <a:rPr lang="en-GB" dirty="0"/>
              <a:t>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specifické</a:t>
            </a:r>
            <a:r>
              <a:rPr lang="en-GB" dirty="0"/>
              <a:t> </a:t>
            </a:r>
            <a:r>
              <a:rPr lang="en-GB" dirty="0" err="1"/>
              <a:t>sledované</a:t>
            </a:r>
            <a:r>
              <a:rPr lang="en-GB" dirty="0"/>
              <a:t> </a:t>
            </a:r>
            <a:r>
              <a:rPr lang="en-GB" dirty="0" err="1"/>
              <a:t>populaci</a:t>
            </a:r>
            <a:r>
              <a:rPr lang="en-GB" dirty="0"/>
              <a:t>,</a:t>
            </a:r>
          </a:p>
          <a:p>
            <a:endParaRPr lang="en-GB" dirty="0"/>
          </a:p>
          <a:p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b="1" dirty="0"/>
              <a:t>prevalence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četnost</a:t>
            </a:r>
            <a:r>
              <a:rPr lang="en-GB" dirty="0"/>
              <a:t> </a:t>
            </a:r>
            <a:r>
              <a:rPr lang="en-GB" dirty="0" err="1"/>
              <a:t>existujících</a:t>
            </a:r>
            <a:r>
              <a:rPr lang="en-GB" dirty="0"/>
              <a:t> </a:t>
            </a:r>
            <a:r>
              <a:rPr lang="en-GB" dirty="0" err="1"/>
              <a:t>případů</a:t>
            </a:r>
            <a:r>
              <a:rPr lang="en-GB" dirty="0"/>
              <a:t> v </a:t>
            </a:r>
            <a:r>
              <a:rPr lang="en-GB" dirty="0" err="1"/>
              <a:t>definované</a:t>
            </a:r>
            <a:r>
              <a:rPr lang="en-GB" dirty="0"/>
              <a:t> </a:t>
            </a:r>
            <a:r>
              <a:rPr lang="en-GB" dirty="0" err="1"/>
              <a:t>populaci</a:t>
            </a:r>
            <a:r>
              <a:rPr lang="en-GB" dirty="0"/>
              <a:t> v </a:t>
            </a:r>
            <a:r>
              <a:rPr lang="en-GB" dirty="0" err="1"/>
              <a:t>určitém</a:t>
            </a:r>
            <a:r>
              <a:rPr lang="en-GB" dirty="0"/>
              <a:t>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bodě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Poměr</a:t>
            </a:r>
            <a:r>
              <a:rPr lang="en-GB" dirty="0"/>
              <a:t> incidence a prevalence se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různými</a:t>
            </a:r>
            <a:r>
              <a:rPr lang="en-GB" dirty="0"/>
              <a:t> </a:t>
            </a:r>
            <a:r>
              <a:rPr lang="en-GB" dirty="0" err="1"/>
              <a:t>nemocemi</a:t>
            </a:r>
            <a:r>
              <a:rPr lang="en-GB" dirty="0"/>
              <a:t> </a:t>
            </a:r>
            <a:r>
              <a:rPr lang="en-GB" dirty="0" err="1"/>
              <a:t>liší</a:t>
            </a:r>
            <a:r>
              <a:rPr lang="en-GB" dirty="0"/>
              <a:t>, </a:t>
            </a:r>
            <a:r>
              <a:rPr lang="en-GB" dirty="0" err="1"/>
              <a:t>existují</a:t>
            </a:r>
            <a:r>
              <a:rPr lang="en-GB" dirty="0"/>
              <a:t>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onemocnění</a:t>
            </a:r>
            <a:r>
              <a:rPr lang="en-GB" dirty="0"/>
              <a:t> s </a:t>
            </a:r>
            <a:r>
              <a:rPr lang="en-GB" dirty="0" err="1"/>
              <a:t>nízkou</a:t>
            </a:r>
            <a:r>
              <a:rPr lang="en-GB" dirty="0"/>
              <a:t> </a:t>
            </a:r>
            <a:r>
              <a:rPr lang="en-GB" dirty="0" err="1"/>
              <a:t>incidencí</a:t>
            </a:r>
            <a:r>
              <a:rPr lang="en-GB" dirty="0"/>
              <a:t> a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prevalencí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typická</a:t>
            </a:r>
            <a:r>
              <a:rPr lang="en-GB" dirty="0"/>
              <a:t> </a:t>
            </a:r>
            <a:r>
              <a:rPr lang="en-GB" dirty="0" err="1"/>
              <a:t>chronická</a:t>
            </a:r>
            <a:r>
              <a:rPr lang="en-GB" dirty="0"/>
              <a:t> </a:t>
            </a:r>
            <a:r>
              <a:rPr lang="en-GB" dirty="0" err="1"/>
              <a:t>celoživotní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 </a:t>
            </a:r>
            <a:r>
              <a:rPr lang="en-GB" dirty="0" err="1"/>
              <a:t>typu</a:t>
            </a:r>
            <a:r>
              <a:rPr lang="en-GB" dirty="0"/>
              <a:t> </a:t>
            </a:r>
            <a:r>
              <a:rPr lang="en-GB" dirty="0" err="1"/>
              <a:t>diabetu</a:t>
            </a:r>
            <a:r>
              <a:rPr lang="en-GB" dirty="0"/>
              <a:t>,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 s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incidencí</a:t>
            </a:r>
            <a:r>
              <a:rPr lang="en-GB" dirty="0"/>
              <a:t>, ale </a:t>
            </a:r>
            <a:r>
              <a:rPr lang="en-GB" dirty="0" err="1"/>
              <a:t>nízkou</a:t>
            </a:r>
            <a:r>
              <a:rPr lang="en-GB" dirty="0"/>
              <a:t> </a:t>
            </a:r>
            <a:r>
              <a:rPr lang="en-GB" dirty="0" err="1"/>
              <a:t>prevalencí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být</a:t>
            </a:r>
            <a:r>
              <a:rPr lang="en-GB" dirty="0"/>
              <a:t>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infekční</a:t>
            </a:r>
            <a:r>
              <a:rPr lang="en-GB" dirty="0"/>
              <a:t> </a:t>
            </a:r>
            <a:r>
              <a:rPr lang="en-GB" dirty="0" err="1"/>
              <a:t>konjunktivitida</a:t>
            </a:r>
            <a:r>
              <a:rPr lang="en-GB" dirty="0"/>
              <a:t> u </a:t>
            </a:r>
            <a:r>
              <a:rPr lang="en-GB" dirty="0" err="1"/>
              <a:t>dětí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Údaje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týkající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ohrožené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populace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riziku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nemusí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být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spolehlivé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a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mnoha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studiích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proto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aproximace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používá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celková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velikost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populace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sledované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oblasti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Prevalence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incidence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vyjadřuje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jedinců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obvykle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100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1 000). </a:t>
            </a:r>
          </a:p>
          <a:p>
            <a:endParaRPr lang="en-CZ" dirty="0"/>
          </a:p>
          <a:p>
            <a:endParaRPr lang="en-CZ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Dalším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parametrů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celkového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zdravotního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stavu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populace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míra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úmrtnosti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mortalita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ze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všech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celková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mortalita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specifických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6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254639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Incidence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mortalita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karcinomu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ČR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letech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1977–2010.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Křivky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znázorňují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narůstající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incidenci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klesající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mortalitu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svědčí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lepší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diagnostické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možnosti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umožňující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záchyt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časných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stadiích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pro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lepší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terapeutické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možnosti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CZ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Incidence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mortalita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zhoubných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nádorů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mozku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mužů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ČR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letech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1977–2010. Incidence se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případě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nádorů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mozku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téměř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rovná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mortalitě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obojí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vykazuje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vzestupný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trend,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většina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mozkových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nádorů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současné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době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letálních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možnosti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onkologické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léčby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jsou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omezené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7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3596284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Z" dirty="0"/>
              <a:t>PŘEČÍST PRVNÍ VĚTU SLIDU</a:t>
            </a:r>
          </a:p>
          <a:p>
            <a:endParaRPr lang="en-CZ" dirty="0"/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Nicméně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skutečnost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změna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frekvence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kvality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odpovídající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změně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frekvence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výskytu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nemusí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nutně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znamenat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Smyslem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epidemiologie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tedy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zejména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identifikace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kauzálních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tímto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účelem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byla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definována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řada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postupů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kritérií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cíl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minimalizovat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pravděpodobnost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který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nalezneme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nebude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popisováno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několik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typů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kauzálních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expozicí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228600" indent="-228600">
              <a:buAutoNum type="alphaLcParenR"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postačující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pokud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přítomen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vždy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projeví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genetická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fenylketonurie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),</a:t>
            </a:r>
          </a:p>
          <a:p>
            <a:pPr marL="228600" indent="-228600">
              <a:buAutoNum type="alphaLcParenR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b)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nutná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pokud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přítomen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neprojeví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infekční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nemoci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vzteklina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),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c)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rizikový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pokud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daný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faktor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přítomen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zvyšuje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pravděpodobnost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vzniku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onemocnění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cigaretový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kouř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rakovina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plic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považujeme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nekauzální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pokud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souvislost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proměnnými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náhodná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nevysvětlující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závislost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Např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lineární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vztah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mezi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počtem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zubních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plomb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rizikem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infarktu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myokardu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).</a:t>
            </a: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8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3492188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Sir Austin Bradford Hill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anglický</a:t>
            </a:r>
            <a:r>
              <a:rPr lang="en-GB" dirty="0"/>
              <a:t> </a:t>
            </a:r>
            <a:r>
              <a:rPr lang="en-GB" dirty="0" err="1"/>
              <a:t>epidemiolog</a:t>
            </a:r>
            <a:r>
              <a:rPr lang="en-GB" dirty="0"/>
              <a:t> a statistic a </a:t>
            </a:r>
            <a:r>
              <a:rPr lang="en-GB" dirty="0" err="1"/>
              <a:t>průkopník</a:t>
            </a:r>
            <a:r>
              <a:rPr lang="en-GB" dirty="0"/>
              <a:t> </a:t>
            </a:r>
            <a:r>
              <a:rPr lang="en-GB" dirty="0" err="1"/>
              <a:t>randomizovaných</a:t>
            </a:r>
            <a:r>
              <a:rPr lang="en-GB" dirty="0"/>
              <a:t> </a:t>
            </a:r>
            <a:r>
              <a:rPr lang="en-GB" dirty="0" err="1"/>
              <a:t>klinických</a:t>
            </a:r>
            <a:r>
              <a:rPr lang="en-GB" dirty="0"/>
              <a:t> </a:t>
            </a:r>
            <a:r>
              <a:rPr lang="en-GB" dirty="0" err="1"/>
              <a:t>studií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Společně</a:t>
            </a:r>
            <a:r>
              <a:rPr lang="en-GB" dirty="0"/>
              <a:t> s </a:t>
            </a:r>
            <a:r>
              <a:rPr lang="en-GB" dirty="0" err="1"/>
              <a:t>Richardem</a:t>
            </a:r>
            <a:r>
              <a:rPr lang="en-GB" dirty="0"/>
              <a:t> </a:t>
            </a:r>
            <a:r>
              <a:rPr lang="en-GB" dirty="0" err="1"/>
              <a:t>Dollem</a:t>
            </a:r>
            <a:r>
              <a:rPr lang="en-GB" dirty="0"/>
              <a:t> </a:t>
            </a:r>
            <a:r>
              <a:rPr lang="en-GB" dirty="0" err="1"/>
              <a:t>prokázal</a:t>
            </a:r>
            <a:r>
              <a:rPr lang="en-GB" dirty="0"/>
              <a:t> </a:t>
            </a:r>
            <a:r>
              <a:rPr lang="en-GB" dirty="0" err="1"/>
              <a:t>souvislost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kouřením</a:t>
            </a:r>
            <a:r>
              <a:rPr lang="en-GB" dirty="0"/>
              <a:t> </a:t>
            </a:r>
            <a:r>
              <a:rPr lang="en-GB" dirty="0" err="1"/>
              <a:t>cigaret</a:t>
            </a:r>
            <a:r>
              <a:rPr lang="en-GB" dirty="0"/>
              <a:t> a </a:t>
            </a:r>
            <a:r>
              <a:rPr lang="en-GB" dirty="0" err="1"/>
              <a:t>rakovinou</a:t>
            </a:r>
            <a:r>
              <a:rPr lang="en-GB" dirty="0"/>
              <a:t> </a:t>
            </a:r>
            <a:r>
              <a:rPr lang="en-GB" dirty="0" err="1"/>
              <a:t>plic</a:t>
            </a:r>
            <a:r>
              <a:rPr lang="en-GB" dirty="0"/>
              <a:t>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Hill je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široce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známý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tím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že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je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průkopníkem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kritérií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pro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určování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příčinné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souvislosti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94B1-2071-4D4B-B2BC-6B19D766DA36}" type="slidenum">
              <a:rPr lang="cs-CZ" altLang="en-CZ" smtClean="0"/>
              <a:pPr/>
              <a:t>9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156727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4FF54A-4152-7E44-B1E5-1A6020C7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F64459-647A-C742-9BC8-8EE399D4C64D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B3F998-9192-9945-ACE2-2AE0615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4F8840-183E-6746-AA71-198CD7AC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D557E-C8B1-9448-ADF4-8B7BD10E0DE2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191067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8498CB-3725-0A42-A01C-34477766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9241B-4762-364B-87D2-F8D14AF30690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72BC4D-7D4E-1B4D-B9AB-84428667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7AA73-C2B1-FE4F-B09A-0E8F751C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9F2D-B846-5C49-B7D8-82777A6A319A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32531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DD335E-9020-8746-AF1A-449B7734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74ABCB-B85C-8A4F-BAB5-3BD162C65A63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282CE6-E37B-E34A-BEAC-0CC40DD4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C220BB-3416-1946-BB54-EBE215E9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CFD45-3F15-924D-9EDB-1D37351B53CE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52991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FFAE18-9FEB-9549-931E-08816FC5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498FA-0074-324E-8A91-6DE58ABB7406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7C2FE4-D83B-C84F-83B2-F023748E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9A3886-7436-1C40-9AA3-1EADED10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D6AF-58FD-0641-A62D-5D87003592C8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336952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3E9CEA-2F2C-9E47-B493-20FF0931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E6950-940B-3048-A31C-DA0917F5EE95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A35569-C0C6-C246-8354-E71F49C8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3FB45-C90B-474D-8FEF-653A498B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FBBD1-1B74-BE4C-A614-F630D72B1A47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52289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9E1D7951-4DDC-6D4B-B5FC-6400992F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3DB368-0F79-0A47-8C47-EC9E83953DFF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16B42D1-3EC7-1D48-8E54-FFDCDFB1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4BF53ADE-B145-C144-9836-11A25DC0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AA7DA-F6F8-9D4E-B4FC-520DC8F88CDD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89279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9C8C7303-B463-C449-BE4B-5B6EA9471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BBDF6-C857-E740-9C0A-C0252DDAE6EA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DF320D5-D809-7D44-B704-F4AA66AF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27180F7-C24E-B046-AE23-300F38B3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7B6F9-2CB0-B548-9275-2BCAC21B9A2E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4813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006AF62D-2294-9A4E-9B69-E43F0D72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A6D00-8FBD-5D4E-A2CD-A7278C8FDF4F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9A608D77-4FF9-A14C-864C-9839EED2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F7C2B59-9A29-AC4F-86E6-38B2C431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4A4CB-4CF5-794E-9CC1-062230DB45C4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872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8DD73D33-4AC1-5541-B6BD-61F722D0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926E3B-F91F-414F-B3D9-365C1FC53FD6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3DA7BAF-2AD8-4E44-B914-35C4C504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2F2CF48-B1A9-AF47-9D18-43616D8D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22053-95EB-8040-894B-A864421755AA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5032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7AE51B8-045D-924D-B30C-12EDA60D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BDA931-037D-F045-8DA8-C3078BC5B2F3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6A64069-802A-9445-960B-8568448D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65AE0AA-2AF3-A14A-8E61-A7B9726A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09029-A97D-EF4D-B0EF-291D2BB7FC08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374041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6E719FC3-6842-1446-9677-38882AE1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87C95-AF59-0B45-81E8-D270394B001C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9D931DF-B609-B744-ADE0-AF265921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A1A9927-F2C0-9E45-8986-7B594755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FA539-69C2-9744-9553-A28AC7C21FE8}" type="slidenum">
              <a:rPr lang="cs-CZ" altLang="en-CZ"/>
              <a:pPr/>
              <a:t>‹#›</a:t>
            </a:fld>
            <a:endParaRPr lang="cs-CZ" altLang="en-CZ"/>
          </a:p>
        </p:txBody>
      </p:sp>
    </p:spTree>
    <p:extLst>
      <p:ext uri="{BB962C8B-B14F-4D97-AF65-F5344CB8AC3E}">
        <p14:creationId xmlns:p14="http://schemas.microsoft.com/office/powerpoint/2010/main" val="181275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D70942B4-F058-AA49-B47C-DC3B7504B1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02DFFDD7-34D0-0A4D-A80B-6062A1BC08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CZ"/>
              <a:t>Klepnutím lze upravit styly předlohy textu.</a:t>
            </a:r>
          </a:p>
          <a:p>
            <a:pPr lvl="1"/>
            <a:r>
              <a:rPr lang="cs-CZ" altLang="en-CZ"/>
              <a:t>Druhá úroveň</a:t>
            </a:r>
          </a:p>
          <a:p>
            <a:pPr lvl="2"/>
            <a:r>
              <a:rPr lang="cs-CZ" altLang="en-CZ"/>
              <a:t>Třetí úroveň</a:t>
            </a:r>
          </a:p>
          <a:p>
            <a:pPr lvl="3"/>
            <a:r>
              <a:rPr lang="cs-CZ" altLang="en-CZ"/>
              <a:t>Čtvrtá úroveň</a:t>
            </a:r>
          </a:p>
          <a:p>
            <a:pPr lvl="4"/>
            <a:r>
              <a:rPr lang="cs-CZ" altLang="en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F53902-9FA6-7B4A-A804-BEFF3CD82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F994051-C09E-B14A-A378-DC06C8E63978}" type="datetime1">
              <a:rPr lang="cs-CZ" altLang="en-CZ"/>
              <a:pPr/>
              <a:t>16.11.2021</a:t>
            </a:fld>
            <a:endParaRPr lang="cs-CZ" altLang="en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5361BD-B394-9A4E-A58A-7C5D3279A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94A4C-2A54-9046-BB20-52F48465C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988F0CB-15F1-D74E-B7F2-536D2BC219B3}" type="slidenum">
              <a:rPr lang="cs-CZ" altLang="en-CZ"/>
              <a:pPr/>
              <a:t>‹#›</a:t>
            </a:fld>
            <a:endParaRPr lang="cs-CZ" altLang="en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://www.ph.ucla.edu/epi/snow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>
            <a:extLst>
              <a:ext uri="{FF2B5EF4-FFF2-40B4-BE49-F238E27FC236}">
                <a16:creationId xmlns:a16="http://schemas.microsoft.com/office/drawing/2014/main" id="{85DA453A-7486-4C4A-8CE7-FCE79C70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00500"/>
            <a:ext cx="10080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ovéPole 12">
            <a:extLst>
              <a:ext uri="{FF2B5EF4-FFF2-40B4-BE49-F238E27FC236}">
                <a16:creationId xmlns:a16="http://schemas.microsoft.com/office/drawing/2014/main" id="{AB7447DE-BC53-594E-9B82-378DA070E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071563"/>
            <a:ext cx="5605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Z" sz="2400" b="1">
                <a:solidFill>
                  <a:schemeClr val="bg1"/>
                </a:solidFill>
              </a:rPr>
              <a:t>C7188 </a:t>
            </a:r>
            <a:r>
              <a:rPr lang="cs-CZ" altLang="en-CZ" sz="2400" b="1">
                <a:solidFill>
                  <a:schemeClr val="bg1"/>
                </a:solidFill>
              </a:rPr>
              <a:t>Úvod do molekulární medicíny </a:t>
            </a:r>
            <a:r>
              <a:rPr lang="en-US" altLang="en-CZ" sz="2400" b="1">
                <a:solidFill>
                  <a:schemeClr val="bg1"/>
                </a:solidFill>
              </a:rPr>
              <a:t>6</a:t>
            </a:r>
            <a:r>
              <a:rPr lang="cs-CZ" altLang="en-CZ" sz="2400" b="1">
                <a:solidFill>
                  <a:schemeClr val="bg1"/>
                </a:solidFill>
              </a:rPr>
              <a:t>/12</a:t>
            </a:r>
          </a:p>
        </p:txBody>
      </p:sp>
      <p:sp>
        <p:nvSpPr>
          <p:cNvPr id="14340" name="TextovéPole 5">
            <a:extLst>
              <a:ext uri="{FF2B5EF4-FFF2-40B4-BE49-F238E27FC236}">
                <a16:creationId xmlns:a16="http://schemas.microsoft.com/office/drawing/2014/main" id="{0CA4D239-55A0-7449-8E22-8487EA7D5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143125"/>
            <a:ext cx="1903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Z" sz="2000" b="1">
                <a:solidFill>
                  <a:srgbClr val="FF0000"/>
                </a:solidFill>
              </a:rPr>
              <a:t>MOLEKUL</a:t>
            </a:r>
            <a:r>
              <a:rPr lang="cs-CZ" altLang="en-CZ" sz="2000" b="1">
                <a:solidFill>
                  <a:srgbClr val="FF0000"/>
                </a:solidFill>
              </a:rPr>
              <a:t>ÁRNÍ </a:t>
            </a:r>
          </a:p>
          <a:p>
            <a:r>
              <a:rPr lang="cs-CZ" altLang="en-CZ" sz="2000" b="1">
                <a:solidFill>
                  <a:srgbClr val="FF0000"/>
                </a:solidFill>
              </a:rPr>
              <a:t>EPIDEMIOLOGIE</a:t>
            </a:r>
            <a:endParaRPr lang="en-US" altLang="en-CZ" sz="2000" b="1">
              <a:solidFill>
                <a:srgbClr val="FF0000"/>
              </a:solidFill>
            </a:endParaRPr>
          </a:p>
        </p:txBody>
      </p:sp>
      <p:pic>
        <p:nvPicPr>
          <p:cNvPr id="14342" name="Picture 3">
            <a:extLst>
              <a:ext uri="{FF2B5EF4-FFF2-40B4-BE49-F238E27FC236}">
                <a16:creationId xmlns:a16="http://schemas.microsoft.com/office/drawing/2014/main" id="{3BEF9F3E-7B87-3941-A09A-B2E220FC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928938"/>
            <a:ext cx="10001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 descr="logo_MOU">
            <a:extLst>
              <a:ext uri="{FF2B5EF4-FFF2-40B4-BE49-F238E27FC236}">
                <a16:creationId xmlns:a16="http://schemas.microsoft.com/office/drawing/2014/main" id="{0A343131-76BD-FD4C-BA9B-844810074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357813"/>
            <a:ext cx="627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>
            <a:extLst>
              <a:ext uri="{FF2B5EF4-FFF2-40B4-BE49-F238E27FC236}">
                <a16:creationId xmlns:a16="http://schemas.microsoft.com/office/drawing/2014/main" id="{3A6BE228-138C-4B45-B6CB-9639F970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357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5" descr="GS011558">
            <a:extLst>
              <a:ext uri="{FF2B5EF4-FFF2-40B4-BE49-F238E27FC236}">
                <a16:creationId xmlns:a16="http://schemas.microsoft.com/office/drawing/2014/main" id="{6F12F3DF-D380-9F48-92A0-01C5BEC0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r="5409" b="-226"/>
          <a:stretch>
            <a:fillRect/>
          </a:stretch>
        </p:blipFill>
        <p:spPr bwMode="auto">
          <a:xfrm>
            <a:off x="357188" y="1785938"/>
            <a:ext cx="100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">
            <a:extLst>
              <a:ext uri="{FF2B5EF4-FFF2-40B4-BE49-F238E27FC236}">
                <a16:creationId xmlns:a16="http://schemas.microsoft.com/office/drawing/2014/main" id="{165EDB12-D3ED-E549-8A8D-64EEAF13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766689"/>
            <a:ext cx="17907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AF593B-0B9F-1544-ACC6-79CE96DC5B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3768" y="5373216"/>
            <a:ext cx="2072472" cy="571500"/>
          </a:xfrm>
          <a:prstGeom prst="rect">
            <a:avLst/>
          </a:prstGeom>
        </p:spPr>
      </p:pic>
      <p:sp>
        <p:nvSpPr>
          <p:cNvPr id="14" name="TextovéPole 6">
            <a:extLst>
              <a:ext uri="{FF2B5EF4-FFF2-40B4-BE49-F238E27FC236}">
                <a16:creationId xmlns:a16="http://schemas.microsoft.com/office/drawing/2014/main" id="{75A6A525-34B3-6B44-8CE0-210602FC73D4}"/>
              </a:ext>
            </a:extLst>
          </p:cNvPr>
          <p:cNvSpPr txBox="1"/>
          <p:nvPr/>
        </p:nvSpPr>
        <p:spPr>
          <a:xfrm>
            <a:off x="1643042" y="4000504"/>
            <a:ext cx="43045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Ondřej Slabý &amp; Jiří </a:t>
            </a:r>
            <a:r>
              <a:rPr lang="cs-CZ" b="1" dirty="0" err="1"/>
              <a:t>Šána</a:t>
            </a:r>
            <a:endParaRPr lang="cs-CZ" sz="1600" i="1" dirty="0"/>
          </a:p>
          <a:p>
            <a:r>
              <a:rPr lang="cs-CZ" sz="1600" i="1" dirty="0"/>
              <a:t>Lékařská fakulta &amp; CEITEC, Masarykova univerzita</a:t>
            </a:r>
          </a:p>
          <a:p>
            <a:r>
              <a:rPr lang="cs-CZ" sz="1600" i="1" dirty="0"/>
              <a:t>Masarykův onkologický ústav</a:t>
            </a:r>
          </a:p>
          <a:p>
            <a:r>
              <a:rPr lang="cs-CZ" sz="1600" i="1" dirty="0"/>
              <a:t>Fakultní nemocnice Brno</a:t>
            </a:r>
          </a:p>
        </p:txBody>
      </p:sp>
      <p:sp>
        <p:nvSpPr>
          <p:cNvPr id="15" name="TextovéPole 9">
            <a:extLst>
              <a:ext uri="{FF2B5EF4-FFF2-40B4-BE49-F238E27FC236}">
                <a16:creationId xmlns:a16="http://schemas.microsoft.com/office/drawing/2014/main" id="{FC7613B2-9850-1A42-A13E-8C8E436B4D9E}"/>
              </a:ext>
            </a:extLst>
          </p:cNvPr>
          <p:cNvSpPr txBox="1"/>
          <p:nvPr/>
        </p:nvSpPr>
        <p:spPr>
          <a:xfrm>
            <a:off x="7223643" y="6453336"/>
            <a:ext cx="1758238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dirty="0">
                <a:solidFill>
                  <a:schemeClr val="bg1"/>
                </a:solidFill>
              </a:rPr>
              <a:t>© Ondřej Slabý &amp; Jiří </a:t>
            </a:r>
            <a:r>
              <a:rPr lang="cs-CZ" sz="1400" baseline="-25000" dirty="0" err="1">
                <a:solidFill>
                  <a:schemeClr val="bg1"/>
                </a:solidFill>
              </a:rPr>
              <a:t>Šána</a:t>
            </a:r>
            <a:r>
              <a:rPr lang="cs-CZ" sz="1400" baseline="-25000" dirty="0">
                <a:solidFill>
                  <a:schemeClr val="bg1"/>
                </a:solidFill>
              </a:rPr>
              <a:t>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ovéPole 8">
            <a:extLst>
              <a:ext uri="{FF2B5EF4-FFF2-40B4-BE49-F238E27FC236}">
                <a16:creationId xmlns:a16="http://schemas.microsoft.com/office/drawing/2014/main" id="{09D179CA-B21F-AE43-8DBC-C512E2A6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</a:t>
            </a:r>
            <a:r>
              <a:rPr lang="en-US" altLang="en-CZ" sz="1200">
                <a:solidFill>
                  <a:schemeClr val="bg1"/>
                </a:solidFill>
              </a:rPr>
              <a:t>9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2FBE153-98DF-1E44-BBAF-F69F0AAB1E5B}"/>
              </a:ext>
            </a:extLst>
          </p:cNvPr>
          <p:cNvSpPr txBox="1">
            <a:spLocks noChangeArrowheads="1"/>
          </p:cNvSpPr>
          <p:nvPr/>
        </p:nvSpPr>
        <p:spPr>
          <a:xfrm>
            <a:off x="714375" y="500063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cs-CZ" altLang="en-CZ" sz="3600" b="1">
                <a:solidFill>
                  <a:srgbClr val="C00000"/>
                </a:solidFill>
              </a:rPr>
              <a:t>Bradford Hillova kriteria kauzality</a:t>
            </a:r>
            <a:endParaRPr lang="en-US" altLang="en-CZ" sz="3600" b="1">
              <a:solidFill>
                <a:srgbClr val="C00000"/>
              </a:solidFill>
            </a:endParaRPr>
          </a:p>
        </p:txBody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40B7F793-3455-B44C-92DA-B8B61462D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b="1" u="sng"/>
              <a:t>Korelace (síla asociace)</a:t>
            </a:r>
            <a:r>
              <a:rPr lang="cs-CZ" altLang="en-CZ" b="1"/>
              <a:t> </a:t>
            </a:r>
            <a:r>
              <a:rPr lang="cs-CZ" altLang="en-CZ"/>
              <a:t>– čím větší korelace mezi nezávislou proměnnou (expozice) a závislou proměnnou (počet onemocnění), tím vyšší pravděpodobnost kauzálního vztahu mezi proměnnými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CZ" sz="1600"/>
              <a:t>Semelweis (1818-1865) </a:t>
            </a:r>
            <a:r>
              <a:rPr lang="cs-CZ" altLang="en-CZ" sz="1600"/>
              <a:t>- významně vyšší úmrtnost na horečku omladnic na klinice řízené lékaři, oproti porodnici s porodními bábami – příčinná souvislost?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600"/>
              <a:t> Durkheim 1951 – počet sebevražd ve 4 pruských regionech na poč. 19 století koreluje s poměrným zastoupením protestantského obyvatelstva – příčinná souvislost ?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en-CZ" sz="80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b="1" u="sng"/>
              <a:t>Časová souslednost</a:t>
            </a:r>
            <a:r>
              <a:rPr lang="cs-CZ" altLang="en-CZ" b="1"/>
              <a:t> </a:t>
            </a:r>
            <a:r>
              <a:rPr lang="cs-CZ" altLang="en-CZ"/>
              <a:t>– příčina by měla </a:t>
            </a:r>
          </a:p>
          <a:p>
            <a:pPr>
              <a:spcBef>
                <a:spcPct val="20000"/>
              </a:spcBef>
            </a:pPr>
            <a:r>
              <a:rPr lang="cs-CZ" altLang="en-CZ"/>
              <a:t>	předcházet následek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600"/>
              <a:t>blesk předchází hrom – </a:t>
            </a:r>
          </a:p>
          <a:p>
            <a:pPr lvl="1">
              <a:spcBef>
                <a:spcPct val="20000"/>
              </a:spcBef>
            </a:pPr>
            <a:r>
              <a:rPr lang="cs-CZ" altLang="en-CZ" sz="1600"/>
              <a:t>příčinná souvislost?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600"/>
              <a:t>v letech kdy se začalo s průmyslovým </a:t>
            </a:r>
          </a:p>
          <a:p>
            <a:pPr lvl="1">
              <a:spcBef>
                <a:spcPct val="20000"/>
              </a:spcBef>
            </a:pPr>
            <a:r>
              <a:rPr lang="cs-CZ" altLang="en-CZ" sz="1600"/>
              <a:t>spalováním odpadů vzrostl počet </a:t>
            </a:r>
          </a:p>
          <a:p>
            <a:pPr lvl="1">
              <a:spcBef>
                <a:spcPct val="20000"/>
              </a:spcBef>
            </a:pPr>
            <a:r>
              <a:rPr lang="cs-CZ" altLang="en-CZ" sz="1600"/>
              <a:t>případů rakoviny – příčinná souvislost? </a:t>
            </a:r>
          </a:p>
          <a:p>
            <a:pPr lvl="1">
              <a:spcBef>
                <a:spcPct val="20000"/>
              </a:spcBef>
            </a:pPr>
            <a:r>
              <a:rPr lang="cs-CZ" altLang="en-CZ" sz="1600"/>
              <a:t>(doba latence 20 let !)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600"/>
              <a:t>v letech po zákazu používání azbestu stále stoupá počet případů azbestem vyvolané rakoviny – příčinná souvislost? (doba latence 20 let)</a:t>
            </a: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432E3F24-32D0-064D-B5BA-50F02DFC8A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3143250"/>
          <a:ext cx="3810000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Photo Editor Photo" r:id="rId5" imgW="6089650" imgH="4565650" progId="">
                  <p:embed/>
                </p:oleObj>
              </mc:Choice>
              <mc:Fallback>
                <p:oleObj name="Photo Editor Photo" r:id="rId5" imgW="6089650" imgH="456565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143250"/>
                        <a:ext cx="3810000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ovéPole 4">
            <a:extLst>
              <a:ext uri="{FF2B5EF4-FFF2-40B4-BE49-F238E27FC236}">
                <a16:creationId xmlns:a16="http://schemas.microsoft.com/office/drawing/2014/main" id="{98F03EBD-AF6E-6D48-8BB4-B1499F48D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776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</a:t>
            </a:r>
            <a:r>
              <a:rPr lang="en-US" altLang="en-CZ" sz="1200">
                <a:solidFill>
                  <a:schemeClr val="bg1"/>
                </a:solidFill>
              </a:rPr>
              <a:t>10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A5F4222-EAB5-1643-89AE-F7F91EEA491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cs-CZ" altLang="en-CZ" sz="3600" b="1">
                <a:solidFill>
                  <a:srgbClr val="C00000"/>
                </a:solidFill>
              </a:rPr>
              <a:t>Bradford Hillova kriteria kauzality</a:t>
            </a:r>
            <a:endParaRPr lang="en-US" altLang="en-CZ" sz="3600" b="1">
              <a:solidFill>
                <a:srgbClr val="C00000"/>
              </a:solidFill>
            </a:endParaRPr>
          </a:p>
        </p:txBody>
      </p:sp>
      <p:sp>
        <p:nvSpPr>
          <p:cNvPr id="25606" name="Rectangle 3">
            <a:extLst>
              <a:ext uri="{FF2B5EF4-FFF2-40B4-BE49-F238E27FC236}">
                <a16:creationId xmlns:a16="http://schemas.microsoft.com/office/drawing/2014/main" id="{676241F6-5684-5C4E-9FEE-436658B5F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214438"/>
            <a:ext cx="777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b="1" u="sng"/>
              <a:t>Konzistence</a:t>
            </a:r>
            <a:r>
              <a:rPr lang="cs-CZ" altLang="en-CZ"/>
              <a:t> – čím větší je shoda výsledků různých studií zabývajících se danou dvojicí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altLang="en-CZ" sz="80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b="1" u="sng"/>
              <a:t>Koherence</a:t>
            </a:r>
            <a:r>
              <a:rPr lang="cs-CZ" altLang="en-CZ"/>
              <a:t> – logická provázanost s výsledky jiných vědních oborů </a:t>
            </a:r>
          </a:p>
          <a:p>
            <a:pPr lvl="1">
              <a:spcBef>
                <a:spcPct val="20000"/>
              </a:spcBef>
            </a:pPr>
            <a:endParaRPr lang="en-US" altLang="en-CZ" sz="80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b="1" u="sng">
                <a:solidFill>
                  <a:srgbClr val="C00000"/>
                </a:solidFill>
              </a:rPr>
              <a:t>Biologická přijatelnost </a:t>
            </a:r>
            <a:r>
              <a:rPr lang="cs-CZ" altLang="en-CZ" u="sng"/>
              <a:t>(věrohodnost)</a:t>
            </a:r>
            <a:r>
              <a:rPr lang="cs-CZ" altLang="en-CZ"/>
              <a:t> – existence teoretického mechanismu vysvětlujícího vztah mezi příčinou a následkem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600"/>
              <a:t>formaldehyd je genotoxický a vysoce dráždivý – informace o zvýšeném výskytu tumorů v dýchacích cestách je věrohodná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600"/>
              <a:t>formaldehyd má velký distribuční objem a rychle se v organismu odbourává, ani vysoké koncentrace v ovzduší výrazně nezvyšují jeho koncentraci v tělních tekutinách – informace o zvýšeném výskytu nádorů vnitřních orgánů nevěrohodná</a:t>
            </a:r>
            <a:endParaRPr lang="en-US" altLang="en-CZ" sz="1600"/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F73B921A-77D2-274A-8310-78E2D82FE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57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cs-CZ" altLang="en-CZ" b="1" u="sng">
                <a:latin typeface="Arial Narrow" panose="020B0604020202020204" pitchFamily="34" charset="0"/>
              </a:rPr>
              <a:t>Specificita</a:t>
            </a:r>
            <a:r>
              <a:rPr lang="cs-CZ" altLang="en-CZ" b="1">
                <a:latin typeface="Arial Narrow" panose="020B0604020202020204" pitchFamily="34" charset="0"/>
              </a:rPr>
              <a:t> </a:t>
            </a:r>
            <a:r>
              <a:rPr lang="cs-CZ" altLang="en-CZ">
                <a:latin typeface="Arial Narrow" panose="020B0604020202020204" pitchFamily="34" charset="0"/>
              </a:rPr>
              <a:t>– čím menší počet příčin postačuje k vysvětlení následku, tím lépe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cs-CZ" altLang="en-CZ" b="1" u="sng">
                <a:latin typeface="Arial Narrow" panose="020B0604020202020204" pitchFamily="34" charset="0"/>
              </a:rPr>
              <a:t>Vztah dávka účinek</a:t>
            </a:r>
            <a:r>
              <a:rPr lang="cs-CZ" altLang="en-CZ" b="1">
                <a:latin typeface="Arial Narrow" panose="020B0604020202020204" pitchFamily="34" charset="0"/>
              </a:rPr>
              <a:t> </a:t>
            </a:r>
            <a:r>
              <a:rPr lang="cs-CZ" altLang="en-CZ">
                <a:latin typeface="Arial Narrow" panose="020B0604020202020204" pitchFamily="34" charset="0"/>
              </a:rPr>
              <a:t>– čím větší míra expozice tím větší míra a četnost následků</a:t>
            </a:r>
          </a:p>
          <a:p>
            <a:pPr lvl="1">
              <a:spcBef>
                <a:spcPct val="20000"/>
              </a:spcBef>
              <a:buSzPct val="130000"/>
              <a:buFontTx/>
              <a:buBlip>
                <a:blip r:embed="rId4"/>
              </a:buBlip>
            </a:pPr>
            <a:r>
              <a:rPr lang="cs-CZ" altLang="en-CZ" sz="1600">
                <a:latin typeface="Arial Narrow" panose="020B0604020202020204" pitchFamily="34" charset="0"/>
              </a:rPr>
              <a:t>emise z dieselových motorů – mnoho studií popisuje vztah k rakovině plic, není vztah dávka účinek, patrně vliv kouření (confounding factor)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ovéPole 5">
            <a:extLst>
              <a:ext uri="{FF2B5EF4-FFF2-40B4-BE49-F238E27FC236}">
                <a16:creationId xmlns:a16="http://schemas.microsoft.com/office/drawing/2014/main" id="{08588889-D244-F844-B387-A1C824456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11</a:t>
            </a:r>
            <a:endParaRPr lang="cs-CZ" altLang="en-CZ" sz="1200">
              <a:solidFill>
                <a:schemeClr val="bg1"/>
              </a:solidFill>
            </a:endParaRPr>
          </a:p>
        </p:txBody>
      </p:sp>
      <p:graphicFrame>
        <p:nvGraphicFramePr>
          <p:cNvPr id="20" name="Group 84">
            <a:extLst>
              <a:ext uri="{FF2B5EF4-FFF2-40B4-BE49-F238E27FC236}">
                <a16:creationId xmlns:a16="http://schemas.microsoft.com/office/drawing/2014/main" id="{7A657336-E3EA-5548-A528-69A08D84F856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600200"/>
          <a:ext cx="8610600" cy="4678364"/>
        </p:xfrm>
        <a:graphic>
          <a:graphicData uri="http://schemas.openxmlformats.org/drawingml/2006/table">
            <a:tbl>
              <a:tblPr/>
              <a:tblGrid>
                <a:gridCol w="2532063">
                  <a:extLst>
                    <a:ext uri="{9D8B030D-6E8A-4147-A177-3AD203B41FA5}">
                      <a16:colId xmlns:a16="http://schemas.microsoft.com/office/drawing/2014/main" val="2394548901"/>
                    </a:ext>
                  </a:extLst>
                </a:gridCol>
                <a:gridCol w="6078537">
                  <a:extLst>
                    <a:ext uri="{9D8B030D-6E8A-4147-A177-3AD203B41FA5}">
                      <a16:colId xmlns:a16="http://schemas.microsoft.com/office/drawing/2014/main" val="420709769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Bias</a:t>
                      </a:r>
                      <a:endParaRPr kumimoji="0" lang="cs-CZ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(zkreslení – systematická chyba)</a:t>
                      </a: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Vychýlení výsledku jedním směrem (zvyšuje pravděpodobnost nalezení neexistujícího vztahu) - 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Selection bias</a:t>
                      </a: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 (výběrové zkreslení)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, Allocation bias</a:t>
                      </a: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 (chyba přiřazení), 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Recall bias</a:t>
                      </a: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 (informační zkreslení), publikační bias, observační bias, bias daný ztrátou osob ze studie, apod.</a:t>
                      </a: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065898"/>
                  </a:ext>
                </a:extLst>
              </a:tr>
              <a:tr h="85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Random Error </a:t>
                      </a:r>
                      <a:endParaRPr kumimoji="0" lang="cs-CZ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(náhodná chyba)</a:t>
                      </a: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snižuje pravděpodobnost nalezení existujícího vztahu, snižuje sílu statistických testů</a:t>
                      </a: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26180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Confounding</a:t>
                      </a: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 factor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(zavádějící faktor)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neexistující vztah mezi expozicí látce A a onemocněním je nalezen díky vztahu mezi expozicí látce A a látce B, která skutečně dané onemocnění vyvolává</a:t>
                      </a: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15863"/>
                  </a:ext>
                </a:extLst>
              </a:tr>
              <a:tr h="661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Synergism</a:t>
                      </a: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us</a:t>
                      </a: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vzájemná kombinace dvou či více příčin a jednoho následku</a:t>
                      </a: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532596"/>
                  </a:ext>
                </a:extLst>
              </a:tr>
              <a:tr h="938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Modifikace efektu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různé úrovně expozice vyvolávají různá onemocnění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82368"/>
                  </a:ext>
                </a:extLst>
              </a:tr>
            </a:tbl>
          </a:graphicData>
        </a:graphic>
      </p:graphicFrame>
      <p:sp>
        <p:nvSpPr>
          <p:cNvPr id="21" name="Rectangle 2">
            <a:extLst>
              <a:ext uri="{FF2B5EF4-FFF2-40B4-BE49-F238E27FC236}">
                <a16:creationId xmlns:a16="http://schemas.microsoft.com/office/drawing/2014/main" id="{93DE50A7-589E-3042-B861-CD6BFAAD3298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500063"/>
            <a:ext cx="777240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cs-CZ" altLang="en-CZ" sz="3600" b="1">
                <a:solidFill>
                  <a:srgbClr val="C00000"/>
                </a:solidFill>
              </a:rPr>
              <a:t>Faktory ovlivňující určení kauzality</a:t>
            </a:r>
            <a:endParaRPr lang="en-US" altLang="en-CZ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ovéPole 7">
            <a:extLst>
              <a:ext uri="{FF2B5EF4-FFF2-40B4-BE49-F238E27FC236}">
                <a16:creationId xmlns:a16="http://schemas.microsoft.com/office/drawing/2014/main" id="{E817116A-A2A4-454B-A3B1-CD39DFFC6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12</a:t>
            </a:r>
            <a:endParaRPr lang="cs-CZ" altLang="en-CZ" sz="1200">
              <a:solidFill>
                <a:schemeClr val="bg1"/>
              </a:solidFill>
            </a:endParaRP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4B41A096-FCBF-404F-99A3-6753B5E58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7432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BE6EDBAB-8C98-FB4D-87F1-10914EE7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27432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>
            <a:extLst>
              <a:ext uri="{FF2B5EF4-FFF2-40B4-BE49-F238E27FC236}">
                <a16:creationId xmlns:a16="http://schemas.microsoft.com/office/drawing/2014/main" id="{9A8F67B6-0AEC-6548-A403-85CBCB53F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28194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>
            <a:extLst>
              <a:ext uri="{FF2B5EF4-FFF2-40B4-BE49-F238E27FC236}">
                <a16:creationId xmlns:a16="http://schemas.microsoft.com/office/drawing/2014/main" id="{A54322B5-90FB-2344-B8B6-51DBC4413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">
            <a:extLst>
              <a:ext uri="{FF2B5EF4-FFF2-40B4-BE49-F238E27FC236}">
                <a16:creationId xmlns:a16="http://schemas.microsoft.com/office/drawing/2014/main" id="{815A4EAF-83EF-0943-A2BE-12D049417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0275"/>
            <a:ext cx="34290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9A0B069E-8F65-4543-ADE3-6C33F83E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38125"/>
            <a:ext cx="5056188" cy="33655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cs-CZ" altLang="en-CZ" sz="1600" b="1">
                <a:solidFill>
                  <a:srgbClr val="FFFFFF"/>
                </a:solidFill>
              </a:rPr>
              <a:t>Rakovina plic o </a:t>
            </a:r>
            <a:r>
              <a:rPr lang="en-US" altLang="en-CZ" sz="1600" b="1">
                <a:solidFill>
                  <a:srgbClr val="FFFFFF"/>
                </a:solidFill>
              </a:rPr>
              <a:t> 30% </a:t>
            </a:r>
            <a:r>
              <a:rPr lang="cs-CZ" altLang="en-CZ" sz="1600" b="1">
                <a:solidFill>
                  <a:srgbClr val="FFFFFF"/>
                </a:solidFill>
              </a:rPr>
              <a:t>častější mezi konzumenty alkoholu</a:t>
            </a:r>
            <a:endParaRPr lang="en-US" altLang="en-CZ" sz="1600" b="1">
              <a:solidFill>
                <a:srgbClr val="FFFFFF"/>
              </a:solidFill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B0121CBE-6AE7-E949-AE1E-81A813F15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025775"/>
            <a:ext cx="4114800" cy="33813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cs-CZ" altLang="en-CZ" sz="1600" b="1"/>
              <a:t>Stratifikace dat – zvlášť kuřáci a nekuřáci</a:t>
            </a:r>
            <a:endParaRPr lang="en-US" altLang="en-CZ" sz="1600" b="1"/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F84E00AD-BE03-3B4A-A925-35BB75E3D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72125"/>
            <a:ext cx="4953000" cy="64135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cs-CZ" altLang="en-CZ" b="1"/>
              <a:t>kouření je zavádějící faktor při popisu vztahu mezi konzumací alkoholu a rakovinou plic</a:t>
            </a:r>
            <a:endParaRPr lang="en-US" altLang="en-CZ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ovéPole 5">
            <a:extLst>
              <a:ext uri="{FF2B5EF4-FFF2-40B4-BE49-F238E27FC236}">
                <a16:creationId xmlns:a16="http://schemas.microsoft.com/office/drawing/2014/main" id="{61175650-2205-1247-B6AB-D6840E0D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1</a:t>
            </a:r>
            <a:r>
              <a:rPr lang="en-US" altLang="en-CZ" sz="1200">
                <a:solidFill>
                  <a:schemeClr val="bg1"/>
                </a:solidFill>
              </a:rPr>
              <a:t>3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28677" name="Text Box 25">
            <a:extLst>
              <a:ext uri="{FF2B5EF4-FFF2-40B4-BE49-F238E27FC236}">
                <a16:creationId xmlns:a16="http://schemas.microsoft.com/office/drawing/2014/main" id="{4FD59EA4-6BA8-EF4F-98FC-F2B18DD8B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81100"/>
            <a:ext cx="4084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sz="2800">
                <a:latin typeface="Arial" panose="020B0604020202020204" pitchFamily="34" charset="0"/>
              </a:rPr>
              <a:t>Observační (pozorovací)</a:t>
            </a:r>
            <a:endParaRPr lang="cs-CZ" altLang="en-CZ"/>
          </a:p>
        </p:txBody>
      </p:sp>
      <p:sp>
        <p:nvSpPr>
          <p:cNvPr id="28678" name="Text Box 26">
            <a:extLst>
              <a:ext uri="{FF2B5EF4-FFF2-40B4-BE49-F238E27FC236}">
                <a16:creationId xmlns:a16="http://schemas.microsoft.com/office/drawing/2014/main" id="{9D6C49F0-D81F-D744-AD6A-0B2BA2683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828800"/>
            <a:ext cx="278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>
                <a:latin typeface="Arial" panose="020B0604020202020204" pitchFamily="34" charset="0"/>
              </a:rPr>
              <a:t>Kauzistiky </a:t>
            </a:r>
            <a:r>
              <a:rPr lang="cs-CZ" altLang="en-CZ" i="1">
                <a:latin typeface="Arial" panose="020B0604020202020204" pitchFamily="34" charset="0"/>
              </a:rPr>
              <a:t>(case reports)</a:t>
            </a:r>
            <a:endParaRPr lang="cs-CZ" altLang="en-CZ" i="1"/>
          </a:p>
        </p:txBody>
      </p:sp>
      <p:sp>
        <p:nvSpPr>
          <p:cNvPr id="28679" name="Text Box 27">
            <a:extLst>
              <a:ext uri="{FF2B5EF4-FFF2-40B4-BE49-F238E27FC236}">
                <a16:creationId xmlns:a16="http://schemas.microsoft.com/office/drawing/2014/main" id="{CF2FC860-9ED3-084D-AEB1-406756EAB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09800"/>
            <a:ext cx="301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>
                <a:latin typeface="Arial" panose="020B0604020202020204" pitchFamily="34" charset="0"/>
              </a:rPr>
              <a:t>Série případů </a:t>
            </a:r>
            <a:r>
              <a:rPr lang="cs-CZ" altLang="en-CZ" i="1">
                <a:latin typeface="Arial" panose="020B0604020202020204" pitchFamily="34" charset="0"/>
              </a:rPr>
              <a:t>(case series)</a:t>
            </a:r>
            <a:endParaRPr lang="cs-CZ" altLang="en-CZ"/>
          </a:p>
        </p:txBody>
      </p:sp>
      <p:sp>
        <p:nvSpPr>
          <p:cNvPr id="28680" name="Text Box 30">
            <a:extLst>
              <a:ext uri="{FF2B5EF4-FFF2-40B4-BE49-F238E27FC236}">
                <a16:creationId xmlns:a16="http://schemas.microsoft.com/office/drawing/2014/main" id="{4F21BEB5-655C-7349-8B5E-6B374EA8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928938"/>
            <a:ext cx="455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 i="1">
                <a:solidFill>
                  <a:srgbClr val="C00000"/>
                </a:solidFill>
                <a:latin typeface="Arial" panose="020B0604020202020204" pitchFamily="34" charset="0"/>
              </a:rPr>
              <a:t>Průřezové studie </a:t>
            </a:r>
            <a:r>
              <a:rPr lang="cs-CZ" altLang="en-CZ" i="1">
                <a:solidFill>
                  <a:srgbClr val="C00000"/>
                </a:solidFill>
                <a:latin typeface="Arial" panose="020B0604020202020204" pitchFamily="34" charset="0"/>
              </a:rPr>
              <a:t>(cross-sectional studies)</a:t>
            </a:r>
            <a:endParaRPr lang="cs-CZ" altLang="en-CZ" sz="1600" i="1">
              <a:solidFill>
                <a:srgbClr val="C00000"/>
              </a:solidFill>
            </a:endParaRPr>
          </a:p>
        </p:txBody>
      </p:sp>
      <p:sp>
        <p:nvSpPr>
          <p:cNvPr id="28681" name="Text Box 31">
            <a:extLst>
              <a:ext uri="{FF2B5EF4-FFF2-40B4-BE49-F238E27FC236}">
                <a16:creationId xmlns:a16="http://schemas.microsoft.com/office/drawing/2014/main" id="{2ECADFE0-1DE1-7B4D-88FF-3B4B98D3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506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 i="1">
                <a:solidFill>
                  <a:srgbClr val="C00000"/>
                </a:solidFill>
                <a:latin typeface="Arial" panose="020B0604020202020204" pitchFamily="34" charset="0"/>
              </a:rPr>
              <a:t>Studie případů a kontrol </a:t>
            </a:r>
            <a:r>
              <a:rPr lang="cs-CZ" altLang="en-CZ" i="1">
                <a:solidFill>
                  <a:srgbClr val="C00000"/>
                </a:solidFill>
                <a:latin typeface="Arial" panose="020B0604020202020204" pitchFamily="34" charset="0"/>
              </a:rPr>
              <a:t>(case-control studies)</a:t>
            </a:r>
            <a:endParaRPr lang="cs-CZ" altLang="en-CZ" i="1">
              <a:solidFill>
                <a:srgbClr val="C00000"/>
              </a:solidFill>
            </a:endParaRPr>
          </a:p>
        </p:txBody>
      </p:sp>
      <p:sp>
        <p:nvSpPr>
          <p:cNvPr id="28682" name="Text Box 32">
            <a:extLst>
              <a:ext uri="{FF2B5EF4-FFF2-40B4-BE49-F238E27FC236}">
                <a16:creationId xmlns:a16="http://schemas.microsoft.com/office/drawing/2014/main" id="{1FDA79D5-F20E-9843-B4A2-05CF79DE8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29088"/>
            <a:ext cx="370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 i="1">
                <a:solidFill>
                  <a:srgbClr val="C00000"/>
                </a:solidFill>
                <a:latin typeface="Arial" panose="020B0604020202020204" pitchFamily="34" charset="0"/>
              </a:rPr>
              <a:t>Kohortové studie </a:t>
            </a:r>
            <a:r>
              <a:rPr lang="cs-CZ" altLang="en-CZ" i="1">
                <a:solidFill>
                  <a:srgbClr val="C00000"/>
                </a:solidFill>
                <a:latin typeface="Arial" panose="020B0604020202020204" pitchFamily="34" charset="0"/>
              </a:rPr>
              <a:t>(cohort studies)</a:t>
            </a:r>
            <a:endParaRPr lang="cs-CZ" altLang="en-CZ" i="1">
              <a:solidFill>
                <a:srgbClr val="C00000"/>
              </a:solidFill>
            </a:endParaRPr>
          </a:p>
        </p:txBody>
      </p:sp>
      <p:sp>
        <p:nvSpPr>
          <p:cNvPr id="28683" name="Text Box 33">
            <a:extLst>
              <a:ext uri="{FF2B5EF4-FFF2-40B4-BE49-F238E27FC236}">
                <a16:creationId xmlns:a16="http://schemas.microsoft.com/office/drawing/2014/main" id="{5A6481B4-0DDF-9F43-970F-1A46CA125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62488"/>
            <a:ext cx="4621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sz="2800">
                <a:latin typeface="Arial" panose="020B0604020202020204" pitchFamily="34" charset="0"/>
              </a:rPr>
              <a:t>Intervenční (experimentální)</a:t>
            </a:r>
            <a:endParaRPr lang="cs-CZ" altLang="en-CZ"/>
          </a:p>
        </p:txBody>
      </p:sp>
      <p:sp>
        <p:nvSpPr>
          <p:cNvPr id="28684" name="Text Box 34">
            <a:extLst>
              <a:ext uri="{FF2B5EF4-FFF2-40B4-BE49-F238E27FC236}">
                <a16:creationId xmlns:a16="http://schemas.microsoft.com/office/drawing/2014/main" id="{B7C9F30A-20BD-FE4E-82E5-77A256D1F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95888"/>
            <a:ext cx="313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>
                <a:latin typeface="Arial" panose="020B0604020202020204" pitchFamily="34" charset="0"/>
              </a:rPr>
              <a:t>Klinické studie </a:t>
            </a:r>
            <a:r>
              <a:rPr lang="cs-CZ" altLang="en-CZ" i="1">
                <a:latin typeface="Arial" panose="020B0604020202020204" pitchFamily="34" charset="0"/>
              </a:rPr>
              <a:t>(clinical trial)</a:t>
            </a:r>
            <a:endParaRPr lang="cs-CZ" altLang="en-CZ" i="1"/>
          </a:p>
        </p:txBody>
      </p:sp>
      <p:sp>
        <p:nvSpPr>
          <p:cNvPr id="28685" name="Text Box 35">
            <a:extLst>
              <a:ext uri="{FF2B5EF4-FFF2-40B4-BE49-F238E27FC236}">
                <a16:creationId xmlns:a16="http://schemas.microsoft.com/office/drawing/2014/main" id="{B9186328-255C-4C4A-9B78-00F3F341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576888"/>
            <a:ext cx="431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>
                <a:latin typeface="Arial" panose="020B0604020202020204" pitchFamily="34" charset="0"/>
              </a:rPr>
              <a:t>Terénní kontrolované studie </a:t>
            </a:r>
            <a:r>
              <a:rPr lang="cs-CZ" altLang="en-CZ" i="1">
                <a:latin typeface="Arial" panose="020B0604020202020204" pitchFamily="34" charset="0"/>
              </a:rPr>
              <a:t>(field trial)</a:t>
            </a:r>
            <a:endParaRPr lang="cs-CZ" altLang="en-CZ"/>
          </a:p>
        </p:txBody>
      </p:sp>
      <p:sp>
        <p:nvSpPr>
          <p:cNvPr id="28686" name="AutoShape 37">
            <a:extLst>
              <a:ext uri="{FF2B5EF4-FFF2-40B4-BE49-F238E27FC236}">
                <a16:creationId xmlns:a16="http://schemas.microsoft.com/office/drawing/2014/main" id="{34A5975D-CE59-1D45-87C0-0B81AF89D57E}"/>
              </a:ext>
            </a:extLst>
          </p:cNvPr>
          <p:cNvSpPr>
            <a:spLocks/>
          </p:cNvSpPr>
          <p:nvPr/>
        </p:nvSpPr>
        <p:spPr bwMode="auto">
          <a:xfrm>
            <a:off x="5048250" y="1828800"/>
            <a:ext cx="238125" cy="1600200"/>
          </a:xfrm>
          <a:prstGeom prst="rightBrace">
            <a:avLst>
              <a:gd name="adj1" fmla="val 5208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Z" altLang="en-CZ"/>
          </a:p>
        </p:txBody>
      </p:sp>
      <p:sp>
        <p:nvSpPr>
          <p:cNvPr id="28687" name="AutoShape 38">
            <a:extLst>
              <a:ext uri="{FF2B5EF4-FFF2-40B4-BE49-F238E27FC236}">
                <a16:creationId xmlns:a16="http://schemas.microsoft.com/office/drawing/2014/main" id="{D3953143-A42C-1345-956E-553DBFE40D15}"/>
              </a:ext>
            </a:extLst>
          </p:cNvPr>
          <p:cNvSpPr>
            <a:spLocks/>
          </p:cNvSpPr>
          <p:nvPr/>
        </p:nvSpPr>
        <p:spPr bwMode="auto">
          <a:xfrm>
            <a:off x="5572125" y="3571875"/>
            <a:ext cx="314325" cy="923925"/>
          </a:xfrm>
          <a:prstGeom prst="rightBrace">
            <a:avLst>
              <a:gd name="adj1" fmla="val 3958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Z" altLang="en-CZ"/>
          </a:p>
        </p:txBody>
      </p:sp>
      <p:sp>
        <p:nvSpPr>
          <p:cNvPr id="28688" name="Text Box 39">
            <a:extLst>
              <a:ext uri="{FF2B5EF4-FFF2-40B4-BE49-F238E27FC236}">
                <a16:creationId xmlns:a16="http://schemas.microsoft.com/office/drawing/2014/main" id="{C450C8E1-1C7B-5643-9017-18F6F571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2590800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>
                <a:latin typeface="Arial" panose="020B0604020202020204" pitchFamily="34" charset="0"/>
              </a:rPr>
              <a:t>DESKRIPTINÍ</a:t>
            </a:r>
            <a:endParaRPr lang="cs-CZ" altLang="en-CZ" sz="1600"/>
          </a:p>
        </p:txBody>
      </p:sp>
      <p:sp>
        <p:nvSpPr>
          <p:cNvPr id="28689" name="Text Box 40">
            <a:extLst>
              <a:ext uri="{FF2B5EF4-FFF2-40B4-BE49-F238E27FC236}">
                <a16:creationId xmlns:a16="http://schemas.microsoft.com/office/drawing/2014/main" id="{94688EA2-CBCF-4D49-A622-58E9C8A90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37861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>
                <a:latin typeface="Arial" panose="020B0604020202020204" pitchFamily="34" charset="0"/>
              </a:rPr>
              <a:t>ANALYTICKÉ</a:t>
            </a:r>
            <a:endParaRPr lang="cs-CZ" altLang="en-CZ" sz="1600"/>
          </a:p>
        </p:txBody>
      </p:sp>
      <p:sp>
        <p:nvSpPr>
          <p:cNvPr id="28690" name="Line 41">
            <a:extLst>
              <a:ext uri="{FF2B5EF4-FFF2-40B4-BE49-F238E27FC236}">
                <a16:creationId xmlns:a16="http://schemas.microsoft.com/office/drawing/2014/main" id="{9543F175-C236-624B-B758-B52EC4472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447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Z"/>
          </a:p>
        </p:txBody>
      </p:sp>
      <p:sp>
        <p:nvSpPr>
          <p:cNvPr id="28691" name="Text Box 42">
            <a:extLst>
              <a:ext uri="{FF2B5EF4-FFF2-40B4-BE49-F238E27FC236}">
                <a16:creationId xmlns:a16="http://schemas.microsoft.com/office/drawing/2014/main" id="{328CC469-C4BF-2742-9D0C-71180CC48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447800"/>
            <a:ext cx="381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>
                <a:latin typeface="Arial" panose="020B0604020202020204" pitchFamily="34" charset="0"/>
              </a:rPr>
              <a:t>KVALITA   </a:t>
            </a:r>
          </a:p>
          <a:p>
            <a:pPr eaLnBrk="0" hangingPunct="0"/>
            <a:endParaRPr lang="cs-CZ" altLang="en-CZ" b="1">
              <a:latin typeface="Arial" panose="020B0604020202020204" pitchFamily="34" charset="0"/>
            </a:endParaRPr>
          </a:p>
          <a:p>
            <a:pPr eaLnBrk="0" hangingPunct="0"/>
            <a:r>
              <a:rPr lang="cs-CZ" altLang="en-CZ" b="1">
                <a:latin typeface="Arial" panose="020B0604020202020204" pitchFamily="34" charset="0"/>
              </a:rPr>
              <a:t>VÝPOVĚDI</a:t>
            </a:r>
            <a:endParaRPr lang="cs-CZ" altLang="en-CZ" sz="1600"/>
          </a:p>
        </p:txBody>
      </p:sp>
      <p:sp>
        <p:nvSpPr>
          <p:cNvPr id="25" name="Rectangle 43">
            <a:extLst>
              <a:ext uri="{FF2B5EF4-FFF2-40B4-BE49-F238E27FC236}">
                <a16:creationId xmlns:a16="http://schemas.microsoft.com/office/drawing/2014/main" id="{CA4F8664-1BCF-2A4A-9320-20FD293FE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229600" cy="769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3600" b="1">
                <a:solidFill>
                  <a:srgbClr val="C00000"/>
                </a:solidFill>
              </a:rPr>
              <a:t>Epidemiologické studie</a:t>
            </a:r>
            <a:r>
              <a:rPr lang="en-US" altLang="en-CZ" sz="3600" b="1">
                <a:solidFill>
                  <a:srgbClr val="C00000"/>
                </a:solidFill>
              </a:rPr>
              <a:t>		</a:t>
            </a:r>
          </a:p>
        </p:txBody>
      </p:sp>
      <p:sp>
        <p:nvSpPr>
          <p:cNvPr id="28693" name="Text Box 27">
            <a:extLst>
              <a:ext uri="{FF2B5EF4-FFF2-40B4-BE49-F238E27FC236}">
                <a16:creationId xmlns:a16="http://schemas.microsoft.com/office/drawing/2014/main" id="{D08AEA44-B366-0645-9BE8-7D9E1A26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571750"/>
            <a:ext cx="417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>
                <a:latin typeface="Arial" panose="020B0604020202020204" pitchFamily="34" charset="0"/>
              </a:rPr>
              <a:t>Korelační studie </a:t>
            </a:r>
            <a:r>
              <a:rPr lang="cs-CZ" altLang="en-CZ" i="1">
                <a:latin typeface="Arial" panose="020B0604020202020204" pitchFamily="34" charset="0"/>
              </a:rPr>
              <a:t>(corelational studies)</a:t>
            </a:r>
            <a:endParaRPr lang="cs-CZ" altLang="en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ovéPole 6">
            <a:extLst>
              <a:ext uri="{FF2B5EF4-FFF2-40B4-BE49-F238E27FC236}">
                <a16:creationId xmlns:a16="http://schemas.microsoft.com/office/drawing/2014/main" id="{4F6EC673-F509-5342-8EEE-7BDF1815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14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8C830F09-04C1-3B4D-A348-36E00B3D3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489825" cy="769938"/>
          </a:xfrm>
        </p:spPr>
        <p:txBody>
          <a:bodyPr/>
          <a:lstStyle/>
          <a:p>
            <a:r>
              <a:rPr lang="en-US" altLang="en-CZ" sz="3600" b="1">
                <a:solidFill>
                  <a:srgbClr val="C00000"/>
                </a:solidFill>
              </a:rPr>
              <a:t>Pr</a:t>
            </a:r>
            <a:r>
              <a:rPr lang="cs-CZ" altLang="en-CZ" sz="3600" b="1">
                <a:solidFill>
                  <a:srgbClr val="C00000"/>
                </a:solidFill>
              </a:rPr>
              <a:t>ůřezové studie </a:t>
            </a:r>
            <a:r>
              <a:rPr lang="en-US" altLang="en-CZ" sz="3600" b="1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AF1C0EA-E0FD-CC47-8251-23C00B5FC71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8305800" cy="6157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sz="500" dirty="0"/>
              <a:t> </a:t>
            </a:r>
            <a:r>
              <a:rPr lang="en-US" altLang="en-CZ" sz="2000" u="sng" dirty="0"/>
              <a:t>Cross-sectional</a:t>
            </a:r>
            <a:r>
              <a:rPr lang="cs-CZ" altLang="en-CZ" sz="2000" u="sng" dirty="0"/>
              <a:t> </a:t>
            </a:r>
            <a:r>
              <a:rPr lang="cs-CZ" altLang="en-CZ" sz="2000" u="sng" dirty="0" err="1"/>
              <a:t>studies</a:t>
            </a:r>
            <a:r>
              <a:rPr lang="en-US" altLang="en-CZ" sz="2000" u="sng" dirty="0"/>
              <a:t> 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2000" b="1" dirty="0"/>
              <a:t>retrospektivní studie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2000" dirty="0"/>
              <a:t>náhodný výběr jedinců ze studované populace – </a:t>
            </a:r>
            <a:r>
              <a:rPr lang="cs-CZ" altLang="en-CZ" sz="2000" u="sng" dirty="0"/>
              <a:t>data na individuální bázi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2000" dirty="0"/>
              <a:t>jednorázový sběr dat o zdravotním stavu a expozici studovaných jedinců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2000" dirty="0"/>
              <a:t>prevalence onemocnění a prevalence expozic (</a:t>
            </a:r>
            <a:r>
              <a:rPr lang="cs-CZ" altLang="en-CZ" sz="2000" dirty="0">
                <a:solidFill>
                  <a:srgbClr val="FF0000"/>
                </a:solidFill>
              </a:rPr>
              <a:t>varianty </a:t>
            </a:r>
            <a:r>
              <a:rPr lang="cs-CZ" altLang="en-CZ" sz="2000" dirty="0" err="1">
                <a:solidFill>
                  <a:srgbClr val="FF0000"/>
                </a:solidFill>
              </a:rPr>
              <a:t>daneho</a:t>
            </a:r>
            <a:r>
              <a:rPr lang="cs-CZ" altLang="en-CZ" sz="2000" dirty="0">
                <a:solidFill>
                  <a:srgbClr val="FF0000"/>
                </a:solidFill>
              </a:rPr>
              <a:t> genu</a:t>
            </a:r>
            <a:r>
              <a:rPr lang="cs-CZ" altLang="en-CZ" sz="2000" dirty="0"/>
              <a:t>)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2000" dirty="0"/>
              <a:t>rozdělení populace na 4 skupiny – exponovaní s nemocí, exponovaní bez nemoci, neexponovaní s nemocí a neexponovaní bez nemoci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2000" dirty="0"/>
              <a:t>v jednom časovém bodě porovnáváme riziko onemocnění v exponované a neexponované populaci nebo míru expozice v nemocné a zdravé populaci 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2000" dirty="0"/>
              <a:t>můžeme najít vztah (asociaci), ale nelze prokázat kauzalitu</a:t>
            </a:r>
            <a:endParaRPr lang="en-US" altLang="en-CZ" sz="2000" dirty="0"/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2000" dirty="0"/>
              <a:t>nedostatek informací o časové souslednosti</a:t>
            </a:r>
            <a:r>
              <a:rPr lang="en-US" altLang="en-CZ" sz="2000" dirty="0"/>
              <a:t>,</a:t>
            </a:r>
            <a:r>
              <a:rPr lang="cs-CZ" altLang="en-CZ" sz="2000" dirty="0"/>
              <a:t> možná</a:t>
            </a:r>
            <a:r>
              <a:rPr lang="en-US" altLang="en-CZ" sz="2000" dirty="0"/>
              <a:t> </a:t>
            </a:r>
            <a:r>
              <a:rPr lang="cs-CZ" altLang="en-CZ" sz="2000" dirty="0"/>
              <a:t>záměna příčiny a následku (různá skladba potravin u lidí s určitou nemocí – příčina? následek?)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2000" dirty="0"/>
              <a:t>retrospektivní sledování – zkreslení informací zejména o expozici</a:t>
            </a:r>
            <a:endParaRPr lang="en-US" altLang="en-CZ" sz="2000" dirty="0"/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2000" dirty="0"/>
              <a:t>rychlost, nízká cena</a:t>
            </a:r>
            <a:endParaRPr lang="en-US" altLang="en-CZ" sz="2000" dirty="0"/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en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ovéPole 4">
            <a:extLst>
              <a:ext uri="{FF2B5EF4-FFF2-40B4-BE49-F238E27FC236}">
                <a16:creationId xmlns:a16="http://schemas.microsoft.com/office/drawing/2014/main" id="{400E14AB-256E-7740-B913-FE6E3BBF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15</a:t>
            </a:r>
            <a:endParaRPr lang="cs-CZ" altLang="en-CZ" sz="1200">
              <a:solidFill>
                <a:schemeClr val="bg1"/>
              </a:solidFill>
            </a:endParaRPr>
          </a:p>
        </p:txBody>
      </p:sp>
      <p:pic>
        <p:nvPicPr>
          <p:cNvPr id="30725" name="Picture 4" descr="Table21">
            <a:extLst>
              <a:ext uri="{FF2B5EF4-FFF2-40B4-BE49-F238E27FC236}">
                <a16:creationId xmlns:a16="http://schemas.microsoft.com/office/drawing/2014/main" id="{11DD80A1-4A6E-8947-BF88-DDA40666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28875"/>
            <a:ext cx="6818313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03F956E2-2E87-B047-95A6-84EC9B457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8305800" cy="769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3600" b="1">
                <a:solidFill>
                  <a:srgbClr val="C00000"/>
                </a:solidFill>
              </a:rPr>
              <a:t>Míry efektu – průřezová studie</a:t>
            </a:r>
            <a:endParaRPr lang="en-US" altLang="en-CZ" sz="3600" b="1">
              <a:solidFill>
                <a:srgbClr val="C00000"/>
              </a:solidFill>
            </a:endParaRPr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1507F26D-A007-DB4E-959D-F8E99C270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285875"/>
            <a:ext cx="739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/>
              <a:t>Risk dissease</a:t>
            </a:r>
            <a:r>
              <a:rPr lang="cs-CZ" altLang="en-CZ"/>
              <a:t> (riziko onemocnění) (exposure) – </a:t>
            </a:r>
            <a:r>
              <a:rPr lang="cs-CZ" altLang="en-CZ" b="1">
                <a:latin typeface="Arial Narrow" panose="020B0604020202020204" pitchFamily="34" charset="0"/>
              </a:rPr>
              <a:t>A/A+B </a:t>
            </a:r>
          </a:p>
          <a:p>
            <a:r>
              <a:rPr lang="cs-CZ" altLang="en-CZ" b="1"/>
              <a:t>Risk dissease</a:t>
            </a:r>
            <a:r>
              <a:rPr lang="cs-CZ" altLang="en-CZ"/>
              <a:t> (riziko onemocnění)(no exposure) – </a:t>
            </a:r>
            <a:r>
              <a:rPr lang="cs-CZ" altLang="en-CZ" b="1">
                <a:latin typeface="Arial Narrow" panose="020B0604020202020204" pitchFamily="34" charset="0"/>
              </a:rPr>
              <a:t>C/C+D</a:t>
            </a:r>
          </a:p>
          <a:p>
            <a:r>
              <a:rPr lang="cs-CZ" altLang="en-CZ" b="1"/>
              <a:t>Risk ratio</a:t>
            </a:r>
            <a:r>
              <a:rPr lang="cs-CZ" altLang="en-CZ"/>
              <a:t> (poměr rizik) – </a:t>
            </a:r>
            <a:r>
              <a:rPr lang="cs-CZ" altLang="en-CZ" b="1">
                <a:latin typeface="Arial Narrow" panose="020B0604020202020204" pitchFamily="34" charset="0"/>
              </a:rPr>
              <a:t>(A/A+B)/(C/C+D)</a:t>
            </a:r>
          </a:p>
          <a:p>
            <a:endParaRPr lang="en-US" altLang="en-CZ"/>
          </a:p>
        </p:txBody>
      </p:sp>
      <p:sp>
        <p:nvSpPr>
          <p:cNvPr id="30728" name="TextovéPole 9">
            <a:extLst>
              <a:ext uri="{FF2B5EF4-FFF2-40B4-BE49-F238E27FC236}">
                <a16:creationId xmlns:a16="http://schemas.microsoft.com/office/drawing/2014/main" id="{BA369F84-F8CD-224E-A8DE-E4C969E83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7688"/>
            <a:ext cx="299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>
                <a:solidFill>
                  <a:srgbClr val="FF0000"/>
                </a:solidFill>
              </a:rPr>
              <a:t>Alelicka varianta daného genu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ovéPole 5">
            <a:extLst>
              <a:ext uri="{FF2B5EF4-FFF2-40B4-BE49-F238E27FC236}">
                <a16:creationId xmlns:a16="http://schemas.microsoft.com/office/drawing/2014/main" id="{AF6986B8-75DF-0647-85DA-09B69180B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16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D02A6707-5280-F34E-B002-FF434ADBF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489825" cy="769938"/>
          </a:xfrm>
        </p:spPr>
        <p:txBody>
          <a:bodyPr/>
          <a:lstStyle/>
          <a:p>
            <a:r>
              <a:rPr lang="cs-CZ" altLang="en-CZ" sz="3600" b="1">
                <a:solidFill>
                  <a:srgbClr val="C00000"/>
                </a:solidFill>
              </a:rPr>
              <a:t>Studie případů a kontrol </a:t>
            </a:r>
            <a:r>
              <a:rPr lang="en-US" altLang="en-CZ" sz="3600" b="1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B7BC5BE-AFC6-244A-9943-A3C8E442AC21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143000"/>
            <a:ext cx="8305800" cy="50943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sz="2000" b="1" dirty="0"/>
              <a:t> </a:t>
            </a:r>
            <a:r>
              <a:rPr lang="en-US" altLang="en-CZ" sz="2000" b="1" u="sng" dirty="0"/>
              <a:t>C</a:t>
            </a:r>
            <a:r>
              <a:rPr lang="cs-CZ" altLang="en-CZ" sz="2000" b="1" u="sng" dirty="0" err="1"/>
              <a:t>ase</a:t>
            </a:r>
            <a:r>
              <a:rPr lang="en-US" altLang="en-CZ" sz="2000" b="1" u="sng" dirty="0"/>
              <a:t>-</a:t>
            </a:r>
            <a:r>
              <a:rPr lang="cs-CZ" altLang="en-CZ" sz="2000" b="1" u="sng" dirty="0" err="1"/>
              <a:t>control</a:t>
            </a:r>
            <a:r>
              <a:rPr lang="cs-CZ" altLang="en-CZ" sz="2000" b="1" u="sng" dirty="0"/>
              <a:t> </a:t>
            </a:r>
            <a:r>
              <a:rPr lang="cs-CZ" altLang="en-CZ" sz="2000" b="1" u="sng" dirty="0" err="1"/>
              <a:t>studies</a:t>
            </a:r>
            <a:r>
              <a:rPr lang="en-US" altLang="en-CZ" sz="2000" b="1" u="sng" dirty="0"/>
              <a:t> 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b="1" dirty="0"/>
              <a:t>retrospektivní analytická studie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dirty="0"/>
              <a:t>testování hypotéz o příčinách onemocnění, o vztahu mezi expozicí a nemocností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dirty="0"/>
              <a:t>incidence i prevalence onemocnění, dvě populace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dirty="0" err="1">
                <a:solidFill>
                  <a:srgbClr val="C00000"/>
                </a:solidFill>
              </a:rPr>
              <a:t>VĚTŠiNA</a:t>
            </a:r>
            <a:r>
              <a:rPr lang="cs-CZ" altLang="en-CZ" dirty="0">
                <a:solidFill>
                  <a:srgbClr val="C00000"/>
                </a:solidFill>
              </a:rPr>
              <a:t> ASOCIAČNÍCH STUDIÍ (ALELA-ONEMOCNĚNÍ) MÁ CHARAKTER </a:t>
            </a:r>
          </a:p>
          <a:p>
            <a:pPr lvl="1">
              <a:lnSpc>
                <a:spcPct val="60000"/>
              </a:lnSpc>
              <a:spcBef>
                <a:spcPct val="20000"/>
              </a:spcBef>
            </a:pPr>
            <a:r>
              <a:rPr lang="cs-CZ" altLang="en-CZ" dirty="0">
                <a:solidFill>
                  <a:srgbClr val="C00000"/>
                </a:solidFill>
              </a:rPr>
              <a:t>	CASE-CONTROL STUDIE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altLang="en-CZ" dirty="0"/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b="1" dirty="0"/>
              <a:t>identifikace případů (</a:t>
            </a:r>
            <a:r>
              <a:rPr lang="cs-CZ" altLang="en-CZ" b="1" dirty="0" err="1"/>
              <a:t>cases</a:t>
            </a:r>
            <a:r>
              <a:rPr lang="cs-CZ" altLang="en-CZ" b="1" dirty="0"/>
              <a:t>) </a:t>
            </a:r>
            <a:r>
              <a:rPr lang="cs-CZ" altLang="en-CZ" dirty="0"/>
              <a:t>– jedinci se sledovaným onemocněním</a:t>
            </a:r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b="1" dirty="0"/>
              <a:t>výběr kontrol (</a:t>
            </a:r>
            <a:r>
              <a:rPr lang="cs-CZ" altLang="en-CZ" b="1" dirty="0" err="1"/>
              <a:t>controls</a:t>
            </a:r>
            <a:r>
              <a:rPr lang="cs-CZ" altLang="en-CZ" b="1" dirty="0"/>
              <a:t>)</a:t>
            </a:r>
            <a:r>
              <a:rPr lang="cs-CZ" altLang="en-CZ" dirty="0"/>
              <a:t> – jedinci bez sledovaného onemocnění, ale v ostatních </a:t>
            </a:r>
          </a:p>
          <a:p>
            <a:pPr lvl="1">
              <a:lnSpc>
                <a:spcPct val="60000"/>
              </a:lnSpc>
              <a:spcBef>
                <a:spcPct val="20000"/>
              </a:spcBef>
            </a:pPr>
            <a:r>
              <a:rPr lang="cs-CZ" altLang="en-CZ" dirty="0"/>
              <a:t>	aspektech (věk, pohlaví, socioekonomický status) co nejvíce podobní případům</a:t>
            </a:r>
          </a:p>
          <a:p>
            <a:pPr lvl="2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altLang="en-CZ" u="sng" dirty="0"/>
          </a:p>
          <a:p>
            <a:pPr lvl="2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u="sng" dirty="0"/>
              <a:t>„</a:t>
            </a:r>
            <a:r>
              <a:rPr lang="cs-CZ" altLang="en-CZ" u="sng" dirty="0" err="1"/>
              <a:t>Density</a:t>
            </a:r>
            <a:r>
              <a:rPr lang="cs-CZ" altLang="en-CZ" u="sng" dirty="0"/>
              <a:t> </a:t>
            </a:r>
            <a:r>
              <a:rPr lang="cs-CZ" altLang="en-CZ" u="sng" dirty="0" err="1"/>
              <a:t>sampling</a:t>
            </a:r>
            <a:r>
              <a:rPr lang="cs-CZ" altLang="en-CZ" u="sng" dirty="0"/>
              <a:t>“</a:t>
            </a:r>
            <a:r>
              <a:rPr lang="cs-CZ" altLang="en-CZ" dirty="0"/>
              <a:t> – výběr kontrol v okamžiku identifikace případu </a:t>
            </a:r>
          </a:p>
          <a:p>
            <a:pPr lvl="2">
              <a:lnSpc>
                <a:spcPct val="60000"/>
              </a:lnSpc>
              <a:spcBef>
                <a:spcPct val="20000"/>
              </a:spcBef>
            </a:pPr>
            <a:r>
              <a:rPr lang="cs-CZ" altLang="en-CZ" dirty="0"/>
              <a:t>	(výhodné pro dlouhotrvající studie)</a:t>
            </a:r>
          </a:p>
          <a:p>
            <a:pPr lvl="2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altLang="en-CZ" u="sng" dirty="0"/>
          </a:p>
          <a:p>
            <a:pPr lvl="2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u="sng" dirty="0"/>
              <a:t>„</a:t>
            </a:r>
            <a:r>
              <a:rPr lang="cs-CZ" altLang="en-CZ" u="sng" dirty="0" err="1"/>
              <a:t>Cumulative</a:t>
            </a:r>
            <a:r>
              <a:rPr lang="cs-CZ" altLang="en-CZ" u="sng" dirty="0"/>
              <a:t> </a:t>
            </a:r>
            <a:r>
              <a:rPr lang="cs-CZ" altLang="en-CZ" u="sng" dirty="0" err="1"/>
              <a:t>sampling</a:t>
            </a:r>
            <a:r>
              <a:rPr lang="cs-CZ" altLang="en-CZ" u="sng" dirty="0"/>
              <a:t>“</a:t>
            </a:r>
            <a:r>
              <a:rPr lang="cs-CZ" altLang="en-CZ" dirty="0"/>
              <a:t> – výběr kontrol na konci studie  </a:t>
            </a:r>
          </a:p>
          <a:p>
            <a:pPr lvl="2">
              <a:lnSpc>
                <a:spcPct val="60000"/>
              </a:lnSpc>
              <a:spcBef>
                <a:spcPct val="20000"/>
              </a:spcBef>
            </a:pPr>
            <a:endParaRPr lang="cs-CZ" altLang="en-CZ" dirty="0"/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dirty="0"/>
              <a:t>v obou skupinách hodnotíme úroveň expozice</a:t>
            </a:r>
          </a:p>
          <a:p>
            <a:pPr lvl="2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dirty="0"/>
              <a:t>vyšší ve skupině případů – látka působí jako rizikový faktor</a:t>
            </a:r>
          </a:p>
          <a:p>
            <a:pPr lvl="2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dirty="0"/>
              <a:t>vyšší ve skupině kontrol – látka působí jako protektivní (ochranný) faktor</a:t>
            </a:r>
          </a:p>
          <a:p>
            <a:pPr lvl="2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altLang="en-CZ" dirty="0"/>
          </a:p>
          <a:p>
            <a:pPr lvl="1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dirty="0"/>
              <a:t>zkreslení </a:t>
            </a:r>
          </a:p>
          <a:p>
            <a:pPr lvl="2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dirty="0"/>
              <a:t>výběrové – skupina kontrol nereprezentuje studovanou populaci</a:t>
            </a:r>
          </a:p>
          <a:p>
            <a:pPr lvl="2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dirty="0"/>
              <a:t>„</a:t>
            </a:r>
            <a:r>
              <a:rPr lang="cs-CZ" altLang="en-CZ" dirty="0" err="1"/>
              <a:t>recal</a:t>
            </a:r>
            <a:r>
              <a:rPr lang="cs-CZ" altLang="en-CZ" dirty="0"/>
              <a:t> </a:t>
            </a:r>
            <a:r>
              <a:rPr lang="cs-CZ" altLang="en-CZ" dirty="0" err="1"/>
              <a:t>bias</a:t>
            </a:r>
            <a:r>
              <a:rPr lang="cs-CZ" altLang="en-CZ" dirty="0"/>
              <a:t>“  - případy mají tendenci nadhodnocovat expozici</a:t>
            </a:r>
            <a:endParaRPr lang="en-US" altLang="en-CZ" dirty="0"/>
          </a:p>
          <a:p>
            <a:pPr lvl="1">
              <a:lnSpc>
                <a:spcPct val="60000"/>
              </a:lnSpc>
              <a:spcBef>
                <a:spcPct val="20000"/>
              </a:spcBef>
            </a:pPr>
            <a:endParaRPr lang="en-US" altLang="en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ovéPole 5">
            <a:extLst>
              <a:ext uri="{FF2B5EF4-FFF2-40B4-BE49-F238E27FC236}">
                <a16:creationId xmlns:a16="http://schemas.microsoft.com/office/drawing/2014/main" id="{203990E9-063D-194C-BCFA-8D3048980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17</a:t>
            </a:r>
            <a:endParaRPr lang="cs-CZ" altLang="en-CZ" sz="1200">
              <a:solidFill>
                <a:schemeClr val="bg1"/>
              </a:solidFill>
            </a:endParaRPr>
          </a:p>
        </p:txBody>
      </p:sp>
      <p:pic>
        <p:nvPicPr>
          <p:cNvPr id="32773" name="Picture 2" descr="\begin{figure}\centering&#10;\fbox{\includegraphics[clip, width=9cm]{eps/casecontr.eps}}\end{figure}">
            <a:extLst>
              <a:ext uri="{FF2B5EF4-FFF2-40B4-BE49-F238E27FC236}">
                <a16:creationId xmlns:a16="http://schemas.microsoft.com/office/drawing/2014/main" id="{15D6B1F5-286C-984B-8F9E-F10FB68F2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78851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3">
            <a:extLst>
              <a:ext uri="{FF2B5EF4-FFF2-40B4-BE49-F238E27FC236}">
                <a16:creationId xmlns:a16="http://schemas.microsoft.com/office/drawing/2014/main" id="{223B1EAD-731D-EE4E-8AA2-E348E8EA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714375"/>
            <a:ext cx="666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>
                <a:latin typeface="Arial" panose="020B0604020202020204" pitchFamily="34" charset="0"/>
              </a:rPr>
              <a:t>Studie případů a kontrol        </a:t>
            </a:r>
            <a:r>
              <a:rPr lang="cs-CZ" altLang="en-CZ" i="1">
                <a:latin typeface="Arial" panose="020B0604020202020204" pitchFamily="34" charset="0"/>
              </a:rPr>
              <a:t>(case-control studies)</a:t>
            </a:r>
            <a:endParaRPr lang="cs-CZ" altLang="en-CZ">
              <a:solidFill>
                <a:srgbClr val="FFFF00"/>
              </a:solidFill>
            </a:endParaRPr>
          </a:p>
        </p:txBody>
      </p:sp>
      <p:sp>
        <p:nvSpPr>
          <p:cNvPr id="32775" name="TextovéPole 9">
            <a:extLst>
              <a:ext uri="{FF2B5EF4-FFF2-40B4-BE49-F238E27FC236}">
                <a16:creationId xmlns:a16="http://schemas.microsoft.com/office/drawing/2014/main" id="{6BC3EEF2-D658-B342-9FFE-01DF14AF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428875"/>
            <a:ext cx="1700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>
                <a:solidFill>
                  <a:srgbClr val="C00000"/>
                </a:solidFill>
              </a:rPr>
              <a:t>Varianta genu A</a:t>
            </a:r>
          </a:p>
        </p:txBody>
      </p:sp>
      <p:sp>
        <p:nvSpPr>
          <p:cNvPr id="32776" name="TextovéPole 10">
            <a:extLst>
              <a:ext uri="{FF2B5EF4-FFF2-40B4-BE49-F238E27FC236}">
                <a16:creationId xmlns:a16="http://schemas.microsoft.com/office/drawing/2014/main" id="{DC56CBCD-A677-344E-94C2-5B64ECA33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3571875"/>
            <a:ext cx="1700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>
                <a:solidFill>
                  <a:srgbClr val="C00000"/>
                </a:solidFill>
              </a:rPr>
              <a:t>Varianta genu B</a:t>
            </a:r>
          </a:p>
        </p:txBody>
      </p:sp>
      <p:sp>
        <p:nvSpPr>
          <p:cNvPr id="32777" name="TextovéPole 11">
            <a:extLst>
              <a:ext uri="{FF2B5EF4-FFF2-40B4-BE49-F238E27FC236}">
                <a16:creationId xmlns:a16="http://schemas.microsoft.com/office/drawing/2014/main" id="{BF34D62B-BD5B-C14D-A7DC-E0BDB9C2F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4214813"/>
            <a:ext cx="1700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>
                <a:solidFill>
                  <a:srgbClr val="C00000"/>
                </a:solidFill>
              </a:rPr>
              <a:t>Varianta genu A</a:t>
            </a:r>
          </a:p>
        </p:txBody>
      </p:sp>
      <p:sp>
        <p:nvSpPr>
          <p:cNvPr id="32778" name="TextovéPole 12">
            <a:extLst>
              <a:ext uri="{FF2B5EF4-FFF2-40B4-BE49-F238E27FC236}">
                <a16:creationId xmlns:a16="http://schemas.microsoft.com/office/drawing/2014/main" id="{CCC3BA3B-76A2-A841-8FD2-623FC5CC6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5429250"/>
            <a:ext cx="1700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>
                <a:solidFill>
                  <a:srgbClr val="C00000"/>
                </a:solidFill>
              </a:rPr>
              <a:t>Varianta genu 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ovéPole 12">
            <a:extLst>
              <a:ext uri="{FF2B5EF4-FFF2-40B4-BE49-F238E27FC236}">
                <a16:creationId xmlns:a16="http://schemas.microsoft.com/office/drawing/2014/main" id="{3B1F4F06-5A2D-1648-A492-0FFEDE331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18</a:t>
            </a:r>
            <a:endParaRPr lang="cs-CZ" altLang="en-CZ" sz="1200">
              <a:solidFill>
                <a:schemeClr val="bg1"/>
              </a:solidFill>
            </a:endParaRPr>
          </a:p>
        </p:txBody>
      </p:sp>
      <p:pic>
        <p:nvPicPr>
          <p:cNvPr id="34821" name="Picture 6" descr="Table21">
            <a:extLst>
              <a:ext uri="{FF2B5EF4-FFF2-40B4-BE49-F238E27FC236}">
                <a16:creationId xmlns:a16="http://schemas.microsoft.com/office/drawing/2014/main" id="{A93B8720-E3D7-2D4E-82B4-5BC6129C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71688"/>
            <a:ext cx="59436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F6044FF-8EDE-7F40-9110-826DBC5D5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14313"/>
            <a:ext cx="7489825" cy="769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3600" b="1">
                <a:solidFill>
                  <a:srgbClr val="C00000"/>
                </a:solidFill>
              </a:rPr>
              <a:t>Míry efektu – studie případů a kontrol</a:t>
            </a:r>
            <a:endParaRPr lang="en-US" altLang="en-CZ" sz="3600" b="1">
              <a:solidFill>
                <a:srgbClr val="C00000"/>
              </a:solidFill>
            </a:endParaRP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86D50849-6620-9F4A-8A94-7434BF8F9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71550"/>
            <a:ext cx="68500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/>
              <a:t>odd dissease</a:t>
            </a:r>
            <a:r>
              <a:rPr lang="cs-CZ" altLang="en-CZ"/>
              <a:t> (šance onemocnět) (exposure) – </a:t>
            </a:r>
            <a:r>
              <a:rPr lang="cs-CZ" altLang="en-CZ" b="1">
                <a:latin typeface="Arial Narrow" panose="020B0604020202020204" pitchFamily="34" charset="0"/>
              </a:rPr>
              <a:t>A/B</a:t>
            </a:r>
          </a:p>
          <a:p>
            <a:r>
              <a:rPr lang="cs-CZ" altLang="en-CZ" b="1"/>
              <a:t>odd dissease</a:t>
            </a:r>
            <a:r>
              <a:rPr lang="cs-CZ" altLang="en-CZ"/>
              <a:t> (šance onemocnět) (no exposure) – </a:t>
            </a:r>
            <a:r>
              <a:rPr lang="cs-CZ" altLang="en-CZ" b="1">
                <a:latin typeface="Arial Narrow" panose="020B0604020202020204" pitchFamily="34" charset="0"/>
              </a:rPr>
              <a:t>C/D</a:t>
            </a:r>
          </a:p>
          <a:p>
            <a:r>
              <a:rPr lang="cs-CZ" altLang="en-CZ" b="1"/>
              <a:t>odds ratio</a:t>
            </a:r>
            <a:r>
              <a:rPr lang="cs-CZ" altLang="en-CZ"/>
              <a:t> (poměr šancí) – </a:t>
            </a:r>
            <a:r>
              <a:rPr lang="cs-CZ" altLang="en-CZ" b="1">
                <a:latin typeface="Arial Narrow" panose="020B0604020202020204" pitchFamily="34" charset="0"/>
              </a:rPr>
              <a:t>(A/B)/(C/D)</a:t>
            </a:r>
          </a:p>
          <a:p>
            <a:endParaRPr lang="en-US" altLang="en-CZ"/>
          </a:p>
        </p:txBody>
      </p:sp>
      <p:pic>
        <p:nvPicPr>
          <p:cNvPr id="34824" name="Picture 56">
            <a:extLst>
              <a:ext uri="{FF2B5EF4-FFF2-40B4-BE49-F238E27FC236}">
                <a16:creationId xmlns:a16="http://schemas.microsoft.com/office/drawing/2014/main" id="{2878B328-61F4-E74D-90DC-0B08F88D5C0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4929188"/>
            <a:ext cx="3446463" cy="1028700"/>
          </a:xfrm>
        </p:spPr>
      </p:pic>
      <p:sp>
        <p:nvSpPr>
          <p:cNvPr id="34825" name="Obdélník 8">
            <a:extLst>
              <a:ext uri="{FF2B5EF4-FFF2-40B4-BE49-F238E27FC236}">
                <a16:creationId xmlns:a16="http://schemas.microsoft.com/office/drawing/2014/main" id="{CFD72C3C-789E-3B4A-A29A-2186CB5D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643438"/>
            <a:ext cx="4572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/>
              <a:t>konfidenční interval (CI - confidence interval)</a:t>
            </a:r>
            <a:endParaRPr lang="en-US" altLang="en-CZ" b="1"/>
          </a:p>
          <a:p>
            <a:r>
              <a:rPr lang="en-US" altLang="en-CZ" sz="1600"/>
              <a:t>Interval vypo</a:t>
            </a:r>
            <a:r>
              <a:rPr lang="cs-CZ" altLang="en-CZ" sz="1600"/>
              <a:t>čítaný na základě výběru, ve kterém je</a:t>
            </a:r>
          </a:p>
          <a:p>
            <a:r>
              <a:rPr lang="cs-CZ" altLang="en-CZ" sz="1600"/>
              <a:t>neznámý  populační parametr obsažen s pravděpodobností 95</a:t>
            </a:r>
            <a:r>
              <a:rPr lang="en-US" altLang="en-CZ" sz="1600"/>
              <a:t>%.</a:t>
            </a:r>
          </a:p>
          <a:p>
            <a:r>
              <a:rPr lang="cs-CZ" altLang="en-CZ" sz="1600">
                <a:sym typeface="Symbol" pitchFamily="2" charset="2"/>
              </a:rPr>
              <a:t>šířka </a:t>
            </a:r>
            <a:r>
              <a:rPr lang="en-US" altLang="en-CZ" sz="1600">
                <a:sym typeface="Symbol" pitchFamily="2" charset="2"/>
              </a:rPr>
              <a:t> </a:t>
            </a:r>
            <a:r>
              <a:rPr lang="cs-CZ" altLang="en-CZ" sz="1600">
                <a:sym typeface="Symbol" pitchFamily="2" charset="2"/>
              </a:rPr>
              <a:t>CI – míra přesnosti (čím užší CI, tím vyšší přesnost)</a:t>
            </a:r>
            <a:r>
              <a:rPr lang="en-US" altLang="en-CZ" sz="1600">
                <a:sym typeface="Symbol" pitchFamily="2" charset="2"/>
              </a:rPr>
              <a:t> </a:t>
            </a:r>
            <a:r>
              <a:rPr lang="cs-CZ" altLang="en-CZ" sz="1600">
                <a:sym typeface="Symbol" pitchFamily="2" charset="2"/>
              </a:rPr>
              <a:t>studie s větším počtem pozorování mívají užší CI</a:t>
            </a:r>
            <a:endParaRPr lang="cs-CZ" altLang="en-CZ" sz="1600"/>
          </a:p>
        </p:txBody>
      </p:sp>
      <p:sp>
        <p:nvSpPr>
          <p:cNvPr id="34826" name="TextovéPole 13">
            <a:extLst>
              <a:ext uri="{FF2B5EF4-FFF2-40B4-BE49-F238E27FC236}">
                <a16:creationId xmlns:a16="http://schemas.microsoft.com/office/drawing/2014/main" id="{89B90C60-187F-3545-A683-06E57F6D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172200"/>
            <a:ext cx="2640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400"/>
              <a:t>Alela A (OR, </a:t>
            </a:r>
            <a:r>
              <a:rPr lang="cs-CZ" altLang="en-CZ" sz="1400" b="1"/>
              <a:t>6.3</a:t>
            </a:r>
            <a:r>
              <a:rPr lang="en-US" altLang="en-CZ" sz="1400" b="1"/>
              <a:t>;</a:t>
            </a:r>
            <a:r>
              <a:rPr lang="en-US" altLang="en-CZ" sz="1400"/>
              <a:t> 95% CI, 3.4-11.6) </a:t>
            </a:r>
            <a:endParaRPr lang="cs-CZ" altLang="en-CZ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ovéPole 11">
            <a:extLst>
              <a:ext uri="{FF2B5EF4-FFF2-40B4-BE49-F238E27FC236}">
                <a16:creationId xmlns:a16="http://schemas.microsoft.com/office/drawing/2014/main" id="{D220B932-B10A-1648-9C31-009F02C5B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733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2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15365" name="Nadpis 8">
            <a:extLst>
              <a:ext uri="{FF2B5EF4-FFF2-40B4-BE49-F238E27FC236}">
                <a16:creationId xmlns:a16="http://schemas.microsoft.com/office/drawing/2014/main" id="{05771E8A-EB8E-0446-B6BF-A3F1A42B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725487"/>
          </a:xfrm>
        </p:spPr>
        <p:txBody>
          <a:bodyPr/>
          <a:lstStyle/>
          <a:p>
            <a:r>
              <a:rPr lang="cs-CZ" altLang="en-CZ" sz="3200" b="1">
                <a:solidFill>
                  <a:srgbClr val="C00000"/>
                </a:solidFill>
              </a:rPr>
              <a:t>Historie </a:t>
            </a:r>
            <a:r>
              <a:rPr lang="cs-CZ" altLang="en-CZ" sz="3200"/>
              <a:t>– </a:t>
            </a:r>
            <a:r>
              <a:rPr lang="en-US" altLang="en-CZ" sz="3200"/>
              <a:t>cholera </a:t>
            </a:r>
            <a:r>
              <a:rPr lang="cs-CZ" altLang="en-CZ" sz="3200"/>
              <a:t>v</a:t>
            </a:r>
            <a:r>
              <a:rPr lang="en-US" altLang="en-CZ" sz="3200"/>
              <a:t> Lond</a:t>
            </a:r>
            <a:r>
              <a:rPr lang="cs-CZ" altLang="en-CZ" sz="3200"/>
              <a:t>ýně (1854)</a:t>
            </a:r>
            <a:endParaRPr lang="cs-CZ" altLang="en-CZ" sz="3200" b="1">
              <a:solidFill>
                <a:srgbClr val="C00000"/>
              </a:solidFill>
            </a:endParaRPr>
          </a:p>
        </p:txBody>
      </p:sp>
      <p:pic>
        <p:nvPicPr>
          <p:cNvPr id="15366" name="Picture 3" descr="snowcholeramap">
            <a:extLst>
              <a:ext uri="{FF2B5EF4-FFF2-40B4-BE49-F238E27FC236}">
                <a16:creationId xmlns:a16="http://schemas.microsoft.com/office/drawing/2014/main" id="{EB9F75C7-6F68-694F-8DF6-056C0334A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391477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snowphoto1857">
            <a:extLst>
              <a:ext uri="{FF2B5EF4-FFF2-40B4-BE49-F238E27FC236}">
                <a16:creationId xmlns:a16="http://schemas.microsoft.com/office/drawing/2014/main" id="{272520A1-9BDF-4045-A831-20A56993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14438"/>
            <a:ext cx="308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ovéPole 15">
            <a:extLst>
              <a:ext uri="{FF2B5EF4-FFF2-40B4-BE49-F238E27FC236}">
                <a16:creationId xmlns:a16="http://schemas.microsoft.com/office/drawing/2014/main" id="{9F346A5F-A0C4-BA40-8A1F-36972A7C1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5429250"/>
            <a:ext cx="4672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Z"/>
              <a:t>John Snow is credited by many with developing </a:t>
            </a:r>
            <a:endParaRPr lang="cs-CZ" altLang="en-CZ"/>
          </a:p>
          <a:p>
            <a:r>
              <a:rPr lang="en-US" altLang="en-CZ"/>
              <a:t>the modern field of </a:t>
            </a:r>
            <a:r>
              <a:rPr lang="en-US" altLang="en-CZ" u="sng"/>
              <a:t>epidemiology</a:t>
            </a:r>
          </a:p>
          <a:p>
            <a:endParaRPr lang="cs-CZ" altLang="en-CZ"/>
          </a:p>
        </p:txBody>
      </p:sp>
      <p:sp>
        <p:nvSpPr>
          <p:cNvPr id="15369" name="Obdélník 16">
            <a:extLst>
              <a:ext uri="{FF2B5EF4-FFF2-40B4-BE49-F238E27FC236}">
                <a16:creationId xmlns:a16="http://schemas.microsoft.com/office/drawing/2014/main" id="{617B7FC7-DEE6-FF4E-B890-737A5D94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5000625"/>
            <a:ext cx="4572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CZ"/>
              <a:t>Of 83 people, only 10 lived closer to a </a:t>
            </a:r>
            <a:endParaRPr lang="cs-CZ" altLang="en-CZ"/>
          </a:p>
          <a:p>
            <a:pPr>
              <a:lnSpc>
                <a:spcPct val="90000"/>
              </a:lnSpc>
            </a:pPr>
            <a:r>
              <a:rPr lang="en-US" altLang="en-CZ"/>
              <a:t>different pump than Broad Street</a:t>
            </a:r>
          </a:p>
          <a:p>
            <a:pPr>
              <a:lnSpc>
                <a:spcPct val="90000"/>
              </a:lnSpc>
            </a:pPr>
            <a:r>
              <a:rPr lang="en-US" altLang="en-CZ"/>
              <a:t>Of these 10, 5 preferred taste of Broad </a:t>
            </a:r>
            <a:endParaRPr lang="cs-CZ" altLang="en-CZ"/>
          </a:p>
          <a:p>
            <a:pPr>
              <a:lnSpc>
                <a:spcPct val="90000"/>
              </a:lnSpc>
            </a:pPr>
            <a:r>
              <a:rPr lang="en-US" altLang="en-CZ"/>
              <a:t>Street water and 3 were children who </a:t>
            </a:r>
            <a:endParaRPr lang="cs-CZ" altLang="en-CZ"/>
          </a:p>
          <a:p>
            <a:pPr>
              <a:lnSpc>
                <a:spcPct val="90000"/>
              </a:lnSpc>
            </a:pPr>
            <a:r>
              <a:rPr lang="en-US" altLang="en-CZ"/>
              <a:t>went to nearby school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ovéPole 34">
            <a:extLst>
              <a:ext uri="{FF2B5EF4-FFF2-40B4-BE49-F238E27FC236}">
                <a16:creationId xmlns:a16="http://schemas.microsoft.com/office/drawing/2014/main" id="{5AF2E659-E87B-5E4B-AA2E-69258E6DC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19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35845" name="TextovéPole 8">
            <a:extLst>
              <a:ext uri="{FF2B5EF4-FFF2-40B4-BE49-F238E27FC236}">
                <a16:creationId xmlns:a16="http://schemas.microsoft.com/office/drawing/2014/main" id="{9EF95B1D-D984-F54B-8E03-4378A92F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71500"/>
            <a:ext cx="77358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800" b="1">
                <a:solidFill>
                  <a:srgbClr val="C00000"/>
                </a:solidFill>
              </a:rPr>
              <a:t>Příklad studie připad-kontrola</a:t>
            </a:r>
          </a:p>
          <a:p>
            <a:r>
              <a:rPr lang="cs-CZ" altLang="en-CZ" sz="2800" b="1"/>
              <a:t>Stanovení OR vyjadřujícího asociaci mezi užíváním </a:t>
            </a:r>
          </a:p>
          <a:p>
            <a:r>
              <a:rPr lang="cs-CZ" altLang="en-CZ" sz="2800" b="1"/>
              <a:t>salycilátů a Reyova syndromu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A2BF9BDC-1EC3-EF43-8992-53D2EEDC3D80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2143125"/>
          <a:ext cx="6096000" cy="14859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4605239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913419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4125433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029512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Z" altLang="en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Rey. sy 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Rey. sy 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759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Salyc. 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  <a:endParaRPr kumimoji="0" lang="cs-CZ" altLang="en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53</a:t>
                      </a:r>
                      <a:endParaRPr kumimoji="0" lang="cs-CZ" altLang="en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79</a:t>
                      </a:r>
                      <a:endParaRPr kumimoji="0" lang="cs-CZ" altLang="en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2997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Salyc. 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cs-CZ" altLang="en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87</a:t>
                      </a:r>
                      <a:endParaRPr kumimoji="0" lang="cs-CZ" altLang="en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88</a:t>
                      </a:r>
                      <a:endParaRPr kumimoji="0" lang="cs-CZ" altLang="en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1853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27</a:t>
                      </a:r>
                      <a:endParaRPr kumimoji="0" lang="cs-CZ" altLang="en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140</a:t>
                      </a:r>
                      <a:endParaRPr kumimoji="0" lang="cs-CZ" altLang="en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167</a:t>
                      </a:r>
                      <a:endParaRPr kumimoji="0" lang="cs-CZ" altLang="en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9019"/>
                  </a:ext>
                </a:extLst>
              </a:tr>
            </a:tbl>
          </a:graphicData>
        </a:graphic>
      </p:graphicFrame>
      <p:sp>
        <p:nvSpPr>
          <p:cNvPr id="35873" name="TextovéPole 10">
            <a:extLst>
              <a:ext uri="{FF2B5EF4-FFF2-40B4-BE49-F238E27FC236}">
                <a16:creationId xmlns:a16="http://schemas.microsoft.com/office/drawing/2014/main" id="{BD5BC191-E01F-F649-9DA4-663CDD47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286250"/>
            <a:ext cx="83248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CZ"/>
          </a:p>
          <a:p>
            <a:endParaRPr lang="en-US" altLang="en-CZ"/>
          </a:p>
          <a:p>
            <a:r>
              <a:rPr lang="en-US" altLang="en-CZ"/>
              <a:t>OR = AD/BC = 26x87</a:t>
            </a:r>
            <a:r>
              <a:rPr lang="cs-CZ" altLang="en-CZ"/>
              <a:t>/</a:t>
            </a:r>
            <a:r>
              <a:rPr lang="en-US" altLang="en-CZ"/>
              <a:t>53x1</a:t>
            </a:r>
            <a:r>
              <a:rPr lang="cs-CZ" altLang="en-CZ"/>
              <a:t> </a:t>
            </a:r>
            <a:r>
              <a:rPr lang="en-US" altLang="en-CZ"/>
              <a:t>=</a:t>
            </a:r>
            <a:r>
              <a:rPr lang="cs-CZ" altLang="en-CZ"/>
              <a:t> </a:t>
            </a:r>
            <a:r>
              <a:rPr lang="en-US" altLang="en-CZ"/>
              <a:t>42,7</a:t>
            </a:r>
            <a:endParaRPr lang="cs-CZ" altLang="en-CZ"/>
          </a:p>
          <a:p>
            <a:endParaRPr lang="cs-CZ" altLang="en-CZ"/>
          </a:p>
          <a:p>
            <a:r>
              <a:rPr lang="en-US" altLang="en-CZ"/>
              <a:t>D</a:t>
            </a:r>
            <a:r>
              <a:rPr lang="cs-CZ" altLang="en-CZ"/>
              <a:t>ěri s Reyovým syndromem 42,7 častěji užívaly k léčby virového onemocnění salyciláty.</a:t>
            </a:r>
          </a:p>
        </p:txBody>
      </p:sp>
      <p:sp>
        <p:nvSpPr>
          <p:cNvPr id="35874" name="TextovéPole 11">
            <a:extLst>
              <a:ext uri="{FF2B5EF4-FFF2-40B4-BE49-F238E27FC236}">
                <a16:creationId xmlns:a16="http://schemas.microsoft.com/office/drawing/2014/main" id="{F922D3AA-C950-0147-8903-7211E7977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3786188"/>
            <a:ext cx="2851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>
                <a:solidFill>
                  <a:srgbClr val="C00000"/>
                </a:solidFill>
              </a:rPr>
              <a:t>KONTINGENČNÍ TABULKA</a:t>
            </a:r>
          </a:p>
          <a:p>
            <a:r>
              <a:rPr lang="cs-CZ" altLang="en-CZ" b="1">
                <a:solidFill>
                  <a:srgbClr val="C00000"/>
                </a:solidFill>
              </a:rPr>
              <a:t>Tabulka křížových klasifikací</a:t>
            </a:r>
          </a:p>
          <a:p>
            <a:r>
              <a:rPr lang="cs-CZ" altLang="en-CZ" b="1">
                <a:solidFill>
                  <a:srgbClr val="C00000"/>
                </a:solidFill>
              </a:rPr>
              <a:t>Čtyřpolní (2x2)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ovéPole 8">
            <a:extLst>
              <a:ext uri="{FF2B5EF4-FFF2-40B4-BE49-F238E27FC236}">
                <a16:creationId xmlns:a16="http://schemas.microsoft.com/office/drawing/2014/main" id="{06FAB8D1-46E7-5344-A92A-374DCE8B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20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36869" name="Rectangle 2">
            <a:extLst>
              <a:ext uri="{FF2B5EF4-FFF2-40B4-BE49-F238E27FC236}">
                <a16:creationId xmlns:a16="http://schemas.microsoft.com/office/drawing/2014/main" id="{F3D748C4-A9B9-1E46-9D5C-B8C8757B1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489825" cy="769938"/>
          </a:xfrm>
        </p:spPr>
        <p:txBody>
          <a:bodyPr/>
          <a:lstStyle/>
          <a:p>
            <a:r>
              <a:rPr lang="cs-CZ" altLang="en-CZ" sz="3600" b="1">
                <a:solidFill>
                  <a:srgbClr val="C00000"/>
                </a:solidFill>
              </a:rPr>
              <a:t>Kohortové studie </a:t>
            </a:r>
            <a:r>
              <a:rPr lang="en-US" altLang="en-CZ" sz="3600" b="1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5C07FAC-83E4-5941-B3DB-2484928F7101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47800"/>
            <a:ext cx="822960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/>
              <a:t> </a:t>
            </a:r>
            <a:r>
              <a:rPr lang="en-US" altLang="en-CZ" sz="2000" u="sng"/>
              <a:t>C</a:t>
            </a:r>
            <a:r>
              <a:rPr lang="cs-CZ" altLang="en-CZ" sz="2000" u="sng"/>
              <a:t>ohort studies</a:t>
            </a:r>
            <a:r>
              <a:rPr lang="en-US" altLang="en-CZ" sz="2000" u="sng"/>
              <a:t> </a:t>
            </a:r>
            <a:endParaRPr lang="cs-CZ" altLang="en-CZ" sz="2000" u="sng"/>
          </a:p>
          <a:p>
            <a:pPr lvl="1">
              <a:lnSpc>
                <a:spcPct val="70000"/>
              </a:lnSpc>
              <a:spcBef>
                <a:spcPct val="20000"/>
              </a:spcBef>
            </a:pPr>
            <a:r>
              <a:rPr lang="cs-CZ" altLang="en-CZ" sz="2000" b="1" i="1"/>
              <a:t>Kohorta je skupina osob, které mají nějakou společnou charakteristiku, a které jsou sledovány po určité období</a:t>
            </a:r>
            <a:endParaRPr lang="en-US" altLang="en-CZ" sz="2000" b="1" i="1"/>
          </a:p>
          <a:p>
            <a:pPr lvl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b="1"/>
              <a:t>V kohortových studiích jsou porovnávány skupiny zdravých osob (kohorty), rozlišené na základě přítomnosti (skupina základní) či nepřítomnosti (skupina kontrolní) suspektního rizikového faktoru.</a:t>
            </a:r>
          </a:p>
          <a:p>
            <a:pPr lvl="1">
              <a:lnSpc>
                <a:spcPct val="70000"/>
              </a:lnSpc>
              <a:spcBef>
                <a:spcPct val="20000"/>
              </a:spcBef>
            </a:pPr>
            <a:endParaRPr lang="cs-CZ" altLang="en-CZ" b="1"/>
          </a:p>
          <a:p>
            <a:pPr lvl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b="1"/>
              <a:t>Prospektivní kohortové studie</a:t>
            </a:r>
          </a:p>
          <a:p>
            <a:pPr lvl="2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b="1" u="sng"/>
              <a:t>Specific exposure cohorts</a:t>
            </a:r>
            <a:r>
              <a:rPr lang="cs-CZ" altLang="en-CZ" b="1"/>
              <a:t> – kohorty tvořeny na základě různé expozice rizikovému faktoru, výhodné pokud je expozice málo častá (např. Hirošima)</a:t>
            </a:r>
          </a:p>
          <a:p>
            <a:pPr lvl="2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 b="1" u="sng"/>
              <a:t>General population cohorts</a:t>
            </a:r>
            <a:r>
              <a:rPr lang="cs-CZ" altLang="en-CZ" b="1"/>
              <a:t> – expoziční status jedinců stanoven až v průběhu první fáze studie, někdy periodicky přehodnocován, výhodné u častých nebo simultánních expozic</a:t>
            </a:r>
          </a:p>
          <a:p>
            <a:pPr lvl="2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altLang="en-CZ" b="1" u="sng"/>
          </a:p>
          <a:p>
            <a:pPr lvl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b="1"/>
              <a:t>Retrospektivní (historické) kohortové studie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altLang="en-CZ" b="1"/>
          </a:p>
          <a:p>
            <a:pPr lvl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b="1"/>
              <a:t>v kohortách se porovnává výskyt onemocnění</a:t>
            </a:r>
            <a:endParaRPr lang="en-US" altLang="en-CZ" b="1"/>
          </a:p>
          <a:p>
            <a:pPr lvl="1">
              <a:lnSpc>
                <a:spcPct val="70000"/>
              </a:lnSpc>
              <a:spcBef>
                <a:spcPct val="20000"/>
              </a:spcBef>
            </a:pPr>
            <a:endParaRPr lang="en-US" altLang="en-CZ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ovéPole 6">
            <a:extLst>
              <a:ext uri="{FF2B5EF4-FFF2-40B4-BE49-F238E27FC236}">
                <a16:creationId xmlns:a16="http://schemas.microsoft.com/office/drawing/2014/main" id="{31A61D3D-3DE7-F344-AFD0-D982AD25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21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37893" name="Text Box 2">
            <a:extLst>
              <a:ext uri="{FF2B5EF4-FFF2-40B4-BE49-F238E27FC236}">
                <a16:creationId xmlns:a16="http://schemas.microsoft.com/office/drawing/2014/main" id="{49BD44A9-D213-3F4F-8368-ADF1E854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500063"/>
            <a:ext cx="428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cs-CZ" altLang="en-CZ" b="1">
                <a:latin typeface="Arial" panose="020B0604020202020204" pitchFamily="34" charset="0"/>
              </a:rPr>
              <a:t>Kohortové studie        </a:t>
            </a:r>
            <a:r>
              <a:rPr lang="cs-CZ" altLang="en-CZ" i="1">
                <a:latin typeface="Arial" panose="020B0604020202020204" pitchFamily="34" charset="0"/>
              </a:rPr>
              <a:t>(cohort studies)</a:t>
            </a:r>
            <a:endParaRPr lang="cs-CZ" altLang="en-CZ">
              <a:solidFill>
                <a:srgbClr val="FFFF00"/>
              </a:solidFill>
            </a:endParaRPr>
          </a:p>
        </p:txBody>
      </p:sp>
      <p:sp>
        <p:nvSpPr>
          <p:cNvPr id="37894" name="Text Box 4">
            <a:extLst>
              <a:ext uri="{FF2B5EF4-FFF2-40B4-BE49-F238E27FC236}">
                <a16:creationId xmlns:a16="http://schemas.microsoft.com/office/drawing/2014/main" id="{C89E5B05-573C-E04D-AF2A-6394A64BE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92500"/>
            <a:ext cx="1862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altLang="en-CZ" sz="1900">
                <a:latin typeface="Arial" panose="020B0604020202020204" pitchFamily="34" charset="0"/>
              </a:rPr>
              <a:t>Zdrojová populace</a:t>
            </a:r>
            <a:endParaRPr lang="en-US" altLang="en-CZ" sz="1900">
              <a:latin typeface="Arial" panose="020B0604020202020204" pitchFamily="34" charset="0"/>
            </a:endParaRPr>
          </a:p>
        </p:txBody>
      </p:sp>
      <p:sp>
        <p:nvSpPr>
          <p:cNvPr id="37895" name="Rectangle 5">
            <a:extLst>
              <a:ext uri="{FF2B5EF4-FFF2-40B4-BE49-F238E27FC236}">
                <a16:creationId xmlns:a16="http://schemas.microsoft.com/office/drawing/2014/main" id="{977E8180-5077-054B-A159-A493DAF6E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3352800"/>
            <a:ext cx="1676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Z" altLang="en-CZ"/>
          </a:p>
        </p:txBody>
      </p:sp>
      <p:sp>
        <p:nvSpPr>
          <p:cNvPr id="37896" name="Line 6">
            <a:extLst>
              <a:ext uri="{FF2B5EF4-FFF2-40B4-BE49-F238E27FC236}">
                <a16:creationId xmlns:a16="http://schemas.microsoft.com/office/drawing/2014/main" id="{C7121AF2-FDCC-B741-B152-94BA40901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463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Z"/>
          </a:p>
        </p:txBody>
      </p:sp>
      <p:sp>
        <p:nvSpPr>
          <p:cNvPr id="37897" name="Text Box 7">
            <a:extLst>
              <a:ext uri="{FF2B5EF4-FFF2-40B4-BE49-F238E27FC236}">
                <a16:creationId xmlns:a16="http://schemas.microsoft.com/office/drawing/2014/main" id="{2FC43A1B-7EAE-7E43-BC4D-DF595EC6B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3441700"/>
            <a:ext cx="1855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altLang="en-CZ" sz="1700">
                <a:latin typeface="Arial" panose="020B0604020202020204" pitchFamily="34" charset="0"/>
              </a:rPr>
              <a:t>Náhodné vzorkování</a:t>
            </a:r>
            <a:endParaRPr lang="en-US" altLang="en-CZ" sz="1700">
              <a:latin typeface="Arial" panose="020B0604020202020204" pitchFamily="34" charset="0"/>
            </a:endParaRPr>
          </a:p>
        </p:txBody>
      </p:sp>
      <p:sp>
        <p:nvSpPr>
          <p:cNvPr id="37898" name="Rectangle 8">
            <a:extLst>
              <a:ext uri="{FF2B5EF4-FFF2-40B4-BE49-F238E27FC236}">
                <a16:creationId xmlns:a16="http://schemas.microsoft.com/office/drawing/2014/main" id="{D0B5CEBD-8E24-6B40-AC6A-8E91CB24D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3429000"/>
            <a:ext cx="1371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Z" altLang="en-CZ"/>
          </a:p>
        </p:txBody>
      </p:sp>
      <p:sp>
        <p:nvSpPr>
          <p:cNvPr id="37899" name="Line 9">
            <a:extLst>
              <a:ext uri="{FF2B5EF4-FFF2-40B4-BE49-F238E27FC236}">
                <a16:creationId xmlns:a16="http://schemas.microsoft.com/office/drawing/2014/main" id="{14AB4192-5D6C-DF4C-995A-8F916B9EB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063" y="3733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Z"/>
          </a:p>
        </p:txBody>
      </p:sp>
      <p:sp>
        <p:nvSpPr>
          <p:cNvPr id="37900" name="Line 10">
            <a:extLst>
              <a:ext uri="{FF2B5EF4-FFF2-40B4-BE49-F238E27FC236}">
                <a16:creationId xmlns:a16="http://schemas.microsoft.com/office/drawing/2014/main" id="{C25A08E0-51A6-5641-8BC2-D76549B80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6063" y="3048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Z"/>
          </a:p>
        </p:txBody>
      </p:sp>
      <p:sp>
        <p:nvSpPr>
          <p:cNvPr id="37901" name="Line 11">
            <a:extLst>
              <a:ext uri="{FF2B5EF4-FFF2-40B4-BE49-F238E27FC236}">
                <a16:creationId xmlns:a16="http://schemas.microsoft.com/office/drawing/2014/main" id="{CE177E9B-03CB-3141-9EE7-D8BD54253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6063" y="4343400"/>
            <a:ext cx="1836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Z"/>
          </a:p>
        </p:txBody>
      </p:sp>
      <p:sp>
        <p:nvSpPr>
          <p:cNvPr id="37902" name="Line 12">
            <a:extLst>
              <a:ext uri="{FF2B5EF4-FFF2-40B4-BE49-F238E27FC236}">
                <a16:creationId xmlns:a16="http://schemas.microsoft.com/office/drawing/2014/main" id="{0F727BE4-055C-C540-A418-84909FBDB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6063" y="3048000"/>
            <a:ext cx="1760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Z"/>
          </a:p>
        </p:txBody>
      </p:sp>
      <p:sp>
        <p:nvSpPr>
          <p:cNvPr id="37903" name="Line 13">
            <a:extLst>
              <a:ext uri="{FF2B5EF4-FFF2-40B4-BE49-F238E27FC236}">
                <a16:creationId xmlns:a16="http://schemas.microsoft.com/office/drawing/2014/main" id="{C2E2E910-D029-D949-8C7F-0C260EBC08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4538" y="2667000"/>
            <a:ext cx="373062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Z"/>
          </a:p>
        </p:txBody>
      </p:sp>
      <p:sp>
        <p:nvSpPr>
          <p:cNvPr id="37904" name="Line 14">
            <a:extLst>
              <a:ext uri="{FF2B5EF4-FFF2-40B4-BE49-F238E27FC236}">
                <a16:creationId xmlns:a16="http://schemas.microsoft.com/office/drawing/2014/main" id="{C383B75B-4ED9-E344-97E1-204AF10D1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048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Z"/>
          </a:p>
        </p:txBody>
      </p:sp>
      <p:sp>
        <p:nvSpPr>
          <p:cNvPr id="37905" name="Line 15">
            <a:extLst>
              <a:ext uri="{FF2B5EF4-FFF2-40B4-BE49-F238E27FC236}">
                <a16:creationId xmlns:a16="http://schemas.microsoft.com/office/drawing/2014/main" id="{F97B445E-A334-C848-818B-DFCD5DE25D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038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Z"/>
          </a:p>
        </p:txBody>
      </p:sp>
      <p:sp>
        <p:nvSpPr>
          <p:cNvPr id="37906" name="Line 16">
            <a:extLst>
              <a:ext uri="{FF2B5EF4-FFF2-40B4-BE49-F238E27FC236}">
                <a16:creationId xmlns:a16="http://schemas.microsoft.com/office/drawing/2014/main" id="{FEB0BF32-533C-B640-BB20-711A57F1E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343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Z"/>
          </a:p>
        </p:txBody>
      </p:sp>
      <p:sp>
        <p:nvSpPr>
          <p:cNvPr id="37907" name="Text Box 17">
            <a:extLst>
              <a:ext uri="{FF2B5EF4-FFF2-40B4-BE49-F238E27FC236}">
                <a16:creationId xmlns:a16="http://schemas.microsoft.com/office/drawing/2014/main" id="{6341DEB3-EBF1-F647-B024-148257002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2643188"/>
            <a:ext cx="1468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altLang="en-CZ" sz="1700">
                <a:latin typeface="Arial" panose="020B0604020202020204" pitchFamily="34" charset="0"/>
              </a:rPr>
              <a:t>Zdraví jedinci</a:t>
            </a:r>
            <a:endParaRPr lang="en-US" altLang="en-CZ" sz="1700">
              <a:latin typeface="Arial" panose="020B0604020202020204" pitchFamily="34" charset="0"/>
            </a:endParaRPr>
          </a:p>
        </p:txBody>
      </p:sp>
      <p:sp>
        <p:nvSpPr>
          <p:cNvPr id="37908" name="Line 18">
            <a:extLst>
              <a:ext uri="{FF2B5EF4-FFF2-40B4-BE49-F238E27FC236}">
                <a16:creationId xmlns:a16="http://schemas.microsoft.com/office/drawing/2014/main" id="{4076E14B-C0DB-9E4D-9E3F-0C61529E2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7263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Z"/>
          </a:p>
        </p:txBody>
      </p:sp>
      <p:sp>
        <p:nvSpPr>
          <p:cNvPr id="37909" name="Text Box 19">
            <a:extLst>
              <a:ext uri="{FF2B5EF4-FFF2-40B4-BE49-F238E27FC236}">
                <a16:creationId xmlns:a16="http://schemas.microsoft.com/office/drawing/2014/main" id="{94A3221A-AEA6-B645-A36B-32F6912C5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816475"/>
            <a:ext cx="1716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altLang="en-CZ" sz="1700">
                <a:latin typeface="Arial" panose="020B0604020202020204" pitchFamily="34" charset="0"/>
              </a:rPr>
              <a:t>Prevalentní případy</a:t>
            </a:r>
            <a:endParaRPr lang="en-US" altLang="en-CZ" sz="1700">
              <a:latin typeface="Arial" panose="020B0604020202020204" pitchFamily="34" charset="0"/>
            </a:endParaRPr>
          </a:p>
        </p:txBody>
      </p:sp>
      <p:sp>
        <p:nvSpPr>
          <p:cNvPr id="37910" name="Rectangle 20">
            <a:extLst>
              <a:ext uri="{FF2B5EF4-FFF2-40B4-BE49-F238E27FC236}">
                <a16:creationId xmlns:a16="http://schemas.microsoft.com/office/drawing/2014/main" id="{32FF29DB-0CD6-764C-AB92-95068C37C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14875"/>
            <a:ext cx="1447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Z" altLang="en-CZ"/>
          </a:p>
        </p:txBody>
      </p:sp>
      <p:sp>
        <p:nvSpPr>
          <p:cNvPr id="37911" name="Text Box 21">
            <a:extLst>
              <a:ext uri="{FF2B5EF4-FFF2-40B4-BE49-F238E27FC236}">
                <a16:creationId xmlns:a16="http://schemas.microsoft.com/office/drawing/2014/main" id="{53A29990-0568-9C4B-89D5-9239ACC6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5" y="2514600"/>
            <a:ext cx="12033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altLang="en-CZ" sz="1700">
                <a:latin typeface="Arial" panose="020B0604020202020204" pitchFamily="34" charset="0"/>
              </a:rPr>
              <a:t>NEMOCNÍ</a:t>
            </a:r>
            <a:endParaRPr lang="en-US" altLang="en-CZ" sz="1700">
              <a:latin typeface="Arial" panose="020B0604020202020204" pitchFamily="34" charset="0"/>
            </a:endParaRPr>
          </a:p>
        </p:txBody>
      </p:sp>
      <p:sp>
        <p:nvSpPr>
          <p:cNvPr id="37912" name="Text Box 22">
            <a:extLst>
              <a:ext uri="{FF2B5EF4-FFF2-40B4-BE49-F238E27FC236}">
                <a16:creationId xmlns:a16="http://schemas.microsoft.com/office/drawing/2014/main" id="{39C2EFFD-0945-A143-BD47-8BB87684D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173413"/>
            <a:ext cx="9763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altLang="en-CZ" sz="1700">
                <a:latin typeface="Arial" panose="020B0604020202020204" pitchFamily="34" charset="0"/>
              </a:rPr>
              <a:t>ZDRAVÍ</a:t>
            </a:r>
            <a:endParaRPr lang="en-US" altLang="en-CZ" sz="1700">
              <a:latin typeface="Arial" panose="020B0604020202020204" pitchFamily="34" charset="0"/>
            </a:endParaRPr>
          </a:p>
        </p:txBody>
      </p:sp>
      <p:sp>
        <p:nvSpPr>
          <p:cNvPr id="37913" name="Text Box 23">
            <a:extLst>
              <a:ext uri="{FF2B5EF4-FFF2-40B4-BE49-F238E27FC236}">
                <a16:creationId xmlns:a16="http://schemas.microsoft.com/office/drawing/2014/main" id="{8696EF78-336F-284F-A27A-3AF5DE5F1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886200"/>
            <a:ext cx="14557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altLang="en-CZ" sz="1700">
                <a:latin typeface="Arial" panose="020B0604020202020204" pitchFamily="34" charset="0"/>
              </a:rPr>
              <a:t>NEMOCNÍ</a:t>
            </a:r>
            <a:endParaRPr lang="en-US" altLang="en-CZ" sz="1700">
              <a:latin typeface="Arial" panose="020B0604020202020204" pitchFamily="34" charset="0"/>
            </a:endParaRPr>
          </a:p>
        </p:txBody>
      </p:sp>
      <p:sp>
        <p:nvSpPr>
          <p:cNvPr id="37914" name="Text Box 24">
            <a:extLst>
              <a:ext uri="{FF2B5EF4-FFF2-40B4-BE49-F238E27FC236}">
                <a16:creationId xmlns:a16="http://schemas.microsoft.com/office/drawing/2014/main" id="{7B94612E-AB77-A44A-922F-D4F8A2E0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4495800"/>
            <a:ext cx="10366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CZ" sz="1700">
                <a:latin typeface="Arial" panose="020B0604020202020204" pitchFamily="34" charset="0"/>
              </a:rPr>
              <a:t> </a:t>
            </a:r>
            <a:r>
              <a:rPr lang="cs-CZ" altLang="en-CZ" sz="1700">
                <a:latin typeface="Arial" panose="020B0604020202020204" pitchFamily="34" charset="0"/>
              </a:rPr>
              <a:t>ZDRAVÍ</a:t>
            </a:r>
            <a:endParaRPr lang="en-US" altLang="en-CZ" sz="1700">
              <a:latin typeface="Arial" panose="020B0604020202020204" pitchFamily="34" charset="0"/>
            </a:endParaRPr>
          </a:p>
        </p:txBody>
      </p:sp>
      <p:sp>
        <p:nvSpPr>
          <p:cNvPr id="37915" name="Text Box 25">
            <a:extLst>
              <a:ext uri="{FF2B5EF4-FFF2-40B4-BE49-F238E27FC236}">
                <a16:creationId xmlns:a16="http://schemas.microsoft.com/office/drawing/2014/main" id="{8CF58016-A57C-914C-9718-2207126F4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2563813"/>
            <a:ext cx="16256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CZ" sz="1700" b="1">
                <a:latin typeface="Arial" panose="020B0604020202020204" pitchFamily="34" charset="0"/>
              </a:rPr>
              <a:t>EXPO</a:t>
            </a:r>
            <a:r>
              <a:rPr lang="cs-CZ" altLang="en-CZ" sz="1700" b="1">
                <a:latin typeface="Arial" panose="020B0604020202020204" pitchFamily="34" charset="0"/>
              </a:rPr>
              <a:t>NOVANÍ</a:t>
            </a:r>
            <a:endParaRPr lang="en-US" altLang="en-CZ" sz="1700" b="1">
              <a:latin typeface="Arial" panose="020B0604020202020204" pitchFamily="34" charset="0"/>
            </a:endParaRPr>
          </a:p>
        </p:txBody>
      </p:sp>
      <p:sp>
        <p:nvSpPr>
          <p:cNvPr id="37916" name="Text Box 26">
            <a:extLst>
              <a:ext uri="{FF2B5EF4-FFF2-40B4-BE49-F238E27FC236}">
                <a16:creationId xmlns:a16="http://schemas.microsoft.com/office/drawing/2014/main" id="{1D9E0DAD-B81D-1849-87AD-18292460C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68813"/>
            <a:ext cx="19256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CZ" sz="1700" b="1">
                <a:latin typeface="Arial" panose="020B0604020202020204" pitchFamily="34" charset="0"/>
              </a:rPr>
              <a:t>N</a:t>
            </a:r>
            <a:r>
              <a:rPr lang="cs-CZ" altLang="en-CZ" sz="1700" b="1">
                <a:latin typeface="Arial" panose="020B0604020202020204" pitchFamily="34" charset="0"/>
              </a:rPr>
              <a:t>EEXPONOVANÍ</a:t>
            </a:r>
            <a:endParaRPr lang="en-US" altLang="en-CZ" sz="1700" b="1">
              <a:latin typeface="Arial" panose="020B0604020202020204" pitchFamily="34" charset="0"/>
            </a:endParaRPr>
          </a:p>
        </p:txBody>
      </p:sp>
      <p:sp>
        <p:nvSpPr>
          <p:cNvPr id="37917" name="Line 28">
            <a:extLst>
              <a:ext uri="{FF2B5EF4-FFF2-40B4-BE49-F238E27FC236}">
                <a16:creationId xmlns:a16="http://schemas.microsoft.com/office/drawing/2014/main" id="{00C98A22-49D3-6644-9655-92C7969AB1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4478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Z"/>
          </a:p>
        </p:txBody>
      </p:sp>
      <p:sp>
        <p:nvSpPr>
          <p:cNvPr id="37918" name="Line 29">
            <a:extLst>
              <a:ext uri="{FF2B5EF4-FFF2-40B4-BE49-F238E27FC236}">
                <a16:creationId xmlns:a16="http://schemas.microsoft.com/office/drawing/2014/main" id="{FCE3DEA8-0DF9-6B4A-92D1-C3810D7B7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981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Z"/>
          </a:p>
        </p:txBody>
      </p:sp>
      <p:sp>
        <p:nvSpPr>
          <p:cNvPr id="37919" name="Text Box 30">
            <a:extLst>
              <a:ext uri="{FF2B5EF4-FFF2-40B4-BE49-F238E27FC236}">
                <a16:creationId xmlns:a16="http://schemas.microsoft.com/office/drawing/2014/main" id="{CF8925EE-395D-CD4A-9F12-30930EB65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960438"/>
            <a:ext cx="614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000">
                <a:latin typeface="Arial Narrow" panose="020B0604020202020204" pitchFamily="34" charset="0"/>
              </a:rPr>
              <a:t>ČAS</a:t>
            </a:r>
            <a:endParaRPr lang="en-US" altLang="en-CZ" sz="2000">
              <a:latin typeface="Arial Narrow" panose="020B0604020202020204" pitchFamily="34" charset="0"/>
            </a:endParaRPr>
          </a:p>
        </p:txBody>
      </p:sp>
      <p:sp>
        <p:nvSpPr>
          <p:cNvPr id="37920" name="Text Box 32">
            <a:extLst>
              <a:ext uri="{FF2B5EF4-FFF2-40B4-BE49-F238E27FC236}">
                <a16:creationId xmlns:a16="http://schemas.microsoft.com/office/drawing/2014/main" id="{3463B7BA-F858-3D49-9CB5-8F7CE7D4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1570038"/>
            <a:ext cx="204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000">
                <a:latin typeface="Arial Narrow" panose="020B0604020202020204" pitchFamily="34" charset="0"/>
              </a:rPr>
              <a:t>SMĚR ZJIŠŤOVÁNÍ</a:t>
            </a:r>
            <a:endParaRPr lang="en-US" altLang="en-CZ" sz="2000"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ovéPole 339">
            <a:extLst>
              <a:ext uri="{FF2B5EF4-FFF2-40B4-BE49-F238E27FC236}">
                <a16:creationId xmlns:a16="http://schemas.microsoft.com/office/drawing/2014/main" id="{D53C575D-8DFB-374E-8D64-03BBEAB01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2</a:t>
            </a:r>
            <a:r>
              <a:rPr lang="en-US" altLang="en-CZ" sz="1200">
                <a:solidFill>
                  <a:schemeClr val="bg1"/>
                </a:solidFill>
              </a:rPr>
              <a:t>2</a:t>
            </a:r>
            <a:endParaRPr lang="cs-CZ" altLang="en-CZ" sz="1200">
              <a:solidFill>
                <a:schemeClr val="bg1"/>
              </a:solidFill>
            </a:endParaRPr>
          </a:p>
        </p:txBody>
      </p:sp>
      <p:pic>
        <p:nvPicPr>
          <p:cNvPr id="39941" name="Picture 6" descr="Table21">
            <a:extLst>
              <a:ext uri="{FF2B5EF4-FFF2-40B4-BE49-F238E27FC236}">
                <a16:creationId xmlns:a16="http://schemas.microsoft.com/office/drawing/2014/main" id="{A7298020-E962-794C-B8EA-02B8A70C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077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3EEF68F-AC09-054B-8AAF-4FCF1E02F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7489825" cy="769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3600" b="1">
                <a:solidFill>
                  <a:srgbClr val="C00000"/>
                </a:solidFill>
              </a:rPr>
              <a:t>Míry efektu – kohortní studie</a:t>
            </a:r>
            <a:endParaRPr lang="en-US" altLang="en-CZ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ovéPole 75">
            <a:extLst>
              <a:ext uri="{FF2B5EF4-FFF2-40B4-BE49-F238E27FC236}">
                <a16:creationId xmlns:a16="http://schemas.microsoft.com/office/drawing/2014/main" id="{5DDA4DA9-E116-F748-9DB3-FA33EAAD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23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40965" name="TextovéPole 5">
            <a:extLst>
              <a:ext uri="{FF2B5EF4-FFF2-40B4-BE49-F238E27FC236}">
                <a16:creationId xmlns:a16="http://schemas.microsoft.com/office/drawing/2014/main" id="{18B692B3-49E5-6742-828E-0911D5BC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71500"/>
            <a:ext cx="7781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800" b="1">
                <a:solidFill>
                  <a:srgbClr val="C00000"/>
                </a:solidFill>
              </a:rPr>
              <a:t>Příklad kohortní studie</a:t>
            </a:r>
          </a:p>
          <a:p>
            <a:r>
              <a:rPr lang="cs-CZ" altLang="en-CZ" sz="2800" b="1"/>
              <a:t>Stanovení RR vyjadřujícího asociaci mezi kouřením </a:t>
            </a:r>
          </a:p>
          <a:p>
            <a:r>
              <a:rPr lang="cs-CZ" altLang="en-CZ" sz="2800" b="1"/>
              <a:t>matek v těhotenství a kojeneckou úmrtností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F47D451-79D8-2240-A651-E173601C6562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2143125"/>
          <a:ext cx="6096000" cy="14859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17569087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644099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481071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898142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Z" altLang="en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úmrtí 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úmrtí 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07802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Kouření 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1940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5165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Koření 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3920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3567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5860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92966"/>
                  </a:ext>
                </a:extLst>
              </a:tr>
            </a:tbl>
          </a:graphicData>
        </a:graphic>
      </p:graphicFrame>
      <p:sp>
        <p:nvSpPr>
          <p:cNvPr id="40993" name="TextovéPole 7">
            <a:extLst>
              <a:ext uri="{FF2B5EF4-FFF2-40B4-BE49-F238E27FC236}">
                <a16:creationId xmlns:a16="http://schemas.microsoft.com/office/drawing/2014/main" id="{42485C8A-1607-4E41-A33D-F935031D7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286250"/>
            <a:ext cx="71183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/>
              <a:t>Incidence exponovaných </a:t>
            </a:r>
            <a:r>
              <a:rPr lang="en-US" altLang="en-CZ"/>
              <a:t>= 60/2000 = 0,030</a:t>
            </a:r>
          </a:p>
          <a:p>
            <a:r>
              <a:rPr lang="en-US" altLang="en-CZ"/>
              <a:t>Incidence neexponovan</a:t>
            </a:r>
            <a:r>
              <a:rPr lang="cs-CZ" altLang="en-CZ"/>
              <a:t>ých = 80/4000 </a:t>
            </a:r>
            <a:r>
              <a:rPr lang="en-US" altLang="en-CZ"/>
              <a:t>= 0,020</a:t>
            </a:r>
          </a:p>
          <a:p>
            <a:endParaRPr lang="en-US" altLang="en-CZ"/>
          </a:p>
          <a:p>
            <a:r>
              <a:rPr lang="en-US" altLang="en-CZ"/>
              <a:t>RR = pom</a:t>
            </a:r>
            <a:r>
              <a:rPr lang="cs-CZ" altLang="en-CZ"/>
              <a:t>ěr incidencí exponovaných/neexponovaných</a:t>
            </a:r>
            <a:r>
              <a:rPr lang="en-US" altLang="en-CZ"/>
              <a:t> =</a:t>
            </a:r>
            <a:r>
              <a:rPr lang="cs-CZ" altLang="en-CZ"/>
              <a:t> 0,030/0,020 </a:t>
            </a:r>
            <a:r>
              <a:rPr lang="en-US" altLang="en-CZ"/>
              <a:t>=</a:t>
            </a:r>
            <a:r>
              <a:rPr lang="cs-CZ" altLang="en-CZ"/>
              <a:t> 1,5</a:t>
            </a:r>
          </a:p>
          <a:p>
            <a:endParaRPr lang="cs-CZ" altLang="en-CZ"/>
          </a:p>
          <a:p>
            <a:r>
              <a:rPr lang="cs-CZ" altLang="en-CZ"/>
              <a:t>Kojenecká úmrtnost je 1,5x vyšší u dětí exponovaných.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ovéPole 5">
            <a:extLst>
              <a:ext uri="{FF2B5EF4-FFF2-40B4-BE49-F238E27FC236}">
                <a16:creationId xmlns:a16="http://schemas.microsoft.com/office/drawing/2014/main" id="{28E6E5FD-045E-8C4E-87C6-5B7593DF5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24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7D65D5B0-0E97-7747-8A37-81BB7FB64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0063" y="1643063"/>
            <a:ext cx="4429126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cs-CZ" altLang="en-CZ" sz="1600" b="1">
                <a:latin typeface="Arial Narrow" panose="020B0604020202020204" pitchFamily="34" charset="0"/>
              </a:rPr>
              <a:t>		</a:t>
            </a:r>
            <a:r>
              <a:rPr lang="cs-CZ" altLang="en-CZ" b="1" u="sng">
                <a:latin typeface="Arial Narrow" panose="020B0604020202020204" pitchFamily="34" charset="0"/>
              </a:rPr>
              <a:t>RR (Rate Ratio)</a:t>
            </a:r>
            <a:r>
              <a:rPr lang="cs-CZ" altLang="en-CZ" sz="1600" b="1">
                <a:latin typeface="Arial Narrow" panose="020B0604020202020204" pitchFamily="34" charset="0"/>
              </a:rPr>
              <a:t>	</a:t>
            </a:r>
            <a:r>
              <a:rPr lang="cs-CZ" altLang="en-CZ" b="1" u="sng">
                <a:latin typeface="Arial Narrow" panose="020B0604020202020204" pitchFamily="34" charset="0"/>
              </a:rPr>
              <a:t>Síla vztahu</a:t>
            </a:r>
            <a:endParaRPr lang="en-US" altLang="en-CZ" b="1" u="sng">
              <a:latin typeface="Arial Narrow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CZ" sz="1600" b="1">
                <a:latin typeface="Arial Narrow" panose="020B0604020202020204" pitchFamily="34" charset="0"/>
              </a:rPr>
              <a:t>    </a:t>
            </a:r>
            <a:r>
              <a:rPr lang="cs-CZ" altLang="en-CZ" sz="1600" b="1">
                <a:latin typeface="Arial Narrow" panose="020B0604020202020204" pitchFamily="34" charset="0"/>
              </a:rPr>
              <a:t>		</a:t>
            </a:r>
            <a:r>
              <a:rPr lang="en-US" altLang="en-CZ" sz="2000" b="1">
                <a:latin typeface="Arial Narrow" panose="020B0604020202020204" pitchFamily="34" charset="0"/>
              </a:rPr>
              <a:t>1.0-1.2		 </a:t>
            </a:r>
            <a:r>
              <a:rPr lang="cs-CZ" altLang="en-CZ" sz="2000" b="1">
                <a:latin typeface="Arial Narrow" panose="020B0604020202020204" pitchFamily="34" charset="0"/>
              </a:rPr>
              <a:t>žádný</a:t>
            </a:r>
            <a:r>
              <a:rPr lang="en-US" altLang="en-CZ" sz="2000" b="1">
                <a:latin typeface="Arial Narrow" panose="020B0604020202020204" pitchFamily="34" charset="0"/>
              </a:rPr>
              <a:t>	</a:t>
            </a:r>
            <a:endParaRPr lang="cs-CZ" altLang="en-CZ" sz="2000" b="1">
              <a:latin typeface="Arial Narrow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CZ" sz="2000" b="1">
                <a:latin typeface="Arial Narrow" panose="020B0604020202020204" pitchFamily="34" charset="0"/>
              </a:rPr>
              <a:t>       </a:t>
            </a:r>
            <a:r>
              <a:rPr lang="cs-CZ" altLang="en-CZ" sz="2000" b="1">
                <a:latin typeface="Arial Narrow" panose="020B0604020202020204" pitchFamily="34" charset="0"/>
              </a:rPr>
              <a:t>	</a:t>
            </a:r>
            <a:r>
              <a:rPr lang="en-US" altLang="en-CZ" sz="2000" b="1">
                <a:latin typeface="Arial Narrow" panose="020B0604020202020204" pitchFamily="34" charset="0"/>
              </a:rPr>
              <a:t>1.2-1.5		 </a:t>
            </a:r>
            <a:r>
              <a:rPr lang="cs-CZ" altLang="en-CZ" sz="2000" b="1">
                <a:latin typeface="Arial Narrow" panose="020B0604020202020204" pitchFamily="34" charset="0"/>
              </a:rPr>
              <a:t>slabý</a:t>
            </a:r>
            <a:r>
              <a:rPr lang="en-US" altLang="en-CZ" sz="2000" b="1">
                <a:latin typeface="Arial Narrow" panose="020B0604020202020204" pitchFamily="34" charset="0"/>
              </a:rPr>
              <a:t>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CZ" sz="2000" b="1">
                <a:latin typeface="Arial Narrow" panose="020B0604020202020204" pitchFamily="34" charset="0"/>
              </a:rPr>
              <a:t> </a:t>
            </a:r>
            <a:r>
              <a:rPr lang="cs-CZ" altLang="en-CZ" sz="2000" b="1">
                <a:latin typeface="Arial Narrow" panose="020B0604020202020204" pitchFamily="34" charset="0"/>
              </a:rPr>
              <a:t>		</a:t>
            </a:r>
            <a:r>
              <a:rPr lang="en-US" altLang="en-CZ" sz="2000" b="1">
                <a:latin typeface="Arial Narrow" panose="020B0604020202020204" pitchFamily="34" charset="0"/>
              </a:rPr>
              <a:t>1.5-3.0		 </a:t>
            </a:r>
            <a:r>
              <a:rPr lang="cs-CZ" altLang="en-CZ" sz="2000" b="1">
                <a:latin typeface="Arial Narrow" panose="020B0604020202020204" pitchFamily="34" charset="0"/>
              </a:rPr>
              <a:t>střední</a:t>
            </a:r>
            <a:r>
              <a:rPr lang="en-US" altLang="en-CZ" sz="2000" b="1">
                <a:latin typeface="Arial Narrow" panose="020B0604020202020204" pitchFamily="34" charset="0"/>
              </a:rPr>
              <a:t>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CZ" sz="2000" b="1">
                <a:latin typeface="Arial Narrow" panose="020B0604020202020204" pitchFamily="34" charset="0"/>
              </a:rPr>
              <a:t> 	</a:t>
            </a:r>
            <a:r>
              <a:rPr lang="cs-CZ" altLang="en-CZ" sz="2000" b="1">
                <a:latin typeface="Arial Narrow" panose="020B0604020202020204" pitchFamily="34" charset="0"/>
              </a:rPr>
              <a:t>	</a:t>
            </a:r>
            <a:r>
              <a:rPr lang="en-US" altLang="en-CZ" sz="2000" b="1">
                <a:latin typeface="Arial Narrow" panose="020B0604020202020204" pitchFamily="34" charset="0"/>
              </a:rPr>
              <a:t>3.0-10.00</a:t>
            </a:r>
            <a:r>
              <a:rPr lang="cs-CZ" altLang="en-CZ" sz="2000" b="1">
                <a:latin typeface="Arial Narrow" panose="020B0604020202020204" pitchFamily="34" charset="0"/>
              </a:rPr>
              <a:t>		silný</a:t>
            </a:r>
            <a:r>
              <a:rPr lang="en-US" altLang="en-CZ" sz="2000" b="1">
                <a:latin typeface="Arial Narrow" panose="020B0604020202020204" pitchFamily="34" charset="0"/>
              </a:rPr>
              <a:t>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CZ" sz="2000" b="1">
                <a:latin typeface="Arial Narrow" panose="020B0604020202020204" pitchFamily="34" charset="0"/>
              </a:rPr>
              <a:t> 	</a:t>
            </a:r>
            <a:r>
              <a:rPr lang="cs-CZ" altLang="en-CZ" sz="2000" b="1">
                <a:latin typeface="Arial Narrow" panose="020B0604020202020204" pitchFamily="34" charset="0"/>
              </a:rPr>
              <a:t>	</a:t>
            </a:r>
            <a:r>
              <a:rPr lang="en-US" altLang="en-CZ" sz="2000" b="1">
                <a:latin typeface="Arial Narrow" panose="020B0604020202020204" pitchFamily="34" charset="0"/>
              </a:rPr>
              <a:t>&gt;10.0		</a:t>
            </a:r>
            <a:r>
              <a:rPr lang="cs-CZ" altLang="en-CZ" sz="2000" b="1">
                <a:latin typeface="Arial Narrow" panose="020B0604020202020204" pitchFamily="34" charset="0"/>
              </a:rPr>
              <a:t>velmi silný</a:t>
            </a:r>
            <a:r>
              <a:rPr lang="en-US" altLang="en-CZ" sz="2000" b="1">
                <a:latin typeface="Arial Narrow" panose="020B0604020202020204" pitchFamily="34" charset="0"/>
              </a:rPr>
              <a:t>	</a:t>
            </a:r>
            <a:r>
              <a:rPr lang="en-US" altLang="en-CZ" sz="1600" b="1">
                <a:latin typeface="Arial Narrow" panose="020B0604020202020204" pitchFamily="34" charset="0"/>
              </a:rPr>
              <a:t>		                                                          	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B3F6F3-C995-CE44-8387-815FE01B9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714375"/>
            <a:ext cx="7489825" cy="769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3600" b="1">
                <a:solidFill>
                  <a:srgbClr val="C00000"/>
                </a:solidFill>
              </a:rPr>
              <a:t>Síla vztahu (asociace), statistické testování hypotéz</a:t>
            </a:r>
            <a:endParaRPr lang="en-US" altLang="en-CZ" sz="3600" b="1">
              <a:solidFill>
                <a:srgbClr val="C00000"/>
              </a:solidFill>
            </a:endParaRPr>
          </a:p>
        </p:txBody>
      </p:sp>
      <p:sp>
        <p:nvSpPr>
          <p:cNvPr id="41991" name="Rectangle 3">
            <a:extLst>
              <a:ext uri="{FF2B5EF4-FFF2-40B4-BE49-F238E27FC236}">
                <a16:creationId xmlns:a16="http://schemas.microsoft.com/office/drawing/2014/main" id="{9ACF221F-9529-D646-9A4C-67174CA0A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500188"/>
            <a:ext cx="5572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/>
              <a:t> H</a:t>
            </a:r>
            <a:r>
              <a:rPr lang="cs-CZ" altLang="en-CZ" baseline="-25000"/>
              <a:t>o </a:t>
            </a:r>
            <a:r>
              <a:rPr lang="cs-CZ" altLang="en-CZ"/>
              <a:t> - neexistuje vztah mezi expozicí a onemocněním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/>
              <a:t> H</a:t>
            </a:r>
            <a:r>
              <a:rPr lang="cs-CZ" altLang="en-CZ" baseline="-25000"/>
              <a:t>A</a:t>
            </a:r>
            <a:r>
              <a:rPr lang="cs-CZ" altLang="en-CZ"/>
              <a:t> – existuje vztah mezi expozicí a onemocněním</a:t>
            </a:r>
            <a:endParaRPr lang="cs-CZ" altLang="en-CZ" baseline="-25000"/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altLang="en-CZ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altLang="en-CZ" sz="1600"/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en-CZ"/>
              <a:t> příklady nulových hypotéz H</a:t>
            </a:r>
            <a:r>
              <a:rPr lang="cs-CZ" altLang="en-CZ" baseline="-25000"/>
              <a:t>0</a:t>
            </a:r>
            <a:endParaRPr lang="cs-CZ" altLang="en-CZ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600"/>
              <a:t>Rate diference = 0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600"/>
              <a:t>RR (relative risk) = 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600"/>
              <a:t>OR (odds  ratio) = 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600"/>
              <a:t>SMR = 100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cs-CZ" altLang="en-CZ" sz="1600"/>
          </a:p>
        </p:txBody>
      </p:sp>
      <p:graphicFrame>
        <p:nvGraphicFramePr>
          <p:cNvPr id="11" name="Group 64">
            <a:extLst>
              <a:ext uri="{FF2B5EF4-FFF2-40B4-BE49-F238E27FC236}">
                <a16:creationId xmlns:a16="http://schemas.microsoft.com/office/drawing/2014/main" id="{F8F2FDB8-8F78-1041-904C-7F4294584346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4000500"/>
          <a:ext cx="7924800" cy="2360676"/>
        </p:xfrm>
        <a:graphic>
          <a:graphicData uri="http://schemas.openxmlformats.org/drawingml/2006/table">
            <a:tbl>
              <a:tblPr/>
              <a:tblGrid>
                <a:gridCol w="2887663">
                  <a:extLst>
                    <a:ext uri="{9D8B030D-6E8A-4147-A177-3AD203B41FA5}">
                      <a16:colId xmlns:a16="http://schemas.microsoft.com/office/drawing/2014/main" val="2801039494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3045962069"/>
                    </a:ext>
                  </a:extLst>
                </a:gridCol>
                <a:gridCol w="2517775">
                  <a:extLst>
                    <a:ext uri="{9D8B030D-6E8A-4147-A177-3AD203B41FA5}">
                      <a16:colId xmlns:a16="http://schemas.microsoft.com/office/drawing/2014/main" val="718409920"/>
                    </a:ext>
                  </a:extLst>
                </a:gridCol>
              </a:tblGrid>
              <a:tr h="1104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altLang="en-CZ" sz="1600" b="1" i="0" u="sng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Závěr testu</a:t>
                      </a:r>
                      <a:endParaRPr kumimoji="0" lang="en-US" altLang="en-CZ" sz="16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platí 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H</a:t>
                      </a:r>
                      <a:r>
                        <a:rPr kumimoji="0" lang="en-US" altLang="en-CZ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není vztah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platí 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H</a:t>
                      </a:r>
                      <a:r>
                        <a:rPr kumimoji="0" lang="cs-CZ" altLang="en-CZ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endParaRPr kumimoji="0" lang="cs-CZ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je vztah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009910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nezamítnout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 H</a:t>
                      </a:r>
                      <a:r>
                        <a:rPr kumimoji="0" lang="en-US" altLang="en-CZ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správné rozhodnutí</a:t>
                      </a: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Chyba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2. druhu</a:t>
                      </a: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a:t>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064091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zamítnout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 H</a:t>
                      </a:r>
                      <a:r>
                        <a:rPr kumimoji="0" lang="en-US" altLang="en-CZ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Chyba 1. druhu</a:t>
                      </a: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a:t></a:t>
                      </a:r>
                      <a:r>
                        <a:rPr kumimoji="0" lang="en-US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en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ea typeface="ＭＳ Ｐゴシック" panose="020B0600070205080204" pitchFamily="34" charset="-128"/>
                        </a:rPr>
                        <a:t>správné rozhodnutí</a:t>
                      </a:r>
                      <a:endParaRPr kumimoji="0" lang="en-US" altLang="en-CZ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4851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ovéPole 11">
            <a:extLst>
              <a:ext uri="{FF2B5EF4-FFF2-40B4-BE49-F238E27FC236}">
                <a16:creationId xmlns:a16="http://schemas.microsoft.com/office/drawing/2014/main" id="{AB7C028E-2D58-D949-900D-68E075AA1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25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13" name="Nadpis 8">
            <a:extLst>
              <a:ext uri="{FF2B5EF4-FFF2-40B4-BE49-F238E27FC236}">
                <a16:creationId xmlns:a16="http://schemas.microsoft.com/office/drawing/2014/main" id="{D568BABD-E9D0-8F47-8790-443EDF9448EA}"/>
              </a:ext>
            </a:extLst>
          </p:cNvPr>
          <p:cNvSpPr txBox="1">
            <a:spLocks/>
          </p:cNvSpPr>
          <p:nvPr/>
        </p:nvSpPr>
        <p:spPr>
          <a:xfrm>
            <a:off x="428625" y="500063"/>
            <a:ext cx="8229600" cy="725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cs-CZ" altLang="en-CZ" sz="3200" b="1">
                <a:solidFill>
                  <a:srgbClr val="C00000"/>
                </a:solidFill>
              </a:rPr>
              <a:t>Definice molekulární epidemiologie</a:t>
            </a:r>
          </a:p>
        </p:txBody>
      </p:sp>
      <p:sp>
        <p:nvSpPr>
          <p:cNvPr id="43013" name="TextovéPole 14">
            <a:extLst>
              <a:ext uri="{FF2B5EF4-FFF2-40B4-BE49-F238E27FC236}">
                <a16:creationId xmlns:a16="http://schemas.microsoft.com/office/drawing/2014/main" id="{EC918475-93E2-294B-A33A-DA1AEF2D4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14438"/>
            <a:ext cx="86106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000" b="1"/>
              <a:t>Molekulární epidemiologie spojuje vysoce citlivé laboratorní techniky vyvinuté </a:t>
            </a:r>
          </a:p>
          <a:p>
            <a:r>
              <a:rPr lang="cs-CZ" altLang="en-CZ" sz="2000" b="1"/>
              <a:t>v rámci molekulární biologie s klasickými epidemiologickými postupy. </a:t>
            </a:r>
            <a:r>
              <a:rPr lang="cs-CZ" altLang="en-CZ" sz="2000" b="1" baseline="30000"/>
              <a:t>1</a:t>
            </a:r>
          </a:p>
          <a:p>
            <a:r>
              <a:rPr lang="cs-CZ" altLang="en-CZ" sz="2000"/>
              <a:t> </a:t>
            </a:r>
          </a:p>
          <a:p>
            <a:r>
              <a:rPr lang="cs-CZ" altLang="en-CZ" sz="2000"/>
              <a:t>Molekulární epidemologie se vyvíjela jako spojení mezi základním</a:t>
            </a:r>
          </a:p>
          <a:p>
            <a:r>
              <a:rPr lang="cs-CZ" altLang="en-CZ" sz="2000"/>
              <a:t>výzkumem v molekulární biologii a epidemiologickými studiemi zaměřenými </a:t>
            </a:r>
          </a:p>
          <a:p>
            <a:r>
              <a:rPr lang="cs-CZ" altLang="en-CZ" sz="2000"/>
              <a:t>především na vznik nádorového bujení u lidí. Jejím smyslem je kombinace </a:t>
            </a:r>
          </a:p>
          <a:p>
            <a:r>
              <a:rPr lang="cs-CZ" altLang="en-CZ" sz="2000"/>
              <a:t>laboratorních stanovení interní dávky, biologicky účinné dávky, biologických </a:t>
            </a:r>
          </a:p>
          <a:p>
            <a:r>
              <a:rPr lang="cs-CZ" altLang="en-CZ" sz="2000"/>
              <a:t>účinků a vlivu vnímavosti jednotlivce s epidemiologickými metodami. </a:t>
            </a:r>
          </a:p>
          <a:p>
            <a:r>
              <a:rPr lang="cs-CZ" altLang="en-CZ" sz="2000"/>
              <a:t> </a:t>
            </a:r>
          </a:p>
          <a:p>
            <a:r>
              <a:rPr lang="cs-CZ" altLang="en-CZ" sz="2000"/>
              <a:t>Tento přístup představuje přirozenou konvergenci mezi molekulární </a:t>
            </a:r>
          </a:p>
          <a:p>
            <a:r>
              <a:rPr lang="cs-CZ" altLang="en-CZ" sz="2000"/>
              <a:t>biologií a epidemiologií.</a:t>
            </a:r>
          </a:p>
          <a:p>
            <a:endParaRPr lang="cs-CZ" altLang="en-CZ"/>
          </a:p>
        </p:txBody>
      </p:sp>
      <p:sp>
        <p:nvSpPr>
          <p:cNvPr id="43014" name="Obdélník 15">
            <a:extLst>
              <a:ext uri="{FF2B5EF4-FFF2-40B4-BE49-F238E27FC236}">
                <a16:creationId xmlns:a16="http://schemas.microsoft.com/office/drawing/2014/main" id="{F46EC92D-51E5-CF48-9B04-8D58CDE9A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56435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 i="1" baseline="30000"/>
              <a:t>1</a:t>
            </a:r>
            <a:r>
              <a:rPr lang="cs-CZ" altLang="en-CZ" sz="1200" i="1"/>
              <a:t>Schulte PA. Molecular Epidemiology: Principles</a:t>
            </a:r>
          </a:p>
          <a:p>
            <a:r>
              <a:rPr lang="en-US" altLang="en-CZ" sz="1200" i="1"/>
              <a:t>and Practices. San Diego: Academic Press;</a:t>
            </a:r>
          </a:p>
          <a:p>
            <a:r>
              <a:rPr lang="cs-CZ" altLang="en-CZ" sz="1200" i="1"/>
              <a:t>1993.</a:t>
            </a:r>
          </a:p>
        </p:txBody>
      </p:sp>
      <p:sp>
        <p:nvSpPr>
          <p:cNvPr id="43015" name="TextovéPole 16">
            <a:extLst>
              <a:ext uri="{FF2B5EF4-FFF2-40B4-BE49-F238E27FC236}">
                <a16:creationId xmlns:a16="http://schemas.microsoft.com/office/drawing/2014/main" id="{7208FFE4-883B-1B4A-BD85-8586320FA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000625"/>
            <a:ext cx="7662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/>
              <a:t>Pubmed – 2009 – 7700  odkazů v databázi při zadáné „molecular epidemiology“</a:t>
            </a:r>
          </a:p>
          <a:p>
            <a:r>
              <a:rPr lang="cs-CZ" altLang="en-CZ"/>
              <a:t>Především molekulární typizace infekčních agens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ovéPole 7">
            <a:extLst>
              <a:ext uri="{FF2B5EF4-FFF2-40B4-BE49-F238E27FC236}">
                <a16:creationId xmlns:a16="http://schemas.microsoft.com/office/drawing/2014/main" id="{62C7A1FD-0E59-E243-89A3-E3F2CF0B8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776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</a:t>
            </a:r>
            <a:r>
              <a:rPr lang="en-US" altLang="en-CZ" sz="1200">
                <a:solidFill>
                  <a:schemeClr val="bg1"/>
                </a:solidFill>
              </a:rPr>
              <a:t>26</a:t>
            </a:r>
            <a:endParaRPr lang="cs-CZ" altLang="en-CZ" sz="12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6A88B7-9D6F-B44E-AAD2-D0E67579E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030778"/>
            <a:ext cx="8388424" cy="4462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C9B6D3-A9EA-D04D-A18C-2C334541C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836712"/>
            <a:ext cx="3283570" cy="1116603"/>
          </a:xfrm>
          <a:prstGeom prst="rect">
            <a:avLst/>
          </a:prstGeom>
        </p:spPr>
      </p:pic>
      <p:sp>
        <p:nvSpPr>
          <p:cNvPr id="11" name="Nadpis 8">
            <a:extLst>
              <a:ext uri="{FF2B5EF4-FFF2-40B4-BE49-F238E27FC236}">
                <a16:creationId xmlns:a16="http://schemas.microsoft.com/office/drawing/2014/main" id="{7A14E957-09A0-A845-8735-81EED0017510}"/>
              </a:ext>
            </a:extLst>
          </p:cNvPr>
          <p:cNvSpPr txBox="1">
            <a:spLocks/>
          </p:cNvSpPr>
          <p:nvPr/>
        </p:nvSpPr>
        <p:spPr>
          <a:xfrm>
            <a:off x="428625" y="500063"/>
            <a:ext cx="8229600" cy="725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cs-CZ" altLang="en-CZ" sz="2700" b="1" dirty="0">
                <a:solidFill>
                  <a:srgbClr val="C00000"/>
                </a:solidFill>
              </a:rPr>
              <a:t>Mole</a:t>
            </a:r>
            <a:r>
              <a:rPr lang="en-US" altLang="en-CZ" sz="2700" b="1" dirty="0">
                <a:solidFill>
                  <a:srgbClr val="C00000"/>
                </a:solidFill>
              </a:rPr>
              <a:t>k</a:t>
            </a:r>
            <a:r>
              <a:rPr lang="cs-CZ" altLang="en-CZ" sz="2700" b="1" dirty="0" err="1">
                <a:solidFill>
                  <a:srgbClr val="C00000"/>
                </a:solidFill>
              </a:rPr>
              <a:t>ulární</a:t>
            </a:r>
            <a:r>
              <a:rPr lang="cs-CZ" altLang="en-CZ" sz="2700" b="1" dirty="0">
                <a:solidFill>
                  <a:srgbClr val="C00000"/>
                </a:solidFill>
              </a:rPr>
              <a:t> epidemiologie nádorových onemocnění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ovéPole 7">
            <a:extLst>
              <a:ext uri="{FF2B5EF4-FFF2-40B4-BE49-F238E27FC236}">
                <a16:creationId xmlns:a16="http://schemas.microsoft.com/office/drawing/2014/main" id="{C276A57F-7065-BF41-99E3-6CBB034B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776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</a:t>
            </a:r>
            <a:r>
              <a:rPr lang="en-US" altLang="en-CZ" sz="1200">
                <a:solidFill>
                  <a:schemeClr val="bg1"/>
                </a:solidFill>
              </a:rPr>
              <a:t>27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EC74210-F84D-0A4C-98CC-59498B5E7B5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00063" y="428625"/>
            <a:ext cx="7772400" cy="1143000"/>
          </a:xfrm>
          <a:prstGeom prst="rect">
            <a:avLst/>
          </a:prstGeom>
        </p:spPr>
        <p:txBody>
          <a:bodyPr/>
          <a:lstStyle>
            <a:lvl1pPr defTabSz="9794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794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CZ" sz="3200" b="1">
                <a:solidFill>
                  <a:srgbClr val="C00000"/>
                </a:solidFill>
              </a:rPr>
              <a:t>Interakce molekul</a:t>
            </a:r>
            <a:r>
              <a:rPr lang="cs-CZ" altLang="en-CZ" sz="3200" b="1">
                <a:solidFill>
                  <a:srgbClr val="C00000"/>
                </a:solidFill>
              </a:rPr>
              <a:t>árních faktorů a prostředí</a:t>
            </a:r>
            <a:endParaRPr lang="en-US" altLang="en-CZ" sz="3200" b="1">
              <a:solidFill>
                <a:srgbClr val="C00000"/>
              </a:solidFill>
            </a:endParaRPr>
          </a:p>
        </p:txBody>
      </p:sp>
      <p:graphicFrame>
        <p:nvGraphicFramePr>
          <p:cNvPr id="45058" name="Object 3">
            <a:extLst>
              <a:ext uri="{FF2B5EF4-FFF2-40B4-BE49-F238E27FC236}">
                <a16:creationId xmlns:a16="http://schemas.microsoft.com/office/drawing/2014/main" id="{4E840935-63A6-A242-BF53-E9CC6D5E18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9250" y="1825625"/>
          <a:ext cx="12128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8" name="Image Document" r:id="rId5" imgW="5499100" imgH="2209800" progId="">
                  <p:embed/>
                </p:oleObj>
              </mc:Choice>
              <mc:Fallback>
                <p:oleObj name="Image Document" r:id="rId5" imgW="5499100" imgH="2209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1825625"/>
                        <a:ext cx="12128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64" name="Group 4">
            <a:extLst>
              <a:ext uri="{FF2B5EF4-FFF2-40B4-BE49-F238E27FC236}">
                <a16:creationId xmlns:a16="http://schemas.microsoft.com/office/drawing/2014/main" id="{6DA2D62F-4988-AB47-A21C-2EA4B922015D}"/>
              </a:ext>
            </a:extLst>
          </p:cNvPr>
          <p:cNvGrpSpPr>
            <a:grpSpLocks/>
          </p:cNvGrpSpPr>
          <p:nvPr/>
        </p:nvGrpSpPr>
        <p:grpSpPr bwMode="auto">
          <a:xfrm>
            <a:off x="2365375" y="1933575"/>
            <a:ext cx="304800" cy="1143000"/>
            <a:chOff x="1680" y="1056"/>
            <a:chExt cx="192" cy="720"/>
          </a:xfrm>
        </p:grpSpPr>
        <p:sp>
          <p:nvSpPr>
            <p:cNvPr id="45156" name="Line 5">
              <a:extLst>
                <a:ext uri="{FF2B5EF4-FFF2-40B4-BE49-F238E27FC236}">
                  <a16:creationId xmlns:a16="http://schemas.microsoft.com/office/drawing/2014/main" id="{A9FE2783-0A23-2249-9B3F-C1F197B42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96"/>
              <a:ext cx="0" cy="48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45157" name="AutoShape 6">
              <a:extLst>
                <a:ext uri="{FF2B5EF4-FFF2-40B4-BE49-F238E27FC236}">
                  <a16:creationId xmlns:a16="http://schemas.microsoft.com/office/drawing/2014/main" id="{4D9784E1-D896-6F4C-BDE0-3B8D435CB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056"/>
              <a:ext cx="192" cy="576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</p:grpSp>
      <p:grpSp>
        <p:nvGrpSpPr>
          <p:cNvPr id="45065" name="Group 7">
            <a:extLst>
              <a:ext uri="{FF2B5EF4-FFF2-40B4-BE49-F238E27FC236}">
                <a16:creationId xmlns:a16="http://schemas.microsoft.com/office/drawing/2014/main" id="{C1180495-D18D-8F42-B04D-232F0A7EE1A8}"/>
              </a:ext>
            </a:extLst>
          </p:cNvPr>
          <p:cNvGrpSpPr>
            <a:grpSpLocks/>
          </p:cNvGrpSpPr>
          <p:nvPr/>
        </p:nvGrpSpPr>
        <p:grpSpPr bwMode="auto">
          <a:xfrm>
            <a:off x="290513" y="1552575"/>
            <a:ext cx="1947862" cy="1890713"/>
            <a:chOff x="1680" y="960"/>
            <a:chExt cx="2352" cy="1776"/>
          </a:xfrm>
        </p:grpSpPr>
        <p:grpSp>
          <p:nvGrpSpPr>
            <p:cNvPr id="45094" name="Group 8">
              <a:extLst>
                <a:ext uri="{FF2B5EF4-FFF2-40B4-BE49-F238E27FC236}">
                  <a16:creationId xmlns:a16="http://schemas.microsoft.com/office/drawing/2014/main" id="{50569BE5-D136-C743-A60E-F4AB498A2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056"/>
              <a:ext cx="192" cy="720"/>
              <a:chOff x="1680" y="1056"/>
              <a:chExt cx="192" cy="720"/>
            </a:xfrm>
          </p:grpSpPr>
          <p:sp>
            <p:nvSpPr>
              <p:cNvPr id="45154" name="Line 9">
                <a:extLst>
                  <a:ext uri="{FF2B5EF4-FFF2-40B4-BE49-F238E27FC236}">
                    <a16:creationId xmlns:a16="http://schemas.microsoft.com/office/drawing/2014/main" id="{A1793FB0-CDEF-AF43-96E2-B0F1E6B40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55" name="AutoShape 10">
                <a:extLst>
                  <a:ext uri="{FF2B5EF4-FFF2-40B4-BE49-F238E27FC236}">
                    <a16:creationId xmlns:a16="http://schemas.microsoft.com/office/drawing/2014/main" id="{6FD74683-6191-0849-9C32-4F2861449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095" name="Group 11">
              <a:extLst>
                <a:ext uri="{FF2B5EF4-FFF2-40B4-BE49-F238E27FC236}">
                  <a16:creationId xmlns:a16="http://schemas.microsoft.com/office/drawing/2014/main" id="{4C7C8226-C944-0346-9A8B-942E1782D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008"/>
              <a:ext cx="192" cy="720"/>
              <a:chOff x="1680" y="1056"/>
              <a:chExt cx="192" cy="720"/>
            </a:xfrm>
          </p:grpSpPr>
          <p:sp>
            <p:nvSpPr>
              <p:cNvPr id="45152" name="Line 12">
                <a:extLst>
                  <a:ext uri="{FF2B5EF4-FFF2-40B4-BE49-F238E27FC236}">
                    <a16:creationId xmlns:a16="http://schemas.microsoft.com/office/drawing/2014/main" id="{E4812185-9431-5F49-A288-7E3A2A462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53" name="AutoShape 13">
                <a:extLst>
                  <a:ext uri="{FF2B5EF4-FFF2-40B4-BE49-F238E27FC236}">
                    <a16:creationId xmlns:a16="http://schemas.microsoft.com/office/drawing/2014/main" id="{100C041E-3C3F-2948-A3F1-ABF60E67E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096" name="Group 14">
              <a:extLst>
                <a:ext uri="{FF2B5EF4-FFF2-40B4-BE49-F238E27FC236}">
                  <a16:creationId xmlns:a16="http://schemas.microsoft.com/office/drawing/2014/main" id="{95ED9302-22C2-6343-ADC8-D4EA6BFF1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1584"/>
              <a:ext cx="192" cy="720"/>
              <a:chOff x="1680" y="1056"/>
              <a:chExt cx="192" cy="720"/>
            </a:xfrm>
          </p:grpSpPr>
          <p:sp>
            <p:nvSpPr>
              <p:cNvPr id="45150" name="Line 15">
                <a:extLst>
                  <a:ext uri="{FF2B5EF4-FFF2-40B4-BE49-F238E27FC236}">
                    <a16:creationId xmlns:a16="http://schemas.microsoft.com/office/drawing/2014/main" id="{A2E7A8ED-C096-8B4C-8747-4A2AB3D9F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51" name="AutoShape 16">
                <a:extLst>
                  <a:ext uri="{FF2B5EF4-FFF2-40B4-BE49-F238E27FC236}">
                    <a16:creationId xmlns:a16="http://schemas.microsoft.com/office/drawing/2014/main" id="{26557041-EF9B-324A-B448-A2D141D1A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097" name="Group 17">
              <a:extLst>
                <a:ext uri="{FF2B5EF4-FFF2-40B4-BE49-F238E27FC236}">
                  <a16:creationId xmlns:a16="http://schemas.microsoft.com/office/drawing/2014/main" id="{CD89D6E1-3084-D94D-A122-D21CF13221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056"/>
              <a:ext cx="192" cy="720"/>
              <a:chOff x="1680" y="1056"/>
              <a:chExt cx="192" cy="720"/>
            </a:xfrm>
          </p:grpSpPr>
          <p:sp>
            <p:nvSpPr>
              <p:cNvPr id="45148" name="Line 18">
                <a:extLst>
                  <a:ext uri="{FF2B5EF4-FFF2-40B4-BE49-F238E27FC236}">
                    <a16:creationId xmlns:a16="http://schemas.microsoft.com/office/drawing/2014/main" id="{BA83A077-1A12-1E46-ABB9-F319EE983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49" name="AutoShape 19">
                <a:extLst>
                  <a:ext uri="{FF2B5EF4-FFF2-40B4-BE49-F238E27FC236}">
                    <a16:creationId xmlns:a16="http://schemas.microsoft.com/office/drawing/2014/main" id="{A1B6ECD7-F7B1-E74D-BDDB-BF62CFB81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098" name="Group 20">
              <a:extLst>
                <a:ext uri="{FF2B5EF4-FFF2-40B4-BE49-F238E27FC236}">
                  <a16:creationId xmlns:a16="http://schemas.microsoft.com/office/drawing/2014/main" id="{DC0E6162-16C8-9A42-A221-DB443DEC0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440"/>
              <a:ext cx="192" cy="720"/>
              <a:chOff x="1680" y="1056"/>
              <a:chExt cx="192" cy="720"/>
            </a:xfrm>
          </p:grpSpPr>
          <p:sp>
            <p:nvSpPr>
              <p:cNvPr id="45146" name="Line 21">
                <a:extLst>
                  <a:ext uri="{FF2B5EF4-FFF2-40B4-BE49-F238E27FC236}">
                    <a16:creationId xmlns:a16="http://schemas.microsoft.com/office/drawing/2014/main" id="{FC698C34-CFB9-4242-B807-DC53D425A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47" name="AutoShape 22">
                <a:extLst>
                  <a:ext uri="{FF2B5EF4-FFF2-40B4-BE49-F238E27FC236}">
                    <a16:creationId xmlns:a16="http://schemas.microsoft.com/office/drawing/2014/main" id="{DF90CFE4-1F9A-214A-8DEB-73376BE6E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099" name="Group 23">
              <a:extLst>
                <a:ext uri="{FF2B5EF4-FFF2-40B4-BE49-F238E27FC236}">
                  <a16:creationId xmlns:a16="http://schemas.microsoft.com/office/drawing/2014/main" id="{D3417851-1ED4-864C-967D-D33EDAC2F2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960"/>
              <a:ext cx="192" cy="720"/>
              <a:chOff x="1680" y="1056"/>
              <a:chExt cx="192" cy="720"/>
            </a:xfrm>
          </p:grpSpPr>
          <p:sp>
            <p:nvSpPr>
              <p:cNvPr id="45144" name="Line 24">
                <a:extLst>
                  <a:ext uri="{FF2B5EF4-FFF2-40B4-BE49-F238E27FC236}">
                    <a16:creationId xmlns:a16="http://schemas.microsoft.com/office/drawing/2014/main" id="{7102D4B1-7CBD-AE4F-8D39-FA7B1FD9F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45" name="AutoShape 25">
                <a:extLst>
                  <a:ext uri="{FF2B5EF4-FFF2-40B4-BE49-F238E27FC236}">
                    <a16:creationId xmlns:a16="http://schemas.microsoft.com/office/drawing/2014/main" id="{FDAC5700-DB3D-A54E-816D-99CBB4E0B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100" name="Group 26">
              <a:extLst>
                <a:ext uri="{FF2B5EF4-FFF2-40B4-BE49-F238E27FC236}">
                  <a16:creationId xmlns:a16="http://schemas.microsoft.com/office/drawing/2014/main" id="{84A64DFA-0A49-EE47-ABCC-BFBF66E58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728"/>
              <a:ext cx="192" cy="720"/>
              <a:chOff x="1680" y="1056"/>
              <a:chExt cx="192" cy="720"/>
            </a:xfrm>
          </p:grpSpPr>
          <p:sp>
            <p:nvSpPr>
              <p:cNvPr id="45142" name="Line 27">
                <a:extLst>
                  <a:ext uri="{FF2B5EF4-FFF2-40B4-BE49-F238E27FC236}">
                    <a16:creationId xmlns:a16="http://schemas.microsoft.com/office/drawing/2014/main" id="{75C1BB87-9017-D64B-90F1-7F518EC7C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43" name="AutoShape 28">
                <a:extLst>
                  <a:ext uri="{FF2B5EF4-FFF2-40B4-BE49-F238E27FC236}">
                    <a16:creationId xmlns:a16="http://schemas.microsoft.com/office/drawing/2014/main" id="{1798830A-8ED3-CB41-8D19-D94482E7F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101" name="Group 29">
              <a:extLst>
                <a:ext uri="{FF2B5EF4-FFF2-40B4-BE49-F238E27FC236}">
                  <a16:creationId xmlns:a16="http://schemas.microsoft.com/office/drawing/2014/main" id="{BECB0499-55F5-7241-A7AB-785F674186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200"/>
              <a:ext cx="192" cy="720"/>
              <a:chOff x="1680" y="1056"/>
              <a:chExt cx="192" cy="720"/>
            </a:xfrm>
          </p:grpSpPr>
          <p:sp>
            <p:nvSpPr>
              <p:cNvPr id="45140" name="Line 30">
                <a:extLst>
                  <a:ext uri="{FF2B5EF4-FFF2-40B4-BE49-F238E27FC236}">
                    <a16:creationId xmlns:a16="http://schemas.microsoft.com/office/drawing/2014/main" id="{EA227BA3-EDAF-4B42-A5ED-5D58138D8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41" name="AutoShape 31">
                <a:extLst>
                  <a:ext uri="{FF2B5EF4-FFF2-40B4-BE49-F238E27FC236}">
                    <a16:creationId xmlns:a16="http://schemas.microsoft.com/office/drawing/2014/main" id="{49470A44-12FC-0242-A683-7882E806E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102" name="Group 32">
              <a:extLst>
                <a:ext uri="{FF2B5EF4-FFF2-40B4-BE49-F238E27FC236}">
                  <a16:creationId xmlns:a16="http://schemas.microsoft.com/office/drawing/2014/main" id="{27DFE84A-B75F-3A4D-82D7-3B4DA7043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344"/>
              <a:ext cx="192" cy="720"/>
              <a:chOff x="1680" y="1056"/>
              <a:chExt cx="192" cy="720"/>
            </a:xfrm>
          </p:grpSpPr>
          <p:sp>
            <p:nvSpPr>
              <p:cNvPr id="45138" name="Line 33">
                <a:extLst>
                  <a:ext uri="{FF2B5EF4-FFF2-40B4-BE49-F238E27FC236}">
                    <a16:creationId xmlns:a16="http://schemas.microsoft.com/office/drawing/2014/main" id="{7B0AD697-23D9-734A-AD8F-2816D70CF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39" name="AutoShape 34">
                <a:extLst>
                  <a:ext uri="{FF2B5EF4-FFF2-40B4-BE49-F238E27FC236}">
                    <a16:creationId xmlns:a16="http://schemas.microsoft.com/office/drawing/2014/main" id="{BC3E34C0-FC2F-8B43-981D-20BDBF26B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103" name="Group 35">
              <a:extLst>
                <a:ext uri="{FF2B5EF4-FFF2-40B4-BE49-F238E27FC236}">
                  <a16:creationId xmlns:a16="http://schemas.microsoft.com/office/drawing/2014/main" id="{521E87F0-750F-6644-8F47-457A00CAF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960"/>
              <a:ext cx="192" cy="720"/>
              <a:chOff x="1680" y="1056"/>
              <a:chExt cx="192" cy="720"/>
            </a:xfrm>
          </p:grpSpPr>
          <p:sp>
            <p:nvSpPr>
              <p:cNvPr id="45136" name="Line 36">
                <a:extLst>
                  <a:ext uri="{FF2B5EF4-FFF2-40B4-BE49-F238E27FC236}">
                    <a16:creationId xmlns:a16="http://schemas.microsoft.com/office/drawing/2014/main" id="{BA2D36CE-8C27-4F41-80E0-1AFE8F8F3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37" name="AutoShape 37">
                <a:extLst>
                  <a:ext uri="{FF2B5EF4-FFF2-40B4-BE49-F238E27FC236}">
                    <a16:creationId xmlns:a16="http://schemas.microsoft.com/office/drawing/2014/main" id="{4DCACF43-795A-954D-82B2-2697CBED8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104" name="Group 38">
              <a:extLst>
                <a:ext uri="{FF2B5EF4-FFF2-40B4-BE49-F238E27FC236}">
                  <a16:creationId xmlns:a16="http://schemas.microsoft.com/office/drawing/2014/main" id="{F25C7C32-F67C-1D40-A142-BB58120B1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152"/>
              <a:ext cx="192" cy="720"/>
              <a:chOff x="1680" y="1056"/>
              <a:chExt cx="192" cy="720"/>
            </a:xfrm>
          </p:grpSpPr>
          <p:sp>
            <p:nvSpPr>
              <p:cNvPr id="45134" name="Line 39">
                <a:extLst>
                  <a:ext uri="{FF2B5EF4-FFF2-40B4-BE49-F238E27FC236}">
                    <a16:creationId xmlns:a16="http://schemas.microsoft.com/office/drawing/2014/main" id="{87FCABC8-CCDE-574E-8733-EA24E1422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35" name="AutoShape 40">
                <a:extLst>
                  <a:ext uri="{FF2B5EF4-FFF2-40B4-BE49-F238E27FC236}">
                    <a16:creationId xmlns:a16="http://schemas.microsoft.com/office/drawing/2014/main" id="{D881083C-917A-2D4D-A8ED-07902AA1F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105" name="Group 41">
              <a:extLst>
                <a:ext uri="{FF2B5EF4-FFF2-40B4-BE49-F238E27FC236}">
                  <a16:creationId xmlns:a16="http://schemas.microsoft.com/office/drawing/2014/main" id="{0AF241AC-07F7-6244-9B55-6340B582E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248"/>
              <a:ext cx="192" cy="720"/>
              <a:chOff x="1680" y="1056"/>
              <a:chExt cx="192" cy="720"/>
            </a:xfrm>
          </p:grpSpPr>
          <p:sp>
            <p:nvSpPr>
              <p:cNvPr id="45132" name="Line 42">
                <a:extLst>
                  <a:ext uri="{FF2B5EF4-FFF2-40B4-BE49-F238E27FC236}">
                    <a16:creationId xmlns:a16="http://schemas.microsoft.com/office/drawing/2014/main" id="{167DAEFE-D06C-BE42-9A56-8A492B10A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33" name="AutoShape 43">
                <a:extLst>
                  <a:ext uri="{FF2B5EF4-FFF2-40B4-BE49-F238E27FC236}">
                    <a16:creationId xmlns:a16="http://schemas.microsoft.com/office/drawing/2014/main" id="{68960AB2-9FD2-9F4E-919D-3B1CB0E6D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106" name="Group 44">
              <a:extLst>
                <a:ext uri="{FF2B5EF4-FFF2-40B4-BE49-F238E27FC236}">
                  <a16:creationId xmlns:a16="http://schemas.microsoft.com/office/drawing/2014/main" id="{413BAA00-D7D5-5E4B-80E0-BD66BABA1A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584"/>
              <a:ext cx="192" cy="720"/>
              <a:chOff x="1680" y="1056"/>
              <a:chExt cx="192" cy="720"/>
            </a:xfrm>
          </p:grpSpPr>
          <p:sp>
            <p:nvSpPr>
              <p:cNvPr id="45130" name="Line 45">
                <a:extLst>
                  <a:ext uri="{FF2B5EF4-FFF2-40B4-BE49-F238E27FC236}">
                    <a16:creationId xmlns:a16="http://schemas.microsoft.com/office/drawing/2014/main" id="{509E8EDB-43D6-654D-876C-DC48F8D33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31" name="AutoShape 46">
                <a:extLst>
                  <a:ext uri="{FF2B5EF4-FFF2-40B4-BE49-F238E27FC236}">
                    <a16:creationId xmlns:a16="http://schemas.microsoft.com/office/drawing/2014/main" id="{9782ADA4-10C7-6244-A609-FB8392736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sp>
          <p:nvSpPr>
            <p:cNvPr id="45107" name="Freeform 47">
              <a:extLst>
                <a:ext uri="{FF2B5EF4-FFF2-40B4-BE49-F238E27FC236}">
                  <a16:creationId xmlns:a16="http://schemas.microsoft.com/office/drawing/2014/main" id="{E71F5710-5489-A948-905B-8813A415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728"/>
              <a:ext cx="1632" cy="1005"/>
            </a:xfrm>
            <a:custGeom>
              <a:avLst/>
              <a:gdLst>
                <a:gd name="T0" fmla="*/ 61 w 1709"/>
                <a:gd name="T1" fmla="*/ 755 h 1245"/>
                <a:gd name="T2" fmla="*/ 74 w 1709"/>
                <a:gd name="T3" fmla="*/ 538 h 1245"/>
                <a:gd name="T4" fmla="*/ 147 w 1709"/>
                <a:gd name="T5" fmla="*/ 434 h 1245"/>
                <a:gd name="T6" fmla="*/ 269 w 1709"/>
                <a:gd name="T7" fmla="*/ 299 h 1245"/>
                <a:gd name="T8" fmla="*/ 318 w 1709"/>
                <a:gd name="T9" fmla="*/ 176 h 1245"/>
                <a:gd name="T10" fmla="*/ 379 w 1709"/>
                <a:gd name="T11" fmla="*/ 31 h 1245"/>
                <a:gd name="T12" fmla="*/ 514 w 1709"/>
                <a:gd name="T13" fmla="*/ 0 h 1245"/>
                <a:gd name="T14" fmla="*/ 611 w 1709"/>
                <a:gd name="T15" fmla="*/ 10 h 1245"/>
                <a:gd name="T16" fmla="*/ 685 w 1709"/>
                <a:gd name="T17" fmla="*/ 52 h 1245"/>
                <a:gd name="T18" fmla="*/ 733 w 1709"/>
                <a:gd name="T19" fmla="*/ 114 h 1245"/>
                <a:gd name="T20" fmla="*/ 758 w 1709"/>
                <a:gd name="T21" fmla="*/ 144 h 1245"/>
                <a:gd name="T22" fmla="*/ 771 w 1709"/>
                <a:gd name="T23" fmla="*/ 176 h 1245"/>
                <a:gd name="T24" fmla="*/ 904 w 1709"/>
                <a:gd name="T25" fmla="*/ 248 h 1245"/>
                <a:gd name="T26" fmla="*/ 917 w 1709"/>
                <a:gd name="T27" fmla="*/ 434 h 1245"/>
                <a:gd name="T28" fmla="*/ 1382 w 1709"/>
                <a:gd name="T29" fmla="*/ 609 h 1245"/>
                <a:gd name="T30" fmla="*/ 1540 w 1709"/>
                <a:gd name="T31" fmla="*/ 703 h 1245"/>
                <a:gd name="T32" fmla="*/ 1601 w 1709"/>
                <a:gd name="T33" fmla="*/ 775 h 1245"/>
                <a:gd name="T34" fmla="*/ 1626 w 1709"/>
                <a:gd name="T35" fmla="*/ 806 h 1245"/>
                <a:gd name="T36" fmla="*/ 1589 w 1709"/>
                <a:gd name="T37" fmla="*/ 930 h 1245"/>
                <a:gd name="T38" fmla="*/ 1454 w 1709"/>
                <a:gd name="T39" fmla="*/ 971 h 1245"/>
                <a:gd name="T40" fmla="*/ 990 w 1709"/>
                <a:gd name="T41" fmla="*/ 951 h 1245"/>
                <a:gd name="T42" fmla="*/ 904 w 1709"/>
                <a:gd name="T43" fmla="*/ 910 h 1245"/>
                <a:gd name="T44" fmla="*/ 807 w 1709"/>
                <a:gd name="T45" fmla="*/ 837 h 1245"/>
                <a:gd name="T46" fmla="*/ 758 w 1709"/>
                <a:gd name="T47" fmla="*/ 816 h 1245"/>
                <a:gd name="T48" fmla="*/ 685 w 1709"/>
                <a:gd name="T49" fmla="*/ 775 h 1245"/>
                <a:gd name="T50" fmla="*/ 282 w 1709"/>
                <a:gd name="T51" fmla="*/ 785 h 1245"/>
                <a:gd name="T52" fmla="*/ 183 w 1709"/>
                <a:gd name="T53" fmla="*/ 796 h 1245"/>
                <a:gd name="T54" fmla="*/ 86 w 1709"/>
                <a:gd name="T55" fmla="*/ 816 h 1245"/>
                <a:gd name="T56" fmla="*/ 12 w 1709"/>
                <a:gd name="T57" fmla="*/ 848 h 1245"/>
                <a:gd name="T58" fmla="*/ 0 w 1709"/>
                <a:gd name="T59" fmla="*/ 816 h 1245"/>
                <a:gd name="T60" fmla="*/ 25 w 1709"/>
                <a:gd name="T61" fmla="*/ 785 h 1245"/>
                <a:gd name="T62" fmla="*/ 61 w 1709"/>
                <a:gd name="T63" fmla="*/ 755 h 12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09"/>
                <a:gd name="T97" fmla="*/ 0 h 1245"/>
                <a:gd name="T98" fmla="*/ 1709 w 1709"/>
                <a:gd name="T99" fmla="*/ 1245 h 12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09" h="1245">
                  <a:moveTo>
                    <a:pt x="64" y="935"/>
                  </a:moveTo>
                  <a:cubicBezTo>
                    <a:pt x="68" y="845"/>
                    <a:pt x="69" y="755"/>
                    <a:pt x="77" y="666"/>
                  </a:cubicBezTo>
                  <a:cubicBezTo>
                    <a:pt x="82" y="611"/>
                    <a:pt x="122" y="577"/>
                    <a:pt x="154" y="538"/>
                  </a:cubicBezTo>
                  <a:cubicBezTo>
                    <a:pt x="199" y="484"/>
                    <a:pt x="240" y="428"/>
                    <a:pt x="282" y="371"/>
                  </a:cubicBezTo>
                  <a:cubicBezTo>
                    <a:pt x="296" y="317"/>
                    <a:pt x="319" y="272"/>
                    <a:pt x="333" y="218"/>
                  </a:cubicBezTo>
                  <a:cubicBezTo>
                    <a:pt x="338" y="180"/>
                    <a:pt x="337" y="59"/>
                    <a:pt x="397" y="39"/>
                  </a:cubicBezTo>
                  <a:cubicBezTo>
                    <a:pt x="443" y="23"/>
                    <a:pt x="538" y="0"/>
                    <a:pt x="538" y="0"/>
                  </a:cubicBezTo>
                  <a:cubicBezTo>
                    <a:pt x="572" y="4"/>
                    <a:pt x="608" y="1"/>
                    <a:pt x="640" y="13"/>
                  </a:cubicBezTo>
                  <a:cubicBezTo>
                    <a:pt x="669" y="23"/>
                    <a:pt x="717" y="64"/>
                    <a:pt x="717" y="64"/>
                  </a:cubicBezTo>
                  <a:cubicBezTo>
                    <a:pt x="734" y="90"/>
                    <a:pt x="751" y="115"/>
                    <a:pt x="768" y="141"/>
                  </a:cubicBezTo>
                  <a:cubicBezTo>
                    <a:pt x="777" y="154"/>
                    <a:pt x="794" y="179"/>
                    <a:pt x="794" y="179"/>
                  </a:cubicBezTo>
                  <a:cubicBezTo>
                    <a:pt x="798" y="192"/>
                    <a:pt x="798" y="207"/>
                    <a:pt x="807" y="218"/>
                  </a:cubicBezTo>
                  <a:cubicBezTo>
                    <a:pt x="832" y="250"/>
                    <a:pt x="910" y="289"/>
                    <a:pt x="947" y="307"/>
                  </a:cubicBezTo>
                  <a:cubicBezTo>
                    <a:pt x="951" y="384"/>
                    <a:pt x="953" y="461"/>
                    <a:pt x="960" y="538"/>
                  </a:cubicBezTo>
                  <a:cubicBezTo>
                    <a:pt x="978" y="729"/>
                    <a:pt x="1312" y="737"/>
                    <a:pt x="1447" y="755"/>
                  </a:cubicBezTo>
                  <a:cubicBezTo>
                    <a:pt x="1501" y="796"/>
                    <a:pt x="1557" y="833"/>
                    <a:pt x="1613" y="871"/>
                  </a:cubicBezTo>
                  <a:cubicBezTo>
                    <a:pt x="1643" y="892"/>
                    <a:pt x="1656" y="930"/>
                    <a:pt x="1677" y="960"/>
                  </a:cubicBezTo>
                  <a:cubicBezTo>
                    <a:pt x="1686" y="973"/>
                    <a:pt x="1703" y="999"/>
                    <a:pt x="1703" y="999"/>
                  </a:cubicBezTo>
                  <a:cubicBezTo>
                    <a:pt x="1695" y="1067"/>
                    <a:pt x="1709" y="1107"/>
                    <a:pt x="1664" y="1152"/>
                  </a:cubicBezTo>
                  <a:cubicBezTo>
                    <a:pt x="1629" y="1187"/>
                    <a:pt x="1523" y="1203"/>
                    <a:pt x="1523" y="1203"/>
                  </a:cubicBezTo>
                  <a:cubicBezTo>
                    <a:pt x="1361" y="1198"/>
                    <a:pt x="1185" y="1245"/>
                    <a:pt x="1037" y="1178"/>
                  </a:cubicBezTo>
                  <a:cubicBezTo>
                    <a:pt x="842" y="1090"/>
                    <a:pt x="1091" y="1171"/>
                    <a:pt x="947" y="1127"/>
                  </a:cubicBezTo>
                  <a:cubicBezTo>
                    <a:pt x="911" y="1099"/>
                    <a:pt x="881" y="1064"/>
                    <a:pt x="845" y="1037"/>
                  </a:cubicBezTo>
                  <a:cubicBezTo>
                    <a:pt x="830" y="1026"/>
                    <a:pt x="810" y="1022"/>
                    <a:pt x="794" y="1011"/>
                  </a:cubicBezTo>
                  <a:cubicBezTo>
                    <a:pt x="711" y="952"/>
                    <a:pt x="798" y="988"/>
                    <a:pt x="717" y="960"/>
                  </a:cubicBezTo>
                  <a:cubicBezTo>
                    <a:pt x="576" y="964"/>
                    <a:pt x="436" y="966"/>
                    <a:pt x="295" y="973"/>
                  </a:cubicBezTo>
                  <a:cubicBezTo>
                    <a:pt x="260" y="975"/>
                    <a:pt x="226" y="980"/>
                    <a:pt x="192" y="986"/>
                  </a:cubicBezTo>
                  <a:cubicBezTo>
                    <a:pt x="158" y="992"/>
                    <a:pt x="90" y="1011"/>
                    <a:pt x="90" y="1011"/>
                  </a:cubicBezTo>
                  <a:cubicBezTo>
                    <a:pt x="84" y="1015"/>
                    <a:pt x="28" y="1057"/>
                    <a:pt x="13" y="1050"/>
                  </a:cubicBezTo>
                  <a:cubicBezTo>
                    <a:pt x="1" y="1044"/>
                    <a:pt x="4" y="1024"/>
                    <a:pt x="0" y="1011"/>
                  </a:cubicBezTo>
                  <a:cubicBezTo>
                    <a:pt x="9" y="998"/>
                    <a:pt x="14" y="983"/>
                    <a:pt x="26" y="973"/>
                  </a:cubicBezTo>
                  <a:cubicBezTo>
                    <a:pt x="72" y="936"/>
                    <a:pt x="64" y="986"/>
                    <a:pt x="64" y="935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grpSp>
          <p:nvGrpSpPr>
            <p:cNvPr id="45108" name="Group 48">
              <a:extLst>
                <a:ext uri="{FF2B5EF4-FFF2-40B4-BE49-F238E27FC236}">
                  <a16:creationId xmlns:a16="http://schemas.microsoft.com/office/drawing/2014/main" id="{C22056A5-EEE5-A34A-A688-F847A0056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200"/>
              <a:ext cx="192" cy="720"/>
              <a:chOff x="1680" y="1056"/>
              <a:chExt cx="192" cy="720"/>
            </a:xfrm>
          </p:grpSpPr>
          <p:sp>
            <p:nvSpPr>
              <p:cNvPr id="45128" name="Line 49">
                <a:extLst>
                  <a:ext uri="{FF2B5EF4-FFF2-40B4-BE49-F238E27FC236}">
                    <a16:creationId xmlns:a16="http://schemas.microsoft.com/office/drawing/2014/main" id="{3C85DDB9-5938-4C41-8271-CDEB26025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29" name="AutoShape 50">
                <a:extLst>
                  <a:ext uri="{FF2B5EF4-FFF2-40B4-BE49-F238E27FC236}">
                    <a16:creationId xmlns:a16="http://schemas.microsoft.com/office/drawing/2014/main" id="{9488882D-E33E-4D47-B10A-D01D20DB6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109" name="Group 51">
              <a:extLst>
                <a:ext uri="{FF2B5EF4-FFF2-40B4-BE49-F238E27FC236}">
                  <a16:creationId xmlns:a16="http://schemas.microsoft.com/office/drawing/2014/main" id="{B4A2A685-3094-004F-BC6B-0310F8B1E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056"/>
              <a:ext cx="192" cy="720"/>
              <a:chOff x="1680" y="1056"/>
              <a:chExt cx="192" cy="720"/>
            </a:xfrm>
          </p:grpSpPr>
          <p:sp>
            <p:nvSpPr>
              <p:cNvPr id="45126" name="Line 52">
                <a:extLst>
                  <a:ext uri="{FF2B5EF4-FFF2-40B4-BE49-F238E27FC236}">
                    <a16:creationId xmlns:a16="http://schemas.microsoft.com/office/drawing/2014/main" id="{6CFF5326-7DE9-4C48-B184-465CF5FB2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27" name="AutoShape 53">
                <a:extLst>
                  <a:ext uri="{FF2B5EF4-FFF2-40B4-BE49-F238E27FC236}">
                    <a16:creationId xmlns:a16="http://schemas.microsoft.com/office/drawing/2014/main" id="{3735318A-FE2A-A449-B435-6E75017F3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110" name="Group 54">
              <a:extLst>
                <a:ext uri="{FF2B5EF4-FFF2-40B4-BE49-F238E27FC236}">
                  <a16:creationId xmlns:a16="http://schemas.microsoft.com/office/drawing/2014/main" id="{F26C9260-28FA-2A47-9792-5AC7CB00EC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152"/>
              <a:ext cx="192" cy="720"/>
              <a:chOff x="1680" y="1056"/>
              <a:chExt cx="192" cy="720"/>
            </a:xfrm>
          </p:grpSpPr>
          <p:sp>
            <p:nvSpPr>
              <p:cNvPr id="45124" name="Line 55">
                <a:extLst>
                  <a:ext uri="{FF2B5EF4-FFF2-40B4-BE49-F238E27FC236}">
                    <a16:creationId xmlns:a16="http://schemas.microsoft.com/office/drawing/2014/main" id="{96899549-2C92-BA43-A673-51C20D65F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25" name="AutoShape 56">
                <a:extLst>
                  <a:ext uri="{FF2B5EF4-FFF2-40B4-BE49-F238E27FC236}">
                    <a16:creationId xmlns:a16="http://schemas.microsoft.com/office/drawing/2014/main" id="{C0CADA2B-03BE-B642-B55F-09EF9D2BF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111" name="Group 57">
              <a:extLst>
                <a:ext uri="{FF2B5EF4-FFF2-40B4-BE49-F238E27FC236}">
                  <a16:creationId xmlns:a16="http://schemas.microsoft.com/office/drawing/2014/main" id="{D374F2B0-7AEA-3D43-9E06-6ECA907300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536"/>
              <a:ext cx="192" cy="720"/>
              <a:chOff x="1680" y="1056"/>
              <a:chExt cx="192" cy="720"/>
            </a:xfrm>
          </p:grpSpPr>
          <p:sp>
            <p:nvSpPr>
              <p:cNvPr id="45122" name="Line 58">
                <a:extLst>
                  <a:ext uri="{FF2B5EF4-FFF2-40B4-BE49-F238E27FC236}">
                    <a16:creationId xmlns:a16="http://schemas.microsoft.com/office/drawing/2014/main" id="{854EF596-A8FB-444E-A98C-55B683341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23" name="AutoShape 59">
                <a:extLst>
                  <a:ext uri="{FF2B5EF4-FFF2-40B4-BE49-F238E27FC236}">
                    <a16:creationId xmlns:a16="http://schemas.microsoft.com/office/drawing/2014/main" id="{91FFA79F-F30D-E041-BF0A-9FBCE42CE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112" name="Group 60">
              <a:extLst>
                <a:ext uri="{FF2B5EF4-FFF2-40B4-BE49-F238E27FC236}">
                  <a16:creationId xmlns:a16="http://schemas.microsoft.com/office/drawing/2014/main" id="{21877DA0-BE45-4340-A750-F5F3B76A8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920"/>
              <a:ext cx="192" cy="720"/>
              <a:chOff x="1680" y="1056"/>
              <a:chExt cx="192" cy="720"/>
            </a:xfrm>
          </p:grpSpPr>
          <p:sp>
            <p:nvSpPr>
              <p:cNvPr id="45120" name="Line 61">
                <a:extLst>
                  <a:ext uri="{FF2B5EF4-FFF2-40B4-BE49-F238E27FC236}">
                    <a16:creationId xmlns:a16="http://schemas.microsoft.com/office/drawing/2014/main" id="{07F66264-6DA0-F845-8F28-FADD1269E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21" name="AutoShape 62">
                <a:extLst>
                  <a:ext uri="{FF2B5EF4-FFF2-40B4-BE49-F238E27FC236}">
                    <a16:creationId xmlns:a16="http://schemas.microsoft.com/office/drawing/2014/main" id="{5674C542-E7A0-AF45-92FB-913AF9BC9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pic>
          <p:nvPicPr>
            <p:cNvPr id="45113" name="Picture 63" descr="an02542_">
              <a:extLst>
                <a:ext uri="{FF2B5EF4-FFF2-40B4-BE49-F238E27FC236}">
                  <a16:creationId xmlns:a16="http://schemas.microsoft.com/office/drawing/2014/main" id="{BEA42827-1CF7-7D48-A526-786E3F2D2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160"/>
              <a:ext cx="28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114" name="Group 64">
              <a:extLst>
                <a:ext uri="{FF2B5EF4-FFF2-40B4-BE49-F238E27FC236}">
                  <a16:creationId xmlns:a16="http://schemas.microsoft.com/office/drawing/2014/main" id="{E3FC46FB-BA69-DE49-98DE-209F55FEC9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016"/>
              <a:ext cx="192" cy="720"/>
              <a:chOff x="1680" y="1056"/>
              <a:chExt cx="192" cy="720"/>
            </a:xfrm>
          </p:grpSpPr>
          <p:sp>
            <p:nvSpPr>
              <p:cNvPr id="45118" name="Line 65">
                <a:extLst>
                  <a:ext uri="{FF2B5EF4-FFF2-40B4-BE49-F238E27FC236}">
                    <a16:creationId xmlns:a16="http://schemas.microsoft.com/office/drawing/2014/main" id="{C048AF04-3C98-244B-AF85-48F75BDB0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19" name="AutoShape 66">
                <a:extLst>
                  <a:ext uri="{FF2B5EF4-FFF2-40B4-BE49-F238E27FC236}">
                    <a16:creationId xmlns:a16="http://schemas.microsoft.com/office/drawing/2014/main" id="{07CC69C5-053F-0C4D-AE07-49175B16B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  <p:grpSp>
          <p:nvGrpSpPr>
            <p:cNvPr id="45115" name="Group 67">
              <a:extLst>
                <a:ext uri="{FF2B5EF4-FFF2-40B4-BE49-F238E27FC236}">
                  <a16:creationId xmlns:a16="http://schemas.microsoft.com/office/drawing/2014/main" id="{FDCF67AF-2171-D148-9082-0B8DCB41B9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776"/>
              <a:ext cx="192" cy="720"/>
              <a:chOff x="1680" y="1056"/>
              <a:chExt cx="192" cy="720"/>
            </a:xfrm>
          </p:grpSpPr>
          <p:sp>
            <p:nvSpPr>
              <p:cNvPr id="45116" name="Line 68">
                <a:extLst>
                  <a:ext uri="{FF2B5EF4-FFF2-40B4-BE49-F238E27FC236}">
                    <a16:creationId xmlns:a16="http://schemas.microsoft.com/office/drawing/2014/main" id="{F8CAA71D-412A-3B47-A68B-597841B18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45117" name="AutoShape 69">
                <a:extLst>
                  <a:ext uri="{FF2B5EF4-FFF2-40B4-BE49-F238E27FC236}">
                    <a16:creationId xmlns:a16="http://schemas.microsoft.com/office/drawing/2014/main" id="{20E75B06-83F5-6A4E-91F4-AB2AFD178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Z" altLang="en-CZ"/>
              </a:p>
            </p:txBody>
          </p:sp>
        </p:grpSp>
      </p:grpSp>
      <p:grpSp>
        <p:nvGrpSpPr>
          <p:cNvPr id="45066" name="Group 70">
            <a:extLst>
              <a:ext uri="{FF2B5EF4-FFF2-40B4-BE49-F238E27FC236}">
                <a16:creationId xmlns:a16="http://schemas.microsoft.com/office/drawing/2014/main" id="{1A656ECE-CD73-F345-9D17-697F14F37CD5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2660650"/>
            <a:ext cx="463550" cy="658813"/>
            <a:chOff x="4080" y="1776"/>
            <a:chExt cx="1536" cy="2496"/>
          </a:xfrm>
        </p:grpSpPr>
        <p:sp>
          <p:nvSpPr>
            <p:cNvPr id="45076" name="Oval 71">
              <a:extLst>
                <a:ext uri="{FF2B5EF4-FFF2-40B4-BE49-F238E27FC236}">
                  <a16:creationId xmlns:a16="http://schemas.microsoft.com/office/drawing/2014/main" id="{683164BA-9DB2-C743-AB06-ABFC883824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47564">
              <a:off x="3840" y="2640"/>
              <a:ext cx="2016" cy="7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77" name="Freeform 72">
              <a:extLst>
                <a:ext uri="{FF2B5EF4-FFF2-40B4-BE49-F238E27FC236}">
                  <a16:creationId xmlns:a16="http://schemas.microsoft.com/office/drawing/2014/main" id="{A2D66947-68F5-1342-8B6F-E3BC3D112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3352"/>
              <a:ext cx="288" cy="12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78" name="Freeform 73">
              <a:extLst>
                <a:ext uri="{FF2B5EF4-FFF2-40B4-BE49-F238E27FC236}">
                  <a16:creationId xmlns:a16="http://schemas.microsoft.com/office/drawing/2014/main" id="{9B56E0A9-C003-C84D-A5C4-668432977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976"/>
              <a:ext cx="288" cy="240"/>
            </a:xfrm>
            <a:custGeom>
              <a:avLst/>
              <a:gdLst>
                <a:gd name="T0" fmla="*/ 288 w 288"/>
                <a:gd name="T1" fmla="*/ 208 h 120"/>
                <a:gd name="T2" fmla="*/ 192 w 288"/>
                <a:gd name="T3" fmla="*/ 208 h 120"/>
                <a:gd name="T4" fmla="*/ 96 w 288"/>
                <a:gd name="T5" fmla="*/ 16 h 120"/>
                <a:gd name="T6" fmla="*/ 0 w 288"/>
                <a:gd name="T7" fmla="*/ 112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79" name="Freeform 74">
              <a:extLst>
                <a:ext uri="{FF2B5EF4-FFF2-40B4-BE49-F238E27FC236}">
                  <a16:creationId xmlns:a16="http://schemas.microsoft.com/office/drawing/2014/main" id="{188F8EAA-1748-3745-8F9F-30A7379C5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2736"/>
              <a:ext cx="288" cy="240"/>
            </a:xfrm>
            <a:custGeom>
              <a:avLst/>
              <a:gdLst>
                <a:gd name="T0" fmla="*/ 288 w 288"/>
                <a:gd name="T1" fmla="*/ 208 h 120"/>
                <a:gd name="T2" fmla="*/ 192 w 288"/>
                <a:gd name="T3" fmla="*/ 208 h 120"/>
                <a:gd name="T4" fmla="*/ 96 w 288"/>
                <a:gd name="T5" fmla="*/ 16 h 120"/>
                <a:gd name="T6" fmla="*/ 0 w 288"/>
                <a:gd name="T7" fmla="*/ 112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80" name="Freeform 75">
              <a:extLst>
                <a:ext uri="{FF2B5EF4-FFF2-40B4-BE49-F238E27FC236}">
                  <a16:creationId xmlns:a16="http://schemas.microsoft.com/office/drawing/2014/main" id="{81036474-69E2-CB4F-978F-FD32C1AE7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2584"/>
              <a:ext cx="288" cy="12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81" name="Freeform 76">
              <a:extLst>
                <a:ext uri="{FF2B5EF4-FFF2-40B4-BE49-F238E27FC236}">
                  <a16:creationId xmlns:a16="http://schemas.microsoft.com/office/drawing/2014/main" id="{2BE9564E-FC9F-C344-AE42-5DF451CF2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3600"/>
              <a:ext cx="288" cy="240"/>
            </a:xfrm>
            <a:custGeom>
              <a:avLst/>
              <a:gdLst>
                <a:gd name="T0" fmla="*/ 288 w 288"/>
                <a:gd name="T1" fmla="*/ 208 h 120"/>
                <a:gd name="T2" fmla="*/ 192 w 288"/>
                <a:gd name="T3" fmla="*/ 208 h 120"/>
                <a:gd name="T4" fmla="*/ 96 w 288"/>
                <a:gd name="T5" fmla="*/ 16 h 120"/>
                <a:gd name="T6" fmla="*/ 0 w 288"/>
                <a:gd name="T7" fmla="*/ 112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82" name="Freeform 77">
              <a:extLst>
                <a:ext uri="{FF2B5EF4-FFF2-40B4-BE49-F238E27FC236}">
                  <a16:creationId xmlns:a16="http://schemas.microsoft.com/office/drawing/2014/main" id="{ACFE2252-9534-AA4B-9A61-83C1D99121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80" y="2832"/>
              <a:ext cx="288" cy="12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83" name="Freeform 78">
              <a:extLst>
                <a:ext uri="{FF2B5EF4-FFF2-40B4-BE49-F238E27FC236}">
                  <a16:creationId xmlns:a16="http://schemas.microsoft.com/office/drawing/2014/main" id="{AF24F3FF-4F64-DC49-8D6A-C12F8D094A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28" y="2456"/>
              <a:ext cx="288" cy="240"/>
            </a:xfrm>
            <a:custGeom>
              <a:avLst/>
              <a:gdLst>
                <a:gd name="T0" fmla="*/ 288 w 288"/>
                <a:gd name="T1" fmla="*/ 208 h 120"/>
                <a:gd name="T2" fmla="*/ 192 w 288"/>
                <a:gd name="T3" fmla="*/ 208 h 120"/>
                <a:gd name="T4" fmla="*/ 96 w 288"/>
                <a:gd name="T5" fmla="*/ 16 h 120"/>
                <a:gd name="T6" fmla="*/ 0 w 288"/>
                <a:gd name="T7" fmla="*/ 112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84" name="Freeform 79">
              <a:extLst>
                <a:ext uri="{FF2B5EF4-FFF2-40B4-BE49-F238E27FC236}">
                  <a16:creationId xmlns:a16="http://schemas.microsoft.com/office/drawing/2014/main" id="{94777F52-4A0D-B945-A56A-8A7C989A7B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28" y="2216"/>
              <a:ext cx="288" cy="240"/>
            </a:xfrm>
            <a:custGeom>
              <a:avLst/>
              <a:gdLst>
                <a:gd name="T0" fmla="*/ 288 w 288"/>
                <a:gd name="T1" fmla="*/ 208 h 120"/>
                <a:gd name="T2" fmla="*/ 192 w 288"/>
                <a:gd name="T3" fmla="*/ 208 h 120"/>
                <a:gd name="T4" fmla="*/ 96 w 288"/>
                <a:gd name="T5" fmla="*/ 16 h 120"/>
                <a:gd name="T6" fmla="*/ 0 w 288"/>
                <a:gd name="T7" fmla="*/ 112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85" name="Freeform 80">
              <a:extLst>
                <a:ext uri="{FF2B5EF4-FFF2-40B4-BE49-F238E27FC236}">
                  <a16:creationId xmlns:a16="http://schemas.microsoft.com/office/drawing/2014/main" id="{9CBB3BBF-167B-664D-8361-7C5526C54B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64" y="2352"/>
              <a:ext cx="288" cy="12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86" name="Freeform 81">
              <a:extLst>
                <a:ext uri="{FF2B5EF4-FFF2-40B4-BE49-F238E27FC236}">
                  <a16:creationId xmlns:a16="http://schemas.microsoft.com/office/drawing/2014/main" id="{172BE8EA-4C0F-0549-B370-201DB290D5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84" y="3168"/>
              <a:ext cx="288" cy="144"/>
            </a:xfrm>
            <a:custGeom>
              <a:avLst/>
              <a:gdLst>
                <a:gd name="T0" fmla="*/ 288 w 288"/>
                <a:gd name="T1" fmla="*/ 125 h 120"/>
                <a:gd name="T2" fmla="*/ 192 w 288"/>
                <a:gd name="T3" fmla="*/ 125 h 120"/>
                <a:gd name="T4" fmla="*/ 96 w 288"/>
                <a:gd name="T5" fmla="*/ 10 h 120"/>
                <a:gd name="T6" fmla="*/ 0 w 288"/>
                <a:gd name="T7" fmla="*/ 67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87" name="Freeform 82">
              <a:extLst>
                <a:ext uri="{FF2B5EF4-FFF2-40B4-BE49-F238E27FC236}">
                  <a16:creationId xmlns:a16="http://schemas.microsoft.com/office/drawing/2014/main" id="{A374B0E9-32D3-FE4E-999C-D55896E01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920"/>
              <a:ext cx="192" cy="336"/>
            </a:xfrm>
            <a:custGeom>
              <a:avLst/>
              <a:gdLst>
                <a:gd name="T0" fmla="*/ 192 w 288"/>
                <a:gd name="T1" fmla="*/ 291 h 120"/>
                <a:gd name="T2" fmla="*/ 128 w 288"/>
                <a:gd name="T3" fmla="*/ 291 h 120"/>
                <a:gd name="T4" fmla="*/ 64 w 288"/>
                <a:gd name="T5" fmla="*/ 22 h 120"/>
                <a:gd name="T6" fmla="*/ 0 w 288"/>
                <a:gd name="T7" fmla="*/ 157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88" name="Freeform 83">
              <a:extLst>
                <a:ext uri="{FF2B5EF4-FFF2-40B4-BE49-F238E27FC236}">
                  <a16:creationId xmlns:a16="http://schemas.microsoft.com/office/drawing/2014/main" id="{9FB7CD01-7C6E-BB4E-A6A1-546C5F29BF46}"/>
                </a:ext>
              </a:extLst>
            </p:cNvPr>
            <p:cNvSpPr>
              <a:spLocks/>
            </p:cNvSpPr>
            <p:nvPr/>
          </p:nvSpPr>
          <p:spPr bwMode="auto">
            <a:xfrm rot="5203883" flipH="1">
              <a:off x="5004" y="3588"/>
              <a:ext cx="168" cy="384"/>
            </a:xfrm>
            <a:custGeom>
              <a:avLst/>
              <a:gdLst>
                <a:gd name="T0" fmla="*/ 168 w 288"/>
                <a:gd name="T1" fmla="*/ 333 h 120"/>
                <a:gd name="T2" fmla="*/ 112 w 288"/>
                <a:gd name="T3" fmla="*/ 333 h 120"/>
                <a:gd name="T4" fmla="*/ 56 w 288"/>
                <a:gd name="T5" fmla="*/ 26 h 120"/>
                <a:gd name="T6" fmla="*/ 0 w 288"/>
                <a:gd name="T7" fmla="*/ 179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89" name="Freeform 84">
              <a:extLst>
                <a:ext uri="{FF2B5EF4-FFF2-40B4-BE49-F238E27FC236}">
                  <a16:creationId xmlns:a16="http://schemas.microsoft.com/office/drawing/2014/main" id="{C3A49DD6-1A4B-8C44-86A5-CF935822B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3360"/>
              <a:ext cx="288" cy="144"/>
            </a:xfrm>
            <a:custGeom>
              <a:avLst/>
              <a:gdLst>
                <a:gd name="T0" fmla="*/ 288 w 288"/>
                <a:gd name="T1" fmla="*/ 125 h 120"/>
                <a:gd name="T2" fmla="*/ 192 w 288"/>
                <a:gd name="T3" fmla="*/ 125 h 120"/>
                <a:gd name="T4" fmla="*/ 96 w 288"/>
                <a:gd name="T5" fmla="*/ 10 h 120"/>
                <a:gd name="T6" fmla="*/ 0 w 288"/>
                <a:gd name="T7" fmla="*/ 67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90" name="Freeform 85">
              <a:extLst>
                <a:ext uri="{FF2B5EF4-FFF2-40B4-BE49-F238E27FC236}">
                  <a16:creationId xmlns:a16="http://schemas.microsoft.com/office/drawing/2014/main" id="{AB0092C0-9CBB-3D47-B0AC-105A796D4D9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24" y="3936"/>
              <a:ext cx="288" cy="240"/>
            </a:xfrm>
            <a:custGeom>
              <a:avLst/>
              <a:gdLst>
                <a:gd name="T0" fmla="*/ 288 w 288"/>
                <a:gd name="T1" fmla="*/ 208 h 120"/>
                <a:gd name="T2" fmla="*/ 192 w 288"/>
                <a:gd name="T3" fmla="*/ 208 h 120"/>
                <a:gd name="T4" fmla="*/ 96 w 288"/>
                <a:gd name="T5" fmla="*/ 16 h 120"/>
                <a:gd name="T6" fmla="*/ 0 w 288"/>
                <a:gd name="T7" fmla="*/ 112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91" name="Freeform 86">
              <a:extLst>
                <a:ext uri="{FF2B5EF4-FFF2-40B4-BE49-F238E27FC236}">
                  <a16:creationId xmlns:a16="http://schemas.microsoft.com/office/drawing/2014/main" id="{5FCD6666-B178-8340-9E55-A5B805466B4F}"/>
                </a:ext>
              </a:extLst>
            </p:cNvPr>
            <p:cNvSpPr>
              <a:spLocks/>
            </p:cNvSpPr>
            <p:nvPr/>
          </p:nvSpPr>
          <p:spPr bwMode="auto">
            <a:xfrm rot="5203883">
              <a:off x="4485" y="4104"/>
              <a:ext cx="288" cy="48"/>
            </a:xfrm>
            <a:custGeom>
              <a:avLst/>
              <a:gdLst>
                <a:gd name="T0" fmla="*/ 288 w 288"/>
                <a:gd name="T1" fmla="*/ 42 h 120"/>
                <a:gd name="T2" fmla="*/ 192 w 288"/>
                <a:gd name="T3" fmla="*/ 42 h 120"/>
                <a:gd name="T4" fmla="*/ 96 w 288"/>
                <a:gd name="T5" fmla="*/ 3 h 120"/>
                <a:gd name="T6" fmla="*/ 0 w 288"/>
                <a:gd name="T7" fmla="*/ 22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92" name="Freeform 87">
              <a:extLst>
                <a:ext uri="{FF2B5EF4-FFF2-40B4-BE49-F238E27FC236}">
                  <a16:creationId xmlns:a16="http://schemas.microsoft.com/office/drawing/2014/main" id="{A8A71B16-7CEC-DB4E-B3F6-DA9A7D9B177D}"/>
                </a:ext>
              </a:extLst>
            </p:cNvPr>
            <p:cNvSpPr>
              <a:spLocks/>
            </p:cNvSpPr>
            <p:nvPr/>
          </p:nvSpPr>
          <p:spPr bwMode="auto">
            <a:xfrm rot="1656259" flipH="1" flipV="1">
              <a:off x="4752" y="3888"/>
              <a:ext cx="240" cy="192"/>
            </a:xfrm>
            <a:custGeom>
              <a:avLst/>
              <a:gdLst>
                <a:gd name="T0" fmla="*/ 240 w 288"/>
                <a:gd name="T1" fmla="*/ 166 h 120"/>
                <a:gd name="T2" fmla="*/ 160 w 288"/>
                <a:gd name="T3" fmla="*/ 166 h 120"/>
                <a:gd name="T4" fmla="*/ 80 w 288"/>
                <a:gd name="T5" fmla="*/ 13 h 120"/>
                <a:gd name="T6" fmla="*/ 0 w 288"/>
                <a:gd name="T7" fmla="*/ 9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  <p:sp>
          <p:nvSpPr>
            <p:cNvPr id="45093" name="Freeform 88">
              <a:extLst>
                <a:ext uri="{FF2B5EF4-FFF2-40B4-BE49-F238E27FC236}">
                  <a16:creationId xmlns:a16="http://schemas.microsoft.com/office/drawing/2014/main" id="{7049A4C3-C473-6543-8036-C40DB29A3277}"/>
                </a:ext>
              </a:extLst>
            </p:cNvPr>
            <p:cNvSpPr>
              <a:spLocks/>
            </p:cNvSpPr>
            <p:nvPr/>
          </p:nvSpPr>
          <p:spPr bwMode="auto">
            <a:xfrm rot="17315186" flipV="1">
              <a:off x="4980" y="1860"/>
              <a:ext cx="288" cy="12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Z" altLang="en-CZ"/>
            </a:p>
          </p:txBody>
        </p:sp>
      </p:grpSp>
      <p:sp>
        <p:nvSpPr>
          <p:cNvPr id="45067" name="Text Box 89">
            <a:extLst>
              <a:ext uri="{FF2B5EF4-FFF2-40B4-BE49-F238E27FC236}">
                <a16:creationId xmlns:a16="http://schemas.microsoft.com/office/drawing/2014/main" id="{8104C4C1-6E33-5B43-80B3-45E80BDC7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3373438"/>
            <a:ext cx="206216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341" tIns="42670" rIns="85341" bIns="42670">
            <a:spAutoFit/>
          </a:bodyPr>
          <a:lstStyle>
            <a:lvl1pPr defTabSz="85407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85407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Z" sz="2600">
                <a:solidFill>
                  <a:schemeClr val="bg1"/>
                </a:solidFill>
                <a:latin typeface="Tahoma" panose="020B0604030504040204" pitchFamily="34" charset="0"/>
              </a:rPr>
              <a:t>Environment</a:t>
            </a:r>
          </a:p>
        </p:txBody>
      </p:sp>
      <p:sp>
        <p:nvSpPr>
          <p:cNvPr id="45068" name="Rectangle 90">
            <a:extLst>
              <a:ext uri="{FF2B5EF4-FFF2-40B4-BE49-F238E27FC236}">
                <a16:creationId xmlns:a16="http://schemas.microsoft.com/office/drawing/2014/main" id="{9A64C944-F25E-2942-8CDD-A5AE15A70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498850"/>
            <a:ext cx="222408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341" tIns="42670" rIns="85341" bIns="42670">
            <a:spAutoFit/>
          </a:bodyPr>
          <a:lstStyle>
            <a:lvl1pPr defTabSz="85407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85407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Z" sz="2600">
                <a:solidFill>
                  <a:schemeClr val="bg1"/>
                </a:solidFill>
                <a:latin typeface="Tahoma" panose="020B0604030504040204" pitchFamily="34" charset="0"/>
              </a:rPr>
              <a:t>Susceptibility </a:t>
            </a:r>
          </a:p>
          <a:p>
            <a:r>
              <a:rPr lang="en-US" altLang="en-CZ" sz="2600">
                <a:solidFill>
                  <a:schemeClr val="bg1"/>
                </a:solidFill>
                <a:latin typeface="Tahoma" panose="020B0604030504040204" pitchFamily="34" charset="0"/>
              </a:rPr>
              <a:t>     genes</a:t>
            </a:r>
          </a:p>
        </p:txBody>
      </p:sp>
      <p:pic>
        <p:nvPicPr>
          <p:cNvPr id="45069" name="Picture 91" descr="dna">
            <a:extLst>
              <a:ext uri="{FF2B5EF4-FFF2-40B4-BE49-F238E27FC236}">
                <a16:creationId xmlns:a16="http://schemas.microsoft.com/office/drawing/2014/main" id="{A83CDC64-DDD6-BC43-B538-04712D35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1679575"/>
            <a:ext cx="78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Line 92">
            <a:extLst>
              <a:ext uri="{FF2B5EF4-FFF2-40B4-BE49-F238E27FC236}">
                <a16:creationId xmlns:a16="http://schemas.microsoft.com/office/drawing/2014/main" id="{096F91FB-6A6C-B14E-B1FE-1C10A0717C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0" y="2357438"/>
            <a:ext cx="3071813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CZ"/>
          </a:p>
        </p:txBody>
      </p:sp>
      <p:sp>
        <p:nvSpPr>
          <p:cNvPr id="45071" name="Line 93">
            <a:extLst>
              <a:ext uri="{FF2B5EF4-FFF2-40B4-BE49-F238E27FC236}">
                <a16:creationId xmlns:a16="http://schemas.microsoft.com/office/drawing/2014/main" id="{78DA5945-4E76-F242-BE9D-DF7BD95266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0" y="2736850"/>
            <a:ext cx="1392238" cy="6207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CZ"/>
          </a:p>
        </p:txBody>
      </p:sp>
      <p:pic>
        <p:nvPicPr>
          <p:cNvPr id="45072" name="Picture 94" descr="HH">
            <a:extLst>
              <a:ext uri="{FF2B5EF4-FFF2-40B4-BE49-F238E27FC236}">
                <a16:creationId xmlns:a16="http://schemas.microsoft.com/office/drawing/2014/main" id="{1268D675-E850-7246-9CD2-63AC06F7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CCCC99"/>
              </a:clrFrom>
              <a:clrTo>
                <a:srgbClr val="CCCC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214813"/>
            <a:ext cx="239553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 Box 95">
            <a:extLst>
              <a:ext uri="{FF2B5EF4-FFF2-40B4-BE49-F238E27FC236}">
                <a16:creationId xmlns:a16="http://schemas.microsoft.com/office/drawing/2014/main" id="{164C6D2F-51EB-1741-B8C5-C46E25F25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5843588"/>
            <a:ext cx="1660525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Outbreaks</a:t>
            </a:r>
          </a:p>
        </p:txBody>
      </p:sp>
      <p:sp>
        <p:nvSpPr>
          <p:cNvPr id="45074" name="Line 96">
            <a:extLst>
              <a:ext uri="{FF2B5EF4-FFF2-40B4-BE49-F238E27FC236}">
                <a16:creationId xmlns:a16="http://schemas.microsoft.com/office/drawing/2014/main" id="{B217402B-876C-5D42-B790-9A53AAA61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5" y="3000375"/>
            <a:ext cx="0" cy="10382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CZ"/>
          </a:p>
        </p:txBody>
      </p:sp>
      <p:sp>
        <p:nvSpPr>
          <p:cNvPr id="45075" name="Line 93">
            <a:extLst>
              <a:ext uri="{FF2B5EF4-FFF2-40B4-BE49-F238E27FC236}">
                <a16:creationId xmlns:a16="http://schemas.microsoft.com/office/drawing/2014/main" id="{AAE9963D-2012-B147-842E-539DBACF0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0" y="2428875"/>
            <a:ext cx="857250" cy="10715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ovéPole 33">
            <a:extLst>
              <a:ext uri="{FF2B5EF4-FFF2-40B4-BE49-F238E27FC236}">
                <a16:creationId xmlns:a16="http://schemas.microsoft.com/office/drawing/2014/main" id="{F76E882C-6BB2-8649-8C80-C3FD0B684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28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47109" name="TextovéPole 4">
            <a:extLst>
              <a:ext uri="{FF2B5EF4-FFF2-40B4-BE49-F238E27FC236}">
                <a16:creationId xmlns:a16="http://schemas.microsoft.com/office/drawing/2014/main" id="{2EC799E4-DD0A-8844-A602-2A92AE94A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14375"/>
            <a:ext cx="7974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800" b="1">
                <a:solidFill>
                  <a:srgbClr val="C00000"/>
                </a:solidFill>
              </a:rPr>
              <a:t>Molekulární epidemiologie nádorových onemocnění</a:t>
            </a:r>
          </a:p>
        </p:txBody>
      </p:sp>
      <p:sp>
        <p:nvSpPr>
          <p:cNvPr id="47110" name="TextovéPole 5">
            <a:extLst>
              <a:ext uri="{FF2B5EF4-FFF2-40B4-BE49-F238E27FC236}">
                <a16:creationId xmlns:a16="http://schemas.microsoft.com/office/drawing/2014/main" id="{762192B3-E436-524F-8DF6-825F7494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857375"/>
            <a:ext cx="76263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cs-CZ" altLang="en-CZ"/>
              <a:t>Markery expozice (např. přitomnost onkogenního viru)</a:t>
            </a:r>
          </a:p>
          <a:p>
            <a:pPr>
              <a:buFontTx/>
              <a:buAutoNum type="arabicPeriod"/>
            </a:pPr>
            <a:r>
              <a:rPr lang="cs-CZ" altLang="en-CZ"/>
              <a:t>Markery dávky (např. titr viru)</a:t>
            </a:r>
          </a:p>
          <a:p>
            <a:pPr>
              <a:buFontTx/>
              <a:buAutoNum type="arabicPeriod"/>
            </a:pPr>
            <a:r>
              <a:rPr lang="cs-CZ" altLang="en-CZ"/>
              <a:t>Markery interní dávky (např. množství DNA aduktů s karcinogenem)</a:t>
            </a:r>
          </a:p>
          <a:p>
            <a:pPr>
              <a:buFontTx/>
              <a:buAutoNum type="arabicPeriod"/>
            </a:pPr>
            <a:r>
              <a:rPr lang="cs-CZ" altLang="en-CZ"/>
              <a:t>Markery biologicky účinné dávky (např. somatické mutace p53)</a:t>
            </a:r>
          </a:p>
          <a:p>
            <a:pPr>
              <a:buFontTx/>
              <a:buAutoNum type="arabicPeriod"/>
            </a:pPr>
            <a:r>
              <a:rPr lang="cs-CZ" altLang="en-CZ"/>
              <a:t>Markery strukturního a funkčního poškození (např. chromozomální aberace)</a:t>
            </a:r>
          </a:p>
          <a:p>
            <a:pPr>
              <a:buFontTx/>
              <a:buAutoNum type="arabicPeriod"/>
            </a:pPr>
            <a:r>
              <a:rPr lang="cs-CZ" altLang="en-CZ"/>
              <a:t>Markery vnímavosti (např. SNP genů metabolických enzymů)</a:t>
            </a:r>
          </a:p>
          <a:p>
            <a:pPr>
              <a:buFontTx/>
              <a:buAutoNum type="arabicPeriod"/>
            </a:pPr>
            <a:r>
              <a:rPr lang="cs-CZ" altLang="en-CZ"/>
              <a:t>Diagnostické markery</a:t>
            </a:r>
          </a:p>
          <a:p>
            <a:pPr>
              <a:buFontTx/>
              <a:buAutoNum type="arabicPeriod"/>
            </a:pPr>
            <a:r>
              <a:rPr lang="cs-CZ" altLang="en-CZ"/>
              <a:t>Prognostické a prediktivní markery</a:t>
            </a:r>
          </a:p>
          <a:p>
            <a:pPr>
              <a:buFontTx/>
              <a:buAutoNum type="arabicPeriod"/>
            </a:pPr>
            <a:endParaRPr lang="cs-CZ" altLang="en-CZ"/>
          </a:p>
        </p:txBody>
      </p:sp>
      <p:sp>
        <p:nvSpPr>
          <p:cNvPr id="47111" name="TextovéPole 6">
            <a:extLst>
              <a:ext uri="{FF2B5EF4-FFF2-40B4-BE49-F238E27FC236}">
                <a16:creationId xmlns:a16="http://schemas.microsoft.com/office/drawing/2014/main" id="{7C3999C6-68B5-AB4B-8136-4F4DF369C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357313"/>
            <a:ext cx="866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/>
              <a:t>Kategorie markerů používaných v epidemiologických studiích nádorových onemocnění:</a:t>
            </a:r>
          </a:p>
        </p:txBody>
      </p:sp>
      <p:pic>
        <p:nvPicPr>
          <p:cNvPr id="47112" name="Picture 2">
            <a:extLst>
              <a:ext uri="{FF2B5EF4-FFF2-40B4-BE49-F238E27FC236}">
                <a16:creationId xmlns:a16="http://schemas.microsoft.com/office/drawing/2014/main" id="{C1CAAEFC-007B-DB42-A5C4-1806C1ACA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857625"/>
            <a:ext cx="31432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ovéPole 4">
            <a:extLst>
              <a:ext uri="{FF2B5EF4-FFF2-40B4-BE49-F238E27FC236}">
                <a16:creationId xmlns:a16="http://schemas.microsoft.com/office/drawing/2014/main" id="{25613539-6609-B44F-B9BB-101B04236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</a:t>
            </a:r>
            <a:r>
              <a:rPr lang="en-US" altLang="en-CZ" sz="1200">
                <a:solidFill>
                  <a:schemeClr val="bg1"/>
                </a:solidFill>
              </a:rPr>
              <a:t>3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271257E1-F9E8-6742-AA77-11C3194DF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en-US" altLang="en-CZ"/>
              <a:t>John Snow and the Pump Handle</a:t>
            </a: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EAFFE613-2307-4F44-A2DD-794DE0314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0"/>
            <a:ext cx="419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CZ" sz="3200" dirty="0"/>
              <a:t>John Snow and cholera in 1854 London </a:t>
            </a:r>
            <a:r>
              <a:rPr lang="en-US" altLang="en-CZ" sz="3200" dirty="0">
                <a:hlinkClick r:id="rId4"/>
              </a:rPr>
              <a:t>http://www.ph.ucla.edu/epi/snow.html</a:t>
            </a:r>
            <a:endParaRPr lang="en-US" altLang="en-CZ" sz="3200" dirty="0"/>
          </a:p>
        </p:txBody>
      </p:sp>
      <p:pic>
        <p:nvPicPr>
          <p:cNvPr id="16391" name="Picture 4" descr="pumphandle">
            <a:extLst>
              <a:ext uri="{FF2B5EF4-FFF2-40B4-BE49-F238E27FC236}">
                <a16:creationId xmlns:a16="http://schemas.microsoft.com/office/drawing/2014/main" id="{6427222A-D3E3-2843-9161-387E0038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8100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D:\文献\ppt\pic\Image Library\20053UK USA\pump2.JPG">
            <a:extLst>
              <a:ext uri="{FF2B5EF4-FFF2-40B4-BE49-F238E27FC236}">
                <a16:creationId xmlns:a16="http://schemas.microsoft.com/office/drawing/2014/main" id="{89CC6980-FFB0-E949-A6AC-B39AB523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4750"/>
            <a:ext cx="3571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88553639-D6CA-0C49-96B6-CEA48629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Z" altLang="en-CZ"/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7330B73D-2A27-8545-AEEF-B7B5A178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1719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Z" altLang="en-CZ"/>
          </a:p>
        </p:txBody>
      </p:sp>
      <p:sp>
        <p:nvSpPr>
          <p:cNvPr id="48133" name="TextovéPole 10">
            <a:extLst>
              <a:ext uri="{FF2B5EF4-FFF2-40B4-BE49-F238E27FC236}">
                <a16:creationId xmlns:a16="http://schemas.microsoft.com/office/drawing/2014/main" id="{7E25F756-019A-D644-82F5-E63BB76AD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581775"/>
            <a:ext cx="811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29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5BD21A-EB53-AB45-B97E-60C6013E9DD0}"/>
              </a:ext>
            </a:extLst>
          </p:cNvPr>
          <p:cNvSpPr txBox="1"/>
          <p:nvPr/>
        </p:nvSpPr>
        <p:spPr>
          <a:xfrm>
            <a:off x="500063" y="714375"/>
            <a:ext cx="7974012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800" b="1">
                <a:solidFill>
                  <a:srgbClr val="C00000"/>
                </a:solidFill>
              </a:rPr>
              <a:t>Molekulární epidemiologie nádorových onemocnění</a:t>
            </a:r>
          </a:p>
          <a:p>
            <a:r>
              <a:rPr lang="cs-CZ" altLang="en-CZ" sz="2400" b="1"/>
              <a:t>Markery expozice – Příklad HPV a karcinomu děložního hrdla</a:t>
            </a:r>
          </a:p>
        </p:txBody>
      </p:sp>
      <p:pic>
        <p:nvPicPr>
          <p:cNvPr id="48136" name="Picture 1">
            <a:extLst>
              <a:ext uri="{FF2B5EF4-FFF2-40B4-BE49-F238E27FC236}">
                <a16:creationId xmlns:a16="http://schemas.microsoft.com/office/drawing/2014/main" id="{1230613E-FB98-AD4F-AC22-A9F26F5B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857625"/>
            <a:ext cx="3429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ovéPole 12">
            <a:extLst>
              <a:ext uri="{FF2B5EF4-FFF2-40B4-BE49-F238E27FC236}">
                <a16:creationId xmlns:a16="http://schemas.microsoft.com/office/drawing/2014/main" id="{584DDB40-A91A-EA42-8B5C-D26288E7F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000250"/>
            <a:ext cx="79946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/>
              <a:t>100 podtypů HPV, a pouze limitovaný počet má onkogenní potenciál</a:t>
            </a:r>
          </a:p>
          <a:p>
            <a:r>
              <a:rPr lang="cs-CZ" altLang="en-CZ"/>
              <a:t>Vybrané podtypy HPV jsou asociovány s dlaždicobuněčným karcinomem, </a:t>
            </a:r>
          </a:p>
          <a:p>
            <a:r>
              <a:rPr lang="cs-CZ" altLang="en-CZ"/>
              <a:t>adenokarcinomem, dysplazii cervixu  penisu, anu, vaginy, a vulvy.</a:t>
            </a:r>
          </a:p>
          <a:p>
            <a:r>
              <a:rPr lang="cs-CZ" altLang="en-CZ"/>
              <a:t>HPV je detekován v 95</a:t>
            </a:r>
            <a:r>
              <a:rPr lang="en-US" altLang="en-CZ"/>
              <a:t>%</a:t>
            </a:r>
            <a:r>
              <a:rPr lang="cs-CZ" altLang="en-CZ"/>
              <a:t> až </a:t>
            </a:r>
            <a:r>
              <a:rPr lang="en-US" altLang="en-CZ"/>
              <a:t>100% </a:t>
            </a:r>
            <a:r>
              <a:rPr lang="cs-CZ" altLang="en-CZ"/>
              <a:t> vzorků cervikálního karcinomu -</a:t>
            </a:r>
            <a:r>
              <a:rPr lang="en-US" altLang="en-CZ"/>
              <a:t>&gt;</a:t>
            </a:r>
            <a:endParaRPr lang="cs-CZ" altLang="en-CZ"/>
          </a:p>
          <a:p>
            <a:r>
              <a:rPr lang="cs-CZ" altLang="en-CZ"/>
              <a:t>a stal se tak „nutnou příčinou“ nádorů děložního hrdla.</a:t>
            </a:r>
            <a:endParaRPr lang="en-US" altLang="en-CZ"/>
          </a:p>
          <a:p>
            <a:r>
              <a:rPr lang="cs-CZ" altLang="en-CZ"/>
              <a:t>Ženy s vyšším počtem kopií HPV viru v cervikální tkáni více rizikové (</a:t>
            </a:r>
            <a:r>
              <a:rPr lang="cs-CZ" altLang="en-CZ" b="1"/>
              <a:t>marker dávky).</a:t>
            </a:r>
          </a:p>
          <a:p>
            <a:endParaRPr lang="cs-CZ" altLang="en-CZ"/>
          </a:p>
        </p:txBody>
      </p:sp>
      <p:sp>
        <p:nvSpPr>
          <p:cNvPr id="48138" name="TextovéPole 13">
            <a:extLst>
              <a:ext uri="{FF2B5EF4-FFF2-40B4-BE49-F238E27FC236}">
                <a16:creationId xmlns:a16="http://schemas.microsoft.com/office/drawing/2014/main" id="{4DB1B564-BF24-C74A-9F34-C7E1F2EF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286250"/>
            <a:ext cx="40878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/>
              <a:t>Virapap (OR, </a:t>
            </a:r>
            <a:r>
              <a:rPr lang="cs-CZ" altLang="en-CZ" b="1"/>
              <a:t>6.3</a:t>
            </a:r>
            <a:r>
              <a:rPr lang="en-US" altLang="en-CZ" b="1"/>
              <a:t>;</a:t>
            </a:r>
            <a:r>
              <a:rPr lang="en-US" altLang="en-CZ"/>
              <a:t> 95% CI, 3.4-11.6) </a:t>
            </a:r>
            <a:endParaRPr lang="cs-CZ" altLang="en-CZ"/>
          </a:p>
          <a:p>
            <a:endParaRPr lang="en-US" altLang="en-CZ"/>
          </a:p>
          <a:p>
            <a:r>
              <a:rPr lang="cs-CZ" altLang="en-CZ"/>
              <a:t>Southernuv přenos</a:t>
            </a:r>
            <a:r>
              <a:rPr lang="en-US" altLang="en-CZ"/>
              <a:t> (OR, </a:t>
            </a:r>
            <a:r>
              <a:rPr lang="en-US" altLang="en-CZ" b="1"/>
              <a:t>16.3</a:t>
            </a:r>
            <a:r>
              <a:rPr lang="en-US" altLang="en-CZ"/>
              <a:t>; CI 7.7-34.4)</a:t>
            </a:r>
            <a:endParaRPr lang="cs-CZ" altLang="en-CZ"/>
          </a:p>
          <a:p>
            <a:endParaRPr lang="en-US" altLang="en-CZ"/>
          </a:p>
          <a:p>
            <a:r>
              <a:rPr lang="cs-CZ" altLang="en-CZ"/>
              <a:t>PCR</a:t>
            </a:r>
            <a:r>
              <a:rPr lang="en-US" altLang="en-CZ"/>
              <a:t> (OR, </a:t>
            </a:r>
            <a:r>
              <a:rPr lang="en-US" altLang="en-CZ" b="1"/>
              <a:t>24.3;</a:t>
            </a:r>
            <a:r>
              <a:rPr lang="en-US" altLang="en-CZ"/>
              <a:t> CI, 14.4-41.0)</a:t>
            </a:r>
            <a:endParaRPr lang="cs-CZ" altLang="en-CZ"/>
          </a:p>
        </p:txBody>
      </p:sp>
      <p:sp>
        <p:nvSpPr>
          <p:cNvPr id="17" name="Šipka dolů 16">
            <a:extLst>
              <a:ext uri="{FF2B5EF4-FFF2-40B4-BE49-F238E27FC236}">
                <a16:creationId xmlns:a16="http://schemas.microsoft.com/office/drawing/2014/main" id="{378150E9-23AD-9642-A1BD-E501B87616A8}"/>
              </a:ext>
            </a:extLst>
          </p:cNvPr>
          <p:cNvSpPr/>
          <p:nvPr/>
        </p:nvSpPr>
        <p:spPr>
          <a:xfrm>
            <a:off x="428625" y="4143375"/>
            <a:ext cx="214313" cy="18573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8140" name="TextovéPole 14">
            <a:extLst>
              <a:ext uri="{FF2B5EF4-FFF2-40B4-BE49-F238E27FC236}">
                <a16:creationId xmlns:a16="http://schemas.microsoft.com/office/drawing/2014/main" id="{6822C85E-AE93-064D-B13D-C756AF8F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6143625"/>
            <a:ext cx="526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/>
              <a:t>Nutnost citlivých molekulárně biologických metod</a:t>
            </a:r>
            <a:r>
              <a:rPr lang="en-US" altLang="en-CZ" b="1"/>
              <a:t>!!!!</a:t>
            </a:r>
            <a:endParaRPr lang="cs-CZ" altLang="en-CZ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94">
            <a:extLst>
              <a:ext uri="{FF2B5EF4-FFF2-40B4-BE49-F238E27FC236}">
                <a16:creationId xmlns:a16="http://schemas.microsoft.com/office/drawing/2014/main" id="{D4844C76-F52E-0144-92B2-743D5B6A0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88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Z" altLang="en-CZ"/>
          </a:p>
        </p:txBody>
      </p:sp>
      <p:sp>
        <p:nvSpPr>
          <p:cNvPr id="50181" name="TextovéPole 13">
            <a:extLst>
              <a:ext uri="{FF2B5EF4-FFF2-40B4-BE49-F238E27FC236}">
                <a16:creationId xmlns:a16="http://schemas.microsoft.com/office/drawing/2014/main" id="{AA6FB5D4-6359-9C41-8D1C-3D40AEF48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30</a:t>
            </a:r>
            <a:endParaRPr lang="cs-CZ" altLang="en-CZ" sz="1200">
              <a:solidFill>
                <a:schemeClr val="bg1"/>
              </a:solidFill>
            </a:endParaRPr>
          </a:p>
        </p:txBody>
      </p:sp>
      <p:pic>
        <p:nvPicPr>
          <p:cNvPr id="50183" name="Picture 1">
            <a:extLst>
              <a:ext uri="{FF2B5EF4-FFF2-40B4-BE49-F238E27FC236}">
                <a16:creationId xmlns:a16="http://schemas.microsoft.com/office/drawing/2014/main" id="{C082D205-0A65-4A4F-AE49-A4B6A3B6B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25"/>
            <a:ext cx="27813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4113CA6-2B8D-0E43-8066-FBB2EFD71248}"/>
              </a:ext>
            </a:extLst>
          </p:cNvPr>
          <p:cNvSpPr txBox="1"/>
          <p:nvPr/>
        </p:nvSpPr>
        <p:spPr>
          <a:xfrm>
            <a:off x="500063" y="714375"/>
            <a:ext cx="7974012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800" b="1">
                <a:solidFill>
                  <a:srgbClr val="C00000"/>
                </a:solidFill>
              </a:rPr>
              <a:t>Molekulární epidemiologie nádorových onemocnění</a:t>
            </a:r>
          </a:p>
          <a:p>
            <a:r>
              <a:rPr lang="cs-CZ" altLang="en-CZ" sz="2400" b="1"/>
              <a:t>Markery expozice – Příklad HPV a karcinomu děložního hrdla</a:t>
            </a:r>
          </a:p>
        </p:txBody>
      </p:sp>
      <p:sp>
        <p:nvSpPr>
          <p:cNvPr id="50185" name="Text Box 4">
            <a:extLst>
              <a:ext uri="{FF2B5EF4-FFF2-40B4-BE49-F238E27FC236}">
                <a16:creationId xmlns:a16="http://schemas.microsoft.com/office/drawing/2014/main" id="{B84A1AC1-472B-D148-A7A4-C5B05096D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286375"/>
            <a:ext cx="6372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CZ" sz="2000" u="sng"/>
              <a:t>Virové onkoproteiny E6, E7</a:t>
            </a:r>
            <a:r>
              <a:rPr lang="cs-CZ" altLang="en-CZ" sz="2000"/>
              <a:t>: stimulují proliferaci, inhibují apoptózu, zvyšují replikační potenciál,  mění morfologii buněk, indukují maligní fenotyp</a:t>
            </a:r>
          </a:p>
        </p:txBody>
      </p:sp>
      <p:graphicFrame>
        <p:nvGraphicFramePr>
          <p:cNvPr id="50178" name="Object 2">
            <a:extLst>
              <a:ext uri="{FF2B5EF4-FFF2-40B4-BE49-F238E27FC236}">
                <a16:creationId xmlns:a16="http://schemas.microsoft.com/office/drawing/2014/main" id="{F8DC14E4-E7BD-0D42-9491-136B397286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1875" y="2071688"/>
          <a:ext cx="5176838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Image" r:id="rId5" imgW="5981700" imgH="2997200" progId="">
                  <p:embed/>
                </p:oleObj>
              </mc:Choice>
              <mc:Fallback>
                <p:oleObj name="Image" r:id="rId5" imgW="5981700" imgH="2997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071688"/>
                        <a:ext cx="5176838" cy="259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ovéPole 14">
            <a:extLst>
              <a:ext uri="{FF2B5EF4-FFF2-40B4-BE49-F238E27FC236}">
                <a16:creationId xmlns:a16="http://schemas.microsoft.com/office/drawing/2014/main" id="{C716F3D4-18BB-304F-9FFA-EE1DB6270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3</a:t>
            </a:r>
            <a:r>
              <a:rPr lang="en-US" altLang="en-CZ" sz="1200">
                <a:solidFill>
                  <a:schemeClr val="bg1"/>
                </a:solidFill>
              </a:rPr>
              <a:t>1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C8E0B6-F4D0-B04C-B25F-AC95E962CA6E}"/>
              </a:ext>
            </a:extLst>
          </p:cNvPr>
          <p:cNvSpPr txBox="1"/>
          <p:nvPr/>
        </p:nvSpPr>
        <p:spPr>
          <a:xfrm>
            <a:off x="500063" y="714375"/>
            <a:ext cx="7974012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800" b="1">
                <a:solidFill>
                  <a:srgbClr val="C00000"/>
                </a:solidFill>
              </a:rPr>
              <a:t>Molekulární epidemiologie nádorových onemocnění</a:t>
            </a:r>
          </a:p>
          <a:p>
            <a:r>
              <a:rPr lang="cs-CZ" altLang="en-CZ" sz="2400" b="1"/>
              <a:t>Markery biologicky účinné dávky - somatické mutace</a:t>
            </a:r>
          </a:p>
        </p:txBody>
      </p:sp>
      <p:sp>
        <p:nvSpPr>
          <p:cNvPr id="51206" name="TextovéPole 5">
            <a:extLst>
              <a:ext uri="{FF2B5EF4-FFF2-40B4-BE49-F238E27FC236}">
                <a16:creationId xmlns:a16="http://schemas.microsoft.com/office/drawing/2014/main" id="{EDEB7530-5B40-4C4B-B077-FC0E288DE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928813"/>
            <a:ext cx="8277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 i="1"/>
              <a:t>Ultrafialové záření indukuje mutace p53 a nádory kůže</a:t>
            </a:r>
          </a:p>
          <a:p>
            <a:r>
              <a:rPr lang="cs-CZ" altLang="en-CZ"/>
              <a:t>Klasická epidemiologie již dávno asociovala sluneční záření z nádory kůže, molekulární </a:t>
            </a:r>
          </a:p>
          <a:p>
            <a:r>
              <a:rPr lang="cs-CZ" altLang="en-CZ"/>
              <a:t>epidemiologie identifikovala specifické vlnové délky slunečního záření, které jsou</a:t>
            </a:r>
          </a:p>
          <a:p>
            <a:r>
              <a:rPr lang="cs-CZ" altLang="en-CZ"/>
              <a:t>karcinogenní (290-320 nm – UVB) a vedou k mutacím nádorového supresoru p53</a:t>
            </a:r>
          </a:p>
        </p:txBody>
      </p:sp>
      <p:pic>
        <p:nvPicPr>
          <p:cNvPr id="51207" name="Picture 1">
            <a:extLst>
              <a:ext uri="{FF2B5EF4-FFF2-40B4-BE49-F238E27FC236}">
                <a16:creationId xmlns:a16="http://schemas.microsoft.com/office/drawing/2014/main" id="{02DC8C1E-C395-9A46-B919-57629F23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14750"/>
            <a:ext cx="29527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2">
            <a:extLst>
              <a:ext uri="{FF2B5EF4-FFF2-40B4-BE49-F238E27FC236}">
                <a16:creationId xmlns:a16="http://schemas.microsoft.com/office/drawing/2014/main" id="{36339D37-5752-824B-BDFE-3C38EF211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714750"/>
            <a:ext cx="20431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ovéPole 9">
            <a:extLst>
              <a:ext uri="{FF2B5EF4-FFF2-40B4-BE49-F238E27FC236}">
                <a16:creationId xmlns:a16="http://schemas.microsoft.com/office/drawing/2014/main" id="{47BDAFA4-2376-7143-A572-7C5949A3C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3</a:t>
            </a:r>
            <a:r>
              <a:rPr lang="en-US" altLang="en-CZ" sz="1200">
                <a:solidFill>
                  <a:schemeClr val="bg1"/>
                </a:solidFill>
              </a:rPr>
              <a:t>2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8870291-FDFB-FC4F-A303-E1D886D6485F}"/>
              </a:ext>
            </a:extLst>
          </p:cNvPr>
          <p:cNvSpPr txBox="1"/>
          <p:nvPr/>
        </p:nvSpPr>
        <p:spPr>
          <a:xfrm>
            <a:off x="500063" y="714375"/>
            <a:ext cx="7974012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800" b="1">
                <a:solidFill>
                  <a:srgbClr val="C00000"/>
                </a:solidFill>
              </a:rPr>
              <a:t>Molekulární epidemiologie nádorových onemocnění</a:t>
            </a:r>
          </a:p>
          <a:p>
            <a:r>
              <a:rPr lang="cs-CZ" altLang="en-CZ" sz="2400" b="1"/>
              <a:t>Markery biologicky účinné dávky - somatické mutace</a:t>
            </a:r>
          </a:p>
        </p:txBody>
      </p:sp>
      <p:sp>
        <p:nvSpPr>
          <p:cNvPr id="52230" name="TextovéPole 6">
            <a:extLst>
              <a:ext uri="{FF2B5EF4-FFF2-40B4-BE49-F238E27FC236}">
                <a16:creationId xmlns:a16="http://schemas.microsoft.com/office/drawing/2014/main" id="{3D8B795D-3EFD-E248-88C6-B8BACA198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14500"/>
            <a:ext cx="87804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/>
              <a:t>Aflatoxin, hepatitidy a hepatocelulární karcinom</a:t>
            </a:r>
          </a:p>
          <a:p>
            <a:r>
              <a:rPr lang="cs-CZ" altLang="en-CZ"/>
              <a:t>Nejrizikovější faktory pro hepatocelulární karcinom jsou expozice aflatoxinu, hepatitida </a:t>
            </a:r>
          </a:p>
          <a:p>
            <a:r>
              <a:rPr lang="cs-CZ" altLang="en-CZ"/>
              <a:t>B nebo C a alkohol. Aflatoxin je mykotoxin objevující se v kontaminovaných potravinách jako</a:t>
            </a:r>
          </a:p>
          <a:p>
            <a:r>
              <a:rPr lang="cs-CZ" altLang="en-CZ"/>
              <a:t>jsou ořechy, buráky, kukuřice a další. Af</a:t>
            </a:r>
            <a:r>
              <a:rPr lang="en-US" altLang="en-CZ"/>
              <a:t>l</a:t>
            </a:r>
            <a:r>
              <a:rPr lang="cs-CZ" altLang="en-CZ"/>
              <a:t>atoxin tvoří adukty s DNA v moči a séru, které slouží </a:t>
            </a:r>
          </a:p>
          <a:p>
            <a:r>
              <a:rPr lang="cs-CZ" altLang="en-CZ"/>
              <a:t>jako biomarkery biologicky účinné dávky v epidemiologických studiích. Prospektivní studie </a:t>
            </a:r>
          </a:p>
          <a:p>
            <a:r>
              <a:rPr lang="cs-CZ" altLang="en-CZ"/>
              <a:t>							ukazují, že se hladiny</a:t>
            </a:r>
          </a:p>
          <a:p>
            <a:r>
              <a:rPr lang="cs-CZ" altLang="en-CZ"/>
              <a:t>						těchto komplexů zvyšují během </a:t>
            </a:r>
          </a:p>
          <a:p>
            <a:r>
              <a:rPr lang="cs-CZ" altLang="en-CZ"/>
              <a:t>						rozvoje hepatocelulárního </a:t>
            </a:r>
          </a:p>
          <a:p>
            <a:r>
              <a:rPr lang="cs-CZ" altLang="en-CZ"/>
              <a:t>						karcinomu.</a:t>
            </a:r>
          </a:p>
          <a:p>
            <a:endParaRPr lang="cs-CZ" altLang="en-CZ"/>
          </a:p>
          <a:p>
            <a:r>
              <a:rPr lang="cs-CZ" altLang="en-CZ"/>
              <a:t>Alfatoxin je mykotoxin vyskytující se </a:t>
            </a:r>
          </a:p>
          <a:p>
            <a:endParaRPr lang="cs-CZ" altLang="en-CZ"/>
          </a:p>
        </p:txBody>
      </p:sp>
      <p:pic>
        <p:nvPicPr>
          <p:cNvPr id="52231" name="Picture 2">
            <a:extLst>
              <a:ext uri="{FF2B5EF4-FFF2-40B4-BE49-F238E27FC236}">
                <a16:creationId xmlns:a16="http://schemas.microsoft.com/office/drawing/2014/main" id="{6FD8E3B9-FD4F-D649-AB22-28A62FEC4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14688"/>
            <a:ext cx="528637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ovéPole 8">
            <a:extLst>
              <a:ext uri="{FF2B5EF4-FFF2-40B4-BE49-F238E27FC236}">
                <a16:creationId xmlns:a16="http://schemas.microsoft.com/office/drawing/2014/main" id="{545D3BA1-EEEE-4848-82DE-1476FFDE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4643438"/>
            <a:ext cx="2671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/>
              <a:t>Expozice af</a:t>
            </a:r>
            <a:r>
              <a:rPr lang="en-US" altLang="en-CZ"/>
              <a:t>l</a:t>
            </a:r>
            <a:r>
              <a:rPr lang="cs-CZ" altLang="en-CZ"/>
              <a:t>atoxinu vede </a:t>
            </a:r>
          </a:p>
          <a:p>
            <a:r>
              <a:rPr lang="cs-CZ" altLang="en-CZ"/>
              <a:t>ke klasické transverzi G:C </a:t>
            </a:r>
          </a:p>
          <a:p>
            <a:r>
              <a:rPr lang="cs-CZ" altLang="en-CZ"/>
              <a:t>na T:A ve třetí bázi kodonu</a:t>
            </a:r>
          </a:p>
          <a:p>
            <a:r>
              <a:rPr lang="cs-CZ" altLang="en-CZ"/>
              <a:t>249 p53.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ovéPole 12">
            <a:extLst>
              <a:ext uri="{FF2B5EF4-FFF2-40B4-BE49-F238E27FC236}">
                <a16:creationId xmlns:a16="http://schemas.microsoft.com/office/drawing/2014/main" id="{74257134-0DB0-DE4E-A537-FB47C52D2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3</a:t>
            </a:r>
            <a:r>
              <a:rPr lang="en-US" altLang="en-CZ" sz="1200">
                <a:solidFill>
                  <a:schemeClr val="bg1"/>
                </a:solidFill>
              </a:rPr>
              <a:t>3</a:t>
            </a:r>
            <a:endParaRPr lang="cs-CZ" altLang="en-CZ" sz="1200">
              <a:solidFill>
                <a:schemeClr val="bg1"/>
              </a:solidFill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9D0902D-C5F4-4448-96A2-5F36B134A810}"/>
              </a:ext>
            </a:extLst>
          </p:cNvPr>
          <p:cNvGraphicFramePr>
            <a:graphicFrameLocks noGrp="1"/>
          </p:cNvGraphicFramePr>
          <p:nvPr/>
        </p:nvGraphicFramePr>
        <p:xfrm>
          <a:off x="1571604" y="1714488"/>
          <a:ext cx="5358108" cy="464383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8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330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Carcinogen Exposure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Neoplasm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Mutation</a:t>
                      </a:r>
                    </a:p>
                  </a:txBody>
                  <a:tcPr marL="51443" marR="51443" marT="25722" marB="2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64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Aflatoxin B</a:t>
                      </a:r>
                      <a:r>
                        <a:rPr lang="cs-CZ" sz="1400" baseline="-25000"/>
                        <a:t>1</a:t>
                      </a:r>
                      <a:endParaRPr lang="cs-CZ" sz="1400"/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Hepatocellular carcinoma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Codon 249 (AGG → AGT)</a:t>
                      </a:r>
                    </a:p>
                  </a:txBody>
                  <a:tcPr marL="51443" marR="51443" marT="25722" marB="2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84">
                <a:tc>
                  <a:txBody>
                    <a:bodyPr/>
                    <a:lstStyle/>
                    <a:p>
                      <a:pPr algn="l"/>
                      <a:r>
                        <a:rPr lang="cs-CZ" sz="1400" dirty="0" err="1"/>
                        <a:t>Sunlight</a:t>
                      </a:r>
                      <a:endParaRPr lang="cs-CZ" sz="1400" dirty="0"/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Skin carcinoma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Dipyrimidine mutations (CC → TT) on nontranscribed DNA strand</a:t>
                      </a:r>
                    </a:p>
                  </a:txBody>
                  <a:tcPr marL="51443" marR="51443" marT="25722" marB="2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244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Tobacco smoke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Lung carcinoma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G:C → T:A mutations on non-transcribed DNA strand (frequently codons: 157, 248, and 273)</a:t>
                      </a:r>
                    </a:p>
                  </a:txBody>
                  <a:tcPr marL="51443" marR="51443" marT="25722" marB="2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84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Tobacco and alcohol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Carcinoma of the head and neck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Increased frequency p53 mutations (especially codons 157 and 248)</a:t>
                      </a:r>
                    </a:p>
                  </a:txBody>
                  <a:tcPr marL="51443" marR="51443" marT="25722" marB="257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164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Radon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Lung carcinoma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Codon 249 (AGG → ATG)</a:t>
                      </a:r>
                    </a:p>
                  </a:txBody>
                  <a:tcPr marL="51443" marR="51443" marT="25722" marB="257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164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Vinyl chloride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Hepatic angiosarcoma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A:T → T:A </a:t>
                      </a:r>
                      <a:r>
                        <a:rPr lang="cs-CZ" sz="1400" dirty="0" err="1"/>
                        <a:t>transversions</a:t>
                      </a:r>
                      <a:endParaRPr lang="cs-CZ" sz="1400" dirty="0"/>
                    </a:p>
                  </a:txBody>
                  <a:tcPr marL="51443" marR="51443" marT="25722" marB="2572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03F785FA-58BE-884E-BAE5-41B3F1EC9917}"/>
              </a:ext>
            </a:extLst>
          </p:cNvPr>
          <p:cNvSpPr txBox="1"/>
          <p:nvPr/>
        </p:nvSpPr>
        <p:spPr>
          <a:xfrm>
            <a:off x="500063" y="714375"/>
            <a:ext cx="7974012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800" b="1">
                <a:solidFill>
                  <a:srgbClr val="C00000"/>
                </a:solidFill>
              </a:rPr>
              <a:t>Molekulární epidemiologie nádorových onemocnění</a:t>
            </a:r>
          </a:p>
          <a:p>
            <a:r>
              <a:rPr lang="cs-CZ" altLang="en-CZ" sz="2400" b="1"/>
              <a:t>Somatické mutace v nádorovém supresoru p53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ovéPole 2">
            <a:extLst>
              <a:ext uri="{FF2B5EF4-FFF2-40B4-BE49-F238E27FC236}">
                <a16:creationId xmlns:a16="http://schemas.microsoft.com/office/drawing/2014/main" id="{8B5CC22F-EB96-414B-B4A1-3DA8E71E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3</a:t>
            </a:r>
            <a:r>
              <a:rPr lang="en-US" altLang="en-CZ" sz="1200">
                <a:solidFill>
                  <a:schemeClr val="bg1"/>
                </a:solidFill>
              </a:rPr>
              <a:t>4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70A767-22E3-3945-A73B-0125AE1295EB}"/>
              </a:ext>
            </a:extLst>
          </p:cNvPr>
          <p:cNvSpPr txBox="1"/>
          <p:nvPr/>
        </p:nvSpPr>
        <p:spPr>
          <a:xfrm>
            <a:off x="500063" y="714375"/>
            <a:ext cx="8255000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800" b="1">
                <a:solidFill>
                  <a:srgbClr val="C00000"/>
                </a:solidFill>
              </a:rPr>
              <a:t>Molekulární epidemiologie nádorových onemocnění</a:t>
            </a:r>
          </a:p>
          <a:p>
            <a:r>
              <a:rPr lang="cs-CZ" altLang="en-CZ" sz="2400" b="1"/>
              <a:t>Markery vnímavosti (Zárodečné mutace, hereditární syndromy)</a:t>
            </a:r>
          </a:p>
        </p:txBody>
      </p:sp>
      <p:sp>
        <p:nvSpPr>
          <p:cNvPr id="54278" name="TextovéPole 5">
            <a:extLst>
              <a:ext uri="{FF2B5EF4-FFF2-40B4-BE49-F238E27FC236}">
                <a16:creationId xmlns:a16="http://schemas.microsoft.com/office/drawing/2014/main" id="{3F4C09DD-1246-1247-BD6F-C660B8354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714500"/>
            <a:ext cx="83280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/>
              <a:t>Penetrance </a:t>
            </a:r>
            <a:r>
              <a:rPr lang="cs-CZ" altLang="en-CZ"/>
              <a:t>popisuje podíl jednotlivců nést zvláštní variaci </a:t>
            </a:r>
          </a:p>
          <a:p>
            <a:r>
              <a:rPr lang="cs-CZ" altLang="en-CZ"/>
              <a:t>genu to také vyjádřit spojovanou vlastnost.</a:t>
            </a:r>
          </a:p>
          <a:p>
            <a:endParaRPr lang="cs-CZ" altLang="en-CZ"/>
          </a:p>
          <a:p>
            <a:r>
              <a:rPr lang="cs-CZ" altLang="en-CZ"/>
              <a:t>Geny s vysokou pentrancí = rodinné studie,  geny s nízkou penetrancí = asociační studie</a:t>
            </a:r>
          </a:p>
          <a:p>
            <a:endParaRPr lang="cs-CZ" altLang="en-CZ"/>
          </a:p>
          <a:p>
            <a:r>
              <a:rPr lang="cs-CZ" altLang="en-CZ" b="1"/>
              <a:t>Germ-line mutace</a:t>
            </a:r>
          </a:p>
          <a:p>
            <a:r>
              <a:rPr lang="cs-CZ" altLang="en-CZ" b="1"/>
              <a:t>Geny s vysokou penetrancí</a:t>
            </a:r>
          </a:p>
          <a:p>
            <a:r>
              <a:rPr lang="cs-CZ" altLang="en-CZ" b="1"/>
              <a:t>Karcinom prsu </a:t>
            </a:r>
            <a:r>
              <a:rPr lang="cs-CZ" altLang="en-CZ"/>
              <a:t>(BRCA1, BRCA2, </a:t>
            </a:r>
          </a:p>
          <a:p>
            <a:r>
              <a:rPr lang="cs-CZ" altLang="en-CZ"/>
              <a:t>ATM-radiosensitivity, </a:t>
            </a:r>
          </a:p>
          <a:p>
            <a:r>
              <a:rPr lang="cs-CZ" altLang="en-CZ"/>
              <a:t>PTEN-Cowden syndrom,</a:t>
            </a:r>
          </a:p>
          <a:p>
            <a:r>
              <a:rPr lang="cs-CZ" altLang="en-CZ"/>
              <a:t> TP53-Li Fraumeni Syndrom)</a:t>
            </a:r>
          </a:p>
          <a:p>
            <a:endParaRPr lang="cs-CZ" altLang="en-CZ" b="1"/>
          </a:p>
          <a:p>
            <a:r>
              <a:rPr lang="cs-CZ" altLang="en-CZ" b="1"/>
              <a:t>Kolorektální karcinom</a:t>
            </a:r>
          </a:p>
          <a:p>
            <a:r>
              <a:rPr lang="cs-CZ" altLang="en-CZ"/>
              <a:t>Lynchuv syndrom (MMR genes)</a:t>
            </a:r>
          </a:p>
          <a:p>
            <a:r>
              <a:rPr lang="cs-CZ" altLang="en-CZ"/>
              <a:t>Mikrosatelitní nestabilita</a:t>
            </a:r>
          </a:p>
          <a:p>
            <a:r>
              <a:rPr lang="cs-CZ" altLang="en-CZ"/>
              <a:t>(MSH2, MLH1,…)</a:t>
            </a:r>
          </a:p>
          <a:p>
            <a:endParaRPr lang="cs-CZ" altLang="en-CZ" b="1"/>
          </a:p>
        </p:txBody>
      </p:sp>
      <p:pic>
        <p:nvPicPr>
          <p:cNvPr id="54279" name="Picture 1">
            <a:extLst>
              <a:ext uri="{FF2B5EF4-FFF2-40B4-BE49-F238E27FC236}">
                <a16:creationId xmlns:a16="http://schemas.microsoft.com/office/drawing/2014/main" id="{AFB508D6-073F-DF4E-9034-65178BB7E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000375"/>
            <a:ext cx="49895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ovéPole 24">
            <a:extLst>
              <a:ext uri="{FF2B5EF4-FFF2-40B4-BE49-F238E27FC236}">
                <a16:creationId xmlns:a16="http://schemas.microsoft.com/office/drawing/2014/main" id="{C39D32DA-86BC-8541-AEB4-9BADCE6B0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35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2D88E2-CCEF-464F-BD35-FA0EABB4EC98}"/>
              </a:ext>
            </a:extLst>
          </p:cNvPr>
          <p:cNvSpPr txBox="1"/>
          <p:nvPr/>
        </p:nvSpPr>
        <p:spPr>
          <a:xfrm>
            <a:off x="260350" y="571500"/>
            <a:ext cx="8883650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800" b="1">
                <a:solidFill>
                  <a:srgbClr val="C00000"/>
                </a:solidFill>
              </a:rPr>
              <a:t>Molekulární epidemiologie nádorových onemocnění</a:t>
            </a:r>
          </a:p>
          <a:p>
            <a:r>
              <a:rPr lang="cs-CZ" altLang="en-CZ" sz="2400" b="1"/>
              <a:t>Markery vnímavosti (metabolismus karcinogenů, detoxifikační geny)</a:t>
            </a:r>
          </a:p>
        </p:txBody>
      </p:sp>
      <p:sp>
        <p:nvSpPr>
          <p:cNvPr id="55302" name="TextovéPole 6">
            <a:extLst>
              <a:ext uri="{FF2B5EF4-FFF2-40B4-BE49-F238E27FC236}">
                <a16:creationId xmlns:a16="http://schemas.microsoft.com/office/drawing/2014/main" id="{3E7F9948-36D1-2F42-96C5-038BF967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428750"/>
            <a:ext cx="8432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 i="1"/>
              <a:t>Téměř všechny karcingeny vyžadují aktivaci metabolickými enzymy</a:t>
            </a:r>
          </a:p>
          <a:p>
            <a:r>
              <a:rPr lang="cs-CZ" altLang="en-CZ" b="1" i="1"/>
              <a:t>Zároveň existují detoxifikační enzymy, které umožňují jejich odbourávání</a:t>
            </a:r>
          </a:p>
          <a:p>
            <a:endParaRPr lang="cs-CZ" altLang="en-CZ" b="1" i="1"/>
          </a:p>
          <a:p>
            <a:r>
              <a:rPr lang="cs-CZ" altLang="en-CZ" b="1"/>
              <a:t>Při tepelné úpravě masa vznikají heterocyklické aminy a polycyklické aromatické </a:t>
            </a:r>
          </a:p>
          <a:p>
            <a:r>
              <a:rPr lang="cs-CZ" altLang="en-CZ" b="1"/>
              <a:t>uhlovodíky (PAH)</a:t>
            </a:r>
          </a:p>
          <a:p>
            <a:endParaRPr lang="cs-CZ" altLang="en-CZ" b="1"/>
          </a:p>
          <a:p>
            <a:r>
              <a:rPr lang="cs-CZ" altLang="en-CZ" b="1"/>
              <a:t>Např. heterocyklické aminy jsou metabolizovány </a:t>
            </a:r>
          </a:p>
          <a:p>
            <a:endParaRPr lang="cs-CZ" altLang="en-CZ" b="1"/>
          </a:p>
          <a:p>
            <a:r>
              <a:rPr lang="cs-CZ" altLang="en-CZ" sz="2400" b="1">
                <a:solidFill>
                  <a:srgbClr val="C00000"/>
                </a:solidFill>
              </a:rPr>
              <a:t>N-acetyltransferázou 2 (NAT2)</a:t>
            </a:r>
          </a:p>
          <a:p>
            <a:endParaRPr lang="cs-CZ" altLang="en-CZ" sz="2400" b="1">
              <a:solidFill>
                <a:srgbClr val="C00000"/>
              </a:solidFill>
            </a:endParaRPr>
          </a:p>
          <a:p>
            <a:r>
              <a:rPr lang="cs-CZ" altLang="en-CZ" sz="2400" b="1">
                <a:solidFill>
                  <a:srgbClr val="C00000"/>
                </a:solidFill>
              </a:rPr>
              <a:t>SNP v kódující sekvenci NAT2 vede k tvorbě protein</a:t>
            </a:r>
            <a:r>
              <a:rPr lang="en-US" altLang="en-CZ" sz="2400" b="1">
                <a:solidFill>
                  <a:srgbClr val="C00000"/>
                </a:solidFill>
              </a:rPr>
              <a:t>ov</a:t>
            </a:r>
            <a:r>
              <a:rPr lang="cs-CZ" altLang="en-CZ" sz="2400" b="1">
                <a:solidFill>
                  <a:srgbClr val="C00000"/>
                </a:solidFill>
              </a:rPr>
              <a:t>ých variant </a:t>
            </a:r>
          </a:p>
          <a:p>
            <a:r>
              <a:rPr lang="cs-CZ" altLang="en-CZ" sz="2400" b="1">
                <a:solidFill>
                  <a:srgbClr val="C00000"/>
                </a:solidFill>
              </a:rPr>
              <a:t>dělících bělošskou populaci </a:t>
            </a:r>
          </a:p>
          <a:p>
            <a:r>
              <a:rPr lang="cs-CZ" altLang="en-CZ" sz="2400" b="1">
                <a:solidFill>
                  <a:srgbClr val="C00000"/>
                </a:solidFill>
              </a:rPr>
              <a:t>na pomalé acetylátory (55</a:t>
            </a:r>
            <a:r>
              <a:rPr lang="en-US" altLang="en-CZ" sz="2400" b="1">
                <a:solidFill>
                  <a:srgbClr val="C00000"/>
                </a:solidFill>
              </a:rPr>
              <a:t>%</a:t>
            </a:r>
            <a:r>
              <a:rPr lang="cs-CZ" altLang="en-CZ" sz="2400" b="1">
                <a:solidFill>
                  <a:srgbClr val="C00000"/>
                </a:solidFill>
              </a:rPr>
              <a:t>, rychlé acetylátory</a:t>
            </a:r>
            <a:r>
              <a:rPr lang="en-US" altLang="en-CZ" sz="2400" b="1">
                <a:solidFill>
                  <a:srgbClr val="C00000"/>
                </a:solidFill>
              </a:rPr>
              <a:t> 45%)</a:t>
            </a:r>
            <a:endParaRPr lang="cs-CZ" altLang="en-CZ" sz="2400" b="1">
              <a:solidFill>
                <a:srgbClr val="C00000"/>
              </a:solidFill>
            </a:endParaRPr>
          </a:p>
          <a:p>
            <a:endParaRPr lang="cs-CZ" altLang="en-CZ" b="1">
              <a:solidFill>
                <a:srgbClr val="C00000"/>
              </a:solidFill>
            </a:endParaRPr>
          </a:p>
          <a:p>
            <a:r>
              <a:rPr lang="cs-CZ" altLang="en-CZ" b="1" i="1">
                <a:solidFill>
                  <a:srgbClr val="C00000"/>
                </a:solidFill>
              </a:rPr>
              <a:t>Pomalí acetylátoři konzumující velké množství červeného masa mají vyznamně vyšší </a:t>
            </a:r>
          </a:p>
          <a:p>
            <a:r>
              <a:rPr lang="cs-CZ" altLang="en-CZ" b="1" i="1">
                <a:solidFill>
                  <a:srgbClr val="C00000"/>
                </a:solidFill>
              </a:rPr>
              <a:t>riziko CRC.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ovéPole 1">
            <a:extLst>
              <a:ext uri="{FF2B5EF4-FFF2-40B4-BE49-F238E27FC236}">
                <a16:creationId xmlns:a16="http://schemas.microsoft.com/office/drawing/2014/main" id="{93B1B824-ACC8-5043-B422-43102115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071938"/>
            <a:ext cx="86439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/>
              <a:t>Molekulární farmakologie I – cílená léčba – vývoj nových léčiv = identifikace nových molekulárních cílů, vysokovýkonný screening, tkáňové kultury, transgenní zvířecí modely, poměr rizik a prospěchu, ekonomická a etická hlediska při výběru identifikovaných cílu a vývoji nových léčiv</a:t>
            </a:r>
          </a:p>
          <a:p>
            <a:r>
              <a:rPr lang="cs-CZ" altLang="en-CZ"/>
              <a:t>Molekulární farmakologie II – principy biologické léčby – monoklonální protilátky – příprava monoklonálních protilátek a rekombinantních proteinů, nízkomolekulární inhibitory – racionální design léčiv, siRNA, mikroRNA – tlumení genové exprese na post-transkripční úrovni, transport léčiv (lipozomy, imunoglobuliny, nanočástice a supramolekulární systémy)</a:t>
            </a:r>
          </a:p>
          <a:p>
            <a:endParaRPr lang="cs-CZ" altLang="en-CZ"/>
          </a:p>
        </p:txBody>
      </p:sp>
      <p:sp>
        <p:nvSpPr>
          <p:cNvPr id="56323" name="TextovéPole 2">
            <a:extLst>
              <a:ext uri="{FF2B5EF4-FFF2-40B4-BE49-F238E27FC236}">
                <a16:creationId xmlns:a16="http://schemas.microsoft.com/office/drawing/2014/main" id="{6C726947-6BB7-8C4B-9B75-17AEA48F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643313"/>
            <a:ext cx="2335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>
                <a:solidFill>
                  <a:srgbClr val="C00000"/>
                </a:solidFill>
              </a:rPr>
              <a:t>Náplň příští přednášky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787654-890B-1741-87A0-E2002350CEBC}"/>
              </a:ext>
            </a:extLst>
          </p:cNvPr>
          <p:cNvSpPr txBox="1"/>
          <p:nvPr/>
        </p:nvSpPr>
        <p:spPr>
          <a:xfrm>
            <a:off x="285750" y="500063"/>
            <a:ext cx="6211888" cy="33543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b="1"/>
              <a:t>Take home</a:t>
            </a:r>
          </a:p>
          <a:p>
            <a:r>
              <a:rPr lang="cs-CZ" altLang="en-CZ" sz="1400" b="1"/>
              <a:t>Epidemiologie, základní pojmy, kauzalita</a:t>
            </a:r>
            <a:endParaRPr lang="cs-CZ" altLang="en-CZ" sz="1400"/>
          </a:p>
          <a:p>
            <a:r>
              <a:rPr lang="cs-CZ" altLang="en-CZ" sz="1400" b="1"/>
              <a:t>Bradford Hillova kriteria kauzality </a:t>
            </a:r>
            <a:endParaRPr lang="cs-CZ" altLang="en-CZ" sz="1400"/>
          </a:p>
          <a:p>
            <a:r>
              <a:rPr lang="cs-CZ" altLang="en-CZ" sz="1400" b="1"/>
              <a:t>Faktory ovlivňující určení kauzality </a:t>
            </a:r>
            <a:endParaRPr lang="cs-CZ" altLang="en-CZ" sz="1400"/>
          </a:p>
          <a:p>
            <a:r>
              <a:rPr lang="cs-CZ" altLang="en-CZ" sz="1400" b="1"/>
              <a:t>Epidemiologické studie – dělení, přehled</a:t>
            </a:r>
            <a:endParaRPr lang="cs-CZ" altLang="en-CZ" sz="1400"/>
          </a:p>
          <a:p>
            <a:r>
              <a:rPr lang="cs-CZ" altLang="en-CZ" sz="1400" b="1"/>
              <a:t>Studie průřezové </a:t>
            </a:r>
            <a:r>
              <a:rPr lang="en-US" altLang="en-CZ" sz="1400" b="1"/>
              <a:t>+příklad </a:t>
            </a:r>
            <a:endParaRPr lang="cs-CZ" altLang="en-CZ" sz="1400"/>
          </a:p>
          <a:p>
            <a:r>
              <a:rPr lang="cs-CZ" altLang="en-CZ" sz="1400" b="1"/>
              <a:t>Studie případ-kontrola  </a:t>
            </a:r>
            <a:r>
              <a:rPr lang="en-US" altLang="en-CZ" sz="1400" b="1"/>
              <a:t>+ příklad</a:t>
            </a:r>
            <a:endParaRPr lang="cs-CZ" altLang="en-CZ" sz="1400"/>
          </a:p>
          <a:p>
            <a:r>
              <a:rPr lang="cs-CZ" altLang="en-CZ" sz="1400" b="1"/>
              <a:t>Studie kohortové </a:t>
            </a:r>
            <a:r>
              <a:rPr lang="en-US" altLang="en-CZ" sz="1400" b="1"/>
              <a:t>+příklad		</a:t>
            </a:r>
            <a:endParaRPr lang="cs-CZ" altLang="en-CZ" sz="1400"/>
          </a:p>
          <a:p>
            <a:r>
              <a:rPr lang="cs-CZ" altLang="en-CZ" sz="1400" b="1"/>
              <a:t>Síla vztahu (asociace), statistické testování hypotéz </a:t>
            </a:r>
            <a:endParaRPr lang="cs-CZ" altLang="en-CZ" sz="1400"/>
          </a:p>
          <a:p>
            <a:r>
              <a:rPr lang="cs-CZ" altLang="en-CZ" sz="1400" b="1"/>
              <a:t>Definice molekulární epidemiologie (interakce molekulárních faktorů a prostředí)</a:t>
            </a:r>
            <a:endParaRPr lang="cs-CZ" altLang="en-CZ" sz="1400"/>
          </a:p>
          <a:p>
            <a:r>
              <a:rPr lang="cs-CZ" altLang="en-CZ" sz="1400" b="1"/>
              <a:t>Molekulární epidemiologie nádorových onemocnění (kategorie markerů)</a:t>
            </a:r>
            <a:endParaRPr lang="cs-CZ" altLang="en-CZ" sz="1400"/>
          </a:p>
          <a:p>
            <a:endParaRPr lang="cs-CZ" altLang="en-CZ"/>
          </a:p>
          <a:p>
            <a:pPr>
              <a:buFontTx/>
              <a:buAutoNum type="arabicParenR"/>
            </a:pPr>
            <a:endParaRPr lang="cs-CZ" altLang="en-CZ"/>
          </a:p>
          <a:p>
            <a:pPr>
              <a:buFontTx/>
              <a:buAutoNum type="arabicParenR"/>
            </a:pPr>
            <a:endParaRPr lang="cs-CZ" altLang="en-CZ"/>
          </a:p>
        </p:txBody>
      </p:sp>
      <p:pic>
        <p:nvPicPr>
          <p:cNvPr id="56325" name="Picture 10">
            <a:extLst>
              <a:ext uri="{FF2B5EF4-FFF2-40B4-BE49-F238E27FC236}">
                <a16:creationId xmlns:a16="http://schemas.microsoft.com/office/drawing/2014/main" id="{655DD49A-A765-AE4D-A26D-5C58A8F9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143000"/>
            <a:ext cx="16430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ovéPole 6">
            <a:extLst>
              <a:ext uri="{FF2B5EF4-FFF2-40B4-BE49-F238E27FC236}">
                <a16:creationId xmlns:a16="http://schemas.microsoft.com/office/drawing/2014/main" id="{586CB605-61C0-B648-8D91-313EB49A2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36</a:t>
            </a:r>
            <a:endParaRPr lang="cs-CZ" altLang="en-CZ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37D1AE83-FA50-E043-9F8A-9F8141C8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76263"/>
            <a:ext cx="66675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ovéPole 5">
            <a:extLst>
              <a:ext uri="{FF2B5EF4-FFF2-40B4-BE49-F238E27FC236}">
                <a16:creationId xmlns:a16="http://schemas.microsoft.com/office/drawing/2014/main" id="{CFFEFDD5-D636-5348-AD58-8FA74B16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811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37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57349" name="TextovéPole 7">
            <a:extLst>
              <a:ext uri="{FF2B5EF4-FFF2-40B4-BE49-F238E27FC236}">
                <a16:creationId xmlns:a16="http://schemas.microsoft.com/office/drawing/2014/main" id="{9B46E4F3-860B-494F-9675-04F1E39F0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714375"/>
            <a:ext cx="1208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400" b="1"/>
              <a:t>Dotazy?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ovéPole 8">
            <a:extLst>
              <a:ext uri="{FF2B5EF4-FFF2-40B4-BE49-F238E27FC236}">
                <a16:creationId xmlns:a16="http://schemas.microsoft.com/office/drawing/2014/main" id="{F7042000-C873-B24D-95D4-6A43A37DD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</a:t>
            </a:r>
            <a:r>
              <a:rPr lang="en-US" altLang="en-CZ" sz="1200">
                <a:solidFill>
                  <a:schemeClr val="bg1"/>
                </a:solidFill>
              </a:rPr>
              <a:t>4</a:t>
            </a:r>
            <a:endParaRPr lang="cs-CZ" altLang="en-CZ" sz="1200">
              <a:solidFill>
                <a:schemeClr val="bg1"/>
              </a:solidFill>
            </a:endParaRPr>
          </a:p>
        </p:txBody>
      </p:sp>
      <p:pic>
        <p:nvPicPr>
          <p:cNvPr id="18438" name="Picture 3">
            <a:extLst>
              <a:ext uri="{FF2B5EF4-FFF2-40B4-BE49-F238E27FC236}">
                <a16:creationId xmlns:a16="http://schemas.microsoft.com/office/drawing/2014/main" id="{C0CFCCF5-FD0E-F842-AF43-4E10FF894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857375"/>
            <a:ext cx="33337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Obdélník 20">
            <a:extLst>
              <a:ext uri="{FF2B5EF4-FFF2-40B4-BE49-F238E27FC236}">
                <a16:creationId xmlns:a16="http://schemas.microsoft.com/office/drawing/2014/main" id="{6128E9D7-0496-774F-805F-B439F61F3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714375"/>
            <a:ext cx="7135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3600" b="1" dirty="0"/>
              <a:t>Ignác Filip </a:t>
            </a:r>
            <a:r>
              <a:rPr lang="cs-CZ" altLang="en-CZ" sz="3600" b="1" dirty="0" err="1"/>
              <a:t>Semmelweis</a:t>
            </a:r>
            <a:r>
              <a:rPr lang="cs-CZ" altLang="en-CZ" sz="3600" b="1" dirty="0"/>
              <a:t> (1818 -1865)</a:t>
            </a:r>
          </a:p>
        </p:txBody>
      </p:sp>
      <p:sp>
        <p:nvSpPr>
          <p:cNvPr id="18440" name="TextovéPole 21">
            <a:extLst>
              <a:ext uri="{FF2B5EF4-FFF2-40B4-BE49-F238E27FC236}">
                <a16:creationId xmlns:a16="http://schemas.microsoft.com/office/drawing/2014/main" id="{32D44E85-C971-5345-AFA4-600C7FB5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714500"/>
            <a:ext cx="4098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400"/>
              <a:t>Horečka omladnic</a:t>
            </a:r>
            <a:r>
              <a:rPr lang="en-US" altLang="en-CZ" sz="2400"/>
              <a:t> v porodnick</a:t>
            </a:r>
            <a:r>
              <a:rPr lang="cs-CZ" altLang="en-CZ" sz="2400"/>
              <a:t>é</a:t>
            </a:r>
          </a:p>
          <a:p>
            <a:r>
              <a:rPr lang="cs-CZ" altLang="en-CZ" sz="2400"/>
              <a:t>klinice ve Vídni</a:t>
            </a:r>
          </a:p>
          <a:p>
            <a:r>
              <a:rPr lang="cs-CZ" altLang="en-CZ" sz="2400"/>
              <a:t>vznik choroby přičítán</a:t>
            </a:r>
          </a:p>
          <a:p>
            <a:r>
              <a:rPr lang="cs-CZ" altLang="en-CZ" sz="2400"/>
              <a:t>„kosmicko-telurickým" vlivům</a:t>
            </a:r>
          </a:p>
        </p:txBody>
      </p:sp>
      <p:sp>
        <p:nvSpPr>
          <p:cNvPr id="18441" name="Obdélník 22">
            <a:extLst>
              <a:ext uri="{FF2B5EF4-FFF2-40B4-BE49-F238E27FC236}">
                <a16:creationId xmlns:a16="http://schemas.microsoft.com/office/drawing/2014/main" id="{33144DDF-0F21-3543-83B0-6FB08A6CF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429000"/>
            <a:ext cx="394652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000" b="1">
                <a:solidFill>
                  <a:srgbClr val="C00000"/>
                </a:solidFill>
              </a:rPr>
              <a:t>Zavedl mytí rukou v chlorové vodě</a:t>
            </a:r>
          </a:p>
          <a:p>
            <a:endParaRPr lang="cs-CZ" altLang="en-CZ" b="1"/>
          </a:p>
          <a:p>
            <a:endParaRPr lang="cs-CZ" altLang="en-CZ"/>
          </a:p>
          <a:p>
            <a:r>
              <a:rPr lang="cs-CZ" altLang="en-CZ"/>
              <a:t>Příčiny, pojem a ochrana před horečkou </a:t>
            </a:r>
          </a:p>
          <a:p>
            <a:r>
              <a:rPr lang="cs-CZ" altLang="en-CZ"/>
              <a:t>omladnic</a:t>
            </a:r>
          </a:p>
          <a:p>
            <a:endParaRPr lang="cs-CZ" altLang="en-CZ"/>
          </a:p>
          <a:p>
            <a:r>
              <a:rPr lang="cs-CZ" altLang="en-CZ" b="1"/>
              <a:t>„Vraždění šestinedělek musí přestat!„</a:t>
            </a:r>
          </a:p>
          <a:p>
            <a:endParaRPr lang="cs-CZ" altLang="en-CZ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ovéPole 4">
            <a:extLst>
              <a:ext uri="{FF2B5EF4-FFF2-40B4-BE49-F238E27FC236}">
                <a16:creationId xmlns:a16="http://schemas.microsoft.com/office/drawing/2014/main" id="{CBCEF4C3-5C5B-184E-AAE6-9EDBAA28F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</a:t>
            </a:r>
            <a:r>
              <a:rPr lang="en-US" altLang="en-CZ" sz="1200">
                <a:solidFill>
                  <a:schemeClr val="bg1"/>
                </a:solidFill>
              </a:rPr>
              <a:t>5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20485" name="Obdélník 11">
            <a:extLst>
              <a:ext uri="{FF2B5EF4-FFF2-40B4-BE49-F238E27FC236}">
                <a16:creationId xmlns:a16="http://schemas.microsoft.com/office/drawing/2014/main" id="{E19F20D9-FE25-2548-9059-F1F6AB96D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357313"/>
            <a:ext cx="7643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/>
              <a:t>Původ slova epidemiologie je odvozen z řeckých slov </a:t>
            </a:r>
            <a:r>
              <a:rPr lang="cs-CZ" altLang="en-CZ" i="1"/>
              <a:t>epi</a:t>
            </a:r>
            <a:r>
              <a:rPr lang="cs-CZ" altLang="en-CZ"/>
              <a:t> (nad, mezi) a </a:t>
            </a:r>
            <a:r>
              <a:rPr lang="cs-CZ" altLang="en-CZ" i="1"/>
              <a:t>démos</a:t>
            </a:r>
            <a:r>
              <a:rPr lang="cs-CZ" altLang="en-CZ"/>
              <a:t> (lid) a </a:t>
            </a:r>
            <a:r>
              <a:rPr lang="cs-CZ" altLang="en-CZ" i="1"/>
              <a:t>logos</a:t>
            </a:r>
            <a:r>
              <a:rPr lang="cs-CZ" altLang="en-CZ"/>
              <a:t> (slovo, věda, studium) a může být volně přeložen jako „studium toho, co je nad lidmi“.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87B0C61B-BFCC-DC42-87BD-68C0A2005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643188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cs-CZ" altLang="en-CZ" sz="2000" b="1"/>
              <a:t>popis zdravotního stavu populace, popis frekvence a rozsahu a onemocnění na populační úrovni</a:t>
            </a:r>
            <a:r>
              <a:rPr lang="en-US" altLang="en-CZ" sz="2000" b="1"/>
              <a:t> </a:t>
            </a:r>
            <a:endParaRPr lang="cs-CZ" altLang="en-CZ" sz="2000" b="1"/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cs-CZ" altLang="en-CZ" sz="2000" b="1"/>
              <a:t>popis vlivu onemocnění na populaci, včetně socioekonomických dopadů </a:t>
            </a:r>
            <a:endParaRPr lang="en-US" altLang="en-CZ" sz="2000" b="1"/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cs-CZ" altLang="en-CZ" sz="2000" b="1">
                <a:solidFill>
                  <a:srgbClr val="C00000"/>
                </a:solidFill>
              </a:rPr>
              <a:t>identifikace příčin a rizikových faktorů určitého onemocnění, poskytuje podklady pro preventivní opatření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cs-CZ" altLang="en-CZ" sz="2000" b="1"/>
              <a:t>hodnocení efektivity lékařské péče, jak preventivní tak i následné, poskytuje podklady pro management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cs-CZ" altLang="en-CZ" sz="2000" b="1">
                <a:solidFill>
                  <a:srgbClr val="FF0000"/>
                </a:solidFill>
              </a:rPr>
              <a:t>prognózy vývoje onemocnění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cs-CZ" altLang="en-CZ" sz="2000" b="1"/>
              <a:t>podklady pro analýzu rizik a stanovení zákonných limitů</a:t>
            </a:r>
            <a:endParaRPr lang="en-US" altLang="en-CZ" sz="2000" b="1"/>
          </a:p>
        </p:txBody>
      </p:sp>
      <p:sp>
        <p:nvSpPr>
          <p:cNvPr id="20487" name="Nadpis 8">
            <a:extLst>
              <a:ext uri="{FF2B5EF4-FFF2-40B4-BE49-F238E27FC236}">
                <a16:creationId xmlns:a16="http://schemas.microsoft.com/office/drawing/2014/main" id="{FB0A6D15-8D4B-2F4E-97F0-7CC44AE7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725488"/>
          </a:xfrm>
        </p:spPr>
        <p:txBody>
          <a:bodyPr/>
          <a:lstStyle/>
          <a:p>
            <a:r>
              <a:rPr lang="cs-CZ" altLang="en-CZ" sz="3200" b="1">
                <a:solidFill>
                  <a:srgbClr val="C00000"/>
                </a:solidFill>
              </a:rPr>
              <a:t>Epidemiologie – vymezení pojmu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4">
            <a:extLst>
              <a:ext uri="{FF2B5EF4-FFF2-40B4-BE49-F238E27FC236}">
                <a16:creationId xmlns:a16="http://schemas.microsoft.com/office/drawing/2014/main" id="{989CACE9-2381-244A-B0C0-94012886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</a:t>
            </a:r>
            <a:r>
              <a:rPr lang="en-US" altLang="en-CZ" sz="1200">
                <a:solidFill>
                  <a:schemeClr val="bg1"/>
                </a:solidFill>
              </a:rPr>
              <a:t>6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21510" name="TextovéPole 13">
            <a:extLst>
              <a:ext uri="{FF2B5EF4-FFF2-40B4-BE49-F238E27FC236}">
                <a16:creationId xmlns:a16="http://schemas.microsoft.com/office/drawing/2014/main" id="{0BF0447B-5F7A-044D-A5C1-0D380365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</a:t>
            </a:r>
            <a:r>
              <a:rPr lang="en-US" altLang="en-CZ" sz="1200">
                <a:solidFill>
                  <a:schemeClr val="bg1"/>
                </a:solidFill>
              </a:rPr>
              <a:t>3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6E53C20-458C-C64F-9D81-CDE0DB297660}"/>
              </a:ext>
            </a:extLst>
          </p:cNvPr>
          <p:cNvSpPr txBox="1">
            <a:spLocks noChangeArrowheads="1"/>
          </p:cNvSpPr>
          <p:nvPr/>
        </p:nvSpPr>
        <p:spPr>
          <a:xfrm>
            <a:off x="285750" y="3143250"/>
            <a:ext cx="7772400" cy="1981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cs-CZ" altLang="en-CZ" sz="1700" b="1" u="sng"/>
              <a:t>Prevalence 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–"/>
            </a:pPr>
            <a:r>
              <a:rPr lang="cs-CZ" altLang="en-CZ" sz="1700" b="1"/>
              <a:t>popisuje zastoupení dané nemoci ve studované populaci v daném okamžiku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700" b="1"/>
              <a:t>okamžitý počet nemocných / celkový počet osob ve studované populaci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700" b="1"/>
              <a:t>prevalence výhodná pro popis dlouho trvajících chronických onemocnění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700" b="1"/>
              <a:t>prevalence závisí na počtu osob, které onemocněli a na délce nemoci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altLang="en-CZ" sz="1700" b="1"/>
              <a:t>není nutně mírou rizika onemocnění</a:t>
            </a:r>
            <a:endParaRPr lang="cs-CZ" altLang="en-CZ" sz="1900" b="1"/>
          </a:p>
          <a:p>
            <a:pPr lvl="2">
              <a:lnSpc>
                <a:spcPct val="70000"/>
              </a:lnSpc>
              <a:spcBef>
                <a:spcPct val="20000"/>
              </a:spcBef>
            </a:pPr>
            <a:r>
              <a:rPr lang="cs-CZ" altLang="en-CZ" sz="1500" b="1"/>
              <a:t>	</a:t>
            </a:r>
          </a:p>
          <a:p>
            <a:pPr lvl="2">
              <a:lnSpc>
                <a:spcPct val="70000"/>
              </a:lnSpc>
              <a:spcBef>
                <a:spcPct val="20000"/>
              </a:spcBef>
            </a:pPr>
            <a:r>
              <a:rPr lang="cs-CZ" altLang="en-CZ" sz="1500" b="1"/>
              <a:t>Prevalence = Incidence  </a:t>
            </a:r>
            <a:r>
              <a:rPr lang="cs-CZ" altLang="en-CZ" sz="1500" b="1">
                <a:sym typeface="Symbol" pitchFamily="2" charset="2"/>
              </a:rPr>
              <a:t>  Doba trvání</a:t>
            </a:r>
          </a:p>
        </p:txBody>
      </p:sp>
      <p:sp>
        <p:nvSpPr>
          <p:cNvPr id="21513" name="Rectangle 4">
            <a:extLst>
              <a:ext uri="{FF2B5EF4-FFF2-40B4-BE49-F238E27FC236}">
                <a16:creationId xmlns:a16="http://schemas.microsoft.com/office/drawing/2014/main" id="{73EA121D-7743-214E-A6A6-C8EFC7422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00125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cs-CZ" altLang="en-CZ" b="1" u="sng">
                <a:latin typeface="Arial Narrow" panose="020B0604020202020204" pitchFamily="34" charset="0"/>
              </a:rPr>
              <a:t>Incidence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endParaRPr lang="cs-CZ" altLang="en-CZ" sz="800" b="1" u="sng">
              <a:latin typeface="Arial Narrow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</a:pPr>
            <a:r>
              <a:rPr lang="cs-CZ" altLang="en-CZ" b="1">
                <a:latin typeface="Arial Narrow" panose="020B0604020202020204" pitchFamily="34" charset="0"/>
              </a:rPr>
              <a:t>popisuje výskyt nových případů onemocnění v populaci ve studovaném období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</a:pPr>
            <a:r>
              <a:rPr lang="cs-CZ" altLang="en-CZ" b="1">
                <a:latin typeface="Arial Narrow" panose="020B0604020202020204" pitchFamily="34" charset="0"/>
              </a:rPr>
              <a:t>počet nových případů / celkový počet osob ve studované populaci v určitém časovém úseku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</a:pPr>
            <a:r>
              <a:rPr lang="cs-CZ" altLang="en-CZ" b="1">
                <a:latin typeface="Arial Narrow" panose="020B0604020202020204" pitchFamily="34" charset="0"/>
              </a:rPr>
              <a:t>vysoké hodnoty incidence ukazují na vysoké riziko onemocnění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</a:pPr>
            <a:r>
              <a:rPr lang="cs-CZ" altLang="en-CZ" b="1">
                <a:latin typeface="Arial Narrow" panose="020B0604020202020204" pitchFamily="34" charset="0"/>
              </a:rPr>
              <a:t>výhodné při popisu akutních onemocnění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</a:pPr>
            <a:endParaRPr lang="cs-CZ" altLang="en-CZ" b="1">
              <a:latin typeface="Arial Narrow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</a:pPr>
            <a:endParaRPr lang="en-US" altLang="en-CZ" sz="1600" b="1">
              <a:latin typeface="Arial Narrow" panose="020B0604020202020204" pitchFamily="34" charset="0"/>
            </a:endParaRPr>
          </a:p>
        </p:txBody>
      </p:sp>
      <p:pic>
        <p:nvPicPr>
          <p:cNvPr id="21514" name="Picture 4" descr="EpiFigure5">
            <a:extLst>
              <a:ext uri="{FF2B5EF4-FFF2-40B4-BE49-F238E27FC236}">
                <a16:creationId xmlns:a16="http://schemas.microsoft.com/office/drawing/2014/main" id="{58EE222A-14D0-9840-8A0A-CAC6D7DF9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500563"/>
            <a:ext cx="226536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Nadpis 8">
            <a:extLst>
              <a:ext uri="{FF2B5EF4-FFF2-40B4-BE49-F238E27FC236}">
                <a16:creationId xmlns:a16="http://schemas.microsoft.com/office/drawing/2014/main" id="{E800D42B-3CF8-424D-BADE-67A4C539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8625"/>
            <a:ext cx="8229600" cy="725488"/>
          </a:xfrm>
        </p:spPr>
        <p:txBody>
          <a:bodyPr/>
          <a:lstStyle/>
          <a:p>
            <a:r>
              <a:rPr lang="cs-CZ" altLang="en-CZ" sz="3200" b="1">
                <a:solidFill>
                  <a:srgbClr val="C00000"/>
                </a:solidFill>
              </a:rPr>
              <a:t>Epidemiologie – vymezení pojmu</a:t>
            </a:r>
          </a:p>
        </p:txBody>
      </p:sp>
      <p:sp>
        <p:nvSpPr>
          <p:cNvPr id="21516" name="TextBox 11">
            <a:extLst>
              <a:ext uri="{FF2B5EF4-FFF2-40B4-BE49-F238E27FC236}">
                <a16:creationId xmlns:a16="http://schemas.microsoft.com/office/drawing/2014/main" id="{5CC46F7B-91CF-E74A-B589-F0F606EEB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4779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CZ" sz="1400" b="1" i="1">
                <a:solidFill>
                  <a:srgbClr val="FF0000"/>
                </a:solidFill>
              </a:rPr>
              <a:t>Přednáška částečně převzata od Ing. Miloslava Pouzara Ph.D.</a:t>
            </a:r>
            <a:endParaRPr lang="en-US" altLang="en-CZ" sz="1400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3">
            <a:extLst>
              <a:ext uri="{FF2B5EF4-FFF2-40B4-BE49-F238E27FC236}">
                <a16:creationId xmlns:a16="http://schemas.microsoft.com/office/drawing/2014/main" id="{9A9A561E-95B9-3B49-A9BD-6857B7D6C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71438"/>
            <a:ext cx="241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Úvod do molekulární medicíny </a:t>
            </a:r>
            <a:r>
              <a:rPr lang="en-US" altLang="en-CZ" sz="1200">
                <a:solidFill>
                  <a:schemeClr val="bg1"/>
                </a:solidFill>
              </a:rPr>
              <a:t>6</a:t>
            </a:r>
            <a:r>
              <a:rPr lang="cs-CZ" altLang="en-CZ" sz="1200">
                <a:solidFill>
                  <a:schemeClr val="bg1"/>
                </a:solidFill>
              </a:rPr>
              <a:t>/12</a:t>
            </a:r>
          </a:p>
        </p:txBody>
      </p:sp>
      <p:sp>
        <p:nvSpPr>
          <p:cNvPr id="21507" name="TextovéPole 4">
            <a:extLst>
              <a:ext uri="{FF2B5EF4-FFF2-40B4-BE49-F238E27FC236}">
                <a16:creationId xmlns:a16="http://schemas.microsoft.com/office/drawing/2014/main" id="{989CACE9-2381-244A-B0C0-94012886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</a:t>
            </a:r>
            <a:r>
              <a:rPr lang="en-US" altLang="en-CZ" sz="1200">
                <a:solidFill>
                  <a:schemeClr val="bg1"/>
                </a:solidFill>
              </a:rPr>
              <a:t>6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21508" name="TextovéPole 5">
            <a:extLst>
              <a:ext uri="{FF2B5EF4-FFF2-40B4-BE49-F238E27FC236}">
                <a16:creationId xmlns:a16="http://schemas.microsoft.com/office/drawing/2014/main" id="{62E5953D-654A-1743-B5F0-116C11992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400" baseline="-25000">
                <a:solidFill>
                  <a:schemeClr val="bg1"/>
                </a:solidFill>
              </a:rPr>
              <a:t>© Ondřej Slabý, 2009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3605CD75-FA4E-2C45-A3C5-A6F345E6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438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0A29CDC-C702-0E42-AC5C-C4E03869C4EC}" type="slidenum">
              <a:rPr lang="cs-CZ" altLang="en-CZ">
                <a:solidFill>
                  <a:srgbClr val="898989"/>
                </a:solidFill>
              </a:rPr>
              <a:pPr/>
              <a:t>7</a:t>
            </a:fld>
            <a:endParaRPr lang="cs-CZ" altLang="en-CZ">
              <a:solidFill>
                <a:srgbClr val="898989"/>
              </a:solidFill>
            </a:endParaRPr>
          </a:p>
        </p:txBody>
      </p:sp>
      <p:sp>
        <p:nvSpPr>
          <p:cNvPr id="21510" name="TextovéPole 13">
            <a:extLst>
              <a:ext uri="{FF2B5EF4-FFF2-40B4-BE49-F238E27FC236}">
                <a16:creationId xmlns:a16="http://schemas.microsoft.com/office/drawing/2014/main" id="{0BF0447B-5F7A-044D-A5C1-0D380365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</a:t>
            </a:r>
            <a:r>
              <a:rPr lang="en-US" altLang="en-CZ" sz="1200">
                <a:solidFill>
                  <a:schemeClr val="bg1"/>
                </a:solidFill>
              </a:rPr>
              <a:t>3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21511" name="TextovéPole 14">
            <a:extLst>
              <a:ext uri="{FF2B5EF4-FFF2-40B4-BE49-F238E27FC236}">
                <a16:creationId xmlns:a16="http://schemas.microsoft.com/office/drawing/2014/main" id="{285ECC09-F79A-CA4A-9A55-B52E4412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6500813"/>
            <a:ext cx="1219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400" baseline="-25000">
                <a:solidFill>
                  <a:schemeClr val="bg1"/>
                </a:solidFill>
              </a:rPr>
              <a:t>© Ondřej Slabý, 2009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ECFB5-CF61-1247-8CD2-A24D7C9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7" y="0"/>
            <a:ext cx="8941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ovéPole 11">
            <a:extLst>
              <a:ext uri="{FF2B5EF4-FFF2-40B4-BE49-F238E27FC236}">
                <a16:creationId xmlns:a16="http://schemas.microsoft.com/office/drawing/2014/main" id="{8077200F-CEFF-1C48-AA07-78EF55BFC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696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</a:t>
            </a:r>
            <a:r>
              <a:rPr lang="en-US" altLang="en-CZ" sz="1200">
                <a:solidFill>
                  <a:schemeClr val="bg1"/>
                </a:solidFill>
              </a:rPr>
              <a:t>7</a:t>
            </a:r>
            <a:endParaRPr lang="cs-CZ" altLang="en-CZ" sz="1200">
              <a:solidFill>
                <a:schemeClr val="bg1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AC050308-A257-5949-A383-8C0BDD7F58F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533400"/>
            <a:ext cx="77724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cs-CZ" altLang="en-CZ" sz="3600" b="1">
                <a:solidFill>
                  <a:srgbClr val="C00000"/>
                </a:solidFill>
              </a:rPr>
              <a:t>Kauzální vztah</a:t>
            </a:r>
            <a:endParaRPr lang="en-US" altLang="en-CZ" sz="3600" b="1">
              <a:solidFill>
                <a:srgbClr val="C00000"/>
              </a:solidFill>
            </a:endParaRPr>
          </a:p>
        </p:txBody>
      </p:sp>
      <p:sp>
        <p:nvSpPr>
          <p:cNvPr id="22535" name="Rectangle 4">
            <a:extLst>
              <a:ext uri="{FF2B5EF4-FFF2-40B4-BE49-F238E27FC236}">
                <a16:creationId xmlns:a16="http://schemas.microsoft.com/office/drawing/2014/main" id="{5F84C14D-E5C1-024D-A4D0-6F6BC750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cs-CZ" altLang="en-CZ" b="1" dirty="0">
                <a:latin typeface="Arial Narrow" panose="020B0604020202020204" pitchFamily="34" charset="0"/>
              </a:rPr>
              <a:t>Pokud změna frekvence, nebo kvality expozice vede k odpovídající změně ve frekvenci výskytu onemocnění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endParaRPr lang="cs-CZ" altLang="en-CZ" b="1" dirty="0">
              <a:latin typeface="Arial Narrow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cs-CZ" altLang="en-CZ" b="1" dirty="0">
                <a:latin typeface="Arial Narrow" panose="020B0604020202020204" pitchFamily="34" charset="0"/>
              </a:rPr>
              <a:t>Typy kauzálních vztahů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endParaRPr lang="cs-CZ" altLang="en-CZ" sz="800" b="1" dirty="0">
              <a:latin typeface="Arial Narrow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130000"/>
              <a:buFontTx/>
              <a:buBlip>
                <a:blip r:embed="rId4"/>
              </a:buBlip>
            </a:pPr>
            <a:r>
              <a:rPr lang="cs-CZ" altLang="en-CZ" b="1" u="sng" dirty="0">
                <a:latin typeface="Arial Narrow" panose="020B0604020202020204" pitchFamily="34" charset="0"/>
              </a:rPr>
              <a:t>postačující příčina</a:t>
            </a:r>
            <a:r>
              <a:rPr lang="cs-CZ" altLang="en-CZ" b="1" dirty="0">
                <a:latin typeface="Arial Narrow" panose="020B0604020202020204" pitchFamily="34" charset="0"/>
              </a:rPr>
              <a:t> – pokud je daný faktor přítomen, nemoc se vždy projeví (genetická onemocnění – Downův syndrom)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130000"/>
              <a:buFontTx/>
              <a:buBlip>
                <a:blip r:embed="rId4"/>
              </a:buBlip>
            </a:pPr>
            <a:r>
              <a:rPr lang="cs-CZ" altLang="en-CZ" b="1" u="sng" dirty="0">
                <a:latin typeface="Arial Narrow" panose="020B0604020202020204" pitchFamily="34" charset="0"/>
              </a:rPr>
              <a:t>nutná příčina</a:t>
            </a:r>
            <a:r>
              <a:rPr lang="cs-CZ" altLang="en-CZ" b="1" dirty="0">
                <a:latin typeface="Arial Narrow" panose="020B0604020202020204" pitchFamily="34" charset="0"/>
              </a:rPr>
              <a:t> – pokud daný faktor není přítomen, nemoc se neprojeví (infekční nemoci – tuberkulóza)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130000"/>
              <a:buFontTx/>
              <a:buBlip>
                <a:blip r:embed="rId4"/>
              </a:buBlip>
            </a:pPr>
            <a:r>
              <a:rPr lang="cs-CZ" altLang="en-CZ" b="1" u="sng" dirty="0">
                <a:latin typeface="Arial Narrow" panose="020B0604020202020204" pitchFamily="34" charset="0"/>
              </a:rPr>
              <a:t>rizikový faktor</a:t>
            </a:r>
            <a:r>
              <a:rPr lang="cs-CZ" altLang="en-CZ" b="1" dirty="0">
                <a:latin typeface="Arial Narrow" panose="020B0604020202020204" pitchFamily="34" charset="0"/>
              </a:rPr>
              <a:t> – pokud je daný faktor přítomen, zvyšuje pravděpodobnost vzniku onemocnění (cigaretový kouř – rakovina plic)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130000"/>
              <a:buFontTx/>
              <a:buBlip>
                <a:blip r:embed="rId4"/>
              </a:buBlip>
            </a:pPr>
            <a:r>
              <a:rPr lang="cs-CZ" altLang="en-CZ" b="1" dirty="0">
                <a:latin typeface="Arial Narrow" panose="020B0604020202020204" pitchFamily="34" charset="0"/>
              </a:rPr>
              <a:t>nekauzální vztah – mezi proměnnými je náhodná (nevysvětlující) závislost (lineární vztah mezi počtem zubních plomb a rizikem infarktu myokardu)</a:t>
            </a:r>
            <a:endParaRPr lang="en-US" altLang="en-CZ" b="1" dirty="0"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ovéPole 4">
            <a:extLst>
              <a:ext uri="{FF2B5EF4-FFF2-40B4-BE49-F238E27FC236}">
                <a16:creationId xmlns:a16="http://schemas.microsoft.com/office/drawing/2014/main" id="{16347B42-CFA6-5442-92AD-DDBF9C95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500813"/>
            <a:ext cx="733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1200">
                <a:solidFill>
                  <a:schemeClr val="bg1"/>
                </a:solidFill>
              </a:rPr>
              <a:t>Strana  </a:t>
            </a:r>
            <a:r>
              <a:rPr lang="en-US" altLang="en-CZ" sz="1200">
                <a:solidFill>
                  <a:schemeClr val="bg1"/>
                </a:solidFill>
              </a:rPr>
              <a:t>8</a:t>
            </a:r>
            <a:endParaRPr lang="cs-CZ" altLang="en-CZ" sz="1200">
              <a:solidFill>
                <a:schemeClr val="bg1"/>
              </a:solidFill>
            </a:endParaRPr>
          </a:p>
        </p:txBody>
      </p:sp>
      <p:pic>
        <p:nvPicPr>
          <p:cNvPr id="23557" name="Picture 1">
            <a:extLst>
              <a:ext uri="{FF2B5EF4-FFF2-40B4-BE49-F238E27FC236}">
                <a16:creationId xmlns:a16="http://schemas.microsoft.com/office/drawing/2014/main" id="{FCC18F99-F066-5A40-BF95-2235A9BB7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4392613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Obdélník 6">
            <a:extLst>
              <a:ext uri="{FF2B5EF4-FFF2-40B4-BE49-F238E27FC236}">
                <a16:creationId xmlns:a16="http://schemas.microsoft.com/office/drawing/2014/main" id="{80A049E6-E8B3-884A-A15F-FA52E549A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785813"/>
            <a:ext cx="498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cs-CZ" altLang="en-CZ" sz="2800" b="1">
                <a:solidFill>
                  <a:srgbClr val="C00000"/>
                </a:solidFill>
              </a:rPr>
              <a:t>Austin Bradford Hill (1897-1991)</a:t>
            </a:r>
            <a:endParaRPr lang="en-US" altLang="en-CZ" sz="2800" b="1">
              <a:solidFill>
                <a:srgbClr val="C00000"/>
              </a:solidFill>
            </a:endParaRPr>
          </a:p>
        </p:txBody>
      </p:sp>
      <p:sp>
        <p:nvSpPr>
          <p:cNvPr id="23559" name="TextovéPole 7">
            <a:extLst>
              <a:ext uri="{FF2B5EF4-FFF2-40B4-BE49-F238E27FC236}">
                <a16:creationId xmlns:a16="http://schemas.microsoft.com/office/drawing/2014/main" id="{2E77C45F-C1E1-D241-901E-F82BF58F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428750"/>
            <a:ext cx="43608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cs-CZ" altLang="en-CZ" sz="2400"/>
              <a:t>Jako první prokázal vztah</a:t>
            </a:r>
          </a:p>
          <a:p>
            <a:r>
              <a:rPr lang="cs-CZ" altLang="en-CZ" sz="2400"/>
              <a:t>kouření a karcinomu plic</a:t>
            </a:r>
          </a:p>
          <a:p>
            <a:endParaRPr lang="cs-CZ" altLang="en-CZ" sz="2400"/>
          </a:p>
          <a:p>
            <a:r>
              <a:rPr lang="cs-CZ" altLang="en-CZ" sz="2400" b="1"/>
              <a:t>Studie na britských lékařích</a:t>
            </a:r>
          </a:p>
          <a:p>
            <a:r>
              <a:rPr lang="cs-CZ" altLang="en-CZ" sz="2400"/>
              <a:t>30 000 účastníků</a:t>
            </a:r>
          </a:p>
          <a:p>
            <a:r>
              <a:rPr lang="cs-CZ" altLang="en-CZ" sz="2400"/>
              <a:t>prospektivní 50 let trvající studie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8784</TotalTime>
  <Words>7929</Words>
  <Application>Microsoft Macintosh PowerPoint</Application>
  <PresentationFormat>On-screen Show (4:3)</PresentationFormat>
  <Paragraphs>688</Paragraphs>
  <Slides>38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Narrow</vt:lpstr>
      <vt:lpstr>Calibri</vt:lpstr>
      <vt:lpstr>Tahoma</vt:lpstr>
      <vt:lpstr>Wingdings</vt:lpstr>
      <vt:lpstr>Motiv sady Office</vt:lpstr>
      <vt:lpstr>Photo Editor Photo</vt:lpstr>
      <vt:lpstr>Image Document</vt:lpstr>
      <vt:lpstr>Image</vt:lpstr>
      <vt:lpstr>PowerPoint Presentation</vt:lpstr>
      <vt:lpstr>Historie – cholera v Londýně (1854)</vt:lpstr>
      <vt:lpstr>John Snow and the Pump Handle</vt:lpstr>
      <vt:lpstr>PowerPoint Presentation</vt:lpstr>
      <vt:lpstr>Epidemiologie – vymezení pojmu</vt:lpstr>
      <vt:lpstr>Epidemiologie – vymezení pojmu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Průřezové studie   </vt:lpstr>
      <vt:lpstr>PowerPoint Presentation</vt:lpstr>
      <vt:lpstr>Studie případů a kontrol   </vt:lpstr>
      <vt:lpstr>PowerPoint Presentation</vt:lpstr>
      <vt:lpstr>PowerPoint Presentation</vt:lpstr>
      <vt:lpstr>PowerPoint Presentation</vt:lpstr>
      <vt:lpstr>Kohortové studie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ondrej</dc:creator>
  <cp:lastModifiedBy>Jiri Sana</cp:lastModifiedBy>
  <cp:revision>742</cp:revision>
  <dcterms:created xsi:type="dcterms:W3CDTF">2010-12-06T09:09:17Z</dcterms:created>
  <dcterms:modified xsi:type="dcterms:W3CDTF">2021-11-16T09:56:48Z</dcterms:modified>
</cp:coreProperties>
</file>