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5" r:id="rId2"/>
    <p:sldId id="335" r:id="rId3"/>
    <p:sldId id="341" r:id="rId4"/>
    <p:sldId id="336" r:id="rId5"/>
    <p:sldId id="337" r:id="rId6"/>
    <p:sldId id="355" r:id="rId7"/>
    <p:sldId id="350" r:id="rId8"/>
    <p:sldId id="343" r:id="rId9"/>
    <p:sldId id="344" r:id="rId10"/>
    <p:sldId id="346" r:id="rId11"/>
    <p:sldId id="349" r:id="rId12"/>
    <p:sldId id="353" r:id="rId13"/>
    <p:sldId id="347" r:id="rId14"/>
  </p:sldIdLst>
  <p:sldSz cx="9144000" cy="6858000" type="screen4x3"/>
  <p:notesSz cx="6858000" cy="9906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0099"/>
    <a:srgbClr val="CEE6B8"/>
    <a:srgbClr val="A1F2FD"/>
    <a:srgbClr val="DEC0D9"/>
    <a:srgbClr val="FFFF99"/>
    <a:srgbClr val="8FBAE9"/>
    <a:srgbClr val="9B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988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BB500F3-B4DB-45BE-BC57-29841E1957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F3C1F1-4AE5-43C7-9CD9-B9E4DF1DD6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6DAED2B-8199-4662-BA04-94355B2A5C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67CD33F-1D33-401A-B9D5-CCD6B3285A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FF67EE79-6015-4557-AAF5-9BE4DA4B01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2B42ED51-BE96-4E66-A0F1-3A4E2C858F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F8D07E-913F-4B21-9C28-6B63941BEB0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F1D8C-F855-45F7-B611-31616F669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C3756D-462D-435C-89E4-D45B09D12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FC68F-52B1-4424-AE73-D3CE49B1A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EAEFC7-BF48-4B07-A424-9A6597D7F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94BD11-059A-4CCC-AB38-18830D5E3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E616-6714-447D-BE74-FCF7C82800E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7923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3E208-BBA4-4EDA-9732-891DE6A0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C13614-4CEF-43E0-A2AF-7141C277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30C8F-4A8D-4120-A8A9-79E095CED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FF56C5-52F7-4007-9957-5CBA040298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F2687B-E468-4984-996A-DE5FB0A890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61B1-0BB3-490F-A090-5B97F366EB3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9043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F30A7D-75AD-4BCD-9D06-77F576037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2D000C-362E-4BEB-AACE-A9A8EB76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63857F-0E7C-4212-9F2B-AF470668B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0AE49-D01A-483A-A84D-FB154B79D7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F2E9FB-7101-4ED9-A5FE-B7DC942A6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F814D-BB7F-4179-9E8C-059DBC6EE3A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0227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7F06BC8-4A11-4AF5-A04D-974A945F6DC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5A8B1E-AB43-49CD-9DD4-51CC5D64D1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0D7C88-1291-4BF0-957F-51FC5AC73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A7F969-079C-41CC-BD75-15422B1CD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280A-D921-4145-AE0E-1F3252451AF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2123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EB5FE-9704-4078-8CC2-03051659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A9FECC-385A-41EE-A02D-9A011786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535FBB-8D3F-435E-B659-3AAE19106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7513C6-8D2C-4B6E-AA5D-8D90C5835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875263-9529-4415-89C3-21D8A5443A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8932-500A-46AB-AE5F-583990DBCB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7752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0935B-22C8-4411-89EE-475AAAC9B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28ADA0-231A-4CB7-BD7B-E7526C8D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86C99C-4B03-4C5B-B290-BDE26258C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65DDA-6369-4533-8AF6-228F268EC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B7931B-CBF7-49FC-9DD7-746F561DC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65F0-492B-48FA-85F0-4CFD9F32FC5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2502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3BC9F-446A-481D-8A0A-49A6D21F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4A729C-8C21-4C47-80C9-8FF9E82DF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1572DC-8823-4039-A835-3E523AD1A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216C0-80BD-4887-8565-56882F9A8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C416D-9E18-4148-B7BB-3436716C1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9F883-C533-4623-8EAB-E843B109A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8E67-0B7A-4D5E-9152-B18A1C44A53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5216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A9470-DC06-4024-A4B7-1C0F0755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448318-6035-45B4-8DF8-3B6F9B485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1DE4EC4-5820-4906-A0C6-2C320BC7A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A391762-AA30-4178-9795-D7DB414F1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451544B-62D4-4FBE-B20F-98938CB6E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AE55B2-C92A-4CF7-AF12-45B181625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94D842-8FE5-4026-B372-898835B29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A3C608-5984-4457-B5F4-73DAF92A8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602A5-9BC2-4535-B1CF-AB7784BC43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7952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2BAA6-C422-4718-8DB2-9EA18A3D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B569F7-A750-4475-8348-0C3939CCD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9A33E5-57E2-40DA-B5F4-A76724DD6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0930F4-46B2-4E47-B1BB-F3F5E8F87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D06-989A-4A01-B24B-5D54C8CE60E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294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F1B15A-5778-4736-8790-B17E522B3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985D98-CF7D-47DA-88B9-0E542F1E7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0473C7-8BDD-4CA4-8F64-30EB852D3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2FEA-B30F-4390-98CC-AB0D4AF882E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4720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163B54-B03F-4DD8-9128-ACB82E2B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3C70B2-B56A-4E2E-B5AE-D00C1F4F2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5CC9FCF-56D9-42BF-9266-64670E517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2F0F1-971E-4F1E-A930-D2E3DD8A5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75F92-E334-49C6-ADC1-2855F5941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E1D70-BC55-4D2B-B5B3-F48E0B4EC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62836-7B8D-4A2E-A958-3A8259061A3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0628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04B90-1FC3-4893-983C-BEC12E8A1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D3A818A-696D-4C5B-A7EF-D54882D46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8B406E8-4391-493A-A1A1-4B919773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9AFC7-F779-422F-8067-B6B3AAE3B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104ED-251C-4618-AEBB-DE680E601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51BB4-5DBC-40F0-9DD0-5B1849260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F2FE-37FA-4C15-9B1D-05881EE810E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9531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A28498-65FA-4406-962D-B65F51967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66006F-468B-4ADA-A5CD-5247103AE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8D1D66-627B-4911-BD1F-86DCA50992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43AA6B-A699-4F20-B2CA-12A7829868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338094-1A31-4D24-9D71-4A35747C24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1806249F-AA7D-4DC9-89B3-6DE443144B7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anak@sci.muni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ligo">
            <a:extLst>
              <a:ext uri="{FF2B5EF4-FFF2-40B4-BE49-F238E27FC236}">
                <a16:creationId xmlns:a16="http://schemas.microsoft.com/office/drawing/2014/main" id="{D11C887B-0179-4BB8-9401-04FB2FE3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344863"/>
            <a:ext cx="12969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F01397-0375-465B-9659-B77EF4E195C2}"/>
              </a:ext>
            </a:extLst>
          </p:cNvPr>
          <p:cNvSpPr txBox="1"/>
          <p:nvPr/>
        </p:nvSpPr>
        <p:spPr>
          <a:xfrm>
            <a:off x="539750" y="4052888"/>
            <a:ext cx="7927748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Komentujte prosím výstupy z programu Oligo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Na snímcích 2, 3, 4 a 5 porovnejte, který ze dvou uvedených výpisů charakterizuje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kvalitnější primer/y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Uveďte proč a komentář zapište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přímo do snímku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Na pozitivním vlákně sekvence </a:t>
            </a:r>
            <a:r>
              <a:rPr lang="cs-CZ" sz="1400" i="1">
                <a:latin typeface="Calibri" panose="020F0502020204030204" pitchFamily="34" charset="0"/>
                <a:cs typeface="Calibri" panose="020F0502020204030204" pitchFamily="34" charset="0"/>
              </a:rPr>
              <a:t>Arabidopsis thaliana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na snímku 7 vyberte manuálně  </a:t>
            </a:r>
            <a:r>
              <a:rPr lang="cs-CZ" sz="1400" i="1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400" i="1">
                <a:latin typeface="Calibri" panose="020F0502020204030204" pitchFamily="34" charset="0"/>
                <a:cs typeface="Calibri" panose="020F0502020204030204" pitchFamily="34" charset="0"/>
              </a:rPr>
              <a:t>reverse </a:t>
            </a:r>
          </a:p>
          <a:p>
            <a:pPr>
              <a:defRPr/>
            </a:pPr>
            <a:r>
              <a:rPr lang="cs-CZ" sz="1400" i="1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primer předepsané délky v označené pozici, vypište sekvenci obou primerů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FDF6DB7-E066-46B4-BB5E-D2B46D11283A}"/>
              </a:ext>
            </a:extLst>
          </p:cNvPr>
          <p:cNvSpPr txBox="1"/>
          <p:nvPr/>
        </p:nvSpPr>
        <p:spPr>
          <a:xfrm>
            <a:off x="539552" y="613611"/>
            <a:ext cx="4701543" cy="332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>
                <a:latin typeface="Calibri" panose="020F0502020204030204" pitchFamily="34" charset="0"/>
                <a:cs typeface="Calibri" panose="020F0502020204030204" pitchFamily="34" charset="0"/>
              </a:rPr>
              <a:t>VZOROVÝ PROTOKOL</a:t>
            </a:r>
          </a:p>
          <a:p>
            <a:pPr>
              <a:defRPr/>
            </a:pPr>
            <a:r>
              <a:rPr lang="cs-CZ" sz="2000">
                <a:latin typeface="Calibri" panose="020F0502020204030204" pitchFamily="34" charset="0"/>
                <a:cs typeface="Calibri" panose="020F0502020204030204" pitchFamily="34" charset="0"/>
              </a:rPr>
              <a:t>C7301 Základy genomiky - cvičení </a:t>
            </a:r>
          </a:p>
          <a:p>
            <a:pPr>
              <a:defRPr/>
            </a:pPr>
            <a:r>
              <a:rPr lang="pt-BR" sz="1600">
                <a:latin typeface="Calibri" panose="020F0502020204030204" pitchFamily="34" charset="0"/>
                <a:cs typeface="Calibri" panose="020F0502020204030204" pitchFamily="34" charset="0"/>
              </a:rPr>
              <a:t>Úloha: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DESIGN, </a:t>
            </a:r>
            <a:r>
              <a:rPr lang="pt-BR" sz="1400" b="1">
                <a:latin typeface="Calibri" panose="020F0502020204030204" pitchFamily="34" charset="0"/>
                <a:cs typeface="Calibri" panose="020F0502020204030204" pitchFamily="34" charset="0"/>
              </a:rPr>
              <a:t>SYNTÉZA A PURIFIKACE OLIGONUKLEOTIDŮ </a:t>
            </a:r>
            <a:endParaRPr lang="cs-CZ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Číslo skupiny: </a:t>
            </a:r>
          </a:p>
          <a:p>
            <a:pPr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Jména: </a:t>
            </a:r>
          </a:p>
          <a:p>
            <a:pPr>
              <a:defRPr/>
            </a:pP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Datum: </a:t>
            </a:r>
            <a:endParaRPr lang="cs-CZ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sz="1800" b="1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2000" b="1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Návrh sekvence primeru pro PCR </a:t>
            </a:r>
            <a:endParaRPr lang="en-US" sz="2000" b="1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001D19-D171-4573-BD74-7F9B9450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0AAC5-CAA0-407A-955D-B594ED67A449}" type="slidenum">
              <a:rPr lang="cs-CZ" altLang="en-US" smtClean="0"/>
              <a:pPr>
                <a:defRPr/>
              </a:pPr>
              <a:t>1</a:t>
            </a:fld>
            <a:endParaRPr lang="cs-CZ" alt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DBE57A2-2855-4479-B6CD-85B6515EC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859" y="907110"/>
            <a:ext cx="3101980" cy="2024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5D25291-7103-4AAC-BB93-CAC2178E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0F978-BBE6-41EC-92F0-B8DD49A2FDA8}" type="slidenum">
              <a:rPr lang="cs-CZ" altLang="en-US" smtClean="0"/>
              <a:pPr>
                <a:defRPr/>
              </a:pPr>
              <a:t>10</a:t>
            </a:fld>
            <a:endParaRPr lang="cs-CZ" altLang="en-US"/>
          </a:p>
        </p:txBody>
      </p:sp>
      <p:sp>
        <p:nvSpPr>
          <p:cNvPr id="17411" name="TextovéPole 2">
            <a:extLst>
              <a:ext uri="{FF2B5EF4-FFF2-40B4-BE49-F238E27FC236}">
                <a16:creationId xmlns:a16="http://schemas.microsoft.com/office/drawing/2014/main" id="{4078ECF1-0E0C-4E6A-8B17-F5CA1C0B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1844823"/>
            <a:ext cx="2922314" cy="39703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Zde vyjádřete zadaný výtěžek ve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všech uvedených jednotkách: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       ………………………………OD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      ……………………………… </a:t>
            </a:r>
            <a:r>
              <a:rPr lang="cs-CZ" altLang="en-US" sz="140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mol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      ………………………………</a:t>
            </a:r>
            <a:r>
              <a:rPr lang="cs-CZ" altLang="en-US" sz="140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mol/L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0040F64-E4DF-461A-8598-9DBD3057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7" y="1844823"/>
            <a:ext cx="4896544" cy="39377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1B99BFB-DD90-40BA-B484-19E6A110839D}"/>
              </a:ext>
            </a:extLst>
          </p:cNvPr>
          <p:cNvSpPr/>
          <p:nvPr/>
        </p:nvSpPr>
        <p:spPr>
          <a:xfrm>
            <a:off x="395536" y="487955"/>
            <a:ext cx="101531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Každá skupina bude počítat s jiným </a:t>
            </a:r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výtěžkem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syntézy.</a:t>
            </a:r>
          </a:p>
          <a:p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1: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10 OD                                                    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4:  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9 OD</a:t>
            </a:r>
          </a:p>
          <a:p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2: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12 OD                                                    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5: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14 OD      </a:t>
            </a:r>
          </a:p>
          <a:p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3: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15 OD                                                    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6: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11 OD</a:t>
            </a: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01EF91-F489-43D8-97DB-B2EE4F0F7DD5}"/>
              </a:ext>
            </a:extLst>
          </p:cNvPr>
          <p:cNvSpPr txBox="1"/>
          <p:nvPr/>
        </p:nvSpPr>
        <p:spPr>
          <a:xfrm>
            <a:off x="827584" y="2780928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>
                <a:latin typeface="+mn-lt"/>
                <a:cs typeface="Calibri" panose="020F0502020204030204" pitchFamily="34" charset="0"/>
              </a:rPr>
              <a:t>Extinkční koeficient vybraného oligonukleotidu: </a:t>
            </a:r>
            <a:r>
              <a:rPr lang="cs-CZ" sz="1400">
                <a:latin typeface="Symbol" panose="05050102010706020507" pitchFamily="18" charset="2"/>
              </a:rPr>
              <a:t>e</a:t>
            </a:r>
            <a:r>
              <a:rPr lang="cs-CZ" sz="1000">
                <a:latin typeface="+mn-lt"/>
              </a:rPr>
              <a:t> =</a:t>
            </a:r>
            <a:r>
              <a:rPr lang="cs-CZ" sz="1000">
                <a:latin typeface="+mn-lt"/>
                <a:cs typeface="Calibri" panose="020F0502020204030204" pitchFamily="34" charset="0"/>
              </a:rPr>
              <a:t> 270.2</a:t>
            </a:r>
          </a:p>
          <a:p>
            <a:r>
              <a:rPr lang="cs-CZ" sz="1000">
                <a:latin typeface="+mn-lt"/>
                <a:cs typeface="Calibri" panose="020F0502020204030204" pitchFamily="34" charset="0"/>
              </a:rPr>
              <a:t>Molekulová hmotnost vybraného oligonukleotidu: MW = 8741.795</a:t>
            </a:r>
            <a:r>
              <a:rPr lang="cs-CZ" sz="1000">
                <a:latin typeface="+mn-lt"/>
              </a:rPr>
              <a:t> </a:t>
            </a:r>
            <a:endParaRPr lang="en-US" sz="100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4300414-EEF8-4EB1-878D-93FCB0A1EC4F}"/>
              </a:ext>
            </a:extLst>
          </p:cNvPr>
          <p:cNvSpPr txBox="1"/>
          <p:nvPr/>
        </p:nvSpPr>
        <p:spPr>
          <a:xfrm>
            <a:off x="395536" y="5946974"/>
            <a:ext cx="7960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Vypočtěte, v jakém objemu je třeba rozpustit výtěžek, abyste dostali </a:t>
            </a: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zásobní roztok o koncentraci 500 </a:t>
            </a:r>
            <a:r>
              <a:rPr lang="cs-CZ" altLang="en-US" sz="1400" b="1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………… </a:t>
            </a:r>
            <a:r>
              <a:rPr lang="cs-CZ" altLang="en-US" sz="1400">
                <a:latin typeface="Symbol" panose="05050102010706020507" pitchFamily="18" charset="2"/>
                <a:cs typeface="Calibri" panose="020F0502020204030204" pitchFamily="34" charset="0"/>
              </a:rPr>
              <a:t>m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38C0504-A382-46E1-9F9D-6251E832EF5C}"/>
              </a:ext>
            </a:extLst>
          </p:cNvPr>
          <p:cNvSpPr/>
          <p:nvPr/>
        </p:nvSpPr>
        <p:spPr>
          <a:xfrm>
            <a:off x="4703968" y="2204864"/>
            <a:ext cx="516104" cy="411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29CC01D-6207-4627-B8D6-D2229F484DDC}"/>
              </a:ext>
            </a:extLst>
          </p:cNvPr>
          <p:cNvCxnSpPr/>
          <p:nvPr/>
        </p:nvCxnSpPr>
        <p:spPr>
          <a:xfrm flipH="1">
            <a:off x="2339752" y="754526"/>
            <a:ext cx="1440160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D8CDCDE-E426-4C16-BD0B-C9F93CF36E50}"/>
              </a:ext>
            </a:extLst>
          </p:cNvPr>
          <p:cNvSpPr txBox="1"/>
          <p:nvPr/>
        </p:nvSpPr>
        <p:spPr>
          <a:xfrm>
            <a:off x="827584" y="4941168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rozpustíme-li výtěžek v 1 mL</a:t>
            </a:r>
            <a:endParaRPr lang="en-US" sz="1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277B7EF-28B0-4672-8B3A-D4D02D7E2164}"/>
              </a:ext>
            </a:extLst>
          </p:cNvPr>
          <p:cNvSpPr txBox="1"/>
          <p:nvPr/>
        </p:nvSpPr>
        <p:spPr>
          <a:xfrm>
            <a:off x="442996" y="1829154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oligonukleotid je po syntéze vysušen,</a:t>
            </a:r>
          </a:p>
          <a:p>
            <a:r>
              <a:rPr lang="cs-CZ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ale pokud by byl následně rozpuštěn v 1 mL:</a:t>
            </a:r>
            <a:endParaRPr lang="en-US" sz="10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487D4D0-B878-432C-9558-E16C27C5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56571-8AB7-4189-8CAA-83B24336B7CF}" type="slidenum">
              <a:rPr lang="cs-CZ" altLang="en-US" smtClean="0"/>
              <a:pPr>
                <a:defRPr/>
              </a:pPr>
              <a:t>11</a:t>
            </a:fld>
            <a:endParaRPr lang="cs-CZ" altLang="en-US"/>
          </a:p>
        </p:txBody>
      </p:sp>
      <p:sp>
        <p:nvSpPr>
          <p:cNvPr id="15363" name="TextovéPole 2">
            <a:extLst>
              <a:ext uri="{FF2B5EF4-FFF2-40B4-BE49-F238E27FC236}">
                <a16:creationId xmlns:a16="http://schemas.microsoft.com/office/drawing/2014/main" id="{5CE2EA3A-0E08-4883-81B1-3D000F5D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506882"/>
            <a:ext cx="68370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Purifikace syntetického primeru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Odsolení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gelovou chromatografií na Sephadexu nebo </a:t>
            </a: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afinitní  chromatografie 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na cartridge:</a:t>
            </a:r>
          </a:p>
        </p:txBody>
      </p:sp>
      <p:pic>
        <p:nvPicPr>
          <p:cNvPr id="15364" name="Picture 2" descr="New Campus_28">
            <a:extLst>
              <a:ext uri="{FF2B5EF4-FFF2-40B4-BE49-F238E27FC236}">
                <a16:creationId xmlns:a16="http://schemas.microsoft.com/office/drawing/2014/main" id="{0BB9CBD4-9532-4918-A6CA-6E74D497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43100"/>
            <a:ext cx="39608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5365" name="Object 3">
            <a:extLst>
              <a:ext uri="{FF2B5EF4-FFF2-40B4-BE49-F238E27FC236}">
                <a16:creationId xmlns:a16="http://schemas.microsoft.com/office/drawing/2014/main" id="{078AAB0F-BE80-4580-9A0B-95B630C35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788" y="2060575"/>
          <a:ext cx="349250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Image" r:id="rId4" imgW="14704762" imgH="12012698" progId="Photoshop.Image.6">
                  <p:embed/>
                </p:oleObj>
              </mc:Choice>
              <mc:Fallback>
                <p:oleObj name="Image" r:id="rId4" imgW="14704762" imgH="12012698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2060575"/>
                        <a:ext cx="3492500" cy="285432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1B9CAB1-705C-411C-91C9-0E677C6727CE}"/>
              </a:ext>
            </a:extLst>
          </p:cNvPr>
          <p:cNvSpPr txBox="1"/>
          <p:nvPr/>
        </p:nvSpPr>
        <p:spPr>
          <a:xfrm>
            <a:off x="900113" y="3789363"/>
            <a:ext cx="14319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nízkomolekulární</a:t>
            </a:r>
          </a:p>
          <a:p>
            <a:pPr>
              <a:defRPr/>
            </a:pPr>
            <a:r>
              <a:rPr lang="cs-CZ" sz="14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látky</a:t>
            </a:r>
            <a:endParaRPr lang="en-US" sz="140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D7A12DC-B40B-46CA-8917-C0B4CBD82132}"/>
              </a:ext>
            </a:extLst>
          </p:cNvPr>
          <p:cNvSpPr txBox="1"/>
          <p:nvPr/>
        </p:nvSpPr>
        <p:spPr>
          <a:xfrm>
            <a:off x="2500313" y="4016375"/>
            <a:ext cx="4254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C36374-2CF9-4D4D-B037-842B249D6201}"/>
              </a:ext>
            </a:extLst>
          </p:cNvPr>
          <p:cNvSpPr txBox="1"/>
          <p:nvPr/>
        </p:nvSpPr>
        <p:spPr>
          <a:xfrm>
            <a:off x="2886075" y="2546350"/>
            <a:ext cx="6778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endParaRPr lang="en-US" sz="140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9" name="TextovéPole 10">
            <a:extLst>
              <a:ext uri="{FF2B5EF4-FFF2-40B4-BE49-F238E27FC236}">
                <a16:creationId xmlns:a16="http://schemas.microsoft.com/office/drawing/2014/main" id="{19DAE1BE-11DF-4528-AF76-DF91469FA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2032000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Sephadexová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spin kolonka</a:t>
            </a:r>
            <a:endParaRPr lang="en-US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0" name="TextovéPole 11">
            <a:extLst>
              <a:ext uri="{FF2B5EF4-FFF2-40B4-BE49-F238E27FC236}">
                <a16:creationId xmlns:a16="http://schemas.microsoft.com/office/drawing/2014/main" id="{DF7F4F59-08E0-48F9-91D6-F26C72234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4311650"/>
            <a:ext cx="852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afinitní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cartridge</a:t>
            </a:r>
            <a:endParaRPr lang="en-US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5CEC1460-F798-4C97-A74C-E329019C10BC}"/>
              </a:ext>
            </a:extLst>
          </p:cNvPr>
          <p:cNvSpPr/>
          <p:nvPr/>
        </p:nvSpPr>
        <p:spPr>
          <a:xfrm>
            <a:off x="6378575" y="2060575"/>
            <a:ext cx="1854200" cy="16557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47ECD5C6-175D-42C1-92E4-C5E63E3392D4}"/>
              </a:ext>
            </a:extLst>
          </p:cNvPr>
          <p:cNvSpPr/>
          <p:nvPr/>
        </p:nvSpPr>
        <p:spPr>
          <a:xfrm>
            <a:off x="6115050" y="3892550"/>
            <a:ext cx="1508125" cy="9937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3" name="TextovéPole 14">
            <a:extLst>
              <a:ext uri="{FF2B5EF4-FFF2-40B4-BE49-F238E27FC236}">
                <a16:creationId xmlns:a16="http://schemas.microsoft.com/office/drawing/2014/main" id="{DB40EB7B-3EF3-4239-B63C-5D99AB352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510212"/>
            <a:ext cx="8710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Spojte čárou, které nečistoty jsou po syntéze z primeru odstraněny na Sephadexu a které vazbou na afinitní cartridge.</a:t>
            </a: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7685CB42-8D22-4EE2-A6CA-196D4C8A3A4E}"/>
              </a:ext>
            </a:extLst>
          </p:cNvPr>
          <p:cNvSpPr/>
          <p:nvPr/>
        </p:nvSpPr>
        <p:spPr>
          <a:xfrm>
            <a:off x="792163" y="3716338"/>
            <a:ext cx="1042987" cy="109378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62E4B597-732F-4A98-A95D-91A5F3097929}"/>
              </a:ext>
            </a:extLst>
          </p:cNvPr>
          <p:cNvSpPr/>
          <p:nvPr/>
        </p:nvSpPr>
        <p:spPr>
          <a:xfrm>
            <a:off x="2487613" y="3973513"/>
            <a:ext cx="425450" cy="7429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B1A6B3E-F34B-4ABE-83BB-EE36BB4DE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7" y="2267343"/>
            <a:ext cx="3471731" cy="4216007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8DA216C-83D6-4D2F-B8CF-067E4B40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1F5CB-FC19-4E8E-B634-56645C3843EF}" type="slidenum">
              <a:rPr lang="cs-CZ" altLang="en-US" smtClean="0"/>
              <a:pPr>
                <a:defRPr/>
              </a:pPr>
              <a:t>12</a:t>
            </a:fld>
            <a:endParaRPr lang="cs-CZ" altLang="en-US"/>
          </a:p>
        </p:txBody>
      </p:sp>
      <p:sp>
        <p:nvSpPr>
          <p:cNvPr id="14339" name="TextovéPole 2">
            <a:extLst>
              <a:ext uri="{FF2B5EF4-FFF2-40B4-BE49-F238E27FC236}">
                <a16:creationId xmlns:a16="http://schemas.microsoft.com/office/drawing/2014/main" id="{7B14C598-192D-4D93-B279-301050194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81" y="354172"/>
            <a:ext cx="705000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Chromatografická kontrola kvality nasyntetizovaného primeru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Chromatogram surového primeru je označen černě, chromatogram odsoleného primeru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je označen červeně (DE, desalted).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Definujte u </a:t>
            </a: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prvního obrázku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, co bylo ze surového primeru odstraněno gelovou chromatografií,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a odhadněte, jak se změnila koncentrace purifikovaného primeru ve srovnání se surovým.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192FC3-4604-4E92-A7D6-7444DE168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148" y="2348880"/>
            <a:ext cx="3471731" cy="43826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65C4A64-7F43-4833-BCA4-EC8B0C545D99}"/>
              </a:ext>
            </a:extLst>
          </p:cNvPr>
          <p:cNvSpPr txBox="1"/>
          <p:nvPr/>
        </p:nvSpPr>
        <p:spPr>
          <a:xfrm>
            <a:off x="1260403" y="6309981"/>
            <a:ext cx="651165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Syntéza primeru je OK                                                           Syntéza primeru není OK          </a:t>
            </a:r>
          </a:p>
          <a:p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endParaRPr lang="cs-CZ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B1B5FD8-1F8F-4378-B3B5-F73086CE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72881-6E2F-403F-97E8-9CFDFBF4B310}" type="slidenum">
              <a:rPr lang="cs-CZ" altLang="en-US" smtClean="0"/>
              <a:pPr>
                <a:defRPr/>
              </a:pPr>
              <a:t>13</a:t>
            </a:fld>
            <a:endParaRPr lang="cs-CZ" altLang="en-US"/>
          </a:p>
        </p:txBody>
      </p:sp>
      <p:sp>
        <p:nvSpPr>
          <p:cNvPr id="18435" name="TextovéPole 2">
            <a:extLst>
              <a:ext uri="{FF2B5EF4-FFF2-40B4-BE49-F238E27FC236}">
                <a16:creationId xmlns:a16="http://schemas.microsoft.com/office/drawing/2014/main" id="{2AFC9327-43E9-4FE2-92B3-AF33E0980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90" y="1052736"/>
            <a:ext cx="85689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Nevyplněný vzorový protokol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C7301 Základy genomiky - cvičení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DESIGN, </a:t>
            </a: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SYNTÉZA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A PURIFIKACE </a:t>
            </a: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OLIGONUKLEOTIDŮ </a:t>
            </a: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je vložen do </a:t>
            </a: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u (Manipulace se studijními materiály) pod názvem </a:t>
            </a:r>
          </a:p>
          <a:p>
            <a:pPr>
              <a:spcBef>
                <a:spcPct val="0"/>
              </a:spcBef>
              <a:buNone/>
            </a:pPr>
            <a:r>
              <a:rPr lang="cs-CZ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Protokol a SYNTEZA-TEAMS_12-2021</a:t>
            </a:r>
            <a:r>
              <a:rPr lang="cs-CZ" altLang="en-US" sz="18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pptx. Vyplňte.</a:t>
            </a:r>
            <a:endParaRPr lang="en-US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TextovéPole 3">
            <a:extLst>
              <a:ext uri="{FF2B5EF4-FFF2-40B4-BE49-F238E27FC236}">
                <a16:creationId xmlns:a16="http://schemas.microsoft.com/office/drawing/2014/main" id="{70B2E181-41E6-46A0-A4CC-99A1AC4BE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90" y="2204864"/>
            <a:ext cx="757688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Kompletně </a:t>
            </a: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vyplněné</a:t>
            </a: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 protokoly (jeden protokol za každou dvojici) prosím odešlete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ve formátu </a:t>
            </a: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pdf</a:t>
            </a: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 do středy </a:t>
            </a: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15.12.2021</a:t>
            </a: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 na adresu </a:t>
            </a: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hanak@sci.muni.cz</a:t>
            </a: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Děkuji.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Ohledně připomínek k odevzdanému protokolu vás budu jednotlivě kontaktovat mailem.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Teprve po vyřešení všech dotazů a výslovném odsouhlasení správnosti protokolu budu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považovat tuto část cvičení pro konkrétní dvojici za ukončenou.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cs typeface="Calibri" panose="020F0502020204030204" pitchFamily="34" charset="0"/>
              </a:rPr>
              <a:t>Děkuji vám za účast v </a:t>
            </a: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C7301: DESIGN, </a:t>
            </a: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SYNTÉZA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A PURIFIKACE</a:t>
            </a: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 OLIGONUKLEOTIDŮ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8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alt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         Hana Konečná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2">
            <a:extLst>
              <a:ext uri="{FF2B5EF4-FFF2-40B4-BE49-F238E27FC236}">
                <a16:creationId xmlns:a16="http://schemas.microsoft.com/office/drawing/2014/main" id="{C89542E8-D060-40DA-B1C2-516234C3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76313"/>
            <a:ext cx="4487863" cy="2181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Obrázek 3">
            <a:extLst>
              <a:ext uri="{FF2B5EF4-FFF2-40B4-BE49-F238E27FC236}">
                <a16:creationId xmlns:a16="http://schemas.microsoft.com/office/drawing/2014/main" id="{E9A57679-634B-4744-BC7F-05E5808B0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4486275" cy="2474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ACA631C-0F63-4AD1-B112-3F67973B665E}"/>
              </a:ext>
            </a:extLst>
          </p:cNvPr>
          <p:cNvSpPr/>
          <p:nvPr/>
        </p:nvSpPr>
        <p:spPr>
          <a:xfrm>
            <a:off x="3508375" y="1589088"/>
            <a:ext cx="12795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2A5A75B-EFFB-46FC-A48B-8BD68B61E15C}"/>
              </a:ext>
            </a:extLst>
          </p:cNvPr>
          <p:cNvSpPr/>
          <p:nvPr/>
        </p:nvSpPr>
        <p:spPr>
          <a:xfrm>
            <a:off x="3806825" y="2225675"/>
            <a:ext cx="1277938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E16D701-DBB5-4079-9BBD-D84FFA4C6B07}"/>
              </a:ext>
            </a:extLst>
          </p:cNvPr>
          <p:cNvSpPr/>
          <p:nvPr/>
        </p:nvSpPr>
        <p:spPr>
          <a:xfrm>
            <a:off x="3779838" y="4598988"/>
            <a:ext cx="12795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2252015-EE7E-4F59-B522-98012BF9857C}"/>
              </a:ext>
            </a:extLst>
          </p:cNvPr>
          <p:cNvSpPr/>
          <p:nvPr/>
        </p:nvSpPr>
        <p:spPr>
          <a:xfrm>
            <a:off x="3508375" y="4005263"/>
            <a:ext cx="12795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4" name="TextovéPole 5">
            <a:extLst>
              <a:ext uri="{FF2B5EF4-FFF2-40B4-BE49-F238E27FC236}">
                <a16:creationId xmlns:a16="http://schemas.microsoft.com/office/drawing/2014/main" id="{707CC82F-9CEC-4E32-8A65-A3BE7A39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436563"/>
            <a:ext cx="1978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Sekundární struktury</a:t>
            </a:r>
            <a:endParaRPr lang="en-US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4EAB3B-166B-46DA-B133-FD17D007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2038E-58DC-4882-A54F-783A5DE4A31A}" type="slidenum">
              <a:rPr lang="cs-CZ" altLang="en-US" smtClean="0"/>
              <a:pPr>
                <a:defRPr/>
              </a:pPr>
              <a:t>2</a:t>
            </a:fld>
            <a:endParaRPr lang="cs-CZ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4">
            <a:extLst>
              <a:ext uri="{FF2B5EF4-FFF2-40B4-BE49-F238E27FC236}">
                <a16:creationId xmlns:a16="http://schemas.microsoft.com/office/drawing/2014/main" id="{892EDBFA-C1DE-4280-AEBF-F8A0F1CD9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4365625"/>
            <a:ext cx="3625850" cy="2219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Obrázek 5">
            <a:extLst>
              <a:ext uri="{FF2B5EF4-FFF2-40B4-BE49-F238E27FC236}">
                <a16:creationId xmlns:a16="http://schemas.microsoft.com/office/drawing/2014/main" id="{D7E50394-E3D7-467E-BD6B-1AB99500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15888"/>
            <a:ext cx="3625850" cy="4068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A8B76FF8-4832-4AA5-B2E0-A1A276ACED4A}"/>
              </a:ext>
            </a:extLst>
          </p:cNvPr>
          <p:cNvSpPr/>
          <p:nvPr/>
        </p:nvSpPr>
        <p:spPr>
          <a:xfrm>
            <a:off x="1403350" y="3573463"/>
            <a:ext cx="12795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3F13716-8DFD-4C85-8DA1-200EE7D2935E}"/>
              </a:ext>
            </a:extLst>
          </p:cNvPr>
          <p:cNvSpPr/>
          <p:nvPr/>
        </p:nvSpPr>
        <p:spPr>
          <a:xfrm>
            <a:off x="1331913" y="5462588"/>
            <a:ext cx="1279525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6" name="Obdélník 6">
            <a:extLst>
              <a:ext uri="{FF2B5EF4-FFF2-40B4-BE49-F238E27FC236}">
                <a16:creationId xmlns:a16="http://schemas.microsoft.com/office/drawing/2014/main" id="{7A6014DC-CDB1-43FD-B133-E0710A1D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9275"/>
            <a:ext cx="16361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Falešné nasedání</a:t>
            </a:r>
            <a:endParaRPr lang="en-US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6AEEB8C-7E49-4D1E-BAAD-F8664DDA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2C374-695A-4389-94FA-EFE7892A1B56}" type="slidenum">
              <a:rPr lang="cs-CZ" altLang="en-US" smtClean="0"/>
              <a:pPr>
                <a:defRPr/>
              </a:pPr>
              <a:t>3</a:t>
            </a:fld>
            <a:endParaRPr lang="cs-CZ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0">
            <a:extLst>
              <a:ext uri="{FF2B5EF4-FFF2-40B4-BE49-F238E27FC236}">
                <a16:creationId xmlns:a16="http://schemas.microsoft.com/office/drawing/2014/main" id="{5AE9E089-B948-40CF-A0F9-ED0F3AA56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302000"/>
            <a:ext cx="4843463" cy="1947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Obrázek 5">
            <a:extLst>
              <a:ext uri="{FF2B5EF4-FFF2-40B4-BE49-F238E27FC236}">
                <a16:creationId xmlns:a16="http://schemas.microsoft.com/office/drawing/2014/main" id="{29A567E5-5083-4903-BBDA-14FA0D0D1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5838"/>
            <a:ext cx="4824413" cy="208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5EF1F53-89ED-4D70-8A03-C766E64950CA}"/>
              </a:ext>
            </a:extLst>
          </p:cNvPr>
          <p:cNvCxnSpPr/>
          <p:nvPr/>
        </p:nvCxnSpPr>
        <p:spPr>
          <a:xfrm flipH="1">
            <a:off x="2768939" y="2564904"/>
            <a:ext cx="2873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96598463-2828-44A9-96BE-117ABFC62EA0}"/>
              </a:ext>
            </a:extLst>
          </p:cNvPr>
          <p:cNvCxnSpPr/>
          <p:nvPr/>
        </p:nvCxnSpPr>
        <p:spPr>
          <a:xfrm flipH="1">
            <a:off x="2962275" y="3789363"/>
            <a:ext cx="2889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7B7AF9D-457F-4C18-8F7A-9CF9E23570C3}"/>
              </a:ext>
            </a:extLst>
          </p:cNvPr>
          <p:cNvCxnSpPr/>
          <p:nvPr/>
        </p:nvCxnSpPr>
        <p:spPr>
          <a:xfrm flipH="1">
            <a:off x="2674938" y="4868863"/>
            <a:ext cx="2873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5F15285-0CD0-407A-9FBF-5CEEE740CEAD}"/>
              </a:ext>
            </a:extLst>
          </p:cNvPr>
          <p:cNvCxnSpPr/>
          <p:nvPr/>
        </p:nvCxnSpPr>
        <p:spPr>
          <a:xfrm flipH="1">
            <a:off x="2962275" y="1484313"/>
            <a:ext cx="2889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Obdélník 11">
            <a:extLst>
              <a:ext uri="{FF2B5EF4-FFF2-40B4-BE49-F238E27FC236}">
                <a16:creationId xmlns:a16="http://schemas.microsoft.com/office/drawing/2014/main" id="{0A763D2F-32B3-42AE-AAAE-A101A42AB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9100"/>
            <a:ext cx="2346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Score / Priming Efficiency</a:t>
            </a:r>
            <a:endParaRPr lang="en-US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7A79D8D8-F1C4-46B9-AA75-B236DB42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5CE1-ED4C-4942-991B-002D151FE80D}" type="slidenum">
              <a:rPr lang="cs-CZ" altLang="en-US" smtClean="0"/>
              <a:pPr>
                <a:defRPr/>
              </a:pPr>
              <a:t>4</a:t>
            </a:fld>
            <a:endParaRPr lang="cs-CZ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5">
            <a:extLst>
              <a:ext uri="{FF2B5EF4-FFF2-40B4-BE49-F238E27FC236}">
                <a16:creationId xmlns:a16="http://schemas.microsoft.com/office/drawing/2014/main" id="{B94CC56D-2653-450C-9F7F-F56C0A72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628775"/>
            <a:ext cx="4054475" cy="194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Obdélník 6">
            <a:extLst>
              <a:ext uri="{FF2B5EF4-FFF2-40B4-BE49-F238E27FC236}">
                <a16:creationId xmlns:a16="http://schemas.microsoft.com/office/drawing/2014/main" id="{30915725-5A32-4565-9996-5D50BB4F9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663575"/>
            <a:ext cx="1457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PCR parametry</a:t>
            </a:r>
            <a:endParaRPr lang="en-US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Obrázek 7">
            <a:extLst>
              <a:ext uri="{FF2B5EF4-FFF2-40B4-BE49-F238E27FC236}">
                <a16:creationId xmlns:a16="http://schemas.microsoft.com/office/drawing/2014/main" id="{F4FD9684-3D3B-478D-B498-EF4CFDCBE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857625"/>
            <a:ext cx="4054475" cy="2246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31560E36-9DA1-4044-859F-77ACC3DBEB07}"/>
              </a:ext>
            </a:extLst>
          </p:cNvPr>
          <p:cNvCxnSpPr/>
          <p:nvPr/>
        </p:nvCxnSpPr>
        <p:spPr>
          <a:xfrm flipH="1">
            <a:off x="1547813" y="2133600"/>
            <a:ext cx="2873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3521EA7F-2474-402F-9F09-E2CCA508B87D}"/>
              </a:ext>
            </a:extLst>
          </p:cNvPr>
          <p:cNvCxnSpPr/>
          <p:nvPr/>
        </p:nvCxnSpPr>
        <p:spPr>
          <a:xfrm flipH="1">
            <a:off x="4284663" y="6021388"/>
            <a:ext cx="2873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4C2BA840-6579-4006-8B2B-F7D4B9F99032}"/>
              </a:ext>
            </a:extLst>
          </p:cNvPr>
          <p:cNvCxnSpPr/>
          <p:nvPr/>
        </p:nvCxnSpPr>
        <p:spPr>
          <a:xfrm flipH="1">
            <a:off x="1547813" y="4292600"/>
            <a:ext cx="28733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FCC253B-27D7-4BCD-8D94-FC51335A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1C5D2-7CB0-47CA-9D19-859E4368FF26}" type="slidenum">
              <a:rPr lang="cs-CZ" altLang="en-US" smtClean="0"/>
              <a:pPr>
                <a:defRPr/>
              </a:pPr>
              <a:t>5</a:t>
            </a:fld>
            <a:endParaRPr lang="cs-CZ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D2FFCD-DD40-4894-83B0-28A40320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68E67-0B7A-4D5E-9152-B18A1C44A538}" type="slidenum">
              <a:rPr lang="cs-CZ" altLang="en-US" smtClean="0"/>
              <a:pPr>
                <a:defRPr/>
              </a:pPr>
              <a:t>6</a:t>
            </a:fld>
            <a:endParaRPr lang="cs-CZ" alt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481A73-2464-4A03-BC54-42EA19BD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689" y="626586"/>
            <a:ext cx="3822154" cy="1078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9E2704-B95D-4DAA-99BA-ECBBADFA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567" y="1770734"/>
            <a:ext cx="3813276" cy="11220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D243992-B3BE-4FA0-9DAD-E078639BA2F7}"/>
              </a:ext>
            </a:extLst>
          </p:cNvPr>
          <p:cNvSpPr txBox="1"/>
          <p:nvPr/>
        </p:nvSpPr>
        <p:spPr>
          <a:xfrm>
            <a:off x="750843" y="607174"/>
            <a:ext cx="25410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Terminologie primerů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           červené 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  vlákno             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           modré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 -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vlákno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8B25660-0861-44DA-9AC6-D62DB03355D0}"/>
              </a:ext>
            </a:extLst>
          </p:cNvPr>
          <p:cNvSpPr/>
          <p:nvPr/>
        </p:nvSpPr>
        <p:spPr>
          <a:xfrm>
            <a:off x="745584" y="1742166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Nasedání primerů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441EEA0-4C86-49EB-A643-6003B19708EA}"/>
              </a:ext>
            </a:extLst>
          </p:cNvPr>
          <p:cNvSpPr/>
          <p:nvPr/>
        </p:nvSpPr>
        <p:spPr>
          <a:xfrm>
            <a:off x="745584" y="2990408"/>
            <a:ext cx="27654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manuálního výběru dvojice  primerů z  +  vlákna.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Aplikujte tento  příklad 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v úloze zadané na snímku 7.</a:t>
            </a: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          na + vlákně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          čteme zprava doleva</a:t>
            </a:r>
          </a:p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          a komplementárně                                                                                                                          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BEA4699A-DA5D-40C1-9101-B308E0F4ACFE}"/>
              </a:ext>
            </a:extLst>
          </p:cNvPr>
          <p:cNvSpPr/>
          <p:nvPr/>
        </p:nvSpPr>
        <p:spPr>
          <a:xfrm>
            <a:off x="1936905" y="1146056"/>
            <a:ext cx="168892" cy="157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8BE7A70C-968B-419A-8F7C-D909E153AB43}"/>
              </a:ext>
            </a:extLst>
          </p:cNvPr>
          <p:cNvSpPr/>
          <p:nvPr/>
        </p:nvSpPr>
        <p:spPr>
          <a:xfrm>
            <a:off x="1849701" y="1369057"/>
            <a:ext cx="168892" cy="157189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C016E2F7-13A9-4CEA-91F4-70E3556A909C}"/>
              </a:ext>
            </a:extLst>
          </p:cNvPr>
          <p:cNvSpPr/>
          <p:nvPr/>
        </p:nvSpPr>
        <p:spPr>
          <a:xfrm>
            <a:off x="1563854" y="3511977"/>
            <a:ext cx="168892" cy="157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6340C8-AFB5-429E-A96A-FCA721C50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566" y="2990407"/>
            <a:ext cx="4948801" cy="36789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8854E720-44EB-40EB-8E0D-2F3820341B20}"/>
              </a:ext>
            </a:extLst>
          </p:cNvPr>
          <p:cNvSpPr/>
          <p:nvPr/>
        </p:nvSpPr>
        <p:spPr>
          <a:xfrm>
            <a:off x="1479408" y="6090724"/>
            <a:ext cx="168892" cy="1571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119C9E-272B-483F-84E8-8379C4B1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4EA40-7D9F-4C5C-AB83-927E918A07AE}" type="slidenum">
              <a:rPr lang="cs-CZ" altLang="en-US" smtClean="0"/>
              <a:pPr>
                <a:defRPr/>
              </a:pPr>
              <a:t>7</a:t>
            </a:fld>
            <a:endParaRPr lang="cs-CZ" alt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2BE6002-350C-493C-8D5C-D9CA6C49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89" y="1551420"/>
            <a:ext cx="8355622" cy="27045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86CD3A1-6A16-4971-AC44-38AA887E2C45}"/>
              </a:ext>
            </a:extLst>
          </p:cNvPr>
          <p:cNvSpPr txBox="1"/>
          <p:nvPr/>
        </p:nvSpPr>
        <p:spPr>
          <a:xfrm>
            <a:off x="395536" y="332656"/>
            <a:ext cx="8176213" cy="107721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Vyznačte na části </a:t>
            </a:r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+ vlákna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sekvence </a:t>
            </a:r>
            <a:r>
              <a:rPr lang="cs-CZ" sz="1600" i="1">
                <a:latin typeface="Calibri" panose="020F0502020204030204" pitchFamily="34" charset="0"/>
                <a:cs typeface="Calibri" panose="020F0502020204030204" pitchFamily="34" charset="0"/>
              </a:rPr>
              <a:t>Arabidopsis thaliana </a:t>
            </a:r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reverse</a:t>
            </a:r>
            <a:r>
              <a:rPr lang="cs-CZ" sz="16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primer dle označení:</a:t>
            </a:r>
          </a:p>
          <a:p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yyyyFxx   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forward primer         (yyyy = pozice </a:t>
            </a:r>
            <a:r>
              <a:rPr lang="cs-CZ" sz="1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5´-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konce primeru) </a:t>
            </a:r>
          </a:p>
          <a:p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zzzzRxx    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reverse primer          (zzzz = pozice </a:t>
            </a:r>
            <a:r>
              <a:rPr lang="cs-CZ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3´-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konce primeru)</a:t>
            </a:r>
          </a:p>
          <a:p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(xx = počet bazí primeru)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5BBA39-F98C-48D3-8845-D866BAC50AAA}"/>
              </a:ext>
            </a:extLst>
          </p:cNvPr>
          <p:cNvSpPr txBox="1"/>
          <p:nvPr/>
        </p:nvSpPr>
        <p:spPr>
          <a:xfrm>
            <a:off x="395536" y="4581128"/>
            <a:ext cx="64496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Každá skupina bude označovat přímo v přiložené sekvenci jiné primery.</a:t>
            </a:r>
          </a:p>
          <a:p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1: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49682F21        49845R18                   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4: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49629F20      50071R19   </a:t>
            </a:r>
          </a:p>
          <a:p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2: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49754F19        49920R20                   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5: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49765F21      50075R22</a:t>
            </a:r>
          </a:p>
          <a:p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3: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49828F22        50072R19                    </a:t>
            </a:r>
            <a:r>
              <a:rPr lang="cs-CZ" sz="1400" b="1">
                <a:latin typeface="Calibri" panose="020F0502020204030204" pitchFamily="34" charset="0"/>
                <a:cs typeface="Calibri" panose="020F0502020204030204" pitchFamily="34" charset="0"/>
              </a:rPr>
              <a:t>Skupina 6:    </a:t>
            </a:r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49830F19      50080R21</a:t>
            </a:r>
            <a:endParaRPr 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D68C7B2-B3B4-4EAA-B7B7-C8A6AC44288D}"/>
              </a:ext>
            </a:extLst>
          </p:cNvPr>
          <p:cNvSpPr txBox="1"/>
          <p:nvPr/>
        </p:nvSpPr>
        <p:spPr>
          <a:xfrm>
            <a:off x="381363" y="5660450"/>
            <a:ext cx="8355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>
                <a:latin typeface="Calibri" panose="020F0502020204030204" pitchFamily="34" charset="0"/>
                <a:cs typeface="Calibri" panose="020F0502020204030204" pitchFamily="34" charset="0"/>
              </a:rPr>
              <a:t>Zde prosím vypište sekvenci vybraného forward a reverse primeru od jeho 5´- konce. 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Forward: 5´</a:t>
            </a:r>
            <a:r>
              <a:rPr lang="cs-CZ" sz="1200">
                <a:latin typeface="Calibri" panose="020F0502020204030204" pitchFamily="34" charset="0"/>
                <a:cs typeface="Calibri" panose="020F0502020204030204" pitchFamily="34" charset="0"/>
              </a:rPr>
              <a:t>.……………………………………………....................</a:t>
            </a:r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 3´     Reverse: 5´</a:t>
            </a:r>
            <a:r>
              <a:rPr lang="cs-CZ" sz="1200">
                <a:latin typeface="Calibri" panose="020F0502020204030204" pitchFamily="34" charset="0"/>
                <a:cs typeface="Calibri" panose="020F0502020204030204" pitchFamily="34" charset="0"/>
              </a:rPr>
              <a:t>.…………………………………………….....................</a:t>
            </a:r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 3´</a:t>
            </a:r>
          </a:p>
          <a:p>
            <a:r>
              <a:rPr lang="cs-CZ" sz="1200" b="1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cs-CZ" sz="1600" b="1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cs-CZ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2B6A76F-0672-4B46-AB65-CA29E4F51AD8}"/>
              </a:ext>
            </a:extLst>
          </p:cNvPr>
          <p:cNvSpPr/>
          <p:nvPr/>
        </p:nvSpPr>
        <p:spPr>
          <a:xfrm>
            <a:off x="1907704" y="404664"/>
            <a:ext cx="1440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D41A5ED-085A-4933-AE45-7D6CCDD8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A9345-7D07-416E-93F4-3371A4DF88EE}" type="slidenum">
              <a:rPr lang="cs-CZ" altLang="en-US" smtClean="0"/>
              <a:pPr>
                <a:defRPr/>
              </a:pPr>
              <a:t>8</a:t>
            </a:fld>
            <a:endParaRPr lang="cs-CZ" alt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5609A82-8CA5-4AB7-A6EA-28915DE066AB}"/>
              </a:ext>
            </a:extLst>
          </p:cNvPr>
          <p:cNvSpPr/>
          <p:nvPr/>
        </p:nvSpPr>
        <p:spPr>
          <a:xfrm>
            <a:off x="1042988" y="620713"/>
            <a:ext cx="3690937" cy="400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>
                <a:latin typeface="Calibri" panose="020F0502020204030204" pitchFamily="34" charset="0"/>
                <a:cs typeface="Calibri" panose="020F0502020204030204" pitchFamily="34" charset="0"/>
              </a:rPr>
              <a:t>Syntéza a purifikace PCR primeru</a:t>
            </a: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TextovéPole 4">
            <a:extLst>
              <a:ext uri="{FF2B5EF4-FFF2-40B4-BE49-F238E27FC236}">
                <a16:creationId xmlns:a16="http://schemas.microsoft.com/office/drawing/2014/main" id="{29A3B0AE-646F-485D-9EE0-80839C2C5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268760"/>
            <a:ext cx="32414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Komentujte prosím následující snímky</a:t>
            </a:r>
          </a:p>
          <a:p>
            <a:pPr>
              <a:spcBef>
                <a:spcPct val="0"/>
              </a:spcBef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Komentář zapište přímo do snímku </a:t>
            </a:r>
          </a:p>
        </p:txBody>
      </p:sp>
      <p:pic>
        <p:nvPicPr>
          <p:cNvPr id="5" name="Picture 7" descr="New Campus_07">
            <a:extLst>
              <a:ext uri="{FF2B5EF4-FFF2-40B4-BE49-F238E27FC236}">
                <a16:creationId xmlns:a16="http://schemas.microsoft.com/office/drawing/2014/main" id="{A4590E4A-0751-4BF6-978B-6273C3DE8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08426"/>
            <a:ext cx="4923059" cy="369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C360374-AB6F-46F0-B8CC-907C7166E385}"/>
              </a:ext>
            </a:extLst>
          </p:cNvPr>
          <p:cNvSpPr/>
          <p:nvPr/>
        </p:nvSpPr>
        <p:spPr>
          <a:xfrm>
            <a:off x="4984688" y="5333750"/>
            <a:ext cx="9813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EXPEDITE 8909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E55FF8B-0930-45F0-9DD0-D8A4D0BED366}"/>
              </a:ext>
            </a:extLst>
          </p:cNvPr>
          <p:cNvSpPr/>
          <p:nvPr/>
        </p:nvSpPr>
        <p:spPr>
          <a:xfrm>
            <a:off x="3179534" y="5716876"/>
            <a:ext cx="4231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Syntéza začíná od  5´ /  3´- konce primeru</a:t>
            </a:r>
          </a:p>
          <a:p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Syntézy se účastní / neúčastní polymeráza</a:t>
            </a:r>
          </a:p>
          <a:p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Syntéza probíhá ve vodném / nevodném prostředí</a:t>
            </a:r>
          </a:p>
          <a:p>
            <a:endParaRPr lang="cs-CZ" alt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DF35E26-226C-4F3D-AFC5-E5E45A4FB70D}"/>
              </a:ext>
            </a:extLst>
          </p:cNvPr>
          <p:cNvSpPr/>
          <p:nvPr/>
        </p:nvSpPr>
        <p:spPr>
          <a:xfrm>
            <a:off x="971600" y="5716876"/>
            <a:ext cx="22293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Označte správnou odpověď:</a:t>
            </a:r>
            <a:endParaRPr 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C85C1E7-ED7C-430E-98AC-07D54284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B3489-A063-46D0-84B5-94749002C70D}" type="slidenum">
              <a:rPr lang="cs-CZ" altLang="en-US" smtClean="0"/>
              <a:pPr>
                <a:defRPr/>
              </a:pPr>
              <a:t>9</a:t>
            </a:fld>
            <a:endParaRPr lang="cs-CZ" altLang="en-US"/>
          </a:p>
        </p:txBody>
      </p:sp>
      <p:sp>
        <p:nvSpPr>
          <p:cNvPr id="12291" name="TextovéPole 2">
            <a:extLst>
              <a:ext uri="{FF2B5EF4-FFF2-40B4-BE49-F238E27FC236}">
                <a16:creationId xmlns:a16="http://schemas.microsoft.com/office/drawing/2014/main" id="{2061A92E-3C73-438B-9BF5-F99B411C1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76672"/>
            <a:ext cx="60312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t>Průběh syntézy (histogram)   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Vysvětlete, proč první histogram zaznamenává úspěšnou syntézu a druhý nikoliv.</a:t>
            </a:r>
          </a:p>
          <a:p>
            <a:pPr>
              <a:spcBef>
                <a:spcPct val="0"/>
              </a:spcBef>
              <a:buNone/>
            </a:pPr>
            <a:endParaRPr lang="en-US" altLang="en-US" sz="1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85A19C-6F62-4DC0-BA07-AB7A1061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07" y="1556792"/>
            <a:ext cx="4304282" cy="22114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3D368BF-3C77-409D-8027-6F0A9BD6C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07" y="4017245"/>
            <a:ext cx="2355580" cy="22114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671</Words>
  <Application>Microsoft Office PowerPoint</Application>
  <PresentationFormat>Předvádění na obrazovce (4:3)</PresentationFormat>
  <Paragraphs>144</Paragraphs>
  <Slides>13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Výchozí návrh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BFÚ AV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Laboratoř funkční genomiky a proteomiky</dc:title>
  <dc:creator>fajkus</dc:creator>
  <cp:lastModifiedBy>Hana Konečná</cp:lastModifiedBy>
  <cp:revision>351</cp:revision>
  <dcterms:created xsi:type="dcterms:W3CDTF">2003-12-04T08:09:00Z</dcterms:created>
  <dcterms:modified xsi:type="dcterms:W3CDTF">2021-12-11T08:38:11Z</dcterms:modified>
</cp:coreProperties>
</file>