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92" r:id="rId2"/>
    <p:sldId id="293" r:id="rId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Tmavý styl 2 – zvýraznění 5/zvýraznění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59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E6EB96-FD65-44A3-A67C-296FBDB8803C}" type="datetimeFigureOut">
              <a:rPr lang="cs-CZ" smtClean="0"/>
              <a:pPr/>
              <a:t>21.10.2021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442A60-A27B-4FEE-9DD8-57DEF019A47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507B3-A081-440F-A806-500A7FBBAB58}" type="datetimeFigureOut">
              <a:rPr lang="cs-CZ" smtClean="0"/>
              <a:pPr/>
              <a:t>21.10.2021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696A-3E9C-4762-9761-D71612E4C709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507B3-A081-440F-A806-500A7FBBAB58}" type="datetimeFigureOut">
              <a:rPr lang="cs-CZ" smtClean="0"/>
              <a:pPr/>
              <a:t>21.10.2021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696A-3E9C-4762-9761-D71612E4C709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507B3-A081-440F-A806-500A7FBBAB58}" type="datetimeFigureOut">
              <a:rPr lang="cs-CZ" smtClean="0"/>
              <a:pPr/>
              <a:t>21.10.2021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696A-3E9C-4762-9761-D71612E4C709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507B3-A081-440F-A806-500A7FBBAB58}" type="datetimeFigureOut">
              <a:rPr lang="cs-CZ" smtClean="0"/>
              <a:pPr/>
              <a:t>21.10.2021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696A-3E9C-4762-9761-D71612E4C709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507B3-A081-440F-A806-500A7FBBAB58}" type="datetimeFigureOut">
              <a:rPr lang="cs-CZ" smtClean="0"/>
              <a:pPr/>
              <a:t>21.10.2021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696A-3E9C-4762-9761-D71612E4C709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507B3-A081-440F-A806-500A7FBBAB58}" type="datetimeFigureOut">
              <a:rPr lang="cs-CZ" smtClean="0"/>
              <a:pPr/>
              <a:t>21.10.2021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696A-3E9C-4762-9761-D71612E4C709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507B3-A081-440F-A806-500A7FBBAB58}" type="datetimeFigureOut">
              <a:rPr lang="cs-CZ" smtClean="0"/>
              <a:pPr/>
              <a:t>21.10.2021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696A-3E9C-4762-9761-D71612E4C709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507B3-A081-440F-A806-500A7FBBAB58}" type="datetimeFigureOut">
              <a:rPr lang="cs-CZ" smtClean="0"/>
              <a:pPr/>
              <a:t>21.10.2021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696A-3E9C-4762-9761-D71612E4C709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507B3-A081-440F-A806-500A7FBBAB58}" type="datetimeFigureOut">
              <a:rPr lang="cs-CZ" smtClean="0"/>
              <a:pPr/>
              <a:t>21.10.2021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696A-3E9C-4762-9761-D71612E4C709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507B3-A081-440F-A806-500A7FBBAB58}" type="datetimeFigureOut">
              <a:rPr lang="cs-CZ" smtClean="0"/>
              <a:pPr/>
              <a:t>21.10.2021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696A-3E9C-4762-9761-D71612E4C709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507B3-A081-440F-A806-500A7FBBAB58}" type="datetimeFigureOut">
              <a:rPr lang="cs-CZ" smtClean="0"/>
              <a:pPr/>
              <a:t>21.10.2021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696A-3E9C-4762-9761-D71612E4C709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507B3-A081-440F-A806-500A7FBBAB58}" type="datetimeFigureOut">
              <a:rPr lang="cs-CZ" smtClean="0"/>
              <a:pPr/>
              <a:t>21.10.2021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3696A-3E9C-4762-9761-D71612E4C709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808858" y="186582"/>
            <a:ext cx="6072230" cy="21431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7286644" y="142852"/>
            <a:ext cx="15209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solidFill>
                  <a:srgbClr val="002060"/>
                </a:solidFill>
              </a:rPr>
              <a:t>Metabolismus síry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538434" y="500042"/>
            <a:ext cx="2033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Syntéza </a:t>
            </a:r>
            <a:r>
              <a:rPr lang="cs-CZ" dirty="0" err="1">
                <a:solidFill>
                  <a:schemeClr val="accent6">
                    <a:lumMod val="50000"/>
                  </a:schemeClr>
                </a:solidFill>
              </a:rPr>
              <a:t>glutathionu</a:t>
            </a:r>
            <a:endParaRPr lang="cs-CZ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00035" y="1009707"/>
            <a:ext cx="835824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1600" dirty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cs-CZ" sz="1600" dirty="0" err="1">
                <a:solidFill>
                  <a:schemeClr val="accent6">
                    <a:lumMod val="50000"/>
                  </a:schemeClr>
                </a:solidFill>
              </a:rPr>
              <a:t>glutathion</a:t>
            </a:r>
            <a:r>
              <a:rPr lang="cs-CZ" sz="1600" dirty="0">
                <a:solidFill>
                  <a:schemeClr val="accent6">
                    <a:lumMod val="50000"/>
                  </a:schemeClr>
                </a:solidFill>
              </a:rPr>
              <a:t> je hlavním produktem asimilace síry a hlavním ne-proteinovou –SH látkou v rostlinách</a:t>
            </a:r>
          </a:p>
          <a:p>
            <a:pPr>
              <a:buFont typeface="Arial" pitchFamily="34" charset="0"/>
              <a:buChar char="•"/>
            </a:pPr>
            <a:endParaRPr lang="cs-CZ" sz="160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cs-CZ" sz="1600" dirty="0">
                <a:solidFill>
                  <a:schemeClr val="accent6">
                    <a:lumMod val="50000"/>
                  </a:schemeClr>
                </a:solidFill>
              </a:rPr>
              <a:t>  v rostlinách je přítomen v </a:t>
            </a:r>
            <a:r>
              <a:rPr lang="cs-CZ" sz="1600" dirty="0" err="1">
                <a:solidFill>
                  <a:schemeClr val="accent6">
                    <a:lumMod val="50000"/>
                  </a:schemeClr>
                </a:solidFill>
              </a:rPr>
              <a:t>milimolární</a:t>
            </a:r>
            <a:r>
              <a:rPr lang="cs-CZ" sz="1600" dirty="0">
                <a:solidFill>
                  <a:schemeClr val="accent6">
                    <a:lumMod val="50000"/>
                  </a:schemeClr>
                </a:solidFill>
              </a:rPr>
              <a:t> koncentraci (</a:t>
            </a:r>
            <a:r>
              <a:rPr lang="cs-CZ" sz="1600" dirty="0" err="1">
                <a:solidFill>
                  <a:schemeClr val="accent6">
                    <a:lumMod val="50000"/>
                  </a:schemeClr>
                </a:solidFill>
              </a:rPr>
              <a:t>Cys</a:t>
            </a:r>
            <a:r>
              <a:rPr lang="cs-CZ" sz="1600" dirty="0">
                <a:solidFill>
                  <a:schemeClr val="accent6">
                    <a:lumMod val="50000"/>
                  </a:schemeClr>
                </a:solidFill>
              </a:rPr>
              <a:t> = </a:t>
            </a:r>
            <a:r>
              <a:rPr lang="cs-CZ" sz="1600" dirty="0" err="1">
                <a:solidFill>
                  <a:schemeClr val="accent6">
                    <a:lumMod val="50000"/>
                  </a:schemeClr>
                </a:solidFill>
              </a:rPr>
              <a:t>mikromolární</a:t>
            </a:r>
            <a:r>
              <a:rPr lang="cs-CZ" sz="1600" dirty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pPr>
              <a:buFont typeface="Arial" pitchFamily="34" charset="0"/>
              <a:buChar char="•"/>
            </a:pPr>
            <a:endParaRPr lang="cs-CZ" sz="1600" dirty="0">
              <a:solidFill>
                <a:schemeClr val="accent6">
                  <a:lumMod val="50000"/>
                </a:schemeClr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cs-CZ" sz="1600" dirty="0" err="1">
                <a:solidFill>
                  <a:schemeClr val="accent6">
                    <a:lumMod val="50000"/>
                  </a:schemeClr>
                </a:solidFill>
              </a:rPr>
              <a:t>glutathion</a:t>
            </a:r>
            <a:r>
              <a:rPr lang="cs-CZ" sz="1600" dirty="0">
                <a:solidFill>
                  <a:schemeClr val="accent6">
                    <a:lumMod val="50000"/>
                  </a:schemeClr>
                </a:solidFill>
              </a:rPr>
              <a:t> a jeho deriváty se účastní skladování a transportu síry, zhášení  AOS, detoxikace </a:t>
            </a:r>
            <a:r>
              <a:rPr lang="cs-CZ" sz="1600" dirty="0" err="1">
                <a:solidFill>
                  <a:schemeClr val="accent6">
                    <a:lumMod val="50000"/>
                  </a:schemeClr>
                </a:solidFill>
              </a:rPr>
              <a:t>xenobiotik</a:t>
            </a:r>
            <a:r>
              <a:rPr lang="cs-CZ" sz="1600" dirty="0">
                <a:solidFill>
                  <a:schemeClr val="accent6">
                    <a:lumMod val="50000"/>
                  </a:schemeClr>
                </a:solidFill>
              </a:rPr>
              <a:t>, syntézy hormonů, je substrátem pro </a:t>
            </a:r>
            <a:r>
              <a:rPr lang="cs-CZ" sz="1600" dirty="0" err="1">
                <a:solidFill>
                  <a:schemeClr val="accent6">
                    <a:lumMod val="50000"/>
                  </a:schemeClr>
                </a:solidFill>
              </a:rPr>
              <a:t>fytochelatiny</a:t>
            </a:r>
            <a:endParaRPr lang="cs-CZ" sz="1600" dirty="0">
              <a:solidFill>
                <a:schemeClr val="accent6">
                  <a:lumMod val="50000"/>
                </a:schemeClr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endParaRPr lang="cs-CZ" sz="1600" dirty="0">
              <a:solidFill>
                <a:schemeClr val="accent6">
                  <a:lumMod val="50000"/>
                </a:schemeClr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cs-CZ" sz="1600" dirty="0">
                <a:solidFill>
                  <a:schemeClr val="accent6">
                    <a:lumMod val="50000"/>
                  </a:schemeClr>
                </a:solidFill>
              </a:rPr>
              <a:t>Důležitou roli při detoxikaci hraje enzym </a:t>
            </a:r>
            <a:r>
              <a:rPr lang="cs-CZ" sz="1600" dirty="0" err="1">
                <a:solidFill>
                  <a:schemeClr val="accent6">
                    <a:lumMod val="50000"/>
                  </a:schemeClr>
                </a:solidFill>
              </a:rPr>
              <a:t>glutathion</a:t>
            </a:r>
            <a:r>
              <a:rPr lang="cs-CZ" sz="1600" dirty="0">
                <a:solidFill>
                  <a:schemeClr val="accent6">
                    <a:lumMod val="50000"/>
                  </a:schemeClr>
                </a:solidFill>
              </a:rPr>
              <a:t>-S-</a:t>
            </a:r>
            <a:r>
              <a:rPr lang="cs-CZ" sz="1600" dirty="0" err="1">
                <a:solidFill>
                  <a:schemeClr val="accent6">
                    <a:lumMod val="50000"/>
                  </a:schemeClr>
                </a:solidFill>
              </a:rPr>
              <a:t>transferasa</a:t>
            </a:r>
            <a:endParaRPr lang="cs-CZ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3702073"/>
            <a:ext cx="4678363" cy="308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3408154"/>
            <a:ext cx="2357454" cy="2583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411555"/>
            <a:ext cx="4551363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808858" y="186582"/>
            <a:ext cx="6072230" cy="21431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7286644" y="142852"/>
            <a:ext cx="15209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solidFill>
                  <a:srgbClr val="002060"/>
                </a:solidFill>
              </a:rPr>
              <a:t>Metabolismus síry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929058" y="642918"/>
            <a:ext cx="1440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chemeClr val="accent6">
                    <a:lumMod val="50000"/>
                  </a:schemeClr>
                </a:solidFill>
              </a:rPr>
              <a:t>Fytochelatiny</a:t>
            </a:r>
            <a:endParaRPr lang="cs-CZ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71472" y="1285860"/>
            <a:ext cx="82153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buFont typeface="Arial" pitchFamily="34" charset="0"/>
              <a:buChar char="•"/>
            </a:pPr>
            <a:r>
              <a:rPr lang="cs-CZ" sz="1600" dirty="0">
                <a:solidFill>
                  <a:schemeClr val="accent6">
                    <a:lumMod val="50000"/>
                  </a:schemeClr>
                </a:solidFill>
              </a:rPr>
              <a:t>jsou syntetizovány jako odpověď na expozici těžkými kovy nebo vysokou koncentraci </a:t>
            </a:r>
            <a:r>
              <a:rPr lang="cs-CZ" sz="1600" dirty="0" err="1">
                <a:solidFill>
                  <a:schemeClr val="accent6">
                    <a:lumMod val="50000"/>
                  </a:schemeClr>
                </a:solidFill>
              </a:rPr>
              <a:t>mikroprvků</a:t>
            </a:r>
            <a:r>
              <a:rPr lang="cs-CZ" sz="1600" dirty="0">
                <a:solidFill>
                  <a:schemeClr val="accent6">
                    <a:lumMod val="50000"/>
                  </a:schemeClr>
                </a:solidFill>
              </a:rPr>
              <a:t> (</a:t>
            </a:r>
            <a:r>
              <a:rPr lang="cs-CZ" sz="1600" dirty="0" err="1">
                <a:solidFill>
                  <a:schemeClr val="accent6">
                    <a:lumMod val="50000"/>
                  </a:schemeClr>
                </a:solidFill>
              </a:rPr>
              <a:t>Cu</a:t>
            </a:r>
            <a:r>
              <a:rPr lang="cs-CZ" sz="1600" dirty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pPr>
              <a:buFont typeface="Arial" pitchFamily="34" charset="0"/>
              <a:buChar char="•"/>
            </a:pPr>
            <a:endParaRPr lang="cs-CZ" sz="160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cs-CZ" sz="1600" dirty="0">
                <a:solidFill>
                  <a:schemeClr val="accent6">
                    <a:lumMod val="50000"/>
                  </a:schemeClr>
                </a:solidFill>
              </a:rPr>
              <a:t>  základní molekulou pro jejich syntézu je </a:t>
            </a:r>
            <a:r>
              <a:rPr lang="cs-CZ" sz="1600" dirty="0" err="1">
                <a:solidFill>
                  <a:schemeClr val="accent6">
                    <a:lumMod val="50000"/>
                  </a:schemeClr>
                </a:solidFill>
              </a:rPr>
              <a:t>glutathion</a:t>
            </a:r>
            <a:endParaRPr lang="cs-CZ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857496"/>
            <a:ext cx="3929063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000372"/>
            <a:ext cx="321725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2571744"/>
            <a:ext cx="446367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954</TotalTime>
  <Words>89</Words>
  <Application>Microsoft Office PowerPoint</Application>
  <PresentationFormat>Předvádění na obrazovce (4:3)</PresentationFormat>
  <Paragraphs>14</Paragraphs>
  <Slides>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</vt:i4>
      </vt:variant>
    </vt:vector>
  </HeadingPairs>
  <TitlesOfParts>
    <vt:vector size="5" baseType="lpstr">
      <vt:lpstr>Arial</vt:lpstr>
      <vt:lpstr>Calibri</vt:lpstr>
      <vt:lpstr>Motiv sady Office</vt:lpstr>
      <vt:lpstr>Prezentace aplikace PowerPoint</vt:lpstr>
      <vt:lpstr>Prezentace aplikace PowerPoint</vt:lpstr>
    </vt:vector>
  </TitlesOfParts>
  <Company>Departement of Biochemistry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Lochman</dc:creator>
  <cp:lastModifiedBy>Jan Lochman</cp:lastModifiedBy>
  <cp:revision>105</cp:revision>
  <dcterms:created xsi:type="dcterms:W3CDTF">2008-10-04T19:40:21Z</dcterms:created>
  <dcterms:modified xsi:type="dcterms:W3CDTF">2021-10-21T12:10:43Z</dcterms:modified>
</cp:coreProperties>
</file>