
<file path=[Content_Types].xml><?xml version="1.0" encoding="utf-8"?>
<Types xmlns="http://schemas.openxmlformats.org/package/2006/content-types">
  <Default Extension="emf" ContentType="image/x-emf"/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67" r:id="rId2"/>
    <p:sldId id="278" r:id="rId3"/>
    <p:sldId id="282" r:id="rId4"/>
    <p:sldId id="279" r:id="rId5"/>
    <p:sldId id="286" r:id="rId6"/>
    <p:sldId id="339" r:id="rId7"/>
    <p:sldId id="341" r:id="rId8"/>
    <p:sldId id="290" r:id="rId9"/>
    <p:sldId id="288" r:id="rId10"/>
    <p:sldId id="342" r:id="rId11"/>
    <p:sldId id="289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8F6FCB-E1AA-4306-AB9A-B3F32E0E58EF}" type="datetimeFigureOut">
              <a:rPr lang="en-GB" smtClean="0"/>
              <a:t>09/11/2021</a:t>
            </a:fld>
            <a:endParaRPr lang="en-GB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1FE996-CE2B-4A3A-B24C-274049F2EE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32720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B954F50-E39B-4EC0-80A0-2772C581C9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97762E26-2623-4701-9933-24D7B7B124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GB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854D907-401B-4DC6-B3F3-F70EECA4C9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0146B-F1CD-464E-AE39-C59B422F67EA}" type="datetime1">
              <a:rPr lang="en-GB" smtClean="0"/>
              <a:t>09/11/2021</a:t>
            </a:fld>
            <a:endParaRPr lang="en-GB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ACAF102-5471-4B61-ACA9-8FC7001392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2D314FE-A5CD-420A-AFC7-C54AB8C41A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6D0FB-C943-4CAE-B7D9-B3B50B5DAB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95075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AC5A57C-94A8-43E0-96FB-CC5F15F86B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A3E032F5-5AE4-4E12-B2F9-88A6336310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B362A37-FDDD-4304-B891-96E00F05B1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AECFC-3E63-4EBE-9244-B833A016AB2B}" type="datetime1">
              <a:rPr lang="en-GB" smtClean="0"/>
              <a:t>09/11/2021</a:t>
            </a:fld>
            <a:endParaRPr lang="en-GB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8ECFF0F-F0A0-4F8E-A8FE-AE94F808F6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AE3696F-9582-4846-94C2-C80F623554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6D0FB-C943-4CAE-B7D9-B3B50B5DAB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83644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8ED71A1D-40EF-4130-98FB-F11122C3986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A405E950-826D-407A-A7C7-EA5AF1590A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76726D4-93CA-4319-B1C7-C10147F113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8A24A-03D1-4FDA-A63A-DACF9B5604E0}" type="datetime1">
              <a:rPr lang="en-GB" smtClean="0"/>
              <a:t>09/11/2021</a:t>
            </a:fld>
            <a:endParaRPr lang="en-GB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538E1DF-0EDA-4683-A137-525465599B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B2DA411-4247-47EA-AD2B-4ED2BDA480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6D0FB-C943-4CAE-B7D9-B3B50B5DAB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64361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A990C4B-C9E5-418A-BC62-173008C8FF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9B4BFD3-1C5A-427F-814B-3F4FF2BFDB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9487F7D-B3C1-41D8-BE88-B7158B951A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43BC5-2386-49C1-8D25-5BCB68FA25F1}" type="datetime1">
              <a:rPr lang="en-GB" smtClean="0"/>
              <a:t>09/11/2021</a:t>
            </a:fld>
            <a:endParaRPr lang="en-GB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6A190D3-920E-42A0-A6A8-0B334B7EA5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6080E91-3D12-49BC-8E33-082D85D0F1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6D0FB-C943-4CAE-B7D9-B3B50B5DAB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76666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2B8C2DD-7C3A-45D9-B828-EAD3CFFE80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3C646789-03E9-481A-B08C-DFC0FCFDB0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EAA57C6-60B0-41F1-84A1-A9B289B90B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75AFD-0739-45A8-A134-8FBC03FAC41B}" type="datetime1">
              <a:rPr lang="en-GB" smtClean="0"/>
              <a:t>09/11/2021</a:t>
            </a:fld>
            <a:endParaRPr lang="en-GB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E86EB09-3637-4D31-A8D3-C2FEEB2447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42E8F1F-7E6E-4059-A354-35B9991283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6D0FB-C943-4CAE-B7D9-B3B50B5DAB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10418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468ADE8-77A9-429E-8A9E-815E2AA021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EC70AA4-FE4C-4DC9-A65D-9074D6D9C96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A6BA2F15-1E36-4B72-8CFE-8FA60AE912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D5DD5ABF-4942-477D-BA87-CA4E06284D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F3153-8A24-4F6F-A14D-E33241F1AF24}" type="datetime1">
              <a:rPr lang="en-GB" smtClean="0"/>
              <a:t>09/11/2021</a:t>
            </a:fld>
            <a:endParaRPr lang="en-GB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8DEF62C-0F4F-46F5-8E6F-47F2176042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D53E360F-B540-498A-BEBE-072E0F972C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6D0FB-C943-4CAE-B7D9-B3B50B5DAB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53814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C2B0330-8637-42C2-8B74-46708A3ABA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C6C1454F-E6D6-40D7-821B-6E9A503275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14B4CBEC-2315-4E7C-9A61-09E4219604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995F20CA-6A39-43F4-80FB-310207EEB01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20D63053-0D05-4D70-A5A8-41963AB63EF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597D2C29-C856-4BF2-9065-3D2360CE38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8C0C6-F0B3-437A-B3A8-409C8E7BB8A8}" type="datetime1">
              <a:rPr lang="en-GB" smtClean="0"/>
              <a:t>09/11/2021</a:t>
            </a:fld>
            <a:endParaRPr lang="en-GB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039F1EDE-998B-4794-8115-2A82468069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CE9B1C6C-6701-4DA3-8881-2324FA7AA3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6D0FB-C943-4CAE-B7D9-B3B50B5DAB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8707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AA803DA-7FB8-4EB7-846B-BF02794D74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057B7869-1E49-4B52-8569-100577938E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47296-1437-48BC-A548-AF40EA8F06E3}" type="datetime1">
              <a:rPr lang="en-GB" smtClean="0"/>
              <a:t>09/11/2021</a:t>
            </a:fld>
            <a:endParaRPr lang="en-GB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F7A35FE6-EACC-4DC0-B68A-D2E4A9BD8A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3E44A994-D5E8-4487-9BFC-CC56F738A9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6D0FB-C943-4CAE-B7D9-B3B50B5DAB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61706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DA83654E-4D49-43E8-A9E0-D7788EB65F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66060-835D-4FC6-957E-20820D5F6845}" type="datetime1">
              <a:rPr lang="en-GB" smtClean="0"/>
              <a:t>09/11/2021</a:t>
            </a:fld>
            <a:endParaRPr lang="en-GB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CBDFCBFE-207B-405D-B76D-D68FFFC12B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3AC5D275-5D88-4051-BA6E-0ECED7FCA2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6D0FB-C943-4CAE-B7D9-B3B50B5DAB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13369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2CFA602-9F06-4933-90CF-22C7FC7E71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2D5822C-2600-4091-B128-09035F4007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5B25F41E-1ED6-4A1A-AE39-1648D11E93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57BAD600-1765-4E4B-94DF-95DD830795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06286-524F-4FEE-85E4-9AC8D322D7D5}" type="datetime1">
              <a:rPr lang="en-GB" smtClean="0"/>
              <a:t>09/11/2021</a:t>
            </a:fld>
            <a:endParaRPr lang="en-GB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C4AFEE2-3D2D-4AC9-B05E-57CCC5657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62E92EF5-629F-4149-8696-DE7DC75B7D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6D0FB-C943-4CAE-B7D9-B3B50B5DAB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7225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EB2A8EA-9C3A-417C-91AE-ED98AFC954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2012D9D6-A436-40C3-B545-B8B53C948E8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EC441524-8D41-4BB3-8CF3-E8038566C9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BFBBB43-C579-4C8B-89A5-A413A26E91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8C7A4-A3F9-4F50-8D6D-CB8B35FE9556}" type="datetime1">
              <a:rPr lang="en-GB" smtClean="0"/>
              <a:t>09/11/2021</a:t>
            </a:fld>
            <a:endParaRPr lang="en-GB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4368D8D-E801-47E0-AD3E-4E3E187F81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E4E0AC9-D315-485A-A8EC-D9962127F3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6D0FB-C943-4CAE-B7D9-B3B50B5DAB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92159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3CB481C4-FCA0-43A9-8D47-74817DBCC0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31B927BE-2A8C-4661-9593-21EB7295CB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B3FFBDD-1C0D-4446-B86B-C91879E8518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1337BC-19EF-42AB-A4DC-0BE79604CC08}" type="datetime1">
              <a:rPr lang="en-GB" smtClean="0"/>
              <a:t>09/11/2021</a:t>
            </a:fld>
            <a:endParaRPr lang="en-GB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A73F8AC-CF86-4C0E-BE23-0C9C546BD85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7B6510D-CF66-4D66-8D6F-DCD144D9F4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6D0FB-C943-4CAE-B7D9-B3B50B5DAB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16534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id="{FC7BAFF2-C9C0-44F7-816C-EFC00701B8C4}"/>
              </a:ext>
            </a:extLst>
          </p:cNvPr>
          <p:cNvSpPr txBox="1"/>
          <p:nvPr/>
        </p:nvSpPr>
        <p:spPr>
          <a:xfrm>
            <a:off x="157018" y="1385455"/>
            <a:ext cx="11841018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>
                <a:solidFill>
                  <a:schemeClr val="accent1">
                    <a:lumMod val="50000"/>
                  </a:schemeClr>
                </a:solidFill>
              </a:rPr>
              <a:t>Selective Catalytic Reduction</a:t>
            </a:r>
          </a:p>
          <a:p>
            <a:r>
              <a:rPr lang="en-US" sz="6600" b="1" dirty="0">
                <a:solidFill>
                  <a:schemeClr val="accent1">
                    <a:lumMod val="50000"/>
                  </a:schemeClr>
                </a:solidFill>
              </a:rPr>
              <a:t>	In Automotive</a:t>
            </a:r>
          </a:p>
          <a:p>
            <a:r>
              <a:rPr lang="cs-CZ" sz="6600" dirty="0"/>
              <a:t>	</a:t>
            </a:r>
            <a:r>
              <a:rPr lang="cs-CZ" sz="4000" dirty="0">
                <a:solidFill>
                  <a:schemeClr val="accent1">
                    <a:lumMod val="50000"/>
                  </a:schemeClr>
                </a:solidFill>
              </a:rPr>
              <a:t>Zdeněk Král</a:t>
            </a:r>
            <a:endParaRPr lang="en-GB" sz="40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BA438FF-67FB-4D59-9A29-C6004B8BAC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6D0FB-C943-4CAE-B7D9-B3B50B5DAB8F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11153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AA1147A-D446-4987-B61D-B0A932AAFB6A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50000"/>
            </a:schemeClr>
          </a:solidFill>
        </p:spPr>
        <p:txBody>
          <a:bodyPr/>
          <a:lstStyle/>
          <a:p>
            <a:pPr algn="ctr"/>
            <a:r>
              <a:rPr lang="cs-CZ" b="1" dirty="0">
                <a:solidFill>
                  <a:schemeClr val="bg1"/>
                </a:solidFill>
              </a:rPr>
              <a:t>SCR in </a:t>
            </a:r>
            <a:r>
              <a:rPr lang="cs-CZ" b="1" dirty="0" err="1">
                <a:solidFill>
                  <a:schemeClr val="bg1"/>
                </a:solidFill>
              </a:rPr>
              <a:t>Automotive</a:t>
            </a:r>
            <a:endParaRPr lang="en-GB" b="1" dirty="0">
              <a:solidFill>
                <a:schemeClr val="bg1"/>
              </a:solidFill>
            </a:endParaRP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DA00A0CB-DCCB-4357-AB05-3210ABC5E54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690688"/>
            <a:ext cx="8391525" cy="4895850"/>
          </a:xfrm>
          <a:prstGeom prst="rect">
            <a:avLst/>
          </a:prstGeom>
        </p:spPr>
      </p:pic>
      <p:sp>
        <p:nvSpPr>
          <p:cNvPr id="19" name="TextovéPole 18">
            <a:extLst>
              <a:ext uri="{FF2B5EF4-FFF2-40B4-BE49-F238E27FC236}">
                <a16:creationId xmlns:a16="http://schemas.microsoft.com/office/drawing/2014/main" id="{3034E2B0-FE54-4252-B1CB-FB5196FD4448}"/>
              </a:ext>
            </a:extLst>
          </p:cNvPr>
          <p:cNvSpPr txBox="1"/>
          <p:nvPr/>
        </p:nvSpPr>
        <p:spPr>
          <a:xfrm>
            <a:off x="7307623" y="4312329"/>
            <a:ext cx="22906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ASC</a:t>
            </a:r>
            <a:endParaRPr lang="en-GB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106E95A4-3842-45D4-9EBC-990FDCB6436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4773" y="1931509"/>
            <a:ext cx="5059027" cy="3362371"/>
          </a:xfrm>
          <a:prstGeom prst="rect">
            <a:avLst/>
          </a:prstGeom>
        </p:spPr>
      </p:pic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472F5B18-52D1-42A7-9D97-5DE7FE3D8E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6D0FB-C943-4CAE-B7D9-B3B50B5DAB8F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54240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AA1147A-D446-4987-B61D-B0A932AAFB6A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50000"/>
            </a:schemeClr>
          </a:solidFill>
        </p:spPr>
        <p:txBody>
          <a:bodyPr/>
          <a:lstStyle/>
          <a:p>
            <a:pPr algn="ctr"/>
            <a:r>
              <a:rPr lang="cs-CZ" b="1" dirty="0">
                <a:solidFill>
                  <a:schemeClr val="bg1"/>
                </a:solidFill>
              </a:rPr>
              <a:t>NH</a:t>
            </a:r>
            <a:r>
              <a:rPr lang="cs-CZ" b="1" baseline="-25000" dirty="0">
                <a:solidFill>
                  <a:schemeClr val="bg1"/>
                </a:solidFill>
              </a:rPr>
              <a:t>3</a:t>
            </a:r>
            <a:r>
              <a:rPr lang="cs-CZ" b="1" dirty="0">
                <a:solidFill>
                  <a:schemeClr val="bg1"/>
                </a:solidFill>
              </a:rPr>
              <a:t>-SCR in </a:t>
            </a:r>
            <a:r>
              <a:rPr lang="cs-CZ" b="1" dirty="0" err="1">
                <a:solidFill>
                  <a:schemeClr val="bg1"/>
                </a:solidFill>
              </a:rPr>
              <a:t>Automotive</a:t>
            </a:r>
            <a:endParaRPr lang="en-GB" b="1" dirty="0">
              <a:solidFill>
                <a:schemeClr val="bg1"/>
              </a:solidFill>
            </a:endParaRP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789D7583-1373-4658-A5CA-E80EAC745BD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274" y="1690688"/>
            <a:ext cx="8391525" cy="4895850"/>
          </a:xfrm>
          <a:prstGeom prst="rect">
            <a:avLst/>
          </a:prstGeom>
        </p:spPr>
      </p:pic>
      <p:sp>
        <p:nvSpPr>
          <p:cNvPr id="9" name="TextovéPole 8">
            <a:extLst>
              <a:ext uri="{FF2B5EF4-FFF2-40B4-BE49-F238E27FC236}">
                <a16:creationId xmlns:a16="http://schemas.microsoft.com/office/drawing/2014/main" id="{142273B8-B607-4AE8-BB18-A1F299A3CE37}"/>
              </a:ext>
            </a:extLst>
          </p:cNvPr>
          <p:cNvSpPr txBox="1"/>
          <p:nvPr/>
        </p:nvSpPr>
        <p:spPr>
          <a:xfrm>
            <a:off x="5209309" y="1865745"/>
            <a:ext cx="64377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Injection of AdBlue (32,5 % solution of urea in distilled water)</a:t>
            </a:r>
          </a:p>
        </p:txBody>
      </p:sp>
      <p:sp>
        <p:nvSpPr>
          <p:cNvPr id="12" name="Šipka: doleva 11">
            <a:extLst>
              <a:ext uri="{FF2B5EF4-FFF2-40B4-BE49-F238E27FC236}">
                <a16:creationId xmlns:a16="http://schemas.microsoft.com/office/drawing/2014/main" id="{018E6593-FC36-4585-AE0D-112D9C26E207}"/>
              </a:ext>
            </a:extLst>
          </p:cNvPr>
          <p:cNvSpPr/>
          <p:nvPr/>
        </p:nvSpPr>
        <p:spPr>
          <a:xfrm>
            <a:off x="3749964" y="1865745"/>
            <a:ext cx="1191491" cy="267855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Šipka: doleva 12">
            <a:extLst>
              <a:ext uri="{FF2B5EF4-FFF2-40B4-BE49-F238E27FC236}">
                <a16:creationId xmlns:a16="http://schemas.microsoft.com/office/drawing/2014/main" id="{A2ABD38A-0F08-4201-B202-D4B0A50B033C}"/>
              </a:ext>
            </a:extLst>
          </p:cNvPr>
          <p:cNvSpPr/>
          <p:nvPr/>
        </p:nvSpPr>
        <p:spPr>
          <a:xfrm rot="18801512">
            <a:off x="3879272" y="4226141"/>
            <a:ext cx="1191491" cy="267855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39FCB25B-E561-4244-A1AC-0FE5A5E058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3525" y="2495550"/>
            <a:ext cx="1504950" cy="1866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extovéPole 15">
            <a:extLst>
              <a:ext uri="{FF2B5EF4-FFF2-40B4-BE49-F238E27FC236}">
                <a16:creationId xmlns:a16="http://schemas.microsoft.com/office/drawing/2014/main" id="{D60EBDC8-8A97-4BD0-B4C5-53AE69A13440}"/>
              </a:ext>
            </a:extLst>
          </p:cNvPr>
          <p:cNvSpPr txBox="1"/>
          <p:nvPr/>
        </p:nvSpPr>
        <p:spPr>
          <a:xfrm>
            <a:off x="5343525" y="4551164"/>
            <a:ext cx="7241309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GB" dirty="0"/>
              <a:t>Injection</a:t>
            </a:r>
            <a:r>
              <a:rPr lang="cs-CZ" dirty="0"/>
              <a:t> (200°C)</a:t>
            </a:r>
            <a:r>
              <a:rPr lang="en-GB" dirty="0"/>
              <a:t>: </a:t>
            </a:r>
            <a:r>
              <a:rPr lang="cs-CZ" dirty="0"/>
              <a:t>	</a:t>
            </a:r>
            <a:r>
              <a:rPr lang="en-GB" dirty="0"/>
              <a:t>	</a:t>
            </a:r>
            <a:r>
              <a:rPr lang="en-GB" b="1" dirty="0"/>
              <a:t>H</a:t>
            </a:r>
            <a:r>
              <a:rPr lang="en-GB" b="1" baseline="-25000" dirty="0"/>
              <a:t>2</a:t>
            </a:r>
            <a:r>
              <a:rPr lang="en-GB" b="1" dirty="0"/>
              <a:t>N-CO-NH</a:t>
            </a:r>
            <a:r>
              <a:rPr lang="en-GB" b="1" baseline="-25000" dirty="0"/>
              <a:t>2</a:t>
            </a:r>
            <a:r>
              <a:rPr lang="en-GB" b="1" dirty="0"/>
              <a:t> + H</a:t>
            </a:r>
            <a:r>
              <a:rPr lang="en-GB" b="1" baseline="-25000" dirty="0"/>
              <a:t>2</a:t>
            </a:r>
            <a:r>
              <a:rPr lang="en-GB" b="1" dirty="0"/>
              <a:t>O → 2NH</a:t>
            </a:r>
            <a:r>
              <a:rPr lang="en-GB" b="1" baseline="-25000" dirty="0"/>
              <a:t>3</a:t>
            </a:r>
            <a:r>
              <a:rPr lang="en-GB" b="1" dirty="0"/>
              <a:t> + CO</a:t>
            </a:r>
            <a:r>
              <a:rPr lang="en-GB" b="1" baseline="-25000" dirty="0"/>
              <a:t>2</a:t>
            </a:r>
            <a:r>
              <a:rPr lang="en-GB" b="1" dirty="0"/>
              <a:t> </a:t>
            </a:r>
            <a:endParaRPr lang="cs-CZ" b="1" dirty="0"/>
          </a:p>
          <a:p>
            <a:pPr>
              <a:buFont typeface="Arial" pitchFamily="34" charset="0"/>
              <a:buChar char="•"/>
            </a:pPr>
            <a:r>
              <a:rPr lang="en-GB" dirty="0"/>
              <a:t>1. hydrolysis:		H</a:t>
            </a:r>
            <a:r>
              <a:rPr lang="en-GB" baseline="-25000" dirty="0"/>
              <a:t>2</a:t>
            </a:r>
            <a:r>
              <a:rPr lang="en-GB" dirty="0"/>
              <a:t>N-CO-NH</a:t>
            </a:r>
            <a:r>
              <a:rPr lang="en-GB" baseline="-25000" dirty="0"/>
              <a:t>2</a:t>
            </a:r>
            <a:r>
              <a:rPr lang="en-GB" dirty="0"/>
              <a:t> + H</a:t>
            </a:r>
            <a:r>
              <a:rPr lang="en-GB" baseline="-25000" dirty="0"/>
              <a:t>2</a:t>
            </a:r>
            <a:r>
              <a:rPr lang="en-GB" dirty="0"/>
              <a:t>O → NH</a:t>
            </a:r>
            <a:r>
              <a:rPr lang="en-GB" baseline="-25000" dirty="0"/>
              <a:t>3</a:t>
            </a:r>
            <a:r>
              <a:rPr lang="en-GB" dirty="0"/>
              <a:t> + HNCO</a:t>
            </a:r>
            <a:endParaRPr lang="cs-CZ" dirty="0"/>
          </a:p>
          <a:p>
            <a:pPr>
              <a:buFont typeface="Arial" pitchFamily="34" charset="0"/>
              <a:buChar char="•"/>
            </a:pPr>
            <a:r>
              <a:rPr lang="en-GB" dirty="0"/>
              <a:t>2. acid w. water:</a:t>
            </a:r>
            <a:r>
              <a:rPr lang="cs-CZ" dirty="0"/>
              <a:t>		</a:t>
            </a:r>
            <a:r>
              <a:rPr lang="en-GB" dirty="0"/>
              <a:t>HNCO + H</a:t>
            </a:r>
            <a:r>
              <a:rPr lang="en-GB" baseline="-25000" dirty="0"/>
              <a:t>2</a:t>
            </a:r>
            <a:r>
              <a:rPr lang="en-GB" dirty="0"/>
              <a:t>O → NH</a:t>
            </a:r>
            <a:r>
              <a:rPr lang="en-GB" baseline="-25000" dirty="0"/>
              <a:t>3</a:t>
            </a:r>
            <a:r>
              <a:rPr lang="en-GB" dirty="0"/>
              <a:t> + CO</a:t>
            </a:r>
            <a:r>
              <a:rPr lang="en-GB" baseline="-25000" dirty="0"/>
              <a:t>2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3BFB9C7-F8A5-4DEA-9314-ECDD8D8B55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6D0FB-C943-4CAE-B7D9-B3B50B5DAB8F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21719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AA1147A-D446-4987-B61D-B0A932AAFB6A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50000"/>
            </a:schemeClr>
          </a:solidFill>
        </p:spPr>
        <p:txBody>
          <a:bodyPr/>
          <a:lstStyle/>
          <a:p>
            <a:pPr algn="ctr"/>
            <a:r>
              <a:rPr lang="cs-CZ" b="1" dirty="0" err="1">
                <a:solidFill>
                  <a:schemeClr val="bg1"/>
                </a:solidFill>
              </a:rPr>
              <a:t>Selective</a:t>
            </a:r>
            <a:r>
              <a:rPr lang="cs-CZ" b="1" dirty="0">
                <a:solidFill>
                  <a:schemeClr val="bg1"/>
                </a:solidFill>
              </a:rPr>
              <a:t> </a:t>
            </a:r>
            <a:r>
              <a:rPr lang="cs-CZ" b="1" dirty="0" err="1">
                <a:solidFill>
                  <a:schemeClr val="bg1"/>
                </a:solidFill>
              </a:rPr>
              <a:t>Catalytic</a:t>
            </a:r>
            <a:r>
              <a:rPr lang="cs-CZ" b="1" dirty="0">
                <a:solidFill>
                  <a:schemeClr val="bg1"/>
                </a:solidFill>
              </a:rPr>
              <a:t> </a:t>
            </a:r>
            <a:r>
              <a:rPr lang="cs-CZ" b="1" dirty="0" err="1">
                <a:solidFill>
                  <a:schemeClr val="bg1"/>
                </a:solidFill>
              </a:rPr>
              <a:t>Reduction</a:t>
            </a:r>
            <a:br>
              <a:rPr lang="cs-CZ" b="1" dirty="0">
                <a:solidFill>
                  <a:schemeClr val="bg1"/>
                </a:solidFill>
              </a:rPr>
            </a:br>
            <a:r>
              <a:rPr lang="cs-CZ" b="1" dirty="0">
                <a:solidFill>
                  <a:schemeClr val="bg1"/>
                </a:solidFill>
              </a:rPr>
              <a:t>…in </a:t>
            </a:r>
            <a:r>
              <a:rPr lang="cs-CZ" b="1" dirty="0" err="1">
                <a:solidFill>
                  <a:schemeClr val="bg1"/>
                </a:solidFill>
              </a:rPr>
              <a:t>general</a:t>
            </a: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35E61B8-7790-443E-B66A-7A24625626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Wide</a:t>
            </a:r>
            <a:r>
              <a:rPr lang="cs-CZ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technique of NOx removal</a:t>
            </a:r>
          </a:p>
          <a:p>
            <a:pPr lvl="1"/>
            <a:r>
              <a:rPr lang="en-US" dirty="0"/>
              <a:t>Used everywhere, where NOx is produced (and undesired)</a:t>
            </a:r>
            <a:endParaRPr lang="cs-CZ" dirty="0"/>
          </a:p>
          <a:p>
            <a:pPr lvl="1"/>
            <a:r>
              <a:rPr lang="en-US" dirty="0"/>
              <a:t>Used mainly for exhaust gases (</a:t>
            </a:r>
            <a:r>
              <a:rPr lang="en-US" dirty="0" err="1"/>
              <a:t>chimne</a:t>
            </a:r>
            <a:r>
              <a:rPr lang="cs-CZ" dirty="0"/>
              <a:t>y</a:t>
            </a:r>
            <a:r>
              <a:rPr lang="en-US" dirty="0"/>
              <a:t>s, exhaust</a:t>
            </a:r>
            <a:r>
              <a:rPr lang="cs-CZ" dirty="0"/>
              <a:t>s</a:t>
            </a:r>
            <a:r>
              <a:rPr lang="en-US" dirty="0"/>
              <a:t>, …)</a:t>
            </a:r>
          </a:p>
          <a:p>
            <a:pPr lvl="1"/>
            <a:endParaRPr lang="cs-CZ" dirty="0"/>
          </a:p>
          <a:p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Selective</a:t>
            </a:r>
          </a:p>
          <a:p>
            <a:pPr lvl="1"/>
            <a:r>
              <a:rPr lang="en-US" dirty="0"/>
              <a:t>We can select which molecule will be reduced (</a:t>
            </a:r>
            <a:r>
              <a:rPr lang="en-US" dirty="0">
                <a:solidFill>
                  <a:srgbClr val="92D050"/>
                </a:solidFill>
              </a:rPr>
              <a:t>NOx</a:t>
            </a:r>
            <a:r>
              <a:rPr lang="en-US" dirty="0"/>
              <a:t>, </a:t>
            </a:r>
            <a:r>
              <a:rPr lang="en-US" dirty="0">
                <a:solidFill>
                  <a:srgbClr val="FF0000"/>
                </a:solidFill>
              </a:rPr>
              <a:t>CO, CO</a:t>
            </a:r>
            <a:r>
              <a:rPr lang="en-US" baseline="-25000" dirty="0">
                <a:solidFill>
                  <a:srgbClr val="FF0000"/>
                </a:solidFill>
              </a:rPr>
              <a:t>2</a:t>
            </a:r>
            <a:r>
              <a:rPr lang="en-US" dirty="0">
                <a:solidFill>
                  <a:srgbClr val="FF0000"/>
                </a:solidFill>
              </a:rPr>
              <a:t>, SO</a:t>
            </a:r>
            <a:r>
              <a:rPr lang="en-US" baseline="-25000" dirty="0">
                <a:solidFill>
                  <a:srgbClr val="FF0000"/>
                </a:solidFill>
              </a:rPr>
              <a:t>2</a:t>
            </a:r>
            <a:r>
              <a:rPr lang="en-US" dirty="0"/>
              <a:t>)</a:t>
            </a:r>
          </a:p>
          <a:p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Catalytic</a:t>
            </a:r>
          </a:p>
          <a:p>
            <a:pPr lvl="1"/>
            <a:r>
              <a:rPr lang="en-US" dirty="0"/>
              <a:t>Reaction needs to be </a:t>
            </a:r>
            <a:r>
              <a:rPr lang="en-US" dirty="0" err="1"/>
              <a:t>catalysed</a:t>
            </a:r>
            <a:r>
              <a:rPr lang="cs-CZ" dirty="0"/>
              <a:t>.</a:t>
            </a:r>
          </a:p>
          <a:p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Reduction</a:t>
            </a:r>
          </a:p>
          <a:p>
            <a:pPr lvl="1"/>
            <a:r>
              <a:rPr lang="en-US" dirty="0"/>
              <a:t>NOx to N</a:t>
            </a:r>
            <a:r>
              <a:rPr lang="en-US" baseline="-25000" dirty="0"/>
              <a:t>2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A032009F-6ED5-4CC3-9D13-8D880C6429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6D0FB-C943-4CAE-B7D9-B3B50B5DAB8F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84934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AA1147A-D446-4987-B61D-B0A932AAFB6A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50000"/>
            </a:schemeClr>
          </a:solidFill>
        </p:spPr>
        <p:txBody>
          <a:bodyPr/>
          <a:lstStyle/>
          <a:p>
            <a:pPr algn="ctr"/>
            <a:r>
              <a:rPr lang="cs-CZ" b="1" dirty="0">
                <a:solidFill>
                  <a:schemeClr val="bg1"/>
                </a:solidFill>
              </a:rPr>
              <a:t>SCR in </a:t>
            </a:r>
            <a:r>
              <a:rPr lang="cs-CZ" b="1" dirty="0" err="1">
                <a:solidFill>
                  <a:schemeClr val="bg1"/>
                </a:solidFill>
              </a:rPr>
              <a:t>automotive</a:t>
            </a: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35E61B8-7790-443E-B66A-7A24625626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Reduction of NOx using reduction agent on a surface of solid catalyst in presence of oxygen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dirty="0"/>
          </a:p>
          <a:p>
            <a:pPr marL="342900" indent="-342900"/>
            <a:r>
              <a:rPr lang="en-GB" dirty="0"/>
              <a:t>Summary equation: 		</a:t>
            </a:r>
            <a:r>
              <a:rPr lang="en-GB" b="1" dirty="0">
                <a:solidFill>
                  <a:schemeClr val="accent1">
                    <a:lumMod val="50000"/>
                  </a:schemeClr>
                </a:solidFill>
              </a:rPr>
              <a:t>4</a:t>
            </a:r>
            <a:r>
              <a:rPr lang="en-GB" dirty="0"/>
              <a:t>NO</a:t>
            </a:r>
            <a:r>
              <a:rPr lang="en-GB" b="1" dirty="0"/>
              <a:t> </a:t>
            </a:r>
            <a:r>
              <a:rPr lang="en-GB" dirty="0"/>
              <a:t>+</a:t>
            </a:r>
            <a:r>
              <a:rPr lang="en-GB" b="1" dirty="0"/>
              <a:t> </a:t>
            </a:r>
            <a:r>
              <a:rPr lang="en-GB" b="1" dirty="0">
                <a:solidFill>
                  <a:schemeClr val="accent1">
                    <a:lumMod val="50000"/>
                  </a:schemeClr>
                </a:solidFill>
              </a:rPr>
              <a:t>4</a:t>
            </a:r>
            <a:r>
              <a:rPr lang="en-GB" dirty="0"/>
              <a:t>NH</a:t>
            </a:r>
            <a:r>
              <a:rPr lang="en-GB" baseline="-25000" dirty="0"/>
              <a:t>3</a:t>
            </a:r>
            <a:r>
              <a:rPr lang="en-GB" b="1" dirty="0"/>
              <a:t> </a:t>
            </a:r>
            <a:r>
              <a:rPr lang="en-GB" dirty="0"/>
              <a:t>+</a:t>
            </a:r>
            <a:r>
              <a:rPr lang="en-GB" b="1" dirty="0"/>
              <a:t> </a:t>
            </a:r>
            <a:r>
              <a:rPr lang="en-GB" b="1" dirty="0">
                <a:solidFill>
                  <a:schemeClr val="accent1">
                    <a:lumMod val="50000"/>
                  </a:schemeClr>
                </a:solidFill>
              </a:rPr>
              <a:t>O</a:t>
            </a:r>
            <a:r>
              <a:rPr lang="en-GB" b="1" baseline="-25000" dirty="0">
                <a:solidFill>
                  <a:schemeClr val="accent1">
                    <a:lumMod val="50000"/>
                  </a:schemeClr>
                </a:solidFill>
              </a:rPr>
              <a:t>2</a:t>
            </a:r>
            <a:r>
              <a:rPr lang="en-GB" b="1" dirty="0"/>
              <a:t> </a:t>
            </a:r>
            <a:r>
              <a:rPr lang="en-GB" dirty="0"/>
              <a:t>→</a:t>
            </a:r>
            <a:r>
              <a:rPr lang="en-GB" b="1" dirty="0"/>
              <a:t> </a:t>
            </a:r>
            <a:r>
              <a:rPr lang="en-GB" b="1" dirty="0">
                <a:solidFill>
                  <a:schemeClr val="accent1">
                    <a:lumMod val="50000"/>
                  </a:schemeClr>
                </a:solidFill>
              </a:rPr>
              <a:t>4</a:t>
            </a:r>
            <a:r>
              <a:rPr lang="en-GB" dirty="0"/>
              <a:t>N</a:t>
            </a:r>
            <a:r>
              <a:rPr lang="en-GB" baseline="-25000" dirty="0"/>
              <a:t>2</a:t>
            </a:r>
            <a:r>
              <a:rPr lang="en-GB" dirty="0"/>
              <a:t> + 6H</a:t>
            </a:r>
            <a:r>
              <a:rPr lang="en-GB" baseline="-25000" dirty="0"/>
              <a:t>2</a:t>
            </a:r>
            <a:r>
              <a:rPr lang="cs-CZ" dirty="0"/>
              <a:t>O</a:t>
            </a:r>
          </a:p>
          <a:p>
            <a:r>
              <a:rPr lang="cs-CZ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Other SCR reactions</a:t>
            </a:r>
            <a:r>
              <a:rPr lang="cs-CZ" dirty="0">
                <a:solidFill>
                  <a:schemeClr val="tx2">
                    <a:lumMod val="50000"/>
                  </a:schemeClr>
                </a:solidFill>
              </a:rPr>
              <a:t>:</a:t>
            </a:r>
          </a:p>
          <a:p>
            <a:pPr marL="457200" lvl="1" indent="0">
              <a:buNone/>
            </a:pPr>
            <a:r>
              <a:rPr lang="cs-CZ" dirty="0">
                <a:solidFill>
                  <a:schemeClr val="tx2">
                    <a:lumMod val="50000"/>
                  </a:schemeClr>
                </a:solidFill>
              </a:rPr>
              <a:t>					8NH</a:t>
            </a:r>
            <a:r>
              <a:rPr lang="cs-CZ" baseline="-25000" dirty="0">
                <a:solidFill>
                  <a:schemeClr val="tx2">
                    <a:lumMod val="50000"/>
                  </a:schemeClr>
                </a:solidFill>
              </a:rPr>
              <a:t>3</a:t>
            </a:r>
            <a:r>
              <a:rPr lang="cs-CZ" dirty="0">
                <a:solidFill>
                  <a:schemeClr val="tx2">
                    <a:lumMod val="50000"/>
                  </a:schemeClr>
                </a:solidFill>
              </a:rPr>
              <a:t>+ 6</a:t>
            </a:r>
            <a:r>
              <a:rPr lang="cs-CZ" b="1" dirty="0">
                <a:solidFill>
                  <a:schemeClr val="accent1">
                    <a:lumMod val="50000"/>
                  </a:schemeClr>
                </a:solidFill>
              </a:rPr>
              <a:t>NO</a:t>
            </a:r>
            <a:r>
              <a:rPr lang="cs-CZ" b="1" baseline="-25000" dirty="0">
                <a:solidFill>
                  <a:schemeClr val="accent1">
                    <a:lumMod val="50000"/>
                  </a:schemeClr>
                </a:solidFill>
              </a:rPr>
              <a:t>2</a:t>
            </a:r>
            <a:r>
              <a:rPr lang="cs-CZ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dirty="0"/>
              <a:t>→</a:t>
            </a:r>
            <a:r>
              <a:rPr lang="cs-CZ" dirty="0"/>
              <a:t> 7N</a:t>
            </a:r>
            <a:r>
              <a:rPr lang="cs-CZ" baseline="-25000" dirty="0"/>
              <a:t>2</a:t>
            </a:r>
            <a:r>
              <a:rPr lang="cs-CZ" dirty="0"/>
              <a:t> + 12H</a:t>
            </a:r>
            <a:r>
              <a:rPr lang="cs-CZ" baseline="-25000" dirty="0"/>
              <a:t>2</a:t>
            </a:r>
            <a:r>
              <a:rPr lang="cs-CZ" dirty="0"/>
              <a:t>O</a:t>
            </a:r>
          </a:p>
          <a:p>
            <a:pPr marL="457200" lvl="1" indent="0">
              <a:buNone/>
            </a:pPr>
            <a:r>
              <a:rPr lang="cs-CZ" dirty="0">
                <a:solidFill>
                  <a:schemeClr val="tx2">
                    <a:lumMod val="50000"/>
                  </a:schemeClr>
                </a:solidFill>
              </a:rPr>
              <a:t>… plus many 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side reactions</a:t>
            </a:r>
            <a:r>
              <a:rPr lang="cs-CZ" dirty="0">
                <a:solidFill>
                  <a:schemeClr val="tx2">
                    <a:lumMod val="50000"/>
                  </a:schemeClr>
                </a:solidFill>
              </a:rPr>
              <a:t>		2NH</a:t>
            </a:r>
            <a:r>
              <a:rPr lang="cs-CZ" baseline="-25000" dirty="0">
                <a:solidFill>
                  <a:schemeClr val="tx2">
                    <a:lumMod val="50000"/>
                  </a:schemeClr>
                </a:solidFill>
              </a:rPr>
              <a:t>3</a:t>
            </a:r>
            <a:r>
              <a:rPr lang="cs-CZ" dirty="0">
                <a:solidFill>
                  <a:schemeClr val="tx2">
                    <a:lumMod val="50000"/>
                  </a:schemeClr>
                </a:solidFill>
              </a:rPr>
              <a:t> + </a:t>
            </a:r>
            <a:r>
              <a:rPr lang="cs-CZ" b="1" dirty="0">
                <a:solidFill>
                  <a:schemeClr val="accent1">
                    <a:lumMod val="50000"/>
                  </a:schemeClr>
                </a:solidFill>
              </a:rPr>
              <a:t>NO</a:t>
            </a:r>
            <a:r>
              <a:rPr lang="cs-CZ" dirty="0">
                <a:solidFill>
                  <a:schemeClr val="tx2">
                    <a:lumMod val="50000"/>
                  </a:schemeClr>
                </a:solidFill>
              </a:rPr>
              <a:t> + </a:t>
            </a:r>
            <a:r>
              <a:rPr lang="cs-CZ" b="1" dirty="0">
                <a:solidFill>
                  <a:schemeClr val="accent1">
                    <a:lumMod val="50000"/>
                  </a:schemeClr>
                </a:solidFill>
              </a:rPr>
              <a:t>NO</a:t>
            </a:r>
            <a:r>
              <a:rPr lang="cs-CZ" b="1" baseline="-25000" dirty="0">
                <a:solidFill>
                  <a:schemeClr val="accent1">
                    <a:lumMod val="50000"/>
                  </a:schemeClr>
                </a:solidFill>
              </a:rPr>
              <a:t>2</a:t>
            </a:r>
            <a:r>
              <a:rPr lang="cs-CZ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dirty="0"/>
              <a:t>→</a:t>
            </a:r>
            <a:r>
              <a:rPr lang="cs-CZ" dirty="0"/>
              <a:t> 2N</a:t>
            </a:r>
            <a:r>
              <a:rPr lang="cs-CZ" baseline="-25000" dirty="0"/>
              <a:t>2</a:t>
            </a:r>
            <a:r>
              <a:rPr lang="cs-CZ" dirty="0"/>
              <a:t> + 3H</a:t>
            </a:r>
            <a:r>
              <a:rPr lang="cs-CZ" baseline="-25000" dirty="0"/>
              <a:t>2</a:t>
            </a:r>
            <a:r>
              <a:rPr lang="cs-CZ" dirty="0"/>
              <a:t>O	„fast SCR“</a:t>
            </a:r>
          </a:p>
          <a:p>
            <a:endParaRPr lang="cs-CZ" dirty="0">
              <a:solidFill>
                <a:schemeClr val="tx2">
                  <a:lumMod val="50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Reduction agent</a:t>
            </a:r>
          </a:p>
          <a:p>
            <a:pPr marL="800100" lvl="1" indent="-342900"/>
            <a:r>
              <a:rPr lang="en-US" dirty="0"/>
              <a:t>Needed for high conversion rates</a:t>
            </a:r>
          </a:p>
          <a:p>
            <a:pPr marL="800100" lvl="1" indent="-342900"/>
            <a:r>
              <a:rPr lang="cs-CZ" b="1" dirty="0">
                <a:solidFill>
                  <a:schemeClr val="accent1">
                    <a:lumMod val="50000"/>
                  </a:schemeClr>
                </a:solidFill>
              </a:rPr>
              <a:t>NH</a:t>
            </a:r>
            <a:r>
              <a:rPr lang="cs-CZ" b="1" baseline="-25000" dirty="0">
                <a:solidFill>
                  <a:schemeClr val="accent1">
                    <a:lumMod val="50000"/>
                  </a:schemeClr>
                </a:solidFill>
              </a:rPr>
              <a:t>3</a:t>
            </a:r>
            <a:r>
              <a:rPr lang="cs-CZ" dirty="0"/>
              <a:t>, HC </a:t>
            </a:r>
            <a:r>
              <a:rPr lang="en-US" dirty="0"/>
              <a:t>(hydrocarbons</a:t>
            </a:r>
            <a:r>
              <a:rPr lang="cs-CZ" dirty="0"/>
              <a:t>)</a:t>
            </a:r>
            <a:endParaRPr lang="en-GB" dirty="0"/>
          </a:p>
          <a:p>
            <a:pPr marL="457200" lvl="1" indent="0">
              <a:buNone/>
            </a:pPr>
            <a:endParaRPr lang="en-US" b="1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4" name="Obrázek 3" descr="diesel exhaust.png">
            <a:extLst>
              <a:ext uri="{FF2B5EF4-FFF2-40B4-BE49-F238E27FC236}">
                <a16:creationId xmlns:a16="http://schemas.microsoft.com/office/drawing/2014/main" id="{BE4B4092-C82A-484A-A980-B1A08CF550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59808" y="4657725"/>
            <a:ext cx="1851130" cy="2200275"/>
          </a:xfrm>
          <a:prstGeom prst="rect">
            <a:avLst/>
          </a:prstGeom>
        </p:spPr>
      </p:pic>
      <p:pic>
        <p:nvPicPr>
          <p:cNvPr id="5" name="Obrázek 4" descr="Gasoline exhaust.png">
            <a:extLst>
              <a:ext uri="{FF2B5EF4-FFF2-40B4-BE49-F238E27FC236}">
                <a16:creationId xmlns:a16="http://schemas.microsoft.com/office/drawing/2014/main" id="{B28330AB-288A-4A04-9F5F-C8585966782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05579" y="4677862"/>
            <a:ext cx="1984337" cy="2160000"/>
          </a:xfrm>
          <a:prstGeom prst="rect">
            <a:avLst/>
          </a:prstGeom>
        </p:spPr>
      </p:pic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576A081-2CE7-445B-8989-5AF0ECA28E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6D0FB-C943-4CAE-B7D9-B3B50B5DAB8F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08994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AA1147A-D446-4987-B61D-B0A932AAFB6A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50000"/>
            </a:schemeClr>
          </a:solidFill>
        </p:spPr>
        <p:txBody>
          <a:bodyPr/>
          <a:lstStyle/>
          <a:p>
            <a:pPr algn="ctr"/>
            <a:r>
              <a:rPr lang="cs-CZ" b="1" dirty="0">
                <a:solidFill>
                  <a:schemeClr val="bg1"/>
                </a:solidFill>
              </a:rPr>
              <a:t>… a bit </a:t>
            </a:r>
            <a:r>
              <a:rPr lang="cs-CZ" b="1" dirty="0" err="1">
                <a:solidFill>
                  <a:schemeClr val="bg1"/>
                </a:solidFill>
              </a:rPr>
              <a:t>of</a:t>
            </a:r>
            <a:r>
              <a:rPr lang="cs-CZ" b="1" dirty="0">
                <a:solidFill>
                  <a:schemeClr val="bg1"/>
                </a:solidFill>
              </a:rPr>
              <a:t> </a:t>
            </a:r>
            <a:r>
              <a:rPr lang="cs-CZ" b="1" dirty="0" err="1">
                <a:solidFill>
                  <a:schemeClr val="bg1"/>
                </a:solidFill>
              </a:rPr>
              <a:t>History</a:t>
            </a: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35E61B8-7790-443E-B66A-7A24625626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7031182" cy="4351338"/>
          </a:xfrm>
        </p:spPr>
        <p:txBody>
          <a:bodyPr>
            <a:normAutofit/>
          </a:bodyPr>
          <a:lstStyle/>
          <a:p>
            <a:r>
              <a:rPr lang="en-US" dirty="0"/>
              <a:t>SCR was developer for industrial applications</a:t>
            </a:r>
          </a:p>
          <a:p>
            <a:pPr lvl="1"/>
            <a:r>
              <a:rPr lang="en-US" dirty="0"/>
              <a:t>70s - applied in thermal power plants in Japan</a:t>
            </a:r>
          </a:p>
          <a:p>
            <a:pPr lvl="1"/>
            <a:r>
              <a:rPr lang="en-US" dirty="0"/>
              <a:t>Since 80s – widespread to Europe and USA</a:t>
            </a:r>
          </a:p>
          <a:p>
            <a:pPr lvl="1"/>
            <a:endParaRPr lang="cs-CZ" dirty="0"/>
          </a:p>
          <a:p>
            <a:r>
              <a:rPr lang="cs-CZ" dirty="0" err="1"/>
              <a:t>First</a:t>
            </a:r>
            <a:r>
              <a:rPr lang="cs-CZ" dirty="0"/>
              <a:t> mobile </a:t>
            </a:r>
            <a:r>
              <a:rPr lang="cs-CZ" dirty="0" err="1"/>
              <a:t>aplications</a:t>
            </a:r>
            <a:r>
              <a:rPr lang="cs-CZ" dirty="0"/>
              <a:t> (not </a:t>
            </a:r>
            <a:r>
              <a:rPr lang="cs-CZ" dirty="0" err="1"/>
              <a:t>powerplants</a:t>
            </a:r>
            <a:r>
              <a:rPr lang="cs-CZ" dirty="0"/>
              <a:t>)</a:t>
            </a:r>
          </a:p>
          <a:p>
            <a:pPr lvl="1"/>
            <a:r>
              <a:rPr lang="cs-CZ" dirty="0"/>
              <a:t>90s </a:t>
            </a:r>
            <a:r>
              <a:rPr lang="cs-CZ" dirty="0" err="1"/>
              <a:t>Korean</a:t>
            </a:r>
            <a:r>
              <a:rPr lang="cs-CZ" dirty="0"/>
              <a:t> </a:t>
            </a:r>
            <a:r>
              <a:rPr lang="cs-CZ" dirty="0" err="1"/>
              <a:t>cargo</a:t>
            </a:r>
            <a:r>
              <a:rPr lang="cs-CZ" dirty="0"/>
              <a:t> </a:t>
            </a:r>
            <a:r>
              <a:rPr lang="cs-CZ" dirty="0" err="1"/>
              <a:t>ships</a:t>
            </a:r>
            <a:r>
              <a:rPr lang="cs-CZ" dirty="0"/>
              <a:t> (</a:t>
            </a:r>
            <a:r>
              <a:rPr lang="en-US" dirty="0"/>
              <a:t>diesel </a:t>
            </a:r>
            <a:r>
              <a:rPr lang="cs-CZ" dirty="0" err="1"/>
              <a:t>engine</a:t>
            </a:r>
            <a:r>
              <a:rPr lang="cs-CZ" dirty="0"/>
              <a:t> = el</a:t>
            </a:r>
            <a:r>
              <a:rPr lang="en-US" dirty="0" err="1"/>
              <a:t>ectric</a:t>
            </a:r>
            <a:r>
              <a:rPr lang="cs-CZ" dirty="0"/>
              <a:t> </a:t>
            </a:r>
            <a:r>
              <a:rPr lang="en-US" dirty="0"/>
              <a:t>g</a:t>
            </a:r>
            <a:r>
              <a:rPr lang="cs-CZ" dirty="0" err="1"/>
              <a:t>enerator</a:t>
            </a:r>
            <a:r>
              <a:rPr lang="cs-CZ" dirty="0"/>
              <a:t>)</a:t>
            </a:r>
          </a:p>
          <a:p>
            <a:pPr lvl="1"/>
            <a:r>
              <a:rPr lang="en-US" dirty="0"/>
              <a:t>R</a:t>
            </a:r>
            <a:r>
              <a:rPr lang="cs-CZ" dirty="0"/>
              <a:t>e</a:t>
            </a:r>
            <a:r>
              <a:rPr lang="en-US" dirty="0" err="1"/>
              <a:t>ason</a:t>
            </a:r>
            <a:r>
              <a:rPr lang="en-US" dirty="0"/>
              <a:t> for this application - similar application as in powerplants, steady state of engine operation</a:t>
            </a:r>
          </a:p>
          <a:p>
            <a:pPr lvl="1"/>
            <a:endParaRPr 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55A7A549-2225-4FD2-B604-2B24DFCEC41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453" t="12559" r="16670" b="12087"/>
          <a:stretch/>
        </p:blipFill>
        <p:spPr>
          <a:xfrm>
            <a:off x="8125405" y="2437749"/>
            <a:ext cx="3228395" cy="3338101"/>
          </a:xfrm>
          <a:prstGeom prst="rect">
            <a:avLst/>
          </a:prstGeom>
        </p:spPr>
      </p:pic>
      <p:sp>
        <p:nvSpPr>
          <p:cNvPr id="8" name="Zástupný symbol pro číslo snímku 7">
            <a:extLst>
              <a:ext uri="{FF2B5EF4-FFF2-40B4-BE49-F238E27FC236}">
                <a16:creationId xmlns:a16="http://schemas.microsoft.com/office/drawing/2014/main" id="{D8F1B63B-9460-4EF1-B6B9-2E2B75CEC7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6D0FB-C943-4CAE-B7D9-B3B50B5DAB8F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25707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AA1147A-D446-4987-B61D-B0A932AAFB6A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50000"/>
            </a:schemeClr>
          </a:solidFill>
        </p:spPr>
        <p:txBody>
          <a:bodyPr/>
          <a:lstStyle/>
          <a:p>
            <a:pPr algn="ctr"/>
            <a:r>
              <a:rPr lang="cs-CZ" b="1" dirty="0" err="1">
                <a:solidFill>
                  <a:schemeClr val="bg1"/>
                </a:solidFill>
              </a:rPr>
              <a:t>How</a:t>
            </a:r>
            <a:r>
              <a:rPr lang="cs-CZ" b="1" dirty="0">
                <a:solidFill>
                  <a:schemeClr val="bg1"/>
                </a:solidFill>
              </a:rPr>
              <a:t> </a:t>
            </a:r>
            <a:r>
              <a:rPr lang="cs-CZ" b="1" dirty="0" err="1">
                <a:solidFill>
                  <a:schemeClr val="bg1"/>
                </a:solidFill>
              </a:rPr>
              <a:t>does</a:t>
            </a:r>
            <a:r>
              <a:rPr lang="cs-CZ" b="1" dirty="0">
                <a:solidFill>
                  <a:schemeClr val="bg1"/>
                </a:solidFill>
              </a:rPr>
              <a:t> SCR </a:t>
            </a:r>
            <a:r>
              <a:rPr lang="cs-CZ" b="1" dirty="0" err="1">
                <a:solidFill>
                  <a:schemeClr val="bg1"/>
                </a:solidFill>
              </a:rPr>
              <a:t>catalyst</a:t>
            </a:r>
            <a:r>
              <a:rPr lang="cs-CZ" b="1" dirty="0">
                <a:solidFill>
                  <a:schemeClr val="bg1"/>
                </a:solidFill>
              </a:rPr>
              <a:t> </a:t>
            </a:r>
            <a:r>
              <a:rPr lang="cs-CZ" b="1" dirty="0" err="1">
                <a:solidFill>
                  <a:schemeClr val="bg1"/>
                </a:solidFill>
              </a:rPr>
              <a:t>look</a:t>
            </a:r>
            <a:r>
              <a:rPr lang="cs-CZ" b="1" dirty="0">
                <a:solidFill>
                  <a:schemeClr val="bg1"/>
                </a:solidFill>
              </a:rPr>
              <a:t> </a:t>
            </a:r>
            <a:r>
              <a:rPr lang="cs-CZ" b="1" dirty="0" err="1">
                <a:solidFill>
                  <a:schemeClr val="bg1"/>
                </a:solidFill>
              </a:rPr>
              <a:t>like</a:t>
            </a:r>
            <a:r>
              <a:rPr lang="cs-CZ" b="1" dirty="0">
                <a:solidFill>
                  <a:schemeClr val="bg1"/>
                </a:solidFill>
              </a:rPr>
              <a:t>?</a:t>
            </a: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B7637670-8C5D-4670-A879-16DC9D1D3379}"/>
              </a:ext>
            </a:extLst>
          </p:cNvPr>
          <p:cNvSpPr txBox="1"/>
          <p:nvPr/>
        </p:nvSpPr>
        <p:spPr>
          <a:xfrm>
            <a:off x="9772650" y="3009840"/>
            <a:ext cx="16954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… </a:t>
            </a:r>
            <a:r>
              <a:rPr lang="cs-CZ" sz="2000" dirty="0" err="1"/>
              <a:t>of</a:t>
            </a:r>
            <a:r>
              <a:rPr lang="cs-CZ" sz="2000" dirty="0"/>
              <a:t> urea</a:t>
            </a:r>
            <a:endParaRPr lang="en-GB" sz="2000" dirty="0"/>
          </a:p>
        </p:txBody>
      </p:sp>
      <p:pic>
        <p:nvPicPr>
          <p:cNvPr id="19" name="Zástupný obsah 18" descr="Obsah obrázku interiér, stůl, vsedě, klávesnice&#10;&#10;Popis byl vytvořen automaticky">
            <a:extLst>
              <a:ext uri="{FF2B5EF4-FFF2-40B4-BE49-F238E27FC236}">
                <a16:creationId xmlns:a16="http://schemas.microsoft.com/office/drawing/2014/main" id="{8B6DDFC2-C003-4DD2-9CDB-6E05E4E5DF0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226" y="2362865"/>
            <a:ext cx="4981574" cy="3965694"/>
          </a:xfrm>
        </p:spPr>
      </p:pic>
      <p:sp>
        <p:nvSpPr>
          <p:cNvPr id="20" name="TextovéPole 19">
            <a:extLst>
              <a:ext uri="{FF2B5EF4-FFF2-40B4-BE49-F238E27FC236}">
                <a16:creationId xmlns:a16="http://schemas.microsoft.com/office/drawing/2014/main" id="{34F0A23B-64F3-42EF-A142-DDDDA01CA150}"/>
              </a:ext>
            </a:extLst>
          </p:cNvPr>
          <p:cNvSpPr txBox="1"/>
          <p:nvPr/>
        </p:nvSpPr>
        <p:spPr>
          <a:xfrm>
            <a:off x="838200" y="1981200"/>
            <a:ext cx="52578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Ceramics carrier with active substance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err="1"/>
              <a:t>SiC</a:t>
            </a:r>
            <a:r>
              <a:rPr lang="en-US" sz="2400" dirty="0"/>
              <a:t>, Cordierite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„Mate“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/>
              <a:t>Heat resisting dense fibers</a:t>
            </a:r>
            <a:endParaRPr lang="cs-CZ" sz="24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/>
              <a:t>Spacer</a:t>
            </a:r>
            <a:r>
              <a:rPr lang="cs-CZ" sz="2400" dirty="0"/>
              <a:t> </a:t>
            </a:r>
            <a:r>
              <a:rPr lang="en-US" sz="2400" dirty="0"/>
              <a:t>for thermal dilatation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Metal housing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/>
              <a:t>Stainless steel</a:t>
            </a:r>
          </a:p>
        </p:txBody>
      </p:sp>
      <p:sp>
        <p:nvSpPr>
          <p:cNvPr id="21" name="Zástupný symbol pro číslo snímku 20">
            <a:extLst>
              <a:ext uri="{FF2B5EF4-FFF2-40B4-BE49-F238E27FC236}">
                <a16:creationId xmlns:a16="http://schemas.microsoft.com/office/drawing/2014/main" id="{ADBBC63C-C5A4-4CC3-BC8D-F07EF17D3D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6D0FB-C943-4CAE-B7D9-B3B50B5DAB8F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57715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AA1147A-D446-4987-B61D-B0A932AAFB6A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50000"/>
            </a:schemeClr>
          </a:solidFill>
        </p:spPr>
        <p:txBody>
          <a:bodyPr/>
          <a:lstStyle/>
          <a:p>
            <a:pPr algn="ctr"/>
            <a:r>
              <a:rPr lang="cs-CZ" b="1" dirty="0" err="1">
                <a:solidFill>
                  <a:schemeClr val="bg1"/>
                </a:solidFill>
              </a:rPr>
              <a:t>What</a:t>
            </a:r>
            <a:r>
              <a:rPr lang="cs-CZ" b="1" dirty="0">
                <a:solidFill>
                  <a:schemeClr val="bg1"/>
                </a:solidFill>
              </a:rPr>
              <a:t> </a:t>
            </a:r>
            <a:r>
              <a:rPr lang="cs-CZ" b="1" dirty="0" err="1">
                <a:solidFill>
                  <a:schemeClr val="bg1"/>
                </a:solidFill>
              </a:rPr>
              <a:t>is</a:t>
            </a:r>
            <a:r>
              <a:rPr lang="cs-CZ" b="1" dirty="0">
                <a:solidFill>
                  <a:schemeClr val="bg1"/>
                </a:solidFill>
              </a:rPr>
              <a:t> </a:t>
            </a:r>
            <a:r>
              <a:rPr lang="cs-CZ" b="1" dirty="0" err="1">
                <a:solidFill>
                  <a:schemeClr val="bg1"/>
                </a:solidFill>
              </a:rPr>
              <a:t>the</a:t>
            </a:r>
            <a:r>
              <a:rPr lang="cs-CZ" b="1" dirty="0">
                <a:solidFill>
                  <a:schemeClr val="bg1"/>
                </a:solidFill>
              </a:rPr>
              <a:t> </a:t>
            </a:r>
            <a:r>
              <a:rPr lang="cs-CZ" b="1" dirty="0" err="1">
                <a:solidFill>
                  <a:schemeClr val="bg1"/>
                </a:solidFill>
              </a:rPr>
              <a:t>active</a:t>
            </a:r>
            <a:r>
              <a:rPr lang="cs-CZ" b="1" dirty="0">
                <a:solidFill>
                  <a:schemeClr val="bg1"/>
                </a:solidFill>
              </a:rPr>
              <a:t> substance?</a:t>
            </a: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B7637670-8C5D-4670-A879-16DC9D1D3379}"/>
              </a:ext>
            </a:extLst>
          </p:cNvPr>
          <p:cNvSpPr txBox="1"/>
          <p:nvPr/>
        </p:nvSpPr>
        <p:spPr>
          <a:xfrm>
            <a:off x="9772650" y="3009840"/>
            <a:ext cx="16954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… </a:t>
            </a:r>
            <a:r>
              <a:rPr lang="cs-CZ" sz="2000" dirty="0" err="1"/>
              <a:t>of</a:t>
            </a:r>
            <a:r>
              <a:rPr lang="cs-CZ" sz="2000" dirty="0"/>
              <a:t> urea</a:t>
            </a:r>
            <a:endParaRPr lang="en-GB" sz="2000" dirty="0"/>
          </a:p>
        </p:txBody>
      </p:sp>
      <p:pic>
        <p:nvPicPr>
          <p:cNvPr id="19" name="Zástupný obsah 18" descr="Obsah obrázku interiér, stůl, vsedě, klávesnice&#10;&#10;Popis byl vytvořen automaticky">
            <a:extLst>
              <a:ext uri="{FF2B5EF4-FFF2-40B4-BE49-F238E27FC236}">
                <a16:creationId xmlns:a16="http://schemas.microsoft.com/office/drawing/2014/main" id="{8B6DDFC2-C003-4DD2-9CDB-6E05E4E5DF0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226" y="2362865"/>
            <a:ext cx="4981574" cy="3965694"/>
          </a:xfrm>
        </p:spPr>
      </p:pic>
      <p:sp>
        <p:nvSpPr>
          <p:cNvPr id="20" name="TextovéPole 19">
            <a:extLst>
              <a:ext uri="{FF2B5EF4-FFF2-40B4-BE49-F238E27FC236}">
                <a16:creationId xmlns:a16="http://schemas.microsoft.com/office/drawing/2014/main" id="{34F0A23B-64F3-42EF-A142-DDDDA01CA150}"/>
              </a:ext>
            </a:extLst>
          </p:cNvPr>
          <p:cNvSpPr txBox="1"/>
          <p:nvPr/>
        </p:nvSpPr>
        <p:spPr>
          <a:xfrm>
            <a:off x="838199" y="1981200"/>
            <a:ext cx="5747327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Several substances are catalytically active enough to be used for SCR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Cu and Fe zeolites (Cu-SSZ-13, Fe-ZSM5)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Metal oxides (V</a:t>
            </a:r>
            <a:r>
              <a:rPr lang="en-US" sz="2400" baseline="-25000" dirty="0"/>
              <a:t>2</a:t>
            </a:r>
            <a:r>
              <a:rPr lang="en-US" sz="2400" dirty="0"/>
              <a:t>O</a:t>
            </a:r>
            <a:r>
              <a:rPr lang="en-US" sz="2400" baseline="-25000" dirty="0"/>
              <a:t>5</a:t>
            </a:r>
            <a:r>
              <a:rPr lang="en-US" sz="2800" dirty="0"/>
              <a:t>)</a:t>
            </a: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</p:txBody>
      </p:sp>
      <p:pic>
        <p:nvPicPr>
          <p:cNvPr id="5122" name="Picture 2" descr="ZSM-5 - Wikipedia">
            <a:extLst>
              <a:ext uri="{FF2B5EF4-FFF2-40B4-BE49-F238E27FC236}">
                <a16:creationId xmlns:a16="http://schemas.microsoft.com/office/drawing/2014/main" id="{2AFF4FAD-57AC-460F-9E92-A1C9088E82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9700" y="3804151"/>
            <a:ext cx="120015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SSZ-13 Zeolite">
            <a:extLst>
              <a:ext uri="{FF2B5EF4-FFF2-40B4-BE49-F238E27FC236}">
                <a16:creationId xmlns:a16="http://schemas.microsoft.com/office/drawing/2014/main" id="{8C7E4190-DC04-4F59-8DF6-AD6A48AD34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199" y="4670642"/>
            <a:ext cx="3228975" cy="1419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847D249-727E-44FD-B6F8-E81E96567F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6D0FB-C943-4CAE-B7D9-B3B50B5DAB8F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98468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30C00525-6313-481A-87D6-1026D7B52D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Mechanism is strongly dependent on exact composition of the material</a:t>
            </a: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4AA1147A-D446-4987-B61D-B0A932AAFB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28180"/>
            <a:ext cx="10515600" cy="1325563"/>
          </a:xfrm>
          <a:solidFill>
            <a:schemeClr val="accent1">
              <a:lumMod val="50000"/>
            </a:schemeClr>
          </a:solidFill>
        </p:spPr>
        <p:txBody>
          <a:bodyPr/>
          <a:lstStyle/>
          <a:p>
            <a:pPr algn="ctr"/>
            <a:r>
              <a:rPr lang="cs-CZ" b="1" dirty="0" err="1">
                <a:solidFill>
                  <a:schemeClr val="bg1"/>
                </a:solidFill>
              </a:rPr>
              <a:t>What</a:t>
            </a:r>
            <a:r>
              <a:rPr lang="cs-CZ" b="1" dirty="0">
                <a:solidFill>
                  <a:schemeClr val="bg1"/>
                </a:solidFill>
              </a:rPr>
              <a:t> </a:t>
            </a:r>
            <a:r>
              <a:rPr lang="cs-CZ" b="1" dirty="0" err="1">
                <a:solidFill>
                  <a:schemeClr val="bg1"/>
                </a:solidFill>
              </a:rPr>
              <a:t>is</a:t>
            </a:r>
            <a:r>
              <a:rPr lang="cs-CZ" b="1" dirty="0">
                <a:solidFill>
                  <a:schemeClr val="bg1"/>
                </a:solidFill>
              </a:rPr>
              <a:t> </a:t>
            </a:r>
            <a:r>
              <a:rPr lang="cs-CZ" b="1" dirty="0" err="1">
                <a:solidFill>
                  <a:schemeClr val="bg1"/>
                </a:solidFill>
              </a:rPr>
              <a:t>the</a:t>
            </a:r>
            <a:r>
              <a:rPr lang="cs-CZ" b="1" dirty="0">
                <a:solidFill>
                  <a:schemeClr val="bg1"/>
                </a:solidFill>
              </a:rPr>
              <a:t> </a:t>
            </a:r>
            <a:r>
              <a:rPr lang="cs-CZ" b="1" dirty="0" err="1">
                <a:solidFill>
                  <a:schemeClr val="bg1"/>
                </a:solidFill>
              </a:rPr>
              <a:t>mechanism</a:t>
            </a:r>
            <a:r>
              <a:rPr lang="cs-CZ" b="1" dirty="0">
                <a:solidFill>
                  <a:schemeClr val="bg1"/>
                </a:solidFill>
              </a:rPr>
              <a:t>?</a:t>
            </a:r>
            <a:endParaRPr lang="en-GB" b="1" dirty="0">
              <a:solidFill>
                <a:schemeClr val="bg1"/>
              </a:solidFill>
            </a:endParaRPr>
          </a:p>
        </p:txBody>
      </p:sp>
      <p:pic>
        <p:nvPicPr>
          <p:cNvPr id="4098" name="Picture 2" descr="Critical Thinking Skills Seminar">
            <a:extLst>
              <a:ext uri="{FF2B5EF4-FFF2-40B4-BE49-F238E27FC236}">
                <a16:creationId xmlns:a16="http://schemas.microsoft.com/office/drawing/2014/main" id="{5EFD420F-B8E0-41FD-AA25-5BDF7BD2DF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06013" y="4262438"/>
            <a:ext cx="1057275" cy="1914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1B187447-34A0-4FD7-AB38-54B840802F0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1238" y="3009840"/>
            <a:ext cx="6634162" cy="3294478"/>
          </a:xfrm>
          <a:prstGeom prst="rect">
            <a:avLst/>
          </a:prstGeom>
        </p:spPr>
      </p:pic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17639C4E-0D5F-43A2-AD84-C6B171CC02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6D0FB-C943-4CAE-B7D9-B3B50B5DAB8F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3202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AA1147A-D446-4987-B61D-B0A932AAFB6A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50000"/>
            </a:schemeClr>
          </a:solidFill>
        </p:spPr>
        <p:txBody>
          <a:bodyPr/>
          <a:lstStyle/>
          <a:p>
            <a:pPr algn="ctr"/>
            <a:r>
              <a:rPr lang="cs-CZ" b="1" dirty="0">
                <a:solidFill>
                  <a:schemeClr val="bg1"/>
                </a:solidFill>
              </a:rPr>
              <a:t>„</a:t>
            </a:r>
            <a:r>
              <a:rPr lang="en-US" b="1" dirty="0">
                <a:solidFill>
                  <a:schemeClr val="bg1"/>
                </a:solidFill>
              </a:rPr>
              <a:t>State of the </a:t>
            </a:r>
            <a:r>
              <a:rPr lang="cs-CZ" b="1" dirty="0">
                <a:solidFill>
                  <a:schemeClr val="bg1"/>
                </a:solidFill>
              </a:rPr>
              <a:t>A</a:t>
            </a:r>
            <a:r>
              <a:rPr lang="en-US" b="1" dirty="0">
                <a:solidFill>
                  <a:schemeClr val="bg1"/>
                </a:solidFill>
              </a:rPr>
              <a:t>rt</a:t>
            </a:r>
            <a:r>
              <a:rPr lang="cs-CZ" b="1" dirty="0">
                <a:solidFill>
                  <a:schemeClr val="bg1"/>
                </a:solidFill>
              </a:rPr>
              <a:t>“</a:t>
            </a:r>
            <a:endParaRPr lang="en-GB" b="1" dirty="0">
              <a:solidFill>
                <a:schemeClr val="bg1"/>
              </a:solidFill>
            </a:endParaRPr>
          </a:p>
        </p:txBody>
      </p:sp>
      <p:pic>
        <p:nvPicPr>
          <p:cNvPr id="5" name="Zástupný obsah 4" descr="Obsah obrázku motocykl, fotka, vsedě, motor&#10;&#10;Popis byl vytvořen automaticky">
            <a:extLst>
              <a:ext uri="{FF2B5EF4-FFF2-40B4-BE49-F238E27FC236}">
                <a16:creationId xmlns:a16="http://schemas.microsoft.com/office/drawing/2014/main" id="{A95767EE-1E0C-48C6-84CD-7307168B3EA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8312" y="1862839"/>
            <a:ext cx="8715375" cy="4902399"/>
          </a:xfrm>
        </p:spPr>
      </p:pic>
      <p:sp>
        <p:nvSpPr>
          <p:cNvPr id="6" name="TextovéPole 5">
            <a:extLst>
              <a:ext uri="{FF2B5EF4-FFF2-40B4-BE49-F238E27FC236}">
                <a16:creationId xmlns:a16="http://schemas.microsoft.com/office/drawing/2014/main" id="{B7637670-8C5D-4670-A879-16DC9D1D3379}"/>
              </a:ext>
            </a:extLst>
          </p:cNvPr>
          <p:cNvSpPr txBox="1"/>
          <p:nvPr/>
        </p:nvSpPr>
        <p:spPr>
          <a:xfrm>
            <a:off x="9772650" y="3009840"/>
            <a:ext cx="16954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… </a:t>
            </a:r>
            <a:r>
              <a:rPr lang="cs-CZ" sz="2000" dirty="0" err="1"/>
              <a:t>of</a:t>
            </a:r>
            <a:r>
              <a:rPr lang="cs-CZ" sz="2000" dirty="0"/>
              <a:t> urea</a:t>
            </a:r>
            <a:endParaRPr lang="en-GB" sz="2000" dirty="0"/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8894AFDE-6F3A-444C-8810-F54A7F8FC7D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4327" y="3567310"/>
            <a:ext cx="2159077" cy="1271785"/>
          </a:xfrm>
          <a:prstGeom prst="rect">
            <a:avLst/>
          </a:prstGeom>
        </p:spPr>
      </p:pic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7120337-1E8F-4A2D-B83D-316B7326B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6D0FB-C943-4CAE-B7D9-B3B50B5DAB8F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75628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AA1147A-D446-4987-B61D-B0A932AAFB6A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50000"/>
            </a:schemeClr>
          </a:solidFill>
        </p:spPr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SCR in Automotive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DA00A0CB-DCCB-4357-AB05-3210ABC5E54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690688"/>
            <a:ext cx="8391525" cy="4895850"/>
          </a:xfrm>
          <a:prstGeom prst="rect">
            <a:avLst/>
          </a:prstGeom>
        </p:spPr>
      </p:pic>
      <p:sp>
        <p:nvSpPr>
          <p:cNvPr id="10" name="Šipka: doleva 9">
            <a:extLst>
              <a:ext uri="{FF2B5EF4-FFF2-40B4-BE49-F238E27FC236}">
                <a16:creationId xmlns:a16="http://schemas.microsoft.com/office/drawing/2014/main" id="{6C010866-2A3A-4158-824D-2B46DB8A9F4C}"/>
              </a:ext>
            </a:extLst>
          </p:cNvPr>
          <p:cNvSpPr/>
          <p:nvPr/>
        </p:nvSpPr>
        <p:spPr>
          <a:xfrm rot="20786377">
            <a:off x="2959025" y="2063158"/>
            <a:ext cx="2207491" cy="332509"/>
          </a:xfrm>
          <a:prstGeom prst="leftArrow">
            <a:avLst/>
          </a:prstGeom>
          <a:solidFill>
            <a:srgbClr val="FF0000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6C32729F-022A-4D6B-854B-4442E6E0825E}"/>
              </a:ext>
            </a:extLst>
          </p:cNvPr>
          <p:cNvSpPr txBox="1"/>
          <p:nvPr/>
        </p:nvSpPr>
        <p:spPr>
          <a:xfrm>
            <a:off x="5209164" y="1781289"/>
            <a:ext cx="22906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Turbocharger</a:t>
            </a:r>
          </a:p>
          <a:p>
            <a:r>
              <a:rPr lang="cs-CZ" dirty="0"/>
              <a:t>HOT END</a:t>
            </a:r>
            <a:endParaRPr lang="en-GB" dirty="0"/>
          </a:p>
        </p:txBody>
      </p:sp>
      <p:sp>
        <p:nvSpPr>
          <p:cNvPr id="12" name="Šipka: doleva 11">
            <a:extLst>
              <a:ext uri="{FF2B5EF4-FFF2-40B4-BE49-F238E27FC236}">
                <a16:creationId xmlns:a16="http://schemas.microsoft.com/office/drawing/2014/main" id="{8C3FE7AD-24D3-46F0-8C24-310271544C29}"/>
              </a:ext>
            </a:extLst>
          </p:cNvPr>
          <p:cNvSpPr/>
          <p:nvPr/>
        </p:nvSpPr>
        <p:spPr>
          <a:xfrm rot="718721">
            <a:off x="4187191" y="2601882"/>
            <a:ext cx="821206" cy="332509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D66282AC-05B4-400D-9BC2-43059EE8F691}"/>
              </a:ext>
            </a:extLst>
          </p:cNvPr>
          <p:cNvSpPr txBox="1"/>
          <p:nvPr/>
        </p:nvSpPr>
        <p:spPr>
          <a:xfrm>
            <a:off x="5174729" y="2657359"/>
            <a:ext cx="22906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Oxidation cat</a:t>
            </a:r>
          </a:p>
        </p:txBody>
      </p:sp>
      <p:sp>
        <p:nvSpPr>
          <p:cNvPr id="14" name="Šipka: doleva 13">
            <a:extLst>
              <a:ext uri="{FF2B5EF4-FFF2-40B4-BE49-F238E27FC236}">
                <a16:creationId xmlns:a16="http://schemas.microsoft.com/office/drawing/2014/main" id="{3728AF9D-86BA-4DD0-94DA-FC73B1F69E81}"/>
              </a:ext>
            </a:extLst>
          </p:cNvPr>
          <p:cNvSpPr/>
          <p:nvPr/>
        </p:nvSpPr>
        <p:spPr>
          <a:xfrm rot="718721">
            <a:off x="4187192" y="3510600"/>
            <a:ext cx="821206" cy="332509"/>
          </a:xfrm>
          <a:prstGeom prst="lef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TextovéPole 14">
            <a:extLst>
              <a:ext uri="{FF2B5EF4-FFF2-40B4-BE49-F238E27FC236}">
                <a16:creationId xmlns:a16="http://schemas.microsoft.com/office/drawing/2014/main" id="{D5ADF42F-150D-44DD-A943-139A76436524}"/>
              </a:ext>
            </a:extLst>
          </p:cNvPr>
          <p:cNvSpPr txBox="1"/>
          <p:nvPr/>
        </p:nvSpPr>
        <p:spPr>
          <a:xfrm>
            <a:off x="5209163" y="3533429"/>
            <a:ext cx="22906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DPF+SCR</a:t>
            </a:r>
            <a:endParaRPr lang="en-GB" dirty="0"/>
          </a:p>
        </p:txBody>
      </p:sp>
      <p:sp>
        <p:nvSpPr>
          <p:cNvPr id="16" name="Šipka: doleva 15">
            <a:extLst>
              <a:ext uri="{FF2B5EF4-FFF2-40B4-BE49-F238E27FC236}">
                <a16:creationId xmlns:a16="http://schemas.microsoft.com/office/drawing/2014/main" id="{ABE926FF-4DF9-48AA-8354-5EBC9714C904}"/>
              </a:ext>
            </a:extLst>
          </p:cNvPr>
          <p:cNvSpPr/>
          <p:nvPr/>
        </p:nvSpPr>
        <p:spPr>
          <a:xfrm rot="18858366">
            <a:off x="5538093" y="4734571"/>
            <a:ext cx="821206" cy="332509"/>
          </a:xfrm>
          <a:prstGeom prst="lef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TextovéPole 16">
            <a:extLst>
              <a:ext uri="{FF2B5EF4-FFF2-40B4-BE49-F238E27FC236}">
                <a16:creationId xmlns:a16="http://schemas.microsoft.com/office/drawing/2014/main" id="{3B9C2A2E-8210-445F-AC9A-AB4D1BCB754F}"/>
              </a:ext>
            </a:extLst>
          </p:cNvPr>
          <p:cNvSpPr txBox="1"/>
          <p:nvPr/>
        </p:nvSpPr>
        <p:spPr>
          <a:xfrm>
            <a:off x="6202072" y="4306197"/>
            <a:ext cx="22906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SCR</a:t>
            </a:r>
            <a:endParaRPr lang="en-GB" dirty="0"/>
          </a:p>
        </p:txBody>
      </p:sp>
      <p:sp>
        <p:nvSpPr>
          <p:cNvPr id="18" name="Šipka: doleva 17">
            <a:extLst>
              <a:ext uri="{FF2B5EF4-FFF2-40B4-BE49-F238E27FC236}">
                <a16:creationId xmlns:a16="http://schemas.microsoft.com/office/drawing/2014/main" id="{4C1F7AC2-0679-4BB1-A057-F29149AA2075}"/>
              </a:ext>
            </a:extLst>
          </p:cNvPr>
          <p:cNvSpPr/>
          <p:nvPr/>
        </p:nvSpPr>
        <p:spPr>
          <a:xfrm rot="18858366">
            <a:off x="6479064" y="4996046"/>
            <a:ext cx="1165715" cy="332509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TextovéPole 18">
            <a:extLst>
              <a:ext uri="{FF2B5EF4-FFF2-40B4-BE49-F238E27FC236}">
                <a16:creationId xmlns:a16="http://schemas.microsoft.com/office/drawing/2014/main" id="{3034E2B0-FE54-4252-B1CB-FB5196FD4448}"/>
              </a:ext>
            </a:extLst>
          </p:cNvPr>
          <p:cNvSpPr txBox="1"/>
          <p:nvPr/>
        </p:nvSpPr>
        <p:spPr>
          <a:xfrm>
            <a:off x="7588018" y="4265782"/>
            <a:ext cx="22906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ASC</a:t>
            </a:r>
          </a:p>
          <a:p>
            <a:r>
              <a:rPr lang="cs-CZ" dirty="0"/>
              <a:t>COLD END</a:t>
            </a:r>
            <a:endParaRPr lang="en-GB" dirty="0"/>
          </a:p>
        </p:txBody>
      </p:sp>
      <p:sp>
        <p:nvSpPr>
          <p:cNvPr id="21" name="Zástupný symbol pro číslo snímku 20">
            <a:extLst>
              <a:ext uri="{FF2B5EF4-FFF2-40B4-BE49-F238E27FC236}">
                <a16:creationId xmlns:a16="http://schemas.microsoft.com/office/drawing/2014/main" id="{A38920E1-6C06-4127-AF32-8346EAE620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6D0FB-C943-4CAE-B7D9-B3B50B5DAB8F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996069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321</TotalTime>
  <Words>409</Words>
  <Application>Microsoft Office PowerPoint</Application>
  <PresentationFormat>Širokoúhlá obrazovka</PresentationFormat>
  <Paragraphs>81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Motiv Office</vt:lpstr>
      <vt:lpstr>Prezentace aplikace PowerPoint</vt:lpstr>
      <vt:lpstr>Selective Catalytic Reduction …in general</vt:lpstr>
      <vt:lpstr>SCR in automotive</vt:lpstr>
      <vt:lpstr>… a bit of History</vt:lpstr>
      <vt:lpstr>How does SCR catalyst look like?</vt:lpstr>
      <vt:lpstr>What is the active substance?</vt:lpstr>
      <vt:lpstr>What is the mechanism?</vt:lpstr>
      <vt:lpstr>„State of the Art“</vt:lpstr>
      <vt:lpstr>SCR in Automotive</vt:lpstr>
      <vt:lpstr>SCR in Automotive</vt:lpstr>
      <vt:lpstr>NH3-SCR in Automotive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Zdeněk Král</dc:creator>
  <cp:lastModifiedBy>Aleš Stýskalík</cp:lastModifiedBy>
  <cp:revision>25</cp:revision>
  <dcterms:created xsi:type="dcterms:W3CDTF">2020-12-07T16:23:06Z</dcterms:created>
  <dcterms:modified xsi:type="dcterms:W3CDTF">2021-11-09T18:32:45Z</dcterms:modified>
</cp:coreProperties>
</file>