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60" r:id="rId3"/>
    <p:sldId id="289" r:id="rId4"/>
    <p:sldId id="288" r:id="rId5"/>
    <p:sldId id="261" r:id="rId6"/>
    <p:sldId id="270" r:id="rId7"/>
    <p:sldId id="262" r:id="rId8"/>
    <p:sldId id="263" r:id="rId9"/>
    <p:sldId id="264" r:id="rId10"/>
    <p:sldId id="276" r:id="rId11"/>
    <p:sldId id="269" r:id="rId12"/>
    <p:sldId id="266" r:id="rId13"/>
    <p:sldId id="272" r:id="rId14"/>
    <p:sldId id="267" r:id="rId15"/>
    <p:sldId id="268" r:id="rId16"/>
    <p:sldId id="271" r:id="rId17"/>
    <p:sldId id="265" r:id="rId18"/>
    <p:sldId id="277" r:id="rId19"/>
    <p:sldId id="278" r:id="rId20"/>
    <p:sldId id="257" r:id="rId21"/>
    <p:sldId id="274" r:id="rId22"/>
    <p:sldId id="279" r:id="rId23"/>
    <p:sldId id="275" r:id="rId24"/>
    <p:sldId id="293" r:id="rId25"/>
    <p:sldId id="273" r:id="rId26"/>
    <p:sldId id="258" r:id="rId27"/>
    <p:sldId id="290" r:id="rId28"/>
    <p:sldId id="280" r:id="rId29"/>
    <p:sldId id="281" r:id="rId30"/>
    <p:sldId id="283" r:id="rId31"/>
    <p:sldId id="282" r:id="rId32"/>
    <p:sldId id="287" r:id="rId33"/>
    <p:sldId id="284" r:id="rId34"/>
    <p:sldId id="285" r:id="rId35"/>
    <p:sldId id="286" r:id="rId36"/>
    <p:sldId id="291" r:id="rId37"/>
    <p:sldId id="292" r:id="rId3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A9E438-C826-4F2F-AA2D-6A0D56830F88}" type="datetimeFigureOut">
              <a:rPr lang="cs-CZ" smtClean="0"/>
              <a:t>23.11.2021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140E7-2FC6-4A1C-8383-66C2256783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4209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80D3-E887-470B-B2F5-63E5EF5C91FD}" type="datetimeFigureOut">
              <a:rPr lang="cs-CZ" smtClean="0"/>
              <a:t>23.11.2021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BFDF-9A05-4E4E-96EF-77FB89A37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0294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80D3-E887-470B-B2F5-63E5EF5C91FD}" type="datetimeFigureOut">
              <a:rPr lang="cs-CZ" smtClean="0"/>
              <a:t>23.11.2021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BFDF-9A05-4E4E-96EF-77FB89A37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0141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80D3-E887-470B-B2F5-63E5EF5C91FD}" type="datetimeFigureOut">
              <a:rPr lang="cs-CZ" smtClean="0"/>
              <a:t>23.11.2021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BFDF-9A05-4E4E-96EF-77FB89A37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970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80D3-E887-470B-B2F5-63E5EF5C91FD}" type="datetimeFigureOut">
              <a:rPr lang="cs-CZ" smtClean="0"/>
              <a:t>23.11.2021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BFDF-9A05-4E4E-96EF-77FB89A37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528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80D3-E887-470B-B2F5-63E5EF5C91FD}" type="datetimeFigureOut">
              <a:rPr lang="cs-CZ" smtClean="0"/>
              <a:t>23.11.2021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BFDF-9A05-4E4E-96EF-77FB89A37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4937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80D3-E887-470B-B2F5-63E5EF5C91FD}" type="datetimeFigureOut">
              <a:rPr lang="cs-CZ" smtClean="0"/>
              <a:t>23.11.2021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BFDF-9A05-4E4E-96EF-77FB89A37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0208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80D3-E887-470B-B2F5-63E5EF5C91FD}" type="datetimeFigureOut">
              <a:rPr lang="cs-CZ" smtClean="0"/>
              <a:t>23.11.2021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BFDF-9A05-4E4E-96EF-77FB89A37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3590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80D3-E887-470B-B2F5-63E5EF5C91FD}" type="datetimeFigureOut">
              <a:rPr lang="cs-CZ" smtClean="0"/>
              <a:t>23.11.2021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BFDF-9A05-4E4E-96EF-77FB89A37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1833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80D3-E887-470B-B2F5-63E5EF5C91FD}" type="datetimeFigureOut">
              <a:rPr lang="cs-CZ" smtClean="0"/>
              <a:t>23.11.2021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BFDF-9A05-4E4E-96EF-77FB89A37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3815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80D3-E887-470B-B2F5-63E5EF5C91FD}" type="datetimeFigureOut">
              <a:rPr lang="cs-CZ" smtClean="0"/>
              <a:t>23.11.2021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BFDF-9A05-4E4E-96EF-77FB89A37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5569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80D3-E887-470B-B2F5-63E5EF5C91FD}" type="datetimeFigureOut">
              <a:rPr lang="cs-CZ" smtClean="0"/>
              <a:t>23.11.2021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BFDF-9A05-4E4E-96EF-77FB89A37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3034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080D3-E887-470B-B2F5-63E5EF5C91FD}" type="datetimeFigureOut">
              <a:rPr lang="cs-CZ" smtClean="0"/>
              <a:t>23.11.2021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2BFDF-9A05-4E4E-96EF-77FB89A37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030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Heterogeneous catalysis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Lecture 8</a:t>
            </a:r>
          </a:p>
          <a:p>
            <a:r>
              <a:rPr lang="cs-CZ" dirty="0"/>
              <a:t>Haber-Bosch synthesis of ammonia</a:t>
            </a:r>
          </a:p>
        </p:txBody>
      </p:sp>
    </p:spTree>
    <p:extLst>
      <p:ext uri="{BB962C8B-B14F-4D97-AF65-F5344CB8AC3E}">
        <p14:creationId xmlns:p14="http://schemas.microsoft.com/office/powerpoint/2010/main" val="4089117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Haber-Bosch synthesis of ammonia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Catalyst?</a:t>
            </a:r>
          </a:p>
          <a:p>
            <a:pPr lvl="1"/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935" y="2276872"/>
            <a:ext cx="603885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2339752" y="5589240"/>
            <a:ext cx="36004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al 5"/>
          <p:cNvSpPr/>
          <p:nvPr/>
        </p:nvSpPr>
        <p:spPr>
          <a:xfrm>
            <a:off x="2843808" y="5877272"/>
            <a:ext cx="36004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3347864" y="5589240"/>
            <a:ext cx="36004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3667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Haber-Bosch synthesis of ammonia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752528"/>
          </a:xfrm>
        </p:spPr>
        <p:txBody>
          <a:bodyPr>
            <a:normAutofit lnSpcReduction="10000"/>
          </a:bodyPr>
          <a:lstStyle/>
          <a:p>
            <a:r>
              <a:rPr lang="cs-CZ" sz="2800" dirty="0"/>
              <a:t>Catalyst?</a:t>
            </a:r>
          </a:p>
          <a:p>
            <a:pPr lvl="1"/>
            <a:r>
              <a:rPr lang="cs-CZ" sz="2400" b="1" dirty="0"/>
              <a:t>„promoted“ Fe</a:t>
            </a:r>
          </a:p>
          <a:p>
            <a:pPr lvl="1"/>
            <a:r>
              <a:rPr lang="cs-CZ" sz="2400" dirty="0"/>
              <a:t>Why? </a:t>
            </a:r>
          </a:p>
          <a:p>
            <a:pPr lvl="1"/>
            <a:r>
              <a:rPr lang="cs-CZ" sz="2400" dirty="0"/>
              <a:t>A third compromise: better results with Ru, Os, but price has to be considered in large-scale industrial processes </a:t>
            </a:r>
            <a:r>
              <a:rPr lang="cs-CZ" sz="2400" dirty="0">
                <a:latin typeface="Calibri"/>
                <a:cs typeface="Calibri"/>
              </a:rPr>
              <a:t>→Fe</a:t>
            </a:r>
          </a:p>
          <a:p>
            <a:pPr lvl="1"/>
            <a:r>
              <a:rPr lang="cs-CZ" sz="2400" dirty="0">
                <a:latin typeface="Calibri"/>
                <a:cs typeface="Calibri"/>
              </a:rPr>
              <a:t>Moreover Ru suffers from to strong H</a:t>
            </a:r>
            <a:r>
              <a:rPr lang="cs-CZ" sz="2400" baseline="-25000" dirty="0">
                <a:latin typeface="Calibri"/>
                <a:cs typeface="Calibri"/>
              </a:rPr>
              <a:t>2</a:t>
            </a:r>
            <a:r>
              <a:rPr lang="cs-CZ" sz="2400" dirty="0">
                <a:latin typeface="Calibri"/>
                <a:cs typeface="Calibri"/>
              </a:rPr>
              <a:t> chemisorption (i.e. H</a:t>
            </a:r>
            <a:r>
              <a:rPr lang="cs-CZ" sz="2400" baseline="-25000" dirty="0">
                <a:latin typeface="Calibri"/>
                <a:cs typeface="Calibri"/>
              </a:rPr>
              <a:t>2</a:t>
            </a:r>
            <a:r>
              <a:rPr lang="cs-CZ" sz="2400" dirty="0">
                <a:latin typeface="Calibri"/>
                <a:cs typeface="Calibri"/>
              </a:rPr>
              <a:t> effectively works as catalyst poison, no spot for N</a:t>
            </a:r>
            <a:r>
              <a:rPr lang="cs-CZ" sz="2400" baseline="-25000" dirty="0">
                <a:latin typeface="Calibri"/>
                <a:cs typeface="Calibri"/>
              </a:rPr>
              <a:t>2</a:t>
            </a:r>
            <a:r>
              <a:rPr lang="cs-CZ" sz="2400" dirty="0">
                <a:latin typeface="Calibri"/>
                <a:cs typeface="Calibri"/>
              </a:rPr>
              <a:t> chemisorption at high pressures)</a:t>
            </a:r>
            <a:br>
              <a:rPr lang="cs-CZ" sz="2400" dirty="0">
                <a:latin typeface="Calibri"/>
                <a:cs typeface="Calibri"/>
              </a:rPr>
            </a:br>
            <a:r>
              <a:rPr lang="cs-CZ" sz="2400" dirty="0">
                <a:cs typeface="Calibri"/>
              </a:rPr>
              <a:t>→Fe</a:t>
            </a:r>
          </a:p>
          <a:p>
            <a:pPr lvl="1"/>
            <a:r>
              <a:rPr lang="cs-CZ" sz="2400" dirty="0">
                <a:cs typeface="Calibri"/>
              </a:rPr>
              <a:t>Fe-based catalysts stable up to </a:t>
            </a:r>
            <a:r>
              <a:rPr lang="cs-CZ" sz="2400" b="1" dirty="0">
                <a:cs typeface="Calibri"/>
              </a:rPr>
              <a:t>15 years</a:t>
            </a:r>
            <a:r>
              <a:rPr lang="cs-CZ" sz="2400" dirty="0">
                <a:cs typeface="Calibri"/>
              </a:rPr>
              <a:t> time-on-stream</a:t>
            </a:r>
            <a:br>
              <a:rPr lang="cs-CZ" sz="2400" dirty="0">
                <a:cs typeface="Calibri"/>
              </a:rPr>
            </a:br>
            <a:r>
              <a:rPr lang="cs-CZ" sz="2400" dirty="0">
                <a:cs typeface="Calibri"/>
              </a:rPr>
              <a:t>→Fe</a:t>
            </a:r>
          </a:p>
          <a:p>
            <a:pPr lvl="1"/>
            <a:endParaRPr lang="cs-CZ" sz="2400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1852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Haber-Bosch synthesis of ammonia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13176"/>
          </a:xfrm>
        </p:spPr>
        <p:txBody>
          <a:bodyPr>
            <a:normAutofit lnSpcReduction="10000"/>
          </a:bodyPr>
          <a:lstStyle/>
          <a:p>
            <a:r>
              <a:rPr lang="cs-CZ" sz="2800" dirty="0"/>
              <a:t>Catalyst?</a:t>
            </a:r>
          </a:p>
          <a:p>
            <a:pPr lvl="1"/>
            <a:r>
              <a:rPr lang="cs-CZ" sz="2400" dirty="0"/>
              <a:t>1913: Promoted Fe by Mittasch?</a:t>
            </a:r>
          </a:p>
          <a:p>
            <a:pPr lvl="1"/>
            <a:r>
              <a:rPr lang="cs-CZ" sz="2400" dirty="0"/>
              <a:t>Nowadays: Promoted Fe by Mittasch (only slight changes!)</a:t>
            </a:r>
          </a:p>
          <a:p>
            <a:pPr lvl="1"/>
            <a:r>
              <a:rPr lang="cs-CZ" sz="2400" dirty="0"/>
              <a:t>Promoted Fe?</a:t>
            </a:r>
          </a:p>
          <a:p>
            <a:pPr lvl="1"/>
            <a:endParaRPr lang="cs-CZ" sz="2400" dirty="0"/>
          </a:p>
          <a:p>
            <a:pPr lvl="1"/>
            <a:r>
              <a:rPr lang="cs-CZ" sz="2400" dirty="0"/>
              <a:t>Fe-K</a:t>
            </a:r>
            <a:r>
              <a:rPr lang="cs-CZ" sz="2400" baseline="-25000" dirty="0"/>
              <a:t>2</a:t>
            </a:r>
            <a:r>
              <a:rPr lang="cs-CZ" sz="2400" dirty="0"/>
              <a:t>O-Al</a:t>
            </a:r>
            <a:r>
              <a:rPr lang="cs-CZ" sz="2400" baseline="-25000" dirty="0"/>
              <a:t>2</a:t>
            </a:r>
            <a:r>
              <a:rPr lang="cs-CZ" sz="2400" dirty="0"/>
              <a:t>O</a:t>
            </a:r>
            <a:r>
              <a:rPr lang="cs-CZ" sz="2400" baseline="-25000" dirty="0"/>
              <a:t>3</a:t>
            </a:r>
            <a:r>
              <a:rPr lang="cs-CZ" sz="2400" dirty="0"/>
              <a:t>   (also low amounts of Ca, Mg, Si may occur)</a:t>
            </a:r>
          </a:p>
          <a:p>
            <a:pPr lvl="1"/>
            <a:endParaRPr lang="cs-CZ" sz="2400" baseline="-25000" dirty="0"/>
          </a:p>
          <a:p>
            <a:pPr lvl="1"/>
            <a:endParaRPr lang="cs-CZ" sz="2400" baseline="-25000" dirty="0"/>
          </a:p>
          <a:p>
            <a:pPr lvl="1"/>
            <a:endParaRPr lang="cs-CZ" sz="2400" baseline="-25000" dirty="0"/>
          </a:p>
          <a:p>
            <a:pPr lvl="1"/>
            <a:endParaRPr lang="cs-CZ" sz="2400" baseline="-25000" dirty="0"/>
          </a:p>
          <a:p>
            <a:pPr lvl="1"/>
            <a:endParaRPr lang="cs-CZ" sz="2400" baseline="-25000" dirty="0"/>
          </a:p>
          <a:p>
            <a:pPr lvl="1"/>
            <a:r>
              <a:rPr lang="cs-CZ" sz="2400" dirty="0"/>
              <a:t>Commercially available „ammonia catalyst“ is an oxidized form of this formulation based on magnetite (Fe</a:t>
            </a:r>
            <a:r>
              <a:rPr lang="cs-CZ" sz="2400" baseline="-25000" dirty="0"/>
              <a:t>3</a:t>
            </a:r>
            <a:r>
              <a:rPr lang="cs-CZ" sz="2400" dirty="0"/>
              <a:t>O</a:t>
            </a:r>
            <a:r>
              <a:rPr lang="cs-CZ" sz="2400" baseline="-25000" dirty="0"/>
              <a:t>4</a:t>
            </a:r>
            <a:r>
              <a:rPr lang="cs-CZ" sz="2400" dirty="0"/>
              <a:t>-K</a:t>
            </a:r>
            <a:r>
              <a:rPr lang="cs-CZ" sz="2400" baseline="-25000" dirty="0"/>
              <a:t>2</a:t>
            </a:r>
            <a:r>
              <a:rPr lang="cs-CZ" sz="2400" dirty="0"/>
              <a:t>O-Al</a:t>
            </a:r>
            <a:r>
              <a:rPr lang="cs-CZ" sz="2400" baseline="-25000" dirty="0"/>
              <a:t>2</a:t>
            </a:r>
            <a:r>
              <a:rPr lang="cs-CZ" sz="2400" dirty="0"/>
              <a:t>O</a:t>
            </a:r>
            <a:r>
              <a:rPr lang="cs-CZ" sz="2400" baseline="-25000" dirty="0"/>
              <a:t>3</a:t>
            </a:r>
            <a:r>
              <a:rPr lang="cs-CZ" sz="2400" dirty="0"/>
              <a:t>), reduction necessary!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115616" y="3645024"/>
            <a:ext cx="4095875" cy="1613793"/>
            <a:chOff x="1115616" y="3789040"/>
            <a:chExt cx="4095875" cy="1613793"/>
          </a:xfrm>
        </p:grpSpPr>
        <p:sp>
          <p:nvSpPr>
            <p:cNvPr id="4" name="Oval 3"/>
            <p:cNvSpPr/>
            <p:nvPr/>
          </p:nvSpPr>
          <p:spPr>
            <a:xfrm>
              <a:off x="1115616" y="3789040"/>
              <a:ext cx="576064" cy="57606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6" name="Straight Connector 5"/>
            <p:cNvCxnSpPr>
              <a:stCxn id="4" idx="5"/>
            </p:cNvCxnSpPr>
            <p:nvPr/>
          </p:nvCxnSpPr>
          <p:spPr>
            <a:xfrm>
              <a:off x="1607317" y="4280741"/>
              <a:ext cx="804443" cy="804443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1583703" y="4941168"/>
              <a:ext cx="36277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1"/>
              <a:r>
                <a:rPr lang="cs-CZ" sz="2400" dirty="0">
                  <a:solidFill>
                    <a:srgbClr val="FF0000"/>
                  </a:solidFill>
                </a:rPr>
                <a:t>Active component, </a:t>
              </a:r>
              <a:r>
                <a:rPr lang="el-GR" sz="2400" dirty="0">
                  <a:solidFill>
                    <a:srgbClr val="FF0000"/>
                  </a:solidFill>
                </a:rPr>
                <a:t>α</a:t>
              </a:r>
              <a:r>
                <a:rPr lang="cs-CZ" sz="2400" dirty="0">
                  <a:solidFill>
                    <a:srgbClr val="FF0000"/>
                  </a:solidFill>
                </a:rPr>
                <a:t>-Fe</a:t>
              </a:r>
              <a:endParaRPr lang="cs-CZ" sz="2400" baseline="-25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619672" y="3645024"/>
            <a:ext cx="3274236" cy="1211362"/>
            <a:chOff x="1115616" y="3789040"/>
            <a:chExt cx="3274236" cy="1211362"/>
          </a:xfrm>
        </p:grpSpPr>
        <p:sp>
          <p:nvSpPr>
            <p:cNvPr id="10" name="Oval 9"/>
            <p:cNvSpPr/>
            <p:nvPr/>
          </p:nvSpPr>
          <p:spPr>
            <a:xfrm>
              <a:off x="1115616" y="3789040"/>
              <a:ext cx="576064" cy="5760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1" name="Straight Connector 10"/>
            <p:cNvCxnSpPr>
              <a:stCxn id="10" idx="5"/>
            </p:cNvCxnSpPr>
            <p:nvPr/>
          </p:nvCxnSpPr>
          <p:spPr>
            <a:xfrm>
              <a:off x="1607317" y="4280741"/>
              <a:ext cx="444403" cy="474020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1547664" y="4538737"/>
              <a:ext cx="2842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1"/>
              <a:r>
                <a:rPr lang="cs-CZ" sz="2400" dirty="0">
                  <a:solidFill>
                    <a:srgbClr val="0070C0"/>
                  </a:solidFill>
                </a:rPr>
                <a:t>Activity promoter</a:t>
              </a:r>
              <a:endParaRPr lang="cs-CZ" sz="2400" baseline="-250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227632" y="3615407"/>
            <a:ext cx="6559238" cy="821705"/>
            <a:chOff x="1115616" y="3789040"/>
            <a:chExt cx="6559238" cy="821705"/>
          </a:xfrm>
        </p:grpSpPr>
        <p:sp>
          <p:nvSpPr>
            <p:cNvPr id="15" name="Oval 14"/>
            <p:cNvSpPr/>
            <p:nvPr/>
          </p:nvSpPr>
          <p:spPr>
            <a:xfrm>
              <a:off x="1115616" y="3789040"/>
              <a:ext cx="817144" cy="576064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6" name="Straight Connector 15"/>
            <p:cNvCxnSpPr>
              <a:stCxn id="15" idx="5"/>
            </p:cNvCxnSpPr>
            <p:nvPr/>
          </p:nvCxnSpPr>
          <p:spPr>
            <a:xfrm>
              <a:off x="1813092" y="4280741"/>
              <a:ext cx="238628" cy="9917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1547664" y="4149080"/>
              <a:ext cx="612719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1"/>
              <a:r>
                <a:rPr lang="cs-CZ" sz="2400" dirty="0">
                  <a:solidFill>
                    <a:srgbClr val="00B050"/>
                  </a:solidFill>
                </a:rPr>
                <a:t>„structural promoter“ – „porosity stabilizer“</a:t>
              </a:r>
              <a:endParaRPr lang="cs-CZ" sz="2400" baseline="-25000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286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Haber-Bosch synthesis of ammonia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13176"/>
          </a:xfrm>
        </p:spPr>
        <p:txBody>
          <a:bodyPr>
            <a:normAutofit/>
          </a:bodyPr>
          <a:lstStyle/>
          <a:p>
            <a:r>
              <a:rPr lang="cs-CZ" sz="2400" dirty="0"/>
              <a:t>Fe-K</a:t>
            </a:r>
            <a:r>
              <a:rPr lang="cs-CZ" sz="2400" baseline="-25000" dirty="0"/>
              <a:t>2</a:t>
            </a:r>
            <a:r>
              <a:rPr lang="cs-CZ" sz="2400" dirty="0"/>
              <a:t>O-Al</a:t>
            </a:r>
            <a:r>
              <a:rPr lang="cs-CZ" sz="2400" baseline="-25000" dirty="0"/>
              <a:t>2</a:t>
            </a:r>
            <a:r>
              <a:rPr lang="cs-CZ" sz="2400" dirty="0"/>
              <a:t>O</a:t>
            </a:r>
            <a:r>
              <a:rPr lang="cs-CZ" sz="2400" baseline="-25000" dirty="0"/>
              <a:t>3</a:t>
            </a:r>
            <a:r>
              <a:rPr lang="cs-CZ" sz="2400" dirty="0"/>
              <a:t>, example of composition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257144"/>
              </p:ext>
            </p:extLst>
          </p:nvPr>
        </p:nvGraphicFramePr>
        <p:xfrm>
          <a:off x="1043608" y="2636912"/>
          <a:ext cx="7416822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66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2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2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25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BASF S6-10 ammonia</a:t>
                      </a:r>
                      <a:r>
                        <a:rPr lang="cs-CZ" baseline="0" dirty="0"/>
                        <a:t> catalyst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Fe [at%]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K [at%]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Al [at%]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Ca [at%]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O [at%]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Bulk – unreduced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Surface – unreduced </a:t>
                      </a:r>
                      <a:r>
                        <a:rPr lang="cs-CZ" b="0" dirty="0"/>
                        <a:t>(XPS)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36.2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Surface – reduced </a:t>
                      </a:r>
                      <a:r>
                        <a:rPr lang="cs-CZ" b="0" dirty="0"/>
                        <a:t>(XPS)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27.0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17.0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Surface – cat. active</a:t>
                      </a:r>
                      <a:r>
                        <a:rPr lang="cs-CZ" b="1" baseline="0" dirty="0"/>
                        <a:t> spot (AES)*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29.0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043608" y="4797152"/>
            <a:ext cx="7092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*Auger electron spectroscopy, similar to EDAX in SEM, comparable results</a:t>
            </a:r>
            <a:endParaRPr lang="cs-CZ" baseline="-25000" dirty="0"/>
          </a:p>
        </p:txBody>
      </p:sp>
      <p:sp>
        <p:nvSpPr>
          <p:cNvPr id="6" name="Rectangle 5"/>
          <p:cNvSpPr/>
          <p:nvPr/>
        </p:nvSpPr>
        <p:spPr>
          <a:xfrm>
            <a:off x="35496" y="6444044"/>
            <a:ext cx="8844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Ullman‘s Encyclopedia of Industrial Processes; Max Appl; Ammonia, 2. Production processes </a:t>
            </a:r>
            <a:endParaRPr lang="cs-CZ" baseline="-25000" dirty="0"/>
          </a:p>
        </p:txBody>
      </p:sp>
    </p:spTree>
    <p:extLst>
      <p:ext uri="{BB962C8B-B14F-4D97-AF65-F5344CB8AC3E}">
        <p14:creationId xmlns:p14="http://schemas.microsoft.com/office/powerpoint/2010/main" val="641344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Haber-Bosch synthesis of ammonia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13176"/>
          </a:xfrm>
        </p:spPr>
        <p:txBody>
          <a:bodyPr>
            <a:normAutofit/>
          </a:bodyPr>
          <a:lstStyle/>
          <a:p>
            <a:r>
              <a:rPr lang="cs-CZ" sz="2400" dirty="0"/>
              <a:t>Fe-K</a:t>
            </a:r>
            <a:r>
              <a:rPr lang="cs-CZ" sz="2400" baseline="-25000" dirty="0"/>
              <a:t>2</a:t>
            </a:r>
            <a:r>
              <a:rPr lang="cs-CZ" sz="2400" dirty="0"/>
              <a:t>O-Al</a:t>
            </a:r>
            <a:r>
              <a:rPr lang="cs-CZ" sz="2400" baseline="-25000" dirty="0"/>
              <a:t>2</a:t>
            </a:r>
            <a:r>
              <a:rPr lang="cs-CZ" sz="2400" dirty="0"/>
              <a:t>O</a:t>
            </a:r>
            <a:r>
              <a:rPr lang="cs-CZ" sz="2400" baseline="-25000" dirty="0"/>
              <a:t>3</a:t>
            </a:r>
            <a:r>
              <a:rPr lang="cs-CZ" sz="2400" dirty="0"/>
              <a:t>: Industrial production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807" y="2019146"/>
            <a:ext cx="3672408" cy="4707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62" y="2204043"/>
            <a:ext cx="4084005" cy="433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8578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Haber-Bosch synthesis of ammonia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13176"/>
          </a:xfrm>
        </p:spPr>
        <p:txBody>
          <a:bodyPr>
            <a:normAutofit/>
          </a:bodyPr>
          <a:lstStyle/>
          <a:p>
            <a:r>
              <a:rPr lang="cs-CZ" sz="2400" dirty="0"/>
              <a:t>Fe-K</a:t>
            </a:r>
            <a:r>
              <a:rPr lang="cs-CZ" sz="2400" baseline="-25000" dirty="0"/>
              <a:t>2</a:t>
            </a:r>
            <a:r>
              <a:rPr lang="cs-CZ" sz="2400" dirty="0"/>
              <a:t>O-Al</a:t>
            </a:r>
            <a:r>
              <a:rPr lang="cs-CZ" sz="2400" baseline="-25000" dirty="0"/>
              <a:t>2</a:t>
            </a:r>
            <a:r>
              <a:rPr lang="cs-CZ" sz="2400" dirty="0"/>
              <a:t>O</a:t>
            </a:r>
            <a:r>
              <a:rPr lang="cs-CZ" sz="2400" baseline="-25000" dirty="0"/>
              <a:t>3</a:t>
            </a:r>
            <a:r>
              <a:rPr lang="cs-CZ" sz="2400" dirty="0"/>
              <a:t>, reduction before use</a:t>
            </a:r>
            <a:r>
              <a:rPr lang="cs-CZ" sz="2400" baseline="-25000" dirty="0"/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2204864"/>
            <a:ext cx="6980986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019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Haber-Bosch synthesis of ammonia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13176"/>
          </a:xfrm>
        </p:spPr>
        <p:txBody>
          <a:bodyPr>
            <a:normAutofit/>
          </a:bodyPr>
          <a:lstStyle/>
          <a:p>
            <a:r>
              <a:rPr lang="cs-CZ" sz="2400" dirty="0"/>
              <a:t>Fe-K</a:t>
            </a:r>
            <a:r>
              <a:rPr lang="cs-CZ" sz="2400" baseline="-25000" dirty="0"/>
              <a:t>2</a:t>
            </a:r>
            <a:r>
              <a:rPr lang="cs-CZ" sz="2400" dirty="0"/>
              <a:t>O-Al</a:t>
            </a:r>
            <a:r>
              <a:rPr lang="cs-CZ" sz="2400" baseline="-25000" dirty="0"/>
              <a:t>2</a:t>
            </a:r>
            <a:r>
              <a:rPr lang="cs-CZ" sz="2400" dirty="0"/>
              <a:t>O</a:t>
            </a:r>
            <a:r>
              <a:rPr lang="cs-CZ" sz="2400" baseline="-25000" dirty="0"/>
              <a:t>3</a:t>
            </a:r>
            <a:endParaRPr lang="cs-CZ" sz="2400" dirty="0"/>
          </a:p>
          <a:p>
            <a:pPr lvl="1"/>
            <a:r>
              <a:rPr lang="cs-CZ" sz="2000" dirty="0"/>
              <a:t>30 nm primary crystallites, grain/particle size 6–10 nm</a:t>
            </a:r>
          </a:p>
          <a:p>
            <a:pPr lvl="1"/>
            <a:endParaRPr lang="cs-CZ" sz="2000" dirty="0"/>
          </a:p>
          <a:p>
            <a:pPr lvl="1"/>
            <a:r>
              <a:rPr lang="cs-CZ" sz="2000" dirty="0"/>
              <a:t>Pore volume 0.09–0.1 cm</a:t>
            </a:r>
            <a:r>
              <a:rPr lang="cs-CZ" sz="2000" baseline="30000" dirty="0"/>
              <a:t>3</a:t>
            </a:r>
            <a:r>
              <a:rPr lang="cs-CZ" sz="2000" dirty="0"/>
              <a:t> g</a:t>
            </a:r>
            <a:r>
              <a:rPr lang="cs-CZ" sz="2000" baseline="30000" dirty="0"/>
              <a:t>–1</a:t>
            </a:r>
            <a:r>
              <a:rPr lang="cs-CZ" sz="2000" dirty="0"/>
              <a:t>, bimodal pore size distribution 10 nm and 25–50 nm, surface area ca. 15 m g</a:t>
            </a:r>
            <a:r>
              <a:rPr lang="cs-CZ" sz="2000" baseline="30000" dirty="0"/>
              <a:t>–1</a:t>
            </a:r>
            <a:r>
              <a:rPr lang="cs-CZ" sz="2000" dirty="0"/>
              <a:t>, pores represent 44–46 % of total volume</a:t>
            </a:r>
          </a:p>
          <a:p>
            <a:pPr lvl="1"/>
            <a:endParaRPr lang="cs-CZ" sz="2000" dirty="0"/>
          </a:p>
          <a:p>
            <a:pPr lvl="1"/>
            <a:r>
              <a:rPr lang="cs-CZ" sz="2000" dirty="0"/>
              <a:t>Porosity originates in the reduction of originally nonporous Fe</a:t>
            </a:r>
            <a:r>
              <a:rPr lang="cs-CZ" sz="2000" baseline="-25000" dirty="0"/>
              <a:t>3</a:t>
            </a:r>
            <a:r>
              <a:rPr lang="cs-CZ" sz="2000" dirty="0"/>
              <a:t>O</a:t>
            </a:r>
            <a:r>
              <a:rPr lang="cs-CZ" sz="2000" baseline="-25000" dirty="0"/>
              <a:t>4</a:t>
            </a:r>
            <a:r>
              <a:rPr lang="cs-CZ" sz="2000" dirty="0"/>
              <a:t> and is stabilized by Al</a:t>
            </a:r>
            <a:r>
              <a:rPr lang="cs-CZ" sz="2000" baseline="-25000" dirty="0"/>
              <a:t>2</a:t>
            </a:r>
            <a:r>
              <a:rPr lang="cs-CZ" sz="2000" dirty="0"/>
              <a:t>O</a:t>
            </a:r>
            <a:r>
              <a:rPr lang="cs-CZ" sz="2000" baseline="-25000" dirty="0"/>
              <a:t>3</a:t>
            </a:r>
            <a:r>
              <a:rPr lang="cs-CZ" sz="2000" dirty="0"/>
              <a:t> (stability against sintering of particles)</a:t>
            </a:r>
          </a:p>
          <a:p>
            <a:pPr lvl="1"/>
            <a:endParaRPr lang="cs-CZ" sz="2000" dirty="0"/>
          </a:p>
        </p:txBody>
      </p:sp>
      <p:sp>
        <p:nvSpPr>
          <p:cNvPr id="4" name="Rectangle 3"/>
          <p:cNvSpPr/>
          <p:nvPr/>
        </p:nvSpPr>
        <p:spPr>
          <a:xfrm>
            <a:off x="35496" y="6444044"/>
            <a:ext cx="8844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Ullman‘s Encyclopedia of Industrial Processes; Max Appl; Ammonia, 2. Production processes </a:t>
            </a:r>
            <a:endParaRPr lang="cs-CZ" baseline="-25000" dirty="0"/>
          </a:p>
        </p:txBody>
      </p:sp>
    </p:spTree>
    <p:extLst>
      <p:ext uri="{BB962C8B-B14F-4D97-AF65-F5344CB8AC3E}">
        <p14:creationId xmlns:p14="http://schemas.microsoft.com/office/powerpoint/2010/main" val="3222908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dirty="0"/>
              <a:t>Haber-Bosch synthesis of ammonia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13176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cs-CZ" sz="2400" dirty="0"/>
              <a:t>Fe-K</a:t>
            </a:r>
            <a:r>
              <a:rPr lang="cs-CZ" sz="2400" baseline="-25000" dirty="0"/>
              <a:t>2</a:t>
            </a:r>
            <a:r>
              <a:rPr lang="cs-CZ" sz="2400" dirty="0"/>
              <a:t>O-Al</a:t>
            </a:r>
            <a:r>
              <a:rPr lang="cs-CZ" sz="2400" baseline="-25000" dirty="0"/>
              <a:t>2</a:t>
            </a:r>
            <a:r>
              <a:rPr lang="cs-CZ" sz="2400" dirty="0"/>
              <a:t>O</a:t>
            </a:r>
            <a:r>
              <a:rPr lang="cs-CZ" sz="2400" baseline="-25000" dirty="0"/>
              <a:t>3</a:t>
            </a:r>
          </a:p>
          <a:p>
            <a:pPr lvl="1"/>
            <a:endParaRPr lang="cs-CZ" sz="2400" baseline="-25000" dirty="0"/>
          </a:p>
          <a:p>
            <a:pPr lvl="1"/>
            <a:endParaRPr lang="cs-CZ" sz="2400" baseline="-25000" dirty="0"/>
          </a:p>
          <a:p>
            <a:pPr lvl="1"/>
            <a:endParaRPr lang="cs-CZ" sz="2400" baseline="-25000" dirty="0"/>
          </a:p>
          <a:p>
            <a:pPr lvl="1"/>
            <a:endParaRPr lang="cs-CZ" sz="2400" baseline="-25000" dirty="0"/>
          </a:p>
          <a:p>
            <a:pPr lvl="1"/>
            <a:endParaRPr lang="cs-CZ" sz="2400" dirty="0"/>
          </a:p>
          <a:p>
            <a:pPr lvl="1"/>
            <a:r>
              <a:rPr lang="cs-CZ" sz="2400" dirty="0"/>
              <a:t>Why Fe (and Ru and Os) are active???</a:t>
            </a:r>
          </a:p>
          <a:p>
            <a:pPr lvl="1"/>
            <a:endParaRPr lang="cs-CZ" sz="2400" dirty="0"/>
          </a:p>
          <a:p>
            <a:pPr lvl="1"/>
            <a:r>
              <a:rPr lang="cs-CZ" sz="2400" dirty="0"/>
              <a:t>Why K improves activity???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115616" y="1586409"/>
            <a:ext cx="4095875" cy="1613793"/>
            <a:chOff x="1115616" y="3789040"/>
            <a:chExt cx="4095875" cy="1613793"/>
          </a:xfrm>
        </p:grpSpPr>
        <p:sp>
          <p:nvSpPr>
            <p:cNvPr id="25" name="Oval 24"/>
            <p:cNvSpPr/>
            <p:nvPr/>
          </p:nvSpPr>
          <p:spPr>
            <a:xfrm>
              <a:off x="1115616" y="3789040"/>
              <a:ext cx="576064" cy="57606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6" name="Straight Connector 25"/>
            <p:cNvCxnSpPr>
              <a:stCxn id="25" idx="5"/>
            </p:cNvCxnSpPr>
            <p:nvPr/>
          </p:nvCxnSpPr>
          <p:spPr>
            <a:xfrm>
              <a:off x="1607317" y="4280741"/>
              <a:ext cx="804443" cy="804443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1583703" y="4941168"/>
              <a:ext cx="36277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1"/>
              <a:r>
                <a:rPr lang="cs-CZ" sz="2400" dirty="0">
                  <a:solidFill>
                    <a:srgbClr val="FF0000"/>
                  </a:solidFill>
                </a:rPr>
                <a:t>Active component, </a:t>
              </a:r>
              <a:r>
                <a:rPr lang="el-GR" sz="2400" dirty="0">
                  <a:solidFill>
                    <a:srgbClr val="FF0000"/>
                  </a:solidFill>
                </a:rPr>
                <a:t>α</a:t>
              </a:r>
              <a:r>
                <a:rPr lang="cs-CZ" sz="2400" dirty="0">
                  <a:solidFill>
                    <a:srgbClr val="FF0000"/>
                  </a:solidFill>
                </a:rPr>
                <a:t>-Fe</a:t>
              </a:r>
              <a:endParaRPr lang="cs-CZ" sz="2400" baseline="-25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619672" y="1556792"/>
            <a:ext cx="3274236" cy="1211362"/>
            <a:chOff x="1115616" y="3789040"/>
            <a:chExt cx="3274236" cy="1211362"/>
          </a:xfrm>
        </p:grpSpPr>
        <p:sp>
          <p:nvSpPr>
            <p:cNvPr id="29" name="Oval 28"/>
            <p:cNvSpPr/>
            <p:nvPr/>
          </p:nvSpPr>
          <p:spPr>
            <a:xfrm>
              <a:off x="1115616" y="3789040"/>
              <a:ext cx="576064" cy="5760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30" name="Straight Connector 29"/>
            <p:cNvCxnSpPr>
              <a:stCxn id="29" idx="5"/>
            </p:cNvCxnSpPr>
            <p:nvPr/>
          </p:nvCxnSpPr>
          <p:spPr>
            <a:xfrm>
              <a:off x="1607317" y="4280741"/>
              <a:ext cx="444403" cy="474020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1547664" y="4538737"/>
              <a:ext cx="2842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1"/>
              <a:r>
                <a:rPr lang="cs-CZ" sz="2400" dirty="0">
                  <a:solidFill>
                    <a:srgbClr val="0070C0"/>
                  </a:solidFill>
                </a:rPr>
                <a:t>Activity promoter</a:t>
              </a:r>
              <a:endParaRPr lang="cs-CZ" sz="2400" baseline="-250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227632" y="1556792"/>
            <a:ext cx="6559238" cy="821705"/>
            <a:chOff x="1115616" y="3789040"/>
            <a:chExt cx="6559238" cy="821705"/>
          </a:xfrm>
        </p:grpSpPr>
        <p:sp>
          <p:nvSpPr>
            <p:cNvPr id="33" name="Oval 32"/>
            <p:cNvSpPr/>
            <p:nvPr/>
          </p:nvSpPr>
          <p:spPr>
            <a:xfrm>
              <a:off x="1115616" y="3789040"/>
              <a:ext cx="817144" cy="576064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34" name="Straight Connector 33"/>
            <p:cNvCxnSpPr>
              <a:stCxn id="33" idx="5"/>
            </p:cNvCxnSpPr>
            <p:nvPr/>
          </p:nvCxnSpPr>
          <p:spPr>
            <a:xfrm>
              <a:off x="1813092" y="4280741"/>
              <a:ext cx="238628" cy="9917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1547664" y="4149080"/>
              <a:ext cx="612719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1"/>
              <a:r>
                <a:rPr lang="cs-CZ" sz="2400" dirty="0">
                  <a:solidFill>
                    <a:srgbClr val="00B050"/>
                  </a:solidFill>
                </a:rPr>
                <a:t>„structural promoter“ – „porosity stabilizer“</a:t>
              </a:r>
              <a:endParaRPr lang="cs-CZ" sz="2400" baseline="-25000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71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0476"/>
            <a:ext cx="7643068" cy="67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1700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dirty="0"/>
              <a:t>Haber-Bosch synthesis of ammonia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13176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cs-CZ" sz="2400" dirty="0"/>
              <a:t>Fe-K</a:t>
            </a:r>
            <a:r>
              <a:rPr lang="cs-CZ" sz="2400" baseline="-25000" dirty="0"/>
              <a:t>2</a:t>
            </a:r>
            <a:r>
              <a:rPr lang="cs-CZ" sz="2400" dirty="0"/>
              <a:t>O-Al</a:t>
            </a:r>
            <a:r>
              <a:rPr lang="cs-CZ" sz="2400" baseline="-25000" dirty="0"/>
              <a:t>2</a:t>
            </a:r>
            <a:r>
              <a:rPr lang="cs-CZ" sz="2400" dirty="0"/>
              <a:t>O</a:t>
            </a:r>
            <a:r>
              <a:rPr lang="cs-CZ" sz="2400" baseline="-25000" dirty="0"/>
              <a:t>3</a:t>
            </a:r>
          </a:p>
          <a:p>
            <a:pPr lvl="1"/>
            <a:endParaRPr lang="cs-CZ" sz="2400" baseline="-25000" dirty="0"/>
          </a:p>
          <a:p>
            <a:pPr lvl="1"/>
            <a:endParaRPr lang="cs-CZ" sz="2400" baseline="-25000" dirty="0"/>
          </a:p>
          <a:p>
            <a:pPr lvl="1"/>
            <a:endParaRPr lang="cs-CZ" sz="2400" baseline="-25000" dirty="0"/>
          </a:p>
          <a:p>
            <a:pPr lvl="1"/>
            <a:endParaRPr lang="cs-CZ" sz="2400" baseline="-25000" dirty="0"/>
          </a:p>
          <a:p>
            <a:pPr lvl="1"/>
            <a:endParaRPr lang="cs-CZ" sz="2400" dirty="0"/>
          </a:p>
          <a:p>
            <a:pPr lvl="1"/>
            <a:r>
              <a:rPr lang="cs-CZ" sz="2400" dirty="0"/>
              <a:t>Why Fe (and Ru and Os) are active???</a:t>
            </a:r>
          </a:p>
          <a:p>
            <a:pPr lvl="1"/>
            <a:endParaRPr lang="cs-CZ" sz="2400" dirty="0"/>
          </a:p>
          <a:p>
            <a:pPr lvl="1"/>
            <a:r>
              <a:rPr lang="cs-CZ" sz="2400" dirty="0"/>
              <a:t>Why K improves activity???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115616" y="1586409"/>
            <a:ext cx="4095875" cy="1613793"/>
            <a:chOff x="1115616" y="3789040"/>
            <a:chExt cx="4095875" cy="1613793"/>
          </a:xfrm>
        </p:grpSpPr>
        <p:sp>
          <p:nvSpPr>
            <p:cNvPr id="25" name="Oval 24"/>
            <p:cNvSpPr/>
            <p:nvPr/>
          </p:nvSpPr>
          <p:spPr>
            <a:xfrm>
              <a:off x="1115616" y="3789040"/>
              <a:ext cx="576064" cy="57606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6" name="Straight Connector 25"/>
            <p:cNvCxnSpPr>
              <a:stCxn id="25" idx="5"/>
            </p:cNvCxnSpPr>
            <p:nvPr/>
          </p:nvCxnSpPr>
          <p:spPr>
            <a:xfrm>
              <a:off x="1607317" y="4280741"/>
              <a:ext cx="804443" cy="804443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1583703" y="4941168"/>
              <a:ext cx="36277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1"/>
              <a:r>
                <a:rPr lang="cs-CZ" sz="2400" dirty="0">
                  <a:solidFill>
                    <a:srgbClr val="FF0000"/>
                  </a:solidFill>
                </a:rPr>
                <a:t>Active component, </a:t>
              </a:r>
              <a:r>
                <a:rPr lang="el-GR" sz="2400" dirty="0">
                  <a:solidFill>
                    <a:srgbClr val="FF0000"/>
                  </a:solidFill>
                </a:rPr>
                <a:t>α</a:t>
              </a:r>
              <a:r>
                <a:rPr lang="cs-CZ" sz="2400" dirty="0">
                  <a:solidFill>
                    <a:srgbClr val="FF0000"/>
                  </a:solidFill>
                </a:rPr>
                <a:t>-Fe</a:t>
              </a:r>
              <a:endParaRPr lang="cs-CZ" sz="2400" baseline="-25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619672" y="1556792"/>
            <a:ext cx="3274236" cy="1211362"/>
            <a:chOff x="1115616" y="3789040"/>
            <a:chExt cx="3274236" cy="1211362"/>
          </a:xfrm>
        </p:grpSpPr>
        <p:sp>
          <p:nvSpPr>
            <p:cNvPr id="29" name="Oval 28"/>
            <p:cNvSpPr/>
            <p:nvPr/>
          </p:nvSpPr>
          <p:spPr>
            <a:xfrm>
              <a:off x="1115616" y="3789040"/>
              <a:ext cx="576064" cy="5760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30" name="Straight Connector 29"/>
            <p:cNvCxnSpPr>
              <a:stCxn id="29" idx="5"/>
            </p:cNvCxnSpPr>
            <p:nvPr/>
          </p:nvCxnSpPr>
          <p:spPr>
            <a:xfrm>
              <a:off x="1607317" y="4280741"/>
              <a:ext cx="444403" cy="474020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1547664" y="4538737"/>
              <a:ext cx="2842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1"/>
              <a:r>
                <a:rPr lang="cs-CZ" sz="2400" dirty="0">
                  <a:solidFill>
                    <a:srgbClr val="0070C0"/>
                  </a:solidFill>
                </a:rPr>
                <a:t>Activity promoter</a:t>
              </a:r>
              <a:endParaRPr lang="cs-CZ" sz="2400" baseline="-250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227632" y="1556792"/>
            <a:ext cx="6559238" cy="821705"/>
            <a:chOff x="1115616" y="3789040"/>
            <a:chExt cx="6559238" cy="821705"/>
          </a:xfrm>
        </p:grpSpPr>
        <p:sp>
          <p:nvSpPr>
            <p:cNvPr id="33" name="Oval 32"/>
            <p:cNvSpPr/>
            <p:nvPr/>
          </p:nvSpPr>
          <p:spPr>
            <a:xfrm>
              <a:off x="1115616" y="3789040"/>
              <a:ext cx="817144" cy="576064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34" name="Straight Connector 33"/>
            <p:cNvCxnSpPr>
              <a:stCxn id="33" idx="5"/>
            </p:cNvCxnSpPr>
            <p:nvPr/>
          </p:nvCxnSpPr>
          <p:spPr>
            <a:xfrm>
              <a:off x="1813092" y="4280741"/>
              <a:ext cx="238628" cy="9917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1547664" y="4149080"/>
              <a:ext cx="612719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1"/>
              <a:r>
                <a:rPr lang="cs-CZ" sz="2400" dirty="0">
                  <a:solidFill>
                    <a:srgbClr val="00B050"/>
                  </a:solidFill>
                </a:rPr>
                <a:t>„structural promoter“ – „porosity stabilizer“</a:t>
              </a:r>
              <a:endParaRPr lang="cs-CZ" sz="2400" baseline="-25000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652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Haber-Bosch synthesis of ammonia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cs-CZ" sz="2400" dirty="0"/>
              <a:t>The nitrogen problem – atmospheric N</a:t>
            </a:r>
            <a:r>
              <a:rPr lang="cs-CZ" sz="2400" baseline="-25000" dirty="0"/>
              <a:t>2</a:t>
            </a:r>
            <a:r>
              <a:rPr lang="cs-CZ" sz="2400" dirty="0"/>
              <a:t> fixation (breaking N≡N bonds)</a:t>
            </a:r>
          </a:p>
          <a:p>
            <a:r>
              <a:rPr lang="cs-CZ" sz="2400" dirty="0"/>
              <a:t>Fertilizers – modern agriculture feeding billions of people on Earth</a:t>
            </a:r>
          </a:p>
          <a:p>
            <a:r>
              <a:rPr lang="cs-CZ" sz="2400" dirty="0"/>
              <a:t>176 millions tons ammonia produced in 2016 worldwide</a:t>
            </a:r>
          </a:p>
          <a:p>
            <a:r>
              <a:rPr lang="cs-CZ" sz="2400" dirty="0"/>
              <a:t>1–2 % of the world‘s entire energy supply; 2–5 % of total natural gas production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" y="4228926"/>
            <a:ext cx="762635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4027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Why Fe, Ru, Os? N</a:t>
            </a:r>
            <a:r>
              <a:rPr lang="cs-CZ" sz="2400" baseline="-25000" dirty="0"/>
              <a:t>2</a:t>
            </a:r>
            <a:r>
              <a:rPr lang="cs-CZ" sz="2400" dirty="0"/>
              <a:t> as a ligand in complexes!</a:t>
            </a:r>
          </a:p>
        </p:txBody>
      </p:sp>
      <p:pic>
        <p:nvPicPr>
          <p:cNvPr id="1026" name="Picture 2" descr="https://upload.wikimedia.org/wikipedia/commons/9/95/Back_bond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11094"/>
            <a:ext cx="2925688" cy="411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5/5b/RuA5N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88071"/>
            <a:ext cx="3724275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Haber-Bosch synthesis of ammonia</a:t>
            </a:r>
          </a:p>
        </p:txBody>
      </p:sp>
    </p:spTree>
    <p:extLst>
      <p:ext uri="{BB962C8B-B14F-4D97-AF65-F5344CB8AC3E}">
        <p14:creationId xmlns:p14="http://schemas.microsoft.com/office/powerpoint/2010/main" val="3208954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Haber-Bosch synthesis of ammonia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dirty="0"/>
              <a:t>Why K?</a:t>
            </a:r>
          </a:p>
          <a:p>
            <a:endParaRPr lang="cs-CZ" sz="2400" dirty="0"/>
          </a:p>
          <a:p>
            <a:r>
              <a:rPr lang="cs-CZ" sz="2400" dirty="0"/>
              <a:t>Electropositivity = ability to donate electrons</a:t>
            </a:r>
          </a:p>
          <a:p>
            <a:r>
              <a:rPr lang="cs-CZ" sz="2400" dirty="0"/>
              <a:t>Basicity (e.g. KOH)</a:t>
            </a:r>
          </a:p>
          <a:p>
            <a:endParaRPr lang="cs-CZ" sz="2400" dirty="0"/>
          </a:p>
          <a:p>
            <a:endParaRPr lang="cs-CZ" sz="2400" dirty="0"/>
          </a:p>
          <a:p>
            <a:r>
              <a:rPr lang="cs-CZ" sz="2400" dirty="0"/>
              <a:t>No 1. mechanism: We need to push electrons back to N</a:t>
            </a:r>
            <a:r>
              <a:rPr lang="cs-CZ" sz="2400" baseline="-25000" dirty="0"/>
              <a:t>2</a:t>
            </a:r>
            <a:r>
              <a:rPr lang="cs-CZ" sz="2400" dirty="0"/>
              <a:t> = weakening of N≡N triple bond</a:t>
            </a:r>
          </a:p>
          <a:p>
            <a:r>
              <a:rPr lang="cs-CZ" sz="2400" dirty="0"/>
              <a:t>No 2. mechanism: We need to desorb NH</a:t>
            </a:r>
            <a:r>
              <a:rPr lang="cs-CZ" sz="2400" baseline="-25000" dirty="0"/>
              <a:t>3</a:t>
            </a:r>
            <a:r>
              <a:rPr lang="cs-CZ" sz="2400" dirty="0"/>
              <a:t> from catalyst surface. Basic NH</a:t>
            </a:r>
            <a:r>
              <a:rPr lang="cs-CZ" sz="2400" baseline="-25000" dirty="0"/>
              <a:t>3</a:t>
            </a:r>
            <a:r>
              <a:rPr lang="cs-CZ" sz="2400" dirty="0"/>
              <a:t> desorbs well from basic surface.</a:t>
            </a:r>
          </a:p>
        </p:txBody>
      </p:sp>
    </p:spTree>
    <p:extLst>
      <p:ext uri="{BB962C8B-B14F-4D97-AF65-F5344CB8AC3E}">
        <p14:creationId xmlns:p14="http://schemas.microsoft.com/office/powerpoint/2010/main" val="96635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30" y="1124744"/>
            <a:ext cx="8375650" cy="53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Haber-Bosch synthesis of ammonia</a:t>
            </a:r>
          </a:p>
        </p:txBody>
      </p:sp>
      <p:sp>
        <p:nvSpPr>
          <p:cNvPr id="4" name="Rectangle 3"/>
          <p:cNvSpPr/>
          <p:nvPr/>
        </p:nvSpPr>
        <p:spPr>
          <a:xfrm>
            <a:off x="611560" y="4293096"/>
            <a:ext cx="3312368" cy="2520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4175" y="4581128"/>
            <a:ext cx="3251721" cy="1324744"/>
          </a:xfrm>
        </p:spPr>
        <p:txBody>
          <a:bodyPr>
            <a:normAutofit/>
          </a:bodyPr>
          <a:lstStyle/>
          <a:p>
            <a:r>
              <a:rPr lang="cs-CZ" sz="2400" dirty="0"/>
              <a:t>A method to follow the extent of </a:t>
            </a:r>
            <a:r>
              <a:rPr lang="el-GR" sz="2400" dirty="0"/>
              <a:t>π</a:t>
            </a:r>
            <a:r>
              <a:rPr lang="cs-CZ" sz="2400" dirty="0"/>
              <a:t> back e</a:t>
            </a:r>
            <a:r>
              <a:rPr lang="cs-CZ" sz="2400" baseline="30000" dirty="0"/>
              <a:t>-</a:t>
            </a:r>
            <a:r>
              <a:rPr lang="cs-CZ" sz="2400" dirty="0"/>
              <a:t> donation?</a:t>
            </a:r>
          </a:p>
        </p:txBody>
      </p:sp>
      <p:pic>
        <p:nvPicPr>
          <p:cNvPr id="5124" name="Picture 4" descr="Fig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25"/>
          <a:stretch/>
        </p:blipFill>
        <p:spPr bwMode="auto">
          <a:xfrm>
            <a:off x="827584" y="4005064"/>
            <a:ext cx="2520280" cy="257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724128" y="6394953"/>
            <a:ext cx="3268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doi.org/10.1002/cctc.202001141</a:t>
            </a:r>
          </a:p>
        </p:txBody>
      </p:sp>
    </p:spTree>
    <p:extLst>
      <p:ext uri="{BB962C8B-B14F-4D97-AF65-F5344CB8AC3E}">
        <p14:creationId xmlns:p14="http://schemas.microsoft.com/office/powerpoint/2010/main" val="42369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Haber-Bosch synthesis of ammonia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dirty="0"/>
              <a:t>Ways of improvement, thorough studies</a:t>
            </a:r>
          </a:p>
          <a:p>
            <a:pPr lvl="1"/>
            <a:r>
              <a:rPr lang="cs-CZ" sz="2000" dirty="0"/>
              <a:t>Influence of Fe crystal planes</a:t>
            </a:r>
          </a:p>
          <a:p>
            <a:pPr lvl="1"/>
            <a:r>
              <a:rPr lang="cs-CZ" sz="2000" dirty="0"/>
              <a:t>Back to Ruthenium</a:t>
            </a:r>
          </a:p>
          <a:p>
            <a:pPr lvl="1"/>
            <a:r>
              <a:rPr lang="cs-CZ" sz="2000" dirty="0"/>
              <a:t>Alloys of metals with strong and weak interaction with N</a:t>
            </a:r>
            <a:r>
              <a:rPr lang="cs-CZ" sz="2000" baseline="-25000" dirty="0"/>
              <a:t>2</a:t>
            </a:r>
          </a:p>
          <a:p>
            <a:pPr lvl="1"/>
            <a:r>
              <a:rPr lang="cs-CZ" sz="2000" dirty="0"/>
              <a:t>Electron-donating supports („Electrides“, hydrides, oxides, carbon)</a:t>
            </a:r>
          </a:p>
          <a:p>
            <a:pPr lvl="1"/>
            <a:r>
              <a:rPr lang="cs-CZ" sz="2000" dirty="0"/>
              <a:t>Metal nitrides as catalyst supports (MvK)</a:t>
            </a:r>
          </a:p>
          <a:p>
            <a:pPr lvl="1"/>
            <a:endParaRPr lang="cs-CZ" sz="2000" dirty="0"/>
          </a:p>
          <a:p>
            <a:pPr lvl="1"/>
            <a:r>
              <a:rPr lang="cs-CZ" sz="2000" dirty="0"/>
              <a:t>Electrocatalytic NH</a:t>
            </a:r>
            <a:r>
              <a:rPr lang="cs-CZ" sz="2000" baseline="-25000" dirty="0"/>
              <a:t>3</a:t>
            </a:r>
            <a:r>
              <a:rPr lang="cs-CZ" sz="2000" dirty="0"/>
              <a:t> synthesis</a:t>
            </a:r>
          </a:p>
        </p:txBody>
      </p:sp>
    </p:spTree>
    <p:extLst>
      <p:ext uri="{BB962C8B-B14F-4D97-AF65-F5344CB8AC3E}">
        <p14:creationId xmlns:p14="http://schemas.microsoft.com/office/powerpoint/2010/main" val="24119934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Haber-Bosch synthesis of ammonia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13176"/>
          </a:xfrm>
        </p:spPr>
        <p:txBody>
          <a:bodyPr>
            <a:normAutofit/>
          </a:bodyPr>
          <a:lstStyle/>
          <a:p>
            <a:r>
              <a:rPr lang="cs-CZ" sz="2400" dirty="0"/>
              <a:t>Fe-K</a:t>
            </a:r>
            <a:r>
              <a:rPr lang="cs-CZ" sz="2400" baseline="-25000" dirty="0"/>
              <a:t>2</a:t>
            </a:r>
            <a:r>
              <a:rPr lang="cs-CZ" sz="2400" dirty="0"/>
              <a:t>O-Al</a:t>
            </a:r>
            <a:r>
              <a:rPr lang="cs-CZ" sz="2400" baseline="-25000" dirty="0"/>
              <a:t>2</a:t>
            </a:r>
            <a:r>
              <a:rPr lang="cs-CZ" sz="2400" dirty="0"/>
              <a:t>O</a:t>
            </a:r>
            <a:r>
              <a:rPr lang="cs-CZ" sz="2400" baseline="-25000" dirty="0"/>
              <a:t>3</a:t>
            </a:r>
            <a:r>
              <a:rPr lang="cs-CZ" sz="2400" dirty="0"/>
              <a:t>: Industrial production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807" y="2019146"/>
            <a:ext cx="3672408" cy="4707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62" y="2204043"/>
            <a:ext cx="4084005" cy="433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4377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Comparison of catalytic activity on different Fe crystal planes (111 vs. 100 vs. 110)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" y="2852936"/>
            <a:ext cx="5279118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Haber-Bosch synthesis of ammonia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12976"/>
            <a:ext cx="3582906" cy="2639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392564"/>
            <a:ext cx="35052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13758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ubs.acs.org/na101/home/literatum/publisher/achs/journals/content/jacsat/2001/jacsat.2001.123.issue-34/ja010963d/production/images/medium/ja010963df000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60848"/>
            <a:ext cx="47625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7504" y="5480323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Figure 1 Calculated turnover frequencies for ammonia synthesis as a function of the adsorption energy of nitrogen. The synthesis conditions are 400 °C, 50 bar, gas composition H</a:t>
            </a:r>
            <a:r>
              <a:rPr lang="en-US" baseline="-25000" dirty="0"/>
              <a:t>2</a:t>
            </a:r>
            <a:r>
              <a:rPr lang="en-US" dirty="0"/>
              <a:t>:N</a:t>
            </a:r>
            <a:r>
              <a:rPr lang="en-US" baseline="-25000" dirty="0"/>
              <a:t>2</a:t>
            </a:r>
            <a:r>
              <a:rPr lang="en-US" dirty="0"/>
              <a:t> = 3:1 containing 5% NH</a:t>
            </a:r>
            <a:r>
              <a:rPr lang="en-US" baseline="-25000" dirty="0"/>
              <a:t>3</a:t>
            </a:r>
            <a:r>
              <a:rPr lang="en-US" dirty="0"/>
              <a:t>. </a:t>
            </a:r>
            <a:endParaRPr lang="cs-CZ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Haber-Bosch synthesis of ammonia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dirty="0"/>
              <a:t>Alloying of metals with strong and weak interaction with N</a:t>
            </a:r>
            <a:r>
              <a:rPr lang="cs-CZ" sz="2400" baseline="-25000" dirty="0"/>
              <a:t>2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959" y="6309320"/>
            <a:ext cx="41529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5440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Haber-Bosch synthesis of ammonia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Back to Ruthenium</a:t>
            </a:r>
          </a:p>
          <a:p>
            <a:pPr lvl="1"/>
            <a:r>
              <a:rPr lang="cs-CZ" sz="2400" dirty="0"/>
              <a:t>Let‘s forget about price (</a:t>
            </a:r>
            <a:r>
              <a:rPr lang="cs-CZ" sz="2400" b="1" dirty="0"/>
              <a:t>stable</a:t>
            </a:r>
            <a:r>
              <a:rPr lang="cs-CZ" sz="2400" dirty="0"/>
              <a:t> and </a:t>
            </a:r>
            <a:r>
              <a:rPr lang="cs-CZ" sz="2400" b="1" dirty="0"/>
              <a:t>active</a:t>
            </a:r>
            <a:r>
              <a:rPr lang="cs-CZ" sz="2400" dirty="0"/>
              <a:t> </a:t>
            </a:r>
            <a:r>
              <a:rPr lang="cs-CZ" sz="2400" dirty="0" err="1"/>
              <a:t>catalyst</a:t>
            </a:r>
            <a:r>
              <a:rPr lang="cs-CZ" sz="2400" dirty="0"/>
              <a:t> </a:t>
            </a:r>
            <a:r>
              <a:rPr lang="en-US" sz="2400" dirty="0"/>
              <a:t>might</a:t>
            </a:r>
            <a:r>
              <a:rPr lang="cs-CZ" sz="2400" dirty="0"/>
              <a:t> pay back) </a:t>
            </a:r>
          </a:p>
          <a:p>
            <a:pPr lvl="1"/>
            <a:r>
              <a:rPr lang="cs-CZ" sz="2400" dirty="0">
                <a:latin typeface="Calibri"/>
                <a:cs typeface="Calibri"/>
              </a:rPr>
              <a:t>Ru suffers from to strong H</a:t>
            </a:r>
            <a:r>
              <a:rPr lang="cs-CZ" sz="2400" baseline="-25000" dirty="0">
                <a:latin typeface="Calibri"/>
                <a:cs typeface="Calibri"/>
              </a:rPr>
              <a:t>2</a:t>
            </a:r>
            <a:r>
              <a:rPr lang="cs-CZ" sz="2400" dirty="0">
                <a:latin typeface="Calibri"/>
                <a:cs typeface="Calibri"/>
              </a:rPr>
              <a:t> chemisorption (i.e. H</a:t>
            </a:r>
            <a:r>
              <a:rPr lang="cs-CZ" sz="2400" baseline="-25000" dirty="0">
                <a:latin typeface="Calibri"/>
                <a:cs typeface="Calibri"/>
              </a:rPr>
              <a:t>2</a:t>
            </a:r>
            <a:r>
              <a:rPr lang="cs-CZ" sz="2400" dirty="0">
                <a:latin typeface="Calibri"/>
                <a:cs typeface="Calibri"/>
              </a:rPr>
              <a:t> effectively works as catalyst poison, no spot for N</a:t>
            </a:r>
            <a:r>
              <a:rPr lang="cs-CZ" sz="2400" baseline="-25000" dirty="0">
                <a:latin typeface="Calibri"/>
                <a:cs typeface="Calibri"/>
              </a:rPr>
              <a:t>2</a:t>
            </a:r>
            <a:r>
              <a:rPr lang="cs-CZ" sz="2400" dirty="0">
                <a:latin typeface="Calibri"/>
                <a:cs typeface="Calibri"/>
              </a:rPr>
              <a:t> chemisorption at high pressures)</a:t>
            </a:r>
          </a:p>
          <a:p>
            <a:pPr lvl="1"/>
            <a:r>
              <a:rPr lang="cs-CZ" sz="2400" dirty="0">
                <a:latin typeface="Calibri"/>
                <a:cs typeface="Calibri"/>
              </a:rPr>
              <a:t>In 1992 new catalyst patented: Ru-Ba-K/C (British Petroleum); minor but industrial use</a:t>
            </a:r>
          </a:p>
          <a:p>
            <a:pPr lvl="1"/>
            <a:r>
              <a:rPr lang="cs-CZ" sz="2400" dirty="0">
                <a:latin typeface="Calibri"/>
                <a:cs typeface="Calibri"/>
              </a:rPr>
              <a:t>New activity benchmark for catalytic studies</a:t>
            </a:r>
            <a:endParaRPr lang="cs-CZ" sz="2400" dirty="0"/>
          </a:p>
          <a:p>
            <a:pPr lvl="1"/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373216"/>
            <a:ext cx="9013756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6142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dirty="0"/>
              <a:t>Electron donating catalyst supports („Electrides“)</a:t>
            </a:r>
          </a:p>
          <a:p>
            <a:pPr lvl="1"/>
            <a:r>
              <a:rPr lang="cs-CZ" sz="2000" dirty="0"/>
              <a:t>E.g. Mayenite: 12CaO.7Al</a:t>
            </a:r>
            <a:r>
              <a:rPr lang="cs-CZ" sz="2000" baseline="-25000" dirty="0"/>
              <a:t>2</a:t>
            </a:r>
            <a:r>
              <a:rPr lang="cs-CZ" sz="2000" dirty="0"/>
              <a:t>O</a:t>
            </a:r>
            <a:r>
              <a:rPr lang="cs-CZ" sz="2000" baseline="-25000" dirty="0"/>
              <a:t>3</a:t>
            </a:r>
          </a:p>
          <a:p>
            <a:pPr lvl="1"/>
            <a:r>
              <a:rPr lang="cs-CZ" sz="2000" dirty="0"/>
              <a:t>2x12CaO.7Al</a:t>
            </a:r>
            <a:r>
              <a:rPr lang="cs-CZ" sz="2000" baseline="-25000" dirty="0"/>
              <a:t>2</a:t>
            </a:r>
            <a:r>
              <a:rPr lang="cs-CZ" sz="2000" dirty="0"/>
              <a:t>O</a:t>
            </a:r>
            <a:r>
              <a:rPr lang="cs-CZ" sz="2000" baseline="-25000" dirty="0"/>
              <a:t>3</a:t>
            </a:r>
            <a:r>
              <a:rPr lang="cs-CZ" sz="2000" dirty="0"/>
              <a:t> + 4 H</a:t>
            </a:r>
            <a:r>
              <a:rPr lang="cs-CZ" sz="2000" baseline="-25000" dirty="0"/>
              <a:t>2</a:t>
            </a:r>
            <a:r>
              <a:rPr lang="cs-CZ" sz="2000" dirty="0"/>
              <a:t>  → [Ca</a:t>
            </a:r>
            <a:r>
              <a:rPr lang="cs-CZ" sz="2000" baseline="-25000" dirty="0"/>
              <a:t>24</a:t>
            </a:r>
            <a:r>
              <a:rPr lang="cs-CZ" sz="2000" dirty="0"/>
              <a:t>Al</a:t>
            </a:r>
            <a:r>
              <a:rPr lang="cs-CZ" sz="2000" baseline="-25000" dirty="0"/>
              <a:t>28</a:t>
            </a:r>
            <a:r>
              <a:rPr lang="cs-CZ" sz="2000" dirty="0"/>
              <a:t>O</a:t>
            </a:r>
            <a:r>
              <a:rPr lang="cs-CZ" sz="2000" baseline="-25000" dirty="0"/>
              <a:t>64</a:t>
            </a:r>
            <a:r>
              <a:rPr lang="cs-CZ" sz="2000" dirty="0"/>
              <a:t>]</a:t>
            </a:r>
            <a:r>
              <a:rPr lang="cs-CZ" sz="2000" baseline="30000" dirty="0"/>
              <a:t>4+</a:t>
            </a:r>
            <a:r>
              <a:rPr lang="cs-CZ" sz="2000" dirty="0"/>
              <a:t>.4(H</a:t>
            </a:r>
            <a:r>
              <a:rPr lang="cs-CZ" sz="2000" baseline="30000" dirty="0"/>
              <a:t>-</a:t>
            </a:r>
            <a:r>
              <a:rPr lang="cs-CZ" sz="2000" dirty="0"/>
              <a:t>) + 2 H</a:t>
            </a:r>
            <a:r>
              <a:rPr lang="cs-CZ" sz="2000" baseline="-25000" dirty="0"/>
              <a:t>2</a:t>
            </a:r>
            <a:r>
              <a:rPr lang="cs-CZ" sz="2000" dirty="0"/>
              <a:t>O</a:t>
            </a:r>
          </a:p>
          <a:p>
            <a:pPr lvl="1"/>
            <a:r>
              <a:rPr lang="cs-CZ" sz="2000" dirty="0"/>
              <a:t>2x12CaO.7Al</a:t>
            </a:r>
            <a:r>
              <a:rPr lang="cs-CZ" sz="2000" baseline="-25000" dirty="0"/>
              <a:t>2</a:t>
            </a:r>
            <a:r>
              <a:rPr lang="cs-CZ" sz="2000" dirty="0"/>
              <a:t>O</a:t>
            </a:r>
            <a:r>
              <a:rPr lang="cs-CZ" sz="2000" baseline="-25000" dirty="0"/>
              <a:t>3</a:t>
            </a:r>
            <a:r>
              <a:rPr lang="cs-CZ" sz="2000" dirty="0"/>
              <a:t> + 2 Ca  → [Ca</a:t>
            </a:r>
            <a:r>
              <a:rPr lang="cs-CZ" sz="2000" baseline="-25000" dirty="0"/>
              <a:t>24</a:t>
            </a:r>
            <a:r>
              <a:rPr lang="cs-CZ" sz="2000" dirty="0"/>
              <a:t>Al</a:t>
            </a:r>
            <a:r>
              <a:rPr lang="cs-CZ" sz="2000" baseline="-25000" dirty="0"/>
              <a:t>28</a:t>
            </a:r>
            <a:r>
              <a:rPr lang="cs-CZ" sz="2000" dirty="0"/>
              <a:t>O</a:t>
            </a:r>
            <a:r>
              <a:rPr lang="cs-CZ" sz="2000" baseline="-25000" dirty="0"/>
              <a:t>64</a:t>
            </a:r>
            <a:r>
              <a:rPr lang="cs-CZ" sz="2000" dirty="0"/>
              <a:t>]</a:t>
            </a:r>
            <a:r>
              <a:rPr lang="cs-CZ" sz="2000" baseline="30000" dirty="0"/>
              <a:t>4+</a:t>
            </a:r>
            <a:r>
              <a:rPr lang="cs-CZ" sz="2000" dirty="0"/>
              <a:t>.4(e</a:t>
            </a:r>
            <a:r>
              <a:rPr lang="cs-CZ" sz="2000" baseline="30000" dirty="0"/>
              <a:t>-</a:t>
            </a:r>
            <a:r>
              <a:rPr lang="cs-CZ" sz="2000" dirty="0"/>
              <a:t>) + 2 CaO</a:t>
            </a:r>
            <a:endParaRPr lang="cs-CZ" sz="2000" baseline="-25000" dirty="0"/>
          </a:p>
          <a:p>
            <a:pPr lvl="1"/>
            <a:endParaRPr lang="cs-CZ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Haber-Bosch synthesis of ammonia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025552"/>
            <a:ext cx="584835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64557" y="6488668"/>
            <a:ext cx="2879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/>
              <a:t>Science </a:t>
            </a:r>
            <a:r>
              <a:rPr lang="cs-CZ" b="1" dirty="0"/>
              <a:t>301 </a:t>
            </a:r>
            <a:r>
              <a:rPr lang="cs-CZ" dirty="0"/>
              <a:t>(5633), 626-629.</a:t>
            </a:r>
          </a:p>
        </p:txBody>
      </p:sp>
    </p:spTree>
    <p:extLst>
      <p:ext uri="{BB962C8B-B14F-4D97-AF65-F5344CB8AC3E}">
        <p14:creationId xmlns:p14="http://schemas.microsoft.com/office/powerpoint/2010/main" val="9137370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Electron donating catalyst supports („Electrides“)</a:t>
            </a:r>
          </a:p>
          <a:p>
            <a:pPr lvl="1"/>
            <a:r>
              <a:rPr lang="cs-CZ" sz="2000" dirty="0"/>
              <a:t>E.g. Mayenite: 12CaO.7Al</a:t>
            </a:r>
            <a:r>
              <a:rPr lang="cs-CZ" sz="2000" baseline="-25000" dirty="0"/>
              <a:t>2</a:t>
            </a:r>
            <a:r>
              <a:rPr lang="cs-CZ" sz="2000" dirty="0"/>
              <a:t>O</a:t>
            </a:r>
            <a:r>
              <a:rPr lang="cs-CZ" sz="2000" baseline="-25000" dirty="0"/>
              <a:t>3</a:t>
            </a:r>
          </a:p>
          <a:p>
            <a:pPr lvl="1"/>
            <a:r>
              <a:rPr lang="cs-CZ" sz="2000" dirty="0"/>
              <a:t>2x12CaO.7Al</a:t>
            </a:r>
            <a:r>
              <a:rPr lang="cs-CZ" sz="2000" baseline="-25000" dirty="0"/>
              <a:t>2</a:t>
            </a:r>
            <a:r>
              <a:rPr lang="cs-CZ" sz="2000" dirty="0"/>
              <a:t>O</a:t>
            </a:r>
            <a:r>
              <a:rPr lang="cs-CZ" sz="2000" baseline="-25000" dirty="0"/>
              <a:t>3</a:t>
            </a:r>
            <a:r>
              <a:rPr lang="cs-CZ" sz="2000" dirty="0"/>
              <a:t> + 4 H</a:t>
            </a:r>
            <a:r>
              <a:rPr lang="cs-CZ" sz="2000" baseline="-25000" dirty="0"/>
              <a:t>2</a:t>
            </a:r>
            <a:r>
              <a:rPr lang="cs-CZ" sz="2000" dirty="0"/>
              <a:t>  → [Ca</a:t>
            </a:r>
            <a:r>
              <a:rPr lang="cs-CZ" sz="2000" baseline="-25000" dirty="0"/>
              <a:t>24</a:t>
            </a:r>
            <a:r>
              <a:rPr lang="cs-CZ" sz="2000" dirty="0"/>
              <a:t>Al</a:t>
            </a:r>
            <a:r>
              <a:rPr lang="cs-CZ" sz="2000" baseline="-25000" dirty="0"/>
              <a:t>28</a:t>
            </a:r>
            <a:r>
              <a:rPr lang="cs-CZ" sz="2000" dirty="0"/>
              <a:t>O</a:t>
            </a:r>
            <a:r>
              <a:rPr lang="cs-CZ" sz="2000" baseline="-25000" dirty="0"/>
              <a:t>64</a:t>
            </a:r>
            <a:r>
              <a:rPr lang="cs-CZ" sz="2000" dirty="0"/>
              <a:t>]</a:t>
            </a:r>
            <a:r>
              <a:rPr lang="cs-CZ" sz="2000" baseline="30000" dirty="0"/>
              <a:t>4+</a:t>
            </a:r>
            <a:r>
              <a:rPr lang="cs-CZ" sz="2000" dirty="0"/>
              <a:t>.4(H</a:t>
            </a:r>
            <a:r>
              <a:rPr lang="cs-CZ" sz="2000" baseline="30000" dirty="0"/>
              <a:t>-</a:t>
            </a:r>
            <a:r>
              <a:rPr lang="cs-CZ" sz="2000" dirty="0"/>
              <a:t>) + 2 H</a:t>
            </a:r>
            <a:r>
              <a:rPr lang="cs-CZ" sz="2000" baseline="-25000" dirty="0"/>
              <a:t>2</a:t>
            </a:r>
            <a:r>
              <a:rPr lang="cs-CZ" sz="2000" dirty="0"/>
              <a:t>O</a:t>
            </a:r>
          </a:p>
          <a:p>
            <a:pPr lvl="1"/>
            <a:r>
              <a:rPr lang="cs-CZ" sz="2000" dirty="0"/>
              <a:t>2x12CaO.7Al</a:t>
            </a:r>
            <a:r>
              <a:rPr lang="cs-CZ" sz="2000" baseline="-25000" dirty="0"/>
              <a:t>2</a:t>
            </a:r>
            <a:r>
              <a:rPr lang="cs-CZ" sz="2000" dirty="0"/>
              <a:t>O</a:t>
            </a:r>
            <a:r>
              <a:rPr lang="cs-CZ" sz="2000" baseline="-25000" dirty="0"/>
              <a:t>3</a:t>
            </a:r>
            <a:r>
              <a:rPr lang="cs-CZ" sz="2000" dirty="0"/>
              <a:t> + 2 Ca  → [Ca</a:t>
            </a:r>
            <a:r>
              <a:rPr lang="cs-CZ" sz="2000" baseline="-25000" dirty="0"/>
              <a:t>24</a:t>
            </a:r>
            <a:r>
              <a:rPr lang="cs-CZ" sz="2000" dirty="0"/>
              <a:t>Al</a:t>
            </a:r>
            <a:r>
              <a:rPr lang="cs-CZ" sz="2000" baseline="-25000" dirty="0"/>
              <a:t>28</a:t>
            </a:r>
            <a:r>
              <a:rPr lang="cs-CZ" sz="2000" dirty="0"/>
              <a:t>O</a:t>
            </a:r>
            <a:r>
              <a:rPr lang="cs-CZ" sz="2000" baseline="-25000" dirty="0"/>
              <a:t>64</a:t>
            </a:r>
            <a:r>
              <a:rPr lang="cs-CZ" sz="2000" dirty="0"/>
              <a:t>]</a:t>
            </a:r>
            <a:r>
              <a:rPr lang="cs-CZ" sz="2000" baseline="30000" dirty="0"/>
              <a:t>4+</a:t>
            </a:r>
            <a:r>
              <a:rPr lang="cs-CZ" sz="2000" dirty="0"/>
              <a:t>.4(e</a:t>
            </a:r>
            <a:r>
              <a:rPr lang="cs-CZ" sz="2000" baseline="30000" dirty="0"/>
              <a:t>-</a:t>
            </a:r>
            <a:r>
              <a:rPr lang="cs-CZ" sz="2000" dirty="0"/>
              <a:t>) + 2 CaO</a:t>
            </a:r>
            <a:endParaRPr lang="cs-CZ" sz="2000" baseline="-25000" dirty="0"/>
          </a:p>
          <a:p>
            <a:pPr lvl="1"/>
            <a:endParaRPr lang="cs-CZ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Haber-Bosch synthesis of ammonia</a:t>
            </a:r>
          </a:p>
        </p:txBody>
      </p:sp>
      <p:pic>
        <p:nvPicPr>
          <p:cNvPr id="7170" name="Picture 2" descr="Fig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4" t="-52287" r="634" b="52287"/>
          <a:stretch/>
        </p:blipFill>
        <p:spPr bwMode="auto">
          <a:xfrm>
            <a:off x="197070" y="-819472"/>
            <a:ext cx="8589210" cy="763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05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2" y="692696"/>
            <a:ext cx="5667375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3336"/>
            <a:ext cx="41148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0907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Electron donating catalyst supports („Electrides“)</a:t>
            </a:r>
          </a:p>
          <a:p>
            <a:pPr lvl="1"/>
            <a:r>
              <a:rPr lang="cs-CZ" sz="2000" dirty="0"/>
              <a:t>Ru/[Ca</a:t>
            </a:r>
            <a:r>
              <a:rPr lang="cs-CZ" sz="2000" baseline="-25000" dirty="0"/>
              <a:t>24</a:t>
            </a:r>
            <a:r>
              <a:rPr lang="cs-CZ" sz="2000" dirty="0"/>
              <a:t>Al</a:t>
            </a:r>
            <a:r>
              <a:rPr lang="cs-CZ" sz="2000" baseline="-25000" dirty="0"/>
              <a:t>28</a:t>
            </a:r>
            <a:r>
              <a:rPr lang="cs-CZ" sz="2000" dirty="0"/>
              <a:t>O</a:t>
            </a:r>
            <a:r>
              <a:rPr lang="cs-CZ" sz="2000" baseline="-25000" dirty="0"/>
              <a:t>64</a:t>
            </a:r>
            <a:r>
              <a:rPr lang="cs-CZ" sz="2000" dirty="0"/>
              <a:t>]</a:t>
            </a:r>
            <a:r>
              <a:rPr lang="cs-CZ" sz="2000" baseline="30000" dirty="0"/>
              <a:t>4+</a:t>
            </a:r>
            <a:r>
              <a:rPr lang="cs-CZ" sz="2000" dirty="0"/>
              <a:t>.4(e</a:t>
            </a:r>
            <a:r>
              <a:rPr lang="cs-CZ" sz="2000" baseline="30000" dirty="0"/>
              <a:t>-</a:t>
            </a:r>
            <a:r>
              <a:rPr lang="cs-CZ" sz="2000" dirty="0"/>
              <a:t>): N≡N triple bond dissociation is not a rate determining step anymore! </a:t>
            </a:r>
          </a:p>
          <a:p>
            <a:pPr lvl="1"/>
            <a:r>
              <a:rPr lang="cs-CZ" sz="2000" dirty="0"/>
              <a:t>N−H bond  formation becomes RDS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Haber-Bosch synthesis of ammonia</a:t>
            </a:r>
          </a:p>
        </p:txBody>
      </p:sp>
      <p:pic>
        <p:nvPicPr>
          <p:cNvPr id="8194" name="Picture 2" descr="Fig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72" y="3140968"/>
            <a:ext cx="7894168" cy="362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389720" y="2494637"/>
            <a:ext cx="27542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Nature 2012</a:t>
            </a:r>
          </a:p>
          <a:p>
            <a:r>
              <a:rPr lang="cs-CZ" dirty="0"/>
              <a:t>DOI: 10.1038/NCHEM.1476</a:t>
            </a:r>
          </a:p>
        </p:txBody>
      </p:sp>
    </p:spTree>
    <p:extLst>
      <p:ext uri="{BB962C8B-B14F-4D97-AF65-F5344CB8AC3E}">
        <p14:creationId xmlns:p14="http://schemas.microsoft.com/office/powerpoint/2010/main" val="29347354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Electron donating catalyst supports (Hydrides)</a:t>
            </a:r>
          </a:p>
          <a:p>
            <a:pPr lvl="1"/>
            <a:r>
              <a:rPr lang="cs-CZ" sz="2000" dirty="0"/>
              <a:t>LiH, CaH</a:t>
            </a:r>
            <a:r>
              <a:rPr lang="cs-CZ" sz="2000" baseline="-25000" dirty="0"/>
              <a:t>2</a:t>
            </a:r>
            <a:r>
              <a:rPr lang="cs-CZ" sz="2000" dirty="0"/>
              <a:t>, TiH</a:t>
            </a:r>
            <a:r>
              <a:rPr lang="cs-CZ" sz="2000" baseline="-25000" dirty="0"/>
              <a:t>2</a:t>
            </a:r>
            <a:r>
              <a:rPr lang="cs-CZ" sz="2000" dirty="0"/>
              <a:t>, CaFH, Ca</a:t>
            </a:r>
            <a:r>
              <a:rPr lang="cs-CZ" sz="2000" baseline="-25000" dirty="0"/>
              <a:t>2</a:t>
            </a:r>
            <a:r>
              <a:rPr lang="cs-CZ" sz="2000" dirty="0"/>
              <a:t>NH, BaCeO</a:t>
            </a:r>
            <a:r>
              <a:rPr lang="cs-CZ" sz="2000" baseline="-25000" dirty="0"/>
              <a:t>3-x</a:t>
            </a:r>
            <a:r>
              <a:rPr lang="cs-CZ" sz="2000" dirty="0"/>
              <a:t>N</a:t>
            </a:r>
            <a:r>
              <a:rPr lang="cs-CZ" sz="2000" baseline="-25000" dirty="0"/>
              <a:t>y</a:t>
            </a:r>
            <a:r>
              <a:rPr lang="cs-CZ" sz="2000" dirty="0"/>
              <a:t>H</a:t>
            </a:r>
            <a:r>
              <a:rPr lang="cs-CZ" sz="2000" baseline="-25000" dirty="0"/>
              <a:t>z</a:t>
            </a:r>
          </a:p>
          <a:p>
            <a:pPr lvl="1"/>
            <a:r>
              <a:rPr lang="cs-CZ" sz="2000" dirty="0"/>
              <a:t>H</a:t>
            </a:r>
            <a:r>
              <a:rPr lang="cs-CZ" sz="2000" baseline="30000" dirty="0"/>
              <a:t>−</a:t>
            </a:r>
            <a:r>
              <a:rPr lang="cs-CZ" sz="2000" dirty="0"/>
              <a:t> are strongly electron donating species</a:t>
            </a:r>
          </a:p>
          <a:p>
            <a:pPr lvl="1"/>
            <a:r>
              <a:rPr lang="cs-CZ" sz="2000" dirty="0"/>
              <a:t>Moreover, they can release some H</a:t>
            </a:r>
            <a:r>
              <a:rPr lang="cs-CZ" sz="2000" baseline="30000" dirty="0"/>
              <a:t>−</a:t>
            </a:r>
            <a:r>
              <a:rPr lang="cs-CZ" sz="2000" dirty="0"/>
              <a:t> ion from the lattice and refill it with hydrogen from H</a:t>
            </a:r>
            <a:r>
              <a:rPr lang="cs-CZ" sz="2000" baseline="-25000" dirty="0"/>
              <a:t>2</a:t>
            </a:r>
            <a:r>
              <a:rPr lang="cs-CZ" sz="2000" dirty="0"/>
              <a:t> in the reaction mixture</a:t>
            </a:r>
          </a:p>
          <a:p>
            <a:pPr lvl="1"/>
            <a:r>
              <a:rPr lang="cs-CZ" sz="2000" dirty="0"/>
              <a:t>Deactivation: Highly reactive hydrides (e.g. LiH) form surface layer of imides and nitrides = deactivation. Some extra hydrogen needed to prevent it.</a:t>
            </a:r>
          </a:p>
          <a:p>
            <a:pPr lvl="1"/>
            <a:endParaRPr lang="cs-CZ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Haber-Bosch synthesis of ammonia</a:t>
            </a: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990" y="4077072"/>
            <a:ext cx="4328258" cy="272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394953"/>
            <a:ext cx="3268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doi.org/10.1002/cctc.202001141</a:t>
            </a:r>
          </a:p>
        </p:txBody>
      </p:sp>
    </p:spTree>
    <p:extLst>
      <p:ext uri="{BB962C8B-B14F-4D97-AF65-F5344CB8AC3E}">
        <p14:creationId xmlns:p14="http://schemas.microsoft.com/office/powerpoint/2010/main" val="14048089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Electron donating catalyst supports (others)</a:t>
            </a:r>
          </a:p>
          <a:p>
            <a:pPr lvl="1"/>
            <a:r>
              <a:rPr lang="cs-CZ" sz="2000" dirty="0"/>
              <a:t>Oxides based mostly reduced CeO</a:t>
            </a:r>
            <a:r>
              <a:rPr lang="cs-CZ" sz="2000" baseline="-25000" dirty="0"/>
              <a:t>2</a:t>
            </a:r>
          </a:p>
          <a:p>
            <a:pPr lvl="1"/>
            <a:r>
              <a:rPr lang="cs-CZ" sz="2000" dirty="0"/>
              <a:t>Carbon</a:t>
            </a:r>
          </a:p>
          <a:p>
            <a:pPr lvl="1"/>
            <a:endParaRPr lang="cs-CZ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Haber-Bosch synthesis of ammonia</a:t>
            </a:r>
          </a:p>
        </p:txBody>
      </p:sp>
    </p:spTree>
    <p:extLst>
      <p:ext uri="{BB962C8B-B14F-4D97-AF65-F5344CB8AC3E}">
        <p14:creationId xmlns:p14="http://schemas.microsoft.com/office/powerpoint/2010/main" val="17195460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ubs.acs.org/na101/home/literatum/publisher/achs/journals/content/jacsat/2001/jacsat.2001.123.issue-34/ja010963d/production/images/medium/ja010963df000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748" y="3212976"/>
            <a:ext cx="47625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Haber-Bosch synthesis of ammonia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dirty="0"/>
              <a:t>Metal nitrides</a:t>
            </a:r>
          </a:p>
          <a:p>
            <a:pPr lvl="1"/>
            <a:r>
              <a:rPr lang="cs-CZ" sz="2000" dirty="0"/>
              <a:t>Nitrogen can be released from their lattice and later on refilled from N</a:t>
            </a:r>
            <a:r>
              <a:rPr lang="cs-CZ" sz="2000" baseline="-25000" dirty="0"/>
              <a:t>2</a:t>
            </a:r>
            <a:r>
              <a:rPr lang="cs-CZ" sz="2000" dirty="0"/>
              <a:t> in the reaction mixture (MvK)</a:t>
            </a:r>
          </a:p>
          <a:p>
            <a:pPr lvl="1"/>
            <a:r>
              <a:rPr lang="cs-CZ" sz="2000" dirty="0"/>
              <a:t>Fe, Mo: Strong N</a:t>
            </a:r>
            <a:r>
              <a:rPr lang="cs-CZ" sz="2000" baseline="-25000" dirty="0"/>
              <a:t>2</a:t>
            </a:r>
            <a:r>
              <a:rPr lang="cs-CZ" sz="2000" dirty="0"/>
              <a:t> chemisorption. Formation of Fe, Mo nitrides in situ?</a:t>
            </a:r>
          </a:p>
        </p:txBody>
      </p:sp>
    </p:spTree>
    <p:extLst>
      <p:ext uri="{BB962C8B-B14F-4D97-AF65-F5344CB8AC3E}">
        <p14:creationId xmlns:p14="http://schemas.microsoft.com/office/powerpoint/2010/main" val="28908375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Haber-Bosch synthesis of ammonia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dirty="0"/>
              <a:t>Metal nitrides</a:t>
            </a:r>
          </a:p>
          <a:p>
            <a:pPr lvl="1"/>
            <a:r>
              <a:rPr lang="cs-CZ" sz="2000" dirty="0"/>
              <a:t>promoted Fe, the industrial catalyst: Big question!</a:t>
            </a:r>
          </a:p>
          <a:p>
            <a:pPr lvl="1"/>
            <a:r>
              <a:rPr lang="cs-CZ" sz="2000" dirty="0"/>
              <a:t>Nitridation of Fe by NH</a:t>
            </a:r>
            <a:r>
              <a:rPr lang="cs-CZ" sz="2000" baseline="-25000" dirty="0"/>
              <a:t>3</a:t>
            </a:r>
            <a:r>
              <a:rPr lang="cs-CZ" sz="2000" dirty="0"/>
              <a:t> known from steel industry (steel hardening)</a:t>
            </a:r>
          </a:p>
          <a:p>
            <a:pPr lvl="1"/>
            <a:r>
              <a:rPr lang="cs-CZ" sz="2000" dirty="0"/>
              <a:t>Thermodynamic data suggest Fe nitrides stable at H-B rxn conditions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64904"/>
            <a:ext cx="2900546" cy="4033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212" y="2636912"/>
            <a:ext cx="2904124" cy="3963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rot="16200000">
            <a:off x="-870734" y="4551255"/>
            <a:ext cx="3621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Post catalytic run neutron diffraction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3047355" y="4551255"/>
            <a:ext cx="2967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In situ run neutron diffraction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30871" y="4372942"/>
            <a:ext cx="18409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/>
              <a:t>Iron nitrides</a:t>
            </a:r>
          </a:p>
          <a:p>
            <a:pPr algn="ctr"/>
            <a:r>
              <a:rPr lang="cs-CZ" b="1" dirty="0"/>
              <a:t>NOT</a:t>
            </a:r>
          </a:p>
          <a:p>
            <a:pPr algn="ctr"/>
            <a:r>
              <a:rPr lang="cs-CZ" b="1" dirty="0"/>
              <a:t>observed in bulk!</a:t>
            </a:r>
          </a:p>
          <a:p>
            <a:pPr algn="ctr"/>
            <a:r>
              <a:rPr lang="cs-CZ" b="1" dirty="0"/>
              <a:t>Surface?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" y="6571059"/>
            <a:ext cx="33242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36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ubs.acs.org/na101/home/literatum/publisher/achs/journals/content/jacsat/2001/jacsat.2001.123.issue-34/ja010963d/production/images/medium/ja010963df000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748" y="3212976"/>
            <a:ext cx="47625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Haber-Bosch synthesis of ammonia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dirty="0"/>
              <a:t>Metal nitrides</a:t>
            </a:r>
          </a:p>
          <a:p>
            <a:pPr lvl="1"/>
            <a:r>
              <a:rPr lang="cs-CZ" sz="2000" dirty="0"/>
              <a:t>Mo? Its interaction with N</a:t>
            </a:r>
            <a:r>
              <a:rPr lang="cs-CZ" sz="2000" baseline="-25000" dirty="0"/>
              <a:t>2</a:t>
            </a:r>
            <a:r>
              <a:rPr lang="cs-CZ" sz="2000" dirty="0"/>
              <a:t> even stronger than in Fe!</a:t>
            </a:r>
          </a:p>
          <a:p>
            <a:pPr lvl="1"/>
            <a:r>
              <a:rPr lang="cs-CZ" sz="2000" dirty="0"/>
              <a:t>Mo nitrides formation observed!</a:t>
            </a:r>
          </a:p>
          <a:p>
            <a:pPr lvl="1"/>
            <a:r>
              <a:rPr lang="cs-CZ" sz="2000" dirty="0"/>
              <a:t>CoMo alloy? Co</a:t>
            </a:r>
            <a:r>
              <a:rPr lang="cs-CZ" sz="2000" baseline="-25000" dirty="0"/>
              <a:t>3</a:t>
            </a:r>
            <a:r>
              <a:rPr lang="cs-CZ" sz="2000" dirty="0"/>
              <a:t>Mo</a:t>
            </a:r>
            <a:r>
              <a:rPr lang="cs-CZ" sz="2000" baseline="-25000" dirty="0"/>
              <a:t>3</a:t>
            </a:r>
            <a:r>
              <a:rPr lang="cs-CZ" sz="2000" dirty="0"/>
              <a:t>N!</a:t>
            </a:r>
          </a:p>
        </p:txBody>
      </p:sp>
    </p:spTree>
    <p:extLst>
      <p:ext uri="{BB962C8B-B14F-4D97-AF65-F5344CB8AC3E}">
        <p14:creationId xmlns:p14="http://schemas.microsoft.com/office/powerpoint/2010/main" val="18010908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Electrocatalytic NH</a:t>
            </a:r>
            <a:r>
              <a:rPr lang="cs-CZ" baseline="-25000" dirty="0"/>
              <a:t>3</a:t>
            </a:r>
            <a:r>
              <a:rPr lang="cs-CZ" dirty="0"/>
              <a:t> synthesis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dirty="0"/>
              <a:t>Single Au atoms deposited on N-doped graphene layers</a:t>
            </a:r>
            <a:endParaRPr lang="cs-CZ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909" y="2276873"/>
            <a:ext cx="4302571" cy="382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0888"/>
            <a:ext cx="3744416" cy="3672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43" y="6381328"/>
            <a:ext cx="23336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889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Enzymatic N</a:t>
            </a:r>
            <a:r>
              <a:rPr lang="cs-CZ" baseline="-25000" dirty="0"/>
              <a:t>2</a:t>
            </a:r>
            <a:r>
              <a:rPr lang="cs-CZ" dirty="0"/>
              <a:t> fixation and its transformation to NH</a:t>
            </a:r>
            <a:r>
              <a:rPr lang="cs-CZ" baseline="-25000" dirty="0"/>
              <a:t>3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dirty="0"/>
              <a:t>Nature</a:t>
            </a:r>
          </a:p>
          <a:p>
            <a:pPr lvl="1"/>
            <a:r>
              <a:rPr lang="cs-CZ" sz="2400" dirty="0"/>
              <a:t>Nitrogenase</a:t>
            </a:r>
          </a:p>
          <a:p>
            <a:pPr lvl="1"/>
            <a:r>
              <a:rPr lang="cs-CZ" sz="2400" dirty="0"/>
              <a:t>RT</a:t>
            </a:r>
          </a:p>
          <a:p>
            <a:pPr lvl="1"/>
            <a:r>
              <a:rPr lang="cs-CZ" sz="2400" dirty="0"/>
              <a:t>Ambient pressure</a:t>
            </a:r>
          </a:p>
          <a:p>
            <a:pPr lvl="1"/>
            <a:r>
              <a:rPr lang="cs-CZ" sz="2400" dirty="0"/>
              <a:t>It works! And much better than all our „tailored“ catalysts.</a:t>
            </a:r>
          </a:p>
        </p:txBody>
      </p:sp>
    </p:spTree>
    <p:extLst>
      <p:ext uri="{BB962C8B-B14F-4D97-AF65-F5344CB8AC3E}">
        <p14:creationId xmlns:p14="http://schemas.microsoft.com/office/powerpoint/2010/main" val="92988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76672"/>
            <a:ext cx="5705475" cy="578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957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rmAutofit/>
          </a:bodyPr>
          <a:lstStyle/>
          <a:p>
            <a:r>
              <a:rPr lang="cs-CZ" sz="3600" dirty="0"/>
              <a:t>0.5 N</a:t>
            </a:r>
            <a:r>
              <a:rPr lang="cs-CZ" sz="3600" baseline="-25000" dirty="0"/>
              <a:t>2</a:t>
            </a:r>
            <a:r>
              <a:rPr lang="cs-CZ" sz="3600" dirty="0"/>
              <a:t> + 1.5 H</a:t>
            </a:r>
            <a:r>
              <a:rPr lang="cs-CZ" sz="3600" baseline="-25000" dirty="0"/>
              <a:t>2</a:t>
            </a:r>
            <a:r>
              <a:rPr lang="cs-CZ" sz="3600" dirty="0"/>
              <a:t> </a:t>
            </a:r>
            <a:r>
              <a:rPr lang="cs-CZ" sz="3600" dirty="0">
                <a:latin typeface="Calibri"/>
                <a:cs typeface="Calibri"/>
              </a:rPr>
              <a:t>→ NH</a:t>
            </a:r>
            <a:r>
              <a:rPr lang="cs-CZ" sz="3600" baseline="-25000" dirty="0">
                <a:latin typeface="Calibri"/>
                <a:cs typeface="Calibri"/>
              </a:rPr>
              <a:t>3</a:t>
            </a:r>
            <a:r>
              <a:rPr lang="cs-CZ" sz="3600" dirty="0">
                <a:latin typeface="Calibri"/>
                <a:cs typeface="Calibri"/>
              </a:rPr>
              <a:t> (</a:t>
            </a:r>
            <a:r>
              <a:rPr lang="el-GR" sz="3600" dirty="0">
                <a:latin typeface="Calibri"/>
                <a:cs typeface="Calibri"/>
              </a:rPr>
              <a:t>Δ</a:t>
            </a:r>
            <a:r>
              <a:rPr lang="cs-CZ" sz="3600" dirty="0">
                <a:latin typeface="Calibri"/>
                <a:cs typeface="Calibri"/>
              </a:rPr>
              <a:t>H</a:t>
            </a:r>
            <a:r>
              <a:rPr lang="cs-CZ" sz="3600" baseline="-25000" dirty="0">
                <a:latin typeface="Calibri"/>
                <a:cs typeface="Calibri"/>
              </a:rPr>
              <a:t>298</a:t>
            </a:r>
            <a:r>
              <a:rPr lang="cs-CZ" sz="3600" dirty="0">
                <a:latin typeface="Calibri"/>
                <a:cs typeface="Calibri"/>
              </a:rPr>
              <a:t> = –46.22 kJ mol</a:t>
            </a:r>
            <a:r>
              <a:rPr lang="cs-CZ" sz="3600" baseline="30000" dirty="0">
                <a:latin typeface="Calibri"/>
                <a:cs typeface="Calibri"/>
              </a:rPr>
              <a:t>–1</a:t>
            </a:r>
            <a:r>
              <a:rPr lang="cs-CZ" sz="3600" dirty="0">
                <a:latin typeface="Calibri"/>
                <a:cs typeface="Calibri"/>
              </a:rPr>
              <a:t>)</a:t>
            </a:r>
            <a:endParaRPr lang="cs-CZ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655320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1043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rmAutofit/>
          </a:bodyPr>
          <a:lstStyle/>
          <a:p>
            <a:r>
              <a:rPr lang="cs-CZ" sz="3600" dirty="0"/>
              <a:t>0.5 N</a:t>
            </a:r>
            <a:r>
              <a:rPr lang="cs-CZ" sz="3600" baseline="-25000" dirty="0"/>
              <a:t>2</a:t>
            </a:r>
            <a:r>
              <a:rPr lang="cs-CZ" sz="3600" dirty="0"/>
              <a:t> + 1.5 H</a:t>
            </a:r>
            <a:r>
              <a:rPr lang="cs-CZ" sz="3600" baseline="-25000" dirty="0"/>
              <a:t>2</a:t>
            </a:r>
            <a:r>
              <a:rPr lang="cs-CZ" sz="3600" dirty="0"/>
              <a:t> </a:t>
            </a:r>
            <a:r>
              <a:rPr lang="cs-CZ" sz="3600" dirty="0">
                <a:latin typeface="Calibri"/>
                <a:cs typeface="Calibri"/>
              </a:rPr>
              <a:t>→ NH</a:t>
            </a:r>
            <a:r>
              <a:rPr lang="cs-CZ" sz="3600" baseline="-25000" dirty="0">
                <a:latin typeface="Calibri"/>
                <a:cs typeface="Calibri"/>
              </a:rPr>
              <a:t>3</a:t>
            </a:r>
            <a:r>
              <a:rPr lang="cs-CZ" sz="3600" dirty="0">
                <a:latin typeface="Calibri"/>
                <a:cs typeface="Calibri"/>
              </a:rPr>
              <a:t> (</a:t>
            </a:r>
            <a:r>
              <a:rPr lang="el-GR" sz="3600" dirty="0">
                <a:latin typeface="Calibri"/>
                <a:cs typeface="Calibri"/>
              </a:rPr>
              <a:t>Δ</a:t>
            </a:r>
            <a:r>
              <a:rPr lang="cs-CZ" sz="3600" dirty="0">
                <a:latin typeface="Calibri"/>
                <a:cs typeface="Calibri"/>
              </a:rPr>
              <a:t>H</a:t>
            </a:r>
            <a:r>
              <a:rPr lang="cs-CZ" sz="3600" baseline="-25000" dirty="0">
                <a:latin typeface="Calibri"/>
                <a:cs typeface="Calibri"/>
              </a:rPr>
              <a:t>298</a:t>
            </a:r>
            <a:r>
              <a:rPr lang="cs-CZ" sz="3600" dirty="0">
                <a:latin typeface="Calibri"/>
                <a:cs typeface="Calibri"/>
              </a:rPr>
              <a:t> = –46.22 kJ mol</a:t>
            </a:r>
            <a:r>
              <a:rPr lang="cs-CZ" sz="3600" baseline="30000" dirty="0">
                <a:latin typeface="Calibri"/>
                <a:cs typeface="Calibri"/>
              </a:rPr>
              <a:t>–1</a:t>
            </a:r>
            <a:r>
              <a:rPr lang="cs-CZ" sz="3600" dirty="0">
                <a:latin typeface="Calibri"/>
                <a:cs typeface="Calibri"/>
              </a:rPr>
              <a:t>)</a:t>
            </a:r>
            <a:endParaRPr lang="cs-CZ" sz="3600" dirty="0"/>
          </a:p>
        </p:txBody>
      </p:sp>
      <p:sp>
        <p:nvSpPr>
          <p:cNvPr id="3" name="Rectangle 2"/>
          <p:cNvSpPr/>
          <p:nvPr/>
        </p:nvSpPr>
        <p:spPr>
          <a:xfrm>
            <a:off x="6012160" y="1124744"/>
            <a:ext cx="1944216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180"/>
            <a:ext cx="6721853" cy="432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7504" y="6381328"/>
            <a:ext cx="8472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Reactions at surfaces: From atoms to complexity; Noble prize lecture 2007; Gerhardt Ertl</a:t>
            </a:r>
          </a:p>
        </p:txBody>
      </p:sp>
    </p:spTree>
    <p:extLst>
      <p:ext uri="{BB962C8B-B14F-4D97-AF65-F5344CB8AC3E}">
        <p14:creationId xmlns:p14="http://schemas.microsoft.com/office/powerpoint/2010/main" val="1582424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Haber-Bosch synthesis of ammonia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Temperature: a </a:t>
            </a:r>
            <a:r>
              <a:rPr lang="cs-CZ" sz="2400" b="1" dirty="0"/>
              <a:t>compromise</a:t>
            </a:r>
            <a:r>
              <a:rPr lang="cs-CZ" sz="2400" dirty="0"/>
              <a:t> between thermodynamics (exothermic rxn) and kinetics (low rxn rates at low temperatures)</a:t>
            </a:r>
          </a:p>
          <a:p>
            <a:r>
              <a:rPr lang="cs-CZ" sz="2400" dirty="0"/>
              <a:t>Pressure: a </a:t>
            </a:r>
            <a:r>
              <a:rPr lang="cs-CZ" sz="2400" b="1" dirty="0"/>
              <a:t>compromise</a:t>
            </a:r>
            <a:r>
              <a:rPr lang="cs-CZ" sz="2400" dirty="0"/>
              <a:t> between thermodynamics (Le Chatelier‘s principle) and costs (high pressure reactors)</a:t>
            </a:r>
          </a:p>
        </p:txBody>
      </p:sp>
      <p:pic>
        <p:nvPicPr>
          <p:cNvPr id="4" name="Picture 2" descr="https://www.chemguide.co.uk/physical/equilibria/haberflow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484" y="3789040"/>
            <a:ext cx="375285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641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Haber-Bosch synthesis of ammonia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„Low“ temperature – exothermic rxn</a:t>
            </a:r>
          </a:p>
          <a:p>
            <a:r>
              <a:rPr lang="cs-CZ" sz="2400" dirty="0"/>
              <a:t>High pressure – no. of molecules in gas phase decreases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80928"/>
            <a:ext cx="5500067" cy="3921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5461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Haber-Bosch synthesis of ammonia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10000"/>
          </a:bodyPr>
          <a:lstStyle/>
          <a:p>
            <a:r>
              <a:rPr lang="cs-CZ" sz="2600" dirty="0"/>
              <a:t>Catalyst?</a:t>
            </a:r>
          </a:p>
          <a:p>
            <a:pPr lvl="1"/>
            <a:r>
              <a:rPr lang="cs-CZ" sz="2600" dirty="0"/>
              <a:t>Early 1800s: ammonia </a:t>
            </a:r>
            <a:r>
              <a:rPr lang="cs-CZ" sz="2600" b="1" dirty="0"/>
              <a:t>decomposition</a:t>
            </a:r>
            <a:r>
              <a:rPr lang="cs-CZ" sz="2600" dirty="0"/>
              <a:t> over Fe and other metals is known</a:t>
            </a:r>
          </a:p>
          <a:p>
            <a:pPr lvl="1"/>
            <a:r>
              <a:rPr lang="cs-CZ" sz="2600" dirty="0"/>
              <a:t>1908, Haber: reaction of hydrogen with nitrogen over catalyts based on Os and U (500 °C, 150–200 atm)</a:t>
            </a:r>
          </a:p>
          <a:p>
            <a:pPr lvl="1"/>
            <a:r>
              <a:rPr lang="cs-CZ" sz="2600" dirty="0"/>
              <a:t>1908–1922, Bosch and Mittasch (BASF): 2500 different catalyst formulations (almost all elements of PT tried), 6500 runs (already in 1911), finished in 1922 after a total of 22 000 tests (trial-and-error)</a:t>
            </a:r>
          </a:p>
          <a:p>
            <a:pPr lvl="1"/>
            <a:r>
              <a:rPr lang="cs-CZ" sz="2600" dirty="0"/>
              <a:t>Serendipity: Gallivare magnetite from Sweden (naturally containing K, Ca, and Al as impurities) used as catalyst with excellent results</a:t>
            </a:r>
          </a:p>
          <a:p>
            <a:pPr lvl="1"/>
            <a:r>
              <a:rPr lang="cs-CZ" sz="2600" dirty="0"/>
              <a:t>1913, BASF: first ammonia production plant, catalyst = „promoted“ Fe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3476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3480</TotalTime>
  <Words>1505</Words>
  <Application>Microsoft Office PowerPoint</Application>
  <PresentationFormat>Předvádění na obrazovce (4:3)</PresentationFormat>
  <Paragraphs>213</Paragraphs>
  <Slides>37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0" baseType="lpstr">
      <vt:lpstr>Arial</vt:lpstr>
      <vt:lpstr>Calibri</vt:lpstr>
      <vt:lpstr>Office Theme</vt:lpstr>
      <vt:lpstr>Heterogeneous catalysis</vt:lpstr>
      <vt:lpstr>Haber-Bosch synthesis of ammonia</vt:lpstr>
      <vt:lpstr>Prezentace aplikace PowerPoint</vt:lpstr>
      <vt:lpstr>Prezentace aplikace PowerPoint</vt:lpstr>
      <vt:lpstr>0.5 N2 + 1.5 H2 → NH3 (ΔH298 = –46.22 kJ mol–1)</vt:lpstr>
      <vt:lpstr>0.5 N2 + 1.5 H2 → NH3 (ΔH298 = –46.22 kJ mol–1)</vt:lpstr>
      <vt:lpstr>Haber-Bosch synthesis of ammonia</vt:lpstr>
      <vt:lpstr>Haber-Bosch synthesis of ammonia</vt:lpstr>
      <vt:lpstr>Haber-Bosch synthesis of ammonia</vt:lpstr>
      <vt:lpstr>Haber-Bosch synthesis of ammonia</vt:lpstr>
      <vt:lpstr>Haber-Bosch synthesis of ammonia</vt:lpstr>
      <vt:lpstr>Haber-Bosch synthesis of ammonia</vt:lpstr>
      <vt:lpstr>Haber-Bosch synthesis of ammonia</vt:lpstr>
      <vt:lpstr>Haber-Bosch synthesis of ammonia</vt:lpstr>
      <vt:lpstr>Haber-Bosch synthesis of ammonia</vt:lpstr>
      <vt:lpstr>Haber-Bosch synthesis of ammonia</vt:lpstr>
      <vt:lpstr>Haber-Bosch synthesis of ammonia</vt:lpstr>
      <vt:lpstr>Prezentace aplikace PowerPoint</vt:lpstr>
      <vt:lpstr>Haber-Bosch synthesis of ammonia</vt:lpstr>
      <vt:lpstr>Haber-Bosch synthesis of ammonia</vt:lpstr>
      <vt:lpstr>Haber-Bosch synthesis of ammonia</vt:lpstr>
      <vt:lpstr>Haber-Bosch synthesis of ammonia</vt:lpstr>
      <vt:lpstr>Haber-Bosch synthesis of ammonia</vt:lpstr>
      <vt:lpstr>Haber-Bosch synthesis of ammonia</vt:lpstr>
      <vt:lpstr>Haber-Bosch synthesis of ammonia</vt:lpstr>
      <vt:lpstr>Haber-Bosch synthesis of ammonia</vt:lpstr>
      <vt:lpstr>Haber-Bosch synthesis of ammonia</vt:lpstr>
      <vt:lpstr>Haber-Bosch synthesis of ammonia</vt:lpstr>
      <vt:lpstr>Haber-Bosch synthesis of ammonia</vt:lpstr>
      <vt:lpstr>Haber-Bosch synthesis of ammonia</vt:lpstr>
      <vt:lpstr>Haber-Bosch synthesis of ammonia</vt:lpstr>
      <vt:lpstr>Haber-Bosch synthesis of ammonia</vt:lpstr>
      <vt:lpstr>Haber-Bosch synthesis of ammonia</vt:lpstr>
      <vt:lpstr>Haber-Bosch synthesis of ammonia</vt:lpstr>
      <vt:lpstr>Haber-Bosch synthesis of ammonia</vt:lpstr>
      <vt:lpstr>Electrocatalytic NH3 synthesis</vt:lpstr>
      <vt:lpstr>Enzymatic N2 fixation and its transformation to NH3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Heterogeneous catalysis</dc:title>
  <dc:creator>ales.styskalik</dc:creator>
  <cp:lastModifiedBy>Aleš Stýskalík</cp:lastModifiedBy>
  <cp:revision>192</cp:revision>
  <dcterms:created xsi:type="dcterms:W3CDTF">2020-01-24T05:31:35Z</dcterms:created>
  <dcterms:modified xsi:type="dcterms:W3CDTF">2021-11-23T15:40:34Z</dcterms:modified>
</cp:coreProperties>
</file>