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08" r:id="rId3"/>
    <p:sldId id="284" r:id="rId4"/>
    <p:sldId id="285" r:id="rId5"/>
    <p:sldId id="309" r:id="rId6"/>
    <p:sldId id="310" r:id="rId7"/>
    <p:sldId id="317" r:id="rId8"/>
    <p:sldId id="286" r:id="rId9"/>
    <p:sldId id="311" r:id="rId10"/>
    <p:sldId id="274" r:id="rId11"/>
    <p:sldId id="312" r:id="rId12"/>
    <p:sldId id="267" r:id="rId13"/>
    <p:sldId id="316" r:id="rId14"/>
    <p:sldId id="276" r:id="rId15"/>
    <p:sldId id="313" r:id="rId16"/>
    <p:sldId id="318" r:id="rId17"/>
    <p:sldId id="319" r:id="rId18"/>
    <p:sldId id="315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8A227-5FE6-4BEA-A332-76FCDBC7ADFD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33D4A-37A9-4D88-A329-F4948B9A61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124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89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29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37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65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38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01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39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92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95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56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08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21457-77D4-4C2A-9A3F-ED9D03A8775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606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Heterogeneous catalysis (C9981)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Pitfalls of Catalysis Manuscripts Submitted to Chemistry of Materials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6515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Diffusional limitation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Gradient of reactant concentration in</a:t>
            </a:r>
          </a:p>
          <a:p>
            <a:pPr lvl="1"/>
            <a:r>
              <a:rPr lang="cs-CZ" sz="2400" dirty="0"/>
              <a:t>Fluid film of particle (External diffusion)</a:t>
            </a:r>
          </a:p>
          <a:p>
            <a:pPr lvl="1"/>
            <a:r>
              <a:rPr lang="cs-CZ" sz="2400" dirty="0"/>
              <a:t>Inside the pore (Internal diffusion)</a:t>
            </a:r>
          </a:p>
          <a:p>
            <a:pPr lvl="1"/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108" y="3155776"/>
            <a:ext cx="39243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346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591A01-752A-4C28-BD02-76B8FE473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pitfalls - 4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6FC180-BD60-43B7-B1FD-F9F662B17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/>
              <a:t>Neglect of mass transfer (diffusional) limitations</a:t>
            </a:r>
          </a:p>
          <a:p>
            <a:pPr lvl="1"/>
            <a:r>
              <a:rPr lang="en-US" sz="2400" dirty="0"/>
              <a:t>External (film) + Internal (pore) diffusion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4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46672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Rate determining step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solidFill>
                  <a:srgbClr val="002060"/>
                </a:solidFill>
              </a:rPr>
              <a:t>High temperature</a:t>
            </a:r>
          </a:p>
          <a:p>
            <a:pPr lvl="1"/>
            <a:r>
              <a:rPr lang="cs-CZ" sz="2400" dirty="0"/>
              <a:t>The chemical reaction is fast</a:t>
            </a:r>
          </a:p>
          <a:p>
            <a:pPr lvl="1"/>
            <a:r>
              <a:rPr lang="cs-CZ" sz="2400" dirty="0"/>
              <a:t>There is no time for </a:t>
            </a:r>
            <a:r>
              <a:rPr lang="cs-CZ" sz="2400" b="1" dirty="0"/>
              <a:t>internal diffusion</a:t>
            </a:r>
            <a:r>
              <a:rPr lang="cs-CZ" sz="2400" dirty="0"/>
              <a:t> to take place, only external surface employed in catalysis</a:t>
            </a:r>
          </a:p>
          <a:p>
            <a:pPr lvl="1"/>
            <a:r>
              <a:rPr lang="cs-CZ" sz="2400" dirty="0"/>
              <a:t>Diffusional steps </a:t>
            </a:r>
            <a:br>
              <a:rPr lang="cs-CZ" sz="2400" dirty="0"/>
            </a:br>
            <a:r>
              <a:rPr lang="cs-CZ" sz="2400" dirty="0"/>
              <a:t>are limiting</a:t>
            </a:r>
          </a:p>
          <a:p>
            <a:pPr lvl="1"/>
            <a:r>
              <a:rPr lang="cs-CZ" sz="2400" dirty="0"/>
              <a:t>E</a:t>
            </a:r>
            <a:r>
              <a:rPr lang="cs-CZ" sz="2400" baseline="-25000" dirty="0"/>
              <a:t>app</a:t>
            </a:r>
            <a:r>
              <a:rPr lang="cs-CZ" sz="2400" dirty="0"/>
              <a:t> = E</a:t>
            </a:r>
            <a:r>
              <a:rPr lang="cs-CZ" sz="2400" baseline="-25000" dirty="0"/>
              <a:t>a</a:t>
            </a:r>
            <a:r>
              <a:rPr lang="cs-CZ" sz="2400" dirty="0"/>
              <a:t> of the diffusion</a:t>
            </a:r>
            <a:br>
              <a:rPr lang="cs-CZ" sz="2400" dirty="0"/>
            </a:br>
            <a:r>
              <a:rPr lang="cs-CZ" sz="2400" dirty="0"/>
              <a:t>in the fluid film </a:t>
            </a:r>
            <a:br>
              <a:rPr lang="cs-CZ" sz="2400" dirty="0"/>
            </a:br>
            <a:r>
              <a:rPr lang="cs-CZ" sz="2400" dirty="0"/>
              <a:t>(</a:t>
            </a:r>
            <a:r>
              <a:rPr lang="cs-CZ" sz="2400" b="1" dirty="0"/>
              <a:t>external diffusion</a:t>
            </a:r>
            <a:r>
              <a:rPr lang="cs-CZ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2487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591A01-752A-4C28-BD02-76B8FE473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pitfalls - 4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6FC180-BD60-43B7-B1FD-F9F662B17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/>
              <a:t>Neglect of mass transfer (diffusional) limitations</a:t>
            </a:r>
          </a:p>
          <a:p>
            <a:pPr lvl="1"/>
            <a:r>
              <a:rPr lang="en-US" sz="2400" dirty="0"/>
              <a:t>Batch, both diffusions: stirring rates</a:t>
            </a:r>
          </a:p>
          <a:p>
            <a:pPr lvl="1"/>
            <a:r>
              <a:rPr lang="en-US" sz="2400" dirty="0"/>
              <a:t>Continuous flow, external diffusion: </a:t>
            </a:r>
          </a:p>
          <a:p>
            <a:pPr lvl="1"/>
            <a:r>
              <a:rPr lang="en-US" sz="2400" dirty="0"/>
              <a:t>Continuous flow, internal diffusion: particle size, pore volume, pore size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57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Diffusional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/>
              <a:t>Internal diffusional limitations always present to some extent</a:t>
            </a:r>
          </a:p>
          <a:p>
            <a:pPr lvl="1"/>
            <a:r>
              <a:rPr lang="cs-CZ" sz="2400" dirty="0"/>
              <a:t>We can diminish them </a:t>
            </a:r>
            <a:r>
              <a:rPr lang="cs-CZ" sz="2400" b="1" dirty="0"/>
              <a:t>at the time of catalyst preparation</a:t>
            </a:r>
            <a:r>
              <a:rPr lang="cs-CZ" sz="2400" dirty="0"/>
              <a:t> (pore volume, pore diameter, size of catalysts </a:t>
            </a:r>
            <a:r>
              <a:rPr lang="cs-CZ" sz="2400" dirty="0" err="1"/>
              <a:t>grains</a:t>
            </a:r>
            <a:r>
              <a:rPr lang="cs-CZ" sz="2400" dirty="0"/>
              <a:t>)</a:t>
            </a:r>
            <a:endParaRPr lang="en-US" sz="2400" dirty="0"/>
          </a:p>
          <a:p>
            <a:pPr lvl="1"/>
            <a:r>
              <a:rPr lang="en-US" sz="2400" dirty="0"/>
              <a:t>Good practice is to compare a series of catalysts with similar pore volume, pore diameter, and size of catalysts grains</a:t>
            </a:r>
            <a:endParaRPr lang="cs-CZ" sz="2400" dirty="0"/>
          </a:p>
          <a:p>
            <a:r>
              <a:rPr lang="cs-CZ" sz="2800" dirty="0"/>
              <a:t>External can be </a:t>
            </a:r>
            <a:r>
              <a:rPr lang="cs-CZ" sz="2800" dirty="0" err="1"/>
              <a:t>avoided</a:t>
            </a:r>
            <a:r>
              <a:rPr lang="cs-CZ" sz="2800" dirty="0"/>
              <a:t> </a:t>
            </a:r>
            <a:br>
              <a:rPr lang="en-US" sz="2800" dirty="0"/>
            </a:br>
            <a:r>
              <a:rPr lang="cs-CZ" sz="2800" b="1" dirty="0" err="1"/>
              <a:t>at</a:t>
            </a:r>
            <a:r>
              <a:rPr lang="cs-CZ" sz="2800" b="1" dirty="0"/>
              <a:t> the time of </a:t>
            </a:r>
            <a:r>
              <a:rPr lang="cs-CZ" sz="2800" b="1" dirty="0" err="1"/>
              <a:t>catalytic</a:t>
            </a:r>
            <a:r>
              <a:rPr lang="cs-CZ" sz="2800" b="1" dirty="0"/>
              <a:t> </a:t>
            </a:r>
            <a:br>
              <a:rPr lang="en-US" sz="2800" b="1" dirty="0"/>
            </a:br>
            <a:r>
              <a:rPr lang="cs-CZ" sz="2800" b="1" dirty="0" err="1"/>
              <a:t>reaction</a:t>
            </a:r>
            <a:endParaRPr lang="cs-CZ" sz="2800" b="1" dirty="0"/>
          </a:p>
          <a:p>
            <a:pPr lvl="1"/>
            <a:r>
              <a:rPr lang="cs-CZ" sz="2400" dirty="0"/>
              <a:t>Linear velocity of vector </a:t>
            </a:r>
            <a:r>
              <a:rPr lang="cs-CZ" sz="2400" dirty="0" err="1"/>
              <a:t>gas</a:t>
            </a:r>
            <a:r>
              <a:rPr lang="cs-CZ" sz="2400" dirty="0"/>
              <a:t>,…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7D1426-26A2-4AF4-88DB-A502CE6A0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510" y="3921955"/>
            <a:ext cx="4086994" cy="289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743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591A01-752A-4C28-BD02-76B8FE473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pitfalls - 5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6FC180-BD60-43B7-B1FD-F9F662B17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/>
              <a:t>Failure to study the catalysts after reaction</a:t>
            </a:r>
          </a:p>
          <a:p>
            <a:pPr lvl="1"/>
            <a:r>
              <a:rPr lang="en-US" sz="2400" dirty="0"/>
              <a:t>Catalysts can change dramatically during catalytic reactions</a:t>
            </a:r>
          </a:p>
          <a:p>
            <a:pPr lvl="1"/>
            <a:r>
              <a:rPr lang="en-US" sz="2400" dirty="0"/>
              <a:t>Sintering, coking, pore collapse, poisoning,…</a:t>
            </a:r>
          </a:p>
          <a:p>
            <a:pPr lvl="1"/>
            <a:r>
              <a:rPr lang="en-US" sz="2400" dirty="0"/>
              <a:t>It is not correct to justify the differences between the catalysts only based on the characterization of the starting material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62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591A01-752A-4C28-BD02-76B8FE473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pitfalls - 5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6FC180-BD60-43B7-B1FD-F9F662B17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/>
              <a:t>Failure to study the catalysts after reaction</a:t>
            </a:r>
          </a:p>
          <a:p>
            <a:pPr lvl="1"/>
            <a:r>
              <a:rPr lang="en-US" sz="2400" dirty="0"/>
              <a:t>Catalysts can change dramatically during catalytic reactions</a:t>
            </a:r>
          </a:p>
          <a:p>
            <a:pPr lvl="1"/>
            <a:r>
              <a:rPr lang="en-US" sz="2400" dirty="0"/>
              <a:t>Coking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2" descr="Catalysts | Free Full-Text | Catalyst Stability—Bottleneck of Efficient  Catalytic Pyrolysis | HTML">
            <a:extLst>
              <a:ext uri="{FF2B5EF4-FFF2-40B4-BE49-F238E27FC236}">
                <a16:creationId xmlns:a16="http://schemas.microsoft.com/office/drawing/2014/main" id="{E3D78F0E-DB6E-4F2F-8411-0B908444E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5184257" cy="329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254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591A01-752A-4C28-BD02-76B8FE473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pitfalls - 5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6FC180-BD60-43B7-B1FD-F9F662B17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/>
              <a:t>Failure to study the catalysts after reaction</a:t>
            </a:r>
          </a:p>
          <a:p>
            <a:pPr lvl="1"/>
            <a:r>
              <a:rPr lang="en-US" sz="2400" dirty="0"/>
              <a:t>Catalysts can change dramatically during catalytic reactions</a:t>
            </a:r>
          </a:p>
          <a:p>
            <a:pPr lvl="1"/>
            <a:r>
              <a:rPr lang="en-US" sz="2400" dirty="0"/>
              <a:t>Sintering</a:t>
            </a:r>
            <a:endParaRPr lang="en-US" dirty="0"/>
          </a:p>
          <a:p>
            <a:endParaRPr lang="en-US" dirty="0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C911088B-AEAD-491C-91B3-9A5E002D88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676123"/>
            <a:ext cx="2963987" cy="2963987"/>
          </a:xfrm>
          <a:prstGeom prst="rect">
            <a:avLst/>
          </a:prstGeom>
        </p:spPr>
      </p:pic>
      <p:pic>
        <p:nvPicPr>
          <p:cNvPr id="6" name="Obrázek 5" descr="Obsah obrázku text, silnice, exteriér&#10;&#10;Popis byl vytvořen automaticky">
            <a:extLst>
              <a:ext uri="{FF2B5EF4-FFF2-40B4-BE49-F238E27FC236}">
                <a16:creationId xmlns:a16="http://schemas.microsoft.com/office/drawing/2014/main" id="{1B663C4D-BE5B-4CA0-B93C-BB684D7D4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705372"/>
            <a:ext cx="2963988" cy="2963988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D91F9EBE-D199-4DF8-97C8-9A331AC42DBB}"/>
              </a:ext>
            </a:extLst>
          </p:cNvPr>
          <p:cNvCxnSpPr>
            <a:cxnSpLocks/>
          </p:cNvCxnSpPr>
          <p:nvPr/>
        </p:nvCxnSpPr>
        <p:spPr>
          <a:xfrm>
            <a:off x="4299742" y="5217541"/>
            <a:ext cx="68560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D2D87C13-DA44-4B7B-9F34-9862C4C94CD4}"/>
              </a:ext>
            </a:extLst>
          </p:cNvPr>
          <p:cNvSpPr txBox="1"/>
          <p:nvPr/>
        </p:nvSpPr>
        <p:spPr>
          <a:xfrm>
            <a:off x="1403648" y="3243707"/>
            <a:ext cx="163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Before</a:t>
            </a:r>
            <a:r>
              <a:rPr lang="en-US" sz="2400" dirty="0"/>
              <a:t> </a:t>
            </a:r>
            <a:r>
              <a:rPr lang="en-US" sz="2400" dirty="0" err="1"/>
              <a:t>cata</a:t>
            </a:r>
            <a:r>
              <a:rPr lang="cs-CZ" dirty="0"/>
              <a:t> </a:t>
            </a:r>
            <a:endParaRPr lang="en-GB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2954DD8-BB6B-4D14-8D4F-D56C535B3289}"/>
              </a:ext>
            </a:extLst>
          </p:cNvPr>
          <p:cNvSpPr txBox="1"/>
          <p:nvPr/>
        </p:nvSpPr>
        <p:spPr>
          <a:xfrm>
            <a:off x="6372200" y="3214458"/>
            <a:ext cx="1722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After</a:t>
            </a:r>
            <a:r>
              <a:rPr lang="en-US" sz="2400" dirty="0"/>
              <a:t> </a:t>
            </a:r>
            <a:r>
              <a:rPr lang="en-US" sz="2400" dirty="0" err="1"/>
              <a:t>cata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601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591A01-752A-4C28-BD02-76B8FE473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pitfalls - 6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6FC180-BD60-43B7-B1FD-F9F662B17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/>
              <a:t>Failure to consider differences in surface area of catalysts</a:t>
            </a:r>
          </a:p>
          <a:p>
            <a:pPr lvl="1"/>
            <a:r>
              <a:rPr lang="en-US" sz="2400" dirty="0"/>
              <a:t>Catalytic activity scales with number of active sites</a:t>
            </a:r>
          </a:p>
          <a:p>
            <a:pPr lvl="1"/>
            <a:r>
              <a:rPr lang="en-US" sz="2400" dirty="0"/>
              <a:t>Common sense: Number of active sites scales with the surface area</a:t>
            </a:r>
          </a:p>
          <a:p>
            <a:pPr lvl="1"/>
            <a:r>
              <a:rPr lang="en-US" sz="2400" dirty="0"/>
              <a:t>Compare the activity of catalysts per m</a:t>
            </a:r>
            <a:r>
              <a:rPr lang="en-US" sz="2400" baseline="30000" dirty="0"/>
              <a:t>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97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E288FB-E22F-4A62-B612-B685E0B6D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9A3EC7-193F-46F5-8DD7-F31D05870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547D6C-9E1D-404B-870D-C7B6D8AA5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8474299" cy="204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19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Active site/catalyst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Turn-over frequency</a:t>
            </a:r>
            <a:r>
              <a:rPr lang="cs-CZ" sz="2800" dirty="0"/>
              <a:t> (TOF; [s</a:t>
            </a:r>
            <a:r>
              <a:rPr lang="cs-CZ" sz="2800" baseline="30000" dirty="0"/>
              <a:t>–1</a:t>
            </a:r>
            <a:r>
              <a:rPr lang="cs-CZ" sz="2800" dirty="0"/>
              <a:t>])</a:t>
            </a:r>
            <a:br>
              <a:rPr lang="cs-CZ" sz="2800" dirty="0"/>
            </a:br>
            <a:r>
              <a:rPr lang="cs-CZ" sz="2800" dirty="0"/>
              <a:t>= number of catalytic cycles performed by </a:t>
            </a:r>
            <a:r>
              <a:rPr lang="cs-CZ" sz="2800" b="1" dirty="0"/>
              <a:t>1 active site</a:t>
            </a:r>
            <a:r>
              <a:rPr lang="cs-CZ" sz="2800" dirty="0"/>
              <a:t> per time unit</a:t>
            </a:r>
          </a:p>
          <a:p>
            <a:r>
              <a:rPr lang="cs-CZ" sz="2800" b="1" dirty="0">
                <a:solidFill>
                  <a:srgbClr val="00B050"/>
                </a:solidFill>
              </a:rPr>
              <a:t>Precise numbers for homogeneous and enzymatic catalysis</a:t>
            </a:r>
            <a:endParaRPr lang="cs-CZ" sz="2800" dirty="0"/>
          </a:p>
          <a:p>
            <a:r>
              <a:rPr lang="cs-CZ" sz="2800" b="1" dirty="0">
                <a:solidFill>
                  <a:srgbClr val="FF0000"/>
                </a:solidFill>
              </a:rPr>
              <a:t> Numbers for heterogeneous catalysis???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07704" y="4406255"/>
            <a:ext cx="6336704" cy="2191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/>
              <a:t>		TOF [s</a:t>
            </a:r>
            <a:r>
              <a:rPr lang="cs-CZ" sz="2400" baseline="30000" dirty="0"/>
              <a:t>–1</a:t>
            </a:r>
            <a:r>
              <a:rPr lang="cs-CZ" sz="2400" dirty="0"/>
              <a:t>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Hetero: 	~1–100 s</a:t>
            </a:r>
            <a:r>
              <a:rPr lang="cs-CZ" sz="2400" baseline="30000" dirty="0"/>
              <a:t>–1</a:t>
            </a:r>
          </a:p>
          <a:p>
            <a:pPr marL="0" indent="0">
              <a:buNone/>
            </a:pPr>
            <a:r>
              <a:rPr lang="cs-CZ" sz="2400" dirty="0"/>
              <a:t>Homo: 		~10–1000 s</a:t>
            </a:r>
            <a:r>
              <a:rPr lang="cs-CZ" sz="2400" baseline="30000" dirty="0"/>
              <a:t>–1</a:t>
            </a:r>
          </a:p>
          <a:p>
            <a:pPr marL="0" indent="0">
              <a:buNone/>
            </a:pPr>
            <a:r>
              <a:rPr lang="cs-CZ" sz="2400" dirty="0"/>
              <a:t>Enzymes: 	~10000–1000000 s</a:t>
            </a:r>
            <a:r>
              <a:rPr lang="cs-CZ" sz="2400" baseline="30000" dirty="0"/>
              <a:t>–1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8"/>
          <a:stretch/>
        </p:blipFill>
        <p:spPr bwMode="auto">
          <a:xfrm>
            <a:off x="9575" y="6200775"/>
            <a:ext cx="4048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007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Active site/catalyst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Turn-over number</a:t>
            </a:r>
            <a:r>
              <a:rPr lang="cs-CZ" sz="2800" dirty="0"/>
              <a:t> (TON; [-])</a:t>
            </a:r>
            <a:br>
              <a:rPr lang="cs-CZ" sz="2800" dirty="0"/>
            </a:br>
            <a:r>
              <a:rPr lang="cs-CZ" sz="2800" dirty="0"/>
              <a:t>= number of catalytic cycles performed by </a:t>
            </a:r>
            <a:r>
              <a:rPr lang="cs-CZ" sz="2800" b="1" dirty="0"/>
              <a:t>1 active site</a:t>
            </a:r>
            <a:r>
              <a:rPr lang="cs-CZ" sz="2800" dirty="0"/>
              <a:t> before deactivation (~lifetime)</a:t>
            </a:r>
          </a:p>
          <a:p>
            <a:r>
              <a:rPr lang="cs-CZ" sz="2800" b="1" dirty="0">
                <a:solidFill>
                  <a:srgbClr val="00B050"/>
                </a:solidFill>
              </a:rPr>
              <a:t>Precise numbers for homogeneous and enzymatic catalysis</a:t>
            </a:r>
            <a:endParaRPr lang="cs-CZ" sz="2800" dirty="0"/>
          </a:p>
          <a:p>
            <a:r>
              <a:rPr lang="cs-CZ" sz="2800" b="1" dirty="0">
                <a:solidFill>
                  <a:srgbClr val="FF0000"/>
                </a:solidFill>
              </a:rPr>
              <a:t> Numbers for heterogeneous catalysis???</a:t>
            </a:r>
          </a:p>
        </p:txBody>
      </p:sp>
    </p:spTree>
    <p:extLst>
      <p:ext uri="{BB962C8B-B14F-4D97-AF65-F5344CB8AC3E}">
        <p14:creationId xmlns:p14="http://schemas.microsoft.com/office/powerpoint/2010/main" val="4128521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591A01-752A-4C28-BD02-76B8FE473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pitfalls - 1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6FC180-BD60-43B7-B1FD-F9F662B17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/>
              <a:t>Improper calculation of turnover frequencies (TOFs)</a:t>
            </a:r>
          </a:p>
          <a:p>
            <a:pPr lvl="1"/>
            <a:r>
              <a:rPr lang="en-US" sz="2400" dirty="0"/>
              <a:t>Low conversion, early stage of the </a:t>
            </a:r>
            <a:r>
              <a:rPr lang="en-US" sz="2400" dirty="0" err="1"/>
              <a:t>rxn</a:t>
            </a:r>
            <a:endParaRPr lang="en-US" sz="2400" dirty="0"/>
          </a:p>
          <a:p>
            <a:pPr lvl="1"/>
            <a:r>
              <a:rPr lang="en-US" sz="2400" dirty="0"/>
              <a:t>Valid only for specific reactant </a:t>
            </a:r>
            <a:r>
              <a:rPr lang="en-US" sz="2400" dirty="0" err="1"/>
              <a:t>concetration</a:t>
            </a:r>
            <a:endParaRPr lang="en-US" sz="2400" dirty="0"/>
          </a:p>
          <a:p>
            <a:pPr lvl="1"/>
            <a:endParaRPr lang="en-US" dirty="0"/>
          </a:p>
          <a:p>
            <a:r>
              <a:rPr lang="en-US" dirty="0"/>
              <a:t>Improper calculation of turnover numbers (TONs)</a:t>
            </a:r>
          </a:p>
          <a:p>
            <a:pPr lvl="1"/>
            <a:r>
              <a:rPr lang="en-US" sz="2400" dirty="0"/>
              <a:t>A measure of catalyst’s stability</a:t>
            </a:r>
          </a:p>
          <a:p>
            <a:pPr lvl="1"/>
            <a:r>
              <a:rPr lang="en-US" sz="2400" dirty="0"/>
              <a:t>Accurate determination requires measurements until the catalyst’s activity is completely lost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22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591A01-752A-4C28-BD02-76B8FE473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pitfalls - 2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6FC180-BD60-43B7-B1FD-F9F662B17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/>
              <a:t>Deactivation studies at full/equilibrium conversion</a:t>
            </a:r>
          </a:p>
          <a:p>
            <a:pPr lvl="1"/>
            <a:r>
              <a:rPr lang="en-US" sz="2400" dirty="0"/>
              <a:t>Batch vs. continuous flow</a:t>
            </a:r>
          </a:p>
          <a:p>
            <a:pPr lvl="1"/>
            <a:r>
              <a:rPr lang="en-US" sz="2400" dirty="0"/>
              <a:t>The available amount of reagents limit the conversion = the catalyst could be in fact more active</a:t>
            </a:r>
          </a:p>
          <a:p>
            <a:pPr lvl="1"/>
            <a:r>
              <a:rPr lang="en-US" sz="2400" dirty="0"/>
              <a:t>Deactivation should be studied at intermediate conversions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2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591A01-752A-4C28-BD02-76B8FE473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pitfalls - 2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6FC180-BD60-43B7-B1FD-F9F662B17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/>
              <a:t>Deactivation studies at full/equilibrium conversion</a:t>
            </a:r>
          </a:p>
          <a:p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D17AEB7-6492-44F9-97C5-880F27254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44" t="21304" r="51344" b="55072"/>
          <a:stretch/>
        </p:blipFill>
        <p:spPr>
          <a:xfrm>
            <a:off x="1763688" y="2639046"/>
            <a:ext cx="5256584" cy="421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35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Active site/catalyst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cs-CZ" sz="2800" b="1" dirty="0"/>
              <a:t>Selectivity </a:t>
            </a:r>
            <a:r>
              <a:rPr lang="cs-CZ" sz="2800" dirty="0"/>
              <a:t>is ability of catalyst to form one product from a pool of products (possibly many) </a:t>
            </a:r>
          </a:p>
          <a:p>
            <a:endParaRPr lang="cs-CZ" sz="2800" b="1" dirty="0"/>
          </a:p>
          <a:p>
            <a:endParaRPr lang="cs-CZ" sz="2800" b="1" dirty="0"/>
          </a:p>
          <a:p>
            <a:endParaRPr lang="cs-CZ" sz="2800" b="1" dirty="0"/>
          </a:p>
          <a:p>
            <a:endParaRPr lang="cs-CZ" sz="2800" b="1" dirty="0"/>
          </a:p>
          <a:p>
            <a:endParaRPr lang="cs-CZ" sz="2800" b="1" dirty="0"/>
          </a:p>
          <a:p>
            <a:r>
              <a:rPr lang="cs-CZ" sz="2800" b="1" dirty="0"/>
              <a:t>Selectivity</a:t>
            </a:r>
            <a:r>
              <a:rPr lang="cs-CZ" sz="2800" dirty="0"/>
              <a:t> (S; [%])</a:t>
            </a:r>
            <a:br>
              <a:rPr lang="cs-CZ" sz="2800" dirty="0"/>
            </a:br>
            <a:r>
              <a:rPr lang="cs-CZ" sz="2800" dirty="0"/>
              <a:t>= number of D molecules produced / R molecules converted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3"/>
          <a:stretch/>
        </p:blipFill>
        <p:spPr bwMode="auto">
          <a:xfrm>
            <a:off x="3933825" y="2564904"/>
            <a:ext cx="16604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195736" y="3484265"/>
            <a:ext cx="1800200" cy="5207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reactant </a:t>
            </a:r>
            <a:r>
              <a:rPr lang="cs-CZ" b="1" dirty="0"/>
              <a:t>R</a:t>
            </a:r>
            <a:endParaRPr lang="cs-CZ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473453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591A01-752A-4C28-BD02-76B8FE473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pitfalls - 3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6FC180-BD60-43B7-B1FD-F9F662B17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/>
              <a:t>Comparison of </a:t>
            </a:r>
            <a:r>
              <a:rPr lang="en-US" dirty="0" err="1"/>
              <a:t>selectivities</a:t>
            </a:r>
            <a:r>
              <a:rPr lang="en-US" dirty="0"/>
              <a:t> at different conversion levels</a:t>
            </a:r>
          </a:p>
          <a:p>
            <a:pPr lvl="1"/>
            <a:r>
              <a:rPr lang="en-US" sz="2400" dirty="0"/>
              <a:t>Selectivity does depend on conversion</a:t>
            </a:r>
          </a:p>
          <a:p>
            <a:pPr lvl="1"/>
            <a:r>
              <a:rPr lang="en-US" sz="2400" dirty="0"/>
              <a:t>A→B→C</a:t>
            </a:r>
          </a:p>
          <a:p>
            <a:pPr lvl="1"/>
            <a:r>
              <a:rPr lang="en-US" sz="2400" dirty="0"/>
              <a:t>Always compare at </a:t>
            </a:r>
            <a:r>
              <a:rPr lang="en-US" sz="2400" dirty="0" err="1"/>
              <a:t>isoconversion</a:t>
            </a:r>
            <a:endParaRPr lang="en-US" sz="2400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841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2389</TotalTime>
  <Words>629</Words>
  <Application>Microsoft Office PowerPoint</Application>
  <PresentationFormat>Předvádění na obrazovce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Heterogeneous catalysis (C9981)</vt:lpstr>
      <vt:lpstr>Prezentace aplikace PowerPoint</vt:lpstr>
      <vt:lpstr>Active site/catalyst evaluation</vt:lpstr>
      <vt:lpstr>Active site/catalyst evaluation</vt:lpstr>
      <vt:lpstr>Common pitfalls - 1</vt:lpstr>
      <vt:lpstr>Common pitfalls - 2</vt:lpstr>
      <vt:lpstr>Common pitfalls - 2</vt:lpstr>
      <vt:lpstr>Active site/catalyst evaluation</vt:lpstr>
      <vt:lpstr>Common pitfalls - 3</vt:lpstr>
      <vt:lpstr>Diffusional limitation</vt:lpstr>
      <vt:lpstr>Common pitfalls - 4</vt:lpstr>
      <vt:lpstr>Rate determining step</vt:lpstr>
      <vt:lpstr>Common pitfalls - 4</vt:lpstr>
      <vt:lpstr>Diffusional limitations</vt:lpstr>
      <vt:lpstr>Common pitfalls - 5</vt:lpstr>
      <vt:lpstr>Common pitfalls - 5</vt:lpstr>
      <vt:lpstr>Common pitfalls - 5</vt:lpstr>
      <vt:lpstr>Common pitfalls - 6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Heterogeneous catalysis (C9981)</dc:title>
  <dc:creator>ales.styskalik</dc:creator>
  <cp:lastModifiedBy>Aleš Stýskalík</cp:lastModifiedBy>
  <cp:revision>79</cp:revision>
  <dcterms:created xsi:type="dcterms:W3CDTF">2019-10-16T03:38:43Z</dcterms:created>
  <dcterms:modified xsi:type="dcterms:W3CDTF">2021-10-05T19:09:52Z</dcterms:modified>
</cp:coreProperties>
</file>