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4730" r:id="rId2"/>
    <p:sldMasterId id="2147484738" r:id="rId3"/>
    <p:sldMasterId id="2147484814" r:id="rId4"/>
    <p:sldMasterId id="2147486376" r:id="rId5"/>
    <p:sldMasterId id="2147486388" r:id="rId6"/>
    <p:sldMasterId id="2147486488" r:id="rId7"/>
    <p:sldMasterId id="2147488370" r:id="rId8"/>
    <p:sldMasterId id="2147488382" r:id="rId9"/>
    <p:sldMasterId id="2147488395" r:id="rId10"/>
  </p:sldMasterIdLst>
  <p:notesMasterIdLst>
    <p:notesMasterId r:id="rId66"/>
  </p:notesMasterIdLst>
  <p:handoutMasterIdLst>
    <p:handoutMasterId r:id="rId67"/>
  </p:handoutMasterIdLst>
  <p:sldIdLst>
    <p:sldId id="644" r:id="rId11"/>
    <p:sldId id="478" r:id="rId12"/>
    <p:sldId id="501" r:id="rId13"/>
    <p:sldId id="649" r:id="rId14"/>
    <p:sldId id="481" r:id="rId15"/>
    <p:sldId id="482" r:id="rId16"/>
    <p:sldId id="525" r:id="rId17"/>
    <p:sldId id="650" r:id="rId18"/>
    <p:sldId id="484" r:id="rId19"/>
    <p:sldId id="485" r:id="rId20"/>
    <p:sldId id="532" r:id="rId21"/>
    <p:sldId id="651" r:id="rId22"/>
    <p:sldId id="487" r:id="rId23"/>
    <p:sldId id="488" r:id="rId24"/>
    <p:sldId id="535" r:id="rId25"/>
    <p:sldId id="537" r:id="rId26"/>
    <p:sldId id="489" r:id="rId27"/>
    <p:sldId id="657" r:id="rId28"/>
    <p:sldId id="515" r:id="rId29"/>
    <p:sldId id="517" r:id="rId30"/>
    <p:sldId id="533" r:id="rId31"/>
    <p:sldId id="516" r:id="rId32"/>
    <p:sldId id="518" r:id="rId33"/>
    <p:sldId id="519" r:id="rId34"/>
    <p:sldId id="652" r:id="rId35"/>
    <p:sldId id="511" r:id="rId36"/>
    <p:sldId id="645" r:id="rId37"/>
    <p:sldId id="646" r:id="rId38"/>
    <p:sldId id="512" r:id="rId39"/>
    <p:sldId id="513" r:id="rId40"/>
    <p:sldId id="514" r:id="rId41"/>
    <p:sldId id="653" r:id="rId42"/>
    <p:sldId id="499" r:id="rId43"/>
    <p:sldId id="500" r:id="rId44"/>
    <p:sldId id="654" r:id="rId45"/>
    <p:sldId id="457" r:id="rId46"/>
    <p:sldId id="458" r:id="rId47"/>
    <p:sldId id="459" r:id="rId48"/>
    <p:sldId id="655" r:id="rId49"/>
    <p:sldId id="648" r:id="rId50"/>
    <p:sldId id="462" r:id="rId51"/>
    <p:sldId id="463" r:id="rId52"/>
    <p:sldId id="464" r:id="rId53"/>
    <p:sldId id="465" r:id="rId54"/>
    <p:sldId id="647" r:id="rId55"/>
    <p:sldId id="656" r:id="rId56"/>
    <p:sldId id="471" r:id="rId57"/>
    <p:sldId id="472" r:id="rId58"/>
    <p:sldId id="528" r:id="rId59"/>
    <p:sldId id="538" r:id="rId60"/>
    <p:sldId id="473" r:id="rId61"/>
    <p:sldId id="529" r:id="rId62"/>
    <p:sldId id="474" r:id="rId63"/>
    <p:sldId id="534" r:id="rId64"/>
    <p:sldId id="361" r:id="rId65"/>
  </p:sldIdLst>
  <p:sldSz cx="9144000" cy="6858000" type="screen4x3"/>
  <p:notesSz cx="7099300" cy="10234613"/>
  <p:custShowLst>
    <p:custShow name="kampus MU" id="0">
      <p:sldLst/>
    </p:custShow>
    <p:custShow name="Kampus vut" id="1">
      <p:sldLst/>
    </p:custShow>
    <p:custShow name="rp1" id="2">
      <p:sldLst/>
    </p:custShow>
    <p:custShow name="rp2" id="3">
      <p:sldLst/>
    </p:custShow>
    <p:custShow name="rp3" id="4">
      <p:sldLst/>
    </p:custShow>
    <p:custShow name="rp4" id="5">
      <p:sldLst/>
    </p:custShow>
    <p:custShow name="rp5" id="6">
      <p:sldLst/>
    </p:custShow>
    <p:custShow name="rp6" id="7">
      <p:sldLst/>
    </p:custShow>
    <p:custShow name="rp7" id="8">
      <p:sldLst/>
    </p:custShow>
  </p:custShowLst>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281">
          <p15:clr>
            <a:srgbClr val="A4A3A4"/>
          </p15:clr>
        </p15:guide>
        <p15:guide id="2" pos="719">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Hejátko" initials="dRJHP" lastIdx="1" clrIdx="0">
    <p:extLst>
      <p:ext uri="{19B8F6BF-5375-455C-9EA6-DF929625EA0E}">
        <p15:presenceInfo xmlns:p15="http://schemas.microsoft.com/office/powerpoint/2012/main" userId="Jan Heját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69696"/>
    <a:srgbClr val="C9C400"/>
    <a:srgbClr val="FFFF00"/>
    <a:srgbClr val="FFFF66"/>
    <a:srgbClr val="0033CC"/>
    <a:srgbClr val="3366CC"/>
    <a:srgbClr val="4D8739"/>
    <a:srgbClr val="3333FF"/>
    <a:srgbClr val="5A9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88070" autoAdjust="0"/>
  </p:normalViewPr>
  <p:slideViewPr>
    <p:cSldViewPr snapToGrid="0">
      <p:cViewPr varScale="1">
        <p:scale>
          <a:sx n="97" d="100"/>
          <a:sy n="97" d="100"/>
        </p:scale>
        <p:origin x="1980" y="84"/>
      </p:cViewPr>
      <p:guideLst>
        <p:guide orient="horz" pos="2281"/>
        <p:guide pos="719"/>
      </p:guideLst>
    </p:cSldViewPr>
  </p:slideViewPr>
  <p:outlineViewPr>
    <p:cViewPr>
      <p:scale>
        <a:sx n="33" d="100"/>
        <a:sy n="33" d="100"/>
      </p:scale>
      <p:origin x="0" y="2106"/>
    </p:cViewPr>
  </p:outlineViewPr>
  <p:notesTextViewPr>
    <p:cViewPr>
      <p:scale>
        <a:sx n="100" d="100"/>
        <a:sy n="100" d="100"/>
      </p:scale>
      <p:origin x="0" y="0"/>
    </p:cViewPr>
  </p:notesTextViewPr>
  <p:sorterViewPr>
    <p:cViewPr>
      <p:scale>
        <a:sx n="200" d="100"/>
        <a:sy n="200" d="100"/>
      </p:scale>
      <p:origin x="0" y="0"/>
    </p:cViewPr>
  </p:sorterViewPr>
  <p:notesViewPr>
    <p:cSldViewPr snapToGrid="0">
      <p:cViewPr varScale="1">
        <p:scale>
          <a:sx n="71" d="100"/>
          <a:sy n="71" d="100"/>
        </p:scale>
        <p:origin x="-1788"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2"/>
            <a:ext cx="3076931" cy="511491"/>
          </a:xfrm>
          <a:prstGeom prst="rect">
            <a:avLst/>
          </a:prstGeom>
          <a:noFill/>
          <a:ln w="9525">
            <a:noFill/>
            <a:miter lim="800000"/>
            <a:headEnd/>
            <a:tailEnd/>
          </a:ln>
          <a:effectLst/>
        </p:spPr>
        <p:txBody>
          <a:bodyPr vert="horz" wrap="square" lIns="94750" tIns="47375" rIns="94750" bIns="47375" numCol="1" anchor="t" anchorCtr="0" compatLnSpc="1">
            <a:prstTxWarp prst="textNoShape">
              <a:avLst/>
            </a:prstTxWarp>
          </a:bodyPr>
          <a:lstStyle>
            <a:lvl1pPr algn="l" eaLnBrk="1" hangingPunct="1">
              <a:defRPr sz="1200">
                <a:latin typeface="Arial" charset="0"/>
                <a:ea typeface="+mn-ea"/>
                <a:cs typeface="+mn-cs"/>
              </a:defRPr>
            </a:lvl1pPr>
          </a:lstStyle>
          <a:p>
            <a:pPr>
              <a:defRPr/>
            </a:pPr>
            <a:endParaRPr lang="cs-CZ"/>
          </a:p>
        </p:txBody>
      </p:sp>
      <p:sp>
        <p:nvSpPr>
          <p:cNvPr id="3075" name="Rectangle 3"/>
          <p:cNvSpPr>
            <a:spLocks noGrp="1" noChangeArrowheads="1"/>
          </p:cNvSpPr>
          <p:nvPr>
            <p:ph type="dt" sz="quarter" idx="1"/>
          </p:nvPr>
        </p:nvSpPr>
        <p:spPr bwMode="auto">
          <a:xfrm>
            <a:off x="4021234" y="2"/>
            <a:ext cx="3076930" cy="511491"/>
          </a:xfrm>
          <a:prstGeom prst="rect">
            <a:avLst/>
          </a:prstGeom>
          <a:noFill/>
          <a:ln w="9525">
            <a:noFill/>
            <a:miter lim="800000"/>
            <a:headEnd/>
            <a:tailEnd/>
          </a:ln>
          <a:effectLst/>
        </p:spPr>
        <p:txBody>
          <a:bodyPr vert="horz" wrap="square" lIns="94750" tIns="47375" rIns="94750" bIns="47375"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cs-CZ"/>
          </a:p>
        </p:txBody>
      </p:sp>
      <p:sp>
        <p:nvSpPr>
          <p:cNvPr id="3076" name="Rectangle 4"/>
          <p:cNvSpPr>
            <a:spLocks noGrp="1" noChangeArrowheads="1"/>
          </p:cNvSpPr>
          <p:nvPr>
            <p:ph type="ftr" sz="quarter" idx="2"/>
          </p:nvPr>
        </p:nvSpPr>
        <p:spPr bwMode="auto">
          <a:xfrm>
            <a:off x="1" y="9720734"/>
            <a:ext cx="3076931" cy="511491"/>
          </a:xfrm>
          <a:prstGeom prst="rect">
            <a:avLst/>
          </a:prstGeom>
          <a:noFill/>
          <a:ln w="9525">
            <a:noFill/>
            <a:miter lim="800000"/>
            <a:headEnd/>
            <a:tailEnd/>
          </a:ln>
          <a:effectLst/>
        </p:spPr>
        <p:txBody>
          <a:bodyPr vert="horz" wrap="square" lIns="94750" tIns="47375" rIns="94750" bIns="47375" numCol="1" anchor="b" anchorCtr="0" compatLnSpc="1">
            <a:prstTxWarp prst="textNoShape">
              <a:avLst/>
            </a:prstTxWarp>
          </a:bodyPr>
          <a:lstStyle>
            <a:lvl1pPr algn="l" eaLnBrk="1" hangingPunct="1">
              <a:defRPr sz="1200">
                <a:latin typeface="Arial" charset="0"/>
                <a:ea typeface="+mn-ea"/>
                <a:cs typeface="+mn-cs"/>
              </a:defRPr>
            </a:lvl1pPr>
          </a:lstStyle>
          <a:p>
            <a:pPr>
              <a:defRPr/>
            </a:pPr>
            <a:endParaRPr lang="cs-CZ"/>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2"/>
            <a:ext cx="3076931" cy="511491"/>
          </a:xfrm>
          <a:prstGeom prst="rect">
            <a:avLst/>
          </a:prstGeom>
          <a:noFill/>
          <a:ln w="9525">
            <a:noFill/>
            <a:miter lim="800000"/>
            <a:headEnd/>
            <a:tailEnd/>
          </a:ln>
          <a:effectLst/>
        </p:spPr>
        <p:txBody>
          <a:bodyPr vert="horz" wrap="square" lIns="94750" tIns="47375" rIns="94750" bIns="47375" numCol="1" anchor="t" anchorCtr="0" compatLnSpc="1">
            <a:prstTxWarp prst="textNoShape">
              <a:avLst/>
            </a:prstTxWarp>
          </a:bodyPr>
          <a:lstStyle>
            <a:lvl1pPr algn="l" eaLnBrk="1" hangingPunct="1">
              <a:defRPr sz="1200">
                <a:latin typeface="Arial" charset="0"/>
                <a:ea typeface="+mn-ea"/>
                <a:cs typeface="+mn-cs"/>
              </a:defRPr>
            </a:lvl1pPr>
          </a:lstStyle>
          <a:p>
            <a:pPr>
              <a:defRPr/>
            </a:pPr>
            <a:endParaRPr lang="cs-CZ"/>
          </a:p>
        </p:txBody>
      </p:sp>
      <p:sp>
        <p:nvSpPr>
          <p:cNvPr id="5123" name="Rectangle 3"/>
          <p:cNvSpPr>
            <a:spLocks noGrp="1" noChangeArrowheads="1"/>
          </p:cNvSpPr>
          <p:nvPr>
            <p:ph type="dt" idx="1"/>
          </p:nvPr>
        </p:nvSpPr>
        <p:spPr bwMode="auto">
          <a:xfrm>
            <a:off x="4021234" y="2"/>
            <a:ext cx="3076930" cy="511491"/>
          </a:xfrm>
          <a:prstGeom prst="rect">
            <a:avLst/>
          </a:prstGeom>
          <a:noFill/>
          <a:ln w="9525">
            <a:noFill/>
            <a:miter lim="800000"/>
            <a:headEnd/>
            <a:tailEnd/>
          </a:ln>
          <a:effectLst/>
        </p:spPr>
        <p:txBody>
          <a:bodyPr vert="horz" wrap="square" lIns="94750" tIns="47375" rIns="94750" bIns="47375"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cs-CZ"/>
          </a:p>
        </p:txBody>
      </p:sp>
      <p:sp>
        <p:nvSpPr>
          <p:cNvPr id="58372" name="Rectangle 4"/>
          <p:cNvSpPr>
            <a:spLocks noGrp="1" noRot="1" noChangeAspect="1" noChangeArrowheads="1" noTextEdit="1"/>
          </p:cNvSpPr>
          <p:nvPr>
            <p:ph type="sldImg" idx="2"/>
          </p:nvPr>
        </p:nvSpPr>
        <p:spPr bwMode="auto">
          <a:xfrm>
            <a:off x="990600" y="766763"/>
            <a:ext cx="5118100" cy="384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10497" y="4861562"/>
            <a:ext cx="5679440" cy="4605815"/>
          </a:xfrm>
          <a:prstGeom prst="rect">
            <a:avLst/>
          </a:prstGeom>
          <a:noFill/>
          <a:ln w="9525">
            <a:noFill/>
            <a:miter lim="800000"/>
            <a:headEnd/>
            <a:tailEnd/>
          </a:ln>
          <a:effectLst/>
        </p:spPr>
        <p:txBody>
          <a:bodyPr vert="horz" wrap="square" lIns="94750" tIns="47375" rIns="94750" bIns="47375"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5126" name="Rectangle 6"/>
          <p:cNvSpPr>
            <a:spLocks noGrp="1" noChangeArrowheads="1"/>
          </p:cNvSpPr>
          <p:nvPr>
            <p:ph type="ftr" sz="quarter" idx="4"/>
          </p:nvPr>
        </p:nvSpPr>
        <p:spPr bwMode="auto">
          <a:xfrm>
            <a:off x="1" y="9720734"/>
            <a:ext cx="3076931" cy="511491"/>
          </a:xfrm>
          <a:prstGeom prst="rect">
            <a:avLst/>
          </a:prstGeom>
          <a:noFill/>
          <a:ln w="9525">
            <a:noFill/>
            <a:miter lim="800000"/>
            <a:headEnd/>
            <a:tailEnd/>
          </a:ln>
          <a:effectLst/>
        </p:spPr>
        <p:txBody>
          <a:bodyPr vert="horz" wrap="square" lIns="94750" tIns="47375" rIns="94750" bIns="47375" numCol="1" anchor="b" anchorCtr="0" compatLnSpc="1">
            <a:prstTxWarp prst="textNoShape">
              <a:avLst/>
            </a:prstTxWarp>
          </a:bodyPr>
          <a:lstStyle>
            <a:lvl1pPr algn="l" eaLnBrk="1" hangingPunct="1">
              <a:defRPr sz="1200">
                <a:latin typeface="Arial" charset="0"/>
                <a:ea typeface="+mn-ea"/>
                <a:cs typeface="+mn-cs"/>
              </a:defRPr>
            </a:lvl1pPr>
          </a:lstStyle>
          <a:p>
            <a:pPr>
              <a:defRPr/>
            </a:pPr>
            <a:endParaRPr lang="cs-CZ"/>
          </a:p>
        </p:txBody>
      </p:sp>
      <p:sp>
        <p:nvSpPr>
          <p:cNvPr id="5127" name="Rectangle 7"/>
          <p:cNvSpPr>
            <a:spLocks noGrp="1" noChangeArrowheads="1"/>
          </p:cNvSpPr>
          <p:nvPr>
            <p:ph type="sldNum" sz="quarter" idx="5"/>
          </p:nvPr>
        </p:nvSpPr>
        <p:spPr bwMode="auto">
          <a:xfrm>
            <a:off x="4021234" y="9720734"/>
            <a:ext cx="3076930" cy="511491"/>
          </a:xfrm>
          <a:prstGeom prst="rect">
            <a:avLst/>
          </a:prstGeom>
          <a:noFill/>
          <a:ln w="9525">
            <a:noFill/>
            <a:miter lim="800000"/>
            <a:headEnd/>
            <a:tailEnd/>
          </a:ln>
          <a:effectLst/>
        </p:spPr>
        <p:txBody>
          <a:bodyPr vert="horz" wrap="square" lIns="94750" tIns="47375" rIns="94750" bIns="47375" numCol="1" anchor="b" anchorCtr="0" compatLnSpc="1">
            <a:prstTxWarp prst="textNoShape">
              <a:avLst/>
            </a:prstTxWarp>
          </a:bodyPr>
          <a:lstStyle>
            <a:lvl1pPr algn="r" eaLnBrk="1" hangingPunct="1">
              <a:defRPr sz="1200"/>
            </a:lvl1pPr>
          </a:lstStyle>
          <a:p>
            <a:pPr>
              <a:defRPr/>
            </a:pPr>
            <a:fld id="{932865F4-DD65-47F8-9EB9-81A7924420DF}" type="slidenum">
              <a:rPr lang="cs-CZ" altLang="en-US"/>
              <a:pPr>
                <a:defRPr/>
              </a:pPr>
              <a:t>‹#›</a:t>
            </a:fld>
            <a:endParaRPr lang="cs-CZ"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420657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7B7E378B-4179-4BA9-B897-BA6A0AEDBB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ADDDCF7A-A7D7-4D88-8529-CD2C45ACF7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a:extLst>
              <a:ext uri="{FF2B5EF4-FFF2-40B4-BE49-F238E27FC236}">
                <a16:creationId xmlns:a16="http://schemas.microsoft.com/office/drawing/2014/main" id="{9922F65F-F599-40D5-AFCF-DF5258DA2E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3A3F02A-D153-4241-947D-BFC7CCCCC374}" type="slidenum">
              <a:rPr lang="cs-CZ" altLang="en-US" smtClean="0"/>
              <a:pPr/>
              <a:t>10</a:t>
            </a:fld>
            <a:endParaRPr lang="cs-CZ"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F0E70A80-CAD3-4B92-8213-48220FA354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9170D50A-AC1D-4788-BDD6-93AAD89A40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628" name="Slide Number Placeholder 3">
            <a:extLst>
              <a:ext uri="{FF2B5EF4-FFF2-40B4-BE49-F238E27FC236}">
                <a16:creationId xmlns:a16="http://schemas.microsoft.com/office/drawing/2014/main" id="{6D9CF4E2-4CEC-4083-BECD-84FAE4E01A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3A084C5-94B1-47A9-B71B-BA8D16B83DAB}" type="slidenum">
              <a:rPr lang="cs-CZ" altLang="en-US" smtClean="0"/>
              <a:pPr/>
              <a:t>11</a:t>
            </a:fld>
            <a:endParaRPr lang="cs-CZ"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EF419A1-A47B-4B5E-B040-FFAF46D14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5EAC97E-3191-4E96-A677-031C0EFC3957}" type="slidenum">
              <a:rPr lang="en-US" altLang="en-US" smtClean="0"/>
              <a:pPr/>
              <a:t>12</a:t>
            </a:fld>
            <a:endParaRPr lang="en-US" altLang="en-US"/>
          </a:p>
        </p:txBody>
      </p:sp>
      <p:sp>
        <p:nvSpPr>
          <p:cNvPr id="10243" name="Rectangle 2">
            <a:extLst>
              <a:ext uri="{FF2B5EF4-FFF2-40B4-BE49-F238E27FC236}">
                <a16:creationId xmlns:a16="http://schemas.microsoft.com/office/drawing/2014/main" id="{A75C05BB-40B4-4F57-BF33-A3818B473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41968C14-7196-4A06-B1DE-D9EA5693E991}"/>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extLst>
      <p:ext uri="{BB962C8B-B14F-4D97-AF65-F5344CB8AC3E}">
        <p14:creationId xmlns:p14="http://schemas.microsoft.com/office/powerpoint/2010/main" val="510863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F61E29A-3055-45CB-8E6E-65DDE15513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4ADE89A6-8DE7-44A6-A812-8FD833D108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7BAC9DFD-BFB2-41AC-A1A2-DACDC773AD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EBB3CAC-D673-4E5A-A810-768C60FB8993}" type="slidenum">
              <a:rPr lang="cs-CZ" altLang="en-US" smtClean="0"/>
              <a:pPr/>
              <a:t>13</a:t>
            </a:fld>
            <a:endParaRPr lang="cs-CZ"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E8E0DA1F-72B1-4D5F-B6B8-7FD8A88EF99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3BEE452-DD94-40D8-B994-0CA298668C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a:extLst>
              <a:ext uri="{FF2B5EF4-FFF2-40B4-BE49-F238E27FC236}">
                <a16:creationId xmlns:a16="http://schemas.microsoft.com/office/drawing/2014/main" id="{929BAEA7-0B64-44A7-AD34-F79F8BC755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9890341E-4DBC-471B-8209-9D67CDA7BCFE}" type="slidenum">
              <a:rPr lang="cs-CZ" altLang="en-US" smtClean="0"/>
              <a:pPr/>
              <a:t>14</a:t>
            </a:fld>
            <a:endParaRPr lang="cs-CZ"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obrázek snímku 1">
            <a:extLst>
              <a:ext uri="{FF2B5EF4-FFF2-40B4-BE49-F238E27FC236}">
                <a16:creationId xmlns:a16="http://schemas.microsoft.com/office/drawing/2014/main" id="{77179B23-B585-46FB-BD95-7E19BE2FD9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Zástupný symbol pro poznámky 2">
            <a:extLst>
              <a:ext uri="{FF2B5EF4-FFF2-40B4-BE49-F238E27FC236}">
                <a16:creationId xmlns:a16="http://schemas.microsoft.com/office/drawing/2014/main" id="{54212049-7CAE-4AFC-9110-E36341DFDF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Zástupný symbol pro číslo snímku 3">
            <a:extLst>
              <a:ext uri="{FF2B5EF4-FFF2-40B4-BE49-F238E27FC236}">
                <a16:creationId xmlns:a16="http://schemas.microsoft.com/office/drawing/2014/main" id="{F38970C3-4DAF-4867-B371-3B28D7CF19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AF7F3B3-3063-491F-8088-C0E5C9963DCC}" type="slidenum">
              <a:rPr lang="cs-CZ" altLang="en-US" smtClean="0"/>
              <a:pPr/>
              <a:t>15</a:t>
            </a:fld>
            <a:endParaRPr lang="cs-CZ"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obrázek snímku 1">
            <a:extLst>
              <a:ext uri="{FF2B5EF4-FFF2-40B4-BE49-F238E27FC236}">
                <a16:creationId xmlns:a16="http://schemas.microsoft.com/office/drawing/2014/main" id="{6C44453B-B1A5-4141-8219-C75A0D8EA2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Zástupný symbol pro poznámky 2">
            <a:extLst>
              <a:ext uri="{FF2B5EF4-FFF2-40B4-BE49-F238E27FC236}">
                <a16:creationId xmlns:a16="http://schemas.microsoft.com/office/drawing/2014/main" id="{967D7978-B225-4F09-AE7C-5A011A3559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6868" name="Zástupný symbol pro číslo snímku 3">
            <a:extLst>
              <a:ext uri="{FF2B5EF4-FFF2-40B4-BE49-F238E27FC236}">
                <a16:creationId xmlns:a16="http://schemas.microsoft.com/office/drawing/2014/main" id="{CC0EF02A-608C-44B5-AE2B-AE0910E10B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F06B278-7370-4E79-993E-EF8A760EF81B}" type="slidenum">
              <a:rPr lang="cs-CZ" altLang="en-US" smtClean="0"/>
              <a:pPr/>
              <a:t>16</a:t>
            </a:fld>
            <a:endParaRPr lang="cs-CZ"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AA87B45-4F64-46C2-A73D-BE4EAFE607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C615DD16-8D4B-431D-A10D-AF7D86DCFE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2420DBBF-08BE-48E6-A754-342557821B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C9B215D-FE2F-48DB-96A3-9F1E974852C7}" type="slidenum">
              <a:rPr lang="cs-CZ" altLang="en-US" smtClean="0"/>
              <a:pPr/>
              <a:t>17</a:t>
            </a:fld>
            <a:endParaRPr lang="cs-CZ"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EF419A1-A47B-4B5E-B040-FFAF46D14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5EAC97E-3191-4E96-A677-031C0EFC3957}" type="slidenum">
              <a:rPr lang="en-US" altLang="en-US" smtClean="0"/>
              <a:pPr/>
              <a:t>18</a:t>
            </a:fld>
            <a:endParaRPr lang="en-US" altLang="en-US"/>
          </a:p>
        </p:txBody>
      </p:sp>
      <p:sp>
        <p:nvSpPr>
          <p:cNvPr id="10243" name="Rectangle 2">
            <a:extLst>
              <a:ext uri="{FF2B5EF4-FFF2-40B4-BE49-F238E27FC236}">
                <a16:creationId xmlns:a16="http://schemas.microsoft.com/office/drawing/2014/main" id="{A75C05BB-40B4-4F57-BF33-A3818B473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41968C14-7196-4A06-B1DE-D9EA5693E991}"/>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extLst>
      <p:ext uri="{BB962C8B-B14F-4D97-AF65-F5344CB8AC3E}">
        <p14:creationId xmlns:p14="http://schemas.microsoft.com/office/powerpoint/2010/main" val="2302946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5EA1700B-7306-4F15-927E-1B6D9B4E6B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9550A7BE-B075-4419-9805-4E2B4C6448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cs-CZ">
                <a:latin typeface="Arial" panose="020B0604020202020204" pitchFamily="34" charset="0"/>
                <a:ea typeface="msgothic"/>
                <a:cs typeface="msgothic"/>
              </a:rPr>
              <a:t>Microarray expression profiles of 19 fluorescently sorted GFP-marked lines were analyzed (</a:t>
            </a:r>
            <a:r>
              <a:rPr lang="en-GB" altLang="cs-CZ" i="1">
                <a:latin typeface="Arial" panose="020B0604020202020204" pitchFamily="34" charset="0"/>
                <a:ea typeface="msgothic"/>
                <a:cs typeface="msgothic"/>
              </a:rPr>
              <a:t>3</a:t>
            </a:r>
            <a:r>
              <a:rPr lang="en-GB" altLang="cs-CZ">
                <a:latin typeface="Arial" panose="020B0604020202020204" pitchFamily="34" charset="0"/>
                <a:ea typeface="msgothic"/>
                <a:cs typeface="msgothic"/>
              </a:rPr>
              <a:t>–</a:t>
            </a:r>
            <a:r>
              <a:rPr lang="en-GB" altLang="cs-CZ" i="1">
                <a:latin typeface="Arial" panose="020B0604020202020204" pitchFamily="34" charset="0"/>
                <a:ea typeface="msgothic"/>
                <a:cs typeface="msgothic"/>
              </a:rPr>
              <a:t>9</a:t>
            </a:r>
            <a:r>
              <a:rPr lang="en-GB" altLang="cs-CZ">
                <a:latin typeface="Arial" panose="020B0604020202020204" pitchFamily="34" charset="0"/>
                <a:ea typeface="msgothic"/>
                <a:cs typeface="msgothic"/>
              </a:rPr>
              <a:t>, </a:t>
            </a:r>
            <a:r>
              <a:rPr lang="en-GB" altLang="cs-CZ" i="1">
                <a:latin typeface="Arial" panose="020B0604020202020204" pitchFamily="34" charset="0"/>
                <a:ea typeface="msgothic"/>
                <a:cs typeface="msgothic"/>
              </a:rPr>
              <a:t>23</a:t>
            </a:r>
            <a:r>
              <a:rPr lang="en-GB" altLang="cs-CZ">
                <a:latin typeface="Arial" panose="020B0604020202020204" pitchFamily="34" charset="0"/>
                <a:ea typeface="msgothic"/>
                <a:cs typeface="msgothic"/>
              </a:rPr>
              <a:t>, </a:t>
            </a:r>
            <a:r>
              <a:rPr lang="en-GB" altLang="cs-CZ" i="1">
                <a:latin typeface="Arial" panose="020B0604020202020204" pitchFamily="34" charset="0"/>
                <a:ea typeface="msgothic"/>
                <a:cs typeface="msgothic"/>
              </a:rPr>
              <a:t>24</a:t>
            </a:r>
            <a:r>
              <a:rPr lang="en-GB" altLang="cs-CZ">
                <a:latin typeface="Arial" panose="020B0604020202020204" pitchFamily="34" charset="0"/>
                <a:ea typeface="msgothic"/>
                <a:cs typeface="msgothic"/>
              </a:rPr>
              <a:t>). The colors associated with each marker line reflect the developmental stage and cell types sampled. Thirteen transverse sections were sampled along the root's longitudinal axis (red lines) (</a:t>
            </a:r>
            <a:r>
              <a:rPr lang="en-GB" altLang="cs-CZ" i="1">
                <a:latin typeface="Arial" panose="020B0604020202020204" pitchFamily="34" charset="0"/>
                <a:ea typeface="msgothic"/>
                <a:cs typeface="msgothic"/>
              </a:rPr>
              <a:t>10</a:t>
            </a:r>
            <a:r>
              <a:rPr lang="en-GB" altLang="cs-CZ">
                <a:latin typeface="Arial" panose="020B0604020202020204" pitchFamily="34" charset="0"/>
                <a:ea typeface="msgothic"/>
                <a:cs typeface="msgothic"/>
              </a:rPr>
              <a:t>). CC, companion cells.</a:t>
            </a:r>
          </a:p>
        </p:txBody>
      </p:sp>
      <p:sp>
        <p:nvSpPr>
          <p:cNvPr id="43012" name="Slide Number Placeholder 3">
            <a:extLst>
              <a:ext uri="{FF2B5EF4-FFF2-40B4-BE49-F238E27FC236}">
                <a16:creationId xmlns:a16="http://schemas.microsoft.com/office/drawing/2014/main" id="{FE2593A4-3B64-4A94-977F-65DB6B2A0D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832DB67-8B65-4DB4-A19C-E9B2E28BB96C}" type="slidenum">
              <a:rPr lang="cs-CZ" altLang="en-US" smtClean="0"/>
              <a:pPr/>
              <a:t>19</a:t>
            </a:fld>
            <a:endParaRPr lang="cs-CZ"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91CA1F31-20BE-4E3E-B51B-D7BDB2294F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002B704-8A9D-4F68-84C6-5581E45F146A}" type="slidenum">
              <a:rPr lang="en-US" altLang="en-US" smtClean="0"/>
              <a:pPr/>
              <a:t>2</a:t>
            </a:fld>
            <a:endParaRPr lang="en-US" altLang="en-US"/>
          </a:p>
        </p:txBody>
      </p:sp>
      <p:sp>
        <p:nvSpPr>
          <p:cNvPr id="8195" name="Rectangle 2">
            <a:extLst>
              <a:ext uri="{FF2B5EF4-FFF2-40B4-BE49-F238E27FC236}">
                <a16:creationId xmlns:a16="http://schemas.microsoft.com/office/drawing/2014/main" id="{7FFA6171-C688-420D-A9CE-9FA7D6BB56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Rectangle 3">
            <a:extLst>
              <a:ext uri="{FF2B5EF4-FFF2-40B4-BE49-F238E27FC236}">
                <a16:creationId xmlns:a16="http://schemas.microsoft.com/office/drawing/2014/main" id="{979E231E-098F-4EF7-9B72-9FCEA6E9DE5B}"/>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s-CZ"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6292895-11B4-48E8-9005-4F69A3FFE4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606ACC5-E323-4E29-863D-86DBFC4F4A50}"/>
              </a:ext>
            </a:extLst>
          </p:cNvPr>
          <p:cNvSpPr>
            <a:spLocks noGrp="1"/>
          </p:cNvSpPr>
          <p:nvPr>
            <p:ph type="body" idx="1"/>
          </p:nvPr>
        </p:nvSpPr>
        <p:spPr/>
        <p:txBody>
          <a:bodyPr>
            <a:normAutofit/>
          </a:bodyPr>
          <a:lstStyle/>
          <a:p>
            <a:pPr>
              <a:defRPr/>
            </a:pPr>
            <a:r>
              <a:rPr lang="en-GB" altLang="cs-CZ" dirty="0">
                <a:latin typeface="Arial" pitchFamily="34" charset="0"/>
                <a:ea typeface="msgothic" charset="0"/>
                <a:cs typeface="msgothic" charset="0"/>
              </a:rPr>
              <a:t>(</a:t>
            </a:r>
            <a:r>
              <a:rPr lang="en-GB" altLang="cs-CZ" sz="1600" b="1" dirty="0">
                <a:latin typeface="Arial" pitchFamily="34" charset="0"/>
                <a:ea typeface="msgothic" charset="0"/>
                <a:cs typeface="msgothic" charset="0"/>
              </a:rPr>
              <a:t>A</a:t>
            </a:r>
            <a:r>
              <a:rPr lang="en-GB" altLang="cs-CZ" dirty="0">
                <a:latin typeface="Arial" pitchFamily="34" charset="0"/>
                <a:ea typeface="msgothic" charset="0"/>
                <a:cs typeface="msgothic" charset="0"/>
              </a:rPr>
              <a:t>) The majority of enriched GO terms (hierarchically clustered) are associated with individual cell types (blue bar). A smaller number are present across multiple cell types (green bar). (fig. S2) (</a:t>
            </a:r>
            <a:r>
              <a:rPr lang="en-GB" altLang="cs-CZ" sz="1600" b="1" dirty="0">
                <a:latin typeface="Arial" pitchFamily="34" charset="0"/>
                <a:ea typeface="msgothic" charset="0"/>
                <a:cs typeface="msgothic" charset="0"/>
              </a:rPr>
              <a:t>B</a:t>
            </a:r>
            <a:r>
              <a:rPr lang="en-GB" altLang="cs-CZ" dirty="0">
                <a:latin typeface="Arial" pitchFamily="34" charset="0"/>
                <a:ea typeface="msgothic" charset="0"/>
                <a:cs typeface="msgothic" charset="0"/>
              </a:rPr>
              <a:t>) GO category enrichment for hair cells confirms a previous report (</a:t>
            </a:r>
            <a:r>
              <a:rPr lang="en-GB" altLang="cs-CZ" i="1" dirty="0">
                <a:latin typeface="Arial" pitchFamily="34" charset="0"/>
                <a:ea typeface="msgothic" charset="0"/>
                <a:cs typeface="msgothic" charset="0"/>
              </a:rPr>
              <a:t>15</a:t>
            </a:r>
            <a:r>
              <a:rPr lang="en-GB" altLang="cs-CZ" dirty="0">
                <a:latin typeface="Arial" pitchFamily="34" charset="0"/>
                <a:ea typeface="msgothic" charset="0"/>
                <a:cs typeface="msgothic" charset="0"/>
              </a:rPr>
              <a:t>). Enriched </a:t>
            </a:r>
            <a:r>
              <a:rPr lang="en-GB" altLang="cs-CZ" dirty="0" err="1">
                <a:latin typeface="Arial" pitchFamily="34" charset="0"/>
                <a:ea typeface="msgothic" charset="0"/>
                <a:cs typeface="msgothic" charset="0"/>
              </a:rPr>
              <a:t>cis</a:t>
            </a:r>
            <a:r>
              <a:rPr lang="en-GB" altLang="cs-CZ" dirty="0">
                <a:latin typeface="Arial" pitchFamily="34" charset="0"/>
                <a:ea typeface="msgothic" charset="0"/>
                <a:cs typeface="msgothic" charset="0"/>
              </a:rPr>
              <a:t>-elements and an enriched TF family were also identified. (</a:t>
            </a:r>
            <a:r>
              <a:rPr lang="en-GB" altLang="cs-CZ" sz="1600" b="1" dirty="0">
                <a:latin typeface="Arial" pitchFamily="34" charset="0"/>
                <a:ea typeface="msgothic" charset="0"/>
                <a:cs typeface="msgothic" charset="0"/>
              </a:rPr>
              <a:t>C</a:t>
            </a:r>
            <a:r>
              <a:rPr lang="en-GB" altLang="cs-CZ" dirty="0">
                <a:latin typeface="Arial" pitchFamily="34" charset="0"/>
                <a:ea typeface="msgothic" charset="0"/>
                <a:cs typeface="msgothic" charset="0"/>
              </a:rPr>
              <a:t>) From the top 50% of varying probe sets, 51 dominant radial patterns were identified. Pattern expression values were mean-normalized (rows) and log</a:t>
            </a:r>
            <a:r>
              <a:rPr lang="en-GB" altLang="cs-CZ" baseline="-33000" dirty="0">
                <a:latin typeface="Arial" pitchFamily="34" charset="0"/>
                <a:ea typeface="msgothic" charset="0"/>
                <a:cs typeface="msgothic" charset="0"/>
              </a:rPr>
              <a:t>2</a:t>
            </a:r>
            <a:r>
              <a:rPr lang="en-GB" altLang="cs-CZ" dirty="0">
                <a:latin typeface="Arial" pitchFamily="34" charset="0"/>
                <a:ea typeface="msgothic" charset="0"/>
                <a:cs typeface="msgothic" charset="0"/>
              </a:rPr>
              <a:t> transformed to yield relative expression indices for each marker line (columns). Marker line order is the same for all figures; see table S1 for marker line abbreviations. (</a:t>
            </a:r>
            <a:r>
              <a:rPr lang="en-GB" altLang="cs-CZ" sz="1600" b="1" dirty="0">
                <a:latin typeface="Arial" pitchFamily="34" charset="0"/>
                <a:ea typeface="msgothic" charset="0"/>
                <a:cs typeface="msgothic" charset="0"/>
              </a:rPr>
              <a:t>D</a:t>
            </a:r>
            <a:r>
              <a:rPr lang="en-GB" altLang="cs-CZ" dirty="0">
                <a:latin typeface="Arial" pitchFamily="34" charset="0"/>
                <a:ea typeface="msgothic" charset="0"/>
                <a:cs typeface="msgothic" charset="0"/>
              </a:rPr>
              <a:t>) Pattern expression peaks were found across one to five cell types. (</a:t>
            </a:r>
            <a:r>
              <a:rPr lang="en-GB" altLang="cs-CZ" sz="1600" b="1" dirty="0">
                <a:latin typeface="Arial" pitchFamily="34" charset="0"/>
                <a:ea typeface="msgothic" charset="0"/>
                <a:cs typeface="msgothic" charset="0"/>
              </a:rPr>
              <a:t>E</a:t>
            </a:r>
            <a:r>
              <a:rPr lang="en-GB" altLang="cs-CZ" dirty="0">
                <a:latin typeface="Arial" pitchFamily="34" charset="0"/>
                <a:ea typeface="msgothic" charset="0"/>
                <a:cs typeface="msgothic" charset="0"/>
              </a:rPr>
              <a:t> to </a:t>
            </a:r>
            <a:r>
              <a:rPr lang="en-GB" altLang="cs-CZ" sz="1600" b="1" dirty="0">
                <a:latin typeface="Arial" pitchFamily="34" charset="0"/>
                <a:ea typeface="msgothic" charset="0"/>
                <a:cs typeface="msgothic" charset="0"/>
              </a:rPr>
              <a:t>G</a:t>
            </a:r>
            <a:r>
              <a:rPr lang="en-GB" altLang="cs-CZ" dirty="0">
                <a:latin typeface="Arial" pitchFamily="34" charset="0"/>
                <a:ea typeface="msgothic" charset="0"/>
                <a:cs typeface="msgothic" charset="0"/>
              </a:rPr>
              <a:t>) Patterns where expression is enriched in single and multiple cell types support transcriptional regulation of auxin flux and synthesis. In all heat maps with probe sets, expression values were mean-normalized and log</a:t>
            </a:r>
            <a:r>
              <a:rPr lang="en-GB" altLang="cs-CZ" baseline="-33000" dirty="0">
                <a:latin typeface="Arial" pitchFamily="34" charset="0"/>
                <a:ea typeface="msgothic" charset="0"/>
                <a:cs typeface="msgothic" charset="0"/>
              </a:rPr>
              <a:t>2</a:t>
            </a:r>
            <a:r>
              <a:rPr lang="en-GB" altLang="cs-CZ" dirty="0">
                <a:latin typeface="Arial" pitchFamily="34" charset="0"/>
                <a:ea typeface="msgothic" charset="0"/>
                <a:cs typeface="msgothic" charset="0"/>
              </a:rPr>
              <a:t> transformed. Expression is false-</a:t>
            </a:r>
            <a:r>
              <a:rPr lang="en-GB" altLang="cs-CZ" dirty="0" err="1">
                <a:latin typeface="Arial" pitchFamily="34" charset="0"/>
                <a:ea typeface="msgothic" charset="0"/>
                <a:cs typeface="msgothic" charset="0"/>
              </a:rPr>
              <a:t>colored</a:t>
            </a:r>
            <a:r>
              <a:rPr lang="en-GB" altLang="cs-CZ" dirty="0">
                <a:latin typeface="Arial" pitchFamily="34" charset="0"/>
                <a:ea typeface="msgothic" charset="0"/>
                <a:cs typeface="msgothic" charset="0"/>
              </a:rPr>
              <a:t> in representations of a root transverse section, a cut-away of a root tip, and in a lateral root </a:t>
            </a:r>
            <a:r>
              <a:rPr lang="en-GB" altLang="cs-CZ" dirty="0" err="1">
                <a:latin typeface="Arial" pitchFamily="34" charset="0"/>
                <a:ea typeface="msgothic" charset="0"/>
                <a:cs typeface="msgothic" charset="0"/>
              </a:rPr>
              <a:t>primordium</a:t>
            </a:r>
            <a:r>
              <a:rPr lang="en-GB" altLang="cs-CZ" dirty="0">
                <a:latin typeface="Arial" pitchFamily="34" charset="0"/>
                <a:ea typeface="msgothic" charset="0"/>
                <a:cs typeface="msgothic" charset="0"/>
              </a:rPr>
              <a:t>. (E) Auxin biosynthetic genes (</a:t>
            </a:r>
            <a:r>
              <a:rPr lang="en-GB" altLang="cs-CZ" i="1" dirty="0">
                <a:latin typeface="Arial" pitchFamily="34" charset="0"/>
                <a:ea typeface="msgothic" charset="0"/>
                <a:cs typeface="msgothic" charset="0"/>
              </a:rPr>
              <a:t>CYP79B2, CYP79B3, SUPERROOT1</a:t>
            </a:r>
            <a:r>
              <a:rPr lang="en-GB" altLang="cs-CZ" dirty="0">
                <a:latin typeface="Arial" pitchFamily="34" charset="0"/>
                <a:ea typeface="msgothic" charset="0"/>
                <a:cs typeface="msgothic" charset="0"/>
              </a:rPr>
              <a:t>, and </a:t>
            </a:r>
            <a:r>
              <a:rPr lang="en-GB" altLang="cs-CZ" i="1" dirty="0">
                <a:latin typeface="Arial" pitchFamily="34" charset="0"/>
                <a:ea typeface="msgothic" charset="0"/>
                <a:cs typeface="msgothic" charset="0"/>
              </a:rPr>
              <a:t>SUPERROOT2</a:t>
            </a:r>
            <a:r>
              <a:rPr lang="en-GB" altLang="cs-CZ" dirty="0">
                <a:latin typeface="Arial" pitchFamily="34" charset="0"/>
                <a:ea typeface="msgothic" charset="0"/>
                <a:cs typeface="msgothic" charset="0"/>
              </a:rPr>
              <a:t>) are transcriptionally enriched in the QC, lateral root primordia, </a:t>
            </a:r>
            <a:r>
              <a:rPr lang="en-GB" altLang="cs-CZ" dirty="0" err="1">
                <a:latin typeface="Arial" pitchFamily="34" charset="0"/>
                <a:ea typeface="msgothic" charset="0"/>
                <a:cs typeface="msgothic" charset="0"/>
              </a:rPr>
              <a:t>pericycle</a:t>
            </a:r>
            <a:r>
              <a:rPr lang="en-GB" altLang="cs-CZ" dirty="0">
                <a:latin typeface="Arial" pitchFamily="34" charset="0"/>
                <a:ea typeface="msgothic" charset="0"/>
                <a:cs typeface="msgothic" charset="0"/>
              </a:rPr>
              <a:t>, and phloem-pole </a:t>
            </a:r>
            <a:r>
              <a:rPr lang="en-GB" altLang="cs-CZ" dirty="0" err="1">
                <a:latin typeface="Arial" pitchFamily="34" charset="0"/>
                <a:ea typeface="msgothic" charset="0"/>
                <a:cs typeface="msgothic" charset="0"/>
              </a:rPr>
              <a:t>pericycle</a:t>
            </a:r>
            <a:r>
              <a:rPr lang="en-GB" altLang="cs-CZ" dirty="0">
                <a:latin typeface="Arial" pitchFamily="34" charset="0"/>
                <a:ea typeface="msgothic" charset="0"/>
                <a:cs typeface="msgothic" charset="0"/>
              </a:rPr>
              <a:t> (</a:t>
            </a:r>
            <a:r>
              <a:rPr lang="en-GB" altLang="cs-CZ" i="1" dirty="0">
                <a:latin typeface="Arial" pitchFamily="34" charset="0"/>
                <a:ea typeface="msgothic" charset="0"/>
                <a:cs typeface="msgothic" charset="0"/>
              </a:rPr>
              <a:t>P</a:t>
            </a:r>
            <a:r>
              <a:rPr lang="en-GB" altLang="cs-CZ" dirty="0">
                <a:latin typeface="Arial" pitchFamily="34" charset="0"/>
                <a:ea typeface="msgothic" charset="0"/>
                <a:cs typeface="msgothic" charset="0"/>
              </a:rPr>
              <a:t> = 1.99E</a:t>
            </a:r>
            <a:r>
              <a:rPr lang="en-GB" altLang="cs-CZ" baseline="33000" dirty="0">
                <a:latin typeface="Arial" pitchFamily="34" charset="0"/>
                <a:ea typeface="msgothic" charset="0"/>
                <a:cs typeface="msgothic" charset="0"/>
              </a:rPr>
              <a:t>–11</a:t>
            </a:r>
            <a:r>
              <a:rPr lang="en-GB" altLang="cs-CZ" dirty="0">
                <a:latin typeface="Arial" pitchFamily="34" charset="0"/>
                <a:ea typeface="msgothic" charset="0"/>
                <a:cs typeface="msgothic" charset="0"/>
              </a:rPr>
              <a:t>, pattern 5). All AGI identifiers and TAIR descriptions are found in table S14. (F) Auxin </a:t>
            </a:r>
            <a:r>
              <a:rPr lang="en-GB" altLang="cs-CZ" dirty="0" err="1">
                <a:latin typeface="Arial" pitchFamily="34" charset="0"/>
                <a:ea typeface="msgothic" charset="0"/>
                <a:cs typeface="msgothic" charset="0"/>
              </a:rPr>
              <a:t>amido</a:t>
            </a:r>
            <a:r>
              <a:rPr lang="en-GB" altLang="cs-CZ" dirty="0">
                <a:latin typeface="Arial" pitchFamily="34" charset="0"/>
                <a:ea typeface="msgothic" charset="0"/>
                <a:cs typeface="msgothic" charset="0"/>
              </a:rPr>
              <a:t>-synthases </a:t>
            </a:r>
            <a:r>
              <a:rPr lang="en-GB" altLang="cs-CZ" i="1" dirty="0">
                <a:latin typeface="Arial" pitchFamily="34" charset="0"/>
                <a:ea typeface="msgothic" charset="0"/>
                <a:cs typeface="msgothic" charset="0"/>
              </a:rPr>
              <a:t>GH3.6</a:t>
            </a:r>
            <a:r>
              <a:rPr lang="en-GB" altLang="cs-CZ" dirty="0">
                <a:latin typeface="Arial" pitchFamily="34" charset="0"/>
                <a:ea typeface="msgothic" charset="0"/>
                <a:cs typeface="msgothic" charset="0"/>
              </a:rPr>
              <a:t> and </a:t>
            </a:r>
            <a:r>
              <a:rPr lang="en-GB" altLang="cs-CZ" i="1" dirty="0">
                <a:latin typeface="Arial" pitchFamily="34" charset="0"/>
                <a:ea typeface="msgothic" charset="0"/>
                <a:cs typeface="msgothic" charset="0"/>
              </a:rPr>
              <a:t>GH3.17</a:t>
            </a:r>
            <a:r>
              <a:rPr lang="en-GB" altLang="cs-CZ" dirty="0">
                <a:latin typeface="Arial" pitchFamily="34" charset="0"/>
                <a:ea typeface="msgothic" charset="0"/>
                <a:cs typeface="msgothic" charset="0"/>
              </a:rPr>
              <a:t> that play a role in auxin homeostasis show enriched expression in the </a:t>
            </a:r>
            <a:r>
              <a:rPr lang="en-GB" altLang="cs-CZ" dirty="0" err="1">
                <a:latin typeface="Arial" pitchFamily="34" charset="0"/>
                <a:ea typeface="msgothic" charset="0"/>
                <a:cs typeface="msgothic" charset="0"/>
              </a:rPr>
              <a:t>columella</a:t>
            </a:r>
            <a:r>
              <a:rPr lang="en-GB" altLang="cs-CZ" dirty="0">
                <a:latin typeface="Arial" pitchFamily="34" charset="0"/>
                <a:ea typeface="msgothic" charset="0"/>
                <a:cs typeface="msgothic" charset="0"/>
              </a:rPr>
              <a:t>, just below the predicted auxin biosynthetic </a:t>
            </a:r>
            <a:r>
              <a:rPr lang="en-GB" altLang="cs-CZ" dirty="0" err="1">
                <a:latin typeface="Arial" pitchFamily="34" charset="0"/>
                <a:ea typeface="msgothic" charset="0"/>
                <a:cs typeface="msgothic" charset="0"/>
              </a:rPr>
              <a:t>center</a:t>
            </a:r>
            <a:r>
              <a:rPr lang="en-GB" altLang="cs-CZ" dirty="0">
                <a:latin typeface="Arial" pitchFamily="34" charset="0"/>
                <a:ea typeface="msgothic" charset="0"/>
                <a:cs typeface="msgothic" charset="0"/>
              </a:rPr>
              <a:t> of the QC (</a:t>
            </a:r>
            <a:r>
              <a:rPr lang="en-GB" altLang="cs-CZ" i="1" dirty="0">
                <a:latin typeface="Arial" pitchFamily="34" charset="0"/>
                <a:ea typeface="msgothic" charset="0"/>
                <a:cs typeface="msgothic" charset="0"/>
              </a:rPr>
              <a:t>P</a:t>
            </a:r>
            <a:r>
              <a:rPr lang="en-GB" altLang="cs-CZ" dirty="0">
                <a:latin typeface="Arial" pitchFamily="34" charset="0"/>
                <a:ea typeface="msgothic" charset="0"/>
                <a:cs typeface="msgothic" charset="0"/>
              </a:rPr>
              <a:t> = 8.82E</a:t>
            </a:r>
            <a:r>
              <a:rPr lang="en-GB" altLang="cs-CZ" baseline="33000" dirty="0">
                <a:latin typeface="Arial" pitchFamily="34" charset="0"/>
                <a:ea typeface="msgothic" charset="0"/>
                <a:cs typeface="msgothic" charset="0"/>
              </a:rPr>
              <a:t>–4</a:t>
            </a:r>
            <a:r>
              <a:rPr lang="en-GB" altLang="cs-CZ" dirty="0">
                <a:latin typeface="Arial" pitchFamily="34" charset="0"/>
                <a:ea typeface="msgothic" charset="0"/>
                <a:cs typeface="msgothic" charset="0"/>
              </a:rPr>
              <a:t>, pattern 13). (G) The expression of the auxin transporter, </a:t>
            </a:r>
            <a:r>
              <a:rPr lang="en-GB" altLang="cs-CZ" i="1" dirty="0">
                <a:latin typeface="Arial" pitchFamily="34" charset="0"/>
                <a:ea typeface="msgothic" charset="0"/>
                <a:cs typeface="msgothic" charset="0"/>
              </a:rPr>
              <a:t>PIN-FORMED2</a:t>
            </a:r>
            <a:r>
              <a:rPr lang="en-GB" altLang="cs-CZ" dirty="0">
                <a:latin typeface="Arial" pitchFamily="34" charset="0"/>
                <a:ea typeface="msgothic" charset="0"/>
                <a:cs typeface="msgothic" charset="0"/>
              </a:rPr>
              <a:t>, and auxin transport regulators (</a:t>
            </a:r>
            <a:r>
              <a:rPr lang="en-GB" altLang="cs-CZ" i="1" dirty="0">
                <a:latin typeface="Arial" pitchFamily="34" charset="0"/>
                <a:ea typeface="msgothic" charset="0"/>
                <a:cs typeface="msgothic" charset="0"/>
              </a:rPr>
              <a:t>PINOID, WAG1</a:t>
            </a:r>
            <a:r>
              <a:rPr lang="en-GB" altLang="cs-CZ" dirty="0">
                <a:latin typeface="Arial" pitchFamily="34" charset="0"/>
                <a:ea typeface="msgothic" charset="0"/>
                <a:cs typeface="msgothic" charset="0"/>
              </a:rPr>
              <a:t>) are enriched in the </a:t>
            </a:r>
            <a:r>
              <a:rPr lang="en-GB" altLang="cs-CZ" dirty="0" err="1">
                <a:latin typeface="Arial" pitchFamily="34" charset="0"/>
                <a:ea typeface="msgothic" charset="0"/>
                <a:cs typeface="msgothic" charset="0"/>
              </a:rPr>
              <a:t>columella</a:t>
            </a:r>
            <a:r>
              <a:rPr lang="en-GB" altLang="cs-CZ" dirty="0">
                <a:latin typeface="Arial" pitchFamily="34" charset="0"/>
                <a:ea typeface="msgothic" charset="0"/>
                <a:cs typeface="msgothic" charset="0"/>
              </a:rPr>
              <a:t>, hair cells, and cortex (</a:t>
            </a:r>
            <a:r>
              <a:rPr lang="en-GB" altLang="cs-CZ" i="1" dirty="0">
                <a:latin typeface="Arial" pitchFamily="34" charset="0"/>
                <a:ea typeface="msgothic" charset="0"/>
                <a:cs typeface="msgothic" charset="0"/>
              </a:rPr>
              <a:t>P</a:t>
            </a:r>
            <a:r>
              <a:rPr lang="en-GB" altLang="cs-CZ" dirty="0">
                <a:latin typeface="Arial" pitchFamily="34" charset="0"/>
                <a:ea typeface="msgothic" charset="0"/>
                <a:cs typeface="msgothic" charset="0"/>
              </a:rPr>
              <a:t> = 1.03E</a:t>
            </a:r>
            <a:r>
              <a:rPr lang="en-GB" altLang="cs-CZ" baseline="33000" dirty="0">
                <a:latin typeface="Arial" pitchFamily="34" charset="0"/>
                <a:ea typeface="msgothic" charset="0"/>
                <a:cs typeface="msgothic" charset="0"/>
              </a:rPr>
              <a:t>–4</a:t>
            </a:r>
            <a:r>
              <a:rPr lang="en-GB" altLang="cs-CZ" dirty="0">
                <a:latin typeface="Arial" pitchFamily="34" charset="0"/>
                <a:ea typeface="msgothic" charset="0"/>
                <a:cs typeface="msgothic" charset="0"/>
              </a:rPr>
              <a:t>, pattern 31).</a:t>
            </a:r>
          </a:p>
        </p:txBody>
      </p:sp>
      <p:sp>
        <p:nvSpPr>
          <p:cNvPr id="45060" name="Slide Number Placeholder 3">
            <a:extLst>
              <a:ext uri="{FF2B5EF4-FFF2-40B4-BE49-F238E27FC236}">
                <a16:creationId xmlns:a16="http://schemas.microsoft.com/office/drawing/2014/main" id="{BA6CB061-AF63-4095-BEDC-8BF5CE6098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F28C7E4-6913-40BB-8ECB-12F0ACB01FB5}" type="slidenum">
              <a:rPr lang="cs-CZ" altLang="en-US" smtClean="0"/>
              <a:pPr/>
              <a:t>20</a:t>
            </a:fld>
            <a:endParaRPr lang="cs-CZ"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C51046E9-920C-4788-898F-9157368EEC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38278EDD-BD04-425C-922B-FDA6AE733D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Deconstructing and reconstructing the embryo by single-cell transcriptomics combined with</a:t>
            </a:r>
            <a:r>
              <a:rPr lang="cs-CZ" altLang="en-US" b="1"/>
              <a:t> </a:t>
            </a:r>
            <a:r>
              <a:rPr lang="en-US" altLang="en-US" b="1"/>
              <a:t>spatial mapping. </a:t>
            </a:r>
            <a:endParaRPr lang="cs-CZ" altLang="en-US" b="1"/>
          </a:p>
          <a:p>
            <a:endParaRPr lang="cs-CZ" altLang="en-US"/>
          </a:p>
          <a:p>
            <a:r>
              <a:rPr lang="en-US" altLang="en-US" b="1"/>
              <a:t>(A) </a:t>
            </a:r>
            <a:r>
              <a:rPr lang="en-US" altLang="en-US"/>
              <a:t>Single-cell sequencing of the Drosophila embryo: ~1000 handpicked stage 6</a:t>
            </a:r>
            <a:r>
              <a:rPr lang="cs-CZ" altLang="en-US"/>
              <a:t> </a:t>
            </a:r>
            <a:r>
              <a:rPr lang="en-US" altLang="en-US"/>
              <a:t>fly embryos are dissociated per Drop-seq replicate, cells are fixed and counted, single cells are</a:t>
            </a:r>
            <a:r>
              <a:rPr lang="cs-CZ" altLang="en-US"/>
              <a:t> </a:t>
            </a:r>
            <a:r>
              <a:rPr lang="en-US" altLang="en-US"/>
              <a:t>combined with barcoded capture beads, and libraries are prepared and sequenced. Finally, single-cell</a:t>
            </a:r>
            <a:r>
              <a:rPr lang="cs-CZ" altLang="en-US"/>
              <a:t> </a:t>
            </a:r>
            <a:r>
              <a:rPr lang="en-US" altLang="en-US"/>
              <a:t>transcriptomes are deconvolved, resulting in a digital gene expression matrix for further analysis.</a:t>
            </a:r>
            <a:r>
              <a:rPr lang="cs-CZ" altLang="en-US"/>
              <a:t> </a:t>
            </a:r>
          </a:p>
          <a:p>
            <a:endParaRPr lang="cs-CZ" altLang="en-US"/>
          </a:p>
          <a:p>
            <a:r>
              <a:rPr lang="en-US" altLang="en-US" b="1"/>
              <a:t>(B) </a:t>
            </a:r>
            <a:r>
              <a:rPr lang="en-US" altLang="en-US"/>
              <a:t>Mapping cells back to the embryo: Single-cell transcriptomes are correlated with high-resolution</a:t>
            </a:r>
            <a:r>
              <a:rPr lang="cs-CZ" altLang="en-US"/>
              <a:t> </a:t>
            </a:r>
            <a:r>
              <a:rPr lang="en-US" altLang="en-US"/>
              <a:t>gene expression patterns across 84 marker genes, cells are mapped to positions within a virtual</a:t>
            </a:r>
            <a:r>
              <a:rPr lang="cs-CZ" altLang="en-US"/>
              <a:t> </a:t>
            </a:r>
            <a:r>
              <a:rPr lang="en-US" altLang="en-US"/>
              <a:t>embryo, and expression patterns are computed by combining the mapping probabilities with</a:t>
            </a:r>
            <a:r>
              <a:rPr lang="cs-CZ" altLang="en-US"/>
              <a:t> </a:t>
            </a:r>
            <a:r>
              <a:rPr lang="en-US" altLang="en-US"/>
              <a:t>the expression levels (virtual in situ hybridization).</a:t>
            </a:r>
            <a:endParaRPr lang="en-GB" altLang="cs-CZ">
              <a:latin typeface="Arial" panose="020B0604020202020204" pitchFamily="34" charset="0"/>
              <a:ea typeface="msgothic"/>
              <a:cs typeface="msgothic"/>
            </a:endParaRPr>
          </a:p>
          <a:p>
            <a:endParaRPr lang="en-GB" altLang="cs-CZ">
              <a:latin typeface="Arial" panose="020B0604020202020204" pitchFamily="34" charset="0"/>
              <a:ea typeface="msgothic"/>
              <a:cs typeface="msgothic"/>
            </a:endParaRPr>
          </a:p>
        </p:txBody>
      </p:sp>
      <p:sp>
        <p:nvSpPr>
          <p:cNvPr id="47108" name="Slide Number Placeholder 3">
            <a:extLst>
              <a:ext uri="{FF2B5EF4-FFF2-40B4-BE49-F238E27FC236}">
                <a16:creationId xmlns:a16="http://schemas.microsoft.com/office/drawing/2014/main" id="{9E9F042B-4B34-4B43-8645-0290A0379E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D68AEB8-16CA-4894-8E07-A969CF1CDDEE}" type="slidenum">
              <a:rPr lang="cs-CZ" altLang="en-US" smtClean="0"/>
              <a:pPr/>
              <a:t>21</a:t>
            </a:fld>
            <a:endParaRPr lang="cs-CZ"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080675C-E2C2-492A-8DBA-6B10C60577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5D2D7C70-A444-4E98-B16E-F60BEAAABD5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altLang="cs-CZ"/>
              <a:t>Schematic flowchart of the</a:t>
            </a:r>
            <a:r>
              <a:rPr lang="cs-CZ" altLang="cs-CZ"/>
              <a:t> </a:t>
            </a:r>
            <a:r>
              <a:rPr lang="en-US" altLang="cs-CZ"/>
              <a:t>Human Protein Atlas. For each gene, a signature sequence (PrEST) is defined from the human</a:t>
            </a:r>
            <a:r>
              <a:rPr lang="cs-CZ" altLang="cs-CZ"/>
              <a:t> </a:t>
            </a:r>
            <a:r>
              <a:rPr lang="en-US" altLang="cs-CZ"/>
              <a:t>genome sequence, and following RT-PCR, cloning and production of recombinant protein fragments, subsequent immunization</a:t>
            </a:r>
            <a:r>
              <a:rPr lang="cs-CZ" altLang="cs-CZ"/>
              <a:t> </a:t>
            </a:r>
            <a:r>
              <a:rPr lang="en-US" altLang="cs-CZ"/>
              <a:t>and affinity purification of antisera results inmunospecific antibodies. The produced antibodies are tested and validated in various</a:t>
            </a:r>
            <a:r>
              <a:rPr lang="cs-CZ" altLang="cs-CZ"/>
              <a:t> </a:t>
            </a:r>
            <a:r>
              <a:rPr lang="en-US" altLang="cs-CZ"/>
              <a:t>immunoassays. Approved antibodies are used for protein profiling in cells (immunofluorescence) and tissues (immunohistochemistry)</a:t>
            </a:r>
            <a:r>
              <a:rPr lang="cs-CZ" altLang="cs-CZ"/>
              <a:t> to generate the images</a:t>
            </a:r>
            <a:r>
              <a:rPr lang="en-US" altLang="cs-CZ"/>
              <a:t> </a:t>
            </a:r>
            <a:r>
              <a:rPr lang="cs-CZ" altLang="cs-CZ"/>
              <a:t>and</a:t>
            </a:r>
            <a:r>
              <a:rPr lang="en-US" altLang="cs-CZ"/>
              <a:t> </a:t>
            </a:r>
            <a:r>
              <a:rPr lang="cs-CZ" altLang="cs-CZ"/>
              <a:t>protein</a:t>
            </a:r>
            <a:r>
              <a:rPr lang="en-US" altLang="cs-CZ"/>
              <a:t> </a:t>
            </a:r>
            <a:r>
              <a:rPr lang="cs-CZ" altLang="cs-CZ"/>
              <a:t>expression</a:t>
            </a:r>
            <a:r>
              <a:rPr lang="en-US" altLang="cs-CZ"/>
              <a:t> </a:t>
            </a:r>
            <a:r>
              <a:rPr lang="cs-CZ" altLang="cs-CZ"/>
              <a:t>data</a:t>
            </a:r>
            <a:r>
              <a:rPr lang="en-US" altLang="cs-CZ"/>
              <a:t> </a:t>
            </a:r>
            <a:r>
              <a:rPr lang="cs-CZ" altLang="cs-CZ"/>
              <a:t>that</a:t>
            </a:r>
            <a:r>
              <a:rPr lang="en-US" altLang="cs-CZ"/>
              <a:t> </a:t>
            </a:r>
            <a:r>
              <a:rPr lang="cs-CZ" altLang="cs-CZ"/>
              <a:t>are presented</a:t>
            </a:r>
            <a:r>
              <a:rPr lang="en-US" altLang="cs-CZ"/>
              <a:t> </a:t>
            </a:r>
            <a:r>
              <a:rPr lang="cs-CZ" altLang="cs-CZ"/>
              <a:t>in</a:t>
            </a:r>
            <a:r>
              <a:rPr lang="en-US" altLang="cs-CZ"/>
              <a:t> </a:t>
            </a:r>
            <a:r>
              <a:rPr lang="cs-CZ" altLang="cs-CZ"/>
              <a:t>the</a:t>
            </a:r>
            <a:r>
              <a:rPr lang="en-US" altLang="cs-CZ"/>
              <a:t> </a:t>
            </a:r>
            <a:r>
              <a:rPr lang="cs-CZ" altLang="cs-CZ"/>
              <a:t>Human</a:t>
            </a:r>
            <a:r>
              <a:rPr lang="en-US" altLang="cs-CZ"/>
              <a:t> </a:t>
            </a:r>
            <a:r>
              <a:rPr lang="cs-CZ" altLang="cs-CZ"/>
              <a:t>Protein</a:t>
            </a:r>
            <a:r>
              <a:rPr lang="en-US" altLang="cs-CZ"/>
              <a:t> </a:t>
            </a:r>
            <a:r>
              <a:rPr lang="cs-CZ" altLang="cs-CZ"/>
              <a:t>Atlas (</a:t>
            </a:r>
            <a:r>
              <a:rPr lang="cs-CZ" altLang="cs-CZ" sz="1400">
                <a:solidFill>
                  <a:schemeClr val="tx2"/>
                </a:solidFill>
              </a:rPr>
              <a:t>Ponten et al., </a:t>
            </a:r>
            <a:r>
              <a:rPr lang="cs-CZ" altLang="cs-CZ" sz="1400" i="1">
                <a:solidFill>
                  <a:schemeClr val="tx2"/>
                </a:solidFill>
              </a:rPr>
              <a:t>J Int Med</a:t>
            </a:r>
            <a:r>
              <a:rPr lang="cs-CZ" altLang="cs-CZ" sz="1400">
                <a:solidFill>
                  <a:schemeClr val="tx2"/>
                </a:solidFill>
              </a:rPr>
              <a:t>, 2011)</a:t>
            </a:r>
            <a:r>
              <a:rPr lang="cs-CZ" altLang="cs-CZ"/>
              <a:t>.</a:t>
            </a:r>
          </a:p>
        </p:txBody>
      </p:sp>
      <p:sp>
        <p:nvSpPr>
          <p:cNvPr id="49156" name="Slide Number Placeholder 3">
            <a:extLst>
              <a:ext uri="{FF2B5EF4-FFF2-40B4-BE49-F238E27FC236}">
                <a16:creationId xmlns:a16="http://schemas.microsoft.com/office/drawing/2014/main" id="{D99DEAE2-0446-4B14-B8C3-F8F7D100C5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FCBCE6C-E612-49F3-832E-352FAFFF3B43}" type="slidenum">
              <a:rPr lang="cs-CZ" altLang="en-US" smtClean="0"/>
              <a:pPr/>
              <a:t>22</a:t>
            </a:fld>
            <a:endParaRPr lang="cs-CZ"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68EB141E-E184-4BA0-A417-6256CC9E7D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EC08DE62-1164-447E-B5B1-96A0135E80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7D0B81E9-59C6-4076-A019-9987385851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D065B0E-16AD-4F50-8C65-79B224AD8978}" type="slidenum">
              <a:rPr lang="cs-CZ" altLang="en-US" smtClean="0"/>
              <a:pPr/>
              <a:t>23</a:t>
            </a:fld>
            <a:endParaRPr lang="cs-CZ"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DECFDCF8-C0B5-4C7E-B4BA-BAC2878E03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5F4CC4DB-180A-4F6F-8729-E5AE9EF7EB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3252" name="Slide Number Placeholder 3">
            <a:extLst>
              <a:ext uri="{FF2B5EF4-FFF2-40B4-BE49-F238E27FC236}">
                <a16:creationId xmlns:a16="http://schemas.microsoft.com/office/drawing/2014/main" id="{1E557B42-5541-4C6A-82F1-E443C81EC9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6C78C51-3EE3-42C9-9CB7-F2248F3EC280}" type="slidenum">
              <a:rPr lang="cs-CZ" altLang="en-US" smtClean="0"/>
              <a:pPr/>
              <a:t>24</a:t>
            </a:fld>
            <a:endParaRPr lang="cs-CZ"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EF419A1-A47B-4B5E-B040-FFAF46D14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5EAC97E-3191-4E96-A677-031C0EFC3957}" type="slidenum">
              <a:rPr lang="en-US" altLang="en-US" smtClean="0"/>
              <a:pPr/>
              <a:t>25</a:t>
            </a:fld>
            <a:endParaRPr lang="en-US" altLang="en-US"/>
          </a:p>
        </p:txBody>
      </p:sp>
      <p:sp>
        <p:nvSpPr>
          <p:cNvPr id="10243" name="Rectangle 2">
            <a:extLst>
              <a:ext uri="{FF2B5EF4-FFF2-40B4-BE49-F238E27FC236}">
                <a16:creationId xmlns:a16="http://schemas.microsoft.com/office/drawing/2014/main" id="{A75C05BB-40B4-4F57-BF33-A3818B473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41968C14-7196-4A06-B1DE-D9EA5693E991}"/>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extLst>
      <p:ext uri="{BB962C8B-B14F-4D97-AF65-F5344CB8AC3E}">
        <p14:creationId xmlns:p14="http://schemas.microsoft.com/office/powerpoint/2010/main" val="4057117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48E726FC-C7BC-4459-BB37-4B8D1968D4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D700D5EB-9F89-49B7-88A6-9E52E3EA9B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6B1202AA-C897-4FBF-8DDC-2C781ED795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27CC5B6-AEEA-4373-84CD-2E36D5A25EF2}" type="slidenum">
              <a:rPr lang="cs-CZ" altLang="en-US" smtClean="0"/>
              <a:pPr/>
              <a:t>26</a:t>
            </a:fld>
            <a:endParaRPr lang="cs-CZ"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5148EE20-1772-437A-89E6-D0B6B16CC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A1D927D2-DCFC-4DA1-9588-504AA62517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a:extLst>
              <a:ext uri="{FF2B5EF4-FFF2-40B4-BE49-F238E27FC236}">
                <a16:creationId xmlns:a16="http://schemas.microsoft.com/office/drawing/2014/main" id="{85ACB777-370B-46E2-81B0-3080D40BF8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025B71D-405A-4525-84A6-A065F072BF6D}" type="slidenum">
              <a:rPr lang="cs-CZ" altLang="en-US" smtClean="0"/>
              <a:pPr/>
              <a:t>29</a:t>
            </a:fld>
            <a:endParaRPr lang="cs-CZ"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DE428D89-E66C-4925-B72A-5A64B751FB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CBDB81F8-BD41-43C8-B5EF-F3160B538B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a:extLst>
              <a:ext uri="{FF2B5EF4-FFF2-40B4-BE49-F238E27FC236}">
                <a16:creationId xmlns:a16="http://schemas.microsoft.com/office/drawing/2014/main" id="{3572154F-53C4-41A2-BE93-02289336CC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AA509CD-27E6-4859-97F3-FBECD29CE482}" type="slidenum">
              <a:rPr lang="cs-CZ" altLang="en-US" smtClean="0"/>
              <a:pPr/>
              <a:t>30</a:t>
            </a:fld>
            <a:endParaRPr lang="cs-CZ"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A22F15A-5BDB-4CA1-BBD1-F9C0180B8C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A6A2209B-5A82-4850-9BE8-7E1F3A312F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a:extLst>
              <a:ext uri="{FF2B5EF4-FFF2-40B4-BE49-F238E27FC236}">
                <a16:creationId xmlns:a16="http://schemas.microsoft.com/office/drawing/2014/main" id="{5384CCE2-F175-488B-BEE7-C288A85D16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6B9C499-8925-4596-9770-52A06758F8E3}" type="slidenum">
              <a:rPr lang="cs-CZ" altLang="en-US" smtClean="0"/>
              <a:pPr/>
              <a:t>31</a:t>
            </a:fld>
            <a:endParaRPr lang="cs-CZ"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EF419A1-A47B-4B5E-B040-FFAF46D14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5EAC97E-3191-4E96-A677-031C0EFC3957}" type="slidenum">
              <a:rPr lang="en-US" altLang="en-US" smtClean="0"/>
              <a:pPr/>
              <a:t>3</a:t>
            </a:fld>
            <a:endParaRPr lang="en-US" altLang="en-US"/>
          </a:p>
        </p:txBody>
      </p:sp>
      <p:sp>
        <p:nvSpPr>
          <p:cNvPr id="10243" name="Rectangle 2">
            <a:extLst>
              <a:ext uri="{FF2B5EF4-FFF2-40B4-BE49-F238E27FC236}">
                <a16:creationId xmlns:a16="http://schemas.microsoft.com/office/drawing/2014/main" id="{A75C05BB-40B4-4F57-BF33-A3818B473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41968C14-7196-4A06-B1DE-D9EA5693E991}"/>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EF419A1-A47B-4B5E-B040-FFAF46D14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5EAC97E-3191-4E96-A677-031C0EFC3957}" type="slidenum">
              <a:rPr lang="en-US" altLang="en-US" smtClean="0"/>
              <a:pPr/>
              <a:t>32</a:t>
            </a:fld>
            <a:endParaRPr lang="en-US" altLang="en-US"/>
          </a:p>
        </p:txBody>
      </p:sp>
      <p:sp>
        <p:nvSpPr>
          <p:cNvPr id="10243" name="Rectangle 2">
            <a:extLst>
              <a:ext uri="{FF2B5EF4-FFF2-40B4-BE49-F238E27FC236}">
                <a16:creationId xmlns:a16="http://schemas.microsoft.com/office/drawing/2014/main" id="{A75C05BB-40B4-4F57-BF33-A3818B473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41968C14-7196-4A06-B1DE-D9EA5693E991}"/>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extLst>
      <p:ext uri="{BB962C8B-B14F-4D97-AF65-F5344CB8AC3E}">
        <p14:creationId xmlns:p14="http://schemas.microsoft.com/office/powerpoint/2010/main" val="19922177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7D33939-3A13-4827-8B5A-9C50D6CD4B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C732AB6A-41F9-48F7-B0D3-61734AE29F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cs typeface="Arial" panose="020B0604020202020204" pitchFamily="34" charset="0"/>
            </a:endParaRPr>
          </a:p>
        </p:txBody>
      </p:sp>
      <p:sp>
        <p:nvSpPr>
          <p:cNvPr id="67588" name="Slide Number Placeholder 3">
            <a:extLst>
              <a:ext uri="{FF2B5EF4-FFF2-40B4-BE49-F238E27FC236}">
                <a16:creationId xmlns:a16="http://schemas.microsoft.com/office/drawing/2014/main" id="{E01B0E92-C183-4BAF-913E-AD771A189B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300">
                <a:solidFill>
                  <a:schemeClr val="tx1"/>
                </a:solidFill>
                <a:latin typeface="Calibri" panose="020F0502020204030204" pitchFamily="34" charset="0"/>
              </a:defRPr>
            </a:lvl1pPr>
            <a:lvl2pPr marL="742950" indent="-285750" defTabSz="965200">
              <a:spcBef>
                <a:spcPct val="30000"/>
              </a:spcBef>
              <a:defRPr sz="1300">
                <a:solidFill>
                  <a:schemeClr val="tx1"/>
                </a:solidFill>
                <a:latin typeface="Calibri" panose="020F0502020204030204" pitchFamily="34" charset="0"/>
              </a:defRPr>
            </a:lvl2pPr>
            <a:lvl3pPr marL="1143000" indent="-228600" defTabSz="965200">
              <a:spcBef>
                <a:spcPct val="30000"/>
              </a:spcBef>
              <a:defRPr sz="1300">
                <a:solidFill>
                  <a:schemeClr val="tx1"/>
                </a:solidFill>
                <a:latin typeface="Calibri" panose="020F0502020204030204" pitchFamily="34" charset="0"/>
              </a:defRPr>
            </a:lvl3pPr>
            <a:lvl4pPr marL="1600200" indent="-228600" defTabSz="965200">
              <a:spcBef>
                <a:spcPct val="30000"/>
              </a:spcBef>
              <a:defRPr sz="1300">
                <a:solidFill>
                  <a:schemeClr val="tx1"/>
                </a:solidFill>
                <a:latin typeface="Calibri" panose="020F0502020204030204" pitchFamily="34" charset="0"/>
              </a:defRPr>
            </a:lvl4pPr>
            <a:lvl5pPr marL="2057400" indent="-228600" defTabSz="965200">
              <a:spcBef>
                <a:spcPct val="30000"/>
              </a:spcBef>
              <a:defRPr sz="1300">
                <a:solidFill>
                  <a:schemeClr val="tx1"/>
                </a:solidFill>
                <a:latin typeface="Calibri" panose="020F0502020204030204" pitchFamily="34" charset="0"/>
              </a:defRPr>
            </a:lvl5pPr>
            <a:lvl6pPr marL="2514600" indent="-228600" defTabSz="965200" eaLnBrk="0" fontAlgn="base" hangingPunct="0">
              <a:spcBef>
                <a:spcPct val="30000"/>
              </a:spcBef>
              <a:spcAft>
                <a:spcPct val="0"/>
              </a:spcAft>
              <a:defRPr sz="1300">
                <a:solidFill>
                  <a:schemeClr val="tx1"/>
                </a:solidFill>
                <a:latin typeface="Calibri" panose="020F0502020204030204" pitchFamily="34" charset="0"/>
              </a:defRPr>
            </a:lvl6pPr>
            <a:lvl7pPr marL="2971800" indent="-228600" defTabSz="965200" eaLnBrk="0" fontAlgn="base" hangingPunct="0">
              <a:spcBef>
                <a:spcPct val="30000"/>
              </a:spcBef>
              <a:spcAft>
                <a:spcPct val="0"/>
              </a:spcAft>
              <a:defRPr sz="1300">
                <a:solidFill>
                  <a:schemeClr val="tx1"/>
                </a:solidFill>
                <a:latin typeface="Calibri" panose="020F0502020204030204" pitchFamily="34" charset="0"/>
              </a:defRPr>
            </a:lvl7pPr>
            <a:lvl8pPr marL="3429000" indent="-228600" defTabSz="965200" eaLnBrk="0" fontAlgn="base" hangingPunct="0">
              <a:spcBef>
                <a:spcPct val="30000"/>
              </a:spcBef>
              <a:spcAft>
                <a:spcPct val="0"/>
              </a:spcAft>
              <a:defRPr sz="1300">
                <a:solidFill>
                  <a:schemeClr val="tx1"/>
                </a:solidFill>
                <a:latin typeface="Calibri" panose="020F0502020204030204" pitchFamily="34" charset="0"/>
              </a:defRPr>
            </a:lvl8pPr>
            <a:lvl9pPr marL="3886200" indent="-228600" defTabSz="965200" eaLnBrk="0" fontAlgn="base" hangingPunct="0">
              <a:spcBef>
                <a:spcPct val="30000"/>
              </a:spcBef>
              <a:spcAft>
                <a:spcPct val="0"/>
              </a:spcAft>
              <a:defRPr sz="1300">
                <a:solidFill>
                  <a:schemeClr val="tx1"/>
                </a:solidFill>
                <a:latin typeface="Calibri" panose="020F0502020204030204" pitchFamily="34" charset="0"/>
              </a:defRPr>
            </a:lvl9pPr>
          </a:lstStyle>
          <a:p>
            <a:pPr eaLnBrk="1" hangingPunct="1">
              <a:spcBef>
                <a:spcPct val="0"/>
              </a:spcBef>
            </a:pPr>
            <a:fld id="{9D16CD68-4A1E-4DB3-93C7-1FC5919EAEFB}" type="slidenum">
              <a:rPr lang="en-GB" altLang="cs-CZ" smtClean="0">
                <a:solidFill>
                  <a:srgbClr val="000000"/>
                </a:solidFill>
                <a:latin typeface="Times New Roman" panose="02020603050405020304" pitchFamily="18" charset="0"/>
              </a:rPr>
              <a:pPr eaLnBrk="1" hangingPunct="1">
                <a:spcBef>
                  <a:spcPct val="0"/>
                </a:spcBef>
              </a:pPr>
              <a:t>33</a:t>
            </a:fld>
            <a:endParaRPr lang="en-GB" altLang="cs-CZ">
              <a:solidFill>
                <a:srgbClr val="000000"/>
              </a:solidFill>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3CE68C11-DCE3-42A8-8F22-1FB67BBC80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AE84F187-70BA-4AB0-B01D-9EAF78FC25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Excample of an output of transcriptional profiling study using Illumina sequencing performed in our lab. Shown is just a tiny fragment of the complete list, copmprising about 7K genes revealing differential expression in the studied mutant. </a:t>
            </a:r>
          </a:p>
        </p:txBody>
      </p:sp>
      <p:sp>
        <p:nvSpPr>
          <p:cNvPr id="69636" name="Slide Number Placeholder 3">
            <a:extLst>
              <a:ext uri="{FF2B5EF4-FFF2-40B4-BE49-F238E27FC236}">
                <a16:creationId xmlns:a16="http://schemas.microsoft.com/office/drawing/2014/main" id="{9EFE1CC9-908D-43A6-988B-10DAEDFB97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A3D4DFE-6A30-430E-B100-216ABAD43D37}" type="slidenum">
              <a:rPr lang="cs-CZ" altLang="en-US" smtClean="0"/>
              <a:pPr/>
              <a:t>34</a:t>
            </a:fld>
            <a:endParaRPr lang="cs-CZ"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EF419A1-A47B-4B5E-B040-FFAF46D14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5EAC97E-3191-4E96-A677-031C0EFC3957}" type="slidenum">
              <a:rPr lang="en-US" altLang="en-US" smtClean="0"/>
              <a:pPr/>
              <a:t>35</a:t>
            </a:fld>
            <a:endParaRPr lang="en-US" altLang="en-US"/>
          </a:p>
        </p:txBody>
      </p:sp>
      <p:sp>
        <p:nvSpPr>
          <p:cNvPr id="10243" name="Rectangle 2">
            <a:extLst>
              <a:ext uri="{FF2B5EF4-FFF2-40B4-BE49-F238E27FC236}">
                <a16:creationId xmlns:a16="http://schemas.microsoft.com/office/drawing/2014/main" id="{A75C05BB-40B4-4F57-BF33-A3818B473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41968C14-7196-4A06-B1DE-D9EA5693E991}"/>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extLst>
      <p:ext uri="{BB962C8B-B14F-4D97-AF65-F5344CB8AC3E}">
        <p14:creationId xmlns:p14="http://schemas.microsoft.com/office/powerpoint/2010/main" val="1512420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5C3C1611-4EDE-44CD-9549-4637464260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59E1D297-4983-4C19-9789-6F3677B1FC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3732" name="Slide Number Placeholder 3">
            <a:extLst>
              <a:ext uri="{FF2B5EF4-FFF2-40B4-BE49-F238E27FC236}">
                <a16:creationId xmlns:a16="http://schemas.microsoft.com/office/drawing/2014/main" id="{03B2B2FB-61B7-4B37-A614-B6FC70AC31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7DAA90E-3B1C-4283-B174-C02207B72525}" type="slidenum">
              <a:rPr lang="cs-CZ" altLang="en-US" smtClean="0"/>
              <a:pPr/>
              <a:t>36</a:t>
            </a:fld>
            <a:endParaRPr lang="cs-CZ"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28992404-2DA2-4DDF-B55A-9660ED2BCA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DD7A2CEA-BC68-42AD-B95B-EBFDD472AF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a:extLst>
              <a:ext uri="{FF2B5EF4-FFF2-40B4-BE49-F238E27FC236}">
                <a16:creationId xmlns:a16="http://schemas.microsoft.com/office/drawing/2014/main" id="{B93CF900-9AFB-4133-8B0C-2060623B19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66D5CD1-9697-4927-B988-5F61CE6DA0D1}" type="slidenum">
              <a:rPr lang="cs-CZ" altLang="en-US" smtClean="0"/>
              <a:pPr/>
              <a:t>37</a:t>
            </a:fld>
            <a:endParaRPr lang="cs-CZ"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9DC1E32-37EA-4F71-B079-D80D0EAB73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BCA5F361-7D35-4B74-9BB7-EB675AE002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7828" name="Slide Number Placeholder 3">
            <a:extLst>
              <a:ext uri="{FF2B5EF4-FFF2-40B4-BE49-F238E27FC236}">
                <a16:creationId xmlns:a16="http://schemas.microsoft.com/office/drawing/2014/main" id="{30A22D2B-EDA3-4A39-BD95-2DB08A837E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8C409CB-DB7B-46D4-A20C-7315109F7D81}" type="slidenum">
              <a:rPr lang="cs-CZ" altLang="en-US" smtClean="0"/>
              <a:pPr/>
              <a:t>38</a:t>
            </a:fld>
            <a:endParaRPr lang="cs-CZ"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EF419A1-A47B-4B5E-B040-FFAF46D14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5EAC97E-3191-4E96-A677-031C0EFC3957}" type="slidenum">
              <a:rPr lang="en-US" altLang="en-US" smtClean="0"/>
              <a:pPr/>
              <a:t>39</a:t>
            </a:fld>
            <a:endParaRPr lang="en-US" altLang="en-US"/>
          </a:p>
        </p:txBody>
      </p:sp>
      <p:sp>
        <p:nvSpPr>
          <p:cNvPr id="10243" name="Rectangle 2">
            <a:extLst>
              <a:ext uri="{FF2B5EF4-FFF2-40B4-BE49-F238E27FC236}">
                <a16:creationId xmlns:a16="http://schemas.microsoft.com/office/drawing/2014/main" id="{A75C05BB-40B4-4F57-BF33-A3818B473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41968C14-7196-4A06-B1DE-D9EA5693E991}"/>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extLst>
      <p:ext uri="{BB962C8B-B14F-4D97-AF65-F5344CB8AC3E}">
        <p14:creationId xmlns:p14="http://schemas.microsoft.com/office/powerpoint/2010/main" val="22696122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8A7E469A-60E4-4D9A-93A6-40A0CDC79D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38BBE7D-1458-4C18-A0F1-21D523A3E5BB}" type="slidenum">
              <a:rPr lang="en-US" altLang="en-US" smtClean="0"/>
              <a:pPr/>
              <a:t>40</a:t>
            </a:fld>
            <a:endParaRPr lang="en-US" altLang="en-US"/>
          </a:p>
        </p:txBody>
      </p:sp>
      <p:sp>
        <p:nvSpPr>
          <p:cNvPr id="90115" name="Rectangle 2">
            <a:extLst>
              <a:ext uri="{FF2B5EF4-FFF2-40B4-BE49-F238E27FC236}">
                <a16:creationId xmlns:a16="http://schemas.microsoft.com/office/drawing/2014/main" id="{9CE29BD7-E8B3-4481-99DB-BCA85F83D5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id="{01381A6B-316C-4F43-A557-8C844DDD57A3}"/>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s-CZ" altLang="cs-CZ"/>
          </a:p>
        </p:txBody>
      </p:sp>
    </p:spTree>
    <p:extLst>
      <p:ext uri="{BB962C8B-B14F-4D97-AF65-F5344CB8AC3E}">
        <p14:creationId xmlns:p14="http://schemas.microsoft.com/office/powerpoint/2010/main" val="915931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24F6E8EF-A3FC-4FDE-A60B-C4345CA0C6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57B1C916-421C-4102-8217-3792301D27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3972" name="Slide Number Placeholder 3">
            <a:extLst>
              <a:ext uri="{FF2B5EF4-FFF2-40B4-BE49-F238E27FC236}">
                <a16:creationId xmlns:a16="http://schemas.microsoft.com/office/drawing/2014/main" id="{A15790CB-D69D-43DE-A382-A56B44FF7A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C0DD4C-2865-4D9E-AA80-7F5A69C23FD2}" type="slidenum">
              <a:rPr lang="cs-CZ" altLang="en-US" smtClean="0"/>
              <a:pPr/>
              <a:t>41</a:t>
            </a:fld>
            <a:endParaRPr lang="cs-CZ"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EF419A1-A47B-4B5E-B040-FFAF46D14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5EAC97E-3191-4E96-A677-031C0EFC3957}" type="slidenum">
              <a:rPr lang="en-US" altLang="en-US" smtClean="0"/>
              <a:pPr/>
              <a:t>4</a:t>
            </a:fld>
            <a:endParaRPr lang="en-US" altLang="en-US"/>
          </a:p>
        </p:txBody>
      </p:sp>
      <p:sp>
        <p:nvSpPr>
          <p:cNvPr id="10243" name="Rectangle 2">
            <a:extLst>
              <a:ext uri="{FF2B5EF4-FFF2-40B4-BE49-F238E27FC236}">
                <a16:creationId xmlns:a16="http://schemas.microsoft.com/office/drawing/2014/main" id="{A75C05BB-40B4-4F57-BF33-A3818B473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41968C14-7196-4A06-B1DE-D9EA5693E991}"/>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extLst>
      <p:ext uri="{BB962C8B-B14F-4D97-AF65-F5344CB8AC3E}">
        <p14:creationId xmlns:p14="http://schemas.microsoft.com/office/powerpoint/2010/main" val="2842377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3DC884B6-4363-4E83-9AAD-E2DBA42E7E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C6223ED4-9AEC-4420-9215-88E3BBE994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a16="http://schemas.microsoft.com/office/drawing/2014/main" id="{C957E6D0-ED72-43A0-A36C-E81EBE87A5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CC5CC18-1580-4A1F-BF06-1A77129D15AA}" type="slidenum">
              <a:rPr lang="cs-CZ" altLang="en-US" smtClean="0"/>
              <a:pPr/>
              <a:t>42</a:t>
            </a:fld>
            <a:endParaRPr lang="cs-CZ"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B9016F3D-753A-4C8B-A97B-09C356EAA4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16CA801D-9FA3-4917-95EB-4D1E5E1907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C13F6D92-B840-4D81-B834-6FB045A6BF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38C8560-9AC0-4E11-8695-34494947B0B4}" type="slidenum">
              <a:rPr lang="cs-CZ" altLang="en-US" smtClean="0"/>
              <a:pPr/>
              <a:t>43</a:t>
            </a:fld>
            <a:endParaRPr lang="cs-CZ"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8A7E469A-60E4-4D9A-93A6-40A0CDC79D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38BBE7D-1458-4C18-A0F1-21D523A3E5BB}" type="slidenum">
              <a:rPr lang="en-US" altLang="en-US" smtClean="0"/>
              <a:pPr/>
              <a:t>44</a:t>
            </a:fld>
            <a:endParaRPr lang="en-US" altLang="en-US"/>
          </a:p>
        </p:txBody>
      </p:sp>
      <p:sp>
        <p:nvSpPr>
          <p:cNvPr id="90115" name="Rectangle 2">
            <a:extLst>
              <a:ext uri="{FF2B5EF4-FFF2-40B4-BE49-F238E27FC236}">
                <a16:creationId xmlns:a16="http://schemas.microsoft.com/office/drawing/2014/main" id="{9CE29BD7-E8B3-4481-99DB-BCA85F83D5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id="{01381A6B-316C-4F43-A557-8C844DDD57A3}"/>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s-CZ" alt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EF419A1-A47B-4B5E-B040-FFAF46D14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5EAC97E-3191-4E96-A677-031C0EFC3957}" type="slidenum">
              <a:rPr lang="en-US" altLang="en-US" smtClean="0"/>
              <a:pPr/>
              <a:t>46</a:t>
            </a:fld>
            <a:endParaRPr lang="en-US" altLang="en-US"/>
          </a:p>
        </p:txBody>
      </p:sp>
      <p:sp>
        <p:nvSpPr>
          <p:cNvPr id="10243" name="Rectangle 2">
            <a:extLst>
              <a:ext uri="{FF2B5EF4-FFF2-40B4-BE49-F238E27FC236}">
                <a16:creationId xmlns:a16="http://schemas.microsoft.com/office/drawing/2014/main" id="{A75C05BB-40B4-4F57-BF33-A3818B473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41968C14-7196-4A06-B1DE-D9EA5693E991}"/>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extLst>
      <p:ext uri="{BB962C8B-B14F-4D97-AF65-F5344CB8AC3E}">
        <p14:creationId xmlns:p14="http://schemas.microsoft.com/office/powerpoint/2010/main" val="554859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532FAC7B-AB0B-4043-9694-38B70E94CD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709FC59-8624-437F-AE79-330D3634849E}" type="slidenum">
              <a:rPr lang="en-US" altLang="en-US" smtClean="0"/>
              <a:pPr/>
              <a:t>47</a:t>
            </a:fld>
            <a:endParaRPr lang="en-US" altLang="en-US"/>
          </a:p>
        </p:txBody>
      </p:sp>
      <p:sp>
        <p:nvSpPr>
          <p:cNvPr id="94211" name="Rectangle 2">
            <a:extLst>
              <a:ext uri="{FF2B5EF4-FFF2-40B4-BE49-F238E27FC236}">
                <a16:creationId xmlns:a16="http://schemas.microsoft.com/office/drawing/2014/main" id="{853695CE-8398-4A52-B017-9BFE3264CB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a:extLst>
              <a:ext uri="{FF2B5EF4-FFF2-40B4-BE49-F238E27FC236}">
                <a16:creationId xmlns:a16="http://schemas.microsoft.com/office/drawing/2014/main" id="{F1250CB7-6EF2-4B3D-9F31-E13CB741F517}"/>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s-CZ"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0F8E3C9C-2B49-4E82-B3CE-3A6838E997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66C89AD9-23E8-412C-8745-C5D4DF39D07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8308" name="Slide Number Placeholder 3">
            <a:extLst>
              <a:ext uri="{FF2B5EF4-FFF2-40B4-BE49-F238E27FC236}">
                <a16:creationId xmlns:a16="http://schemas.microsoft.com/office/drawing/2014/main" id="{BE2A1698-B8D0-4C2F-BCD7-C6600659A0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7AFD43C-7DA6-43E9-B39D-1606578D3756}" type="slidenum">
              <a:rPr lang="cs-CZ" altLang="en-US" smtClean="0"/>
              <a:pPr/>
              <a:t>48</a:t>
            </a:fld>
            <a:endParaRPr lang="cs-CZ"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2BD7B531-8031-47CE-B160-33F35F858E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4A21ABC6-174D-42A8-8D91-F171E689A4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0356" name="Slide Number Placeholder 3">
            <a:extLst>
              <a:ext uri="{FF2B5EF4-FFF2-40B4-BE49-F238E27FC236}">
                <a16:creationId xmlns:a16="http://schemas.microsoft.com/office/drawing/2014/main" id="{16F26AA8-5BC3-4956-B866-6E475F6B1D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ADF55DB-0AB7-445E-B1F1-3CBC88F0F66C}" type="slidenum">
              <a:rPr lang="cs-CZ" altLang="en-US" smtClean="0"/>
              <a:pPr/>
              <a:t>49</a:t>
            </a:fld>
            <a:endParaRPr lang="cs-CZ"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rázek snímku 1">
            <a:extLst>
              <a:ext uri="{FF2B5EF4-FFF2-40B4-BE49-F238E27FC236}">
                <a16:creationId xmlns:a16="http://schemas.microsoft.com/office/drawing/2014/main" id="{50AC2EB3-0361-4F89-8BCB-A86D612926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Zástupný symbol pro poznámky 2">
            <a:extLst>
              <a:ext uri="{FF2B5EF4-FFF2-40B4-BE49-F238E27FC236}">
                <a16:creationId xmlns:a16="http://schemas.microsoft.com/office/drawing/2014/main" id="{AD21A850-90AE-4E0E-AFCC-6919093F5A88}"/>
              </a:ext>
            </a:extLst>
          </p:cNvPr>
          <p:cNvSpPr>
            <a:spLocks noGrp="1"/>
          </p:cNvSpPr>
          <p:nvPr>
            <p:ph type="body" idx="1"/>
          </p:nvPr>
        </p:nvSpPr>
        <p:spPr/>
        <p:txBody>
          <a:bodyPr>
            <a:normAutofit lnSpcReduction="10000"/>
          </a:bodyPr>
          <a:lstStyle/>
          <a:p>
            <a:pPr algn="just">
              <a:defRPr/>
            </a:pPr>
            <a:r>
              <a:rPr lang="en-GB" dirty="0"/>
              <a:t>In the figure, there is simplified scheme of vesicle trafficking pathways, regulated by GNOM and its closest relative, GNOM-LIKE1 (GNL1). </a:t>
            </a:r>
          </a:p>
          <a:p>
            <a:pPr algn="just">
              <a:defRPr/>
            </a:pPr>
            <a:endParaRPr lang="en-GB" dirty="0"/>
          </a:p>
          <a:p>
            <a:pPr algn="just">
              <a:defRPr/>
            </a:pPr>
            <a:r>
              <a:rPr lang="en-GB" dirty="0" err="1"/>
              <a:t>Secretory</a:t>
            </a:r>
            <a:r>
              <a:rPr lang="en-GB" dirty="0"/>
              <a:t> and membrane proteins are synthesised at the ER (blue) and passed onto the Golgi apparatus (green) by anterograde trafficking</a:t>
            </a:r>
            <a:r>
              <a:rPr lang="cs-CZ" dirty="0"/>
              <a:t> </a:t>
            </a:r>
            <a:r>
              <a:rPr lang="en-GB" dirty="0"/>
              <a:t>in COPII-coated vesicles. </a:t>
            </a:r>
          </a:p>
          <a:p>
            <a:pPr algn="just">
              <a:defRPr/>
            </a:pPr>
            <a:endParaRPr lang="en-GB" dirty="0"/>
          </a:p>
          <a:p>
            <a:pPr algn="just">
              <a:defRPr/>
            </a:pPr>
            <a:r>
              <a:rPr lang="en-GB" dirty="0"/>
              <a:t>The retrograde route from the Golgi apparatus to the ER is regulated by the ARF-GEFs GNOM (GN) and GNL1, which regulate the recruitment of COPI coats to the Golgi membrane. On the </a:t>
            </a:r>
            <a:r>
              <a:rPr lang="en-GB" dirty="0" err="1"/>
              <a:t>secretory</a:t>
            </a:r>
            <a:r>
              <a:rPr lang="en-GB" dirty="0"/>
              <a:t> route, proteins are transported to the sorting station, the trans-Golgi network (TGN; lilac).</a:t>
            </a:r>
          </a:p>
          <a:p>
            <a:pPr algn="just">
              <a:defRPr/>
            </a:pPr>
            <a:r>
              <a:rPr lang="en-GB" dirty="0"/>
              <a:t> </a:t>
            </a:r>
          </a:p>
          <a:p>
            <a:pPr algn="just">
              <a:defRPr/>
            </a:pPr>
            <a:r>
              <a:rPr lang="en-GB" dirty="0"/>
              <a:t>From there, proteins are either transported to the vacuole (grey) via </a:t>
            </a:r>
            <a:r>
              <a:rPr lang="en-GB" dirty="0" err="1"/>
              <a:t>multivesicular</a:t>
            </a:r>
            <a:r>
              <a:rPr lang="en-GB" dirty="0"/>
              <a:t> bodies (MVB, also called </a:t>
            </a:r>
            <a:r>
              <a:rPr lang="en-GB" dirty="0" err="1"/>
              <a:t>prevacuolar</a:t>
            </a:r>
            <a:r>
              <a:rPr lang="en-GB" dirty="0"/>
              <a:t> compartment, PVC, which corresponds to </a:t>
            </a:r>
            <a:r>
              <a:rPr lang="cs-CZ" dirty="0" err="1"/>
              <a:t>the</a:t>
            </a:r>
            <a:r>
              <a:rPr lang="en-GB" dirty="0"/>
              <a:t> late </a:t>
            </a:r>
            <a:r>
              <a:rPr lang="en-GB" dirty="0" err="1"/>
              <a:t>endosome</a:t>
            </a:r>
            <a:r>
              <a:rPr lang="en-GB" dirty="0"/>
              <a:t>; deep blue) or trafficked to the plasma membrane (PM). </a:t>
            </a:r>
          </a:p>
          <a:p>
            <a:pPr algn="just">
              <a:defRPr/>
            </a:pPr>
            <a:endParaRPr lang="en-GB" dirty="0"/>
          </a:p>
          <a:p>
            <a:pPr algn="just">
              <a:defRPr/>
            </a:pPr>
            <a:r>
              <a:rPr lang="en-GB" dirty="0"/>
              <a:t>Plasma membrane proteins like the auxin efflux carrier PIN1 (red), which accumulates at the basal PM at steady state, are continually internalised and trafficked to the TGN, which resembles the early </a:t>
            </a:r>
            <a:r>
              <a:rPr lang="en-GB" dirty="0" err="1"/>
              <a:t>endosome</a:t>
            </a:r>
            <a:r>
              <a:rPr lang="en-GB" dirty="0"/>
              <a:t> (EE) in plants. </a:t>
            </a:r>
          </a:p>
          <a:p>
            <a:pPr algn="just">
              <a:defRPr/>
            </a:pPr>
            <a:endParaRPr lang="en-GB" dirty="0"/>
          </a:p>
          <a:p>
            <a:pPr algn="just">
              <a:defRPr/>
            </a:pPr>
            <a:r>
              <a:rPr lang="en-GB" dirty="0"/>
              <a:t>From the TGN, PIN1 is recycled to the plasma membrane via the recycling </a:t>
            </a:r>
            <a:r>
              <a:rPr lang="en-GB" dirty="0" err="1"/>
              <a:t>endosome</a:t>
            </a:r>
            <a:r>
              <a:rPr lang="en-GB" dirty="0"/>
              <a:t> (RE;</a:t>
            </a:r>
            <a:r>
              <a:rPr lang="cs-CZ" dirty="0"/>
              <a:t> </a:t>
            </a:r>
            <a:r>
              <a:rPr lang="en-GB" dirty="0"/>
              <a:t>light</a:t>
            </a:r>
            <a:r>
              <a:rPr lang="cs-CZ" dirty="0"/>
              <a:t> </a:t>
            </a:r>
            <a:r>
              <a:rPr lang="en-GB" dirty="0"/>
              <a:t>blue). This pathway is regulated by the ARF-GEF GNOM.</a:t>
            </a:r>
          </a:p>
        </p:txBody>
      </p:sp>
      <p:sp>
        <p:nvSpPr>
          <p:cNvPr id="102404" name="Zástupný symbol pro číslo snímku 3">
            <a:extLst>
              <a:ext uri="{FF2B5EF4-FFF2-40B4-BE49-F238E27FC236}">
                <a16:creationId xmlns:a16="http://schemas.microsoft.com/office/drawing/2014/main" id="{0617778B-B798-4CC8-8715-B6DB1C627C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42950" indent="-285750">
              <a:spcBef>
                <a:spcPct val="30000"/>
              </a:spcBef>
              <a:defRPr sz="1300">
                <a:solidFill>
                  <a:schemeClr val="tx1"/>
                </a:solidFill>
                <a:latin typeface="Calibri" panose="020F0502020204030204" pitchFamily="34" charset="0"/>
              </a:defRPr>
            </a:lvl2pPr>
            <a:lvl3pPr marL="1143000" indent="-228600">
              <a:spcBef>
                <a:spcPct val="30000"/>
              </a:spcBef>
              <a:defRPr sz="1300">
                <a:solidFill>
                  <a:schemeClr val="tx1"/>
                </a:solidFill>
                <a:latin typeface="Calibri" panose="020F0502020204030204" pitchFamily="34" charset="0"/>
              </a:defRPr>
            </a:lvl3pPr>
            <a:lvl4pPr marL="1600200" indent="-228600">
              <a:spcBef>
                <a:spcPct val="30000"/>
              </a:spcBef>
              <a:defRPr sz="1300">
                <a:solidFill>
                  <a:schemeClr val="tx1"/>
                </a:solidFill>
                <a:latin typeface="Calibri" panose="020F0502020204030204" pitchFamily="34" charset="0"/>
              </a:defRPr>
            </a:lvl4pPr>
            <a:lvl5pPr marL="2057400" indent="-228600">
              <a:spcBef>
                <a:spcPct val="30000"/>
              </a:spcBef>
              <a:defRPr sz="1300">
                <a:solidFill>
                  <a:schemeClr val="tx1"/>
                </a:solidFill>
                <a:latin typeface="Calibri" panose="020F0502020204030204" pitchFamily="34" charset="0"/>
              </a:defRPr>
            </a:lvl5pPr>
            <a:lvl6pPr marL="2514600" indent="-228600" eaLnBrk="0" fontAlgn="base" hangingPunct="0">
              <a:spcBef>
                <a:spcPct val="30000"/>
              </a:spcBef>
              <a:spcAft>
                <a:spcPct val="0"/>
              </a:spcAft>
              <a:defRPr sz="1300">
                <a:solidFill>
                  <a:schemeClr val="tx1"/>
                </a:solidFill>
                <a:latin typeface="Calibri" panose="020F0502020204030204" pitchFamily="34" charset="0"/>
              </a:defRPr>
            </a:lvl6pPr>
            <a:lvl7pPr marL="2971800" indent="-228600" eaLnBrk="0" fontAlgn="base" hangingPunct="0">
              <a:spcBef>
                <a:spcPct val="30000"/>
              </a:spcBef>
              <a:spcAft>
                <a:spcPct val="0"/>
              </a:spcAft>
              <a:defRPr sz="1300">
                <a:solidFill>
                  <a:schemeClr val="tx1"/>
                </a:solidFill>
                <a:latin typeface="Calibri" panose="020F0502020204030204" pitchFamily="34" charset="0"/>
              </a:defRPr>
            </a:lvl7pPr>
            <a:lvl8pPr marL="3429000" indent="-228600" eaLnBrk="0" fontAlgn="base" hangingPunct="0">
              <a:spcBef>
                <a:spcPct val="30000"/>
              </a:spcBef>
              <a:spcAft>
                <a:spcPct val="0"/>
              </a:spcAft>
              <a:defRPr sz="1300">
                <a:solidFill>
                  <a:schemeClr val="tx1"/>
                </a:solidFill>
                <a:latin typeface="Calibri" panose="020F0502020204030204" pitchFamily="34" charset="0"/>
              </a:defRPr>
            </a:lvl8pPr>
            <a:lvl9pPr marL="3886200" indent="-228600"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CBDA774-389F-4D98-982A-43282FCA8958}" type="slidenum">
              <a:rPr lang="cs-CZ" altLang="cs-CZ" smtClean="0">
                <a:latin typeface="Times" panose="02020603050405020304" pitchFamily="18" charset="0"/>
              </a:rPr>
              <a:pPr>
                <a:spcBef>
                  <a:spcPct val="0"/>
                </a:spcBef>
              </a:pPr>
              <a:t>50</a:t>
            </a:fld>
            <a:endParaRPr lang="cs-CZ" altLang="cs-CZ">
              <a:latin typeface="Times"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Zástupný symbol pro obrázek snímku 1">
            <a:extLst>
              <a:ext uri="{FF2B5EF4-FFF2-40B4-BE49-F238E27FC236}">
                <a16:creationId xmlns:a16="http://schemas.microsoft.com/office/drawing/2014/main" id="{8773D6F6-48AE-4565-850C-BF39E1F94C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Zástupný symbol pro poznámky 2">
            <a:extLst>
              <a:ext uri="{FF2B5EF4-FFF2-40B4-BE49-F238E27FC236}">
                <a16:creationId xmlns:a16="http://schemas.microsoft.com/office/drawing/2014/main" id="{74210731-4DCD-47F9-87C4-6BBD2D3071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s-CZ" altLang="cs-CZ"/>
          </a:p>
        </p:txBody>
      </p:sp>
      <p:sp>
        <p:nvSpPr>
          <p:cNvPr id="104452" name="Zástupný symbol pro číslo snímku 3">
            <a:extLst>
              <a:ext uri="{FF2B5EF4-FFF2-40B4-BE49-F238E27FC236}">
                <a16:creationId xmlns:a16="http://schemas.microsoft.com/office/drawing/2014/main" id="{756BAF6B-B3DA-4913-B066-B2E9D3474E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E49FE5C-7796-470C-967C-3795A1365A52}" type="slidenum">
              <a:rPr lang="en-US" altLang="en-US" smtClean="0"/>
              <a:pPr/>
              <a:t>51</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Zástupný symbol pro obrázek snímku 1">
            <a:extLst>
              <a:ext uri="{FF2B5EF4-FFF2-40B4-BE49-F238E27FC236}">
                <a16:creationId xmlns:a16="http://schemas.microsoft.com/office/drawing/2014/main" id="{4C83B3AC-C707-40CC-BFEE-2980FA5B37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Zástupný symbol pro poznámky 2">
            <a:extLst>
              <a:ext uri="{FF2B5EF4-FFF2-40B4-BE49-F238E27FC236}">
                <a16:creationId xmlns:a16="http://schemas.microsoft.com/office/drawing/2014/main" id="{64A95930-D88B-4668-B8D1-3D3EB24C75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s-CZ" altLang="cs-CZ"/>
          </a:p>
        </p:txBody>
      </p:sp>
      <p:sp>
        <p:nvSpPr>
          <p:cNvPr id="106500" name="Zástupný symbol pro číslo snímku 3">
            <a:extLst>
              <a:ext uri="{FF2B5EF4-FFF2-40B4-BE49-F238E27FC236}">
                <a16:creationId xmlns:a16="http://schemas.microsoft.com/office/drawing/2014/main" id="{2D901D08-01A9-4C54-A836-88E2121CAE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B89990A-323C-4ACF-B943-980E8685D2B4}" type="slidenum">
              <a:rPr lang="en-US" altLang="en-US" smtClean="0"/>
              <a:pPr/>
              <a:t>52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FBD8B39-0456-4AC2-BDA6-4AC96C6AB8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8664E64-8903-483D-9394-A0B508CDA6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2A739012-61D0-4F07-9ECC-46E19024EB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357100E-D1E1-42B2-B5C4-CE6C2113E8B9}" type="slidenum">
              <a:rPr lang="cs-CZ" altLang="en-US" smtClean="0"/>
              <a:pPr/>
              <a:t>5</a:t>
            </a:fld>
            <a:endParaRPr lang="cs-CZ"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2F2A94F8-DECB-4F8F-A08F-567052BE37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D82833C0-E049-4FE0-80ED-FF35579762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id="{C9FC6FA1-4A11-4833-AADE-437F2D3856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5D26A92-DFC7-4BC1-9D29-0A0DFB5EF99F}" type="slidenum">
              <a:rPr lang="cs-CZ" altLang="en-US" smtClean="0"/>
              <a:pPr/>
              <a:t>53</a:t>
            </a:fld>
            <a:endParaRPr lang="cs-CZ"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F322C076-7ABB-46A2-98BF-C9F6EA2FF6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BECB808-7B0F-4B5A-89AA-994C42C11EB3}" type="slidenum">
              <a:rPr lang="en-US" altLang="en-US" smtClean="0"/>
              <a:pPr/>
              <a:t>54</a:t>
            </a:fld>
            <a:endParaRPr lang="en-US" altLang="en-US"/>
          </a:p>
        </p:txBody>
      </p:sp>
      <p:sp>
        <p:nvSpPr>
          <p:cNvPr id="110595" name="Rectangle 2">
            <a:extLst>
              <a:ext uri="{FF2B5EF4-FFF2-40B4-BE49-F238E27FC236}">
                <a16:creationId xmlns:a16="http://schemas.microsoft.com/office/drawing/2014/main" id="{07D9EBC0-BC9A-4EA6-B3DF-B15934D5B5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a:extLst>
              <a:ext uri="{FF2B5EF4-FFF2-40B4-BE49-F238E27FC236}">
                <a16:creationId xmlns:a16="http://schemas.microsoft.com/office/drawing/2014/main" id="{4784AC52-868B-4AD5-89C0-69337297FA88}"/>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0236E6A9-BBEB-4EAA-92A2-3F95ADC30AD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F2667A9-3E7A-4726-82C3-C24262D48EE6}" type="slidenum">
              <a:rPr lang="en-US" altLang="en-US" smtClean="0"/>
              <a:pPr/>
              <a:t>55</a:t>
            </a:fld>
            <a:endParaRPr lang="en-US" altLang="en-US"/>
          </a:p>
        </p:txBody>
      </p:sp>
      <p:sp>
        <p:nvSpPr>
          <p:cNvPr id="112643" name="Rectangle 2">
            <a:extLst>
              <a:ext uri="{FF2B5EF4-FFF2-40B4-BE49-F238E27FC236}">
                <a16:creationId xmlns:a16="http://schemas.microsoft.com/office/drawing/2014/main" id="{AAF351EC-9FA9-4AB5-8107-007C5B59BE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a:extLst>
              <a:ext uri="{FF2B5EF4-FFF2-40B4-BE49-F238E27FC236}">
                <a16:creationId xmlns:a16="http://schemas.microsoft.com/office/drawing/2014/main" id="{18ECB608-FE39-449F-99F0-345EDB8C853A}"/>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282DE71-A354-417B-85E4-F2313EABCF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3E95611C-DB6C-4EE1-BB65-3A4CA0FB40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id="{1BA06407-A6BE-4282-A76F-6C4897DA33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20B89A-F28A-44A2-8AB8-9207155A2A7F}" type="slidenum">
              <a:rPr lang="cs-CZ" altLang="en-US" smtClean="0"/>
              <a:pPr/>
              <a:t>6</a:t>
            </a:fld>
            <a:endParaRPr lang="cs-CZ"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1E881F8F-E93B-44A4-95F2-DB88BE4F0F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37AE6364-91F2-4DB7-B221-3C369F8CC1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6DC72E12-3BDC-4886-AE12-B39F4931DE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33EB100-39EF-4F17-BE31-6641806E5334}" type="slidenum">
              <a:rPr lang="cs-CZ" altLang="en-US" smtClean="0"/>
              <a:pPr/>
              <a:t>7</a:t>
            </a:fld>
            <a:endParaRPr lang="cs-CZ"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0EF419A1-A47B-4B5E-B040-FFAF46D142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5EAC97E-3191-4E96-A677-031C0EFC3957}" type="slidenum">
              <a:rPr lang="en-US" altLang="en-US" smtClean="0"/>
              <a:pPr/>
              <a:t>8</a:t>
            </a:fld>
            <a:endParaRPr lang="en-US" altLang="en-US"/>
          </a:p>
        </p:txBody>
      </p:sp>
      <p:sp>
        <p:nvSpPr>
          <p:cNvPr id="10243" name="Rectangle 2">
            <a:extLst>
              <a:ext uri="{FF2B5EF4-FFF2-40B4-BE49-F238E27FC236}">
                <a16:creationId xmlns:a16="http://schemas.microsoft.com/office/drawing/2014/main" id="{A75C05BB-40B4-4F57-BF33-A3818B473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a:extLst>
              <a:ext uri="{FF2B5EF4-FFF2-40B4-BE49-F238E27FC236}">
                <a16:creationId xmlns:a16="http://schemas.microsoft.com/office/drawing/2014/main" id="{41968C14-7196-4A06-B1DE-D9EA5693E991}"/>
              </a:ext>
            </a:extLst>
          </p:cNvPr>
          <p:cNvSpPr>
            <a:spLocks noGrp="1" noChangeArrowheads="1"/>
          </p:cNvSpPr>
          <p:nvPr>
            <p:ph type="body" idx="1"/>
          </p:nvPr>
        </p:nvSpPr>
        <p:spPr bwMode="auto">
          <a:xfrm>
            <a:off x="946150" y="4860925"/>
            <a:ext cx="5207000" cy="4605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extLst>
      <p:ext uri="{BB962C8B-B14F-4D97-AF65-F5344CB8AC3E}">
        <p14:creationId xmlns:p14="http://schemas.microsoft.com/office/powerpoint/2010/main" val="984946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BF058933-21CD-41D7-9628-08F10D50CB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99B21BC0-121B-4C13-83EF-AD0F2B8C63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a:extLst>
              <a:ext uri="{FF2B5EF4-FFF2-40B4-BE49-F238E27FC236}">
                <a16:creationId xmlns:a16="http://schemas.microsoft.com/office/drawing/2014/main" id="{0D56EB19-8E7C-4088-9C17-06841B5F02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46C0960-AD6F-4D2E-B442-12F82276B729}" type="slidenum">
              <a:rPr lang="cs-CZ" altLang="en-US" smtClean="0"/>
              <a:pPr/>
              <a:t>9</a:t>
            </a:fld>
            <a:endParaRPr lang="cs-CZ"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6.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4.xml"/><Relationship Id="rId5" Type="http://schemas.openxmlformats.org/officeDocument/2006/relationships/image" Target="../media/image11.emf"/><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8.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8.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8.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8.jpeg"/><Relationship Id="rId1" Type="http://schemas.openxmlformats.org/officeDocument/2006/relationships/slideMaster" Target="../slideMasters/slideMaster8.xml"/><Relationship Id="rId5" Type="http://schemas.openxmlformats.org/officeDocument/2006/relationships/image" Target="../media/image19.emf"/><Relationship Id="rId4" Type="http://schemas.openxmlformats.org/officeDocument/2006/relationships/image" Target="../media/image8.emf"/></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eg"/><Relationship Id="rId1" Type="http://schemas.openxmlformats.org/officeDocument/2006/relationships/slideMaster" Target="../slideMasters/slideMaster9.xml"/><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2.jpeg"/><Relationship Id="rId1" Type="http://schemas.openxmlformats.org/officeDocument/2006/relationships/slideMaster" Target="../slideMasters/slideMaster9.xml"/><Relationship Id="rId5" Type="http://schemas.openxmlformats.org/officeDocument/2006/relationships/image" Target="../media/image11.emf"/><Relationship Id="rId4" Type="http://schemas.openxmlformats.org/officeDocument/2006/relationships/image" Target="../media/image8.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20.jpeg"/><Relationship Id="rId1" Type="http://schemas.openxmlformats.org/officeDocument/2006/relationships/slideMaster" Target="../slideMasters/slideMaster10.xml"/><Relationship Id="rId5" Type="http://schemas.openxmlformats.org/officeDocument/2006/relationships/image" Target="../media/image6.emf"/><Relationship Id="rId4" Type="http://schemas.openxmlformats.org/officeDocument/2006/relationships/image" Target="../media/image8.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 name="Picture 16" descr="logo+napis_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13" y="682625"/>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OPVaVpI_loga-eu_pos_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625" y="5835650"/>
            <a:ext cx="3235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1409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4B93B91A-F19B-4E61-994B-ADA3D763E97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7883368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0B49FA16-EC1E-444E-BD0C-20E355E4AA0F}"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0174291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E0F956A5-B4FB-404C-A094-2DAAE36F6B6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377608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8E2BBFB7-BF62-45DF-97A4-9A0C049D72C8}"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823301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17" descr="OPVaVpI_loga-eu_pos_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5835650"/>
            <a:ext cx="3235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descr="partner_logo_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54938" y="59848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3394700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90598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173517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427038" y="200025"/>
            <a:ext cx="8274050" cy="792163"/>
          </a:xfrm>
          <a:prstGeom prst="rect">
            <a:avLst/>
          </a:prstGeom>
          <a:noFill/>
          <a:ln>
            <a:noFill/>
          </a:ln>
          <a:extLst/>
        </p:spPr>
        <p:txBody>
          <a:bodyPr/>
          <a:lstStyle/>
          <a:p>
            <a:pPr lvl="0"/>
            <a:r>
              <a:rPr lang="cs-CZ" dirty="0"/>
              <a:t>Klepnutím lze upravit styl předlohy nadpisů.</a:t>
            </a:r>
          </a:p>
        </p:txBody>
      </p:sp>
      <p:sp>
        <p:nvSpPr>
          <p:cNvPr id="3" name="Rectangle 3"/>
          <p:cNvSpPr>
            <a:spLocks noGrp="1" noChangeArrowheads="1"/>
          </p:cNvSpPr>
          <p:nvPr>
            <p:ph idx="1"/>
          </p:nvPr>
        </p:nvSpPr>
        <p:spPr bwMode="auto">
          <a:xfrm>
            <a:off x="430213" y="1282700"/>
            <a:ext cx="8285162" cy="4795838"/>
          </a:xfrm>
          <a:prstGeom prst="rect">
            <a:avLst/>
          </a:prstGeom>
          <a:noFill/>
          <a:ln>
            <a:noFill/>
          </a:ln>
          <a:extLst/>
        </p:spPr>
        <p:txBody>
          <a:bodyPr/>
          <a:lstStyle/>
          <a:p>
            <a:pPr lvl="0"/>
            <a:r>
              <a:rPr lang="cs-CZ" noProof="0" dirty="0"/>
              <a:t>Klepnutím lze 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2682357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446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25" descr="OPVaVpI_loga-eu_pos_H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descr="partner_logo_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54938" y="59848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2067513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9D836022-418C-4426-85ED-3FAC747F003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746678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63869160-6930-4CC7-8A29-C2FBB8B6473F}"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14113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B866FF4E-2ABA-4DB8-BF37-51B456F572F0}"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749528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6DE360B8-F73F-49D7-AE06-7B15523143A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5984892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E42BA2AA-0F51-4413-A0FB-E9FC74C6A6E4}"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734331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1D5A3145-697A-46AB-AE47-07FD4DE6210B}"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023216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3FCAF3F-F558-411E-A1B1-C85297DFF98F}"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9329591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5A4BBF58-A14A-4D1E-A721-226DFE6B04CB}"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86010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FC411F49-1565-4EF3-A8CD-F6B74B45864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6174280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25F05372-9FD6-48AB-9B66-3148E5827791}"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667686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B568A39E-741F-46A5-B9B6-D59DDD35FCA0}"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023568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17" descr="OPVaVpI_loga-eu_pos_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5835650"/>
            <a:ext cx="3235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descr="partner_logo_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54938" y="59848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2893901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2377750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F3546AE8-A79B-42FA-8033-862EE77E1AC7}"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114950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683836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cs-CZ" dirty="0"/>
              <a:t>Klepnutím lze upravit styl předlohy nadpisů.</a:t>
            </a:r>
          </a:p>
        </p:txBody>
      </p:sp>
      <p:sp>
        <p:nvSpPr>
          <p:cNvPr id="3" name="Rectangle 3"/>
          <p:cNvSpPr>
            <a:spLocks noGrp="1" noChangeArrowheads="1"/>
          </p:cNvSpPr>
          <p:nvPr>
            <p:ph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cs-CZ" noProof="0" dirty="0"/>
              <a:t>Klepnutím lze upravit styly předlohy textu.</a:t>
            </a:r>
          </a:p>
          <a:p>
            <a:pPr lvl="1"/>
            <a:r>
              <a:rPr lang="cs-CZ" noProof="0" dirty="0"/>
              <a:t>Druhá úroveň</a:t>
            </a:r>
          </a:p>
          <a:p>
            <a:pPr lvl="2"/>
            <a:r>
              <a:rPr lang="cs-CZ" noProof="0" dirty="0"/>
              <a:t>Třetí úroveň</a:t>
            </a:r>
          </a:p>
          <a:p>
            <a:pPr lvl="3"/>
            <a:r>
              <a:rPr lang="cs-CZ" noProof="0" dirty="0"/>
              <a:t>Čtvrtá úroveň</a:t>
            </a:r>
          </a:p>
          <a:p>
            <a:pPr lvl="4"/>
            <a:r>
              <a:rPr lang="cs-CZ" noProof="0" dirty="0"/>
              <a:t>Pátá úroveň</a:t>
            </a:r>
          </a:p>
        </p:txBody>
      </p:sp>
    </p:spTree>
    <p:extLst>
      <p:ext uri="{BB962C8B-B14F-4D97-AF65-F5344CB8AC3E}">
        <p14:creationId xmlns:p14="http://schemas.microsoft.com/office/powerpoint/2010/main" val="331848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Prázdný">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cs-CZ"/>
              <a:t>Klepnutím lze upravit styl předlohy nadpisů.</a:t>
            </a:r>
          </a:p>
        </p:txBody>
      </p:sp>
      <p:sp>
        <p:nvSpPr>
          <p:cNvPr id="4" name="Content Placeholder 3"/>
          <p:cNvSpPr>
            <a:spLocks noGrp="1" noChangeArrowheads="1"/>
          </p:cNvSpPr>
          <p:nvPr>
            <p:ph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Tree>
    <p:extLst>
      <p:ext uri="{BB962C8B-B14F-4D97-AF65-F5344CB8AC3E}">
        <p14:creationId xmlns:p14="http://schemas.microsoft.com/office/powerpoint/2010/main" val="4120409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31800" y="215900"/>
            <a:ext cx="5757863" cy="792163"/>
          </a:xfrm>
        </p:spPr>
        <p:txBody>
          <a:bodyPr/>
          <a:lstStyle/>
          <a:p>
            <a:r>
              <a:rPr lang="cs-CZ"/>
              <a:t>Klepnutím lze upravit styl předlohy nadpisů.</a:t>
            </a:r>
          </a:p>
        </p:txBody>
      </p:sp>
      <p:sp>
        <p:nvSpPr>
          <p:cNvPr id="3" name="Zástupný symbol pro tabulku 2"/>
          <p:cNvSpPr>
            <a:spLocks noGrp="1"/>
          </p:cNvSpPr>
          <p:nvPr>
            <p:ph type="tbl" idx="1"/>
          </p:nvPr>
        </p:nvSpPr>
        <p:spPr>
          <a:xfrm>
            <a:off x="719138" y="1619250"/>
            <a:ext cx="7989887" cy="4318000"/>
          </a:xfrm>
        </p:spPr>
        <p:txBody>
          <a:bodyPr/>
          <a:lstStyle/>
          <a:p>
            <a:pPr lvl="0"/>
            <a:endParaRPr lang="cs-CZ" noProof="0"/>
          </a:p>
        </p:txBody>
      </p:sp>
    </p:spTree>
    <p:extLst>
      <p:ext uri="{BB962C8B-B14F-4D97-AF65-F5344CB8AC3E}">
        <p14:creationId xmlns:p14="http://schemas.microsoft.com/office/powerpoint/2010/main" val="1221490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Úvodní snímek">
    <p:spTree>
      <p:nvGrpSpPr>
        <p:cNvPr id="1" name=""/>
        <p:cNvGrpSpPr/>
        <p:nvPr/>
      </p:nvGrpSpPr>
      <p:grpSpPr>
        <a:xfrm>
          <a:off x="0" y="0"/>
          <a:ext cx="0" cy="0"/>
          <a:chOff x="0" y="0"/>
          <a:chExt cx="0" cy="0"/>
        </a:xfrm>
      </p:grpSpPr>
      <p:pic>
        <p:nvPicPr>
          <p:cNvPr id="4" name="Picture 2" descr="ceitec_PPT_podklad_uvod"/>
          <p:cNvPicPr>
            <a:picLocks noChangeAspect="1" noChangeArrowheads="1"/>
          </p:cNvPicPr>
          <p:nvPr userDrawn="1"/>
        </p:nvPicPr>
        <p:blipFill>
          <a:blip r:embed="rId2">
            <a:extLst>
              <a:ext uri="{28A0092B-C50C-407E-A947-70E740481C1C}">
                <a14:useLocalDpi xmlns:a14="http://schemas.microsoft.com/office/drawing/2010/main" val="0"/>
              </a:ext>
            </a:extLst>
          </a:blip>
          <a:srcRect l="-105400" t="-140446"/>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userDrawn="1"/>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6" name="Picture 9" descr="CEITEC_logo_pos_RGB"/>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6713" y="2949575"/>
            <a:ext cx="3238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OPVaVpI_loga-eu_pos_H"/>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84350" y="5626100"/>
            <a:ext cx="3235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partner_logo_2_co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1213" y="56165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a:spLocks noGrp="1" noChangeArrowheads="1"/>
          </p:cNvSpPr>
          <p:nvPr>
            <p:ph type="ctrTitle"/>
          </p:nvPr>
        </p:nvSpPr>
        <p:spPr>
          <a:xfrm>
            <a:off x="809625" y="1127125"/>
            <a:ext cx="7989888" cy="1058863"/>
          </a:xfrm>
          <a:noFill/>
        </p:spPr>
        <p:txBody>
          <a:bodyPr/>
          <a:lstStyle>
            <a:lvl1pPr>
              <a:defRPr sz="4000">
                <a:solidFill>
                  <a:schemeClr val="bg1"/>
                </a:solidFill>
              </a:defRPr>
            </a:lvl1pPr>
          </a:lstStyle>
          <a:p>
            <a:r>
              <a:rPr lang="cs-CZ" dirty="0"/>
              <a:t>DĚKUJI ZA POZORNOST</a:t>
            </a:r>
          </a:p>
        </p:txBody>
      </p:sp>
      <p:sp>
        <p:nvSpPr>
          <p:cNvPr id="12" name="Rectangle 4"/>
          <p:cNvSpPr>
            <a:spLocks noGrp="1" noChangeArrowheads="1"/>
          </p:cNvSpPr>
          <p:nvPr>
            <p:ph type="subTitle" idx="1"/>
          </p:nvPr>
        </p:nvSpPr>
        <p:spPr>
          <a:xfrm>
            <a:off x="809625" y="3598863"/>
            <a:ext cx="5010150" cy="1362075"/>
          </a:xfrm>
        </p:spPr>
        <p:txBody>
          <a:bodyPr/>
          <a:lstStyle>
            <a:lvl1pPr marL="0" indent="0">
              <a:buFontTx/>
              <a:buNone/>
              <a:defRPr sz="1600">
                <a:solidFill>
                  <a:srgbClr val="969696"/>
                </a:solidFill>
              </a:defRPr>
            </a:lvl1pPr>
          </a:lstStyle>
          <a:p>
            <a:r>
              <a:rPr lang="cs-CZ"/>
              <a:t>Středoevropský technologický institut</a:t>
            </a:r>
          </a:p>
          <a:p>
            <a:r>
              <a:rPr lang="cs-CZ"/>
              <a:t>c/o Masarykova univerzita</a:t>
            </a:r>
          </a:p>
          <a:p>
            <a:r>
              <a:rPr lang="cs-CZ"/>
              <a:t>Žerotínovo nám. 9</a:t>
            </a:r>
          </a:p>
          <a:p>
            <a:r>
              <a:rPr lang="cs-CZ"/>
              <a:t>601 77 Brno</a:t>
            </a:r>
          </a:p>
          <a:p>
            <a:r>
              <a:rPr lang="cs-CZ"/>
              <a:t>Česká republika</a:t>
            </a:r>
          </a:p>
        </p:txBody>
      </p:sp>
    </p:spTree>
    <p:extLst>
      <p:ext uri="{BB962C8B-B14F-4D97-AF65-F5344CB8AC3E}">
        <p14:creationId xmlns:p14="http://schemas.microsoft.com/office/powerpoint/2010/main" val="33851578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1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5" name="Picture 24" descr="logo+napis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25268697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2D9BA000-E0F9-42C7-B14E-6BE41B75665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493491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142D1A3F-9801-40F2-A9A1-A65BBACCE84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238340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6349325A-61FF-40D2-BE56-E3A7E7796CE5}"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707309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91A6B3E4-7E5F-4AE7-A7C8-EE84BD81A67D}"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554874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324E6454-4D1E-4705-9410-5E6D93A27D7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228621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0C6FC218-0684-401E-B332-CEF96D81A77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960141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B4B6211-8EB3-4B6B-83FF-D3F17F06BA8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6812309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DAA17875-E871-4609-A8EC-236424A2AE3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191971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245974F7-5380-4B30-AEAC-064A42825B54}"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5292756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19216346-4221-4F87-8AF4-2F97F1AC9F8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426992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9A0526A9-87E8-432E-BEDB-1A3D30A24770}"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9147447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4" name="Picture 2"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105400" t="-140446"/>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6" name="Picture 9" descr="CEITEC_logo_pos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713" y="2949575"/>
            <a:ext cx="3238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9950" y="5492750"/>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809625" y="1127125"/>
            <a:ext cx="7989888" cy="1058863"/>
          </a:xfrm>
        </p:spPr>
        <p:txBody>
          <a:bodyPr/>
          <a:lstStyle>
            <a:lvl1pPr>
              <a:defRPr sz="4000"/>
            </a:lvl1pPr>
          </a:lstStyle>
          <a:p>
            <a:r>
              <a:rPr lang="cs-CZ"/>
              <a:t>Thanks…</a:t>
            </a:r>
          </a:p>
        </p:txBody>
      </p:sp>
      <p:sp>
        <p:nvSpPr>
          <p:cNvPr id="69636" name="Rectangle 4"/>
          <p:cNvSpPr>
            <a:spLocks noGrp="1" noChangeArrowheads="1"/>
          </p:cNvSpPr>
          <p:nvPr>
            <p:ph type="subTitle" idx="1"/>
          </p:nvPr>
        </p:nvSpPr>
        <p:spPr>
          <a:xfrm>
            <a:off x="809625" y="3598863"/>
            <a:ext cx="5010150" cy="1362075"/>
          </a:xfrm>
        </p:spPr>
        <p:txBody>
          <a:bodyPr/>
          <a:lstStyle>
            <a:lvl1pPr marL="0" indent="0">
              <a:buFontTx/>
              <a:buNone/>
              <a:defRPr sz="1600">
                <a:solidFill>
                  <a:srgbClr val="969696"/>
                </a:solidFill>
              </a:defRPr>
            </a:lvl1pPr>
          </a:lstStyle>
          <a:p>
            <a:r>
              <a:rPr lang="cs-CZ"/>
              <a:t>Středoevropský technologický institut</a:t>
            </a:r>
          </a:p>
          <a:p>
            <a:r>
              <a:rPr lang="cs-CZ"/>
              <a:t>c/o Masarykova univerzita</a:t>
            </a:r>
          </a:p>
          <a:p>
            <a:r>
              <a:rPr lang="cs-CZ"/>
              <a:t>Žerotínovo nám. 9</a:t>
            </a:r>
          </a:p>
          <a:p>
            <a:r>
              <a:rPr lang="cs-CZ"/>
              <a:t>601 77 Brno</a:t>
            </a:r>
          </a:p>
          <a:p>
            <a:r>
              <a:rPr lang="cs-CZ"/>
              <a:t>Česká republika</a:t>
            </a:r>
          </a:p>
        </p:txBody>
      </p:sp>
    </p:spTree>
    <p:extLst>
      <p:ext uri="{BB962C8B-B14F-4D97-AF65-F5344CB8AC3E}">
        <p14:creationId xmlns:p14="http://schemas.microsoft.com/office/powerpoint/2010/main" val="6831354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29476D66-BD98-4D7A-8C21-B619E45B1FC5}"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3249977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číslo snímku 3"/>
          <p:cNvSpPr>
            <a:spLocks noGrp="1"/>
          </p:cNvSpPr>
          <p:nvPr>
            <p:ph type="sldNum" sz="quarter" idx="10"/>
          </p:nvPr>
        </p:nvSpPr>
        <p:spPr/>
        <p:txBody>
          <a:bodyPr/>
          <a:lstStyle>
            <a:lvl1pPr>
              <a:defRPr/>
            </a:lvl1pPr>
          </a:lstStyle>
          <a:p>
            <a:pPr>
              <a:defRPr/>
            </a:pPr>
            <a:fld id="{BB534DE1-0F00-49B8-BDA9-FD64B2352243}"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2089913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1800" y="1619250"/>
            <a:ext cx="4062413"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619250"/>
            <a:ext cx="4062412"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číslo snímku 4"/>
          <p:cNvSpPr>
            <a:spLocks noGrp="1"/>
          </p:cNvSpPr>
          <p:nvPr>
            <p:ph type="sldNum" sz="quarter" idx="10"/>
          </p:nvPr>
        </p:nvSpPr>
        <p:spPr/>
        <p:txBody>
          <a:bodyPr/>
          <a:lstStyle>
            <a:lvl1pPr>
              <a:defRPr/>
            </a:lvl1pPr>
          </a:lstStyle>
          <a:p>
            <a:pPr>
              <a:defRPr/>
            </a:pPr>
            <a:fld id="{A11F5B5D-3967-4008-B777-1D15B3A04317}"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062704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D7FE9A44-3D76-4F8A-A980-F558ECCC7465}"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17168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číslo snímku 6"/>
          <p:cNvSpPr>
            <a:spLocks noGrp="1"/>
          </p:cNvSpPr>
          <p:nvPr>
            <p:ph type="sldNum" sz="quarter" idx="10"/>
          </p:nvPr>
        </p:nvSpPr>
        <p:spPr/>
        <p:txBody>
          <a:bodyPr/>
          <a:lstStyle>
            <a:lvl1pPr>
              <a:defRPr/>
            </a:lvl1pPr>
          </a:lstStyle>
          <a:p>
            <a:pPr>
              <a:defRPr/>
            </a:pPr>
            <a:fld id="{C1B5C5E9-7A7B-4095-A324-70ED4CACC2C4}" type="slidenum">
              <a:rPr lang="cs-CZ" altLang="en-US"/>
              <a:pPr>
                <a:defRPr/>
              </a:pPr>
              <a:t>‹#›</a:t>
            </a:fld>
            <a:r>
              <a:rPr lang="cs-CZ" altLang="en-US" b="0">
                <a:solidFill>
                  <a:srgbClr val="969696"/>
                </a:solidFill>
              </a:rPr>
              <a:t>/celkem</a:t>
            </a:r>
          </a:p>
        </p:txBody>
      </p:sp>
      <p:sp>
        <p:nvSpPr>
          <p:cNvPr id="8" name="Zástupný symbol pro zápatí 7"/>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7707527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číslo snímku 2"/>
          <p:cNvSpPr>
            <a:spLocks noGrp="1"/>
          </p:cNvSpPr>
          <p:nvPr>
            <p:ph type="sldNum" sz="quarter" idx="10"/>
          </p:nvPr>
        </p:nvSpPr>
        <p:spPr/>
        <p:txBody>
          <a:bodyPr/>
          <a:lstStyle>
            <a:lvl1pPr>
              <a:defRPr/>
            </a:lvl1pPr>
          </a:lstStyle>
          <a:p>
            <a:pPr>
              <a:defRPr/>
            </a:pPr>
            <a:fld id="{331EE542-D71D-4BB0-8FAF-5CD5486D663C}" type="slidenum">
              <a:rPr lang="cs-CZ" altLang="en-US"/>
              <a:pPr>
                <a:defRPr/>
              </a:pPr>
              <a:t>‹#›</a:t>
            </a:fld>
            <a:r>
              <a:rPr lang="cs-CZ" altLang="en-US" b="0">
                <a:solidFill>
                  <a:srgbClr val="969696"/>
                </a:solidFill>
              </a:rPr>
              <a:t>/celkem</a:t>
            </a:r>
          </a:p>
        </p:txBody>
      </p:sp>
      <p:sp>
        <p:nvSpPr>
          <p:cNvPr id="4" name="Zástupný symbol pro zápatí 3"/>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41259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lvl1pPr>
              <a:defRPr/>
            </a:lvl1pPr>
          </a:lstStyle>
          <a:p>
            <a:pPr>
              <a:defRPr/>
            </a:pPr>
            <a:fld id="{0848C63F-B9F1-4CE5-AD85-E5D5CA0446EB}" type="slidenum">
              <a:rPr lang="cs-CZ" altLang="en-US"/>
              <a:pPr>
                <a:defRPr/>
              </a:pPr>
              <a:t>‹#›</a:t>
            </a:fld>
            <a:r>
              <a:rPr lang="cs-CZ" altLang="en-US" b="0">
                <a:solidFill>
                  <a:srgbClr val="969696"/>
                </a:solidFill>
              </a:rPr>
              <a:t>/celkem</a:t>
            </a:r>
          </a:p>
        </p:txBody>
      </p:sp>
      <p:sp>
        <p:nvSpPr>
          <p:cNvPr id="3" name="Zástupný symbol pro zápatí 2"/>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20794573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číslo snímku 4"/>
          <p:cNvSpPr>
            <a:spLocks noGrp="1"/>
          </p:cNvSpPr>
          <p:nvPr>
            <p:ph type="sldNum" sz="quarter" idx="10"/>
          </p:nvPr>
        </p:nvSpPr>
        <p:spPr/>
        <p:txBody>
          <a:bodyPr/>
          <a:lstStyle>
            <a:lvl1pPr>
              <a:defRPr/>
            </a:lvl1pPr>
          </a:lstStyle>
          <a:p>
            <a:pPr>
              <a:defRPr/>
            </a:pPr>
            <a:fld id="{E33BE853-DD5B-4878-89F5-C3E803194832}"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3596974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číslo snímku 4"/>
          <p:cNvSpPr>
            <a:spLocks noGrp="1"/>
          </p:cNvSpPr>
          <p:nvPr>
            <p:ph type="sldNum" sz="quarter" idx="10"/>
          </p:nvPr>
        </p:nvSpPr>
        <p:spPr/>
        <p:txBody>
          <a:bodyPr/>
          <a:lstStyle>
            <a:lvl1pPr>
              <a:defRPr/>
            </a:lvl1pPr>
          </a:lstStyle>
          <a:p>
            <a:pPr>
              <a:defRPr/>
            </a:pPr>
            <a:fld id="{A2FA6DB4-3B08-4537-9A50-B7242A93E32A}"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4100006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99D927AC-28F5-4CD1-B3F2-D3F02696FBB5}"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676059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0513" y="404813"/>
            <a:ext cx="2068512" cy="5722937"/>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31800" y="404813"/>
            <a:ext cx="6056313" cy="5722937"/>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F1F094E1-3CC4-4110-BED3-72647250499E}"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475066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1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5" name="Picture 24" descr="logo+napis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34463282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CF179C0F-0EB6-4B86-9EB4-A43C4203994E}"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5017767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7CE9D31D-35B1-4F73-A673-BBDDE2CDCB98}"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967448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4569EA97-7FA0-4F3B-9C38-E257C9108347}"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390458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5E00C332-0BEF-4732-A81D-6B10F9E25E51}"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4417818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71FFF72F-CBE7-404E-B34E-3EB39F9C031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123905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83864C17-F1FE-4558-AED2-1AC44CE9061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3605985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CE55FF0-8C4E-4AA5-94C4-101130B8194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37862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E5F141D7-E28D-43B4-8A00-AA20A4E054E1}"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120459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354294AD-6842-40C1-BE4A-7DCD539269A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540218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03B9F3E4-7E94-4C54-9023-D173193BDE5E}"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7598030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1E8E4C53-7B9E-4238-9DD0-02C6EC2278D8}"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749694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4" name="Picture 2"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105400" t="-140446"/>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6" name="Picture 9" descr="CEITEC_logo_pos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713" y="2949575"/>
            <a:ext cx="3238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070100" y="565467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descr="partner_logo_7_co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09625" y="5803900"/>
            <a:ext cx="8921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809625" y="1127125"/>
            <a:ext cx="7989888" cy="1058863"/>
          </a:xfrm>
        </p:spPr>
        <p:txBody>
          <a:bodyPr/>
          <a:lstStyle>
            <a:lvl1pPr>
              <a:defRPr sz="4000"/>
            </a:lvl1pPr>
          </a:lstStyle>
          <a:p>
            <a:r>
              <a:rPr lang="cs-CZ"/>
              <a:t>Thanks…</a:t>
            </a:r>
          </a:p>
        </p:txBody>
      </p:sp>
      <p:sp>
        <p:nvSpPr>
          <p:cNvPr id="69636" name="Rectangle 4"/>
          <p:cNvSpPr>
            <a:spLocks noGrp="1" noChangeArrowheads="1"/>
          </p:cNvSpPr>
          <p:nvPr>
            <p:ph type="subTitle" idx="1"/>
          </p:nvPr>
        </p:nvSpPr>
        <p:spPr>
          <a:xfrm>
            <a:off x="809625" y="3598863"/>
            <a:ext cx="5010150" cy="1362075"/>
          </a:xfrm>
        </p:spPr>
        <p:txBody>
          <a:bodyPr/>
          <a:lstStyle>
            <a:lvl1pPr marL="0" indent="0">
              <a:buFontTx/>
              <a:buNone/>
              <a:defRPr sz="1600">
                <a:solidFill>
                  <a:srgbClr val="969696"/>
                </a:solidFill>
              </a:defRPr>
            </a:lvl1pPr>
          </a:lstStyle>
          <a:p>
            <a:r>
              <a:rPr lang="cs-CZ"/>
              <a:t>Středoevropský technologický institut</a:t>
            </a:r>
          </a:p>
          <a:p>
            <a:r>
              <a:rPr lang="cs-CZ"/>
              <a:t>c/o Masarykova univerzita</a:t>
            </a:r>
          </a:p>
          <a:p>
            <a:r>
              <a:rPr lang="cs-CZ"/>
              <a:t>Žerotínovo nám. 9</a:t>
            </a:r>
          </a:p>
          <a:p>
            <a:r>
              <a:rPr lang="cs-CZ"/>
              <a:t>601 77 Brno</a:t>
            </a:r>
          </a:p>
          <a:p>
            <a:r>
              <a:rPr lang="cs-CZ"/>
              <a:t>Česká republika</a:t>
            </a:r>
          </a:p>
        </p:txBody>
      </p:sp>
    </p:spTree>
    <p:extLst>
      <p:ext uri="{BB962C8B-B14F-4D97-AF65-F5344CB8AC3E}">
        <p14:creationId xmlns:p14="http://schemas.microsoft.com/office/powerpoint/2010/main" val="39387581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A843F470-9747-4790-99D2-BE60CB046B50}"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51078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0548D728-1E03-4220-B570-9A53E04A6EB8}"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4942095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číslo snímku 3"/>
          <p:cNvSpPr>
            <a:spLocks noGrp="1"/>
          </p:cNvSpPr>
          <p:nvPr>
            <p:ph type="sldNum" sz="quarter" idx="10"/>
          </p:nvPr>
        </p:nvSpPr>
        <p:spPr/>
        <p:txBody>
          <a:bodyPr/>
          <a:lstStyle>
            <a:lvl1pPr>
              <a:defRPr/>
            </a:lvl1pPr>
          </a:lstStyle>
          <a:p>
            <a:pPr>
              <a:defRPr/>
            </a:pPr>
            <a:fld id="{7219D07D-4828-4E0B-AB56-065EEDFC47DB}"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38184519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1800" y="1619250"/>
            <a:ext cx="4062413"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6613" y="1619250"/>
            <a:ext cx="4062412"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číslo snímku 4"/>
          <p:cNvSpPr>
            <a:spLocks noGrp="1"/>
          </p:cNvSpPr>
          <p:nvPr>
            <p:ph type="sldNum" sz="quarter" idx="10"/>
          </p:nvPr>
        </p:nvSpPr>
        <p:spPr/>
        <p:txBody>
          <a:bodyPr/>
          <a:lstStyle>
            <a:lvl1pPr>
              <a:defRPr/>
            </a:lvl1pPr>
          </a:lstStyle>
          <a:p>
            <a:pPr>
              <a:defRPr/>
            </a:pPr>
            <a:fld id="{782308A7-F500-48EC-8902-DAB82FE27C1D}"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431908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číslo snímku 6"/>
          <p:cNvSpPr>
            <a:spLocks noGrp="1"/>
          </p:cNvSpPr>
          <p:nvPr>
            <p:ph type="sldNum" sz="quarter" idx="10"/>
          </p:nvPr>
        </p:nvSpPr>
        <p:spPr/>
        <p:txBody>
          <a:bodyPr/>
          <a:lstStyle>
            <a:lvl1pPr>
              <a:defRPr/>
            </a:lvl1pPr>
          </a:lstStyle>
          <a:p>
            <a:pPr>
              <a:defRPr/>
            </a:pPr>
            <a:fld id="{C9B43A6A-8C96-488A-A6F8-3824E1918DD5}" type="slidenum">
              <a:rPr lang="cs-CZ" altLang="en-US"/>
              <a:pPr>
                <a:defRPr/>
              </a:pPr>
              <a:t>‹#›</a:t>
            </a:fld>
            <a:r>
              <a:rPr lang="cs-CZ" altLang="en-US" b="0">
                <a:solidFill>
                  <a:srgbClr val="969696"/>
                </a:solidFill>
              </a:rPr>
              <a:t>/celkem</a:t>
            </a:r>
          </a:p>
        </p:txBody>
      </p:sp>
      <p:sp>
        <p:nvSpPr>
          <p:cNvPr id="8" name="Zástupný symbol pro zápatí 7"/>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3503718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číslo snímku 2"/>
          <p:cNvSpPr>
            <a:spLocks noGrp="1"/>
          </p:cNvSpPr>
          <p:nvPr>
            <p:ph type="sldNum" sz="quarter" idx="10"/>
          </p:nvPr>
        </p:nvSpPr>
        <p:spPr/>
        <p:txBody>
          <a:bodyPr/>
          <a:lstStyle>
            <a:lvl1pPr>
              <a:defRPr/>
            </a:lvl1pPr>
          </a:lstStyle>
          <a:p>
            <a:pPr>
              <a:defRPr/>
            </a:pPr>
            <a:fld id="{0CE4663A-9574-4D59-8E79-5D069E8A7D35}" type="slidenum">
              <a:rPr lang="cs-CZ" altLang="en-US"/>
              <a:pPr>
                <a:defRPr/>
              </a:pPr>
              <a:t>‹#›</a:t>
            </a:fld>
            <a:r>
              <a:rPr lang="cs-CZ" altLang="en-US" b="0">
                <a:solidFill>
                  <a:srgbClr val="969696"/>
                </a:solidFill>
              </a:rPr>
              <a:t>/celkem</a:t>
            </a:r>
          </a:p>
        </p:txBody>
      </p:sp>
      <p:sp>
        <p:nvSpPr>
          <p:cNvPr id="4" name="Zástupný symbol pro zápatí 3"/>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78532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0"/>
          </p:nvPr>
        </p:nvSpPr>
        <p:spPr/>
        <p:txBody>
          <a:bodyPr/>
          <a:lstStyle>
            <a:lvl1pPr>
              <a:defRPr/>
            </a:lvl1pPr>
          </a:lstStyle>
          <a:p>
            <a:pPr>
              <a:defRPr/>
            </a:pPr>
            <a:fld id="{3CAB7627-CEE3-4538-84E0-FBB3F8A78D7A}" type="slidenum">
              <a:rPr lang="cs-CZ" altLang="en-US"/>
              <a:pPr>
                <a:defRPr/>
              </a:pPr>
              <a:t>‹#›</a:t>
            </a:fld>
            <a:r>
              <a:rPr lang="cs-CZ" altLang="en-US" b="0">
                <a:solidFill>
                  <a:srgbClr val="969696"/>
                </a:solidFill>
              </a:rPr>
              <a:t>/celkem</a:t>
            </a:r>
          </a:p>
        </p:txBody>
      </p:sp>
      <p:sp>
        <p:nvSpPr>
          <p:cNvPr id="3" name="Zástupný symbol pro zápatí 2"/>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407337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číslo snímku 4"/>
          <p:cNvSpPr>
            <a:spLocks noGrp="1"/>
          </p:cNvSpPr>
          <p:nvPr>
            <p:ph type="sldNum" sz="quarter" idx="10"/>
          </p:nvPr>
        </p:nvSpPr>
        <p:spPr/>
        <p:txBody>
          <a:bodyPr/>
          <a:lstStyle>
            <a:lvl1pPr>
              <a:defRPr/>
            </a:lvl1pPr>
          </a:lstStyle>
          <a:p>
            <a:pPr>
              <a:defRPr/>
            </a:pPr>
            <a:fld id="{193CF154-9B32-4AEE-B647-D3050CEB6570}"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5592610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číslo snímku 4"/>
          <p:cNvSpPr>
            <a:spLocks noGrp="1"/>
          </p:cNvSpPr>
          <p:nvPr>
            <p:ph type="sldNum" sz="quarter" idx="10"/>
          </p:nvPr>
        </p:nvSpPr>
        <p:spPr/>
        <p:txBody>
          <a:bodyPr/>
          <a:lstStyle>
            <a:lvl1pPr>
              <a:defRPr/>
            </a:lvl1pPr>
          </a:lstStyle>
          <a:p>
            <a:pPr>
              <a:defRPr/>
            </a:pPr>
            <a:fld id="{6E317CE2-8A5B-4DEF-9BA5-3F4151122A89}" type="slidenum">
              <a:rPr lang="cs-CZ" altLang="en-US"/>
              <a:pPr>
                <a:defRPr/>
              </a:pPr>
              <a:t>‹#›</a:t>
            </a:fld>
            <a:r>
              <a:rPr lang="cs-CZ" altLang="en-US" b="0">
                <a:solidFill>
                  <a:srgbClr val="969696"/>
                </a:solidFill>
              </a:rPr>
              <a:t>/celkem</a:t>
            </a:r>
          </a:p>
        </p:txBody>
      </p:sp>
      <p:sp>
        <p:nvSpPr>
          <p:cNvPr id="6" name="Zástupný symbol pro zápatí 5"/>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27904403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30FD4F4F-563F-4796-924B-9DFCACDC8A5C}"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2038371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0513" y="404813"/>
            <a:ext cx="2068512" cy="5722937"/>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31800" y="404813"/>
            <a:ext cx="6056313" cy="5722937"/>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číslo snímku 3"/>
          <p:cNvSpPr>
            <a:spLocks noGrp="1"/>
          </p:cNvSpPr>
          <p:nvPr>
            <p:ph type="sldNum" sz="quarter" idx="10"/>
          </p:nvPr>
        </p:nvSpPr>
        <p:spPr/>
        <p:txBody>
          <a:bodyPr/>
          <a:lstStyle>
            <a:lvl1pPr>
              <a:defRPr/>
            </a:lvl1pPr>
          </a:lstStyle>
          <a:p>
            <a:pPr>
              <a:defRPr/>
            </a:pPr>
            <a:fld id="{17FA5FD3-8B8A-4259-AF6C-A21E42FADBCF}" type="slidenum">
              <a:rPr lang="cs-CZ" altLang="en-US"/>
              <a:pPr>
                <a:defRPr/>
              </a:pPr>
              <a:t>‹#›</a:t>
            </a:fld>
            <a:r>
              <a:rPr lang="cs-CZ" altLang="en-US" b="0">
                <a:solidFill>
                  <a:srgbClr val="969696"/>
                </a:solidFill>
              </a:rPr>
              <a:t>/celkem</a:t>
            </a:r>
          </a:p>
        </p:txBody>
      </p:sp>
      <p:sp>
        <p:nvSpPr>
          <p:cNvPr id="5" name="Zástupný symbol pro zápatí 4"/>
          <p:cNvSpPr>
            <a:spLocks noGrp="1"/>
          </p:cNvSpPr>
          <p:nvPr>
            <p:ph type="ftr" sz="quarter" idx="11"/>
          </p:nvPr>
        </p:nvSpPr>
        <p:spPr/>
        <p:txBody>
          <a:bodyPr/>
          <a:lstStyle>
            <a:lvl1pPr>
              <a:defRPr>
                <a:ea typeface="ＭＳ Ｐゴシック" pitchFamily="34" charset="-128"/>
              </a:defRPr>
            </a:lvl1pPr>
          </a:lstStyle>
          <a:p>
            <a:pPr>
              <a:defRPr/>
            </a:pPr>
            <a:r>
              <a:rPr lang="cs-CZ"/>
              <a:t>Název prezentace - doplnit</a:t>
            </a:r>
          </a:p>
        </p:txBody>
      </p:sp>
    </p:spTree>
    <p:extLst>
      <p:ext uri="{BB962C8B-B14F-4D97-AF65-F5344CB8AC3E}">
        <p14:creationId xmlns:p14="http://schemas.microsoft.com/office/powerpoint/2010/main" val="1229020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3333833" y="2499536"/>
            <a:ext cx="5493967" cy="41210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28" descr="partner_logo_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54938" y="59848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pic>
        <p:nvPicPr>
          <p:cNvPr id="8" name="Obrázek 7">
            <a:extLst>
              <a:ext uri="{FF2B5EF4-FFF2-40B4-BE49-F238E27FC236}">
                <a16:creationId xmlns:a16="http://schemas.microsoft.com/office/drawing/2014/main" id="{73484C9C-46F2-41B7-A583-27ECCBCC97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6200" y="5065949"/>
            <a:ext cx="2027096" cy="1554615"/>
          </a:xfrm>
          <a:prstGeom prst="rect">
            <a:avLst/>
          </a:prstGeom>
        </p:spPr>
      </p:pic>
    </p:spTree>
    <p:extLst>
      <p:ext uri="{BB962C8B-B14F-4D97-AF65-F5344CB8AC3E}">
        <p14:creationId xmlns:p14="http://schemas.microsoft.com/office/powerpoint/2010/main" val="1712788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CFACF373-9D7D-47E5-9C19-89D6B903A0CF}"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2565686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DA2E1784-8B45-4B6C-9B41-275E78156615}"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6034129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373607B5-43FF-4DB6-8A49-BC64A090AD91}"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6468307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2190F2DB-DD7C-4F1C-8F8A-95539B9294FE}"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0295157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1B7854A2-04FA-43AF-BA03-AC08F5BFA71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4894452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70D72447-0296-473B-87A0-4EAB820280DB}"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075590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D89354E-7FE8-4ECE-9E12-0F67D056022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400954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D7495CC4-9728-45D6-85D6-1FB7B6C2CFC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115606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81AECBE7-3A91-439A-B2AC-DFF5CE30596A}"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5225832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DBC15B0A-54E6-4CAF-AF81-1EEE9D71DC96}"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8277724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43688" y="200025"/>
            <a:ext cx="2071687" cy="58785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27038" y="200025"/>
            <a:ext cx="6064250" cy="58785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22C9104B-30C9-4F22-809A-76CE7C40153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48315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E39A0B15-25CF-4ED3-8EF7-C47750AEF857}"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1755860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cSld name="1_Úvodní snímek">
    <p:spTree>
      <p:nvGrpSpPr>
        <p:cNvPr id="1" name=""/>
        <p:cNvGrpSpPr/>
        <p:nvPr/>
      </p:nvGrpSpPr>
      <p:grpSpPr>
        <a:xfrm>
          <a:off x="0" y="0"/>
          <a:ext cx="0" cy="0"/>
          <a:chOff x="0" y="0"/>
          <a:chExt cx="0" cy="0"/>
        </a:xfrm>
      </p:grpSpPr>
      <p:pic>
        <p:nvPicPr>
          <p:cNvPr id="4" name="Picture 2"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105400" t="-140446"/>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6" name="Picture 9" descr="CEITEC_logo_pos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713" y="2949575"/>
            <a:ext cx="3238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OPVaVpI_loga-eu_pos_H_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750" y="5397500"/>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partner_logo_2_col"/>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11213" y="5387975"/>
            <a:ext cx="6508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809625" y="1127125"/>
            <a:ext cx="7989888" cy="1058863"/>
          </a:xfrm>
        </p:spPr>
        <p:txBody>
          <a:bodyPr/>
          <a:lstStyle>
            <a:lvl1pPr>
              <a:defRPr sz="4000"/>
            </a:lvl1pPr>
          </a:lstStyle>
          <a:p>
            <a:r>
              <a:rPr lang="cs-CZ"/>
              <a:t>THANKS...</a:t>
            </a:r>
          </a:p>
        </p:txBody>
      </p:sp>
      <p:sp>
        <p:nvSpPr>
          <p:cNvPr id="69636" name="Rectangle 4"/>
          <p:cNvSpPr>
            <a:spLocks noGrp="1" noChangeArrowheads="1"/>
          </p:cNvSpPr>
          <p:nvPr>
            <p:ph type="subTitle" idx="1"/>
          </p:nvPr>
        </p:nvSpPr>
        <p:spPr>
          <a:xfrm>
            <a:off x="809625" y="3598863"/>
            <a:ext cx="5010150" cy="1362075"/>
          </a:xfrm>
        </p:spPr>
        <p:txBody>
          <a:bodyPr/>
          <a:lstStyle>
            <a:lvl1pPr marL="0" indent="0">
              <a:buFontTx/>
              <a:buNone/>
              <a:defRPr sz="1600">
                <a:solidFill>
                  <a:srgbClr val="969696"/>
                </a:solidFill>
              </a:defRPr>
            </a:lvl1pPr>
          </a:lstStyle>
          <a:p>
            <a:r>
              <a:rPr lang="cs-CZ"/>
              <a:t>Středoevropský technologický institut</a:t>
            </a:r>
          </a:p>
          <a:p>
            <a:r>
              <a:rPr lang="cs-CZ"/>
              <a:t>c/o Masarykova univerzita</a:t>
            </a:r>
          </a:p>
          <a:p>
            <a:r>
              <a:rPr lang="cs-CZ"/>
              <a:t>Žerotínovo nám. 9</a:t>
            </a:r>
          </a:p>
          <a:p>
            <a:r>
              <a:rPr lang="cs-CZ"/>
              <a:t>601 77 Brno</a:t>
            </a:r>
          </a:p>
          <a:p>
            <a:r>
              <a:rPr lang="cs-CZ"/>
              <a:t>Česká republika</a:t>
            </a:r>
          </a:p>
        </p:txBody>
      </p:sp>
    </p:spTree>
    <p:extLst>
      <p:ext uri="{BB962C8B-B14F-4D97-AF65-F5344CB8AC3E}">
        <p14:creationId xmlns:p14="http://schemas.microsoft.com/office/powerpoint/2010/main" val="41605021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 name="Picture 19" descr="ceitec_PPT_podklad_uvod"/>
          <p:cNvPicPr>
            <a:picLocks noChangeAspect="1" noChangeArrowheads="1"/>
          </p:cNvPicPr>
          <p:nvPr/>
        </p:nvPicPr>
        <p:blipFill>
          <a:blip r:embed="rId2">
            <a:extLst>
              <a:ext uri="{28A0092B-C50C-407E-A947-70E740481C1C}">
                <a14:useLocalDpi xmlns:a14="http://schemas.microsoft.com/office/drawing/2010/main" val="0"/>
              </a:ext>
            </a:extLst>
          </a:blip>
          <a:srcRect l="-59744" t="-93658"/>
          <a:stretch>
            <a:fillRect/>
          </a:stretch>
        </p:blipFill>
        <p:spPr bwMode="auto">
          <a:xfrm>
            <a:off x="1250950" y="801688"/>
            <a:ext cx="7883525" cy="59134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15"/>
          <p:cNvSpPr>
            <a:spLocks noChangeArrowheads="1"/>
          </p:cNvSpPr>
          <p:nvPr/>
        </p:nvSpPr>
        <p:spPr bwMode="auto">
          <a:xfrm>
            <a:off x="0" y="0"/>
            <a:ext cx="9140825" cy="2698750"/>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pic>
        <p:nvPicPr>
          <p:cNvPr id="5" name="Picture 24" descr="logo+napis_en"/>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52438" y="679450"/>
            <a:ext cx="445135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OPVaVpI_loga-eu_pos_H_EN"/>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9625" y="5826125"/>
            <a:ext cx="361632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8" descr="partner_logo_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754938" y="598488"/>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809625" y="3057525"/>
            <a:ext cx="7989888" cy="1058863"/>
          </a:xfrm>
        </p:spPr>
        <p:txBody>
          <a:bodyPr/>
          <a:lstStyle>
            <a:lvl1pPr>
              <a:defRPr sz="4100">
                <a:solidFill>
                  <a:schemeClr val="bg2"/>
                </a:solidFill>
              </a:defRPr>
            </a:lvl1pPr>
          </a:lstStyle>
          <a:p>
            <a:r>
              <a:rPr lang="cs-CZ"/>
              <a:t>Klepnutím lze upravit styl předlohy nadpisů.</a:t>
            </a:r>
          </a:p>
        </p:txBody>
      </p:sp>
    </p:spTree>
    <p:extLst>
      <p:ext uri="{BB962C8B-B14F-4D97-AF65-F5344CB8AC3E}">
        <p14:creationId xmlns:p14="http://schemas.microsoft.com/office/powerpoint/2010/main" val="245779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p:cNvSpPr>
            <a:spLocks noGrp="1" noChangeArrowheads="1"/>
          </p:cNvSpPr>
          <p:nvPr>
            <p:ph type="sldNum" sz="quarter" idx="10"/>
          </p:nvPr>
        </p:nvSpPr>
        <p:spPr>
          <a:ln/>
        </p:spPr>
        <p:txBody>
          <a:bodyPr/>
          <a:lstStyle>
            <a:lvl1pPr>
              <a:defRPr/>
            </a:lvl1pPr>
          </a:lstStyle>
          <a:p>
            <a:pPr>
              <a:defRPr/>
            </a:pPr>
            <a:fld id="{E2CC3822-C2DB-4808-9950-F9C08B8270FF}"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9162412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6"/>
          <p:cNvSpPr>
            <a:spLocks noGrp="1" noChangeArrowheads="1"/>
          </p:cNvSpPr>
          <p:nvPr>
            <p:ph type="sldNum" sz="quarter" idx="10"/>
          </p:nvPr>
        </p:nvSpPr>
        <p:spPr>
          <a:ln/>
        </p:spPr>
        <p:txBody>
          <a:bodyPr/>
          <a:lstStyle>
            <a:lvl1pPr>
              <a:defRPr/>
            </a:lvl1pPr>
          </a:lstStyle>
          <a:p>
            <a:pPr>
              <a:defRPr/>
            </a:pPr>
            <a:fld id="{0E5B6F0C-FF02-434E-8680-1B40E5D51E39}"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1037078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30213" y="1282700"/>
            <a:ext cx="4065587"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82700"/>
            <a:ext cx="4067175" cy="4795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p:cNvSpPr>
            <a:spLocks noGrp="1" noChangeArrowheads="1"/>
          </p:cNvSpPr>
          <p:nvPr>
            <p:ph type="sldNum" sz="quarter" idx="10"/>
          </p:nvPr>
        </p:nvSpPr>
        <p:spPr>
          <a:ln/>
        </p:spPr>
        <p:txBody>
          <a:bodyPr/>
          <a:lstStyle>
            <a:lvl1pPr>
              <a:defRPr/>
            </a:lvl1pPr>
          </a:lstStyle>
          <a:p>
            <a:pPr>
              <a:defRPr/>
            </a:pPr>
            <a:fld id="{4975FA54-348C-4100-89E4-587877B22084}"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552130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p:cNvSpPr>
            <a:spLocks noGrp="1" noChangeArrowheads="1"/>
          </p:cNvSpPr>
          <p:nvPr>
            <p:ph type="sldNum" sz="quarter" idx="10"/>
          </p:nvPr>
        </p:nvSpPr>
        <p:spPr>
          <a:ln/>
        </p:spPr>
        <p:txBody>
          <a:bodyPr/>
          <a:lstStyle>
            <a:lvl1pPr>
              <a:defRPr/>
            </a:lvl1pPr>
          </a:lstStyle>
          <a:p>
            <a:pPr>
              <a:defRPr/>
            </a:pPr>
            <a:fld id="{D15CB8F5-0E46-4505-853F-057ADF13DAFC}"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11968005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6"/>
          <p:cNvSpPr>
            <a:spLocks noGrp="1" noChangeArrowheads="1"/>
          </p:cNvSpPr>
          <p:nvPr>
            <p:ph type="sldNum" sz="quarter" idx="10"/>
          </p:nvPr>
        </p:nvSpPr>
        <p:spPr>
          <a:ln/>
        </p:spPr>
        <p:txBody>
          <a:bodyPr/>
          <a:lstStyle>
            <a:lvl1pPr>
              <a:defRPr/>
            </a:lvl1pPr>
          </a:lstStyle>
          <a:p>
            <a:pPr>
              <a:defRPr/>
            </a:pPr>
            <a:fld id="{929B62E9-9BC1-430F-AF6C-A47DA7F98078}"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8246990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3C50FDD-2508-4CDD-AD28-928E49F85810}"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37261224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9FAFF704-EA8D-4BA8-A1A9-F81145C37773}"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25812824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6"/>
          <p:cNvSpPr>
            <a:spLocks noGrp="1" noChangeArrowheads="1"/>
          </p:cNvSpPr>
          <p:nvPr>
            <p:ph type="sldNum" sz="quarter" idx="10"/>
          </p:nvPr>
        </p:nvSpPr>
        <p:spPr>
          <a:ln/>
        </p:spPr>
        <p:txBody>
          <a:bodyPr/>
          <a:lstStyle>
            <a:lvl1pPr>
              <a:defRPr/>
            </a:lvl1pPr>
          </a:lstStyle>
          <a:p>
            <a:pPr>
              <a:defRPr/>
            </a:pPr>
            <a:fld id="{EA881A2E-10BF-4DE9-8294-323762ECE0C2}" type="slidenum">
              <a:rPr lang="cs-CZ" altLang="en-US"/>
              <a:pPr>
                <a:defRPr/>
              </a:pPr>
              <a:t>‹#›</a:t>
            </a:fld>
            <a:endParaRPr lang="cs-CZ" altLang="en-US">
              <a:solidFill>
                <a:srgbClr val="E1F0D2"/>
              </a:solidFill>
            </a:endParaRPr>
          </a:p>
        </p:txBody>
      </p:sp>
    </p:spTree>
    <p:extLst>
      <p:ext uri="{BB962C8B-B14F-4D97-AF65-F5344CB8AC3E}">
        <p14:creationId xmlns:p14="http://schemas.microsoft.com/office/powerpoint/2010/main" val="450199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4.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5.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4.emf"/><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5.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9.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en-US" altLang="cs-CZ"/>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chemeClr val="bg1"/>
                </a:solidFill>
              </a:defRPr>
            </a:lvl1pPr>
          </a:lstStyle>
          <a:p>
            <a:pPr>
              <a:defRPr/>
            </a:pPr>
            <a:fld id="{B45439C3-DAD3-482A-9FC6-9C857879079C}" type="slidenum">
              <a:rPr lang="cs-CZ" altLang="en-US"/>
              <a:pPr>
                <a:defRPr/>
              </a:pPr>
              <a:t>‹#›</a:t>
            </a:fld>
            <a:endParaRPr lang="cs-CZ" altLang="en-US">
              <a:solidFill>
                <a:srgbClr val="E1F0D2"/>
              </a:solidFill>
            </a:endParaRPr>
          </a:p>
        </p:txBody>
      </p:sp>
      <p:sp>
        <p:nvSpPr>
          <p:cNvPr id="1028"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1029"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2" name="Picture 25" descr="CEITEC_logo_po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24" r:id="rId1"/>
    <p:sldLayoutId id="2147493455" r:id="rId2"/>
    <p:sldLayoutId id="2147493456" r:id="rId3"/>
    <p:sldLayoutId id="2147493457" r:id="rId4"/>
    <p:sldLayoutId id="2147493458" r:id="rId5"/>
    <p:sldLayoutId id="2147493459" r:id="rId6"/>
    <p:sldLayoutId id="2147493460" r:id="rId7"/>
    <p:sldLayoutId id="2147493461" r:id="rId8"/>
    <p:sldLayoutId id="2147493462" r:id="rId9"/>
    <p:sldLayoutId id="2147493463" r:id="rId10"/>
    <p:sldLayoutId id="2147493464" r:id="rId11"/>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S PGothic" pitchFamily="34" charset="-128"/>
          <a:cs typeface="+mj-cs"/>
        </a:defRPr>
      </a:lvl1pPr>
      <a:lvl2pPr algn="l" rtl="0" eaLnBrk="0" fontAlgn="base" hangingPunct="0">
        <a:lnSpc>
          <a:spcPct val="90000"/>
        </a:lnSpc>
        <a:spcBef>
          <a:spcPct val="0"/>
        </a:spcBef>
        <a:spcAft>
          <a:spcPct val="0"/>
        </a:spcAft>
        <a:defRPr sz="3200">
          <a:solidFill>
            <a:srgbClr val="69BE28"/>
          </a:solidFill>
          <a:latin typeface="Arial" charset="0"/>
          <a:ea typeface="MS PGothic" pitchFamily="34" charset="-128"/>
        </a:defRPr>
      </a:lvl2pPr>
      <a:lvl3pPr algn="l" rtl="0" eaLnBrk="0" fontAlgn="base" hangingPunct="0">
        <a:lnSpc>
          <a:spcPct val="90000"/>
        </a:lnSpc>
        <a:spcBef>
          <a:spcPct val="0"/>
        </a:spcBef>
        <a:spcAft>
          <a:spcPct val="0"/>
        </a:spcAft>
        <a:defRPr sz="3200">
          <a:solidFill>
            <a:srgbClr val="69BE28"/>
          </a:solidFill>
          <a:latin typeface="Arial" charset="0"/>
          <a:ea typeface="MS PGothic" pitchFamily="34" charset="-128"/>
        </a:defRPr>
      </a:lvl3pPr>
      <a:lvl4pPr algn="l" rtl="0" eaLnBrk="0" fontAlgn="base" hangingPunct="0">
        <a:lnSpc>
          <a:spcPct val="90000"/>
        </a:lnSpc>
        <a:spcBef>
          <a:spcPct val="0"/>
        </a:spcBef>
        <a:spcAft>
          <a:spcPct val="0"/>
        </a:spcAft>
        <a:defRPr sz="3200">
          <a:solidFill>
            <a:srgbClr val="69BE28"/>
          </a:solidFill>
          <a:latin typeface="Arial" charset="0"/>
          <a:ea typeface="MS PGothic" pitchFamily="34" charset="-128"/>
        </a:defRPr>
      </a:lvl4pPr>
      <a:lvl5pPr algn="l" rtl="0" eaLnBrk="0" fontAlgn="base" hangingPunct="0">
        <a:lnSpc>
          <a:spcPct val="90000"/>
        </a:lnSpc>
        <a:spcBef>
          <a:spcPct val="0"/>
        </a:spcBef>
        <a:spcAft>
          <a:spcPct val="0"/>
        </a:spcAft>
        <a:defRPr sz="3200">
          <a:solidFill>
            <a:srgbClr val="69BE28"/>
          </a:solidFill>
          <a:latin typeface="Arial" charset="0"/>
          <a:ea typeface="MS PGothic" pitchFamily="34" charset="-128"/>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S PGothic" pitchFamily="34" charset="-128"/>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ea typeface="MS PGothic" pitchFamily="34" charset="-128"/>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ea typeface="MS PGothic" pitchFamily="34" charset="-128"/>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ea typeface="MS PGothic" pitchFamily="34" charset="-128"/>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ea typeface="MS PGothic" pitchFamily="34" charset="-128"/>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cs-CZ" altLang="cs-CZ">
              <a:solidFill>
                <a:srgbClr val="000000"/>
              </a:solidFill>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rgbClr val="FFFFFF"/>
                </a:solidFill>
              </a:defRPr>
            </a:lvl1pPr>
          </a:lstStyle>
          <a:p>
            <a:pPr>
              <a:defRPr/>
            </a:pPr>
            <a:fld id="{A1907D99-67E0-48DB-8593-5E1CBEEBF8CE}" type="slidenum">
              <a:rPr lang="cs-CZ" altLang="en-US"/>
              <a:pPr>
                <a:defRPr/>
              </a:pPr>
              <a:t>‹#›</a:t>
            </a:fld>
            <a:endParaRPr lang="cs-CZ" altLang="en-US">
              <a:solidFill>
                <a:srgbClr val="E1F0D2"/>
              </a:solidFill>
            </a:endParaRPr>
          </a:p>
        </p:txBody>
      </p:sp>
      <p:sp>
        <p:nvSpPr>
          <p:cNvPr id="10244"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10245"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10246" name="Picture 25" descr="CEITEC_logo_po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69" r:id="rId1"/>
    <p:sldLayoutId id="2147493514" r:id="rId2"/>
    <p:sldLayoutId id="2147493515" r:id="rId3"/>
    <p:sldLayoutId id="2147493516" r:id="rId4"/>
    <p:sldLayoutId id="2147493517" r:id="rId5"/>
    <p:sldLayoutId id="2147493518" r:id="rId6"/>
    <p:sldLayoutId id="2147493519" r:id="rId7"/>
    <p:sldLayoutId id="2147493520" r:id="rId8"/>
    <p:sldLayoutId id="2147493521" r:id="rId9"/>
    <p:sldLayoutId id="2147493522" r:id="rId10"/>
    <p:sldLayoutId id="2147493523" r:id="rId11"/>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j-ea"/>
          <a:cs typeface="+mj-cs"/>
        </a:defRPr>
      </a:lvl1pPr>
      <a:lvl2pPr algn="l" rtl="0" eaLnBrk="0" fontAlgn="base" hangingPunct="0">
        <a:lnSpc>
          <a:spcPct val="90000"/>
        </a:lnSpc>
        <a:spcBef>
          <a:spcPct val="0"/>
        </a:spcBef>
        <a:spcAft>
          <a:spcPct val="0"/>
        </a:spcAft>
        <a:defRPr sz="3200">
          <a:solidFill>
            <a:srgbClr val="69BE28"/>
          </a:solidFill>
          <a:latin typeface="Arial" pitchFamily="34" charset="0"/>
        </a:defRPr>
      </a:lvl2pPr>
      <a:lvl3pPr algn="l" rtl="0" eaLnBrk="0" fontAlgn="base" hangingPunct="0">
        <a:lnSpc>
          <a:spcPct val="90000"/>
        </a:lnSpc>
        <a:spcBef>
          <a:spcPct val="0"/>
        </a:spcBef>
        <a:spcAft>
          <a:spcPct val="0"/>
        </a:spcAft>
        <a:defRPr sz="3200">
          <a:solidFill>
            <a:srgbClr val="69BE28"/>
          </a:solidFill>
          <a:latin typeface="Arial" pitchFamily="34" charset="0"/>
        </a:defRPr>
      </a:lvl3pPr>
      <a:lvl4pPr algn="l" rtl="0" eaLnBrk="0" fontAlgn="base" hangingPunct="0">
        <a:lnSpc>
          <a:spcPct val="90000"/>
        </a:lnSpc>
        <a:spcBef>
          <a:spcPct val="0"/>
        </a:spcBef>
        <a:spcAft>
          <a:spcPct val="0"/>
        </a:spcAft>
        <a:defRPr sz="3200">
          <a:solidFill>
            <a:srgbClr val="69BE28"/>
          </a:solidFill>
          <a:latin typeface="Arial" pitchFamily="34" charset="0"/>
        </a:defRPr>
      </a:lvl4pPr>
      <a:lvl5pPr algn="l" rtl="0" eaLnBrk="0" fontAlgn="base" hangingPunct="0">
        <a:lnSpc>
          <a:spcPct val="90000"/>
        </a:lnSpc>
        <a:spcBef>
          <a:spcPct val="0"/>
        </a:spcBef>
        <a:spcAft>
          <a:spcPct val="0"/>
        </a:spcAft>
        <a:defRPr sz="3200">
          <a:solidFill>
            <a:srgbClr val="69BE28"/>
          </a:solidFill>
          <a:latin typeface="Arial" pitchFamily="34" charset="0"/>
        </a:defRPr>
      </a:lvl5pPr>
      <a:lvl6pPr marL="457200" algn="l" rtl="0" fontAlgn="base">
        <a:lnSpc>
          <a:spcPct val="90000"/>
        </a:lnSpc>
        <a:spcBef>
          <a:spcPct val="0"/>
        </a:spcBef>
        <a:spcAft>
          <a:spcPct val="0"/>
        </a:spcAft>
        <a:defRPr sz="3200">
          <a:solidFill>
            <a:srgbClr val="69BE28"/>
          </a:solidFill>
          <a:latin typeface="Arial" pitchFamily="34" charset="0"/>
        </a:defRPr>
      </a:lvl6pPr>
      <a:lvl7pPr marL="914400" algn="l" rtl="0" fontAlgn="base">
        <a:lnSpc>
          <a:spcPct val="90000"/>
        </a:lnSpc>
        <a:spcBef>
          <a:spcPct val="0"/>
        </a:spcBef>
        <a:spcAft>
          <a:spcPct val="0"/>
        </a:spcAft>
        <a:defRPr sz="3200">
          <a:solidFill>
            <a:srgbClr val="69BE28"/>
          </a:solidFill>
          <a:latin typeface="Arial" pitchFamily="34" charset="0"/>
        </a:defRPr>
      </a:lvl7pPr>
      <a:lvl8pPr marL="1371600" algn="l" rtl="0" fontAlgn="base">
        <a:lnSpc>
          <a:spcPct val="90000"/>
        </a:lnSpc>
        <a:spcBef>
          <a:spcPct val="0"/>
        </a:spcBef>
        <a:spcAft>
          <a:spcPct val="0"/>
        </a:spcAft>
        <a:defRPr sz="3200">
          <a:solidFill>
            <a:srgbClr val="69BE28"/>
          </a:solidFill>
          <a:latin typeface="Arial" pitchFamily="34" charset="0"/>
        </a:defRPr>
      </a:lvl8pPr>
      <a:lvl9pPr marL="1828800" algn="l" rtl="0" fontAlgn="base">
        <a:lnSpc>
          <a:spcPct val="90000"/>
        </a:lnSpc>
        <a:spcBef>
          <a:spcPct val="0"/>
        </a:spcBef>
        <a:spcAft>
          <a:spcPct val="0"/>
        </a:spcAft>
        <a:defRPr sz="3200">
          <a:solidFill>
            <a:srgbClr val="69BE28"/>
          </a:solidFill>
          <a:latin typeface="Arial" pitchFamily="34"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n-ea"/>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en-US" altLang="cs-CZ">
              <a:solidFill>
                <a:srgbClr val="000000"/>
              </a:solidFill>
            </a:endParaRPr>
          </a:p>
        </p:txBody>
      </p:sp>
      <p:sp>
        <p:nvSpPr>
          <p:cNvPr id="2051"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2052"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2053" name="Picture 25" descr="CEITEC_logo_p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7"/>
          <p:cNvSpPr>
            <a:spLocks noChangeArrowheads="1"/>
          </p:cNvSpPr>
          <p:nvPr/>
        </p:nvSpPr>
        <p:spPr bwMode="auto">
          <a:xfrm>
            <a:off x="-996950" y="6419850"/>
            <a:ext cx="14398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fld id="{D93A6668-8483-4A6A-9DBC-338DE2506E12}" type="slidenum">
              <a:rPr lang="cs-CZ" altLang="cs-CZ" sz="1300" b="1" smtClean="0">
                <a:solidFill>
                  <a:srgbClr val="FFFFFF"/>
                </a:solidFill>
              </a:rPr>
              <a:pPr algn="r" eaLnBrk="1" hangingPunct="1">
                <a:defRPr/>
              </a:pPr>
              <a:t>‹#›</a:t>
            </a:fld>
            <a:endParaRPr lang="cs-CZ" altLang="cs-CZ" sz="1300">
              <a:solidFill>
                <a:srgbClr val="FFFFFF"/>
              </a:solidFill>
            </a:endParaRPr>
          </a:p>
        </p:txBody>
      </p:sp>
    </p:spTree>
  </p:cSld>
  <p:clrMap bg1="lt1" tx1="dk1" bg2="lt2" tx2="dk2" accent1="accent1" accent2="accent2" accent3="accent3" accent4="accent4" accent5="accent5" accent6="accent6" hlink="hlink" folHlink="folHlink"/>
  <p:sldLayoutIdLst>
    <p:sldLayoutId id="2147493525" r:id="rId1"/>
    <p:sldLayoutId id="2147493465" r:id="rId2"/>
    <p:sldLayoutId id="2147493466" r:id="rId3"/>
    <p:sldLayoutId id="2147493467" r:id="rId4"/>
    <p:sldLayoutId id="2147493570" r:id="rId5"/>
  </p:sldLayoutIdLst>
  <p:hf hdr="0" ftr="0" dt="0"/>
  <p:txStyles>
    <p:titleStyle>
      <a:lvl1pPr algn="l" rtl="0" eaLnBrk="0" fontAlgn="base" hangingPunct="0">
        <a:lnSpc>
          <a:spcPct val="90000"/>
        </a:lnSpc>
        <a:spcBef>
          <a:spcPct val="0"/>
        </a:spcBef>
        <a:spcAft>
          <a:spcPct val="0"/>
        </a:spcAft>
        <a:defRPr sz="3200">
          <a:solidFill>
            <a:srgbClr val="7AC143"/>
          </a:solidFill>
          <a:latin typeface="+mj-lt"/>
          <a:ea typeface="MS PGothic" pitchFamily="34" charset="-128"/>
          <a:cs typeface="ＭＳ Ｐゴシック" charset="0"/>
        </a:defRPr>
      </a:lvl1pPr>
      <a:lvl2pPr algn="l" rtl="0" eaLnBrk="0" fontAlgn="base" hangingPunct="0">
        <a:lnSpc>
          <a:spcPct val="90000"/>
        </a:lnSpc>
        <a:spcBef>
          <a:spcPct val="0"/>
        </a:spcBef>
        <a:spcAft>
          <a:spcPct val="0"/>
        </a:spcAft>
        <a:defRPr sz="3200">
          <a:solidFill>
            <a:srgbClr val="7AC143"/>
          </a:solidFill>
          <a:latin typeface="Arial" charset="0"/>
          <a:ea typeface="MS PGothic" pitchFamily="34" charset="-128"/>
          <a:cs typeface="ＭＳ Ｐゴシック" charset="0"/>
        </a:defRPr>
      </a:lvl2pPr>
      <a:lvl3pPr algn="l" rtl="0" eaLnBrk="0" fontAlgn="base" hangingPunct="0">
        <a:lnSpc>
          <a:spcPct val="90000"/>
        </a:lnSpc>
        <a:spcBef>
          <a:spcPct val="0"/>
        </a:spcBef>
        <a:spcAft>
          <a:spcPct val="0"/>
        </a:spcAft>
        <a:defRPr sz="3200">
          <a:solidFill>
            <a:srgbClr val="7AC143"/>
          </a:solidFill>
          <a:latin typeface="Arial" charset="0"/>
          <a:ea typeface="MS PGothic" pitchFamily="34" charset="-128"/>
          <a:cs typeface="ＭＳ Ｐゴシック" charset="0"/>
        </a:defRPr>
      </a:lvl3pPr>
      <a:lvl4pPr algn="l" rtl="0" eaLnBrk="0" fontAlgn="base" hangingPunct="0">
        <a:lnSpc>
          <a:spcPct val="90000"/>
        </a:lnSpc>
        <a:spcBef>
          <a:spcPct val="0"/>
        </a:spcBef>
        <a:spcAft>
          <a:spcPct val="0"/>
        </a:spcAft>
        <a:defRPr sz="3200">
          <a:solidFill>
            <a:srgbClr val="7AC143"/>
          </a:solidFill>
          <a:latin typeface="Arial" charset="0"/>
          <a:ea typeface="MS PGothic" pitchFamily="34" charset="-128"/>
          <a:cs typeface="ＭＳ Ｐゴシック" charset="0"/>
        </a:defRPr>
      </a:lvl4pPr>
      <a:lvl5pPr algn="l" rtl="0" eaLnBrk="0" fontAlgn="base" hangingPunct="0">
        <a:lnSpc>
          <a:spcPct val="90000"/>
        </a:lnSpc>
        <a:spcBef>
          <a:spcPct val="0"/>
        </a:spcBef>
        <a:spcAft>
          <a:spcPct val="0"/>
        </a:spcAft>
        <a:defRPr sz="3200">
          <a:solidFill>
            <a:srgbClr val="7AC143"/>
          </a:solidFill>
          <a:latin typeface="Arial" charset="0"/>
          <a:ea typeface="MS PGothic" pitchFamily="34" charset="-128"/>
          <a:cs typeface="ＭＳ Ｐゴシック" charset="0"/>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808080"/>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808080"/>
          </a:solidFill>
          <a:latin typeface="+mn-lt"/>
          <a:ea typeface="MS PGothic" pitchFamily="34" charset="-128"/>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808080"/>
          </a:solidFill>
          <a:latin typeface="+mn-lt"/>
          <a:ea typeface="MS PGothic" pitchFamily="34" charset="-128"/>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808080"/>
          </a:solidFill>
          <a:latin typeface="+mn-lt"/>
          <a:ea typeface="MS PGothic" pitchFamily="34" charset="-128"/>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mn-lt"/>
          <a:ea typeface="MS PGothic" pitchFamily="34" charset="-128"/>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en-US" altLang="cs-CZ">
              <a:solidFill>
                <a:srgbClr val="000000"/>
              </a:solidFill>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rgbClr val="FFFFFF"/>
                </a:solidFill>
              </a:defRPr>
            </a:lvl1pPr>
          </a:lstStyle>
          <a:p>
            <a:pPr>
              <a:defRPr/>
            </a:pPr>
            <a:fld id="{5862D9A7-E231-464C-861B-7C40AE2C0384}" type="slidenum">
              <a:rPr lang="cs-CZ" altLang="en-US"/>
              <a:pPr>
                <a:defRPr/>
              </a:pPr>
              <a:t>‹#›</a:t>
            </a:fld>
            <a:endParaRPr lang="cs-CZ" altLang="en-US">
              <a:solidFill>
                <a:srgbClr val="E1F0D2"/>
              </a:solidFill>
            </a:endParaRPr>
          </a:p>
        </p:txBody>
      </p:sp>
      <p:sp>
        <p:nvSpPr>
          <p:cNvPr id="3076"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3077"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3078" name="Picture 25" descr="CEITEC_logo_po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40"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S PGothic" pitchFamily="34" charset="-128"/>
          <a:cs typeface="ＭＳ Ｐゴシック" charset="0"/>
        </a:defRPr>
      </a:lvl1pPr>
      <a:lvl2pPr algn="l" rtl="0" eaLnBrk="0" fontAlgn="base" hangingPunct="0">
        <a:lnSpc>
          <a:spcPct val="90000"/>
        </a:lnSpc>
        <a:spcBef>
          <a:spcPct val="0"/>
        </a:spcBef>
        <a:spcAft>
          <a:spcPct val="0"/>
        </a:spcAft>
        <a:defRPr sz="3200">
          <a:solidFill>
            <a:srgbClr val="69BE28"/>
          </a:solidFill>
          <a:latin typeface="Arial" pitchFamily="34" charset="0"/>
          <a:ea typeface="MS PGothic" pitchFamily="34" charset="-128"/>
          <a:cs typeface="ＭＳ Ｐゴシック" charset="0"/>
        </a:defRPr>
      </a:lvl2pPr>
      <a:lvl3pPr algn="l" rtl="0" eaLnBrk="0" fontAlgn="base" hangingPunct="0">
        <a:lnSpc>
          <a:spcPct val="90000"/>
        </a:lnSpc>
        <a:spcBef>
          <a:spcPct val="0"/>
        </a:spcBef>
        <a:spcAft>
          <a:spcPct val="0"/>
        </a:spcAft>
        <a:defRPr sz="3200">
          <a:solidFill>
            <a:srgbClr val="69BE28"/>
          </a:solidFill>
          <a:latin typeface="Arial" pitchFamily="34" charset="0"/>
          <a:ea typeface="MS PGothic" pitchFamily="34" charset="-128"/>
          <a:cs typeface="ＭＳ Ｐゴシック" charset="0"/>
        </a:defRPr>
      </a:lvl3pPr>
      <a:lvl4pPr algn="l" rtl="0" eaLnBrk="0" fontAlgn="base" hangingPunct="0">
        <a:lnSpc>
          <a:spcPct val="90000"/>
        </a:lnSpc>
        <a:spcBef>
          <a:spcPct val="0"/>
        </a:spcBef>
        <a:spcAft>
          <a:spcPct val="0"/>
        </a:spcAft>
        <a:defRPr sz="3200">
          <a:solidFill>
            <a:srgbClr val="69BE28"/>
          </a:solidFill>
          <a:latin typeface="Arial" pitchFamily="34" charset="0"/>
          <a:ea typeface="MS PGothic" pitchFamily="34" charset="-128"/>
          <a:cs typeface="ＭＳ Ｐゴシック" charset="0"/>
        </a:defRPr>
      </a:lvl4pPr>
      <a:lvl5pPr algn="l" rtl="0" eaLnBrk="0" fontAlgn="base" hangingPunct="0">
        <a:lnSpc>
          <a:spcPct val="90000"/>
        </a:lnSpc>
        <a:spcBef>
          <a:spcPct val="0"/>
        </a:spcBef>
        <a:spcAft>
          <a:spcPct val="0"/>
        </a:spcAft>
        <a:defRPr sz="3200">
          <a:solidFill>
            <a:srgbClr val="69BE28"/>
          </a:solidFill>
          <a:latin typeface="Arial" pitchFamily="34" charset="0"/>
          <a:ea typeface="MS PGothic" pitchFamily="34" charset="-128"/>
          <a:cs typeface="ＭＳ Ｐゴシック" charset="0"/>
        </a:defRPr>
      </a:lvl5pPr>
      <a:lvl6pPr marL="457200" algn="l" rtl="0" fontAlgn="base">
        <a:lnSpc>
          <a:spcPct val="90000"/>
        </a:lnSpc>
        <a:spcBef>
          <a:spcPct val="0"/>
        </a:spcBef>
        <a:spcAft>
          <a:spcPct val="0"/>
        </a:spcAft>
        <a:defRPr sz="3200">
          <a:solidFill>
            <a:srgbClr val="69BE28"/>
          </a:solidFill>
          <a:latin typeface="Arial" pitchFamily="34" charset="0"/>
        </a:defRPr>
      </a:lvl6pPr>
      <a:lvl7pPr marL="914400" algn="l" rtl="0" fontAlgn="base">
        <a:lnSpc>
          <a:spcPct val="90000"/>
        </a:lnSpc>
        <a:spcBef>
          <a:spcPct val="0"/>
        </a:spcBef>
        <a:spcAft>
          <a:spcPct val="0"/>
        </a:spcAft>
        <a:defRPr sz="3200">
          <a:solidFill>
            <a:srgbClr val="69BE28"/>
          </a:solidFill>
          <a:latin typeface="Arial" pitchFamily="34" charset="0"/>
        </a:defRPr>
      </a:lvl7pPr>
      <a:lvl8pPr marL="1371600" algn="l" rtl="0" fontAlgn="base">
        <a:lnSpc>
          <a:spcPct val="90000"/>
        </a:lnSpc>
        <a:spcBef>
          <a:spcPct val="0"/>
        </a:spcBef>
        <a:spcAft>
          <a:spcPct val="0"/>
        </a:spcAft>
        <a:defRPr sz="3200">
          <a:solidFill>
            <a:srgbClr val="69BE28"/>
          </a:solidFill>
          <a:latin typeface="Arial" pitchFamily="34" charset="0"/>
        </a:defRPr>
      </a:lvl8pPr>
      <a:lvl9pPr marL="1828800" algn="l" rtl="0" fontAlgn="base">
        <a:lnSpc>
          <a:spcPct val="90000"/>
        </a:lnSpc>
        <a:spcBef>
          <a:spcPct val="0"/>
        </a:spcBef>
        <a:spcAft>
          <a:spcPct val="0"/>
        </a:spcAft>
        <a:defRPr sz="3200">
          <a:solidFill>
            <a:srgbClr val="69BE28"/>
          </a:solidFill>
          <a:latin typeface="Arial" pitchFamily="34"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ea typeface="MS PGothic" pitchFamily="34" charset="-128"/>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ea typeface="MS PGothic" pitchFamily="34" charset="-128"/>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ea typeface="MS PGothic" pitchFamily="34" charset="-128"/>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ea typeface="MS PGothic" pitchFamily="34" charset="-128"/>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cs-CZ" altLang="cs-CZ">
              <a:solidFill>
                <a:srgbClr val="000000"/>
              </a:solidFill>
            </a:endParaRPr>
          </a:p>
        </p:txBody>
      </p:sp>
      <p:sp>
        <p:nvSpPr>
          <p:cNvPr id="4099"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4100"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4101" name="Picture 25" descr="CEITEC_logo_po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7"/>
          <p:cNvSpPr>
            <a:spLocks noChangeArrowheads="1"/>
          </p:cNvSpPr>
          <p:nvPr/>
        </p:nvSpPr>
        <p:spPr bwMode="auto">
          <a:xfrm>
            <a:off x="-996950" y="6419850"/>
            <a:ext cx="143986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eaLnBrk="1" hangingPunct="1">
              <a:defRPr/>
            </a:pPr>
            <a:fld id="{2BC697AB-661B-4CC3-A9C7-666597F1024F}" type="slidenum">
              <a:rPr lang="cs-CZ" altLang="cs-CZ" sz="1300" b="1" smtClean="0">
                <a:solidFill>
                  <a:srgbClr val="FFFFFF"/>
                </a:solidFill>
              </a:rPr>
              <a:pPr algn="r" eaLnBrk="1" hangingPunct="1">
                <a:defRPr/>
              </a:pPr>
              <a:t>‹#›</a:t>
            </a:fld>
            <a:endParaRPr lang="cs-CZ" altLang="cs-CZ" sz="1300">
              <a:solidFill>
                <a:srgbClr val="FFFFFF"/>
              </a:solidFill>
            </a:endParaRPr>
          </a:p>
        </p:txBody>
      </p:sp>
    </p:spTree>
  </p:cSld>
  <p:clrMap bg1="lt1" tx1="dk1" bg2="lt2" tx2="dk2" accent1="accent1" accent2="accent2" accent3="accent3" accent4="accent4" accent5="accent5" accent6="accent6" hlink="hlink" folHlink="folHlink"/>
  <p:sldLayoutIdLst>
    <p:sldLayoutId id="2147493541" r:id="rId1"/>
    <p:sldLayoutId id="2147493479" r:id="rId2"/>
    <p:sldLayoutId id="2147493480" r:id="rId3"/>
    <p:sldLayoutId id="2147493481" r:id="rId4"/>
    <p:sldLayoutId id="2147493482" r:id="rId5"/>
    <p:sldLayoutId id="2147493483" r:id="rId6"/>
    <p:sldLayoutId id="2147493542" r:id="rId7"/>
  </p:sldLayoutIdLst>
  <p:hf hdr="0" ftr="0" dt="0"/>
  <p:txStyles>
    <p:titleStyle>
      <a:lvl1pPr algn="l" rtl="0" eaLnBrk="0" fontAlgn="base" hangingPunct="0">
        <a:lnSpc>
          <a:spcPct val="90000"/>
        </a:lnSpc>
        <a:spcBef>
          <a:spcPct val="0"/>
        </a:spcBef>
        <a:spcAft>
          <a:spcPct val="0"/>
        </a:spcAft>
        <a:defRPr sz="3200">
          <a:solidFill>
            <a:srgbClr val="7AC143"/>
          </a:solidFill>
          <a:latin typeface="+mj-lt"/>
          <a:ea typeface="+mj-ea"/>
          <a:cs typeface="+mj-cs"/>
        </a:defRPr>
      </a:lvl1pPr>
      <a:lvl2pPr algn="l" rtl="0" eaLnBrk="0" fontAlgn="base" hangingPunct="0">
        <a:lnSpc>
          <a:spcPct val="90000"/>
        </a:lnSpc>
        <a:spcBef>
          <a:spcPct val="0"/>
        </a:spcBef>
        <a:spcAft>
          <a:spcPct val="0"/>
        </a:spcAft>
        <a:defRPr sz="3200">
          <a:solidFill>
            <a:srgbClr val="7AC143"/>
          </a:solidFill>
          <a:latin typeface="Arial" charset="0"/>
        </a:defRPr>
      </a:lvl2pPr>
      <a:lvl3pPr algn="l" rtl="0" eaLnBrk="0" fontAlgn="base" hangingPunct="0">
        <a:lnSpc>
          <a:spcPct val="90000"/>
        </a:lnSpc>
        <a:spcBef>
          <a:spcPct val="0"/>
        </a:spcBef>
        <a:spcAft>
          <a:spcPct val="0"/>
        </a:spcAft>
        <a:defRPr sz="3200">
          <a:solidFill>
            <a:srgbClr val="7AC143"/>
          </a:solidFill>
          <a:latin typeface="Arial" charset="0"/>
        </a:defRPr>
      </a:lvl3pPr>
      <a:lvl4pPr algn="l" rtl="0" eaLnBrk="0" fontAlgn="base" hangingPunct="0">
        <a:lnSpc>
          <a:spcPct val="90000"/>
        </a:lnSpc>
        <a:spcBef>
          <a:spcPct val="0"/>
        </a:spcBef>
        <a:spcAft>
          <a:spcPct val="0"/>
        </a:spcAft>
        <a:defRPr sz="3200">
          <a:solidFill>
            <a:srgbClr val="7AC143"/>
          </a:solidFill>
          <a:latin typeface="Arial" charset="0"/>
        </a:defRPr>
      </a:lvl4pPr>
      <a:lvl5pPr algn="l" rtl="0" eaLnBrk="0" fontAlgn="base" hangingPunct="0">
        <a:lnSpc>
          <a:spcPct val="90000"/>
        </a:lnSpc>
        <a:spcBef>
          <a:spcPct val="0"/>
        </a:spcBef>
        <a:spcAft>
          <a:spcPct val="0"/>
        </a:spcAft>
        <a:defRPr sz="3200">
          <a:solidFill>
            <a:srgbClr val="7AC143"/>
          </a:solidFill>
          <a:latin typeface="Arial" charset="0"/>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808080"/>
          </a:solidFill>
          <a:latin typeface="+mn-lt"/>
          <a:ea typeface="+mn-ea"/>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808080"/>
          </a:solidFill>
          <a:latin typeface="+mn-lt"/>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808080"/>
          </a:solidFill>
          <a:latin typeface="+mn-lt"/>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808080"/>
          </a:solidFill>
          <a:latin typeface="+mn-lt"/>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808080"/>
          </a:solidFill>
          <a:latin typeface="+mn-lt"/>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cs-CZ" altLang="cs-CZ">
              <a:solidFill>
                <a:srgbClr val="000000"/>
              </a:solidFill>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rgbClr val="FFFFFF"/>
                </a:solidFill>
              </a:defRPr>
            </a:lvl1pPr>
          </a:lstStyle>
          <a:p>
            <a:pPr>
              <a:defRPr/>
            </a:pPr>
            <a:fld id="{54FF7E42-4B71-40E0-A58A-F8B71603558C}" type="slidenum">
              <a:rPr lang="cs-CZ" altLang="en-US"/>
              <a:pPr>
                <a:defRPr/>
              </a:pPr>
              <a:t>‹#›</a:t>
            </a:fld>
            <a:endParaRPr lang="cs-CZ" altLang="en-US">
              <a:solidFill>
                <a:srgbClr val="E1F0D2"/>
              </a:solidFill>
            </a:endParaRPr>
          </a:p>
        </p:txBody>
      </p:sp>
      <p:sp>
        <p:nvSpPr>
          <p:cNvPr id="5124"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5125"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5126" name="Picture 25" descr="CEITEC_logo_po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43" r:id="rId1"/>
    <p:sldLayoutId id="2147493484" r:id="rId2"/>
    <p:sldLayoutId id="2147493485" r:id="rId3"/>
    <p:sldLayoutId id="2147493486" r:id="rId4"/>
    <p:sldLayoutId id="2147493487" r:id="rId5"/>
    <p:sldLayoutId id="2147493488" r:id="rId6"/>
    <p:sldLayoutId id="2147493489" r:id="rId7"/>
    <p:sldLayoutId id="2147493490" r:id="rId8"/>
    <p:sldLayoutId id="2147493491" r:id="rId9"/>
    <p:sldLayoutId id="2147493492" r:id="rId10"/>
    <p:sldLayoutId id="2147493493" r:id="rId11"/>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j-ea"/>
          <a:cs typeface="+mj-cs"/>
        </a:defRPr>
      </a:lvl1pPr>
      <a:lvl2pPr algn="l" rtl="0" eaLnBrk="0" fontAlgn="base" hangingPunct="0">
        <a:lnSpc>
          <a:spcPct val="90000"/>
        </a:lnSpc>
        <a:spcBef>
          <a:spcPct val="0"/>
        </a:spcBef>
        <a:spcAft>
          <a:spcPct val="0"/>
        </a:spcAft>
        <a:defRPr sz="3200">
          <a:solidFill>
            <a:srgbClr val="69BE28"/>
          </a:solidFill>
          <a:latin typeface="Arial" charset="0"/>
        </a:defRPr>
      </a:lvl2pPr>
      <a:lvl3pPr algn="l" rtl="0" eaLnBrk="0" fontAlgn="base" hangingPunct="0">
        <a:lnSpc>
          <a:spcPct val="90000"/>
        </a:lnSpc>
        <a:spcBef>
          <a:spcPct val="0"/>
        </a:spcBef>
        <a:spcAft>
          <a:spcPct val="0"/>
        </a:spcAft>
        <a:defRPr sz="3200">
          <a:solidFill>
            <a:srgbClr val="69BE28"/>
          </a:solidFill>
          <a:latin typeface="Arial" charset="0"/>
        </a:defRPr>
      </a:lvl3pPr>
      <a:lvl4pPr algn="l" rtl="0" eaLnBrk="0" fontAlgn="base" hangingPunct="0">
        <a:lnSpc>
          <a:spcPct val="90000"/>
        </a:lnSpc>
        <a:spcBef>
          <a:spcPct val="0"/>
        </a:spcBef>
        <a:spcAft>
          <a:spcPct val="0"/>
        </a:spcAft>
        <a:defRPr sz="3200">
          <a:solidFill>
            <a:srgbClr val="69BE28"/>
          </a:solidFill>
          <a:latin typeface="Arial" charset="0"/>
        </a:defRPr>
      </a:lvl4pPr>
      <a:lvl5pPr algn="l" rtl="0" eaLnBrk="0" fontAlgn="base" hangingPunct="0">
        <a:lnSpc>
          <a:spcPct val="90000"/>
        </a:lnSpc>
        <a:spcBef>
          <a:spcPct val="0"/>
        </a:spcBef>
        <a:spcAft>
          <a:spcPct val="0"/>
        </a:spcAft>
        <a:defRPr sz="3200">
          <a:solidFill>
            <a:srgbClr val="69BE28"/>
          </a:solidFill>
          <a:latin typeface="Arial" charset="0"/>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n-ea"/>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0825" cy="1439863"/>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sp>
        <p:nvSpPr>
          <p:cNvPr id="6147" name="Rectangle 3"/>
          <p:cNvSpPr>
            <a:spLocks noGrp="1" noChangeArrowheads="1"/>
          </p:cNvSpPr>
          <p:nvPr>
            <p:ph type="title"/>
          </p:nvPr>
        </p:nvSpPr>
        <p:spPr bwMode="auto">
          <a:xfrm>
            <a:off x="431800" y="404813"/>
            <a:ext cx="57578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cs-CZ" altLang="cs-CZ"/>
              <a:t>Klepnutím lze upravit styl předlohy nadpisů.</a:t>
            </a:r>
          </a:p>
        </p:txBody>
      </p:sp>
      <p:sp>
        <p:nvSpPr>
          <p:cNvPr id="6148" name="Rectangle 4"/>
          <p:cNvSpPr>
            <a:spLocks noGrp="1" noChangeArrowheads="1"/>
          </p:cNvSpPr>
          <p:nvPr>
            <p:ph type="body" idx="1"/>
          </p:nvPr>
        </p:nvSpPr>
        <p:spPr bwMode="auto">
          <a:xfrm>
            <a:off x="431800" y="1619250"/>
            <a:ext cx="82772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68613" name="Rectangle 5"/>
          <p:cNvSpPr>
            <a:spLocks noGrp="1" noChangeArrowheads="1"/>
          </p:cNvSpPr>
          <p:nvPr>
            <p:ph type="sldNum" sz="quarter" idx="4"/>
          </p:nvPr>
        </p:nvSpPr>
        <p:spPr bwMode="auto">
          <a:xfrm>
            <a:off x="7269163" y="6332538"/>
            <a:ext cx="1439862"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1" hangingPunct="1">
              <a:defRPr sz="1600" b="1">
                <a:solidFill>
                  <a:srgbClr val="64B923"/>
                </a:solidFill>
              </a:defRPr>
            </a:lvl1pPr>
          </a:lstStyle>
          <a:p>
            <a:pPr>
              <a:defRPr/>
            </a:pPr>
            <a:fld id="{BDFFD66C-6339-4C4A-9274-3C404E0CBA48}" type="slidenum">
              <a:rPr lang="cs-CZ" altLang="en-US"/>
              <a:pPr>
                <a:defRPr/>
              </a:pPr>
              <a:t>‹#›</a:t>
            </a:fld>
            <a:r>
              <a:rPr lang="cs-CZ" altLang="en-US">
                <a:solidFill>
                  <a:srgbClr val="969696"/>
                </a:solidFill>
              </a:rPr>
              <a:t>/celkem</a:t>
            </a:r>
          </a:p>
        </p:txBody>
      </p:sp>
      <p:sp>
        <p:nvSpPr>
          <p:cNvPr id="68614" name="Rectangle 6"/>
          <p:cNvSpPr>
            <a:spLocks noGrp="1" noChangeArrowheads="1"/>
          </p:cNvSpPr>
          <p:nvPr>
            <p:ph type="ftr" sz="quarter" idx="3"/>
          </p:nvPr>
        </p:nvSpPr>
        <p:spPr bwMode="auto">
          <a:xfrm>
            <a:off x="431800" y="6332538"/>
            <a:ext cx="5757863"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eaLnBrk="1" hangingPunct="1">
              <a:defRPr sz="1600">
                <a:solidFill>
                  <a:srgbClr val="969696"/>
                </a:solidFill>
                <a:latin typeface="Arial" charset="0"/>
                <a:ea typeface="+mn-ea"/>
                <a:cs typeface="+mn-cs"/>
              </a:defRPr>
            </a:lvl1pPr>
          </a:lstStyle>
          <a:p>
            <a:pPr>
              <a:defRPr/>
            </a:pPr>
            <a:r>
              <a:rPr lang="cs-CZ"/>
              <a:t>Název prezentace - doplnit</a:t>
            </a:r>
          </a:p>
        </p:txBody>
      </p:sp>
      <p:pic>
        <p:nvPicPr>
          <p:cNvPr id="6151" name="Picture 9" descr="CEITEC_logo_neg_RG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51538" y="720725"/>
            <a:ext cx="30591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44" r:id="rId1"/>
    <p:sldLayoutId id="2147493545" r:id="rId2"/>
    <p:sldLayoutId id="2147493546" r:id="rId3"/>
    <p:sldLayoutId id="2147493547" r:id="rId4"/>
    <p:sldLayoutId id="2147493548" r:id="rId5"/>
    <p:sldLayoutId id="2147493549" r:id="rId6"/>
    <p:sldLayoutId id="2147493550" r:id="rId7"/>
    <p:sldLayoutId id="2147493551" r:id="rId8"/>
    <p:sldLayoutId id="2147493552" r:id="rId9"/>
    <p:sldLayoutId id="2147493553" r:id="rId10"/>
    <p:sldLayoutId id="2147493554" r:id="rId11"/>
  </p:sldLayoutIdLst>
  <p:hf hdr="0" dt="0"/>
  <p:txStyles>
    <p:titleStyle>
      <a:lvl1pPr algn="l" rtl="0" eaLnBrk="0" fontAlgn="base" hangingPunct="0">
        <a:lnSpc>
          <a:spcPct val="90000"/>
        </a:lnSpc>
        <a:spcBef>
          <a:spcPct val="0"/>
        </a:spcBef>
        <a:spcAft>
          <a:spcPct val="0"/>
        </a:spcAft>
        <a:defRPr sz="3000">
          <a:solidFill>
            <a:schemeClr val="bg1"/>
          </a:solidFill>
          <a:latin typeface="+mj-lt"/>
          <a:ea typeface="+mj-ea"/>
          <a:cs typeface="+mj-cs"/>
        </a:defRPr>
      </a:lvl1pPr>
      <a:lvl2pPr algn="l" rtl="0" eaLnBrk="0" fontAlgn="base" hangingPunct="0">
        <a:lnSpc>
          <a:spcPct val="90000"/>
        </a:lnSpc>
        <a:spcBef>
          <a:spcPct val="0"/>
        </a:spcBef>
        <a:spcAft>
          <a:spcPct val="0"/>
        </a:spcAft>
        <a:defRPr sz="3000">
          <a:solidFill>
            <a:schemeClr val="bg1"/>
          </a:solidFill>
          <a:latin typeface="Arial" charset="0"/>
        </a:defRPr>
      </a:lvl2pPr>
      <a:lvl3pPr algn="l" rtl="0" eaLnBrk="0" fontAlgn="base" hangingPunct="0">
        <a:lnSpc>
          <a:spcPct val="90000"/>
        </a:lnSpc>
        <a:spcBef>
          <a:spcPct val="0"/>
        </a:spcBef>
        <a:spcAft>
          <a:spcPct val="0"/>
        </a:spcAft>
        <a:defRPr sz="3000">
          <a:solidFill>
            <a:schemeClr val="bg1"/>
          </a:solidFill>
          <a:latin typeface="Arial" charset="0"/>
        </a:defRPr>
      </a:lvl3pPr>
      <a:lvl4pPr algn="l" rtl="0" eaLnBrk="0" fontAlgn="base" hangingPunct="0">
        <a:lnSpc>
          <a:spcPct val="90000"/>
        </a:lnSpc>
        <a:spcBef>
          <a:spcPct val="0"/>
        </a:spcBef>
        <a:spcAft>
          <a:spcPct val="0"/>
        </a:spcAft>
        <a:defRPr sz="3000">
          <a:solidFill>
            <a:schemeClr val="bg1"/>
          </a:solidFill>
          <a:latin typeface="Arial" charset="0"/>
        </a:defRPr>
      </a:lvl4pPr>
      <a:lvl5pPr algn="l" rtl="0" eaLnBrk="0" fontAlgn="base" hangingPunct="0">
        <a:lnSpc>
          <a:spcPct val="90000"/>
        </a:lnSpc>
        <a:spcBef>
          <a:spcPct val="0"/>
        </a:spcBef>
        <a:spcAft>
          <a:spcPct val="0"/>
        </a:spcAft>
        <a:defRPr sz="3000">
          <a:solidFill>
            <a:schemeClr val="bg1"/>
          </a:solidFill>
          <a:latin typeface="Arial" charset="0"/>
        </a:defRPr>
      </a:lvl5pPr>
      <a:lvl6pPr marL="457200" algn="l" rtl="0" fontAlgn="base">
        <a:lnSpc>
          <a:spcPct val="90000"/>
        </a:lnSpc>
        <a:spcBef>
          <a:spcPct val="0"/>
        </a:spcBef>
        <a:spcAft>
          <a:spcPct val="0"/>
        </a:spcAft>
        <a:defRPr sz="3000">
          <a:solidFill>
            <a:schemeClr val="bg1"/>
          </a:solidFill>
          <a:latin typeface="Arial" charset="0"/>
        </a:defRPr>
      </a:lvl6pPr>
      <a:lvl7pPr marL="914400" algn="l" rtl="0" fontAlgn="base">
        <a:lnSpc>
          <a:spcPct val="90000"/>
        </a:lnSpc>
        <a:spcBef>
          <a:spcPct val="0"/>
        </a:spcBef>
        <a:spcAft>
          <a:spcPct val="0"/>
        </a:spcAft>
        <a:defRPr sz="3000">
          <a:solidFill>
            <a:schemeClr val="bg1"/>
          </a:solidFill>
          <a:latin typeface="Arial" charset="0"/>
        </a:defRPr>
      </a:lvl7pPr>
      <a:lvl8pPr marL="1371600" algn="l" rtl="0" fontAlgn="base">
        <a:lnSpc>
          <a:spcPct val="90000"/>
        </a:lnSpc>
        <a:spcBef>
          <a:spcPct val="0"/>
        </a:spcBef>
        <a:spcAft>
          <a:spcPct val="0"/>
        </a:spcAft>
        <a:defRPr sz="3000">
          <a:solidFill>
            <a:schemeClr val="bg1"/>
          </a:solidFill>
          <a:latin typeface="Arial" charset="0"/>
        </a:defRPr>
      </a:lvl8pPr>
      <a:lvl9pPr marL="1828800" algn="l" rtl="0" fontAlgn="base">
        <a:lnSpc>
          <a:spcPct val="90000"/>
        </a:lnSpc>
        <a:spcBef>
          <a:spcPct val="0"/>
        </a:spcBef>
        <a:spcAft>
          <a:spcPct val="0"/>
        </a:spcAft>
        <a:defRPr sz="3000">
          <a:solidFill>
            <a:schemeClr val="bg1"/>
          </a:solidFill>
          <a:latin typeface="Arial" charset="0"/>
        </a:defRPr>
      </a:lvl9pPr>
    </p:titleStyle>
    <p:bodyStyle>
      <a:lvl1pPr marL="342900" indent="-342900" algn="l" rtl="0" eaLnBrk="0" fontAlgn="base" hangingPunct="0">
        <a:spcBef>
          <a:spcPct val="20000"/>
        </a:spcBef>
        <a:spcAft>
          <a:spcPct val="0"/>
        </a:spcAft>
        <a:buBlip>
          <a:blip r:embed="rId14"/>
        </a:buBlip>
        <a:defRPr sz="2800">
          <a:solidFill>
            <a:srgbClr val="555555"/>
          </a:solidFill>
          <a:latin typeface="+mn-lt"/>
          <a:ea typeface="+mn-ea"/>
          <a:cs typeface="+mn-cs"/>
        </a:defRPr>
      </a:lvl1pPr>
      <a:lvl2pPr marL="742950" indent="-285750" algn="l" rtl="0" eaLnBrk="0" fontAlgn="base" hangingPunct="0">
        <a:spcBef>
          <a:spcPct val="20000"/>
        </a:spcBef>
        <a:spcAft>
          <a:spcPct val="0"/>
        </a:spcAft>
        <a:buBlip>
          <a:blip r:embed="rId14"/>
        </a:buBlip>
        <a:defRPr sz="2400">
          <a:solidFill>
            <a:srgbClr val="555555"/>
          </a:solidFill>
          <a:latin typeface="+mn-lt"/>
        </a:defRPr>
      </a:lvl2pPr>
      <a:lvl3pPr marL="1143000" indent="-228600" algn="l" rtl="0" eaLnBrk="0" fontAlgn="base" hangingPunct="0">
        <a:spcBef>
          <a:spcPct val="20000"/>
        </a:spcBef>
        <a:spcAft>
          <a:spcPct val="0"/>
        </a:spcAft>
        <a:buBlip>
          <a:blip r:embed="rId14"/>
        </a:buBlip>
        <a:defRPr sz="2000">
          <a:solidFill>
            <a:srgbClr val="555555"/>
          </a:solidFill>
          <a:latin typeface="+mn-lt"/>
        </a:defRPr>
      </a:lvl3pPr>
      <a:lvl4pPr marL="1600200" indent="-228600" algn="l" rtl="0" eaLnBrk="0" fontAlgn="base" hangingPunct="0">
        <a:spcBef>
          <a:spcPct val="20000"/>
        </a:spcBef>
        <a:spcAft>
          <a:spcPct val="0"/>
        </a:spcAft>
        <a:buBlip>
          <a:blip r:embed="rId14"/>
        </a:buBlip>
        <a:defRPr>
          <a:solidFill>
            <a:srgbClr val="555555"/>
          </a:solidFill>
          <a:latin typeface="+mn-lt"/>
        </a:defRPr>
      </a:lvl4pPr>
      <a:lvl5pPr marL="2057400" indent="-228600" algn="l" rtl="0" eaLnBrk="0" fontAlgn="base" hangingPunct="0">
        <a:spcBef>
          <a:spcPct val="20000"/>
        </a:spcBef>
        <a:spcAft>
          <a:spcPct val="0"/>
        </a:spcAft>
        <a:buBlip>
          <a:blip r:embed="rId14"/>
        </a:buBlip>
        <a:defRPr sz="1600">
          <a:solidFill>
            <a:srgbClr val="555555"/>
          </a:solidFill>
          <a:latin typeface="+mn-lt"/>
        </a:defRPr>
      </a:lvl5pPr>
      <a:lvl6pPr marL="2514600" indent="-228600" algn="l" rtl="0" fontAlgn="base">
        <a:spcBef>
          <a:spcPct val="20000"/>
        </a:spcBef>
        <a:spcAft>
          <a:spcPct val="0"/>
        </a:spcAft>
        <a:buBlip>
          <a:blip r:embed="rId14"/>
        </a:buBlip>
        <a:defRPr sz="1600">
          <a:solidFill>
            <a:srgbClr val="555555"/>
          </a:solidFill>
          <a:latin typeface="+mn-lt"/>
        </a:defRPr>
      </a:lvl6pPr>
      <a:lvl7pPr marL="2971800" indent="-228600" algn="l" rtl="0" fontAlgn="base">
        <a:spcBef>
          <a:spcPct val="20000"/>
        </a:spcBef>
        <a:spcAft>
          <a:spcPct val="0"/>
        </a:spcAft>
        <a:buBlip>
          <a:blip r:embed="rId14"/>
        </a:buBlip>
        <a:defRPr sz="1600">
          <a:solidFill>
            <a:srgbClr val="555555"/>
          </a:solidFill>
          <a:latin typeface="+mn-lt"/>
        </a:defRPr>
      </a:lvl7pPr>
      <a:lvl8pPr marL="3429000" indent="-228600" algn="l" rtl="0" fontAlgn="base">
        <a:spcBef>
          <a:spcPct val="20000"/>
        </a:spcBef>
        <a:spcAft>
          <a:spcPct val="0"/>
        </a:spcAft>
        <a:buBlip>
          <a:blip r:embed="rId14"/>
        </a:buBlip>
        <a:defRPr sz="1600">
          <a:solidFill>
            <a:srgbClr val="555555"/>
          </a:solidFill>
          <a:latin typeface="+mn-lt"/>
        </a:defRPr>
      </a:lvl8pPr>
      <a:lvl9pPr marL="3886200" indent="-228600" algn="l" rtl="0" fontAlgn="base">
        <a:spcBef>
          <a:spcPct val="20000"/>
        </a:spcBef>
        <a:spcAft>
          <a:spcPct val="0"/>
        </a:spcAft>
        <a:buBlip>
          <a:blip r:embed="rId14"/>
        </a:buBlip>
        <a:defRPr sz="1600">
          <a:solidFill>
            <a:srgbClr val="555555"/>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cs-CZ" altLang="cs-CZ">
              <a:solidFill>
                <a:srgbClr val="000000"/>
              </a:solidFill>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rgbClr val="FFFFFF"/>
                </a:solidFill>
              </a:defRPr>
            </a:lvl1pPr>
          </a:lstStyle>
          <a:p>
            <a:pPr>
              <a:defRPr/>
            </a:pPr>
            <a:fld id="{5FDCD54C-B19E-4A12-B8F2-046497DFD952}" type="slidenum">
              <a:rPr lang="cs-CZ" altLang="en-US"/>
              <a:pPr>
                <a:defRPr/>
              </a:pPr>
              <a:t>‹#›</a:t>
            </a:fld>
            <a:endParaRPr lang="cs-CZ" altLang="en-US">
              <a:solidFill>
                <a:srgbClr val="E1F0D2"/>
              </a:solidFill>
            </a:endParaRPr>
          </a:p>
        </p:txBody>
      </p:sp>
      <p:sp>
        <p:nvSpPr>
          <p:cNvPr id="7172"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7173"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7174" name="Picture 25" descr="CEITEC_logo_po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55" r:id="rId1"/>
    <p:sldLayoutId id="2147493494" r:id="rId2"/>
    <p:sldLayoutId id="2147493495" r:id="rId3"/>
    <p:sldLayoutId id="2147493496" r:id="rId4"/>
    <p:sldLayoutId id="2147493497" r:id="rId5"/>
    <p:sldLayoutId id="2147493498" r:id="rId6"/>
    <p:sldLayoutId id="2147493499" r:id="rId7"/>
    <p:sldLayoutId id="2147493500" r:id="rId8"/>
    <p:sldLayoutId id="2147493501" r:id="rId9"/>
    <p:sldLayoutId id="2147493502" r:id="rId10"/>
    <p:sldLayoutId id="2147493503" r:id="rId11"/>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j-ea"/>
          <a:cs typeface="+mj-cs"/>
        </a:defRPr>
      </a:lvl1pPr>
      <a:lvl2pPr algn="l" rtl="0" eaLnBrk="0" fontAlgn="base" hangingPunct="0">
        <a:lnSpc>
          <a:spcPct val="90000"/>
        </a:lnSpc>
        <a:spcBef>
          <a:spcPct val="0"/>
        </a:spcBef>
        <a:spcAft>
          <a:spcPct val="0"/>
        </a:spcAft>
        <a:defRPr sz="3200">
          <a:solidFill>
            <a:srgbClr val="69BE28"/>
          </a:solidFill>
          <a:latin typeface="Arial" charset="0"/>
        </a:defRPr>
      </a:lvl2pPr>
      <a:lvl3pPr algn="l" rtl="0" eaLnBrk="0" fontAlgn="base" hangingPunct="0">
        <a:lnSpc>
          <a:spcPct val="90000"/>
        </a:lnSpc>
        <a:spcBef>
          <a:spcPct val="0"/>
        </a:spcBef>
        <a:spcAft>
          <a:spcPct val="0"/>
        </a:spcAft>
        <a:defRPr sz="3200">
          <a:solidFill>
            <a:srgbClr val="69BE28"/>
          </a:solidFill>
          <a:latin typeface="Arial" charset="0"/>
        </a:defRPr>
      </a:lvl3pPr>
      <a:lvl4pPr algn="l" rtl="0" eaLnBrk="0" fontAlgn="base" hangingPunct="0">
        <a:lnSpc>
          <a:spcPct val="90000"/>
        </a:lnSpc>
        <a:spcBef>
          <a:spcPct val="0"/>
        </a:spcBef>
        <a:spcAft>
          <a:spcPct val="0"/>
        </a:spcAft>
        <a:defRPr sz="3200">
          <a:solidFill>
            <a:srgbClr val="69BE28"/>
          </a:solidFill>
          <a:latin typeface="Arial" charset="0"/>
        </a:defRPr>
      </a:lvl4pPr>
      <a:lvl5pPr algn="l" rtl="0" eaLnBrk="0" fontAlgn="base" hangingPunct="0">
        <a:lnSpc>
          <a:spcPct val="90000"/>
        </a:lnSpc>
        <a:spcBef>
          <a:spcPct val="0"/>
        </a:spcBef>
        <a:spcAft>
          <a:spcPct val="0"/>
        </a:spcAft>
        <a:defRPr sz="3200">
          <a:solidFill>
            <a:srgbClr val="69BE28"/>
          </a:solidFill>
          <a:latin typeface="Arial" charset="0"/>
        </a:defRPr>
      </a:lvl5pPr>
      <a:lvl6pPr marL="457200" algn="l" rtl="0" fontAlgn="base">
        <a:lnSpc>
          <a:spcPct val="90000"/>
        </a:lnSpc>
        <a:spcBef>
          <a:spcPct val="0"/>
        </a:spcBef>
        <a:spcAft>
          <a:spcPct val="0"/>
        </a:spcAft>
        <a:defRPr sz="3200">
          <a:solidFill>
            <a:srgbClr val="69BE28"/>
          </a:solidFill>
          <a:latin typeface="Arial" charset="0"/>
        </a:defRPr>
      </a:lvl6pPr>
      <a:lvl7pPr marL="914400" algn="l" rtl="0" fontAlgn="base">
        <a:lnSpc>
          <a:spcPct val="90000"/>
        </a:lnSpc>
        <a:spcBef>
          <a:spcPct val="0"/>
        </a:spcBef>
        <a:spcAft>
          <a:spcPct val="0"/>
        </a:spcAft>
        <a:defRPr sz="3200">
          <a:solidFill>
            <a:srgbClr val="69BE28"/>
          </a:solidFill>
          <a:latin typeface="Arial" charset="0"/>
        </a:defRPr>
      </a:lvl7pPr>
      <a:lvl8pPr marL="1371600" algn="l" rtl="0" fontAlgn="base">
        <a:lnSpc>
          <a:spcPct val="90000"/>
        </a:lnSpc>
        <a:spcBef>
          <a:spcPct val="0"/>
        </a:spcBef>
        <a:spcAft>
          <a:spcPct val="0"/>
        </a:spcAft>
        <a:defRPr sz="3200">
          <a:solidFill>
            <a:srgbClr val="69BE28"/>
          </a:solidFill>
          <a:latin typeface="Arial" charset="0"/>
        </a:defRPr>
      </a:lvl8pPr>
      <a:lvl9pPr marL="1828800" algn="l" rtl="0" fontAlgn="base">
        <a:lnSpc>
          <a:spcPct val="90000"/>
        </a:lnSpc>
        <a:spcBef>
          <a:spcPct val="0"/>
        </a:spcBef>
        <a:spcAft>
          <a:spcPct val="0"/>
        </a:spcAft>
        <a:defRPr sz="3200">
          <a:solidFill>
            <a:srgbClr val="69BE28"/>
          </a:solidFill>
          <a:latin typeface="Arial"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n-ea"/>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ChangeArrowheads="1"/>
          </p:cNvSpPr>
          <p:nvPr/>
        </p:nvSpPr>
        <p:spPr bwMode="auto">
          <a:xfrm>
            <a:off x="0" y="0"/>
            <a:ext cx="9140825" cy="1439863"/>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defRPr/>
            </a:pPr>
            <a:endParaRPr lang="cs-CZ" altLang="cs-CZ">
              <a:solidFill>
                <a:srgbClr val="000000"/>
              </a:solidFill>
            </a:endParaRPr>
          </a:p>
        </p:txBody>
      </p:sp>
      <p:sp>
        <p:nvSpPr>
          <p:cNvPr id="8195" name="Rectangle 3"/>
          <p:cNvSpPr>
            <a:spLocks noGrp="1" noChangeArrowheads="1"/>
          </p:cNvSpPr>
          <p:nvPr>
            <p:ph type="title"/>
          </p:nvPr>
        </p:nvSpPr>
        <p:spPr bwMode="auto">
          <a:xfrm>
            <a:off x="431800" y="404813"/>
            <a:ext cx="575786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cs-CZ" altLang="cs-CZ"/>
              <a:t>Klepnutím lze upravit styl předlohy nadpisů.</a:t>
            </a:r>
          </a:p>
        </p:txBody>
      </p:sp>
      <p:sp>
        <p:nvSpPr>
          <p:cNvPr id="8196" name="Rectangle 4"/>
          <p:cNvSpPr>
            <a:spLocks noGrp="1" noChangeArrowheads="1"/>
          </p:cNvSpPr>
          <p:nvPr>
            <p:ph type="body" idx="1"/>
          </p:nvPr>
        </p:nvSpPr>
        <p:spPr bwMode="auto">
          <a:xfrm>
            <a:off x="431800" y="1619250"/>
            <a:ext cx="8277225"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68613" name="Rectangle 5"/>
          <p:cNvSpPr>
            <a:spLocks noGrp="1" noChangeArrowheads="1"/>
          </p:cNvSpPr>
          <p:nvPr>
            <p:ph type="sldNum" sz="quarter" idx="4"/>
          </p:nvPr>
        </p:nvSpPr>
        <p:spPr bwMode="auto">
          <a:xfrm>
            <a:off x="7269163" y="6332538"/>
            <a:ext cx="1439862"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1" hangingPunct="1">
              <a:defRPr sz="1600" b="1">
                <a:solidFill>
                  <a:srgbClr val="64B923"/>
                </a:solidFill>
              </a:defRPr>
            </a:lvl1pPr>
          </a:lstStyle>
          <a:p>
            <a:pPr>
              <a:defRPr/>
            </a:pPr>
            <a:fld id="{B205F00A-547C-4F5D-B2E5-2A8BB5959CAC}" type="slidenum">
              <a:rPr lang="cs-CZ" altLang="en-US"/>
              <a:pPr>
                <a:defRPr/>
              </a:pPr>
              <a:t>‹#›</a:t>
            </a:fld>
            <a:r>
              <a:rPr lang="cs-CZ" altLang="en-US">
                <a:solidFill>
                  <a:srgbClr val="969696"/>
                </a:solidFill>
              </a:rPr>
              <a:t>/celkem</a:t>
            </a:r>
          </a:p>
        </p:txBody>
      </p:sp>
      <p:sp>
        <p:nvSpPr>
          <p:cNvPr id="68614" name="Rectangle 6"/>
          <p:cNvSpPr>
            <a:spLocks noGrp="1" noChangeArrowheads="1"/>
          </p:cNvSpPr>
          <p:nvPr>
            <p:ph type="ftr" sz="quarter" idx="3"/>
          </p:nvPr>
        </p:nvSpPr>
        <p:spPr bwMode="auto">
          <a:xfrm>
            <a:off x="431800" y="6332538"/>
            <a:ext cx="5757863"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l" eaLnBrk="1" hangingPunct="1">
              <a:defRPr sz="1600">
                <a:solidFill>
                  <a:srgbClr val="969696"/>
                </a:solidFill>
                <a:latin typeface="Arial" pitchFamily="34" charset="0"/>
                <a:ea typeface="+mn-ea"/>
                <a:cs typeface="+mn-cs"/>
              </a:defRPr>
            </a:lvl1pPr>
          </a:lstStyle>
          <a:p>
            <a:pPr>
              <a:defRPr/>
            </a:pPr>
            <a:r>
              <a:rPr lang="cs-CZ"/>
              <a:t>Název prezentace - doplnit</a:t>
            </a:r>
          </a:p>
        </p:txBody>
      </p:sp>
      <p:pic>
        <p:nvPicPr>
          <p:cNvPr id="8199" name="Picture 9" descr="CEITEC_logo_neg_RG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51538" y="720725"/>
            <a:ext cx="30591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56" r:id="rId1"/>
    <p:sldLayoutId id="2147493557" r:id="rId2"/>
    <p:sldLayoutId id="2147493558" r:id="rId3"/>
    <p:sldLayoutId id="2147493559" r:id="rId4"/>
    <p:sldLayoutId id="2147493560" r:id="rId5"/>
    <p:sldLayoutId id="2147493561" r:id="rId6"/>
    <p:sldLayoutId id="2147493562" r:id="rId7"/>
    <p:sldLayoutId id="2147493563" r:id="rId8"/>
    <p:sldLayoutId id="2147493564" r:id="rId9"/>
    <p:sldLayoutId id="2147493565" r:id="rId10"/>
    <p:sldLayoutId id="2147493566" r:id="rId11"/>
  </p:sldLayoutIdLst>
  <p:hf hdr="0" dt="0"/>
  <p:txStyles>
    <p:titleStyle>
      <a:lvl1pPr algn="l" rtl="0" eaLnBrk="0" fontAlgn="base" hangingPunct="0">
        <a:lnSpc>
          <a:spcPct val="90000"/>
        </a:lnSpc>
        <a:spcBef>
          <a:spcPct val="0"/>
        </a:spcBef>
        <a:spcAft>
          <a:spcPct val="0"/>
        </a:spcAft>
        <a:defRPr sz="3000">
          <a:solidFill>
            <a:schemeClr val="bg1"/>
          </a:solidFill>
          <a:latin typeface="+mj-lt"/>
          <a:ea typeface="+mj-ea"/>
          <a:cs typeface="+mj-cs"/>
        </a:defRPr>
      </a:lvl1pPr>
      <a:lvl2pPr algn="l" rtl="0" eaLnBrk="0" fontAlgn="base" hangingPunct="0">
        <a:lnSpc>
          <a:spcPct val="90000"/>
        </a:lnSpc>
        <a:spcBef>
          <a:spcPct val="0"/>
        </a:spcBef>
        <a:spcAft>
          <a:spcPct val="0"/>
        </a:spcAft>
        <a:defRPr sz="3000">
          <a:solidFill>
            <a:schemeClr val="bg1"/>
          </a:solidFill>
          <a:latin typeface="Arial" pitchFamily="34" charset="0"/>
        </a:defRPr>
      </a:lvl2pPr>
      <a:lvl3pPr algn="l" rtl="0" eaLnBrk="0" fontAlgn="base" hangingPunct="0">
        <a:lnSpc>
          <a:spcPct val="90000"/>
        </a:lnSpc>
        <a:spcBef>
          <a:spcPct val="0"/>
        </a:spcBef>
        <a:spcAft>
          <a:spcPct val="0"/>
        </a:spcAft>
        <a:defRPr sz="3000">
          <a:solidFill>
            <a:schemeClr val="bg1"/>
          </a:solidFill>
          <a:latin typeface="Arial" pitchFamily="34" charset="0"/>
        </a:defRPr>
      </a:lvl3pPr>
      <a:lvl4pPr algn="l" rtl="0" eaLnBrk="0" fontAlgn="base" hangingPunct="0">
        <a:lnSpc>
          <a:spcPct val="90000"/>
        </a:lnSpc>
        <a:spcBef>
          <a:spcPct val="0"/>
        </a:spcBef>
        <a:spcAft>
          <a:spcPct val="0"/>
        </a:spcAft>
        <a:defRPr sz="3000">
          <a:solidFill>
            <a:schemeClr val="bg1"/>
          </a:solidFill>
          <a:latin typeface="Arial" pitchFamily="34" charset="0"/>
        </a:defRPr>
      </a:lvl4pPr>
      <a:lvl5pPr algn="l" rtl="0" eaLnBrk="0" fontAlgn="base" hangingPunct="0">
        <a:lnSpc>
          <a:spcPct val="90000"/>
        </a:lnSpc>
        <a:spcBef>
          <a:spcPct val="0"/>
        </a:spcBef>
        <a:spcAft>
          <a:spcPct val="0"/>
        </a:spcAft>
        <a:defRPr sz="3000">
          <a:solidFill>
            <a:schemeClr val="bg1"/>
          </a:solidFill>
          <a:latin typeface="Arial" pitchFamily="34" charset="0"/>
        </a:defRPr>
      </a:lvl5pPr>
      <a:lvl6pPr marL="457200" algn="l" rtl="0" fontAlgn="base">
        <a:lnSpc>
          <a:spcPct val="90000"/>
        </a:lnSpc>
        <a:spcBef>
          <a:spcPct val="0"/>
        </a:spcBef>
        <a:spcAft>
          <a:spcPct val="0"/>
        </a:spcAft>
        <a:defRPr sz="3000">
          <a:solidFill>
            <a:schemeClr val="bg1"/>
          </a:solidFill>
          <a:latin typeface="Arial" pitchFamily="34" charset="0"/>
        </a:defRPr>
      </a:lvl6pPr>
      <a:lvl7pPr marL="914400" algn="l" rtl="0" fontAlgn="base">
        <a:lnSpc>
          <a:spcPct val="90000"/>
        </a:lnSpc>
        <a:spcBef>
          <a:spcPct val="0"/>
        </a:spcBef>
        <a:spcAft>
          <a:spcPct val="0"/>
        </a:spcAft>
        <a:defRPr sz="3000">
          <a:solidFill>
            <a:schemeClr val="bg1"/>
          </a:solidFill>
          <a:latin typeface="Arial" pitchFamily="34" charset="0"/>
        </a:defRPr>
      </a:lvl7pPr>
      <a:lvl8pPr marL="1371600" algn="l" rtl="0" fontAlgn="base">
        <a:lnSpc>
          <a:spcPct val="90000"/>
        </a:lnSpc>
        <a:spcBef>
          <a:spcPct val="0"/>
        </a:spcBef>
        <a:spcAft>
          <a:spcPct val="0"/>
        </a:spcAft>
        <a:defRPr sz="3000">
          <a:solidFill>
            <a:schemeClr val="bg1"/>
          </a:solidFill>
          <a:latin typeface="Arial" pitchFamily="34" charset="0"/>
        </a:defRPr>
      </a:lvl8pPr>
      <a:lvl9pPr marL="1828800" algn="l" rtl="0" fontAlgn="base">
        <a:lnSpc>
          <a:spcPct val="90000"/>
        </a:lnSpc>
        <a:spcBef>
          <a:spcPct val="0"/>
        </a:spcBef>
        <a:spcAft>
          <a:spcPct val="0"/>
        </a:spcAft>
        <a:defRPr sz="3000">
          <a:solidFill>
            <a:schemeClr val="bg1"/>
          </a:solidFill>
          <a:latin typeface="Arial" pitchFamily="34" charset="0"/>
        </a:defRPr>
      </a:lvl9pPr>
    </p:titleStyle>
    <p:bodyStyle>
      <a:lvl1pPr marL="342900" indent="-342900" algn="l" rtl="0" eaLnBrk="0" fontAlgn="base" hangingPunct="0">
        <a:spcBef>
          <a:spcPct val="20000"/>
        </a:spcBef>
        <a:spcAft>
          <a:spcPct val="0"/>
        </a:spcAft>
        <a:buBlip>
          <a:blip r:embed="rId14"/>
        </a:buBlip>
        <a:defRPr sz="2800">
          <a:solidFill>
            <a:srgbClr val="555555"/>
          </a:solidFill>
          <a:latin typeface="+mn-lt"/>
          <a:ea typeface="+mn-ea"/>
          <a:cs typeface="+mn-cs"/>
        </a:defRPr>
      </a:lvl1pPr>
      <a:lvl2pPr marL="742950" indent="-285750" algn="l" rtl="0" eaLnBrk="0" fontAlgn="base" hangingPunct="0">
        <a:spcBef>
          <a:spcPct val="20000"/>
        </a:spcBef>
        <a:spcAft>
          <a:spcPct val="0"/>
        </a:spcAft>
        <a:buBlip>
          <a:blip r:embed="rId14"/>
        </a:buBlip>
        <a:defRPr sz="2400">
          <a:solidFill>
            <a:srgbClr val="555555"/>
          </a:solidFill>
          <a:latin typeface="+mn-lt"/>
        </a:defRPr>
      </a:lvl2pPr>
      <a:lvl3pPr marL="1143000" indent="-228600" algn="l" rtl="0" eaLnBrk="0" fontAlgn="base" hangingPunct="0">
        <a:spcBef>
          <a:spcPct val="20000"/>
        </a:spcBef>
        <a:spcAft>
          <a:spcPct val="0"/>
        </a:spcAft>
        <a:buBlip>
          <a:blip r:embed="rId14"/>
        </a:buBlip>
        <a:defRPr sz="2000">
          <a:solidFill>
            <a:srgbClr val="555555"/>
          </a:solidFill>
          <a:latin typeface="+mn-lt"/>
        </a:defRPr>
      </a:lvl3pPr>
      <a:lvl4pPr marL="1600200" indent="-228600" algn="l" rtl="0" eaLnBrk="0" fontAlgn="base" hangingPunct="0">
        <a:spcBef>
          <a:spcPct val="20000"/>
        </a:spcBef>
        <a:spcAft>
          <a:spcPct val="0"/>
        </a:spcAft>
        <a:buBlip>
          <a:blip r:embed="rId14"/>
        </a:buBlip>
        <a:defRPr>
          <a:solidFill>
            <a:srgbClr val="555555"/>
          </a:solidFill>
          <a:latin typeface="+mn-lt"/>
        </a:defRPr>
      </a:lvl4pPr>
      <a:lvl5pPr marL="2057400" indent="-228600" algn="l" rtl="0" eaLnBrk="0" fontAlgn="base" hangingPunct="0">
        <a:spcBef>
          <a:spcPct val="20000"/>
        </a:spcBef>
        <a:spcAft>
          <a:spcPct val="0"/>
        </a:spcAft>
        <a:buBlip>
          <a:blip r:embed="rId14"/>
        </a:buBlip>
        <a:defRPr sz="1600">
          <a:solidFill>
            <a:srgbClr val="555555"/>
          </a:solidFill>
          <a:latin typeface="+mn-lt"/>
        </a:defRPr>
      </a:lvl5pPr>
      <a:lvl6pPr marL="2514600" indent="-228600" algn="l" rtl="0" fontAlgn="base">
        <a:spcBef>
          <a:spcPct val="20000"/>
        </a:spcBef>
        <a:spcAft>
          <a:spcPct val="0"/>
        </a:spcAft>
        <a:buBlip>
          <a:blip r:embed="rId14"/>
        </a:buBlip>
        <a:defRPr sz="1600">
          <a:solidFill>
            <a:srgbClr val="555555"/>
          </a:solidFill>
          <a:latin typeface="+mn-lt"/>
        </a:defRPr>
      </a:lvl6pPr>
      <a:lvl7pPr marL="2971800" indent="-228600" algn="l" rtl="0" fontAlgn="base">
        <a:spcBef>
          <a:spcPct val="20000"/>
        </a:spcBef>
        <a:spcAft>
          <a:spcPct val="0"/>
        </a:spcAft>
        <a:buBlip>
          <a:blip r:embed="rId14"/>
        </a:buBlip>
        <a:defRPr sz="1600">
          <a:solidFill>
            <a:srgbClr val="555555"/>
          </a:solidFill>
          <a:latin typeface="+mn-lt"/>
        </a:defRPr>
      </a:lvl7pPr>
      <a:lvl8pPr marL="3429000" indent="-228600" algn="l" rtl="0" fontAlgn="base">
        <a:spcBef>
          <a:spcPct val="20000"/>
        </a:spcBef>
        <a:spcAft>
          <a:spcPct val="0"/>
        </a:spcAft>
        <a:buBlip>
          <a:blip r:embed="rId14"/>
        </a:buBlip>
        <a:defRPr sz="1600">
          <a:solidFill>
            <a:srgbClr val="555555"/>
          </a:solidFill>
          <a:latin typeface="+mn-lt"/>
        </a:defRPr>
      </a:lvl8pPr>
      <a:lvl9pPr marL="3886200" indent="-228600" algn="l" rtl="0" fontAlgn="base">
        <a:spcBef>
          <a:spcPct val="20000"/>
        </a:spcBef>
        <a:spcAft>
          <a:spcPct val="0"/>
        </a:spcAft>
        <a:buBlip>
          <a:blip r:embed="rId14"/>
        </a:buBlip>
        <a:defRPr sz="1600">
          <a:solidFill>
            <a:srgbClr val="555555"/>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0"/>
          <p:cNvSpPr>
            <a:spLocks noChangeArrowheads="1"/>
          </p:cNvSpPr>
          <p:nvPr/>
        </p:nvSpPr>
        <p:spPr bwMode="auto">
          <a:xfrm>
            <a:off x="0" y="6502400"/>
            <a:ext cx="582613" cy="269875"/>
          </a:xfrm>
          <a:prstGeom prst="rect">
            <a:avLst/>
          </a:prstGeom>
          <a:solidFill>
            <a:srgbClr val="69BE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defRPr/>
            </a:pPr>
            <a:endParaRPr lang="cs-CZ" altLang="cs-CZ">
              <a:solidFill>
                <a:srgbClr val="000000"/>
              </a:solidFill>
            </a:endParaRPr>
          </a:p>
        </p:txBody>
      </p:sp>
      <p:sp>
        <p:nvSpPr>
          <p:cNvPr id="1030" name="Rectangle 6"/>
          <p:cNvSpPr>
            <a:spLocks noGrp="1" noChangeArrowheads="1"/>
          </p:cNvSpPr>
          <p:nvPr>
            <p:ph type="sldNum" sz="quarter" idx="4"/>
          </p:nvPr>
        </p:nvSpPr>
        <p:spPr bwMode="auto">
          <a:xfrm>
            <a:off x="207963" y="6411913"/>
            <a:ext cx="668337" cy="32385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300" b="1">
                <a:solidFill>
                  <a:srgbClr val="FFFFFF"/>
                </a:solidFill>
              </a:defRPr>
            </a:lvl1pPr>
          </a:lstStyle>
          <a:p>
            <a:pPr>
              <a:defRPr/>
            </a:pPr>
            <a:fld id="{8CF7EC1E-262D-4E91-AFC9-BB52DA7A0541}" type="slidenum">
              <a:rPr lang="cs-CZ" altLang="en-US"/>
              <a:pPr>
                <a:defRPr/>
              </a:pPr>
              <a:t>‹#›</a:t>
            </a:fld>
            <a:endParaRPr lang="cs-CZ" altLang="en-US">
              <a:solidFill>
                <a:srgbClr val="E1F0D2"/>
              </a:solidFill>
            </a:endParaRPr>
          </a:p>
        </p:txBody>
      </p:sp>
      <p:sp>
        <p:nvSpPr>
          <p:cNvPr id="9220" name="Rectangle 2"/>
          <p:cNvSpPr>
            <a:spLocks noGrp="1" noChangeArrowheads="1"/>
          </p:cNvSpPr>
          <p:nvPr>
            <p:ph type="title"/>
          </p:nvPr>
        </p:nvSpPr>
        <p:spPr bwMode="auto">
          <a:xfrm>
            <a:off x="427038" y="200025"/>
            <a:ext cx="82740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9221" name="Rectangle 3"/>
          <p:cNvSpPr>
            <a:spLocks noGrp="1" noChangeArrowheads="1"/>
          </p:cNvSpPr>
          <p:nvPr>
            <p:ph type="body" idx="1"/>
          </p:nvPr>
        </p:nvSpPr>
        <p:spPr bwMode="auto">
          <a:xfrm>
            <a:off x="430213" y="1282700"/>
            <a:ext cx="8285162"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pic>
        <p:nvPicPr>
          <p:cNvPr id="9222" name="Picture 25" descr="CEITEC_logo_po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550150" y="6491288"/>
            <a:ext cx="14541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3567" r:id="rId1"/>
    <p:sldLayoutId id="2147493504" r:id="rId2"/>
    <p:sldLayoutId id="2147493505" r:id="rId3"/>
    <p:sldLayoutId id="2147493506" r:id="rId4"/>
    <p:sldLayoutId id="2147493507" r:id="rId5"/>
    <p:sldLayoutId id="2147493508" r:id="rId6"/>
    <p:sldLayoutId id="2147493509" r:id="rId7"/>
    <p:sldLayoutId id="2147493510" r:id="rId8"/>
    <p:sldLayoutId id="2147493511" r:id="rId9"/>
    <p:sldLayoutId id="2147493512" r:id="rId10"/>
    <p:sldLayoutId id="2147493513" r:id="rId11"/>
    <p:sldLayoutId id="2147493568" r:id="rId12"/>
  </p:sldLayoutIdLst>
  <p:hf hdr="0" ftr="0" dt="0"/>
  <p:txStyles>
    <p:titleStyle>
      <a:lvl1pPr algn="l" rtl="0" eaLnBrk="0" fontAlgn="base" hangingPunct="0">
        <a:lnSpc>
          <a:spcPct val="90000"/>
        </a:lnSpc>
        <a:spcBef>
          <a:spcPct val="0"/>
        </a:spcBef>
        <a:spcAft>
          <a:spcPct val="0"/>
        </a:spcAft>
        <a:defRPr sz="3200">
          <a:solidFill>
            <a:srgbClr val="69BE28"/>
          </a:solidFill>
          <a:latin typeface="+mj-lt"/>
          <a:ea typeface="+mj-ea"/>
          <a:cs typeface="+mj-cs"/>
        </a:defRPr>
      </a:lvl1pPr>
      <a:lvl2pPr algn="l" rtl="0" eaLnBrk="0" fontAlgn="base" hangingPunct="0">
        <a:lnSpc>
          <a:spcPct val="90000"/>
        </a:lnSpc>
        <a:spcBef>
          <a:spcPct val="0"/>
        </a:spcBef>
        <a:spcAft>
          <a:spcPct val="0"/>
        </a:spcAft>
        <a:defRPr sz="3200">
          <a:solidFill>
            <a:srgbClr val="69BE28"/>
          </a:solidFill>
          <a:latin typeface="Arial" pitchFamily="34" charset="0"/>
        </a:defRPr>
      </a:lvl2pPr>
      <a:lvl3pPr algn="l" rtl="0" eaLnBrk="0" fontAlgn="base" hangingPunct="0">
        <a:lnSpc>
          <a:spcPct val="90000"/>
        </a:lnSpc>
        <a:spcBef>
          <a:spcPct val="0"/>
        </a:spcBef>
        <a:spcAft>
          <a:spcPct val="0"/>
        </a:spcAft>
        <a:defRPr sz="3200">
          <a:solidFill>
            <a:srgbClr val="69BE28"/>
          </a:solidFill>
          <a:latin typeface="Arial" pitchFamily="34" charset="0"/>
        </a:defRPr>
      </a:lvl3pPr>
      <a:lvl4pPr algn="l" rtl="0" eaLnBrk="0" fontAlgn="base" hangingPunct="0">
        <a:lnSpc>
          <a:spcPct val="90000"/>
        </a:lnSpc>
        <a:spcBef>
          <a:spcPct val="0"/>
        </a:spcBef>
        <a:spcAft>
          <a:spcPct val="0"/>
        </a:spcAft>
        <a:defRPr sz="3200">
          <a:solidFill>
            <a:srgbClr val="69BE28"/>
          </a:solidFill>
          <a:latin typeface="Arial" pitchFamily="34" charset="0"/>
        </a:defRPr>
      </a:lvl4pPr>
      <a:lvl5pPr algn="l" rtl="0" eaLnBrk="0" fontAlgn="base" hangingPunct="0">
        <a:lnSpc>
          <a:spcPct val="90000"/>
        </a:lnSpc>
        <a:spcBef>
          <a:spcPct val="0"/>
        </a:spcBef>
        <a:spcAft>
          <a:spcPct val="0"/>
        </a:spcAft>
        <a:defRPr sz="3200">
          <a:solidFill>
            <a:srgbClr val="69BE28"/>
          </a:solidFill>
          <a:latin typeface="Arial" pitchFamily="34" charset="0"/>
        </a:defRPr>
      </a:lvl5pPr>
      <a:lvl6pPr marL="457200" algn="l" rtl="0" fontAlgn="base">
        <a:lnSpc>
          <a:spcPct val="90000"/>
        </a:lnSpc>
        <a:spcBef>
          <a:spcPct val="0"/>
        </a:spcBef>
        <a:spcAft>
          <a:spcPct val="0"/>
        </a:spcAft>
        <a:defRPr sz="3200">
          <a:solidFill>
            <a:srgbClr val="69BE28"/>
          </a:solidFill>
          <a:latin typeface="Arial" pitchFamily="34" charset="0"/>
        </a:defRPr>
      </a:lvl6pPr>
      <a:lvl7pPr marL="914400" algn="l" rtl="0" fontAlgn="base">
        <a:lnSpc>
          <a:spcPct val="90000"/>
        </a:lnSpc>
        <a:spcBef>
          <a:spcPct val="0"/>
        </a:spcBef>
        <a:spcAft>
          <a:spcPct val="0"/>
        </a:spcAft>
        <a:defRPr sz="3200">
          <a:solidFill>
            <a:srgbClr val="69BE28"/>
          </a:solidFill>
          <a:latin typeface="Arial" pitchFamily="34" charset="0"/>
        </a:defRPr>
      </a:lvl7pPr>
      <a:lvl8pPr marL="1371600" algn="l" rtl="0" fontAlgn="base">
        <a:lnSpc>
          <a:spcPct val="90000"/>
        </a:lnSpc>
        <a:spcBef>
          <a:spcPct val="0"/>
        </a:spcBef>
        <a:spcAft>
          <a:spcPct val="0"/>
        </a:spcAft>
        <a:defRPr sz="3200">
          <a:solidFill>
            <a:srgbClr val="69BE28"/>
          </a:solidFill>
          <a:latin typeface="Arial" pitchFamily="34" charset="0"/>
        </a:defRPr>
      </a:lvl8pPr>
      <a:lvl9pPr marL="1828800" algn="l" rtl="0" fontAlgn="base">
        <a:lnSpc>
          <a:spcPct val="90000"/>
        </a:lnSpc>
        <a:spcBef>
          <a:spcPct val="0"/>
        </a:spcBef>
        <a:spcAft>
          <a:spcPct val="0"/>
        </a:spcAft>
        <a:defRPr sz="3200">
          <a:solidFill>
            <a:srgbClr val="69BE28"/>
          </a:solidFill>
          <a:latin typeface="Arial" pitchFamily="34" charset="0"/>
        </a:defRPr>
      </a:lvl9pPr>
    </p:titleStyle>
    <p:bodyStyle>
      <a:lvl1pPr marL="342900" indent="-342900" algn="l" rtl="0" eaLnBrk="0" fontAlgn="base" hangingPunct="0">
        <a:spcBef>
          <a:spcPct val="20000"/>
        </a:spcBef>
        <a:spcAft>
          <a:spcPct val="0"/>
        </a:spcAft>
        <a:buClr>
          <a:srgbClr val="69BE28"/>
        </a:buClr>
        <a:buSzPct val="75000"/>
        <a:buFont typeface="Wingdings" panose="05000000000000000000" pitchFamily="2" charset="2"/>
        <a:buChar char="§"/>
        <a:defRPr sz="2800">
          <a:solidFill>
            <a:srgbClr val="292929"/>
          </a:solidFill>
          <a:latin typeface="+mn-lt"/>
          <a:ea typeface="+mn-ea"/>
          <a:cs typeface="+mn-cs"/>
        </a:defRPr>
      </a:lvl1pPr>
      <a:lvl2pPr marL="742950" indent="-285750" algn="l" rtl="0" eaLnBrk="0" fontAlgn="base" hangingPunct="0">
        <a:spcBef>
          <a:spcPct val="20000"/>
        </a:spcBef>
        <a:spcAft>
          <a:spcPct val="0"/>
        </a:spcAft>
        <a:buClr>
          <a:srgbClr val="69BE28"/>
        </a:buClr>
        <a:buSzPct val="75000"/>
        <a:buFont typeface="Wingdings" panose="05000000000000000000" pitchFamily="2" charset="2"/>
        <a:buChar char="§"/>
        <a:defRPr sz="2400">
          <a:solidFill>
            <a:srgbClr val="292929"/>
          </a:solidFill>
          <a:latin typeface="+mn-lt"/>
        </a:defRPr>
      </a:lvl2pPr>
      <a:lvl3pPr marL="1143000" indent="-228600" algn="l" rtl="0" eaLnBrk="0" fontAlgn="base" hangingPunct="0">
        <a:spcBef>
          <a:spcPct val="20000"/>
        </a:spcBef>
        <a:spcAft>
          <a:spcPct val="0"/>
        </a:spcAft>
        <a:buClr>
          <a:srgbClr val="69BE28"/>
        </a:buClr>
        <a:buSzPct val="75000"/>
        <a:buFont typeface="Wingdings" panose="05000000000000000000" pitchFamily="2" charset="2"/>
        <a:buChar char="§"/>
        <a:defRPr sz="2000">
          <a:solidFill>
            <a:srgbClr val="292929"/>
          </a:solidFill>
          <a:latin typeface="+mn-lt"/>
        </a:defRPr>
      </a:lvl3pPr>
      <a:lvl4pPr marL="1600200" indent="-228600" algn="l" rtl="0" eaLnBrk="0" fontAlgn="base" hangingPunct="0">
        <a:spcBef>
          <a:spcPct val="20000"/>
        </a:spcBef>
        <a:spcAft>
          <a:spcPct val="0"/>
        </a:spcAft>
        <a:buClr>
          <a:srgbClr val="69BE28"/>
        </a:buClr>
        <a:buSzPct val="75000"/>
        <a:buFont typeface="Wingdings" panose="05000000000000000000" pitchFamily="2" charset="2"/>
        <a:buChar char="§"/>
        <a:defRPr>
          <a:solidFill>
            <a:srgbClr val="292929"/>
          </a:solidFill>
          <a:latin typeface="+mn-lt"/>
        </a:defRPr>
      </a:lvl4pPr>
      <a:lvl5pPr marL="2057400" indent="-228600" algn="l" rtl="0" eaLnBrk="0" fontAlgn="base" hangingPunct="0">
        <a:spcBef>
          <a:spcPct val="20000"/>
        </a:spcBef>
        <a:spcAft>
          <a:spcPct val="0"/>
        </a:spcAft>
        <a:buClr>
          <a:srgbClr val="69BE28"/>
        </a:buClr>
        <a:buSzPct val="75000"/>
        <a:buFont typeface="Wingdings" panose="05000000000000000000" pitchFamily="2" charset="2"/>
        <a:buChar char="§"/>
        <a:defRPr sz="1600">
          <a:solidFill>
            <a:srgbClr val="292929"/>
          </a:solidFill>
          <a:latin typeface="+mn-lt"/>
        </a:defRPr>
      </a:lvl5pPr>
      <a:lvl6pPr marL="25146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6pPr>
      <a:lvl7pPr marL="29718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7pPr>
      <a:lvl8pPr marL="34290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8pPr>
      <a:lvl9pPr marL="3886200" indent="-228600" algn="l" rtl="0" fontAlgn="base">
        <a:spcBef>
          <a:spcPct val="20000"/>
        </a:spcBef>
        <a:spcAft>
          <a:spcPct val="0"/>
        </a:spcAft>
        <a:buClr>
          <a:srgbClr val="69BE28"/>
        </a:buClr>
        <a:buSzPct val="75000"/>
        <a:buFont typeface="Wingdings" pitchFamily="2" charset="2"/>
        <a:buChar char="§"/>
        <a:defRPr sz="1600">
          <a:solidFill>
            <a:srgbClr val="292929"/>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ejatko@sci.muni.cz" TargetMode="External"/><Relationship Id="rId2" Type="http://schemas.openxmlformats.org/officeDocument/2006/relationships/notesSlide" Target="../notesSlides/notesSlide1.xml"/><Relationship Id="rId1" Type="http://schemas.openxmlformats.org/officeDocument/2006/relationships/slideLayout" Target="../slideLayouts/slideLayout79.xml"/><Relationship Id="rId4" Type="http://schemas.openxmlformats.org/officeDocument/2006/relationships/hyperlink" Target="http://www.ceitec.eu/"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D:\Teaching\CG020%20Genomika\Prednaskove%20prezentace\CG020%20prednaska%2006\vids\Emb1.mpg" TargetMode="External"/><Relationship Id="rId1" Type="http://schemas.microsoft.com/office/2007/relationships/media" Target="file:///D:\Teaching\CG020%20Genomika\Prednaskove%20prezentace\CG020%20prednaska%2006\vids\Emb1.mpg"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D:\Teaching\CG020%20Genomika\Prednaskove%20prezentace\CG020%20prednaska%2006\vids\fly2000_WMV%20V9.wmv" TargetMode="External"/><Relationship Id="rId1" Type="http://schemas.microsoft.com/office/2007/relationships/media" Target="file:///D:\Teaching\CG020%20Genomika\Prednaskove%20prezentace\CG020%20prednaska%2006\vids\fly2000_WMV%20V9.wmv" TargetMode="External"/><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hyperlink" Target="http://bar.utoronto.ca/eplant/"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51.jpe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530.png"/><Relationship Id="rId5" Type="http://schemas.openxmlformats.org/officeDocument/2006/relationships/slide" Target="slide27.xml"/><Relationship Id="rId4" Type="http://schemas.openxmlformats.org/officeDocument/2006/relationships/image" Target="../media/image53.png"/><Relationship Id="rId9" Type="http://schemas.openxmlformats.org/officeDocument/2006/relationships/image" Target="../media/image54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700.png"/><Relationship Id="rId4" Type="http://schemas.openxmlformats.org/officeDocument/2006/relationships/slide" Target="slide4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mpg"/><Relationship Id="rId1" Type="http://schemas.microsoft.com/office/2007/relationships/media" Target="../media/media3.mpg"/><Relationship Id="rId5" Type="http://schemas.openxmlformats.org/officeDocument/2006/relationships/hyperlink" Target="http://www.plantsci.cam.ac.uk/Haseloff/" TargetMode="Externa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hyperlink" Target="https://pubmed.ncbi.nlm.nih.gov/?term=chemical+genetics" TargetMode="External"/><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file:///D:\Teaching\CG020%20Genomika\Prednaskove%20prezentace\CG020%20prednaska%2006\vids\ERtlapse2_mpeg2video.mpg" TargetMode="External"/><Relationship Id="rId1" Type="http://schemas.microsoft.com/office/2007/relationships/media" Target="file:///D:\Teaching\CG020%20Genomika\Prednaskove%20prezentace\CG020%20prednaska%2006\vids\ERtlapse2_mpeg2video.mpg" TargetMode="External"/><Relationship Id="rId5" Type="http://schemas.openxmlformats.org/officeDocument/2006/relationships/image" Target="../media/image72.png"/><Relationship Id="rId4"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16.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3">
            <a:extLst>
              <a:ext uri="{FF2B5EF4-FFF2-40B4-BE49-F238E27FC236}">
                <a16:creationId xmlns:a16="http://schemas.microsoft.com/office/drawing/2014/main" id="{1851826C-EECE-4E81-A21A-C79CCD9C330D}"/>
              </a:ext>
            </a:extLst>
          </p:cNvPr>
          <p:cNvSpPr txBox="1">
            <a:spLocks noChangeArrowheads="1"/>
          </p:cNvSpPr>
          <p:nvPr/>
        </p:nvSpPr>
        <p:spPr bwMode="auto">
          <a:xfrm>
            <a:off x="357563" y="1274267"/>
            <a:ext cx="8428875" cy="481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30" tIns="45616" rIns="91230" bIns="45616">
            <a:spAutoFit/>
          </a:bodyPr>
          <a:lstStyle>
            <a:lvl1pPr defTabSz="442913">
              <a:defRPr sz="2600">
                <a:solidFill>
                  <a:schemeClr val="tx1"/>
                </a:solidFill>
                <a:latin typeface="Times" panose="02020603050405020304" pitchFamily="18" charset="0"/>
                <a:cs typeface="Arial" panose="020B0604020202020204" pitchFamily="34" charset="0"/>
              </a:defRPr>
            </a:lvl1pPr>
            <a:lvl2pPr marL="742950" indent="-285750" defTabSz="442913">
              <a:defRPr sz="2600">
                <a:solidFill>
                  <a:schemeClr val="tx1"/>
                </a:solidFill>
                <a:latin typeface="Times" panose="02020603050405020304" pitchFamily="18" charset="0"/>
                <a:cs typeface="Arial" panose="020B0604020202020204" pitchFamily="34" charset="0"/>
              </a:defRPr>
            </a:lvl2pPr>
            <a:lvl3pPr marL="1143000" indent="-228600" defTabSz="442913">
              <a:defRPr sz="2600">
                <a:solidFill>
                  <a:schemeClr val="tx1"/>
                </a:solidFill>
                <a:latin typeface="Times" panose="02020603050405020304" pitchFamily="18" charset="0"/>
                <a:cs typeface="Arial" panose="020B0604020202020204" pitchFamily="34" charset="0"/>
              </a:defRPr>
            </a:lvl3pPr>
            <a:lvl4pPr marL="1600200" indent="-228600" defTabSz="442913">
              <a:defRPr sz="2600">
                <a:solidFill>
                  <a:schemeClr val="tx1"/>
                </a:solidFill>
                <a:latin typeface="Times" panose="02020603050405020304" pitchFamily="18" charset="0"/>
                <a:cs typeface="Arial" panose="020B0604020202020204" pitchFamily="34" charset="0"/>
              </a:defRPr>
            </a:lvl4pPr>
            <a:lvl5pPr marL="2057400" indent="-228600" defTabSz="442913">
              <a:defRPr sz="2600">
                <a:solidFill>
                  <a:schemeClr val="tx1"/>
                </a:solidFill>
                <a:latin typeface="Times" panose="02020603050405020304" pitchFamily="18" charset="0"/>
                <a:cs typeface="Arial" panose="020B0604020202020204" pitchFamily="34" charset="0"/>
              </a:defRPr>
            </a:lvl5pPr>
            <a:lvl6pPr marL="2514600" indent="-228600" defTabSz="4429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defTabSz="4429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defTabSz="4429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defTabSz="4429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a:lnSpc>
                <a:spcPct val="93000"/>
              </a:lnSpc>
              <a:buClr>
                <a:srgbClr val="000000"/>
              </a:buClr>
              <a:buSzPct val="100000"/>
            </a:pPr>
            <a:r>
              <a:rPr lang="cs-CZ" altLang="cs-CZ" sz="2902" b="1" dirty="0">
                <a:solidFill>
                  <a:srgbClr val="0000FF"/>
                </a:solidFill>
                <a:latin typeface="Arial" panose="020B0604020202020204" pitchFamily="34" charset="0"/>
              </a:rPr>
              <a:t>CG020 Genomika</a:t>
            </a:r>
          </a:p>
          <a:p>
            <a:pPr algn="ctr">
              <a:lnSpc>
                <a:spcPct val="93000"/>
              </a:lnSpc>
              <a:buClr>
                <a:srgbClr val="000000"/>
              </a:buClr>
              <a:buSzPct val="100000"/>
            </a:pPr>
            <a:endParaRPr lang="en-GB" altLang="cs-CZ" sz="2993" b="1" dirty="0">
              <a:solidFill>
                <a:srgbClr val="000000"/>
              </a:solidFill>
              <a:latin typeface="Arial" panose="020B0604020202020204" pitchFamily="34" charset="0"/>
              <a:ea typeface="Arial Unicode MS" pitchFamily="34" charset="-128"/>
            </a:endParaRPr>
          </a:p>
          <a:p>
            <a:pPr algn="ctr">
              <a:spcAft>
                <a:spcPts val="544"/>
              </a:spcAft>
              <a:buClr>
                <a:srgbClr val="000000"/>
              </a:buClr>
              <a:buSzPct val="100000"/>
            </a:pPr>
            <a:r>
              <a:rPr lang="cs-CZ" altLang="cs-CZ" sz="2993" b="1" dirty="0">
                <a:solidFill>
                  <a:srgbClr val="000000"/>
                </a:solidFill>
                <a:latin typeface="Arial" panose="020B0604020202020204" pitchFamily="34" charset="0"/>
                <a:ea typeface="Arial Unicode MS" pitchFamily="34" charset="-128"/>
              </a:rPr>
              <a:t>Přednáška</a:t>
            </a:r>
            <a:r>
              <a:rPr lang="en-GB" altLang="cs-CZ" sz="2993" b="1" dirty="0">
                <a:solidFill>
                  <a:srgbClr val="000000"/>
                </a:solidFill>
                <a:latin typeface="Arial" panose="020B0604020202020204" pitchFamily="34" charset="0"/>
                <a:ea typeface="Arial Unicode MS" pitchFamily="34" charset="-128"/>
              </a:rPr>
              <a:t> </a:t>
            </a:r>
            <a:r>
              <a:rPr lang="cs-CZ" altLang="cs-CZ" sz="2993" b="1" dirty="0">
                <a:solidFill>
                  <a:srgbClr val="000000"/>
                </a:solidFill>
                <a:latin typeface="Arial" panose="020B0604020202020204" pitchFamily="34" charset="0"/>
                <a:ea typeface="Arial Unicode MS" pitchFamily="34" charset="-128"/>
              </a:rPr>
              <a:t>6</a:t>
            </a:r>
          </a:p>
          <a:p>
            <a:pPr algn="ctr">
              <a:spcAft>
                <a:spcPts val="544"/>
              </a:spcAft>
              <a:buClr>
                <a:srgbClr val="000000"/>
              </a:buClr>
              <a:buSzPct val="100000"/>
            </a:pPr>
            <a:r>
              <a:rPr lang="pt-BR" altLang="cs-CZ" sz="2358" dirty="0">
                <a:solidFill>
                  <a:srgbClr val="0000FF"/>
                </a:solidFill>
                <a:latin typeface="Arial" panose="020B0604020202020204" pitchFamily="34" charset="0"/>
                <a:ea typeface="Arial Unicode MS"/>
                <a:cs typeface="Arial Unicode MS"/>
              </a:rPr>
              <a:t>Genová exprese a chemick</a:t>
            </a:r>
            <a:r>
              <a:rPr lang="cs-CZ" altLang="cs-CZ" sz="2358" dirty="0">
                <a:solidFill>
                  <a:srgbClr val="0000FF"/>
                </a:solidFill>
                <a:latin typeface="Arial" panose="020B0604020202020204" pitchFamily="34" charset="0"/>
                <a:ea typeface="Arial Unicode MS"/>
                <a:cs typeface="Arial Unicode MS"/>
              </a:rPr>
              <a:t>á genetika</a:t>
            </a:r>
          </a:p>
          <a:p>
            <a:pPr algn="ctr">
              <a:spcAft>
                <a:spcPts val="544"/>
              </a:spcAft>
              <a:buClr>
                <a:srgbClr val="000000"/>
              </a:buClr>
              <a:buSzPct val="100000"/>
            </a:pPr>
            <a:endParaRPr lang="en-GB" altLang="cs-CZ" sz="1633" dirty="0">
              <a:solidFill>
                <a:srgbClr val="000000"/>
              </a:solidFill>
              <a:latin typeface="Arial" panose="020B0604020202020204" pitchFamily="34" charset="0"/>
              <a:ea typeface="Arial Unicode MS" pitchFamily="34" charset="-128"/>
            </a:endParaRPr>
          </a:p>
          <a:p>
            <a:pPr algn="ctr">
              <a:lnSpc>
                <a:spcPct val="93000"/>
              </a:lnSpc>
              <a:buClr>
                <a:srgbClr val="000000"/>
              </a:buClr>
              <a:buSzPct val="100000"/>
            </a:pPr>
            <a:r>
              <a:rPr lang="en-GB" altLang="cs-CZ" sz="2177" dirty="0">
                <a:solidFill>
                  <a:srgbClr val="000000"/>
                </a:solidFill>
                <a:latin typeface="Arial" panose="020B0604020202020204" pitchFamily="34" charset="0"/>
                <a:ea typeface="Arial Unicode MS" pitchFamily="34" charset="-128"/>
              </a:rPr>
              <a:t>Jan Hejátko</a:t>
            </a:r>
            <a:endParaRPr lang="cs-CZ" altLang="cs-CZ" sz="2177" dirty="0">
              <a:solidFill>
                <a:srgbClr val="000000"/>
              </a:solidFill>
              <a:latin typeface="Arial" panose="020B0604020202020204" pitchFamily="34" charset="0"/>
              <a:ea typeface="Arial Unicode MS" pitchFamily="34" charset="-128"/>
            </a:endParaRPr>
          </a:p>
          <a:p>
            <a:pPr algn="ctr">
              <a:lnSpc>
                <a:spcPct val="93000"/>
              </a:lnSpc>
              <a:buClr>
                <a:srgbClr val="000000"/>
              </a:buClr>
              <a:buSzPct val="100000"/>
            </a:pPr>
            <a:endParaRPr lang="cs-CZ" altLang="cs-CZ" sz="2812" dirty="0">
              <a:solidFill>
                <a:srgbClr val="000000"/>
              </a:solidFill>
              <a:latin typeface="Arial" panose="020B0604020202020204" pitchFamily="34" charset="0"/>
              <a:ea typeface="Arial Unicode MS" pitchFamily="34" charset="-128"/>
            </a:endParaRPr>
          </a:p>
          <a:p>
            <a:pPr algn="ctr"/>
            <a:r>
              <a:rPr lang="en-US" altLang="cs-CZ" sz="1542" b="1" dirty="0">
                <a:solidFill>
                  <a:srgbClr val="000000"/>
                </a:solidFill>
                <a:latin typeface="Arial" panose="020B0604020202020204" pitchFamily="34" charset="0"/>
                <a:ea typeface="Arial Unicode MS" pitchFamily="34" charset="-128"/>
              </a:rPr>
              <a:t>Funk</a:t>
            </a:r>
            <a:r>
              <a:rPr lang="cs-CZ" altLang="cs-CZ" sz="1542" b="1" dirty="0">
                <a:solidFill>
                  <a:srgbClr val="000000"/>
                </a:solidFill>
                <a:latin typeface="Arial" panose="020B0604020202020204" pitchFamily="34" charset="0"/>
                <a:ea typeface="Arial Unicode MS" pitchFamily="34" charset="-128"/>
              </a:rPr>
              <a:t>ční genomika a </a:t>
            </a:r>
            <a:r>
              <a:rPr lang="cs-CZ" altLang="cs-CZ" sz="1542" b="1" dirty="0" err="1">
                <a:solidFill>
                  <a:srgbClr val="000000"/>
                </a:solidFill>
                <a:latin typeface="Arial" panose="020B0604020202020204" pitchFamily="34" charset="0"/>
                <a:ea typeface="Arial Unicode MS" pitchFamily="34" charset="-128"/>
              </a:rPr>
              <a:t>proteomika</a:t>
            </a:r>
            <a:r>
              <a:rPr lang="cs-CZ" altLang="cs-CZ" sz="1542" b="1" dirty="0">
                <a:solidFill>
                  <a:srgbClr val="000000"/>
                </a:solidFill>
                <a:latin typeface="Arial" panose="020B0604020202020204" pitchFamily="34" charset="0"/>
                <a:ea typeface="Arial Unicode MS" pitchFamily="34" charset="-128"/>
              </a:rPr>
              <a:t> rostlin</a:t>
            </a:r>
            <a:r>
              <a:rPr lang="cs-CZ" altLang="cs-CZ" sz="1542" dirty="0">
                <a:solidFill>
                  <a:srgbClr val="000000"/>
                </a:solidFill>
                <a:latin typeface="Arial" panose="020B0604020202020204" pitchFamily="34" charset="0"/>
                <a:ea typeface="Arial Unicode MS" pitchFamily="34" charset="-128"/>
              </a:rPr>
              <a:t>, </a:t>
            </a:r>
          </a:p>
          <a:p>
            <a:pPr algn="ctr"/>
            <a:r>
              <a:rPr lang="cs-CZ" altLang="cs-CZ" sz="1542" dirty="0">
                <a:solidFill>
                  <a:srgbClr val="000000"/>
                </a:solidFill>
                <a:latin typeface="Arial" panose="020B0604020202020204" pitchFamily="34" charset="0"/>
                <a:ea typeface="Arial Unicode MS" pitchFamily="34" charset="-128"/>
              </a:rPr>
              <a:t>Středoevropský technologický institut (CEITEC)</a:t>
            </a:r>
          </a:p>
          <a:p>
            <a:pPr algn="ctr"/>
            <a:r>
              <a:rPr lang="cs-CZ" altLang="cs-CZ" sz="1542" dirty="0">
                <a:solidFill>
                  <a:srgbClr val="000000"/>
                </a:solidFill>
                <a:latin typeface="Arial" panose="020B0604020202020204" pitchFamily="34" charset="0"/>
                <a:ea typeface="Arial Unicode MS" pitchFamily="34" charset="-128"/>
              </a:rPr>
              <a:t>a</a:t>
            </a:r>
          </a:p>
          <a:p>
            <a:pPr algn="ctr"/>
            <a:r>
              <a:rPr lang="cs-CZ" altLang="cs-CZ" sz="1542" b="1" dirty="0">
                <a:solidFill>
                  <a:srgbClr val="000000"/>
                </a:solidFill>
                <a:latin typeface="Arial" panose="020B0604020202020204" pitchFamily="34" charset="0"/>
                <a:ea typeface="Arial Unicode MS" pitchFamily="34" charset="-128"/>
              </a:rPr>
              <a:t>Národní centrum pro výzkum biomolekul,</a:t>
            </a:r>
            <a:r>
              <a:rPr lang="cs-CZ" altLang="cs-CZ" sz="1542" dirty="0">
                <a:solidFill>
                  <a:srgbClr val="000000"/>
                </a:solidFill>
                <a:latin typeface="Arial" panose="020B0604020202020204" pitchFamily="34" charset="0"/>
                <a:ea typeface="Arial Unicode MS" pitchFamily="34" charset="-128"/>
              </a:rPr>
              <a:t> </a:t>
            </a:r>
          </a:p>
          <a:p>
            <a:pPr algn="ctr"/>
            <a:r>
              <a:rPr lang="cs-CZ" altLang="cs-CZ" sz="1542" dirty="0">
                <a:solidFill>
                  <a:srgbClr val="000000"/>
                </a:solidFill>
                <a:latin typeface="Arial" panose="020B0604020202020204" pitchFamily="34" charset="0"/>
                <a:ea typeface="Arial Unicode MS" pitchFamily="34" charset="-128"/>
              </a:rPr>
              <a:t>Přírodovědecká fakulta, </a:t>
            </a:r>
          </a:p>
          <a:p>
            <a:pPr algn="ctr"/>
            <a:endParaRPr lang="cs-CZ" altLang="cs-CZ" sz="1542" dirty="0">
              <a:solidFill>
                <a:srgbClr val="000000"/>
              </a:solidFill>
              <a:latin typeface="Arial" panose="020B0604020202020204" pitchFamily="34" charset="0"/>
              <a:ea typeface="Arial Unicode MS" pitchFamily="34" charset="-128"/>
            </a:endParaRPr>
          </a:p>
          <a:p>
            <a:pPr algn="ctr"/>
            <a:r>
              <a:rPr lang="cs-CZ" altLang="cs-CZ" sz="1542" dirty="0">
                <a:solidFill>
                  <a:srgbClr val="000000"/>
                </a:solidFill>
                <a:latin typeface="Arial" panose="020B0604020202020204" pitchFamily="34" charset="0"/>
                <a:ea typeface="Arial Unicode MS" pitchFamily="34" charset="-128"/>
              </a:rPr>
              <a:t>Masarykova univerzita, Brno</a:t>
            </a:r>
          </a:p>
          <a:p>
            <a:pPr algn="ctr"/>
            <a:r>
              <a:rPr lang="cs-CZ" altLang="cs-CZ" sz="1542" dirty="0">
                <a:solidFill>
                  <a:srgbClr val="0066FF"/>
                </a:solidFill>
                <a:latin typeface="Arial" panose="020B0604020202020204" pitchFamily="34" charset="0"/>
                <a:ea typeface="Arial Unicode MS" pitchFamily="34" charset="-128"/>
                <a:hlinkClick r:id="rId3"/>
              </a:rPr>
              <a:t>hejatko@sci.muni.cz</a:t>
            </a:r>
            <a:r>
              <a:rPr lang="cs-CZ" altLang="cs-CZ" sz="1542" dirty="0">
                <a:solidFill>
                  <a:srgbClr val="0066FF"/>
                </a:solidFill>
                <a:latin typeface="Arial" panose="020B0604020202020204" pitchFamily="34" charset="0"/>
                <a:ea typeface="Arial Unicode MS" pitchFamily="34" charset="-128"/>
              </a:rPr>
              <a:t>, </a:t>
            </a:r>
            <a:r>
              <a:rPr lang="cs-CZ" altLang="cs-CZ" sz="1542" dirty="0">
                <a:solidFill>
                  <a:srgbClr val="0066FF"/>
                </a:solidFill>
                <a:latin typeface="Arial" panose="020B0604020202020204" pitchFamily="34" charset="0"/>
                <a:ea typeface="Arial Unicode MS" pitchFamily="34" charset="-128"/>
                <a:hlinkClick r:id="rId4"/>
              </a:rPr>
              <a:t>www.ceitec.</a:t>
            </a:r>
            <a:r>
              <a:rPr lang="en-US" altLang="cs-CZ" sz="1542" dirty="0" err="1">
                <a:solidFill>
                  <a:srgbClr val="0066FF"/>
                </a:solidFill>
                <a:latin typeface="Arial" panose="020B0604020202020204" pitchFamily="34" charset="0"/>
                <a:ea typeface="Arial Unicode MS" pitchFamily="34" charset="-128"/>
                <a:hlinkClick r:id="rId4"/>
              </a:rPr>
              <a:t>eu</a:t>
            </a:r>
            <a:r>
              <a:rPr lang="en-US" altLang="cs-CZ" sz="1542" dirty="0">
                <a:solidFill>
                  <a:srgbClr val="0066FF"/>
                </a:solidFill>
                <a:latin typeface="Arial" panose="020B0604020202020204" pitchFamily="34" charset="0"/>
                <a:ea typeface="Arial Unicode MS" pitchFamily="34" charset="-128"/>
              </a:rPr>
              <a:t> </a:t>
            </a:r>
            <a:r>
              <a:rPr lang="cs-CZ" altLang="cs-CZ" sz="1542" dirty="0">
                <a:solidFill>
                  <a:srgbClr val="0066FF"/>
                </a:solidFill>
                <a:latin typeface="Arial" panose="020B0604020202020204" pitchFamily="34" charset="0"/>
                <a:ea typeface="Arial Unicode MS" pitchFamily="34" charset="-128"/>
              </a:rPr>
              <a:t> </a:t>
            </a:r>
            <a:endParaRPr lang="en-GB" altLang="cs-CZ" sz="1542" dirty="0">
              <a:solidFill>
                <a:srgbClr val="0066FF"/>
              </a:solidFill>
              <a:latin typeface="Arial" panose="020B0604020202020204" pitchFamily="34" charset="0"/>
              <a:ea typeface="Arial Unicode MS"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326E23-8B60-4064-B214-5AA618D9451B}"/>
              </a:ext>
            </a:extLst>
          </p:cNvPr>
          <p:cNvSpPr/>
          <p:nvPr/>
        </p:nvSpPr>
        <p:spPr bwMode="auto">
          <a:xfrm>
            <a:off x="481" y="1"/>
            <a:ext cx="9143040" cy="6879598"/>
          </a:xfrm>
          <a:prstGeom prst="rect">
            <a:avLst/>
          </a:prstGeom>
          <a:solidFill>
            <a:schemeClr val="accent5">
              <a:lumMod val="10000"/>
            </a:schemeClr>
          </a:solidFill>
          <a:ln w="9525" cap="flat" cmpd="sng" algn="ctr">
            <a:noFill/>
            <a:prstDash val="solid"/>
            <a:round/>
            <a:headEnd type="none" w="med" len="med"/>
            <a:tailEnd type="none" w="med" len="med"/>
          </a:ln>
          <a:effectLst/>
        </p:spPr>
        <p:txBody>
          <a:bodyPr wrap="none"/>
          <a:lstStyle/>
          <a:p>
            <a:pPr eaLnBrk="1" hangingPunct="1">
              <a:defRPr/>
            </a:pPr>
            <a:endParaRPr lang="en-US" sz="1633" b="1">
              <a:latin typeface="Arial" charset="0"/>
              <a:cs typeface="Arial" charset="0"/>
            </a:endParaRPr>
          </a:p>
        </p:txBody>
      </p:sp>
      <p:sp>
        <p:nvSpPr>
          <p:cNvPr id="2" name="Rectangle 6">
            <a:extLst>
              <a:ext uri="{FF2B5EF4-FFF2-40B4-BE49-F238E27FC236}">
                <a16:creationId xmlns:a16="http://schemas.microsoft.com/office/drawing/2014/main" id="{AE58D081-8457-4FC1-B139-5E87A2162DD3}"/>
              </a:ext>
            </a:extLst>
          </p:cNvPr>
          <p:cNvSpPr>
            <a:spLocks noChangeArrowheads="1"/>
          </p:cNvSpPr>
          <p:nvPr/>
        </p:nvSpPr>
        <p:spPr bwMode="auto">
          <a:xfrm>
            <a:off x="1220033" y="1403854"/>
            <a:ext cx="7618240" cy="45787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b="1" dirty="0">
                <a:solidFill>
                  <a:srgbClr val="9797FF"/>
                </a:solidFill>
                <a:latin typeface="+mn-lt"/>
                <a:cs typeface="Arial" charset="0"/>
              </a:rPr>
              <a:t>Translační  fůze kódující oblasti analyzovaného genu s </a:t>
            </a:r>
            <a:r>
              <a:rPr kumimoji="1" lang="cs-CZ" sz="1814" b="1" dirty="0" err="1">
                <a:solidFill>
                  <a:srgbClr val="9797FF"/>
                </a:solidFill>
                <a:latin typeface="+mn-lt"/>
                <a:cs typeface="Arial" charset="0"/>
              </a:rPr>
              <a:t>repotérovým</a:t>
            </a:r>
            <a:r>
              <a:rPr kumimoji="1" lang="cs-CZ" sz="1814" b="1" dirty="0">
                <a:solidFill>
                  <a:srgbClr val="9797FF"/>
                </a:solidFill>
                <a:latin typeface="+mn-lt"/>
                <a:cs typeface="Arial" charset="0"/>
              </a:rPr>
              <a:t> genem</a:t>
            </a:r>
            <a:endParaRPr kumimoji="1" lang="en-GB" sz="1814" b="1" dirty="0">
              <a:solidFill>
                <a:srgbClr val="9797FF"/>
              </a:solidFill>
              <a:latin typeface="+mn-lt"/>
              <a:cs typeface="Arial" charset="0"/>
            </a:endParaRPr>
          </a:p>
        </p:txBody>
      </p:sp>
      <p:sp>
        <p:nvSpPr>
          <p:cNvPr id="6" name="Rectangle 6">
            <a:extLst>
              <a:ext uri="{FF2B5EF4-FFF2-40B4-BE49-F238E27FC236}">
                <a16:creationId xmlns:a16="http://schemas.microsoft.com/office/drawing/2014/main" id="{C72D9FC0-2D98-4A70-8C9D-431842FA4070}"/>
              </a:ext>
            </a:extLst>
          </p:cNvPr>
          <p:cNvSpPr>
            <a:spLocks noChangeArrowheads="1"/>
          </p:cNvSpPr>
          <p:nvPr/>
        </p:nvSpPr>
        <p:spPr bwMode="auto">
          <a:xfrm>
            <a:off x="1752777" y="2046026"/>
            <a:ext cx="6476440"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marL="456437" indent="-456437" algn="just" eaLnBrk="1" hangingPunct="1">
              <a:buClr>
                <a:srgbClr val="0000FF"/>
              </a:buClr>
              <a:buFont typeface="Wingdings" pitchFamily="2" charset="2"/>
              <a:buChar char="§"/>
              <a:defRPr/>
            </a:pPr>
            <a:r>
              <a:rPr kumimoji="1" lang="cs-CZ" sz="1361" dirty="0">
                <a:solidFill>
                  <a:schemeClr val="bg1"/>
                </a:solidFill>
                <a:latin typeface="+mn-lt"/>
                <a:cs typeface="Arial" charset="0"/>
              </a:rPr>
              <a:t>příprava transgenních organismů nesoucích tuto rekombinantní DNA a jejich histologická analýza</a:t>
            </a:r>
            <a:endParaRPr kumimoji="1" lang="en-GB" sz="1361" dirty="0">
              <a:solidFill>
                <a:schemeClr val="bg1"/>
              </a:solidFill>
              <a:latin typeface="+mn-lt"/>
              <a:cs typeface="Arial" charset="0"/>
            </a:endParaRPr>
          </a:p>
        </p:txBody>
      </p:sp>
      <p:sp>
        <p:nvSpPr>
          <p:cNvPr id="19" name="Rectangle 6">
            <a:extLst>
              <a:ext uri="{FF2B5EF4-FFF2-40B4-BE49-F238E27FC236}">
                <a16:creationId xmlns:a16="http://schemas.microsoft.com/office/drawing/2014/main" id="{9A05E320-9EDA-46CD-A1CE-4FE4282EDF94}"/>
              </a:ext>
            </a:extLst>
          </p:cNvPr>
          <p:cNvSpPr>
            <a:spLocks noChangeArrowheads="1"/>
          </p:cNvSpPr>
          <p:nvPr/>
        </p:nvSpPr>
        <p:spPr bwMode="auto">
          <a:xfrm>
            <a:off x="1752777" y="2580209"/>
            <a:ext cx="6476440"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lvl1pPr marL="503238" indent="-503238">
              <a:defRPr sz="2600">
                <a:solidFill>
                  <a:schemeClr val="tx1"/>
                </a:solidFill>
                <a:latin typeface="Times" panose="02020603050405020304" pitchFamily="18" charset="0"/>
                <a:cs typeface="Arial" panose="020B0604020202020204" pitchFamily="34" charset="0"/>
              </a:defRPr>
            </a:lvl1pPr>
            <a:lvl2pPr>
              <a:defRPr sz="2600">
                <a:solidFill>
                  <a:schemeClr val="tx1"/>
                </a:solidFill>
                <a:latin typeface="Times" panose="02020603050405020304" pitchFamily="18" charset="0"/>
                <a:cs typeface="Arial" panose="020B0604020202020204" pitchFamily="34" charset="0"/>
              </a:defRPr>
            </a:lvl2pPr>
            <a:lvl3pPr>
              <a:defRPr sz="2600">
                <a:solidFill>
                  <a:schemeClr val="tx1"/>
                </a:solidFill>
                <a:latin typeface="Times" panose="02020603050405020304" pitchFamily="18" charset="0"/>
                <a:cs typeface="Arial" panose="020B0604020202020204" pitchFamily="34" charset="0"/>
              </a:defRPr>
            </a:lvl3pPr>
            <a:lvl4pPr>
              <a:defRPr sz="2600">
                <a:solidFill>
                  <a:schemeClr val="tx1"/>
                </a:solidFill>
                <a:latin typeface="Times" panose="02020603050405020304" pitchFamily="18" charset="0"/>
                <a:cs typeface="Arial" panose="020B0604020202020204" pitchFamily="34" charset="0"/>
              </a:defRPr>
            </a:lvl4pPr>
            <a:lvl5pPr>
              <a:defRPr sz="2600">
                <a:solidFill>
                  <a:schemeClr val="tx1"/>
                </a:solidFill>
                <a:latin typeface="Times" panose="02020603050405020304" pitchFamily="18" charset="0"/>
                <a:cs typeface="Arial" panose="020B0604020202020204" pitchFamily="34" charset="0"/>
              </a:defRPr>
            </a:lvl5pPr>
            <a:lvl6pPr marL="24717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289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3861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433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0000FF"/>
              </a:buClr>
              <a:buFont typeface="Wingdings" panose="05000000000000000000" pitchFamily="2" charset="2"/>
              <a:buChar char="§"/>
            </a:pPr>
            <a:r>
              <a:rPr kumimoji="1" lang="cs-CZ" altLang="en-US" sz="1361">
                <a:solidFill>
                  <a:schemeClr val="bg1"/>
                </a:solidFill>
                <a:latin typeface="Arial" panose="020B0604020202020204" pitchFamily="34" charset="0"/>
              </a:rPr>
              <a:t>oproti transkripční fůzi umožńuje analyzovat např. intracelulární lokalizaci genového produktu (proteinu) nebo jeho dynamiku</a:t>
            </a:r>
            <a:endParaRPr kumimoji="1" lang="en-GB" altLang="en-US" sz="1361">
              <a:solidFill>
                <a:schemeClr val="bg1"/>
              </a:solidFill>
              <a:latin typeface="Arial" panose="020B0604020202020204" pitchFamily="34" charset="0"/>
            </a:endParaRPr>
          </a:p>
        </p:txBody>
      </p:sp>
      <p:pic>
        <p:nvPicPr>
          <p:cNvPr id="358402" name="Picture 2">
            <a:extLst>
              <a:ext uri="{FF2B5EF4-FFF2-40B4-BE49-F238E27FC236}">
                <a16:creationId xmlns:a16="http://schemas.microsoft.com/office/drawing/2014/main" id="{15283AAA-B1F6-48CE-8658-A5E9CCC72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913" y="3095676"/>
            <a:ext cx="2848021" cy="353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4" name="Freeform 4">
            <a:extLst>
              <a:ext uri="{FF2B5EF4-FFF2-40B4-BE49-F238E27FC236}">
                <a16:creationId xmlns:a16="http://schemas.microsoft.com/office/drawing/2014/main" id="{95AA5C29-7A92-402A-988D-1CDE7C4B5BA8}"/>
              </a:ext>
            </a:extLst>
          </p:cNvPr>
          <p:cNvSpPr>
            <a:spLocks/>
          </p:cNvSpPr>
          <p:nvPr/>
        </p:nvSpPr>
        <p:spPr bwMode="auto">
          <a:xfrm>
            <a:off x="989658" y="1665906"/>
            <a:ext cx="381559" cy="1524799"/>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solidFill>
                <a:schemeClr val="tx2"/>
              </a:solidFill>
              <a:latin typeface="+mn-lt"/>
              <a:cs typeface="Arial" charset="0"/>
            </a:endParaRPr>
          </a:p>
        </p:txBody>
      </p:sp>
      <p:sp>
        <p:nvSpPr>
          <p:cNvPr id="27" name="Obdélník 26">
            <a:extLst>
              <a:ext uri="{FF2B5EF4-FFF2-40B4-BE49-F238E27FC236}">
                <a16:creationId xmlns:a16="http://schemas.microsoft.com/office/drawing/2014/main" id="{98A5B45C-CCAB-42E5-A87A-512C84691923}"/>
              </a:ext>
            </a:extLst>
          </p:cNvPr>
          <p:cNvSpPr>
            <a:spLocks noChangeArrowheads="1"/>
          </p:cNvSpPr>
          <p:nvPr/>
        </p:nvSpPr>
        <p:spPr bwMode="auto">
          <a:xfrm>
            <a:off x="5486305" y="6639144"/>
            <a:ext cx="3200784" cy="25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defRPr/>
            </a:pPr>
            <a:r>
              <a:rPr lang="en-US" sz="1088" dirty="0">
                <a:solidFill>
                  <a:schemeClr val="tx2"/>
                </a:solidFill>
                <a:latin typeface="+mn-lt"/>
                <a:cs typeface="Arial" charset="0"/>
              </a:rPr>
              <a:t>Histone 2A-GFP in </a:t>
            </a:r>
            <a:r>
              <a:rPr lang="en-US" sz="1088" i="1" dirty="0">
                <a:solidFill>
                  <a:schemeClr val="tx2"/>
                </a:solidFill>
                <a:latin typeface="+mn-lt"/>
                <a:cs typeface="Arial" charset="0"/>
              </a:rPr>
              <a:t>Drosophila</a:t>
            </a:r>
            <a:r>
              <a:rPr lang="en-US" sz="1088" dirty="0">
                <a:solidFill>
                  <a:schemeClr val="tx2"/>
                </a:solidFill>
                <a:latin typeface="+mn-lt"/>
                <a:cs typeface="Arial" charset="0"/>
              </a:rPr>
              <a:t> embryo by PAM</a:t>
            </a:r>
            <a:endParaRPr lang="cs-CZ" sz="1088" dirty="0">
              <a:solidFill>
                <a:schemeClr val="tx2"/>
              </a:solidFill>
              <a:latin typeface="+mn-lt"/>
              <a:cs typeface="Arial" charset="0"/>
            </a:endParaRPr>
          </a:p>
        </p:txBody>
      </p:sp>
      <p:sp>
        <p:nvSpPr>
          <p:cNvPr id="25" name="Rectangle 2">
            <a:extLst>
              <a:ext uri="{FF2B5EF4-FFF2-40B4-BE49-F238E27FC236}">
                <a16:creationId xmlns:a16="http://schemas.microsoft.com/office/drawing/2014/main" id="{0E760630-1D03-4EB2-AA50-46B6869F34F0}"/>
              </a:ext>
            </a:extLst>
          </p:cNvPr>
          <p:cNvSpPr txBox="1">
            <a:spLocks noChangeArrowheads="1"/>
          </p:cNvSpPr>
          <p:nvPr/>
        </p:nvSpPr>
        <p:spPr>
          <a:xfrm>
            <a:off x="1523841" y="97910"/>
            <a:ext cx="7010624" cy="1527680"/>
          </a:xfrm>
          <a:prstGeom prst="rect">
            <a:avLst/>
          </a:prstGeom>
        </p:spPr>
        <p:txBody>
          <a:bodyPr anchor="ctr"/>
          <a:lstStyle/>
          <a:p>
            <a:pPr>
              <a:defRPr/>
            </a:pPr>
            <a:r>
              <a:rPr lang="cs-CZ" sz="4807" kern="0" dirty="0">
                <a:solidFill>
                  <a:schemeClr val="bg1"/>
                </a:solidFill>
                <a:latin typeface="+mn-lt"/>
                <a:ea typeface="+mj-ea"/>
                <a:cs typeface="+mj-cs"/>
              </a:rPr>
              <a:t>Translační </a:t>
            </a:r>
            <a:r>
              <a:rPr lang="cs-CZ" sz="4807" kern="0" dirty="0" err="1">
                <a:solidFill>
                  <a:schemeClr val="bg1"/>
                </a:solidFill>
                <a:latin typeface="+mn-lt"/>
                <a:ea typeface="+mj-ea"/>
                <a:cs typeface="+mj-cs"/>
              </a:rPr>
              <a:t>fůze</a:t>
            </a:r>
            <a:endParaRPr lang="en-US" sz="4807" kern="0" dirty="0">
              <a:solidFill>
                <a:schemeClr val="bg1"/>
              </a:solidFill>
              <a:latin typeface="+mn-lt"/>
              <a:ea typeface="+mj-ea"/>
              <a:cs typeface="+mj-cs"/>
            </a:endParaRPr>
          </a:p>
        </p:txBody>
      </p:sp>
      <p:sp>
        <p:nvSpPr>
          <p:cNvPr id="5" name="TextBox 4">
            <a:extLst>
              <a:ext uri="{FF2B5EF4-FFF2-40B4-BE49-F238E27FC236}">
                <a16:creationId xmlns:a16="http://schemas.microsoft.com/office/drawing/2014/main" id="{5A29B49B-88D4-4192-AE7D-961DFB840B0D}"/>
              </a:ext>
            </a:extLst>
          </p:cNvPr>
          <p:cNvSpPr txBox="1"/>
          <p:nvPr/>
        </p:nvSpPr>
        <p:spPr>
          <a:xfrm>
            <a:off x="2416547" y="6639144"/>
            <a:ext cx="1737976" cy="259751"/>
          </a:xfrm>
          <a:prstGeom prst="rect">
            <a:avLst/>
          </a:prstGeom>
          <a:noFill/>
        </p:spPr>
        <p:txBody>
          <a:bodyPr wrap="none">
            <a:spAutoFit/>
          </a:bodyPr>
          <a:lstStyle/>
          <a:p>
            <a:pPr eaLnBrk="1" hangingPunct="1">
              <a:defRPr/>
            </a:pPr>
            <a:r>
              <a:rPr lang="cs-CZ" sz="1088" dirty="0">
                <a:solidFill>
                  <a:schemeClr val="tx2"/>
                </a:solidFill>
                <a:latin typeface="+mn-lt"/>
                <a:cs typeface="Arial" charset="0"/>
              </a:rPr>
              <a:t>PIN1-GFP in </a:t>
            </a:r>
            <a:r>
              <a:rPr lang="cs-CZ" sz="1088" i="1" dirty="0">
                <a:solidFill>
                  <a:schemeClr val="tx2"/>
                </a:solidFill>
                <a:latin typeface="+mn-lt"/>
                <a:cs typeface="Arial" charset="0"/>
              </a:rPr>
              <a:t>Arabidopsis</a:t>
            </a:r>
          </a:p>
        </p:txBody>
      </p:sp>
      <p:pic>
        <p:nvPicPr>
          <p:cNvPr id="4" name="Emb1.mpg">
            <a:hlinkClick r:id="" action="ppaction://media"/>
            <a:extLst>
              <a:ext uri="{FF2B5EF4-FFF2-40B4-BE49-F238E27FC236}">
                <a16:creationId xmlns:a16="http://schemas.microsoft.com/office/drawing/2014/main" id="{D81E1A49-FB1A-4A7A-85FB-8F3DC62A5C11}"/>
              </a:ext>
            </a:extLst>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848453" y="3095676"/>
            <a:ext cx="3567945" cy="356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10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1000"/>
                                        <p:tgtEl>
                                          <p:spTgt spid="1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58402"/>
                                        </p:tgtEl>
                                        <p:attrNameLst>
                                          <p:attrName>style.visibility</p:attrName>
                                        </p:attrNameLst>
                                      </p:cBhvr>
                                      <p:to>
                                        <p:strVal val="visible"/>
                                      </p:to>
                                    </p:set>
                                    <p:animEffect transition="in" filter="dissolve">
                                      <p:cBhvr>
                                        <p:cTn id="25" dur="500"/>
                                        <p:tgtEl>
                                          <p:spTgt spid="35840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mediacall" presetSubtype="0" fill="hold" nodeType="clickEffect">
                                  <p:stCondLst>
                                    <p:cond delay="0"/>
                                  </p:stCondLst>
                                  <p:childTnLst>
                                    <p:cmd type="call" cmd="playFrom(0.0)">
                                      <p:cBhvr>
                                        <p:cTn id="40" dur="30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4"/>
                </p:tgtEl>
              </p:cMediaNode>
            </p:video>
          </p:childTnLst>
        </p:cTn>
      </p:par>
    </p:tnLst>
    <p:bldLst>
      <p:bldP spid="2" grpId="0" autoUpdateAnimBg="0"/>
      <p:bldP spid="6" grpId="0" autoUpdateAnimBg="0"/>
      <p:bldP spid="19" grpId="0" autoUpdateAnimBg="0"/>
      <p:bldP spid="2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0C1A00B-BF58-4F82-BC34-7FEE72FB763C}"/>
              </a:ext>
            </a:extLst>
          </p:cNvPr>
          <p:cNvSpPr/>
          <p:nvPr/>
        </p:nvSpPr>
        <p:spPr bwMode="auto">
          <a:xfrm>
            <a:off x="481" y="1"/>
            <a:ext cx="9143040" cy="6879598"/>
          </a:xfrm>
          <a:prstGeom prst="rect">
            <a:avLst/>
          </a:prstGeom>
          <a:solidFill>
            <a:schemeClr val="accent5">
              <a:lumMod val="10000"/>
            </a:schemeClr>
          </a:solidFill>
          <a:ln w="9525" cap="flat" cmpd="sng" algn="ctr">
            <a:noFill/>
            <a:prstDash val="solid"/>
            <a:round/>
            <a:headEnd type="none" w="med" len="med"/>
            <a:tailEnd type="none" w="med" len="med"/>
          </a:ln>
          <a:effectLst/>
        </p:spPr>
        <p:txBody>
          <a:bodyPr wrap="none"/>
          <a:lstStyle/>
          <a:p>
            <a:pPr eaLnBrk="1" hangingPunct="1">
              <a:defRPr/>
            </a:pPr>
            <a:endParaRPr lang="en-US" sz="1633" b="1">
              <a:latin typeface="Arial" charset="0"/>
              <a:cs typeface="Arial" charset="0"/>
            </a:endParaRPr>
          </a:p>
        </p:txBody>
      </p:sp>
      <p:sp>
        <p:nvSpPr>
          <p:cNvPr id="2" name="Rectangle 6">
            <a:extLst>
              <a:ext uri="{FF2B5EF4-FFF2-40B4-BE49-F238E27FC236}">
                <a16:creationId xmlns:a16="http://schemas.microsoft.com/office/drawing/2014/main" id="{A2408A35-4FE8-44FC-AA55-490113494870}"/>
              </a:ext>
            </a:extLst>
          </p:cNvPr>
          <p:cNvSpPr>
            <a:spLocks noChangeArrowheads="1"/>
          </p:cNvSpPr>
          <p:nvPr/>
        </p:nvSpPr>
        <p:spPr bwMode="auto">
          <a:xfrm>
            <a:off x="1220033" y="1403854"/>
            <a:ext cx="7618240" cy="45787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b="1" dirty="0">
                <a:solidFill>
                  <a:srgbClr val="9797FF"/>
                </a:solidFill>
                <a:latin typeface="+mn-lt"/>
                <a:cs typeface="Arial" charset="0"/>
              </a:rPr>
              <a:t>Translační  fůze kódující oblasti analyzovaného genu s </a:t>
            </a:r>
            <a:r>
              <a:rPr kumimoji="1" lang="cs-CZ" sz="1814" b="1" dirty="0" err="1">
                <a:solidFill>
                  <a:srgbClr val="9797FF"/>
                </a:solidFill>
                <a:latin typeface="+mn-lt"/>
                <a:cs typeface="Arial" charset="0"/>
              </a:rPr>
              <a:t>repotérovým</a:t>
            </a:r>
            <a:r>
              <a:rPr kumimoji="1" lang="cs-CZ" sz="1814" b="1" dirty="0">
                <a:solidFill>
                  <a:srgbClr val="9797FF"/>
                </a:solidFill>
                <a:latin typeface="+mn-lt"/>
                <a:cs typeface="Arial" charset="0"/>
              </a:rPr>
              <a:t> genem</a:t>
            </a:r>
            <a:endParaRPr kumimoji="1" lang="en-GB" sz="1814" b="1" dirty="0">
              <a:solidFill>
                <a:srgbClr val="9797FF"/>
              </a:solidFill>
              <a:latin typeface="+mn-lt"/>
              <a:cs typeface="Arial" charset="0"/>
            </a:endParaRPr>
          </a:p>
        </p:txBody>
      </p:sp>
      <p:sp>
        <p:nvSpPr>
          <p:cNvPr id="24" name="Freeform 4">
            <a:extLst>
              <a:ext uri="{FF2B5EF4-FFF2-40B4-BE49-F238E27FC236}">
                <a16:creationId xmlns:a16="http://schemas.microsoft.com/office/drawing/2014/main" id="{DF7BCE96-F0E2-478B-996B-B41D984F6A54}"/>
              </a:ext>
            </a:extLst>
          </p:cNvPr>
          <p:cNvSpPr>
            <a:spLocks/>
          </p:cNvSpPr>
          <p:nvPr/>
        </p:nvSpPr>
        <p:spPr bwMode="auto">
          <a:xfrm>
            <a:off x="989658" y="1665906"/>
            <a:ext cx="381559" cy="1524799"/>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solidFill>
                <a:schemeClr val="tx2"/>
              </a:solidFill>
              <a:latin typeface="+mn-lt"/>
              <a:cs typeface="Arial" charset="0"/>
            </a:endParaRPr>
          </a:p>
        </p:txBody>
      </p:sp>
      <p:sp>
        <p:nvSpPr>
          <p:cNvPr id="25" name="Rectangle 2">
            <a:extLst>
              <a:ext uri="{FF2B5EF4-FFF2-40B4-BE49-F238E27FC236}">
                <a16:creationId xmlns:a16="http://schemas.microsoft.com/office/drawing/2014/main" id="{070C1E06-968F-4088-9B5E-CAEB3EA7E419}"/>
              </a:ext>
            </a:extLst>
          </p:cNvPr>
          <p:cNvSpPr txBox="1">
            <a:spLocks noChangeArrowheads="1"/>
          </p:cNvSpPr>
          <p:nvPr/>
        </p:nvSpPr>
        <p:spPr>
          <a:xfrm>
            <a:off x="1523841" y="97910"/>
            <a:ext cx="7010624" cy="1527680"/>
          </a:xfrm>
          <a:prstGeom prst="rect">
            <a:avLst/>
          </a:prstGeom>
        </p:spPr>
        <p:txBody>
          <a:bodyPr anchor="ctr"/>
          <a:lstStyle/>
          <a:p>
            <a:pPr>
              <a:defRPr/>
            </a:pPr>
            <a:r>
              <a:rPr lang="cs-CZ" sz="4807" kern="0" dirty="0">
                <a:solidFill>
                  <a:schemeClr val="bg1"/>
                </a:solidFill>
                <a:latin typeface="+mn-lt"/>
                <a:ea typeface="+mj-ea"/>
                <a:cs typeface="+mj-cs"/>
              </a:rPr>
              <a:t>Translační </a:t>
            </a:r>
            <a:r>
              <a:rPr lang="cs-CZ" sz="4807" kern="0" dirty="0" err="1">
                <a:solidFill>
                  <a:schemeClr val="bg1"/>
                </a:solidFill>
                <a:latin typeface="+mn-lt"/>
                <a:ea typeface="+mj-ea"/>
                <a:cs typeface="+mj-cs"/>
              </a:rPr>
              <a:t>fůze</a:t>
            </a:r>
            <a:endParaRPr lang="en-US" sz="4807" kern="0" dirty="0">
              <a:solidFill>
                <a:schemeClr val="bg1"/>
              </a:solidFill>
              <a:latin typeface="+mn-lt"/>
              <a:ea typeface="+mj-ea"/>
              <a:cs typeface="+mj-cs"/>
            </a:endParaRPr>
          </a:p>
        </p:txBody>
      </p:sp>
      <p:pic>
        <p:nvPicPr>
          <p:cNvPr id="3" name="fly2000_WMV V9.wmv">
            <a:hlinkClick r:id="" action="ppaction://media"/>
            <a:extLst>
              <a:ext uri="{FF2B5EF4-FFF2-40B4-BE49-F238E27FC236}">
                <a16:creationId xmlns:a16="http://schemas.microsoft.com/office/drawing/2014/main" id="{4D2A0228-78D2-47CC-AE0E-19BE37BD3CF8}"/>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764296" y="2057545"/>
            <a:ext cx="6073282" cy="455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mediacall" presetSubtype="0" fill="hold" nodeType="clickEffect">
                                  <p:stCondLst>
                                    <p:cond delay="0"/>
                                  </p:stCondLst>
                                  <p:childTnLst>
                                    <p:cmd type="call" cmd="playFrom(0.0)">
                                      <p:cBhvr>
                                        <p:cTn id="11" dur="12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CC707C47-CD8C-42DB-B021-0DEEDB844A4E}"/>
              </a:ext>
            </a:extLst>
          </p:cNvPr>
          <p:cNvSpPr>
            <a:spLocks/>
          </p:cNvSpPr>
          <p:nvPr/>
        </p:nvSpPr>
        <p:spPr bwMode="auto">
          <a:xfrm flipH="1">
            <a:off x="1241631" y="1632789"/>
            <a:ext cx="129586" cy="4735663"/>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20B6568B-5E9A-4470-86CA-276A3A3ABAE2}"/>
              </a:ext>
            </a:extLst>
          </p:cNvPr>
          <p:cNvSpPr>
            <a:spLocks noChangeArrowheads="1"/>
          </p:cNvSpPr>
          <p:nvPr/>
        </p:nvSpPr>
        <p:spPr bwMode="auto">
          <a:xfrm>
            <a:off x="1502244" y="1403854"/>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881063" indent="-377825" eaLnBrk="0" hangingPunct="0">
              <a:defRPr sz="2600">
                <a:solidFill>
                  <a:schemeClr val="tx1"/>
                </a:solidFill>
                <a:latin typeface="Times" charset="0"/>
                <a:cs typeface="Arial" pitchFamily="34" charset="0"/>
              </a:defRPr>
            </a:lvl2pPr>
            <a:lvl3pPr marL="1384300" indent="-377825"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spcAft>
                <a:spcPts val="544"/>
              </a:spcAft>
              <a:buFont typeface="Wingdings" pitchFamily="2" charset="2"/>
              <a:buChar char="§"/>
              <a:defRPr/>
            </a:pPr>
            <a:r>
              <a:rPr kumimoji="1" lang="cs-CZ" altLang="cs-CZ" sz="2177" dirty="0">
                <a:solidFill>
                  <a:schemeClr val="tx2"/>
                </a:solidFill>
                <a:latin typeface="Arial" pitchFamily="34" charset="0"/>
              </a:rPr>
              <a:t>Metody analýzy </a:t>
            </a:r>
            <a:r>
              <a:rPr kumimoji="1" lang="cs-CZ" altLang="cs-CZ" sz="2177" dirty="0">
                <a:solidFill>
                  <a:srgbClr val="0000FF"/>
                </a:solidFill>
                <a:latin typeface="Arial" pitchFamily="34" charset="0"/>
              </a:rPr>
              <a:t>genové exprese</a:t>
            </a:r>
            <a:endParaRPr kumimoji="1" lang="en-US" altLang="cs-CZ" sz="2177" dirty="0">
              <a:solidFill>
                <a:srgbClr val="0000FF"/>
              </a:solidFill>
              <a:latin typeface="Arial" pitchFamily="34" charset="0"/>
            </a:endParaRPr>
          </a:p>
          <a:p>
            <a:pPr lvl="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Kvalitativní </a:t>
            </a:r>
            <a:r>
              <a:rPr kumimoji="1" lang="de-DE" altLang="cs-CZ" sz="2000" dirty="0">
                <a:latin typeface="Arial" pitchFamily="34" charset="0"/>
              </a:rPr>
              <a:t>analýza </a:t>
            </a:r>
            <a:r>
              <a:rPr kumimoji="1" lang="de-DE" altLang="cs-CZ" sz="2000" dirty="0">
                <a:solidFill>
                  <a:schemeClr val="tx2"/>
                </a:solidFill>
                <a:latin typeface="Arial" pitchFamily="34" charset="0"/>
              </a:rPr>
              <a:t>exprese genů</a:t>
            </a:r>
          </a:p>
          <a:p>
            <a:pPr lvl="2" algn="just" eaLnBrk="1" hangingPunct="1">
              <a:spcAft>
                <a:spcPts val="544"/>
              </a:spcAft>
              <a:buFont typeface="Wingdings" pitchFamily="2" charset="2"/>
              <a:buChar char="§"/>
              <a:defRPr/>
            </a:pPr>
            <a:r>
              <a:rPr kumimoji="1" lang="de-DE" altLang="cs-CZ" sz="1451" dirty="0">
                <a:latin typeface="Arial" pitchFamily="34" charset="0"/>
              </a:rPr>
              <a:t>Příprava </a:t>
            </a:r>
            <a:r>
              <a:rPr kumimoji="1" lang="de-DE" altLang="cs-CZ" sz="1451" dirty="0">
                <a:solidFill>
                  <a:srgbClr val="0000FF"/>
                </a:solidFill>
                <a:latin typeface="Arial" pitchFamily="34" charset="0"/>
              </a:rPr>
              <a:t>transkripční fůze </a:t>
            </a:r>
            <a:r>
              <a:rPr kumimoji="1" lang="de-DE" altLang="cs-CZ" sz="1451" dirty="0">
                <a:latin typeface="Arial" pitchFamily="34" charset="0"/>
              </a:rPr>
              <a:t>promotoru analyzovaného genu s reporterovým genem (gen zpravodaj)</a:t>
            </a:r>
          </a:p>
          <a:p>
            <a:pPr lvl="2" algn="just" eaLnBrk="1" hangingPunct="1">
              <a:spcAft>
                <a:spcPts val="544"/>
              </a:spcAft>
              <a:buFont typeface="Wingdings" pitchFamily="2" charset="2"/>
              <a:buChar char="§"/>
              <a:defRPr/>
            </a:pPr>
            <a:r>
              <a:rPr kumimoji="1" lang="de-DE" altLang="cs-CZ" sz="1451" dirty="0">
                <a:latin typeface="Arial" pitchFamily="34" charset="0"/>
              </a:rPr>
              <a:t>Příprava</a:t>
            </a:r>
            <a:r>
              <a:rPr kumimoji="1" lang="de-DE" altLang="cs-CZ" sz="1451" dirty="0">
                <a:solidFill>
                  <a:srgbClr val="0000FF"/>
                </a:solidFill>
                <a:latin typeface="Arial" pitchFamily="34" charset="0"/>
              </a:rPr>
              <a:t> translační fůze </a:t>
            </a:r>
            <a:r>
              <a:rPr kumimoji="1" lang="de-DE" altLang="cs-CZ" sz="1451" dirty="0">
                <a:latin typeface="Arial" pitchFamily="34" charset="0"/>
              </a:rPr>
              <a:t>kódující oblasti analyzovaného genu s reporterovým genem</a:t>
            </a:r>
            <a:endParaRPr kumimoji="1" lang="cs-CZ" altLang="cs-CZ" sz="1451" dirty="0">
              <a:latin typeface="Arial" pitchFamily="34" charset="0"/>
            </a:endParaRPr>
          </a:p>
          <a:p>
            <a:pPr lvl="2" algn="just" eaLnBrk="1" hangingPunct="1">
              <a:spcAft>
                <a:spcPts val="544"/>
              </a:spcAft>
              <a:buFont typeface="Wingdings" pitchFamily="2" charset="2"/>
              <a:buChar char="§"/>
              <a:defRPr/>
            </a:pPr>
            <a:r>
              <a:rPr kumimoji="1" lang="cs-CZ" altLang="cs-CZ" sz="1451" dirty="0">
                <a:latin typeface="Arial" pitchFamily="34" charset="0"/>
              </a:rPr>
              <a:t>Využití dostupných dat ve </a:t>
            </a:r>
            <a:r>
              <a:rPr kumimoji="1" lang="cs-CZ" altLang="cs-CZ" sz="1451" dirty="0">
                <a:solidFill>
                  <a:srgbClr val="0000FF"/>
                </a:solidFill>
                <a:latin typeface="Arial" pitchFamily="34" charset="0"/>
              </a:rPr>
              <a:t>veřejných databázích</a:t>
            </a:r>
            <a:endParaRPr kumimoji="1" lang="en-US" altLang="cs-CZ" sz="1451" dirty="0">
              <a:solidFill>
                <a:srgbClr val="0000FF"/>
              </a:solidFill>
              <a:latin typeface="Arial" pitchFamily="34" charset="0"/>
            </a:endParaRPr>
          </a:p>
          <a:p>
            <a:pPr marL="456436" lvl="2" indent="0" algn="just" eaLnBrk="1" hangingPunct="1">
              <a:spcAft>
                <a:spcPts val="544"/>
              </a:spcAft>
              <a:defRPr/>
            </a:pPr>
            <a:endParaRPr kumimoji="1" lang="de-DE" altLang="cs-CZ" sz="1814" dirty="0">
              <a:solidFill>
                <a:schemeClr val="tx2"/>
              </a:solidFill>
              <a:latin typeface="Arial" pitchFamily="34" charset="0"/>
            </a:endParaRPr>
          </a:p>
          <a:p>
            <a:pPr marL="799123" lvl="2" algn="just" eaLnBrk="1" hangingPunct="1">
              <a:spcAft>
                <a:spcPts val="544"/>
              </a:spcAft>
              <a:buFont typeface="Wingdings" pitchFamily="2" charset="2"/>
              <a:buChar char="§"/>
              <a:defRPr/>
            </a:pPr>
            <a:endParaRPr kumimoji="1" lang="de-DE" altLang="cs-CZ" sz="1814" dirty="0">
              <a:solidFill>
                <a:schemeClr val="tx2"/>
              </a:solidFill>
              <a:latin typeface="Arial" pitchFamily="34" charset="0"/>
            </a:endParaRPr>
          </a:p>
          <a:p>
            <a:pPr algn="just" eaLnBrk="1" hangingPunct="1">
              <a:buFont typeface="Wingdings" pitchFamily="2" charset="2"/>
              <a:buChar char="§"/>
              <a:defRPr/>
            </a:pPr>
            <a:endParaRPr kumimoji="1" lang="en-US" altLang="cs-CZ" sz="1451" dirty="0">
              <a:solidFill>
                <a:srgbClr val="0000FF"/>
              </a:solidFill>
              <a:latin typeface="Arial" pitchFamily="34" charset="0"/>
            </a:endParaRPr>
          </a:p>
          <a:p>
            <a:pPr algn="just" eaLnBrk="1" hangingPunct="1">
              <a:buFont typeface="Wingdings" pitchFamily="2" charset="2"/>
              <a:buChar char="§"/>
              <a:defRPr/>
            </a:pPr>
            <a:endParaRPr kumimoji="1" lang="cs-CZ" altLang="cs-CZ" sz="1451" dirty="0">
              <a:solidFill>
                <a:srgbClr val="0000FF"/>
              </a:solidFill>
              <a:latin typeface="Arial" pitchFamily="34" charset="0"/>
            </a:endParaRPr>
          </a:p>
          <a:p>
            <a:pPr lvl="2" algn="just" eaLnBrk="1" hangingPunct="1">
              <a:buFont typeface="Wingdings" pitchFamily="2" charset="2"/>
              <a:buChar char="§"/>
              <a:defRPr/>
            </a:pPr>
            <a:endParaRPr kumimoji="1" lang="en-US" altLang="cs-CZ" sz="1451" dirty="0">
              <a:solidFill>
                <a:srgbClr val="0000FF"/>
              </a:solidFill>
              <a:latin typeface="Arial" pitchFamily="34" charset="0"/>
            </a:endParaRPr>
          </a:p>
          <a:p>
            <a:pPr lvl="1" algn="just" eaLnBrk="1" hangingPunct="1">
              <a:buFont typeface="Wingdings" pitchFamily="2" charset="2"/>
              <a:buChar char="§"/>
              <a:defRPr/>
            </a:pPr>
            <a:endParaRPr kumimoji="1" lang="en-US" altLang="cs-CZ" sz="1633" dirty="0">
              <a:solidFill>
                <a:schemeClr val="tx2"/>
              </a:solidFill>
              <a:latin typeface="Arial" pitchFamily="34" charset="0"/>
            </a:endParaRPr>
          </a:p>
        </p:txBody>
      </p:sp>
      <p:sp>
        <p:nvSpPr>
          <p:cNvPr id="16" name="Rectangle 2">
            <a:extLst>
              <a:ext uri="{FF2B5EF4-FFF2-40B4-BE49-F238E27FC236}">
                <a16:creationId xmlns:a16="http://schemas.microsoft.com/office/drawing/2014/main" id="{923F3F33-FCDF-4618-B8E6-72B3405FE301}"/>
              </a:ext>
            </a:extLst>
          </p:cNvPr>
          <p:cNvSpPr txBox="1">
            <a:spLocks noChangeArrowheads="1"/>
          </p:cNvSpPr>
          <p:nvPr/>
        </p:nvSpPr>
        <p:spPr>
          <a:xfrm>
            <a:off x="1523841" y="33118"/>
            <a:ext cx="7010624" cy="1527679"/>
          </a:xfrm>
          <a:prstGeom prst="rect">
            <a:avLst/>
          </a:prstGeom>
        </p:spPr>
        <p:txBody>
          <a:bodyPr anchor="ctr"/>
          <a:lstStyle/>
          <a:p>
            <a:pPr>
              <a:defRPr/>
            </a:pPr>
            <a:r>
              <a:rPr lang="cs-CZ" sz="4807" kern="0" dirty="0">
                <a:solidFill>
                  <a:srgbClr val="0000FF"/>
                </a:solidFill>
                <a:latin typeface="+mj-lt"/>
                <a:ea typeface="+mj-ea"/>
                <a:cs typeface="+mj-cs"/>
              </a:rPr>
              <a:t>Osnova</a:t>
            </a:r>
            <a:endParaRPr lang="en-US" sz="4807" kern="0" dirty="0">
              <a:solidFill>
                <a:srgbClr val="0000FF"/>
              </a:solidFill>
              <a:latin typeface="+mj-lt"/>
              <a:ea typeface="+mj-ea"/>
              <a:cs typeface="+mj-cs"/>
            </a:endParaRPr>
          </a:p>
        </p:txBody>
      </p:sp>
      <p:sp>
        <p:nvSpPr>
          <p:cNvPr id="5" name="Rectangle 4">
            <a:extLst>
              <a:ext uri="{FF2B5EF4-FFF2-40B4-BE49-F238E27FC236}">
                <a16:creationId xmlns:a16="http://schemas.microsoft.com/office/drawing/2014/main" id="{F891B047-CF5C-4521-A508-C14EA811D08A}"/>
              </a:ext>
            </a:extLst>
          </p:cNvPr>
          <p:cNvSpPr>
            <a:spLocks noChangeArrowheads="1"/>
          </p:cNvSpPr>
          <p:nvPr/>
        </p:nvSpPr>
        <p:spPr bwMode="auto">
          <a:xfrm>
            <a:off x="1523841" y="1403854"/>
            <a:ext cx="7359068" cy="1802691"/>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cs-CZ" altLang="cs-CZ" sz="1633" b="1"/>
          </a:p>
        </p:txBody>
      </p:sp>
    </p:spTree>
    <p:extLst>
      <p:ext uri="{BB962C8B-B14F-4D97-AF65-F5344CB8AC3E}">
        <p14:creationId xmlns:p14="http://schemas.microsoft.com/office/powerpoint/2010/main" val="1623685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4" end="4"/>
                                            </p:txEl>
                                          </p:spTgt>
                                        </p:tgtEl>
                                        <p:attrNameLst>
                                          <p:attrName>style.visibility</p:attrName>
                                        </p:attrNameLst>
                                      </p:cBhvr>
                                      <p:to>
                                        <p:strVal val="visible"/>
                                      </p:to>
                                    </p:set>
                                    <p:animEffect transition="in" filter="wipe(left)">
                                      <p:cBhvr>
                                        <p:cTn id="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Genevestigator_AHP1_anat.jpg">
            <a:extLst>
              <a:ext uri="{FF2B5EF4-FFF2-40B4-BE49-F238E27FC236}">
                <a16:creationId xmlns:a16="http://schemas.microsoft.com/office/drawing/2014/main" id="{A69B1F3F-A733-45E3-8418-642433F0F8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939" y="1805571"/>
            <a:ext cx="4283551" cy="418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descr="Genevestigator_AHP2_anat.jpg">
            <a:extLst>
              <a:ext uri="{FF2B5EF4-FFF2-40B4-BE49-F238E27FC236}">
                <a16:creationId xmlns:a16="http://schemas.microsoft.com/office/drawing/2014/main" id="{3AC1DAEE-1C48-4761-875B-AA5A910DAF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5531" y="1805571"/>
            <a:ext cx="4276351" cy="417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427E51E1-800A-4569-8DB4-58F7F410E0CF}"/>
              </a:ext>
            </a:extLst>
          </p:cNvPr>
          <p:cNvSpPr txBox="1">
            <a:spLocks noChangeArrowheads="1"/>
          </p:cNvSpPr>
          <p:nvPr/>
        </p:nvSpPr>
        <p:spPr>
          <a:xfrm>
            <a:off x="1523841" y="71993"/>
            <a:ext cx="7010624" cy="1527680"/>
          </a:xfrm>
          <a:prstGeom prst="rect">
            <a:avLst/>
          </a:prstGeom>
        </p:spPr>
        <p:txBody>
          <a:bodyPr anchor="ctr"/>
          <a:lstStyle/>
          <a:p>
            <a:pPr>
              <a:defRPr/>
            </a:pPr>
            <a:r>
              <a:rPr lang="cs-CZ" sz="4807" kern="0" dirty="0">
                <a:solidFill>
                  <a:srgbClr val="0000FF"/>
                </a:solidFill>
                <a:latin typeface="+mj-lt"/>
                <a:ea typeface="+mj-ea"/>
                <a:cs typeface="+mj-cs"/>
              </a:rPr>
              <a:t>Databáze</a:t>
            </a:r>
            <a:endParaRPr lang="en-US" sz="4807" kern="0" dirty="0">
              <a:solidFill>
                <a:srgbClr val="0000FF"/>
              </a:solidFill>
              <a:latin typeface="+mj-lt"/>
              <a:ea typeface="+mj-ea"/>
              <a:cs typeface="+mj-cs"/>
            </a:endParaRPr>
          </a:p>
        </p:txBody>
      </p:sp>
      <p:sp>
        <p:nvSpPr>
          <p:cNvPr id="2" name="Rectangle 6">
            <a:extLst>
              <a:ext uri="{FF2B5EF4-FFF2-40B4-BE49-F238E27FC236}">
                <a16:creationId xmlns:a16="http://schemas.microsoft.com/office/drawing/2014/main" id="{1AABA57A-87CF-46E1-923C-E5A5E786E517}"/>
              </a:ext>
            </a:extLst>
          </p:cNvPr>
          <p:cNvSpPr>
            <a:spLocks noChangeArrowheads="1"/>
          </p:cNvSpPr>
          <p:nvPr/>
        </p:nvSpPr>
        <p:spPr bwMode="auto">
          <a:xfrm>
            <a:off x="1220033" y="1219553"/>
            <a:ext cx="7314432" cy="45643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b="1" dirty="0">
                <a:solidFill>
                  <a:srgbClr val="0000FF"/>
                </a:solidFill>
                <a:latin typeface="+mj-lt"/>
                <a:cs typeface="Arial" charset="0"/>
              </a:rPr>
              <a:t>Analýza exprese pomocí </a:t>
            </a:r>
            <a:r>
              <a:rPr kumimoji="1" lang="cs-CZ" sz="1814" b="1" dirty="0" err="1">
                <a:solidFill>
                  <a:srgbClr val="0000FF"/>
                </a:solidFill>
                <a:latin typeface="+mj-lt"/>
                <a:cs typeface="Arial" charset="0"/>
              </a:rPr>
              <a:t>Genevestigator</a:t>
            </a:r>
            <a:r>
              <a:rPr kumimoji="1" lang="cs-CZ" sz="1814" b="1" dirty="0">
                <a:solidFill>
                  <a:srgbClr val="0000FF"/>
                </a:solidFill>
                <a:latin typeface="+mj-lt"/>
                <a:cs typeface="Arial" charset="0"/>
              </a:rPr>
              <a:t> </a:t>
            </a:r>
            <a:r>
              <a:rPr kumimoji="1" lang="cs-CZ" sz="1814" dirty="0">
                <a:latin typeface="+mj-lt"/>
                <a:cs typeface="Arial" charset="0"/>
              </a:rPr>
              <a:t>(</a:t>
            </a:r>
            <a:r>
              <a:rPr kumimoji="1" lang="cs-CZ" sz="1814" b="1" i="1" dirty="0">
                <a:solidFill>
                  <a:srgbClr val="FF0000"/>
                </a:solidFill>
                <a:latin typeface="+mj-lt"/>
                <a:cs typeface="Arial" charset="0"/>
              </a:rPr>
              <a:t>AHP1</a:t>
            </a:r>
            <a:r>
              <a:rPr kumimoji="1" lang="cs-CZ" sz="1814" dirty="0">
                <a:latin typeface="+mj-lt"/>
                <a:cs typeface="Arial" charset="0"/>
              </a:rPr>
              <a:t> a </a:t>
            </a:r>
            <a:r>
              <a:rPr kumimoji="1" lang="cs-CZ" sz="1814" b="1" i="1" dirty="0">
                <a:solidFill>
                  <a:srgbClr val="0000FF"/>
                </a:solidFill>
                <a:latin typeface="+mj-lt"/>
                <a:cs typeface="Arial" charset="0"/>
              </a:rPr>
              <a:t>AHP2</a:t>
            </a:r>
            <a:r>
              <a:rPr kumimoji="1" lang="cs-CZ" sz="1814" dirty="0">
                <a:latin typeface="+mj-lt"/>
                <a:cs typeface="Arial" charset="0"/>
              </a:rPr>
              <a:t>, </a:t>
            </a:r>
            <a:r>
              <a:rPr kumimoji="1" lang="cs-CZ" sz="1814" i="1" dirty="0" err="1">
                <a:latin typeface="+mj-lt"/>
                <a:cs typeface="Arial" charset="0"/>
              </a:rPr>
              <a:t>Arabidopsis</a:t>
            </a:r>
            <a:r>
              <a:rPr kumimoji="1" lang="cs-CZ" sz="1814" dirty="0">
                <a:latin typeface="+mj-lt"/>
                <a:cs typeface="Arial" charset="0"/>
              </a:rPr>
              <a:t>, </a:t>
            </a:r>
            <a:r>
              <a:rPr kumimoji="1" lang="cs-CZ" sz="1814" dirty="0" err="1">
                <a:latin typeface="+mj-lt"/>
                <a:cs typeface="Arial" charset="0"/>
              </a:rPr>
              <a:t>Affymetrix</a:t>
            </a:r>
            <a:r>
              <a:rPr kumimoji="1" lang="cs-CZ" sz="1814" dirty="0">
                <a:latin typeface="+mj-lt"/>
                <a:cs typeface="Arial" charset="0"/>
              </a:rPr>
              <a:t> ATH 22K </a:t>
            </a:r>
            <a:r>
              <a:rPr kumimoji="1" lang="cs-CZ" sz="1814" dirty="0" err="1">
                <a:latin typeface="+mj-lt"/>
                <a:cs typeface="Arial" charset="0"/>
              </a:rPr>
              <a:t>Array</a:t>
            </a:r>
            <a:r>
              <a:rPr kumimoji="1" lang="cs-CZ" sz="1814" dirty="0">
                <a:latin typeface="+mj-lt"/>
                <a:cs typeface="Arial" charset="0"/>
              </a:rPr>
              <a:t>)</a:t>
            </a:r>
            <a:endParaRPr kumimoji="1" lang="en-GB" sz="1814" dirty="0">
              <a:latin typeface="+mj-lt"/>
              <a:cs typeface="Arial" charset="0"/>
            </a:endParaRPr>
          </a:p>
        </p:txBody>
      </p:sp>
      <p:sp>
        <p:nvSpPr>
          <p:cNvPr id="12" name="Freeform 4">
            <a:extLst>
              <a:ext uri="{FF2B5EF4-FFF2-40B4-BE49-F238E27FC236}">
                <a16:creationId xmlns:a16="http://schemas.microsoft.com/office/drawing/2014/main" id="{F2D1C8D9-EE11-4598-9183-6BBE210A00F9}"/>
              </a:ext>
            </a:extLst>
          </p:cNvPr>
          <p:cNvSpPr>
            <a:spLocks/>
          </p:cNvSpPr>
          <p:nvPr/>
        </p:nvSpPr>
        <p:spPr bwMode="auto">
          <a:xfrm>
            <a:off x="838473" y="1372177"/>
            <a:ext cx="46075" cy="685368"/>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latin typeface="+mj-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1000"/>
                                        <p:tgtEl>
                                          <p:spTgt spid="4"/>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BE7A0C15-43FE-4FC6-88D4-29E6127597FD}"/>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sp>
        <p:nvSpPr>
          <p:cNvPr id="2" name="Rectangle 6">
            <a:extLst>
              <a:ext uri="{FF2B5EF4-FFF2-40B4-BE49-F238E27FC236}">
                <a16:creationId xmlns:a16="http://schemas.microsoft.com/office/drawing/2014/main" id="{02BA359B-BAB2-44DE-97A6-0FFCFD6889E6}"/>
              </a:ext>
            </a:extLst>
          </p:cNvPr>
          <p:cNvSpPr>
            <a:spLocks noChangeArrowheads="1"/>
          </p:cNvSpPr>
          <p:nvPr/>
        </p:nvSpPr>
        <p:spPr bwMode="auto">
          <a:xfrm>
            <a:off x="1220033" y="1219553"/>
            <a:ext cx="7314432" cy="45643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b="1" dirty="0">
                <a:solidFill>
                  <a:srgbClr val="0000FF"/>
                </a:solidFill>
                <a:latin typeface="+mj-lt"/>
                <a:cs typeface="Arial" charset="0"/>
              </a:rPr>
              <a:t>Analýza exprese pomocí </a:t>
            </a:r>
            <a:r>
              <a:rPr kumimoji="1" lang="cs-CZ" sz="1814" b="1" dirty="0" err="1">
                <a:solidFill>
                  <a:srgbClr val="0000FF"/>
                </a:solidFill>
                <a:latin typeface="+mj-lt"/>
                <a:cs typeface="Arial" charset="0"/>
              </a:rPr>
              <a:t>Genevestigator</a:t>
            </a:r>
            <a:r>
              <a:rPr kumimoji="1" lang="cs-CZ" sz="1814" b="1" dirty="0">
                <a:solidFill>
                  <a:srgbClr val="0000FF"/>
                </a:solidFill>
                <a:latin typeface="+mj-lt"/>
                <a:cs typeface="Arial" charset="0"/>
              </a:rPr>
              <a:t> </a:t>
            </a:r>
            <a:r>
              <a:rPr kumimoji="1" lang="cs-CZ" sz="1814" dirty="0">
                <a:latin typeface="+mj-lt"/>
                <a:cs typeface="Arial" charset="0"/>
              </a:rPr>
              <a:t>(</a:t>
            </a:r>
            <a:r>
              <a:rPr kumimoji="1" lang="cs-CZ" sz="1814" b="1" i="1" dirty="0">
                <a:solidFill>
                  <a:srgbClr val="FF0000"/>
                </a:solidFill>
                <a:latin typeface="+mj-lt"/>
                <a:cs typeface="Arial" charset="0"/>
              </a:rPr>
              <a:t>AHP1</a:t>
            </a:r>
            <a:r>
              <a:rPr kumimoji="1" lang="cs-CZ" sz="1814" dirty="0">
                <a:latin typeface="+mj-lt"/>
                <a:cs typeface="Arial" charset="0"/>
              </a:rPr>
              <a:t> a </a:t>
            </a:r>
            <a:r>
              <a:rPr kumimoji="1" lang="cs-CZ" sz="1814" b="1" i="1" dirty="0">
                <a:solidFill>
                  <a:srgbClr val="0000FF"/>
                </a:solidFill>
                <a:latin typeface="+mj-lt"/>
                <a:cs typeface="Arial" charset="0"/>
              </a:rPr>
              <a:t>AHP2</a:t>
            </a:r>
            <a:r>
              <a:rPr kumimoji="1" lang="cs-CZ" sz="1814" dirty="0">
                <a:latin typeface="+mj-lt"/>
                <a:cs typeface="Arial" charset="0"/>
              </a:rPr>
              <a:t>, </a:t>
            </a:r>
            <a:r>
              <a:rPr kumimoji="1" lang="cs-CZ" sz="1814" i="1" dirty="0" err="1">
                <a:latin typeface="+mj-lt"/>
                <a:cs typeface="Arial" charset="0"/>
              </a:rPr>
              <a:t>Arabidopsis</a:t>
            </a:r>
            <a:r>
              <a:rPr kumimoji="1" lang="cs-CZ" sz="1814" dirty="0">
                <a:latin typeface="+mj-lt"/>
                <a:cs typeface="Arial" charset="0"/>
              </a:rPr>
              <a:t>, </a:t>
            </a:r>
            <a:r>
              <a:rPr kumimoji="1" lang="cs-CZ" sz="1814" dirty="0" err="1">
                <a:latin typeface="+mj-lt"/>
                <a:cs typeface="Arial" charset="0"/>
              </a:rPr>
              <a:t>Affymetrix</a:t>
            </a:r>
            <a:r>
              <a:rPr kumimoji="1" lang="cs-CZ" sz="1814" dirty="0">
                <a:latin typeface="+mj-lt"/>
                <a:cs typeface="Arial" charset="0"/>
              </a:rPr>
              <a:t> ATH 22K </a:t>
            </a:r>
            <a:r>
              <a:rPr kumimoji="1" lang="cs-CZ" sz="1814" dirty="0" err="1">
                <a:latin typeface="+mj-lt"/>
                <a:cs typeface="Arial" charset="0"/>
              </a:rPr>
              <a:t>Array</a:t>
            </a:r>
            <a:r>
              <a:rPr kumimoji="1" lang="cs-CZ" sz="1814" dirty="0">
                <a:latin typeface="+mj-lt"/>
                <a:cs typeface="Arial" charset="0"/>
              </a:rPr>
              <a:t>)</a:t>
            </a:r>
            <a:endParaRPr kumimoji="1" lang="en-GB" sz="1814" dirty="0">
              <a:latin typeface="+mj-lt"/>
              <a:cs typeface="Arial" charset="0"/>
            </a:endParaRPr>
          </a:p>
        </p:txBody>
      </p:sp>
      <p:pic>
        <p:nvPicPr>
          <p:cNvPr id="8" name="Obrázek 7" descr="Genevestigator_AHP1_dev.jpg">
            <a:extLst>
              <a:ext uri="{FF2B5EF4-FFF2-40B4-BE49-F238E27FC236}">
                <a16:creationId xmlns:a16="http://schemas.microsoft.com/office/drawing/2014/main" id="{5402D286-3217-4209-961B-C0D3C697A5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7864" y="1961075"/>
            <a:ext cx="2820664" cy="4667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descr="Genevestigator_AHP2_dev.jpg">
            <a:extLst>
              <a:ext uri="{FF2B5EF4-FFF2-40B4-BE49-F238E27FC236}">
                <a16:creationId xmlns:a16="http://schemas.microsoft.com/office/drawing/2014/main" id="{006326B9-EC65-4340-B4BF-8E7F8C51CAC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0896" y="1961075"/>
            <a:ext cx="2819224" cy="466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4">
            <a:extLst>
              <a:ext uri="{FF2B5EF4-FFF2-40B4-BE49-F238E27FC236}">
                <a16:creationId xmlns:a16="http://schemas.microsoft.com/office/drawing/2014/main" id="{06418578-AAC0-4905-84AE-F38A548F2F37}"/>
              </a:ext>
            </a:extLst>
          </p:cNvPr>
          <p:cNvSpPr>
            <a:spLocks/>
          </p:cNvSpPr>
          <p:nvPr/>
        </p:nvSpPr>
        <p:spPr bwMode="auto">
          <a:xfrm>
            <a:off x="838473" y="1372177"/>
            <a:ext cx="46075" cy="685368"/>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latin typeface="+mj-lt"/>
              <a:cs typeface="Arial" charset="0"/>
            </a:endParaRPr>
          </a:p>
        </p:txBody>
      </p:sp>
      <p:sp>
        <p:nvSpPr>
          <p:cNvPr id="10" name="Rectangle 2">
            <a:extLst>
              <a:ext uri="{FF2B5EF4-FFF2-40B4-BE49-F238E27FC236}">
                <a16:creationId xmlns:a16="http://schemas.microsoft.com/office/drawing/2014/main" id="{76B6429F-8D75-46B2-BEFF-198260CD0AD2}"/>
              </a:ext>
            </a:extLst>
          </p:cNvPr>
          <p:cNvSpPr txBox="1">
            <a:spLocks noChangeArrowheads="1"/>
          </p:cNvSpPr>
          <p:nvPr/>
        </p:nvSpPr>
        <p:spPr>
          <a:xfrm>
            <a:off x="1523841" y="71993"/>
            <a:ext cx="7010624" cy="1527680"/>
          </a:xfrm>
          <a:prstGeom prst="rect">
            <a:avLst/>
          </a:prstGeom>
        </p:spPr>
        <p:txBody>
          <a:bodyPr anchor="ctr"/>
          <a:lstStyle/>
          <a:p>
            <a:pPr>
              <a:defRPr/>
            </a:pPr>
            <a:r>
              <a:rPr lang="cs-CZ" sz="4807" kern="0" dirty="0">
                <a:solidFill>
                  <a:srgbClr val="0000FF"/>
                </a:solidFill>
                <a:latin typeface="+mj-lt"/>
                <a:ea typeface="+mj-ea"/>
                <a:cs typeface="+mj-cs"/>
              </a:rPr>
              <a:t>Databáze</a:t>
            </a:r>
            <a:endParaRPr lang="en-US" sz="4807"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2FADD59A-C8CA-4610-B064-C474AA211923}"/>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sp>
        <p:nvSpPr>
          <p:cNvPr id="13" name="Rectangle 2">
            <a:extLst>
              <a:ext uri="{FF2B5EF4-FFF2-40B4-BE49-F238E27FC236}">
                <a16:creationId xmlns:a16="http://schemas.microsoft.com/office/drawing/2014/main" id="{AF4FA1C8-556C-4D65-9C3A-2A442EF3CBC7}"/>
              </a:ext>
            </a:extLst>
          </p:cNvPr>
          <p:cNvSpPr txBox="1">
            <a:spLocks noChangeArrowheads="1"/>
          </p:cNvSpPr>
          <p:nvPr/>
        </p:nvSpPr>
        <p:spPr>
          <a:xfrm>
            <a:off x="1523841" y="7200"/>
            <a:ext cx="7010624" cy="1527679"/>
          </a:xfrm>
          <a:prstGeom prst="rect">
            <a:avLst/>
          </a:prstGeom>
        </p:spPr>
        <p:txBody>
          <a:bodyPr anchor="ctr"/>
          <a:lstStyle/>
          <a:p>
            <a:pPr>
              <a:defRPr/>
            </a:pPr>
            <a:r>
              <a:rPr lang="en-US" sz="4807" kern="0" dirty="0" err="1">
                <a:solidFill>
                  <a:srgbClr val="0000FF"/>
                </a:solidFill>
                <a:latin typeface="Arial"/>
                <a:cs typeface="Arial"/>
              </a:rPr>
              <a:t>Databáze</a:t>
            </a:r>
            <a:endParaRPr lang="en-US" sz="4807" kern="0" dirty="0">
              <a:solidFill>
                <a:srgbClr val="0000FF"/>
              </a:solidFill>
              <a:latin typeface="Arial"/>
              <a:cs typeface="Arial"/>
            </a:endParaRPr>
          </a:p>
        </p:txBody>
      </p:sp>
      <p:sp>
        <p:nvSpPr>
          <p:cNvPr id="33796" name="Rectangle 6">
            <a:extLst>
              <a:ext uri="{FF2B5EF4-FFF2-40B4-BE49-F238E27FC236}">
                <a16:creationId xmlns:a16="http://schemas.microsoft.com/office/drawing/2014/main" id="{59E6EC4C-7636-4D9C-B206-6D4B3F991C86}"/>
              </a:ext>
            </a:extLst>
          </p:cNvPr>
          <p:cNvSpPr>
            <a:spLocks noChangeArrowheads="1"/>
          </p:cNvSpPr>
          <p:nvPr/>
        </p:nvSpPr>
        <p:spPr bwMode="auto">
          <a:xfrm>
            <a:off x="1220033" y="1219553"/>
            <a:ext cx="7314432"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lvl1pPr marL="503238" indent="-503238">
              <a:defRPr sz="2600">
                <a:solidFill>
                  <a:schemeClr val="tx1"/>
                </a:solidFill>
                <a:latin typeface="Times" panose="02020603050405020304" pitchFamily="18" charset="0"/>
                <a:cs typeface="Arial" panose="020B0604020202020204" pitchFamily="34" charset="0"/>
              </a:defRPr>
            </a:lvl1pPr>
            <a:lvl2pPr>
              <a:defRPr sz="2600">
                <a:solidFill>
                  <a:schemeClr val="tx1"/>
                </a:solidFill>
                <a:latin typeface="Times" panose="02020603050405020304" pitchFamily="18" charset="0"/>
                <a:cs typeface="Arial" panose="020B0604020202020204" pitchFamily="34" charset="0"/>
              </a:defRPr>
            </a:lvl2pPr>
            <a:lvl3pPr>
              <a:defRPr sz="2600">
                <a:solidFill>
                  <a:schemeClr val="tx1"/>
                </a:solidFill>
                <a:latin typeface="Times" panose="02020603050405020304" pitchFamily="18" charset="0"/>
                <a:cs typeface="Arial" panose="020B0604020202020204" pitchFamily="34" charset="0"/>
              </a:defRPr>
            </a:lvl3pPr>
            <a:lvl4pPr>
              <a:defRPr sz="2600">
                <a:solidFill>
                  <a:schemeClr val="tx1"/>
                </a:solidFill>
                <a:latin typeface="Times" panose="02020603050405020304" pitchFamily="18" charset="0"/>
                <a:cs typeface="Arial" panose="020B0604020202020204" pitchFamily="34" charset="0"/>
              </a:defRPr>
            </a:lvl4pPr>
            <a:lvl5pPr>
              <a:defRPr sz="2600">
                <a:solidFill>
                  <a:schemeClr val="tx1"/>
                </a:solidFill>
                <a:latin typeface="Times" panose="02020603050405020304" pitchFamily="18" charset="0"/>
                <a:cs typeface="Arial" panose="020B0604020202020204" pitchFamily="34" charset="0"/>
              </a:defRPr>
            </a:lvl5pPr>
            <a:lvl6pPr marL="24717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289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3861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433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33334D"/>
              </a:buClr>
              <a:buFont typeface="Arial" panose="020B0604020202020204" pitchFamily="34" charset="0"/>
              <a:buChar char="□"/>
            </a:pPr>
            <a:r>
              <a:rPr kumimoji="1" lang="cs-CZ" altLang="cs-CZ" sz="1814" b="1" dirty="0">
                <a:solidFill>
                  <a:srgbClr val="0000FF"/>
                </a:solidFill>
                <a:latin typeface="Arial" panose="020B0604020202020204" pitchFamily="34" charset="0"/>
              </a:rPr>
              <a:t>Analýza exprese pomocí </a:t>
            </a:r>
            <a:r>
              <a:rPr kumimoji="1" lang="en-US" altLang="cs-CZ" sz="1814" b="1" dirty="0" err="1">
                <a:solidFill>
                  <a:srgbClr val="0000FF"/>
                </a:solidFill>
                <a:latin typeface="Arial" panose="020B0604020202020204" pitchFamily="34" charset="0"/>
                <a:hlinkClick r:id="rId3"/>
              </a:rPr>
              <a:t>ePlant</a:t>
            </a:r>
            <a:endParaRPr kumimoji="1" lang="en-GB" altLang="cs-CZ" sz="1814" dirty="0">
              <a:solidFill>
                <a:srgbClr val="336666"/>
              </a:solidFill>
              <a:latin typeface="Arial" panose="020B0604020202020204" pitchFamily="34" charset="0"/>
            </a:endParaRPr>
          </a:p>
        </p:txBody>
      </p:sp>
      <p:sp>
        <p:nvSpPr>
          <p:cNvPr id="12" name="Freeform 4">
            <a:extLst>
              <a:ext uri="{FF2B5EF4-FFF2-40B4-BE49-F238E27FC236}">
                <a16:creationId xmlns:a16="http://schemas.microsoft.com/office/drawing/2014/main" id="{BDD256D9-56C5-4FCC-BC5D-57441848E75A}"/>
              </a:ext>
            </a:extLst>
          </p:cNvPr>
          <p:cNvSpPr>
            <a:spLocks/>
          </p:cNvSpPr>
          <p:nvPr/>
        </p:nvSpPr>
        <p:spPr bwMode="auto">
          <a:xfrm>
            <a:off x="838473" y="1372177"/>
            <a:ext cx="46075" cy="685368"/>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latin typeface="+mj-lt"/>
              <a:cs typeface="Arial" charset="0"/>
            </a:endParaRPr>
          </a:p>
        </p:txBody>
      </p:sp>
      <p:pic>
        <p:nvPicPr>
          <p:cNvPr id="33798" name="Obrázek 1">
            <a:extLst>
              <a:ext uri="{FF2B5EF4-FFF2-40B4-BE49-F238E27FC236}">
                <a16:creationId xmlns:a16="http://schemas.microsoft.com/office/drawing/2014/main" id="{5D6A520C-C73B-430C-9E7A-47EA55F8F10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7389" y="1861725"/>
            <a:ext cx="7487214" cy="477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A94BF961-EBF5-4C31-BC78-56ADD81FCAFA}"/>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sp>
        <p:nvSpPr>
          <p:cNvPr id="13" name="Rectangle 2">
            <a:extLst>
              <a:ext uri="{FF2B5EF4-FFF2-40B4-BE49-F238E27FC236}">
                <a16:creationId xmlns:a16="http://schemas.microsoft.com/office/drawing/2014/main" id="{A8CEA53C-A179-4B31-BCC6-FF728C73A6AD}"/>
              </a:ext>
            </a:extLst>
          </p:cNvPr>
          <p:cNvSpPr txBox="1">
            <a:spLocks noChangeArrowheads="1"/>
          </p:cNvSpPr>
          <p:nvPr/>
        </p:nvSpPr>
        <p:spPr>
          <a:xfrm>
            <a:off x="1523841" y="7200"/>
            <a:ext cx="7010624" cy="1527679"/>
          </a:xfrm>
          <a:prstGeom prst="rect">
            <a:avLst/>
          </a:prstGeom>
        </p:spPr>
        <p:txBody>
          <a:bodyPr anchor="ctr"/>
          <a:lstStyle/>
          <a:p>
            <a:pPr>
              <a:defRPr/>
            </a:pPr>
            <a:r>
              <a:rPr lang="en-US" sz="4807" kern="0" dirty="0" err="1">
                <a:solidFill>
                  <a:srgbClr val="0000FF"/>
                </a:solidFill>
                <a:latin typeface="Arial"/>
                <a:cs typeface="Arial"/>
              </a:rPr>
              <a:t>Databáze</a:t>
            </a:r>
            <a:endParaRPr lang="en-US" sz="4807" kern="0" dirty="0">
              <a:solidFill>
                <a:srgbClr val="0000FF"/>
              </a:solidFill>
              <a:latin typeface="Arial"/>
              <a:cs typeface="Arial"/>
            </a:endParaRPr>
          </a:p>
        </p:txBody>
      </p:sp>
      <p:sp>
        <p:nvSpPr>
          <p:cNvPr id="35844" name="Rectangle 6">
            <a:extLst>
              <a:ext uri="{FF2B5EF4-FFF2-40B4-BE49-F238E27FC236}">
                <a16:creationId xmlns:a16="http://schemas.microsoft.com/office/drawing/2014/main" id="{D884ED93-2EB6-4447-B4E4-3771B4BBE748}"/>
              </a:ext>
            </a:extLst>
          </p:cNvPr>
          <p:cNvSpPr>
            <a:spLocks noChangeArrowheads="1"/>
          </p:cNvSpPr>
          <p:nvPr/>
        </p:nvSpPr>
        <p:spPr bwMode="auto">
          <a:xfrm>
            <a:off x="1220033" y="1219553"/>
            <a:ext cx="7314432"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lvl1pPr marL="503238" indent="-503238">
              <a:defRPr sz="2600">
                <a:solidFill>
                  <a:schemeClr val="tx1"/>
                </a:solidFill>
                <a:latin typeface="Times" panose="02020603050405020304" pitchFamily="18" charset="0"/>
                <a:cs typeface="Arial" panose="020B0604020202020204" pitchFamily="34" charset="0"/>
              </a:defRPr>
            </a:lvl1pPr>
            <a:lvl2pPr>
              <a:defRPr sz="2600">
                <a:solidFill>
                  <a:schemeClr val="tx1"/>
                </a:solidFill>
                <a:latin typeface="Times" panose="02020603050405020304" pitchFamily="18" charset="0"/>
                <a:cs typeface="Arial" panose="020B0604020202020204" pitchFamily="34" charset="0"/>
              </a:defRPr>
            </a:lvl2pPr>
            <a:lvl3pPr>
              <a:defRPr sz="2600">
                <a:solidFill>
                  <a:schemeClr val="tx1"/>
                </a:solidFill>
                <a:latin typeface="Times" panose="02020603050405020304" pitchFamily="18" charset="0"/>
                <a:cs typeface="Arial" panose="020B0604020202020204" pitchFamily="34" charset="0"/>
              </a:defRPr>
            </a:lvl3pPr>
            <a:lvl4pPr>
              <a:defRPr sz="2600">
                <a:solidFill>
                  <a:schemeClr val="tx1"/>
                </a:solidFill>
                <a:latin typeface="Times" panose="02020603050405020304" pitchFamily="18" charset="0"/>
                <a:cs typeface="Arial" panose="020B0604020202020204" pitchFamily="34" charset="0"/>
              </a:defRPr>
            </a:lvl4pPr>
            <a:lvl5pPr>
              <a:defRPr sz="2600">
                <a:solidFill>
                  <a:schemeClr val="tx1"/>
                </a:solidFill>
                <a:latin typeface="Times" panose="02020603050405020304" pitchFamily="18" charset="0"/>
                <a:cs typeface="Arial" panose="020B0604020202020204" pitchFamily="34" charset="0"/>
              </a:defRPr>
            </a:lvl5pPr>
            <a:lvl6pPr marL="24717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289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3861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433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33334D"/>
              </a:buClr>
              <a:buFont typeface="Arial" panose="020B0604020202020204" pitchFamily="34" charset="0"/>
              <a:buChar char="□"/>
            </a:pPr>
            <a:r>
              <a:rPr kumimoji="1" lang="cs-CZ" altLang="cs-CZ" sz="1814" b="1">
                <a:solidFill>
                  <a:srgbClr val="0000FF"/>
                </a:solidFill>
                <a:latin typeface="Arial" panose="020B0604020202020204" pitchFamily="34" charset="0"/>
              </a:rPr>
              <a:t>Analýza exprese pomocí </a:t>
            </a:r>
            <a:r>
              <a:rPr kumimoji="1" lang="en-US" altLang="cs-CZ" sz="1814" b="1">
                <a:solidFill>
                  <a:srgbClr val="0000FF"/>
                </a:solidFill>
                <a:latin typeface="Arial" panose="020B0604020202020204" pitchFamily="34" charset="0"/>
              </a:rPr>
              <a:t>ePlant</a:t>
            </a:r>
            <a:endParaRPr kumimoji="1" lang="en-GB" altLang="cs-CZ" sz="1814">
              <a:solidFill>
                <a:srgbClr val="336666"/>
              </a:solidFill>
              <a:latin typeface="Arial" panose="020B0604020202020204" pitchFamily="34" charset="0"/>
            </a:endParaRPr>
          </a:p>
        </p:txBody>
      </p:sp>
      <p:sp>
        <p:nvSpPr>
          <p:cNvPr id="12" name="Freeform 4">
            <a:extLst>
              <a:ext uri="{FF2B5EF4-FFF2-40B4-BE49-F238E27FC236}">
                <a16:creationId xmlns:a16="http://schemas.microsoft.com/office/drawing/2014/main" id="{88B2B622-8546-46DA-9538-C59412FB4009}"/>
              </a:ext>
            </a:extLst>
          </p:cNvPr>
          <p:cNvSpPr>
            <a:spLocks/>
          </p:cNvSpPr>
          <p:nvPr/>
        </p:nvSpPr>
        <p:spPr bwMode="auto">
          <a:xfrm>
            <a:off x="838473" y="1372177"/>
            <a:ext cx="46075" cy="685368"/>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latin typeface="+mj-lt"/>
              <a:cs typeface="Arial" charset="0"/>
            </a:endParaRPr>
          </a:p>
        </p:txBody>
      </p:sp>
      <p:pic>
        <p:nvPicPr>
          <p:cNvPr id="35846" name="Obrázek 6">
            <a:extLst>
              <a:ext uri="{FF2B5EF4-FFF2-40B4-BE49-F238E27FC236}">
                <a16:creationId xmlns:a16="http://schemas.microsoft.com/office/drawing/2014/main" id="{ABA8D7ED-361B-4CB7-A1AA-E16EFB4B80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311" y="1655827"/>
            <a:ext cx="6513876" cy="484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E4F39D85-4C57-499E-8462-EAC118337A1B}"/>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sp>
        <p:nvSpPr>
          <p:cNvPr id="2" name="Rectangle 6">
            <a:extLst>
              <a:ext uri="{FF2B5EF4-FFF2-40B4-BE49-F238E27FC236}">
                <a16:creationId xmlns:a16="http://schemas.microsoft.com/office/drawing/2014/main" id="{6DDEC01B-F947-4B74-A1CB-33145CBFBF09}"/>
              </a:ext>
            </a:extLst>
          </p:cNvPr>
          <p:cNvSpPr>
            <a:spLocks noChangeArrowheads="1"/>
          </p:cNvSpPr>
          <p:nvPr/>
        </p:nvSpPr>
        <p:spPr bwMode="auto">
          <a:xfrm>
            <a:off x="1220033" y="1219553"/>
            <a:ext cx="7314432" cy="45643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b="1" dirty="0">
                <a:solidFill>
                  <a:srgbClr val="0000FF"/>
                </a:solidFill>
                <a:latin typeface="+mj-lt"/>
                <a:cs typeface="Arial" charset="0"/>
              </a:rPr>
              <a:t>Analýza exprese pomocí </a:t>
            </a:r>
            <a:r>
              <a:rPr kumimoji="1" lang="cs-CZ" sz="1814" b="1" dirty="0" err="1">
                <a:solidFill>
                  <a:srgbClr val="0000FF"/>
                </a:solidFill>
                <a:latin typeface="+mj-lt"/>
                <a:cs typeface="Arial" charset="0"/>
              </a:rPr>
              <a:t>Genevestigator</a:t>
            </a:r>
            <a:r>
              <a:rPr kumimoji="1" lang="cs-CZ" sz="1814" b="1" dirty="0">
                <a:solidFill>
                  <a:srgbClr val="0000FF"/>
                </a:solidFill>
                <a:latin typeface="+mj-lt"/>
                <a:cs typeface="Arial" charset="0"/>
              </a:rPr>
              <a:t> </a:t>
            </a:r>
            <a:r>
              <a:rPr kumimoji="1" lang="cs-CZ" sz="1814" dirty="0">
                <a:latin typeface="+mj-lt"/>
                <a:cs typeface="Arial" charset="0"/>
              </a:rPr>
              <a:t>(</a:t>
            </a:r>
            <a:r>
              <a:rPr kumimoji="1" lang="cs-CZ" sz="1814" b="1" i="1" dirty="0">
                <a:solidFill>
                  <a:srgbClr val="FF0000"/>
                </a:solidFill>
                <a:latin typeface="+mj-lt"/>
                <a:cs typeface="Arial" charset="0"/>
              </a:rPr>
              <a:t>AHP1</a:t>
            </a:r>
            <a:r>
              <a:rPr kumimoji="1" lang="cs-CZ" sz="1814" dirty="0">
                <a:latin typeface="+mj-lt"/>
                <a:cs typeface="Arial" charset="0"/>
              </a:rPr>
              <a:t> a </a:t>
            </a:r>
            <a:r>
              <a:rPr kumimoji="1" lang="cs-CZ" sz="1814" b="1" i="1" dirty="0">
                <a:solidFill>
                  <a:srgbClr val="0000FF"/>
                </a:solidFill>
                <a:latin typeface="+mj-lt"/>
                <a:cs typeface="Arial" charset="0"/>
              </a:rPr>
              <a:t>AHP2</a:t>
            </a:r>
            <a:r>
              <a:rPr kumimoji="1" lang="cs-CZ" sz="1814" dirty="0">
                <a:latin typeface="+mj-lt"/>
                <a:cs typeface="Arial" charset="0"/>
              </a:rPr>
              <a:t>, </a:t>
            </a:r>
            <a:r>
              <a:rPr kumimoji="1" lang="cs-CZ" sz="1814" i="1" dirty="0" err="1">
                <a:latin typeface="+mj-lt"/>
                <a:cs typeface="Arial" charset="0"/>
              </a:rPr>
              <a:t>Arabidopsis</a:t>
            </a:r>
            <a:r>
              <a:rPr kumimoji="1" lang="cs-CZ" sz="1814" dirty="0">
                <a:latin typeface="+mj-lt"/>
                <a:cs typeface="Arial" charset="0"/>
              </a:rPr>
              <a:t>, </a:t>
            </a:r>
            <a:r>
              <a:rPr kumimoji="1" lang="cs-CZ" sz="1814" dirty="0" err="1">
                <a:latin typeface="+mj-lt"/>
                <a:cs typeface="Arial" charset="0"/>
              </a:rPr>
              <a:t>Affymetrix</a:t>
            </a:r>
            <a:r>
              <a:rPr kumimoji="1" lang="cs-CZ" sz="1814" dirty="0">
                <a:latin typeface="+mj-lt"/>
                <a:cs typeface="Arial" charset="0"/>
              </a:rPr>
              <a:t> ATH 22K </a:t>
            </a:r>
            <a:r>
              <a:rPr kumimoji="1" lang="cs-CZ" sz="1814" dirty="0" err="1">
                <a:latin typeface="+mj-lt"/>
                <a:cs typeface="Arial" charset="0"/>
              </a:rPr>
              <a:t>Array</a:t>
            </a:r>
            <a:r>
              <a:rPr kumimoji="1" lang="cs-CZ" sz="1814" dirty="0">
                <a:latin typeface="+mj-lt"/>
                <a:cs typeface="Arial" charset="0"/>
              </a:rPr>
              <a:t>)</a:t>
            </a:r>
            <a:endParaRPr kumimoji="1" lang="en-GB" sz="1814" dirty="0">
              <a:latin typeface="+mj-lt"/>
              <a:cs typeface="Arial" charset="0"/>
            </a:endParaRPr>
          </a:p>
        </p:txBody>
      </p:sp>
      <p:pic>
        <p:nvPicPr>
          <p:cNvPr id="10" name="Obrázek 9" descr="Genevestigator_AHP1_stimulus.jpg">
            <a:extLst>
              <a:ext uri="{FF2B5EF4-FFF2-40B4-BE49-F238E27FC236}">
                <a16:creationId xmlns:a16="http://schemas.microsoft.com/office/drawing/2014/main" id="{AD2AC9FE-F590-437C-9B5D-7E9087F6FA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5103" y="1828608"/>
            <a:ext cx="1439849" cy="495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10" descr="Genevestigator_AHP2_stimulus.jpg">
            <a:extLst>
              <a:ext uri="{FF2B5EF4-FFF2-40B4-BE49-F238E27FC236}">
                <a16:creationId xmlns:a16="http://schemas.microsoft.com/office/drawing/2014/main" id="{773B99AD-9134-44C8-A07D-D78B3A3AA7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37400" y="1828608"/>
            <a:ext cx="1439849" cy="495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4">
            <a:extLst>
              <a:ext uri="{FF2B5EF4-FFF2-40B4-BE49-F238E27FC236}">
                <a16:creationId xmlns:a16="http://schemas.microsoft.com/office/drawing/2014/main" id="{23E17A9A-FA27-487E-A887-27E6202C2E46}"/>
              </a:ext>
            </a:extLst>
          </p:cNvPr>
          <p:cNvSpPr>
            <a:spLocks/>
          </p:cNvSpPr>
          <p:nvPr/>
        </p:nvSpPr>
        <p:spPr bwMode="auto">
          <a:xfrm>
            <a:off x="838473" y="1372177"/>
            <a:ext cx="46075" cy="685368"/>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latin typeface="+mj-lt"/>
              <a:cs typeface="Arial" charset="0"/>
            </a:endParaRPr>
          </a:p>
        </p:txBody>
      </p:sp>
      <p:sp>
        <p:nvSpPr>
          <p:cNvPr id="9" name="Rectangle 2">
            <a:extLst>
              <a:ext uri="{FF2B5EF4-FFF2-40B4-BE49-F238E27FC236}">
                <a16:creationId xmlns:a16="http://schemas.microsoft.com/office/drawing/2014/main" id="{376AC10B-0A9B-4F91-8FF2-9002C8B02598}"/>
              </a:ext>
            </a:extLst>
          </p:cNvPr>
          <p:cNvSpPr txBox="1">
            <a:spLocks noChangeArrowheads="1"/>
          </p:cNvSpPr>
          <p:nvPr/>
        </p:nvSpPr>
        <p:spPr>
          <a:xfrm>
            <a:off x="1523841" y="71993"/>
            <a:ext cx="7010624" cy="1527680"/>
          </a:xfrm>
          <a:prstGeom prst="rect">
            <a:avLst/>
          </a:prstGeom>
        </p:spPr>
        <p:txBody>
          <a:bodyPr anchor="ctr"/>
          <a:lstStyle/>
          <a:p>
            <a:pPr>
              <a:defRPr/>
            </a:pPr>
            <a:r>
              <a:rPr lang="cs-CZ" sz="4807" kern="0" dirty="0">
                <a:solidFill>
                  <a:srgbClr val="0000FF"/>
                </a:solidFill>
                <a:latin typeface="+mj-lt"/>
                <a:ea typeface="+mj-ea"/>
                <a:cs typeface="+mj-cs"/>
              </a:rPr>
              <a:t>Databáze</a:t>
            </a:r>
            <a:endParaRPr lang="en-US" sz="4807"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CC707C47-CD8C-42DB-B021-0DEEDB844A4E}"/>
              </a:ext>
            </a:extLst>
          </p:cNvPr>
          <p:cNvSpPr>
            <a:spLocks/>
          </p:cNvSpPr>
          <p:nvPr/>
        </p:nvSpPr>
        <p:spPr bwMode="auto">
          <a:xfrm flipH="1">
            <a:off x="1241631" y="1632789"/>
            <a:ext cx="129586" cy="4735663"/>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20B6568B-5E9A-4470-86CA-276A3A3ABAE2}"/>
              </a:ext>
            </a:extLst>
          </p:cNvPr>
          <p:cNvSpPr>
            <a:spLocks noChangeArrowheads="1"/>
          </p:cNvSpPr>
          <p:nvPr/>
        </p:nvSpPr>
        <p:spPr bwMode="auto">
          <a:xfrm>
            <a:off x="1502244" y="1403854"/>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881063" indent="-377825" eaLnBrk="0" hangingPunct="0">
              <a:defRPr sz="2600">
                <a:solidFill>
                  <a:schemeClr val="tx1"/>
                </a:solidFill>
                <a:latin typeface="Times" charset="0"/>
                <a:cs typeface="Arial" pitchFamily="34" charset="0"/>
              </a:defRPr>
            </a:lvl2pPr>
            <a:lvl3pPr marL="1384300" indent="-377825"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spcAft>
                <a:spcPts val="544"/>
              </a:spcAft>
              <a:buFont typeface="Wingdings" pitchFamily="2" charset="2"/>
              <a:buChar char="§"/>
              <a:defRPr/>
            </a:pPr>
            <a:r>
              <a:rPr kumimoji="1" lang="cs-CZ" altLang="cs-CZ" sz="2177" dirty="0">
                <a:solidFill>
                  <a:schemeClr val="tx2"/>
                </a:solidFill>
                <a:latin typeface="Arial" pitchFamily="34" charset="0"/>
              </a:rPr>
              <a:t>Metody analýzy </a:t>
            </a:r>
            <a:r>
              <a:rPr kumimoji="1" lang="cs-CZ" altLang="cs-CZ" sz="2177" dirty="0">
                <a:solidFill>
                  <a:srgbClr val="0000FF"/>
                </a:solidFill>
                <a:latin typeface="Arial" pitchFamily="34" charset="0"/>
              </a:rPr>
              <a:t>genové exprese</a:t>
            </a:r>
            <a:endParaRPr kumimoji="1" lang="en-US" altLang="cs-CZ" sz="2177" dirty="0">
              <a:solidFill>
                <a:srgbClr val="0000FF"/>
              </a:solidFill>
              <a:latin typeface="Arial" pitchFamily="34" charset="0"/>
            </a:endParaRPr>
          </a:p>
          <a:p>
            <a:pPr lvl="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Kvalitativní </a:t>
            </a:r>
            <a:r>
              <a:rPr kumimoji="1" lang="de-DE" altLang="cs-CZ" sz="2000" dirty="0">
                <a:latin typeface="Arial" pitchFamily="34" charset="0"/>
              </a:rPr>
              <a:t>analýza </a:t>
            </a:r>
            <a:r>
              <a:rPr kumimoji="1" lang="de-DE" altLang="cs-CZ" sz="2000" dirty="0">
                <a:solidFill>
                  <a:schemeClr val="tx2"/>
                </a:solidFill>
                <a:latin typeface="Arial" pitchFamily="34" charset="0"/>
              </a:rPr>
              <a:t>exprese genů</a:t>
            </a:r>
          </a:p>
          <a:p>
            <a:pPr lvl="2" algn="just" eaLnBrk="1" hangingPunct="1">
              <a:spcAft>
                <a:spcPts val="544"/>
              </a:spcAft>
              <a:buFont typeface="Wingdings" pitchFamily="2" charset="2"/>
              <a:buChar char="§"/>
              <a:defRPr/>
            </a:pPr>
            <a:r>
              <a:rPr kumimoji="1" lang="de-DE" altLang="cs-CZ" sz="1451" dirty="0">
                <a:latin typeface="Arial" pitchFamily="34" charset="0"/>
              </a:rPr>
              <a:t>Příprava </a:t>
            </a:r>
            <a:r>
              <a:rPr kumimoji="1" lang="de-DE" altLang="cs-CZ" sz="1451" dirty="0">
                <a:solidFill>
                  <a:srgbClr val="0000FF"/>
                </a:solidFill>
                <a:latin typeface="Arial" pitchFamily="34" charset="0"/>
              </a:rPr>
              <a:t>transkripční fůze </a:t>
            </a:r>
            <a:r>
              <a:rPr kumimoji="1" lang="de-DE" altLang="cs-CZ" sz="1451" dirty="0">
                <a:latin typeface="Arial" pitchFamily="34" charset="0"/>
              </a:rPr>
              <a:t>promotoru analyzovaného genu s reporterovým genem (gen zpravodaj)</a:t>
            </a:r>
          </a:p>
          <a:p>
            <a:pPr lvl="2" algn="just" eaLnBrk="1" hangingPunct="1">
              <a:spcAft>
                <a:spcPts val="544"/>
              </a:spcAft>
              <a:buFont typeface="Wingdings" pitchFamily="2" charset="2"/>
              <a:buChar char="§"/>
              <a:defRPr/>
            </a:pPr>
            <a:r>
              <a:rPr kumimoji="1" lang="de-DE" altLang="cs-CZ" sz="1451" dirty="0">
                <a:latin typeface="Arial" pitchFamily="34" charset="0"/>
              </a:rPr>
              <a:t>Příprava</a:t>
            </a:r>
            <a:r>
              <a:rPr kumimoji="1" lang="de-DE" altLang="cs-CZ" sz="1451" dirty="0">
                <a:solidFill>
                  <a:srgbClr val="0000FF"/>
                </a:solidFill>
                <a:latin typeface="Arial" pitchFamily="34" charset="0"/>
              </a:rPr>
              <a:t> translační fůze </a:t>
            </a:r>
            <a:r>
              <a:rPr kumimoji="1" lang="de-DE" altLang="cs-CZ" sz="1451" dirty="0">
                <a:latin typeface="Arial" pitchFamily="34" charset="0"/>
              </a:rPr>
              <a:t>kódující oblasti analyzovaného genu s reporterovým genem</a:t>
            </a:r>
            <a:endParaRPr kumimoji="1" lang="cs-CZ" altLang="cs-CZ" sz="1451" dirty="0">
              <a:latin typeface="Arial" pitchFamily="34" charset="0"/>
            </a:endParaRPr>
          </a:p>
          <a:p>
            <a:pPr lvl="2" algn="just" eaLnBrk="1" hangingPunct="1">
              <a:spcAft>
                <a:spcPts val="544"/>
              </a:spcAft>
              <a:buFont typeface="Wingdings" pitchFamily="2" charset="2"/>
              <a:buChar char="§"/>
              <a:defRPr/>
            </a:pPr>
            <a:r>
              <a:rPr kumimoji="1" lang="cs-CZ" altLang="cs-CZ" sz="1451" dirty="0">
                <a:latin typeface="Arial" pitchFamily="34" charset="0"/>
              </a:rPr>
              <a:t>Využití dostupných dat ve </a:t>
            </a:r>
            <a:r>
              <a:rPr kumimoji="1" lang="cs-CZ" altLang="cs-CZ" sz="1451" dirty="0">
                <a:solidFill>
                  <a:srgbClr val="0000FF"/>
                </a:solidFill>
                <a:latin typeface="Arial" pitchFamily="34" charset="0"/>
              </a:rPr>
              <a:t>veřejných databázích</a:t>
            </a:r>
            <a:endParaRPr kumimoji="1" lang="en-US" altLang="cs-CZ" sz="1451" dirty="0">
              <a:solidFill>
                <a:srgbClr val="0000FF"/>
              </a:solidFill>
              <a:latin typeface="Arial" pitchFamily="34" charset="0"/>
            </a:endParaRPr>
          </a:p>
          <a:p>
            <a:pPr lvl="2"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Tkáňově </a:t>
            </a:r>
            <a:r>
              <a:rPr kumimoji="1" lang="cs-CZ" altLang="cs-CZ" sz="1451" dirty="0">
                <a:latin typeface="Arial" pitchFamily="34" charset="0"/>
              </a:rPr>
              <a:t>a</a:t>
            </a:r>
            <a:r>
              <a:rPr kumimoji="1" lang="cs-CZ" altLang="cs-CZ" sz="1451" dirty="0">
                <a:solidFill>
                  <a:srgbClr val="0000FF"/>
                </a:solidFill>
                <a:latin typeface="Arial" pitchFamily="34" charset="0"/>
              </a:rPr>
              <a:t> buněčně specifická </a:t>
            </a:r>
            <a:r>
              <a:rPr kumimoji="1" lang="cs-CZ" altLang="cs-CZ" sz="1451" dirty="0">
                <a:latin typeface="Arial" pitchFamily="34" charset="0"/>
              </a:rPr>
              <a:t>analýza genové exprese </a:t>
            </a:r>
            <a:endParaRPr kumimoji="1" lang="en-US" altLang="cs-CZ" sz="1451" dirty="0">
              <a:latin typeface="Arial" pitchFamily="34" charset="0"/>
            </a:endParaRPr>
          </a:p>
          <a:p>
            <a:pPr marL="456436" lvl="2" indent="0" algn="just" eaLnBrk="1" hangingPunct="1">
              <a:spcAft>
                <a:spcPts val="544"/>
              </a:spcAft>
              <a:defRPr/>
            </a:pPr>
            <a:endParaRPr kumimoji="1" lang="de-DE" altLang="cs-CZ" sz="1814" dirty="0">
              <a:solidFill>
                <a:schemeClr val="tx2"/>
              </a:solidFill>
              <a:latin typeface="Arial" pitchFamily="34" charset="0"/>
            </a:endParaRPr>
          </a:p>
          <a:p>
            <a:pPr marL="799123" lvl="2" algn="just" eaLnBrk="1" hangingPunct="1">
              <a:spcAft>
                <a:spcPts val="544"/>
              </a:spcAft>
              <a:buFont typeface="Wingdings" pitchFamily="2" charset="2"/>
              <a:buChar char="§"/>
              <a:defRPr/>
            </a:pPr>
            <a:endParaRPr kumimoji="1" lang="de-DE" altLang="cs-CZ" sz="1814" dirty="0">
              <a:solidFill>
                <a:schemeClr val="tx2"/>
              </a:solidFill>
              <a:latin typeface="Arial" pitchFamily="34" charset="0"/>
            </a:endParaRPr>
          </a:p>
          <a:p>
            <a:pPr algn="just" eaLnBrk="1" hangingPunct="1">
              <a:buFont typeface="Wingdings" pitchFamily="2" charset="2"/>
              <a:buChar char="§"/>
              <a:defRPr/>
            </a:pPr>
            <a:endParaRPr kumimoji="1" lang="en-US" altLang="cs-CZ" sz="1451" dirty="0">
              <a:solidFill>
                <a:srgbClr val="0000FF"/>
              </a:solidFill>
              <a:latin typeface="Arial" pitchFamily="34" charset="0"/>
            </a:endParaRPr>
          </a:p>
          <a:p>
            <a:pPr algn="just" eaLnBrk="1" hangingPunct="1">
              <a:buFont typeface="Wingdings" pitchFamily="2" charset="2"/>
              <a:buChar char="§"/>
              <a:defRPr/>
            </a:pPr>
            <a:endParaRPr kumimoji="1" lang="cs-CZ" altLang="cs-CZ" sz="1451" dirty="0">
              <a:solidFill>
                <a:srgbClr val="0000FF"/>
              </a:solidFill>
              <a:latin typeface="Arial" pitchFamily="34" charset="0"/>
            </a:endParaRPr>
          </a:p>
          <a:p>
            <a:pPr lvl="2" algn="just" eaLnBrk="1" hangingPunct="1">
              <a:buFont typeface="Wingdings" pitchFamily="2" charset="2"/>
              <a:buChar char="§"/>
              <a:defRPr/>
            </a:pPr>
            <a:endParaRPr kumimoji="1" lang="en-US" altLang="cs-CZ" sz="1451" dirty="0">
              <a:solidFill>
                <a:srgbClr val="0000FF"/>
              </a:solidFill>
              <a:latin typeface="Arial" pitchFamily="34" charset="0"/>
            </a:endParaRPr>
          </a:p>
          <a:p>
            <a:pPr lvl="1" algn="just" eaLnBrk="1" hangingPunct="1">
              <a:buFont typeface="Wingdings" pitchFamily="2" charset="2"/>
              <a:buChar char="§"/>
              <a:defRPr/>
            </a:pPr>
            <a:endParaRPr kumimoji="1" lang="en-US" altLang="cs-CZ" sz="1633" dirty="0">
              <a:solidFill>
                <a:schemeClr val="tx2"/>
              </a:solidFill>
              <a:latin typeface="Arial" pitchFamily="34" charset="0"/>
            </a:endParaRPr>
          </a:p>
        </p:txBody>
      </p:sp>
      <p:sp>
        <p:nvSpPr>
          <p:cNvPr id="16" name="Rectangle 2">
            <a:extLst>
              <a:ext uri="{FF2B5EF4-FFF2-40B4-BE49-F238E27FC236}">
                <a16:creationId xmlns:a16="http://schemas.microsoft.com/office/drawing/2014/main" id="{923F3F33-FCDF-4618-B8E6-72B3405FE301}"/>
              </a:ext>
            </a:extLst>
          </p:cNvPr>
          <p:cNvSpPr txBox="1">
            <a:spLocks noChangeArrowheads="1"/>
          </p:cNvSpPr>
          <p:nvPr/>
        </p:nvSpPr>
        <p:spPr>
          <a:xfrm>
            <a:off x="1523841" y="33118"/>
            <a:ext cx="7010624" cy="1527679"/>
          </a:xfrm>
          <a:prstGeom prst="rect">
            <a:avLst/>
          </a:prstGeom>
        </p:spPr>
        <p:txBody>
          <a:bodyPr anchor="ctr"/>
          <a:lstStyle/>
          <a:p>
            <a:pPr>
              <a:defRPr/>
            </a:pPr>
            <a:r>
              <a:rPr lang="cs-CZ" sz="4807" kern="0" dirty="0">
                <a:solidFill>
                  <a:srgbClr val="0000FF"/>
                </a:solidFill>
                <a:latin typeface="+mj-lt"/>
                <a:ea typeface="+mj-ea"/>
                <a:cs typeface="+mj-cs"/>
              </a:rPr>
              <a:t>Osnova</a:t>
            </a:r>
            <a:endParaRPr lang="en-US" sz="4807" kern="0" dirty="0">
              <a:solidFill>
                <a:srgbClr val="0000FF"/>
              </a:solidFill>
              <a:latin typeface="+mj-lt"/>
              <a:ea typeface="+mj-ea"/>
              <a:cs typeface="+mj-cs"/>
            </a:endParaRPr>
          </a:p>
        </p:txBody>
      </p:sp>
      <p:sp>
        <p:nvSpPr>
          <p:cNvPr id="5" name="Rectangle 5">
            <a:extLst>
              <a:ext uri="{FF2B5EF4-FFF2-40B4-BE49-F238E27FC236}">
                <a16:creationId xmlns:a16="http://schemas.microsoft.com/office/drawing/2014/main" id="{F633C477-B811-45FA-AE35-61B7DED0B6D8}"/>
              </a:ext>
            </a:extLst>
          </p:cNvPr>
          <p:cNvSpPr>
            <a:spLocks noChangeArrowheads="1"/>
          </p:cNvSpPr>
          <p:nvPr/>
        </p:nvSpPr>
        <p:spPr bwMode="auto">
          <a:xfrm>
            <a:off x="1525281" y="1470087"/>
            <a:ext cx="7357628" cy="2024427"/>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cs-CZ" altLang="cs-CZ" sz="1633" b="1"/>
          </a:p>
        </p:txBody>
      </p:sp>
    </p:spTree>
    <p:extLst>
      <p:ext uri="{BB962C8B-B14F-4D97-AF65-F5344CB8AC3E}">
        <p14:creationId xmlns:p14="http://schemas.microsoft.com/office/powerpoint/2010/main" val="799864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5" end="5"/>
                                            </p:txEl>
                                          </p:spTgt>
                                        </p:tgtEl>
                                        <p:attrNameLst>
                                          <p:attrName>style.visibility</p:attrName>
                                        </p:attrNameLst>
                                      </p:cBhvr>
                                      <p:to>
                                        <p:strVal val="visible"/>
                                      </p:to>
                                    </p:set>
                                    <p:animEffect transition="in" filter="wipe(left)">
                                      <p:cBhvr>
                                        <p:cTn id="7"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35906BA-87B3-4BD3-A775-2225A2CD5155}"/>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sp>
        <p:nvSpPr>
          <p:cNvPr id="5" name="Freeform 4">
            <a:extLst>
              <a:ext uri="{FF2B5EF4-FFF2-40B4-BE49-F238E27FC236}">
                <a16:creationId xmlns:a16="http://schemas.microsoft.com/office/drawing/2014/main" id="{D9F49AEB-AB46-49C9-9C21-3AE78E631F79}"/>
              </a:ext>
            </a:extLst>
          </p:cNvPr>
          <p:cNvSpPr>
            <a:spLocks/>
          </p:cNvSpPr>
          <p:nvPr/>
        </p:nvSpPr>
        <p:spPr bwMode="auto">
          <a:xfrm>
            <a:off x="838473" y="1372177"/>
            <a:ext cx="46075" cy="685368"/>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latin typeface="+mj-lt"/>
              <a:cs typeface="Arial" charset="0"/>
            </a:endParaRPr>
          </a:p>
        </p:txBody>
      </p:sp>
      <p:grpSp>
        <p:nvGrpSpPr>
          <p:cNvPr id="16" name="Group 15">
            <a:extLst>
              <a:ext uri="{FF2B5EF4-FFF2-40B4-BE49-F238E27FC236}">
                <a16:creationId xmlns:a16="http://schemas.microsoft.com/office/drawing/2014/main" id="{B2A15155-0022-48C2-975F-494D4980CC3E}"/>
              </a:ext>
            </a:extLst>
          </p:cNvPr>
          <p:cNvGrpSpPr>
            <a:grpSpLocks/>
          </p:cNvGrpSpPr>
          <p:nvPr/>
        </p:nvGrpSpPr>
        <p:grpSpPr bwMode="auto">
          <a:xfrm>
            <a:off x="327327" y="3686013"/>
            <a:ext cx="4048855" cy="3138870"/>
            <a:chOff x="359792" y="4063532"/>
            <a:chExt cx="4464496" cy="3461515"/>
          </a:xfrm>
        </p:grpSpPr>
        <p:pic>
          <p:nvPicPr>
            <p:cNvPr id="42001" name="Picture 7" descr="http://www.abcam.com/ps/CMS/Images/FACS%20live%20cells1.jpg">
              <a:extLst>
                <a:ext uri="{FF2B5EF4-FFF2-40B4-BE49-F238E27FC236}">
                  <a16:creationId xmlns:a16="http://schemas.microsoft.com/office/drawing/2014/main" id="{C7B18708-05DA-4E5D-B941-C771FA348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944" y="4063532"/>
              <a:ext cx="3096344" cy="346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32AB62E-4DC6-4F9F-B487-8191999C1851}"/>
                </a:ext>
              </a:extLst>
            </p:cNvPr>
            <p:cNvSpPr txBox="1"/>
            <p:nvPr/>
          </p:nvSpPr>
          <p:spPr>
            <a:xfrm>
              <a:off x="359792" y="4152452"/>
              <a:ext cx="3194337" cy="286451"/>
            </a:xfrm>
            <a:prstGeom prst="rect">
              <a:avLst/>
            </a:prstGeom>
            <a:noFill/>
          </p:spPr>
          <p:txBody>
            <a:bodyPr wrap="none">
              <a:spAutoFit/>
            </a:bodyPr>
            <a:lstStyle/>
            <a:p>
              <a:pPr eaLnBrk="1" hangingPunct="1">
                <a:defRPr/>
              </a:pPr>
              <a:r>
                <a:rPr lang="cs-CZ" sz="1088" dirty="0">
                  <a:solidFill>
                    <a:schemeClr val="tx2"/>
                  </a:solidFill>
                  <a:latin typeface="+mn-lt"/>
                </a:rPr>
                <a:t>Fluorescence-Activated Cell Sorting (FACS)</a:t>
              </a:r>
            </a:p>
          </p:txBody>
        </p:sp>
      </p:grpSp>
      <p:grpSp>
        <p:nvGrpSpPr>
          <p:cNvPr id="14" name="Group 13">
            <a:extLst>
              <a:ext uri="{FF2B5EF4-FFF2-40B4-BE49-F238E27FC236}">
                <a16:creationId xmlns:a16="http://schemas.microsoft.com/office/drawing/2014/main" id="{450DABC8-A670-4932-BFC4-1D7ABC15AD16}"/>
              </a:ext>
            </a:extLst>
          </p:cNvPr>
          <p:cNvGrpSpPr>
            <a:grpSpLocks/>
          </p:cNvGrpSpPr>
          <p:nvPr/>
        </p:nvGrpSpPr>
        <p:grpSpPr bwMode="auto">
          <a:xfrm>
            <a:off x="438195" y="1792613"/>
            <a:ext cx="3667295" cy="1827168"/>
            <a:chOff x="483024" y="1976958"/>
            <a:chExt cx="4042378" cy="2014566"/>
          </a:xfrm>
        </p:grpSpPr>
        <p:pic>
          <p:nvPicPr>
            <p:cNvPr id="41997" name="Picture 5">
              <a:extLst>
                <a:ext uri="{FF2B5EF4-FFF2-40B4-BE49-F238E27FC236}">
                  <a16:creationId xmlns:a16="http://schemas.microsoft.com/office/drawing/2014/main" id="{D6306A62-7E00-49DF-AFC9-A582640F7F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920" y="1976958"/>
              <a:ext cx="3013482" cy="1875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8" name="Picture 8">
              <a:extLst>
                <a:ext uri="{FF2B5EF4-FFF2-40B4-BE49-F238E27FC236}">
                  <a16:creationId xmlns:a16="http://schemas.microsoft.com/office/drawing/2014/main" id="{54D4575D-D704-4E32-8557-F13F81B1E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024" y="2827340"/>
              <a:ext cx="1179238" cy="1164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1999" name="Straight Connector 10">
              <a:extLst>
                <a:ext uri="{FF2B5EF4-FFF2-40B4-BE49-F238E27FC236}">
                  <a16:creationId xmlns:a16="http://schemas.microsoft.com/office/drawing/2014/main" id="{8676A69E-6D34-4E35-8697-422B900E6970}"/>
                </a:ext>
              </a:extLst>
            </p:cNvPr>
            <p:cNvCxnSpPr>
              <a:cxnSpLocks noChangeShapeType="1"/>
            </p:cNvCxnSpPr>
            <p:nvPr/>
          </p:nvCxnSpPr>
          <p:spPr bwMode="auto">
            <a:xfrm flipH="1" flipV="1">
              <a:off x="1662262" y="2827340"/>
              <a:ext cx="282836" cy="91472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2000" name="Straight Connector 12">
              <a:extLst>
                <a:ext uri="{FF2B5EF4-FFF2-40B4-BE49-F238E27FC236}">
                  <a16:creationId xmlns:a16="http://schemas.microsoft.com/office/drawing/2014/main" id="{F45EE45D-B38F-4E17-8D75-B5158943E02E}"/>
                </a:ext>
              </a:extLst>
            </p:cNvPr>
            <p:cNvCxnSpPr>
              <a:cxnSpLocks noChangeShapeType="1"/>
            </p:cNvCxnSpPr>
            <p:nvPr/>
          </p:nvCxnSpPr>
          <p:spPr bwMode="auto">
            <a:xfrm flipH="1">
              <a:off x="1662262" y="3742061"/>
              <a:ext cx="282836" cy="249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6" name="Straight Arrow Connector 5">
            <a:extLst>
              <a:ext uri="{FF2B5EF4-FFF2-40B4-BE49-F238E27FC236}">
                <a16:creationId xmlns:a16="http://schemas.microsoft.com/office/drawing/2014/main" id="{F8E9A620-C8CD-461F-B556-E292FBC632B8}"/>
              </a:ext>
            </a:extLst>
          </p:cNvPr>
          <p:cNvCxnSpPr>
            <a:cxnSpLocks noChangeShapeType="1"/>
          </p:cNvCxnSpPr>
          <p:nvPr/>
        </p:nvCxnSpPr>
        <p:spPr bwMode="auto">
          <a:xfrm>
            <a:off x="3592904" y="3167668"/>
            <a:ext cx="0" cy="452113"/>
          </a:xfrm>
          <a:prstGeom prst="straightConnector1">
            <a:avLst/>
          </a:prstGeom>
          <a:noFill/>
          <a:ln w="19050" algn="ctr">
            <a:solidFill>
              <a:schemeClr val="tx2"/>
            </a:solidFill>
            <a:round/>
            <a:headEnd/>
            <a:tailEnd type="arrow" w="med" len="med"/>
          </a:ln>
          <a:extLst>
            <a:ext uri="{909E8E84-426E-40DD-AFC4-6F175D3DCCD1}">
              <a14:hiddenFill xmlns:a14="http://schemas.microsoft.com/office/drawing/2010/main">
                <a:noFill/>
              </a14:hiddenFill>
            </a:ext>
          </a:extLst>
        </p:spPr>
      </p:cxnSp>
      <p:sp>
        <p:nvSpPr>
          <p:cNvPr id="4" name="Rectangle 6">
            <a:extLst>
              <a:ext uri="{FF2B5EF4-FFF2-40B4-BE49-F238E27FC236}">
                <a16:creationId xmlns:a16="http://schemas.microsoft.com/office/drawing/2014/main" id="{3D3D5E5C-2FF8-4AFA-91CE-8E9D1970F1E6}"/>
              </a:ext>
            </a:extLst>
          </p:cNvPr>
          <p:cNvSpPr>
            <a:spLocks noChangeArrowheads="1"/>
          </p:cNvSpPr>
          <p:nvPr/>
        </p:nvSpPr>
        <p:spPr bwMode="auto">
          <a:xfrm>
            <a:off x="1220033" y="1219553"/>
            <a:ext cx="7314432" cy="45643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dirty="0">
                <a:solidFill>
                  <a:srgbClr val="0000FF"/>
                </a:solidFill>
                <a:latin typeface="+mj-lt"/>
                <a:cs typeface="Arial" charset="0"/>
              </a:rPr>
              <a:t>High-Resolution Expression Map in Arabidopsis Root </a:t>
            </a:r>
            <a:endParaRPr kumimoji="1" lang="en-GB" sz="1814" dirty="0">
              <a:solidFill>
                <a:srgbClr val="0000FF"/>
              </a:solidFill>
              <a:latin typeface="+mj-lt"/>
              <a:cs typeface="Arial" charset="0"/>
            </a:endParaRPr>
          </a:p>
        </p:txBody>
      </p:sp>
      <p:sp>
        <p:nvSpPr>
          <p:cNvPr id="3" name="Rectangle 2">
            <a:extLst>
              <a:ext uri="{FF2B5EF4-FFF2-40B4-BE49-F238E27FC236}">
                <a16:creationId xmlns:a16="http://schemas.microsoft.com/office/drawing/2014/main" id="{AF29A03B-BC3C-4701-A08F-2340777652E7}"/>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a:solidFill>
                  <a:schemeClr val="tx2"/>
                </a:solidFill>
                <a:latin typeface="+mj-lt"/>
                <a:ea typeface="+mj-ea"/>
                <a:cs typeface="+mj-cs"/>
              </a:rPr>
              <a:t>Expression Maps </a:t>
            </a:r>
            <a:r>
              <a:rPr lang="cs-CZ" sz="4354" kern="0" dirty="0">
                <a:solidFill>
                  <a:srgbClr val="0000FF"/>
                </a:solidFill>
                <a:latin typeface="+mj-lt"/>
                <a:ea typeface="+mj-ea"/>
                <a:cs typeface="+mj-cs"/>
              </a:rPr>
              <a:t>- RNA</a:t>
            </a:r>
            <a:endParaRPr lang="cs-CZ" sz="4354" kern="0" dirty="0">
              <a:solidFill>
                <a:schemeClr val="tx2"/>
              </a:solidFill>
              <a:latin typeface="+mj-lt"/>
              <a:ea typeface="+mj-ea"/>
              <a:cs typeface="+mj-cs"/>
            </a:endParaRPr>
          </a:p>
        </p:txBody>
      </p:sp>
      <p:pic>
        <p:nvPicPr>
          <p:cNvPr id="24" name="Picture 2">
            <a:extLst>
              <a:ext uri="{FF2B5EF4-FFF2-40B4-BE49-F238E27FC236}">
                <a16:creationId xmlns:a16="http://schemas.microsoft.com/office/drawing/2014/main" id="{6232A9BF-CF29-475D-88CB-D806B1F6B3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089" y="6002731"/>
            <a:ext cx="1226751" cy="6522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8" name="Group 17">
            <a:extLst>
              <a:ext uri="{FF2B5EF4-FFF2-40B4-BE49-F238E27FC236}">
                <a16:creationId xmlns:a16="http://schemas.microsoft.com/office/drawing/2014/main" id="{016A2964-79A7-4FAE-98EF-C54F6F58F75E}"/>
              </a:ext>
            </a:extLst>
          </p:cNvPr>
          <p:cNvGrpSpPr>
            <a:grpSpLocks/>
          </p:cNvGrpSpPr>
          <p:nvPr/>
        </p:nvGrpSpPr>
        <p:grpSpPr bwMode="auto">
          <a:xfrm>
            <a:off x="5682125" y="1219553"/>
            <a:ext cx="3143190" cy="5680310"/>
            <a:chOff x="6264448" y="1344613"/>
            <a:chExt cx="3465372" cy="6262084"/>
          </a:xfrm>
        </p:grpSpPr>
        <p:pic>
          <p:nvPicPr>
            <p:cNvPr id="41995" name="Picture 3">
              <a:extLst>
                <a:ext uri="{FF2B5EF4-FFF2-40B4-BE49-F238E27FC236}">
                  <a16:creationId xmlns:a16="http://schemas.microsoft.com/office/drawing/2014/main" id="{2E38068D-326E-4DE7-ADDC-7BCE4435DA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6068" y="1344613"/>
              <a:ext cx="3393752" cy="60345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 name="TextBox 25">
              <a:extLst>
                <a:ext uri="{FF2B5EF4-FFF2-40B4-BE49-F238E27FC236}">
                  <a16:creationId xmlns:a16="http://schemas.microsoft.com/office/drawing/2014/main" id="{5C1012A3-10DE-42EE-98C0-DFB7CDF52F33}"/>
                </a:ext>
              </a:extLst>
            </p:cNvPr>
            <p:cNvSpPr txBox="1"/>
            <p:nvPr/>
          </p:nvSpPr>
          <p:spPr>
            <a:xfrm>
              <a:off x="6264448" y="7351021"/>
              <a:ext cx="1723483" cy="255676"/>
            </a:xfrm>
            <a:prstGeom prst="rect">
              <a:avLst/>
            </a:prstGeom>
            <a:noFill/>
          </p:spPr>
          <p:txBody>
            <a:bodyPr wrap="none">
              <a:spAutoFit/>
            </a:bodyPr>
            <a:lstStyle/>
            <a:p>
              <a:pPr eaLnBrk="1" hangingPunct="1">
                <a:defRPr/>
              </a:pPr>
              <a:r>
                <a:rPr lang="cs-CZ" sz="907" dirty="0">
                  <a:solidFill>
                    <a:schemeClr val="tx2"/>
                  </a:solidFill>
                  <a:latin typeface="+mn-lt"/>
                </a:rPr>
                <a:t>Brady et al., </a:t>
              </a:r>
              <a:r>
                <a:rPr lang="cs-CZ" sz="907" i="1" dirty="0">
                  <a:solidFill>
                    <a:schemeClr val="tx2"/>
                  </a:solidFill>
                  <a:latin typeface="+mn-lt"/>
                </a:rPr>
                <a:t>Science</a:t>
              </a:r>
              <a:r>
                <a:rPr lang="cs-CZ" sz="907" dirty="0">
                  <a:solidFill>
                    <a:schemeClr val="tx2"/>
                  </a:solidFill>
                  <a:latin typeface="+mn-lt"/>
                </a:rPr>
                <a:t>, 2007</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a:extLst>
              <a:ext uri="{FF2B5EF4-FFF2-40B4-BE49-F238E27FC236}">
                <a16:creationId xmlns:a16="http://schemas.microsoft.com/office/drawing/2014/main" id="{B85CA3CF-2556-450B-8846-FF7A6F5108F7}"/>
              </a:ext>
            </a:extLst>
          </p:cNvPr>
          <p:cNvSpPr>
            <a:spLocks noChangeArrowheads="1"/>
          </p:cNvSpPr>
          <p:nvPr/>
        </p:nvSpPr>
        <p:spPr bwMode="auto">
          <a:xfrm>
            <a:off x="1022774" y="1579515"/>
            <a:ext cx="7161808"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Font typeface="Wingdings" panose="05000000000000000000" pitchFamily="2" charset="2"/>
              <a:buChar char="§"/>
            </a:pPr>
            <a:r>
              <a:rPr kumimoji="1" lang="cs-CZ" altLang="cs-CZ" sz="1814" dirty="0">
                <a:solidFill>
                  <a:schemeClr val="tx2"/>
                </a:solidFill>
                <a:latin typeface="Arial" panose="020B0604020202020204" pitchFamily="34" charset="0"/>
              </a:rPr>
              <a:t>Zdrojová </a:t>
            </a:r>
            <a:r>
              <a:rPr kumimoji="1" lang="cs-CZ" altLang="cs-CZ" sz="1814" dirty="0">
                <a:solidFill>
                  <a:srgbClr val="0000FF"/>
                </a:solidFill>
                <a:latin typeface="Arial" panose="020B0604020202020204" pitchFamily="34" charset="0"/>
              </a:rPr>
              <a:t>literatura</a:t>
            </a:r>
            <a:endParaRPr kumimoji="1" lang="en-US" altLang="cs-CZ" sz="1814" dirty="0">
              <a:solidFill>
                <a:srgbClr val="0000FF"/>
              </a:solidFill>
              <a:latin typeface="Arial" panose="020B0604020202020204" pitchFamily="34" charset="0"/>
            </a:endParaRPr>
          </a:p>
        </p:txBody>
      </p:sp>
      <p:sp>
        <p:nvSpPr>
          <p:cNvPr id="416772" name="Freeform 4">
            <a:extLst>
              <a:ext uri="{FF2B5EF4-FFF2-40B4-BE49-F238E27FC236}">
                <a16:creationId xmlns:a16="http://schemas.microsoft.com/office/drawing/2014/main" id="{CE99E23C-AF83-4363-B12A-D5C1F03A2399}"/>
              </a:ext>
            </a:extLst>
          </p:cNvPr>
          <p:cNvSpPr>
            <a:spLocks/>
          </p:cNvSpPr>
          <p:nvPr/>
        </p:nvSpPr>
        <p:spPr bwMode="auto">
          <a:xfrm>
            <a:off x="1022774" y="2220247"/>
            <a:ext cx="152624" cy="2840822"/>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416773" name="Rectangle 5">
            <a:extLst>
              <a:ext uri="{FF2B5EF4-FFF2-40B4-BE49-F238E27FC236}">
                <a16:creationId xmlns:a16="http://schemas.microsoft.com/office/drawing/2014/main" id="{A6FD4376-B1F8-45B0-A034-5C8987F045EE}"/>
              </a:ext>
            </a:extLst>
          </p:cNvPr>
          <p:cNvSpPr>
            <a:spLocks noChangeArrowheads="1"/>
          </p:cNvSpPr>
          <p:nvPr/>
        </p:nvSpPr>
        <p:spPr bwMode="auto">
          <a:xfrm>
            <a:off x="1198435" y="2035947"/>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spcAft>
                <a:spcPts val="544"/>
              </a:spcAft>
              <a:buClr>
                <a:srgbClr val="0000FF"/>
              </a:buClr>
              <a:buFont typeface="Wingdings" panose="05000000000000000000" pitchFamily="2" charset="2"/>
              <a:buChar char="§"/>
              <a:defRPr/>
            </a:pPr>
            <a:r>
              <a:rPr kumimoji="1" lang="en-US" altLang="cs-CZ" sz="1451" dirty="0" err="1">
                <a:solidFill>
                  <a:schemeClr val="tx2"/>
                </a:solidFill>
                <a:latin typeface="Arial" panose="020B0604020202020204" pitchFamily="34" charset="0"/>
              </a:rPr>
              <a:t>Karaiskos</a:t>
            </a:r>
            <a:r>
              <a:rPr kumimoji="1" lang="en-US" altLang="cs-CZ" sz="1451" dirty="0">
                <a:solidFill>
                  <a:schemeClr val="tx2"/>
                </a:solidFill>
                <a:latin typeface="Arial" panose="020B0604020202020204" pitchFamily="34" charset="0"/>
              </a:rPr>
              <a:t> N, </a:t>
            </a:r>
            <a:r>
              <a:rPr kumimoji="1" lang="en-US" altLang="cs-CZ" sz="1451" dirty="0" err="1">
                <a:solidFill>
                  <a:schemeClr val="tx2"/>
                </a:solidFill>
                <a:latin typeface="Arial" panose="020B0604020202020204" pitchFamily="34" charset="0"/>
              </a:rPr>
              <a:t>Wahle</a:t>
            </a:r>
            <a:r>
              <a:rPr kumimoji="1" lang="en-US" altLang="cs-CZ" sz="1451" dirty="0">
                <a:solidFill>
                  <a:schemeClr val="tx2"/>
                </a:solidFill>
                <a:latin typeface="Arial" panose="020B0604020202020204" pitchFamily="34" charset="0"/>
              </a:rPr>
              <a:t> P, </a:t>
            </a:r>
            <a:r>
              <a:rPr kumimoji="1" lang="en-US" altLang="cs-CZ" sz="1451" dirty="0" err="1">
                <a:solidFill>
                  <a:schemeClr val="tx2"/>
                </a:solidFill>
                <a:latin typeface="Arial" panose="020B0604020202020204" pitchFamily="34" charset="0"/>
              </a:rPr>
              <a:t>Alles</a:t>
            </a:r>
            <a:r>
              <a:rPr kumimoji="1" lang="en-US" altLang="cs-CZ" sz="1451" dirty="0">
                <a:solidFill>
                  <a:schemeClr val="tx2"/>
                </a:solidFill>
                <a:latin typeface="Arial" panose="020B0604020202020204" pitchFamily="34" charset="0"/>
              </a:rPr>
              <a:t> J, </a:t>
            </a:r>
            <a:r>
              <a:rPr kumimoji="1" lang="en-US" altLang="cs-CZ" sz="1451" dirty="0" err="1">
                <a:solidFill>
                  <a:schemeClr val="tx2"/>
                </a:solidFill>
                <a:latin typeface="Arial" panose="020B0604020202020204" pitchFamily="34" charset="0"/>
              </a:rPr>
              <a:t>Boltengagen</a:t>
            </a:r>
            <a:r>
              <a:rPr kumimoji="1" lang="en-US" altLang="cs-CZ" sz="1451" dirty="0">
                <a:solidFill>
                  <a:schemeClr val="tx2"/>
                </a:solidFill>
                <a:latin typeface="Arial" panose="020B0604020202020204" pitchFamily="34" charset="0"/>
              </a:rPr>
              <a:t> A, </a:t>
            </a:r>
            <a:r>
              <a:rPr kumimoji="1" lang="en-US" altLang="cs-CZ" sz="1451" dirty="0" err="1">
                <a:solidFill>
                  <a:schemeClr val="tx2"/>
                </a:solidFill>
                <a:latin typeface="Arial" panose="020B0604020202020204" pitchFamily="34" charset="0"/>
              </a:rPr>
              <a:t>Ayoub</a:t>
            </a:r>
            <a:r>
              <a:rPr kumimoji="1" lang="en-US" altLang="cs-CZ" sz="1451" dirty="0">
                <a:solidFill>
                  <a:schemeClr val="tx2"/>
                </a:solidFill>
                <a:latin typeface="Arial" panose="020B0604020202020204" pitchFamily="34" charset="0"/>
              </a:rPr>
              <a:t> S, </a:t>
            </a:r>
            <a:r>
              <a:rPr kumimoji="1" lang="en-US" altLang="cs-CZ" sz="1451" dirty="0" err="1">
                <a:solidFill>
                  <a:schemeClr val="tx2"/>
                </a:solidFill>
                <a:latin typeface="Arial" panose="020B0604020202020204" pitchFamily="34" charset="0"/>
              </a:rPr>
              <a:t>Kipar</a:t>
            </a:r>
            <a:r>
              <a:rPr kumimoji="1" lang="en-US" altLang="cs-CZ" sz="1451" dirty="0">
                <a:solidFill>
                  <a:schemeClr val="tx2"/>
                </a:solidFill>
                <a:latin typeface="Arial" panose="020B0604020202020204" pitchFamily="34" charset="0"/>
              </a:rPr>
              <a:t> C, </a:t>
            </a:r>
            <a:r>
              <a:rPr kumimoji="1" lang="en-US" altLang="cs-CZ" sz="1451" dirty="0" err="1">
                <a:solidFill>
                  <a:schemeClr val="tx2"/>
                </a:solidFill>
                <a:latin typeface="Arial" panose="020B0604020202020204" pitchFamily="34" charset="0"/>
              </a:rPr>
              <a:t>Kocks</a:t>
            </a:r>
            <a:r>
              <a:rPr kumimoji="1" lang="en-US" altLang="cs-CZ" sz="1451" dirty="0">
                <a:solidFill>
                  <a:schemeClr val="tx2"/>
                </a:solidFill>
                <a:latin typeface="Arial" panose="020B0604020202020204" pitchFamily="34" charset="0"/>
              </a:rPr>
              <a:t> C, </a:t>
            </a:r>
            <a:r>
              <a:rPr kumimoji="1" lang="en-US" altLang="cs-CZ" sz="1451" dirty="0" err="1">
                <a:solidFill>
                  <a:schemeClr val="tx2"/>
                </a:solidFill>
                <a:latin typeface="Arial" panose="020B0604020202020204" pitchFamily="34" charset="0"/>
              </a:rPr>
              <a:t>Rajewsky</a:t>
            </a:r>
            <a:r>
              <a:rPr kumimoji="1" lang="en-US" altLang="cs-CZ" sz="1451" dirty="0">
                <a:solidFill>
                  <a:schemeClr val="tx2"/>
                </a:solidFill>
                <a:latin typeface="Arial" panose="020B0604020202020204" pitchFamily="34" charset="0"/>
              </a:rPr>
              <a:t> N, </a:t>
            </a:r>
            <a:r>
              <a:rPr kumimoji="1" lang="en-US" altLang="cs-CZ" sz="1451" dirty="0" err="1">
                <a:solidFill>
                  <a:schemeClr val="tx2"/>
                </a:solidFill>
                <a:latin typeface="Arial" panose="020B0604020202020204" pitchFamily="34" charset="0"/>
              </a:rPr>
              <a:t>Zinzen</a:t>
            </a:r>
            <a:r>
              <a:rPr kumimoji="1" lang="en-US" altLang="cs-CZ" sz="1451" dirty="0">
                <a:solidFill>
                  <a:schemeClr val="tx2"/>
                </a:solidFill>
                <a:latin typeface="Arial" panose="020B0604020202020204" pitchFamily="34" charset="0"/>
              </a:rPr>
              <a:t> RP (2017) The Drosophila embryo at single-cell transcriptome resolution. Science 358: 194-199</a:t>
            </a:r>
          </a:p>
          <a:p>
            <a:pPr algn="just" eaLnBrk="1" hangingPunct="1">
              <a:spcAft>
                <a:spcPts val="544"/>
              </a:spcAft>
              <a:buClr>
                <a:srgbClr val="0000FF"/>
              </a:buClr>
              <a:buFont typeface="Wingdings" panose="05000000000000000000" pitchFamily="2" charset="2"/>
              <a:buChar char="§"/>
              <a:defRPr/>
            </a:pPr>
            <a:r>
              <a:rPr kumimoji="1" lang="cs-CZ" altLang="cs-CZ" sz="1451" dirty="0" err="1">
                <a:solidFill>
                  <a:schemeClr val="tx2"/>
                </a:solidFill>
                <a:latin typeface="Arial" panose="020B0604020202020204" pitchFamily="34" charset="0"/>
              </a:rPr>
              <a:t>Lecuyer</a:t>
            </a:r>
            <a:r>
              <a:rPr kumimoji="1" lang="cs-CZ" altLang="cs-CZ" sz="1451" dirty="0">
                <a:solidFill>
                  <a:schemeClr val="tx2"/>
                </a:solidFill>
                <a:latin typeface="Arial" panose="020B0604020202020204" pitchFamily="34" charset="0"/>
              </a:rPr>
              <a:t>, E., </a:t>
            </a:r>
            <a:r>
              <a:rPr kumimoji="1" lang="cs-CZ" altLang="cs-CZ" sz="1451" dirty="0" err="1">
                <a:solidFill>
                  <a:schemeClr val="tx2"/>
                </a:solidFill>
                <a:latin typeface="Arial" panose="020B0604020202020204" pitchFamily="34" charset="0"/>
              </a:rPr>
              <a:t>Yoshida</a:t>
            </a:r>
            <a:r>
              <a:rPr kumimoji="1" lang="cs-CZ" altLang="cs-CZ" sz="1451" dirty="0">
                <a:solidFill>
                  <a:schemeClr val="tx2"/>
                </a:solidFill>
                <a:latin typeface="Arial" panose="020B0604020202020204" pitchFamily="34" charset="0"/>
              </a:rPr>
              <a:t>, H., </a:t>
            </a:r>
            <a:r>
              <a:rPr kumimoji="1" lang="cs-CZ" altLang="cs-CZ" sz="1451" dirty="0" err="1">
                <a:solidFill>
                  <a:schemeClr val="tx2"/>
                </a:solidFill>
                <a:latin typeface="Arial" panose="020B0604020202020204" pitchFamily="34" charset="0"/>
              </a:rPr>
              <a:t>Parthasarathy</a:t>
            </a:r>
            <a:r>
              <a:rPr kumimoji="1" lang="cs-CZ" altLang="cs-CZ" sz="1451" dirty="0">
                <a:solidFill>
                  <a:schemeClr val="tx2"/>
                </a:solidFill>
                <a:latin typeface="Arial" panose="020B0604020202020204" pitchFamily="34" charset="0"/>
              </a:rPr>
              <a:t>, N., Alm, C., </a:t>
            </a:r>
            <a:r>
              <a:rPr kumimoji="1" lang="cs-CZ" altLang="cs-CZ" sz="1451" dirty="0" err="1">
                <a:solidFill>
                  <a:schemeClr val="tx2"/>
                </a:solidFill>
                <a:latin typeface="Arial" panose="020B0604020202020204" pitchFamily="34" charset="0"/>
              </a:rPr>
              <a:t>Babak</a:t>
            </a:r>
            <a:r>
              <a:rPr kumimoji="1" lang="cs-CZ" altLang="cs-CZ" sz="1451" dirty="0">
                <a:solidFill>
                  <a:schemeClr val="tx2"/>
                </a:solidFill>
                <a:latin typeface="Arial" panose="020B0604020202020204" pitchFamily="34" charset="0"/>
              </a:rPr>
              <a:t>, T., </a:t>
            </a:r>
            <a:r>
              <a:rPr kumimoji="1" lang="cs-CZ" altLang="cs-CZ" sz="1451" dirty="0" err="1">
                <a:solidFill>
                  <a:schemeClr val="tx2"/>
                </a:solidFill>
                <a:latin typeface="Arial" panose="020B0604020202020204" pitchFamily="34" charset="0"/>
              </a:rPr>
              <a:t>Cerovina</a:t>
            </a:r>
            <a:r>
              <a:rPr kumimoji="1" lang="cs-CZ" altLang="cs-CZ" sz="1451" dirty="0">
                <a:solidFill>
                  <a:schemeClr val="tx2"/>
                </a:solidFill>
                <a:latin typeface="Arial" panose="020B0604020202020204" pitchFamily="34" charset="0"/>
              </a:rPr>
              <a:t>, T., </a:t>
            </a:r>
            <a:r>
              <a:rPr kumimoji="1" lang="cs-CZ" altLang="cs-CZ" sz="1451" dirty="0" err="1">
                <a:solidFill>
                  <a:schemeClr val="tx2"/>
                </a:solidFill>
                <a:latin typeface="Arial" panose="020B0604020202020204" pitchFamily="34" charset="0"/>
              </a:rPr>
              <a:t>Hughes</a:t>
            </a:r>
            <a:r>
              <a:rPr kumimoji="1" lang="cs-CZ" altLang="cs-CZ" sz="1451" dirty="0">
                <a:solidFill>
                  <a:schemeClr val="tx2"/>
                </a:solidFill>
                <a:latin typeface="Arial" panose="020B0604020202020204" pitchFamily="34" charset="0"/>
              </a:rPr>
              <a:t>, T.R., </a:t>
            </a:r>
            <a:r>
              <a:rPr kumimoji="1" lang="cs-CZ" altLang="cs-CZ" sz="1451" dirty="0" err="1">
                <a:solidFill>
                  <a:schemeClr val="tx2"/>
                </a:solidFill>
                <a:latin typeface="Arial" panose="020B0604020202020204" pitchFamily="34" charset="0"/>
              </a:rPr>
              <a:t>Tomancak</a:t>
            </a:r>
            <a:r>
              <a:rPr kumimoji="1" lang="cs-CZ" altLang="cs-CZ" sz="1451" dirty="0">
                <a:solidFill>
                  <a:schemeClr val="tx2"/>
                </a:solidFill>
                <a:latin typeface="Arial" panose="020B0604020202020204" pitchFamily="34" charset="0"/>
              </a:rPr>
              <a:t>, P., and Krause, H.M. (2007). </a:t>
            </a:r>
            <a:r>
              <a:rPr kumimoji="1" lang="cs-CZ" altLang="cs-CZ" sz="1451" dirty="0" err="1">
                <a:solidFill>
                  <a:schemeClr val="tx2"/>
                </a:solidFill>
                <a:latin typeface="Arial" panose="020B0604020202020204" pitchFamily="34" charset="0"/>
              </a:rPr>
              <a:t>Global</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analysis</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of</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mRNA</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localization</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reveals</a:t>
            </a:r>
            <a:r>
              <a:rPr kumimoji="1" lang="cs-CZ" altLang="cs-CZ" sz="1451" dirty="0">
                <a:solidFill>
                  <a:schemeClr val="tx2"/>
                </a:solidFill>
                <a:latin typeface="Arial" panose="020B0604020202020204" pitchFamily="34" charset="0"/>
              </a:rPr>
              <a:t> a prominent role in </a:t>
            </a:r>
            <a:r>
              <a:rPr kumimoji="1" lang="cs-CZ" altLang="cs-CZ" sz="1451" dirty="0" err="1">
                <a:solidFill>
                  <a:schemeClr val="tx2"/>
                </a:solidFill>
                <a:latin typeface="Arial" panose="020B0604020202020204" pitchFamily="34" charset="0"/>
              </a:rPr>
              <a:t>organizing</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cellular</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architecture</a:t>
            </a:r>
            <a:r>
              <a:rPr kumimoji="1" lang="cs-CZ" altLang="cs-CZ" sz="1451" dirty="0">
                <a:solidFill>
                  <a:schemeClr val="tx2"/>
                </a:solidFill>
                <a:latin typeface="Arial" panose="020B0604020202020204" pitchFamily="34" charset="0"/>
              </a:rPr>
              <a:t> and </a:t>
            </a:r>
            <a:r>
              <a:rPr kumimoji="1" lang="cs-CZ" altLang="cs-CZ" sz="1451" dirty="0" err="1">
                <a:solidFill>
                  <a:schemeClr val="tx2"/>
                </a:solidFill>
                <a:latin typeface="Arial" panose="020B0604020202020204" pitchFamily="34" charset="0"/>
              </a:rPr>
              <a:t>function</a:t>
            </a:r>
            <a:r>
              <a:rPr kumimoji="1" lang="cs-CZ" altLang="cs-CZ" sz="1451" dirty="0">
                <a:solidFill>
                  <a:schemeClr val="tx2"/>
                </a:solidFill>
                <a:latin typeface="Arial" panose="020B0604020202020204" pitchFamily="34" charset="0"/>
              </a:rPr>
              <a:t>. Cell 131, 174-187.</a:t>
            </a:r>
            <a:endParaRPr kumimoji="1" lang="en-US" altLang="cs-CZ" sz="1451" dirty="0">
              <a:solidFill>
                <a:schemeClr val="tx2"/>
              </a:solidFill>
              <a:latin typeface="Arial" panose="020B0604020202020204" pitchFamily="34" charset="0"/>
            </a:endParaRPr>
          </a:p>
          <a:p>
            <a:pPr algn="just" eaLnBrk="1" hangingPunct="1">
              <a:spcAft>
                <a:spcPts val="544"/>
              </a:spcAft>
              <a:buClr>
                <a:srgbClr val="0000FF"/>
              </a:buClr>
              <a:buFont typeface="Wingdings" panose="05000000000000000000" pitchFamily="2" charset="2"/>
              <a:buChar char="§"/>
              <a:defRPr/>
            </a:pPr>
            <a:r>
              <a:rPr kumimoji="1" lang="en-US" altLang="cs-CZ" sz="1451" dirty="0" err="1">
                <a:solidFill>
                  <a:schemeClr val="tx2"/>
                </a:solidFill>
                <a:latin typeface="Arial" panose="020B0604020202020204" pitchFamily="34" charset="0"/>
              </a:rPr>
              <a:t>Nevo-Dinur</a:t>
            </a:r>
            <a:r>
              <a:rPr kumimoji="1" lang="en-US" altLang="cs-CZ" sz="1451" dirty="0">
                <a:solidFill>
                  <a:schemeClr val="tx2"/>
                </a:solidFill>
                <a:latin typeface="Arial" panose="020B0604020202020204" pitchFamily="34" charset="0"/>
              </a:rPr>
              <a:t>, K., Nussbaum-</a:t>
            </a:r>
            <a:r>
              <a:rPr kumimoji="1" lang="en-US" altLang="cs-CZ" sz="1451" dirty="0" err="1">
                <a:solidFill>
                  <a:schemeClr val="tx2"/>
                </a:solidFill>
                <a:latin typeface="Arial" panose="020B0604020202020204" pitchFamily="34" charset="0"/>
              </a:rPr>
              <a:t>Shochat</a:t>
            </a:r>
            <a:r>
              <a:rPr kumimoji="1" lang="en-US" altLang="cs-CZ" sz="1451" dirty="0">
                <a:solidFill>
                  <a:schemeClr val="tx2"/>
                </a:solidFill>
                <a:latin typeface="Arial" panose="020B0604020202020204" pitchFamily="34" charset="0"/>
              </a:rPr>
              <a:t>, A., Ben-Yehuda, S., and </a:t>
            </a:r>
            <a:r>
              <a:rPr kumimoji="1" lang="en-US" altLang="cs-CZ" sz="1451" dirty="0" err="1">
                <a:solidFill>
                  <a:schemeClr val="tx2"/>
                </a:solidFill>
                <a:latin typeface="Arial" panose="020B0604020202020204" pitchFamily="34" charset="0"/>
              </a:rPr>
              <a:t>Amster</a:t>
            </a:r>
            <a:r>
              <a:rPr kumimoji="1" lang="en-US" altLang="cs-CZ" sz="1451" dirty="0">
                <a:solidFill>
                  <a:schemeClr val="tx2"/>
                </a:solidFill>
                <a:latin typeface="Arial" panose="020B0604020202020204" pitchFamily="34" charset="0"/>
              </a:rPr>
              <a:t>-Choder, O. (2011). Translation-independent localization of mRNA in E. coli. Science 331, 1081-1084</a:t>
            </a:r>
          </a:p>
          <a:p>
            <a:pPr algn="just" eaLnBrk="1" hangingPunct="1">
              <a:spcAft>
                <a:spcPts val="544"/>
              </a:spcAft>
              <a:buClr>
                <a:srgbClr val="0000FF"/>
              </a:buClr>
              <a:buFont typeface="Wingdings" panose="05000000000000000000" pitchFamily="2" charset="2"/>
              <a:buChar char="§"/>
              <a:defRPr/>
            </a:pPr>
            <a:r>
              <a:rPr kumimoji="1" lang="cs-CZ" altLang="cs-CZ" sz="1451" dirty="0" err="1">
                <a:solidFill>
                  <a:schemeClr val="tx2"/>
                </a:solidFill>
                <a:latin typeface="Arial" panose="020B0604020202020204" pitchFamily="34" charset="0"/>
              </a:rPr>
              <a:t>Schonberger</a:t>
            </a:r>
            <a:r>
              <a:rPr kumimoji="1" lang="cs-CZ" altLang="cs-CZ" sz="1451" dirty="0">
                <a:solidFill>
                  <a:schemeClr val="tx2"/>
                </a:solidFill>
                <a:latin typeface="Arial" panose="020B0604020202020204" pitchFamily="34" charset="0"/>
              </a:rPr>
              <a:t>, J., </a:t>
            </a:r>
            <a:r>
              <a:rPr kumimoji="1" lang="cs-CZ" altLang="cs-CZ" sz="1451" dirty="0" err="1">
                <a:solidFill>
                  <a:schemeClr val="tx2"/>
                </a:solidFill>
                <a:latin typeface="Arial" panose="020B0604020202020204" pitchFamily="34" charset="0"/>
              </a:rPr>
              <a:t>Hammes</a:t>
            </a:r>
            <a:r>
              <a:rPr kumimoji="1" lang="cs-CZ" altLang="cs-CZ" sz="1451" dirty="0">
                <a:solidFill>
                  <a:schemeClr val="tx2"/>
                </a:solidFill>
                <a:latin typeface="Arial" panose="020B0604020202020204" pitchFamily="34" charset="0"/>
              </a:rPr>
              <a:t>, U.Z., and </a:t>
            </a:r>
            <a:r>
              <a:rPr kumimoji="1" lang="cs-CZ" altLang="cs-CZ" sz="1451" dirty="0" err="1">
                <a:solidFill>
                  <a:schemeClr val="tx2"/>
                </a:solidFill>
                <a:latin typeface="Arial" panose="020B0604020202020204" pitchFamily="34" charset="0"/>
              </a:rPr>
              <a:t>Dresselhaus</a:t>
            </a:r>
            <a:r>
              <a:rPr kumimoji="1" lang="cs-CZ" altLang="cs-CZ" sz="1451" dirty="0">
                <a:solidFill>
                  <a:schemeClr val="tx2"/>
                </a:solidFill>
                <a:latin typeface="Arial" panose="020B0604020202020204" pitchFamily="34" charset="0"/>
              </a:rPr>
              <a:t>, T. (2012). In </a:t>
            </a:r>
            <a:r>
              <a:rPr kumimoji="1" lang="cs-CZ" altLang="cs-CZ" sz="1451" dirty="0" err="1">
                <a:solidFill>
                  <a:schemeClr val="tx2"/>
                </a:solidFill>
                <a:latin typeface="Arial" panose="020B0604020202020204" pitchFamily="34" charset="0"/>
              </a:rPr>
              <a:t>vivo</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visualization</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of</a:t>
            </a:r>
            <a:r>
              <a:rPr kumimoji="1" lang="cs-CZ" altLang="cs-CZ" sz="1451" dirty="0">
                <a:solidFill>
                  <a:schemeClr val="tx2"/>
                </a:solidFill>
                <a:latin typeface="Arial" panose="020B0604020202020204" pitchFamily="34" charset="0"/>
              </a:rPr>
              <a:t> RNA in </a:t>
            </a:r>
            <a:r>
              <a:rPr kumimoji="1" lang="cs-CZ" altLang="cs-CZ" sz="1451" dirty="0" err="1">
                <a:solidFill>
                  <a:schemeClr val="tx2"/>
                </a:solidFill>
                <a:latin typeface="Arial" panose="020B0604020202020204" pitchFamily="34" charset="0"/>
              </a:rPr>
              <a:t>plants</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cells</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using</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the</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lambdaN</a:t>
            </a:r>
            <a:r>
              <a:rPr kumimoji="1" lang="cs-CZ" altLang="cs-CZ" sz="1451" dirty="0">
                <a:solidFill>
                  <a:schemeClr val="tx2"/>
                </a:solidFill>
                <a:latin typeface="Arial" panose="020B0604020202020204" pitchFamily="34" charset="0"/>
              </a:rPr>
              <a:t>(22) </a:t>
            </a:r>
            <a:r>
              <a:rPr kumimoji="1" lang="cs-CZ" altLang="cs-CZ" sz="1451" dirty="0" err="1">
                <a:solidFill>
                  <a:schemeClr val="tx2"/>
                </a:solidFill>
                <a:latin typeface="Arial" panose="020B0604020202020204" pitchFamily="34" charset="0"/>
              </a:rPr>
              <a:t>system</a:t>
            </a:r>
            <a:r>
              <a:rPr kumimoji="1" lang="cs-CZ" altLang="cs-CZ" sz="1451" dirty="0">
                <a:solidFill>
                  <a:schemeClr val="tx2"/>
                </a:solidFill>
                <a:latin typeface="Arial" panose="020B0604020202020204" pitchFamily="34" charset="0"/>
              </a:rPr>
              <a:t> and a GATEWAY-</a:t>
            </a:r>
            <a:r>
              <a:rPr kumimoji="1" lang="cs-CZ" altLang="cs-CZ" sz="1451" dirty="0" err="1">
                <a:solidFill>
                  <a:schemeClr val="tx2"/>
                </a:solidFill>
                <a:latin typeface="Arial" panose="020B0604020202020204" pitchFamily="34" charset="0"/>
              </a:rPr>
              <a:t>compatible</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vector</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series</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for</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candidate</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RNAs</a:t>
            </a:r>
            <a:r>
              <a:rPr kumimoji="1" lang="cs-CZ" altLang="cs-CZ" sz="1451" dirty="0">
                <a:solidFill>
                  <a:schemeClr val="tx2"/>
                </a:solidFill>
                <a:latin typeface="Arial" panose="020B0604020202020204" pitchFamily="34" charset="0"/>
              </a:rPr>
              <a:t>. </a:t>
            </a:r>
            <a:r>
              <a:rPr kumimoji="1" lang="cs-CZ" altLang="cs-CZ" sz="1451" dirty="0" err="1">
                <a:solidFill>
                  <a:schemeClr val="tx2"/>
                </a:solidFill>
                <a:latin typeface="Arial" panose="020B0604020202020204" pitchFamily="34" charset="0"/>
              </a:rPr>
              <a:t>The</a:t>
            </a:r>
            <a:r>
              <a:rPr kumimoji="1" lang="cs-CZ" altLang="cs-CZ" sz="1451" dirty="0">
                <a:solidFill>
                  <a:schemeClr val="tx2"/>
                </a:solidFill>
                <a:latin typeface="Arial" panose="020B0604020202020204" pitchFamily="34" charset="0"/>
              </a:rPr>
              <a:t> Plant </a:t>
            </a:r>
            <a:r>
              <a:rPr kumimoji="1" lang="cs-CZ" altLang="cs-CZ" sz="1451" dirty="0" err="1">
                <a:solidFill>
                  <a:schemeClr val="tx2"/>
                </a:solidFill>
                <a:latin typeface="Arial" panose="020B0604020202020204" pitchFamily="34" charset="0"/>
              </a:rPr>
              <a:t>journal</a:t>
            </a:r>
            <a:r>
              <a:rPr kumimoji="1" lang="cs-CZ" altLang="cs-CZ" sz="1451" dirty="0">
                <a:solidFill>
                  <a:schemeClr val="tx2"/>
                </a:solidFill>
                <a:latin typeface="Arial" panose="020B0604020202020204" pitchFamily="34" charset="0"/>
              </a:rPr>
              <a:t> : </a:t>
            </a:r>
            <a:r>
              <a:rPr kumimoji="1" lang="cs-CZ" altLang="cs-CZ" sz="1451" dirty="0" err="1">
                <a:solidFill>
                  <a:schemeClr val="tx2"/>
                </a:solidFill>
                <a:latin typeface="Arial" panose="020B0604020202020204" pitchFamily="34" charset="0"/>
              </a:rPr>
              <a:t>for</a:t>
            </a:r>
            <a:r>
              <a:rPr kumimoji="1" lang="cs-CZ" altLang="cs-CZ" sz="1451" dirty="0">
                <a:solidFill>
                  <a:schemeClr val="tx2"/>
                </a:solidFill>
                <a:latin typeface="Arial" panose="020B0604020202020204" pitchFamily="34" charset="0"/>
              </a:rPr>
              <a:t> cell and </a:t>
            </a:r>
            <a:r>
              <a:rPr kumimoji="1" lang="cs-CZ" altLang="cs-CZ" sz="1451" dirty="0" err="1">
                <a:solidFill>
                  <a:schemeClr val="tx2"/>
                </a:solidFill>
                <a:latin typeface="Arial" panose="020B0604020202020204" pitchFamily="34" charset="0"/>
              </a:rPr>
              <a:t>molecular</a:t>
            </a:r>
            <a:r>
              <a:rPr kumimoji="1" lang="cs-CZ" altLang="cs-CZ" sz="1451" dirty="0">
                <a:solidFill>
                  <a:schemeClr val="tx2"/>
                </a:solidFill>
                <a:latin typeface="Arial" panose="020B0604020202020204" pitchFamily="34" charset="0"/>
              </a:rPr>
              <a:t> biology 71, 173-181.</a:t>
            </a:r>
            <a:endParaRPr kumimoji="1" lang="en-US" altLang="cs-CZ" sz="1451" dirty="0">
              <a:solidFill>
                <a:schemeClr val="tx2"/>
              </a:solidFill>
              <a:latin typeface="Arial" panose="020B0604020202020204" pitchFamily="34" charset="0"/>
            </a:endParaRPr>
          </a:p>
          <a:p>
            <a:pPr algn="just" eaLnBrk="1" hangingPunct="1">
              <a:spcAft>
                <a:spcPts val="544"/>
              </a:spcAft>
              <a:buClr>
                <a:srgbClr val="0000FF"/>
              </a:buClr>
              <a:buFont typeface="Wingdings" panose="05000000000000000000" pitchFamily="2" charset="2"/>
              <a:buChar char="§"/>
              <a:defRPr/>
            </a:pPr>
            <a:r>
              <a:rPr kumimoji="1" lang="en-US" altLang="cs-CZ" sz="1451" dirty="0" err="1">
                <a:solidFill>
                  <a:schemeClr val="tx2"/>
                </a:solidFill>
                <a:latin typeface="Arial" panose="020B0604020202020204" pitchFamily="34" charset="0"/>
              </a:rPr>
              <a:t>Surpin</a:t>
            </a:r>
            <a:r>
              <a:rPr kumimoji="1" lang="en-US" altLang="cs-CZ" sz="1451" dirty="0">
                <a:solidFill>
                  <a:schemeClr val="tx2"/>
                </a:solidFill>
                <a:latin typeface="Arial" panose="020B0604020202020204" pitchFamily="34" charset="0"/>
              </a:rPr>
              <a:t>, M. and </a:t>
            </a:r>
            <a:r>
              <a:rPr kumimoji="1" lang="en-US" altLang="cs-CZ" sz="1451" dirty="0" err="1">
                <a:solidFill>
                  <a:schemeClr val="tx2"/>
                </a:solidFill>
                <a:latin typeface="Arial" panose="020B0604020202020204" pitchFamily="34" charset="0"/>
              </a:rPr>
              <a:t>Raikhel</a:t>
            </a:r>
            <a:r>
              <a:rPr kumimoji="1" lang="en-US" altLang="cs-CZ" sz="1451" dirty="0">
                <a:solidFill>
                  <a:schemeClr val="tx2"/>
                </a:solidFill>
                <a:latin typeface="Arial" panose="020B0604020202020204" pitchFamily="34" charset="0"/>
              </a:rPr>
              <a:t>, N. (2004) Traffic jams affect plant development and signal transduction. Nature Reviews/Molecular Cell Biology 5,100-10</a:t>
            </a:r>
          </a:p>
          <a:p>
            <a:pPr algn="just" eaLnBrk="1" hangingPunct="1">
              <a:spcAft>
                <a:spcPts val="544"/>
              </a:spcAft>
              <a:buClr>
                <a:srgbClr val="0000FF"/>
              </a:buClr>
              <a:buFont typeface="Wingdings" panose="05000000000000000000" pitchFamily="2" charset="2"/>
              <a:buChar char="§"/>
              <a:defRPr/>
            </a:pPr>
            <a:r>
              <a:rPr kumimoji="1" lang="en-US" altLang="cs-CZ" sz="1451" dirty="0" err="1">
                <a:solidFill>
                  <a:schemeClr val="tx2"/>
                </a:solidFill>
                <a:latin typeface="Arial" panose="020B0604020202020204" pitchFamily="34" charset="0"/>
              </a:rPr>
              <a:t>Zouhar</a:t>
            </a:r>
            <a:r>
              <a:rPr kumimoji="1" lang="en-US" altLang="cs-CZ" sz="1451" dirty="0">
                <a:solidFill>
                  <a:schemeClr val="tx2"/>
                </a:solidFill>
                <a:latin typeface="Arial" panose="020B0604020202020204" pitchFamily="34" charset="0"/>
              </a:rPr>
              <a:t>, J., Hicks, G.R. and </a:t>
            </a:r>
            <a:r>
              <a:rPr kumimoji="1" lang="en-US" altLang="cs-CZ" sz="1451" dirty="0" err="1">
                <a:solidFill>
                  <a:schemeClr val="tx2"/>
                </a:solidFill>
                <a:latin typeface="Arial" panose="020B0604020202020204" pitchFamily="34" charset="0"/>
              </a:rPr>
              <a:t>Raikhel</a:t>
            </a:r>
            <a:r>
              <a:rPr kumimoji="1" lang="en-US" altLang="cs-CZ" sz="1451" dirty="0">
                <a:solidFill>
                  <a:schemeClr val="tx2"/>
                </a:solidFill>
                <a:latin typeface="Arial" panose="020B0604020202020204" pitchFamily="34" charset="0"/>
              </a:rPr>
              <a:t>, N.V. (2004) Sorting inhibitors (</a:t>
            </a:r>
            <a:r>
              <a:rPr kumimoji="1" lang="en-US" altLang="cs-CZ" sz="1451" dirty="0" err="1">
                <a:solidFill>
                  <a:schemeClr val="tx2"/>
                </a:solidFill>
                <a:latin typeface="Arial" panose="020B0604020202020204" pitchFamily="34" charset="0"/>
              </a:rPr>
              <a:t>Sortins</a:t>
            </a:r>
            <a:r>
              <a:rPr kumimoji="1" lang="en-US" altLang="cs-CZ" sz="1451" dirty="0">
                <a:solidFill>
                  <a:schemeClr val="tx2"/>
                </a:solidFill>
                <a:latin typeface="Arial" panose="020B0604020202020204" pitchFamily="34" charset="0"/>
              </a:rPr>
              <a:t>): Chemical compounds to study vacuolar sorting in Arabidopsis. Proceedings of the National Academy of Sciences of the U.S.A., 101, 9497–9501</a:t>
            </a:r>
          </a:p>
          <a:p>
            <a:pPr marL="0" indent="0" algn="just" eaLnBrk="1" hangingPunct="1">
              <a:spcAft>
                <a:spcPts val="544"/>
              </a:spcAft>
              <a:buClr>
                <a:srgbClr val="0000FF"/>
              </a:buClr>
              <a:defRPr/>
            </a:pPr>
            <a:endParaRPr kumimoji="1" lang="cs-CZ" altLang="cs-CZ" sz="1451" dirty="0">
              <a:solidFill>
                <a:schemeClr val="tx2"/>
              </a:solidFill>
              <a:latin typeface="Arial" panose="020B0604020202020204" pitchFamily="34" charset="0"/>
            </a:endParaRPr>
          </a:p>
          <a:p>
            <a:pPr algn="just" eaLnBrk="1" hangingPunct="1">
              <a:buClr>
                <a:srgbClr val="0000FF"/>
              </a:buClr>
              <a:buFont typeface="Wingdings" panose="05000000000000000000" pitchFamily="2" charset="2"/>
              <a:buChar char="§"/>
              <a:defRPr/>
            </a:pPr>
            <a:endParaRPr kumimoji="1" lang="en-US" altLang="cs-CZ" sz="1451" dirty="0">
              <a:solidFill>
                <a:schemeClr val="tx2"/>
              </a:solidFill>
              <a:latin typeface="Arial" panose="020B0604020202020204" pitchFamily="34" charset="0"/>
            </a:endParaRPr>
          </a:p>
          <a:p>
            <a:pPr algn="just" eaLnBrk="1" hangingPunct="1">
              <a:buClr>
                <a:srgbClr val="0000FF"/>
              </a:buClr>
              <a:buFont typeface="Wingdings" panose="05000000000000000000" pitchFamily="2" charset="2"/>
              <a:buChar char="§"/>
              <a:defRPr/>
            </a:pPr>
            <a:endParaRPr kumimoji="1" lang="en-US" altLang="cs-CZ" sz="1451" dirty="0">
              <a:solidFill>
                <a:schemeClr val="tx2"/>
              </a:solidFill>
              <a:latin typeface="Arial" panose="020B0604020202020204" pitchFamily="34" charset="0"/>
            </a:endParaRPr>
          </a:p>
          <a:p>
            <a:pPr algn="just" eaLnBrk="1" hangingPunct="1">
              <a:buClr>
                <a:srgbClr val="0000FF"/>
              </a:buClr>
              <a:buFont typeface="Wingdings" panose="05000000000000000000" pitchFamily="2" charset="2"/>
              <a:buChar char="§"/>
              <a:defRPr/>
            </a:pPr>
            <a:endParaRPr kumimoji="1" lang="en-US" altLang="cs-CZ" sz="1451" dirty="0">
              <a:solidFill>
                <a:schemeClr val="tx2"/>
              </a:solidFill>
              <a:latin typeface="Arial" panose="020B0604020202020204" pitchFamily="34" charset="0"/>
            </a:endParaRPr>
          </a:p>
          <a:p>
            <a:pPr algn="just" eaLnBrk="1" hangingPunct="1">
              <a:buClr>
                <a:srgbClr val="0000FF"/>
              </a:buClr>
              <a:buFont typeface="Wingdings" panose="05000000000000000000" pitchFamily="2" charset="2"/>
              <a:buChar char="§"/>
              <a:defRPr/>
            </a:pPr>
            <a:endParaRPr kumimoji="1" lang="en-US" altLang="cs-CZ" sz="1361" dirty="0">
              <a:solidFill>
                <a:schemeClr val="tx2"/>
              </a:solidFill>
              <a:latin typeface="Arial" panose="020B0604020202020204" pitchFamily="34" charset="0"/>
            </a:endParaRPr>
          </a:p>
        </p:txBody>
      </p:sp>
      <p:sp>
        <p:nvSpPr>
          <p:cNvPr id="11" name="Rectangle 2">
            <a:extLst>
              <a:ext uri="{FF2B5EF4-FFF2-40B4-BE49-F238E27FC236}">
                <a16:creationId xmlns:a16="http://schemas.microsoft.com/office/drawing/2014/main" id="{B0F82C8C-5024-4135-A3DA-60E7A4FD0159}"/>
              </a:ext>
            </a:extLst>
          </p:cNvPr>
          <p:cNvSpPr txBox="1">
            <a:spLocks noChangeArrowheads="1"/>
          </p:cNvSpPr>
          <p:nvPr/>
        </p:nvSpPr>
        <p:spPr>
          <a:xfrm>
            <a:off x="1523841" y="190060"/>
            <a:ext cx="7010624" cy="1527680"/>
          </a:xfrm>
          <a:prstGeom prst="rect">
            <a:avLst/>
          </a:prstGeom>
        </p:spPr>
        <p:txBody>
          <a:bodyPr anchor="ctr"/>
          <a:lstStyle/>
          <a:p>
            <a:pPr fontAlgn="auto">
              <a:spcBef>
                <a:spcPts val="0"/>
              </a:spcBef>
              <a:spcAft>
                <a:spcPts val="0"/>
              </a:spcAft>
              <a:defRPr/>
            </a:pPr>
            <a:r>
              <a:rPr lang="cs-CZ" sz="4807" kern="0" dirty="0">
                <a:solidFill>
                  <a:srgbClr val="0000FF"/>
                </a:solidFill>
                <a:latin typeface="Arial"/>
                <a:ea typeface="+mj-ea"/>
                <a:cs typeface="Arial"/>
              </a:rPr>
              <a:t>Genomika 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16772"/>
                                        </p:tgtEl>
                                        <p:attrNameLst>
                                          <p:attrName>style.visibility</p:attrName>
                                        </p:attrNameLst>
                                      </p:cBhvr>
                                      <p:to>
                                        <p:strVal val="visible"/>
                                      </p:to>
                                    </p:set>
                                    <p:animEffect transition="in" filter="wipe(up)">
                                      <p:cBhvr>
                                        <p:cTn id="7" dur="500"/>
                                        <p:tgtEl>
                                          <p:spTgt spid="41677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16770"/>
                                        </p:tgtEl>
                                        <p:attrNameLst>
                                          <p:attrName>style.visibility</p:attrName>
                                        </p:attrNameLst>
                                      </p:cBhvr>
                                      <p:to>
                                        <p:strVal val="visible"/>
                                      </p:to>
                                    </p:set>
                                    <p:animEffect transition="in" filter="wipe(left)">
                                      <p:cBhvr>
                                        <p:cTn id="11" dur="1000"/>
                                        <p:tgtEl>
                                          <p:spTgt spid="41677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16773"/>
                                        </p:tgtEl>
                                        <p:attrNameLst>
                                          <p:attrName>style.visibility</p:attrName>
                                        </p:attrNameLst>
                                      </p:cBhvr>
                                      <p:to>
                                        <p:strVal val="visible"/>
                                      </p:to>
                                    </p:set>
                                    <p:animEffect transition="in" filter="wipe(left)">
                                      <p:cBhvr>
                                        <p:cTn id="16" dur="1000"/>
                                        <p:tgtEl>
                                          <p:spTgt spid="416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0" grpId="0" autoUpdateAnimBg="0"/>
      <p:bldP spid="416773"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3961BFC-01CD-4FCA-9822-A61E00C8B742}"/>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sp>
        <p:nvSpPr>
          <p:cNvPr id="4" name="Rectangle 6">
            <a:extLst>
              <a:ext uri="{FF2B5EF4-FFF2-40B4-BE49-F238E27FC236}">
                <a16:creationId xmlns:a16="http://schemas.microsoft.com/office/drawing/2014/main" id="{5D98C629-875B-409F-9BD4-F072F40027C8}"/>
              </a:ext>
            </a:extLst>
          </p:cNvPr>
          <p:cNvSpPr>
            <a:spLocks noChangeArrowheads="1"/>
          </p:cNvSpPr>
          <p:nvPr/>
        </p:nvSpPr>
        <p:spPr bwMode="auto">
          <a:xfrm>
            <a:off x="1220033" y="1219553"/>
            <a:ext cx="7314432" cy="45643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dirty="0">
                <a:solidFill>
                  <a:srgbClr val="0000FF"/>
                </a:solidFill>
                <a:latin typeface="+mj-lt"/>
                <a:cs typeface="Arial" charset="0"/>
              </a:rPr>
              <a:t>High-Resolution Expression Map in Arabidopsis Root </a:t>
            </a:r>
            <a:endParaRPr kumimoji="1" lang="en-GB" sz="1814" dirty="0">
              <a:solidFill>
                <a:srgbClr val="0000FF"/>
              </a:solidFill>
              <a:latin typeface="+mj-lt"/>
              <a:cs typeface="Arial" charset="0"/>
            </a:endParaRPr>
          </a:p>
        </p:txBody>
      </p:sp>
      <p:sp>
        <p:nvSpPr>
          <p:cNvPr id="3" name="Rectangle 2">
            <a:extLst>
              <a:ext uri="{FF2B5EF4-FFF2-40B4-BE49-F238E27FC236}">
                <a16:creationId xmlns:a16="http://schemas.microsoft.com/office/drawing/2014/main" id="{EE04E8F6-EA11-483C-B6F2-4547B0793064}"/>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a:solidFill>
                  <a:schemeClr val="tx2"/>
                </a:solidFill>
                <a:latin typeface="+mj-lt"/>
                <a:ea typeface="+mj-ea"/>
                <a:cs typeface="+mj-cs"/>
              </a:rPr>
              <a:t>Expression Maps </a:t>
            </a:r>
            <a:r>
              <a:rPr lang="cs-CZ" sz="4354" kern="0" dirty="0">
                <a:solidFill>
                  <a:srgbClr val="0000FF"/>
                </a:solidFill>
                <a:latin typeface="+mj-lt"/>
                <a:ea typeface="+mj-ea"/>
                <a:cs typeface="+mj-cs"/>
              </a:rPr>
              <a:t>- RNA</a:t>
            </a:r>
            <a:endParaRPr lang="cs-CZ" sz="4354" kern="0" dirty="0">
              <a:solidFill>
                <a:schemeClr val="tx2"/>
              </a:solidFill>
              <a:latin typeface="+mj-lt"/>
              <a:ea typeface="+mj-ea"/>
              <a:cs typeface="+mj-cs"/>
            </a:endParaRPr>
          </a:p>
        </p:txBody>
      </p:sp>
      <p:grpSp>
        <p:nvGrpSpPr>
          <p:cNvPr id="44037" name="Group 1">
            <a:extLst>
              <a:ext uri="{FF2B5EF4-FFF2-40B4-BE49-F238E27FC236}">
                <a16:creationId xmlns:a16="http://schemas.microsoft.com/office/drawing/2014/main" id="{524583EA-6EFC-4314-88E6-1F7180E842D4}"/>
              </a:ext>
            </a:extLst>
          </p:cNvPr>
          <p:cNvGrpSpPr>
            <a:grpSpLocks/>
          </p:cNvGrpSpPr>
          <p:nvPr/>
        </p:nvGrpSpPr>
        <p:grpSpPr bwMode="auto">
          <a:xfrm>
            <a:off x="380600" y="1992751"/>
            <a:ext cx="8693379" cy="4550030"/>
            <a:chOff x="418352" y="2196455"/>
            <a:chExt cx="9585226" cy="5016952"/>
          </a:xfrm>
        </p:grpSpPr>
        <p:sp>
          <p:nvSpPr>
            <p:cNvPr id="9" name="TextBox 8">
              <a:extLst>
                <a:ext uri="{FF2B5EF4-FFF2-40B4-BE49-F238E27FC236}">
                  <a16:creationId xmlns:a16="http://schemas.microsoft.com/office/drawing/2014/main" id="{DCFD1676-0C8E-479B-9C9F-4349FF2BFA00}"/>
                </a:ext>
              </a:extLst>
            </p:cNvPr>
            <p:cNvSpPr txBox="1"/>
            <p:nvPr/>
          </p:nvSpPr>
          <p:spPr>
            <a:xfrm>
              <a:off x="8279958" y="6957684"/>
              <a:ext cx="1723620" cy="255723"/>
            </a:xfrm>
            <a:prstGeom prst="rect">
              <a:avLst/>
            </a:prstGeom>
            <a:noFill/>
          </p:spPr>
          <p:txBody>
            <a:bodyPr wrap="none">
              <a:spAutoFit/>
            </a:bodyPr>
            <a:lstStyle/>
            <a:p>
              <a:pPr eaLnBrk="1" hangingPunct="1">
                <a:defRPr/>
              </a:pPr>
              <a:r>
                <a:rPr lang="cs-CZ" sz="907" dirty="0">
                  <a:solidFill>
                    <a:schemeClr val="tx2"/>
                  </a:solidFill>
                  <a:latin typeface="+mn-lt"/>
                </a:rPr>
                <a:t>Brady et al., </a:t>
              </a:r>
              <a:r>
                <a:rPr lang="cs-CZ" sz="907" i="1" dirty="0">
                  <a:solidFill>
                    <a:schemeClr val="tx2"/>
                  </a:solidFill>
                  <a:latin typeface="+mn-lt"/>
                </a:rPr>
                <a:t>Science</a:t>
              </a:r>
              <a:r>
                <a:rPr lang="cs-CZ" sz="907" dirty="0">
                  <a:solidFill>
                    <a:schemeClr val="tx2"/>
                  </a:solidFill>
                  <a:latin typeface="+mn-lt"/>
                </a:rPr>
                <a:t>, 2007</a:t>
              </a:r>
            </a:p>
          </p:txBody>
        </p:sp>
        <p:pic>
          <p:nvPicPr>
            <p:cNvPr id="44041" name="Picture 3">
              <a:extLst>
                <a:ext uri="{FF2B5EF4-FFF2-40B4-BE49-F238E27FC236}">
                  <a16:creationId xmlns:a16="http://schemas.microsoft.com/office/drawing/2014/main" id="{7AC9A6ED-EAF0-4E9D-B6AD-F7F829D40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352" y="2196455"/>
              <a:ext cx="9457851" cy="45666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 name="Freeform 4">
            <a:extLst>
              <a:ext uri="{FF2B5EF4-FFF2-40B4-BE49-F238E27FC236}">
                <a16:creationId xmlns:a16="http://schemas.microsoft.com/office/drawing/2014/main" id="{A6B8013B-00CB-48C9-A092-9A11D1515930}"/>
              </a:ext>
            </a:extLst>
          </p:cNvPr>
          <p:cNvSpPr>
            <a:spLocks/>
          </p:cNvSpPr>
          <p:nvPr/>
        </p:nvSpPr>
        <p:spPr bwMode="auto">
          <a:xfrm>
            <a:off x="838473" y="1372177"/>
            <a:ext cx="46075" cy="685368"/>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latin typeface="+mj-lt"/>
              <a:cs typeface="Arial" charset="0"/>
            </a:endParaRPr>
          </a:p>
        </p:txBody>
      </p:sp>
      <p:pic>
        <p:nvPicPr>
          <p:cNvPr id="44039" name="Picture 2">
            <a:extLst>
              <a:ext uri="{FF2B5EF4-FFF2-40B4-BE49-F238E27FC236}">
                <a16:creationId xmlns:a16="http://schemas.microsoft.com/office/drawing/2014/main" id="{21E69F9F-84DB-4AB1-922A-502D55C28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13" y="6002731"/>
            <a:ext cx="1226751" cy="6522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30D876CC-36EC-4CCD-AA5E-06E664625210}"/>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sp>
        <p:nvSpPr>
          <p:cNvPr id="4" name="Rectangle 6">
            <a:extLst>
              <a:ext uri="{FF2B5EF4-FFF2-40B4-BE49-F238E27FC236}">
                <a16:creationId xmlns:a16="http://schemas.microsoft.com/office/drawing/2014/main" id="{19E0525C-E9E9-4DF0-BD48-1F34EEBC45F9}"/>
              </a:ext>
            </a:extLst>
          </p:cNvPr>
          <p:cNvSpPr>
            <a:spLocks noChangeArrowheads="1"/>
          </p:cNvSpPr>
          <p:nvPr/>
        </p:nvSpPr>
        <p:spPr bwMode="auto">
          <a:xfrm>
            <a:off x="1220033" y="1219553"/>
            <a:ext cx="7314432" cy="45643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dirty="0">
                <a:solidFill>
                  <a:srgbClr val="0000FF"/>
                </a:solidFill>
                <a:latin typeface="+mj-lt"/>
                <a:cs typeface="Arial" charset="0"/>
              </a:rPr>
              <a:t>High-Resolution Expression Map in </a:t>
            </a:r>
            <a:r>
              <a:rPr kumimoji="1" lang="en-US" sz="1814" dirty="0" err="1">
                <a:solidFill>
                  <a:srgbClr val="0000FF"/>
                </a:solidFill>
                <a:latin typeface="+mj-lt"/>
                <a:cs typeface="Arial" charset="0"/>
              </a:rPr>
              <a:t>Drosophilla</a:t>
            </a:r>
            <a:endParaRPr kumimoji="1" lang="en-GB" sz="1814" dirty="0">
              <a:solidFill>
                <a:srgbClr val="0000FF"/>
              </a:solidFill>
              <a:latin typeface="+mj-lt"/>
              <a:cs typeface="Arial" charset="0"/>
            </a:endParaRPr>
          </a:p>
        </p:txBody>
      </p:sp>
      <p:sp>
        <p:nvSpPr>
          <p:cNvPr id="3" name="Rectangle 2">
            <a:extLst>
              <a:ext uri="{FF2B5EF4-FFF2-40B4-BE49-F238E27FC236}">
                <a16:creationId xmlns:a16="http://schemas.microsoft.com/office/drawing/2014/main" id="{D9FE0F5D-1605-4016-850E-E630100C2CA3}"/>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a:solidFill>
                  <a:schemeClr val="tx2"/>
                </a:solidFill>
                <a:latin typeface="+mj-lt"/>
                <a:ea typeface="+mj-ea"/>
                <a:cs typeface="+mj-cs"/>
              </a:rPr>
              <a:t>Expression Maps </a:t>
            </a:r>
            <a:r>
              <a:rPr lang="cs-CZ" sz="4354" kern="0" dirty="0">
                <a:solidFill>
                  <a:srgbClr val="0000FF"/>
                </a:solidFill>
                <a:latin typeface="+mj-lt"/>
                <a:ea typeface="+mj-ea"/>
                <a:cs typeface="+mj-cs"/>
              </a:rPr>
              <a:t>- RNA</a:t>
            </a:r>
            <a:endParaRPr lang="cs-CZ" sz="4354" kern="0" dirty="0">
              <a:solidFill>
                <a:schemeClr val="tx2"/>
              </a:solidFill>
              <a:latin typeface="+mj-lt"/>
              <a:ea typeface="+mj-ea"/>
              <a:cs typeface="+mj-cs"/>
            </a:endParaRPr>
          </a:p>
        </p:txBody>
      </p:sp>
      <p:sp>
        <p:nvSpPr>
          <p:cNvPr id="9" name="TextBox 8">
            <a:extLst>
              <a:ext uri="{FF2B5EF4-FFF2-40B4-BE49-F238E27FC236}">
                <a16:creationId xmlns:a16="http://schemas.microsoft.com/office/drawing/2014/main" id="{8A349C36-EDB6-45ED-BB03-94E6DCCCFF2B}"/>
              </a:ext>
            </a:extLst>
          </p:cNvPr>
          <p:cNvSpPr txBox="1"/>
          <p:nvPr/>
        </p:nvSpPr>
        <p:spPr bwMode="auto">
          <a:xfrm>
            <a:off x="7510732" y="6310859"/>
            <a:ext cx="1563248" cy="231923"/>
          </a:xfrm>
          <a:prstGeom prst="rect">
            <a:avLst/>
          </a:prstGeom>
          <a:noFill/>
        </p:spPr>
        <p:txBody>
          <a:bodyPr wrap="none">
            <a:spAutoFit/>
          </a:bodyPr>
          <a:lstStyle/>
          <a:p>
            <a:pPr eaLnBrk="1" hangingPunct="1">
              <a:defRPr/>
            </a:pPr>
            <a:r>
              <a:rPr lang="cs-CZ" sz="907" dirty="0">
                <a:solidFill>
                  <a:schemeClr val="tx2"/>
                </a:solidFill>
                <a:latin typeface="+mn-lt"/>
              </a:rPr>
              <a:t>Brady et al., </a:t>
            </a:r>
            <a:r>
              <a:rPr lang="cs-CZ" sz="907" i="1" dirty="0">
                <a:solidFill>
                  <a:schemeClr val="tx2"/>
                </a:solidFill>
                <a:latin typeface="+mn-lt"/>
              </a:rPr>
              <a:t>Science</a:t>
            </a:r>
            <a:r>
              <a:rPr lang="cs-CZ" sz="907" dirty="0">
                <a:solidFill>
                  <a:schemeClr val="tx2"/>
                </a:solidFill>
                <a:latin typeface="+mn-lt"/>
              </a:rPr>
              <a:t>, 2007</a:t>
            </a:r>
          </a:p>
        </p:txBody>
      </p:sp>
      <p:sp>
        <p:nvSpPr>
          <p:cNvPr id="5" name="Freeform 4">
            <a:extLst>
              <a:ext uri="{FF2B5EF4-FFF2-40B4-BE49-F238E27FC236}">
                <a16:creationId xmlns:a16="http://schemas.microsoft.com/office/drawing/2014/main" id="{A98DDD60-3A69-439E-BE82-BB87B8800A1D}"/>
              </a:ext>
            </a:extLst>
          </p:cNvPr>
          <p:cNvSpPr>
            <a:spLocks/>
          </p:cNvSpPr>
          <p:nvPr/>
        </p:nvSpPr>
        <p:spPr bwMode="auto">
          <a:xfrm>
            <a:off x="838473" y="1372177"/>
            <a:ext cx="46075" cy="685368"/>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latin typeface="+mj-lt"/>
              <a:cs typeface="Arial" charset="0"/>
            </a:endParaRPr>
          </a:p>
        </p:txBody>
      </p:sp>
      <p:pic>
        <p:nvPicPr>
          <p:cNvPr id="46087" name="Picture 2">
            <a:extLst>
              <a:ext uri="{FF2B5EF4-FFF2-40B4-BE49-F238E27FC236}">
                <a16:creationId xmlns:a16="http://schemas.microsoft.com/office/drawing/2014/main" id="{BAFD87C5-96A2-4286-868D-61C9E47F1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13" y="6002731"/>
            <a:ext cx="1226751" cy="6522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8" name="Picture 3">
            <a:extLst>
              <a:ext uri="{FF2B5EF4-FFF2-40B4-BE49-F238E27FC236}">
                <a16:creationId xmlns:a16="http://schemas.microsoft.com/office/drawing/2014/main" id="{8D93A819-B3B4-4D0F-B067-AFFD8228C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450" y="1533440"/>
            <a:ext cx="7803981" cy="3785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9" name="Text Box 4">
            <a:extLst>
              <a:ext uri="{FF2B5EF4-FFF2-40B4-BE49-F238E27FC236}">
                <a16:creationId xmlns:a16="http://schemas.microsoft.com/office/drawing/2014/main" id="{E59D3740-6A6A-4149-9167-DD2C6E0C53CE}"/>
              </a:ext>
            </a:extLst>
          </p:cNvPr>
          <p:cNvSpPr txBox="1">
            <a:spLocks noChangeArrowheads="1"/>
          </p:cNvSpPr>
          <p:nvPr/>
        </p:nvSpPr>
        <p:spPr bwMode="auto">
          <a:xfrm>
            <a:off x="671450" y="5477185"/>
            <a:ext cx="3917829" cy="231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600">
                <a:solidFill>
                  <a:schemeClr val="tx1"/>
                </a:solidFill>
                <a:latin typeface="Times" panose="02020603050405020304" pitchFamily="18" charset="0"/>
                <a:cs typeface="Arial" panose="020B0604020202020204" pitchFamily="34" charset="0"/>
              </a:defRPr>
            </a:lvl1pPr>
            <a:lvl2pPr>
              <a:tabLst>
                <a:tab pos="723900" algn="l"/>
                <a:tab pos="1447800" algn="l"/>
                <a:tab pos="2171700" algn="l"/>
                <a:tab pos="2895600" algn="l"/>
                <a:tab pos="3619500" algn="l"/>
              </a:tabLst>
              <a:defRPr sz="2600">
                <a:solidFill>
                  <a:schemeClr val="tx1"/>
                </a:solidFill>
                <a:latin typeface="Times" panose="02020603050405020304" pitchFamily="18" charset="0"/>
                <a:cs typeface="Arial" panose="020B0604020202020204" pitchFamily="34" charset="0"/>
              </a:defRPr>
            </a:lvl2pPr>
            <a:lvl3pPr>
              <a:tabLst>
                <a:tab pos="723900" algn="l"/>
                <a:tab pos="1447800" algn="l"/>
                <a:tab pos="2171700" algn="l"/>
                <a:tab pos="2895600" algn="l"/>
                <a:tab pos="3619500" algn="l"/>
              </a:tabLst>
              <a:defRPr sz="2600">
                <a:solidFill>
                  <a:schemeClr val="tx1"/>
                </a:solidFill>
                <a:latin typeface="Times" panose="02020603050405020304" pitchFamily="18" charset="0"/>
                <a:cs typeface="Arial" panose="020B0604020202020204" pitchFamily="34" charset="0"/>
              </a:defRPr>
            </a:lvl3pPr>
            <a:lvl4pPr>
              <a:tabLst>
                <a:tab pos="723900" algn="l"/>
                <a:tab pos="1447800" algn="l"/>
                <a:tab pos="2171700" algn="l"/>
                <a:tab pos="2895600" algn="l"/>
                <a:tab pos="3619500" algn="l"/>
              </a:tabLst>
              <a:defRPr sz="2600">
                <a:solidFill>
                  <a:schemeClr val="tx1"/>
                </a:solidFill>
                <a:latin typeface="Times" panose="02020603050405020304" pitchFamily="18" charset="0"/>
                <a:cs typeface="Arial" panose="020B0604020202020204" pitchFamily="34" charset="0"/>
              </a:defRPr>
            </a:lvl4pPr>
            <a:lvl5pPr>
              <a:tabLst>
                <a:tab pos="723900" algn="l"/>
                <a:tab pos="1447800" algn="l"/>
                <a:tab pos="2171700" algn="l"/>
                <a:tab pos="2895600" algn="l"/>
                <a:tab pos="3619500" algn="l"/>
              </a:tabLst>
              <a:defRPr sz="2600">
                <a:solidFill>
                  <a:schemeClr val="tx1"/>
                </a:solidFill>
                <a:latin typeface="Times" panose="02020603050405020304" pitchFamily="18" charset="0"/>
                <a:cs typeface="Arial" panose="020B0604020202020204" pitchFamily="34" charset="0"/>
              </a:defRPr>
            </a:lvl5pPr>
            <a:lvl6pPr marL="2471738" indent="-185738" eaLnBrk="0" fontAlgn="base" hangingPunct="0">
              <a:spcBef>
                <a:spcPct val="0"/>
              </a:spcBef>
              <a:spcAft>
                <a:spcPct val="0"/>
              </a:spcAft>
              <a:tabLst>
                <a:tab pos="723900" algn="l"/>
                <a:tab pos="1447800" algn="l"/>
                <a:tab pos="2171700" algn="l"/>
                <a:tab pos="2895600" algn="l"/>
                <a:tab pos="3619500" algn="l"/>
              </a:tabLst>
              <a:defRPr sz="2600">
                <a:solidFill>
                  <a:schemeClr val="tx1"/>
                </a:solidFill>
                <a:latin typeface="Times" panose="02020603050405020304" pitchFamily="18" charset="0"/>
                <a:cs typeface="Arial" panose="020B0604020202020204" pitchFamily="34" charset="0"/>
              </a:defRPr>
            </a:lvl6pPr>
            <a:lvl7pPr marL="2928938" indent="-185738" eaLnBrk="0" fontAlgn="base" hangingPunct="0">
              <a:spcBef>
                <a:spcPct val="0"/>
              </a:spcBef>
              <a:spcAft>
                <a:spcPct val="0"/>
              </a:spcAft>
              <a:tabLst>
                <a:tab pos="723900" algn="l"/>
                <a:tab pos="1447800" algn="l"/>
                <a:tab pos="2171700" algn="l"/>
                <a:tab pos="2895600" algn="l"/>
                <a:tab pos="3619500" algn="l"/>
              </a:tabLst>
              <a:defRPr sz="2600">
                <a:solidFill>
                  <a:schemeClr val="tx1"/>
                </a:solidFill>
                <a:latin typeface="Times" panose="02020603050405020304" pitchFamily="18" charset="0"/>
                <a:cs typeface="Arial" panose="020B0604020202020204" pitchFamily="34" charset="0"/>
              </a:defRPr>
            </a:lvl7pPr>
            <a:lvl8pPr marL="3386138" indent="-185738" eaLnBrk="0" fontAlgn="base" hangingPunct="0">
              <a:spcBef>
                <a:spcPct val="0"/>
              </a:spcBef>
              <a:spcAft>
                <a:spcPct val="0"/>
              </a:spcAft>
              <a:tabLst>
                <a:tab pos="723900" algn="l"/>
                <a:tab pos="1447800" algn="l"/>
                <a:tab pos="2171700" algn="l"/>
                <a:tab pos="2895600" algn="l"/>
                <a:tab pos="3619500" algn="l"/>
              </a:tabLst>
              <a:defRPr sz="2600">
                <a:solidFill>
                  <a:schemeClr val="tx1"/>
                </a:solidFill>
                <a:latin typeface="Times" panose="02020603050405020304" pitchFamily="18" charset="0"/>
                <a:cs typeface="Arial" panose="020B0604020202020204" pitchFamily="34" charset="0"/>
              </a:defRPr>
            </a:lvl8pPr>
            <a:lvl9pPr marL="3843338" indent="-185738" eaLnBrk="0" fontAlgn="base" hangingPunct="0">
              <a:spcBef>
                <a:spcPct val="0"/>
              </a:spcBef>
              <a:spcAft>
                <a:spcPct val="0"/>
              </a:spcAft>
              <a:tabLst>
                <a:tab pos="723900" algn="l"/>
                <a:tab pos="1447800" algn="l"/>
                <a:tab pos="2171700" algn="l"/>
                <a:tab pos="2895600" algn="l"/>
                <a:tab pos="3619500" algn="l"/>
              </a:tabLst>
              <a:defRPr sz="2600">
                <a:solidFill>
                  <a:schemeClr val="tx1"/>
                </a:solidFill>
                <a:latin typeface="Times" panose="02020603050405020304" pitchFamily="18" charset="0"/>
                <a:cs typeface="Arial" panose="020B0604020202020204" pitchFamily="34" charset="0"/>
              </a:defRPr>
            </a:lvl9pPr>
          </a:lstStyle>
          <a:p>
            <a:r>
              <a:rPr lang="en-GB" altLang="en-US" sz="1088" b="1">
                <a:solidFill>
                  <a:srgbClr val="000000"/>
                </a:solidFill>
                <a:latin typeface="Arial" panose="020B0604020202020204" pitchFamily="34" charset="0"/>
                <a:ea typeface="msgothic"/>
                <a:cs typeface="msgothic"/>
              </a:rPr>
              <a:t>Nikos Karaiskos et al. Science 2017;science.aan3235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EAA558-5F6B-4E10-A8E7-1F87C5900B81}"/>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a:solidFill>
                  <a:schemeClr val="tx2"/>
                </a:solidFill>
                <a:latin typeface="+mj-lt"/>
                <a:ea typeface="+mj-ea"/>
                <a:cs typeface="+mj-cs"/>
              </a:rPr>
              <a:t>Expression Maps </a:t>
            </a:r>
            <a:r>
              <a:rPr lang="cs-CZ" sz="4354" kern="0" dirty="0">
                <a:solidFill>
                  <a:srgbClr val="0000FF"/>
                </a:solidFill>
                <a:latin typeface="+mj-lt"/>
                <a:ea typeface="+mj-ea"/>
                <a:cs typeface="+mj-cs"/>
              </a:rPr>
              <a:t>- Proteins</a:t>
            </a:r>
            <a:endParaRPr lang="cs-CZ" sz="4354" kern="0" dirty="0">
              <a:solidFill>
                <a:schemeClr val="tx2"/>
              </a:solidFill>
              <a:latin typeface="+mj-lt"/>
              <a:ea typeface="+mj-ea"/>
              <a:cs typeface="+mj-cs"/>
            </a:endParaRPr>
          </a:p>
        </p:txBody>
      </p:sp>
      <p:grpSp>
        <p:nvGrpSpPr>
          <p:cNvPr id="48131" name="Group 3">
            <a:extLst>
              <a:ext uri="{FF2B5EF4-FFF2-40B4-BE49-F238E27FC236}">
                <a16:creationId xmlns:a16="http://schemas.microsoft.com/office/drawing/2014/main" id="{9981C6E8-409A-4053-B5CE-AEFD2921354D}"/>
              </a:ext>
            </a:extLst>
          </p:cNvPr>
          <p:cNvGrpSpPr>
            <a:grpSpLocks/>
          </p:cNvGrpSpPr>
          <p:nvPr/>
        </p:nvGrpSpPr>
        <p:grpSpPr bwMode="auto">
          <a:xfrm>
            <a:off x="1567036" y="1714861"/>
            <a:ext cx="6133424" cy="3962464"/>
            <a:chOff x="1799952" y="1755502"/>
            <a:chExt cx="6762191" cy="4369231"/>
          </a:xfrm>
        </p:grpSpPr>
        <p:pic>
          <p:nvPicPr>
            <p:cNvPr id="48134" name="Picture 2" descr="http://onlinelibrary.wiley.com/store/10.1111/j.1365-2796.2011.02427.x/asset/image_n/JOIM_2427_f1.gif?v=1&amp;t=hnh7bj2x&amp;s=b23c135e4da6aabc2cb9a8979230bfdcc012a78c">
              <a:extLst>
                <a:ext uri="{FF2B5EF4-FFF2-40B4-BE49-F238E27FC236}">
                  <a16:creationId xmlns:a16="http://schemas.microsoft.com/office/drawing/2014/main" id="{C0B4C19C-C3CC-410B-982E-9E002DEA0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952" y="1755502"/>
              <a:ext cx="6480720" cy="436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CD6AA03-7F3A-43D9-9E93-DB04F033FBE8}"/>
                </a:ext>
              </a:extLst>
            </p:cNvPr>
            <p:cNvSpPr txBox="1"/>
            <p:nvPr/>
          </p:nvSpPr>
          <p:spPr>
            <a:xfrm>
              <a:off x="6697251" y="5862769"/>
              <a:ext cx="1864892" cy="255731"/>
            </a:xfrm>
            <a:prstGeom prst="rect">
              <a:avLst/>
            </a:prstGeom>
            <a:noFill/>
          </p:spPr>
          <p:txBody>
            <a:bodyPr wrap="none">
              <a:spAutoFit/>
            </a:bodyPr>
            <a:lstStyle/>
            <a:p>
              <a:pPr eaLnBrk="1" hangingPunct="1">
                <a:defRPr/>
              </a:pPr>
              <a:r>
                <a:rPr lang="cs-CZ" sz="907" dirty="0">
                  <a:solidFill>
                    <a:schemeClr val="tx2"/>
                  </a:solidFill>
                  <a:latin typeface="+mn-lt"/>
                </a:rPr>
                <a:t>Ponten et al., </a:t>
              </a:r>
              <a:r>
                <a:rPr lang="cs-CZ" sz="907" i="1" dirty="0">
                  <a:solidFill>
                    <a:schemeClr val="tx2"/>
                  </a:solidFill>
                  <a:latin typeface="+mn-lt"/>
                </a:rPr>
                <a:t>J Int Med</a:t>
              </a:r>
              <a:r>
                <a:rPr lang="cs-CZ" sz="907" dirty="0">
                  <a:solidFill>
                    <a:schemeClr val="tx2"/>
                  </a:solidFill>
                  <a:latin typeface="+mn-lt"/>
                </a:rPr>
                <a:t>, 2011</a:t>
              </a:r>
            </a:p>
          </p:txBody>
        </p:sp>
      </p:grpSp>
      <p:sp>
        <p:nvSpPr>
          <p:cNvPr id="6" name="Rectangle 6">
            <a:extLst>
              <a:ext uri="{FF2B5EF4-FFF2-40B4-BE49-F238E27FC236}">
                <a16:creationId xmlns:a16="http://schemas.microsoft.com/office/drawing/2014/main" id="{D07594CB-1C98-4203-AA8A-AFD8288580CB}"/>
              </a:ext>
            </a:extLst>
          </p:cNvPr>
          <p:cNvSpPr>
            <a:spLocks noChangeArrowheads="1"/>
          </p:cNvSpPr>
          <p:nvPr/>
        </p:nvSpPr>
        <p:spPr bwMode="auto">
          <a:xfrm>
            <a:off x="1220033" y="1219553"/>
            <a:ext cx="7314432" cy="45643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dirty="0">
                <a:solidFill>
                  <a:srgbClr val="0000FF"/>
                </a:solidFill>
                <a:latin typeface="+mj-lt"/>
                <a:cs typeface="Arial" charset="0"/>
              </a:rPr>
              <a:t>Human Protein Atlas</a:t>
            </a:r>
            <a:endParaRPr kumimoji="1" lang="en-GB" sz="1814" dirty="0">
              <a:solidFill>
                <a:srgbClr val="0000FF"/>
              </a:solidFill>
              <a:latin typeface="+mj-lt"/>
              <a:cs typeface="Arial" charset="0"/>
            </a:endParaRPr>
          </a:p>
        </p:txBody>
      </p:sp>
      <p:sp>
        <p:nvSpPr>
          <p:cNvPr id="7" name="Freeform 6">
            <a:extLst>
              <a:ext uri="{FF2B5EF4-FFF2-40B4-BE49-F238E27FC236}">
                <a16:creationId xmlns:a16="http://schemas.microsoft.com/office/drawing/2014/main" id="{F4B8D08D-BDA6-4901-B0B0-FF96F561F7B9}"/>
              </a:ext>
            </a:extLst>
          </p:cNvPr>
          <p:cNvSpPr>
            <a:spLocks/>
          </p:cNvSpPr>
          <p:nvPr/>
        </p:nvSpPr>
        <p:spPr bwMode="auto">
          <a:xfrm>
            <a:off x="838473" y="1372177"/>
            <a:ext cx="46075" cy="685368"/>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latin typeface="+mj-lt"/>
              <a:cs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0FD001CA-F2D1-48BA-A951-4BA47211D0F8}"/>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pic>
        <p:nvPicPr>
          <p:cNvPr id="50179" name="Picture 2">
            <a:extLst>
              <a:ext uri="{FF2B5EF4-FFF2-40B4-BE49-F238E27FC236}">
                <a16:creationId xmlns:a16="http://schemas.microsoft.com/office/drawing/2014/main" id="{2065BBA7-23BF-425F-8366-0A5EF793D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525" y="1706222"/>
            <a:ext cx="6176952" cy="4770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6">
            <a:extLst>
              <a:ext uri="{FF2B5EF4-FFF2-40B4-BE49-F238E27FC236}">
                <a16:creationId xmlns:a16="http://schemas.microsoft.com/office/drawing/2014/main" id="{E5DE9291-81C5-4825-B26B-47871AFCC369}"/>
              </a:ext>
            </a:extLst>
          </p:cNvPr>
          <p:cNvSpPr>
            <a:spLocks noChangeArrowheads="1"/>
          </p:cNvSpPr>
          <p:nvPr/>
        </p:nvSpPr>
        <p:spPr bwMode="auto">
          <a:xfrm>
            <a:off x="1220033" y="1219553"/>
            <a:ext cx="7314432" cy="45643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dirty="0">
                <a:solidFill>
                  <a:srgbClr val="0000FF"/>
                </a:solidFill>
                <a:latin typeface="+mj-lt"/>
                <a:cs typeface="Arial" charset="0"/>
              </a:rPr>
              <a:t>Human Protein Atlas </a:t>
            </a:r>
          </a:p>
          <a:p>
            <a:pPr algn="just" eaLnBrk="1" hangingPunct="1">
              <a:buClr>
                <a:schemeClr val="bg2">
                  <a:lumMod val="50000"/>
                </a:schemeClr>
              </a:buClr>
              <a:defRPr/>
            </a:pPr>
            <a:r>
              <a:rPr kumimoji="1" lang="cs-CZ" sz="1814" dirty="0">
                <a:solidFill>
                  <a:srgbClr val="0000FF"/>
                </a:solidFill>
                <a:latin typeface="+mj-lt"/>
                <a:cs typeface="Arial" charset="0"/>
              </a:rPr>
              <a:t>       (http://www.proteinatlas.org/)</a:t>
            </a:r>
          </a:p>
        </p:txBody>
      </p:sp>
      <p:sp>
        <p:nvSpPr>
          <p:cNvPr id="5" name="Freeform 4">
            <a:extLst>
              <a:ext uri="{FF2B5EF4-FFF2-40B4-BE49-F238E27FC236}">
                <a16:creationId xmlns:a16="http://schemas.microsoft.com/office/drawing/2014/main" id="{90ACAFD9-3122-45E7-A3D4-7DEF19062287}"/>
              </a:ext>
            </a:extLst>
          </p:cNvPr>
          <p:cNvSpPr>
            <a:spLocks/>
          </p:cNvSpPr>
          <p:nvPr/>
        </p:nvSpPr>
        <p:spPr bwMode="auto">
          <a:xfrm>
            <a:off x="838473" y="1372177"/>
            <a:ext cx="46075" cy="685368"/>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latin typeface="+mj-lt"/>
              <a:cs typeface="Arial" charset="0"/>
            </a:endParaRPr>
          </a:p>
        </p:txBody>
      </p:sp>
      <p:sp>
        <p:nvSpPr>
          <p:cNvPr id="6" name="Rectangle 2">
            <a:extLst>
              <a:ext uri="{FF2B5EF4-FFF2-40B4-BE49-F238E27FC236}">
                <a16:creationId xmlns:a16="http://schemas.microsoft.com/office/drawing/2014/main" id="{2C02D80B-7685-44D0-B1C9-0BDEF6BE6118}"/>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a:solidFill>
                  <a:schemeClr val="tx2"/>
                </a:solidFill>
                <a:latin typeface="+mj-lt"/>
                <a:ea typeface="+mj-ea"/>
                <a:cs typeface="+mj-cs"/>
              </a:rPr>
              <a:t>Expression Maps </a:t>
            </a:r>
            <a:r>
              <a:rPr lang="cs-CZ" sz="4354" kern="0" dirty="0">
                <a:solidFill>
                  <a:srgbClr val="0000FF"/>
                </a:solidFill>
                <a:latin typeface="+mj-lt"/>
                <a:ea typeface="+mj-ea"/>
                <a:cs typeface="+mj-cs"/>
              </a:rPr>
              <a:t>- Proteins</a:t>
            </a:r>
            <a:endParaRPr lang="cs-CZ" sz="4354" kern="0" dirty="0">
              <a:solidFill>
                <a:schemeClr val="tx2"/>
              </a:solidFill>
              <a:latin typeface="+mj-lt"/>
              <a:ea typeface="+mj-ea"/>
              <a:cs typeface="+mj-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www.proteinatlas.org/images/39238/if_selected.jpg">
            <a:extLst>
              <a:ext uri="{FF2B5EF4-FFF2-40B4-BE49-F238E27FC236}">
                <a16:creationId xmlns:a16="http://schemas.microsoft.com/office/drawing/2014/main" id="{1C5FDC9A-1728-46D5-B6B5-BBA81C88E9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326" y="2064744"/>
            <a:ext cx="2285040" cy="228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CD027E79-D40B-4004-8A6F-EB2EB0C3BC01}"/>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sp>
        <p:nvSpPr>
          <p:cNvPr id="4" name="Rectangle 6">
            <a:extLst>
              <a:ext uri="{FF2B5EF4-FFF2-40B4-BE49-F238E27FC236}">
                <a16:creationId xmlns:a16="http://schemas.microsoft.com/office/drawing/2014/main" id="{EDD97DBE-43FF-4FA0-8F42-FDA68BF2EF0A}"/>
              </a:ext>
            </a:extLst>
          </p:cNvPr>
          <p:cNvSpPr>
            <a:spLocks noChangeArrowheads="1"/>
          </p:cNvSpPr>
          <p:nvPr/>
        </p:nvSpPr>
        <p:spPr bwMode="auto">
          <a:xfrm>
            <a:off x="1220033" y="1219553"/>
            <a:ext cx="7314432" cy="45643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dirty="0">
                <a:solidFill>
                  <a:srgbClr val="0000FF"/>
                </a:solidFill>
                <a:latin typeface="+mj-lt"/>
                <a:cs typeface="Arial" charset="0"/>
              </a:rPr>
              <a:t>Human Protein Atlas </a:t>
            </a:r>
          </a:p>
          <a:p>
            <a:pPr algn="just" eaLnBrk="1" hangingPunct="1">
              <a:buClr>
                <a:schemeClr val="bg2">
                  <a:lumMod val="50000"/>
                </a:schemeClr>
              </a:buClr>
              <a:defRPr/>
            </a:pPr>
            <a:r>
              <a:rPr kumimoji="1" lang="cs-CZ" sz="1814" dirty="0">
                <a:solidFill>
                  <a:srgbClr val="0000FF"/>
                </a:solidFill>
                <a:latin typeface="+mj-lt"/>
                <a:cs typeface="Arial" charset="0"/>
              </a:rPr>
              <a:t>       (http://www.proteinatlas.org/)</a:t>
            </a:r>
          </a:p>
        </p:txBody>
      </p:sp>
      <p:sp>
        <p:nvSpPr>
          <p:cNvPr id="5" name="Freeform 4">
            <a:extLst>
              <a:ext uri="{FF2B5EF4-FFF2-40B4-BE49-F238E27FC236}">
                <a16:creationId xmlns:a16="http://schemas.microsoft.com/office/drawing/2014/main" id="{C698CE59-5A6C-46D8-8EFF-AFF6F894DAC8}"/>
              </a:ext>
            </a:extLst>
          </p:cNvPr>
          <p:cNvSpPr>
            <a:spLocks/>
          </p:cNvSpPr>
          <p:nvPr/>
        </p:nvSpPr>
        <p:spPr bwMode="auto">
          <a:xfrm>
            <a:off x="838473" y="1372177"/>
            <a:ext cx="46075" cy="685368"/>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latin typeface="+mj-lt"/>
              <a:cs typeface="Arial" charset="0"/>
            </a:endParaRPr>
          </a:p>
        </p:txBody>
      </p:sp>
      <p:sp>
        <p:nvSpPr>
          <p:cNvPr id="6" name="Rectangle 2">
            <a:extLst>
              <a:ext uri="{FF2B5EF4-FFF2-40B4-BE49-F238E27FC236}">
                <a16:creationId xmlns:a16="http://schemas.microsoft.com/office/drawing/2014/main" id="{77B8C0EA-8D69-4F7E-9BEF-7246523BC9DD}"/>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a:solidFill>
                  <a:schemeClr val="tx2"/>
                </a:solidFill>
                <a:latin typeface="+mj-lt"/>
                <a:ea typeface="+mj-ea"/>
                <a:cs typeface="+mj-cs"/>
              </a:rPr>
              <a:t>Expression Maps </a:t>
            </a:r>
            <a:r>
              <a:rPr lang="cs-CZ" sz="4354" kern="0" dirty="0">
                <a:solidFill>
                  <a:srgbClr val="0000FF"/>
                </a:solidFill>
                <a:latin typeface="+mj-lt"/>
                <a:ea typeface="+mj-ea"/>
                <a:cs typeface="+mj-cs"/>
              </a:rPr>
              <a:t>- Proteins</a:t>
            </a:r>
            <a:endParaRPr lang="cs-CZ" sz="4354" kern="0" dirty="0">
              <a:solidFill>
                <a:schemeClr val="tx2"/>
              </a:solidFill>
              <a:latin typeface="+mj-lt"/>
              <a:ea typeface="+mj-ea"/>
              <a:cs typeface="+mj-cs"/>
            </a:endParaRPr>
          </a:p>
        </p:txBody>
      </p:sp>
      <p:pic>
        <p:nvPicPr>
          <p:cNvPr id="52231" name="Picture 6">
            <a:extLst>
              <a:ext uri="{FF2B5EF4-FFF2-40B4-BE49-F238E27FC236}">
                <a16:creationId xmlns:a16="http://schemas.microsoft.com/office/drawing/2014/main" id="{B63A449C-7FB1-4385-A66D-A15DE0B27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130" y="1992751"/>
            <a:ext cx="4822053" cy="4701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a:extLst>
              <a:ext uri="{FF2B5EF4-FFF2-40B4-BE49-F238E27FC236}">
                <a16:creationId xmlns:a16="http://schemas.microsoft.com/office/drawing/2014/main" id="{8F3A15FF-BB5C-4E24-80F3-6A24F57C65FB}"/>
              </a:ext>
            </a:extLst>
          </p:cNvPr>
          <p:cNvCxnSpPr>
            <a:cxnSpLocks noChangeShapeType="1"/>
          </p:cNvCxnSpPr>
          <p:nvPr/>
        </p:nvCxnSpPr>
        <p:spPr bwMode="auto">
          <a:xfrm flipH="1" flipV="1">
            <a:off x="2612367" y="2064744"/>
            <a:ext cx="1501763" cy="12382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90483B4C-301F-4CE6-A861-C52BF46E8931}"/>
              </a:ext>
            </a:extLst>
          </p:cNvPr>
          <p:cNvCxnSpPr>
            <a:cxnSpLocks noChangeShapeType="1"/>
          </p:cNvCxnSpPr>
          <p:nvPr/>
        </p:nvCxnSpPr>
        <p:spPr bwMode="auto">
          <a:xfrm flipH="1">
            <a:off x="2612367" y="3428281"/>
            <a:ext cx="1501763" cy="915744"/>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135172" name="Picture 4" descr="http://www.proteinatlas.org/images/39238/ihc_selected.jpg">
            <a:extLst>
              <a:ext uri="{FF2B5EF4-FFF2-40B4-BE49-F238E27FC236}">
                <a16:creationId xmlns:a16="http://schemas.microsoft.com/office/drawing/2014/main" id="{123D0D85-1333-485F-8CB4-5FB845DBC2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1394" y="4081972"/>
            <a:ext cx="2675239" cy="267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6F832F3D-7720-4A0F-86D0-32157E844EB3}"/>
              </a:ext>
            </a:extLst>
          </p:cNvPr>
          <p:cNvCxnSpPr>
            <a:cxnSpLocks noChangeShapeType="1"/>
          </p:cNvCxnSpPr>
          <p:nvPr/>
        </p:nvCxnSpPr>
        <p:spPr bwMode="auto">
          <a:xfrm flipH="1" flipV="1">
            <a:off x="3886633" y="4081973"/>
            <a:ext cx="227496" cy="45787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4" name="Straight Connector 13">
            <a:extLst>
              <a:ext uri="{FF2B5EF4-FFF2-40B4-BE49-F238E27FC236}">
                <a16:creationId xmlns:a16="http://schemas.microsoft.com/office/drawing/2014/main" id="{DEDA0EF6-F374-4DCF-B823-83F482062316}"/>
              </a:ext>
            </a:extLst>
          </p:cNvPr>
          <p:cNvCxnSpPr>
            <a:cxnSpLocks noChangeShapeType="1"/>
          </p:cNvCxnSpPr>
          <p:nvPr/>
        </p:nvCxnSpPr>
        <p:spPr bwMode="auto">
          <a:xfrm flipH="1">
            <a:off x="3886633" y="5779554"/>
            <a:ext cx="227496" cy="97909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5170"/>
                                        </p:tgtEl>
                                        <p:attrNameLst>
                                          <p:attrName>style.visibility</p:attrName>
                                        </p:attrNameLst>
                                      </p:cBhvr>
                                      <p:to>
                                        <p:strVal val="visible"/>
                                      </p:to>
                                    </p:set>
                                    <p:animEffect transition="in" filter="fade">
                                      <p:cBhvr>
                                        <p:cTn id="13" dur="500"/>
                                        <p:tgtEl>
                                          <p:spTgt spid="13517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par>
                                <p:cTn id="19" presetID="22" presetClass="entr" presetSubtype="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35172"/>
                                        </p:tgtEl>
                                        <p:attrNameLst>
                                          <p:attrName>style.visibility</p:attrName>
                                        </p:attrNameLst>
                                      </p:cBhvr>
                                      <p:to>
                                        <p:strVal val="visible"/>
                                      </p:to>
                                    </p:set>
                                    <p:animEffect transition="in" filter="fade">
                                      <p:cBhvr>
                                        <p:cTn id="24" dur="500"/>
                                        <p:tgtEl>
                                          <p:spTgt spid="135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CC707C47-CD8C-42DB-B021-0DEEDB844A4E}"/>
              </a:ext>
            </a:extLst>
          </p:cNvPr>
          <p:cNvSpPr>
            <a:spLocks/>
          </p:cNvSpPr>
          <p:nvPr/>
        </p:nvSpPr>
        <p:spPr bwMode="auto">
          <a:xfrm flipH="1">
            <a:off x="1241631" y="1632789"/>
            <a:ext cx="129586" cy="4735663"/>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20B6568B-5E9A-4470-86CA-276A3A3ABAE2}"/>
              </a:ext>
            </a:extLst>
          </p:cNvPr>
          <p:cNvSpPr>
            <a:spLocks noChangeArrowheads="1"/>
          </p:cNvSpPr>
          <p:nvPr/>
        </p:nvSpPr>
        <p:spPr bwMode="auto">
          <a:xfrm>
            <a:off x="1502244" y="1403854"/>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881063" indent="-377825" eaLnBrk="0" hangingPunct="0">
              <a:defRPr sz="2600">
                <a:solidFill>
                  <a:schemeClr val="tx1"/>
                </a:solidFill>
                <a:latin typeface="Times" charset="0"/>
                <a:cs typeface="Arial" pitchFamily="34" charset="0"/>
              </a:defRPr>
            </a:lvl2pPr>
            <a:lvl3pPr marL="1384300" indent="-377825"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spcAft>
                <a:spcPts val="544"/>
              </a:spcAft>
              <a:buFont typeface="Wingdings" pitchFamily="2" charset="2"/>
              <a:buChar char="§"/>
              <a:defRPr/>
            </a:pPr>
            <a:r>
              <a:rPr kumimoji="1" lang="cs-CZ" altLang="cs-CZ" sz="2177" dirty="0">
                <a:solidFill>
                  <a:schemeClr val="tx2"/>
                </a:solidFill>
                <a:latin typeface="Arial" pitchFamily="34" charset="0"/>
              </a:rPr>
              <a:t>Metody analýzy </a:t>
            </a:r>
            <a:r>
              <a:rPr kumimoji="1" lang="cs-CZ" altLang="cs-CZ" sz="2177" dirty="0">
                <a:solidFill>
                  <a:srgbClr val="0000FF"/>
                </a:solidFill>
                <a:latin typeface="Arial" pitchFamily="34" charset="0"/>
              </a:rPr>
              <a:t>genové exprese</a:t>
            </a:r>
            <a:endParaRPr kumimoji="1" lang="en-US" altLang="cs-CZ" sz="2177" dirty="0">
              <a:solidFill>
                <a:srgbClr val="0000FF"/>
              </a:solidFill>
              <a:latin typeface="Arial" pitchFamily="34" charset="0"/>
            </a:endParaRPr>
          </a:p>
          <a:p>
            <a:pPr lvl="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Kvalitativní </a:t>
            </a:r>
            <a:r>
              <a:rPr kumimoji="1" lang="de-DE" altLang="cs-CZ" sz="2000" dirty="0">
                <a:latin typeface="Arial" pitchFamily="34" charset="0"/>
              </a:rPr>
              <a:t>analýza </a:t>
            </a:r>
            <a:r>
              <a:rPr kumimoji="1" lang="de-DE" altLang="cs-CZ" sz="2000" dirty="0">
                <a:solidFill>
                  <a:schemeClr val="tx2"/>
                </a:solidFill>
                <a:latin typeface="Arial" pitchFamily="34" charset="0"/>
              </a:rPr>
              <a:t>exprese genů</a:t>
            </a:r>
          </a:p>
          <a:p>
            <a:pPr lvl="2" algn="just" eaLnBrk="1" hangingPunct="1">
              <a:spcAft>
                <a:spcPts val="544"/>
              </a:spcAft>
              <a:buFont typeface="Wingdings" pitchFamily="2" charset="2"/>
              <a:buChar char="§"/>
              <a:defRPr/>
            </a:pPr>
            <a:r>
              <a:rPr kumimoji="1" lang="de-DE" altLang="cs-CZ" sz="1451" dirty="0">
                <a:latin typeface="Arial" pitchFamily="34" charset="0"/>
              </a:rPr>
              <a:t>Příprava </a:t>
            </a:r>
            <a:r>
              <a:rPr kumimoji="1" lang="de-DE" altLang="cs-CZ" sz="1451" dirty="0">
                <a:solidFill>
                  <a:srgbClr val="0000FF"/>
                </a:solidFill>
                <a:latin typeface="Arial" pitchFamily="34" charset="0"/>
              </a:rPr>
              <a:t>transkripční fůze </a:t>
            </a:r>
            <a:r>
              <a:rPr kumimoji="1" lang="de-DE" altLang="cs-CZ" sz="1451" dirty="0">
                <a:latin typeface="Arial" pitchFamily="34" charset="0"/>
              </a:rPr>
              <a:t>promotoru analyzovaného genu s reporterovým genem (gen zpravodaj)</a:t>
            </a:r>
          </a:p>
          <a:p>
            <a:pPr lvl="2" algn="just" eaLnBrk="1" hangingPunct="1">
              <a:spcAft>
                <a:spcPts val="544"/>
              </a:spcAft>
              <a:buFont typeface="Wingdings" pitchFamily="2" charset="2"/>
              <a:buChar char="§"/>
              <a:defRPr/>
            </a:pPr>
            <a:r>
              <a:rPr kumimoji="1" lang="de-DE" altLang="cs-CZ" sz="1451" dirty="0">
                <a:latin typeface="Arial" pitchFamily="34" charset="0"/>
              </a:rPr>
              <a:t>Příprava</a:t>
            </a:r>
            <a:r>
              <a:rPr kumimoji="1" lang="de-DE" altLang="cs-CZ" sz="1451" dirty="0">
                <a:solidFill>
                  <a:srgbClr val="0000FF"/>
                </a:solidFill>
                <a:latin typeface="Arial" pitchFamily="34" charset="0"/>
              </a:rPr>
              <a:t> translační fůze </a:t>
            </a:r>
            <a:r>
              <a:rPr kumimoji="1" lang="de-DE" altLang="cs-CZ" sz="1451" dirty="0">
                <a:latin typeface="Arial" pitchFamily="34" charset="0"/>
              </a:rPr>
              <a:t>kódující oblasti analyzovaného genu s reporterovým genem</a:t>
            </a:r>
            <a:endParaRPr kumimoji="1" lang="cs-CZ" altLang="cs-CZ" sz="1451" dirty="0">
              <a:latin typeface="Arial" pitchFamily="34" charset="0"/>
            </a:endParaRPr>
          </a:p>
          <a:p>
            <a:pPr lvl="2" algn="just" eaLnBrk="1" hangingPunct="1">
              <a:spcAft>
                <a:spcPts val="544"/>
              </a:spcAft>
              <a:buFont typeface="Wingdings" pitchFamily="2" charset="2"/>
              <a:buChar char="§"/>
              <a:defRPr/>
            </a:pPr>
            <a:r>
              <a:rPr kumimoji="1" lang="cs-CZ" altLang="cs-CZ" sz="1451" dirty="0">
                <a:latin typeface="Arial" pitchFamily="34" charset="0"/>
              </a:rPr>
              <a:t>Využití dostupných dat ve </a:t>
            </a:r>
            <a:r>
              <a:rPr kumimoji="1" lang="cs-CZ" altLang="cs-CZ" sz="1451" dirty="0">
                <a:solidFill>
                  <a:srgbClr val="0000FF"/>
                </a:solidFill>
                <a:latin typeface="Arial" pitchFamily="34" charset="0"/>
              </a:rPr>
              <a:t>veřejných databázích</a:t>
            </a:r>
            <a:endParaRPr kumimoji="1" lang="en-US" altLang="cs-CZ" sz="1451" dirty="0">
              <a:solidFill>
                <a:srgbClr val="0000FF"/>
              </a:solidFill>
              <a:latin typeface="Arial" pitchFamily="34" charset="0"/>
            </a:endParaRPr>
          </a:p>
          <a:p>
            <a:pPr lvl="2"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Tkáňově </a:t>
            </a:r>
            <a:r>
              <a:rPr kumimoji="1" lang="cs-CZ" altLang="cs-CZ" sz="1451" dirty="0">
                <a:latin typeface="Arial" pitchFamily="34" charset="0"/>
              </a:rPr>
              <a:t>a</a:t>
            </a:r>
            <a:r>
              <a:rPr kumimoji="1" lang="cs-CZ" altLang="cs-CZ" sz="1451" dirty="0">
                <a:solidFill>
                  <a:srgbClr val="0000FF"/>
                </a:solidFill>
                <a:latin typeface="Arial" pitchFamily="34" charset="0"/>
              </a:rPr>
              <a:t> buněčně specifická </a:t>
            </a:r>
            <a:r>
              <a:rPr kumimoji="1" lang="cs-CZ" altLang="cs-CZ" sz="1451" dirty="0">
                <a:latin typeface="Arial" pitchFamily="34" charset="0"/>
              </a:rPr>
              <a:t>analýza genové exprese </a:t>
            </a:r>
            <a:endParaRPr kumimoji="1" lang="en-US" altLang="cs-CZ" sz="1451" dirty="0">
              <a:latin typeface="Arial" pitchFamily="34" charset="0"/>
            </a:endParaRPr>
          </a:p>
          <a:p>
            <a:pPr marL="862478" lvl="1" indent="-40604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Kvantitativn</a:t>
            </a:r>
            <a:r>
              <a:rPr kumimoji="1" lang="cs-CZ" altLang="cs-CZ" sz="2000" dirty="0">
                <a:solidFill>
                  <a:srgbClr val="0000FF"/>
                </a:solidFill>
                <a:latin typeface="Arial" pitchFamily="34" charset="0"/>
              </a:rPr>
              <a:t>í </a:t>
            </a:r>
            <a:r>
              <a:rPr kumimoji="1" lang="cs-CZ" altLang="cs-CZ" sz="2000" dirty="0">
                <a:solidFill>
                  <a:schemeClr val="tx2"/>
                </a:solidFill>
                <a:latin typeface="Arial" pitchFamily="34" charset="0"/>
              </a:rPr>
              <a:t>analýza exprese</a:t>
            </a:r>
          </a:p>
          <a:p>
            <a:pPr marL="1318914" lvl="2" indent="-406041" algn="just" eaLnBrk="1" hangingPunct="1">
              <a:spcAft>
                <a:spcPts val="544"/>
              </a:spcAft>
              <a:buFont typeface="Wingdings" pitchFamily="2" charset="2"/>
              <a:buChar char="§"/>
              <a:defRPr/>
            </a:pPr>
            <a:r>
              <a:rPr kumimoji="1" lang="de-DE" altLang="cs-CZ" sz="1451" dirty="0">
                <a:solidFill>
                  <a:srgbClr val="0000FF"/>
                </a:solidFill>
                <a:latin typeface="Arial" pitchFamily="34" charset="0"/>
              </a:rPr>
              <a:t>DNA</a:t>
            </a:r>
            <a:r>
              <a:rPr kumimoji="1" lang="de-DE" altLang="cs-CZ" sz="1451" dirty="0">
                <a:latin typeface="Arial" pitchFamily="34" charset="0"/>
              </a:rPr>
              <a:t> a </a:t>
            </a:r>
            <a:r>
              <a:rPr kumimoji="1" lang="de-DE" altLang="cs-CZ" sz="1451" dirty="0">
                <a:solidFill>
                  <a:srgbClr val="0000FF"/>
                </a:solidFill>
                <a:latin typeface="Arial" pitchFamily="34" charset="0"/>
              </a:rPr>
              <a:t>proteinové čipy</a:t>
            </a:r>
            <a:endParaRPr kumimoji="1" lang="cs-CZ" altLang="cs-CZ" sz="1451" dirty="0">
              <a:solidFill>
                <a:srgbClr val="0000FF"/>
              </a:solidFill>
              <a:latin typeface="Arial" pitchFamily="34" charset="0"/>
            </a:endParaRPr>
          </a:p>
          <a:p>
            <a:pPr marL="456436" lvl="2" indent="0" algn="just" eaLnBrk="1" hangingPunct="1">
              <a:spcAft>
                <a:spcPts val="544"/>
              </a:spcAft>
              <a:defRPr/>
            </a:pPr>
            <a:endParaRPr kumimoji="1" lang="de-DE" altLang="cs-CZ" sz="1814" dirty="0">
              <a:solidFill>
                <a:schemeClr val="tx2"/>
              </a:solidFill>
              <a:latin typeface="Arial" pitchFamily="34" charset="0"/>
            </a:endParaRPr>
          </a:p>
          <a:p>
            <a:pPr marL="799123" lvl="2" algn="just" eaLnBrk="1" hangingPunct="1">
              <a:spcAft>
                <a:spcPts val="544"/>
              </a:spcAft>
              <a:buFont typeface="Wingdings" pitchFamily="2" charset="2"/>
              <a:buChar char="§"/>
              <a:defRPr/>
            </a:pPr>
            <a:endParaRPr kumimoji="1" lang="de-DE" altLang="cs-CZ" sz="1814" dirty="0">
              <a:solidFill>
                <a:schemeClr val="tx2"/>
              </a:solidFill>
              <a:latin typeface="Arial" pitchFamily="34" charset="0"/>
            </a:endParaRPr>
          </a:p>
          <a:p>
            <a:pPr algn="just" eaLnBrk="1" hangingPunct="1">
              <a:buFont typeface="Wingdings" pitchFamily="2" charset="2"/>
              <a:buChar char="§"/>
              <a:defRPr/>
            </a:pPr>
            <a:endParaRPr kumimoji="1" lang="en-US" altLang="cs-CZ" sz="1451" dirty="0">
              <a:solidFill>
                <a:srgbClr val="0000FF"/>
              </a:solidFill>
              <a:latin typeface="Arial" pitchFamily="34" charset="0"/>
            </a:endParaRPr>
          </a:p>
          <a:p>
            <a:pPr algn="just" eaLnBrk="1" hangingPunct="1">
              <a:buFont typeface="Wingdings" pitchFamily="2" charset="2"/>
              <a:buChar char="§"/>
              <a:defRPr/>
            </a:pPr>
            <a:endParaRPr kumimoji="1" lang="cs-CZ" altLang="cs-CZ" sz="1451" dirty="0">
              <a:solidFill>
                <a:srgbClr val="0000FF"/>
              </a:solidFill>
              <a:latin typeface="Arial" pitchFamily="34" charset="0"/>
            </a:endParaRPr>
          </a:p>
          <a:p>
            <a:pPr lvl="2" algn="just" eaLnBrk="1" hangingPunct="1">
              <a:buFont typeface="Wingdings" pitchFamily="2" charset="2"/>
              <a:buChar char="§"/>
              <a:defRPr/>
            </a:pPr>
            <a:endParaRPr kumimoji="1" lang="en-US" altLang="cs-CZ" sz="1451" dirty="0">
              <a:solidFill>
                <a:srgbClr val="0000FF"/>
              </a:solidFill>
              <a:latin typeface="Arial" pitchFamily="34" charset="0"/>
            </a:endParaRPr>
          </a:p>
          <a:p>
            <a:pPr lvl="1" algn="just" eaLnBrk="1" hangingPunct="1">
              <a:buFont typeface="Wingdings" pitchFamily="2" charset="2"/>
              <a:buChar char="§"/>
              <a:defRPr/>
            </a:pPr>
            <a:endParaRPr kumimoji="1" lang="en-US" altLang="cs-CZ" sz="1633" dirty="0">
              <a:solidFill>
                <a:schemeClr val="tx2"/>
              </a:solidFill>
              <a:latin typeface="Arial" pitchFamily="34" charset="0"/>
            </a:endParaRPr>
          </a:p>
        </p:txBody>
      </p:sp>
      <p:sp>
        <p:nvSpPr>
          <p:cNvPr id="16" name="Rectangle 2">
            <a:extLst>
              <a:ext uri="{FF2B5EF4-FFF2-40B4-BE49-F238E27FC236}">
                <a16:creationId xmlns:a16="http://schemas.microsoft.com/office/drawing/2014/main" id="{923F3F33-FCDF-4618-B8E6-72B3405FE301}"/>
              </a:ext>
            </a:extLst>
          </p:cNvPr>
          <p:cNvSpPr txBox="1">
            <a:spLocks noChangeArrowheads="1"/>
          </p:cNvSpPr>
          <p:nvPr/>
        </p:nvSpPr>
        <p:spPr>
          <a:xfrm>
            <a:off x="1523841" y="33118"/>
            <a:ext cx="7010624" cy="1527679"/>
          </a:xfrm>
          <a:prstGeom prst="rect">
            <a:avLst/>
          </a:prstGeom>
        </p:spPr>
        <p:txBody>
          <a:bodyPr anchor="ctr"/>
          <a:lstStyle/>
          <a:p>
            <a:pPr>
              <a:defRPr/>
            </a:pPr>
            <a:r>
              <a:rPr lang="cs-CZ" sz="4807" kern="0" dirty="0">
                <a:solidFill>
                  <a:srgbClr val="0000FF"/>
                </a:solidFill>
                <a:latin typeface="+mj-lt"/>
                <a:ea typeface="+mj-ea"/>
                <a:cs typeface="+mj-cs"/>
              </a:rPr>
              <a:t>Osnova</a:t>
            </a:r>
            <a:endParaRPr lang="en-US" sz="4807" kern="0" dirty="0">
              <a:solidFill>
                <a:srgbClr val="0000FF"/>
              </a:solidFill>
              <a:latin typeface="+mj-lt"/>
              <a:ea typeface="+mj-ea"/>
              <a:cs typeface="+mj-cs"/>
            </a:endParaRPr>
          </a:p>
        </p:txBody>
      </p:sp>
      <p:sp>
        <p:nvSpPr>
          <p:cNvPr id="5" name="Rectangle 5">
            <a:extLst>
              <a:ext uri="{FF2B5EF4-FFF2-40B4-BE49-F238E27FC236}">
                <a16:creationId xmlns:a16="http://schemas.microsoft.com/office/drawing/2014/main" id="{519E27A9-3557-4011-AB05-34B6553BD84F}"/>
              </a:ext>
            </a:extLst>
          </p:cNvPr>
          <p:cNvSpPr>
            <a:spLocks noChangeArrowheads="1"/>
          </p:cNvSpPr>
          <p:nvPr/>
        </p:nvSpPr>
        <p:spPr bwMode="auto">
          <a:xfrm>
            <a:off x="1525281" y="1470086"/>
            <a:ext cx="7357628" cy="2285040"/>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cs-CZ" altLang="cs-CZ" sz="1633" b="1"/>
          </a:p>
        </p:txBody>
      </p:sp>
    </p:spTree>
    <p:extLst>
      <p:ext uri="{BB962C8B-B14F-4D97-AF65-F5344CB8AC3E}">
        <p14:creationId xmlns:p14="http://schemas.microsoft.com/office/powerpoint/2010/main" val="3329904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6" end="6"/>
                                            </p:txEl>
                                          </p:spTgt>
                                        </p:tgtEl>
                                        <p:attrNameLst>
                                          <p:attrName>style.visibility</p:attrName>
                                        </p:attrNameLst>
                                      </p:cBhvr>
                                      <p:to>
                                        <p:strVal val="visible"/>
                                      </p:to>
                                    </p:set>
                                    <p:animEffect transition="in" filter="wipe(left)">
                                      <p:cBhvr>
                                        <p:cTn id="7" dur="500"/>
                                        <p:tgtEl>
                                          <p:spTgt spid="14">
                                            <p:txEl>
                                              <p:pRg st="6" end="6"/>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7" end="7"/>
                                            </p:txEl>
                                          </p:spTgt>
                                        </p:tgtEl>
                                        <p:attrNameLst>
                                          <p:attrName>style.visibility</p:attrName>
                                        </p:attrNameLst>
                                      </p:cBhvr>
                                      <p:to>
                                        <p:strVal val="visible"/>
                                      </p:to>
                                    </p:set>
                                    <p:animEffect transition="in" filter="wipe(left)">
                                      <p:cBhvr>
                                        <p:cTn id="12"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Freeform 2">
            <a:extLst>
              <a:ext uri="{FF2B5EF4-FFF2-40B4-BE49-F238E27FC236}">
                <a16:creationId xmlns:a16="http://schemas.microsoft.com/office/drawing/2014/main" id="{67BF117A-736C-4082-9D66-580C5CCD7A20}"/>
              </a:ext>
            </a:extLst>
          </p:cNvPr>
          <p:cNvSpPr>
            <a:spLocks/>
          </p:cNvSpPr>
          <p:nvPr/>
        </p:nvSpPr>
        <p:spPr bwMode="auto">
          <a:xfrm>
            <a:off x="838473" y="1523360"/>
            <a:ext cx="381560" cy="990616"/>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n-lt"/>
            </a:endParaRPr>
          </a:p>
        </p:txBody>
      </p:sp>
      <p:sp>
        <p:nvSpPr>
          <p:cNvPr id="319491" name="Rectangle 3">
            <a:extLst>
              <a:ext uri="{FF2B5EF4-FFF2-40B4-BE49-F238E27FC236}">
                <a16:creationId xmlns:a16="http://schemas.microsoft.com/office/drawing/2014/main" id="{6D17BE4C-6205-4511-9FF2-86AAF7ACCAF0}"/>
              </a:ext>
            </a:extLst>
          </p:cNvPr>
          <p:cNvSpPr>
            <a:spLocks noChangeArrowheads="1"/>
          </p:cNvSpPr>
          <p:nvPr/>
        </p:nvSpPr>
        <p:spPr bwMode="auto">
          <a:xfrm>
            <a:off x="991097" y="1295864"/>
            <a:ext cx="7161808"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Font typeface="Wingdings" pitchFamily="2" charset="2"/>
              <a:buChar char="§"/>
              <a:defRPr/>
            </a:pPr>
            <a:r>
              <a:rPr kumimoji="1" lang="cs-CZ" altLang="cs-CZ" sz="1814" dirty="0">
                <a:solidFill>
                  <a:srgbClr val="0000FF"/>
                </a:solidFill>
                <a:latin typeface="+mn-lt"/>
              </a:rPr>
              <a:t>DNA čipy </a:t>
            </a:r>
            <a:endParaRPr kumimoji="1" lang="en-US" altLang="cs-CZ" sz="1814" dirty="0">
              <a:solidFill>
                <a:srgbClr val="0000FF"/>
              </a:solidFill>
              <a:latin typeface="+mn-lt"/>
            </a:endParaRPr>
          </a:p>
        </p:txBody>
      </p:sp>
      <p:sp>
        <p:nvSpPr>
          <p:cNvPr id="319494" name="Rectangle 6">
            <a:extLst>
              <a:ext uri="{FF2B5EF4-FFF2-40B4-BE49-F238E27FC236}">
                <a16:creationId xmlns:a16="http://schemas.microsoft.com/office/drawing/2014/main" id="{B45C4AED-DDB3-4091-B8C5-D64B237B5433}"/>
              </a:ext>
            </a:extLst>
          </p:cNvPr>
          <p:cNvSpPr>
            <a:spLocks noChangeArrowheads="1"/>
          </p:cNvSpPr>
          <p:nvPr/>
        </p:nvSpPr>
        <p:spPr bwMode="auto">
          <a:xfrm>
            <a:off x="1829089" y="1785413"/>
            <a:ext cx="5256889"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chemeClr val="folHlink"/>
              </a:buClr>
              <a:buFont typeface="Wingdings" panose="05000000000000000000" pitchFamily="2" charset="2"/>
              <a:buChar char="§"/>
            </a:pPr>
            <a:r>
              <a:rPr kumimoji="1" lang="cs-CZ" altLang="cs-CZ" sz="1361" dirty="0">
                <a:solidFill>
                  <a:schemeClr val="tx2"/>
                </a:solidFill>
                <a:latin typeface="Arial" panose="020B0604020202020204" pitchFamily="34" charset="0"/>
              </a:rPr>
              <a:t>m</a:t>
            </a:r>
            <a:r>
              <a:rPr kumimoji="1" lang="en-US" altLang="cs-CZ" sz="1361" dirty="0" err="1">
                <a:solidFill>
                  <a:schemeClr val="tx2"/>
                </a:solidFill>
                <a:latin typeface="Arial" panose="020B0604020202020204" pitchFamily="34" charset="0"/>
              </a:rPr>
              <a:t>etoda</a:t>
            </a:r>
            <a:r>
              <a:rPr kumimoji="1" lang="en-US" altLang="cs-CZ" sz="1361" dirty="0">
                <a:solidFill>
                  <a:schemeClr val="tx2"/>
                </a:solidFill>
                <a:latin typeface="Arial" panose="020B0604020202020204" pitchFamily="34" charset="0"/>
              </a:rPr>
              <a:t> </a:t>
            </a:r>
            <a:r>
              <a:rPr kumimoji="1" lang="en-US" altLang="cs-CZ" sz="1361" dirty="0" err="1">
                <a:solidFill>
                  <a:schemeClr val="tx2"/>
                </a:solidFill>
                <a:latin typeface="Arial" panose="020B0604020202020204" pitchFamily="34" charset="0"/>
              </a:rPr>
              <a:t>umo</a:t>
            </a:r>
            <a:r>
              <a:rPr kumimoji="1" lang="cs-CZ" altLang="cs-CZ" sz="1361" dirty="0" err="1">
                <a:solidFill>
                  <a:schemeClr val="tx2"/>
                </a:solidFill>
                <a:latin typeface="Arial" panose="020B0604020202020204" pitchFamily="34" charset="0"/>
              </a:rPr>
              <a:t>žňující</a:t>
            </a:r>
            <a:r>
              <a:rPr kumimoji="1" lang="cs-CZ" altLang="cs-CZ" sz="1361" dirty="0">
                <a:solidFill>
                  <a:schemeClr val="tx2"/>
                </a:solidFill>
                <a:latin typeface="Arial" panose="020B0604020202020204" pitchFamily="34" charset="0"/>
              </a:rPr>
              <a:t> rychlé </a:t>
            </a:r>
            <a:r>
              <a:rPr kumimoji="1" lang="cs-CZ" altLang="cs-CZ" sz="1361" dirty="0">
                <a:solidFill>
                  <a:srgbClr val="0000FF"/>
                </a:solidFill>
                <a:latin typeface="Arial" panose="020B0604020202020204" pitchFamily="34" charset="0"/>
              </a:rPr>
              <a:t>porovnání velkého množství genů/proteinů </a:t>
            </a:r>
            <a:r>
              <a:rPr kumimoji="1" lang="cs-CZ" altLang="cs-CZ" sz="1361" dirty="0">
                <a:solidFill>
                  <a:schemeClr val="tx2"/>
                </a:solidFill>
                <a:latin typeface="Arial" panose="020B0604020202020204" pitchFamily="34" charset="0"/>
              </a:rPr>
              <a:t>mezi testovaným </a:t>
            </a:r>
            <a:r>
              <a:rPr kumimoji="1" lang="cs-CZ" altLang="cs-CZ" sz="1361" dirty="0">
                <a:solidFill>
                  <a:srgbClr val="0000FF"/>
                </a:solidFill>
                <a:latin typeface="Arial" panose="020B0604020202020204" pitchFamily="34" charset="0"/>
              </a:rPr>
              <a:t>vzorkem</a:t>
            </a:r>
            <a:r>
              <a:rPr kumimoji="1" lang="cs-CZ" altLang="cs-CZ" sz="1361" dirty="0">
                <a:solidFill>
                  <a:schemeClr val="tx2"/>
                </a:solidFill>
                <a:latin typeface="Arial" panose="020B0604020202020204" pitchFamily="34" charset="0"/>
              </a:rPr>
              <a:t> a </a:t>
            </a:r>
            <a:r>
              <a:rPr kumimoji="1" lang="cs-CZ" altLang="cs-CZ" sz="1361" dirty="0">
                <a:solidFill>
                  <a:srgbClr val="0000FF"/>
                </a:solidFill>
                <a:latin typeface="Arial" panose="020B0604020202020204" pitchFamily="34" charset="0"/>
              </a:rPr>
              <a:t>kontrolou</a:t>
            </a:r>
            <a:endParaRPr kumimoji="1" lang="en-GB" altLang="cs-CZ" sz="1361" dirty="0">
              <a:solidFill>
                <a:srgbClr val="0000FF"/>
              </a:solidFill>
              <a:latin typeface="Arial" panose="020B0604020202020204" pitchFamily="34" charset="0"/>
            </a:endParaRPr>
          </a:p>
        </p:txBody>
      </p:sp>
      <p:sp>
        <p:nvSpPr>
          <p:cNvPr id="319502" name="Rectangle 14">
            <a:extLst>
              <a:ext uri="{FF2B5EF4-FFF2-40B4-BE49-F238E27FC236}">
                <a16:creationId xmlns:a16="http://schemas.microsoft.com/office/drawing/2014/main" id="{F08833F7-A119-4598-8A21-0FCF943F792E}"/>
              </a:ext>
            </a:extLst>
          </p:cNvPr>
          <p:cNvSpPr>
            <a:spLocks noChangeArrowheads="1"/>
          </p:cNvSpPr>
          <p:nvPr/>
        </p:nvSpPr>
        <p:spPr bwMode="auto">
          <a:xfrm>
            <a:off x="1829089" y="2394470"/>
            <a:ext cx="5256889"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361" dirty="0">
                <a:solidFill>
                  <a:schemeClr val="tx2"/>
                </a:solidFill>
                <a:latin typeface="+mn-lt"/>
              </a:rPr>
              <a:t>nejčastěji jsou používané </a:t>
            </a:r>
            <a:r>
              <a:rPr kumimoji="1" lang="cs-CZ" altLang="cs-CZ" sz="1361" dirty="0" err="1">
                <a:solidFill>
                  <a:srgbClr val="0000FF"/>
                </a:solidFill>
                <a:latin typeface="+mn-lt"/>
              </a:rPr>
              <a:t>oligo</a:t>
            </a:r>
            <a:r>
              <a:rPr kumimoji="1" lang="cs-CZ" altLang="cs-CZ" sz="1361" dirty="0">
                <a:solidFill>
                  <a:srgbClr val="0000FF"/>
                </a:solidFill>
                <a:latin typeface="+mn-lt"/>
              </a:rPr>
              <a:t> DNA </a:t>
            </a:r>
            <a:r>
              <a:rPr kumimoji="1" lang="cs-CZ" altLang="cs-CZ" sz="1361" dirty="0">
                <a:solidFill>
                  <a:schemeClr val="tx2"/>
                </a:solidFill>
                <a:latin typeface="+mn-lt"/>
              </a:rPr>
              <a:t>čipy</a:t>
            </a:r>
            <a:endParaRPr kumimoji="1" lang="en-GB" altLang="cs-CZ" sz="1361" dirty="0">
              <a:solidFill>
                <a:schemeClr val="tx2"/>
              </a:solidFill>
              <a:latin typeface="+mn-lt"/>
            </a:endParaRPr>
          </a:p>
        </p:txBody>
      </p:sp>
      <p:sp>
        <p:nvSpPr>
          <p:cNvPr id="319503" name="Rectangle 15">
            <a:extLst>
              <a:ext uri="{FF2B5EF4-FFF2-40B4-BE49-F238E27FC236}">
                <a16:creationId xmlns:a16="http://schemas.microsoft.com/office/drawing/2014/main" id="{53F5C42F-E7F5-43BD-8630-6B67813D92FA}"/>
              </a:ext>
            </a:extLst>
          </p:cNvPr>
          <p:cNvSpPr>
            <a:spLocks noChangeArrowheads="1"/>
          </p:cNvSpPr>
          <p:nvPr/>
        </p:nvSpPr>
        <p:spPr bwMode="auto">
          <a:xfrm>
            <a:off x="2285521" y="2776029"/>
            <a:ext cx="5258328"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tx1"/>
              </a:buClr>
              <a:buFont typeface="Wingdings" pitchFamily="2" charset="2"/>
              <a:buChar char="§"/>
              <a:defRPr/>
            </a:pPr>
            <a:r>
              <a:rPr kumimoji="1" lang="cs-CZ" altLang="cs-CZ" sz="1361" dirty="0">
                <a:solidFill>
                  <a:schemeClr val="tx2"/>
                </a:solidFill>
                <a:latin typeface="+mn-lt"/>
              </a:rPr>
              <a:t>k dispozici komerčně dostupné sady pro </a:t>
            </a:r>
            <a:r>
              <a:rPr kumimoji="1" lang="cs-CZ" altLang="cs-CZ" sz="1361" dirty="0">
                <a:solidFill>
                  <a:srgbClr val="0000FF"/>
                </a:solidFill>
                <a:latin typeface="+mn-lt"/>
              </a:rPr>
              <a:t>celý genom</a:t>
            </a:r>
            <a:endParaRPr kumimoji="1" lang="en-GB" altLang="cs-CZ" sz="1361" dirty="0">
              <a:solidFill>
                <a:srgbClr val="0000FF"/>
              </a:solidFill>
              <a:latin typeface="+mn-lt"/>
            </a:endParaRPr>
          </a:p>
        </p:txBody>
      </p:sp>
      <p:sp>
        <p:nvSpPr>
          <p:cNvPr id="319504" name="Rectangle 16">
            <a:extLst>
              <a:ext uri="{FF2B5EF4-FFF2-40B4-BE49-F238E27FC236}">
                <a16:creationId xmlns:a16="http://schemas.microsoft.com/office/drawing/2014/main" id="{66596EC2-D470-45EC-8232-8FF380AF4005}"/>
              </a:ext>
            </a:extLst>
          </p:cNvPr>
          <p:cNvSpPr>
            <a:spLocks noChangeArrowheads="1"/>
          </p:cNvSpPr>
          <p:nvPr/>
        </p:nvSpPr>
        <p:spPr bwMode="auto">
          <a:xfrm>
            <a:off x="2514457" y="3079838"/>
            <a:ext cx="5256889"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088" dirty="0">
                <a:solidFill>
                  <a:schemeClr val="tx2"/>
                </a:solidFill>
                <a:latin typeface="+mn-lt"/>
              </a:rPr>
              <a:t>firma Operon (</a:t>
            </a:r>
            <a:r>
              <a:rPr kumimoji="1" lang="cs-CZ" altLang="cs-CZ" sz="1088" dirty="0" err="1">
                <a:solidFill>
                  <a:schemeClr val="tx2"/>
                </a:solidFill>
                <a:latin typeface="+mn-lt"/>
              </a:rPr>
              <a:t>Qiagen</a:t>
            </a:r>
            <a:r>
              <a:rPr kumimoji="1" lang="cs-CZ" altLang="cs-CZ" sz="1088" dirty="0">
                <a:solidFill>
                  <a:schemeClr val="tx2"/>
                </a:solidFill>
                <a:latin typeface="+mn-lt"/>
              </a:rPr>
              <a:t>), </a:t>
            </a:r>
            <a:r>
              <a:rPr kumimoji="1" lang="cs-CZ" altLang="cs-CZ" sz="1088" dirty="0">
                <a:solidFill>
                  <a:srgbClr val="0000FF"/>
                </a:solidFill>
                <a:latin typeface="+mn-lt"/>
              </a:rPr>
              <a:t>29</a:t>
            </a:r>
            <a:r>
              <a:rPr kumimoji="1" lang="en-US" altLang="cs-CZ" sz="1088" dirty="0">
                <a:solidFill>
                  <a:srgbClr val="0000FF"/>
                </a:solidFill>
                <a:latin typeface="+mn-lt"/>
              </a:rPr>
              <a:t>.</a:t>
            </a:r>
            <a:r>
              <a:rPr kumimoji="1" lang="cs-CZ" altLang="cs-CZ" sz="1088" dirty="0">
                <a:solidFill>
                  <a:srgbClr val="0000FF"/>
                </a:solidFill>
                <a:latin typeface="+mn-lt"/>
              </a:rPr>
              <a:t>110 70-mer</a:t>
            </a:r>
            <a:r>
              <a:rPr kumimoji="1" lang="cs-CZ" altLang="cs-CZ" sz="1088" dirty="0">
                <a:solidFill>
                  <a:schemeClr val="tx2"/>
                </a:solidFill>
                <a:latin typeface="+mn-lt"/>
              </a:rPr>
              <a:t> </a:t>
            </a:r>
            <a:r>
              <a:rPr kumimoji="1" lang="cs-CZ" altLang="cs-CZ" sz="1088" dirty="0" err="1">
                <a:solidFill>
                  <a:srgbClr val="0000FF"/>
                </a:solidFill>
                <a:latin typeface="+mn-lt"/>
              </a:rPr>
              <a:t>oligonulkleotidů</a:t>
            </a:r>
            <a:r>
              <a:rPr kumimoji="1" lang="cs-CZ" altLang="cs-CZ" sz="1088" dirty="0">
                <a:solidFill>
                  <a:schemeClr val="tx2"/>
                </a:solidFill>
                <a:latin typeface="+mn-lt"/>
              </a:rPr>
              <a:t> reprezentujících </a:t>
            </a:r>
            <a:r>
              <a:rPr kumimoji="1" lang="cs-CZ" altLang="cs-CZ" sz="1088" dirty="0">
                <a:solidFill>
                  <a:srgbClr val="0000FF"/>
                </a:solidFill>
                <a:latin typeface="+mn-lt"/>
              </a:rPr>
              <a:t>26</a:t>
            </a:r>
            <a:r>
              <a:rPr kumimoji="1" lang="en-US" altLang="cs-CZ" sz="1088" dirty="0">
                <a:solidFill>
                  <a:srgbClr val="0000FF"/>
                </a:solidFill>
                <a:latin typeface="+mn-lt"/>
              </a:rPr>
              <a:t>.</a:t>
            </a:r>
            <a:r>
              <a:rPr kumimoji="1" lang="cs-CZ" altLang="cs-CZ" sz="1088" dirty="0">
                <a:solidFill>
                  <a:srgbClr val="0000FF"/>
                </a:solidFill>
                <a:latin typeface="+mn-lt"/>
              </a:rPr>
              <a:t>173 </a:t>
            </a:r>
            <a:r>
              <a:rPr kumimoji="1" lang="cs-CZ" altLang="cs-CZ" sz="1088" dirty="0">
                <a:solidFill>
                  <a:schemeClr val="tx2"/>
                </a:solidFill>
                <a:latin typeface="+mn-lt"/>
              </a:rPr>
              <a:t>genů kódujících </a:t>
            </a:r>
            <a:r>
              <a:rPr kumimoji="1" lang="cs-CZ" altLang="cs-CZ" sz="1088" dirty="0">
                <a:solidFill>
                  <a:srgbClr val="0000FF"/>
                </a:solidFill>
                <a:latin typeface="+mn-lt"/>
              </a:rPr>
              <a:t>proteiny</a:t>
            </a:r>
            <a:r>
              <a:rPr kumimoji="1" lang="cs-CZ" altLang="cs-CZ" sz="1088" dirty="0">
                <a:solidFill>
                  <a:schemeClr val="tx2"/>
                </a:solidFill>
                <a:latin typeface="+mn-lt"/>
              </a:rPr>
              <a:t>, </a:t>
            </a:r>
            <a:r>
              <a:rPr kumimoji="1" lang="cs-CZ" altLang="cs-CZ" sz="1088" dirty="0">
                <a:solidFill>
                  <a:srgbClr val="0000FF"/>
                </a:solidFill>
                <a:latin typeface="+mn-lt"/>
              </a:rPr>
              <a:t>28</a:t>
            </a:r>
            <a:r>
              <a:rPr kumimoji="1" lang="en-US" altLang="cs-CZ" sz="1088" dirty="0">
                <a:solidFill>
                  <a:srgbClr val="0000FF"/>
                </a:solidFill>
                <a:latin typeface="+mn-lt"/>
              </a:rPr>
              <a:t>.</a:t>
            </a:r>
            <a:r>
              <a:rPr kumimoji="1" lang="cs-CZ" altLang="cs-CZ" sz="1088" dirty="0">
                <a:solidFill>
                  <a:srgbClr val="0000FF"/>
                </a:solidFill>
                <a:latin typeface="+mn-lt"/>
              </a:rPr>
              <a:t>964 </a:t>
            </a:r>
            <a:r>
              <a:rPr kumimoji="1" lang="cs-CZ" altLang="cs-CZ" sz="1088" dirty="0" err="1">
                <a:solidFill>
                  <a:srgbClr val="0000FF"/>
                </a:solidFill>
                <a:latin typeface="+mn-lt"/>
              </a:rPr>
              <a:t>transkriptů</a:t>
            </a:r>
            <a:r>
              <a:rPr kumimoji="1" lang="cs-CZ" altLang="cs-CZ" sz="1088" dirty="0">
                <a:solidFill>
                  <a:schemeClr val="tx2"/>
                </a:solidFill>
                <a:latin typeface="+mn-lt"/>
              </a:rPr>
              <a:t> a </a:t>
            </a:r>
            <a:r>
              <a:rPr kumimoji="1" lang="cs-CZ" altLang="cs-CZ" sz="1088" dirty="0">
                <a:solidFill>
                  <a:srgbClr val="0000FF"/>
                </a:solidFill>
                <a:latin typeface="+mn-lt"/>
              </a:rPr>
              <a:t>87 </a:t>
            </a:r>
            <a:r>
              <a:rPr kumimoji="1" lang="cs-CZ" altLang="cs-CZ" sz="1088" dirty="0" err="1">
                <a:solidFill>
                  <a:srgbClr val="0000FF"/>
                </a:solidFill>
                <a:latin typeface="+mn-lt"/>
              </a:rPr>
              <a:t>microRNA</a:t>
            </a:r>
            <a:r>
              <a:rPr kumimoji="1" lang="cs-CZ" altLang="cs-CZ" sz="1088" dirty="0">
                <a:solidFill>
                  <a:srgbClr val="0000FF"/>
                </a:solidFill>
                <a:latin typeface="+mn-lt"/>
              </a:rPr>
              <a:t> </a:t>
            </a:r>
            <a:r>
              <a:rPr kumimoji="1" lang="cs-CZ" altLang="cs-CZ" sz="1088" dirty="0">
                <a:solidFill>
                  <a:schemeClr val="tx2"/>
                </a:solidFill>
                <a:latin typeface="+mn-lt"/>
              </a:rPr>
              <a:t>genů </a:t>
            </a:r>
            <a:r>
              <a:rPr kumimoji="1" lang="cs-CZ" altLang="cs-CZ" sz="1088" i="1" dirty="0" err="1">
                <a:solidFill>
                  <a:schemeClr val="tx2"/>
                </a:solidFill>
                <a:latin typeface="+mn-lt"/>
              </a:rPr>
              <a:t>Arabidopsis</a:t>
            </a:r>
            <a:r>
              <a:rPr kumimoji="1" lang="cs-CZ" altLang="cs-CZ" sz="1088" i="1" dirty="0">
                <a:solidFill>
                  <a:schemeClr val="tx2"/>
                </a:solidFill>
                <a:latin typeface="+mn-lt"/>
              </a:rPr>
              <a:t> </a:t>
            </a:r>
            <a:r>
              <a:rPr kumimoji="1" lang="cs-CZ" altLang="cs-CZ" sz="1088" i="1" dirty="0" err="1">
                <a:solidFill>
                  <a:schemeClr val="tx2"/>
                </a:solidFill>
                <a:latin typeface="+mn-lt"/>
              </a:rPr>
              <a:t>thaliana</a:t>
            </a:r>
            <a:endParaRPr kumimoji="1" lang="cs-CZ" altLang="cs-CZ" sz="1088" dirty="0">
              <a:solidFill>
                <a:schemeClr val="tx2"/>
              </a:solidFill>
              <a:latin typeface="+mn-lt"/>
            </a:endParaRPr>
          </a:p>
        </p:txBody>
      </p:sp>
      <p:sp>
        <p:nvSpPr>
          <p:cNvPr id="319505" name="Rectangle 17">
            <a:extLst>
              <a:ext uri="{FF2B5EF4-FFF2-40B4-BE49-F238E27FC236}">
                <a16:creationId xmlns:a16="http://schemas.microsoft.com/office/drawing/2014/main" id="{0BB95B8A-8A8C-4D4D-9F9E-98157E14357B}"/>
              </a:ext>
            </a:extLst>
          </p:cNvPr>
          <p:cNvSpPr>
            <a:spLocks noChangeArrowheads="1"/>
          </p:cNvSpPr>
          <p:nvPr/>
        </p:nvSpPr>
        <p:spPr bwMode="auto">
          <a:xfrm>
            <a:off x="2514457" y="3766645"/>
            <a:ext cx="5256889" cy="64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088" dirty="0">
                <a:solidFill>
                  <a:schemeClr val="tx2"/>
                </a:solidFill>
                <a:latin typeface="+mn-lt"/>
              </a:rPr>
              <a:t>m</a:t>
            </a:r>
            <a:r>
              <a:rPr kumimoji="1" lang="en-US" altLang="cs-CZ" sz="1088" dirty="0">
                <a:solidFill>
                  <a:schemeClr val="tx2"/>
                </a:solidFill>
                <a:latin typeface="+mn-lt"/>
              </a:rPr>
              <a:t>o</a:t>
            </a:r>
            <a:r>
              <a:rPr kumimoji="1" lang="cs-CZ" altLang="cs-CZ" sz="1088" dirty="0">
                <a:solidFill>
                  <a:schemeClr val="tx2"/>
                </a:solidFill>
                <a:latin typeface="+mn-lt"/>
              </a:rPr>
              <a:t>ž</a:t>
            </a:r>
            <a:r>
              <a:rPr kumimoji="1" lang="en-US" altLang="cs-CZ" sz="1088" dirty="0" err="1">
                <a:solidFill>
                  <a:schemeClr val="tx2"/>
                </a:solidFill>
                <a:latin typeface="+mn-lt"/>
              </a:rPr>
              <a:t>nost</a:t>
            </a:r>
            <a:r>
              <a:rPr kumimoji="1" lang="en-US" altLang="cs-CZ" sz="1088" dirty="0">
                <a:solidFill>
                  <a:schemeClr val="tx2"/>
                </a:solidFill>
                <a:latin typeface="+mn-lt"/>
              </a:rPr>
              <a:t> </a:t>
            </a:r>
            <a:r>
              <a:rPr kumimoji="1" lang="en-US" altLang="cs-CZ" sz="1088" dirty="0" err="1">
                <a:solidFill>
                  <a:schemeClr val="tx2"/>
                </a:solidFill>
                <a:latin typeface="+mn-lt"/>
              </a:rPr>
              <a:t>pou</a:t>
            </a:r>
            <a:r>
              <a:rPr kumimoji="1" lang="cs-CZ" altLang="cs-CZ" sz="1088" dirty="0" err="1">
                <a:solidFill>
                  <a:schemeClr val="tx2"/>
                </a:solidFill>
                <a:latin typeface="+mn-lt"/>
              </a:rPr>
              <a:t>ží</a:t>
            </a:r>
            <a:r>
              <a:rPr kumimoji="1" lang="en-US" altLang="cs-CZ" sz="1088" dirty="0">
                <a:solidFill>
                  <a:schemeClr val="tx2"/>
                </a:solidFill>
                <a:latin typeface="+mn-lt"/>
              </a:rPr>
              <a:t>vat pro p</a:t>
            </a:r>
            <a:r>
              <a:rPr kumimoji="1" lang="cs-CZ" altLang="cs-CZ" sz="1088" dirty="0">
                <a:solidFill>
                  <a:schemeClr val="tx2"/>
                </a:solidFill>
                <a:latin typeface="+mn-lt"/>
              </a:rPr>
              <a:t>ří</a:t>
            </a:r>
            <a:r>
              <a:rPr kumimoji="1" lang="en-US" altLang="cs-CZ" sz="1088" dirty="0" err="1">
                <a:solidFill>
                  <a:schemeClr val="tx2"/>
                </a:solidFill>
                <a:latin typeface="+mn-lt"/>
              </a:rPr>
              <a:t>pravu</a:t>
            </a:r>
            <a:r>
              <a:rPr kumimoji="1" lang="en-US" altLang="cs-CZ" sz="1088" dirty="0">
                <a:solidFill>
                  <a:schemeClr val="tx2"/>
                </a:solidFill>
                <a:latin typeface="+mn-lt"/>
              </a:rPr>
              <a:t> </a:t>
            </a:r>
            <a:r>
              <a:rPr kumimoji="1" lang="cs-CZ" altLang="cs-CZ" sz="1088" dirty="0">
                <a:solidFill>
                  <a:schemeClr val="tx2"/>
                </a:solidFill>
                <a:latin typeface="+mn-lt"/>
              </a:rPr>
              <a:t>č</a:t>
            </a:r>
            <a:r>
              <a:rPr kumimoji="1" lang="en-US" altLang="cs-CZ" sz="1088" dirty="0" err="1">
                <a:solidFill>
                  <a:schemeClr val="tx2"/>
                </a:solidFill>
                <a:latin typeface="+mn-lt"/>
              </a:rPr>
              <a:t>ip</a:t>
            </a:r>
            <a:r>
              <a:rPr kumimoji="1" lang="cs-CZ" altLang="cs-CZ" sz="1088" dirty="0">
                <a:solidFill>
                  <a:schemeClr val="tx2"/>
                </a:solidFill>
                <a:latin typeface="+mn-lt"/>
              </a:rPr>
              <a:t>ů</a:t>
            </a:r>
            <a:r>
              <a:rPr kumimoji="1" lang="en-US" altLang="cs-CZ" sz="1088" dirty="0">
                <a:solidFill>
                  <a:schemeClr val="tx2"/>
                </a:solidFill>
                <a:latin typeface="+mn-lt"/>
              </a:rPr>
              <a:t> </a:t>
            </a:r>
            <a:r>
              <a:rPr kumimoji="1" lang="en-US" altLang="cs-CZ" sz="1088" dirty="0" err="1">
                <a:solidFill>
                  <a:srgbClr val="0000FF"/>
                </a:solidFill>
                <a:latin typeface="+mn-lt"/>
              </a:rPr>
              <a:t>fotolitografick</a:t>
            </a:r>
            <a:r>
              <a:rPr kumimoji="1" lang="cs-CZ" altLang="cs-CZ" sz="1088" dirty="0">
                <a:solidFill>
                  <a:srgbClr val="0000FF"/>
                </a:solidFill>
                <a:latin typeface="+mn-lt"/>
              </a:rPr>
              <a:t>é</a:t>
            </a:r>
            <a:r>
              <a:rPr kumimoji="1" lang="en-US" altLang="cs-CZ" sz="1088" dirty="0">
                <a:solidFill>
                  <a:srgbClr val="0000FF"/>
                </a:solidFill>
                <a:latin typeface="+mn-lt"/>
              </a:rPr>
              <a:t> </a:t>
            </a:r>
            <a:r>
              <a:rPr kumimoji="1" lang="en-US" altLang="cs-CZ" sz="1088" dirty="0" err="1">
                <a:solidFill>
                  <a:srgbClr val="0000FF"/>
                </a:solidFill>
                <a:latin typeface="+mn-lt"/>
              </a:rPr>
              <a:t>techniky</a:t>
            </a:r>
            <a:r>
              <a:rPr kumimoji="1" lang="cs-CZ" altLang="cs-CZ" sz="1088" dirty="0">
                <a:solidFill>
                  <a:schemeClr val="tx2"/>
                </a:solidFill>
                <a:latin typeface="+mn-lt"/>
              </a:rPr>
              <a:t>-usnadnění syntézy </a:t>
            </a:r>
            <a:r>
              <a:rPr kumimoji="1" lang="cs-CZ" altLang="cs-CZ" sz="1088" dirty="0" err="1">
                <a:solidFill>
                  <a:schemeClr val="tx2"/>
                </a:solidFill>
                <a:latin typeface="+mn-lt"/>
              </a:rPr>
              <a:t>oligonukleotidů</a:t>
            </a:r>
            <a:r>
              <a:rPr kumimoji="1" lang="cs-CZ" altLang="cs-CZ" sz="1088" dirty="0">
                <a:solidFill>
                  <a:schemeClr val="tx2"/>
                </a:solidFill>
                <a:latin typeface="+mn-lt"/>
              </a:rPr>
              <a:t> např. pro celý genom člověka (cca 3,1 x 10</a:t>
            </a:r>
            <a:r>
              <a:rPr kumimoji="1" lang="cs-CZ" altLang="cs-CZ" sz="1088" baseline="30000" dirty="0">
                <a:solidFill>
                  <a:schemeClr val="tx2"/>
                </a:solidFill>
                <a:latin typeface="+mn-lt"/>
              </a:rPr>
              <a:t>9</a:t>
            </a:r>
            <a:r>
              <a:rPr kumimoji="1" lang="cs-CZ" altLang="cs-CZ" sz="1088" dirty="0">
                <a:solidFill>
                  <a:schemeClr val="tx2"/>
                </a:solidFill>
                <a:latin typeface="+mn-lt"/>
              </a:rPr>
              <a:t> </a:t>
            </a:r>
            <a:r>
              <a:rPr kumimoji="1" lang="cs-CZ" altLang="cs-CZ" sz="1088" dirty="0" err="1">
                <a:solidFill>
                  <a:schemeClr val="tx2"/>
                </a:solidFill>
                <a:latin typeface="+mn-lt"/>
              </a:rPr>
              <a:t>bp</a:t>
            </a:r>
            <a:r>
              <a:rPr kumimoji="1" lang="cs-CZ" altLang="cs-CZ" sz="1088" dirty="0">
                <a:solidFill>
                  <a:schemeClr val="tx2"/>
                </a:solidFill>
                <a:latin typeface="+mn-lt"/>
              </a:rPr>
              <a:t>) je touto technikou možno připravit </a:t>
            </a:r>
            <a:r>
              <a:rPr kumimoji="1" lang="cs-CZ" altLang="cs-CZ" sz="1088" dirty="0">
                <a:solidFill>
                  <a:srgbClr val="0000FF"/>
                </a:solidFill>
                <a:latin typeface="+mn-lt"/>
              </a:rPr>
              <a:t>25-mery</a:t>
            </a:r>
            <a:r>
              <a:rPr kumimoji="1" lang="cs-CZ" altLang="cs-CZ" sz="1088" dirty="0">
                <a:solidFill>
                  <a:schemeClr val="tx2"/>
                </a:solidFill>
                <a:latin typeface="+mn-lt"/>
              </a:rPr>
              <a:t> v </a:t>
            </a:r>
            <a:r>
              <a:rPr kumimoji="1" lang="cs-CZ" altLang="cs-CZ" sz="1088" dirty="0" err="1">
                <a:solidFill>
                  <a:schemeClr val="tx2"/>
                </a:solidFill>
                <a:latin typeface="+mn-lt"/>
              </a:rPr>
              <a:t>pouźe</a:t>
            </a:r>
            <a:r>
              <a:rPr kumimoji="1" lang="cs-CZ" altLang="cs-CZ" sz="1088" dirty="0">
                <a:solidFill>
                  <a:schemeClr val="tx2"/>
                </a:solidFill>
                <a:latin typeface="+mn-lt"/>
              </a:rPr>
              <a:t> </a:t>
            </a:r>
            <a:r>
              <a:rPr kumimoji="1" lang="cs-CZ" altLang="cs-CZ" sz="1088" dirty="0">
                <a:solidFill>
                  <a:srgbClr val="0000FF"/>
                </a:solidFill>
                <a:latin typeface="+mn-lt"/>
              </a:rPr>
              <a:t>100 krocích</a:t>
            </a:r>
            <a:r>
              <a:rPr kumimoji="1" lang="cs-CZ" altLang="cs-CZ" sz="1088" dirty="0">
                <a:solidFill>
                  <a:schemeClr val="tx2"/>
                </a:solidFill>
                <a:latin typeface="+mn-lt"/>
              </a:rPr>
              <a:t>)   </a:t>
            </a:r>
          </a:p>
        </p:txBody>
      </p:sp>
      <p:grpSp>
        <p:nvGrpSpPr>
          <p:cNvPr id="2" name="Group 21">
            <a:extLst>
              <a:ext uri="{FF2B5EF4-FFF2-40B4-BE49-F238E27FC236}">
                <a16:creationId xmlns:a16="http://schemas.microsoft.com/office/drawing/2014/main" id="{8A548B8E-1762-46DF-81D0-4649223D09B5}"/>
              </a:ext>
            </a:extLst>
          </p:cNvPr>
          <p:cNvGrpSpPr>
            <a:grpSpLocks/>
          </p:cNvGrpSpPr>
          <p:nvPr/>
        </p:nvGrpSpPr>
        <p:grpSpPr bwMode="auto">
          <a:xfrm>
            <a:off x="5290486" y="4604637"/>
            <a:ext cx="3761769" cy="2133856"/>
            <a:chOff x="2448" y="1968"/>
            <a:chExt cx="2370" cy="1344"/>
          </a:xfrm>
        </p:grpSpPr>
        <p:pic>
          <p:nvPicPr>
            <p:cNvPr id="56335" name="Picture 19">
              <a:extLst>
                <a:ext uri="{FF2B5EF4-FFF2-40B4-BE49-F238E27FC236}">
                  <a16:creationId xmlns:a16="http://schemas.microsoft.com/office/drawing/2014/main" id="{0403A2C4-3007-476C-B318-B48DE25A3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 y="2166"/>
              <a:ext cx="2364" cy="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0736" name="Text Box 20">
              <a:extLst>
                <a:ext uri="{FF2B5EF4-FFF2-40B4-BE49-F238E27FC236}">
                  <a16:creationId xmlns:a16="http://schemas.microsoft.com/office/drawing/2014/main" id="{985345F1-44C9-4611-B188-C9DDC8095803}"/>
                </a:ext>
              </a:extLst>
            </p:cNvPr>
            <p:cNvSpPr txBox="1">
              <a:spLocks noChangeArrowheads="1"/>
            </p:cNvSpPr>
            <p:nvPr/>
          </p:nvSpPr>
          <p:spPr bwMode="auto">
            <a:xfrm>
              <a:off x="2879" y="1968"/>
              <a:ext cx="193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cs-CZ" altLang="cs-CZ" sz="1179" dirty="0" err="1">
                  <a:solidFill>
                    <a:srgbClr val="0000FF"/>
                  </a:solidFill>
                  <a:latin typeface="+mn-lt"/>
                </a:rPr>
                <a:t>Affymetrix</a:t>
              </a:r>
              <a:r>
                <a:rPr lang="cs-CZ" altLang="cs-CZ" sz="1179" dirty="0">
                  <a:solidFill>
                    <a:srgbClr val="0000FF"/>
                  </a:solidFill>
                  <a:latin typeface="+mn-lt"/>
                </a:rPr>
                <a:t> ATH1 </a:t>
              </a:r>
              <a:r>
                <a:rPr lang="cs-CZ" altLang="cs-CZ" sz="1179" i="1" dirty="0" err="1">
                  <a:solidFill>
                    <a:schemeClr val="tx2"/>
                  </a:solidFill>
                  <a:latin typeface="+mn-lt"/>
                </a:rPr>
                <a:t>Arabidopsis</a:t>
              </a:r>
              <a:r>
                <a:rPr lang="cs-CZ" altLang="cs-CZ" sz="1179" dirty="0">
                  <a:solidFill>
                    <a:schemeClr val="tx2"/>
                  </a:solidFill>
                  <a:latin typeface="+mn-lt"/>
                </a:rPr>
                <a:t> genome </a:t>
              </a:r>
              <a:r>
                <a:rPr lang="cs-CZ" altLang="cs-CZ" sz="1179" dirty="0" err="1">
                  <a:solidFill>
                    <a:schemeClr val="tx2"/>
                  </a:solidFill>
                  <a:latin typeface="+mn-lt"/>
                </a:rPr>
                <a:t>array</a:t>
              </a:r>
              <a:endParaRPr lang="en-US" altLang="cs-CZ" sz="1179" dirty="0">
                <a:solidFill>
                  <a:schemeClr val="tx2"/>
                </a:solidFill>
                <a:latin typeface="+mn-lt"/>
              </a:endParaRPr>
            </a:p>
          </p:txBody>
        </p:sp>
      </p:grpSp>
      <p:sp>
        <p:nvSpPr>
          <p:cNvPr id="319510" name="Rectangle 22">
            <a:extLst>
              <a:ext uri="{FF2B5EF4-FFF2-40B4-BE49-F238E27FC236}">
                <a16:creationId xmlns:a16="http://schemas.microsoft.com/office/drawing/2014/main" id="{B18BFEF4-6B2A-4540-84F5-3A4EE6BEE7D1}"/>
              </a:ext>
            </a:extLst>
          </p:cNvPr>
          <p:cNvSpPr>
            <a:spLocks noChangeArrowheads="1"/>
          </p:cNvSpPr>
          <p:nvPr/>
        </p:nvSpPr>
        <p:spPr bwMode="auto">
          <a:xfrm>
            <a:off x="1943556" y="4525239"/>
            <a:ext cx="3210336"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361" dirty="0">
                <a:solidFill>
                  <a:schemeClr val="tx2"/>
                </a:solidFill>
                <a:latin typeface="+mn-lt"/>
              </a:rPr>
              <a:t>čipy nejen pro analýzu exprese, ale např. i genotypování (SNP polymorfizmy, sekvenování pomocí čipů, …)</a:t>
            </a:r>
            <a:endParaRPr kumimoji="1" lang="en-GB" altLang="cs-CZ" sz="1361" dirty="0">
              <a:solidFill>
                <a:schemeClr val="tx2"/>
              </a:solidFill>
              <a:latin typeface="+mn-lt"/>
            </a:endParaRPr>
          </a:p>
        </p:txBody>
      </p:sp>
      <p:sp>
        <p:nvSpPr>
          <p:cNvPr id="18" name="Rectangle 2">
            <a:extLst>
              <a:ext uri="{FF2B5EF4-FFF2-40B4-BE49-F238E27FC236}">
                <a16:creationId xmlns:a16="http://schemas.microsoft.com/office/drawing/2014/main" id="{9F0220A6-8609-4E3D-84D7-B9E6B1D0E193}"/>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a:solidFill>
                  <a:srgbClr val="0000FF"/>
                </a:solidFill>
                <a:latin typeface="+mj-lt"/>
                <a:ea typeface="+mj-ea"/>
                <a:cs typeface="+mj-cs"/>
              </a:rPr>
              <a:t>DNA Chips</a:t>
            </a:r>
          </a:p>
        </p:txBody>
      </p:sp>
      <mc:AlternateContent xmlns:mc="http://schemas.openxmlformats.org/markup-compatibility/2006" xmlns:pslz="http://schemas.microsoft.com/office/powerpoint/2016/slidezoom">
        <mc:Choice Requires="pslz">
          <p:graphicFrame>
            <p:nvGraphicFramePr>
              <p:cNvPr id="4" name="Náhled snímku 3">
                <a:extLst>
                  <a:ext uri="{FF2B5EF4-FFF2-40B4-BE49-F238E27FC236}">
                    <a16:creationId xmlns:a16="http://schemas.microsoft.com/office/drawing/2014/main" id="{B7831B3F-EAFB-4C4B-A0E2-F981455A72B5}"/>
                  </a:ext>
                </a:extLst>
              </p:cNvPr>
              <p:cNvGraphicFramePr>
                <a:graphicFrameLocks noChangeAspect="1"/>
              </p:cNvGraphicFramePr>
              <p:nvPr>
                <p:extLst>
                  <p:ext uri="{D42A27DB-BD31-4B8C-83A1-F6EECF244321}">
                    <p14:modId xmlns:p14="http://schemas.microsoft.com/office/powerpoint/2010/main" val="2721836231"/>
                  </p:ext>
                </p:extLst>
              </p:nvPr>
            </p:nvGraphicFramePr>
            <p:xfrm>
              <a:off x="239985" y="2978060"/>
              <a:ext cx="1931068" cy="1448301"/>
            </p:xfrm>
            <a:graphic>
              <a:graphicData uri="http://schemas.microsoft.com/office/powerpoint/2016/slidezoom">
                <pslz:sldZm>
                  <pslz:sldZmObj sldId="645" cId="2398778802">
                    <pslz:zmPr id="{BF75E50D-8A01-4A88-B567-4EF13ED47F98}" returnToParent="0" transitionDur="1000">
                      <p166:blipFill xmlns:p166="http://schemas.microsoft.com/office/powerpoint/2016/6/main">
                        <a:blip r:embed="rId4"/>
                        <a:stretch>
                          <a:fillRect/>
                        </a:stretch>
                      </p166:blipFill>
                      <p166:spPr xmlns:p166="http://schemas.microsoft.com/office/powerpoint/2016/6/main">
                        <a:xfrm>
                          <a:off x="0" y="0"/>
                          <a:ext cx="1931068" cy="1448301"/>
                        </a:xfrm>
                        <a:prstGeom prst="rect">
                          <a:avLst/>
                        </a:prstGeom>
                        <a:ln w="3175">
                          <a:solidFill>
                            <a:prstClr val="ltGray"/>
                          </a:solidFill>
                        </a:ln>
                      </p166:spPr>
                    </pslz:zmPr>
                  </pslz:sldZmObj>
                </pslz:sldZm>
              </a:graphicData>
            </a:graphic>
          </p:graphicFrame>
        </mc:Choice>
        <mc:Fallback xmlns="">
          <p:pic>
            <p:nvPicPr>
              <p:cNvPr id="4" name="Náhled snímku 3">
                <a:hlinkClick r:id="rId5" action="ppaction://hlinksldjump"/>
                <a:extLst>
                  <a:ext uri="{FF2B5EF4-FFF2-40B4-BE49-F238E27FC236}">
                    <a16:creationId xmlns:a16="http://schemas.microsoft.com/office/drawing/2014/main" id="{B7831B3F-EAFB-4C4B-A0E2-F981455A72B5}"/>
                  </a:ext>
                </a:extLst>
              </p:cNvPr>
              <p:cNvPicPr>
                <a:picLocks noGrp="1" noRot="1" noChangeAspect="1" noMove="1" noResize="1" noEditPoints="1" noAdjustHandles="1" noChangeArrowheads="1" noChangeShapeType="1"/>
              </p:cNvPicPr>
              <p:nvPr/>
            </p:nvPicPr>
            <p:blipFill>
              <a:blip r:embed="rId6"/>
              <a:stretch>
                <a:fillRect/>
              </a:stretch>
            </p:blipFill>
            <p:spPr>
              <a:xfrm>
                <a:off x="239985" y="2978060"/>
                <a:ext cx="1931068" cy="144830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Náhled snímku 5">
                <a:extLst>
                  <a:ext uri="{FF2B5EF4-FFF2-40B4-BE49-F238E27FC236}">
                    <a16:creationId xmlns:a16="http://schemas.microsoft.com/office/drawing/2014/main" id="{E8F401E7-87D6-43F4-88EC-AFDE189503CA}"/>
                  </a:ext>
                </a:extLst>
              </p:cNvPr>
              <p:cNvGraphicFramePr>
                <a:graphicFrameLocks noChangeAspect="1"/>
              </p:cNvGraphicFramePr>
              <p:nvPr>
                <p:extLst>
                  <p:ext uri="{D42A27DB-BD31-4B8C-83A1-F6EECF244321}">
                    <p14:modId xmlns:p14="http://schemas.microsoft.com/office/powerpoint/2010/main" val="753919497"/>
                  </p:ext>
                </p:extLst>
              </p:nvPr>
            </p:nvGraphicFramePr>
            <p:xfrm>
              <a:off x="254498" y="5104595"/>
              <a:ext cx="1931069" cy="1448302"/>
            </p:xfrm>
            <a:graphic>
              <a:graphicData uri="http://schemas.microsoft.com/office/powerpoint/2016/slidezoom">
                <pslz:sldZm>
                  <pslz:sldZmObj sldId="646" cId="383865709">
                    <pslz:zmPr id="{E34547AE-DE5A-4C8B-BE21-9415AAA76E5D}" returnToParent="0" transitionDur="1000">
                      <p166:blipFill xmlns:p166="http://schemas.microsoft.com/office/powerpoint/2016/6/main">
                        <a:blip r:embed="rId7"/>
                        <a:stretch>
                          <a:fillRect/>
                        </a:stretch>
                      </p166:blipFill>
                      <p166:spPr xmlns:p166="http://schemas.microsoft.com/office/powerpoint/2016/6/main">
                        <a:xfrm>
                          <a:off x="0" y="0"/>
                          <a:ext cx="1931069" cy="1448302"/>
                        </a:xfrm>
                        <a:prstGeom prst="rect">
                          <a:avLst/>
                        </a:prstGeom>
                        <a:ln w="3175">
                          <a:solidFill>
                            <a:prstClr val="ltGray"/>
                          </a:solidFill>
                        </a:ln>
                      </p166:spPr>
                    </pslz:zmPr>
                  </pslz:sldZmObj>
                </pslz:sldZm>
              </a:graphicData>
            </a:graphic>
          </p:graphicFrame>
        </mc:Choice>
        <mc:Fallback xmlns="">
          <p:pic>
            <p:nvPicPr>
              <p:cNvPr id="6" name="Náhled snímku 5">
                <a:hlinkClick r:id="rId8" action="ppaction://hlinksldjump"/>
                <a:extLst>
                  <a:ext uri="{FF2B5EF4-FFF2-40B4-BE49-F238E27FC236}">
                    <a16:creationId xmlns:a16="http://schemas.microsoft.com/office/drawing/2014/main" id="{E8F401E7-87D6-43F4-88EC-AFDE189503CA}"/>
                  </a:ext>
                </a:extLst>
              </p:cNvPr>
              <p:cNvPicPr>
                <a:picLocks noGrp="1" noRot="1" noChangeAspect="1" noMove="1" noResize="1" noEditPoints="1" noAdjustHandles="1" noChangeArrowheads="1" noChangeShapeType="1"/>
              </p:cNvPicPr>
              <p:nvPr/>
            </p:nvPicPr>
            <p:blipFill>
              <a:blip r:embed="rId9"/>
              <a:stretch>
                <a:fillRect/>
              </a:stretch>
            </p:blipFill>
            <p:spPr>
              <a:xfrm>
                <a:off x="254498" y="5104595"/>
                <a:ext cx="1931069" cy="1448302"/>
              </a:xfrm>
              <a:prstGeom prst="rect">
                <a:avLst/>
              </a:prstGeom>
              <a:ln w="3175">
                <a:solidFill>
                  <a:prstClr val="ltGray"/>
                </a:solidFill>
              </a:ln>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19490"/>
                                        </p:tgtEl>
                                        <p:attrNameLst>
                                          <p:attrName>style.visibility</p:attrName>
                                        </p:attrNameLst>
                                      </p:cBhvr>
                                      <p:to>
                                        <p:strVal val="visible"/>
                                      </p:to>
                                    </p:set>
                                    <p:animEffect transition="in" filter="wipe(up)">
                                      <p:cBhvr>
                                        <p:cTn id="7" dur="500"/>
                                        <p:tgtEl>
                                          <p:spTgt spid="31949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9491"/>
                                        </p:tgtEl>
                                        <p:attrNameLst>
                                          <p:attrName>style.visibility</p:attrName>
                                        </p:attrNameLst>
                                      </p:cBhvr>
                                      <p:to>
                                        <p:strVal val="visible"/>
                                      </p:to>
                                    </p:set>
                                    <p:animEffect transition="in" filter="wipe(left)">
                                      <p:cBhvr>
                                        <p:cTn id="11" dur="1000"/>
                                        <p:tgtEl>
                                          <p:spTgt spid="31949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19494"/>
                                        </p:tgtEl>
                                        <p:attrNameLst>
                                          <p:attrName>style.visibility</p:attrName>
                                        </p:attrNameLst>
                                      </p:cBhvr>
                                      <p:to>
                                        <p:strVal val="visible"/>
                                      </p:to>
                                    </p:set>
                                    <p:animEffect transition="in" filter="wipe(left)">
                                      <p:cBhvr>
                                        <p:cTn id="16" dur="1000"/>
                                        <p:tgtEl>
                                          <p:spTgt spid="3194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19502"/>
                                        </p:tgtEl>
                                        <p:attrNameLst>
                                          <p:attrName>style.visibility</p:attrName>
                                        </p:attrNameLst>
                                      </p:cBhvr>
                                      <p:to>
                                        <p:strVal val="visible"/>
                                      </p:to>
                                    </p:set>
                                    <p:animEffect transition="in" filter="wipe(left)">
                                      <p:cBhvr>
                                        <p:cTn id="21" dur="1000"/>
                                        <p:tgtEl>
                                          <p:spTgt spid="319502"/>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19503"/>
                                        </p:tgtEl>
                                        <p:attrNameLst>
                                          <p:attrName>style.visibility</p:attrName>
                                        </p:attrNameLst>
                                      </p:cBhvr>
                                      <p:to>
                                        <p:strVal val="visible"/>
                                      </p:to>
                                    </p:set>
                                    <p:animEffect transition="in" filter="wipe(left)">
                                      <p:cBhvr>
                                        <p:cTn id="28" dur="1000"/>
                                        <p:tgtEl>
                                          <p:spTgt spid="31950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19504"/>
                                        </p:tgtEl>
                                        <p:attrNameLst>
                                          <p:attrName>style.visibility</p:attrName>
                                        </p:attrNameLst>
                                      </p:cBhvr>
                                      <p:to>
                                        <p:strVal val="visible"/>
                                      </p:to>
                                    </p:set>
                                    <p:animEffect transition="in" filter="wipe(left)">
                                      <p:cBhvr>
                                        <p:cTn id="33" dur="1000"/>
                                        <p:tgtEl>
                                          <p:spTgt spid="319504"/>
                                        </p:tgtEl>
                                      </p:cBhvr>
                                    </p:animEffect>
                                  </p:childTnLst>
                                </p:cTn>
                              </p:par>
                              <p:par>
                                <p:cTn id="34" presetID="9"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22" presetClass="entr" presetSubtype="8" fill="hold" grpId="0" nodeType="withEffect">
                                  <p:stCondLst>
                                    <p:cond delay="0"/>
                                  </p:stCondLst>
                                  <p:childTnLst>
                                    <p:set>
                                      <p:cBhvr>
                                        <p:cTn id="43" dur="1" fill="hold">
                                          <p:stCondLst>
                                            <p:cond delay="0"/>
                                          </p:stCondLst>
                                        </p:cTn>
                                        <p:tgtEl>
                                          <p:spTgt spid="319505"/>
                                        </p:tgtEl>
                                        <p:attrNameLst>
                                          <p:attrName>style.visibility</p:attrName>
                                        </p:attrNameLst>
                                      </p:cBhvr>
                                      <p:to>
                                        <p:strVal val="visible"/>
                                      </p:to>
                                    </p:set>
                                    <p:animEffect transition="in" filter="wipe(left)">
                                      <p:cBhvr>
                                        <p:cTn id="44" dur="1000"/>
                                        <p:tgtEl>
                                          <p:spTgt spid="319505"/>
                                        </p:tgtEl>
                                      </p:cBhvr>
                                    </p:animEffect>
                                  </p:childTnLst>
                                </p:cTn>
                              </p:par>
                              <p:par>
                                <p:cTn id="45" presetID="10"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19510"/>
                                        </p:tgtEl>
                                        <p:attrNameLst>
                                          <p:attrName>style.visibility</p:attrName>
                                        </p:attrNameLst>
                                      </p:cBhvr>
                                      <p:to>
                                        <p:strVal val="visible"/>
                                      </p:to>
                                    </p:set>
                                    <p:animEffect transition="in" filter="wipe(left)">
                                      <p:cBhvr>
                                        <p:cTn id="52" dur="1000"/>
                                        <p:tgtEl>
                                          <p:spTgt spid="31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autoUpdateAnimBg="0"/>
      <p:bldP spid="319494" grpId="0" autoUpdateAnimBg="0"/>
      <p:bldP spid="319502" grpId="0" autoUpdateAnimBg="0"/>
      <p:bldP spid="319503" grpId="0" autoUpdateAnimBg="0"/>
      <p:bldP spid="319504" grpId="0" autoUpdateAnimBg="0"/>
      <p:bldP spid="319505" grpId="0" autoUpdateAnimBg="0"/>
      <p:bldP spid="31951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DNA_chips_scheme_WMV V9">
            <a:hlinkClick r:id="" action="ppaction://media"/>
            <a:extLst>
              <a:ext uri="{FF2B5EF4-FFF2-40B4-BE49-F238E27FC236}">
                <a16:creationId xmlns:a16="http://schemas.microsoft.com/office/drawing/2014/main" id="{6DB9898B-16B8-4A29-9781-957F833F99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6105" y="1221722"/>
            <a:ext cx="6871790" cy="5153843"/>
          </a:xfrm>
          <a:prstGeom prst="rect">
            <a:avLst/>
          </a:prstGeom>
        </p:spPr>
      </p:pic>
      <p:sp>
        <p:nvSpPr>
          <p:cNvPr id="3" name="Rectangle 2">
            <a:extLst>
              <a:ext uri="{FF2B5EF4-FFF2-40B4-BE49-F238E27FC236}">
                <a16:creationId xmlns:a16="http://schemas.microsoft.com/office/drawing/2014/main" id="{44738DD3-A29A-4BED-9219-7C8E5EEBD682}"/>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a:solidFill>
                  <a:srgbClr val="0000FF"/>
                </a:solidFill>
                <a:latin typeface="+mj-lt"/>
                <a:ea typeface="+mj-ea"/>
                <a:cs typeface="+mj-cs"/>
              </a:rPr>
              <a:t>DNA Chips</a:t>
            </a:r>
          </a:p>
        </p:txBody>
      </p:sp>
    </p:spTree>
    <p:extLst>
      <p:ext uri="{BB962C8B-B14F-4D97-AF65-F5344CB8AC3E}">
        <p14:creationId xmlns:p14="http://schemas.microsoft.com/office/powerpoint/2010/main" val="239877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hotolitography_chips_WMV V9">
            <a:hlinkClick r:id="" action="ppaction://media"/>
            <a:extLst>
              <a:ext uri="{FF2B5EF4-FFF2-40B4-BE49-F238E27FC236}">
                <a16:creationId xmlns:a16="http://schemas.microsoft.com/office/drawing/2014/main" id="{DE1FD2B5-ADF1-4C55-9540-F1D50A5A93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0452" y="1205345"/>
            <a:ext cx="6563096" cy="4922323"/>
          </a:xfrm>
          <a:prstGeom prst="rect">
            <a:avLst/>
          </a:prstGeom>
        </p:spPr>
      </p:pic>
      <p:sp>
        <p:nvSpPr>
          <p:cNvPr id="3" name="Rectangle 2">
            <a:extLst>
              <a:ext uri="{FF2B5EF4-FFF2-40B4-BE49-F238E27FC236}">
                <a16:creationId xmlns:a16="http://schemas.microsoft.com/office/drawing/2014/main" id="{ACD45F41-9325-434D-90D0-2C2B3C31EEC9}"/>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err="1">
                <a:solidFill>
                  <a:srgbClr val="0000FF"/>
                </a:solidFill>
                <a:latin typeface="+mj-lt"/>
                <a:ea typeface="+mj-ea"/>
                <a:cs typeface="+mj-cs"/>
              </a:rPr>
              <a:t>Photolitography</a:t>
            </a:r>
            <a:endParaRPr lang="cs-CZ" sz="4354" kern="0" dirty="0">
              <a:solidFill>
                <a:srgbClr val="0000FF"/>
              </a:solidFill>
              <a:latin typeface="+mj-lt"/>
              <a:ea typeface="+mj-ea"/>
              <a:cs typeface="+mj-cs"/>
            </a:endParaRPr>
          </a:p>
        </p:txBody>
      </p:sp>
    </p:spTree>
    <p:extLst>
      <p:ext uri="{BB962C8B-B14F-4D97-AF65-F5344CB8AC3E}">
        <p14:creationId xmlns:p14="http://schemas.microsoft.com/office/powerpoint/2010/main" val="38386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délník 30">
            <a:extLst>
              <a:ext uri="{FF2B5EF4-FFF2-40B4-BE49-F238E27FC236}">
                <a16:creationId xmlns:a16="http://schemas.microsoft.com/office/drawing/2014/main" id="{C8A9FF2E-B622-49F7-B685-DAEA2B549E1E}"/>
              </a:ext>
            </a:extLst>
          </p:cNvPr>
          <p:cNvSpPr>
            <a:spLocks noChangeArrowheads="1"/>
          </p:cNvSpPr>
          <p:nvPr/>
        </p:nvSpPr>
        <p:spPr bwMode="auto">
          <a:xfrm>
            <a:off x="1116363" y="5709001"/>
            <a:ext cx="5805471" cy="1036691"/>
          </a:xfrm>
          <a:prstGeom prst="rect">
            <a:avLst/>
          </a:prstGeom>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3537">
              <a:solidFill>
                <a:schemeClr val="tx2"/>
              </a:solidFill>
              <a:latin typeface="+mn-lt"/>
            </a:endParaRPr>
          </a:p>
        </p:txBody>
      </p:sp>
      <p:pic>
        <p:nvPicPr>
          <p:cNvPr id="320516" name="Picture 4">
            <a:extLst>
              <a:ext uri="{FF2B5EF4-FFF2-40B4-BE49-F238E27FC236}">
                <a16:creationId xmlns:a16="http://schemas.microsoft.com/office/drawing/2014/main" id="{0E851656-A512-4DD7-8D2C-67058A03C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873" y="2590289"/>
            <a:ext cx="3946625" cy="330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0518" name="Freeform 6">
            <a:extLst>
              <a:ext uri="{FF2B5EF4-FFF2-40B4-BE49-F238E27FC236}">
                <a16:creationId xmlns:a16="http://schemas.microsoft.com/office/drawing/2014/main" id="{27EFDCBB-56DE-41BD-B262-4F205B1315F5}"/>
              </a:ext>
            </a:extLst>
          </p:cNvPr>
          <p:cNvSpPr>
            <a:spLocks/>
          </p:cNvSpPr>
          <p:nvPr/>
        </p:nvSpPr>
        <p:spPr bwMode="auto">
          <a:xfrm>
            <a:off x="838473" y="1523360"/>
            <a:ext cx="381560" cy="990616"/>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n-lt"/>
            </a:endParaRPr>
          </a:p>
        </p:txBody>
      </p:sp>
      <p:sp>
        <p:nvSpPr>
          <p:cNvPr id="320519" name="Rectangle 7">
            <a:extLst>
              <a:ext uri="{FF2B5EF4-FFF2-40B4-BE49-F238E27FC236}">
                <a16:creationId xmlns:a16="http://schemas.microsoft.com/office/drawing/2014/main" id="{17EE988B-BC39-403F-BC9A-6015266ACF20}"/>
              </a:ext>
            </a:extLst>
          </p:cNvPr>
          <p:cNvSpPr>
            <a:spLocks noChangeArrowheads="1"/>
          </p:cNvSpPr>
          <p:nvPr/>
        </p:nvSpPr>
        <p:spPr bwMode="auto">
          <a:xfrm>
            <a:off x="991097" y="1295864"/>
            <a:ext cx="7161808"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Font typeface="Wingdings" pitchFamily="2" charset="2"/>
              <a:buChar char="§"/>
              <a:defRPr/>
            </a:pPr>
            <a:r>
              <a:rPr kumimoji="1" lang="cs-CZ" altLang="cs-CZ" sz="1814">
                <a:solidFill>
                  <a:schemeClr val="tx2"/>
                </a:solidFill>
                <a:latin typeface="+mn-lt"/>
              </a:rPr>
              <a:t>DNA čipy, analýza výsledků</a:t>
            </a:r>
            <a:endParaRPr kumimoji="1" lang="en-US" altLang="cs-CZ" sz="1814">
              <a:solidFill>
                <a:schemeClr val="tx2"/>
              </a:solidFill>
              <a:latin typeface="+mn-lt"/>
            </a:endParaRPr>
          </a:p>
        </p:txBody>
      </p:sp>
      <p:sp>
        <p:nvSpPr>
          <p:cNvPr id="320520" name="Rectangle 8">
            <a:extLst>
              <a:ext uri="{FF2B5EF4-FFF2-40B4-BE49-F238E27FC236}">
                <a16:creationId xmlns:a16="http://schemas.microsoft.com/office/drawing/2014/main" id="{1E853BC3-4AC2-48D1-9B16-ACB75E324992}"/>
              </a:ext>
            </a:extLst>
          </p:cNvPr>
          <p:cNvSpPr>
            <a:spLocks noChangeArrowheads="1"/>
          </p:cNvSpPr>
          <p:nvPr/>
        </p:nvSpPr>
        <p:spPr bwMode="auto">
          <a:xfrm>
            <a:off x="1676465" y="1752297"/>
            <a:ext cx="5256889"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361">
                <a:solidFill>
                  <a:schemeClr val="tx2"/>
                </a:solidFill>
                <a:latin typeface="+mn-lt"/>
              </a:rPr>
              <a:t>pro správnou interpretaci výsledků je nutná dobrá znalost pokročilých statistických metod</a:t>
            </a:r>
            <a:endParaRPr kumimoji="1" lang="en-GB" altLang="cs-CZ" sz="1361">
              <a:solidFill>
                <a:schemeClr val="tx2"/>
              </a:solidFill>
              <a:latin typeface="+mn-lt"/>
            </a:endParaRPr>
          </a:p>
        </p:txBody>
      </p:sp>
      <p:sp>
        <p:nvSpPr>
          <p:cNvPr id="320521" name="Rectangle 9">
            <a:extLst>
              <a:ext uri="{FF2B5EF4-FFF2-40B4-BE49-F238E27FC236}">
                <a16:creationId xmlns:a16="http://schemas.microsoft.com/office/drawing/2014/main" id="{C22C5786-DE9B-40E1-8459-B813DF0AC6FB}"/>
              </a:ext>
            </a:extLst>
          </p:cNvPr>
          <p:cNvSpPr>
            <a:spLocks noChangeArrowheads="1"/>
          </p:cNvSpPr>
          <p:nvPr/>
        </p:nvSpPr>
        <p:spPr bwMode="auto">
          <a:xfrm>
            <a:off x="1067409" y="2742913"/>
            <a:ext cx="3809840"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088" dirty="0">
                <a:solidFill>
                  <a:schemeClr val="tx2"/>
                </a:solidFill>
                <a:latin typeface="+mn-lt"/>
              </a:rPr>
              <a:t>kontrola na </a:t>
            </a:r>
            <a:r>
              <a:rPr kumimoji="1" lang="cs-CZ" altLang="cs-CZ" sz="1088" dirty="0">
                <a:solidFill>
                  <a:srgbClr val="0000FF"/>
                </a:solidFill>
                <a:latin typeface="+mn-lt"/>
              </a:rPr>
              <a:t>přesnost měření </a:t>
            </a:r>
            <a:r>
              <a:rPr kumimoji="1" lang="cs-CZ" altLang="cs-CZ" sz="1088" dirty="0">
                <a:solidFill>
                  <a:schemeClr val="tx2"/>
                </a:solidFill>
                <a:latin typeface="+mn-lt"/>
              </a:rPr>
              <a:t>(opakované měření na několika čipech se stejným vzorkem, vynesení stejných vzorků analyzovaných na různých čipech proti sobě)</a:t>
            </a:r>
            <a:endParaRPr kumimoji="1" lang="en-GB" altLang="cs-CZ" sz="1088" dirty="0">
              <a:solidFill>
                <a:schemeClr val="tx2"/>
              </a:solidFill>
              <a:latin typeface="+mn-lt"/>
            </a:endParaRPr>
          </a:p>
        </p:txBody>
      </p:sp>
      <p:sp>
        <p:nvSpPr>
          <p:cNvPr id="320522" name="Rectangle 10">
            <a:extLst>
              <a:ext uri="{FF2B5EF4-FFF2-40B4-BE49-F238E27FC236}">
                <a16:creationId xmlns:a16="http://schemas.microsoft.com/office/drawing/2014/main" id="{AE3F6C44-9EFA-4791-ACAF-AB3DAF26F4BE}"/>
              </a:ext>
            </a:extLst>
          </p:cNvPr>
          <p:cNvSpPr>
            <a:spLocks noChangeArrowheads="1"/>
          </p:cNvSpPr>
          <p:nvPr/>
        </p:nvSpPr>
        <p:spPr bwMode="auto">
          <a:xfrm>
            <a:off x="1676465" y="2286480"/>
            <a:ext cx="5256889"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361">
                <a:solidFill>
                  <a:schemeClr val="tx2"/>
                </a:solidFill>
                <a:latin typeface="+mn-lt"/>
              </a:rPr>
              <a:t>je nutné zahrnout dostatečný počet kontrol i opakování </a:t>
            </a:r>
            <a:endParaRPr kumimoji="1" lang="en-GB" altLang="cs-CZ" sz="1361">
              <a:solidFill>
                <a:schemeClr val="tx2"/>
              </a:solidFill>
              <a:latin typeface="+mn-lt"/>
            </a:endParaRPr>
          </a:p>
        </p:txBody>
      </p:sp>
      <p:sp>
        <p:nvSpPr>
          <p:cNvPr id="320523" name="Oval 11">
            <a:extLst>
              <a:ext uri="{FF2B5EF4-FFF2-40B4-BE49-F238E27FC236}">
                <a16:creationId xmlns:a16="http://schemas.microsoft.com/office/drawing/2014/main" id="{33E65A90-F232-4454-B934-A38E89CE1F02}"/>
              </a:ext>
            </a:extLst>
          </p:cNvPr>
          <p:cNvSpPr>
            <a:spLocks noChangeArrowheads="1"/>
          </p:cNvSpPr>
          <p:nvPr/>
        </p:nvSpPr>
        <p:spPr bwMode="auto">
          <a:xfrm>
            <a:off x="5409993" y="2590289"/>
            <a:ext cx="1752296" cy="1677423"/>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n-lt"/>
            </a:endParaRPr>
          </a:p>
        </p:txBody>
      </p:sp>
      <p:sp>
        <p:nvSpPr>
          <p:cNvPr id="320524" name="Rectangle 12">
            <a:extLst>
              <a:ext uri="{FF2B5EF4-FFF2-40B4-BE49-F238E27FC236}">
                <a16:creationId xmlns:a16="http://schemas.microsoft.com/office/drawing/2014/main" id="{A45E6AA0-7D49-41AA-A6C0-30D96B9562FC}"/>
              </a:ext>
            </a:extLst>
          </p:cNvPr>
          <p:cNvSpPr>
            <a:spLocks noChangeArrowheads="1"/>
          </p:cNvSpPr>
          <p:nvPr/>
        </p:nvSpPr>
        <p:spPr bwMode="auto">
          <a:xfrm>
            <a:off x="1067409" y="3580905"/>
            <a:ext cx="3809840"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088" dirty="0">
                <a:solidFill>
                  <a:schemeClr val="tx2"/>
                </a:solidFill>
                <a:latin typeface="+mn-lt"/>
              </a:rPr>
              <a:t>kontrola </a:t>
            </a:r>
            <a:r>
              <a:rPr kumimoji="1" lang="cs-CZ" altLang="cs-CZ" sz="1088" dirty="0" err="1">
                <a:solidFill>
                  <a:srgbClr val="0000FF"/>
                </a:solidFill>
                <a:latin typeface="+mn-lt"/>
              </a:rPr>
              <a:t>reproducibility</a:t>
            </a:r>
            <a:r>
              <a:rPr kumimoji="1" lang="cs-CZ" altLang="cs-CZ" sz="1088" dirty="0">
                <a:solidFill>
                  <a:srgbClr val="0000FF"/>
                </a:solidFill>
                <a:latin typeface="+mn-lt"/>
              </a:rPr>
              <a:t> měření </a:t>
            </a:r>
            <a:r>
              <a:rPr kumimoji="1" lang="cs-CZ" altLang="cs-CZ" sz="1088" dirty="0">
                <a:solidFill>
                  <a:schemeClr val="tx2"/>
                </a:solidFill>
                <a:latin typeface="+mn-lt"/>
              </a:rPr>
              <a:t>(opakované měření s různými vzorky, izolovanými za stejných podmínek na stejném čipu-stejné podmínky proti sobě)</a:t>
            </a:r>
            <a:endParaRPr kumimoji="1" lang="en-GB" altLang="cs-CZ" sz="1088" dirty="0">
              <a:solidFill>
                <a:schemeClr val="tx2"/>
              </a:solidFill>
              <a:latin typeface="+mn-lt"/>
            </a:endParaRPr>
          </a:p>
        </p:txBody>
      </p:sp>
      <p:sp>
        <p:nvSpPr>
          <p:cNvPr id="320525" name="Text Box 13">
            <a:extLst>
              <a:ext uri="{FF2B5EF4-FFF2-40B4-BE49-F238E27FC236}">
                <a16:creationId xmlns:a16="http://schemas.microsoft.com/office/drawing/2014/main" id="{2DE5FE0F-90DE-4901-853F-F299448B65CE}"/>
              </a:ext>
            </a:extLst>
          </p:cNvPr>
          <p:cNvSpPr txBox="1">
            <a:spLocks noChangeArrowheads="1"/>
          </p:cNvSpPr>
          <p:nvPr/>
        </p:nvSpPr>
        <p:spPr bwMode="auto">
          <a:xfrm>
            <a:off x="7923969" y="5943696"/>
            <a:ext cx="1082321" cy="24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cs-CZ" altLang="cs-CZ" sz="998">
                <a:solidFill>
                  <a:schemeClr val="tx2"/>
                </a:solidFill>
                <a:latin typeface="+mn-lt"/>
              </a:rPr>
              <a:t>Che et al., 2002</a:t>
            </a:r>
            <a:endParaRPr lang="en-US" altLang="cs-CZ" sz="998">
              <a:solidFill>
                <a:schemeClr val="tx2"/>
              </a:solidFill>
              <a:latin typeface="+mn-lt"/>
            </a:endParaRPr>
          </a:p>
        </p:txBody>
      </p:sp>
      <p:sp>
        <p:nvSpPr>
          <p:cNvPr id="320526" name="Oval 14">
            <a:extLst>
              <a:ext uri="{FF2B5EF4-FFF2-40B4-BE49-F238E27FC236}">
                <a16:creationId xmlns:a16="http://schemas.microsoft.com/office/drawing/2014/main" id="{7EE21AFB-CC91-4761-920D-C2CA796A7ACE}"/>
              </a:ext>
            </a:extLst>
          </p:cNvPr>
          <p:cNvSpPr>
            <a:spLocks noChangeArrowheads="1"/>
          </p:cNvSpPr>
          <p:nvPr/>
        </p:nvSpPr>
        <p:spPr bwMode="auto">
          <a:xfrm>
            <a:off x="7085977" y="2590289"/>
            <a:ext cx="1752296" cy="1677423"/>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n-lt"/>
            </a:endParaRPr>
          </a:p>
        </p:txBody>
      </p:sp>
      <p:sp>
        <p:nvSpPr>
          <p:cNvPr id="320527" name="Rectangle 15">
            <a:extLst>
              <a:ext uri="{FF2B5EF4-FFF2-40B4-BE49-F238E27FC236}">
                <a16:creationId xmlns:a16="http://schemas.microsoft.com/office/drawing/2014/main" id="{6B6C9B8A-317C-4621-9FB4-1493F1906FFC}"/>
              </a:ext>
            </a:extLst>
          </p:cNvPr>
          <p:cNvSpPr>
            <a:spLocks noChangeArrowheads="1"/>
          </p:cNvSpPr>
          <p:nvPr/>
        </p:nvSpPr>
        <p:spPr bwMode="auto">
          <a:xfrm>
            <a:off x="1067409" y="4418897"/>
            <a:ext cx="3809840"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088" dirty="0">
                <a:solidFill>
                  <a:schemeClr val="tx2"/>
                </a:solidFill>
                <a:latin typeface="+mn-lt"/>
              </a:rPr>
              <a:t>identifikace </a:t>
            </a:r>
            <a:r>
              <a:rPr kumimoji="1" lang="cs-CZ" altLang="cs-CZ" sz="1088" dirty="0">
                <a:solidFill>
                  <a:srgbClr val="0000FF"/>
                </a:solidFill>
                <a:latin typeface="+mn-lt"/>
              </a:rPr>
              <a:t>hranice spolehlivého měření  </a:t>
            </a:r>
            <a:endParaRPr kumimoji="1" lang="en-GB" altLang="cs-CZ" sz="1088" dirty="0">
              <a:solidFill>
                <a:srgbClr val="0000FF"/>
              </a:solidFill>
              <a:latin typeface="+mn-lt"/>
            </a:endParaRPr>
          </a:p>
        </p:txBody>
      </p:sp>
      <p:grpSp>
        <p:nvGrpSpPr>
          <p:cNvPr id="2" name="Group 21">
            <a:extLst>
              <a:ext uri="{FF2B5EF4-FFF2-40B4-BE49-F238E27FC236}">
                <a16:creationId xmlns:a16="http://schemas.microsoft.com/office/drawing/2014/main" id="{139283C0-6C02-45E4-98AF-D02B56EF1AB0}"/>
              </a:ext>
            </a:extLst>
          </p:cNvPr>
          <p:cNvGrpSpPr>
            <a:grpSpLocks/>
          </p:cNvGrpSpPr>
          <p:nvPr/>
        </p:nvGrpSpPr>
        <p:grpSpPr bwMode="auto">
          <a:xfrm>
            <a:off x="5562617" y="3429720"/>
            <a:ext cx="1452698" cy="685368"/>
            <a:chOff x="3504" y="2256"/>
            <a:chExt cx="915" cy="432"/>
          </a:xfrm>
        </p:grpSpPr>
        <p:sp>
          <p:nvSpPr>
            <p:cNvPr id="31773" name="Rectangle 16">
              <a:extLst>
                <a:ext uri="{FF2B5EF4-FFF2-40B4-BE49-F238E27FC236}">
                  <a16:creationId xmlns:a16="http://schemas.microsoft.com/office/drawing/2014/main" id="{5A35D525-68DE-470B-8987-E4EDB2267C7F}"/>
                </a:ext>
              </a:extLst>
            </p:cNvPr>
            <p:cNvSpPr>
              <a:spLocks noChangeArrowheads="1"/>
            </p:cNvSpPr>
            <p:nvPr/>
          </p:nvSpPr>
          <p:spPr bwMode="auto">
            <a:xfrm>
              <a:off x="3504" y="2256"/>
              <a:ext cx="480" cy="432"/>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n-lt"/>
              </a:endParaRPr>
            </a:p>
          </p:txBody>
        </p:sp>
        <p:sp>
          <p:nvSpPr>
            <p:cNvPr id="31774" name="Text Box 18">
              <a:extLst>
                <a:ext uri="{FF2B5EF4-FFF2-40B4-BE49-F238E27FC236}">
                  <a16:creationId xmlns:a16="http://schemas.microsoft.com/office/drawing/2014/main" id="{9412F949-B061-4C0E-B9BB-29218F80BA93}"/>
                </a:ext>
              </a:extLst>
            </p:cNvPr>
            <p:cNvSpPr txBox="1">
              <a:spLocks noChangeArrowheads="1"/>
            </p:cNvSpPr>
            <p:nvPr/>
          </p:nvSpPr>
          <p:spPr bwMode="auto">
            <a:xfrm>
              <a:off x="3936" y="2405"/>
              <a:ext cx="483"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cs-CZ" altLang="cs-CZ" sz="816">
                  <a:solidFill>
                    <a:schemeClr val="tx2"/>
                  </a:solidFill>
                  <a:latin typeface="+mn-lt"/>
                </a:rPr>
                <a:t>nespolehlivé</a:t>
              </a:r>
              <a:endParaRPr lang="en-US" altLang="cs-CZ" sz="816">
                <a:solidFill>
                  <a:schemeClr val="tx2"/>
                </a:solidFill>
                <a:latin typeface="+mn-lt"/>
              </a:endParaRPr>
            </a:p>
          </p:txBody>
        </p:sp>
      </p:grpSp>
      <p:grpSp>
        <p:nvGrpSpPr>
          <p:cNvPr id="3" name="Group 24">
            <a:extLst>
              <a:ext uri="{FF2B5EF4-FFF2-40B4-BE49-F238E27FC236}">
                <a16:creationId xmlns:a16="http://schemas.microsoft.com/office/drawing/2014/main" id="{95BEA9F8-515B-41F7-8151-C135D8037D62}"/>
              </a:ext>
            </a:extLst>
          </p:cNvPr>
          <p:cNvGrpSpPr>
            <a:grpSpLocks/>
          </p:cNvGrpSpPr>
          <p:nvPr/>
        </p:nvGrpSpPr>
        <p:grpSpPr bwMode="auto">
          <a:xfrm>
            <a:off x="6197589" y="2971846"/>
            <a:ext cx="1206333" cy="305680"/>
            <a:chOff x="3856" y="2009"/>
            <a:chExt cx="760" cy="193"/>
          </a:xfrm>
        </p:grpSpPr>
        <p:sp>
          <p:nvSpPr>
            <p:cNvPr id="31771" name="Oval 22">
              <a:extLst>
                <a:ext uri="{FF2B5EF4-FFF2-40B4-BE49-F238E27FC236}">
                  <a16:creationId xmlns:a16="http://schemas.microsoft.com/office/drawing/2014/main" id="{30FF42B2-012D-4F4F-B0F8-F1DF419A2BF3}"/>
                </a:ext>
              </a:extLst>
            </p:cNvPr>
            <p:cNvSpPr>
              <a:spLocks noChangeArrowheads="1"/>
            </p:cNvSpPr>
            <p:nvPr/>
          </p:nvSpPr>
          <p:spPr bwMode="auto">
            <a:xfrm rot="2818109">
              <a:off x="4096" y="1769"/>
              <a:ext cx="144" cy="624"/>
            </a:xfrm>
            <a:prstGeom prst="ellipse">
              <a:avLst/>
            </a:prstGeom>
            <a:noFill/>
            <a:ln w="28575" algn="ctr">
              <a:solidFill>
                <a:srgbClr val="00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n-lt"/>
              </a:endParaRPr>
            </a:p>
          </p:txBody>
        </p:sp>
        <p:sp>
          <p:nvSpPr>
            <p:cNvPr id="31772" name="Text Box 23">
              <a:extLst>
                <a:ext uri="{FF2B5EF4-FFF2-40B4-BE49-F238E27FC236}">
                  <a16:creationId xmlns:a16="http://schemas.microsoft.com/office/drawing/2014/main" id="{B05FC80F-F0F1-4D04-A4C2-5AE44D0D99C6}"/>
                </a:ext>
              </a:extLst>
            </p:cNvPr>
            <p:cNvSpPr txBox="1">
              <a:spLocks noChangeArrowheads="1"/>
            </p:cNvSpPr>
            <p:nvPr/>
          </p:nvSpPr>
          <p:spPr bwMode="auto">
            <a:xfrm>
              <a:off x="4206" y="2064"/>
              <a:ext cx="41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cs-CZ" altLang="cs-CZ" sz="816">
                  <a:solidFill>
                    <a:schemeClr val="tx2"/>
                  </a:solidFill>
                  <a:latin typeface="+mn-lt"/>
                </a:rPr>
                <a:t>spolehlivé</a:t>
              </a:r>
              <a:endParaRPr lang="en-US" altLang="cs-CZ" sz="816">
                <a:solidFill>
                  <a:schemeClr val="tx2"/>
                </a:solidFill>
                <a:latin typeface="+mn-lt"/>
              </a:endParaRPr>
            </a:p>
          </p:txBody>
        </p:sp>
      </p:grpSp>
      <p:sp>
        <p:nvSpPr>
          <p:cNvPr id="320543" name="Rectangle 31">
            <a:extLst>
              <a:ext uri="{FF2B5EF4-FFF2-40B4-BE49-F238E27FC236}">
                <a16:creationId xmlns:a16="http://schemas.microsoft.com/office/drawing/2014/main" id="{C3319893-91FB-47B1-86E9-8F7CEA6561C0}"/>
              </a:ext>
            </a:extLst>
          </p:cNvPr>
          <p:cNvSpPr>
            <a:spLocks noChangeArrowheads="1"/>
          </p:cNvSpPr>
          <p:nvPr/>
        </p:nvSpPr>
        <p:spPr bwMode="auto">
          <a:xfrm>
            <a:off x="1067409" y="4800457"/>
            <a:ext cx="3809840"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088" dirty="0">
                <a:solidFill>
                  <a:schemeClr val="tx2"/>
                </a:solidFill>
                <a:latin typeface="+mn-lt"/>
              </a:rPr>
              <a:t>konečně </a:t>
            </a:r>
            <a:r>
              <a:rPr kumimoji="1" lang="cs-CZ" altLang="cs-CZ" sz="1088" dirty="0" err="1">
                <a:solidFill>
                  <a:srgbClr val="0000FF"/>
                </a:solidFill>
                <a:latin typeface="+mn-lt"/>
              </a:rPr>
              <a:t>vyne</a:t>
            </a:r>
            <a:r>
              <a:rPr kumimoji="1" lang="en-US" altLang="cs-CZ" sz="1088" dirty="0">
                <a:solidFill>
                  <a:srgbClr val="0000FF"/>
                </a:solidFill>
                <a:latin typeface="+mn-lt"/>
              </a:rPr>
              <a:t>s</a:t>
            </a:r>
            <a:r>
              <a:rPr kumimoji="1" lang="cs-CZ" altLang="cs-CZ" sz="1088" dirty="0" err="1">
                <a:solidFill>
                  <a:srgbClr val="0000FF"/>
                </a:solidFill>
                <a:latin typeface="+mn-lt"/>
              </a:rPr>
              <a:t>ení</a:t>
            </a:r>
            <a:r>
              <a:rPr kumimoji="1" lang="cs-CZ" altLang="cs-CZ" sz="1088" dirty="0">
                <a:solidFill>
                  <a:srgbClr val="0000FF"/>
                </a:solidFill>
                <a:latin typeface="+mn-lt"/>
              </a:rPr>
              <a:t> experimentu proti kontrole </a:t>
            </a:r>
            <a:r>
              <a:rPr kumimoji="1" lang="cs-CZ" altLang="cs-CZ" sz="1088" dirty="0">
                <a:solidFill>
                  <a:schemeClr val="tx2"/>
                </a:solidFill>
                <a:latin typeface="+mn-lt"/>
              </a:rPr>
              <a:t>nebo </a:t>
            </a:r>
            <a:r>
              <a:rPr kumimoji="1" lang="cs-CZ" altLang="cs-CZ" sz="1088" dirty="0">
                <a:solidFill>
                  <a:srgbClr val="0000FF"/>
                </a:solidFill>
                <a:latin typeface="+mn-lt"/>
              </a:rPr>
              <a:t>různých podmínek </a:t>
            </a:r>
            <a:r>
              <a:rPr kumimoji="1" lang="cs-CZ" altLang="cs-CZ" sz="1088" dirty="0">
                <a:solidFill>
                  <a:schemeClr val="tx2"/>
                </a:solidFill>
                <a:latin typeface="+mn-lt"/>
              </a:rPr>
              <a:t>proti sobě – vlastní výsledek</a:t>
            </a:r>
            <a:endParaRPr kumimoji="1" lang="en-GB" altLang="cs-CZ" sz="1088" dirty="0">
              <a:solidFill>
                <a:schemeClr val="tx2"/>
              </a:solidFill>
              <a:latin typeface="+mn-lt"/>
            </a:endParaRPr>
          </a:p>
        </p:txBody>
      </p:sp>
      <p:sp>
        <p:nvSpPr>
          <p:cNvPr id="320545" name="Rectangle 33">
            <a:extLst>
              <a:ext uri="{FF2B5EF4-FFF2-40B4-BE49-F238E27FC236}">
                <a16:creationId xmlns:a16="http://schemas.microsoft.com/office/drawing/2014/main" id="{F42B32AD-2040-42D5-A4CB-82C0E6936EC3}"/>
              </a:ext>
            </a:extLst>
          </p:cNvPr>
          <p:cNvSpPr>
            <a:spLocks noChangeArrowheads="1"/>
          </p:cNvSpPr>
          <p:nvPr/>
        </p:nvSpPr>
        <p:spPr bwMode="auto">
          <a:xfrm>
            <a:off x="1600153" y="5943696"/>
            <a:ext cx="5258328"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361">
                <a:solidFill>
                  <a:schemeClr val="tx2"/>
                </a:solidFill>
                <a:latin typeface="+mn-lt"/>
              </a:rPr>
              <a:t>v současnosti je již velké množství výsledků různých experimentů lokalizovaných ve veřejně přístupných databázích </a:t>
            </a:r>
            <a:endParaRPr kumimoji="1" lang="en-GB" altLang="cs-CZ" sz="1361">
              <a:solidFill>
                <a:schemeClr val="tx2"/>
              </a:solidFill>
              <a:latin typeface="+mn-lt"/>
            </a:endParaRPr>
          </a:p>
        </p:txBody>
      </p:sp>
      <p:pic>
        <p:nvPicPr>
          <p:cNvPr id="320548" name="Picture 36">
            <a:extLst>
              <a:ext uri="{FF2B5EF4-FFF2-40B4-BE49-F238E27FC236}">
                <a16:creationId xmlns:a16="http://schemas.microsoft.com/office/drawing/2014/main" id="{3DC578CA-F642-4082-89F2-5379FB1E26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873" y="3200785"/>
            <a:ext cx="3961024" cy="270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20549" name="Picture 37">
            <a:extLst>
              <a:ext uri="{FF2B5EF4-FFF2-40B4-BE49-F238E27FC236}">
                <a16:creationId xmlns:a16="http://schemas.microsoft.com/office/drawing/2014/main" id="{65049E47-8CD4-43C9-82D6-87A6A17F11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873" y="3048160"/>
            <a:ext cx="3979742" cy="277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4" name="Group 39">
            <a:extLst>
              <a:ext uri="{FF2B5EF4-FFF2-40B4-BE49-F238E27FC236}">
                <a16:creationId xmlns:a16="http://schemas.microsoft.com/office/drawing/2014/main" id="{DAAA2A86-CC77-479F-95B1-D950949C995F}"/>
              </a:ext>
            </a:extLst>
          </p:cNvPr>
          <p:cNvGrpSpPr>
            <a:grpSpLocks/>
          </p:cNvGrpSpPr>
          <p:nvPr/>
        </p:nvGrpSpPr>
        <p:grpSpPr bwMode="auto">
          <a:xfrm>
            <a:off x="5029873" y="2708357"/>
            <a:ext cx="4113648" cy="3159028"/>
            <a:chOff x="3168" y="1722"/>
            <a:chExt cx="2592" cy="1990"/>
          </a:xfrm>
        </p:grpSpPr>
        <p:pic>
          <p:nvPicPr>
            <p:cNvPr id="58394" name="Picture 35">
              <a:extLst>
                <a:ext uri="{FF2B5EF4-FFF2-40B4-BE49-F238E27FC236}">
                  <a16:creationId xmlns:a16="http://schemas.microsoft.com/office/drawing/2014/main" id="{02E6C8FE-D9D1-4607-94DB-2324FF5F69C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8" y="2232"/>
              <a:ext cx="1776" cy="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8395" name="Picture 38">
              <a:extLst>
                <a:ext uri="{FF2B5EF4-FFF2-40B4-BE49-F238E27FC236}">
                  <a16:creationId xmlns:a16="http://schemas.microsoft.com/office/drawing/2014/main" id="{A31EBCE7-0C42-45DF-A66F-DC10EF49FC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8" y="1722"/>
              <a:ext cx="1632"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
        <p:nvSpPr>
          <p:cNvPr id="320552" name="Oval 40">
            <a:extLst>
              <a:ext uri="{FF2B5EF4-FFF2-40B4-BE49-F238E27FC236}">
                <a16:creationId xmlns:a16="http://schemas.microsoft.com/office/drawing/2014/main" id="{EF43D804-5C45-420F-9FA6-57F39F50D9C3}"/>
              </a:ext>
            </a:extLst>
          </p:cNvPr>
          <p:cNvSpPr>
            <a:spLocks noChangeArrowheads="1"/>
          </p:cNvSpPr>
          <p:nvPr/>
        </p:nvSpPr>
        <p:spPr bwMode="auto">
          <a:xfrm>
            <a:off x="6019049" y="4267713"/>
            <a:ext cx="76312" cy="532744"/>
          </a:xfrm>
          <a:prstGeom prst="ellipse">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n-lt"/>
            </a:endParaRPr>
          </a:p>
        </p:txBody>
      </p:sp>
      <p:pic>
        <p:nvPicPr>
          <p:cNvPr id="320553" name="Picture 41">
            <a:extLst>
              <a:ext uri="{FF2B5EF4-FFF2-40B4-BE49-F238E27FC236}">
                <a16:creationId xmlns:a16="http://schemas.microsoft.com/office/drawing/2014/main" id="{8A8A4C15-1569-42E3-8154-B0258FF15B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53561" y="2971848"/>
            <a:ext cx="4047416" cy="291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0554" name="Oval 42">
            <a:extLst>
              <a:ext uri="{FF2B5EF4-FFF2-40B4-BE49-F238E27FC236}">
                <a16:creationId xmlns:a16="http://schemas.microsoft.com/office/drawing/2014/main" id="{96E24057-81DB-4CC9-BB82-693509914192}"/>
              </a:ext>
            </a:extLst>
          </p:cNvPr>
          <p:cNvSpPr>
            <a:spLocks noChangeArrowheads="1"/>
          </p:cNvSpPr>
          <p:nvPr/>
        </p:nvSpPr>
        <p:spPr bwMode="auto">
          <a:xfrm>
            <a:off x="5409993" y="4267712"/>
            <a:ext cx="3580904" cy="1370736"/>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n-lt"/>
            </a:endParaRPr>
          </a:p>
        </p:txBody>
      </p:sp>
      <p:sp>
        <p:nvSpPr>
          <p:cNvPr id="32" name="Rectangle 2">
            <a:extLst>
              <a:ext uri="{FF2B5EF4-FFF2-40B4-BE49-F238E27FC236}">
                <a16:creationId xmlns:a16="http://schemas.microsoft.com/office/drawing/2014/main" id="{75E8A34C-D10A-4DD8-99C5-44F368316ED3}"/>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a:solidFill>
                  <a:srgbClr val="0000FF"/>
                </a:solidFill>
                <a:latin typeface="+mn-lt"/>
                <a:ea typeface="+mj-ea"/>
                <a:cs typeface="+mj-cs"/>
              </a:rPr>
              <a:t>DNA Chips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20518"/>
                                        </p:tgtEl>
                                        <p:attrNameLst>
                                          <p:attrName>style.visibility</p:attrName>
                                        </p:attrNameLst>
                                      </p:cBhvr>
                                      <p:to>
                                        <p:strVal val="visible"/>
                                      </p:to>
                                    </p:set>
                                    <p:animEffect transition="in" filter="wipe(up)">
                                      <p:cBhvr>
                                        <p:cTn id="7" dur="500"/>
                                        <p:tgtEl>
                                          <p:spTgt spid="32051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0519"/>
                                        </p:tgtEl>
                                        <p:attrNameLst>
                                          <p:attrName>style.visibility</p:attrName>
                                        </p:attrNameLst>
                                      </p:cBhvr>
                                      <p:to>
                                        <p:strVal val="visible"/>
                                      </p:to>
                                    </p:set>
                                    <p:animEffect transition="in" filter="wipe(left)">
                                      <p:cBhvr>
                                        <p:cTn id="11" dur="1000"/>
                                        <p:tgtEl>
                                          <p:spTgt spid="3205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0520"/>
                                        </p:tgtEl>
                                        <p:attrNameLst>
                                          <p:attrName>style.visibility</p:attrName>
                                        </p:attrNameLst>
                                      </p:cBhvr>
                                      <p:to>
                                        <p:strVal val="visible"/>
                                      </p:to>
                                    </p:set>
                                    <p:animEffect transition="in" filter="wipe(left)">
                                      <p:cBhvr>
                                        <p:cTn id="16" dur="1000"/>
                                        <p:tgtEl>
                                          <p:spTgt spid="320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0522"/>
                                        </p:tgtEl>
                                        <p:attrNameLst>
                                          <p:attrName>style.visibility</p:attrName>
                                        </p:attrNameLst>
                                      </p:cBhvr>
                                      <p:to>
                                        <p:strVal val="visible"/>
                                      </p:to>
                                    </p:set>
                                    <p:animEffect transition="in" filter="wipe(left)">
                                      <p:cBhvr>
                                        <p:cTn id="21" dur="1000"/>
                                        <p:tgtEl>
                                          <p:spTgt spid="32052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20521"/>
                                        </p:tgtEl>
                                        <p:attrNameLst>
                                          <p:attrName>style.visibility</p:attrName>
                                        </p:attrNameLst>
                                      </p:cBhvr>
                                      <p:to>
                                        <p:strVal val="visible"/>
                                      </p:to>
                                    </p:set>
                                    <p:animEffect transition="in" filter="wipe(left)">
                                      <p:cBhvr>
                                        <p:cTn id="26" dur="1000"/>
                                        <p:tgtEl>
                                          <p:spTgt spid="320521"/>
                                        </p:tgtEl>
                                      </p:cBhvr>
                                    </p:animEffect>
                                  </p:childTnLst>
                                </p:cTn>
                              </p:par>
                            </p:childTnLst>
                          </p:cTn>
                        </p:par>
                        <p:par>
                          <p:cTn id="27" fill="hold" nodeType="afterGroup">
                            <p:stCondLst>
                              <p:cond delay="1000"/>
                            </p:stCondLst>
                            <p:childTnLst>
                              <p:par>
                                <p:cTn id="28" presetID="9" presetClass="entr" presetSubtype="0" fill="hold" nodeType="afterEffect">
                                  <p:stCondLst>
                                    <p:cond delay="0"/>
                                  </p:stCondLst>
                                  <p:childTnLst>
                                    <p:set>
                                      <p:cBhvr>
                                        <p:cTn id="29" dur="1" fill="hold">
                                          <p:stCondLst>
                                            <p:cond delay="0"/>
                                          </p:stCondLst>
                                        </p:cTn>
                                        <p:tgtEl>
                                          <p:spTgt spid="320516"/>
                                        </p:tgtEl>
                                        <p:attrNameLst>
                                          <p:attrName>style.visibility</p:attrName>
                                        </p:attrNameLst>
                                      </p:cBhvr>
                                      <p:to>
                                        <p:strVal val="visible"/>
                                      </p:to>
                                    </p:set>
                                    <p:animEffect transition="in" filter="dissolve">
                                      <p:cBhvr>
                                        <p:cTn id="30" dur="500"/>
                                        <p:tgtEl>
                                          <p:spTgt spid="32051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20525"/>
                                        </p:tgtEl>
                                        <p:attrNameLst>
                                          <p:attrName>style.visibility</p:attrName>
                                        </p:attrNameLst>
                                      </p:cBhvr>
                                      <p:to>
                                        <p:strVal val="visible"/>
                                      </p:to>
                                    </p:set>
                                    <p:animEffect transition="in" filter="dissolve">
                                      <p:cBhvr>
                                        <p:cTn id="33" dur="500"/>
                                        <p:tgtEl>
                                          <p:spTgt spid="320525"/>
                                        </p:tgtEl>
                                      </p:cBhvr>
                                    </p:animEffect>
                                  </p:childTnLst>
                                </p:cTn>
                              </p:par>
                            </p:childTnLst>
                          </p:cTn>
                        </p:par>
                        <p:par>
                          <p:cTn id="34" fill="hold" nodeType="afterGroup">
                            <p:stCondLst>
                              <p:cond delay="1500"/>
                            </p:stCondLst>
                            <p:childTnLst>
                              <p:par>
                                <p:cTn id="35" presetID="53" presetClass="entr" presetSubtype="0" fill="hold" grpId="0" nodeType="afterEffect">
                                  <p:stCondLst>
                                    <p:cond delay="0"/>
                                  </p:stCondLst>
                                  <p:childTnLst>
                                    <p:set>
                                      <p:cBhvr>
                                        <p:cTn id="36" dur="1" fill="hold">
                                          <p:stCondLst>
                                            <p:cond delay="0"/>
                                          </p:stCondLst>
                                        </p:cTn>
                                        <p:tgtEl>
                                          <p:spTgt spid="320523"/>
                                        </p:tgtEl>
                                        <p:attrNameLst>
                                          <p:attrName>style.visibility</p:attrName>
                                        </p:attrNameLst>
                                      </p:cBhvr>
                                      <p:to>
                                        <p:strVal val="visible"/>
                                      </p:to>
                                    </p:set>
                                    <p:anim calcmode="lin" valueType="num">
                                      <p:cBhvr>
                                        <p:cTn id="37" dur="500" fill="hold"/>
                                        <p:tgtEl>
                                          <p:spTgt spid="320523"/>
                                        </p:tgtEl>
                                        <p:attrNameLst>
                                          <p:attrName>ppt_w</p:attrName>
                                        </p:attrNameLst>
                                      </p:cBhvr>
                                      <p:tavLst>
                                        <p:tav tm="0">
                                          <p:val>
                                            <p:fltVal val="0"/>
                                          </p:val>
                                        </p:tav>
                                        <p:tav tm="100000">
                                          <p:val>
                                            <p:strVal val="#ppt_w"/>
                                          </p:val>
                                        </p:tav>
                                      </p:tavLst>
                                    </p:anim>
                                    <p:anim calcmode="lin" valueType="num">
                                      <p:cBhvr>
                                        <p:cTn id="38" dur="500" fill="hold"/>
                                        <p:tgtEl>
                                          <p:spTgt spid="320523"/>
                                        </p:tgtEl>
                                        <p:attrNameLst>
                                          <p:attrName>ppt_h</p:attrName>
                                        </p:attrNameLst>
                                      </p:cBhvr>
                                      <p:tavLst>
                                        <p:tav tm="0">
                                          <p:val>
                                            <p:fltVal val="0"/>
                                          </p:val>
                                        </p:tav>
                                        <p:tav tm="100000">
                                          <p:val>
                                            <p:strVal val="#ppt_h"/>
                                          </p:val>
                                        </p:tav>
                                      </p:tavLst>
                                    </p:anim>
                                    <p:animEffect transition="in" filter="fade">
                                      <p:cBhvr>
                                        <p:cTn id="39" dur="500"/>
                                        <p:tgtEl>
                                          <p:spTgt spid="320523"/>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xit" presetSubtype="0" fill="hold" grpId="1" nodeType="clickEffect">
                                  <p:stCondLst>
                                    <p:cond delay="0"/>
                                  </p:stCondLst>
                                  <p:childTnLst>
                                    <p:animEffect transition="out" filter="dissolve">
                                      <p:cBhvr>
                                        <p:cTn id="43" dur="500"/>
                                        <p:tgtEl>
                                          <p:spTgt spid="320523"/>
                                        </p:tgtEl>
                                      </p:cBhvr>
                                    </p:animEffect>
                                    <p:set>
                                      <p:cBhvr>
                                        <p:cTn id="44" dur="1" fill="hold">
                                          <p:stCondLst>
                                            <p:cond delay="499"/>
                                          </p:stCondLst>
                                        </p:cTn>
                                        <p:tgtEl>
                                          <p:spTgt spid="320523"/>
                                        </p:tgtEl>
                                        <p:attrNameLst>
                                          <p:attrName>style.visibility</p:attrName>
                                        </p:attrNameLst>
                                      </p:cBhvr>
                                      <p:to>
                                        <p:strVal val="hidden"/>
                                      </p:to>
                                    </p:set>
                                  </p:childTnLst>
                                </p:cTn>
                              </p:par>
                            </p:childTnLst>
                          </p:cTn>
                        </p:par>
                        <p:par>
                          <p:cTn id="45" fill="hold" nodeType="afterGroup">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20524"/>
                                        </p:tgtEl>
                                        <p:attrNameLst>
                                          <p:attrName>style.visibility</p:attrName>
                                        </p:attrNameLst>
                                      </p:cBhvr>
                                      <p:to>
                                        <p:strVal val="visible"/>
                                      </p:to>
                                    </p:set>
                                    <p:animEffect transition="in" filter="wipe(left)">
                                      <p:cBhvr>
                                        <p:cTn id="48" dur="1000"/>
                                        <p:tgtEl>
                                          <p:spTgt spid="320524"/>
                                        </p:tgtEl>
                                      </p:cBhvr>
                                    </p:animEffect>
                                  </p:childTnLst>
                                </p:cTn>
                              </p:par>
                            </p:childTnLst>
                          </p:cTn>
                        </p:par>
                        <p:par>
                          <p:cTn id="49" fill="hold" nodeType="afterGroup">
                            <p:stCondLst>
                              <p:cond delay="1500"/>
                            </p:stCondLst>
                            <p:childTnLst>
                              <p:par>
                                <p:cTn id="50" presetID="53" presetClass="entr" presetSubtype="0" fill="hold" grpId="0" nodeType="afterEffect">
                                  <p:stCondLst>
                                    <p:cond delay="0"/>
                                  </p:stCondLst>
                                  <p:childTnLst>
                                    <p:set>
                                      <p:cBhvr>
                                        <p:cTn id="51" dur="1" fill="hold">
                                          <p:stCondLst>
                                            <p:cond delay="0"/>
                                          </p:stCondLst>
                                        </p:cTn>
                                        <p:tgtEl>
                                          <p:spTgt spid="320526"/>
                                        </p:tgtEl>
                                        <p:attrNameLst>
                                          <p:attrName>style.visibility</p:attrName>
                                        </p:attrNameLst>
                                      </p:cBhvr>
                                      <p:to>
                                        <p:strVal val="visible"/>
                                      </p:to>
                                    </p:set>
                                    <p:anim calcmode="lin" valueType="num">
                                      <p:cBhvr>
                                        <p:cTn id="52" dur="500" fill="hold"/>
                                        <p:tgtEl>
                                          <p:spTgt spid="320526"/>
                                        </p:tgtEl>
                                        <p:attrNameLst>
                                          <p:attrName>ppt_w</p:attrName>
                                        </p:attrNameLst>
                                      </p:cBhvr>
                                      <p:tavLst>
                                        <p:tav tm="0">
                                          <p:val>
                                            <p:fltVal val="0"/>
                                          </p:val>
                                        </p:tav>
                                        <p:tav tm="100000">
                                          <p:val>
                                            <p:strVal val="#ppt_w"/>
                                          </p:val>
                                        </p:tav>
                                      </p:tavLst>
                                    </p:anim>
                                    <p:anim calcmode="lin" valueType="num">
                                      <p:cBhvr>
                                        <p:cTn id="53" dur="500" fill="hold"/>
                                        <p:tgtEl>
                                          <p:spTgt spid="320526"/>
                                        </p:tgtEl>
                                        <p:attrNameLst>
                                          <p:attrName>ppt_h</p:attrName>
                                        </p:attrNameLst>
                                      </p:cBhvr>
                                      <p:tavLst>
                                        <p:tav tm="0">
                                          <p:val>
                                            <p:fltVal val="0"/>
                                          </p:val>
                                        </p:tav>
                                        <p:tav tm="100000">
                                          <p:val>
                                            <p:strVal val="#ppt_h"/>
                                          </p:val>
                                        </p:tav>
                                      </p:tavLst>
                                    </p:anim>
                                    <p:animEffect transition="in" filter="fade">
                                      <p:cBhvr>
                                        <p:cTn id="54" dur="500"/>
                                        <p:tgtEl>
                                          <p:spTgt spid="32052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320526"/>
                                        </p:tgtEl>
                                      </p:cBhvr>
                                    </p:animEffect>
                                    <p:set>
                                      <p:cBhvr>
                                        <p:cTn id="59" dur="1" fill="hold">
                                          <p:stCondLst>
                                            <p:cond delay="499"/>
                                          </p:stCondLst>
                                        </p:cTn>
                                        <p:tgtEl>
                                          <p:spTgt spid="320526"/>
                                        </p:tgtEl>
                                        <p:attrNameLst>
                                          <p:attrName>style.visibility</p:attrName>
                                        </p:attrNameLst>
                                      </p:cBhvr>
                                      <p:to>
                                        <p:strVal val="hidden"/>
                                      </p:to>
                                    </p:set>
                                  </p:childTnLst>
                                </p:cTn>
                              </p:par>
                            </p:childTnLst>
                          </p:cTn>
                        </p:par>
                        <p:par>
                          <p:cTn id="60" fill="hold" nodeType="afterGroup">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320527"/>
                                        </p:tgtEl>
                                        <p:attrNameLst>
                                          <p:attrName>style.visibility</p:attrName>
                                        </p:attrNameLst>
                                      </p:cBhvr>
                                      <p:to>
                                        <p:strVal val="visible"/>
                                      </p:to>
                                    </p:set>
                                    <p:animEffect transition="in" filter="wipe(left)">
                                      <p:cBhvr>
                                        <p:cTn id="63" dur="1000"/>
                                        <p:tgtEl>
                                          <p:spTgt spid="320527"/>
                                        </p:tgtEl>
                                      </p:cBhvr>
                                    </p:animEffect>
                                  </p:childTnLst>
                                </p:cTn>
                              </p:par>
                            </p:childTnLst>
                          </p:cTn>
                        </p:par>
                        <p:par>
                          <p:cTn id="64" fill="hold" nodeType="afterGroup">
                            <p:stCondLst>
                              <p:cond delay="1500"/>
                            </p:stCondLst>
                            <p:childTnLst>
                              <p:par>
                                <p:cTn id="65" presetID="9" presetClass="entr" presetSubtype="0" fill="hold"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dissolve">
                                      <p:cBhvr>
                                        <p:cTn id="67" dur="500"/>
                                        <p:tgtEl>
                                          <p:spTgt spid="2"/>
                                        </p:tgtEl>
                                      </p:cBhvr>
                                    </p:animEffect>
                                  </p:childTnLst>
                                </p:cTn>
                              </p:par>
                            </p:childTnLst>
                          </p:cTn>
                        </p:par>
                        <p:par>
                          <p:cTn id="68" fill="hold" nodeType="afterGroup">
                            <p:stCondLst>
                              <p:cond delay="2000"/>
                            </p:stCondLst>
                            <p:childTnLst>
                              <p:par>
                                <p:cTn id="69" presetID="9" presetClass="entr" presetSubtype="0"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dissolve">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20543"/>
                                        </p:tgtEl>
                                        <p:attrNameLst>
                                          <p:attrName>style.visibility</p:attrName>
                                        </p:attrNameLst>
                                      </p:cBhvr>
                                      <p:to>
                                        <p:strVal val="visible"/>
                                      </p:to>
                                    </p:set>
                                    <p:animEffect transition="in" filter="wipe(left)">
                                      <p:cBhvr>
                                        <p:cTn id="76" dur="1000"/>
                                        <p:tgtEl>
                                          <p:spTgt spid="320543"/>
                                        </p:tgtEl>
                                      </p:cBhvr>
                                    </p:animEffec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320554"/>
                                        </p:tgtEl>
                                        <p:attrNameLst>
                                          <p:attrName>style.visibility</p:attrName>
                                        </p:attrNameLst>
                                      </p:cBhvr>
                                      <p:to>
                                        <p:strVal val="visible"/>
                                      </p:to>
                                    </p:set>
                                    <p:animEffect transition="in" filter="dissolve">
                                      <p:cBhvr>
                                        <p:cTn id="80" dur="500"/>
                                        <p:tgtEl>
                                          <p:spTgt spid="32055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9" presetClass="exit" presetSubtype="0" fill="hold" grpId="1" nodeType="clickEffect">
                                  <p:stCondLst>
                                    <p:cond delay="0"/>
                                  </p:stCondLst>
                                  <p:childTnLst>
                                    <p:animEffect transition="out" filter="dissolve">
                                      <p:cBhvr>
                                        <p:cTn id="84" dur="500"/>
                                        <p:tgtEl>
                                          <p:spTgt spid="320554"/>
                                        </p:tgtEl>
                                      </p:cBhvr>
                                    </p:animEffect>
                                    <p:set>
                                      <p:cBhvr>
                                        <p:cTn id="85" dur="1" fill="hold">
                                          <p:stCondLst>
                                            <p:cond delay="499"/>
                                          </p:stCondLst>
                                        </p:cTn>
                                        <p:tgtEl>
                                          <p:spTgt spid="320554"/>
                                        </p:tgtEl>
                                        <p:attrNameLst>
                                          <p:attrName>style.visibility</p:attrName>
                                        </p:attrNameLst>
                                      </p:cBhvr>
                                      <p:to>
                                        <p:strVal val="hidden"/>
                                      </p:to>
                                    </p:set>
                                  </p:childTnLst>
                                </p:cTn>
                              </p:par>
                              <p:par>
                                <p:cTn id="86" presetID="9" presetClass="entr" presetSubtype="0" fill="hold" grpId="0" nodeType="withEffect" nodePh="1">
                                  <p:stCondLst>
                                    <p:cond delay="0"/>
                                  </p:stCondLst>
                                  <p:endCondLst>
                                    <p:cond evt="begin" delay="0">
                                      <p:tn val="86"/>
                                    </p:cond>
                                  </p:endCondLst>
                                  <p:childTnLst>
                                    <p:set>
                                      <p:cBhvr>
                                        <p:cTn id="87" dur="1" fill="hold">
                                          <p:stCondLst>
                                            <p:cond delay="0"/>
                                          </p:stCondLst>
                                        </p:cTn>
                                        <p:tgtEl>
                                          <p:spTgt spid="31"/>
                                        </p:tgtEl>
                                        <p:attrNameLst>
                                          <p:attrName>style.visibility</p:attrName>
                                        </p:attrNameLst>
                                      </p:cBhvr>
                                      <p:to>
                                        <p:strVal val="visible"/>
                                      </p:to>
                                    </p:set>
                                    <p:animEffect transition="in" filter="dissolve">
                                      <p:cBhvr>
                                        <p:cTn id="88" dur="500"/>
                                        <p:tgtEl>
                                          <p:spTgt spid="31"/>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320545"/>
                                        </p:tgtEl>
                                        <p:attrNameLst>
                                          <p:attrName>style.visibility</p:attrName>
                                        </p:attrNameLst>
                                      </p:cBhvr>
                                      <p:to>
                                        <p:strVal val="visible"/>
                                      </p:to>
                                    </p:set>
                                    <p:animEffect transition="in" filter="wipe(left)">
                                      <p:cBhvr>
                                        <p:cTn id="91" dur="1000"/>
                                        <p:tgtEl>
                                          <p:spTgt spid="320545"/>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9" presetClass="exit" presetSubtype="0" fill="hold" nodeType="clickEffect">
                                  <p:stCondLst>
                                    <p:cond delay="0"/>
                                  </p:stCondLst>
                                  <p:childTnLst>
                                    <p:animEffect transition="out" filter="dissolve">
                                      <p:cBhvr>
                                        <p:cTn id="95" dur="500"/>
                                        <p:tgtEl>
                                          <p:spTgt spid="320516"/>
                                        </p:tgtEl>
                                      </p:cBhvr>
                                    </p:animEffect>
                                    <p:set>
                                      <p:cBhvr>
                                        <p:cTn id="96" dur="1" fill="hold">
                                          <p:stCondLst>
                                            <p:cond delay="499"/>
                                          </p:stCondLst>
                                        </p:cTn>
                                        <p:tgtEl>
                                          <p:spTgt spid="320516"/>
                                        </p:tgtEl>
                                        <p:attrNameLst>
                                          <p:attrName>style.visibility</p:attrName>
                                        </p:attrNameLst>
                                      </p:cBhvr>
                                      <p:to>
                                        <p:strVal val="hidden"/>
                                      </p:to>
                                    </p:set>
                                  </p:childTnLst>
                                </p:cTn>
                              </p:par>
                              <p:par>
                                <p:cTn id="97" presetID="9" presetClass="exit" presetSubtype="0" fill="hold" grpId="2" nodeType="withEffect">
                                  <p:stCondLst>
                                    <p:cond delay="0"/>
                                  </p:stCondLst>
                                  <p:childTnLst>
                                    <p:animEffect transition="out" filter="dissolve">
                                      <p:cBhvr>
                                        <p:cTn id="98" dur="500"/>
                                        <p:tgtEl>
                                          <p:spTgt spid="320523"/>
                                        </p:tgtEl>
                                      </p:cBhvr>
                                    </p:animEffect>
                                    <p:set>
                                      <p:cBhvr>
                                        <p:cTn id="99" dur="1" fill="hold">
                                          <p:stCondLst>
                                            <p:cond delay="499"/>
                                          </p:stCondLst>
                                        </p:cTn>
                                        <p:tgtEl>
                                          <p:spTgt spid="320523"/>
                                        </p:tgtEl>
                                        <p:attrNameLst>
                                          <p:attrName>style.visibility</p:attrName>
                                        </p:attrNameLst>
                                      </p:cBhvr>
                                      <p:to>
                                        <p:strVal val="hidden"/>
                                      </p:to>
                                    </p:set>
                                  </p:childTnLst>
                                </p:cTn>
                              </p:par>
                              <p:par>
                                <p:cTn id="100" presetID="9" presetClass="exit" presetSubtype="0" fill="hold" grpId="1" nodeType="withEffect">
                                  <p:stCondLst>
                                    <p:cond delay="0"/>
                                  </p:stCondLst>
                                  <p:childTnLst>
                                    <p:animEffect transition="out" filter="dissolve">
                                      <p:cBhvr>
                                        <p:cTn id="101" dur="500"/>
                                        <p:tgtEl>
                                          <p:spTgt spid="320525"/>
                                        </p:tgtEl>
                                      </p:cBhvr>
                                    </p:animEffect>
                                    <p:set>
                                      <p:cBhvr>
                                        <p:cTn id="102" dur="1" fill="hold">
                                          <p:stCondLst>
                                            <p:cond delay="499"/>
                                          </p:stCondLst>
                                        </p:cTn>
                                        <p:tgtEl>
                                          <p:spTgt spid="320525"/>
                                        </p:tgtEl>
                                        <p:attrNameLst>
                                          <p:attrName>style.visibility</p:attrName>
                                        </p:attrNameLst>
                                      </p:cBhvr>
                                      <p:to>
                                        <p:strVal val="hidden"/>
                                      </p:to>
                                    </p:set>
                                  </p:childTnLst>
                                </p:cTn>
                              </p:par>
                              <p:par>
                                <p:cTn id="103" presetID="9" presetClass="exit" presetSubtype="0" fill="hold" grpId="2" nodeType="withEffect">
                                  <p:stCondLst>
                                    <p:cond delay="0"/>
                                  </p:stCondLst>
                                  <p:childTnLst>
                                    <p:animEffect transition="out" filter="dissolve">
                                      <p:cBhvr>
                                        <p:cTn id="104" dur="500"/>
                                        <p:tgtEl>
                                          <p:spTgt spid="320526"/>
                                        </p:tgtEl>
                                      </p:cBhvr>
                                    </p:animEffect>
                                    <p:set>
                                      <p:cBhvr>
                                        <p:cTn id="105" dur="1" fill="hold">
                                          <p:stCondLst>
                                            <p:cond delay="499"/>
                                          </p:stCondLst>
                                        </p:cTn>
                                        <p:tgtEl>
                                          <p:spTgt spid="320526"/>
                                        </p:tgtEl>
                                        <p:attrNameLst>
                                          <p:attrName>style.visibility</p:attrName>
                                        </p:attrNameLst>
                                      </p:cBhvr>
                                      <p:to>
                                        <p:strVal val="hidden"/>
                                      </p:to>
                                    </p:set>
                                  </p:childTnLst>
                                </p:cTn>
                              </p:par>
                              <p:par>
                                <p:cTn id="106" presetID="9" presetClass="exit" presetSubtype="0" fill="hold" nodeType="withEffect">
                                  <p:stCondLst>
                                    <p:cond delay="0"/>
                                  </p:stCondLst>
                                  <p:childTnLst>
                                    <p:animEffect transition="out" filter="dissolve">
                                      <p:cBhvr>
                                        <p:cTn id="107" dur="500"/>
                                        <p:tgtEl>
                                          <p:spTgt spid="2"/>
                                        </p:tgtEl>
                                      </p:cBhvr>
                                    </p:animEffect>
                                    <p:set>
                                      <p:cBhvr>
                                        <p:cTn id="108" dur="1" fill="hold">
                                          <p:stCondLst>
                                            <p:cond delay="499"/>
                                          </p:stCondLst>
                                        </p:cTn>
                                        <p:tgtEl>
                                          <p:spTgt spid="2"/>
                                        </p:tgtEl>
                                        <p:attrNameLst>
                                          <p:attrName>style.visibility</p:attrName>
                                        </p:attrNameLst>
                                      </p:cBhvr>
                                      <p:to>
                                        <p:strVal val="hidden"/>
                                      </p:to>
                                    </p:set>
                                  </p:childTnLst>
                                </p:cTn>
                              </p:par>
                              <p:par>
                                <p:cTn id="109" presetID="9" presetClass="exit" presetSubtype="0" fill="hold" nodeType="withEffect">
                                  <p:stCondLst>
                                    <p:cond delay="0"/>
                                  </p:stCondLst>
                                  <p:childTnLst>
                                    <p:animEffect transition="out" filter="dissolve">
                                      <p:cBhvr>
                                        <p:cTn id="110" dur="500"/>
                                        <p:tgtEl>
                                          <p:spTgt spid="3"/>
                                        </p:tgtEl>
                                      </p:cBhvr>
                                    </p:animEffect>
                                    <p:set>
                                      <p:cBhvr>
                                        <p:cTn id="111" dur="1" fill="hold">
                                          <p:stCondLst>
                                            <p:cond delay="499"/>
                                          </p:stCondLst>
                                        </p:cTn>
                                        <p:tgtEl>
                                          <p:spTgt spid="3"/>
                                        </p:tgtEl>
                                        <p:attrNameLst>
                                          <p:attrName>style.visibility</p:attrName>
                                        </p:attrNameLst>
                                      </p:cBhvr>
                                      <p:to>
                                        <p:strVal val="hidden"/>
                                      </p:to>
                                    </p:set>
                                  </p:childTnLst>
                                </p:cTn>
                              </p:par>
                              <p:par>
                                <p:cTn id="112" presetID="9" presetClass="entr" presetSubtype="0" fill="hold" nodeType="withEffect">
                                  <p:stCondLst>
                                    <p:cond delay="0"/>
                                  </p:stCondLst>
                                  <p:childTnLst>
                                    <p:set>
                                      <p:cBhvr>
                                        <p:cTn id="113" dur="1" fill="hold">
                                          <p:stCondLst>
                                            <p:cond delay="0"/>
                                          </p:stCondLst>
                                        </p:cTn>
                                        <p:tgtEl>
                                          <p:spTgt spid="320548"/>
                                        </p:tgtEl>
                                        <p:attrNameLst>
                                          <p:attrName>style.visibility</p:attrName>
                                        </p:attrNameLst>
                                      </p:cBhvr>
                                      <p:to>
                                        <p:strVal val="visible"/>
                                      </p:to>
                                    </p:set>
                                    <p:animEffect transition="in" filter="dissolve">
                                      <p:cBhvr>
                                        <p:cTn id="114" dur="500"/>
                                        <p:tgtEl>
                                          <p:spTgt spid="320548"/>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9" presetClass="exit" presetSubtype="0" fill="hold" nodeType="clickEffect">
                                  <p:stCondLst>
                                    <p:cond delay="0"/>
                                  </p:stCondLst>
                                  <p:childTnLst>
                                    <p:animEffect transition="out" filter="dissolve">
                                      <p:cBhvr>
                                        <p:cTn id="118" dur="500"/>
                                        <p:tgtEl>
                                          <p:spTgt spid="320548"/>
                                        </p:tgtEl>
                                      </p:cBhvr>
                                    </p:animEffect>
                                    <p:set>
                                      <p:cBhvr>
                                        <p:cTn id="119" dur="1" fill="hold">
                                          <p:stCondLst>
                                            <p:cond delay="499"/>
                                          </p:stCondLst>
                                        </p:cTn>
                                        <p:tgtEl>
                                          <p:spTgt spid="320548"/>
                                        </p:tgtEl>
                                        <p:attrNameLst>
                                          <p:attrName>style.visibility</p:attrName>
                                        </p:attrNameLst>
                                      </p:cBhvr>
                                      <p:to>
                                        <p:strVal val="hidden"/>
                                      </p:to>
                                    </p:set>
                                  </p:childTnLst>
                                </p:cTn>
                              </p:par>
                              <p:par>
                                <p:cTn id="120" presetID="9" presetClass="entr" presetSubtype="0" fill="hold" nodeType="withEffect">
                                  <p:stCondLst>
                                    <p:cond delay="0"/>
                                  </p:stCondLst>
                                  <p:childTnLst>
                                    <p:set>
                                      <p:cBhvr>
                                        <p:cTn id="121" dur="1" fill="hold">
                                          <p:stCondLst>
                                            <p:cond delay="0"/>
                                          </p:stCondLst>
                                        </p:cTn>
                                        <p:tgtEl>
                                          <p:spTgt spid="320549"/>
                                        </p:tgtEl>
                                        <p:attrNameLst>
                                          <p:attrName>style.visibility</p:attrName>
                                        </p:attrNameLst>
                                      </p:cBhvr>
                                      <p:to>
                                        <p:strVal val="visible"/>
                                      </p:to>
                                    </p:set>
                                    <p:animEffect transition="in" filter="dissolve">
                                      <p:cBhvr>
                                        <p:cTn id="122" dur="500"/>
                                        <p:tgtEl>
                                          <p:spTgt spid="320549"/>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9" presetClass="exit" presetSubtype="0" fill="hold" nodeType="clickEffect">
                                  <p:stCondLst>
                                    <p:cond delay="0"/>
                                  </p:stCondLst>
                                  <p:childTnLst>
                                    <p:animEffect transition="out" filter="dissolve">
                                      <p:cBhvr>
                                        <p:cTn id="126" dur="500"/>
                                        <p:tgtEl>
                                          <p:spTgt spid="320549"/>
                                        </p:tgtEl>
                                      </p:cBhvr>
                                    </p:animEffect>
                                    <p:set>
                                      <p:cBhvr>
                                        <p:cTn id="127" dur="1" fill="hold">
                                          <p:stCondLst>
                                            <p:cond delay="499"/>
                                          </p:stCondLst>
                                        </p:cTn>
                                        <p:tgtEl>
                                          <p:spTgt spid="320549"/>
                                        </p:tgtEl>
                                        <p:attrNameLst>
                                          <p:attrName>style.visibility</p:attrName>
                                        </p:attrNameLst>
                                      </p:cBhvr>
                                      <p:to>
                                        <p:strVal val="hidden"/>
                                      </p:to>
                                    </p:set>
                                  </p:childTnLst>
                                </p:cTn>
                              </p:par>
                              <p:par>
                                <p:cTn id="128" presetID="9" presetClass="entr" presetSubtype="0" fill="hold" nodeType="withEffect">
                                  <p:stCondLst>
                                    <p:cond delay="0"/>
                                  </p:stCondLst>
                                  <p:childTnLst>
                                    <p:set>
                                      <p:cBhvr>
                                        <p:cTn id="129" dur="1" fill="hold">
                                          <p:stCondLst>
                                            <p:cond delay="0"/>
                                          </p:stCondLst>
                                        </p:cTn>
                                        <p:tgtEl>
                                          <p:spTgt spid="4"/>
                                        </p:tgtEl>
                                        <p:attrNameLst>
                                          <p:attrName>style.visibility</p:attrName>
                                        </p:attrNameLst>
                                      </p:cBhvr>
                                      <p:to>
                                        <p:strVal val="visible"/>
                                      </p:to>
                                    </p:set>
                                    <p:animEffect transition="in" filter="dissolve">
                                      <p:cBhvr>
                                        <p:cTn id="130" dur="500"/>
                                        <p:tgtEl>
                                          <p:spTgt spid="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53" presetClass="entr" presetSubtype="0" fill="hold" grpId="0" nodeType="clickEffect">
                                  <p:stCondLst>
                                    <p:cond delay="0"/>
                                  </p:stCondLst>
                                  <p:childTnLst>
                                    <p:set>
                                      <p:cBhvr>
                                        <p:cTn id="134" dur="1" fill="hold">
                                          <p:stCondLst>
                                            <p:cond delay="0"/>
                                          </p:stCondLst>
                                        </p:cTn>
                                        <p:tgtEl>
                                          <p:spTgt spid="320552"/>
                                        </p:tgtEl>
                                        <p:attrNameLst>
                                          <p:attrName>style.visibility</p:attrName>
                                        </p:attrNameLst>
                                      </p:cBhvr>
                                      <p:to>
                                        <p:strVal val="visible"/>
                                      </p:to>
                                    </p:set>
                                    <p:anim calcmode="lin" valueType="num">
                                      <p:cBhvr>
                                        <p:cTn id="135" dur="500" fill="hold"/>
                                        <p:tgtEl>
                                          <p:spTgt spid="320552"/>
                                        </p:tgtEl>
                                        <p:attrNameLst>
                                          <p:attrName>ppt_w</p:attrName>
                                        </p:attrNameLst>
                                      </p:cBhvr>
                                      <p:tavLst>
                                        <p:tav tm="0">
                                          <p:val>
                                            <p:fltVal val="0"/>
                                          </p:val>
                                        </p:tav>
                                        <p:tav tm="100000">
                                          <p:val>
                                            <p:strVal val="#ppt_w"/>
                                          </p:val>
                                        </p:tav>
                                      </p:tavLst>
                                    </p:anim>
                                    <p:anim calcmode="lin" valueType="num">
                                      <p:cBhvr>
                                        <p:cTn id="136" dur="500" fill="hold"/>
                                        <p:tgtEl>
                                          <p:spTgt spid="320552"/>
                                        </p:tgtEl>
                                        <p:attrNameLst>
                                          <p:attrName>ppt_h</p:attrName>
                                        </p:attrNameLst>
                                      </p:cBhvr>
                                      <p:tavLst>
                                        <p:tav tm="0">
                                          <p:val>
                                            <p:fltVal val="0"/>
                                          </p:val>
                                        </p:tav>
                                        <p:tav tm="100000">
                                          <p:val>
                                            <p:strVal val="#ppt_h"/>
                                          </p:val>
                                        </p:tav>
                                      </p:tavLst>
                                    </p:anim>
                                    <p:animEffect transition="in" filter="fade">
                                      <p:cBhvr>
                                        <p:cTn id="137" dur="500"/>
                                        <p:tgtEl>
                                          <p:spTgt spid="320552"/>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9" presetClass="exit" presetSubtype="0" fill="hold" nodeType="clickEffect">
                                  <p:stCondLst>
                                    <p:cond delay="0"/>
                                  </p:stCondLst>
                                  <p:childTnLst>
                                    <p:animEffect transition="out" filter="dissolve">
                                      <p:cBhvr>
                                        <p:cTn id="141" dur="500"/>
                                        <p:tgtEl>
                                          <p:spTgt spid="4"/>
                                        </p:tgtEl>
                                      </p:cBhvr>
                                    </p:animEffect>
                                    <p:set>
                                      <p:cBhvr>
                                        <p:cTn id="142" dur="1" fill="hold">
                                          <p:stCondLst>
                                            <p:cond delay="499"/>
                                          </p:stCondLst>
                                        </p:cTn>
                                        <p:tgtEl>
                                          <p:spTgt spid="4"/>
                                        </p:tgtEl>
                                        <p:attrNameLst>
                                          <p:attrName>style.visibility</p:attrName>
                                        </p:attrNameLst>
                                      </p:cBhvr>
                                      <p:to>
                                        <p:strVal val="hidden"/>
                                      </p:to>
                                    </p:set>
                                  </p:childTnLst>
                                </p:cTn>
                              </p:par>
                              <p:par>
                                <p:cTn id="143" presetID="9" presetClass="exit" presetSubtype="0" fill="hold" grpId="1" nodeType="withEffect">
                                  <p:stCondLst>
                                    <p:cond delay="0"/>
                                  </p:stCondLst>
                                  <p:childTnLst>
                                    <p:animEffect transition="out" filter="dissolve">
                                      <p:cBhvr>
                                        <p:cTn id="144" dur="500"/>
                                        <p:tgtEl>
                                          <p:spTgt spid="320552"/>
                                        </p:tgtEl>
                                      </p:cBhvr>
                                    </p:animEffect>
                                    <p:set>
                                      <p:cBhvr>
                                        <p:cTn id="145" dur="1" fill="hold">
                                          <p:stCondLst>
                                            <p:cond delay="499"/>
                                          </p:stCondLst>
                                        </p:cTn>
                                        <p:tgtEl>
                                          <p:spTgt spid="320552"/>
                                        </p:tgtEl>
                                        <p:attrNameLst>
                                          <p:attrName>style.visibility</p:attrName>
                                        </p:attrNameLst>
                                      </p:cBhvr>
                                      <p:to>
                                        <p:strVal val="hidden"/>
                                      </p:to>
                                    </p:set>
                                  </p:childTnLst>
                                </p:cTn>
                              </p:par>
                              <p:par>
                                <p:cTn id="146" presetID="9" presetClass="entr" presetSubtype="0" fill="hold" nodeType="withEffect">
                                  <p:stCondLst>
                                    <p:cond delay="0"/>
                                  </p:stCondLst>
                                  <p:childTnLst>
                                    <p:set>
                                      <p:cBhvr>
                                        <p:cTn id="147" dur="1" fill="hold">
                                          <p:stCondLst>
                                            <p:cond delay="0"/>
                                          </p:stCondLst>
                                        </p:cTn>
                                        <p:tgtEl>
                                          <p:spTgt spid="320553"/>
                                        </p:tgtEl>
                                        <p:attrNameLst>
                                          <p:attrName>style.visibility</p:attrName>
                                        </p:attrNameLst>
                                      </p:cBhvr>
                                      <p:to>
                                        <p:strVal val="visible"/>
                                      </p:to>
                                    </p:set>
                                    <p:animEffect transition="in" filter="dissolve">
                                      <p:cBhvr>
                                        <p:cTn id="148" dur="500"/>
                                        <p:tgtEl>
                                          <p:spTgt spid="320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0519" grpId="0" autoUpdateAnimBg="0"/>
      <p:bldP spid="320520" grpId="0" autoUpdateAnimBg="0"/>
      <p:bldP spid="320521" grpId="0" autoUpdateAnimBg="0"/>
      <p:bldP spid="320522" grpId="0" autoUpdateAnimBg="0"/>
      <p:bldP spid="320523" grpId="0" animBg="1"/>
      <p:bldP spid="320523" grpId="1" animBg="1"/>
      <p:bldP spid="320523" grpId="2" animBg="1"/>
      <p:bldP spid="320524" grpId="0" autoUpdateAnimBg="0"/>
      <p:bldP spid="320525" grpId="0"/>
      <p:bldP spid="320525" grpId="1"/>
      <p:bldP spid="320526" grpId="0" animBg="1"/>
      <p:bldP spid="320526" grpId="1" animBg="1"/>
      <p:bldP spid="320526" grpId="2" animBg="1"/>
      <p:bldP spid="320527" grpId="0" autoUpdateAnimBg="0"/>
      <p:bldP spid="320543" grpId="0" autoUpdateAnimBg="0"/>
      <p:bldP spid="320545" grpId="0" autoUpdateAnimBg="0"/>
      <p:bldP spid="320552" grpId="0" animBg="1"/>
      <p:bldP spid="320552" grpId="1" animBg="1"/>
      <p:bldP spid="320554" grpId="0" animBg="1"/>
      <p:bldP spid="32055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CC707C47-CD8C-42DB-B021-0DEEDB844A4E}"/>
              </a:ext>
            </a:extLst>
          </p:cNvPr>
          <p:cNvSpPr>
            <a:spLocks/>
          </p:cNvSpPr>
          <p:nvPr/>
        </p:nvSpPr>
        <p:spPr bwMode="auto">
          <a:xfrm flipH="1">
            <a:off x="1241631" y="1632789"/>
            <a:ext cx="129586" cy="4735663"/>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20B6568B-5E9A-4470-86CA-276A3A3ABAE2}"/>
              </a:ext>
            </a:extLst>
          </p:cNvPr>
          <p:cNvSpPr>
            <a:spLocks noChangeArrowheads="1"/>
          </p:cNvSpPr>
          <p:nvPr/>
        </p:nvSpPr>
        <p:spPr bwMode="auto">
          <a:xfrm>
            <a:off x="1502244" y="1403854"/>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881063" indent="-377825" eaLnBrk="0" hangingPunct="0">
              <a:defRPr sz="2600">
                <a:solidFill>
                  <a:schemeClr val="tx1"/>
                </a:solidFill>
                <a:latin typeface="Times" charset="0"/>
                <a:cs typeface="Arial" pitchFamily="34" charset="0"/>
              </a:defRPr>
            </a:lvl2pPr>
            <a:lvl3pPr marL="1384300" indent="-377825"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spcAft>
                <a:spcPts val="544"/>
              </a:spcAft>
              <a:buFont typeface="Wingdings" pitchFamily="2" charset="2"/>
              <a:buChar char="§"/>
              <a:defRPr/>
            </a:pPr>
            <a:r>
              <a:rPr kumimoji="1" lang="cs-CZ" altLang="cs-CZ" sz="2177" dirty="0">
                <a:solidFill>
                  <a:schemeClr val="tx2"/>
                </a:solidFill>
                <a:latin typeface="Arial" pitchFamily="34" charset="0"/>
              </a:rPr>
              <a:t>Metody analýzy </a:t>
            </a:r>
            <a:r>
              <a:rPr kumimoji="1" lang="cs-CZ" altLang="cs-CZ" sz="2177" dirty="0">
                <a:solidFill>
                  <a:srgbClr val="0000FF"/>
                </a:solidFill>
                <a:latin typeface="Arial" pitchFamily="34" charset="0"/>
              </a:rPr>
              <a:t>genové exprese</a:t>
            </a:r>
            <a:endParaRPr kumimoji="1" lang="en-US" altLang="cs-CZ" sz="2177" dirty="0">
              <a:solidFill>
                <a:srgbClr val="0000FF"/>
              </a:solidFill>
              <a:latin typeface="Arial" pitchFamily="34" charset="0"/>
            </a:endParaRPr>
          </a:p>
          <a:p>
            <a:pPr lvl="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Kvalitativní </a:t>
            </a:r>
            <a:r>
              <a:rPr kumimoji="1" lang="de-DE" altLang="cs-CZ" sz="2000" dirty="0">
                <a:latin typeface="Arial" pitchFamily="34" charset="0"/>
              </a:rPr>
              <a:t>analýza </a:t>
            </a:r>
            <a:r>
              <a:rPr kumimoji="1" lang="de-DE" altLang="cs-CZ" sz="2000" dirty="0">
                <a:solidFill>
                  <a:schemeClr val="tx2"/>
                </a:solidFill>
                <a:latin typeface="Arial" pitchFamily="34" charset="0"/>
              </a:rPr>
              <a:t>exprese genů</a:t>
            </a:r>
          </a:p>
          <a:p>
            <a:pPr lvl="2" algn="just" eaLnBrk="1" hangingPunct="1">
              <a:spcAft>
                <a:spcPts val="544"/>
              </a:spcAft>
              <a:buFont typeface="Wingdings" pitchFamily="2" charset="2"/>
              <a:buChar char="§"/>
              <a:defRPr/>
            </a:pPr>
            <a:r>
              <a:rPr kumimoji="1" lang="de-DE" altLang="cs-CZ" sz="1451" dirty="0">
                <a:latin typeface="Arial" pitchFamily="34" charset="0"/>
              </a:rPr>
              <a:t>Příprava </a:t>
            </a:r>
            <a:r>
              <a:rPr kumimoji="1" lang="de-DE" altLang="cs-CZ" sz="1451" dirty="0">
                <a:solidFill>
                  <a:srgbClr val="0000FF"/>
                </a:solidFill>
                <a:latin typeface="Arial" pitchFamily="34" charset="0"/>
              </a:rPr>
              <a:t>transkripční fůze </a:t>
            </a:r>
            <a:r>
              <a:rPr kumimoji="1" lang="de-DE" altLang="cs-CZ" sz="1451" dirty="0">
                <a:latin typeface="Arial" pitchFamily="34" charset="0"/>
              </a:rPr>
              <a:t>promotoru analyzovaného genu s reporterovým genem (gen zpravodaj)</a:t>
            </a:r>
          </a:p>
          <a:p>
            <a:pPr lvl="2" algn="just" eaLnBrk="1" hangingPunct="1">
              <a:spcAft>
                <a:spcPts val="544"/>
              </a:spcAft>
              <a:buFont typeface="Wingdings" pitchFamily="2" charset="2"/>
              <a:buChar char="§"/>
              <a:defRPr/>
            </a:pPr>
            <a:r>
              <a:rPr kumimoji="1" lang="de-DE" altLang="cs-CZ" sz="1451" dirty="0">
                <a:latin typeface="Arial" pitchFamily="34" charset="0"/>
              </a:rPr>
              <a:t>Příprava</a:t>
            </a:r>
            <a:r>
              <a:rPr kumimoji="1" lang="de-DE" altLang="cs-CZ" sz="1451" dirty="0">
                <a:solidFill>
                  <a:srgbClr val="0000FF"/>
                </a:solidFill>
                <a:latin typeface="Arial" pitchFamily="34" charset="0"/>
              </a:rPr>
              <a:t> translační fůze </a:t>
            </a:r>
            <a:r>
              <a:rPr kumimoji="1" lang="de-DE" altLang="cs-CZ" sz="1451" dirty="0">
                <a:latin typeface="Arial" pitchFamily="34" charset="0"/>
              </a:rPr>
              <a:t>kódující oblasti analyzovaného genu s reporterovým genem</a:t>
            </a:r>
            <a:endParaRPr kumimoji="1" lang="cs-CZ" altLang="cs-CZ" sz="1451" dirty="0">
              <a:latin typeface="Arial" pitchFamily="34" charset="0"/>
            </a:endParaRPr>
          </a:p>
          <a:p>
            <a:pPr lvl="2" algn="just" eaLnBrk="1" hangingPunct="1">
              <a:spcAft>
                <a:spcPts val="544"/>
              </a:spcAft>
              <a:buFont typeface="Wingdings" pitchFamily="2" charset="2"/>
              <a:buChar char="§"/>
              <a:defRPr/>
            </a:pPr>
            <a:r>
              <a:rPr kumimoji="1" lang="cs-CZ" altLang="cs-CZ" sz="1451" dirty="0">
                <a:latin typeface="Arial" pitchFamily="34" charset="0"/>
              </a:rPr>
              <a:t>Využití dostupných dat ve </a:t>
            </a:r>
            <a:r>
              <a:rPr kumimoji="1" lang="cs-CZ" altLang="cs-CZ" sz="1451" dirty="0">
                <a:solidFill>
                  <a:srgbClr val="0000FF"/>
                </a:solidFill>
                <a:latin typeface="Arial" pitchFamily="34" charset="0"/>
              </a:rPr>
              <a:t>veřejných databázích</a:t>
            </a:r>
            <a:endParaRPr kumimoji="1" lang="en-US" altLang="cs-CZ" sz="1451" dirty="0">
              <a:solidFill>
                <a:srgbClr val="0000FF"/>
              </a:solidFill>
              <a:latin typeface="Arial" pitchFamily="34" charset="0"/>
            </a:endParaRPr>
          </a:p>
          <a:p>
            <a:pPr lvl="2"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Tkáňově </a:t>
            </a:r>
            <a:r>
              <a:rPr kumimoji="1" lang="cs-CZ" altLang="cs-CZ" sz="1451" dirty="0">
                <a:latin typeface="Arial" pitchFamily="34" charset="0"/>
              </a:rPr>
              <a:t>a</a:t>
            </a:r>
            <a:r>
              <a:rPr kumimoji="1" lang="cs-CZ" altLang="cs-CZ" sz="1451" dirty="0">
                <a:solidFill>
                  <a:srgbClr val="0000FF"/>
                </a:solidFill>
                <a:latin typeface="Arial" pitchFamily="34" charset="0"/>
              </a:rPr>
              <a:t> buněčně specifická </a:t>
            </a:r>
            <a:r>
              <a:rPr kumimoji="1" lang="cs-CZ" altLang="cs-CZ" sz="1451" dirty="0">
                <a:latin typeface="Arial" pitchFamily="34" charset="0"/>
              </a:rPr>
              <a:t>analýza genové exprese </a:t>
            </a:r>
            <a:endParaRPr kumimoji="1" lang="en-US" altLang="cs-CZ" sz="1451" dirty="0">
              <a:latin typeface="Arial" pitchFamily="34" charset="0"/>
            </a:endParaRPr>
          </a:p>
          <a:p>
            <a:pPr marL="862478" lvl="1" indent="-40604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Kvantitativn</a:t>
            </a:r>
            <a:r>
              <a:rPr kumimoji="1" lang="cs-CZ" altLang="cs-CZ" sz="2000" dirty="0">
                <a:solidFill>
                  <a:srgbClr val="0000FF"/>
                </a:solidFill>
                <a:latin typeface="Arial" pitchFamily="34" charset="0"/>
              </a:rPr>
              <a:t>í </a:t>
            </a:r>
            <a:r>
              <a:rPr kumimoji="1" lang="cs-CZ" altLang="cs-CZ" sz="2000" dirty="0">
                <a:solidFill>
                  <a:schemeClr val="tx2"/>
                </a:solidFill>
                <a:latin typeface="Arial" pitchFamily="34" charset="0"/>
              </a:rPr>
              <a:t>analýza exprese</a:t>
            </a:r>
          </a:p>
          <a:p>
            <a:pPr marL="1318914" lvl="2" indent="-406041" algn="just" eaLnBrk="1" hangingPunct="1">
              <a:spcAft>
                <a:spcPts val="544"/>
              </a:spcAft>
              <a:buFont typeface="Wingdings" pitchFamily="2" charset="2"/>
              <a:buChar char="§"/>
              <a:defRPr/>
            </a:pPr>
            <a:r>
              <a:rPr kumimoji="1" lang="de-DE" altLang="cs-CZ" sz="1451" dirty="0">
                <a:solidFill>
                  <a:srgbClr val="0000FF"/>
                </a:solidFill>
                <a:latin typeface="Arial" pitchFamily="34" charset="0"/>
              </a:rPr>
              <a:t>DNA</a:t>
            </a:r>
            <a:r>
              <a:rPr kumimoji="1" lang="de-DE" altLang="cs-CZ" sz="1451" dirty="0">
                <a:latin typeface="Arial" pitchFamily="34" charset="0"/>
              </a:rPr>
              <a:t> a </a:t>
            </a:r>
            <a:r>
              <a:rPr kumimoji="1" lang="de-DE" altLang="cs-CZ" sz="1451" dirty="0">
                <a:solidFill>
                  <a:srgbClr val="0000FF"/>
                </a:solidFill>
                <a:latin typeface="Arial" pitchFamily="34" charset="0"/>
              </a:rPr>
              <a:t>proteinové čipy</a:t>
            </a:r>
            <a:endParaRPr kumimoji="1" lang="cs-CZ" altLang="cs-CZ" sz="1451" dirty="0">
              <a:solidFill>
                <a:srgbClr val="0000FF"/>
              </a:solidFill>
              <a:latin typeface="Arial" pitchFamily="34" charset="0"/>
            </a:endParaRPr>
          </a:p>
          <a:p>
            <a:pPr marL="1318914" lvl="2" indent="-406041"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Next gen </a:t>
            </a:r>
            <a:r>
              <a:rPr kumimoji="1" lang="cs-CZ" altLang="cs-CZ" sz="1451" dirty="0">
                <a:latin typeface="Arial" pitchFamily="34" charset="0"/>
              </a:rPr>
              <a:t>transkripční profilování</a:t>
            </a:r>
            <a:endParaRPr kumimoji="1" lang="de-DE" altLang="cs-CZ" sz="1451" dirty="0">
              <a:latin typeface="Arial" pitchFamily="34" charset="0"/>
            </a:endParaRPr>
          </a:p>
          <a:p>
            <a:pPr marL="406041" indent="-406041" algn="just" eaLnBrk="1" hangingPunct="1">
              <a:spcAft>
                <a:spcPts val="544"/>
              </a:spcAft>
              <a:buFont typeface="Wingdings" pitchFamily="2" charset="2"/>
              <a:buChar char="§"/>
              <a:defRPr/>
            </a:pPr>
            <a:r>
              <a:rPr kumimoji="1" lang="cs-CZ" altLang="cs-CZ" sz="2180" dirty="0">
                <a:solidFill>
                  <a:srgbClr val="0000FF"/>
                </a:solidFill>
                <a:latin typeface="Arial" pitchFamily="34" charset="0"/>
              </a:rPr>
              <a:t>Regulace genové exprese </a:t>
            </a:r>
            <a:r>
              <a:rPr kumimoji="1" lang="cs-CZ" altLang="cs-CZ" sz="2180" dirty="0">
                <a:solidFill>
                  <a:srgbClr val="000000"/>
                </a:solidFill>
                <a:latin typeface="Arial" pitchFamily="34" charset="0"/>
              </a:rPr>
              <a:t>v identifikaci funkce genů přístupy </a:t>
            </a:r>
            <a:r>
              <a:rPr kumimoji="1" lang="cs-CZ" altLang="cs-CZ" sz="2180" dirty="0">
                <a:solidFill>
                  <a:srgbClr val="0000FF"/>
                </a:solidFill>
                <a:latin typeface="Arial" pitchFamily="34" charset="0"/>
              </a:rPr>
              <a:t>získané funkce</a:t>
            </a:r>
          </a:p>
          <a:p>
            <a:pPr marL="799123" lvl="2" algn="just" eaLnBrk="1" hangingPunct="1">
              <a:spcAft>
                <a:spcPts val="544"/>
              </a:spcAft>
              <a:buFont typeface="Wingdings" pitchFamily="2" charset="2"/>
              <a:buChar char="§"/>
              <a:defRPr/>
            </a:pPr>
            <a:r>
              <a:rPr kumimoji="1" lang="de-DE" altLang="cs-CZ" sz="1814" dirty="0">
                <a:solidFill>
                  <a:schemeClr val="tx2"/>
                </a:solidFill>
                <a:latin typeface="Arial" pitchFamily="34" charset="0"/>
              </a:rPr>
              <a:t>T-DNA </a:t>
            </a:r>
            <a:r>
              <a:rPr kumimoji="1" lang="de-DE" altLang="cs-CZ" sz="1814" dirty="0">
                <a:solidFill>
                  <a:srgbClr val="0000FF"/>
                </a:solidFill>
                <a:latin typeface="Arial" pitchFamily="34" charset="0"/>
              </a:rPr>
              <a:t>aktivační mutageneze</a:t>
            </a:r>
          </a:p>
          <a:p>
            <a:pPr marL="799123" lvl="2" algn="just" eaLnBrk="1" hangingPunct="1">
              <a:spcAft>
                <a:spcPts val="544"/>
              </a:spcAft>
              <a:buFont typeface="Wingdings" pitchFamily="2" charset="2"/>
              <a:buChar char="§"/>
              <a:defRPr/>
            </a:pPr>
            <a:r>
              <a:rPr kumimoji="1" lang="de-DE" altLang="cs-CZ" sz="1814" dirty="0">
                <a:solidFill>
                  <a:srgbClr val="0000FF"/>
                </a:solidFill>
                <a:latin typeface="Arial" pitchFamily="34" charset="0"/>
              </a:rPr>
              <a:t>Ektopická exprese </a:t>
            </a:r>
            <a:r>
              <a:rPr kumimoji="1" lang="de-DE" altLang="cs-CZ" sz="1814" dirty="0">
                <a:solidFill>
                  <a:schemeClr val="tx2"/>
                </a:solidFill>
                <a:latin typeface="Arial" pitchFamily="34" charset="0"/>
              </a:rPr>
              <a:t>a systémy </a:t>
            </a:r>
            <a:r>
              <a:rPr kumimoji="1" lang="de-DE" altLang="cs-CZ" sz="1814" dirty="0">
                <a:solidFill>
                  <a:srgbClr val="0000FF"/>
                </a:solidFill>
                <a:latin typeface="Arial" pitchFamily="34" charset="0"/>
              </a:rPr>
              <a:t>regulovatelné genové exprese</a:t>
            </a:r>
            <a:endParaRPr kumimoji="1" lang="cs-CZ" altLang="cs-CZ" sz="1814" dirty="0">
              <a:solidFill>
                <a:srgbClr val="0000FF"/>
              </a:solidFill>
              <a:latin typeface="Arial" pitchFamily="34" charset="0"/>
            </a:endParaRPr>
          </a:p>
          <a:p>
            <a:pPr marL="406041" indent="-406041" algn="just" eaLnBrk="1" hangingPunct="1">
              <a:spcAft>
                <a:spcPts val="544"/>
              </a:spcAft>
              <a:buFont typeface="Wingdings" pitchFamily="2" charset="2"/>
              <a:buChar char="§"/>
              <a:defRPr/>
            </a:pPr>
            <a:r>
              <a:rPr kumimoji="1" lang="cs-CZ" altLang="cs-CZ" sz="2180" dirty="0">
                <a:solidFill>
                  <a:srgbClr val="0000FF"/>
                </a:solidFill>
                <a:latin typeface="Arial" pitchFamily="34" charset="0"/>
              </a:rPr>
              <a:t>Chemická genetika</a:t>
            </a:r>
          </a:p>
          <a:p>
            <a:pPr marL="456436" lvl="2" indent="0" algn="just" eaLnBrk="1" hangingPunct="1">
              <a:spcAft>
                <a:spcPts val="544"/>
              </a:spcAft>
              <a:defRPr/>
            </a:pPr>
            <a:endParaRPr kumimoji="1" lang="de-DE" altLang="cs-CZ" sz="1814" dirty="0">
              <a:solidFill>
                <a:schemeClr val="tx2"/>
              </a:solidFill>
              <a:latin typeface="Arial" pitchFamily="34" charset="0"/>
            </a:endParaRPr>
          </a:p>
          <a:p>
            <a:pPr marL="799123" lvl="2" algn="just" eaLnBrk="1" hangingPunct="1">
              <a:spcAft>
                <a:spcPts val="544"/>
              </a:spcAft>
              <a:buFont typeface="Wingdings" pitchFamily="2" charset="2"/>
              <a:buChar char="§"/>
              <a:defRPr/>
            </a:pPr>
            <a:endParaRPr kumimoji="1" lang="de-DE" altLang="cs-CZ" sz="1814" dirty="0">
              <a:solidFill>
                <a:schemeClr val="tx2"/>
              </a:solidFill>
              <a:latin typeface="Arial" pitchFamily="34" charset="0"/>
            </a:endParaRPr>
          </a:p>
          <a:p>
            <a:pPr algn="just" eaLnBrk="1" hangingPunct="1">
              <a:buFont typeface="Wingdings" pitchFamily="2" charset="2"/>
              <a:buChar char="§"/>
              <a:defRPr/>
            </a:pPr>
            <a:endParaRPr kumimoji="1" lang="en-US" altLang="cs-CZ" sz="1451" dirty="0">
              <a:solidFill>
                <a:srgbClr val="0000FF"/>
              </a:solidFill>
              <a:latin typeface="Arial" pitchFamily="34" charset="0"/>
            </a:endParaRPr>
          </a:p>
          <a:p>
            <a:pPr algn="just" eaLnBrk="1" hangingPunct="1">
              <a:buFont typeface="Wingdings" pitchFamily="2" charset="2"/>
              <a:buChar char="§"/>
              <a:defRPr/>
            </a:pPr>
            <a:endParaRPr kumimoji="1" lang="cs-CZ" altLang="cs-CZ" sz="1451" dirty="0">
              <a:solidFill>
                <a:srgbClr val="0000FF"/>
              </a:solidFill>
              <a:latin typeface="Arial" pitchFamily="34" charset="0"/>
            </a:endParaRPr>
          </a:p>
          <a:p>
            <a:pPr lvl="2" algn="just" eaLnBrk="1" hangingPunct="1">
              <a:buFont typeface="Wingdings" pitchFamily="2" charset="2"/>
              <a:buChar char="§"/>
              <a:defRPr/>
            </a:pPr>
            <a:endParaRPr kumimoji="1" lang="en-US" altLang="cs-CZ" sz="1451" dirty="0">
              <a:solidFill>
                <a:srgbClr val="0000FF"/>
              </a:solidFill>
              <a:latin typeface="Arial" pitchFamily="34" charset="0"/>
            </a:endParaRPr>
          </a:p>
          <a:p>
            <a:pPr lvl="1" algn="just" eaLnBrk="1" hangingPunct="1">
              <a:buFont typeface="Wingdings" pitchFamily="2" charset="2"/>
              <a:buChar char="§"/>
              <a:defRPr/>
            </a:pPr>
            <a:endParaRPr kumimoji="1" lang="en-US" altLang="cs-CZ" sz="1633" dirty="0">
              <a:solidFill>
                <a:schemeClr val="tx2"/>
              </a:solidFill>
              <a:latin typeface="Arial" pitchFamily="34" charset="0"/>
            </a:endParaRPr>
          </a:p>
        </p:txBody>
      </p:sp>
      <p:sp>
        <p:nvSpPr>
          <p:cNvPr id="16" name="Rectangle 2">
            <a:extLst>
              <a:ext uri="{FF2B5EF4-FFF2-40B4-BE49-F238E27FC236}">
                <a16:creationId xmlns:a16="http://schemas.microsoft.com/office/drawing/2014/main" id="{923F3F33-FCDF-4618-B8E6-72B3405FE301}"/>
              </a:ext>
            </a:extLst>
          </p:cNvPr>
          <p:cNvSpPr txBox="1">
            <a:spLocks noChangeArrowheads="1"/>
          </p:cNvSpPr>
          <p:nvPr/>
        </p:nvSpPr>
        <p:spPr>
          <a:xfrm>
            <a:off x="1523841" y="33118"/>
            <a:ext cx="7010624" cy="1527679"/>
          </a:xfrm>
          <a:prstGeom prst="rect">
            <a:avLst/>
          </a:prstGeom>
        </p:spPr>
        <p:txBody>
          <a:bodyPr anchor="ctr"/>
          <a:lstStyle/>
          <a:p>
            <a:pPr>
              <a:defRPr/>
            </a:pPr>
            <a:r>
              <a:rPr lang="cs-CZ" sz="4807" kern="0" dirty="0">
                <a:solidFill>
                  <a:srgbClr val="0000FF"/>
                </a:solidFill>
                <a:latin typeface="+mj-lt"/>
                <a:ea typeface="+mj-ea"/>
                <a:cs typeface="+mj-cs"/>
              </a:rPr>
              <a:t>Osnova</a:t>
            </a:r>
            <a:endParaRPr lang="en-US" sz="4807"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wipe(up)">
                                      <p:cBhvr>
                                        <p:cTn id="7" dur="500"/>
                                        <p:tgtEl>
                                          <p:spTgt spid="203780"/>
                                        </p:tgtEl>
                                      </p:cBhvr>
                                    </p:animEffect>
                                  </p:childTnLst>
                                </p:cTn>
                              </p:par>
                              <p:par>
                                <p:cTn id="8" presetID="22" presetClass="entr" presetSubtype="8"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left)">
                                      <p:cBhvr>
                                        <p:cTn id="10" dur="500"/>
                                        <p:tgtEl>
                                          <p:spTgt spid="1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wipe(left)">
                                      <p:cBhvr>
                                        <p:cTn id="15" dur="500"/>
                                        <p:tgtEl>
                                          <p:spTgt spid="14">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wipe(left)">
                                      <p:cBhvr>
                                        <p:cTn id="20" dur="500"/>
                                        <p:tgtEl>
                                          <p:spTgt spid="14">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wipe(left)">
                                      <p:cBhvr>
                                        <p:cTn id="25" dur="500"/>
                                        <p:tgtEl>
                                          <p:spTgt spid="14">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left)">
                                      <p:cBhvr>
                                        <p:cTn id="30" dur="500"/>
                                        <p:tgtEl>
                                          <p:spTgt spid="14">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5" end="5"/>
                                            </p:txEl>
                                          </p:spTgt>
                                        </p:tgtEl>
                                        <p:attrNameLst>
                                          <p:attrName>style.visibility</p:attrName>
                                        </p:attrNameLst>
                                      </p:cBhvr>
                                      <p:to>
                                        <p:strVal val="visible"/>
                                      </p:to>
                                    </p:set>
                                    <p:animEffect transition="in" filter="wipe(left)">
                                      <p:cBhvr>
                                        <p:cTn id="35" dur="500"/>
                                        <p:tgtEl>
                                          <p:spTgt spid="14">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6" end="6"/>
                                            </p:txEl>
                                          </p:spTgt>
                                        </p:tgtEl>
                                        <p:attrNameLst>
                                          <p:attrName>style.visibility</p:attrName>
                                        </p:attrNameLst>
                                      </p:cBhvr>
                                      <p:to>
                                        <p:strVal val="visible"/>
                                      </p:to>
                                    </p:set>
                                    <p:animEffect transition="in" filter="wipe(left)">
                                      <p:cBhvr>
                                        <p:cTn id="40" dur="500"/>
                                        <p:tgtEl>
                                          <p:spTgt spid="14">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xEl>
                                              <p:pRg st="7" end="7"/>
                                            </p:txEl>
                                          </p:spTgt>
                                        </p:tgtEl>
                                        <p:attrNameLst>
                                          <p:attrName>style.visibility</p:attrName>
                                        </p:attrNameLst>
                                      </p:cBhvr>
                                      <p:to>
                                        <p:strVal val="visible"/>
                                      </p:to>
                                    </p:set>
                                    <p:animEffect transition="in" filter="wipe(left)">
                                      <p:cBhvr>
                                        <p:cTn id="45" dur="500"/>
                                        <p:tgtEl>
                                          <p:spTgt spid="14">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14">
                                            <p:txEl>
                                              <p:pRg st="8" end="8"/>
                                            </p:txEl>
                                          </p:spTgt>
                                        </p:tgtEl>
                                        <p:attrNameLst>
                                          <p:attrName>style.visibility</p:attrName>
                                        </p:attrNameLst>
                                      </p:cBhvr>
                                      <p:to>
                                        <p:strVal val="visible"/>
                                      </p:to>
                                    </p:set>
                                    <p:animEffect transition="in" filter="wipe(left)">
                                      <p:cBhvr>
                                        <p:cTn id="50" dur="500"/>
                                        <p:tgtEl>
                                          <p:spTgt spid="14">
                                            <p:txEl>
                                              <p:pRg st="8" end="8"/>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14">
                                            <p:txEl>
                                              <p:pRg st="9" end="9"/>
                                            </p:txEl>
                                          </p:spTgt>
                                        </p:tgtEl>
                                        <p:attrNameLst>
                                          <p:attrName>style.visibility</p:attrName>
                                        </p:attrNameLst>
                                      </p:cBhvr>
                                      <p:to>
                                        <p:strVal val="visible"/>
                                      </p:to>
                                    </p:set>
                                    <p:animEffect transition="in" filter="wipe(left)">
                                      <p:cBhvr>
                                        <p:cTn id="55" dur="500"/>
                                        <p:tgtEl>
                                          <p:spTgt spid="14">
                                            <p:txEl>
                                              <p:pRg st="9" end="9"/>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14">
                                            <p:txEl>
                                              <p:pRg st="10" end="10"/>
                                            </p:txEl>
                                          </p:spTgt>
                                        </p:tgtEl>
                                        <p:attrNameLst>
                                          <p:attrName>style.visibility</p:attrName>
                                        </p:attrNameLst>
                                      </p:cBhvr>
                                      <p:to>
                                        <p:strVal val="visible"/>
                                      </p:to>
                                    </p:set>
                                    <p:animEffect transition="in" filter="wipe(left)">
                                      <p:cBhvr>
                                        <p:cTn id="60" dur="500"/>
                                        <p:tgtEl>
                                          <p:spTgt spid="14">
                                            <p:txEl>
                                              <p:pRg st="10" end="1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14">
                                            <p:txEl>
                                              <p:pRg st="11" end="11"/>
                                            </p:txEl>
                                          </p:spTgt>
                                        </p:tgtEl>
                                        <p:attrNameLst>
                                          <p:attrName>style.visibility</p:attrName>
                                        </p:attrNameLst>
                                      </p:cBhvr>
                                      <p:to>
                                        <p:strVal val="visible"/>
                                      </p:to>
                                    </p:set>
                                    <p:animEffect transition="in" filter="wipe(left)">
                                      <p:cBhvr>
                                        <p:cTn id="65" dur="500"/>
                                        <p:tgtEl>
                                          <p:spTgt spid="14">
                                            <p:txEl>
                                              <p:pRg st="11" end="11"/>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14">
                                            <p:txEl>
                                              <p:pRg st="12" end="12"/>
                                            </p:txEl>
                                          </p:spTgt>
                                        </p:tgtEl>
                                        <p:attrNameLst>
                                          <p:attrName>style.visibility</p:attrName>
                                        </p:attrNameLst>
                                      </p:cBhvr>
                                      <p:to>
                                        <p:strVal val="visible"/>
                                      </p:to>
                                    </p:set>
                                    <p:animEffect transition="in" filter="wipe(left)">
                                      <p:cBhvr>
                                        <p:cTn id="70" dur="500"/>
                                        <p:tgtEl>
                                          <p:spTgt spid="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0" name="Freeform 4">
            <a:extLst>
              <a:ext uri="{FF2B5EF4-FFF2-40B4-BE49-F238E27FC236}">
                <a16:creationId xmlns:a16="http://schemas.microsoft.com/office/drawing/2014/main" id="{AC7E9F7C-7DD5-48B2-A1CA-4F60CBA1AC88}"/>
              </a:ext>
            </a:extLst>
          </p:cNvPr>
          <p:cNvSpPr>
            <a:spLocks/>
          </p:cNvSpPr>
          <p:nvPr/>
        </p:nvSpPr>
        <p:spPr bwMode="auto">
          <a:xfrm>
            <a:off x="838473" y="1523360"/>
            <a:ext cx="381560" cy="990616"/>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n-lt"/>
            </a:endParaRPr>
          </a:p>
        </p:txBody>
      </p:sp>
      <p:sp>
        <p:nvSpPr>
          <p:cNvPr id="321541" name="Rectangle 5">
            <a:extLst>
              <a:ext uri="{FF2B5EF4-FFF2-40B4-BE49-F238E27FC236}">
                <a16:creationId xmlns:a16="http://schemas.microsoft.com/office/drawing/2014/main" id="{D075BF44-7820-4235-BD9A-9B29070ED956}"/>
              </a:ext>
            </a:extLst>
          </p:cNvPr>
          <p:cNvSpPr>
            <a:spLocks noChangeArrowheads="1"/>
          </p:cNvSpPr>
          <p:nvPr/>
        </p:nvSpPr>
        <p:spPr bwMode="auto">
          <a:xfrm>
            <a:off x="991097" y="1295864"/>
            <a:ext cx="7161808"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Font typeface="Wingdings" pitchFamily="2" charset="2"/>
              <a:buChar char="§"/>
              <a:defRPr/>
            </a:pPr>
            <a:r>
              <a:rPr kumimoji="1" lang="cs-CZ" altLang="cs-CZ" sz="1814">
                <a:solidFill>
                  <a:schemeClr val="tx2"/>
                </a:solidFill>
                <a:latin typeface="+mn-lt"/>
              </a:rPr>
              <a:t>Proteinové čipy</a:t>
            </a:r>
            <a:endParaRPr kumimoji="1" lang="en-US" altLang="cs-CZ" sz="1814">
              <a:solidFill>
                <a:schemeClr val="tx2"/>
              </a:solidFill>
              <a:latin typeface="+mn-lt"/>
            </a:endParaRPr>
          </a:p>
        </p:txBody>
      </p:sp>
      <p:sp>
        <p:nvSpPr>
          <p:cNvPr id="321542" name="Rectangle 6">
            <a:extLst>
              <a:ext uri="{FF2B5EF4-FFF2-40B4-BE49-F238E27FC236}">
                <a16:creationId xmlns:a16="http://schemas.microsoft.com/office/drawing/2014/main" id="{4F0975B4-98A5-408A-B80B-5D52A63AA31F}"/>
              </a:ext>
            </a:extLst>
          </p:cNvPr>
          <p:cNvSpPr>
            <a:spLocks noChangeArrowheads="1"/>
          </p:cNvSpPr>
          <p:nvPr/>
        </p:nvSpPr>
        <p:spPr bwMode="auto">
          <a:xfrm>
            <a:off x="1676465" y="1752297"/>
            <a:ext cx="5256889"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361">
                <a:solidFill>
                  <a:schemeClr val="tx2"/>
                </a:solidFill>
                <a:latin typeface="+mn-lt"/>
              </a:rPr>
              <a:t>čipy s vysokou denzitou obsahující řádově 10</a:t>
            </a:r>
            <a:r>
              <a:rPr kumimoji="1" lang="cs-CZ" altLang="cs-CZ" sz="1361" baseline="30000">
                <a:solidFill>
                  <a:schemeClr val="tx2"/>
                </a:solidFill>
                <a:latin typeface="+mn-lt"/>
              </a:rPr>
              <a:t>4</a:t>
            </a:r>
            <a:r>
              <a:rPr kumimoji="1" lang="cs-CZ" altLang="cs-CZ" sz="1361">
                <a:solidFill>
                  <a:schemeClr val="tx2"/>
                </a:solidFill>
                <a:latin typeface="+mn-lt"/>
              </a:rPr>
              <a:t> proteinů</a:t>
            </a:r>
            <a:endParaRPr kumimoji="1" lang="en-GB" altLang="cs-CZ" sz="1361">
              <a:solidFill>
                <a:schemeClr val="tx2"/>
              </a:solidFill>
              <a:latin typeface="+mn-lt"/>
            </a:endParaRPr>
          </a:p>
        </p:txBody>
      </p:sp>
      <p:sp>
        <p:nvSpPr>
          <p:cNvPr id="321544" name="Rectangle 8">
            <a:extLst>
              <a:ext uri="{FF2B5EF4-FFF2-40B4-BE49-F238E27FC236}">
                <a16:creationId xmlns:a16="http://schemas.microsoft.com/office/drawing/2014/main" id="{50B1FA21-D95D-47D3-A1AA-1BD32356BADA}"/>
              </a:ext>
            </a:extLst>
          </p:cNvPr>
          <p:cNvSpPr>
            <a:spLocks noChangeArrowheads="1"/>
          </p:cNvSpPr>
          <p:nvPr/>
        </p:nvSpPr>
        <p:spPr bwMode="auto">
          <a:xfrm>
            <a:off x="1676465" y="2133856"/>
            <a:ext cx="5256889"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361">
                <a:solidFill>
                  <a:schemeClr val="tx2"/>
                </a:solidFill>
                <a:latin typeface="+mn-lt"/>
              </a:rPr>
              <a:t>analýza protein-proteinových interakcí, substrátů kináz a interakcí s malými molekulami</a:t>
            </a:r>
            <a:endParaRPr kumimoji="1" lang="en-GB" altLang="cs-CZ" sz="1361">
              <a:solidFill>
                <a:schemeClr val="tx2"/>
              </a:solidFill>
              <a:latin typeface="+mn-lt"/>
            </a:endParaRPr>
          </a:p>
        </p:txBody>
      </p:sp>
      <p:sp>
        <p:nvSpPr>
          <p:cNvPr id="321545" name="Rectangle 9">
            <a:extLst>
              <a:ext uri="{FF2B5EF4-FFF2-40B4-BE49-F238E27FC236}">
                <a16:creationId xmlns:a16="http://schemas.microsoft.com/office/drawing/2014/main" id="{E98D0571-738B-4230-AB00-45B344F8A497}"/>
              </a:ext>
            </a:extLst>
          </p:cNvPr>
          <p:cNvSpPr>
            <a:spLocks noChangeArrowheads="1"/>
          </p:cNvSpPr>
          <p:nvPr/>
        </p:nvSpPr>
        <p:spPr bwMode="auto">
          <a:xfrm>
            <a:off x="1676465" y="2666601"/>
            <a:ext cx="5256889"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361">
                <a:solidFill>
                  <a:schemeClr val="tx2"/>
                </a:solidFill>
                <a:latin typeface="+mn-lt"/>
              </a:rPr>
              <a:t>možnost použít protilátky – stabilnější než samotné proteiny</a:t>
            </a:r>
            <a:endParaRPr kumimoji="1" lang="en-GB" altLang="cs-CZ" sz="1361">
              <a:solidFill>
                <a:schemeClr val="tx2"/>
              </a:solidFill>
              <a:latin typeface="+mn-lt"/>
            </a:endParaRPr>
          </a:p>
        </p:txBody>
      </p:sp>
      <p:sp>
        <p:nvSpPr>
          <p:cNvPr id="8" name="Rectangle 2">
            <a:extLst>
              <a:ext uri="{FF2B5EF4-FFF2-40B4-BE49-F238E27FC236}">
                <a16:creationId xmlns:a16="http://schemas.microsoft.com/office/drawing/2014/main" id="{DFDC8F27-6506-4BA5-8EC1-BE22027E186E}"/>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a:solidFill>
                  <a:srgbClr val="0000FF"/>
                </a:solidFill>
                <a:latin typeface="+mn-lt"/>
                <a:ea typeface="+mj-ea"/>
                <a:cs typeface="+mj-cs"/>
              </a:rPr>
              <a:t>Protein Chips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21540"/>
                                        </p:tgtEl>
                                        <p:attrNameLst>
                                          <p:attrName>style.visibility</p:attrName>
                                        </p:attrNameLst>
                                      </p:cBhvr>
                                      <p:to>
                                        <p:strVal val="visible"/>
                                      </p:to>
                                    </p:set>
                                    <p:animEffect transition="in" filter="wipe(up)">
                                      <p:cBhvr>
                                        <p:cTn id="7" dur="500"/>
                                        <p:tgtEl>
                                          <p:spTgt spid="32154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1541"/>
                                        </p:tgtEl>
                                        <p:attrNameLst>
                                          <p:attrName>style.visibility</p:attrName>
                                        </p:attrNameLst>
                                      </p:cBhvr>
                                      <p:to>
                                        <p:strVal val="visible"/>
                                      </p:to>
                                    </p:set>
                                    <p:animEffect transition="in" filter="wipe(left)">
                                      <p:cBhvr>
                                        <p:cTn id="11" dur="1000"/>
                                        <p:tgtEl>
                                          <p:spTgt spid="3215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1542"/>
                                        </p:tgtEl>
                                        <p:attrNameLst>
                                          <p:attrName>style.visibility</p:attrName>
                                        </p:attrNameLst>
                                      </p:cBhvr>
                                      <p:to>
                                        <p:strVal val="visible"/>
                                      </p:to>
                                    </p:set>
                                    <p:animEffect transition="in" filter="wipe(left)">
                                      <p:cBhvr>
                                        <p:cTn id="16" dur="1000"/>
                                        <p:tgtEl>
                                          <p:spTgt spid="3215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1544"/>
                                        </p:tgtEl>
                                        <p:attrNameLst>
                                          <p:attrName>style.visibility</p:attrName>
                                        </p:attrNameLst>
                                      </p:cBhvr>
                                      <p:to>
                                        <p:strVal val="visible"/>
                                      </p:to>
                                    </p:set>
                                    <p:animEffect transition="in" filter="wipe(left)">
                                      <p:cBhvr>
                                        <p:cTn id="21" dur="1000"/>
                                        <p:tgtEl>
                                          <p:spTgt spid="32154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21545"/>
                                        </p:tgtEl>
                                        <p:attrNameLst>
                                          <p:attrName>style.visibility</p:attrName>
                                        </p:attrNameLst>
                                      </p:cBhvr>
                                      <p:to>
                                        <p:strVal val="visible"/>
                                      </p:to>
                                    </p:set>
                                    <p:animEffect transition="in" filter="wipe(left)">
                                      <p:cBhvr>
                                        <p:cTn id="26" dur="1000"/>
                                        <p:tgtEl>
                                          <p:spTgt spid="321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1" grpId="0" autoUpdateAnimBg="0"/>
      <p:bldP spid="321542" grpId="0" autoUpdateAnimBg="0"/>
      <p:bldP spid="321544" grpId="0" autoUpdateAnimBg="0"/>
      <p:bldP spid="32154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4" name="Picture 4">
            <a:extLst>
              <a:ext uri="{FF2B5EF4-FFF2-40B4-BE49-F238E27FC236}">
                <a16:creationId xmlns:a16="http://schemas.microsoft.com/office/drawing/2014/main" id="{91CCEE74-4DB5-4FB9-A8E7-A6CD79BBB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377" y="2041706"/>
            <a:ext cx="4486569" cy="321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43045" name="Freeform 5">
            <a:extLst>
              <a:ext uri="{FF2B5EF4-FFF2-40B4-BE49-F238E27FC236}">
                <a16:creationId xmlns:a16="http://schemas.microsoft.com/office/drawing/2014/main" id="{570ECDAB-A17B-4DAB-9292-AF3B6A3B9E01}"/>
              </a:ext>
            </a:extLst>
          </p:cNvPr>
          <p:cNvSpPr>
            <a:spLocks/>
          </p:cNvSpPr>
          <p:nvPr/>
        </p:nvSpPr>
        <p:spPr bwMode="auto">
          <a:xfrm>
            <a:off x="533225" y="1523360"/>
            <a:ext cx="381560" cy="990616"/>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j-lt"/>
            </a:endParaRPr>
          </a:p>
        </p:txBody>
      </p:sp>
      <p:sp>
        <p:nvSpPr>
          <p:cNvPr id="343046" name="Rectangle 6">
            <a:extLst>
              <a:ext uri="{FF2B5EF4-FFF2-40B4-BE49-F238E27FC236}">
                <a16:creationId xmlns:a16="http://schemas.microsoft.com/office/drawing/2014/main" id="{FFA853B5-E51B-4B39-ADEA-0078CB54D1BE}"/>
              </a:ext>
            </a:extLst>
          </p:cNvPr>
          <p:cNvSpPr>
            <a:spLocks noChangeArrowheads="1"/>
          </p:cNvSpPr>
          <p:nvPr/>
        </p:nvSpPr>
        <p:spPr bwMode="auto">
          <a:xfrm>
            <a:off x="685849" y="1295864"/>
            <a:ext cx="7161808"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Font typeface="Wingdings" pitchFamily="2" charset="2"/>
              <a:buChar char="§"/>
              <a:defRPr/>
            </a:pPr>
            <a:r>
              <a:rPr kumimoji="1" lang="cs-CZ" altLang="cs-CZ" sz="1814">
                <a:solidFill>
                  <a:schemeClr val="tx2"/>
                </a:solidFill>
                <a:latin typeface="+mj-lt"/>
              </a:rPr>
              <a:t>Identifikace proteinů interagujících s cytoplasmatickou částí integrinu α</a:t>
            </a:r>
            <a:r>
              <a:rPr kumimoji="1" lang="cs-CZ" altLang="cs-CZ" sz="1814" baseline="-25000">
                <a:solidFill>
                  <a:schemeClr val="tx2"/>
                </a:solidFill>
                <a:latin typeface="+mj-lt"/>
              </a:rPr>
              <a:t>IIb</a:t>
            </a:r>
            <a:r>
              <a:rPr kumimoji="1" lang="cs-CZ" altLang="cs-CZ" sz="1814">
                <a:solidFill>
                  <a:schemeClr val="tx2"/>
                </a:solidFill>
                <a:latin typeface="+mj-lt"/>
              </a:rPr>
              <a:t>β</a:t>
            </a:r>
            <a:r>
              <a:rPr kumimoji="1" lang="cs-CZ" altLang="cs-CZ" sz="1814" baseline="-25000">
                <a:solidFill>
                  <a:schemeClr val="tx2"/>
                </a:solidFill>
                <a:latin typeface="+mj-lt"/>
              </a:rPr>
              <a:t>3</a:t>
            </a:r>
            <a:r>
              <a:rPr kumimoji="1" lang="cs-CZ" altLang="cs-CZ" sz="1814">
                <a:solidFill>
                  <a:schemeClr val="tx2"/>
                </a:solidFill>
                <a:latin typeface="+mj-lt"/>
              </a:rPr>
              <a:t> krevních destiček </a:t>
            </a:r>
            <a:endParaRPr kumimoji="1" lang="en-US" altLang="cs-CZ" sz="1814">
              <a:solidFill>
                <a:schemeClr val="tx2"/>
              </a:solidFill>
              <a:latin typeface="+mj-lt"/>
            </a:endParaRPr>
          </a:p>
        </p:txBody>
      </p:sp>
      <p:sp>
        <p:nvSpPr>
          <p:cNvPr id="343047" name="Rectangle 7">
            <a:extLst>
              <a:ext uri="{FF2B5EF4-FFF2-40B4-BE49-F238E27FC236}">
                <a16:creationId xmlns:a16="http://schemas.microsoft.com/office/drawing/2014/main" id="{0C6D7520-35B8-4284-B8CC-58C3DDB08205}"/>
              </a:ext>
            </a:extLst>
          </p:cNvPr>
          <p:cNvSpPr>
            <a:spLocks noChangeArrowheads="1"/>
          </p:cNvSpPr>
          <p:nvPr/>
        </p:nvSpPr>
        <p:spPr bwMode="auto">
          <a:xfrm>
            <a:off x="1220033" y="2057545"/>
            <a:ext cx="3123032"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179">
                <a:solidFill>
                  <a:schemeClr val="tx2"/>
                </a:solidFill>
                <a:latin typeface="+mj-lt"/>
              </a:rPr>
              <a:t>exprese cytoplasmatické části jako fůzního peptidu biotin-KVGFFKR </a:t>
            </a:r>
            <a:endParaRPr kumimoji="1" lang="en-GB" altLang="cs-CZ" sz="1179">
              <a:solidFill>
                <a:schemeClr val="tx2"/>
              </a:solidFill>
              <a:latin typeface="+mj-lt"/>
            </a:endParaRPr>
          </a:p>
        </p:txBody>
      </p:sp>
      <p:sp>
        <p:nvSpPr>
          <p:cNvPr id="343049" name="Rectangle 9">
            <a:extLst>
              <a:ext uri="{FF2B5EF4-FFF2-40B4-BE49-F238E27FC236}">
                <a16:creationId xmlns:a16="http://schemas.microsoft.com/office/drawing/2014/main" id="{8FEAF96B-37CD-48D3-805E-1604DFAB0FC0}"/>
              </a:ext>
            </a:extLst>
          </p:cNvPr>
          <p:cNvSpPr>
            <a:spLocks noChangeArrowheads="1"/>
          </p:cNvSpPr>
          <p:nvPr/>
        </p:nvSpPr>
        <p:spPr bwMode="auto">
          <a:xfrm>
            <a:off x="1220033" y="2590289"/>
            <a:ext cx="3123032"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179">
                <a:solidFill>
                  <a:schemeClr val="tx2"/>
                </a:solidFill>
                <a:latin typeface="+mj-lt"/>
              </a:rPr>
              <a:t>analýza vazby s proteinovým čipem obsahujícím 37.000 klonů </a:t>
            </a:r>
            <a:r>
              <a:rPr kumimoji="1" lang="cs-CZ" altLang="cs-CZ" sz="1179" i="1">
                <a:solidFill>
                  <a:schemeClr val="tx2"/>
                </a:solidFill>
                <a:latin typeface="+mj-lt"/>
              </a:rPr>
              <a:t>E.coli</a:t>
            </a:r>
            <a:r>
              <a:rPr kumimoji="1" lang="cs-CZ" altLang="cs-CZ" sz="1179">
                <a:solidFill>
                  <a:schemeClr val="tx2"/>
                </a:solidFill>
                <a:latin typeface="+mj-lt"/>
              </a:rPr>
              <a:t>  exprimujících lidské rekombinantní proteiny</a:t>
            </a:r>
            <a:endParaRPr kumimoji="1" lang="en-GB" altLang="cs-CZ" sz="1179">
              <a:solidFill>
                <a:schemeClr val="tx2"/>
              </a:solidFill>
              <a:latin typeface="+mj-lt"/>
            </a:endParaRPr>
          </a:p>
        </p:txBody>
      </p:sp>
      <p:sp>
        <p:nvSpPr>
          <p:cNvPr id="343050" name="Rectangle 10">
            <a:extLst>
              <a:ext uri="{FF2B5EF4-FFF2-40B4-BE49-F238E27FC236}">
                <a16:creationId xmlns:a16="http://schemas.microsoft.com/office/drawing/2014/main" id="{4AEC9F87-D688-4027-82AD-9385C8DC9E52}"/>
              </a:ext>
            </a:extLst>
          </p:cNvPr>
          <p:cNvSpPr>
            <a:spLocks noChangeArrowheads="1"/>
          </p:cNvSpPr>
          <p:nvPr/>
        </p:nvSpPr>
        <p:spPr bwMode="auto">
          <a:xfrm>
            <a:off x="1220033" y="3429720"/>
            <a:ext cx="3123032"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179">
                <a:solidFill>
                  <a:schemeClr val="tx2"/>
                </a:solidFill>
                <a:latin typeface="+mj-lt"/>
              </a:rPr>
              <a:t>potvrzení interakce pull-down analýzou peptidů i koprecipitací celých proteinů (chloridový kanál ICln) </a:t>
            </a:r>
            <a:endParaRPr kumimoji="1" lang="en-GB" altLang="cs-CZ" sz="1179">
              <a:solidFill>
                <a:schemeClr val="tx2"/>
              </a:solidFill>
              <a:latin typeface="+mj-lt"/>
            </a:endParaRPr>
          </a:p>
        </p:txBody>
      </p:sp>
      <p:sp>
        <p:nvSpPr>
          <p:cNvPr id="343052" name="Rectangle 12">
            <a:extLst>
              <a:ext uri="{FF2B5EF4-FFF2-40B4-BE49-F238E27FC236}">
                <a16:creationId xmlns:a16="http://schemas.microsoft.com/office/drawing/2014/main" id="{8D29BFC3-8BAE-4F8D-A4AD-9D5B5FE1181C}"/>
              </a:ext>
            </a:extLst>
          </p:cNvPr>
          <p:cNvSpPr>
            <a:spLocks noChangeArrowheads="1"/>
          </p:cNvSpPr>
          <p:nvPr/>
        </p:nvSpPr>
        <p:spPr bwMode="auto">
          <a:xfrm>
            <a:off x="1220033" y="4257634"/>
            <a:ext cx="3123032"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179">
                <a:solidFill>
                  <a:schemeClr val="tx2"/>
                </a:solidFill>
                <a:latin typeface="+mj-lt"/>
              </a:rPr>
              <a:t>další využití např. při identifikaci substrátů kináz, kdy substráty jsou navázány na čip a vystaveny působení kináz za přítomnosti radiokativně značeného ATP (768 purif. proteinů ječmene, z nich 21 identifikováno jako subtráty kinázy </a:t>
            </a:r>
            <a:r>
              <a:rPr kumimoji="1" lang="en-GB" altLang="cs-CZ" sz="1179">
                <a:solidFill>
                  <a:schemeClr val="tx2"/>
                </a:solidFill>
                <a:latin typeface="+mj-lt"/>
              </a:rPr>
              <a:t>CK2α</a:t>
            </a:r>
            <a:r>
              <a:rPr kumimoji="1" lang="cs-CZ" altLang="cs-CZ" sz="1179">
                <a:solidFill>
                  <a:schemeClr val="tx2"/>
                </a:solidFill>
                <a:latin typeface="+mj-lt"/>
              </a:rPr>
              <a:t>, </a:t>
            </a:r>
            <a:r>
              <a:rPr kumimoji="1" lang="en-GB" altLang="cs-CZ" sz="1179">
                <a:solidFill>
                  <a:schemeClr val="tx2"/>
                </a:solidFill>
                <a:latin typeface="+mj-lt"/>
              </a:rPr>
              <a:t>Kramer</a:t>
            </a:r>
            <a:r>
              <a:rPr kumimoji="1" lang="cs-CZ" altLang="cs-CZ" sz="1179">
                <a:solidFill>
                  <a:schemeClr val="tx2"/>
                </a:solidFill>
                <a:latin typeface="+mj-lt"/>
              </a:rPr>
              <a:t> </a:t>
            </a:r>
            <a:r>
              <a:rPr kumimoji="1" lang="en-GB" altLang="cs-CZ" sz="1179">
                <a:solidFill>
                  <a:schemeClr val="tx2"/>
                </a:solidFill>
                <a:latin typeface="+mj-lt"/>
              </a:rPr>
              <a:t>et al.</a:t>
            </a:r>
            <a:r>
              <a:rPr kumimoji="1" lang="cs-CZ" altLang="cs-CZ" sz="1179">
                <a:solidFill>
                  <a:schemeClr val="tx2"/>
                </a:solidFill>
                <a:latin typeface="+mj-lt"/>
              </a:rPr>
              <a:t>,</a:t>
            </a:r>
            <a:r>
              <a:rPr kumimoji="1" lang="en-GB" altLang="cs-CZ" sz="1179">
                <a:solidFill>
                  <a:schemeClr val="tx2"/>
                </a:solidFill>
                <a:latin typeface="+mj-lt"/>
              </a:rPr>
              <a:t> 2004)</a:t>
            </a:r>
          </a:p>
        </p:txBody>
      </p:sp>
      <p:sp>
        <p:nvSpPr>
          <p:cNvPr id="343053" name="Text Box 13">
            <a:extLst>
              <a:ext uri="{FF2B5EF4-FFF2-40B4-BE49-F238E27FC236}">
                <a16:creationId xmlns:a16="http://schemas.microsoft.com/office/drawing/2014/main" id="{D005C323-DF71-4A26-9553-A872E676E6DC}"/>
              </a:ext>
            </a:extLst>
          </p:cNvPr>
          <p:cNvSpPr txBox="1">
            <a:spLocks noChangeArrowheads="1"/>
          </p:cNvSpPr>
          <p:nvPr/>
        </p:nvSpPr>
        <p:spPr bwMode="auto">
          <a:xfrm>
            <a:off x="7481935" y="5291445"/>
            <a:ext cx="1494294" cy="27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cs-CZ" altLang="cs-CZ" sz="1179">
                <a:solidFill>
                  <a:schemeClr val="tx2"/>
                </a:solidFill>
                <a:latin typeface="+mj-lt"/>
              </a:rPr>
              <a:t>Lueking et al., 2005</a:t>
            </a:r>
            <a:endParaRPr lang="en-US" altLang="cs-CZ" sz="1179">
              <a:solidFill>
                <a:schemeClr val="tx2"/>
              </a:solidFill>
              <a:latin typeface="+mj-lt"/>
            </a:endParaRPr>
          </a:p>
        </p:txBody>
      </p:sp>
      <p:sp>
        <p:nvSpPr>
          <p:cNvPr id="343054" name="AutoShape 14">
            <a:extLst>
              <a:ext uri="{FF2B5EF4-FFF2-40B4-BE49-F238E27FC236}">
                <a16:creationId xmlns:a16="http://schemas.microsoft.com/office/drawing/2014/main" id="{6451ABDA-17AA-45C4-BD93-C62F04289F58}"/>
              </a:ext>
            </a:extLst>
          </p:cNvPr>
          <p:cNvSpPr>
            <a:spLocks noChangeArrowheads="1"/>
          </p:cNvSpPr>
          <p:nvPr/>
        </p:nvSpPr>
        <p:spPr bwMode="auto">
          <a:xfrm>
            <a:off x="5029873" y="2742913"/>
            <a:ext cx="303808" cy="152624"/>
          </a:xfrm>
          <a:prstGeom prst="leftArrow">
            <a:avLst>
              <a:gd name="adj1" fmla="val 50000"/>
              <a:gd name="adj2" fmla="val 49773"/>
            </a:avLst>
          </a:prstGeom>
          <a:solidFill>
            <a:srgbClr val="FF0000"/>
          </a:solidFill>
          <a:ln w="9525" algn="ctr">
            <a:solidFill>
              <a:srgbClr val="FF0000"/>
            </a:solidFill>
            <a:miter lim="800000"/>
            <a:headEnd/>
            <a:tailEnd/>
          </a:ln>
        </p:spPr>
        <p:txBody>
          <a:bodyPr wrap="none" lIns="91427" tIns="45714" rIns="91427" bIns="45714"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j-lt"/>
            </a:endParaRPr>
          </a:p>
        </p:txBody>
      </p:sp>
      <p:sp>
        <p:nvSpPr>
          <p:cNvPr id="343055" name="Oval 15">
            <a:extLst>
              <a:ext uri="{FF2B5EF4-FFF2-40B4-BE49-F238E27FC236}">
                <a16:creationId xmlns:a16="http://schemas.microsoft.com/office/drawing/2014/main" id="{21152078-F172-4EDF-9E04-D8B86FF92328}"/>
              </a:ext>
            </a:extLst>
          </p:cNvPr>
          <p:cNvSpPr>
            <a:spLocks noChangeArrowheads="1"/>
          </p:cNvSpPr>
          <p:nvPr/>
        </p:nvSpPr>
        <p:spPr bwMode="auto">
          <a:xfrm>
            <a:off x="5638929" y="1988432"/>
            <a:ext cx="1599673" cy="2591728"/>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j-lt"/>
            </a:endParaRPr>
          </a:p>
        </p:txBody>
      </p:sp>
      <p:sp>
        <p:nvSpPr>
          <p:cNvPr id="343056" name="Oval 16">
            <a:extLst>
              <a:ext uri="{FF2B5EF4-FFF2-40B4-BE49-F238E27FC236}">
                <a16:creationId xmlns:a16="http://schemas.microsoft.com/office/drawing/2014/main" id="{9850E932-D326-4551-84CE-D1A744CA8451}"/>
              </a:ext>
            </a:extLst>
          </p:cNvPr>
          <p:cNvSpPr>
            <a:spLocks noChangeArrowheads="1"/>
          </p:cNvSpPr>
          <p:nvPr/>
        </p:nvSpPr>
        <p:spPr bwMode="auto">
          <a:xfrm>
            <a:off x="7009665" y="2057545"/>
            <a:ext cx="1828608" cy="1372175"/>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j-lt"/>
            </a:endParaRPr>
          </a:p>
        </p:txBody>
      </p:sp>
      <p:sp>
        <p:nvSpPr>
          <p:cNvPr id="343057" name="Oval 17">
            <a:extLst>
              <a:ext uri="{FF2B5EF4-FFF2-40B4-BE49-F238E27FC236}">
                <a16:creationId xmlns:a16="http://schemas.microsoft.com/office/drawing/2014/main" id="{1CC5AEA6-CEF1-469A-A38B-F4C140D3084E}"/>
              </a:ext>
            </a:extLst>
          </p:cNvPr>
          <p:cNvSpPr>
            <a:spLocks noChangeArrowheads="1"/>
          </p:cNvSpPr>
          <p:nvPr/>
        </p:nvSpPr>
        <p:spPr bwMode="auto">
          <a:xfrm>
            <a:off x="7009665" y="3428281"/>
            <a:ext cx="1828608" cy="1372175"/>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j-lt"/>
            </a:endParaRPr>
          </a:p>
        </p:txBody>
      </p:sp>
      <p:sp>
        <p:nvSpPr>
          <p:cNvPr id="15" name="Rectangle 2">
            <a:extLst>
              <a:ext uri="{FF2B5EF4-FFF2-40B4-BE49-F238E27FC236}">
                <a16:creationId xmlns:a16="http://schemas.microsoft.com/office/drawing/2014/main" id="{352E494E-8866-49DB-BC5D-8208B4AF77F5}"/>
              </a:ext>
            </a:extLst>
          </p:cNvPr>
          <p:cNvSpPr txBox="1">
            <a:spLocks noChangeArrowheads="1"/>
          </p:cNvSpPr>
          <p:nvPr/>
        </p:nvSpPr>
        <p:spPr>
          <a:xfrm>
            <a:off x="1523841" y="33118"/>
            <a:ext cx="7010624" cy="1527679"/>
          </a:xfrm>
          <a:prstGeom prst="rect">
            <a:avLst/>
          </a:prstGeom>
        </p:spPr>
        <p:txBody>
          <a:bodyPr anchor="ctr"/>
          <a:lstStyle/>
          <a:p>
            <a:pPr>
              <a:defRPr/>
            </a:pPr>
            <a:r>
              <a:rPr lang="cs-CZ" sz="4354" kern="0" dirty="0">
                <a:solidFill>
                  <a:srgbClr val="0000FF"/>
                </a:solidFill>
                <a:latin typeface="+mj-lt"/>
                <a:ea typeface="+mj-ea"/>
                <a:cs typeface="+mj-cs"/>
              </a:rPr>
              <a:t>Protein Chips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43045"/>
                                        </p:tgtEl>
                                        <p:attrNameLst>
                                          <p:attrName>style.visibility</p:attrName>
                                        </p:attrNameLst>
                                      </p:cBhvr>
                                      <p:to>
                                        <p:strVal val="visible"/>
                                      </p:to>
                                    </p:set>
                                    <p:animEffect transition="in" filter="wipe(up)">
                                      <p:cBhvr>
                                        <p:cTn id="7" dur="500"/>
                                        <p:tgtEl>
                                          <p:spTgt spid="34304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43046"/>
                                        </p:tgtEl>
                                        <p:attrNameLst>
                                          <p:attrName>style.visibility</p:attrName>
                                        </p:attrNameLst>
                                      </p:cBhvr>
                                      <p:to>
                                        <p:strVal val="visible"/>
                                      </p:to>
                                    </p:set>
                                    <p:animEffect transition="in" filter="wipe(left)">
                                      <p:cBhvr>
                                        <p:cTn id="11" dur="1000"/>
                                        <p:tgtEl>
                                          <p:spTgt spid="34304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3047"/>
                                        </p:tgtEl>
                                        <p:attrNameLst>
                                          <p:attrName>style.visibility</p:attrName>
                                        </p:attrNameLst>
                                      </p:cBhvr>
                                      <p:to>
                                        <p:strVal val="visible"/>
                                      </p:to>
                                    </p:set>
                                    <p:animEffect transition="in" filter="wipe(left)">
                                      <p:cBhvr>
                                        <p:cTn id="16" dur="1000"/>
                                        <p:tgtEl>
                                          <p:spTgt spid="343047"/>
                                        </p:tgtEl>
                                      </p:cBhvr>
                                    </p:animEffect>
                                  </p:childTnLst>
                                </p:cTn>
                              </p:par>
                              <p:par>
                                <p:cTn id="17" presetID="9" presetClass="entr" presetSubtype="0" fill="hold" nodeType="withEffect">
                                  <p:stCondLst>
                                    <p:cond delay="0"/>
                                  </p:stCondLst>
                                  <p:childTnLst>
                                    <p:set>
                                      <p:cBhvr>
                                        <p:cTn id="18" dur="1" fill="hold">
                                          <p:stCondLst>
                                            <p:cond delay="0"/>
                                          </p:stCondLst>
                                        </p:cTn>
                                        <p:tgtEl>
                                          <p:spTgt spid="343044"/>
                                        </p:tgtEl>
                                        <p:attrNameLst>
                                          <p:attrName>style.visibility</p:attrName>
                                        </p:attrNameLst>
                                      </p:cBhvr>
                                      <p:to>
                                        <p:strVal val="visible"/>
                                      </p:to>
                                    </p:set>
                                    <p:animEffect transition="in" filter="dissolve">
                                      <p:cBhvr>
                                        <p:cTn id="19" dur="500"/>
                                        <p:tgtEl>
                                          <p:spTgt spid="34304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43053"/>
                                        </p:tgtEl>
                                        <p:attrNameLst>
                                          <p:attrName>style.visibility</p:attrName>
                                        </p:attrNameLst>
                                      </p:cBhvr>
                                      <p:to>
                                        <p:strVal val="visible"/>
                                      </p:to>
                                    </p:set>
                                  </p:childTnLst>
                                </p:cTn>
                              </p:par>
                            </p:childTnLst>
                          </p:cTn>
                        </p:par>
                        <p:par>
                          <p:cTn id="22" fill="hold" nodeType="afterGroup">
                            <p:stCondLst>
                              <p:cond delay="1000"/>
                            </p:stCondLst>
                            <p:childTnLst>
                              <p:par>
                                <p:cTn id="23" presetID="53" presetClass="entr" presetSubtype="0" fill="hold" grpId="0" nodeType="afterEffect">
                                  <p:stCondLst>
                                    <p:cond delay="0"/>
                                  </p:stCondLst>
                                  <p:childTnLst>
                                    <p:set>
                                      <p:cBhvr>
                                        <p:cTn id="24" dur="1" fill="hold">
                                          <p:stCondLst>
                                            <p:cond delay="0"/>
                                          </p:stCondLst>
                                        </p:cTn>
                                        <p:tgtEl>
                                          <p:spTgt spid="343054"/>
                                        </p:tgtEl>
                                        <p:attrNameLst>
                                          <p:attrName>style.visibility</p:attrName>
                                        </p:attrNameLst>
                                      </p:cBhvr>
                                      <p:to>
                                        <p:strVal val="visible"/>
                                      </p:to>
                                    </p:set>
                                    <p:anim calcmode="lin" valueType="num">
                                      <p:cBhvr>
                                        <p:cTn id="25" dur="500" fill="hold"/>
                                        <p:tgtEl>
                                          <p:spTgt spid="343054"/>
                                        </p:tgtEl>
                                        <p:attrNameLst>
                                          <p:attrName>ppt_w</p:attrName>
                                        </p:attrNameLst>
                                      </p:cBhvr>
                                      <p:tavLst>
                                        <p:tav tm="0">
                                          <p:val>
                                            <p:fltVal val="0"/>
                                          </p:val>
                                        </p:tav>
                                        <p:tav tm="100000">
                                          <p:val>
                                            <p:strVal val="#ppt_w"/>
                                          </p:val>
                                        </p:tav>
                                      </p:tavLst>
                                    </p:anim>
                                    <p:anim calcmode="lin" valueType="num">
                                      <p:cBhvr>
                                        <p:cTn id="26" dur="500" fill="hold"/>
                                        <p:tgtEl>
                                          <p:spTgt spid="343054"/>
                                        </p:tgtEl>
                                        <p:attrNameLst>
                                          <p:attrName>ppt_h</p:attrName>
                                        </p:attrNameLst>
                                      </p:cBhvr>
                                      <p:tavLst>
                                        <p:tav tm="0">
                                          <p:val>
                                            <p:fltVal val="0"/>
                                          </p:val>
                                        </p:tav>
                                        <p:tav tm="100000">
                                          <p:val>
                                            <p:strVal val="#ppt_h"/>
                                          </p:val>
                                        </p:tav>
                                      </p:tavLst>
                                    </p:anim>
                                    <p:animEffect transition="in" filter="fade">
                                      <p:cBhvr>
                                        <p:cTn id="27" dur="500"/>
                                        <p:tgtEl>
                                          <p:spTgt spid="34305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xit" presetSubtype="0" fill="hold" grpId="1" nodeType="clickEffect">
                                  <p:stCondLst>
                                    <p:cond delay="0"/>
                                  </p:stCondLst>
                                  <p:childTnLst>
                                    <p:animEffect transition="out" filter="dissolve">
                                      <p:cBhvr>
                                        <p:cTn id="31" dur="500"/>
                                        <p:tgtEl>
                                          <p:spTgt spid="343054"/>
                                        </p:tgtEl>
                                      </p:cBhvr>
                                    </p:animEffect>
                                    <p:set>
                                      <p:cBhvr>
                                        <p:cTn id="32" dur="1" fill="hold">
                                          <p:stCondLst>
                                            <p:cond delay="499"/>
                                          </p:stCondLst>
                                        </p:cTn>
                                        <p:tgtEl>
                                          <p:spTgt spid="343054"/>
                                        </p:tgtEl>
                                        <p:attrNameLst>
                                          <p:attrName>style.visibility</p:attrName>
                                        </p:attrNameLst>
                                      </p:cBhvr>
                                      <p:to>
                                        <p:strVal val="hidden"/>
                                      </p:to>
                                    </p:set>
                                  </p:childTnLst>
                                </p:cTn>
                              </p:par>
                              <p:par>
                                <p:cTn id="33" presetID="22" presetClass="entr" presetSubtype="8" fill="hold" grpId="0" nodeType="withEffect">
                                  <p:stCondLst>
                                    <p:cond delay="0"/>
                                  </p:stCondLst>
                                  <p:childTnLst>
                                    <p:set>
                                      <p:cBhvr>
                                        <p:cTn id="34" dur="1" fill="hold">
                                          <p:stCondLst>
                                            <p:cond delay="0"/>
                                          </p:stCondLst>
                                        </p:cTn>
                                        <p:tgtEl>
                                          <p:spTgt spid="343049"/>
                                        </p:tgtEl>
                                        <p:attrNameLst>
                                          <p:attrName>style.visibility</p:attrName>
                                        </p:attrNameLst>
                                      </p:cBhvr>
                                      <p:to>
                                        <p:strVal val="visible"/>
                                      </p:to>
                                    </p:set>
                                    <p:animEffect transition="in" filter="wipe(left)">
                                      <p:cBhvr>
                                        <p:cTn id="35" dur="1000"/>
                                        <p:tgtEl>
                                          <p:spTgt spid="343049"/>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343055"/>
                                        </p:tgtEl>
                                        <p:attrNameLst>
                                          <p:attrName>style.visibility</p:attrName>
                                        </p:attrNameLst>
                                      </p:cBhvr>
                                      <p:to>
                                        <p:strVal val="visible"/>
                                      </p:to>
                                    </p:set>
                                    <p:anim calcmode="lin" valueType="num">
                                      <p:cBhvr>
                                        <p:cTn id="38" dur="500" fill="hold"/>
                                        <p:tgtEl>
                                          <p:spTgt spid="343055"/>
                                        </p:tgtEl>
                                        <p:attrNameLst>
                                          <p:attrName>ppt_w</p:attrName>
                                        </p:attrNameLst>
                                      </p:cBhvr>
                                      <p:tavLst>
                                        <p:tav tm="0">
                                          <p:val>
                                            <p:fltVal val="0"/>
                                          </p:val>
                                        </p:tav>
                                        <p:tav tm="100000">
                                          <p:val>
                                            <p:strVal val="#ppt_w"/>
                                          </p:val>
                                        </p:tav>
                                      </p:tavLst>
                                    </p:anim>
                                    <p:anim calcmode="lin" valueType="num">
                                      <p:cBhvr>
                                        <p:cTn id="39" dur="500" fill="hold"/>
                                        <p:tgtEl>
                                          <p:spTgt spid="343055"/>
                                        </p:tgtEl>
                                        <p:attrNameLst>
                                          <p:attrName>ppt_h</p:attrName>
                                        </p:attrNameLst>
                                      </p:cBhvr>
                                      <p:tavLst>
                                        <p:tav tm="0">
                                          <p:val>
                                            <p:fltVal val="0"/>
                                          </p:val>
                                        </p:tav>
                                        <p:tav tm="100000">
                                          <p:val>
                                            <p:strVal val="#ppt_h"/>
                                          </p:val>
                                        </p:tav>
                                      </p:tavLst>
                                    </p:anim>
                                    <p:animEffect transition="in" filter="fade">
                                      <p:cBhvr>
                                        <p:cTn id="40" dur="500"/>
                                        <p:tgtEl>
                                          <p:spTgt spid="34305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xit" presetSubtype="0" fill="hold" grpId="1" nodeType="clickEffect">
                                  <p:stCondLst>
                                    <p:cond delay="0"/>
                                  </p:stCondLst>
                                  <p:childTnLst>
                                    <p:animEffect transition="out" filter="dissolve">
                                      <p:cBhvr>
                                        <p:cTn id="44" dur="500"/>
                                        <p:tgtEl>
                                          <p:spTgt spid="343055"/>
                                        </p:tgtEl>
                                      </p:cBhvr>
                                    </p:animEffect>
                                    <p:set>
                                      <p:cBhvr>
                                        <p:cTn id="45" dur="1" fill="hold">
                                          <p:stCondLst>
                                            <p:cond delay="499"/>
                                          </p:stCondLst>
                                        </p:cTn>
                                        <p:tgtEl>
                                          <p:spTgt spid="343055"/>
                                        </p:tgtEl>
                                        <p:attrNameLst>
                                          <p:attrName>style.visibility</p:attrName>
                                        </p:attrNameLst>
                                      </p:cBhvr>
                                      <p:to>
                                        <p:strVal val="hidden"/>
                                      </p:to>
                                    </p:set>
                                  </p:childTnLst>
                                </p:cTn>
                              </p:par>
                              <p:par>
                                <p:cTn id="46" presetID="22" presetClass="entr" presetSubtype="8" fill="hold" grpId="0" nodeType="withEffect">
                                  <p:stCondLst>
                                    <p:cond delay="0"/>
                                  </p:stCondLst>
                                  <p:childTnLst>
                                    <p:set>
                                      <p:cBhvr>
                                        <p:cTn id="47" dur="1" fill="hold">
                                          <p:stCondLst>
                                            <p:cond delay="0"/>
                                          </p:stCondLst>
                                        </p:cTn>
                                        <p:tgtEl>
                                          <p:spTgt spid="343050"/>
                                        </p:tgtEl>
                                        <p:attrNameLst>
                                          <p:attrName>style.visibility</p:attrName>
                                        </p:attrNameLst>
                                      </p:cBhvr>
                                      <p:to>
                                        <p:strVal val="visible"/>
                                      </p:to>
                                    </p:set>
                                    <p:animEffect transition="in" filter="wipe(left)">
                                      <p:cBhvr>
                                        <p:cTn id="48" dur="1000"/>
                                        <p:tgtEl>
                                          <p:spTgt spid="343050"/>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343056"/>
                                        </p:tgtEl>
                                        <p:attrNameLst>
                                          <p:attrName>style.visibility</p:attrName>
                                        </p:attrNameLst>
                                      </p:cBhvr>
                                      <p:to>
                                        <p:strVal val="visible"/>
                                      </p:to>
                                    </p:set>
                                    <p:anim calcmode="lin" valueType="num">
                                      <p:cBhvr>
                                        <p:cTn id="51" dur="500" fill="hold"/>
                                        <p:tgtEl>
                                          <p:spTgt spid="343056"/>
                                        </p:tgtEl>
                                        <p:attrNameLst>
                                          <p:attrName>ppt_w</p:attrName>
                                        </p:attrNameLst>
                                      </p:cBhvr>
                                      <p:tavLst>
                                        <p:tav tm="0">
                                          <p:val>
                                            <p:fltVal val="0"/>
                                          </p:val>
                                        </p:tav>
                                        <p:tav tm="100000">
                                          <p:val>
                                            <p:strVal val="#ppt_w"/>
                                          </p:val>
                                        </p:tav>
                                      </p:tavLst>
                                    </p:anim>
                                    <p:anim calcmode="lin" valueType="num">
                                      <p:cBhvr>
                                        <p:cTn id="52" dur="500" fill="hold"/>
                                        <p:tgtEl>
                                          <p:spTgt spid="343056"/>
                                        </p:tgtEl>
                                        <p:attrNameLst>
                                          <p:attrName>ppt_h</p:attrName>
                                        </p:attrNameLst>
                                      </p:cBhvr>
                                      <p:tavLst>
                                        <p:tav tm="0">
                                          <p:val>
                                            <p:fltVal val="0"/>
                                          </p:val>
                                        </p:tav>
                                        <p:tav tm="100000">
                                          <p:val>
                                            <p:strVal val="#ppt_h"/>
                                          </p:val>
                                        </p:tav>
                                      </p:tavLst>
                                    </p:anim>
                                    <p:animEffect transition="in" filter="fade">
                                      <p:cBhvr>
                                        <p:cTn id="53" dur="500"/>
                                        <p:tgtEl>
                                          <p:spTgt spid="34305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xit" presetSubtype="0" fill="hold" grpId="1" nodeType="clickEffect">
                                  <p:stCondLst>
                                    <p:cond delay="0"/>
                                  </p:stCondLst>
                                  <p:childTnLst>
                                    <p:animEffect transition="out" filter="dissolve">
                                      <p:cBhvr>
                                        <p:cTn id="57" dur="500"/>
                                        <p:tgtEl>
                                          <p:spTgt spid="343056"/>
                                        </p:tgtEl>
                                      </p:cBhvr>
                                    </p:animEffect>
                                    <p:set>
                                      <p:cBhvr>
                                        <p:cTn id="58" dur="1" fill="hold">
                                          <p:stCondLst>
                                            <p:cond delay="499"/>
                                          </p:stCondLst>
                                        </p:cTn>
                                        <p:tgtEl>
                                          <p:spTgt spid="343056"/>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343057"/>
                                        </p:tgtEl>
                                        <p:attrNameLst>
                                          <p:attrName>style.visibility</p:attrName>
                                        </p:attrNameLst>
                                      </p:cBhvr>
                                      <p:to>
                                        <p:strVal val="visible"/>
                                      </p:to>
                                    </p:set>
                                    <p:anim calcmode="lin" valueType="num">
                                      <p:cBhvr>
                                        <p:cTn id="63" dur="500" fill="hold"/>
                                        <p:tgtEl>
                                          <p:spTgt spid="343057"/>
                                        </p:tgtEl>
                                        <p:attrNameLst>
                                          <p:attrName>ppt_w</p:attrName>
                                        </p:attrNameLst>
                                      </p:cBhvr>
                                      <p:tavLst>
                                        <p:tav tm="0">
                                          <p:val>
                                            <p:fltVal val="0"/>
                                          </p:val>
                                        </p:tav>
                                        <p:tav tm="100000">
                                          <p:val>
                                            <p:strVal val="#ppt_w"/>
                                          </p:val>
                                        </p:tav>
                                      </p:tavLst>
                                    </p:anim>
                                    <p:anim calcmode="lin" valueType="num">
                                      <p:cBhvr>
                                        <p:cTn id="64" dur="500" fill="hold"/>
                                        <p:tgtEl>
                                          <p:spTgt spid="343057"/>
                                        </p:tgtEl>
                                        <p:attrNameLst>
                                          <p:attrName>ppt_h</p:attrName>
                                        </p:attrNameLst>
                                      </p:cBhvr>
                                      <p:tavLst>
                                        <p:tav tm="0">
                                          <p:val>
                                            <p:fltVal val="0"/>
                                          </p:val>
                                        </p:tav>
                                        <p:tav tm="100000">
                                          <p:val>
                                            <p:strVal val="#ppt_h"/>
                                          </p:val>
                                        </p:tav>
                                      </p:tavLst>
                                    </p:anim>
                                    <p:animEffect transition="in" filter="fade">
                                      <p:cBhvr>
                                        <p:cTn id="65" dur="500"/>
                                        <p:tgtEl>
                                          <p:spTgt spid="34305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xit" presetSubtype="0" fill="hold" grpId="1" nodeType="clickEffect">
                                  <p:stCondLst>
                                    <p:cond delay="0"/>
                                  </p:stCondLst>
                                  <p:childTnLst>
                                    <p:animEffect transition="out" filter="dissolve">
                                      <p:cBhvr>
                                        <p:cTn id="69" dur="500"/>
                                        <p:tgtEl>
                                          <p:spTgt spid="343057"/>
                                        </p:tgtEl>
                                      </p:cBhvr>
                                    </p:animEffect>
                                    <p:set>
                                      <p:cBhvr>
                                        <p:cTn id="70" dur="1" fill="hold">
                                          <p:stCondLst>
                                            <p:cond delay="499"/>
                                          </p:stCondLst>
                                        </p:cTn>
                                        <p:tgtEl>
                                          <p:spTgt spid="343057"/>
                                        </p:tgtEl>
                                        <p:attrNameLst>
                                          <p:attrName>style.visibility</p:attrName>
                                        </p:attrNameLst>
                                      </p:cBhvr>
                                      <p:to>
                                        <p:strVal val="hidden"/>
                                      </p:to>
                                    </p:set>
                                  </p:childTnLst>
                                </p:cTn>
                              </p:par>
                              <p:par>
                                <p:cTn id="71" presetID="22" presetClass="entr" presetSubtype="8" fill="hold" grpId="0" nodeType="withEffect">
                                  <p:stCondLst>
                                    <p:cond delay="0"/>
                                  </p:stCondLst>
                                  <p:childTnLst>
                                    <p:set>
                                      <p:cBhvr>
                                        <p:cTn id="72" dur="1" fill="hold">
                                          <p:stCondLst>
                                            <p:cond delay="0"/>
                                          </p:stCondLst>
                                        </p:cTn>
                                        <p:tgtEl>
                                          <p:spTgt spid="343052"/>
                                        </p:tgtEl>
                                        <p:attrNameLst>
                                          <p:attrName>style.visibility</p:attrName>
                                        </p:attrNameLst>
                                      </p:cBhvr>
                                      <p:to>
                                        <p:strVal val="visible"/>
                                      </p:to>
                                    </p:set>
                                    <p:animEffect transition="in" filter="wipe(left)">
                                      <p:cBhvr>
                                        <p:cTn id="73" dur="1000"/>
                                        <p:tgtEl>
                                          <p:spTgt spid="343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6" grpId="0" autoUpdateAnimBg="0"/>
      <p:bldP spid="343047" grpId="0" autoUpdateAnimBg="0"/>
      <p:bldP spid="343049" grpId="0" autoUpdateAnimBg="0"/>
      <p:bldP spid="343050" grpId="0" autoUpdateAnimBg="0"/>
      <p:bldP spid="343052" grpId="0" autoUpdateAnimBg="0"/>
      <p:bldP spid="343053" grpId="0"/>
      <p:bldP spid="343054" grpId="0" animBg="1"/>
      <p:bldP spid="343054" grpId="1" animBg="1"/>
      <p:bldP spid="343055" grpId="0" animBg="1"/>
      <p:bldP spid="343055" grpId="1" animBg="1"/>
      <p:bldP spid="343056" grpId="0" animBg="1"/>
      <p:bldP spid="343056" grpId="1" animBg="1"/>
      <p:bldP spid="343057" grpId="0" animBg="1"/>
      <p:bldP spid="34305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CC707C47-CD8C-42DB-B021-0DEEDB844A4E}"/>
              </a:ext>
            </a:extLst>
          </p:cNvPr>
          <p:cNvSpPr>
            <a:spLocks/>
          </p:cNvSpPr>
          <p:nvPr/>
        </p:nvSpPr>
        <p:spPr bwMode="auto">
          <a:xfrm flipH="1">
            <a:off x="1241631" y="1632789"/>
            <a:ext cx="129586" cy="4735663"/>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20B6568B-5E9A-4470-86CA-276A3A3ABAE2}"/>
              </a:ext>
            </a:extLst>
          </p:cNvPr>
          <p:cNvSpPr>
            <a:spLocks noChangeArrowheads="1"/>
          </p:cNvSpPr>
          <p:nvPr/>
        </p:nvSpPr>
        <p:spPr bwMode="auto">
          <a:xfrm>
            <a:off x="1502244" y="1403854"/>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881063" indent="-377825" eaLnBrk="0" hangingPunct="0">
              <a:defRPr sz="2600">
                <a:solidFill>
                  <a:schemeClr val="tx1"/>
                </a:solidFill>
                <a:latin typeface="Times" charset="0"/>
                <a:cs typeface="Arial" pitchFamily="34" charset="0"/>
              </a:defRPr>
            </a:lvl2pPr>
            <a:lvl3pPr marL="1384300" indent="-377825"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spcAft>
                <a:spcPts val="544"/>
              </a:spcAft>
              <a:buFont typeface="Wingdings" pitchFamily="2" charset="2"/>
              <a:buChar char="§"/>
              <a:defRPr/>
            </a:pPr>
            <a:r>
              <a:rPr kumimoji="1" lang="cs-CZ" altLang="cs-CZ" sz="2177" dirty="0">
                <a:solidFill>
                  <a:schemeClr val="tx2"/>
                </a:solidFill>
                <a:latin typeface="Arial" pitchFamily="34" charset="0"/>
              </a:rPr>
              <a:t>Metody analýzy </a:t>
            </a:r>
            <a:r>
              <a:rPr kumimoji="1" lang="cs-CZ" altLang="cs-CZ" sz="2177" dirty="0">
                <a:solidFill>
                  <a:srgbClr val="0000FF"/>
                </a:solidFill>
                <a:latin typeface="Arial" pitchFamily="34" charset="0"/>
              </a:rPr>
              <a:t>genové exprese</a:t>
            </a:r>
            <a:endParaRPr kumimoji="1" lang="en-US" altLang="cs-CZ" sz="2177" dirty="0">
              <a:solidFill>
                <a:srgbClr val="0000FF"/>
              </a:solidFill>
              <a:latin typeface="Arial" pitchFamily="34" charset="0"/>
            </a:endParaRPr>
          </a:p>
          <a:p>
            <a:pPr lvl="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Kvalitativní </a:t>
            </a:r>
            <a:r>
              <a:rPr kumimoji="1" lang="de-DE" altLang="cs-CZ" sz="2000" dirty="0">
                <a:latin typeface="Arial" pitchFamily="34" charset="0"/>
              </a:rPr>
              <a:t>analýza </a:t>
            </a:r>
            <a:r>
              <a:rPr kumimoji="1" lang="de-DE" altLang="cs-CZ" sz="2000" dirty="0">
                <a:solidFill>
                  <a:schemeClr val="tx2"/>
                </a:solidFill>
                <a:latin typeface="Arial" pitchFamily="34" charset="0"/>
              </a:rPr>
              <a:t>exprese genů</a:t>
            </a:r>
          </a:p>
          <a:p>
            <a:pPr lvl="2" algn="just" eaLnBrk="1" hangingPunct="1">
              <a:spcAft>
                <a:spcPts val="544"/>
              </a:spcAft>
              <a:buFont typeface="Wingdings" pitchFamily="2" charset="2"/>
              <a:buChar char="§"/>
              <a:defRPr/>
            </a:pPr>
            <a:r>
              <a:rPr kumimoji="1" lang="de-DE" altLang="cs-CZ" sz="1451" dirty="0">
                <a:latin typeface="Arial" pitchFamily="34" charset="0"/>
              </a:rPr>
              <a:t>Příprava </a:t>
            </a:r>
            <a:r>
              <a:rPr kumimoji="1" lang="de-DE" altLang="cs-CZ" sz="1451" dirty="0">
                <a:solidFill>
                  <a:srgbClr val="0000FF"/>
                </a:solidFill>
                <a:latin typeface="Arial" pitchFamily="34" charset="0"/>
              </a:rPr>
              <a:t>transkripční fůze </a:t>
            </a:r>
            <a:r>
              <a:rPr kumimoji="1" lang="de-DE" altLang="cs-CZ" sz="1451" dirty="0">
                <a:latin typeface="Arial" pitchFamily="34" charset="0"/>
              </a:rPr>
              <a:t>promotoru analyzovaného genu s reporterovým genem (gen zpravodaj)</a:t>
            </a:r>
          </a:p>
          <a:p>
            <a:pPr lvl="2" algn="just" eaLnBrk="1" hangingPunct="1">
              <a:spcAft>
                <a:spcPts val="544"/>
              </a:spcAft>
              <a:buFont typeface="Wingdings" pitchFamily="2" charset="2"/>
              <a:buChar char="§"/>
              <a:defRPr/>
            </a:pPr>
            <a:r>
              <a:rPr kumimoji="1" lang="de-DE" altLang="cs-CZ" sz="1451" dirty="0">
                <a:latin typeface="Arial" pitchFamily="34" charset="0"/>
              </a:rPr>
              <a:t>Příprava</a:t>
            </a:r>
            <a:r>
              <a:rPr kumimoji="1" lang="de-DE" altLang="cs-CZ" sz="1451" dirty="0">
                <a:solidFill>
                  <a:srgbClr val="0000FF"/>
                </a:solidFill>
                <a:latin typeface="Arial" pitchFamily="34" charset="0"/>
              </a:rPr>
              <a:t> translační fůze </a:t>
            </a:r>
            <a:r>
              <a:rPr kumimoji="1" lang="de-DE" altLang="cs-CZ" sz="1451" dirty="0">
                <a:latin typeface="Arial" pitchFamily="34" charset="0"/>
              </a:rPr>
              <a:t>kódující oblasti analyzovaného genu s reporterovým genem</a:t>
            </a:r>
            <a:endParaRPr kumimoji="1" lang="cs-CZ" altLang="cs-CZ" sz="1451" dirty="0">
              <a:latin typeface="Arial" pitchFamily="34" charset="0"/>
            </a:endParaRPr>
          </a:p>
          <a:p>
            <a:pPr lvl="2" algn="just" eaLnBrk="1" hangingPunct="1">
              <a:spcAft>
                <a:spcPts val="544"/>
              </a:spcAft>
              <a:buFont typeface="Wingdings" pitchFamily="2" charset="2"/>
              <a:buChar char="§"/>
              <a:defRPr/>
            </a:pPr>
            <a:r>
              <a:rPr kumimoji="1" lang="cs-CZ" altLang="cs-CZ" sz="1451" dirty="0">
                <a:latin typeface="Arial" pitchFamily="34" charset="0"/>
              </a:rPr>
              <a:t>Využití dostupných dat ve </a:t>
            </a:r>
            <a:r>
              <a:rPr kumimoji="1" lang="cs-CZ" altLang="cs-CZ" sz="1451" dirty="0">
                <a:solidFill>
                  <a:srgbClr val="0000FF"/>
                </a:solidFill>
                <a:latin typeface="Arial" pitchFamily="34" charset="0"/>
              </a:rPr>
              <a:t>veřejných databázích</a:t>
            </a:r>
            <a:endParaRPr kumimoji="1" lang="en-US" altLang="cs-CZ" sz="1451" dirty="0">
              <a:solidFill>
                <a:srgbClr val="0000FF"/>
              </a:solidFill>
              <a:latin typeface="Arial" pitchFamily="34" charset="0"/>
            </a:endParaRPr>
          </a:p>
          <a:p>
            <a:pPr lvl="2"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Tkáňově </a:t>
            </a:r>
            <a:r>
              <a:rPr kumimoji="1" lang="cs-CZ" altLang="cs-CZ" sz="1451" dirty="0">
                <a:latin typeface="Arial" pitchFamily="34" charset="0"/>
              </a:rPr>
              <a:t>a</a:t>
            </a:r>
            <a:r>
              <a:rPr kumimoji="1" lang="cs-CZ" altLang="cs-CZ" sz="1451" dirty="0">
                <a:solidFill>
                  <a:srgbClr val="0000FF"/>
                </a:solidFill>
                <a:latin typeface="Arial" pitchFamily="34" charset="0"/>
              </a:rPr>
              <a:t> buněčně specifická </a:t>
            </a:r>
            <a:r>
              <a:rPr kumimoji="1" lang="cs-CZ" altLang="cs-CZ" sz="1451" dirty="0">
                <a:latin typeface="Arial" pitchFamily="34" charset="0"/>
              </a:rPr>
              <a:t>analýza genové exprese </a:t>
            </a:r>
            <a:endParaRPr kumimoji="1" lang="en-US" altLang="cs-CZ" sz="1451" dirty="0">
              <a:latin typeface="Arial" pitchFamily="34" charset="0"/>
            </a:endParaRPr>
          </a:p>
          <a:p>
            <a:pPr marL="862478" lvl="1" indent="-40604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Kvantitativn</a:t>
            </a:r>
            <a:r>
              <a:rPr kumimoji="1" lang="cs-CZ" altLang="cs-CZ" sz="2000" dirty="0">
                <a:solidFill>
                  <a:srgbClr val="0000FF"/>
                </a:solidFill>
                <a:latin typeface="Arial" pitchFamily="34" charset="0"/>
              </a:rPr>
              <a:t>í </a:t>
            </a:r>
            <a:r>
              <a:rPr kumimoji="1" lang="cs-CZ" altLang="cs-CZ" sz="2000" dirty="0">
                <a:solidFill>
                  <a:schemeClr val="tx2"/>
                </a:solidFill>
                <a:latin typeface="Arial" pitchFamily="34" charset="0"/>
              </a:rPr>
              <a:t>analýza exprese</a:t>
            </a:r>
          </a:p>
          <a:p>
            <a:pPr marL="1318914" lvl="2" indent="-406041" algn="just" eaLnBrk="1" hangingPunct="1">
              <a:spcAft>
                <a:spcPts val="544"/>
              </a:spcAft>
              <a:buFont typeface="Wingdings" pitchFamily="2" charset="2"/>
              <a:buChar char="§"/>
              <a:defRPr/>
            </a:pPr>
            <a:r>
              <a:rPr kumimoji="1" lang="de-DE" altLang="cs-CZ" sz="1451" dirty="0">
                <a:solidFill>
                  <a:srgbClr val="0000FF"/>
                </a:solidFill>
                <a:latin typeface="Arial" pitchFamily="34" charset="0"/>
              </a:rPr>
              <a:t>DNA</a:t>
            </a:r>
            <a:r>
              <a:rPr kumimoji="1" lang="de-DE" altLang="cs-CZ" sz="1451" dirty="0">
                <a:latin typeface="Arial" pitchFamily="34" charset="0"/>
              </a:rPr>
              <a:t> a </a:t>
            </a:r>
            <a:r>
              <a:rPr kumimoji="1" lang="de-DE" altLang="cs-CZ" sz="1451" dirty="0">
                <a:solidFill>
                  <a:srgbClr val="0000FF"/>
                </a:solidFill>
                <a:latin typeface="Arial" pitchFamily="34" charset="0"/>
              </a:rPr>
              <a:t>proteinové čipy</a:t>
            </a:r>
            <a:endParaRPr kumimoji="1" lang="cs-CZ" altLang="cs-CZ" sz="1451" dirty="0">
              <a:solidFill>
                <a:srgbClr val="0000FF"/>
              </a:solidFill>
              <a:latin typeface="Arial" pitchFamily="34" charset="0"/>
            </a:endParaRPr>
          </a:p>
          <a:p>
            <a:pPr marL="1318914" lvl="2" indent="-406041"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Next gen </a:t>
            </a:r>
            <a:r>
              <a:rPr kumimoji="1" lang="cs-CZ" altLang="cs-CZ" sz="1451" dirty="0">
                <a:latin typeface="Arial" pitchFamily="34" charset="0"/>
              </a:rPr>
              <a:t>transkripční profilování</a:t>
            </a:r>
            <a:endParaRPr kumimoji="1" lang="de-DE" altLang="cs-CZ" sz="1451" dirty="0">
              <a:latin typeface="Arial" pitchFamily="34" charset="0"/>
            </a:endParaRPr>
          </a:p>
          <a:p>
            <a:pPr marL="456436" lvl="2" indent="0" algn="just" eaLnBrk="1" hangingPunct="1">
              <a:spcAft>
                <a:spcPts val="544"/>
              </a:spcAft>
              <a:defRPr/>
            </a:pPr>
            <a:endParaRPr kumimoji="1" lang="de-DE" altLang="cs-CZ" sz="1814" dirty="0">
              <a:solidFill>
                <a:schemeClr val="tx2"/>
              </a:solidFill>
              <a:latin typeface="Arial" pitchFamily="34" charset="0"/>
            </a:endParaRPr>
          </a:p>
          <a:p>
            <a:pPr marL="799123" lvl="2" algn="just" eaLnBrk="1" hangingPunct="1">
              <a:spcAft>
                <a:spcPts val="544"/>
              </a:spcAft>
              <a:buFont typeface="Wingdings" pitchFamily="2" charset="2"/>
              <a:buChar char="§"/>
              <a:defRPr/>
            </a:pPr>
            <a:endParaRPr kumimoji="1" lang="de-DE" altLang="cs-CZ" sz="1814" dirty="0">
              <a:solidFill>
                <a:schemeClr val="tx2"/>
              </a:solidFill>
              <a:latin typeface="Arial" pitchFamily="34" charset="0"/>
            </a:endParaRPr>
          </a:p>
          <a:p>
            <a:pPr algn="just" eaLnBrk="1" hangingPunct="1">
              <a:buFont typeface="Wingdings" pitchFamily="2" charset="2"/>
              <a:buChar char="§"/>
              <a:defRPr/>
            </a:pPr>
            <a:endParaRPr kumimoji="1" lang="en-US" altLang="cs-CZ" sz="1451" dirty="0">
              <a:solidFill>
                <a:srgbClr val="0000FF"/>
              </a:solidFill>
              <a:latin typeface="Arial" pitchFamily="34" charset="0"/>
            </a:endParaRPr>
          </a:p>
          <a:p>
            <a:pPr algn="just" eaLnBrk="1" hangingPunct="1">
              <a:buFont typeface="Wingdings" pitchFamily="2" charset="2"/>
              <a:buChar char="§"/>
              <a:defRPr/>
            </a:pPr>
            <a:endParaRPr kumimoji="1" lang="cs-CZ" altLang="cs-CZ" sz="1451" dirty="0">
              <a:solidFill>
                <a:srgbClr val="0000FF"/>
              </a:solidFill>
              <a:latin typeface="Arial" pitchFamily="34" charset="0"/>
            </a:endParaRPr>
          </a:p>
          <a:p>
            <a:pPr lvl="2" algn="just" eaLnBrk="1" hangingPunct="1">
              <a:buFont typeface="Wingdings" pitchFamily="2" charset="2"/>
              <a:buChar char="§"/>
              <a:defRPr/>
            </a:pPr>
            <a:endParaRPr kumimoji="1" lang="en-US" altLang="cs-CZ" sz="1451" dirty="0">
              <a:solidFill>
                <a:srgbClr val="0000FF"/>
              </a:solidFill>
              <a:latin typeface="Arial" pitchFamily="34" charset="0"/>
            </a:endParaRPr>
          </a:p>
          <a:p>
            <a:pPr lvl="1" algn="just" eaLnBrk="1" hangingPunct="1">
              <a:buFont typeface="Wingdings" pitchFamily="2" charset="2"/>
              <a:buChar char="§"/>
              <a:defRPr/>
            </a:pPr>
            <a:endParaRPr kumimoji="1" lang="en-US" altLang="cs-CZ" sz="1633" dirty="0">
              <a:solidFill>
                <a:schemeClr val="tx2"/>
              </a:solidFill>
              <a:latin typeface="Arial" pitchFamily="34" charset="0"/>
            </a:endParaRPr>
          </a:p>
        </p:txBody>
      </p:sp>
      <p:sp>
        <p:nvSpPr>
          <p:cNvPr id="16" name="Rectangle 2">
            <a:extLst>
              <a:ext uri="{FF2B5EF4-FFF2-40B4-BE49-F238E27FC236}">
                <a16:creationId xmlns:a16="http://schemas.microsoft.com/office/drawing/2014/main" id="{923F3F33-FCDF-4618-B8E6-72B3405FE301}"/>
              </a:ext>
            </a:extLst>
          </p:cNvPr>
          <p:cNvSpPr txBox="1">
            <a:spLocks noChangeArrowheads="1"/>
          </p:cNvSpPr>
          <p:nvPr/>
        </p:nvSpPr>
        <p:spPr>
          <a:xfrm>
            <a:off x="1523841" y="33118"/>
            <a:ext cx="7010624" cy="1527679"/>
          </a:xfrm>
          <a:prstGeom prst="rect">
            <a:avLst/>
          </a:prstGeom>
        </p:spPr>
        <p:txBody>
          <a:bodyPr anchor="ctr"/>
          <a:lstStyle/>
          <a:p>
            <a:pPr>
              <a:defRPr/>
            </a:pPr>
            <a:r>
              <a:rPr lang="cs-CZ" sz="4807" kern="0" dirty="0">
                <a:solidFill>
                  <a:srgbClr val="0000FF"/>
                </a:solidFill>
                <a:latin typeface="+mj-lt"/>
                <a:ea typeface="+mj-ea"/>
                <a:cs typeface="+mj-cs"/>
              </a:rPr>
              <a:t>Osnova</a:t>
            </a:r>
            <a:endParaRPr lang="en-US" sz="4807" kern="0" dirty="0">
              <a:solidFill>
                <a:srgbClr val="0000FF"/>
              </a:solidFill>
              <a:latin typeface="+mj-lt"/>
              <a:ea typeface="+mj-ea"/>
              <a:cs typeface="+mj-cs"/>
            </a:endParaRPr>
          </a:p>
        </p:txBody>
      </p:sp>
      <p:sp>
        <p:nvSpPr>
          <p:cNvPr id="5" name="Rectangle 5">
            <a:extLst>
              <a:ext uri="{FF2B5EF4-FFF2-40B4-BE49-F238E27FC236}">
                <a16:creationId xmlns:a16="http://schemas.microsoft.com/office/drawing/2014/main" id="{E8105FD3-FD08-4B68-A6D0-A8E348FE5C69}"/>
              </a:ext>
            </a:extLst>
          </p:cNvPr>
          <p:cNvSpPr>
            <a:spLocks noChangeArrowheads="1"/>
          </p:cNvSpPr>
          <p:nvPr/>
        </p:nvSpPr>
        <p:spPr bwMode="auto">
          <a:xfrm>
            <a:off x="1525281" y="1470087"/>
            <a:ext cx="7357628" cy="2938731"/>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cs-CZ" altLang="cs-CZ" sz="1633" b="1"/>
          </a:p>
        </p:txBody>
      </p:sp>
    </p:spTree>
    <p:extLst>
      <p:ext uri="{BB962C8B-B14F-4D97-AF65-F5344CB8AC3E}">
        <p14:creationId xmlns:p14="http://schemas.microsoft.com/office/powerpoint/2010/main" val="2339843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8" end="8"/>
                                            </p:txEl>
                                          </p:spTgt>
                                        </p:tgtEl>
                                        <p:attrNameLst>
                                          <p:attrName>style.visibility</p:attrName>
                                        </p:attrNameLst>
                                      </p:cBhvr>
                                      <p:to>
                                        <p:strVal val="visible"/>
                                      </p:to>
                                    </p:set>
                                    <p:animEffect transition="in" filter="wipe(left)">
                                      <p:cBhvr>
                                        <p:cTn id="7" dur="500"/>
                                        <p:tgtEl>
                                          <p:spTgt spid="1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C9C913-E4D9-4A53-959E-160E903023CF}"/>
              </a:ext>
            </a:extLst>
          </p:cNvPr>
          <p:cNvGrpSpPr>
            <a:grpSpLocks/>
          </p:cNvGrpSpPr>
          <p:nvPr/>
        </p:nvGrpSpPr>
        <p:grpSpPr bwMode="auto">
          <a:xfrm>
            <a:off x="1695184" y="2122338"/>
            <a:ext cx="2812024" cy="1190755"/>
            <a:chOff x="1695450" y="2238375"/>
            <a:chExt cx="4521200" cy="1990725"/>
          </a:xfrm>
        </p:grpSpPr>
        <p:pic>
          <p:nvPicPr>
            <p:cNvPr id="66591" name="Picture 2">
              <a:extLst>
                <a:ext uri="{FF2B5EF4-FFF2-40B4-BE49-F238E27FC236}">
                  <a16:creationId xmlns:a16="http://schemas.microsoft.com/office/drawing/2014/main" id="{9F25F10D-BA4A-4954-9BEB-2CA0436018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3550" y="2560638"/>
              <a:ext cx="4483100" cy="166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92" name="TextBox 19">
              <a:extLst>
                <a:ext uri="{FF2B5EF4-FFF2-40B4-BE49-F238E27FC236}">
                  <a16:creationId xmlns:a16="http://schemas.microsoft.com/office/drawing/2014/main" id="{B78E0CCF-CEF2-4929-82DA-231B164D2C67}"/>
                </a:ext>
              </a:extLst>
            </p:cNvPr>
            <p:cNvSpPr txBox="1">
              <a:spLocks noChangeArrowheads="1"/>
            </p:cNvSpPr>
            <p:nvPr/>
          </p:nvSpPr>
          <p:spPr bwMode="auto">
            <a:xfrm>
              <a:off x="1695450" y="2238375"/>
              <a:ext cx="644848" cy="43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088" b="1">
                  <a:solidFill>
                    <a:srgbClr val="336666"/>
                  </a:solidFill>
                  <a:latin typeface="Arial" panose="020B0604020202020204" pitchFamily="34" charset="0"/>
                </a:rPr>
                <a:t>WT</a:t>
              </a:r>
              <a:endParaRPr lang="cs-CZ" altLang="cs-CZ" sz="1088" b="1">
                <a:solidFill>
                  <a:srgbClr val="336666"/>
                </a:solidFill>
                <a:latin typeface="Arial" panose="020B0604020202020204" pitchFamily="34" charset="0"/>
              </a:endParaRPr>
            </a:p>
          </p:txBody>
        </p:sp>
        <p:sp>
          <p:nvSpPr>
            <p:cNvPr id="66593" name="TextBox 49">
              <a:extLst>
                <a:ext uri="{FF2B5EF4-FFF2-40B4-BE49-F238E27FC236}">
                  <a16:creationId xmlns:a16="http://schemas.microsoft.com/office/drawing/2014/main" id="{83FA7F66-4C4F-40F9-A0BD-9C832DC8E091}"/>
                </a:ext>
              </a:extLst>
            </p:cNvPr>
            <p:cNvSpPr txBox="1">
              <a:spLocks noChangeArrowheads="1"/>
            </p:cNvSpPr>
            <p:nvPr/>
          </p:nvSpPr>
          <p:spPr bwMode="auto">
            <a:xfrm>
              <a:off x="3881438" y="2238375"/>
              <a:ext cx="2121653" cy="43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088" b="1" i="1">
                  <a:solidFill>
                    <a:srgbClr val="336666"/>
                  </a:solidFill>
                  <a:latin typeface="Arial" panose="020B0604020202020204" pitchFamily="34" charset="0"/>
                </a:rPr>
                <a:t>hormonal mutant</a:t>
              </a:r>
              <a:endParaRPr lang="cs-CZ" altLang="cs-CZ" sz="1088" b="1" i="1">
                <a:solidFill>
                  <a:srgbClr val="336666"/>
                </a:solidFill>
                <a:latin typeface="Arial" panose="020B0604020202020204" pitchFamily="34" charset="0"/>
              </a:endParaRPr>
            </a:p>
          </p:txBody>
        </p:sp>
      </p:grpSp>
      <p:sp>
        <p:nvSpPr>
          <p:cNvPr id="66564" name="Rectangle 15">
            <a:extLst>
              <a:ext uri="{FF2B5EF4-FFF2-40B4-BE49-F238E27FC236}">
                <a16:creationId xmlns:a16="http://schemas.microsoft.com/office/drawing/2014/main" id="{62C33923-BA00-4F20-9883-7A7796CACD4B}"/>
              </a:ext>
            </a:extLst>
          </p:cNvPr>
          <p:cNvSpPr>
            <a:spLocks noChangeArrowheads="1"/>
          </p:cNvSpPr>
          <p:nvPr/>
        </p:nvSpPr>
        <p:spPr bwMode="auto">
          <a:xfrm>
            <a:off x="1523841" y="190060"/>
            <a:ext cx="7010624" cy="152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9" rIns="91416" bIns="45709"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cs-CZ" altLang="cs-CZ" sz="3991">
                <a:solidFill>
                  <a:srgbClr val="0000FF"/>
                </a:solidFill>
                <a:latin typeface="Arial" panose="020B0604020202020204" pitchFamily="34" charset="0"/>
              </a:rPr>
              <a:t>Next Gen Transcriptional Profiling</a:t>
            </a:r>
          </a:p>
        </p:txBody>
      </p:sp>
      <p:sp>
        <p:nvSpPr>
          <p:cNvPr id="6" name="Freeform 9">
            <a:extLst>
              <a:ext uri="{FF2B5EF4-FFF2-40B4-BE49-F238E27FC236}">
                <a16:creationId xmlns:a16="http://schemas.microsoft.com/office/drawing/2014/main" id="{873A4785-2A44-47A7-8578-7BBCAC0C1721}"/>
              </a:ext>
            </a:extLst>
          </p:cNvPr>
          <p:cNvSpPr>
            <a:spLocks/>
          </p:cNvSpPr>
          <p:nvPr/>
        </p:nvSpPr>
        <p:spPr bwMode="auto">
          <a:xfrm>
            <a:off x="1368337" y="1674545"/>
            <a:ext cx="70553" cy="399558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endParaRPr lang="cs-CZ"/>
          </a:p>
        </p:txBody>
      </p:sp>
      <p:sp>
        <p:nvSpPr>
          <p:cNvPr id="9" name="Rectangle 10">
            <a:extLst>
              <a:ext uri="{FF2B5EF4-FFF2-40B4-BE49-F238E27FC236}">
                <a16:creationId xmlns:a16="http://schemas.microsoft.com/office/drawing/2014/main" id="{09022DC6-E177-4858-8FA5-7A2648073AF2}"/>
              </a:ext>
            </a:extLst>
          </p:cNvPr>
          <p:cNvSpPr>
            <a:spLocks noChangeArrowheads="1"/>
          </p:cNvSpPr>
          <p:nvPr/>
        </p:nvSpPr>
        <p:spPr bwMode="auto">
          <a:xfrm>
            <a:off x="1523841" y="1638548"/>
            <a:ext cx="7086936"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lvl1pPr marL="377825" indent="-377825">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3366FF"/>
              </a:buClr>
              <a:buSzPct val="100000"/>
              <a:buFont typeface="Arial" panose="020B0604020202020204" pitchFamily="34" charset="0"/>
              <a:buChar char="□"/>
            </a:pPr>
            <a:r>
              <a:rPr kumimoji="1" lang="en-US" altLang="cs-CZ" sz="1814" b="1" i="1">
                <a:solidFill>
                  <a:srgbClr val="0000FF"/>
                </a:solidFill>
                <a:latin typeface="Arial" panose="020B0604020202020204" pitchFamily="34" charset="0"/>
              </a:rPr>
              <a:t>Transcriptional profiling </a:t>
            </a:r>
            <a:r>
              <a:rPr kumimoji="1" lang="en-US" altLang="cs-CZ" sz="1814">
                <a:solidFill>
                  <a:srgbClr val="336666"/>
                </a:solidFill>
                <a:latin typeface="Arial" panose="020B0604020202020204" pitchFamily="34" charset="0"/>
              </a:rPr>
              <a:t>via </a:t>
            </a:r>
            <a:r>
              <a:rPr kumimoji="1" lang="en-US" altLang="cs-CZ" sz="1814" b="1" i="1">
                <a:solidFill>
                  <a:srgbClr val="0000FF"/>
                </a:solidFill>
                <a:latin typeface="Arial" panose="020B0604020202020204" pitchFamily="34" charset="0"/>
              </a:rPr>
              <a:t>RNA sequencing</a:t>
            </a:r>
          </a:p>
        </p:txBody>
      </p:sp>
      <p:sp>
        <p:nvSpPr>
          <p:cNvPr id="3" name="Down Arrow 2">
            <a:extLst>
              <a:ext uri="{FF2B5EF4-FFF2-40B4-BE49-F238E27FC236}">
                <a16:creationId xmlns:a16="http://schemas.microsoft.com/office/drawing/2014/main" id="{02D33C06-4495-4908-A5F8-5F4A8A08E36F}"/>
              </a:ext>
            </a:extLst>
          </p:cNvPr>
          <p:cNvSpPr>
            <a:spLocks noChangeArrowheads="1"/>
          </p:cNvSpPr>
          <p:nvPr/>
        </p:nvSpPr>
        <p:spPr bwMode="auto">
          <a:xfrm>
            <a:off x="2089702" y="3363487"/>
            <a:ext cx="262052" cy="391639"/>
          </a:xfrm>
          <a:prstGeom prst="downArrow">
            <a:avLst>
              <a:gd name="adj1" fmla="val 50000"/>
              <a:gd name="adj2" fmla="val 49817"/>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4" name="TextBox 3">
            <a:extLst>
              <a:ext uri="{FF2B5EF4-FFF2-40B4-BE49-F238E27FC236}">
                <a16:creationId xmlns:a16="http://schemas.microsoft.com/office/drawing/2014/main" id="{7284A11D-B7E5-4413-8F7D-EB9794405B8D}"/>
              </a:ext>
            </a:extLst>
          </p:cNvPr>
          <p:cNvSpPr txBox="1">
            <a:spLocks noChangeArrowheads="1"/>
          </p:cNvSpPr>
          <p:nvPr/>
        </p:nvSpPr>
        <p:spPr bwMode="auto">
          <a:xfrm>
            <a:off x="1960115" y="4008540"/>
            <a:ext cx="800219"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a:latin typeface="Arial" panose="020B0604020202020204" pitchFamily="34" charset="0"/>
              </a:rPr>
              <a:t>mRNA</a:t>
            </a:r>
            <a:endParaRPr lang="cs-CZ" altLang="cs-CZ" sz="1633">
              <a:latin typeface="Arial" panose="020B0604020202020204" pitchFamily="34" charset="0"/>
            </a:endParaRPr>
          </a:p>
        </p:txBody>
      </p:sp>
      <p:sp>
        <p:nvSpPr>
          <p:cNvPr id="36" name="TextBox 35">
            <a:extLst>
              <a:ext uri="{FF2B5EF4-FFF2-40B4-BE49-F238E27FC236}">
                <a16:creationId xmlns:a16="http://schemas.microsoft.com/office/drawing/2014/main" id="{3999D8FB-F742-475C-AAC6-8E900EF4FAB5}"/>
              </a:ext>
            </a:extLst>
          </p:cNvPr>
          <p:cNvSpPr txBox="1">
            <a:spLocks noChangeArrowheads="1"/>
          </p:cNvSpPr>
          <p:nvPr/>
        </p:nvSpPr>
        <p:spPr bwMode="auto">
          <a:xfrm>
            <a:off x="1193533" y="5978252"/>
            <a:ext cx="3743332" cy="59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en-US" altLang="cs-CZ" sz="1633">
                <a:latin typeface="Arial" panose="020B0604020202020204" pitchFamily="34" charset="0"/>
              </a:rPr>
              <a:t>Sequencing by Illumina and </a:t>
            </a:r>
          </a:p>
          <a:p>
            <a:pPr algn="ctr" eaLnBrk="1" hangingPunct="1"/>
            <a:r>
              <a:rPr lang="en-US" altLang="cs-CZ" sz="1633" b="1">
                <a:solidFill>
                  <a:srgbClr val="0000FF"/>
                </a:solidFill>
                <a:latin typeface="Arial" panose="020B0604020202020204" pitchFamily="34" charset="0"/>
              </a:rPr>
              <a:t>number of transcripts </a:t>
            </a:r>
            <a:r>
              <a:rPr lang="en-US" altLang="cs-CZ" sz="1633">
                <a:latin typeface="Arial" panose="020B0604020202020204" pitchFamily="34" charset="0"/>
              </a:rPr>
              <a:t>determination </a:t>
            </a:r>
            <a:endParaRPr lang="cs-CZ" altLang="cs-CZ" sz="1633">
              <a:latin typeface="Arial" panose="020B0604020202020204" pitchFamily="34" charset="0"/>
            </a:endParaRPr>
          </a:p>
        </p:txBody>
      </p:sp>
      <p:pic>
        <p:nvPicPr>
          <p:cNvPr id="69636" name="Picture 4" descr="http://www.illumina.com/Images/products/HiSeq2000_Workflow.jpg">
            <a:extLst>
              <a:ext uri="{FF2B5EF4-FFF2-40B4-BE49-F238E27FC236}">
                <a16:creationId xmlns:a16="http://schemas.microsoft.com/office/drawing/2014/main" id="{F83CE488-0C92-4ED0-924A-CDB6E99E9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7208" y="4368502"/>
            <a:ext cx="4535524" cy="157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Down Arrow 40">
            <a:extLst>
              <a:ext uri="{FF2B5EF4-FFF2-40B4-BE49-F238E27FC236}">
                <a16:creationId xmlns:a16="http://schemas.microsoft.com/office/drawing/2014/main" id="{1CD63EC7-CF6B-4460-AE81-A4D49105FF2B}"/>
              </a:ext>
            </a:extLst>
          </p:cNvPr>
          <p:cNvSpPr>
            <a:spLocks noChangeArrowheads="1"/>
          </p:cNvSpPr>
          <p:nvPr/>
        </p:nvSpPr>
        <p:spPr bwMode="auto">
          <a:xfrm>
            <a:off x="2213529" y="3487314"/>
            <a:ext cx="260612" cy="391639"/>
          </a:xfrm>
          <a:prstGeom prst="downArrow">
            <a:avLst>
              <a:gd name="adj1" fmla="val 50000"/>
              <a:gd name="adj2" fmla="val 50092"/>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42" name="Down Arrow 41">
            <a:extLst>
              <a:ext uri="{FF2B5EF4-FFF2-40B4-BE49-F238E27FC236}">
                <a16:creationId xmlns:a16="http://schemas.microsoft.com/office/drawing/2014/main" id="{D24EE3D9-02C3-4F7F-9463-15DAAAD918B4}"/>
              </a:ext>
            </a:extLst>
          </p:cNvPr>
          <p:cNvSpPr>
            <a:spLocks noChangeArrowheads="1"/>
          </p:cNvSpPr>
          <p:nvPr/>
        </p:nvSpPr>
        <p:spPr bwMode="auto">
          <a:xfrm>
            <a:off x="2351755" y="3625540"/>
            <a:ext cx="260612" cy="391639"/>
          </a:xfrm>
          <a:prstGeom prst="downArrow">
            <a:avLst>
              <a:gd name="adj1" fmla="val 50000"/>
              <a:gd name="adj2" fmla="val 50092"/>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43" name="Down Arrow 42">
            <a:extLst>
              <a:ext uri="{FF2B5EF4-FFF2-40B4-BE49-F238E27FC236}">
                <a16:creationId xmlns:a16="http://schemas.microsoft.com/office/drawing/2014/main" id="{3EA76B35-E534-4E08-AC47-5432F23EE2D0}"/>
              </a:ext>
            </a:extLst>
          </p:cNvPr>
          <p:cNvSpPr>
            <a:spLocks noChangeArrowheads="1"/>
          </p:cNvSpPr>
          <p:nvPr/>
        </p:nvSpPr>
        <p:spPr bwMode="auto">
          <a:xfrm>
            <a:off x="3592904" y="3387966"/>
            <a:ext cx="260612" cy="393078"/>
          </a:xfrm>
          <a:prstGeom prst="downArrow">
            <a:avLst>
              <a:gd name="adj1" fmla="val 50000"/>
              <a:gd name="adj2" fmla="val 50276"/>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44" name="TextBox 43">
            <a:extLst>
              <a:ext uri="{FF2B5EF4-FFF2-40B4-BE49-F238E27FC236}">
                <a16:creationId xmlns:a16="http://schemas.microsoft.com/office/drawing/2014/main" id="{693EFF35-A0B4-43CF-BC22-8BA7D2752261}"/>
              </a:ext>
            </a:extLst>
          </p:cNvPr>
          <p:cNvSpPr txBox="1">
            <a:spLocks noChangeArrowheads="1"/>
          </p:cNvSpPr>
          <p:nvPr/>
        </p:nvSpPr>
        <p:spPr bwMode="auto">
          <a:xfrm>
            <a:off x="3461877" y="4033017"/>
            <a:ext cx="800219"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a:latin typeface="Arial" panose="020B0604020202020204" pitchFamily="34" charset="0"/>
              </a:rPr>
              <a:t>mRNA</a:t>
            </a:r>
            <a:endParaRPr lang="cs-CZ" altLang="cs-CZ" sz="1633">
              <a:latin typeface="Arial" panose="020B0604020202020204" pitchFamily="34" charset="0"/>
            </a:endParaRPr>
          </a:p>
        </p:txBody>
      </p:sp>
      <p:sp>
        <p:nvSpPr>
          <p:cNvPr id="45" name="Down Arrow 44">
            <a:extLst>
              <a:ext uri="{FF2B5EF4-FFF2-40B4-BE49-F238E27FC236}">
                <a16:creationId xmlns:a16="http://schemas.microsoft.com/office/drawing/2014/main" id="{77747F5F-4FB8-4C19-83B5-83295AD7DE38}"/>
              </a:ext>
            </a:extLst>
          </p:cNvPr>
          <p:cNvSpPr>
            <a:spLocks noChangeArrowheads="1"/>
          </p:cNvSpPr>
          <p:nvPr/>
        </p:nvSpPr>
        <p:spPr bwMode="auto">
          <a:xfrm>
            <a:off x="3715290" y="3511792"/>
            <a:ext cx="260613" cy="391639"/>
          </a:xfrm>
          <a:prstGeom prst="downArrow">
            <a:avLst>
              <a:gd name="adj1" fmla="val 50000"/>
              <a:gd name="adj2" fmla="val 50092"/>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46" name="Down Arrow 45">
            <a:extLst>
              <a:ext uri="{FF2B5EF4-FFF2-40B4-BE49-F238E27FC236}">
                <a16:creationId xmlns:a16="http://schemas.microsoft.com/office/drawing/2014/main" id="{F1A60A80-A003-4999-9AB9-6DC85BA028F3}"/>
              </a:ext>
            </a:extLst>
          </p:cNvPr>
          <p:cNvSpPr>
            <a:spLocks noChangeArrowheads="1"/>
          </p:cNvSpPr>
          <p:nvPr/>
        </p:nvSpPr>
        <p:spPr bwMode="auto">
          <a:xfrm>
            <a:off x="3853516" y="3650017"/>
            <a:ext cx="260613" cy="391639"/>
          </a:xfrm>
          <a:prstGeom prst="downArrow">
            <a:avLst>
              <a:gd name="adj1" fmla="val 50000"/>
              <a:gd name="adj2" fmla="val 50092"/>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47" name="Down Arrow 46">
            <a:extLst>
              <a:ext uri="{FF2B5EF4-FFF2-40B4-BE49-F238E27FC236}">
                <a16:creationId xmlns:a16="http://schemas.microsoft.com/office/drawing/2014/main" id="{0290731C-7819-4F86-BE5D-B10AFEE8D547}"/>
              </a:ext>
            </a:extLst>
          </p:cNvPr>
          <p:cNvSpPr>
            <a:spLocks noChangeArrowheads="1"/>
          </p:cNvSpPr>
          <p:nvPr/>
        </p:nvSpPr>
        <p:spPr bwMode="auto">
          <a:xfrm>
            <a:off x="2155935" y="4368502"/>
            <a:ext cx="260612" cy="391639"/>
          </a:xfrm>
          <a:prstGeom prst="downArrow">
            <a:avLst>
              <a:gd name="adj1" fmla="val 50000"/>
              <a:gd name="adj2" fmla="val 50092"/>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48" name="TextBox 47">
            <a:extLst>
              <a:ext uri="{FF2B5EF4-FFF2-40B4-BE49-F238E27FC236}">
                <a16:creationId xmlns:a16="http://schemas.microsoft.com/office/drawing/2014/main" id="{9D201E8D-51CA-4519-90F3-A3457602796D}"/>
              </a:ext>
            </a:extLst>
          </p:cNvPr>
          <p:cNvSpPr txBox="1">
            <a:spLocks noChangeArrowheads="1"/>
          </p:cNvSpPr>
          <p:nvPr/>
        </p:nvSpPr>
        <p:spPr bwMode="auto">
          <a:xfrm>
            <a:off x="2024908" y="5013554"/>
            <a:ext cx="729687"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a:latin typeface="Arial" panose="020B0604020202020204" pitchFamily="34" charset="0"/>
              </a:rPr>
              <a:t>cDNA</a:t>
            </a:r>
            <a:endParaRPr lang="cs-CZ" altLang="cs-CZ" sz="1633">
              <a:latin typeface="Arial" panose="020B0604020202020204" pitchFamily="34" charset="0"/>
            </a:endParaRPr>
          </a:p>
        </p:txBody>
      </p:sp>
      <p:sp>
        <p:nvSpPr>
          <p:cNvPr id="49" name="Down Arrow 48">
            <a:extLst>
              <a:ext uri="{FF2B5EF4-FFF2-40B4-BE49-F238E27FC236}">
                <a16:creationId xmlns:a16="http://schemas.microsoft.com/office/drawing/2014/main" id="{9B92F9D3-7D11-4E71-BA2D-5865E2DE5109}"/>
              </a:ext>
            </a:extLst>
          </p:cNvPr>
          <p:cNvSpPr>
            <a:spLocks noChangeArrowheads="1"/>
          </p:cNvSpPr>
          <p:nvPr/>
        </p:nvSpPr>
        <p:spPr bwMode="auto">
          <a:xfrm>
            <a:off x="2278321" y="4492329"/>
            <a:ext cx="260613" cy="391639"/>
          </a:xfrm>
          <a:prstGeom prst="downArrow">
            <a:avLst>
              <a:gd name="adj1" fmla="val 50000"/>
              <a:gd name="adj2" fmla="val 50092"/>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50" name="Down Arrow 49">
            <a:extLst>
              <a:ext uri="{FF2B5EF4-FFF2-40B4-BE49-F238E27FC236}">
                <a16:creationId xmlns:a16="http://schemas.microsoft.com/office/drawing/2014/main" id="{5C1B3C8C-A742-4FF6-8FB8-322E9FA9BF0B}"/>
              </a:ext>
            </a:extLst>
          </p:cNvPr>
          <p:cNvSpPr>
            <a:spLocks noChangeArrowheads="1"/>
          </p:cNvSpPr>
          <p:nvPr/>
        </p:nvSpPr>
        <p:spPr bwMode="auto">
          <a:xfrm>
            <a:off x="2416547" y="4630554"/>
            <a:ext cx="260613" cy="391639"/>
          </a:xfrm>
          <a:prstGeom prst="downArrow">
            <a:avLst>
              <a:gd name="adj1" fmla="val 50000"/>
              <a:gd name="adj2" fmla="val 50092"/>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51" name="Down Arrow 50">
            <a:extLst>
              <a:ext uri="{FF2B5EF4-FFF2-40B4-BE49-F238E27FC236}">
                <a16:creationId xmlns:a16="http://schemas.microsoft.com/office/drawing/2014/main" id="{4883524F-3EFA-4039-8E73-9C29240D1BEE}"/>
              </a:ext>
            </a:extLst>
          </p:cNvPr>
          <p:cNvSpPr>
            <a:spLocks noChangeArrowheads="1"/>
          </p:cNvSpPr>
          <p:nvPr/>
        </p:nvSpPr>
        <p:spPr bwMode="auto">
          <a:xfrm>
            <a:off x="3607303" y="4368502"/>
            <a:ext cx="260612" cy="391639"/>
          </a:xfrm>
          <a:prstGeom prst="downArrow">
            <a:avLst>
              <a:gd name="adj1" fmla="val 50000"/>
              <a:gd name="adj2" fmla="val 50092"/>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52" name="TextBox 51">
            <a:extLst>
              <a:ext uri="{FF2B5EF4-FFF2-40B4-BE49-F238E27FC236}">
                <a16:creationId xmlns:a16="http://schemas.microsoft.com/office/drawing/2014/main" id="{33586B16-C69F-45DA-AC79-5326EFE6D840}"/>
              </a:ext>
            </a:extLst>
          </p:cNvPr>
          <p:cNvSpPr txBox="1">
            <a:spLocks noChangeArrowheads="1"/>
          </p:cNvSpPr>
          <p:nvPr/>
        </p:nvSpPr>
        <p:spPr bwMode="auto">
          <a:xfrm>
            <a:off x="3476276" y="5013554"/>
            <a:ext cx="729687"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US" altLang="cs-CZ" sz="1633">
                <a:latin typeface="Arial" panose="020B0604020202020204" pitchFamily="34" charset="0"/>
              </a:rPr>
              <a:t>cDNA</a:t>
            </a:r>
            <a:endParaRPr lang="cs-CZ" altLang="cs-CZ" sz="1633">
              <a:latin typeface="Arial" panose="020B0604020202020204" pitchFamily="34" charset="0"/>
            </a:endParaRPr>
          </a:p>
        </p:txBody>
      </p:sp>
      <p:sp>
        <p:nvSpPr>
          <p:cNvPr id="53" name="Down Arrow 52">
            <a:extLst>
              <a:ext uri="{FF2B5EF4-FFF2-40B4-BE49-F238E27FC236}">
                <a16:creationId xmlns:a16="http://schemas.microsoft.com/office/drawing/2014/main" id="{E187FA7B-AE35-4076-A9A4-41093EF8317A}"/>
              </a:ext>
            </a:extLst>
          </p:cNvPr>
          <p:cNvSpPr>
            <a:spLocks noChangeArrowheads="1"/>
          </p:cNvSpPr>
          <p:nvPr/>
        </p:nvSpPr>
        <p:spPr bwMode="auto">
          <a:xfrm>
            <a:off x="3729690" y="4492329"/>
            <a:ext cx="262052" cy="391639"/>
          </a:xfrm>
          <a:prstGeom prst="downArrow">
            <a:avLst>
              <a:gd name="adj1" fmla="val 50000"/>
              <a:gd name="adj2" fmla="val 49817"/>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54" name="Down Arrow 53">
            <a:extLst>
              <a:ext uri="{FF2B5EF4-FFF2-40B4-BE49-F238E27FC236}">
                <a16:creationId xmlns:a16="http://schemas.microsoft.com/office/drawing/2014/main" id="{69CAE2C7-F559-49B0-8346-899DC2677390}"/>
              </a:ext>
            </a:extLst>
          </p:cNvPr>
          <p:cNvSpPr>
            <a:spLocks noChangeArrowheads="1"/>
          </p:cNvSpPr>
          <p:nvPr/>
        </p:nvSpPr>
        <p:spPr bwMode="auto">
          <a:xfrm>
            <a:off x="3867915" y="4630554"/>
            <a:ext cx="262052" cy="391639"/>
          </a:xfrm>
          <a:prstGeom prst="downArrow">
            <a:avLst>
              <a:gd name="adj1" fmla="val 50000"/>
              <a:gd name="adj2" fmla="val 49817"/>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55" name="Down Arrow 54">
            <a:extLst>
              <a:ext uri="{FF2B5EF4-FFF2-40B4-BE49-F238E27FC236}">
                <a16:creationId xmlns:a16="http://schemas.microsoft.com/office/drawing/2014/main" id="{D8A3FDAA-A096-42D9-B152-84204850CB6A}"/>
              </a:ext>
            </a:extLst>
          </p:cNvPr>
          <p:cNvSpPr>
            <a:spLocks noChangeArrowheads="1"/>
          </p:cNvSpPr>
          <p:nvPr/>
        </p:nvSpPr>
        <p:spPr bwMode="auto">
          <a:xfrm>
            <a:off x="2147296" y="5351919"/>
            <a:ext cx="262052" cy="391639"/>
          </a:xfrm>
          <a:prstGeom prst="downArrow">
            <a:avLst>
              <a:gd name="adj1" fmla="val 50000"/>
              <a:gd name="adj2" fmla="val 49817"/>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56" name="Down Arrow 55">
            <a:extLst>
              <a:ext uri="{FF2B5EF4-FFF2-40B4-BE49-F238E27FC236}">
                <a16:creationId xmlns:a16="http://schemas.microsoft.com/office/drawing/2014/main" id="{3724D939-6F13-4A34-B486-278D9F6437F2}"/>
              </a:ext>
            </a:extLst>
          </p:cNvPr>
          <p:cNvSpPr>
            <a:spLocks noChangeArrowheads="1"/>
          </p:cNvSpPr>
          <p:nvPr/>
        </p:nvSpPr>
        <p:spPr bwMode="auto">
          <a:xfrm>
            <a:off x="2271123" y="5474306"/>
            <a:ext cx="260612" cy="393079"/>
          </a:xfrm>
          <a:prstGeom prst="downArrow">
            <a:avLst>
              <a:gd name="adj1" fmla="val 50000"/>
              <a:gd name="adj2" fmla="val 50276"/>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57" name="Down Arrow 56">
            <a:extLst>
              <a:ext uri="{FF2B5EF4-FFF2-40B4-BE49-F238E27FC236}">
                <a16:creationId xmlns:a16="http://schemas.microsoft.com/office/drawing/2014/main" id="{0D907CDA-290D-4855-935C-9AA9601CAAA4}"/>
              </a:ext>
            </a:extLst>
          </p:cNvPr>
          <p:cNvSpPr>
            <a:spLocks noChangeArrowheads="1"/>
          </p:cNvSpPr>
          <p:nvPr/>
        </p:nvSpPr>
        <p:spPr bwMode="auto">
          <a:xfrm>
            <a:off x="2409349" y="5612531"/>
            <a:ext cx="260612" cy="393079"/>
          </a:xfrm>
          <a:prstGeom prst="downArrow">
            <a:avLst>
              <a:gd name="adj1" fmla="val 50000"/>
              <a:gd name="adj2" fmla="val 50276"/>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58" name="Down Arrow 57">
            <a:extLst>
              <a:ext uri="{FF2B5EF4-FFF2-40B4-BE49-F238E27FC236}">
                <a16:creationId xmlns:a16="http://schemas.microsoft.com/office/drawing/2014/main" id="{386DED6A-8836-43E0-9AC8-0A661886B2C6}"/>
              </a:ext>
            </a:extLst>
          </p:cNvPr>
          <p:cNvSpPr>
            <a:spLocks noChangeArrowheads="1"/>
          </p:cNvSpPr>
          <p:nvPr/>
        </p:nvSpPr>
        <p:spPr bwMode="auto">
          <a:xfrm>
            <a:off x="3624581" y="5387915"/>
            <a:ext cx="260612" cy="391639"/>
          </a:xfrm>
          <a:prstGeom prst="downArrow">
            <a:avLst>
              <a:gd name="adj1" fmla="val 50000"/>
              <a:gd name="adj2" fmla="val 50092"/>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59" name="Down Arrow 58">
            <a:extLst>
              <a:ext uri="{FF2B5EF4-FFF2-40B4-BE49-F238E27FC236}">
                <a16:creationId xmlns:a16="http://schemas.microsoft.com/office/drawing/2014/main" id="{B779A51D-9DF4-413B-90FE-0BF637273F0A}"/>
              </a:ext>
            </a:extLst>
          </p:cNvPr>
          <p:cNvSpPr>
            <a:spLocks noChangeArrowheads="1"/>
          </p:cNvSpPr>
          <p:nvPr/>
        </p:nvSpPr>
        <p:spPr bwMode="auto">
          <a:xfrm>
            <a:off x="3746968" y="5511742"/>
            <a:ext cx="262052" cy="391639"/>
          </a:xfrm>
          <a:prstGeom prst="downArrow">
            <a:avLst>
              <a:gd name="adj1" fmla="val 50000"/>
              <a:gd name="adj2" fmla="val 49817"/>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
        <p:nvSpPr>
          <p:cNvPr id="60" name="Down Arrow 59">
            <a:extLst>
              <a:ext uri="{FF2B5EF4-FFF2-40B4-BE49-F238E27FC236}">
                <a16:creationId xmlns:a16="http://schemas.microsoft.com/office/drawing/2014/main" id="{AF51B27C-2BDB-450E-A069-734216EA240E}"/>
              </a:ext>
            </a:extLst>
          </p:cNvPr>
          <p:cNvSpPr>
            <a:spLocks noChangeArrowheads="1"/>
          </p:cNvSpPr>
          <p:nvPr/>
        </p:nvSpPr>
        <p:spPr bwMode="auto">
          <a:xfrm>
            <a:off x="3885193" y="5649967"/>
            <a:ext cx="262052" cy="391639"/>
          </a:xfrm>
          <a:prstGeom prst="downArrow">
            <a:avLst>
              <a:gd name="adj1" fmla="val 50000"/>
              <a:gd name="adj2" fmla="val 49817"/>
            </a:avLst>
          </a:prstGeom>
          <a:solidFill>
            <a:schemeClr val="accent1"/>
          </a:solidFill>
          <a:ln w="9525" algn="ctr">
            <a:solidFill>
              <a:schemeClr val="tx1"/>
            </a:solidFill>
            <a:round/>
            <a:headEnd/>
            <a:tailEnd/>
          </a:ln>
        </p:spPr>
        <p:txBody>
          <a:bodyPr wrap="none"/>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1633" b="1">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up)">
                                      <p:cBhvr>
                                        <p:cTn id="23" dur="500"/>
                                        <p:tgtEl>
                                          <p:spTgt spid="4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up)">
                                      <p:cBhvr>
                                        <p:cTn id="26" dur="500"/>
                                        <p:tgtEl>
                                          <p:spTgt spid="4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up)">
                                      <p:cBhvr>
                                        <p:cTn id="32" dur="500"/>
                                        <p:tgtEl>
                                          <p:spTgt spid="43"/>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wipe(up)">
                                      <p:cBhvr>
                                        <p:cTn id="35" dur="500"/>
                                        <p:tgtEl>
                                          <p:spTgt spid="4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up)">
                                      <p:cBhvr>
                                        <p:cTn id="38" dur="500"/>
                                        <p:tgtEl>
                                          <p:spTgt spid="4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up)">
                                      <p:cBhvr>
                                        <p:cTn id="46" dur="500"/>
                                        <p:tgtEl>
                                          <p:spTgt spid="47"/>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wipe(up)">
                                      <p:cBhvr>
                                        <p:cTn id="49" dur="500"/>
                                        <p:tgtEl>
                                          <p:spTgt spid="49"/>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up)">
                                      <p:cBhvr>
                                        <p:cTn id="52" dur="500"/>
                                        <p:tgtEl>
                                          <p:spTgt spid="5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500"/>
                                        <p:tgtEl>
                                          <p:spTgt spid="48"/>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up)">
                                      <p:cBhvr>
                                        <p:cTn id="58" dur="500"/>
                                        <p:tgtEl>
                                          <p:spTgt spid="51"/>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wipe(up)">
                                      <p:cBhvr>
                                        <p:cTn id="61" dur="500"/>
                                        <p:tgtEl>
                                          <p:spTgt spid="53"/>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wipe(up)">
                                      <p:cBhvr>
                                        <p:cTn id="64" dur="500"/>
                                        <p:tgtEl>
                                          <p:spTgt spid="5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up)">
                                      <p:cBhvr>
                                        <p:cTn id="72" dur="500"/>
                                        <p:tgtEl>
                                          <p:spTgt spid="55"/>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wipe(up)">
                                      <p:cBhvr>
                                        <p:cTn id="75" dur="500"/>
                                        <p:tgtEl>
                                          <p:spTgt spid="56"/>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wipe(up)">
                                      <p:cBhvr>
                                        <p:cTn id="78" dur="500"/>
                                        <p:tgtEl>
                                          <p:spTgt spid="57"/>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animEffect transition="in" filter="wipe(up)">
                                      <p:cBhvr>
                                        <p:cTn id="81" dur="500"/>
                                        <p:tgtEl>
                                          <p:spTgt spid="58"/>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wipe(up)">
                                      <p:cBhvr>
                                        <p:cTn id="84" dur="500"/>
                                        <p:tgtEl>
                                          <p:spTgt spid="59"/>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60"/>
                                        </p:tgtEl>
                                        <p:attrNameLst>
                                          <p:attrName>style.visibility</p:attrName>
                                        </p:attrNameLst>
                                      </p:cBhvr>
                                      <p:to>
                                        <p:strVal val="visible"/>
                                      </p:to>
                                    </p:set>
                                    <p:animEffect transition="in" filter="wipe(up)">
                                      <p:cBhvr>
                                        <p:cTn id="87" dur="500"/>
                                        <p:tgtEl>
                                          <p:spTgt spid="6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500"/>
                                        <p:tgtEl>
                                          <p:spTgt spid="36"/>
                                        </p:tgtEl>
                                      </p:cBhvr>
                                    </p:animEffect>
                                  </p:childTnLst>
                                </p:cTn>
                              </p:par>
                              <p:par>
                                <p:cTn id="91" presetID="10" presetClass="entr" presetSubtype="0" fill="hold" nodeType="withEffect">
                                  <p:stCondLst>
                                    <p:cond delay="0"/>
                                  </p:stCondLst>
                                  <p:childTnLst>
                                    <p:set>
                                      <p:cBhvr>
                                        <p:cTn id="92" dur="1" fill="hold">
                                          <p:stCondLst>
                                            <p:cond delay="0"/>
                                          </p:stCondLst>
                                        </p:cTn>
                                        <p:tgtEl>
                                          <p:spTgt spid="69636"/>
                                        </p:tgtEl>
                                        <p:attrNameLst>
                                          <p:attrName>style.visibility</p:attrName>
                                        </p:attrNameLst>
                                      </p:cBhvr>
                                      <p:to>
                                        <p:strVal val="visible"/>
                                      </p:to>
                                    </p:set>
                                    <p:animEffect transition="in" filter="fade">
                                      <p:cBhvr>
                                        <p:cTn id="93"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3" grpId="0" animBg="1"/>
      <p:bldP spid="4" grpId="0"/>
      <p:bldP spid="36" grpId="0"/>
      <p:bldP spid="41" grpId="0" animBg="1"/>
      <p:bldP spid="42" grpId="0" animBg="1"/>
      <p:bldP spid="43" grpId="0" animBg="1"/>
      <p:bldP spid="44" grpId="0"/>
      <p:bldP spid="45" grpId="0" animBg="1"/>
      <p:bldP spid="46" grpId="0" animBg="1"/>
      <p:bldP spid="47" grpId="0" animBg="1"/>
      <p:bldP spid="48" grpId="0"/>
      <p:bldP spid="49" grpId="0" animBg="1"/>
      <p:bldP spid="50" grpId="0" animBg="1"/>
      <p:bldP spid="51" grpId="0" animBg="1"/>
      <p:bldP spid="52" grpId="0"/>
      <p:bldP spid="53" grpId="0" animBg="1"/>
      <p:bldP spid="54" grpId="0" animBg="1"/>
      <p:bldP spid="55" grpId="0" animBg="1"/>
      <p:bldP spid="56" grpId="0" animBg="1"/>
      <p:bldP spid="57" grpId="0" animBg="1"/>
      <p:bldP spid="58" grpId="0" animBg="1"/>
      <p:bldP spid="59" grpId="0" animBg="1"/>
      <p:bldP spid="6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itle 1">
            <a:extLst>
              <a:ext uri="{FF2B5EF4-FFF2-40B4-BE49-F238E27FC236}">
                <a16:creationId xmlns:a16="http://schemas.microsoft.com/office/drawing/2014/main" id="{BCF0237E-CB85-482F-A441-0CB643005982}"/>
              </a:ext>
            </a:extLst>
          </p:cNvPr>
          <p:cNvSpPr txBox="1">
            <a:spLocks/>
          </p:cNvSpPr>
          <p:nvPr/>
        </p:nvSpPr>
        <p:spPr bwMode="auto">
          <a:xfrm>
            <a:off x="1425931" y="190060"/>
            <a:ext cx="7521770" cy="152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05" tIns="41452" rIns="82905" bIns="41452"/>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r>
              <a:rPr lang="cs-CZ" altLang="cs-CZ" sz="3809">
                <a:solidFill>
                  <a:srgbClr val="0000FF"/>
                </a:solidFill>
                <a:latin typeface="Arial" panose="020B0604020202020204" pitchFamily="34" charset="0"/>
              </a:rPr>
              <a:t>Results of </a:t>
            </a:r>
            <a:r>
              <a:rPr lang="en-US" altLang="cs-CZ" sz="3809">
                <a:solidFill>
                  <a:srgbClr val="0000FF"/>
                </a:solidFill>
                <a:latin typeface="Arial" panose="020B0604020202020204" pitchFamily="34" charset="0"/>
              </a:rPr>
              <a:t>–omics Studies vs Biologically Relevant Conclusions </a:t>
            </a:r>
          </a:p>
        </p:txBody>
      </p:sp>
      <p:sp>
        <p:nvSpPr>
          <p:cNvPr id="6" name="Rectangle 10">
            <a:extLst>
              <a:ext uri="{FF2B5EF4-FFF2-40B4-BE49-F238E27FC236}">
                <a16:creationId xmlns:a16="http://schemas.microsoft.com/office/drawing/2014/main" id="{C4FF2153-D08C-4064-92C3-23F9071450F1}"/>
              </a:ext>
            </a:extLst>
          </p:cNvPr>
          <p:cNvSpPr>
            <a:spLocks noChangeArrowheads="1"/>
          </p:cNvSpPr>
          <p:nvPr/>
        </p:nvSpPr>
        <p:spPr bwMode="auto">
          <a:xfrm>
            <a:off x="1523841" y="1765255"/>
            <a:ext cx="7086936" cy="74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17" tIns="46010" rIns="92017" bIns="46010"/>
          <a:lstStyle>
            <a:lvl1pPr marL="376238" indent="-376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rgbClr val="3366FF"/>
              </a:buClr>
              <a:buSzPct val="100000"/>
              <a:buFont typeface="Arial" panose="020B0604020202020204" pitchFamily="34" charset="0"/>
              <a:buChar char="□"/>
            </a:pPr>
            <a:r>
              <a:rPr kumimoji="1" lang="en-US" altLang="cs-CZ" sz="1814">
                <a:solidFill>
                  <a:schemeClr val="tx2"/>
                </a:solidFill>
                <a:latin typeface="Arial" panose="020B0604020202020204" pitchFamily="34" charset="0"/>
              </a:rPr>
              <a:t>Transcriptional profiling yielded more then </a:t>
            </a:r>
            <a:r>
              <a:rPr kumimoji="1" lang="en-US" altLang="cs-CZ" sz="1814" b="1">
                <a:solidFill>
                  <a:srgbClr val="0000FF"/>
                </a:solidFill>
                <a:latin typeface="Arial" panose="020B0604020202020204" pitchFamily="34" charset="0"/>
              </a:rPr>
              <a:t>7K differentially regulated genes</a:t>
            </a:r>
            <a:r>
              <a:rPr kumimoji="1" lang="en-US" altLang="cs-CZ" sz="1814">
                <a:solidFill>
                  <a:schemeClr val="tx2"/>
                </a:solidFill>
                <a:latin typeface="Arial" panose="020B0604020202020204" pitchFamily="34" charset="0"/>
              </a:rPr>
              <a:t>…</a:t>
            </a:r>
            <a:r>
              <a:rPr kumimoji="1" lang="en-US" altLang="cs-CZ" sz="1814">
                <a:solidFill>
                  <a:srgbClr val="336666"/>
                </a:solidFill>
                <a:latin typeface="Arial" panose="020B0604020202020204" pitchFamily="34" charset="0"/>
              </a:rPr>
              <a:t> </a:t>
            </a:r>
            <a:endParaRPr kumimoji="1" lang="en-US" altLang="cs-CZ" sz="1814" b="1" i="1">
              <a:solidFill>
                <a:srgbClr val="3333FF"/>
              </a:solidFill>
              <a:latin typeface="Arial" panose="020B0604020202020204" pitchFamily="34" charset="0"/>
            </a:endParaRPr>
          </a:p>
          <a:p>
            <a:pPr algn="just" eaLnBrk="1" hangingPunct="1">
              <a:buClr>
                <a:srgbClr val="3366FF"/>
              </a:buClr>
              <a:buSzPct val="60000"/>
            </a:pPr>
            <a:endParaRPr kumimoji="1" lang="en-US" altLang="cs-CZ" sz="1814">
              <a:solidFill>
                <a:srgbClr val="336666"/>
              </a:solidFill>
              <a:latin typeface="Arial" panose="020B0604020202020204" pitchFamily="34" charset="0"/>
            </a:endParaRPr>
          </a:p>
        </p:txBody>
      </p:sp>
      <p:sp>
        <p:nvSpPr>
          <p:cNvPr id="7" name="Freeform 9">
            <a:extLst>
              <a:ext uri="{FF2B5EF4-FFF2-40B4-BE49-F238E27FC236}">
                <a16:creationId xmlns:a16="http://schemas.microsoft.com/office/drawing/2014/main" id="{9436B870-4B54-4C5C-BA60-2FBEACD2B8A7}"/>
              </a:ext>
            </a:extLst>
          </p:cNvPr>
          <p:cNvSpPr>
            <a:spLocks/>
          </p:cNvSpPr>
          <p:nvPr/>
        </p:nvSpPr>
        <p:spPr bwMode="auto">
          <a:xfrm>
            <a:off x="1368337" y="1674545"/>
            <a:ext cx="41756" cy="4171242"/>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383" tIns="45692" rIns="91383" bIns="45692"/>
          <a:lstStyle/>
          <a:p>
            <a:endParaRPr lang="cs-CZ"/>
          </a:p>
        </p:txBody>
      </p:sp>
      <p:graphicFrame>
        <p:nvGraphicFramePr>
          <p:cNvPr id="9" name="Table 8">
            <a:extLst>
              <a:ext uri="{FF2B5EF4-FFF2-40B4-BE49-F238E27FC236}">
                <a16:creationId xmlns:a16="http://schemas.microsoft.com/office/drawing/2014/main" id="{71784B64-59D8-4F7D-954C-67ED025A3761}"/>
              </a:ext>
            </a:extLst>
          </p:cNvPr>
          <p:cNvGraphicFramePr>
            <a:graphicFrameLocks noGrp="1"/>
          </p:cNvGraphicFramePr>
          <p:nvPr/>
        </p:nvGraphicFramePr>
        <p:xfrm>
          <a:off x="523146" y="2783228"/>
          <a:ext cx="8424554" cy="3091690"/>
        </p:xfrm>
        <a:graphic>
          <a:graphicData uri="http://schemas.openxmlformats.org/drawingml/2006/table">
            <a:tbl>
              <a:tblPr>
                <a:tableStyleId>{5C22544A-7EE6-4342-B048-85BDC9FD1C3A}</a:tableStyleId>
              </a:tblPr>
              <a:tblGrid>
                <a:gridCol w="3026219">
                  <a:extLst>
                    <a:ext uri="{9D8B030D-6E8A-4147-A177-3AD203B41FA5}">
                      <a16:colId xmlns:a16="http://schemas.microsoft.com/office/drawing/2014/main" val="20000"/>
                    </a:ext>
                  </a:extLst>
                </a:gridCol>
                <a:gridCol w="797929">
                  <a:extLst>
                    <a:ext uri="{9D8B030D-6E8A-4147-A177-3AD203B41FA5}">
                      <a16:colId xmlns:a16="http://schemas.microsoft.com/office/drawing/2014/main" val="20001"/>
                    </a:ext>
                  </a:extLst>
                </a:gridCol>
                <a:gridCol w="394039">
                  <a:extLst>
                    <a:ext uri="{9D8B030D-6E8A-4147-A177-3AD203B41FA5}">
                      <a16:colId xmlns:a16="http://schemas.microsoft.com/office/drawing/2014/main" val="20002"/>
                    </a:ext>
                  </a:extLst>
                </a:gridCol>
                <a:gridCol w="394039">
                  <a:extLst>
                    <a:ext uri="{9D8B030D-6E8A-4147-A177-3AD203B41FA5}">
                      <a16:colId xmlns:a16="http://schemas.microsoft.com/office/drawing/2014/main" val="20003"/>
                    </a:ext>
                  </a:extLst>
                </a:gridCol>
                <a:gridCol w="275827">
                  <a:extLst>
                    <a:ext uri="{9D8B030D-6E8A-4147-A177-3AD203B41FA5}">
                      <a16:colId xmlns:a16="http://schemas.microsoft.com/office/drawing/2014/main" val="20004"/>
                    </a:ext>
                  </a:extLst>
                </a:gridCol>
                <a:gridCol w="472847">
                  <a:extLst>
                    <a:ext uri="{9D8B030D-6E8A-4147-A177-3AD203B41FA5}">
                      <a16:colId xmlns:a16="http://schemas.microsoft.com/office/drawing/2014/main" val="20005"/>
                    </a:ext>
                  </a:extLst>
                </a:gridCol>
                <a:gridCol w="472847">
                  <a:extLst>
                    <a:ext uri="{9D8B030D-6E8A-4147-A177-3AD203B41FA5}">
                      <a16:colId xmlns:a16="http://schemas.microsoft.com/office/drawing/2014/main" val="20006"/>
                    </a:ext>
                  </a:extLst>
                </a:gridCol>
                <a:gridCol w="785870">
                  <a:extLst>
                    <a:ext uri="{9D8B030D-6E8A-4147-A177-3AD203B41FA5}">
                      <a16:colId xmlns:a16="http://schemas.microsoft.com/office/drawing/2014/main" val="20007"/>
                    </a:ext>
                  </a:extLst>
                </a:gridCol>
                <a:gridCol w="431712">
                  <a:extLst>
                    <a:ext uri="{9D8B030D-6E8A-4147-A177-3AD203B41FA5}">
                      <a16:colId xmlns:a16="http://schemas.microsoft.com/office/drawing/2014/main" val="20008"/>
                    </a:ext>
                  </a:extLst>
                </a:gridCol>
                <a:gridCol w="472847">
                  <a:extLst>
                    <a:ext uri="{9D8B030D-6E8A-4147-A177-3AD203B41FA5}">
                      <a16:colId xmlns:a16="http://schemas.microsoft.com/office/drawing/2014/main" val="20009"/>
                    </a:ext>
                  </a:extLst>
                </a:gridCol>
                <a:gridCol w="443231">
                  <a:extLst>
                    <a:ext uri="{9D8B030D-6E8A-4147-A177-3AD203B41FA5}">
                      <a16:colId xmlns:a16="http://schemas.microsoft.com/office/drawing/2014/main" val="20010"/>
                    </a:ext>
                  </a:extLst>
                </a:gridCol>
                <a:gridCol w="457147">
                  <a:extLst>
                    <a:ext uri="{9D8B030D-6E8A-4147-A177-3AD203B41FA5}">
                      <a16:colId xmlns:a16="http://schemas.microsoft.com/office/drawing/2014/main" val="20011"/>
                    </a:ext>
                  </a:extLst>
                </a:gridCol>
              </a:tblGrid>
              <a:tr h="102520">
                <a:tc>
                  <a:txBody>
                    <a:bodyPr/>
                    <a:lstStyle/>
                    <a:p>
                      <a:pPr algn="l" fontAlgn="b"/>
                      <a:r>
                        <a:rPr lang="cs-CZ" sz="600" b="1" u="none" strike="noStrike" dirty="0">
                          <a:solidFill>
                            <a:schemeClr val="tx2"/>
                          </a:solidFill>
                          <a:effectLst/>
                        </a:rPr>
                        <a:t>gene</a:t>
                      </a:r>
                      <a:endParaRPr lang="cs-CZ" sz="600" b="1" i="0" u="none" strike="noStrike" dirty="0">
                        <a:solidFill>
                          <a:schemeClr val="tx2"/>
                        </a:solidFill>
                        <a:effectLst/>
                        <a:latin typeface="Arial"/>
                      </a:endParaRPr>
                    </a:p>
                  </a:txBody>
                  <a:tcPr marL="5778" marR="5778" marT="5762" marB="0" anchor="b"/>
                </a:tc>
                <a:tc>
                  <a:txBody>
                    <a:bodyPr/>
                    <a:lstStyle/>
                    <a:p>
                      <a:pPr algn="l" fontAlgn="b"/>
                      <a:r>
                        <a:rPr lang="cs-CZ" sz="600" b="1" u="none" strike="noStrike" dirty="0">
                          <a:solidFill>
                            <a:schemeClr val="tx2"/>
                          </a:solidFill>
                          <a:effectLst/>
                        </a:rPr>
                        <a:t>locus</a:t>
                      </a:r>
                      <a:endParaRPr lang="cs-CZ" sz="600" b="1" i="0" u="none" strike="noStrike" dirty="0">
                        <a:solidFill>
                          <a:schemeClr val="tx2"/>
                        </a:solidFill>
                        <a:effectLst/>
                        <a:latin typeface="Arial"/>
                      </a:endParaRPr>
                    </a:p>
                  </a:txBody>
                  <a:tcPr marL="5778" marR="5778" marT="5762" marB="0" anchor="b"/>
                </a:tc>
                <a:tc>
                  <a:txBody>
                    <a:bodyPr/>
                    <a:lstStyle/>
                    <a:p>
                      <a:pPr algn="l" fontAlgn="b"/>
                      <a:r>
                        <a:rPr lang="cs-CZ" sz="600" b="1" u="none" strike="noStrike" dirty="0">
                          <a:solidFill>
                            <a:schemeClr val="tx2"/>
                          </a:solidFill>
                          <a:effectLst/>
                        </a:rPr>
                        <a:t>sample_1</a:t>
                      </a:r>
                      <a:endParaRPr lang="cs-CZ" sz="600" b="1" i="0" u="none" strike="noStrike" dirty="0">
                        <a:solidFill>
                          <a:schemeClr val="tx2"/>
                        </a:solidFill>
                        <a:effectLst/>
                        <a:latin typeface="Arial"/>
                      </a:endParaRPr>
                    </a:p>
                  </a:txBody>
                  <a:tcPr marL="5778" marR="5778" marT="5762" marB="0" anchor="b"/>
                </a:tc>
                <a:tc>
                  <a:txBody>
                    <a:bodyPr/>
                    <a:lstStyle/>
                    <a:p>
                      <a:pPr algn="l" fontAlgn="b"/>
                      <a:r>
                        <a:rPr lang="cs-CZ" sz="600" b="1" u="none" strike="noStrike" dirty="0">
                          <a:solidFill>
                            <a:schemeClr val="tx2"/>
                          </a:solidFill>
                          <a:effectLst/>
                        </a:rPr>
                        <a:t>sample_2</a:t>
                      </a:r>
                      <a:endParaRPr lang="cs-CZ" sz="600" b="1" i="0" u="none" strike="noStrike" dirty="0">
                        <a:solidFill>
                          <a:schemeClr val="tx2"/>
                        </a:solidFill>
                        <a:effectLst/>
                        <a:latin typeface="Arial"/>
                      </a:endParaRPr>
                    </a:p>
                  </a:txBody>
                  <a:tcPr marL="5778" marR="5778" marT="5762" marB="0" anchor="b"/>
                </a:tc>
                <a:tc>
                  <a:txBody>
                    <a:bodyPr/>
                    <a:lstStyle/>
                    <a:p>
                      <a:pPr algn="l" fontAlgn="b"/>
                      <a:r>
                        <a:rPr lang="cs-CZ" sz="600" b="1" u="none" strike="noStrike" dirty="0">
                          <a:solidFill>
                            <a:schemeClr val="tx2"/>
                          </a:solidFill>
                          <a:effectLst/>
                        </a:rPr>
                        <a:t>status</a:t>
                      </a:r>
                      <a:endParaRPr lang="cs-CZ" sz="600" b="1" i="0" u="none" strike="noStrike" dirty="0">
                        <a:solidFill>
                          <a:schemeClr val="tx2"/>
                        </a:solidFill>
                        <a:effectLst/>
                        <a:latin typeface="Arial"/>
                      </a:endParaRPr>
                    </a:p>
                  </a:txBody>
                  <a:tcPr marL="5778" marR="5778" marT="5762" marB="0" anchor="b"/>
                </a:tc>
                <a:tc>
                  <a:txBody>
                    <a:bodyPr/>
                    <a:lstStyle/>
                    <a:p>
                      <a:pPr algn="l" fontAlgn="b"/>
                      <a:r>
                        <a:rPr lang="cs-CZ" sz="600" b="1" u="none" strike="noStrike" dirty="0">
                          <a:solidFill>
                            <a:schemeClr val="tx2"/>
                          </a:solidFill>
                          <a:effectLst/>
                        </a:rPr>
                        <a:t>value_1</a:t>
                      </a:r>
                      <a:endParaRPr lang="cs-CZ" sz="600" b="1" i="0" u="none" strike="noStrike" dirty="0">
                        <a:solidFill>
                          <a:schemeClr val="tx2"/>
                        </a:solidFill>
                        <a:effectLst/>
                        <a:latin typeface="Arial"/>
                      </a:endParaRPr>
                    </a:p>
                  </a:txBody>
                  <a:tcPr marL="5778" marR="5778" marT="5762" marB="0" anchor="b"/>
                </a:tc>
                <a:tc>
                  <a:txBody>
                    <a:bodyPr/>
                    <a:lstStyle/>
                    <a:p>
                      <a:pPr algn="l" fontAlgn="b"/>
                      <a:r>
                        <a:rPr lang="cs-CZ" sz="600" b="1" u="none" strike="noStrike" dirty="0">
                          <a:solidFill>
                            <a:schemeClr val="tx2"/>
                          </a:solidFill>
                          <a:effectLst/>
                        </a:rPr>
                        <a:t>value_2</a:t>
                      </a:r>
                      <a:endParaRPr lang="cs-CZ" sz="600" b="1" i="0" u="none" strike="noStrike" dirty="0">
                        <a:solidFill>
                          <a:schemeClr val="tx2"/>
                        </a:solidFill>
                        <a:effectLst/>
                        <a:latin typeface="Arial"/>
                      </a:endParaRPr>
                    </a:p>
                  </a:txBody>
                  <a:tcPr marL="5778" marR="5778" marT="5762" marB="0" anchor="b"/>
                </a:tc>
                <a:tc>
                  <a:txBody>
                    <a:bodyPr/>
                    <a:lstStyle/>
                    <a:p>
                      <a:pPr algn="l" fontAlgn="b"/>
                      <a:r>
                        <a:rPr lang="cs-CZ" sz="600" b="1" u="none" strike="noStrike" dirty="0">
                          <a:solidFill>
                            <a:schemeClr val="tx2"/>
                          </a:solidFill>
                          <a:effectLst/>
                        </a:rPr>
                        <a:t>log2(fold_change)</a:t>
                      </a:r>
                      <a:endParaRPr lang="cs-CZ" sz="600" b="1" i="0" u="none" strike="noStrike" dirty="0">
                        <a:solidFill>
                          <a:schemeClr val="tx2"/>
                        </a:solidFill>
                        <a:effectLst/>
                        <a:latin typeface="Arial"/>
                      </a:endParaRPr>
                    </a:p>
                  </a:txBody>
                  <a:tcPr marL="5778" marR="5778" marT="5762" marB="0" anchor="b"/>
                </a:tc>
                <a:tc>
                  <a:txBody>
                    <a:bodyPr/>
                    <a:lstStyle/>
                    <a:p>
                      <a:pPr algn="l" fontAlgn="b"/>
                      <a:r>
                        <a:rPr lang="cs-CZ" sz="600" b="1" u="none" strike="noStrike" dirty="0">
                          <a:solidFill>
                            <a:schemeClr val="tx2"/>
                          </a:solidFill>
                          <a:effectLst/>
                        </a:rPr>
                        <a:t>test_stat</a:t>
                      </a:r>
                      <a:endParaRPr lang="cs-CZ" sz="600" b="1" i="0" u="none" strike="noStrike" dirty="0">
                        <a:solidFill>
                          <a:schemeClr val="tx2"/>
                        </a:solidFill>
                        <a:effectLst/>
                        <a:latin typeface="Arial"/>
                      </a:endParaRPr>
                    </a:p>
                  </a:txBody>
                  <a:tcPr marL="5778" marR="5778" marT="5762" marB="0" anchor="b"/>
                </a:tc>
                <a:tc>
                  <a:txBody>
                    <a:bodyPr/>
                    <a:lstStyle/>
                    <a:p>
                      <a:pPr algn="l" fontAlgn="b"/>
                      <a:r>
                        <a:rPr lang="cs-CZ" sz="600" b="1" u="none" strike="noStrike" dirty="0">
                          <a:solidFill>
                            <a:schemeClr val="tx2"/>
                          </a:solidFill>
                          <a:effectLst/>
                        </a:rPr>
                        <a:t>p_value</a:t>
                      </a:r>
                      <a:endParaRPr lang="cs-CZ" sz="600" b="1" i="0" u="none" strike="noStrike" dirty="0">
                        <a:solidFill>
                          <a:schemeClr val="tx2"/>
                        </a:solidFill>
                        <a:effectLst/>
                        <a:latin typeface="Arial"/>
                      </a:endParaRPr>
                    </a:p>
                  </a:txBody>
                  <a:tcPr marL="5778" marR="5778" marT="5762" marB="0" anchor="b"/>
                </a:tc>
                <a:tc>
                  <a:txBody>
                    <a:bodyPr/>
                    <a:lstStyle/>
                    <a:p>
                      <a:pPr algn="l" fontAlgn="b"/>
                      <a:r>
                        <a:rPr lang="cs-CZ" sz="600" b="1" u="none" strike="noStrike" dirty="0">
                          <a:solidFill>
                            <a:schemeClr val="tx2"/>
                          </a:solidFill>
                          <a:effectLst/>
                        </a:rPr>
                        <a:t>q_value</a:t>
                      </a:r>
                      <a:endParaRPr lang="cs-CZ" sz="600" b="1" i="0" u="none" strike="noStrike" dirty="0">
                        <a:solidFill>
                          <a:schemeClr val="tx2"/>
                        </a:solidFill>
                        <a:effectLst/>
                        <a:latin typeface="Arial"/>
                      </a:endParaRPr>
                    </a:p>
                  </a:txBody>
                  <a:tcPr marL="5778" marR="5778" marT="5762" marB="0" anchor="b"/>
                </a:tc>
                <a:tc>
                  <a:txBody>
                    <a:bodyPr/>
                    <a:lstStyle/>
                    <a:p>
                      <a:pPr algn="l" fontAlgn="b"/>
                      <a:r>
                        <a:rPr lang="cs-CZ" sz="600" b="1" u="none" strike="noStrike" dirty="0">
                          <a:solidFill>
                            <a:schemeClr val="tx2"/>
                          </a:solidFill>
                          <a:effectLst/>
                        </a:rPr>
                        <a:t>significant</a:t>
                      </a:r>
                      <a:endParaRPr lang="cs-CZ" sz="600" b="1" i="0" u="none" strike="noStrike" dirty="0">
                        <a:solidFill>
                          <a:schemeClr val="tx2"/>
                        </a:solidFill>
                        <a:effectLst/>
                        <a:latin typeface="Arial"/>
                      </a:endParaRPr>
                    </a:p>
                  </a:txBody>
                  <a:tcPr marL="5778" marR="5778" marT="5762" marB="0" anchor="b"/>
                </a:tc>
                <a:extLst>
                  <a:ext uri="{0D108BD9-81ED-4DB2-BD59-A6C34878D82A}">
                    <a16:rowId xmlns:a16="http://schemas.microsoft.com/office/drawing/2014/main" val="10000"/>
                  </a:ext>
                </a:extLst>
              </a:tr>
              <a:tr h="199278">
                <a:tc>
                  <a:txBody>
                    <a:bodyPr/>
                    <a:lstStyle/>
                    <a:p>
                      <a:pPr algn="l" fontAlgn="b"/>
                      <a:r>
                        <a:rPr lang="cs-CZ" sz="600" u="none" strike="noStrike">
                          <a:solidFill>
                            <a:schemeClr val="tx2"/>
                          </a:solidFill>
                          <a:effectLst/>
                        </a:rPr>
                        <a:t>AT1G07795</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1:2414285-2414967</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dirty="0">
                          <a:solidFill>
                            <a:schemeClr val="tx2"/>
                          </a:solidFill>
                          <a:effectLst/>
                        </a:rPr>
                        <a:t>0</a:t>
                      </a:r>
                      <a:endParaRPr lang="cs-CZ" sz="600" b="0" i="0" u="none" strike="noStrike" dirty="0">
                        <a:solidFill>
                          <a:schemeClr val="tx2"/>
                        </a:solidFill>
                        <a:effectLst/>
                        <a:latin typeface="Arial"/>
                      </a:endParaRPr>
                    </a:p>
                  </a:txBody>
                  <a:tcPr marL="5778" marR="5778" marT="5762" marB="0" anchor="b"/>
                </a:tc>
                <a:tc>
                  <a:txBody>
                    <a:bodyPr/>
                    <a:lstStyle/>
                    <a:p>
                      <a:pPr algn="r" fontAlgn="b"/>
                      <a:r>
                        <a:rPr lang="cs-CZ" sz="600" u="none" strike="noStrike" dirty="0">
                          <a:solidFill>
                            <a:schemeClr val="tx2"/>
                          </a:solidFill>
                          <a:effectLst/>
                        </a:rPr>
                        <a:t>1,1804</a:t>
                      </a:r>
                      <a:endParaRPr lang="cs-CZ" sz="600" b="0" i="0" u="none" strike="noStrike" dirty="0">
                        <a:solidFill>
                          <a:schemeClr val="tx2"/>
                        </a:solidFill>
                        <a:effectLst/>
                        <a:latin typeface="Arial"/>
                      </a:endParaRPr>
                    </a:p>
                  </a:txBody>
                  <a:tcPr marL="5778" marR="5778" marT="5762" marB="0" anchor="b"/>
                </a:tc>
                <a:tc>
                  <a:txBody>
                    <a:bodyPr/>
                    <a:lstStyle/>
                    <a:p>
                      <a:pPr algn="l" fontAlgn="b"/>
                      <a:r>
                        <a:rPr lang="cs-CZ" sz="600" u="none" strike="noStrike" dirty="0">
                          <a:solidFill>
                            <a:schemeClr val="tx2"/>
                          </a:solidFill>
                          <a:effectLst/>
                        </a:rPr>
                        <a:t>1.79769e+308</a:t>
                      </a:r>
                      <a:endParaRPr lang="cs-CZ" sz="600" b="0" i="0" u="none" strike="noStrike" dirty="0">
                        <a:solidFill>
                          <a:schemeClr val="tx2"/>
                        </a:solidFill>
                        <a:effectLst/>
                        <a:latin typeface="Arial"/>
                      </a:endParaRPr>
                    </a:p>
                  </a:txBody>
                  <a:tcPr marL="5778" marR="5778" marT="5762" marB="0" anchor="b"/>
                </a:tc>
                <a:tc>
                  <a:txBody>
                    <a:bodyPr/>
                    <a:lstStyle/>
                    <a:p>
                      <a:pPr algn="l" fontAlgn="b"/>
                      <a:r>
                        <a:rPr lang="cs-CZ" sz="600" u="none" strike="noStrike" dirty="0">
                          <a:solidFill>
                            <a:schemeClr val="tx2"/>
                          </a:solidFill>
                          <a:effectLst/>
                        </a:rPr>
                        <a:t>1.79769e+308</a:t>
                      </a:r>
                      <a:endParaRPr lang="cs-CZ" sz="600" b="0" i="0" u="none" strike="noStrike" dirty="0">
                        <a:solidFill>
                          <a:schemeClr val="tx2"/>
                        </a:solidFill>
                        <a:effectLst/>
                        <a:latin typeface="Arial"/>
                      </a:endParaRPr>
                    </a:p>
                  </a:txBody>
                  <a:tcPr marL="5778" marR="5778" marT="5762" marB="0" anchor="b"/>
                </a:tc>
                <a:tc>
                  <a:txBody>
                    <a:bodyPr/>
                    <a:lstStyle/>
                    <a:p>
                      <a:pPr algn="l" fontAlgn="b"/>
                      <a:r>
                        <a:rPr lang="cs-CZ" sz="600" u="none" strike="noStrike" dirty="0">
                          <a:solidFill>
                            <a:schemeClr val="tx2"/>
                          </a:solidFill>
                          <a:effectLst/>
                        </a:rPr>
                        <a:t>6.88885e-05</a:t>
                      </a:r>
                      <a:endParaRPr lang="cs-CZ" sz="600" b="0" i="0" u="none" strike="noStrike" dirty="0">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0,000391801</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01"/>
                  </a:ext>
                </a:extLst>
              </a:tr>
              <a:tr h="199278">
                <a:tc>
                  <a:txBody>
                    <a:bodyPr/>
                    <a:lstStyle/>
                    <a:p>
                      <a:pPr algn="l" fontAlgn="b"/>
                      <a:r>
                        <a:rPr lang="cs-CZ" sz="600" u="none" strike="noStrike" dirty="0">
                          <a:solidFill>
                            <a:schemeClr val="tx2"/>
                          </a:solidFill>
                          <a:effectLst/>
                        </a:rPr>
                        <a:t>HRS1</a:t>
                      </a:r>
                      <a:endParaRPr lang="cs-CZ" sz="600" b="0" i="0" u="none" strike="noStrike" dirty="0">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1:4556891-4558708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0,696583</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6.61994e-06</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4.67708e-05</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02"/>
                  </a:ext>
                </a:extLst>
              </a:tr>
              <a:tr h="199278">
                <a:tc>
                  <a:txBody>
                    <a:bodyPr/>
                    <a:lstStyle/>
                    <a:p>
                      <a:pPr algn="l" fontAlgn="b"/>
                      <a:r>
                        <a:rPr lang="cs-CZ" sz="600" u="none" strike="noStrike">
                          <a:solidFill>
                            <a:schemeClr val="tx2"/>
                          </a:solidFill>
                          <a:effectLst/>
                        </a:rPr>
                        <a:t>ATMLO14</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1:9227472-9232296</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0,514609</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9.74219e-05</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0,000535055</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03"/>
                  </a:ext>
                </a:extLst>
              </a:tr>
              <a:tr h="199278">
                <a:tc>
                  <a:txBody>
                    <a:bodyPr/>
                    <a:lstStyle/>
                    <a:p>
                      <a:pPr algn="l" fontAlgn="b"/>
                      <a:r>
                        <a:rPr lang="cs-CZ" sz="600" u="none" strike="noStrike">
                          <a:solidFill>
                            <a:schemeClr val="tx2"/>
                          </a:solidFill>
                          <a:effectLst/>
                        </a:rPr>
                        <a:t>NRT1.6</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1:9400663-9403789</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0,877865</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3.2692e-08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3.50131e-07</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04"/>
                  </a:ext>
                </a:extLst>
              </a:tr>
              <a:tr h="199278">
                <a:tc>
                  <a:txBody>
                    <a:bodyPr/>
                    <a:lstStyle/>
                    <a:p>
                      <a:pPr algn="l" fontAlgn="b"/>
                      <a:r>
                        <a:rPr lang="cs-CZ" sz="600" u="none" strike="noStrike">
                          <a:solidFill>
                            <a:schemeClr val="tx2"/>
                          </a:solidFill>
                          <a:effectLst/>
                        </a:rPr>
                        <a:t>AT1G27570</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1:9575425-9582376</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dirty="0">
                          <a:solidFill>
                            <a:schemeClr val="tx2"/>
                          </a:solidFill>
                          <a:effectLst/>
                        </a:rPr>
                        <a:t>2,0829</a:t>
                      </a:r>
                      <a:endParaRPr lang="cs-CZ" sz="600" b="0" i="0" u="none" strike="noStrike" dirty="0">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9.76039e-06</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6.647e-05</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05"/>
                  </a:ext>
                </a:extLst>
              </a:tr>
              <a:tr h="199278">
                <a:tc>
                  <a:txBody>
                    <a:bodyPr/>
                    <a:lstStyle/>
                    <a:p>
                      <a:pPr algn="l" fontAlgn="b"/>
                      <a:r>
                        <a:rPr lang="cs-CZ" sz="600" u="none" strike="noStrike" dirty="0">
                          <a:solidFill>
                            <a:schemeClr val="tx2"/>
                          </a:solidFill>
                          <a:effectLst/>
                        </a:rPr>
                        <a:t>AT1G60095</a:t>
                      </a:r>
                      <a:endParaRPr lang="cs-CZ" sz="600" b="0" i="0" u="none" strike="noStrike" dirty="0">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1:22159735-22162419</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0,688588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9.95901e-08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9.84992e-07</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06"/>
                  </a:ext>
                </a:extLst>
              </a:tr>
              <a:tr h="199278">
                <a:tc>
                  <a:txBody>
                    <a:bodyPr/>
                    <a:lstStyle/>
                    <a:p>
                      <a:pPr algn="l" fontAlgn="b"/>
                      <a:r>
                        <a:rPr lang="cs-CZ" sz="600" u="none" strike="noStrike">
                          <a:solidFill>
                            <a:schemeClr val="tx2"/>
                          </a:solidFill>
                          <a:effectLst/>
                        </a:rPr>
                        <a:t>AT1G03020</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1:698206-698515</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1,78859</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0,00913915</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0,0277958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07"/>
                  </a:ext>
                </a:extLst>
              </a:tr>
              <a:tr h="199278">
                <a:tc>
                  <a:txBody>
                    <a:bodyPr/>
                    <a:lstStyle/>
                    <a:p>
                      <a:pPr algn="l" fontAlgn="b"/>
                      <a:r>
                        <a:rPr lang="cs-CZ" sz="600" u="none" strike="noStrike">
                          <a:solidFill>
                            <a:schemeClr val="tx2"/>
                          </a:solidFill>
                          <a:effectLst/>
                        </a:rPr>
                        <a:t>AT1G13609</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1:4662720-4663471</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3,55814</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0,00021683</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0,00108079</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08"/>
                  </a:ext>
                </a:extLst>
              </a:tr>
              <a:tr h="199278">
                <a:tc>
                  <a:txBody>
                    <a:bodyPr/>
                    <a:lstStyle/>
                    <a:p>
                      <a:pPr algn="l" fontAlgn="b"/>
                      <a:r>
                        <a:rPr lang="cs-CZ" sz="600" u="none" strike="noStrike">
                          <a:solidFill>
                            <a:schemeClr val="tx2"/>
                          </a:solidFill>
                          <a:effectLst/>
                        </a:rPr>
                        <a:t>AT1G21550</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1:7553100-7553876</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dirty="0">
                          <a:solidFill>
                            <a:schemeClr val="tx2"/>
                          </a:solidFill>
                          <a:effectLst/>
                        </a:rPr>
                        <a:t>0,562868</a:t>
                      </a:r>
                      <a:endParaRPr lang="cs-CZ" sz="600" b="0" i="0" u="none" strike="noStrike" dirty="0">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0,00115582</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0,00471497</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09"/>
                  </a:ext>
                </a:extLst>
              </a:tr>
              <a:tr h="199278">
                <a:tc>
                  <a:txBody>
                    <a:bodyPr/>
                    <a:lstStyle/>
                    <a:p>
                      <a:pPr algn="l" fontAlgn="b"/>
                      <a:r>
                        <a:rPr lang="cs-CZ" sz="600" u="none" strike="noStrike">
                          <a:solidFill>
                            <a:schemeClr val="tx2"/>
                          </a:solidFill>
                          <a:effectLst/>
                        </a:rPr>
                        <a:t>AT1G22120</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1:7806308-7809632</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0,617354</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2.48392e-06</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1.91089e-05</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10"/>
                  </a:ext>
                </a:extLst>
              </a:tr>
              <a:tr h="199278">
                <a:tc>
                  <a:txBody>
                    <a:bodyPr/>
                    <a:lstStyle/>
                    <a:p>
                      <a:pPr algn="l" fontAlgn="b"/>
                      <a:r>
                        <a:rPr lang="cs-CZ" sz="600" u="none" strike="noStrike">
                          <a:solidFill>
                            <a:schemeClr val="tx2"/>
                          </a:solidFill>
                          <a:effectLst/>
                        </a:rPr>
                        <a:t>AT1G31370</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1:11238297-11239363</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1,46254</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4.83523e-05</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0,000285143</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11"/>
                  </a:ext>
                </a:extLst>
              </a:tr>
              <a:tr h="199278">
                <a:tc>
                  <a:txBody>
                    <a:bodyPr/>
                    <a:lstStyle/>
                    <a:p>
                      <a:pPr algn="l" fontAlgn="b"/>
                      <a:r>
                        <a:rPr lang="cs-CZ" sz="600" u="none" strike="noStrike">
                          <a:solidFill>
                            <a:schemeClr val="tx2"/>
                          </a:solidFill>
                          <a:effectLst/>
                        </a:rPr>
                        <a:t>APUM10</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1:13253397-13255570</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0,581031</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7.87855e-06</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5.46603e-05</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12"/>
                  </a:ext>
                </a:extLst>
              </a:tr>
              <a:tr h="199278">
                <a:tc>
                  <a:txBody>
                    <a:bodyPr/>
                    <a:lstStyle/>
                    <a:p>
                      <a:pPr algn="l" fontAlgn="b"/>
                      <a:r>
                        <a:rPr lang="cs-CZ" sz="600" u="none" strike="noStrike">
                          <a:solidFill>
                            <a:schemeClr val="tx2"/>
                          </a:solidFill>
                          <a:effectLst/>
                        </a:rPr>
                        <a:t>AT1G48700</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1:18010728-18012871</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0,556525</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6.53917e-05</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0,000374736</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13"/>
                  </a:ext>
                </a:extLst>
              </a:tr>
              <a:tr h="199278">
                <a:tc>
                  <a:txBody>
                    <a:bodyPr/>
                    <a:lstStyle/>
                    <a:p>
                      <a:pPr algn="l" fontAlgn="b"/>
                      <a:r>
                        <a:rPr lang="cs-CZ" sz="600" u="none" strike="noStrike">
                          <a:solidFill>
                            <a:schemeClr val="tx2"/>
                          </a:solidFill>
                          <a:effectLst/>
                        </a:rPr>
                        <a:t>AT1G59077</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1:21746209-21833195</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138,886</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0,00122789</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0,00496816</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yes</a:t>
                      </a:r>
                      <a:endParaRPr lang="cs-CZ" sz="600" b="0" i="0" u="none" strike="noStrike">
                        <a:solidFill>
                          <a:schemeClr val="tx2"/>
                        </a:solidFill>
                        <a:effectLst/>
                        <a:latin typeface="Arial"/>
                      </a:endParaRPr>
                    </a:p>
                  </a:txBody>
                  <a:tcPr marL="5778" marR="5778" marT="5762" marB="0" anchor="b"/>
                </a:tc>
                <a:extLst>
                  <a:ext uri="{0D108BD9-81ED-4DB2-BD59-A6C34878D82A}">
                    <a16:rowId xmlns:a16="http://schemas.microsoft.com/office/drawing/2014/main" val="10014"/>
                  </a:ext>
                </a:extLst>
              </a:tr>
              <a:tr h="199278">
                <a:tc>
                  <a:txBody>
                    <a:bodyPr/>
                    <a:lstStyle/>
                    <a:p>
                      <a:pPr algn="l" fontAlgn="b"/>
                      <a:r>
                        <a:rPr lang="cs-CZ" sz="600" u="none" strike="noStrike">
                          <a:solidFill>
                            <a:schemeClr val="tx2"/>
                          </a:solidFill>
                          <a:effectLst/>
                        </a:rPr>
                        <a:t>AT1G60050</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1:22121549-22123702</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WT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MT</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OK</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0,370087</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a:solidFill>
                            <a:schemeClr val="tx2"/>
                          </a:solidFill>
                          <a:effectLst/>
                        </a:rPr>
                        <a:t>1.79769e+308</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0,00117953</a:t>
                      </a:r>
                      <a:endParaRPr lang="cs-CZ" sz="600" b="0" i="0" u="none" strike="noStrike">
                        <a:solidFill>
                          <a:schemeClr val="tx2"/>
                        </a:solidFill>
                        <a:effectLst/>
                        <a:latin typeface="Arial"/>
                      </a:endParaRPr>
                    </a:p>
                  </a:txBody>
                  <a:tcPr marL="5778" marR="5778" marT="5762" marB="0" anchor="b"/>
                </a:tc>
                <a:tc>
                  <a:txBody>
                    <a:bodyPr/>
                    <a:lstStyle/>
                    <a:p>
                      <a:pPr algn="r" fontAlgn="b"/>
                      <a:r>
                        <a:rPr lang="cs-CZ" sz="600" u="none" strike="noStrike">
                          <a:solidFill>
                            <a:schemeClr val="tx2"/>
                          </a:solidFill>
                          <a:effectLst/>
                        </a:rPr>
                        <a:t>0,0048001</a:t>
                      </a:r>
                      <a:endParaRPr lang="cs-CZ" sz="600" b="0" i="0" u="none" strike="noStrike">
                        <a:solidFill>
                          <a:schemeClr val="tx2"/>
                        </a:solidFill>
                        <a:effectLst/>
                        <a:latin typeface="Arial"/>
                      </a:endParaRPr>
                    </a:p>
                  </a:txBody>
                  <a:tcPr marL="5778" marR="5778" marT="5762" marB="0" anchor="b"/>
                </a:tc>
                <a:tc>
                  <a:txBody>
                    <a:bodyPr/>
                    <a:lstStyle/>
                    <a:p>
                      <a:pPr algn="l" fontAlgn="b"/>
                      <a:r>
                        <a:rPr lang="cs-CZ" sz="600" u="none" strike="noStrike" dirty="0">
                          <a:solidFill>
                            <a:schemeClr val="tx2"/>
                          </a:solidFill>
                          <a:effectLst/>
                        </a:rPr>
                        <a:t>yes</a:t>
                      </a:r>
                      <a:endParaRPr lang="cs-CZ" sz="600" b="0" i="0" u="none" strike="noStrike" dirty="0">
                        <a:solidFill>
                          <a:schemeClr val="tx2"/>
                        </a:solidFill>
                        <a:effectLst/>
                        <a:latin typeface="Arial"/>
                      </a:endParaRPr>
                    </a:p>
                  </a:txBody>
                  <a:tcPr marL="5778" marR="5778" marT="5762" marB="0" anchor="b"/>
                </a:tc>
                <a:extLst>
                  <a:ext uri="{0D108BD9-81ED-4DB2-BD59-A6C34878D82A}">
                    <a16:rowId xmlns:a16="http://schemas.microsoft.com/office/drawing/2014/main" val="10015"/>
                  </a:ext>
                </a:extLst>
              </a:tr>
            </a:tbl>
          </a:graphicData>
        </a:graphic>
      </p:graphicFrame>
      <p:sp>
        <p:nvSpPr>
          <p:cNvPr id="16" name="Text Box 8">
            <a:extLst>
              <a:ext uri="{FF2B5EF4-FFF2-40B4-BE49-F238E27FC236}">
                <a16:creationId xmlns:a16="http://schemas.microsoft.com/office/drawing/2014/main" id="{382F339F-F504-456C-A3F3-88C44A259EFD}"/>
              </a:ext>
            </a:extLst>
          </p:cNvPr>
          <p:cNvSpPr txBox="1">
            <a:spLocks noChangeArrowheads="1"/>
          </p:cNvSpPr>
          <p:nvPr/>
        </p:nvSpPr>
        <p:spPr bwMode="auto">
          <a:xfrm>
            <a:off x="7772784" y="2513977"/>
            <a:ext cx="1284345" cy="21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4" tIns="45698" rIns="91394" bIns="45698">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r>
              <a:rPr lang="cs-CZ" altLang="cs-CZ" sz="816">
                <a:solidFill>
                  <a:srgbClr val="336666"/>
                </a:solidFill>
                <a:latin typeface="Arial" panose="020B0604020202020204" pitchFamily="34" charset="0"/>
              </a:rPr>
              <a:t>Ddii</a:t>
            </a:r>
            <a:r>
              <a:rPr lang="en-US" altLang="cs-CZ" sz="816">
                <a:solidFill>
                  <a:srgbClr val="336666"/>
                </a:solidFill>
                <a:latin typeface="Arial" panose="020B0604020202020204" pitchFamily="34" charset="0"/>
              </a:rPr>
              <a:t> et</a:t>
            </a:r>
            <a:r>
              <a:rPr lang="cs-CZ" altLang="cs-CZ" sz="816">
                <a:solidFill>
                  <a:srgbClr val="336666"/>
                </a:solidFill>
                <a:latin typeface="Arial" panose="020B0604020202020204" pitchFamily="34" charset="0"/>
              </a:rPr>
              <a:t> </a:t>
            </a:r>
            <a:r>
              <a:rPr lang="en-US" altLang="cs-CZ" sz="816">
                <a:solidFill>
                  <a:srgbClr val="336666"/>
                </a:solidFill>
                <a:latin typeface="Arial" panose="020B0604020202020204" pitchFamily="34" charset="0"/>
              </a:rPr>
              <a:t>al., </a:t>
            </a:r>
            <a:r>
              <a:rPr lang="cs-CZ" altLang="cs-CZ" sz="816" i="1">
                <a:solidFill>
                  <a:srgbClr val="336666"/>
                </a:solidFill>
                <a:latin typeface="Arial" panose="020B0604020202020204" pitchFamily="34" charset="0"/>
              </a:rPr>
              <a:t>unpublished</a:t>
            </a:r>
            <a:endParaRPr lang="en-GB" altLang="cs-CZ" sz="816">
              <a:solidFill>
                <a:srgbClr val="336666"/>
              </a:solidFill>
              <a:latin typeface="Arial" panose="020B0604020202020204" pitchFamily="34" charset="0"/>
            </a:endParaRPr>
          </a:p>
        </p:txBody>
      </p:sp>
      <p:graphicFrame>
        <p:nvGraphicFramePr>
          <p:cNvPr id="11" name="Table 10">
            <a:extLst>
              <a:ext uri="{FF2B5EF4-FFF2-40B4-BE49-F238E27FC236}">
                <a16:creationId xmlns:a16="http://schemas.microsoft.com/office/drawing/2014/main" id="{1E085206-FBCE-433D-916A-42B04CE5D6E5}"/>
              </a:ext>
            </a:extLst>
          </p:cNvPr>
          <p:cNvGraphicFramePr>
            <a:graphicFrameLocks noGrp="1"/>
          </p:cNvGraphicFramePr>
          <p:nvPr/>
        </p:nvGraphicFramePr>
        <p:xfrm>
          <a:off x="523146" y="5958095"/>
          <a:ext cx="8424556" cy="706966"/>
        </p:xfrm>
        <a:graphic>
          <a:graphicData uri="http://schemas.openxmlformats.org/drawingml/2006/table">
            <a:tbl>
              <a:tblPr>
                <a:tableStyleId>{5C22544A-7EE6-4342-B048-85BDC9FD1C3A}</a:tableStyleId>
              </a:tblPr>
              <a:tblGrid>
                <a:gridCol w="3026219">
                  <a:extLst>
                    <a:ext uri="{9D8B030D-6E8A-4147-A177-3AD203B41FA5}">
                      <a16:colId xmlns:a16="http://schemas.microsoft.com/office/drawing/2014/main" val="20000"/>
                    </a:ext>
                  </a:extLst>
                </a:gridCol>
                <a:gridCol w="797929">
                  <a:extLst>
                    <a:ext uri="{9D8B030D-6E8A-4147-A177-3AD203B41FA5}">
                      <a16:colId xmlns:a16="http://schemas.microsoft.com/office/drawing/2014/main" val="20001"/>
                    </a:ext>
                  </a:extLst>
                </a:gridCol>
                <a:gridCol w="394039">
                  <a:extLst>
                    <a:ext uri="{9D8B030D-6E8A-4147-A177-3AD203B41FA5}">
                      <a16:colId xmlns:a16="http://schemas.microsoft.com/office/drawing/2014/main" val="20002"/>
                    </a:ext>
                  </a:extLst>
                </a:gridCol>
                <a:gridCol w="394039">
                  <a:extLst>
                    <a:ext uri="{9D8B030D-6E8A-4147-A177-3AD203B41FA5}">
                      <a16:colId xmlns:a16="http://schemas.microsoft.com/office/drawing/2014/main" val="20003"/>
                    </a:ext>
                  </a:extLst>
                </a:gridCol>
                <a:gridCol w="275828">
                  <a:extLst>
                    <a:ext uri="{9D8B030D-6E8A-4147-A177-3AD203B41FA5}">
                      <a16:colId xmlns:a16="http://schemas.microsoft.com/office/drawing/2014/main" val="20004"/>
                    </a:ext>
                  </a:extLst>
                </a:gridCol>
                <a:gridCol w="472847">
                  <a:extLst>
                    <a:ext uri="{9D8B030D-6E8A-4147-A177-3AD203B41FA5}">
                      <a16:colId xmlns:a16="http://schemas.microsoft.com/office/drawing/2014/main" val="20005"/>
                    </a:ext>
                  </a:extLst>
                </a:gridCol>
                <a:gridCol w="472847">
                  <a:extLst>
                    <a:ext uri="{9D8B030D-6E8A-4147-A177-3AD203B41FA5}">
                      <a16:colId xmlns:a16="http://schemas.microsoft.com/office/drawing/2014/main" val="20006"/>
                    </a:ext>
                  </a:extLst>
                </a:gridCol>
                <a:gridCol w="656075">
                  <a:extLst>
                    <a:ext uri="{9D8B030D-6E8A-4147-A177-3AD203B41FA5}">
                      <a16:colId xmlns:a16="http://schemas.microsoft.com/office/drawing/2014/main" val="20007"/>
                    </a:ext>
                  </a:extLst>
                </a:gridCol>
                <a:gridCol w="561506">
                  <a:extLst>
                    <a:ext uri="{9D8B030D-6E8A-4147-A177-3AD203B41FA5}">
                      <a16:colId xmlns:a16="http://schemas.microsoft.com/office/drawing/2014/main" val="20008"/>
                    </a:ext>
                  </a:extLst>
                </a:gridCol>
                <a:gridCol w="472847">
                  <a:extLst>
                    <a:ext uri="{9D8B030D-6E8A-4147-A177-3AD203B41FA5}">
                      <a16:colId xmlns:a16="http://schemas.microsoft.com/office/drawing/2014/main" val="20009"/>
                    </a:ext>
                  </a:extLst>
                </a:gridCol>
                <a:gridCol w="490579">
                  <a:extLst>
                    <a:ext uri="{9D8B030D-6E8A-4147-A177-3AD203B41FA5}">
                      <a16:colId xmlns:a16="http://schemas.microsoft.com/office/drawing/2014/main" val="20010"/>
                    </a:ext>
                  </a:extLst>
                </a:gridCol>
                <a:gridCol w="409801">
                  <a:extLst>
                    <a:ext uri="{9D8B030D-6E8A-4147-A177-3AD203B41FA5}">
                      <a16:colId xmlns:a16="http://schemas.microsoft.com/office/drawing/2014/main" val="20011"/>
                    </a:ext>
                  </a:extLst>
                </a:gridCol>
              </a:tblGrid>
              <a:tr h="102648">
                <a:tc>
                  <a:txBody>
                    <a:bodyPr/>
                    <a:lstStyle/>
                    <a:p>
                      <a:pPr algn="l" fontAlgn="b"/>
                      <a:r>
                        <a:rPr lang="cs-CZ" sz="600" u="none" strike="noStrike" dirty="0">
                          <a:effectLst/>
                        </a:rPr>
                        <a:t>AT4G15242</a:t>
                      </a:r>
                      <a:endParaRPr lang="cs-CZ" sz="600" b="0" i="0" u="none" strike="noStrike" dirty="0">
                        <a:effectLst/>
                        <a:latin typeface="Arial"/>
                      </a:endParaRPr>
                    </a:p>
                  </a:txBody>
                  <a:tcPr marL="5778" marR="5778" marT="5785" marB="0" anchor="b"/>
                </a:tc>
                <a:tc>
                  <a:txBody>
                    <a:bodyPr/>
                    <a:lstStyle/>
                    <a:p>
                      <a:pPr algn="l" fontAlgn="b"/>
                      <a:r>
                        <a:rPr lang="cs-CZ" sz="600" u="none" strike="noStrike">
                          <a:effectLst/>
                        </a:rPr>
                        <a:t>4:8705786-8706997</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WT</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MT</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OK</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0,00930712</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17,9056</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10,9098</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-4,40523</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1.05673e-05</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7.13983e-05</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yes</a:t>
                      </a:r>
                      <a:endParaRPr lang="cs-CZ" sz="600" b="0" i="0" u="none" strike="noStrike">
                        <a:effectLst/>
                        <a:latin typeface="Arial"/>
                      </a:endParaRPr>
                    </a:p>
                  </a:txBody>
                  <a:tcPr marL="5778" marR="5778" marT="5785" marB="0" anchor="b"/>
                </a:tc>
                <a:extLst>
                  <a:ext uri="{0D108BD9-81ED-4DB2-BD59-A6C34878D82A}">
                    <a16:rowId xmlns:a16="http://schemas.microsoft.com/office/drawing/2014/main" val="10000"/>
                  </a:ext>
                </a:extLst>
              </a:tr>
              <a:tr h="199511">
                <a:tc>
                  <a:txBody>
                    <a:bodyPr/>
                    <a:lstStyle/>
                    <a:p>
                      <a:pPr algn="l" fontAlgn="b"/>
                      <a:r>
                        <a:rPr lang="cs-CZ" sz="600" u="none" strike="noStrike">
                          <a:effectLst/>
                        </a:rPr>
                        <a:t>AT5G33251</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5:12499071-12500433</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WT</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MT</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OK</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0,0498375</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52,2837</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10,0349</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-9,8119</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0</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0</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yes</a:t>
                      </a:r>
                      <a:endParaRPr lang="cs-CZ" sz="600" b="0" i="0" u="none" strike="noStrike">
                        <a:effectLst/>
                        <a:latin typeface="Arial"/>
                      </a:endParaRPr>
                    </a:p>
                  </a:txBody>
                  <a:tcPr marL="5778" marR="5778" marT="5785" marB="0" anchor="b"/>
                </a:tc>
                <a:extLst>
                  <a:ext uri="{0D108BD9-81ED-4DB2-BD59-A6C34878D82A}">
                    <a16:rowId xmlns:a16="http://schemas.microsoft.com/office/drawing/2014/main" val="10001"/>
                  </a:ext>
                </a:extLst>
              </a:tr>
              <a:tr h="102648">
                <a:tc>
                  <a:txBody>
                    <a:bodyPr/>
                    <a:lstStyle/>
                    <a:p>
                      <a:pPr algn="l" fontAlgn="b"/>
                      <a:r>
                        <a:rPr lang="cs-CZ" sz="600" u="none" strike="noStrike">
                          <a:effectLst/>
                        </a:rPr>
                        <a:t>AT4G12520</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4:7421055-7421738</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WT</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MT</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OK</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0,0195111</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15,8516</a:t>
                      </a:r>
                      <a:endParaRPr lang="cs-CZ" sz="600" b="0" i="0" u="none" strike="noStrike">
                        <a:effectLst/>
                        <a:latin typeface="Arial"/>
                      </a:endParaRPr>
                    </a:p>
                  </a:txBody>
                  <a:tcPr marL="5778" marR="5778" marT="5785" marB="0" anchor="b"/>
                </a:tc>
                <a:tc>
                  <a:txBody>
                    <a:bodyPr/>
                    <a:lstStyle/>
                    <a:p>
                      <a:pPr algn="r" fontAlgn="b"/>
                      <a:r>
                        <a:rPr lang="cs-CZ" sz="600" u="none" strike="noStrike" dirty="0">
                          <a:effectLst/>
                        </a:rPr>
                        <a:t>9,66612</a:t>
                      </a:r>
                      <a:endParaRPr lang="cs-CZ" sz="600" b="0" i="0" u="none" strike="noStrike" dirty="0">
                        <a:effectLst/>
                        <a:latin typeface="Arial"/>
                      </a:endParaRPr>
                    </a:p>
                  </a:txBody>
                  <a:tcPr marL="5778" marR="5778" marT="5785" marB="0" anchor="b"/>
                </a:tc>
                <a:tc>
                  <a:txBody>
                    <a:bodyPr/>
                    <a:lstStyle/>
                    <a:p>
                      <a:pPr algn="r" fontAlgn="b"/>
                      <a:r>
                        <a:rPr lang="cs-CZ" sz="600" u="none" strike="noStrike">
                          <a:effectLst/>
                        </a:rPr>
                        <a:t>-3,90043</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9.60217e-05</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0,000528904</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yes</a:t>
                      </a:r>
                      <a:endParaRPr lang="cs-CZ" sz="600" b="0" i="0" u="none" strike="noStrike">
                        <a:effectLst/>
                        <a:latin typeface="Arial"/>
                      </a:endParaRPr>
                    </a:p>
                  </a:txBody>
                  <a:tcPr marL="5778" marR="5778" marT="5785" marB="0" anchor="b"/>
                </a:tc>
                <a:extLst>
                  <a:ext uri="{0D108BD9-81ED-4DB2-BD59-A6C34878D82A}">
                    <a16:rowId xmlns:a16="http://schemas.microsoft.com/office/drawing/2014/main" val="10002"/>
                  </a:ext>
                </a:extLst>
              </a:tr>
              <a:tr h="199511">
                <a:tc>
                  <a:txBody>
                    <a:bodyPr/>
                    <a:lstStyle/>
                    <a:p>
                      <a:pPr algn="l" fontAlgn="b"/>
                      <a:r>
                        <a:rPr lang="cs-CZ" sz="600" u="none" strike="noStrike">
                          <a:effectLst/>
                        </a:rPr>
                        <a:t>AT1G60020</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1:22100651-22105276</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WT</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MT</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OK</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0,0118377</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7,18823</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9,24611</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-7,50382</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6.19504e-14</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1.4988e-12</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yes</a:t>
                      </a:r>
                      <a:endParaRPr lang="cs-CZ" sz="600" b="0" i="0" u="none" strike="noStrike">
                        <a:effectLst/>
                        <a:latin typeface="Arial"/>
                      </a:endParaRPr>
                    </a:p>
                  </a:txBody>
                  <a:tcPr marL="5778" marR="5778" marT="5785" marB="0" anchor="b"/>
                </a:tc>
                <a:extLst>
                  <a:ext uri="{0D108BD9-81ED-4DB2-BD59-A6C34878D82A}">
                    <a16:rowId xmlns:a16="http://schemas.microsoft.com/office/drawing/2014/main" val="10003"/>
                  </a:ext>
                </a:extLst>
              </a:tr>
              <a:tr h="102648">
                <a:tc>
                  <a:txBody>
                    <a:bodyPr/>
                    <a:lstStyle/>
                    <a:p>
                      <a:pPr algn="l" fontAlgn="b"/>
                      <a:r>
                        <a:rPr lang="cs-CZ" sz="600" u="none" strike="noStrike">
                          <a:effectLst/>
                        </a:rPr>
                        <a:t>AT5G15360</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5:4987235-4989182</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WT</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MT</a:t>
                      </a:r>
                      <a:endParaRPr lang="cs-CZ" sz="600" b="0" i="0" u="none" strike="noStrike">
                        <a:effectLst/>
                        <a:latin typeface="Arial"/>
                      </a:endParaRPr>
                    </a:p>
                  </a:txBody>
                  <a:tcPr marL="5778" marR="5778" marT="5785" marB="0" anchor="b"/>
                </a:tc>
                <a:tc>
                  <a:txBody>
                    <a:bodyPr/>
                    <a:lstStyle/>
                    <a:p>
                      <a:pPr algn="l" fontAlgn="b"/>
                      <a:r>
                        <a:rPr lang="cs-CZ" sz="600" u="none" strike="noStrike">
                          <a:effectLst/>
                        </a:rPr>
                        <a:t>OK</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0,0988273</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56,4834</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9,1587</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-10,4392</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0</a:t>
                      </a:r>
                      <a:endParaRPr lang="cs-CZ" sz="600" b="0" i="0" u="none" strike="noStrike">
                        <a:effectLst/>
                        <a:latin typeface="Arial"/>
                      </a:endParaRPr>
                    </a:p>
                  </a:txBody>
                  <a:tcPr marL="5778" marR="5778" marT="5785" marB="0" anchor="b"/>
                </a:tc>
                <a:tc>
                  <a:txBody>
                    <a:bodyPr/>
                    <a:lstStyle/>
                    <a:p>
                      <a:pPr algn="r" fontAlgn="b"/>
                      <a:r>
                        <a:rPr lang="cs-CZ" sz="600" u="none" strike="noStrike">
                          <a:effectLst/>
                        </a:rPr>
                        <a:t>0</a:t>
                      </a:r>
                      <a:endParaRPr lang="cs-CZ" sz="600" b="0" i="0" u="none" strike="noStrike">
                        <a:effectLst/>
                        <a:latin typeface="Arial"/>
                      </a:endParaRPr>
                    </a:p>
                  </a:txBody>
                  <a:tcPr marL="5778" marR="5778" marT="5785" marB="0" anchor="b"/>
                </a:tc>
                <a:tc>
                  <a:txBody>
                    <a:bodyPr/>
                    <a:lstStyle/>
                    <a:p>
                      <a:pPr algn="l" fontAlgn="b"/>
                      <a:r>
                        <a:rPr lang="cs-CZ" sz="600" u="none" strike="noStrike" dirty="0">
                          <a:effectLst/>
                        </a:rPr>
                        <a:t>yes</a:t>
                      </a:r>
                      <a:endParaRPr lang="cs-CZ" sz="600" b="0" i="0" u="none" strike="noStrike" dirty="0">
                        <a:effectLst/>
                        <a:latin typeface="Arial"/>
                      </a:endParaRPr>
                    </a:p>
                  </a:txBody>
                  <a:tcPr marL="5778" marR="5778" marT="5785" marB="0" anchor="b"/>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CC707C47-CD8C-42DB-B021-0DEEDB844A4E}"/>
              </a:ext>
            </a:extLst>
          </p:cNvPr>
          <p:cNvSpPr>
            <a:spLocks/>
          </p:cNvSpPr>
          <p:nvPr/>
        </p:nvSpPr>
        <p:spPr bwMode="auto">
          <a:xfrm flipH="1">
            <a:off x="1241631" y="1632789"/>
            <a:ext cx="129586" cy="4735663"/>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20B6568B-5E9A-4470-86CA-276A3A3ABAE2}"/>
              </a:ext>
            </a:extLst>
          </p:cNvPr>
          <p:cNvSpPr>
            <a:spLocks noChangeArrowheads="1"/>
          </p:cNvSpPr>
          <p:nvPr/>
        </p:nvSpPr>
        <p:spPr bwMode="auto">
          <a:xfrm>
            <a:off x="1502244" y="1403854"/>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881063" indent="-377825" eaLnBrk="0" hangingPunct="0">
              <a:defRPr sz="2600">
                <a:solidFill>
                  <a:schemeClr val="tx1"/>
                </a:solidFill>
                <a:latin typeface="Times" charset="0"/>
                <a:cs typeface="Arial" pitchFamily="34" charset="0"/>
              </a:defRPr>
            </a:lvl2pPr>
            <a:lvl3pPr marL="1384300" indent="-377825"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spcAft>
                <a:spcPts val="544"/>
              </a:spcAft>
              <a:buFont typeface="Wingdings" pitchFamily="2" charset="2"/>
              <a:buChar char="§"/>
              <a:defRPr/>
            </a:pPr>
            <a:r>
              <a:rPr kumimoji="1" lang="cs-CZ" altLang="cs-CZ" sz="2177" dirty="0">
                <a:solidFill>
                  <a:schemeClr val="tx2"/>
                </a:solidFill>
                <a:latin typeface="Arial" pitchFamily="34" charset="0"/>
              </a:rPr>
              <a:t>Metody analýzy </a:t>
            </a:r>
            <a:r>
              <a:rPr kumimoji="1" lang="cs-CZ" altLang="cs-CZ" sz="2177" dirty="0">
                <a:solidFill>
                  <a:srgbClr val="0000FF"/>
                </a:solidFill>
                <a:latin typeface="Arial" pitchFamily="34" charset="0"/>
              </a:rPr>
              <a:t>genové exprese</a:t>
            </a:r>
            <a:endParaRPr kumimoji="1" lang="en-US" altLang="cs-CZ" sz="2177" dirty="0">
              <a:solidFill>
                <a:srgbClr val="0000FF"/>
              </a:solidFill>
              <a:latin typeface="Arial" pitchFamily="34" charset="0"/>
            </a:endParaRPr>
          </a:p>
          <a:p>
            <a:pPr lvl="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Kvalitativní </a:t>
            </a:r>
            <a:r>
              <a:rPr kumimoji="1" lang="de-DE" altLang="cs-CZ" sz="2000" dirty="0">
                <a:latin typeface="Arial" pitchFamily="34" charset="0"/>
              </a:rPr>
              <a:t>analýza </a:t>
            </a:r>
            <a:r>
              <a:rPr kumimoji="1" lang="de-DE" altLang="cs-CZ" sz="2000" dirty="0">
                <a:solidFill>
                  <a:schemeClr val="tx2"/>
                </a:solidFill>
                <a:latin typeface="Arial" pitchFamily="34" charset="0"/>
              </a:rPr>
              <a:t>exprese genů</a:t>
            </a:r>
          </a:p>
          <a:p>
            <a:pPr lvl="2" algn="just" eaLnBrk="1" hangingPunct="1">
              <a:spcAft>
                <a:spcPts val="544"/>
              </a:spcAft>
              <a:buFont typeface="Wingdings" pitchFamily="2" charset="2"/>
              <a:buChar char="§"/>
              <a:defRPr/>
            </a:pPr>
            <a:r>
              <a:rPr kumimoji="1" lang="de-DE" altLang="cs-CZ" sz="1451" dirty="0">
                <a:latin typeface="Arial" pitchFamily="34" charset="0"/>
              </a:rPr>
              <a:t>Příprava </a:t>
            </a:r>
            <a:r>
              <a:rPr kumimoji="1" lang="de-DE" altLang="cs-CZ" sz="1451" dirty="0">
                <a:solidFill>
                  <a:srgbClr val="0000FF"/>
                </a:solidFill>
                <a:latin typeface="Arial" pitchFamily="34" charset="0"/>
              </a:rPr>
              <a:t>transkripční fůze </a:t>
            </a:r>
            <a:r>
              <a:rPr kumimoji="1" lang="de-DE" altLang="cs-CZ" sz="1451" dirty="0">
                <a:latin typeface="Arial" pitchFamily="34" charset="0"/>
              </a:rPr>
              <a:t>promotoru analyzovaného genu s reporterovým genem (gen zpravodaj)</a:t>
            </a:r>
          </a:p>
          <a:p>
            <a:pPr lvl="2" algn="just" eaLnBrk="1" hangingPunct="1">
              <a:spcAft>
                <a:spcPts val="544"/>
              </a:spcAft>
              <a:buFont typeface="Wingdings" pitchFamily="2" charset="2"/>
              <a:buChar char="§"/>
              <a:defRPr/>
            </a:pPr>
            <a:r>
              <a:rPr kumimoji="1" lang="de-DE" altLang="cs-CZ" sz="1451" dirty="0">
                <a:latin typeface="Arial" pitchFamily="34" charset="0"/>
              </a:rPr>
              <a:t>Příprava</a:t>
            </a:r>
            <a:r>
              <a:rPr kumimoji="1" lang="de-DE" altLang="cs-CZ" sz="1451" dirty="0">
                <a:solidFill>
                  <a:srgbClr val="0000FF"/>
                </a:solidFill>
                <a:latin typeface="Arial" pitchFamily="34" charset="0"/>
              </a:rPr>
              <a:t> translační fůze </a:t>
            </a:r>
            <a:r>
              <a:rPr kumimoji="1" lang="de-DE" altLang="cs-CZ" sz="1451" dirty="0">
                <a:latin typeface="Arial" pitchFamily="34" charset="0"/>
              </a:rPr>
              <a:t>kódující oblasti analyzovaného genu s reporterovým genem</a:t>
            </a:r>
            <a:endParaRPr kumimoji="1" lang="cs-CZ" altLang="cs-CZ" sz="1451" dirty="0">
              <a:latin typeface="Arial" pitchFamily="34" charset="0"/>
            </a:endParaRPr>
          </a:p>
          <a:p>
            <a:pPr lvl="2" algn="just" eaLnBrk="1" hangingPunct="1">
              <a:spcAft>
                <a:spcPts val="544"/>
              </a:spcAft>
              <a:buFont typeface="Wingdings" pitchFamily="2" charset="2"/>
              <a:buChar char="§"/>
              <a:defRPr/>
            </a:pPr>
            <a:r>
              <a:rPr kumimoji="1" lang="cs-CZ" altLang="cs-CZ" sz="1451" dirty="0">
                <a:latin typeface="Arial" pitchFamily="34" charset="0"/>
              </a:rPr>
              <a:t>Využití dostupných dat ve </a:t>
            </a:r>
            <a:r>
              <a:rPr kumimoji="1" lang="cs-CZ" altLang="cs-CZ" sz="1451" dirty="0">
                <a:solidFill>
                  <a:srgbClr val="0000FF"/>
                </a:solidFill>
                <a:latin typeface="Arial" pitchFamily="34" charset="0"/>
              </a:rPr>
              <a:t>veřejných databázích</a:t>
            </a:r>
            <a:endParaRPr kumimoji="1" lang="en-US" altLang="cs-CZ" sz="1451" dirty="0">
              <a:solidFill>
                <a:srgbClr val="0000FF"/>
              </a:solidFill>
              <a:latin typeface="Arial" pitchFamily="34" charset="0"/>
            </a:endParaRPr>
          </a:p>
          <a:p>
            <a:pPr lvl="2"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Tkáňově </a:t>
            </a:r>
            <a:r>
              <a:rPr kumimoji="1" lang="cs-CZ" altLang="cs-CZ" sz="1451" dirty="0">
                <a:latin typeface="Arial" pitchFamily="34" charset="0"/>
              </a:rPr>
              <a:t>a</a:t>
            </a:r>
            <a:r>
              <a:rPr kumimoji="1" lang="cs-CZ" altLang="cs-CZ" sz="1451" dirty="0">
                <a:solidFill>
                  <a:srgbClr val="0000FF"/>
                </a:solidFill>
                <a:latin typeface="Arial" pitchFamily="34" charset="0"/>
              </a:rPr>
              <a:t> buněčně specifická </a:t>
            </a:r>
            <a:r>
              <a:rPr kumimoji="1" lang="cs-CZ" altLang="cs-CZ" sz="1451" dirty="0">
                <a:latin typeface="Arial" pitchFamily="34" charset="0"/>
              </a:rPr>
              <a:t>analýza genové exprese </a:t>
            </a:r>
            <a:endParaRPr kumimoji="1" lang="en-US" altLang="cs-CZ" sz="1451" dirty="0">
              <a:latin typeface="Arial" pitchFamily="34" charset="0"/>
            </a:endParaRPr>
          </a:p>
          <a:p>
            <a:pPr marL="862478" lvl="1" indent="-40604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Kvantitativn</a:t>
            </a:r>
            <a:r>
              <a:rPr kumimoji="1" lang="cs-CZ" altLang="cs-CZ" sz="2000" dirty="0">
                <a:solidFill>
                  <a:srgbClr val="0000FF"/>
                </a:solidFill>
                <a:latin typeface="Arial" pitchFamily="34" charset="0"/>
              </a:rPr>
              <a:t>í </a:t>
            </a:r>
            <a:r>
              <a:rPr kumimoji="1" lang="cs-CZ" altLang="cs-CZ" sz="2000" dirty="0">
                <a:solidFill>
                  <a:schemeClr val="tx2"/>
                </a:solidFill>
                <a:latin typeface="Arial" pitchFamily="34" charset="0"/>
              </a:rPr>
              <a:t>analýza exprese</a:t>
            </a:r>
          </a:p>
          <a:p>
            <a:pPr marL="1318914" lvl="2" indent="-406041" algn="just" eaLnBrk="1" hangingPunct="1">
              <a:spcAft>
                <a:spcPts val="544"/>
              </a:spcAft>
              <a:buFont typeface="Wingdings" pitchFamily="2" charset="2"/>
              <a:buChar char="§"/>
              <a:defRPr/>
            </a:pPr>
            <a:r>
              <a:rPr kumimoji="1" lang="de-DE" altLang="cs-CZ" sz="1451" dirty="0">
                <a:solidFill>
                  <a:srgbClr val="0000FF"/>
                </a:solidFill>
                <a:latin typeface="Arial" pitchFamily="34" charset="0"/>
              </a:rPr>
              <a:t>DNA</a:t>
            </a:r>
            <a:r>
              <a:rPr kumimoji="1" lang="de-DE" altLang="cs-CZ" sz="1451" dirty="0">
                <a:latin typeface="Arial" pitchFamily="34" charset="0"/>
              </a:rPr>
              <a:t> a </a:t>
            </a:r>
            <a:r>
              <a:rPr kumimoji="1" lang="de-DE" altLang="cs-CZ" sz="1451" dirty="0">
                <a:solidFill>
                  <a:srgbClr val="0000FF"/>
                </a:solidFill>
                <a:latin typeface="Arial" pitchFamily="34" charset="0"/>
              </a:rPr>
              <a:t>proteinové čipy</a:t>
            </a:r>
            <a:endParaRPr kumimoji="1" lang="cs-CZ" altLang="cs-CZ" sz="1451" dirty="0">
              <a:solidFill>
                <a:srgbClr val="0000FF"/>
              </a:solidFill>
              <a:latin typeface="Arial" pitchFamily="34" charset="0"/>
            </a:endParaRPr>
          </a:p>
          <a:p>
            <a:pPr marL="1318914" lvl="2" indent="-406041"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Next gen </a:t>
            </a:r>
            <a:r>
              <a:rPr kumimoji="1" lang="cs-CZ" altLang="cs-CZ" sz="1451" dirty="0">
                <a:latin typeface="Arial" pitchFamily="34" charset="0"/>
              </a:rPr>
              <a:t>transkripční profilování</a:t>
            </a:r>
            <a:endParaRPr kumimoji="1" lang="de-DE" altLang="cs-CZ" sz="1451" dirty="0">
              <a:latin typeface="Arial" pitchFamily="34" charset="0"/>
            </a:endParaRPr>
          </a:p>
          <a:p>
            <a:pPr marL="406041" indent="-406041" algn="just" eaLnBrk="1" hangingPunct="1">
              <a:spcAft>
                <a:spcPts val="544"/>
              </a:spcAft>
              <a:buFont typeface="Wingdings" pitchFamily="2" charset="2"/>
              <a:buChar char="§"/>
              <a:defRPr/>
            </a:pPr>
            <a:r>
              <a:rPr kumimoji="1" lang="cs-CZ" altLang="cs-CZ" sz="2180" dirty="0">
                <a:solidFill>
                  <a:srgbClr val="0000FF"/>
                </a:solidFill>
                <a:latin typeface="Arial" pitchFamily="34" charset="0"/>
              </a:rPr>
              <a:t>Regulace genové exprese </a:t>
            </a:r>
            <a:r>
              <a:rPr kumimoji="1" lang="cs-CZ" altLang="cs-CZ" sz="2180" dirty="0">
                <a:solidFill>
                  <a:srgbClr val="000000"/>
                </a:solidFill>
                <a:latin typeface="Arial" pitchFamily="34" charset="0"/>
              </a:rPr>
              <a:t>v identifikaci funkce genů přístupy </a:t>
            </a:r>
            <a:r>
              <a:rPr kumimoji="1" lang="cs-CZ" altLang="cs-CZ" sz="2180" dirty="0">
                <a:solidFill>
                  <a:srgbClr val="0000FF"/>
                </a:solidFill>
                <a:latin typeface="Arial" pitchFamily="34" charset="0"/>
              </a:rPr>
              <a:t>získané funkce</a:t>
            </a:r>
          </a:p>
          <a:p>
            <a:pPr marL="799123" lvl="2" algn="just" eaLnBrk="1" hangingPunct="1">
              <a:spcAft>
                <a:spcPts val="544"/>
              </a:spcAft>
              <a:buFont typeface="Wingdings" pitchFamily="2" charset="2"/>
              <a:buChar char="§"/>
              <a:defRPr/>
            </a:pPr>
            <a:r>
              <a:rPr kumimoji="1" lang="de-DE" altLang="cs-CZ" sz="1814" dirty="0">
                <a:solidFill>
                  <a:schemeClr val="tx2"/>
                </a:solidFill>
                <a:latin typeface="Arial" pitchFamily="34" charset="0"/>
              </a:rPr>
              <a:t>T-DNA </a:t>
            </a:r>
            <a:r>
              <a:rPr kumimoji="1" lang="de-DE" altLang="cs-CZ" sz="1814" dirty="0" err="1">
                <a:solidFill>
                  <a:srgbClr val="0000FF"/>
                </a:solidFill>
                <a:latin typeface="Arial" pitchFamily="34" charset="0"/>
              </a:rPr>
              <a:t>aktivační</a:t>
            </a:r>
            <a:r>
              <a:rPr kumimoji="1" lang="de-DE" altLang="cs-CZ" sz="1814" dirty="0">
                <a:solidFill>
                  <a:srgbClr val="0000FF"/>
                </a:solidFill>
                <a:latin typeface="Arial" pitchFamily="34" charset="0"/>
              </a:rPr>
              <a:t> </a:t>
            </a:r>
            <a:r>
              <a:rPr kumimoji="1" lang="de-DE" altLang="cs-CZ" sz="1814" dirty="0" err="1">
                <a:solidFill>
                  <a:srgbClr val="0000FF"/>
                </a:solidFill>
                <a:latin typeface="Arial" pitchFamily="34" charset="0"/>
              </a:rPr>
              <a:t>mutageneze</a:t>
            </a:r>
            <a:endParaRPr kumimoji="1" lang="de-DE" altLang="cs-CZ" sz="1814" dirty="0">
              <a:solidFill>
                <a:schemeClr val="tx2"/>
              </a:solidFill>
              <a:latin typeface="Arial" pitchFamily="34" charset="0"/>
            </a:endParaRPr>
          </a:p>
          <a:p>
            <a:pPr marL="799123" lvl="2" algn="just" eaLnBrk="1" hangingPunct="1">
              <a:spcAft>
                <a:spcPts val="544"/>
              </a:spcAft>
              <a:buFont typeface="Wingdings" pitchFamily="2" charset="2"/>
              <a:buChar char="§"/>
              <a:defRPr/>
            </a:pPr>
            <a:endParaRPr kumimoji="1" lang="de-DE" altLang="cs-CZ" sz="1814" dirty="0">
              <a:solidFill>
                <a:schemeClr val="tx2"/>
              </a:solidFill>
              <a:latin typeface="Arial" pitchFamily="34" charset="0"/>
            </a:endParaRPr>
          </a:p>
          <a:p>
            <a:pPr algn="just" eaLnBrk="1" hangingPunct="1">
              <a:buFont typeface="Wingdings" pitchFamily="2" charset="2"/>
              <a:buChar char="§"/>
              <a:defRPr/>
            </a:pPr>
            <a:endParaRPr kumimoji="1" lang="en-US" altLang="cs-CZ" sz="1451" dirty="0">
              <a:solidFill>
                <a:srgbClr val="0000FF"/>
              </a:solidFill>
              <a:latin typeface="Arial" pitchFamily="34" charset="0"/>
            </a:endParaRPr>
          </a:p>
          <a:p>
            <a:pPr algn="just" eaLnBrk="1" hangingPunct="1">
              <a:buFont typeface="Wingdings" pitchFamily="2" charset="2"/>
              <a:buChar char="§"/>
              <a:defRPr/>
            </a:pPr>
            <a:endParaRPr kumimoji="1" lang="cs-CZ" altLang="cs-CZ" sz="1451" dirty="0">
              <a:solidFill>
                <a:srgbClr val="0000FF"/>
              </a:solidFill>
              <a:latin typeface="Arial" pitchFamily="34" charset="0"/>
            </a:endParaRPr>
          </a:p>
          <a:p>
            <a:pPr lvl="2" algn="just" eaLnBrk="1" hangingPunct="1">
              <a:buFont typeface="Wingdings" pitchFamily="2" charset="2"/>
              <a:buChar char="§"/>
              <a:defRPr/>
            </a:pPr>
            <a:endParaRPr kumimoji="1" lang="en-US" altLang="cs-CZ" sz="1451" dirty="0">
              <a:solidFill>
                <a:srgbClr val="0000FF"/>
              </a:solidFill>
              <a:latin typeface="Arial" pitchFamily="34" charset="0"/>
            </a:endParaRPr>
          </a:p>
          <a:p>
            <a:pPr lvl="1" algn="just" eaLnBrk="1" hangingPunct="1">
              <a:buFont typeface="Wingdings" pitchFamily="2" charset="2"/>
              <a:buChar char="§"/>
              <a:defRPr/>
            </a:pPr>
            <a:endParaRPr kumimoji="1" lang="en-US" altLang="cs-CZ" sz="1633" dirty="0">
              <a:solidFill>
                <a:schemeClr val="tx2"/>
              </a:solidFill>
              <a:latin typeface="Arial" pitchFamily="34" charset="0"/>
            </a:endParaRPr>
          </a:p>
        </p:txBody>
      </p:sp>
      <p:sp>
        <p:nvSpPr>
          <p:cNvPr id="16" name="Rectangle 2">
            <a:extLst>
              <a:ext uri="{FF2B5EF4-FFF2-40B4-BE49-F238E27FC236}">
                <a16:creationId xmlns:a16="http://schemas.microsoft.com/office/drawing/2014/main" id="{923F3F33-FCDF-4618-B8E6-72B3405FE301}"/>
              </a:ext>
            </a:extLst>
          </p:cNvPr>
          <p:cNvSpPr txBox="1">
            <a:spLocks noChangeArrowheads="1"/>
          </p:cNvSpPr>
          <p:nvPr/>
        </p:nvSpPr>
        <p:spPr>
          <a:xfrm>
            <a:off x="1523841" y="33118"/>
            <a:ext cx="7010624" cy="1527679"/>
          </a:xfrm>
          <a:prstGeom prst="rect">
            <a:avLst/>
          </a:prstGeom>
        </p:spPr>
        <p:txBody>
          <a:bodyPr anchor="ctr"/>
          <a:lstStyle/>
          <a:p>
            <a:pPr>
              <a:defRPr/>
            </a:pPr>
            <a:r>
              <a:rPr lang="cs-CZ" sz="4807" kern="0" dirty="0">
                <a:solidFill>
                  <a:srgbClr val="0000FF"/>
                </a:solidFill>
                <a:latin typeface="+mj-lt"/>
                <a:ea typeface="+mj-ea"/>
                <a:cs typeface="+mj-cs"/>
              </a:rPr>
              <a:t>Osnova</a:t>
            </a:r>
            <a:endParaRPr lang="en-US" sz="4807" kern="0" dirty="0">
              <a:solidFill>
                <a:srgbClr val="0000FF"/>
              </a:solidFill>
              <a:latin typeface="+mj-lt"/>
              <a:ea typeface="+mj-ea"/>
              <a:cs typeface="+mj-cs"/>
            </a:endParaRPr>
          </a:p>
        </p:txBody>
      </p:sp>
      <p:sp>
        <p:nvSpPr>
          <p:cNvPr id="5" name="Rectangle 5">
            <a:extLst>
              <a:ext uri="{FF2B5EF4-FFF2-40B4-BE49-F238E27FC236}">
                <a16:creationId xmlns:a16="http://schemas.microsoft.com/office/drawing/2014/main" id="{57B56485-66ED-4F72-AA08-36A4E72C16B4}"/>
              </a:ext>
            </a:extLst>
          </p:cNvPr>
          <p:cNvSpPr>
            <a:spLocks noChangeArrowheads="1"/>
          </p:cNvSpPr>
          <p:nvPr/>
        </p:nvSpPr>
        <p:spPr bwMode="auto">
          <a:xfrm>
            <a:off x="1525281" y="1470086"/>
            <a:ext cx="7357628" cy="3265577"/>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cs-CZ" altLang="cs-CZ" sz="1633" b="1"/>
          </a:p>
        </p:txBody>
      </p:sp>
    </p:spTree>
    <p:extLst>
      <p:ext uri="{BB962C8B-B14F-4D97-AF65-F5344CB8AC3E}">
        <p14:creationId xmlns:p14="http://schemas.microsoft.com/office/powerpoint/2010/main" val="1148294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9" end="9"/>
                                            </p:txEl>
                                          </p:spTgt>
                                        </p:tgtEl>
                                        <p:attrNameLst>
                                          <p:attrName>style.visibility</p:attrName>
                                        </p:attrNameLst>
                                      </p:cBhvr>
                                      <p:to>
                                        <p:strVal val="visible"/>
                                      </p:to>
                                    </p:set>
                                    <p:animEffect transition="in" filter="wipe(left)">
                                      <p:cBhvr>
                                        <p:cTn id="7" dur="500"/>
                                        <p:tgtEl>
                                          <p:spTgt spid="14">
                                            <p:txEl>
                                              <p:pRg st="9" end="9"/>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10" end="10"/>
                                            </p:txEl>
                                          </p:spTgt>
                                        </p:tgtEl>
                                        <p:attrNameLst>
                                          <p:attrName>style.visibility</p:attrName>
                                        </p:attrNameLst>
                                      </p:cBhvr>
                                      <p:to>
                                        <p:strVal val="visible"/>
                                      </p:to>
                                    </p:set>
                                    <p:animEffect transition="in" filter="wipe(left)">
                                      <p:cBhvr>
                                        <p:cTn id="12" dur="500"/>
                                        <p:tgtEl>
                                          <p:spTgt spid="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6" name="Freeform 4">
            <a:extLst>
              <a:ext uri="{FF2B5EF4-FFF2-40B4-BE49-F238E27FC236}">
                <a16:creationId xmlns:a16="http://schemas.microsoft.com/office/drawing/2014/main" id="{D20CA82C-FB33-41CA-9399-73902CD36AAA}"/>
              </a:ext>
            </a:extLst>
          </p:cNvPr>
          <p:cNvSpPr>
            <a:spLocks/>
          </p:cNvSpPr>
          <p:nvPr/>
        </p:nvSpPr>
        <p:spPr bwMode="auto">
          <a:xfrm>
            <a:off x="838473" y="1523360"/>
            <a:ext cx="381560" cy="990616"/>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n-lt"/>
            </a:endParaRPr>
          </a:p>
        </p:txBody>
      </p:sp>
      <p:sp>
        <p:nvSpPr>
          <p:cNvPr id="305157" name="Rectangle 5">
            <a:extLst>
              <a:ext uri="{FF2B5EF4-FFF2-40B4-BE49-F238E27FC236}">
                <a16:creationId xmlns:a16="http://schemas.microsoft.com/office/drawing/2014/main" id="{6084E7F0-E22C-4C3E-B296-039140AEE8B6}"/>
              </a:ext>
            </a:extLst>
          </p:cNvPr>
          <p:cNvSpPr>
            <a:spLocks noChangeArrowheads="1"/>
          </p:cNvSpPr>
          <p:nvPr/>
        </p:nvSpPr>
        <p:spPr bwMode="auto">
          <a:xfrm>
            <a:off x="991097" y="1295864"/>
            <a:ext cx="7161808"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Font typeface="Wingdings" pitchFamily="2" charset="2"/>
              <a:buChar char="§"/>
              <a:defRPr/>
            </a:pPr>
            <a:r>
              <a:rPr kumimoji="1" lang="en-US" altLang="cs-CZ" sz="1814" dirty="0" err="1">
                <a:solidFill>
                  <a:schemeClr val="tx2"/>
                </a:solidFill>
                <a:latin typeface="+mn-lt"/>
              </a:rPr>
              <a:t>Metody</a:t>
            </a:r>
            <a:r>
              <a:rPr kumimoji="1" lang="en-US" altLang="cs-CZ" sz="1814" dirty="0">
                <a:solidFill>
                  <a:schemeClr val="tx2"/>
                </a:solidFill>
                <a:latin typeface="+mn-lt"/>
              </a:rPr>
              <a:t> </a:t>
            </a:r>
            <a:r>
              <a:rPr kumimoji="1" lang="en-US" altLang="cs-CZ" sz="1814" dirty="0" err="1">
                <a:solidFill>
                  <a:schemeClr val="tx2"/>
                </a:solidFill>
                <a:latin typeface="+mn-lt"/>
              </a:rPr>
              <a:t>identifikace</a:t>
            </a:r>
            <a:r>
              <a:rPr kumimoji="1" lang="en-US" altLang="cs-CZ" sz="1814" dirty="0">
                <a:solidFill>
                  <a:schemeClr val="tx2"/>
                </a:solidFill>
                <a:latin typeface="+mn-lt"/>
              </a:rPr>
              <a:t> </a:t>
            </a:r>
            <a:r>
              <a:rPr kumimoji="1" lang="en-US" altLang="cs-CZ" sz="1814" dirty="0" err="1">
                <a:solidFill>
                  <a:schemeClr val="tx2"/>
                </a:solidFill>
                <a:latin typeface="+mn-lt"/>
              </a:rPr>
              <a:t>funkce</a:t>
            </a:r>
            <a:r>
              <a:rPr kumimoji="1" lang="en-US" altLang="cs-CZ" sz="1814" dirty="0">
                <a:solidFill>
                  <a:schemeClr val="tx2"/>
                </a:solidFill>
                <a:latin typeface="+mn-lt"/>
              </a:rPr>
              <a:t> </a:t>
            </a:r>
            <a:r>
              <a:rPr kumimoji="1" lang="en-US" altLang="cs-CZ" sz="1814" dirty="0" err="1">
                <a:solidFill>
                  <a:schemeClr val="tx2"/>
                </a:solidFill>
                <a:latin typeface="+mn-lt"/>
              </a:rPr>
              <a:t>genů</a:t>
            </a:r>
            <a:r>
              <a:rPr kumimoji="1" lang="en-US" altLang="cs-CZ" sz="1814" dirty="0">
                <a:solidFill>
                  <a:schemeClr val="tx2"/>
                </a:solidFill>
                <a:latin typeface="+mn-lt"/>
              </a:rPr>
              <a:t> </a:t>
            </a:r>
            <a:r>
              <a:rPr kumimoji="1" lang="en-US" altLang="cs-CZ" sz="1814" dirty="0" err="1">
                <a:solidFill>
                  <a:schemeClr val="tx2"/>
                </a:solidFill>
                <a:latin typeface="+mn-lt"/>
              </a:rPr>
              <a:t>pomocí</a:t>
            </a:r>
            <a:r>
              <a:rPr kumimoji="1" lang="en-US" altLang="cs-CZ" sz="1814" dirty="0">
                <a:solidFill>
                  <a:schemeClr val="tx2"/>
                </a:solidFill>
                <a:latin typeface="+mn-lt"/>
              </a:rPr>
              <a:t> </a:t>
            </a:r>
            <a:r>
              <a:rPr kumimoji="1" lang="en-US" altLang="cs-CZ" sz="1814" dirty="0" err="1">
                <a:solidFill>
                  <a:schemeClr val="tx2"/>
                </a:solidFill>
                <a:latin typeface="+mn-lt"/>
              </a:rPr>
              <a:t>přístupů</a:t>
            </a:r>
            <a:r>
              <a:rPr kumimoji="1" lang="en-US" altLang="cs-CZ" sz="1814" dirty="0">
                <a:solidFill>
                  <a:schemeClr val="tx2"/>
                </a:solidFill>
                <a:latin typeface="+mn-lt"/>
              </a:rPr>
              <a:t> </a:t>
            </a:r>
            <a:r>
              <a:rPr kumimoji="1" lang="en-US" altLang="cs-CZ" sz="1814" dirty="0" err="1">
                <a:solidFill>
                  <a:srgbClr val="0000FF"/>
                </a:solidFill>
                <a:latin typeface="+mn-lt"/>
              </a:rPr>
              <a:t>získané</a:t>
            </a:r>
            <a:r>
              <a:rPr kumimoji="1" lang="en-US" altLang="cs-CZ" sz="1814" dirty="0">
                <a:solidFill>
                  <a:srgbClr val="0000FF"/>
                </a:solidFill>
                <a:latin typeface="+mn-lt"/>
              </a:rPr>
              <a:t> </a:t>
            </a:r>
            <a:r>
              <a:rPr kumimoji="1" lang="en-US" altLang="cs-CZ" sz="1814" dirty="0" err="1">
                <a:solidFill>
                  <a:srgbClr val="0000FF"/>
                </a:solidFill>
                <a:latin typeface="+mn-lt"/>
              </a:rPr>
              <a:t>funkce</a:t>
            </a:r>
            <a:endParaRPr kumimoji="1" lang="en-US" altLang="cs-CZ" sz="1814" dirty="0">
              <a:solidFill>
                <a:srgbClr val="0000FF"/>
              </a:solidFill>
              <a:latin typeface="+mn-lt"/>
            </a:endParaRPr>
          </a:p>
        </p:txBody>
      </p:sp>
      <p:sp>
        <p:nvSpPr>
          <p:cNvPr id="305158" name="Rectangle 6">
            <a:extLst>
              <a:ext uri="{FF2B5EF4-FFF2-40B4-BE49-F238E27FC236}">
                <a16:creationId xmlns:a16="http://schemas.microsoft.com/office/drawing/2014/main" id="{62A2DDCB-9876-49F8-BFAA-2464CB6C03BE}"/>
              </a:ext>
            </a:extLst>
          </p:cNvPr>
          <p:cNvSpPr>
            <a:spLocks noChangeArrowheads="1"/>
          </p:cNvSpPr>
          <p:nvPr/>
        </p:nvSpPr>
        <p:spPr bwMode="auto">
          <a:xfrm>
            <a:off x="1676465" y="1752297"/>
            <a:ext cx="5256889"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en-GB" altLang="cs-CZ" sz="1361" dirty="0">
                <a:solidFill>
                  <a:srgbClr val="0000FF"/>
                </a:solidFill>
                <a:latin typeface="+mn-lt"/>
              </a:rPr>
              <a:t>T-DNA </a:t>
            </a:r>
            <a:r>
              <a:rPr kumimoji="1" lang="en-GB" altLang="cs-CZ" sz="1361" dirty="0" err="1">
                <a:solidFill>
                  <a:srgbClr val="0000FF"/>
                </a:solidFill>
                <a:latin typeface="+mn-lt"/>
              </a:rPr>
              <a:t>aktivační</a:t>
            </a:r>
            <a:r>
              <a:rPr kumimoji="1" lang="en-GB" altLang="cs-CZ" sz="1361" dirty="0">
                <a:solidFill>
                  <a:srgbClr val="0000FF"/>
                </a:solidFill>
                <a:latin typeface="+mn-lt"/>
              </a:rPr>
              <a:t> </a:t>
            </a:r>
            <a:r>
              <a:rPr kumimoji="1" lang="en-GB" altLang="cs-CZ" sz="1361" dirty="0" err="1">
                <a:solidFill>
                  <a:srgbClr val="0000FF"/>
                </a:solidFill>
                <a:latin typeface="+mn-lt"/>
              </a:rPr>
              <a:t>mutageneze</a:t>
            </a:r>
            <a:endParaRPr kumimoji="1" lang="en-GB" altLang="cs-CZ" sz="1361" dirty="0">
              <a:solidFill>
                <a:srgbClr val="0000FF"/>
              </a:solidFill>
              <a:latin typeface="+mn-lt"/>
            </a:endParaRPr>
          </a:p>
        </p:txBody>
      </p:sp>
      <p:sp>
        <p:nvSpPr>
          <p:cNvPr id="305160" name="Rectangle 8">
            <a:extLst>
              <a:ext uri="{FF2B5EF4-FFF2-40B4-BE49-F238E27FC236}">
                <a16:creationId xmlns:a16="http://schemas.microsoft.com/office/drawing/2014/main" id="{F356394B-F18A-4B74-B3FF-EF7896B57CD0}"/>
              </a:ext>
            </a:extLst>
          </p:cNvPr>
          <p:cNvSpPr>
            <a:spLocks noChangeArrowheads="1"/>
          </p:cNvSpPr>
          <p:nvPr/>
        </p:nvSpPr>
        <p:spPr bwMode="auto">
          <a:xfrm>
            <a:off x="1829089" y="2210169"/>
            <a:ext cx="6476438"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chemeClr val="folHlink"/>
              </a:buClr>
              <a:buFont typeface="Wingdings" panose="05000000000000000000" pitchFamily="2" charset="2"/>
              <a:buChar char="§"/>
            </a:pPr>
            <a:r>
              <a:rPr kumimoji="1" lang="cs-CZ" altLang="cs-CZ" sz="1800" dirty="0">
                <a:solidFill>
                  <a:schemeClr val="tx2"/>
                </a:solidFill>
                <a:latin typeface="Arial" panose="020B0604020202020204" pitchFamily="34" charset="0"/>
              </a:rPr>
              <a:t>metoda umožňující izolaci </a:t>
            </a:r>
            <a:r>
              <a:rPr kumimoji="1" lang="cs-CZ" altLang="cs-CZ" sz="1800" dirty="0">
                <a:solidFill>
                  <a:srgbClr val="0000FF"/>
                </a:solidFill>
                <a:latin typeface="Arial" panose="020B0604020202020204" pitchFamily="34" charset="0"/>
              </a:rPr>
              <a:t>dominantních mutantů </a:t>
            </a:r>
            <a:r>
              <a:rPr kumimoji="1" lang="cs-CZ" altLang="cs-CZ" sz="1800" dirty="0">
                <a:solidFill>
                  <a:schemeClr val="tx2"/>
                </a:solidFill>
                <a:latin typeface="Arial" panose="020B0604020202020204" pitchFamily="34" charset="0"/>
              </a:rPr>
              <a:t>prostřednictvím </a:t>
            </a:r>
            <a:r>
              <a:rPr kumimoji="1" lang="cs-CZ" altLang="cs-CZ" sz="1800" dirty="0">
                <a:solidFill>
                  <a:srgbClr val="0000FF"/>
                </a:solidFill>
                <a:latin typeface="Arial" panose="020B0604020202020204" pitchFamily="34" charset="0"/>
              </a:rPr>
              <a:t>náhodné inzerce konstitutivního promotoru</a:t>
            </a:r>
            <a:r>
              <a:rPr kumimoji="1" lang="en-US" altLang="cs-CZ" sz="1800" dirty="0">
                <a:solidFill>
                  <a:schemeClr val="tx2"/>
                </a:solidFill>
                <a:latin typeface="Arial" panose="020B0604020202020204" pitchFamily="34" charset="0"/>
              </a:rPr>
              <a:t>, </a:t>
            </a:r>
            <a:r>
              <a:rPr kumimoji="1" lang="en-US" altLang="cs-CZ" sz="1800" dirty="0" err="1">
                <a:solidFill>
                  <a:schemeClr val="tx2"/>
                </a:solidFill>
                <a:latin typeface="Arial" panose="020B0604020202020204" pitchFamily="34" charset="0"/>
              </a:rPr>
              <a:t>vedouc</a:t>
            </a:r>
            <a:r>
              <a:rPr kumimoji="1" lang="cs-CZ" altLang="cs-CZ" sz="1800" dirty="0">
                <a:solidFill>
                  <a:schemeClr val="tx2"/>
                </a:solidFill>
                <a:latin typeface="Arial" panose="020B0604020202020204" pitchFamily="34" charset="0"/>
              </a:rPr>
              <a:t>í k </a:t>
            </a:r>
            <a:r>
              <a:rPr kumimoji="1" lang="cs-CZ" altLang="cs-CZ" sz="1800" dirty="0">
                <a:solidFill>
                  <a:srgbClr val="0000FF"/>
                </a:solidFill>
                <a:latin typeface="Arial" panose="020B0604020202020204" pitchFamily="34" charset="0"/>
              </a:rPr>
              <a:t>nadměrné expresi </a:t>
            </a:r>
            <a:r>
              <a:rPr kumimoji="1" lang="cs-CZ" altLang="cs-CZ" sz="1800" dirty="0">
                <a:solidFill>
                  <a:schemeClr val="tx2"/>
                </a:solidFill>
                <a:latin typeface="Arial" panose="020B0604020202020204" pitchFamily="34" charset="0"/>
              </a:rPr>
              <a:t>genu a tím odpovídajícím </a:t>
            </a:r>
            <a:r>
              <a:rPr kumimoji="1" lang="cs-CZ" altLang="cs-CZ" sz="1800" dirty="0">
                <a:solidFill>
                  <a:srgbClr val="0000FF"/>
                </a:solidFill>
                <a:latin typeface="Arial" panose="020B0604020202020204" pitchFamily="34" charset="0"/>
              </a:rPr>
              <a:t>fenotypovým změnám</a:t>
            </a:r>
            <a:endParaRPr kumimoji="1" lang="en-GB" altLang="cs-CZ" sz="1800" dirty="0">
              <a:solidFill>
                <a:srgbClr val="0000FF"/>
              </a:solidFill>
              <a:latin typeface="Arial" panose="020B0604020202020204" pitchFamily="34" charset="0"/>
            </a:endParaRPr>
          </a:p>
        </p:txBody>
      </p:sp>
      <p:sp>
        <p:nvSpPr>
          <p:cNvPr id="305161" name="Rectangle 9">
            <a:extLst>
              <a:ext uri="{FF2B5EF4-FFF2-40B4-BE49-F238E27FC236}">
                <a16:creationId xmlns:a16="http://schemas.microsoft.com/office/drawing/2014/main" id="{FE50B586-3409-42B7-B969-E8A9BA9AAAE6}"/>
              </a:ext>
            </a:extLst>
          </p:cNvPr>
          <p:cNvSpPr>
            <a:spLocks noChangeArrowheads="1"/>
          </p:cNvSpPr>
          <p:nvPr/>
        </p:nvSpPr>
        <p:spPr bwMode="auto">
          <a:xfrm>
            <a:off x="1829089" y="3616420"/>
            <a:ext cx="6476438"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800" dirty="0">
                <a:solidFill>
                  <a:schemeClr val="tx2"/>
                </a:solidFill>
                <a:latin typeface="+mn-lt"/>
              </a:rPr>
              <a:t>prvním krokem je </a:t>
            </a:r>
            <a:r>
              <a:rPr kumimoji="1" lang="cs-CZ" altLang="cs-CZ" sz="1800" dirty="0">
                <a:solidFill>
                  <a:srgbClr val="0000FF"/>
                </a:solidFill>
                <a:latin typeface="+mn-lt"/>
              </a:rPr>
              <a:t>příprava mutantní knihovny </a:t>
            </a:r>
            <a:r>
              <a:rPr kumimoji="1" lang="cs-CZ" altLang="cs-CZ" sz="1800" dirty="0">
                <a:solidFill>
                  <a:schemeClr val="tx2"/>
                </a:solidFill>
                <a:latin typeface="+mn-lt"/>
              </a:rPr>
              <a:t>připravené pomocí transformace silného konstitutivního promotoru nebo zesilovače</a:t>
            </a:r>
            <a:endParaRPr kumimoji="1" lang="en-GB" altLang="cs-CZ" sz="1800" dirty="0">
              <a:solidFill>
                <a:schemeClr val="tx2"/>
              </a:solidFill>
              <a:latin typeface="+mn-lt"/>
            </a:endParaRPr>
          </a:p>
        </p:txBody>
      </p:sp>
      <p:sp>
        <p:nvSpPr>
          <p:cNvPr id="305162" name="Rectangle 10">
            <a:extLst>
              <a:ext uri="{FF2B5EF4-FFF2-40B4-BE49-F238E27FC236}">
                <a16:creationId xmlns:a16="http://schemas.microsoft.com/office/drawing/2014/main" id="{A2FCEE1C-41A5-40FE-B3D6-7796AD676D07}"/>
              </a:ext>
            </a:extLst>
          </p:cNvPr>
          <p:cNvSpPr>
            <a:spLocks noChangeArrowheads="1"/>
          </p:cNvSpPr>
          <p:nvPr/>
        </p:nvSpPr>
        <p:spPr bwMode="auto">
          <a:xfrm>
            <a:off x="1829089" y="4544351"/>
            <a:ext cx="6476438"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800" dirty="0">
                <a:solidFill>
                  <a:schemeClr val="tx2"/>
                </a:solidFill>
                <a:latin typeface="+mn-lt"/>
              </a:rPr>
              <a:t>následuje </a:t>
            </a:r>
            <a:r>
              <a:rPr kumimoji="1" lang="cs-CZ" altLang="cs-CZ" sz="1800" dirty="0">
                <a:solidFill>
                  <a:srgbClr val="0000FF"/>
                </a:solidFill>
                <a:latin typeface="+mn-lt"/>
              </a:rPr>
              <a:t>vyhledávání zajímavých fenotypů</a:t>
            </a:r>
            <a:endParaRPr kumimoji="1" lang="en-GB" altLang="cs-CZ" sz="1800" dirty="0">
              <a:solidFill>
                <a:srgbClr val="0000FF"/>
              </a:solidFill>
              <a:latin typeface="+mn-lt"/>
            </a:endParaRPr>
          </a:p>
        </p:txBody>
      </p:sp>
      <p:sp>
        <p:nvSpPr>
          <p:cNvPr id="305163" name="Rectangle 11">
            <a:extLst>
              <a:ext uri="{FF2B5EF4-FFF2-40B4-BE49-F238E27FC236}">
                <a16:creationId xmlns:a16="http://schemas.microsoft.com/office/drawing/2014/main" id="{03F7D0F1-68CE-4392-AD3D-4938390BE730}"/>
              </a:ext>
            </a:extLst>
          </p:cNvPr>
          <p:cNvSpPr>
            <a:spLocks noChangeArrowheads="1"/>
          </p:cNvSpPr>
          <p:nvPr/>
        </p:nvSpPr>
        <p:spPr bwMode="auto">
          <a:xfrm>
            <a:off x="1829089" y="4997162"/>
            <a:ext cx="6476438"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800" dirty="0">
                <a:solidFill>
                  <a:srgbClr val="0000FF"/>
                </a:solidFill>
                <a:latin typeface="+mn-lt"/>
              </a:rPr>
              <a:t>identifikace zasaženého genu </a:t>
            </a:r>
            <a:r>
              <a:rPr kumimoji="1" lang="cs-CZ" altLang="cs-CZ" sz="1800" dirty="0" err="1">
                <a:solidFill>
                  <a:schemeClr val="tx2"/>
                </a:solidFill>
                <a:latin typeface="+mn-lt"/>
              </a:rPr>
              <a:t>např.pomocí</a:t>
            </a:r>
            <a:r>
              <a:rPr kumimoji="1" lang="cs-CZ" altLang="cs-CZ" sz="1800" dirty="0">
                <a:solidFill>
                  <a:schemeClr val="tx2"/>
                </a:solidFill>
                <a:latin typeface="+mn-lt"/>
              </a:rPr>
              <a:t> </a:t>
            </a:r>
            <a:r>
              <a:rPr kumimoji="1" lang="cs-CZ" altLang="cs-CZ" sz="1800" dirty="0" err="1">
                <a:solidFill>
                  <a:schemeClr val="tx2"/>
                </a:solidFill>
                <a:latin typeface="+mn-lt"/>
              </a:rPr>
              <a:t>plasmid-rescue</a:t>
            </a:r>
            <a:endParaRPr kumimoji="1" lang="en-GB" altLang="cs-CZ" sz="1800" dirty="0">
              <a:solidFill>
                <a:schemeClr val="tx2"/>
              </a:solidFill>
              <a:latin typeface="+mn-lt"/>
            </a:endParaRPr>
          </a:p>
        </p:txBody>
      </p:sp>
      <p:sp>
        <p:nvSpPr>
          <p:cNvPr id="10" name="Rectangle 2">
            <a:extLst>
              <a:ext uri="{FF2B5EF4-FFF2-40B4-BE49-F238E27FC236}">
                <a16:creationId xmlns:a16="http://schemas.microsoft.com/office/drawing/2014/main" id="{67E6D1E8-FF89-41D0-B7C9-43ADF4827A3F}"/>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Gain-of-Function Approaches</a:t>
            </a:r>
            <a:endParaRPr lang="en-US" sz="3991" kern="0" dirty="0">
              <a:solidFill>
                <a:srgbClr val="0000FF"/>
              </a:solidFill>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05156"/>
                                        </p:tgtEl>
                                        <p:attrNameLst>
                                          <p:attrName>style.visibility</p:attrName>
                                        </p:attrNameLst>
                                      </p:cBhvr>
                                      <p:to>
                                        <p:strVal val="visible"/>
                                      </p:to>
                                    </p:set>
                                    <p:animEffect transition="in" filter="wipe(up)">
                                      <p:cBhvr>
                                        <p:cTn id="7" dur="500"/>
                                        <p:tgtEl>
                                          <p:spTgt spid="30515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5157"/>
                                        </p:tgtEl>
                                        <p:attrNameLst>
                                          <p:attrName>style.visibility</p:attrName>
                                        </p:attrNameLst>
                                      </p:cBhvr>
                                      <p:to>
                                        <p:strVal val="visible"/>
                                      </p:to>
                                    </p:set>
                                    <p:animEffect transition="in" filter="wipe(left)">
                                      <p:cBhvr>
                                        <p:cTn id="11" dur="1000"/>
                                        <p:tgtEl>
                                          <p:spTgt spid="30515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5158"/>
                                        </p:tgtEl>
                                        <p:attrNameLst>
                                          <p:attrName>style.visibility</p:attrName>
                                        </p:attrNameLst>
                                      </p:cBhvr>
                                      <p:to>
                                        <p:strVal val="visible"/>
                                      </p:to>
                                    </p:set>
                                    <p:animEffect transition="in" filter="wipe(left)">
                                      <p:cBhvr>
                                        <p:cTn id="16" dur="1000"/>
                                        <p:tgtEl>
                                          <p:spTgt spid="30515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05160"/>
                                        </p:tgtEl>
                                        <p:attrNameLst>
                                          <p:attrName>style.visibility</p:attrName>
                                        </p:attrNameLst>
                                      </p:cBhvr>
                                      <p:to>
                                        <p:strVal val="visible"/>
                                      </p:to>
                                    </p:set>
                                    <p:animEffect transition="in" filter="wipe(left)">
                                      <p:cBhvr>
                                        <p:cTn id="21" dur="1000"/>
                                        <p:tgtEl>
                                          <p:spTgt spid="30516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05161"/>
                                        </p:tgtEl>
                                        <p:attrNameLst>
                                          <p:attrName>style.visibility</p:attrName>
                                        </p:attrNameLst>
                                      </p:cBhvr>
                                      <p:to>
                                        <p:strVal val="visible"/>
                                      </p:to>
                                    </p:set>
                                    <p:animEffect transition="in" filter="wipe(left)">
                                      <p:cBhvr>
                                        <p:cTn id="26" dur="1000"/>
                                        <p:tgtEl>
                                          <p:spTgt spid="30516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5162"/>
                                        </p:tgtEl>
                                        <p:attrNameLst>
                                          <p:attrName>style.visibility</p:attrName>
                                        </p:attrNameLst>
                                      </p:cBhvr>
                                      <p:to>
                                        <p:strVal val="visible"/>
                                      </p:to>
                                    </p:set>
                                    <p:animEffect transition="in" filter="wipe(left)">
                                      <p:cBhvr>
                                        <p:cTn id="31" dur="1000"/>
                                        <p:tgtEl>
                                          <p:spTgt spid="30516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05163"/>
                                        </p:tgtEl>
                                        <p:attrNameLst>
                                          <p:attrName>style.visibility</p:attrName>
                                        </p:attrNameLst>
                                      </p:cBhvr>
                                      <p:to>
                                        <p:strVal val="visible"/>
                                      </p:to>
                                    </p:set>
                                    <p:animEffect transition="in" filter="wipe(left)">
                                      <p:cBhvr>
                                        <p:cTn id="36" dur="1000"/>
                                        <p:tgtEl>
                                          <p:spTgt spid="305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57" grpId="0" autoUpdateAnimBg="0"/>
      <p:bldP spid="305158" grpId="0" autoUpdateAnimBg="0"/>
      <p:bldP spid="305160" grpId="0" autoUpdateAnimBg="0"/>
      <p:bldP spid="305161" grpId="0" autoUpdateAnimBg="0"/>
      <p:bldP spid="305162" grpId="0" autoUpdateAnimBg="0"/>
      <p:bldP spid="30516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30" name="Line 6">
            <a:extLst>
              <a:ext uri="{FF2B5EF4-FFF2-40B4-BE49-F238E27FC236}">
                <a16:creationId xmlns:a16="http://schemas.microsoft.com/office/drawing/2014/main" id="{B410E5C5-CA19-48B8-A932-58B50F899334}"/>
              </a:ext>
            </a:extLst>
          </p:cNvPr>
          <p:cNvSpPr>
            <a:spLocks noChangeShapeType="1"/>
          </p:cNvSpPr>
          <p:nvPr/>
        </p:nvSpPr>
        <p:spPr bwMode="auto">
          <a:xfrm>
            <a:off x="533224" y="2590289"/>
            <a:ext cx="792492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231" name="Line 7">
            <a:extLst>
              <a:ext uri="{FF2B5EF4-FFF2-40B4-BE49-F238E27FC236}">
                <a16:creationId xmlns:a16="http://schemas.microsoft.com/office/drawing/2014/main" id="{0ED34994-FFB9-4FDE-A232-39BCC8A4073B}"/>
              </a:ext>
            </a:extLst>
          </p:cNvPr>
          <p:cNvSpPr>
            <a:spLocks noChangeShapeType="1"/>
          </p:cNvSpPr>
          <p:nvPr/>
        </p:nvSpPr>
        <p:spPr bwMode="auto">
          <a:xfrm>
            <a:off x="2285521" y="2590289"/>
            <a:ext cx="2210168"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232" name="Rectangle 8">
            <a:extLst>
              <a:ext uri="{FF2B5EF4-FFF2-40B4-BE49-F238E27FC236}">
                <a16:creationId xmlns:a16="http://schemas.microsoft.com/office/drawing/2014/main" id="{D595F40D-4490-42AF-A73E-2CAF42B82F4A}"/>
              </a:ext>
            </a:extLst>
          </p:cNvPr>
          <p:cNvSpPr>
            <a:spLocks noChangeArrowheads="1"/>
          </p:cNvSpPr>
          <p:nvPr/>
        </p:nvSpPr>
        <p:spPr bwMode="auto">
          <a:xfrm>
            <a:off x="4495689" y="2513977"/>
            <a:ext cx="3275657" cy="152624"/>
          </a:xfrm>
          <a:prstGeom prst="rect">
            <a:avLst/>
          </a:prstGeom>
          <a:solidFill>
            <a:srgbClr val="00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p>
        </p:txBody>
      </p:sp>
      <p:sp>
        <p:nvSpPr>
          <p:cNvPr id="308233" name="Rectangle 9">
            <a:extLst>
              <a:ext uri="{FF2B5EF4-FFF2-40B4-BE49-F238E27FC236}">
                <a16:creationId xmlns:a16="http://schemas.microsoft.com/office/drawing/2014/main" id="{8F4BA043-1851-4762-819F-C21B0E4FC674}"/>
              </a:ext>
            </a:extLst>
          </p:cNvPr>
          <p:cNvSpPr>
            <a:spLocks noChangeArrowheads="1"/>
          </p:cNvSpPr>
          <p:nvPr/>
        </p:nvSpPr>
        <p:spPr bwMode="auto">
          <a:xfrm>
            <a:off x="3048641" y="2439104"/>
            <a:ext cx="380120" cy="151185"/>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07"/>
              <a:t>TF</a:t>
            </a:r>
            <a:endParaRPr lang="en-US" altLang="cs-CZ" sz="907"/>
          </a:p>
        </p:txBody>
      </p:sp>
      <p:sp>
        <p:nvSpPr>
          <p:cNvPr id="308234" name="Rectangle 10">
            <a:extLst>
              <a:ext uri="{FF2B5EF4-FFF2-40B4-BE49-F238E27FC236}">
                <a16:creationId xmlns:a16="http://schemas.microsoft.com/office/drawing/2014/main" id="{3D6046C5-2BC3-4460-A188-EEA0F02FEA3E}"/>
              </a:ext>
            </a:extLst>
          </p:cNvPr>
          <p:cNvSpPr>
            <a:spLocks noChangeArrowheads="1"/>
          </p:cNvSpPr>
          <p:nvPr/>
        </p:nvSpPr>
        <p:spPr bwMode="auto">
          <a:xfrm>
            <a:off x="3581386" y="2439104"/>
            <a:ext cx="381559" cy="151185"/>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07"/>
              <a:t>TF</a:t>
            </a:r>
            <a:endParaRPr lang="en-US" altLang="cs-CZ" sz="907"/>
          </a:p>
        </p:txBody>
      </p:sp>
      <p:sp>
        <p:nvSpPr>
          <p:cNvPr id="308235" name="Oval 11">
            <a:extLst>
              <a:ext uri="{FF2B5EF4-FFF2-40B4-BE49-F238E27FC236}">
                <a16:creationId xmlns:a16="http://schemas.microsoft.com/office/drawing/2014/main" id="{37C724AD-BF7F-4B7F-94F9-F2D3416840EB}"/>
              </a:ext>
            </a:extLst>
          </p:cNvPr>
          <p:cNvSpPr>
            <a:spLocks noChangeArrowheads="1"/>
          </p:cNvSpPr>
          <p:nvPr/>
        </p:nvSpPr>
        <p:spPr bwMode="auto">
          <a:xfrm>
            <a:off x="3201265" y="2210168"/>
            <a:ext cx="609056" cy="228936"/>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TF</a:t>
            </a:r>
            <a:endParaRPr lang="en-US" altLang="cs-CZ" sz="998">
              <a:solidFill>
                <a:schemeClr val="bg1"/>
              </a:solidFill>
            </a:endParaRPr>
          </a:p>
        </p:txBody>
      </p:sp>
      <p:sp>
        <p:nvSpPr>
          <p:cNvPr id="308236" name="Line 12">
            <a:extLst>
              <a:ext uri="{FF2B5EF4-FFF2-40B4-BE49-F238E27FC236}">
                <a16:creationId xmlns:a16="http://schemas.microsoft.com/office/drawing/2014/main" id="{FA8155F9-16D0-4CD6-BE3A-556E07CC2A5C}"/>
              </a:ext>
            </a:extLst>
          </p:cNvPr>
          <p:cNvSpPr>
            <a:spLocks noChangeShapeType="1"/>
          </p:cNvSpPr>
          <p:nvPr/>
        </p:nvSpPr>
        <p:spPr bwMode="auto">
          <a:xfrm>
            <a:off x="4724625" y="2362793"/>
            <a:ext cx="2971848" cy="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245" name="Oval 21">
            <a:extLst>
              <a:ext uri="{FF2B5EF4-FFF2-40B4-BE49-F238E27FC236}">
                <a16:creationId xmlns:a16="http://schemas.microsoft.com/office/drawing/2014/main" id="{2C8448E8-640E-4C5E-BE8A-535F1BB5B0BF}"/>
              </a:ext>
            </a:extLst>
          </p:cNvPr>
          <p:cNvSpPr>
            <a:spLocks noChangeArrowheads="1"/>
          </p:cNvSpPr>
          <p:nvPr/>
        </p:nvSpPr>
        <p:spPr bwMode="auto">
          <a:xfrm>
            <a:off x="4724625" y="1675985"/>
            <a:ext cx="380120" cy="152624"/>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40S</a:t>
            </a:r>
            <a:endParaRPr lang="en-US" altLang="cs-CZ" sz="998">
              <a:solidFill>
                <a:schemeClr val="bg1"/>
              </a:solidFill>
            </a:endParaRPr>
          </a:p>
        </p:txBody>
      </p:sp>
      <p:sp>
        <p:nvSpPr>
          <p:cNvPr id="308246" name="Oval 22">
            <a:extLst>
              <a:ext uri="{FF2B5EF4-FFF2-40B4-BE49-F238E27FC236}">
                <a16:creationId xmlns:a16="http://schemas.microsoft.com/office/drawing/2014/main" id="{82BAF6F7-BCAD-4A25-A78C-482F50C8C6F4}"/>
              </a:ext>
            </a:extLst>
          </p:cNvPr>
          <p:cNvSpPr>
            <a:spLocks noChangeArrowheads="1"/>
          </p:cNvSpPr>
          <p:nvPr/>
        </p:nvSpPr>
        <p:spPr bwMode="auto">
          <a:xfrm>
            <a:off x="4724625" y="1828609"/>
            <a:ext cx="380120" cy="457872"/>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60S</a:t>
            </a:r>
            <a:endParaRPr lang="en-US" altLang="cs-CZ" sz="998">
              <a:solidFill>
                <a:schemeClr val="bg1"/>
              </a:solidFill>
            </a:endParaRPr>
          </a:p>
        </p:txBody>
      </p:sp>
      <p:sp>
        <p:nvSpPr>
          <p:cNvPr id="308251" name="Line 27">
            <a:extLst>
              <a:ext uri="{FF2B5EF4-FFF2-40B4-BE49-F238E27FC236}">
                <a16:creationId xmlns:a16="http://schemas.microsoft.com/office/drawing/2014/main" id="{9AAE8D87-919A-4C43-A330-8380760408FE}"/>
              </a:ext>
            </a:extLst>
          </p:cNvPr>
          <p:cNvSpPr>
            <a:spLocks noChangeShapeType="1"/>
          </p:cNvSpPr>
          <p:nvPr/>
        </p:nvSpPr>
        <p:spPr bwMode="auto">
          <a:xfrm>
            <a:off x="4724625" y="1828608"/>
            <a:ext cx="3046720"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262" name="Line 38">
            <a:extLst>
              <a:ext uri="{FF2B5EF4-FFF2-40B4-BE49-F238E27FC236}">
                <a16:creationId xmlns:a16="http://schemas.microsoft.com/office/drawing/2014/main" id="{557943FF-EFF7-4025-B59A-DB091E3F96CA}"/>
              </a:ext>
            </a:extLst>
          </p:cNvPr>
          <p:cNvSpPr>
            <a:spLocks noChangeShapeType="1"/>
          </p:cNvSpPr>
          <p:nvPr/>
        </p:nvSpPr>
        <p:spPr bwMode="auto">
          <a:xfrm>
            <a:off x="456913" y="4876769"/>
            <a:ext cx="800124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263" name="Line 39">
            <a:extLst>
              <a:ext uri="{FF2B5EF4-FFF2-40B4-BE49-F238E27FC236}">
                <a16:creationId xmlns:a16="http://schemas.microsoft.com/office/drawing/2014/main" id="{91F71EB8-75B7-4260-8C3C-83D9674E2A26}"/>
              </a:ext>
            </a:extLst>
          </p:cNvPr>
          <p:cNvSpPr>
            <a:spLocks noChangeShapeType="1"/>
          </p:cNvSpPr>
          <p:nvPr/>
        </p:nvSpPr>
        <p:spPr bwMode="auto">
          <a:xfrm>
            <a:off x="2210649" y="4876769"/>
            <a:ext cx="2208728" cy="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272" name="Line 48">
            <a:extLst>
              <a:ext uri="{FF2B5EF4-FFF2-40B4-BE49-F238E27FC236}">
                <a16:creationId xmlns:a16="http://schemas.microsoft.com/office/drawing/2014/main" id="{48A47C51-10DC-4BA3-9C8B-36955701593E}"/>
              </a:ext>
            </a:extLst>
          </p:cNvPr>
          <p:cNvSpPr>
            <a:spLocks noChangeShapeType="1"/>
          </p:cNvSpPr>
          <p:nvPr/>
        </p:nvSpPr>
        <p:spPr bwMode="auto">
          <a:xfrm>
            <a:off x="2743393" y="4876769"/>
            <a:ext cx="1752296"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273" name="Rectangle 49">
            <a:extLst>
              <a:ext uri="{FF2B5EF4-FFF2-40B4-BE49-F238E27FC236}">
                <a16:creationId xmlns:a16="http://schemas.microsoft.com/office/drawing/2014/main" id="{64A36813-16C8-44B5-9C62-BF58C59AE9D4}"/>
              </a:ext>
            </a:extLst>
          </p:cNvPr>
          <p:cNvSpPr>
            <a:spLocks noChangeArrowheads="1"/>
          </p:cNvSpPr>
          <p:nvPr/>
        </p:nvSpPr>
        <p:spPr bwMode="auto">
          <a:xfrm>
            <a:off x="2896017" y="4724145"/>
            <a:ext cx="305248" cy="152624"/>
          </a:xfrm>
          <a:prstGeom prst="rect">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07"/>
              <a:t>TF</a:t>
            </a:r>
            <a:endParaRPr lang="en-US" altLang="cs-CZ" sz="907"/>
          </a:p>
        </p:txBody>
      </p:sp>
      <p:sp>
        <p:nvSpPr>
          <p:cNvPr id="308274" name="Rectangle 50">
            <a:extLst>
              <a:ext uri="{FF2B5EF4-FFF2-40B4-BE49-F238E27FC236}">
                <a16:creationId xmlns:a16="http://schemas.microsoft.com/office/drawing/2014/main" id="{1C7F3A3A-FC62-47CB-A8FE-843899F40E5D}"/>
              </a:ext>
            </a:extLst>
          </p:cNvPr>
          <p:cNvSpPr>
            <a:spLocks noChangeArrowheads="1"/>
          </p:cNvSpPr>
          <p:nvPr/>
        </p:nvSpPr>
        <p:spPr bwMode="auto">
          <a:xfrm>
            <a:off x="3276137" y="4724145"/>
            <a:ext cx="305248" cy="152624"/>
          </a:xfrm>
          <a:prstGeom prst="rect">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07"/>
              <a:t>TF</a:t>
            </a:r>
            <a:endParaRPr lang="en-US" altLang="cs-CZ" sz="907"/>
          </a:p>
        </p:txBody>
      </p:sp>
      <p:sp>
        <p:nvSpPr>
          <p:cNvPr id="308275" name="Rectangle 51">
            <a:extLst>
              <a:ext uri="{FF2B5EF4-FFF2-40B4-BE49-F238E27FC236}">
                <a16:creationId xmlns:a16="http://schemas.microsoft.com/office/drawing/2014/main" id="{2225BB61-DEFE-4FE6-A03B-43A960332903}"/>
              </a:ext>
            </a:extLst>
          </p:cNvPr>
          <p:cNvSpPr>
            <a:spLocks noChangeArrowheads="1"/>
          </p:cNvSpPr>
          <p:nvPr/>
        </p:nvSpPr>
        <p:spPr bwMode="auto">
          <a:xfrm>
            <a:off x="3657696" y="4724145"/>
            <a:ext cx="305248" cy="152624"/>
          </a:xfrm>
          <a:prstGeom prst="rect">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t>TF</a:t>
            </a:r>
            <a:endParaRPr lang="en-US" altLang="cs-CZ" sz="998"/>
          </a:p>
        </p:txBody>
      </p:sp>
      <p:sp>
        <p:nvSpPr>
          <p:cNvPr id="308285" name="Rectangle 61">
            <a:extLst>
              <a:ext uri="{FF2B5EF4-FFF2-40B4-BE49-F238E27FC236}">
                <a16:creationId xmlns:a16="http://schemas.microsoft.com/office/drawing/2014/main" id="{232850D0-BE5B-4C52-BEDD-D185D6702829}"/>
              </a:ext>
            </a:extLst>
          </p:cNvPr>
          <p:cNvSpPr>
            <a:spLocks noChangeArrowheads="1"/>
          </p:cNvSpPr>
          <p:nvPr/>
        </p:nvSpPr>
        <p:spPr bwMode="auto">
          <a:xfrm>
            <a:off x="4039257" y="4724145"/>
            <a:ext cx="303808" cy="152624"/>
          </a:xfrm>
          <a:prstGeom prst="rect">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t>TF</a:t>
            </a:r>
            <a:endParaRPr lang="en-US" altLang="cs-CZ" sz="998"/>
          </a:p>
        </p:txBody>
      </p:sp>
      <p:sp>
        <p:nvSpPr>
          <p:cNvPr id="308331" name="Rectangle 107">
            <a:extLst>
              <a:ext uri="{FF2B5EF4-FFF2-40B4-BE49-F238E27FC236}">
                <a16:creationId xmlns:a16="http://schemas.microsoft.com/office/drawing/2014/main" id="{EEF77194-9011-4754-9E1B-C3AFB61CA689}"/>
              </a:ext>
            </a:extLst>
          </p:cNvPr>
          <p:cNvSpPr>
            <a:spLocks noChangeArrowheads="1"/>
          </p:cNvSpPr>
          <p:nvPr/>
        </p:nvSpPr>
        <p:spPr bwMode="auto">
          <a:xfrm>
            <a:off x="4495689" y="4800457"/>
            <a:ext cx="3275657" cy="152624"/>
          </a:xfrm>
          <a:prstGeom prst="rect">
            <a:avLst/>
          </a:prstGeom>
          <a:solidFill>
            <a:srgbClr val="0099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p>
        </p:txBody>
      </p:sp>
      <p:sp>
        <p:nvSpPr>
          <p:cNvPr id="308332" name="Line 108">
            <a:extLst>
              <a:ext uri="{FF2B5EF4-FFF2-40B4-BE49-F238E27FC236}">
                <a16:creationId xmlns:a16="http://schemas.microsoft.com/office/drawing/2014/main" id="{616EAEAF-362A-4145-B7EF-2CEE435E46EC}"/>
              </a:ext>
            </a:extLst>
          </p:cNvPr>
          <p:cNvSpPr>
            <a:spLocks noChangeShapeType="1"/>
          </p:cNvSpPr>
          <p:nvPr/>
        </p:nvSpPr>
        <p:spPr bwMode="auto">
          <a:xfrm>
            <a:off x="4724625" y="4647832"/>
            <a:ext cx="2971848" cy="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333" name="Oval 109">
            <a:extLst>
              <a:ext uri="{FF2B5EF4-FFF2-40B4-BE49-F238E27FC236}">
                <a16:creationId xmlns:a16="http://schemas.microsoft.com/office/drawing/2014/main" id="{6FAD572D-EA42-4A5E-B9DC-98715C66C52B}"/>
              </a:ext>
            </a:extLst>
          </p:cNvPr>
          <p:cNvSpPr>
            <a:spLocks noChangeArrowheads="1"/>
          </p:cNvSpPr>
          <p:nvPr/>
        </p:nvSpPr>
        <p:spPr bwMode="auto">
          <a:xfrm>
            <a:off x="4724625" y="3962465"/>
            <a:ext cx="380120" cy="152624"/>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40S</a:t>
            </a:r>
            <a:endParaRPr lang="en-US" altLang="cs-CZ" sz="998">
              <a:solidFill>
                <a:schemeClr val="bg1"/>
              </a:solidFill>
            </a:endParaRPr>
          </a:p>
        </p:txBody>
      </p:sp>
      <p:sp>
        <p:nvSpPr>
          <p:cNvPr id="308334" name="Oval 110">
            <a:extLst>
              <a:ext uri="{FF2B5EF4-FFF2-40B4-BE49-F238E27FC236}">
                <a16:creationId xmlns:a16="http://schemas.microsoft.com/office/drawing/2014/main" id="{C8F35129-EED7-4C02-BE68-6E433D08D74B}"/>
              </a:ext>
            </a:extLst>
          </p:cNvPr>
          <p:cNvSpPr>
            <a:spLocks noChangeArrowheads="1"/>
          </p:cNvSpPr>
          <p:nvPr/>
        </p:nvSpPr>
        <p:spPr bwMode="auto">
          <a:xfrm>
            <a:off x="4724625" y="4115088"/>
            <a:ext cx="380120" cy="456433"/>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60S</a:t>
            </a:r>
            <a:endParaRPr lang="en-US" altLang="cs-CZ" sz="998">
              <a:solidFill>
                <a:schemeClr val="bg1"/>
              </a:solidFill>
            </a:endParaRPr>
          </a:p>
        </p:txBody>
      </p:sp>
      <p:sp>
        <p:nvSpPr>
          <p:cNvPr id="308335" name="Line 111">
            <a:extLst>
              <a:ext uri="{FF2B5EF4-FFF2-40B4-BE49-F238E27FC236}">
                <a16:creationId xmlns:a16="http://schemas.microsoft.com/office/drawing/2014/main" id="{503A2D23-B858-4431-BB0F-5161831E6D0F}"/>
              </a:ext>
            </a:extLst>
          </p:cNvPr>
          <p:cNvSpPr>
            <a:spLocks noChangeShapeType="1"/>
          </p:cNvSpPr>
          <p:nvPr/>
        </p:nvSpPr>
        <p:spPr bwMode="auto">
          <a:xfrm>
            <a:off x="4724625" y="4115088"/>
            <a:ext cx="3046720"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336" name="Line 112">
            <a:extLst>
              <a:ext uri="{FF2B5EF4-FFF2-40B4-BE49-F238E27FC236}">
                <a16:creationId xmlns:a16="http://schemas.microsoft.com/office/drawing/2014/main" id="{E0D73085-0430-41A5-89DD-3DB6BCC76AF8}"/>
              </a:ext>
            </a:extLst>
          </p:cNvPr>
          <p:cNvSpPr>
            <a:spLocks noChangeShapeType="1"/>
          </p:cNvSpPr>
          <p:nvPr/>
        </p:nvSpPr>
        <p:spPr bwMode="auto">
          <a:xfrm>
            <a:off x="4724625" y="4647832"/>
            <a:ext cx="2971848" cy="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337" name="Oval 113">
            <a:extLst>
              <a:ext uri="{FF2B5EF4-FFF2-40B4-BE49-F238E27FC236}">
                <a16:creationId xmlns:a16="http://schemas.microsoft.com/office/drawing/2014/main" id="{FE77976D-F943-4B80-8ED5-59AED6DEDE80}"/>
              </a:ext>
            </a:extLst>
          </p:cNvPr>
          <p:cNvSpPr>
            <a:spLocks noChangeArrowheads="1"/>
          </p:cNvSpPr>
          <p:nvPr/>
        </p:nvSpPr>
        <p:spPr bwMode="auto">
          <a:xfrm>
            <a:off x="4724625" y="3962465"/>
            <a:ext cx="380120" cy="152624"/>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40S</a:t>
            </a:r>
            <a:endParaRPr lang="en-US" altLang="cs-CZ" sz="998">
              <a:solidFill>
                <a:schemeClr val="bg1"/>
              </a:solidFill>
            </a:endParaRPr>
          </a:p>
        </p:txBody>
      </p:sp>
      <p:sp>
        <p:nvSpPr>
          <p:cNvPr id="308338" name="Oval 114">
            <a:extLst>
              <a:ext uri="{FF2B5EF4-FFF2-40B4-BE49-F238E27FC236}">
                <a16:creationId xmlns:a16="http://schemas.microsoft.com/office/drawing/2014/main" id="{98854F71-C557-419B-BA78-094DEB77237A}"/>
              </a:ext>
            </a:extLst>
          </p:cNvPr>
          <p:cNvSpPr>
            <a:spLocks noChangeArrowheads="1"/>
          </p:cNvSpPr>
          <p:nvPr/>
        </p:nvSpPr>
        <p:spPr bwMode="auto">
          <a:xfrm>
            <a:off x="4724625" y="4115088"/>
            <a:ext cx="380120" cy="456433"/>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60S</a:t>
            </a:r>
            <a:endParaRPr lang="en-US" altLang="cs-CZ" sz="998">
              <a:solidFill>
                <a:schemeClr val="bg1"/>
              </a:solidFill>
            </a:endParaRPr>
          </a:p>
        </p:txBody>
      </p:sp>
      <p:sp>
        <p:nvSpPr>
          <p:cNvPr id="308339" name="Line 115">
            <a:extLst>
              <a:ext uri="{FF2B5EF4-FFF2-40B4-BE49-F238E27FC236}">
                <a16:creationId xmlns:a16="http://schemas.microsoft.com/office/drawing/2014/main" id="{BF9477A4-3434-4A4C-8F67-9C240F434F00}"/>
              </a:ext>
            </a:extLst>
          </p:cNvPr>
          <p:cNvSpPr>
            <a:spLocks noChangeShapeType="1"/>
          </p:cNvSpPr>
          <p:nvPr/>
        </p:nvSpPr>
        <p:spPr bwMode="auto">
          <a:xfrm>
            <a:off x="4724625" y="4115088"/>
            <a:ext cx="3046720"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340" name="Line 116">
            <a:extLst>
              <a:ext uri="{FF2B5EF4-FFF2-40B4-BE49-F238E27FC236}">
                <a16:creationId xmlns:a16="http://schemas.microsoft.com/office/drawing/2014/main" id="{954ECF89-D207-4242-9EB6-1517B3C9CF58}"/>
              </a:ext>
            </a:extLst>
          </p:cNvPr>
          <p:cNvSpPr>
            <a:spLocks noChangeShapeType="1"/>
          </p:cNvSpPr>
          <p:nvPr/>
        </p:nvSpPr>
        <p:spPr bwMode="auto">
          <a:xfrm>
            <a:off x="4724625" y="4647832"/>
            <a:ext cx="2971848" cy="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341" name="Oval 117">
            <a:extLst>
              <a:ext uri="{FF2B5EF4-FFF2-40B4-BE49-F238E27FC236}">
                <a16:creationId xmlns:a16="http://schemas.microsoft.com/office/drawing/2014/main" id="{7573BD11-49EE-4500-BCF8-9A720F59EEE1}"/>
              </a:ext>
            </a:extLst>
          </p:cNvPr>
          <p:cNvSpPr>
            <a:spLocks noChangeArrowheads="1"/>
          </p:cNvSpPr>
          <p:nvPr/>
        </p:nvSpPr>
        <p:spPr bwMode="auto">
          <a:xfrm>
            <a:off x="4724625" y="3962465"/>
            <a:ext cx="380120" cy="152624"/>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40S</a:t>
            </a:r>
            <a:endParaRPr lang="en-US" altLang="cs-CZ" sz="998">
              <a:solidFill>
                <a:schemeClr val="bg1"/>
              </a:solidFill>
            </a:endParaRPr>
          </a:p>
        </p:txBody>
      </p:sp>
      <p:sp>
        <p:nvSpPr>
          <p:cNvPr id="308342" name="Oval 118">
            <a:extLst>
              <a:ext uri="{FF2B5EF4-FFF2-40B4-BE49-F238E27FC236}">
                <a16:creationId xmlns:a16="http://schemas.microsoft.com/office/drawing/2014/main" id="{8EFF11C5-3FA7-4D36-B27E-86832B2A1BA1}"/>
              </a:ext>
            </a:extLst>
          </p:cNvPr>
          <p:cNvSpPr>
            <a:spLocks noChangeArrowheads="1"/>
          </p:cNvSpPr>
          <p:nvPr/>
        </p:nvSpPr>
        <p:spPr bwMode="auto">
          <a:xfrm>
            <a:off x="4724625" y="4115088"/>
            <a:ext cx="380120" cy="456433"/>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60S</a:t>
            </a:r>
            <a:endParaRPr lang="en-US" altLang="cs-CZ" sz="998">
              <a:solidFill>
                <a:schemeClr val="bg1"/>
              </a:solidFill>
            </a:endParaRPr>
          </a:p>
        </p:txBody>
      </p:sp>
      <p:sp>
        <p:nvSpPr>
          <p:cNvPr id="308343" name="Line 119">
            <a:extLst>
              <a:ext uri="{FF2B5EF4-FFF2-40B4-BE49-F238E27FC236}">
                <a16:creationId xmlns:a16="http://schemas.microsoft.com/office/drawing/2014/main" id="{66D0E57F-F865-46A6-B88A-C99002AA2294}"/>
              </a:ext>
            </a:extLst>
          </p:cNvPr>
          <p:cNvSpPr>
            <a:spLocks noChangeShapeType="1"/>
          </p:cNvSpPr>
          <p:nvPr/>
        </p:nvSpPr>
        <p:spPr bwMode="auto">
          <a:xfrm>
            <a:off x="4724625" y="4115088"/>
            <a:ext cx="3046720"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344" name="Line 120">
            <a:extLst>
              <a:ext uri="{FF2B5EF4-FFF2-40B4-BE49-F238E27FC236}">
                <a16:creationId xmlns:a16="http://schemas.microsoft.com/office/drawing/2014/main" id="{5614EAE3-05EB-4D6C-A9F5-6C1F5D4F965F}"/>
              </a:ext>
            </a:extLst>
          </p:cNvPr>
          <p:cNvSpPr>
            <a:spLocks noChangeShapeType="1"/>
          </p:cNvSpPr>
          <p:nvPr/>
        </p:nvSpPr>
        <p:spPr bwMode="auto">
          <a:xfrm>
            <a:off x="4724625" y="4647832"/>
            <a:ext cx="2971848" cy="0"/>
          </a:xfrm>
          <a:prstGeom prst="line">
            <a:avLst/>
          </a:prstGeom>
          <a:noFill/>
          <a:ln w="9525">
            <a:solidFill>
              <a:srgbClr val="009900"/>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345" name="Oval 121">
            <a:extLst>
              <a:ext uri="{FF2B5EF4-FFF2-40B4-BE49-F238E27FC236}">
                <a16:creationId xmlns:a16="http://schemas.microsoft.com/office/drawing/2014/main" id="{317C3E10-6EEB-43B7-847E-89A57BB86474}"/>
              </a:ext>
            </a:extLst>
          </p:cNvPr>
          <p:cNvSpPr>
            <a:spLocks noChangeArrowheads="1"/>
          </p:cNvSpPr>
          <p:nvPr/>
        </p:nvSpPr>
        <p:spPr bwMode="auto">
          <a:xfrm>
            <a:off x="4724625" y="3962465"/>
            <a:ext cx="380120" cy="152624"/>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40S</a:t>
            </a:r>
            <a:endParaRPr lang="en-US" altLang="cs-CZ" sz="998">
              <a:solidFill>
                <a:schemeClr val="bg1"/>
              </a:solidFill>
            </a:endParaRPr>
          </a:p>
        </p:txBody>
      </p:sp>
      <p:sp>
        <p:nvSpPr>
          <p:cNvPr id="308346" name="Oval 122">
            <a:extLst>
              <a:ext uri="{FF2B5EF4-FFF2-40B4-BE49-F238E27FC236}">
                <a16:creationId xmlns:a16="http://schemas.microsoft.com/office/drawing/2014/main" id="{ADCD8550-2D18-4BBB-987F-538E2D718F84}"/>
              </a:ext>
            </a:extLst>
          </p:cNvPr>
          <p:cNvSpPr>
            <a:spLocks noChangeArrowheads="1"/>
          </p:cNvSpPr>
          <p:nvPr/>
        </p:nvSpPr>
        <p:spPr bwMode="auto">
          <a:xfrm>
            <a:off x="4724625" y="4115088"/>
            <a:ext cx="380120" cy="456433"/>
          </a:xfrm>
          <a:prstGeom prst="ellipse">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60S</a:t>
            </a:r>
            <a:endParaRPr lang="en-US" altLang="cs-CZ" sz="998">
              <a:solidFill>
                <a:schemeClr val="bg1"/>
              </a:solidFill>
            </a:endParaRPr>
          </a:p>
        </p:txBody>
      </p:sp>
      <p:sp>
        <p:nvSpPr>
          <p:cNvPr id="308347" name="Line 123">
            <a:extLst>
              <a:ext uri="{FF2B5EF4-FFF2-40B4-BE49-F238E27FC236}">
                <a16:creationId xmlns:a16="http://schemas.microsoft.com/office/drawing/2014/main" id="{0FE8E766-5097-4FEE-B9AB-5B21093DA332}"/>
              </a:ext>
            </a:extLst>
          </p:cNvPr>
          <p:cNvSpPr>
            <a:spLocks noChangeShapeType="1"/>
          </p:cNvSpPr>
          <p:nvPr/>
        </p:nvSpPr>
        <p:spPr bwMode="auto">
          <a:xfrm>
            <a:off x="4724625" y="4115088"/>
            <a:ext cx="3046720"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lIns="91427" tIns="45714" rIns="91427" bIns="45714" anchor="ctr"/>
          <a:lstStyle/>
          <a:p>
            <a:endParaRPr lang="cs-CZ"/>
          </a:p>
        </p:txBody>
      </p:sp>
      <p:sp>
        <p:nvSpPr>
          <p:cNvPr id="308349" name="Rectangle 125">
            <a:extLst>
              <a:ext uri="{FF2B5EF4-FFF2-40B4-BE49-F238E27FC236}">
                <a16:creationId xmlns:a16="http://schemas.microsoft.com/office/drawing/2014/main" id="{73C55545-7724-400C-B247-F750CC79A032}"/>
              </a:ext>
            </a:extLst>
          </p:cNvPr>
          <p:cNvSpPr>
            <a:spLocks noChangeArrowheads="1"/>
          </p:cNvSpPr>
          <p:nvPr/>
        </p:nvSpPr>
        <p:spPr bwMode="auto">
          <a:xfrm>
            <a:off x="1143720" y="4724145"/>
            <a:ext cx="380120" cy="152624"/>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07"/>
              <a:t>TF</a:t>
            </a:r>
            <a:endParaRPr lang="en-US" altLang="cs-CZ" sz="907"/>
          </a:p>
        </p:txBody>
      </p:sp>
      <p:sp>
        <p:nvSpPr>
          <p:cNvPr id="308350" name="Rectangle 126">
            <a:extLst>
              <a:ext uri="{FF2B5EF4-FFF2-40B4-BE49-F238E27FC236}">
                <a16:creationId xmlns:a16="http://schemas.microsoft.com/office/drawing/2014/main" id="{C8382C8C-4871-4FCB-846E-AC3A351EB217}"/>
              </a:ext>
            </a:extLst>
          </p:cNvPr>
          <p:cNvSpPr>
            <a:spLocks noChangeArrowheads="1"/>
          </p:cNvSpPr>
          <p:nvPr/>
        </p:nvSpPr>
        <p:spPr bwMode="auto">
          <a:xfrm>
            <a:off x="1676465" y="4724145"/>
            <a:ext cx="381560" cy="152624"/>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07"/>
              <a:t>TF</a:t>
            </a:r>
            <a:endParaRPr lang="en-US" altLang="cs-CZ" sz="907"/>
          </a:p>
        </p:txBody>
      </p:sp>
      <p:sp>
        <p:nvSpPr>
          <p:cNvPr id="308351" name="Oval 127">
            <a:extLst>
              <a:ext uri="{FF2B5EF4-FFF2-40B4-BE49-F238E27FC236}">
                <a16:creationId xmlns:a16="http://schemas.microsoft.com/office/drawing/2014/main" id="{CE11DB2C-319A-47F9-A011-B7512B92293F}"/>
              </a:ext>
            </a:extLst>
          </p:cNvPr>
          <p:cNvSpPr>
            <a:spLocks noChangeArrowheads="1"/>
          </p:cNvSpPr>
          <p:nvPr/>
        </p:nvSpPr>
        <p:spPr bwMode="auto">
          <a:xfrm>
            <a:off x="1296345" y="4495209"/>
            <a:ext cx="609057" cy="228936"/>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cs-CZ" altLang="cs-CZ" sz="998">
                <a:solidFill>
                  <a:schemeClr val="bg1"/>
                </a:solidFill>
              </a:rPr>
              <a:t>TF</a:t>
            </a:r>
            <a:endParaRPr lang="en-US" altLang="cs-CZ" sz="998">
              <a:solidFill>
                <a:schemeClr val="bg1"/>
              </a:solidFill>
            </a:endParaRPr>
          </a:p>
        </p:txBody>
      </p:sp>
      <p:sp>
        <p:nvSpPr>
          <p:cNvPr id="40" name="Rectangle 2">
            <a:extLst>
              <a:ext uri="{FF2B5EF4-FFF2-40B4-BE49-F238E27FC236}">
                <a16:creationId xmlns:a16="http://schemas.microsoft.com/office/drawing/2014/main" id="{8BE8E697-0F07-4C0E-90CB-CAE3A5DE54AB}"/>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Activation Mutagenesis</a:t>
            </a:r>
            <a:endParaRPr lang="en-US" sz="3991" kern="0" dirty="0">
              <a:solidFill>
                <a:srgbClr val="0000FF"/>
              </a:solidFill>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08230"/>
                                        </p:tgtEl>
                                        <p:attrNameLst>
                                          <p:attrName>style.visibility</p:attrName>
                                        </p:attrNameLst>
                                      </p:cBhvr>
                                      <p:to>
                                        <p:strVal val="visible"/>
                                      </p:to>
                                    </p:set>
                                    <p:animEffect transition="in" filter="wipe(left)">
                                      <p:cBhvr>
                                        <p:cTn id="7" dur="500"/>
                                        <p:tgtEl>
                                          <p:spTgt spid="308230"/>
                                        </p:tgtEl>
                                      </p:cBhvr>
                                    </p:animEffect>
                                  </p:childTnLst>
                                </p:cTn>
                              </p:par>
                              <p:par>
                                <p:cTn id="8" presetID="22" presetClass="entr" presetSubtype="8" fill="hold" nodeType="withEffect">
                                  <p:stCondLst>
                                    <p:cond delay="0"/>
                                  </p:stCondLst>
                                  <p:childTnLst>
                                    <p:set>
                                      <p:cBhvr>
                                        <p:cTn id="9" dur="1" fill="hold">
                                          <p:stCondLst>
                                            <p:cond delay="0"/>
                                          </p:stCondLst>
                                        </p:cTn>
                                        <p:tgtEl>
                                          <p:spTgt spid="308231"/>
                                        </p:tgtEl>
                                        <p:attrNameLst>
                                          <p:attrName>style.visibility</p:attrName>
                                        </p:attrNameLst>
                                      </p:cBhvr>
                                      <p:to>
                                        <p:strVal val="visible"/>
                                      </p:to>
                                    </p:set>
                                    <p:animEffect transition="in" filter="wipe(left)">
                                      <p:cBhvr>
                                        <p:cTn id="10" dur="500"/>
                                        <p:tgtEl>
                                          <p:spTgt spid="30823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8232"/>
                                        </p:tgtEl>
                                        <p:attrNameLst>
                                          <p:attrName>style.visibility</p:attrName>
                                        </p:attrNameLst>
                                      </p:cBhvr>
                                      <p:to>
                                        <p:strVal val="visible"/>
                                      </p:to>
                                    </p:set>
                                    <p:animEffect transition="in" filter="wipe(left)">
                                      <p:cBhvr>
                                        <p:cTn id="13" dur="500"/>
                                        <p:tgtEl>
                                          <p:spTgt spid="3082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308233"/>
                                        </p:tgtEl>
                                        <p:attrNameLst>
                                          <p:attrName>style.visibility</p:attrName>
                                        </p:attrNameLst>
                                      </p:cBhvr>
                                      <p:to>
                                        <p:strVal val="visible"/>
                                      </p:to>
                                    </p:set>
                                    <p:animEffect transition="in" filter="fade">
                                      <p:cBhvr>
                                        <p:cTn id="18" dur="1000"/>
                                        <p:tgtEl>
                                          <p:spTgt spid="308233"/>
                                        </p:tgtEl>
                                      </p:cBhvr>
                                    </p:animEffect>
                                    <p:anim calcmode="lin" valueType="num">
                                      <p:cBhvr>
                                        <p:cTn id="19" dur="1000" fill="hold"/>
                                        <p:tgtEl>
                                          <p:spTgt spid="308233"/>
                                        </p:tgtEl>
                                        <p:attrNameLst>
                                          <p:attrName>ppt_x</p:attrName>
                                        </p:attrNameLst>
                                      </p:cBhvr>
                                      <p:tavLst>
                                        <p:tav tm="0">
                                          <p:val>
                                            <p:strVal val="#ppt_x"/>
                                          </p:val>
                                        </p:tav>
                                        <p:tav tm="100000">
                                          <p:val>
                                            <p:strVal val="#ppt_x"/>
                                          </p:val>
                                        </p:tav>
                                      </p:tavLst>
                                    </p:anim>
                                    <p:anim calcmode="lin" valueType="num">
                                      <p:cBhvr>
                                        <p:cTn id="20" dur="1000" fill="hold"/>
                                        <p:tgtEl>
                                          <p:spTgt spid="30823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308235"/>
                                        </p:tgtEl>
                                        <p:attrNameLst>
                                          <p:attrName>style.visibility</p:attrName>
                                        </p:attrNameLst>
                                      </p:cBhvr>
                                      <p:to>
                                        <p:strVal val="visible"/>
                                      </p:to>
                                    </p:set>
                                    <p:animEffect transition="in" filter="fade">
                                      <p:cBhvr>
                                        <p:cTn id="23" dur="1000"/>
                                        <p:tgtEl>
                                          <p:spTgt spid="308235"/>
                                        </p:tgtEl>
                                      </p:cBhvr>
                                    </p:animEffect>
                                    <p:anim calcmode="lin" valueType="num">
                                      <p:cBhvr>
                                        <p:cTn id="24" dur="1000" fill="hold"/>
                                        <p:tgtEl>
                                          <p:spTgt spid="308235"/>
                                        </p:tgtEl>
                                        <p:attrNameLst>
                                          <p:attrName>ppt_x</p:attrName>
                                        </p:attrNameLst>
                                      </p:cBhvr>
                                      <p:tavLst>
                                        <p:tav tm="0">
                                          <p:val>
                                            <p:strVal val="#ppt_x"/>
                                          </p:val>
                                        </p:tav>
                                        <p:tav tm="100000">
                                          <p:val>
                                            <p:strVal val="#ppt_x"/>
                                          </p:val>
                                        </p:tav>
                                      </p:tavLst>
                                    </p:anim>
                                    <p:anim calcmode="lin" valueType="num">
                                      <p:cBhvr>
                                        <p:cTn id="25" dur="1000" fill="hold"/>
                                        <p:tgtEl>
                                          <p:spTgt spid="308235"/>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308234"/>
                                        </p:tgtEl>
                                        <p:attrNameLst>
                                          <p:attrName>style.visibility</p:attrName>
                                        </p:attrNameLst>
                                      </p:cBhvr>
                                      <p:to>
                                        <p:strVal val="visible"/>
                                      </p:to>
                                    </p:set>
                                    <p:animEffect transition="in" filter="fade">
                                      <p:cBhvr>
                                        <p:cTn id="28" dur="1000"/>
                                        <p:tgtEl>
                                          <p:spTgt spid="308234"/>
                                        </p:tgtEl>
                                      </p:cBhvr>
                                    </p:animEffect>
                                    <p:anim calcmode="lin" valueType="num">
                                      <p:cBhvr>
                                        <p:cTn id="29" dur="1000" fill="hold"/>
                                        <p:tgtEl>
                                          <p:spTgt spid="308234"/>
                                        </p:tgtEl>
                                        <p:attrNameLst>
                                          <p:attrName>ppt_x</p:attrName>
                                        </p:attrNameLst>
                                      </p:cBhvr>
                                      <p:tavLst>
                                        <p:tav tm="0">
                                          <p:val>
                                            <p:strVal val="#ppt_x"/>
                                          </p:val>
                                        </p:tav>
                                        <p:tav tm="100000">
                                          <p:val>
                                            <p:strVal val="#ppt_x"/>
                                          </p:val>
                                        </p:tav>
                                      </p:tavLst>
                                    </p:anim>
                                    <p:anim calcmode="lin" valueType="num">
                                      <p:cBhvr>
                                        <p:cTn id="30" dur="1000" fill="hold"/>
                                        <p:tgtEl>
                                          <p:spTgt spid="308234"/>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8236"/>
                                        </p:tgtEl>
                                        <p:attrNameLst>
                                          <p:attrName>style.visibility</p:attrName>
                                        </p:attrNameLst>
                                      </p:cBhvr>
                                      <p:to>
                                        <p:strVal val="visible"/>
                                      </p:to>
                                    </p:set>
                                  </p:childTnLst>
                                </p:cTn>
                              </p:par>
                              <p:par>
                                <p:cTn id="35" presetID="0" presetClass="path" presetSubtype="0" accel="50000" decel="50000" fill="hold" nodeType="withEffect">
                                  <p:stCondLst>
                                    <p:cond delay="0"/>
                                  </p:stCondLst>
                                  <p:childTnLst>
                                    <p:animMotion origin="layout" path="M -3.33333E-6 0.02222 L -3.33333E-6 -0.07778 " pathEditMode="relative" ptsTypes="AA">
                                      <p:cBhvr>
                                        <p:cTn id="36" dur="2000" fill="hold"/>
                                        <p:tgtEl>
                                          <p:spTgt spid="308236"/>
                                        </p:tgtEl>
                                        <p:attrNameLst>
                                          <p:attrName>ppt_x</p:attrName>
                                          <p:attrName>ppt_y</p:attrName>
                                        </p:attrNameLst>
                                      </p:cBhvr>
                                    </p:animMotion>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grpId="2" nodeType="clickEffect">
                                  <p:stCondLst>
                                    <p:cond delay="0"/>
                                  </p:stCondLst>
                                  <p:childTnLst>
                                    <p:set>
                                      <p:cBhvr>
                                        <p:cTn id="40" dur="1" fill="hold">
                                          <p:stCondLst>
                                            <p:cond delay="0"/>
                                          </p:stCondLst>
                                        </p:cTn>
                                        <p:tgtEl>
                                          <p:spTgt spid="308245"/>
                                        </p:tgtEl>
                                        <p:attrNameLst>
                                          <p:attrName>style.visibility</p:attrName>
                                        </p:attrNameLst>
                                      </p:cBhvr>
                                      <p:to>
                                        <p:strVal val="visible"/>
                                      </p:to>
                                    </p:set>
                                    <p:animEffect transition="in" filter="fade">
                                      <p:cBhvr>
                                        <p:cTn id="41" dur="1000"/>
                                        <p:tgtEl>
                                          <p:spTgt spid="308245"/>
                                        </p:tgtEl>
                                      </p:cBhvr>
                                    </p:animEffect>
                                    <p:anim calcmode="lin" valueType="num">
                                      <p:cBhvr>
                                        <p:cTn id="42" dur="1000" fill="hold"/>
                                        <p:tgtEl>
                                          <p:spTgt spid="308245"/>
                                        </p:tgtEl>
                                        <p:attrNameLst>
                                          <p:attrName>ppt_x</p:attrName>
                                        </p:attrNameLst>
                                      </p:cBhvr>
                                      <p:tavLst>
                                        <p:tav tm="0">
                                          <p:val>
                                            <p:strVal val="#ppt_x"/>
                                          </p:val>
                                        </p:tav>
                                        <p:tav tm="100000">
                                          <p:val>
                                            <p:strVal val="#ppt_x"/>
                                          </p:val>
                                        </p:tav>
                                      </p:tavLst>
                                    </p:anim>
                                    <p:anim calcmode="lin" valueType="num">
                                      <p:cBhvr>
                                        <p:cTn id="43" dur="1000" fill="hold"/>
                                        <p:tgtEl>
                                          <p:spTgt spid="308245"/>
                                        </p:tgtEl>
                                        <p:attrNameLst>
                                          <p:attrName>ppt_y</p:attrName>
                                        </p:attrNameLst>
                                      </p:cBhvr>
                                      <p:tavLst>
                                        <p:tav tm="0">
                                          <p:val>
                                            <p:strVal val="#ppt_y-.1"/>
                                          </p:val>
                                        </p:tav>
                                        <p:tav tm="100000">
                                          <p:val>
                                            <p:strVal val="#ppt_y"/>
                                          </p:val>
                                        </p:tav>
                                      </p:tavLst>
                                    </p:anim>
                                  </p:childTnLst>
                                </p:cTn>
                              </p:par>
                              <p:par>
                                <p:cTn id="44" presetID="42" presetClass="entr" presetSubtype="0" fill="hold" grpId="2" nodeType="withEffect">
                                  <p:stCondLst>
                                    <p:cond delay="0"/>
                                  </p:stCondLst>
                                  <p:childTnLst>
                                    <p:set>
                                      <p:cBhvr>
                                        <p:cTn id="45" dur="1" fill="hold">
                                          <p:stCondLst>
                                            <p:cond delay="0"/>
                                          </p:stCondLst>
                                        </p:cTn>
                                        <p:tgtEl>
                                          <p:spTgt spid="308246"/>
                                        </p:tgtEl>
                                        <p:attrNameLst>
                                          <p:attrName>style.visibility</p:attrName>
                                        </p:attrNameLst>
                                      </p:cBhvr>
                                      <p:to>
                                        <p:strVal val="visible"/>
                                      </p:to>
                                    </p:set>
                                    <p:animEffect transition="in" filter="fade">
                                      <p:cBhvr>
                                        <p:cTn id="46" dur="1000"/>
                                        <p:tgtEl>
                                          <p:spTgt spid="308246"/>
                                        </p:tgtEl>
                                      </p:cBhvr>
                                    </p:animEffect>
                                    <p:anim calcmode="lin" valueType="num">
                                      <p:cBhvr>
                                        <p:cTn id="47" dur="1000" fill="hold"/>
                                        <p:tgtEl>
                                          <p:spTgt spid="308246"/>
                                        </p:tgtEl>
                                        <p:attrNameLst>
                                          <p:attrName>ppt_x</p:attrName>
                                        </p:attrNameLst>
                                      </p:cBhvr>
                                      <p:tavLst>
                                        <p:tav tm="0">
                                          <p:val>
                                            <p:strVal val="#ppt_x"/>
                                          </p:val>
                                        </p:tav>
                                        <p:tav tm="100000">
                                          <p:val>
                                            <p:strVal val="#ppt_x"/>
                                          </p:val>
                                        </p:tav>
                                      </p:tavLst>
                                    </p:anim>
                                    <p:anim calcmode="lin" valueType="num">
                                      <p:cBhvr>
                                        <p:cTn id="48" dur="1000" fill="hold"/>
                                        <p:tgtEl>
                                          <p:spTgt spid="308246"/>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0" presetClass="path" presetSubtype="0" accel="50000" decel="50000" fill="hold" grpId="0" nodeType="clickEffect">
                                  <p:stCondLst>
                                    <p:cond delay="0"/>
                                  </p:stCondLst>
                                  <p:childTnLst>
                                    <p:animMotion origin="layout" path="M 0.0 0.0 L 0.29167 0.0 " pathEditMode="fixed" ptsTypes="AA">
                                      <p:cBhvr>
                                        <p:cTn id="52" dur="2000" fill="hold"/>
                                        <p:tgtEl>
                                          <p:spTgt spid="308245"/>
                                        </p:tgtEl>
                                        <p:attrNameLst>
                                          <p:attrName>ppt_x</p:attrName>
                                          <p:attrName>ppt_y</p:attrName>
                                        </p:attrNameLst>
                                      </p:cBhvr>
                                    </p:animMotion>
                                  </p:childTnLst>
                                </p:cTn>
                              </p:par>
                              <p:par>
                                <p:cTn id="53" presetID="0" presetClass="path" presetSubtype="0" accel="50000" decel="50000" fill="hold" grpId="0" nodeType="withEffect">
                                  <p:stCondLst>
                                    <p:cond delay="0"/>
                                  </p:stCondLst>
                                  <p:childTnLst>
                                    <p:animMotion origin="layout" path="M 0.0 0.0 L 0.29167 0.0 " pathEditMode="relative" ptsTypes="AA">
                                      <p:cBhvr>
                                        <p:cTn id="54" dur="2000" fill="hold"/>
                                        <p:tgtEl>
                                          <p:spTgt spid="308246"/>
                                        </p:tgtEl>
                                        <p:attrNameLst>
                                          <p:attrName>ppt_x</p:attrName>
                                          <p:attrName>ppt_y</p:attrName>
                                        </p:attrNameLst>
                                      </p:cBhvr>
                                    </p:animMotion>
                                  </p:childTnLst>
                                </p:cTn>
                              </p:par>
                              <p:par>
                                <p:cTn id="55" presetID="22" presetClass="entr" presetSubtype="8" fill="hold" nodeType="withEffect">
                                  <p:stCondLst>
                                    <p:cond delay="0"/>
                                  </p:stCondLst>
                                  <p:childTnLst>
                                    <p:set>
                                      <p:cBhvr>
                                        <p:cTn id="56" dur="1" fill="hold">
                                          <p:stCondLst>
                                            <p:cond delay="0"/>
                                          </p:stCondLst>
                                        </p:cTn>
                                        <p:tgtEl>
                                          <p:spTgt spid="308251"/>
                                        </p:tgtEl>
                                        <p:attrNameLst>
                                          <p:attrName>style.visibility</p:attrName>
                                        </p:attrNameLst>
                                      </p:cBhvr>
                                      <p:to>
                                        <p:strVal val="visible"/>
                                      </p:to>
                                    </p:set>
                                    <p:animEffect transition="in" filter="wipe(left)">
                                      <p:cBhvr>
                                        <p:cTn id="57" dur="2000"/>
                                        <p:tgtEl>
                                          <p:spTgt spid="308251"/>
                                        </p:tgtEl>
                                      </p:cBhvr>
                                    </p:animEffect>
                                  </p:childTnLst>
                                </p:cTn>
                              </p:par>
                            </p:childTnLst>
                          </p:cTn>
                        </p:par>
                        <p:par>
                          <p:cTn id="58" fill="hold" nodeType="afterGroup">
                            <p:stCondLst>
                              <p:cond delay="2000"/>
                            </p:stCondLst>
                            <p:childTnLst>
                              <p:par>
                                <p:cTn id="59" presetID="9" presetClass="exit" presetSubtype="0" fill="hold" grpId="1" nodeType="afterEffect">
                                  <p:stCondLst>
                                    <p:cond delay="0"/>
                                  </p:stCondLst>
                                  <p:childTnLst>
                                    <p:animEffect transition="out" filter="dissolve">
                                      <p:cBhvr>
                                        <p:cTn id="60" dur="500"/>
                                        <p:tgtEl>
                                          <p:spTgt spid="308245"/>
                                        </p:tgtEl>
                                      </p:cBhvr>
                                    </p:animEffect>
                                    <p:set>
                                      <p:cBhvr>
                                        <p:cTn id="61" dur="1" fill="hold">
                                          <p:stCondLst>
                                            <p:cond delay="499"/>
                                          </p:stCondLst>
                                        </p:cTn>
                                        <p:tgtEl>
                                          <p:spTgt spid="308245"/>
                                        </p:tgtEl>
                                        <p:attrNameLst>
                                          <p:attrName>style.visibility</p:attrName>
                                        </p:attrNameLst>
                                      </p:cBhvr>
                                      <p:to>
                                        <p:strVal val="hidden"/>
                                      </p:to>
                                    </p:set>
                                  </p:childTnLst>
                                </p:cTn>
                              </p:par>
                            </p:childTnLst>
                          </p:cTn>
                        </p:par>
                        <p:par>
                          <p:cTn id="62" fill="hold" nodeType="afterGroup">
                            <p:stCondLst>
                              <p:cond delay="2500"/>
                            </p:stCondLst>
                            <p:childTnLst>
                              <p:par>
                                <p:cTn id="63" presetID="9" presetClass="exit" presetSubtype="0" fill="hold" grpId="1" nodeType="afterEffect">
                                  <p:stCondLst>
                                    <p:cond delay="0"/>
                                  </p:stCondLst>
                                  <p:childTnLst>
                                    <p:animEffect transition="out" filter="dissolve">
                                      <p:cBhvr>
                                        <p:cTn id="64" dur="500"/>
                                        <p:tgtEl>
                                          <p:spTgt spid="308246"/>
                                        </p:tgtEl>
                                      </p:cBhvr>
                                    </p:animEffect>
                                    <p:set>
                                      <p:cBhvr>
                                        <p:cTn id="65" dur="1" fill="hold">
                                          <p:stCondLst>
                                            <p:cond delay="499"/>
                                          </p:stCondLst>
                                        </p:cTn>
                                        <p:tgtEl>
                                          <p:spTgt spid="308246"/>
                                        </p:tgtEl>
                                        <p:attrNameLst>
                                          <p:attrName>style.visibility</p:attrName>
                                        </p:attrNameLst>
                                      </p:cBhvr>
                                      <p:to>
                                        <p:strVal val="hidden"/>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9" presetClass="exit" presetSubtype="0" fill="hold" grpId="1" nodeType="clickEffect">
                                  <p:stCondLst>
                                    <p:cond delay="0"/>
                                  </p:stCondLst>
                                  <p:childTnLst>
                                    <p:animEffect transition="out" filter="dissolve">
                                      <p:cBhvr>
                                        <p:cTn id="69" dur="500"/>
                                        <p:tgtEl>
                                          <p:spTgt spid="308233"/>
                                        </p:tgtEl>
                                      </p:cBhvr>
                                    </p:animEffect>
                                    <p:set>
                                      <p:cBhvr>
                                        <p:cTn id="70" dur="1" fill="hold">
                                          <p:stCondLst>
                                            <p:cond delay="499"/>
                                          </p:stCondLst>
                                        </p:cTn>
                                        <p:tgtEl>
                                          <p:spTgt spid="308233"/>
                                        </p:tgtEl>
                                        <p:attrNameLst>
                                          <p:attrName>style.visibility</p:attrName>
                                        </p:attrNameLst>
                                      </p:cBhvr>
                                      <p:to>
                                        <p:strVal val="hidden"/>
                                      </p:to>
                                    </p:set>
                                  </p:childTnLst>
                                </p:cTn>
                              </p:par>
                              <p:par>
                                <p:cTn id="71" presetID="9" presetClass="exit" presetSubtype="0" fill="hold" grpId="1" nodeType="withEffect">
                                  <p:stCondLst>
                                    <p:cond delay="0"/>
                                  </p:stCondLst>
                                  <p:childTnLst>
                                    <p:animEffect transition="out" filter="dissolve">
                                      <p:cBhvr>
                                        <p:cTn id="72" dur="500"/>
                                        <p:tgtEl>
                                          <p:spTgt spid="308234"/>
                                        </p:tgtEl>
                                      </p:cBhvr>
                                    </p:animEffect>
                                    <p:set>
                                      <p:cBhvr>
                                        <p:cTn id="73" dur="1" fill="hold">
                                          <p:stCondLst>
                                            <p:cond delay="499"/>
                                          </p:stCondLst>
                                        </p:cTn>
                                        <p:tgtEl>
                                          <p:spTgt spid="308234"/>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308235"/>
                                        </p:tgtEl>
                                      </p:cBhvr>
                                    </p:animEffect>
                                    <p:set>
                                      <p:cBhvr>
                                        <p:cTn id="76" dur="1" fill="hold">
                                          <p:stCondLst>
                                            <p:cond delay="499"/>
                                          </p:stCondLst>
                                        </p:cTn>
                                        <p:tgtEl>
                                          <p:spTgt spid="308235"/>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0" presetClass="path" presetSubtype="0" accel="50000" decel="50000" fill="hold" nodeType="clickEffect">
                                  <p:stCondLst>
                                    <p:cond delay="0"/>
                                  </p:stCondLst>
                                  <p:childTnLst>
                                    <p:animMotion origin="layout" path="M 3.33333E-6 -2.22222E-6 L 3.33333E-6 -0.17778 " pathEditMode="relative" ptsTypes="AA">
                                      <p:cBhvr>
                                        <p:cTn id="80" dur="2000" fill="hold"/>
                                        <p:tgtEl>
                                          <p:spTgt spid="308251"/>
                                        </p:tgtEl>
                                        <p:attrNameLst>
                                          <p:attrName>ppt_x</p:attrName>
                                          <p:attrName>ppt_y</p:attrName>
                                        </p:attrNameLst>
                                      </p:cBhvr>
                                    </p:animMotion>
                                  </p:childTnLst>
                                </p:cTn>
                              </p:par>
                              <p:par>
                                <p:cTn id="81" presetID="9" presetClass="exit" presetSubtype="0" fill="hold" nodeType="withEffect">
                                  <p:stCondLst>
                                    <p:cond delay="0"/>
                                  </p:stCondLst>
                                  <p:childTnLst>
                                    <p:animEffect transition="out" filter="dissolve">
                                      <p:cBhvr>
                                        <p:cTn id="82" dur="500"/>
                                        <p:tgtEl>
                                          <p:spTgt spid="308236"/>
                                        </p:tgtEl>
                                      </p:cBhvr>
                                    </p:animEffect>
                                    <p:set>
                                      <p:cBhvr>
                                        <p:cTn id="83" dur="1" fill="hold">
                                          <p:stCondLst>
                                            <p:cond delay="499"/>
                                          </p:stCondLst>
                                        </p:cTn>
                                        <p:tgtEl>
                                          <p:spTgt spid="308236"/>
                                        </p:tgtEl>
                                        <p:attrNameLst>
                                          <p:attrName>style.visibility</p:attrName>
                                        </p:attrNameLst>
                                      </p:cBhvr>
                                      <p:to>
                                        <p:strVal val="hidden"/>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xit" presetSubtype="0" fill="hold" nodeType="clickEffect">
                                  <p:stCondLst>
                                    <p:cond delay="0"/>
                                  </p:stCondLst>
                                  <p:childTnLst>
                                    <p:animEffect transition="out" filter="dissolve">
                                      <p:cBhvr>
                                        <p:cTn id="87" dur="500"/>
                                        <p:tgtEl>
                                          <p:spTgt spid="308251"/>
                                        </p:tgtEl>
                                      </p:cBhvr>
                                    </p:animEffect>
                                    <p:set>
                                      <p:cBhvr>
                                        <p:cTn id="88" dur="1" fill="hold">
                                          <p:stCondLst>
                                            <p:cond delay="499"/>
                                          </p:stCondLst>
                                        </p:cTn>
                                        <p:tgtEl>
                                          <p:spTgt spid="308251"/>
                                        </p:tgtEl>
                                        <p:attrNameLst>
                                          <p:attrName>style.visibility</p:attrName>
                                        </p:attrNameLst>
                                      </p:cBhvr>
                                      <p:to>
                                        <p:strVal val="hidden"/>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nodeType="clickEffect">
                                  <p:stCondLst>
                                    <p:cond delay="0"/>
                                  </p:stCondLst>
                                  <p:childTnLst>
                                    <p:set>
                                      <p:cBhvr>
                                        <p:cTn id="92" dur="1" fill="hold">
                                          <p:stCondLst>
                                            <p:cond delay="0"/>
                                          </p:stCondLst>
                                        </p:cTn>
                                        <p:tgtEl>
                                          <p:spTgt spid="308262"/>
                                        </p:tgtEl>
                                        <p:attrNameLst>
                                          <p:attrName>style.visibility</p:attrName>
                                        </p:attrNameLst>
                                      </p:cBhvr>
                                      <p:to>
                                        <p:strVal val="visible"/>
                                      </p:to>
                                    </p:set>
                                    <p:animEffect transition="in" filter="wipe(left)">
                                      <p:cBhvr>
                                        <p:cTn id="93" dur="500"/>
                                        <p:tgtEl>
                                          <p:spTgt spid="308262"/>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nodeType="clickEffect">
                                  <p:stCondLst>
                                    <p:cond delay="0"/>
                                  </p:stCondLst>
                                  <p:childTnLst>
                                    <p:set>
                                      <p:cBhvr>
                                        <p:cTn id="97" dur="1" fill="hold">
                                          <p:stCondLst>
                                            <p:cond delay="0"/>
                                          </p:stCondLst>
                                        </p:cTn>
                                        <p:tgtEl>
                                          <p:spTgt spid="308263"/>
                                        </p:tgtEl>
                                        <p:attrNameLst>
                                          <p:attrName>style.visibility</p:attrName>
                                        </p:attrNameLst>
                                      </p:cBhvr>
                                      <p:to>
                                        <p:strVal val="visible"/>
                                      </p:to>
                                    </p:set>
                                  </p:childTnLst>
                                </p:cTn>
                              </p:par>
                              <p:par>
                                <p:cTn id="98" presetID="22" presetClass="entr" presetSubtype="8" fill="hold" grpId="0" nodeType="withEffect">
                                  <p:stCondLst>
                                    <p:cond delay="0"/>
                                  </p:stCondLst>
                                  <p:childTnLst>
                                    <p:set>
                                      <p:cBhvr>
                                        <p:cTn id="99" dur="1" fill="hold">
                                          <p:stCondLst>
                                            <p:cond delay="0"/>
                                          </p:stCondLst>
                                        </p:cTn>
                                        <p:tgtEl>
                                          <p:spTgt spid="308331"/>
                                        </p:tgtEl>
                                        <p:attrNameLst>
                                          <p:attrName>style.visibility</p:attrName>
                                        </p:attrNameLst>
                                      </p:cBhvr>
                                      <p:to>
                                        <p:strVal val="visible"/>
                                      </p:to>
                                    </p:set>
                                    <p:animEffect transition="in" filter="wipe(left)">
                                      <p:cBhvr>
                                        <p:cTn id="100" dur="500"/>
                                        <p:tgtEl>
                                          <p:spTgt spid="308331"/>
                                        </p:tgtEl>
                                      </p:cBhvr>
                                    </p:animEffect>
                                  </p:childTnLst>
                                </p:cTn>
                              </p:par>
                              <p:par>
                                <p:cTn id="101" presetID="0" presetClass="path" presetSubtype="0" accel="50000" decel="50000" fill="hold" nodeType="withEffect">
                                  <p:stCondLst>
                                    <p:cond delay="0"/>
                                  </p:stCondLst>
                                  <p:childTnLst>
                                    <p:animMotion origin="layout" path="M 0.0 0.0 L -0.15833 0.0 " pathEditMode="relative" rAng="0" ptsTypes="AA">
                                      <p:cBhvr>
                                        <p:cTn id="102" dur="2000" fill="hold"/>
                                        <p:tgtEl>
                                          <p:spTgt spid="308263"/>
                                        </p:tgtEl>
                                        <p:attrNameLst>
                                          <p:attrName>ppt_x</p:attrName>
                                          <p:attrName>ppt_y</p:attrName>
                                        </p:attrNameLst>
                                      </p:cBhvr>
                                      <p:rCtr x="0" y="0"/>
                                    </p:animMotion>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2" fill="hold" nodeType="clickEffect">
                                  <p:stCondLst>
                                    <p:cond delay="0"/>
                                  </p:stCondLst>
                                  <p:childTnLst>
                                    <p:set>
                                      <p:cBhvr>
                                        <p:cTn id="106" dur="1" fill="hold">
                                          <p:stCondLst>
                                            <p:cond delay="0"/>
                                          </p:stCondLst>
                                        </p:cTn>
                                        <p:tgtEl>
                                          <p:spTgt spid="308272"/>
                                        </p:tgtEl>
                                        <p:attrNameLst>
                                          <p:attrName>style.visibility</p:attrName>
                                        </p:attrNameLst>
                                      </p:cBhvr>
                                      <p:to>
                                        <p:strVal val="visible"/>
                                      </p:to>
                                    </p:set>
                                    <p:animEffect transition="in" filter="wipe(right)">
                                      <p:cBhvr>
                                        <p:cTn id="107" dur="500"/>
                                        <p:tgtEl>
                                          <p:spTgt spid="308272"/>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308349"/>
                                        </p:tgtEl>
                                        <p:attrNameLst>
                                          <p:attrName>style.visibility</p:attrName>
                                        </p:attrNameLst>
                                      </p:cBhvr>
                                      <p:to>
                                        <p:strVal val="visible"/>
                                      </p:to>
                                    </p:set>
                                    <p:animEffect transition="in" filter="fade">
                                      <p:cBhvr>
                                        <p:cTn id="112" dur="1000"/>
                                        <p:tgtEl>
                                          <p:spTgt spid="308349"/>
                                        </p:tgtEl>
                                      </p:cBhvr>
                                    </p:animEffect>
                                    <p:anim calcmode="lin" valueType="num">
                                      <p:cBhvr>
                                        <p:cTn id="113" dur="1000" fill="hold"/>
                                        <p:tgtEl>
                                          <p:spTgt spid="308349"/>
                                        </p:tgtEl>
                                        <p:attrNameLst>
                                          <p:attrName>ppt_x</p:attrName>
                                        </p:attrNameLst>
                                      </p:cBhvr>
                                      <p:tavLst>
                                        <p:tav tm="0">
                                          <p:val>
                                            <p:strVal val="#ppt_x"/>
                                          </p:val>
                                        </p:tav>
                                        <p:tav tm="100000">
                                          <p:val>
                                            <p:strVal val="#ppt_x"/>
                                          </p:val>
                                        </p:tav>
                                      </p:tavLst>
                                    </p:anim>
                                    <p:anim calcmode="lin" valueType="num">
                                      <p:cBhvr>
                                        <p:cTn id="114" dur="1000" fill="hold"/>
                                        <p:tgtEl>
                                          <p:spTgt spid="308349"/>
                                        </p:tgtEl>
                                        <p:attrNameLst>
                                          <p:attrName>ppt_y</p:attrName>
                                        </p:attrNameLst>
                                      </p:cBhvr>
                                      <p:tavLst>
                                        <p:tav tm="0">
                                          <p:val>
                                            <p:strVal val="#ppt_y-.1"/>
                                          </p:val>
                                        </p:tav>
                                        <p:tav tm="100000">
                                          <p:val>
                                            <p:strVal val="#ppt_y"/>
                                          </p:val>
                                        </p:tav>
                                      </p:tavLst>
                                    </p:anim>
                                  </p:childTnLst>
                                </p:cTn>
                              </p:par>
                              <p:par>
                                <p:cTn id="115" presetID="47" presetClass="entr" presetSubtype="0" fill="hold" grpId="0" nodeType="withEffect">
                                  <p:stCondLst>
                                    <p:cond delay="0"/>
                                  </p:stCondLst>
                                  <p:childTnLst>
                                    <p:set>
                                      <p:cBhvr>
                                        <p:cTn id="116" dur="1" fill="hold">
                                          <p:stCondLst>
                                            <p:cond delay="0"/>
                                          </p:stCondLst>
                                        </p:cTn>
                                        <p:tgtEl>
                                          <p:spTgt spid="308351"/>
                                        </p:tgtEl>
                                        <p:attrNameLst>
                                          <p:attrName>style.visibility</p:attrName>
                                        </p:attrNameLst>
                                      </p:cBhvr>
                                      <p:to>
                                        <p:strVal val="visible"/>
                                      </p:to>
                                    </p:set>
                                    <p:animEffect transition="in" filter="fade">
                                      <p:cBhvr>
                                        <p:cTn id="117" dur="1000"/>
                                        <p:tgtEl>
                                          <p:spTgt spid="308351"/>
                                        </p:tgtEl>
                                      </p:cBhvr>
                                    </p:animEffect>
                                    <p:anim calcmode="lin" valueType="num">
                                      <p:cBhvr>
                                        <p:cTn id="118" dur="1000" fill="hold"/>
                                        <p:tgtEl>
                                          <p:spTgt spid="308351"/>
                                        </p:tgtEl>
                                        <p:attrNameLst>
                                          <p:attrName>ppt_x</p:attrName>
                                        </p:attrNameLst>
                                      </p:cBhvr>
                                      <p:tavLst>
                                        <p:tav tm="0">
                                          <p:val>
                                            <p:strVal val="#ppt_x"/>
                                          </p:val>
                                        </p:tav>
                                        <p:tav tm="100000">
                                          <p:val>
                                            <p:strVal val="#ppt_x"/>
                                          </p:val>
                                        </p:tav>
                                      </p:tavLst>
                                    </p:anim>
                                    <p:anim calcmode="lin" valueType="num">
                                      <p:cBhvr>
                                        <p:cTn id="119" dur="1000" fill="hold"/>
                                        <p:tgtEl>
                                          <p:spTgt spid="308351"/>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308350"/>
                                        </p:tgtEl>
                                        <p:attrNameLst>
                                          <p:attrName>style.visibility</p:attrName>
                                        </p:attrNameLst>
                                      </p:cBhvr>
                                      <p:to>
                                        <p:strVal val="visible"/>
                                      </p:to>
                                    </p:set>
                                    <p:animEffect transition="in" filter="fade">
                                      <p:cBhvr>
                                        <p:cTn id="122" dur="1000"/>
                                        <p:tgtEl>
                                          <p:spTgt spid="308350"/>
                                        </p:tgtEl>
                                      </p:cBhvr>
                                    </p:animEffect>
                                    <p:anim calcmode="lin" valueType="num">
                                      <p:cBhvr>
                                        <p:cTn id="123" dur="1000" fill="hold"/>
                                        <p:tgtEl>
                                          <p:spTgt spid="308350"/>
                                        </p:tgtEl>
                                        <p:attrNameLst>
                                          <p:attrName>ppt_x</p:attrName>
                                        </p:attrNameLst>
                                      </p:cBhvr>
                                      <p:tavLst>
                                        <p:tav tm="0">
                                          <p:val>
                                            <p:strVal val="#ppt_x"/>
                                          </p:val>
                                        </p:tav>
                                        <p:tav tm="100000">
                                          <p:val>
                                            <p:strVal val="#ppt_x"/>
                                          </p:val>
                                        </p:tav>
                                      </p:tavLst>
                                    </p:anim>
                                    <p:anim calcmode="lin" valueType="num">
                                      <p:cBhvr>
                                        <p:cTn id="124" dur="1000" fill="hold"/>
                                        <p:tgtEl>
                                          <p:spTgt spid="308350"/>
                                        </p:tgtEl>
                                        <p:attrNameLst>
                                          <p:attrName>ppt_y</p:attrName>
                                        </p:attrNameLst>
                                      </p:cBhvr>
                                      <p:tavLst>
                                        <p:tav tm="0">
                                          <p:val>
                                            <p:strVal val="#ppt_y-.1"/>
                                          </p:val>
                                        </p:tav>
                                        <p:tav tm="100000">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47" presetClass="entr" presetSubtype="0" fill="hold" grpId="0" nodeType="clickEffect">
                                  <p:stCondLst>
                                    <p:cond delay="0"/>
                                  </p:stCondLst>
                                  <p:childTnLst>
                                    <p:set>
                                      <p:cBhvr>
                                        <p:cTn id="128" dur="1" fill="hold">
                                          <p:stCondLst>
                                            <p:cond delay="0"/>
                                          </p:stCondLst>
                                        </p:cTn>
                                        <p:tgtEl>
                                          <p:spTgt spid="308273"/>
                                        </p:tgtEl>
                                        <p:attrNameLst>
                                          <p:attrName>style.visibility</p:attrName>
                                        </p:attrNameLst>
                                      </p:cBhvr>
                                      <p:to>
                                        <p:strVal val="visible"/>
                                      </p:to>
                                    </p:set>
                                    <p:animEffect transition="in" filter="fade">
                                      <p:cBhvr>
                                        <p:cTn id="129" dur="1000"/>
                                        <p:tgtEl>
                                          <p:spTgt spid="308273"/>
                                        </p:tgtEl>
                                      </p:cBhvr>
                                    </p:animEffect>
                                    <p:anim calcmode="lin" valueType="num">
                                      <p:cBhvr>
                                        <p:cTn id="130" dur="1000" fill="hold"/>
                                        <p:tgtEl>
                                          <p:spTgt spid="308273"/>
                                        </p:tgtEl>
                                        <p:attrNameLst>
                                          <p:attrName>ppt_x</p:attrName>
                                        </p:attrNameLst>
                                      </p:cBhvr>
                                      <p:tavLst>
                                        <p:tav tm="0">
                                          <p:val>
                                            <p:strVal val="#ppt_x"/>
                                          </p:val>
                                        </p:tav>
                                        <p:tav tm="100000">
                                          <p:val>
                                            <p:strVal val="#ppt_x"/>
                                          </p:val>
                                        </p:tav>
                                      </p:tavLst>
                                    </p:anim>
                                    <p:anim calcmode="lin" valueType="num">
                                      <p:cBhvr>
                                        <p:cTn id="131" dur="1000" fill="hold"/>
                                        <p:tgtEl>
                                          <p:spTgt spid="308273"/>
                                        </p:tgtEl>
                                        <p:attrNameLst>
                                          <p:attrName>ppt_y</p:attrName>
                                        </p:attrNameLst>
                                      </p:cBhvr>
                                      <p:tavLst>
                                        <p:tav tm="0">
                                          <p:val>
                                            <p:strVal val="#ppt_y-.1"/>
                                          </p:val>
                                        </p:tav>
                                        <p:tav tm="100000">
                                          <p:val>
                                            <p:strVal val="#ppt_y"/>
                                          </p:val>
                                        </p:tav>
                                      </p:tavLst>
                                    </p:anim>
                                  </p:childTnLst>
                                </p:cTn>
                              </p:par>
                              <p:par>
                                <p:cTn id="132" presetID="47" presetClass="entr" presetSubtype="0" fill="hold" nodeType="withEffect">
                                  <p:stCondLst>
                                    <p:cond delay="0"/>
                                  </p:stCondLst>
                                  <p:childTnLst>
                                    <p:set>
                                      <p:cBhvr>
                                        <p:cTn id="133" dur="1" fill="hold">
                                          <p:stCondLst>
                                            <p:cond delay="0"/>
                                          </p:stCondLst>
                                        </p:cTn>
                                        <p:tgtEl>
                                          <p:spTgt spid="308274"/>
                                        </p:tgtEl>
                                        <p:attrNameLst>
                                          <p:attrName>style.visibility</p:attrName>
                                        </p:attrNameLst>
                                      </p:cBhvr>
                                      <p:to>
                                        <p:strVal val="visible"/>
                                      </p:to>
                                    </p:set>
                                    <p:animEffect transition="in" filter="fade">
                                      <p:cBhvr>
                                        <p:cTn id="134" dur="1000"/>
                                        <p:tgtEl>
                                          <p:spTgt spid="308274"/>
                                        </p:tgtEl>
                                      </p:cBhvr>
                                    </p:animEffect>
                                    <p:anim calcmode="lin" valueType="num">
                                      <p:cBhvr>
                                        <p:cTn id="135" dur="1000" fill="hold"/>
                                        <p:tgtEl>
                                          <p:spTgt spid="308274"/>
                                        </p:tgtEl>
                                        <p:attrNameLst>
                                          <p:attrName>ppt_x</p:attrName>
                                        </p:attrNameLst>
                                      </p:cBhvr>
                                      <p:tavLst>
                                        <p:tav tm="0">
                                          <p:val>
                                            <p:strVal val="#ppt_x"/>
                                          </p:val>
                                        </p:tav>
                                        <p:tav tm="100000">
                                          <p:val>
                                            <p:strVal val="#ppt_x"/>
                                          </p:val>
                                        </p:tav>
                                      </p:tavLst>
                                    </p:anim>
                                    <p:anim calcmode="lin" valueType="num">
                                      <p:cBhvr>
                                        <p:cTn id="136" dur="1000" fill="hold"/>
                                        <p:tgtEl>
                                          <p:spTgt spid="308274"/>
                                        </p:tgtEl>
                                        <p:attrNameLst>
                                          <p:attrName>ppt_y</p:attrName>
                                        </p:attrNameLst>
                                      </p:cBhvr>
                                      <p:tavLst>
                                        <p:tav tm="0">
                                          <p:val>
                                            <p:strVal val="#ppt_y-.1"/>
                                          </p:val>
                                        </p:tav>
                                        <p:tav tm="100000">
                                          <p:val>
                                            <p:strVal val="#ppt_y"/>
                                          </p:val>
                                        </p:tav>
                                      </p:tavLst>
                                    </p:anim>
                                  </p:childTnLst>
                                </p:cTn>
                              </p:par>
                              <p:par>
                                <p:cTn id="137" presetID="47" presetClass="entr" presetSubtype="0" fill="hold" nodeType="withEffect">
                                  <p:stCondLst>
                                    <p:cond delay="0"/>
                                  </p:stCondLst>
                                  <p:childTnLst>
                                    <p:set>
                                      <p:cBhvr>
                                        <p:cTn id="138" dur="1" fill="hold">
                                          <p:stCondLst>
                                            <p:cond delay="0"/>
                                          </p:stCondLst>
                                        </p:cTn>
                                        <p:tgtEl>
                                          <p:spTgt spid="308275"/>
                                        </p:tgtEl>
                                        <p:attrNameLst>
                                          <p:attrName>style.visibility</p:attrName>
                                        </p:attrNameLst>
                                      </p:cBhvr>
                                      <p:to>
                                        <p:strVal val="visible"/>
                                      </p:to>
                                    </p:set>
                                    <p:animEffect transition="in" filter="fade">
                                      <p:cBhvr>
                                        <p:cTn id="139" dur="1000"/>
                                        <p:tgtEl>
                                          <p:spTgt spid="308275"/>
                                        </p:tgtEl>
                                      </p:cBhvr>
                                    </p:animEffect>
                                    <p:anim calcmode="lin" valueType="num">
                                      <p:cBhvr>
                                        <p:cTn id="140" dur="1000" fill="hold"/>
                                        <p:tgtEl>
                                          <p:spTgt spid="308275"/>
                                        </p:tgtEl>
                                        <p:attrNameLst>
                                          <p:attrName>ppt_x</p:attrName>
                                        </p:attrNameLst>
                                      </p:cBhvr>
                                      <p:tavLst>
                                        <p:tav tm="0">
                                          <p:val>
                                            <p:strVal val="#ppt_x"/>
                                          </p:val>
                                        </p:tav>
                                        <p:tav tm="100000">
                                          <p:val>
                                            <p:strVal val="#ppt_x"/>
                                          </p:val>
                                        </p:tav>
                                      </p:tavLst>
                                    </p:anim>
                                    <p:anim calcmode="lin" valueType="num">
                                      <p:cBhvr>
                                        <p:cTn id="141" dur="1000" fill="hold"/>
                                        <p:tgtEl>
                                          <p:spTgt spid="308275"/>
                                        </p:tgtEl>
                                        <p:attrNameLst>
                                          <p:attrName>ppt_y</p:attrName>
                                        </p:attrNameLst>
                                      </p:cBhvr>
                                      <p:tavLst>
                                        <p:tav tm="0">
                                          <p:val>
                                            <p:strVal val="#ppt_y-.1"/>
                                          </p:val>
                                        </p:tav>
                                        <p:tav tm="100000">
                                          <p:val>
                                            <p:strVal val="#ppt_y"/>
                                          </p:val>
                                        </p:tav>
                                      </p:tavLst>
                                    </p:anim>
                                  </p:childTnLst>
                                </p:cTn>
                              </p:par>
                              <p:par>
                                <p:cTn id="142" presetID="47" presetClass="entr" presetSubtype="0" fill="hold" nodeType="withEffect">
                                  <p:stCondLst>
                                    <p:cond delay="0"/>
                                  </p:stCondLst>
                                  <p:childTnLst>
                                    <p:set>
                                      <p:cBhvr>
                                        <p:cTn id="143" dur="1" fill="hold">
                                          <p:stCondLst>
                                            <p:cond delay="0"/>
                                          </p:stCondLst>
                                        </p:cTn>
                                        <p:tgtEl>
                                          <p:spTgt spid="308285"/>
                                        </p:tgtEl>
                                        <p:attrNameLst>
                                          <p:attrName>style.visibility</p:attrName>
                                        </p:attrNameLst>
                                      </p:cBhvr>
                                      <p:to>
                                        <p:strVal val="visible"/>
                                      </p:to>
                                    </p:set>
                                    <p:animEffect transition="in" filter="fade">
                                      <p:cBhvr>
                                        <p:cTn id="144" dur="1000"/>
                                        <p:tgtEl>
                                          <p:spTgt spid="308285"/>
                                        </p:tgtEl>
                                      </p:cBhvr>
                                    </p:animEffect>
                                    <p:anim calcmode="lin" valueType="num">
                                      <p:cBhvr>
                                        <p:cTn id="145" dur="1000" fill="hold"/>
                                        <p:tgtEl>
                                          <p:spTgt spid="308285"/>
                                        </p:tgtEl>
                                        <p:attrNameLst>
                                          <p:attrName>ppt_x</p:attrName>
                                        </p:attrNameLst>
                                      </p:cBhvr>
                                      <p:tavLst>
                                        <p:tav tm="0">
                                          <p:val>
                                            <p:strVal val="#ppt_x"/>
                                          </p:val>
                                        </p:tav>
                                        <p:tav tm="100000">
                                          <p:val>
                                            <p:strVal val="#ppt_x"/>
                                          </p:val>
                                        </p:tav>
                                      </p:tavLst>
                                    </p:anim>
                                    <p:anim calcmode="lin" valueType="num">
                                      <p:cBhvr>
                                        <p:cTn id="146" dur="1000" fill="hold"/>
                                        <p:tgtEl>
                                          <p:spTgt spid="308285"/>
                                        </p:tgtEl>
                                        <p:attrNameLst>
                                          <p:attrName>ppt_y</p:attrName>
                                        </p:attrNameLst>
                                      </p:cBhvr>
                                      <p:tavLst>
                                        <p:tav tm="0">
                                          <p:val>
                                            <p:strVal val="#ppt_y-.1"/>
                                          </p:val>
                                        </p:tav>
                                        <p:tav tm="100000">
                                          <p:val>
                                            <p:strVal val="#ppt_y"/>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nodeType="clickEffect">
                                  <p:stCondLst>
                                    <p:cond delay="0"/>
                                  </p:stCondLst>
                                  <p:childTnLst>
                                    <p:set>
                                      <p:cBhvr>
                                        <p:cTn id="150" dur="1" fill="hold">
                                          <p:stCondLst>
                                            <p:cond delay="0"/>
                                          </p:stCondLst>
                                        </p:cTn>
                                        <p:tgtEl>
                                          <p:spTgt spid="308332"/>
                                        </p:tgtEl>
                                        <p:attrNameLst>
                                          <p:attrName>style.visibility</p:attrName>
                                        </p:attrNameLst>
                                      </p:cBhvr>
                                      <p:to>
                                        <p:strVal val="visible"/>
                                      </p:to>
                                    </p:set>
                                  </p:childTnLst>
                                </p:cTn>
                              </p:par>
                              <p:par>
                                <p:cTn id="151" presetID="0" presetClass="path" presetSubtype="0" accel="50000" decel="50000" fill="hold" nodeType="withEffect">
                                  <p:stCondLst>
                                    <p:cond delay="0"/>
                                  </p:stCondLst>
                                  <p:childTnLst>
                                    <p:animMotion origin="layout" path="M -3.33333E-6 0.02222 L -3.33333E-6 -0.07778 " pathEditMode="relative" ptsTypes="AA">
                                      <p:cBhvr>
                                        <p:cTn id="152" dur="2000" fill="hold"/>
                                        <p:tgtEl>
                                          <p:spTgt spid="308332"/>
                                        </p:tgtEl>
                                        <p:attrNameLst>
                                          <p:attrName>ppt_x</p:attrName>
                                          <p:attrName>ppt_y</p:attrName>
                                        </p:attrNameLst>
                                      </p:cBhvr>
                                    </p:animMotion>
                                  </p:childTnLst>
                                </p:cTn>
                              </p:par>
                            </p:childTnLst>
                          </p:cTn>
                        </p:par>
                      </p:childTnLst>
                    </p:cTn>
                  </p:par>
                  <p:par>
                    <p:cTn id="153" fill="hold" nodeType="clickPar">
                      <p:stCondLst>
                        <p:cond delay="indefinite"/>
                      </p:stCondLst>
                      <p:childTnLst>
                        <p:par>
                          <p:cTn id="154" fill="hold" nodeType="withGroup">
                            <p:stCondLst>
                              <p:cond delay="0"/>
                            </p:stCondLst>
                            <p:childTnLst>
                              <p:par>
                                <p:cTn id="155" presetID="47" presetClass="entr" presetSubtype="0" fill="hold" grpId="2" nodeType="clickEffect">
                                  <p:stCondLst>
                                    <p:cond delay="0"/>
                                  </p:stCondLst>
                                  <p:childTnLst>
                                    <p:set>
                                      <p:cBhvr>
                                        <p:cTn id="156" dur="1" fill="hold">
                                          <p:stCondLst>
                                            <p:cond delay="0"/>
                                          </p:stCondLst>
                                        </p:cTn>
                                        <p:tgtEl>
                                          <p:spTgt spid="308333"/>
                                        </p:tgtEl>
                                        <p:attrNameLst>
                                          <p:attrName>style.visibility</p:attrName>
                                        </p:attrNameLst>
                                      </p:cBhvr>
                                      <p:to>
                                        <p:strVal val="visible"/>
                                      </p:to>
                                    </p:set>
                                    <p:animEffect transition="in" filter="fade">
                                      <p:cBhvr>
                                        <p:cTn id="157" dur="1000"/>
                                        <p:tgtEl>
                                          <p:spTgt spid="308333"/>
                                        </p:tgtEl>
                                      </p:cBhvr>
                                    </p:animEffect>
                                    <p:anim calcmode="lin" valueType="num">
                                      <p:cBhvr>
                                        <p:cTn id="158" dur="1000" fill="hold"/>
                                        <p:tgtEl>
                                          <p:spTgt spid="308333"/>
                                        </p:tgtEl>
                                        <p:attrNameLst>
                                          <p:attrName>ppt_x</p:attrName>
                                        </p:attrNameLst>
                                      </p:cBhvr>
                                      <p:tavLst>
                                        <p:tav tm="0">
                                          <p:val>
                                            <p:strVal val="#ppt_x"/>
                                          </p:val>
                                        </p:tav>
                                        <p:tav tm="100000">
                                          <p:val>
                                            <p:strVal val="#ppt_x"/>
                                          </p:val>
                                        </p:tav>
                                      </p:tavLst>
                                    </p:anim>
                                    <p:anim calcmode="lin" valueType="num">
                                      <p:cBhvr>
                                        <p:cTn id="159" dur="1000" fill="hold"/>
                                        <p:tgtEl>
                                          <p:spTgt spid="308333"/>
                                        </p:tgtEl>
                                        <p:attrNameLst>
                                          <p:attrName>ppt_y</p:attrName>
                                        </p:attrNameLst>
                                      </p:cBhvr>
                                      <p:tavLst>
                                        <p:tav tm="0">
                                          <p:val>
                                            <p:strVal val="#ppt_y-.1"/>
                                          </p:val>
                                        </p:tav>
                                        <p:tav tm="100000">
                                          <p:val>
                                            <p:strVal val="#ppt_y"/>
                                          </p:val>
                                        </p:tav>
                                      </p:tavLst>
                                    </p:anim>
                                  </p:childTnLst>
                                </p:cTn>
                              </p:par>
                              <p:par>
                                <p:cTn id="160" presetID="42" presetClass="entr" presetSubtype="0" fill="hold" grpId="2" nodeType="withEffect">
                                  <p:stCondLst>
                                    <p:cond delay="0"/>
                                  </p:stCondLst>
                                  <p:childTnLst>
                                    <p:set>
                                      <p:cBhvr>
                                        <p:cTn id="161" dur="1" fill="hold">
                                          <p:stCondLst>
                                            <p:cond delay="0"/>
                                          </p:stCondLst>
                                        </p:cTn>
                                        <p:tgtEl>
                                          <p:spTgt spid="308334"/>
                                        </p:tgtEl>
                                        <p:attrNameLst>
                                          <p:attrName>style.visibility</p:attrName>
                                        </p:attrNameLst>
                                      </p:cBhvr>
                                      <p:to>
                                        <p:strVal val="visible"/>
                                      </p:to>
                                    </p:set>
                                    <p:animEffect transition="in" filter="fade">
                                      <p:cBhvr>
                                        <p:cTn id="162" dur="1000"/>
                                        <p:tgtEl>
                                          <p:spTgt spid="308334"/>
                                        </p:tgtEl>
                                      </p:cBhvr>
                                    </p:animEffect>
                                    <p:anim calcmode="lin" valueType="num">
                                      <p:cBhvr>
                                        <p:cTn id="163" dur="1000" fill="hold"/>
                                        <p:tgtEl>
                                          <p:spTgt spid="308334"/>
                                        </p:tgtEl>
                                        <p:attrNameLst>
                                          <p:attrName>ppt_x</p:attrName>
                                        </p:attrNameLst>
                                      </p:cBhvr>
                                      <p:tavLst>
                                        <p:tav tm="0">
                                          <p:val>
                                            <p:strVal val="#ppt_x"/>
                                          </p:val>
                                        </p:tav>
                                        <p:tav tm="100000">
                                          <p:val>
                                            <p:strVal val="#ppt_x"/>
                                          </p:val>
                                        </p:tav>
                                      </p:tavLst>
                                    </p:anim>
                                    <p:anim calcmode="lin" valueType="num">
                                      <p:cBhvr>
                                        <p:cTn id="164" dur="1000" fill="hold"/>
                                        <p:tgtEl>
                                          <p:spTgt spid="308334"/>
                                        </p:tgtEl>
                                        <p:attrNameLst>
                                          <p:attrName>ppt_y</p:attrName>
                                        </p:attrNameLst>
                                      </p:cBhvr>
                                      <p:tavLst>
                                        <p:tav tm="0">
                                          <p:val>
                                            <p:strVal val="#ppt_y+.1"/>
                                          </p:val>
                                        </p:tav>
                                        <p:tav tm="100000">
                                          <p:val>
                                            <p:strVal val="#ppt_y"/>
                                          </p:val>
                                        </p:tav>
                                      </p:tavLst>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0" presetClass="path" presetSubtype="0" accel="50000" decel="50000" fill="hold" grpId="0" nodeType="clickEffect">
                                  <p:stCondLst>
                                    <p:cond delay="0"/>
                                  </p:stCondLst>
                                  <p:childTnLst>
                                    <p:animMotion origin="layout" path="M 0.0 -3.33333E-6 L 0.29167 -3.33333E-6 " pathEditMode="fixed" rAng="0" ptsTypes="AA">
                                      <p:cBhvr>
                                        <p:cTn id="168" dur="2000" fill="hold"/>
                                        <p:tgtEl>
                                          <p:spTgt spid="308333"/>
                                        </p:tgtEl>
                                        <p:attrNameLst>
                                          <p:attrName>ppt_x</p:attrName>
                                          <p:attrName>ppt_y</p:attrName>
                                        </p:attrNameLst>
                                      </p:cBhvr>
                                      <p:rCtr x="14600" y="0"/>
                                    </p:animMotion>
                                  </p:childTnLst>
                                </p:cTn>
                              </p:par>
                              <p:par>
                                <p:cTn id="169" presetID="0" presetClass="path" presetSubtype="0" accel="50000" decel="50000" fill="hold" grpId="0" nodeType="withEffect">
                                  <p:stCondLst>
                                    <p:cond delay="0"/>
                                  </p:stCondLst>
                                  <p:childTnLst>
                                    <p:animMotion origin="layout" path="M 0.0 0.0 L 0.29167 0.0 " pathEditMode="relative" ptsTypes="AA">
                                      <p:cBhvr>
                                        <p:cTn id="170" dur="2000" fill="hold"/>
                                        <p:tgtEl>
                                          <p:spTgt spid="308334"/>
                                        </p:tgtEl>
                                        <p:attrNameLst>
                                          <p:attrName>ppt_x</p:attrName>
                                          <p:attrName>ppt_y</p:attrName>
                                        </p:attrNameLst>
                                      </p:cBhvr>
                                    </p:animMotion>
                                  </p:childTnLst>
                                </p:cTn>
                              </p:par>
                              <p:par>
                                <p:cTn id="171" presetID="22" presetClass="entr" presetSubtype="8" fill="hold" nodeType="withEffect">
                                  <p:stCondLst>
                                    <p:cond delay="0"/>
                                  </p:stCondLst>
                                  <p:childTnLst>
                                    <p:set>
                                      <p:cBhvr>
                                        <p:cTn id="172" dur="1" fill="hold">
                                          <p:stCondLst>
                                            <p:cond delay="0"/>
                                          </p:stCondLst>
                                        </p:cTn>
                                        <p:tgtEl>
                                          <p:spTgt spid="308335"/>
                                        </p:tgtEl>
                                        <p:attrNameLst>
                                          <p:attrName>style.visibility</p:attrName>
                                        </p:attrNameLst>
                                      </p:cBhvr>
                                      <p:to>
                                        <p:strVal val="visible"/>
                                      </p:to>
                                    </p:set>
                                    <p:animEffect transition="in" filter="wipe(left)">
                                      <p:cBhvr>
                                        <p:cTn id="173" dur="2000"/>
                                        <p:tgtEl>
                                          <p:spTgt spid="308335"/>
                                        </p:tgtEl>
                                      </p:cBhvr>
                                    </p:animEffect>
                                  </p:childTnLst>
                                </p:cTn>
                              </p:par>
                            </p:childTnLst>
                          </p:cTn>
                        </p:par>
                        <p:par>
                          <p:cTn id="174" fill="hold" nodeType="afterGroup">
                            <p:stCondLst>
                              <p:cond delay="2000"/>
                            </p:stCondLst>
                            <p:childTnLst>
                              <p:par>
                                <p:cTn id="175" presetID="9" presetClass="exit" presetSubtype="0" fill="hold" grpId="1" nodeType="afterEffect">
                                  <p:stCondLst>
                                    <p:cond delay="0"/>
                                  </p:stCondLst>
                                  <p:childTnLst>
                                    <p:animEffect transition="out" filter="dissolve">
                                      <p:cBhvr>
                                        <p:cTn id="176" dur="500"/>
                                        <p:tgtEl>
                                          <p:spTgt spid="308333"/>
                                        </p:tgtEl>
                                      </p:cBhvr>
                                    </p:animEffect>
                                    <p:set>
                                      <p:cBhvr>
                                        <p:cTn id="177" dur="1" fill="hold">
                                          <p:stCondLst>
                                            <p:cond delay="499"/>
                                          </p:stCondLst>
                                        </p:cTn>
                                        <p:tgtEl>
                                          <p:spTgt spid="308333"/>
                                        </p:tgtEl>
                                        <p:attrNameLst>
                                          <p:attrName>style.visibility</p:attrName>
                                        </p:attrNameLst>
                                      </p:cBhvr>
                                      <p:to>
                                        <p:strVal val="hidden"/>
                                      </p:to>
                                    </p:set>
                                  </p:childTnLst>
                                </p:cTn>
                              </p:par>
                            </p:childTnLst>
                          </p:cTn>
                        </p:par>
                        <p:par>
                          <p:cTn id="178" fill="hold" nodeType="afterGroup">
                            <p:stCondLst>
                              <p:cond delay="2500"/>
                            </p:stCondLst>
                            <p:childTnLst>
                              <p:par>
                                <p:cTn id="179" presetID="9" presetClass="exit" presetSubtype="0" fill="hold" grpId="1" nodeType="afterEffect">
                                  <p:stCondLst>
                                    <p:cond delay="0"/>
                                  </p:stCondLst>
                                  <p:childTnLst>
                                    <p:animEffect transition="out" filter="dissolve">
                                      <p:cBhvr>
                                        <p:cTn id="180" dur="500"/>
                                        <p:tgtEl>
                                          <p:spTgt spid="308334"/>
                                        </p:tgtEl>
                                      </p:cBhvr>
                                    </p:animEffect>
                                    <p:set>
                                      <p:cBhvr>
                                        <p:cTn id="181" dur="1" fill="hold">
                                          <p:stCondLst>
                                            <p:cond delay="499"/>
                                          </p:stCondLst>
                                        </p:cTn>
                                        <p:tgtEl>
                                          <p:spTgt spid="308334"/>
                                        </p:tgtEl>
                                        <p:attrNameLst>
                                          <p:attrName>style.visibility</p:attrName>
                                        </p:attrNameLst>
                                      </p:cBhvr>
                                      <p:to>
                                        <p:strVal val="hidden"/>
                                      </p:to>
                                    </p:se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0" presetClass="path" presetSubtype="0" accel="50000" decel="50000" fill="hold" nodeType="clickEffect">
                                  <p:stCondLst>
                                    <p:cond delay="0"/>
                                  </p:stCondLst>
                                  <p:childTnLst>
                                    <p:animMotion origin="layout" path="M 3.33333E-6 -2.22222E-6 L 3.33333E-6 -0.17778 " pathEditMode="relative" ptsTypes="AA">
                                      <p:cBhvr>
                                        <p:cTn id="185" dur="2000" fill="hold"/>
                                        <p:tgtEl>
                                          <p:spTgt spid="308335"/>
                                        </p:tgtEl>
                                        <p:attrNameLst>
                                          <p:attrName>ppt_x</p:attrName>
                                          <p:attrName>ppt_y</p:attrName>
                                        </p:attrNameLst>
                                      </p:cBhvr>
                                    </p:animMotion>
                                  </p:childTnLst>
                                </p:cTn>
                              </p:par>
                              <p:par>
                                <p:cTn id="186" presetID="9" presetClass="exit" presetSubtype="0" fill="hold" nodeType="withEffect">
                                  <p:stCondLst>
                                    <p:cond delay="0"/>
                                  </p:stCondLst>
                                  <p:childTnLst>
                                    <p:animEffect transition="out" filter="dissolve">
                                      <p:cBhvr>
                                        <p:cTn id="187" dur="500"/>
                                        <p:tgtEl>
                                          <p:spTgt spid="308332"/>
                                        </p:tgtEl>
                                      </p:cBhvr>
                                    </p:animEffect>
                                    <p:set>
                                      <p:cBhvr>
                                        <p:cTn id="188" dur="1" fill="hold">
                                          <p:stCondLst>
                                            <p:cond delay="499"/>
                                          </p:stCondLst>
                                        </p:cTn>
                                        <p:tgtEl>
                                          <p:spTgt spid="308332"/>
                                        </p:tgtEl>
                                        <p:attrNameLst>
                                          <p:attrName>style.visibility</p:attrName>
                                        </p:attrNameLst>
                                      </p:cBhvr>
                                      <p:to>
                                        <p:strVal val="hidden"/>
                                      </p:to>
                                    </p:se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9" presetClass="exit" presetSubtype="0" fill="hold" nodeType="clickEffect">
                                  <p:stCondLst>
                                    <p:cond delay="0"/>
                                  </p:stCondLst>
                                  <p:childTnLst>
                                    <p:animEffect transition="out" filter="dissolve">
                                      <p:cBhvr>
                                        <p:cTn id="192" dur="500"/>
                                        <p:tgtEl>
                                          <p:spTgt spid="308335"/>
                                        </p:tgtEl>
                                      </p:cBhvr>
                                    </p:animEffect>
                                    <p:set>
                                      <p:cBhvr>
                                        <p:cTn id="193" dur="1" fill="hold">
                                          <p:stCondLst>
                                            <p:cond delay="499"/>
                                          </p:stCondLst>
                                        </p:cTn>
                                        <p:tgtEl>
                                          <p:spTgt spid="308335"/>
                                        </p:tgtEl>
                                        <p:attrNameLst>
                                          <p:attrName>style.visibility</p:attrName>
                                        </p:attrNameLst>
                                      </p:cBhvr>
                                      <p:to>
                                        <p:strVal val="hidden"/>
                                      </p:to>
                                    </p:set>
                                  </p:childTnLst>
                                </p:cTn>
                              </p:par>
                            </p:childTnLst>
                          </p:cTn>
                        </p:par>
                      </p:childTnLst>
                    </p:cTn>
                  </p:par>
                  <p:par>
                    <p:cTn id="194" fill="hold" nodeType="clickPar">
                      <p:stCondLst>
                        <p:cond delay="indefinite"/>
                      </p:stCondLst>
                      <p:childTnLst>
                        <p:par>
                          <p:cTn id="195" fill="hold" nodeType="withGroup">
                            <p:stCondLst>
                              <p:cond delay="0"/>
                            </p:stCondLst>
                            <p:childTnLst>
                              <p:par>
                                <p:cTn id="196" presetID="9" presetClass="exit" presetSubtype="0" fill="hold" grpId="1" nodeType="clickEffect">
                                  <p:stCondLst>
                                    <p:cond delay="0"/>
                                  </p:stCondLst>
                                  <p:childTnLst>
                                    <p:animEffect transition="out" filter="dissolve">
                                      <p:cBhvr>
                                        <p:cTn id="197" dur="500"/>
                                        <p:tgtEl>
                                          <p:spTgt spid="308349"/>
                                        </p:tgtEl>
                                      </p:cBhvr>
                                    </p:animEffect>
                                    <p:set>
                                      <p:cBhvr>
                                        <p:cTn id="198" dur="1" fill="hold">
                                          <p:stCondLst>
                                            <p:cond delay="499"/>
                                          </p:stCondLst>
                                        </p:cTn>
                                        <p:tgtEl>
                                          <p:spTgt spid="308349"/>
                                        </p:tgtEl>
                                        <p:attrNameLst>
                                          <p:attrName>style.visibility</p:attrName>
                                        </p:attrNameLst>
                                      </p:cBhvr>
                                      <p:to>
                                        <p:strVal val="hidden"/>
                                      </p:to>
                                    </p:set>
                                  </p:childTnLst>
                                </p:cTn>
                              </p:par>
                              <p:par>
                                <p:cTn id="199" presetID="9" presetClass="exit" presetSubtype="0" fill="hold" grpId="1" nodeType="withEffect">
                                  <p:stCondLst>
                                    <p:cond delay="0"/>
                                  </p:stCondLst>
                                  <p:childTnLst>
                                    <p:animEffect transition="out" filter="dissolve">
                                      <p:cBhvr>
                                        <p:cTn id="200" dur="500"/>
                                        <p:tgtEl>
                                          <p:spTgt spid="308350"/>
                                        </p:tgtEl>
                                      </p:cBhvr>
                                    </p:animEffect>
                                    <p:set>
                                      <p:cBhvr>
                                        <p:cTn id="201" dur="1" fill="hold">
                                          <p:stCondLst>
                                            <p:cond delay="499"/>
                                          </p:stCondLst>
                                        </p:cTn>
                                        <p:tgtEl>
                                          <p:spTgt spid="308350"/>
                                        </p:tgtEl>
                                        <p:attrNameLst>
                                          <p:attrName>style.visibility</p:attrName>
                                        </p:attrNameLst>
                                      </p:cBhvr>
                                      <p:to>
                                        <p:strVal val="hidden"/>
                                      </p:to>
                                    </p:set>
                                  </p:childTnLst>
                                </p:cTn>
                              </p:par>
                              <p:par>
                                <p:cTn id="202" presetID="9" presetClass="exit" presetSubtype="0" fill="hold" grpId="1" nodeType="withEffect">
                                  <p:stCondLst>
                                    <p:cond delay="0"/>
                                  </p:stCondLst>
                                  <p:childTnLst>
                                    <p:animEffect transition="out" filter="dissolve">
                                      <p:cBhvr>
                                        <p:cTn id="203" dur="500"/>
                                        <p:tgtEl>
                                          <p:spTgt spid="308351"/>
                                        </p:tgtEl>
                                      </p:cBhvr>
                                    </p:animEffect>
                                    <p:set>
                                      <p:cBhvr>
                                        <p:cTn id="204" dur="1" fill="hold">
                                          <p:stCondLst>
                                            <p:cond delay="499"/>
                                          </p:stCondLst>
                                        </p:cTn>
                                        <p:tgtEl>
                                          <p:spTgt spid="308351"/>
                                        </p:tgtEl>
                                        <p:attrNameLst>
                                          <p:attrName>style.visibility</p:attrName>
                                        </p:attrNameLst>
                                      </p:cBhvr>
                                      <p:to>
                                        <p:strVal val="hidden"/>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 presetClass="entr" presetSubtype="0" fill="hold" nodeType="clickEffect">
                                  <p:stCondLst>
                                    <p:cond delay="0"/>
                                  </p:stCondLst>
                                  <p:childTnLst>
                                    <p:set>
                                      <p:cBhvr>
                                        <p:cTn id="208" dur="1" fill="hold">
                                          <p:stCondLst>
                                            <p:cond delay="0"/>
                                          </p:stCondLst>
                                        </p:cTn>
                                        <p:tgtEl>
                                          <p:spTgt spid="308336"/>
                                        </p:tgtEl>
                                        <p:attrNameLst>
                                          <p:attrName>style.visibility</p:attrName>
                                        </p:attrNameLst>
                                      </p:cBhvr>
                                      <p:to>
                                        <p:strVal val="visible"/>
                                      </p:to>
                                    </p:set>
                                  </p:childTnLst>
                                </p:cTn>
                              </p:par>
                            </p:childTnLst>
                          </p:cTn>
                        </p:par>
                        <p:par>
                          <p:cTn id="209" fill="hold" nodeType="afterGroup">
                            <p:stCondLst>
                              <p:cond delay="0"/>
                            </p:stCondLst>
                            <p:childTnLst>
                              <p:par>
                                <p:cTn id="210" presetID="0" presetClass="path" presetSubtype="0" accel="50000" decel="50000" fill="hold" nodeType="afterEffect">
                                  <p:stCondLst>
                                    <p:cond delay="0"/>
                                  </p:stCondLst>
                                  <p:childTnLst>
                                    <p:animMotion origin="layout" path="M -3.33333E-6 0.02222 L -3.33333E-6 -0.07778 " pathEditMode="relative" ptsTypes="AA">
                                      <p:cBhvr>
                                        <p:cTn id="211" dur="2000" fill="hold"/>
                                        <p:tgtEl>
                                          <p:spTgt spid="308336"/>
                                        </p:tgtEl>
                                        <p:attrNameLst>
                                          <p:attrName>ppt_x</p:attrName>
                                          <p:attrName>ppt_y</p:attrName>
                                        </p:attrNameLst>
                                      </p:cBhvr>
                                    </p:animMotion>
                                  </p:childTnLst>
                                </p:cTn>
                              </p:par>
                            </p:childTnLst>
                          </p:cTn>
                        </p:par>
                        <p:par>
                          <p:cTn id="212" fill="hold" nodeType="afterGroup">
                            <p:stCondLst>
                              <p:cond delay="2000"/>
                            </p:stCondLst>
                            <p:childTnLst>
                              <p:par>
                                <p:cTn id="213" presetID="47" presetClass="entr" presetSubtype="0" fill="hold" grpId="2" nodeType="afterEffect">
                                  <p:stCondLst>
                                    <p:cond delay="0"/>
                                  </p:stCondLst>
                                  <p:childTnLst>
                                    <p:set>
                                      <p:cBhvr>
                                        <p:cTn id="214" dur="1" fill="hold">
                                          <p:stCondLst>
                                            <p:cond delay="0"/>
                                          </p:stCondLst>
                                        </p:cTn>
                                        <p:tgtEl>
                                          <p:spTgt spid="308337"/>
                                        </p:tgtEl>
                                        <p:attrNameLst>
                                          <p:attrName>style.visibility</p:attrName>
                                        </p:attrNameLst>
                                      </p:cBhvr>
                                      <p:to>
                                        <p:strVal val="visible"/>
                                      </p:to>
                                    </p:set>
                                    <p:animEffect transition="in" filter="fade">
                                      <p:cBhvr>
                                        <p:cTn id="215" dur="1000"/>
                                        <p:tgtEl>
                                          <p:spTgt spid="308337"/>
                                        </p:tgtEl>
                                      </p:cBhvr>
                                    </p:animEffect>
                                    <p:anim calcmode="lin" valueType="num">
                                      <p:cBhvr>
                                        <p:cTn id="216" dur="1000" fill="hold"/>
                                        <p:tgtEl>
                                          <p:spTgt spid="308337"/>
                                        </p:tgtEl>
                                        <p:attrNameLst>
                                          <p:attrName>ppt_x</p:attrName>
                                        </p:attrNameLst>
                                      </p:cBhvr>
                                      <p:tavLst>
                                        <p:tav tm="0">
                                          <p:val>
                                            <p:strVal val="#ppt_x"/>
                                          </p:val>
                                        </p:tav>
                                        <p:tav tm="100000">
                                          <p:val>
                                            <p:strVal val="#ppt_x"/>
                                          </p:val>
                                        </p:tav>
                                      </p:tavLst>
                                    </p:anim>
                                    <p:anim calcmode="lin" valueType="num">
                                      <p:cBhvr>
                                        <p:cTn id="217" dur="1000" fill="hold"/>
                                        <p:tgtEl>
                                          <p:spTgt spid="308337"/>
                                        </p:tgtEl>
                                        <p:attrNameLst>
                                          <p:attrName>ppt_y</p:attrName>
                                        </p:attrNameLst>
                                      </p:cBhvr>
                                      <p:tavLst>
                                        <p:tav tm="0">
                                          <p:val>
                                            <p:strVal val="#ppt_y-.1"/>
                                          </p:val>
                                        </p:tav>
                                        <p:tav tm="100000">
                                          <p:val>
                                            <p:strVal val="#ppt_y"/>
                                          </p:val>
                                        </p:tav>
                                      </p:tavLst>
                                    </p:anim>
                                  </p:childTnLst>
                                </p:cTn>
                              </p:par>
                            </p:childTnLst>
                          </p:cTn>
                        </p:par>
                        <p:par>
                          <p:cTn id="218" fill="hold" nodeType="afterGroup">
                            <p:stCondLst>
                              <p:cond delay="3000"/>
                            </p:stCondLst>
                            <p:childTnLst>
                              <p:par>
                                <p:cTn id="219" presetID="42" presetClass="entr" presetSubtype="0" fill="hold" grpId="2" nodeType="afterEffect">
                                  <p:stCondLst>
                                    <p:cond delay="0"/>
                                  </p:stCondLst>
                                  <p:childTnLst>
                                    <p:set>
                                      <p:cBhvr>
                                        <p:cTn id="220" dur="1" fill="hold">
                                          <p:stCondLst>
                                            <p:cond delay="0"/>
                                          </p:stCondLst>
                                        </p:cTn>
                                        <p:tgtEl>
                                          <p:spTgt spid="308338"/>
                                        </p:tgtEl>
                                        <p:attrNameLst>
                                          <p:attrName>style.visibility</p:attrName>
                                        </p:attrNameLst>
                                      </p:cBhvr>
                                      <p:to>
                                        <p:strVal val="visible"/>
                                      </p:to>
                                    </p:set>
                                    <p:animEffect transition="in" filter="fade">
                                      <p:cBhvr>
                                        <p:cTn id="221" dur="1000"/>
                                        <p:tgtEl>
                                          <p:spTgt spid="308338"/>
                                        </p:tgtEl>
                                      </p:cBhvr>
                                    </p:animEffect>
                                    <p:anim calcmode="lin" valueType="num">
                                      <p:cBhvr>
                                        <p:cTn id="222" dur="1000" fill="hold"/>
                                        <p:tgtEl>
                                          <p:spTgt spid="308338"/>
                                        </p:tgtEl>
                                        <p:attrNameLst>
                                          <p:attrName>ppt_x</p:attrName>
                                        </p:attrNameLst>
                                      </p:cBhvr>
                                      <p:tavLst>
                                        <p:tav tm="0">
                                          <p:val>
                                            <p:strVal val="#ppt_x"/>
                                          </p:val>
                                        </p:tav>
                                        <p:tav tm="100000">
                                          <p:val>
                                            <p:strVal val="#ppt_x"/>
                                          </p:val>
                                        </p:tav>
                                      </p:tavLst>
                                    </p:anim>
                                    <p:anim calcmode="lin" valueType="num">
                                      <p:cBhvr>
                                        <p:cTn id="223" dur="1000" fill="hold"/>
                                        <p:tgtEl>
                                          <p:spTgt spid="308338"/>
                                        </p:tgtEl>
                                        <p:attrNameLst>
                                          <p:attrName>ppt_y</p:attrName>
                                        </p:attrNameLst>
                                      </p:cBhvr>
                                      <p:tavLst>
                                        <p:tav tm="0">
                                          <p:val>
                                            <p:strVal val="#ppt_y+.1"/>
                                          </p:val>
                                        </p:tav>
                                        <p:tav tm="100000">
                                          <p:val>
                                            <p:strVal val="#ppt_y"/>
                                          </p:val>
                                        </p:tav>
                                      </p:tavLst>
                                    </p:anim>
                                  </p:childTnLst>
                                </p:cTn>
                              </p:par>
                            </p:childTnLst>
                          </p:cTn>
                        </p:par>
                        <p:par>
                          <p:cTn id="224" fill="hold" nodeType="afterGroup">
                            <p:stCondLst>
                              <p:cond delay="4000"/>
                            </p:stCondLst>
                            <p:childTnLst>
                              <p:par>
                                <p:cTn id="225" presetID="0" presetClass="path" presetSubtype="0" accel="50000" decel="50000" fill="hold" grpId="0" nodeType="afterEffect">
                                  <p:stCondLst>
                                    <p:cond delay="0"/>
                                  </p:stCondLst>
                                  <p:childTnLst>
                                    <p:animMotion origin="layout" path="M 0.0 -4.44444E-6 L 0.29167 -4.44444E-6 " pathEditMode="fixed" rAng="0" ptsTypes="AA">
                                      <p:cBhvr>
                                        <p:cTn id="226" dur="2000" fill="hold"/>
                                        <p:tgtEl>
                                          <p:spTgt spid="308337"/>
                                        </p:tgtEl>
                                        <p:attrNameLst>
                                          <p:attrName>ppt_x</p:attrName>
                                          <p:attrName>ppt_y</p:attrName>
                                        </p:attrNameLst>
                                      </p:cBhvr>
                                      <p:rCtr x="14600" y="0"/>
                                    </p:animMotion>
                                  </p:childTnLst>
                                </p:cTn>
                              </p:par>
                              <p:par>
                                <p:cTn id="227" presetID="0" presetClass="path" presetSubtype="0" accel="50000" decel="50000" fill="hold" grpId="0" nodeType="withEffect">
                                  <p:stCondLst>
                                    <p:cond delay="0"/>
                                  </p:stCondLst>
                                  <p:childTnLst>
                                    <p:animMotion origin="layout" path="M 0.0 0.0 L 0.29167 0.0 " pathEditMode="relative" ptsTypes="AA">
                                      <p:cBhvr>
                                        <p:cTn id="228" dur="2000" fill="hold"/>
                                        <p:tgtEl>
                                          <p:spTgt spid="308338"/>
                                        </p:tgtEl>
                                        <p:attrNameLst>
                                          <p:attrName>ppt_x</p:attrName>
                                          <p:attrName>ppt_y</p:attrName>
                                        </p:attrNameLst>
                                      </p:cBhvr>
                                    </p:animMotion>
                                  </p:childTnLst>
                                </p:cTn>
                              </p:par>
                              <p:par>
                                <p:cTn id="229" presetID="22" presetClass="entr" presetSubtype="8" fill="hold" nodeType="withEffect">
                                  <p:stCondLst>
                                    <p:cond delay="0"/>
                                  </p:stCondLst>
                                  <p:childTnLst>
                                    <p:set>
                                      <p:cBhvr>
                                        <p:cTn id="230" dur="1" fill="hold">
                                          <p:stCondLst>
                                            <p:cond delay="0"/>
                                          </p:stCondLst>
                                        </p:cTn>
                                        <p:tgtEl>
                                          <p:spTgt spid="308339"/>
                                        </p:tgtEl>
                                        <p:attrNameLst>
                                          <p:attrName>style.visibility</p:attrName>
                                        </p:attrNameLst>
                                      </p:cBhvr>
                                      <p:to>
                                        <p:strVal val="visible"/>
                                      </p:to>
                                    </p:set>
                                    <p:animEffect transition="in" filter="wipe(left)">
                                      <p:cBhvr>
                                        <p:cTn id="231" dur="2000"/>
                                        <p:tgtEl>
                                          <p:spTgt spid="308339"/>
                                        </p:tgtEl>
                                      </p:cBhvr>
                                    </p:animEffect>
                                  </p:childTnLst>
                                </p:cTn>
                              </p:par>
                            </p:childTnLst>
                          </p:cTn>
                        </p:par>
                        <p:par>
                          <p:cTn id="232" fill="hold" nodeType="afterGroup">
                            <p:stCondLst>
                              <p:cond delay="6000"/>
                            </p:stCondLst>
                            <p:childTnLst>
                              <p:par>
                                <p:cTn id="233" presetID="9" presetClass="exit" presetSubtype="0" fill="hold" grpId="1" nodeType="afterEffect">
                                  <p:stCondLst>
                                    <p:cond delay="0"/>
                                  </p:stCondLst>
                                  <p:childTnLst>
                                    <p:animEffect transition="out" filter="dissolve">
                                      <p:cBhvr>
                                        <p:cTn id="234" dur="500"/>
                                        <p:tgtEl>
                                          <p:spTgt spid="308337"/>
                                        </p:tgtEl>
                                      </p:cBhvr>
                                    </p:animEffect>
                                    <p:set>
                                      <p:cBhvr>
                                        <p:cTn id="235" dur="1" fill="hold">
                                          <p:stCondLst>
                                            <p:cond delay="499"/>
                                          </p:stCondLst>
                                        </p:cTn>
                                        <p:tgtEl>
                                          <p:spTgt spid="308337"/>
                                        </p:tgtEl>
                                        <p:attrNameLst>
                                          <p:attrName>style.visibility</p:attrName>
                                        </p:attrNameLst>
                                      </p:cBhvr>
                                      <p:to>
                                        <p:strVal val="hidden"/>
                                      </p:to>
                                    </p:set>
                                  </p:childTnLst>
                                </p:cTn>
                              </p:par>
                              <p:par>
                                <p:cTn id="236" presetID="9" presetClass="exit" presetSubtype="0" fill="hold" grpId="1" nodeType="withEffect">
                                  <p:stCondLst>
                                    <p:cond delay="0"/>
                                  </p:stCondLst>
                                  <p:childTnLst>
                                    <p:animEffect transition="out" filter="dissolve">
                                      <p:cBhvr>
                                        <p:cTn id="237" dur="500"/>
                                        <p:tgtEl>
                                          <p:spTgt spid="308338"/>
                                        </p:tgtEl>
                                      </p:cBhvr>
                                    </p:animEffect>
                                    <p:set>
                                      <p:cBhvr>
                                        <p:cTn id="238" dur="1" fill="hold">
                                          <p:stCondLst>
                                            <p:cond delay="499"/>
                                          </p:stCondLst>
                                        </p:cTn>
                                        <p:tgtEl>
                                          <p:spTgt spid="308338"/>
                                        </p:tgtEl>
                                        <p:attrNameLst>
                                          <p:attrName>style.visibility</p:attrName>
                                        </p:attrNameLst>
                                      </p:cBhvr>
                                      <p:to>
                                        <p:strVal val="hidden"/>
                                      </p:to>
                                    </p:set>
                                  </p:childTnLst>
                                </p:cTn>
                              </p:par>
                            </p:childTnLst>
                          </p:cTn>
                        </p:par>
                        <p:par>
                          <p:cTn id="239" fill="hold" nodeType="afterGroup">
                            <p:stCondLst>
                              <p:cond delay="6500"/>
                            </p:stCondLst>
                            <p:childTnLst>
                              <p:par>
                                <p:cTn id="240" presetID="0" presetClass="path" presetSubtype="0" accel="50000" decel="50000" fill="hold" nodeType="afterEffect">
                                  <p:stCondLst>
                                    <p:cond delay="0"/>
                                  </p:stCondLst>
                                  <p:childTnLst>
                                    <p:animMotion origin="layout" path="M 3.33333E-6 -2.22222E-6 L 3.33333E-6 -0.17778 " pathEditMode="relative" ptsTypes="AA">
                                      <p:cBhvr>
                                        <p:cTn id="241" dur="2000" fill="hold"/>
                                        <p:tgtEl>
                                          <p:spTgt spid="308339"/>
                                        </p:tgtEl>
                                        <p:attrNameLst>
                                          <p:attrName>ppt_x</p:attrName>
                                          <p:attrName>ppt_y</p:attrName>
                                        </p:attrNameLst>
                                      </p:cBhvr>
                                    </p:animMotion>
                                  </p:childTnLst>
                                </p:cTn>
                              </p:par>
                              <p:par>
                                <p:cTn id="242" presetID="9" presetClass="exit" presetSubtype="0" fill="hold" nodeType="withEffect">
                                  <p:stCondLst>
                                    <p:cond delay="0"/>
                                  </p:stCondLst>
                                  <p:childTnLst>
                                    <p:animEffect transition="out" filter="dissolve">
                                      <p:cBhvr>
                                        <p:cTn id="243" dur="500"/>
                                        <p:tgtEl>
                                          <p:spTgt spid="308336"/>
                                        </p:tgtEl>
                                      </p:cBhvr>
                                    </p:animEffect>
                                    <p:set>
                                      <p:cBhvr>
                                        <p:cTn id="244" dur="1" fill="hold">
                                          <p:stCondLst>
                                            <p:cond delay="499"/>
                                          </p:stCondLst>
                                        </p:cTn>
                                        <p:tgtEl>
                                          <p:spTgt spid="308336"/>
                                        </p:tgtEl>
                                        <p:attrNameLst>
                                          <p:attrName>style.visibility</p:attrName>
                                        </p:attrNameLst>
                                      </p:cBhvr>
                                      <p:to>
                                        <p:strVal val="hidden"/>
                                      </p:to>
                                    </p:set>
                                  </p:childTnLst>
                                </p:cTn>
                              </p:par>
                            </p:childTnLst>
                          </p:cTn>
                        </p:par>
                        <p:par>
                          <p:cTn id="245" fill="hold" nodeType="afterGroup">
                            <p:stCondLst>
                              <p:cond delay="8500"/>
                            </p:stCondLst>
                            <p:childTnLst>
                              <p:par>
                                <p:cTn id="246" presetID="9" presetClass="exit" presetSubtype="0" fill="hold" nodeType="afterEffect">
                                  <p:stCondLst>
                                    <p:cond delay="0"/>
                                  </p:stCondLst>
                                  <p:childTnLst>
                                    <p:animEffect transition="out" filter="dissolve">
                                      <p:cBhvr>
                                        <p:cTn id="247" dur="500"/>
                                        <p:tgtEl>
                                          <p:spTgt spid="308339"/>
                                        </p:tgtEl>
                                      </p:cBhvr>
                                    </p:animEffect>
                                    <p:set>
                                      <p:cBhvr>
                                        <p:cTn id="248" dur="1" fill="hold">
                                          <p:stCondLst>
                                            <p:cond delay="499"/>
                                          </p:stCondLst>
                                        </p:cTn>
                                        <p:tgtEl>
                                          <p:spTgt spid="308339"/>
                                        </p:tgtEl>
                                        <p:attrNameLst>
                                          <p:attrName>style.visibility</p:attrName>
                                        </p:attrNameLst>
                                      </p:cBhvr>
                                      <p:to>
                                        <p:strVal val="hidden"/>
                                      </p:to>
                                    </p:set>
                                  </p:childTnLst>
                                </p:cTn>
                              </p:par>
                            </p:childTnLst>
                          </p:cTn>
                        </p:par>
                        <p:par>
                          <p:cTn id="249" fill="hold" nodeType="afterGroup">
                            <p:stCondLst>
                              <p:cond delay="9000"/>
                            </p:stCondLst>
                            <p:childTnLst>
                              <p:par>
                                <p:cTn id="250" presetID="1" presetClass="entr" presetSubtype="0" fill="hold" nodeType="afterEffect">
                                  <p:stCondLst>
                                    <p:cond delay="0"/>
                                  </p:stCondLst>
                                  <p:childTnLst>
                                    <p:set>
                                      <p:cBhvr>
                                        <p:cTn id="251" dur="1" fill="hold">
                                          <p:stCondLst>
                                            <p:cond delay="0"/>
                                          </p:stCondLst>
                                        </p:cTn>
                                        <p:tgtEl>
                                          <p:spTgt spid="308340"/>
                                        </p:tgtEl>
                                        <p:attrNameLst>
                                          <p:attrName>style.visibility</p:attrName>
                                        </p:attrNameLst>
                                      </p:cBhvr>
                                      <p:to>
                                        <p:strVal val="visible"/>
                                      </p:to>
                                    </p:set>
                                  </p:childTnLst>
                                </p:cTn>
                              </p:par>
                              <p:par>
                                <p:cTn id="252" presetID="0" presetClass="path" presetSubtype="0" accel="50000" decel="50000" fill="hold" nodeType="withEffect">
                                  <p:stCondLst>
                                    <p:cond delay="0"/>
                                  </p:stCondLst>
                                  <p:childTnLst>
                                    <p:animMotion origin="layout" path="M -3.33333E-6 0.02222 L -3.33333E-6 -0.07778 " pathEditMode="relative" ptsTypes="AA">
                                      <p:cBhvr>
                                        <p:cTn id="253" dur="2000" fill="hold"/>
                                        <p:tgtEl>
                                          <p:spTgt spid="308340"/>
                                        </p:tgtEl>
                                        <p:attrNameLst>
                                          <p:attrName>ppt_x</p:attrName>
                                          <p:attrName>ppt_y</p:attrName>
                                        </p:attrNameLst>
                                      </p:cBhvr>
                                    </p:animMotion>
                                  </p:childTnLst>
                                </p:cTn>
                              </p:par>
                            </p:childTnLst>
                          </p:cTn>
                        </p:par>
                        <p:par>
                          <p:cTn id="254" fill="hold" nodeType="afterGroup">
                            <p:stCondLst>
                              <p:cond delay="11000"/>
                            </p:stCondLst>
                            <p:childTnLst>
                              <p:par>
                                <p:cTn id="255" presetID="47" presetClass="entr" presetSubtype="0" fill="hold" grpId="2" nodeType="afterEffect">
                                  <p:stCondLst>
                                    <p:cond delay="0"/>
                                  </p:stCondLst>
                                  <p:childTnLst>
                                    <p:set>
                                      <p:cBhvr>
                                        <p:cTn id="256" dur="1" fill="hold">
                                          <p:stCondLst>
                                            <p:cond delay="0"/>
                                          </p:stCondLst>
                                        </p:cTn>
                                        <p:tgtEl>
                                          <p:spTgt spid="308341"/>
                                        </p:tgtEl>
                                        <p:attrNameLst>
                                          <p:attrName>style.visibility</p:attrName>
                                        </p:attrNameLst>
                                      </p:cBhvr>
                                      <p:to>
                                        <p:strVal val="visible"/>
                                      </p:to>
                                    </p:set>
                                    <p:animEffect transition="in" filter="fade">
                                      <p:cBhvr>
                                        <p:cTn id="257" dur="1000"/>
                                        <p:tgtEl>
                                          <p:spTgt spid="308341"/>
                                        </p:tgtEl>
                                      </p:cBhvr>
                                    </p:animEffect>
                                    <p:anim calcmode="lin" valueType="num">
                                      <p:cBhvr>
                                        <p:cTn id="258" dur="1000" fill="hold"/>
                                        <p:tgtEl>
                                          <p:spTgt spid="308341"/>
                                        </p:tgtEl>
                                        <p:attrNameLst>
                                          <p:attrName>ppt_x</p:attrName>
                                        </p:attrNameLst>
                                      </p:cBhvr>
                                      <p:tavLst>
                                        <p:tav tm="0">
                                          <p:val>
                                            <p:strVal val="#ppt_x"/>
                                          </p:val>
                                        </p:tav>
                                        <p:tav tm="100000">
                                          <p:val>
                                            <p:strVal val="#ppt_x"/>
                                          </p:val>
                                        </p:tav>
                                      </p:tavLst>
                                    </p:anim>
                                    <p:anim calcmode="lin" valueType="num">
                                      <p:cBhvr>
                                        <p:cTn id="259" dur="1000" fill="hold"/>
                                        <p:tgtEl>
                                          <p:spTgt spid="308341"/>
                                        </p:tgtEl>
                                        <p:attrNameLst>
                                          <p:attrName>ppt_y</p:attrName>
                                        </p:attrNameLst>
                                      </p:cBhvr>
                                      <p:tavLst>
                                        <p:tav tm="0">
                                          <p:val>
                                            <p:strVal val="#ppt_y-.1"/>
                                          </p:val>
                                        </p:tav>
                                        <p:tav tm="100000">
                                          <p:val>
                                            <p:strVal val="#ppt_y"/>
                                          </p:val>
                                        </p:tav>
                                      </p:tavLst>
                                    </p:anim>
                                  </p:childTnLst>
                                </p:cTn>
                              </p:par>
                              <p:par>
                                <p:cTn id="260" presetID="42" presetClass="entr" presetSubtype="0" fill="hold" grpId="2" nodeType="withEffect">
                                  <p:stCondLst>
                                    <p:cond delay="0"/>
                                  </p:stCondLst>
                                  <p:childTnLst>
                                    <p:set>
                                      <p:cBhvr>
                                        <p:cTn id="261" dur="1" fill="hold">
                                          <p:stCondLst>
                                            <p:cond delay="0"/>
                                          </p:stCondLst>
                                        </p:cTn>
                                        <p:tgtEl>
                                          <p:spTgt spid="308342"/>
                                        </p:tgtEl>
                                        <p:attrNameLst>
                                          <p:attrName>style.visibility</p:attrName>
                                        </p:attrNameLst>
                                      </p:cBhvr>
                                      <p:to>
                                        <p:strVal val="visible"/>
                                      </p:to>
                                    </p:set>
                                    <p:animEffect transition="in" filter="fade">
                                      <p:cBhvr>
                                        <p:cTn id="262" dur="1000"/>
                                        <p:tgtEl>
                                          <p:spTgt spid="308342"/>
                                        </p:tgtEl>
                                      </p:cBhvr>
                                    </p:animEffect>
                                    <p:anim calcmode="lin" valueType="num">
                                      <p:cBhvr>
                                        <p:cTn id="263" dur="1000" fill="hold"/>
                                        <p:tgtEl>
                                          <p:spTgt spid="308342"/>
                                        </p:tgtEl>
                                        <p:attrNameLst>
                                          <p:attrName>ppt_x</p:attrName>
                                        </p:attrNameLst>
                                      </p:cBhvr>
                                      <p:tavLst>
                                        <p:tav tm="0">
                                          <p:val>
                                            <p:strVal val="#ppt_x"/>
                                          </p:val>
                                        </p:tav>
                                        <p:tav tm="100000">
                                          <p:val>
                                            <p:strVal val="#ppt_x"/>
                                          </p:val>
                                        </p:tav>
                                      </p:tavLst>
                                    </p:anim>
                                    <p:anim calcmode="lin" valueType="num">
                                      <p:cBhvr>
                                        <p:cTn id="264" dur="1000" fill="hold"/>
                                        <p:tgtEl>
                                          <p:spTgt spid="308342"/>
                                        </p:tgtEl>
                                        <p:attrNameLst>
                                          <p:attrName>ppt_y</p:attrName>
                                        </p:attrNameLst>
                                      </p:cBhvr>
                                      <p:tavLst>
                                        <p:tav tm="0">
                                          <p:val>
                                            <p:strVal val="#ppt_y+.1"/>
                                          </p:val>
                                        </p:tav>
                                        <p:tav tm="100000">
                                          <p:val>
                                            <p:strVal val="#ppt_y"/>
                                          </p:val>
                                        </p:tav>
                                      </p:tavLst>
                                    </p:anim>
                                  </p:childTnLst>
                                </p:cTn>
                              </p:par>
                            </p:childTnLst>
                          </p:cTn>
                        </p:par>
                        <p:par>
                          <p:cTn id="265" fill="hold" nodeType="afterGroup">
                            <p:stCondLst>
                              <p:cond delay="12000"/>
                            </p:stCondLst>
                            <p:childTnLst>
                              <p:par>
                                <p:cTn id="266" presetID="0" presetClass="path" presetSubtype="0" accel="50000" decel="50000" fill="hold" grpId="0" nodeType="afterEffect">
                                  <p:stCondLst>
                                    <p:cond delay="0"/>
                                  </p:stCondLst>
                                  <p:childTnLst>
                                    <p:animMotion origin="layout" path="M -3.33333E-6 -4.44444E-6 L 0.29167 -4.44444E-6 " pathEditMode="fixed" rAng="0" ptsTypes="AA">
                                      <p:cBhvr>
                                        <p:cTn id="267" dur="2000" fill="hold"/>
                                        <p:tgtEl>
                                          <p:spTgt spid="308341"/>
                                        </p:tgtEl>
                                        <p:attrNameLst>
                                          <p:attrName>ppt_x</p:attrName>
                                          <p:attrName>ppt_y</p:attrName>
                                        </p:attrNameLst>
                                      </p:cBhvr>
                                      <p:rCtr x="14600" y="0"/>
                                    </p:animMotion>
                                  </p:childTnLst>
                                </p:cTn>
                              </p:par>
                              <p:par>
                                <p:cTn id="268" presetID="0" presetClass="path" presetSubtype="0" accel="50000" decel="50000" fill="hold" grpId="0" nodeType="withEffect">
                                  <p:stCondLst>
                                    <p:cond delay="0"/>
                                  </p:stCondLst>
                                  <p:childTnLst>
                                    <p:animMotion origin="layout" path="M 0.0 0.0 L 0.29167 0.0 " pathEditMode="relative" ptsTypes="AA">
                                      <p:cBhvr>
                                        <p:cTn id="269" dur="2000" fill="hold"/>
                                        <p:tgtEl>
                                          <p:spTgt spid="308342"/>
                                        </p:tgtEl>
                                        <p:attrNameLst>
                                          <p:attrName>ppt_x</p:attrName>
                                          <p:attrName>ppt_y</p:attrName>
                                        </p:attrNameLst>
                                      </p:cBhvr>
                                    </p:animMotion>
                                  </p:childTnLst>
                                </p:cTn>
                              </p:par>
                              <p:par>
                                <p:cTn id="270" presetID="22" presetClass="entr" presetSubtype="8" fill="hold" nodeType="withEffect">
                                  <p:stCondLst>
                                    <p:cond delay="0"/>
                                  </p:stCondLst>
                                  <p:childTnLst>
                                    <p:set>
                                      <p:cBhvr>
                                        <p:cTn id="271" dur="1" fill="hold">
                                          <p:stCondLst>
                                            <p:cond delay="0"/>
                                          </p:stCondLst>
                                        </p:cTn>
                                        <p:tgtEl>
                                          <p:spTgt spid="308343"/>
                                        </p:tgtEl>
                                        <p:attrNameLst>
                                          <p:attrName>style.visibility</p:attrName>
                                        </p:attrNameLst>
                                      </p:cBhvr>
                                      <p:to>
                                        <p:strVal val="visible"/>
                                      </p:to>
                                    </p:set>
                                    <p:animEffect transition="in" filter="wipe(left)">
                                      <p:cBhvr>
                                        <p:cTn id="272" dur="2000"/>
                                        <p:tgtEl>
                                          <p:spTgt spid="308343"/>
                                        </p:tgtEl>
                                      </p:cBhvr>
                                    </p:animEffect>
                                  </p:childTnLst>
                                </p:cTn>
                              </p:par>
                            </p:childTnLst>
                          </p:cTn>
                        </p:par>
                        <p:par>
                          <p:cTn id="273" fill="hold" nodeType="afterGroup">
                            <p:stCondLst>
                              <p:cond delay="14000"/>
                            </p:stCondLst>
                            <p:childTnLst>
                              <p:par>
                                <p:cTn id="274" presetID="9" presetClass="exit" presetSubtype="0" fill="hold" grpId="1" nodeType="afterEffect">
                                  <p:stCondLst>
                                    <p:cond delay="0"/>
                                  </p:stCondLst>
                                  <p:childTnLst>
                                    <p:animEffect transition="out" filter="dissolve">
                                      <p:cBhvr>
                                        <p:cTn id="275" dur="500"/>
                                        <p:tgtEl>
                                          <p:spTgt spid="308341"/>
                                        </p:tgtEl>
                                      </p:cBhvr>
                                    </p:animEffect>
                                    <p:set>
                                      <p:cBhvr>
                                        <p:cTn id="276" dur="1" fill="hold">
                                          <p:stCondLst>
                                            <p:cond delay="499"/>
                                          </p:stCondLst>
                                        </p:cTn>
                                        <p:tgtEl>
                                          <p:spTgt spid="308341"/>
                                        </p:tgtEl>
                                        <p:attrNameLst>
                                          <p:attrName>style.visibility</p:attrName>
                                        </p:attrNameLst>
                                      </p:cBhvr>
                                      <p:to>
                                        <p:strVal val="hidden"/>
                                      </p:to>
                                    </p:set>
                                  </p:childTnLst>
                                </p:cTn>
                              </p:par>
                            </p:childTnLst>
                          </p:cTn>
                        </p:par>
                        <p:par>
                          <p:cTn id="277" fill="hold" nodeType="afterGroup">
                            <p:stCondLst>
                              <p:cond delay="14500"/>
                            </p:stCondLst>
                            <p:childTnLst>
                              <p:par>
                                <p:cTn id="278" presetID="9" presetClass="exit" presetSubtype="0" fill="hold" grpId="1" nodeType="afterEffect">
                                  <p:stCondLst>
                                    <p:cond delay="0"/>
                                  </p:stCondLst>
                                  <p:childTnLst>
                                    <p:animEffect transition="out" filter="dissolve">
                                      <p:cBhvr>
                                        <p:cTn id="279" dur="500"/>
                                        <p:tgtEl>
                                          <p:spTgt spid="308342"/>
                                        </p:tgtEl>
                                      </p:cBhvr>
                                    </p:animEffect>
                                    <p:set>
                                      <p:cBhvr>
                                        <p:cTn id="280" dur="1" fill="hold">
                                          <p:stCondLst>
                                            <p:cond delay="499"/>
                                          </p:stCondLst>
                                        </p:cTn>
                                        <p:tgtEl>
                                          <p:spTgt spid="308342"/>
                                        </p:tgtEl>
                                        <p:attrNameLst>
                                          <p:attrName>style.visibility</p:attrName>
                                        </p:attrNameLst>
                                      </p:cBhvr>
                                      <p:to>
                                        <p:strVal val="hidden"/>
                                      </p:to>
                                    </p:set>
                                  </p:childTnLst>
                                </p:cTn>
                              </p:par>
                            </p:childTnLst>
                          </p:cTn>
                        </p:par>
                        <p:par>
                          <p:cTn id="281" fill="hold" nodeType="afterGroup">
                            <p:stCondLst>
                              <p:cond delay="15000"/>
                            </p:stCondLst>
                            <p:childTnLst>
                              <p:par>
                                <p:cTn id="282" presetID="0" presetClass="path" presetSubtype="0" accel="50000" decel="50000" fill="hold" nodeType="afterEffect">
                                  <p:stCondLst>
                                    <p:cond delay="0"/>
                                  </p:stCondLst>
                                  <p:childTnLst>
                                    <p:animMotion origin="layout" path="M 3.33333E-6 -2.22222E-6 L 3.33333E-6 -0.17778 " pathEditMode="relative" ptsTypes="AA">
                                      <p:cBhvr>
                                        <p:cTn id="283" dur="2000" fill="hold"/>
                                        <p:tgtEl>
                                          <p:spTgt spid="308343"/>
                                        </p:tgtEl>
                                        <p:attrNameLst>
                                          <p:attrName>ppt_x</p:attrName>
                                          <p:attrName>ppt_y</p:attrName>
                                        </p:attrNameLst>
                                      </p:cBhvr>
                                    </p:animMotion>
                                  </p:childTnLst>
                                </p:cTn>
                              </p:par>
                              <p:par>
                                <p:cTn id="284" presetID="9" presetClass="exit" presetSubtype="0" fill="hold" nodeType="withEffect">
                                  <p:stCondLst>
                                    <p:cond delay="0"/>
                                  </p:stCondLst>
                                  <p:childTnLst>
                                    <p:animEffect transition="out" filter="dissolve">
                                      <p:cBhvr>
                                        <p:cTn id="285" dur="500"/>
                                        <p:tgtEl>
                                          <p:spTgt spid="308340"/>
                                        </p:tgtEl>
                                      </p:cBhvr>
                                    </p:animEffect>
                                    <p:set>
                                      <p:cBhvr>
                                        <p:cTn id="286" dur="1" fill="hold">
                                          <p:stCondLst>
                                            <p:cond delay="499"/>
                                          </p:stCondLst>
                                        </p:cTn>
                                        <p:tgtEl>
                                          <p:spTgt spid="308340"/>
                                        </p:tgtEl>
                                        <p:attrNameLst>
                                          <p:attrName>style.visibility</p:attrName>
                                        </p:attrNameLst>
                                      </p:cBhvr>
                                      <p:to>
                                        <p:strVal val="hidden"/>
                                      </p:to>
                                    </p:set>
                                  </p:childTnLst>
                                </p:cTn>
                              </p:par>
                            </p:childTnLst>
                          </p:cTn>
                        </p:par>
                        <p:par>
                          <p:cTn id="287" fill="hold" nodeType="afterGroup">
                            <p:stCondLst>
                              <p:cond delay="17000"/>
                            </p:stCondLst>
                            <p:childTnLst>
                              <p:par>
                                <p:cTn id="288" presetID="9" presetClass="exit" presetSubtype="0" fill="hold" nodeType="afterEffect">
                                  <p:stCondLst>
                                    <p:cond delay="0"/>
                                  </p:stCondLst>
                                  <p:childTnLst>
                                    <p:animEffect transition="out" filter="dissolve">
                                      <p:cBhvr>
                                        <p:cTn id="289" dur="500"/>
                                        <p:tgtEl>
                                          <p:spTgt spid="308343"/>
                                        </p:tgtEl>
                                      </p:cBhvr>
                                    </p:animEffect>
                                    <p:set>
                                      <p:cBhvr>
                                        <p:cTn id="290" dur="1" fill="hold">
                                          <p:stCondLst>
                                            <p:cond delay="499"/>
                                          </p:stCondLst>
                                        </p:cTn>
                                        <p:tgtEl>
                                          <p:spTgt spid="308343"/>
                                        </p:tgtEl>
                                        <p:attrNameLst>
                                          <p:attrName>style.visibility</p:attrName>
                                        </p:attrNameLst>
                                      </p:cBhvr>
                                      <p:to>
                                        <p:strVal val="hidden"/>
                                      </p:to>
                                    </p:set>
                                  </p:childTnLst>
                                </p:cTn>
                              </p:par>
                            </p:childTnLst>
                          </p:cTn>
                        </p:par>
                        <p:par>
                          <p:cTn id="291" fill="hold" nodeType="afterGroup">
                            <p:stCondLst>
                              <p:cond delay="17500"/>
                            </p:stCondLst>
                            <p:childTnLst>
                              <p:par>
                                <p:cTn id="292" presetID="1" presetClass="entr" presetSubtype="0" fill="hold" nodeType="afterEffect">
                                  <p:stCondLst>
                                    <p:cond delay="0"/>
                                  </p:stCondLst>
                                  <p:childTnLst>
                                    <p:set>
                                      <p:cBhvr>
                                        <p:cTn id="293" dur="1" fill="hold">
                                          <p:stCondLst>
                                            <p:cond delay="0"/>
                                          </p:stCondLst>
                                        </p:cTn>
                                        <p:tgtEl>
                                          <p:spTgt spid="308344"/>
                                        </p:tgtEl>
                                        <p:attrNameLst>
                                          <p:attrName>style.visibility</p:attrName>
                                        </p:attrNameLst>
                                      </p:cBhvr>
                                      <p:to>
                                        <p:strVal val="visible"/>
                                      </p:to>
                                    </p:set>
                                  </p:childTnLst>
                                </p:cTn>
                              </p:par>
                            </p:childTnLst>
                          </p:cTn>
                        </p:par>
                        <p:par>
                          <p:cTn id="294" fill="hold" nodeType="afterGroup">
                            <p:stCondLst>
                              <p:cond delay="17500"/>
                            </p:stCondLst>
                            <p:childTnLst>
                              <p:par>
                                <p:cTn id="295" presetID="0" presetClass="path" presetSubtype="0" accel="50000" decel="50000" fill="hold" nodeType="afterEffect">
                                  <p:stCondLst>
                                    <p:cond delay="0"/>
                                  </p:stCondLst>
                                  <p:childTnLst>
                                    <p:animMotion origin="layout" path="M -3.33333E-6 0.02222 L -3.33333E-6 -0.07778 " pathEditMode="relative" ptsTypes="AA">
                                      <p:cBhvr>
                                        <p:cTn id="296" dur="2000" fill="hold"/>
                                        <p:tgtEl>
                                          <p:spTgt spid="308344"/>
                                        </p:tgtEl>
                                        <p:attrNameLst>
                                          <p:attrName>ppt_x</p:attrName>
                                          <p:attrName>ppt_y</p:attrName>
                                        </p:attrNameLst>
                                      </p:cBhvr>
                                    </p:animMotion>
                                  </p:childTnLst>
                                </p:cTn>
                              </p:par>
                            </p:childTnLst>
                          </p:cTn>
                        </p:par>
                        <p:par>
                          <p:cTn id="297" fill="hold" nodeType="afterGroup">
                            <p:stCondLst>
                              <p:cond delay="19500"/>
                            </p:stCondLst>
                            <p:childTnLst>
                              <p:par>
                                <p:cTn id="298" presetID="47" presetClass="entr" presetSubtype="0" fill="hold" grpId="2" nodeType="afterEffect">
                                  <p:stCondLst>
                                    <p:cond delay="0"/>
                                  </p:stCondLst>
                                  <p:childTnLst>
                                    <p:set>
                                      <p:cBhvr>
                                        <p:cTn id="299" dur="1" fill="hold">
                                          <p:stCondLst>
                                            <p:cond delay="0"/>
                                          </p:stCondLst>
                                        </p:cTn>
                                        <p:tgtEl>
                                          <p:spTgt spid="308345"/>
                                        </p:tgtEl>
                                        <p:attrNameLst>
                                          <p:attrName>style.visibility</p:attrName>
                                        </p:attrNameLst>
                                      </p:cBhvr>
                                      <p:to>
                                        <p:strVal val="visible"/>
                                      </p:to>
                                    </p:set>
                                    <p:animEffect transition="in" filter="fade">
                                      <p:cBhvr>
                                        <p:cTn id="300" dur="1000"/>
                                        <p:tgtEl>
                                          <p:spTgt spid="308345"/>
                                        </p:tgtEl>
                                      </p:cBhvr>
                                    </p:animEffect>
                                    <p:anim calcmode="lin" valueType="num">
                                      <p:cBhvr>
                                        <p:cTn id="301" dur="1000" fill="hold"/>
                                        <p:tgtEl>
                                          <p:spTgt spid="308345"/>
                                        </p:tgtEl>
                                        <p:attrNameLst>
                                          <p:attrName>ppt_x</p:attrName>
                                        </p:attrNameLst>
                                      </p:cBhvr>
                                      <p:tavLst>
                                        <p:tav tm="0">
                                          <p:val>
                                            <p:strVal val="#ppt_x"/>
                                          </p:val>
                                        </p:tav>
                                        <p:tav tm="100000">
                                          <p:val>
                                            <p:strVal val="#ppt_x"/>
                                          </p:val>
                                        </p:tav>
                                      </p:tavLst>
                                    </p:anim>
                                    <p:anim calcmode="lin" valueType="num">
                                      <p:cBhvr>
                                        <p:cTn id="302" dur="1000" fill="hold"/>
                                        <p:tgtEl>
                                          <p:spTgt spid="308345"/>
                                        </p:tgtEl>
                                        <p:attrNameLst>
                                          <p:attrName>ppt_y</p:attrName>
                                        </p:attrNameLst>
                                      </p:cBhvr>
                                      <p:tavLst>
                                        <p:tav tm="0">
                                          <p:val>
                                            <p:strVal val="#ppt_y-.1"/>
                                          </p:val>
                                        </p:tav>
                                        <p:tav tm="100000">
                                          <p:val>
                                            <p:strVal val="#ppt_y"/>
                                          </p:val>
                                        </p:tav>
                                      </p:tavLst>
                                    </p:anim>
                                  </p:childTnLst>
                                </p:cTn>
                              </p:par>
                            </p:childTnLst>
                          </p:cTn>
                        </p:par>
                        <p:par>
                          <p:cTn id="303" fill="hold" nodeType="afterGroup">
                            <p:stCondLst>
                              <p:cond delay="20500"/>
                            </p:stCondLst>
                            <p:childTnLst>
                              <p:par>
                                <p:cTn id="304" presetID="42" presetClass="entr" presetSubtype="0" fill="hold" grpId="2" nodeType="afterEffect">
                                  <p:stCondLst>
                                    <p:cond delay="0"/>
                                  </p:stCondLst>
                                  <p:childTnLst>
                                    <p:set>
                                      <p:cBhvr>
                                        <p:cTn id="305" dur="1" fill="hold">
                                          <p:stCondLst>
                                            <p:cond delay="0"/>
                                          </p:stCondLst>
                                        </p:cTn>
                                        <p:tgtEl>
                                          <p:spTgt spid="308346"/>
                                        </p:tgtEl>
                                        <p:attrNameLst>
                                          <p:attrName>style.visibility</p:attrName>
                                        </p:attrNameLst>
                                      </p:cBhvr>
                                      <p:to>
                                        <p:strVal val="visible"/>
                                      </p:to>
                                    </p:set>
                                    <p:animEffect transition="in" filter="fade">
                                      <p:cBhvr>
                                        <p:cTn id="306" dur="1000"/>
                                        <p:tgtEl>
                                          <p:spTgt spid="308346"/>
                                        </p:tgtEl>
                                      </p:cBhvr>
                                    </p:animEffect>
                                    <p:anim calcmode="lin" valueType="num">
                                      <p:cBhvr>
                                        <p:cTn id="307" dur="1000" fill="hold"/>
                                        <p:tgtEl>
                                          <p:spTgt spid="308346"/>
                                        </p:tgtEl>
                                        <p:attrNameLst>
                                          <p:attrName>ppt_x</p:attrName>
                                        </p:attrNameLst>
                                      </p:cBhvr>
                                      <p:tavLst>
                                        <p:tav tm="0">
                                          <p:val>
                                            <p:strVal val="#ppt_x"/>
                                          </p:val>
                                        </p:tav>
                                        <p:tav tm="100000">
                                          <p:val>
                                            <p:strVal val="#ppt_x"/>
                                          </p:val>
                                        </p:tav>
                                      </p:tavLst>
                                    </p:anim>
                                    <p:anim calcmode="lin" valueType="num">
                                      <p:cBhvr>
                                        <p:cTn id="308" dur="1000" fill="hold"/>
                                        <p:tgtEl>
                                          <p:spTgt spid="308346"/>
                                        </p:tgtEl>
                                        <p:attrNameLst>
                                          <p:attrName>ppt_y</p:attrName>
                                        </p:attrNameLst>
                                      </p:cBhvr>
                                      <p:tavLst>
                                        <p:tav tm="0">
                                          <p:val>
                                            <p:strVal val="#ppt_y+.1"/>
                                          </p:val>
                                        </p:tav>
                                        <p:tav tm="100000">
                                          <p:val>
                                            <p:strVal val="#ppt_y"/>
                                          </p:val>
                                        </p:tav>
                                      </p:tavLst>
                                    </p:anim>
                                  </p:childTnLst>
                                </p:cTn>
                              </p:par>
                            </p:childTnLst>
                          </p:cTn>
                        </p:par>
                        <p:par>
                          <p:cTn id="309" fill="hold" nodeType="afterGroup">
                            <p:stCondLst>
                              <p:cond delay="21500"/>
                            </p:stCondLst>
                            <p:childTnLst>
                              <p:par>
                                <p:cTn id="310" presetID="0" presetClass="path" presetSubtype="0" accel="50000" decel="50000" fill="hold" grpId="0" nodeType="afterEffect">
                                  <p:stCondLst>
                                    <p:cond delay="0"/>
                                  </p:stCondLst>
                                  <p:childTnLst>
                                    <p:animMotion origin="layout" path="M -3.33333E-6 -4.44444E-6 L 0.29167 -4.44444E-6 " pathEditMode="fixed" rAng="0" ptsTypes="AA">
                                      <p:cBhvr>
                                        <p:cTn id="311" dur="2000" fill="hold"/>
                                        <p:tgtEl>
                                          <p:spTgt spid="308345"/>
                                        </p:tgtEl>
                                        <p:attrNameLst>
                                          <p:attrName>ppt_x</p:attrName>
                                          <p:attrName>ppt_y</p:attrName>
                                        </p:attrNameLst>
                                      </p:cBhvr>
                                      <p:rCtr x="14600" y="0"/>
                                    </p:animMotion>
                                  </p:childTnLst>
                                </p:cTn>
                              </p:par>
                              <p:par>
                                <p:cTn id="312" presetID="0" presetClass="path" presetSubtype="0" accel="50000" decel="50000" fill="hold" grpId="0" nodeType="withEffect">
                                  <p:stCondLst>
                                    <p:cond delay="0"/>
                                  </p:stCondLst>
                                  <p:childTnLst>
                                    <p:animMotion origin="layout" path="M 0.0 0.0 L 0.29167 0.0 " pathEditMode="relative" ptsTypes="AA">
                                      <p:cBhvr>
                                        <p:cTn id="313" dur="2000" fill="hold"/>
                                        <p:tgtEl>
                                          <p:spTgt spid="308346"/>
                                        </p:tgtEl>
                                        <p:attrNameLst>
                                          <p:attrName>ppt_x</p:attrName>
                                          <p:attrName>ppt_y</p:attrName>
                                        </p:attrNameLst>
                                      </p:cBhvr>
                                    </p:animMotion>
                                  </p:childTnLst>
                                </p:cTn>
                              </p:par>
                              <p:par>
                                <p:cTn id="314" presetID="22" presetClass="entr" presetSubtype="8" fill="hold" nodeType="withEffect">
                                  <p:stCondLst>
                                    <p:cond delay="0"/>
                                  </p:stCondLst>
                                  <p:childTnLst>
                                    <p:set>
                                      <p:cBhvr>
                                        <p:cTn id="315" dur="1" fill="hold">
                                          <p:stCondLst>
                                            <p:cond delay="0"/>
                                          </p:stCondLst>
                                        </p:cTn>
                                        <p:tgtEl>
                                          <p:spTgt spid="308347"/>
                                        </p:tgtEl>
                                        <p:attrNameLst>
                                          <p:attrName>style.visibility</p:attrName>
                                        </p:attrNameLst>
                                      </p:cBhvr>
                                      <p:to>
                                        <p:strVal val="visible"/>
                                      </p:to>
                                    </p:set>
                                    <p:animEffect transition="in" filter="wipe(left)">
                                      <p:cBhvr>
                                        <p:cTn id="316" dur="2000"/>
                                        <p:tgtEl>
                                          <p:spTgt spid="308347"/>
                                        </p:tgtEl>
                                      </p:cBhvr>
                                    </p:animEffect>
                                  </p:childTnLst>
                                </p:cTn>
                              </p:par>
                            </p:childTnLst>
                          </p:cTn>
                        </p:par>
                        <p:par>
                          <p:cTn id="317" fill="hold" nodeType="afterGroup">
                            <p:stCondLst>
                              <p:cond delay="23500"/>
                            </p:stCondLst>
                            <p:childTnLst>
                              <p:par>
                                <p:cTn id="318" presetID="9" presetClass="exit" presetSubtype="0" fill="hold" grpId="1" nodeType="afterEffect">
                                  <p:stCondLst>
                                    <p:cond delay="0"/>
                                  </p:stCondLst>
                                  <p:childTnLst>
                                    <p:animEffect transition="out" filter="dissolve">
                                      <p:cBhvr>
                                        <p:cTn id="319" dur="500"/>
                                        <p:tgtEl>
                                          <p:spTgt spid="308345"/>
                                        </p:tgtEl>
                                      </p:cBhvr>
                                    </p:animEffect>
                                    <p:set>
                                      <p:cBhvr>
                                        <p:cTn id="320" dur="1" fill="hold">
                                          <p:stCondLst>
                                            <p:cond delay="499"/>
                                          </p:stCondLst>
                                        </p:cTn>
                                        <p:tgtEl>
                                          <p:spTgt spid="308345"/>
                                        </p:tgtEl>
                                        <p:attrNameLst>
                                          <p:attrName>style.visibility</p:attrName>
                                        </p:attrNameLst>
                                      </p:cBhvr>
                                      <p:to>
                                        <p:strVal val="hidden"/>
                                      </p:to>
                                    </p:set>
                                  </p:childTnLst>
                                </p:cTn>
                              </p:par>
                              <p:par>
                                <p:cTn id="321" presetID="9" presetClass="exit" presetSubtype="0" fill="hold" grpId="1" nodeType="withEffect">
                                  <p:stCondLst>
                                    <p:cond delay="0"/>
                                  </p:stCondLst>
                                  <p:childTnLst>
                                    <p:animEffect transition="out" filter="dissolve">
                                      <p:cBhvr>
                                        <p:cTn id="322" dur="500"/>
                                        <p:tgtEl>
                                          <p:spTgt spid="308346"/>
                                        </p:tgtEl>
                                      </p:cBhvr>
                                    </p:animEffect>
                                    <p:set>
                                      <p:cBhvr>
                                        <p:cTn id="323" dur="1" fill="hold">
                                          <p:stCondLst>
                                            <p:cond delay="499"/>
                                          </p:stCondLst>
                                        </p:cTn>
                                        <p:tgtEl>
                                          <p:spTgt spid="308346"/>
                                        </p:tgtEl>
                                        <p:attrNameLst>
                                          <p:attrName>style.visibility</p:attrName>
                                        </p:attrNameLst>
                                      </p:cBhvr>
                                      <p:to>
                                        <p:strVal val="hidden"/>
                                      </p:to>
                                    </p:set>
                                  </p:childTnLst>
                                </p:cTn>
                              </p:par>
                            </p:childTnLst>
                          </p:cTn>
                        </p:par>
                        <p:par>
                          <p:cTn id="324" fill="hold" nodeType="afterGroup">
                            <p:stCondLst>
                              <p:cond delay="24000"/>
                            </p:stCondLst>
                            <p:childTnLst>
                              <p:par>
                                <p:cTn id="325" presetID="0" presetClass="path" presetSubtype="0" accel="50000" decel="50000" fill="hold" nodeType="afterEffect">
                                  <p:stCondLst>
                                    <p:cond delay="0"/>
                                  </p:stCondLst>
                                  <p:childTnLst>
                                    <p:animMotion origin="layout" path="M 3.33333E-6 -2.22222E-6 L 3.33333E-6 -0.17778 " pathEditMode="relative" ptsTypes="AA">
                                      <p:cBhvr>
                                        <p:cTn id="326" dur="2000" fill="hold"/>
                                        <p:tgtEl>
                                          <p:spTgt spid="308347"/>
                                        </p:tgtEl>
                                        <p:attrNameLst>
                                          <p:attrName>ppt_x</p:attrName>
                                          <p:attrName>ppt_y</p:attrName>
                                        </p:attrNameLst>
                                      </p:cBhvr>
                                    </p:animMotion>
                                  </p:childTnLst>
                                </p:cTn>
                              </p:par>
                              <p:par>
                                <p:cTn id="327" presetID="9" presetClass="exit" presetSubtype="0" fill="hold" nodeType="withEffect">
                                  <p:stCondLst>
                                    <p:cond delay="0"/>
                                  </p:stCondLst>
                                  <p:childTnLst>
                                    <p:animEffect transition="out" filter="dissolve">
                                      <p:cBhvr>
                                        <p:cTn id="328" dur="500"/>
                                        <p:tgtEl>
                                          <p:spTgt spid="308344"/>
                                        </p:tgtEl>
                                      </p:cBhvr>
                                    </p:animEffect>
                                    <p:set>
                                      <p:cBhvr>
                                        <p:cTn id="329" dur="1" fill="hold">
                                          <p:stCondLst>
                                            <p:cond delay="499"/>
                                          </p:stCondLst>
                                        </p:cTn>
                                        <p:tgtEl>
                                          <p:spTgt spid="308344"/>
                                        </p:tgtEl>
                                        <p:attrNameLst>
                                          <p:attrName>style.visibility</p:attrName>
                                        </p:attrNameLst>
                                      </p:cBhvr>
                                      <p:to>
                                        <p:strVal val="hidden"/>
                                      </p:to>
                                    </p:set>
                                  </p:childTnLst>
                                </p:cTn>
                              </p:par>
                            </p:childTnLst>
                          </p:cTn>
                        </p:par>
                        <p:par>
                          <p:cTn id="330" fill="hold" nodeType="afterGroup">
                            <p:stCondLst>
                              <p:cond delay="26000"/>
                            </p:stCondLst>
                            <p:childTnLst>
                              <p:par>
                                <p:cTn id="331" presetID="9" presetClass="exit" presetSubtype="0" fill="hold" nodeType="afterEffect">
                                  <p:stCondLst>
                                    <p:cond delay="0"/>
                                  </p:stCondLst>
                                  <p:childTnLst>
                                    <p:animEffect transition="out" filter="dissolve">
                                      <p:cBhvr>
                                        <p:cTn id="332" dur="500"/>
                                        <p:tgtEl>
                                          <p:spTgt spid="308347"/>
                                        </p:tgtEl>
                                      </p:cBhvr>
                                    </p:animEffect>
                                    <p:set>
                                      <p:cBhvr>
                                        <p:cTn id="333" dur="1" fill="hold">
                                          <p:stCondLst>
                                            <p:cond delay="499"/>
                                          </p:stCondLst>
                                        </p:cTn>
                                        <p:tgtEl>
                                          <p:spTgt spid="3083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32" grpId="0" animBg="1"/>
      <p:bldP spid="308233" grpId="0" animBg="1"/>
      <p:bldP spid="308233" grpId="1" animBg="1"/>
      <p:bldP spid="308234" grpId="0" animBg="1"/>
      <p:bldP spid="308234" grpId="1" animBg="1"/>
      <p:bldP spid="308235" grpId="0" animBg="1"/>
      <p:bldP spid="308235" grpId="1" animBg="1"/>
      <p:bldP spid="308245" grpId="0" animBg="1"/>
      <p:bldP spid="308245" grpId="1" animBg="1"/>
      <p:bldP spid="308245" grpId="2" animBg="1"/>
      <p:bldP spid="308246" grpId="0" animBg="1"/>
      <p:bldP spid="308246" grpId="1" animBg="1"/>
      <p:bldP spid="308246" grpId="2" animBg="1"/>
      <p:bldP spid="308273" grpId="0" animBg="1"/>
      <p:bldP spid="308331" grpId="0" animBg="1"/>
      <p:bldP spid="308333" grpId="0" animBg="1"/>
      <p:bldP spid="308333" grpId="1" animBg="1"/>
      <p:bldP spid="308333" grpId="2" animBg="1"/>
      <p:bldP spid="308334" grpId="0" animBg="1"/>
      <p:bldP spid="308334" grpId="1" animBg="1"/>
      <p:bldP spid="308334" grpId="2" animBg="1"/>
      <p:bldP spid="308337" grpId="0" animBg="1"/>
      <p:bldP spid="308337" grpId="1" animBg="1"/>
      <p:bldP spid="308337" grpId="2" animBg="1"/>
      <p:bldP spid="308338" grpId="0" animBg="1"/>
      <p:bldP spid="308338" grpId="1" animBg="1"/>
      <p:bldP spid="308338" grpId="2" animBg="1"/>
      <p:bldP spid="308341" grpId="0" animBg="1"/>
      <p:bldP spid="308341" grpId="1" animBg="1"/>
      <p:bldP spid="308341" grpId="2" animBg="1"/>
      <p:bldP spid="308342" grpId="0" animBg="1"/>
      <p:bldP spid="308342" grpId="1" animBg="1"/>
      <p:bldP spid="308342" grpId="2" animBg="1"/>
      <p:bldP spid="308345" grpId="0" animBg="1"/>
      <p:bldP spid="308345" grpId="1" animBg="1"/>
      <p:bldP spid="308345" grpId="2" animBg="1"/>
      <p:bldP spid="308346" grpId="0" animBg="1"/>
      <p:bldP spid="308346" grpId="1" animBg="1"/>
      <p:bldP spid="308346" grpId="2" animBg="1"/>
      <p:bldP spid="308349" grpId="0" animBg="1"/>
      <p:bldP spid="308349" grpId="1" animBg="1"/>
      <p:bldP spid="308350" grpId="0" animBg="1"/>
      <p:bldP spid="308350" grpId="1" animBg="1"/>
      <p:bldP spid="308351" grpId="0" animBg="1"/>
      <p:bldP spid="30835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DD815312-903A-47E6-B974-3D7D3DFF783C}"/>
              </a:ext>
            </a:extLst>
          </p:cNvPr>
          <p:cNvSpPr txBox="1">
            <a:spLocks noChangeArrowheads="1"/>
          </p:cNvSpPr>
          <p:nvPr/>
        </p:nvSpPr>
        <p:spPr bwMode="auto">
          <a:xfrm>
            <a:off x="2252728" y="381561"/>
            <a:ext cx="4376493" cy="7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ctr" eaLnBrk="1" hangingPunct="1">
              <a:defRPr/>
            </a:pPr>
            <a:r>
              <a:rPr lang="de-DE" altLang="cs-CZ" sz="3991" dirty="0" err="1">
                <a:solidFill>
                  <a:schemeClr val="tx2"/>
                </a:solidFill>
                <a:latin typeface="+mn-lt"/>
              </a:rPr>
              <a:t>Izolace</a:t>
            </a:r>
            <a:r>
              <a:rPr lang="de-DE" altLang="cs-CZ" sz="3991" dirty="0">
                <a:solidFill>
                  <a:schemeClr val="tx2"/>
                </a:solidFill>
                <a:latin typeface="+mn-lt"/>
              </a:rPr>
              <a:t> </a:t>
            </a:r>
            <a:r>
              <a:rPr lang="de-DE" altLang="cs-CZ" sz="3991" dirty="0" err="1">
                <a:solidFill>
                  <a:schemeClr val="tx2"/>
                </a:solidFill>
                <a:latin typeface="+mn-lt"/>
              </a:rPr>
              <a:t>genu</a:t>
            </a:r>
            <a:r>
              <a:rPr lang="de-DE" altLang="cs-CZ" sz="3991" i="1" dirty="0">
                <a:solidFill>
                  <a:schemeClr val="tx2"/>
                </a:solidFill>
                <a:latin typeface="+mn-lt"/>
              </a:rPr>
              <a:t> </a:t>
            </a:r>
            <a:r>
              <a:rPr lang="cs-CZ" altLang="cs-CZ" sz="3991" i="1" dirty="0">
                <a:solidFill>
                  <a:srgbClr val="0000FF"/>
                </a:solidFill>
                <a:latin typeface="+mn-lt"/>
              </a:rPr>
              <a:t>CKI1</a:t>
            </a:r>
            <a:endParaRPr lang="en-GB" altLang="cs-CZ" sz="3991" dirty="0">
              <a:solidFill>
                <a:srgbClr val="0000FF"/>
              </a:solidFill>
              <a:latin typeface="+mn-lt"/>
            </a:endParaRPr>
          </a:p>
        </p:txBody>
      </p:sp>
      <p:sp>
        <p:nvSpPr>
          <p:cNvPr id="307203" name="Text Box 3">
            <a:extLst>
              <a:ext uri="{FF2B5EF4-FFF2-40B4-BE49-F238E27FC236}">
                <a16:creationId xmlns:a16="http://schemas.microsoft.com/office/drawing/2014/main" id="{747C7805-C599-4F38-8FF1-E0282AF8AE79}"/>
              </a:ext>
            </a:extLst>
          </p:cNvPr>
          <p:cNvSpPr txBox="1">
            <a:spLocks noChangeArrowheads="1"/>
          </p:cNvSpPr>
          <p:nvPr/>
        </p:nvSpPr>
        <p:spPr bwMode="auto">
          <a:xfrm>
            <a:off x="456913" y="1952436"/>
            <a:ext cx="5485824" cy="3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defRPr/>
            </a:pPr>
            <a:r>
              <a:rPr lang="en-GB" altLang="cs-CZ" sz="1814">
                <a:solidFill>
                  <a:schemeClr val="tx2"/>
                </a:solidFill>
                <a:latin typeface="+mn-lt"/>
              </a:rPr>
              <a:t>- </a:t>
            </a:r>
            <a:r>
              <a:rPr lang="cs-CZ" altLang="cs-CZ" sz="1814">
                <a:solidFill>
                  <a:schemeClr val="tx2"/>
                </a:solidFill>
                <a:latin typeface="+mn-lt"/>
              </a:rPr>
              <a:t>izolace genu pomocí aktivační mutageneze</a:t>
            </a:r>
            <a:endParaRPr lang="en-GB" altLang="cs-CZ" sz="1814">
              <a:solidFill>
                <a:schemeClr val="tx2"/>
              </a:solidFill>
              <a:latin typeface="+mn-lt"/>
            </a:endParaRPr>
          </a:p>
        </p:txBody>
      </p:sp>
      <p:pic>
        <p:nvPicPr>
          <p:cNvPr id="76818" name="Picture 6" descr="TKsci2">
            <a:extLst>
              <a:ext uri="{FF2B5EF4-FFF2-40B4-BE49-F238E27FC236}">
                <a16:creationId xmlns:a16="http://schemas.microsoft.com/office/drawing/2014/main" id="{B7E407FE-0EC0-43DA-BA4A-E7617CF92D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858" y="1153414"/>
            <a:ext cx="3146073" cy="212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8" name="Text Box 8">
            <a:extLst>
              <a:ext uri="{FF2B5EF4-FFF2-40B4-BE49-F238E27FC236}">
                <a16:creationId xmlns:a16="http://schemas.microsoft.com/office/drawing/2014/main" id="{0E84A18F-5F77-43A1-A1C7-A3F2798C63A8}"/>
              </a:ext>
            </a:extLst>
          </p:cNvPr>
          <p:cNvSpPr txBox="1">
            <a:spLocks noChangeArrowheads="1"/>
          </p:cNvSpPr>
          <p:nvPr/>
        </p:nvSpPr>
        <p:spPr bwMode="auto">
          <a:xfrm>
            <a:off x="456913" y="1544959"/>
            <a:ext cx="5485824" cy="3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defRPr/>
            </a:pPr>
            <a:r>
              <a:rPr lang="de-DE" altLang="cs-CZ" sz="1814" dirty="0">
                <a:solidFill>
                  <a:schemeClr val="tx2"/>
                </a:solidFill>
                <a:latin typeface="+mn-lt"/>
              </a:rPr>
              <a:t>- </a:t>
            </a:r>
            <a:r>
              <a:rPr lang="de-DE" altLang="cs-CZ" sz="1814" dirty="0" err="1">
                <a:solidFill>
                  <a:schemeClr val="tx2"/>
                </a:solidFill>
                <a:latin typeface="+mn-lt"/>
              </a:rPr>
              <a:t>Tatsuo</a:t>
            </a:r>
            <a:r>
              <a:rPr lang="de-DE" altLang="cs-CZ" sz="1814" dirty="0">
                <a:solidFill>
                  <a:schemeClr val="tx2"/>
                </a:solidFill>
                <a:latin typeface="+mn-lt"/>
              </a:rPr>
              <a:t> </a:t>
            </a:r>
            <a:r>
              <a:rPr lang="de-DE" altLang="cs-CZ" sz="1814" dirty="0" err="1">
                <a:solidFill>
                  <a:schemeClr val="tx2"/>
                </a:solidFill>
                <a:latin typeface="+mn-lt"/>
              </a:rPr>
              <a:t>Kakimoto</a:t>
            </a:r>
            <a:r>
              <a:rPr lang="de-DE" altLang="cs-CZ" sz="1814" dirty="0">
                <a:solidFill>
                  <a:schemeClr val="tx2"/>
                </a:solidFill>
                <a:latin typeface="+mn-lt"/>
              </a:rPr>
              <a:t>, </a:t>
            </a:r>
            <a:r>
              <a:rPr lang="en-GB" altLang="cs-CZ" sz="1814" i="1" dirty="0">
                <a:solidFill>
                  <a:schemeClr val="tx2"/>
                </a:solidFill>
                <a:latin typeface="+mn-lt"/>
              </a:rPr>
              <a:t>Science</a:t>
            </a:r>
            <a:r>
              <a:rPr lang="de-DE" altLang="cs-CZ" sz="1814" dirty="0">
                <a:solidFill>
                  <a:schemeClr val="tx2"/>
                </a:solidFill>
                <a:latin typeface="+mn-lt"/>
              </a:rPr>
              <a:t> </a:t>
            </a:r>
            <a:r>
              <a:rPr lang="en-GB" altLang="cs-CZ" sz="1814" dirty="0">
                <a:solidFill>
                  <a:schemeClr val="tx2"/>
                </a:solidFill>
                <a:latin typeface="+mn-lt"/>
              </a:rPr>
              <a:t> 274 (1996),</a:t>
            </a:r>
            <a:r>
              <a:rPr lang="de-DE" altLang="cs-CZ" sz="1814" dirty="0">
                <a:solidFill>
                  <a:schemeClr val="tx2"/>
                </a:solidFill>
                <a:latin typeface="+mn-lt"/>
              </a:rPr>
              <a:t> </a:t>
            </a:r>
            <a:r>
              <a:rPr lang="en-GB" altLang="cs-CZ" sz="1814" dirty="0">
                <a:solidFill>
                  <a:schemeClr val="tx2"/>
                </a:solidFill>
                <a:latin typeface="+mn-lt"/>
              </a:rPr>
              <a:t>982-985</a:t>
            </a:r>
          </a:p>
        </p:txBody>
      </p:sp>
      <p:sp>
        <p:nvSpPr>
          <p:cNvPr id="307218" name="Freeform 18">
            <a:extLst>
              <a:ext uri="{FF2B5EF4-FFF2-40B4-BE49-F238E27FC236}">
                <a16:creationId xmlns:a16="http://schemas.microsoft.com/office/drawing/2014/main" id="{D85C84E7-F7CC-4E97-B82A-F4289CB4EF2F}"/>
              </a:ext>
            </a:extLst>
          </p:cNvPr>
          <p:cNvSpPr>
            <a:spLocks/>
          </p:cNvSpPr>
          <p:nvPr/>
        </p:nvSpPr>
        <p:spPr bwMode="auto">
          <a:xfrm flipH="1">
            <a:off x="305729" y="1599673"/>
            <a:ext cx="76312" cy="1830047"/>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n-lt"/>
            </a:endParaRPr>
          </a:p>
        </p:txBody>
      </p:sp>
      <p:sp>
        <p:nvSpPr>
          <p:cNvPr id="21" name="Rectangle 2">
            <a:extLst>
              <a:ext uri="{FF2B5EF4-FFF2-40B4-BE49-F238E27FC236}">
                <a16:creationId xmlns:a16="http://schemas.microsoft.com/office/drawing/2014/main" id="{6EC485F4-12D9-4ED1-A60C-676C6DF723C7}"/>
              </a:ext>
            </a:extLst>
          </p:cNvPr>
          <p:cNvSpPr>
            <a:spLocks noChangeArrowheads="1"/>
          </p:cNvSpPr>
          <p:nvPr/>
        </p:nvSpPr>
        <p:spPr bwMode="auto">
          <a:xfrm>
            <a:off x="3608387" y="4534065"/>
            <a:ext cx="1927225" cy="113823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912813">
              <a:defRPr sz="2600">
                <a:solidFill>
                  <a:schemeClr val="tx1"/>
                </a:solidFill>
                <a:latin typeface="Times" panose="02020603050405020304" pitchFamily="18" charset="0"/>
                <a:cs typeface="Arial" panose="020B0604020202020204" pitchFamily="34" charset="0"/>
              </a:defRPr>
            </a:lvl1pPr>
            <a:lvl2pPr marL="741363" indent="-285750" defTabSz="912813">
              <a:defRPr sz="2600">
                <a:solidFill>
                  <a:schemeClr val="tx1"/>
                </a:solidFill>
                <a:latin typeface="Times" panose="02020603050405020304" pitchFamily="18" charset="0"/>
                <a:cs typeface="Arial" panose="020B0604020202020204" pitchFamily="34" charset="0"/>
              </a:defRPr>
            </a:lvl2pPr>
            <a:lvl3pPr marL="1141413" indent="-228600" defTabSz="912813">
              <a:defRPr sz="2600">
                <a:solidFill>
                  <a:schemeClr val="tx1"/>
                </a:solidFill>
                <a:latin typeface="Times" panose="02020603050405020304" pitchFamily="18" charset="0"/>
                <a:cs typeface="Arial" panose="020B0604020202020204" pitchFamily="34" charset="0"/>
              </a:defRPr>
            </a:lvl3pPr>
            <a:lvl4pPr marL="1598613" indent="-228600" defTabSz="912813">
              <a:defRPr sz="2600">
                <a:solidFill>
                  <a:schemeClr val="tx1"/>
                </a:solidFill>
                <a:latin typeface="Times" panose="02020603050405020304" pitchFamily="18" charset="0"/>
                <a:cs typeface="Arial" panose="020B0604020202020204" pitchFamily="34" charset="0"/>
              </a:defRPr>
            </a:lvl4pPr>
            <a:lvl5pPr marL="2055813" indent="-228600" defTabSz="912813">
              <a:defRPr sz="2600">
                <a:solidFill>
                  <a:schemeClr val="tx1"/>
                </a:solidFill>
                <a:latin typeface="Times" panose="02020603050405020304" pitchFamily="18" charset="0"/>
                <a:cs typeface="Arial" panose="020B0604020202020204" pitchFamily="34" charset="0"/>
              </a:defRPr>
            </a:lvl5pPr>
            <a:lvl6pPr marL="25130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02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74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46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r" eaLnBrk="1" hangingPunct="1"/>
            <a:endParaRPr lang="cs-CZ" altLang="cs-CZ" sz="1800">
              <a:latin typeface="Arial" panose="020B0604020202020204" pitchFamily="34" charset="0"/>
              <a:ea typeface="MS PGothic" panose="020B0600070205080204" pitchFamily="34" charset="-128"/>
            </a:endParaRPr>
          </a:p>
        </p:txBody>
      </p:sp>
      <p:grpSp>
        <p:nvGrpSpPr>
          <p:cNvPr id="22" name="Skupina 24">
            <a:extLst>
              <a:ext uri="{FF2B5EF4-FFF2-40B4-BE49-F238E27FC236}">
                <a16:creationId xmlns:a16="http://schemas.microsoft.com/office/drawing/2014/main" id="{5DF19B46-8FD1-43ED-B1B2-080ABA58DBA4}"/>
              </a:ext>
            </a:extLst>
          </p:cNvPr>
          <p:cNvGrpSpPr>
            <a:grpSpLocks/>
          </p:cNvGrpSpPr>
          <p:nvPr/>
        </p:nvGrpSpPr>
        <p:grpSpPr bwMode="auto">
          <a:xfrm>
            <a:off x="198437" y="3252957"/>
            <a:ext cx="7284536" cy="3646657"/>
            <a:chOff x="3722481" y="3922755"/>
            <a:chExt cx="4927693" cy="2300023"/>
          </a:xfrm>
        </p:grpSpPr>
        <p:sp>
          <p:nvSpPr>
            <p:cNvPr id="23" name="Text Box 7">
              <a:extLst>
                <a:ext uri="{FF2B5EF4-FFF2-40B4-BE49-F238E27FC236}">
                  <a16:creationId xmlns:a16="http://schemas.microsoft.com/office/drawing/2014/main" id="{CBCF4DDE-9280-4CEF-9812-50AD1EC855AA}"/>
                </a:ext>
              </a:extLst>
            </p:cNvPr>
            <p:cNvSpPr txBox="1">
              <a:spLocks noChangeArrowheads="1"/>
            </p:cNvSpPr>
            <p:nvPr/>
          </p:nvSpPr>
          <p:spPr bwMode="auto">
            <a:xfrm>
              <a:off x="4402219" y="6047556"/>
              <a:ext cx="1224222" cy="1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r" eaLnBrk="1" hangingPunct="1">
                <a:defRPr/>
              </a:pPr>
              <a:r>
                <a:rPr lang="de-DE" altLang="cs-CZ" sz="1000" b="0" dirty="0">
                  <a:latin typeface="+mj-lt"/>
                </a:rPr>
                <a:t>Kakimoto, </a:t>
              </a:r>
              <a:r>
                <a:rPr lang="en-GB" altLang="cs-CZ" sz="1000" b="0" i="1" dirty="0">
                  <a:latin typeface="+mj-lt"/>
                </a:rPr>
                <a:t>Science</a:t>
              </a:r>
              <a:r>
                <a:rPr lang="de-DE" altLang="cs-CZ" sz="1000" b="0" dirty="0">
                  <a:latin typeface="+mj-lt"/>
                </a:rPr>
                <a:t>, </a:t>
              </a:r>
              <a:r>
                <a:rPr lang="en-GB" altLang="cs-CZ" sz="1000" b="0" dirty="0">
                  <a:latin typeface="+mj-lt"/>
                </a:rPr>
                <a:t>1996</a:t>
              </a:r>
            </a:p>
          </p:txBody>
        </p:sp>
        <p:grpSp>
          <p:nvGrpSpPr>
            <p:cNvPr id="24" name="Skupina 13">
              <a:extLst>
                <a:ext uri="{FF2B5EF4-FFF2-40B4-BE49-F238E27FC236}">
                  <a16:creationId xmlns:a16="http://schemas.microsoft.com/office/drawing/2014/main" id="{3DCD9C7E-929F-495E-955C-3F89513B3C36}"/>
                </a:ext>
              </a:extLst>
            </p:cNvPr>
            <p:cNvGrpSpPr>
              <a:grpSpLocks/>
            </p:cNvGrpSpPr>
            <p:nvPr/>
          </p:nvGrpSpPr>
          <p:grpSpPr bwMode="auto">
            <a:xfrm>
              <a:off x="3722481" y="3922755"/>
              <a:ext cx="4927693" cy="2149683"/>
              <a:chOff x="2961316" y="4237433"/>
              <a:chExt cx="5408020" cy="2600803"/>
            </a:xfrm>
          </p:grpSpPr>
          <p:sp>
            <p:nvSpPr>
              <p:cNvPr id="25" name="Text Box 11">
                <a:extLst>
                  <a:ext uri="{FF2B5EF4-FFF2-40B4-BE49-F238E27FC236}">
                    <a16:creationId xmlns:a16="http://schemas.microsoft.com/office/drawing/2014/main" id="{4064F9C7-417E-485E-B491-F7CB0505E16E}"/>
                  </a:ext>
                </a:extLst>
              </p:cNvPr>
              <p:cNvSpPr txBox="1">
                <a:spLocks noChangeArrowheads="1"/>
              </p:cNvSpPr>
              <p:nvPr/>
            </p:nvSpPr>
            <p:spPr bwMode="auto">
              <a:xfrm>
                <a:off x="2961316" y="6007880"/>
                <a:ext cx="976172" cy="493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600">
                    <a:solidFill>
                      <a:schemeClr val="tx1"/>
                    </a:solidFill>
                    <a:latin typeface="Times" panose="02020603050405020304" pitchFamily="18" charset="0"/>
                    <a:cs typeface="Arial" panose="020B0604020202020204" pitchFamily="34" charset="0"/>
                  </a:defRPr>
                </a:lvl1pPr>
                <a:lvl2pPr marL="741363" indent="-285750" defTabSz="912813">
                  <a:defRPr sz="2600">
                    <a:solidFill>
                      <a:schemeClr val="tx1"/>
                    </a:solidFill>
                    <a:latin typeface="Times" panose="02020603050405020304" pitchFamily="18" charset="0"/>
                    <a:cs typeface="Arial" panose="020B0604020202020204" pitchFamily="34" charset="0"/>
                  </a:defRPr>
                </a:lvl2pPr>
                <a:lvl3pPr marL="1141413" indent="-228600" defTabSz="912813">
                  <a:defRPr sz="2600">
                    <a:solidFill>
                      <a:schemeClr val="tx1"/>
                    </a:solidFill>
                    <a:latin typeface="Times" panose="02020603050405020304" pitchFamily="18" charset="0"/>
                    <a:cs typeface="Arial" panose="020B0604020202020204" pitchFamily="34" charset="0"/>
                  </a:defRPr>
                </a:lvl3pPr>
                <a:lvl4pPr marL="1598613" indent="-228600" defTabSz="912813">
                  <a:defRPr sz="2600">
                    <a:solidFill>
                      <a:schemeClr val="tx1"/>
                    </a:solidFill>
                    <a:latin typeface="Times" panose="02020603050405020304" pitchFamily="18" charset="0"/>
                    <a:cs typeface="Arial" panose="020B0604020202020204" pitchFamily="34" charset="0"/>
                  </a:defRPr>
                </a:lvl4pPr>
                <a:lvl5pPr marL="2055813" indent="-228600" defTabSz="912813">
                  <a:defRPr sz="2600">
                    <a:solidFill>
                      <a:schemeClr val="tx1"/>
                    </a:solidFill>
                    <a:latin typeface="Times" panose="02020603050405020304" pitchFamily="18" charset="0"/>
                    <a:cs typeface="Arial" panose="020B0604020202020204" pitchFamily="34" charset="0"/>
                  </a:defRPr>
                </a:lvl5pPr>
                <a:lvl6pPr marL="25130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02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74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46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r" eaLnBrk="1" hangingPunct="1"/>
                <a:r>
                  <a:rPr lang="en-GB" altLang="cs-CZ" sz="1800" b="1">
                    <a:solidFill>
                      <a:srgbClr val="0000FF"/>
                    </a:solidFill>
                    <a:latin typeface="Arial" panose="020B0604020202020204" pitchFamily="34" charset="0"/>
                    <a:ea typeface="MS PGothic" panose="020B0600070205080204" pitchFamily="34" charset="-128"/>
                  </a:rPr>
                  <a:t>NO hormones</a:t>
                </a:r>
              </a:p>
            </p:txBody>
          </p:sp>
          <p:sp>
            <p:nvSpPr>
              <p:cNvPr id="26" name="Text Box 12">
                <a:extLst>
                  <a:ext uri="{FF2B5EF4-FFF2-40B4-BE49-F238E27FC236}">
                    <a16:creationId xmlns:a16="http://schemas.microsoft.com/office/drawing/2014/main" id="{36C29127-9A01-4E21-81AA-9E61717ECEE8}"/>
                  </a:ext>
                </a:extLst>
              </p:cNvPr>
              <p:cNvSpPr txBox="1">
                <a:spLocks noChangeArrowheads="1"/>
              </p:cNvSpPr>
              <p:nvPr/>
            </p:nvSpPr>
            <p:spPr bwMode="auto">
              <a:xfrm>
                <a:off x="3520327" y="4851037"/>
                <a:ext cx="359678" cy="34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sz="2600">
                    <a:solidFill>
                      <a:schemeClr val="tx1"/>
                    </a:solidFill>
                    <a:latin typeface="Times" panose="02020603050405020304" pitchFamily="18" charset="0"/>
                    <a:cs typeface="Arial" panose="020B0604020202020204" pitchFamily="34" charset="0"/>
                  </a:defRPr>
                </a:lvl1pPr>
                <a:lvl2pPr marL="741363" indent="-285750" defTabSz="912813">
                  <a:defRPr sz="2600">
                    <a:solidFill>
                      <a:schemeClr val="tx1"/>
                    </a:solidFill>
                    <a:latin typeface="Times" panose="02020603050405020304" pitchFamily="18" charset="0"/>
                    <a:cs typeface="Arial" panose="020B0604020202020204" pitchFamily="34" charset="0"/>
                  </a:defRPr>
                </a:lvl2pPr>
                <a:lvl3pPr marL="1141413" indent="-228600" defTabSz="912813">
                  <a:defRPr sz="2600">
                    <a:solidFill>
                      <a:schemeClr val="tx1"/>
                    </a:solidFill>
                    <a:latin typeface="Times" panose="02020603050405020304" pitchFamily="18" charset="0"/>
                    <a:cs typeface="Arial" panose="020B0604020202020204" pitchFamily="34" charset="0"/>
                  </a:defRPr>
                </a:lvl3pPr>
                <a:lvl4pPr marL="1598613" indent="-228600" defTabSz="912813">
                  <a:defRPr sz="2600">
                    <a:solidFill>
                      <a:schemeClr val="tx1"/>
                    </a:solidFill>
                    <a:latin typeface="Times" panose="02020603050405020304" pitchFamily="18" charset="0"/>
                    <a:cs typeface="Arial" panose="020B0604020202020204" pitchFamily="34" charset="0"/>
                  </a:defRPr>
                </a:lvl4pPr>
                <a:lvl5pPr marL="2055813" indent="-228600" defTabSz="912813">
                  <a:defRPr sz="2600">
                    <a:solidFill>
                      <a:schemeClr val="tx1"/>
                    </a:solidFill>
                    <a:latin typeface="Times" panose="02020603050405020304" pitchFamily="18" charset="0"/>
                    <a:cs typeface="Arial" panose="020B0604020202020204" pitchFamily="34" charset="0"/>
                  </a:defRPr>
                </a:lvl5pPr>
                <a:lvl6pPr marL="25130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02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74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46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r" eaLnBrk="1" hangingPunct="1"/>
                <a:r>
                  <a:rPr lang="en-GB" altLang="cs-CZ" sz="2000" b="1">
                    <a:solidFill>
                      <a:srgbClr val="0000FF"/>
                    </a:solidFill>
                    <a:latin typeface="Arial" panose="020B0604020202020204" pitchFamily="34" charset="0"/>
                    <a:ea typeface="MS PGothic" panose="020B0600070205080204" pitchFamily="34" charset="-128"/>
                  </a:rPr>
                  <a:t>tZ</a:t>
                </a:r>
              </a:p>
            </p:txBody>
          </p:sp>
          <p:sp>
            <p:nvSpPr>
              <p:cNvPr id="27" name="Text Box 13">
                <a:extLst>
                  <a:ext uri="{FF2B5EF4-FFF2-40B4-BE49-F238E27FC236}">
                    <a16:creationId xmlns:a16="http://schemas.microsoft.com/office/drawing/2014/main" id="{829B0558-B386-4BA4-A701-AD294DBE45EC}"/>
                  </a:ext>
                </a:extLst>
              </p:cNvPr>
              <p:cNvSpPr txBox="1">
                <a:spLocks noChangeArrowheads="1"/>
              </p:cNvSpPr>
              <p:nvPr/>
            </p:nvSpPr>
            <p:spPr bwMode="auto">
              <a:xfrm>
                <a:off x="4228098" y="4323390"/>
                <a:ext cx="474526" cy="26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sz="2600">
                    <a:solidFill>
                      <a:schemeClr val="tx1"/>
                    </a:solidFill>
                    <a:latin typeface="Times" panose="02020603050405020304" pitchFamily="18" charset="0"/>
                    <a:cs typeface="Arial" panose="020B0604020202020204" pitchFamily="34" charset="0"/>
                  </a:defRPr>
                </a:lvl1pPr>
                <a:lvl2pPr marL="741363" indent="-285750" defTabSz="912813">
                  <a:defRPr sz="2600">
                    <a:solidFill>
                      <a:schemeClr val="tx1"/>
                    </a:solidFill>
                    <a:latin typeface="Times" panose="02020603050405020304" pitchFamily="18" charset="0"/>
                    <a:cs typeface="Arial" panose="020B0604020202020204" pitchFamily="34" charset="0"/>
                  </a:defRPr>
                </a:lvl2pPr>
                <a:lvl3pPr marL="1141413" indent="-228600" defTabSz="912813">
                  <a:defRPr sz="2600">
                    <a:solidFill>
                      <a:schemeClr val="tx1"/>
                    </a:solidFill>
                    <a:latin typeface="Times" panose="02020603050405020304" pitchFamily="18" charset="0"/>
                    <a:cs typeface="Arial" panose="020B0604020202020204" pitchFamily="34" charset="0"/>
                  </a:defRPr>
                </a:lvl3pPr>
                <a:lvl4pPr marL="1598613" indent="-228600" defTabSz="912813">
                  <a:defRPr sz="2600">
                    <a:solidFill>
                      <a:schemeClr val="tx1"/>
                    </a:solidFill>
                    <a:latin typeface="Times" panose="02020603050405020304" pitchFamily="18" charset="0"/>
                    <a:cs typeface="Arial" panose="020B0604020202020204" pitchFamily="34" charset="0"/>
                  </a:defRPr>
                </a:lvl4pPr>
                <a:lvl5pPr marL="2055813" indent="-228600" defTabSz="912813">
                  <a:defRPr sz="2600">
                    <a:solidFill>
                      <a:schemeClr val="tx1"/>
                    </a:solidFill>
                    <a:latin typeface="Times" panose="02020603050405020304" pitchFamily="18" charset="0"/>
                    <a:cs typeface="Arial" panose="020B0604020202020204" pitchFamily="34" charset="0"/>
                  </a:defRPr>
                </a:lvl5pPr>
                <a:lvl6pPr marL="25130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02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74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46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r" eaLnBrk="1" hangingPunct="1"/>
                <a:r>
                  <a:rPr lang="en-GB" altLang="cs-CZ" sz="1400" b="1">
                    <a:latin typeface="Arial" panose="020B0604020202020204" pitchFamily="34" charset="0"/>
                    <a:ea typeface="MS PGothic" panose="020B0600070205080204" pitchFamily="34" charset="-128"/>
                  </a:rPr>
                  <a:t>ctrl1</a:t>
                </a:r>
              </a:p>
            </p:txBody>
          </p:sp>
          <p:sp>
            <p:nvSpPr>
              <p:cNvPr id="28" name="Text Box 14">
                <a:extLst>
                  <a:ext uri="{FF2B5EF4-FFF2-40B4-BE49-F238E27FC236}">
                    <a16:creationId xmlns:a16="http://schemas.microsoft.com/office/drawing/2014/main" id="{62FE0902-D01B-46F7-BE6D-62CBAA75E3E9}"/>
                  </a:ext>
                </a:extLst>
              </p:cNvPr>
              <p:cNvSpPr txBox="1">
                <a:spLocks noChangeArrowheads="1"/>
              </p:cNvSpPr>
              <p:nvPr/>
            </p:nvSpPr>
            <p:spPr bwMode="auto">
              <a:xfrm>
                <a:off x="6312632" y="4300922"/>
                <a:ext cx="474526" cy="26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sz="2600">
                    <a:solidFill>
                      <a:schemeClr val="tx1"/>
                    </a:solidFill>
                    <a:latin typeface="Times" panose="02020603050405020304" pitchFamily="18" charset="0"/>
                    <a:cs typeface="Arial" panose="020B0604020202020204" pitchFamily="34" charset="0"/>
                  </a:defRPr>
                </a:lvl1pPr>
                <a:lvl2pPr marL="741363" indent="-285750" defTabSz="912813">
                  <a:defRPr sz="2600">
                    <a:solidFill>
                      <a:schemeClr val="tx1"/>
                    </a:solidFill>
                    <a:latin typeface="Times" panose="02020603050405020304" pitchFamily="18" charset="0"/>
                    <a:cs typeface="Arial" panose="020B0604020202020204" pitchFamily="34" charset="0"/>
                  </a:defRPr>
                </a:lvl2pPr>
                <a:lvl3pPr marL="1141413" indent="-228600" defTabSz="912813">
                  <a:defRPr sz="2600">
                    <a:solidFill>
                      <a:schemeClr val="tx1"/>
                    </a:solidFill>
                    <a:latin typeface="Times" panose="02020603050405020304" pitchFamily="18" charset="0"/>
                    <a:cs typeface="Arial" panose="020B0604020202020204" pitchFamily="34" charset="0"/>
                  </a:defRPr>
                </a:lvl3pPr>
                <a:lvl4pPr marL="1598613" indent="-228600" defTabSz="912813">
                  <a:defRPr sz="2600">
                    <a:solidFill>
                      <a:schemeClr val="tx1"/>
                    </a:solidFill>
                    <a:latin typeface="Times" panose="02020603050405020304" pitchFamily="18" charset="0"/>
                    <a:cs typeface="Arial" panose="020B0604020202020204" pitchFamily="34" charset="0"/>
                  </a:defRPr>
                </a:lvl4pPr>
                <a:lvl5pPr marL="2055813" indent="-228600" defTabSz="912813">
                  <a:defRPr sz="2600">
                    <a:solidFill>
                      <a:schemeClr val="tx1"/>
                    </a:solidFill>
                    <a:latin typeface="Times" panose="02020603050405020304" pitchFamily="18" charset="0"/>
                    <a:cs typeface="Arial" panose="020B0604020202020204" pitchFamily="34" charset="0"/>
                  </a:defRPr>
                </a:lvl5pPr>
                <a:lvl6pPr marL="25130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02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74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46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r" eaLnBrk="1" hangingPunct="1"/>
                <a:r>
                  <a:rPr lang="en-GB" altLang="cs-CZ" sz="1400" b="1">
                    <a:latin typeface="Arial" panose="020B0604020202020204" pitchFamily="34" charset="0"/>
                    <a:ea typeface="MS PGothic" panose="020B0600070205080204" pitchFamily="34" charset="-128"/>
                  </a:rPr>
                  <a:t>ctrl2</a:t>
                </a:r>
              </a:p>
            </p:txBody>
          </p:sp>
          <p:sp>
            <p:nvSpPr>
              <p:cNvPr id="29" name="Text Box 15">
                <a:extLst>
                  <a:ext uri="{FF2B5EF4-FFF2-40B4-BE49-F238E27FC236}">
                    <a16:creationId xmlns:a16="http://schemas.microsoft.com/office/drawing/2014/main" id="{1653740D-270D-4E1E-BAC6-B827E49385CC}"/>
                  </a:ext>
                </a:extLst>
              </p:cNvPr>
              <p:cNvSpPr txBox="1">
                <a:spLocks noChangeArrowheads="1"/>
              </p:cNvSpPr>
              <p:nvPr/>
            </p:nvSpPr>
            <p:spPr bwMode="auto">
              <a:xfrm>
                <a:off x="4825698" y="4237433"/>
                <a:ext cx="1547454" cy="25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600">
                    <a:solidFill>
                      <a:schemeClr val="tx1"/>
                    </a:solidFill>
                    <a:latin typeface="Times" panose="02020603050405020304" pitchFamily="18" charset="0"/>
                    <a:cs typeface="Arial" panose="020B0604020202020204" pitchFamily="34" charset="0"/>
                  </a:defRPr>
                </a:lvl1pPr>
                <a:lvl2pPr marL="741363" indent="-285750" defTabSz="912813">
                  <a:defRPr sz="2600">
                    <a:solidFill>
                      <a:schemeClr val="tx1"/>
                    </a:solidFill>
                    <a:latin typeface="Times" panose="02020603050405020304" pitchFamily="18" charset="0"/>
                    <a:cs typeface="Arial" panose="020B0604020202020204" pitchFamily="34" charset="0"/>
                  </a:defRPr>
                </a:lvl2pPr>
                <a:lvl3pPr marL="1141413" indent="-228600" defTabSz="912813">
                  <a:defRPr sz="2600">
                    <a:solidFill>
                      <a:schemeClr val="tx1"/>
                    </a:solidFill>
                    <a:latin typeface="Times" panose="02020603050405020304" pitchFamily="18" charset="0"/>
                    <a:cs typeface="Arial" panose="020B0604020202020204" pitchFamily="34" charset="0"/>
                  </a:defRPr>
                </a:lvl3pPr>
                <a:lvl4pPr marL="1598613" indent="-228600" defTabSz="912813">
                  <a:defRPr sz="2600">
                    <a:solidFill>
                      <a:schemeClr val="tx1"/>
                    </a:solidFill>
                    <a:latin typeface="Times" panose="02020603050405020304" pitchFamily="18" charset="0"/>
                    <a:cs typeface="Arial" panose="020B0604020202020204" pitchFamily="34" charset="0"/>
                  </a:defRPr>
                </a:lvl4pPr>
                <a:lvl5pPr marL="2055813" indent="-228600" defTabSz="912813">
                  <a:defRPr sz="2600">
                    <a:solidFill>
                      <a:schemeClr val="tx1"/>
                    </a:solidFill>
                    <a:latin typeface="Times" panose="02020603050405020304" pitchFamily="18" charset="0"/>
                    <a:cs typeface="Arial" panose="020B0604020202020204" pitchFamily="34" charset="0"/>
                  </a:defRPr>
                </a:lvl5pPr>
                <a:lvl6pPr marL="25130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02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74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46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en-GB" altLang="cs-CZ" sz="1600" b="1">
                    <a:solidFill>
                      <a:srgbClr val="0000FF"/>
                    </a:solidFill>
                    <a:latin typeface="Arial" panose="020B0604020202020204" pitchFamily="34" charset="0"/>
                    <a:ea typeface="MS PGothic" panose="020B0600070205080204" pitchFamily="34" charset="-128"/>
                  </a:rPr>
                  <a:t>Plasmid Rescue</a:t>
                </a:r>
              </a:p>
            </p:txBody>
          </p:sp>
          <p:sp>
            <p:nvSpPr>
              <p:cNvPr id="30" name="Text Box 16">
                <a:extLst>
                  <a:ext uri="{FF2B5EF4-FFF2-40B4-BE49-F238E27FC236}">
                    <a16:creationId xmlns:a16="http://schemas.microsoft.com/office/drawing/2014/main" id="{B522B694-A91F-4688-A853-38FDC7239397}"/>
                  </a:ext>
                </a:extLst>
              </p:cNvPr>
              <p:cNvSpPr txBox="1">
                <a:spLocks noChangeArrowheads="1"/>
              </p:cNvSpPr>
              <p:nvPr/>
            </p:nvSpPr>
            <p:spPr bwMode="auto">
              <a:xfrm>
                <a:off x="7063995" y="4254761"/>
                <a:ext cx="1260478" cy="290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sz="2600">
                    <a:solidFill>
                      <a:schemeClr val="tx1"/>
                    </a:solidFill>
                    <a:latin typeface="Times" panose="02020603050405020304" pitchFamily="18" charset="0"/>
                    <a:cs typeface="Arial" panose="020B0604020202020204" pitchFamily="34" charset="0"/>
                  </a:defRPr>
                </a:lvl1pPr>
                <a:lvl2pPr marL="741363" indent="-285750" defTabSz="912813">
                  <a:defRPr sz="2600">
                    <a:solidFill>
                      <a:schemeClr val="tx1"/>
                    </a:solidFill>
                    <a:latin typeface="Times" panose="02020603050405020304" pitchFamily="18" charset="0"/>
                    <a:cs typeface="Arial" panose="020B0604020202020204" pitchFamily="34" charset="0"/>
                  </a:defRPr>
                </a:lvl2pPr>
                <a:lvl3pPr marL="1141413" indent="-228600" defTabSz="912813">
                  <a:defRPr sz="2600">
                    <a:solidFill>
                      <a:schemeClr val="tx1"/>
                    </a:solidFill>
                    <a:latin typeface="Times" panose="02020603050405020304" pitchFamily="18" charset="0"/>
                    <a:cs typeface="Arial" panose="020B0604020202020204" pitchFamily="34" charset="0"/>
                  </a:defRPr>
                </a:lvl3pPr>
                <a:lvl4pPr marL="1598613" indent="-228600" defTabSz="912813">
                  <a:defRPr sz="2600">
                    <a:solidFill>
                      <a:schemeClr val="tx1"/>
                    </a:solidFill>
                    <a:latin typeface="Times" panose="02020603050405020304" pitchFamily="18" charset="0"/>
                    <a:cs typeface="Arial" panose="020B0604020202020204" pitchFamily="34" charset="0"/>
                  </a:defRPr>
                </a:lvl4pPr>
                <a:lvl5pPr marL="2055813" indent="-228600" defTabSz="912813">
                  <a:defRPr sz="2600">
                    <a:solidFill>
                      <a:schemeClr val="tx1"/>
                    </a:solidFill>
                    <a:latin typeface="Times" panose="02020603050405020304" pitchFamily="18" charset="0"/>
                    <a:cs typeface="Arial" panose="020B0604020202020204" pitchFamily="34" charset="0"/>
                  </a:defRPr>
                </a:lvl5pPr>
                <a:lvl6pPr marL="25130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02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74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4613" indent="-228600" defTabSz="912813"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lang="en-GB" altLang="cs-CZ" sz="1600" b="1" i="1">
                    <a:solidFill>
                      <a:srgbClr val="0000FF"/>
                    </a:solidFill>
                    <a:latin typeface="Arial" panose="020B0604020202020204" pitchFamily="34" charset="0"/>
                    <a:ea typeface="MS PGothic" panose="020B0600070205080204" pitchFamily="34" charset="-128"/>
                  </a:rPr>
                  <a:t>Pro35S::CK1</a:t>
                </a:r>
              </a:p>
            </p:txBody>
          </p:sp>
          <p:pic>
            <p:nvPicPr>
              <p:cNvPr id="31" name="Picture 9" descr="TKSci1">
                <a:extLst>
                  <a:ext uri="{FF2B5EF4-FFF2-40B4-BE49-F238E27FC236}">
                    <a16:creationId xmlns:a16="http://schemas.microsoft.com/office/drawing/2014/main" id="{A825A66B-58C2-47E8-8220-2C050B878B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5212" y="4545677"/>
                <a:ext cx="4424124" cy="229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07218"/>
                                        </p:tgtEl>
                                        <p:attrNameLst>
                                          <p:attrName>style.visibility</p:attrName>
                                        </p:attrNameLst>
                                      </p:cBhvr>
                                      <p:to>
                                        <p:strVal val="visible"/>
                                      </p:to>
                                    </p:set>
                                    <p:animEffect transition="in" filter="wipe(up)">
                                      <p:cBhvr>
                                        <p:cTn id="7" dur="500"/>
                                        <p:tgtEl>
                                          <p:spTgt spid="30721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7208"/>
                                        </p:tgtEl>
                                        <p:attrNameLst>
                                          <p:attrName>style.visibility</p:attrName>
                                        </p:attrNameLst>
                                      </p:cBhvr>
                                      <p:to>
                                        <p:strVal val="visible"/>
                                      </p:to>
                                    </p:set>
                                    <p:animEffect transition="in" filter="wipe(left)">
                                      <p:cBhvr>
                                        <p:cTn id="11" dur="500"/>
                                        <p:tgtEl>
                                          <p:spTgt spid="30720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7203"/>
                                        </p:tgtEl>
                                        <p:attrNameLst>
                                          <p:attrName>style.visibility</p:attrName>
                                        </p:attrNameLst>
                                      </p:cBhvr>
                                      <p:to>
                                        <p:strVal val="visible"/>
                                      </p:to>
                                    </p:set>
                                    <p:animEffect transition="in" filter="wipe(left)">
                                      <p:cBhvr>
                                        <p:cTn id="16" dur="500"/>
                                        <p:tgtEl>
                                          <p:spTgt spid="30720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p:bldP spid="30720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CC707C47-CD8C-42DB-B021-0DEEDB844A4E}"/>
              </a:ext>
            </a:extLst>
          </p:cNvPr>
          <p:cNvSpPr>
            <a:spLocks/>
          </p:cNvSpPr>
          <p:nvPr/>
        </p:nvSpPr>
        <p:spPr bwMode="auto">
          <a:xfrm flipH="1">
            <a:off x="1241631" y="1632789"/>
            <a:ext cx="129586" cy="4735663"/>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20B6568B-5E9A-4470-86CA-276A3A3ABAE2}"/>
              </a:ext>
            </a:extLst>
          </p:cNvPr>
          <p:cNvSpPr>
            <a:spLocks noChangeArrowheads="1"/>
          </p:cNvSpPr>
          <p:nvPr/>
        </p:nvSpPr>
        <p:spPr bwMode="auto">
          <a:xfrm>
            <a:off x="1502244" y="1403854"/>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881063" indent="-377825" eaLnBrk="0" hangingPunct="0">
              <a:defRPr sz="2600">
                <a:solidFill>
                  <a:schemeClr val="tx1"/>
                </a:solidFill>
                <a:latin typeface="Times" charset="0"/>
                <a:cs typeface="Arial" pitchFamily="34" charset="0"/>
              </a:defRPr>
            </a:lvl2pPr>
            <a:lvl3pPr marL="1384300" indent="-377825"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spcAft>
                <a:spcPts val="544"/>
              </a:spcAft>
              <a:buFont typeface="Wingdings" pitchFamily="2" charset="2"/>
              <a:buChar char="§"/>
              <a:defRPr/>
            </a:pPr>
            <a:r>
              <a:rPr kumimoji="1" lang="cs-CZ" altLang="cs-CZ" sz="2177" dirty="0">
                <a:solidFill>
                  <a:schemeClr val="tx2"/>
                </a:solidFill>
                <a:latin typeface="Arial" pitchFamily="34" charset="0"/>
              </a:rPr>
              <a:t>Metody analýzy </a:t>
            </a:r>
            <a:r>
              <a:rPr kumimoji="1" lang="cs-CZ" altLang="cs-CZ" sz="2177" dirty="0">
                <a:solidFill>
                  <a:srgbClr val="0000FF"/>
                </a:solidFill>
                <a:latin typeface="Arial" pitchFamily="34" charset="0"/>
              </a:rPr>
              <a:t>genové exprese</a:t>
            </a:r>
            <a:endParaRPr kumimoji="1" lang="en-US" altLang="cs-CZ" sz="2177" dirty="0">
              <a:solidFill>
                <a:srgbClr val="0000FF"/>
              </a:solidFill>
              <a:latin typeface="Arial" pitchFamily="34" charset="0"/>
            </a:endParaRPr>
          </a:p>
          <a:p>
            <a:pPr lvl="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Kvalitativní </a:t>
            </a:r>
            <a:r>
              <a:rPr kumimoji="1" lang="de-DE" altLang="cs-CZ" sz="2000" dirty="0">
                <a:latin typeface="Arial" pitchFamily="34" charset="0"/>
              </a:rPr>
              <a:t>analýza </a:t>
            </a:r>
            <a:r>
              <a:rPr kumimoji="1" lang="de-DE" altLang="cs-CZ" sz="2000" dirty="0">
                <a:solidFill>
                  <a:schemeClr val="tx2"/>
                </a:solidFill>
                <a:latin typeface="Arial" pitchFamily="34" charset="0"/>
              </a:rPr>
              <a:t>exprese genů</a:t>
            </a:r>
          </a:p>
          <a:p>
            <a:pPr lvl="2" algn="just" eaLnBrk="1" hangingPunct="1">
              <a:spcAft>
                <a:spcPts val="544"/>
              </a:spcAft>
              <a:buFont typeface="Wingdings" pitchFamily="2" charset="2"/>
              <a:buChar char="§"/>
              <a:defRPr/>
            </a:pPr>
            <a:r>
              <a:rPr kumimoji="1" lang="de-DE" altLang="cs-CZ" sz="1451" dirty="0">
                <a:latin typeface="Arial" pitchFamily="34" charset="0"/>
              </a:rPr>
              <a:t>Příprava </a:t>
            </a:r>
            <a:r>
              <a:rPr kumimoji="1" lang="de-DE" altLang="cs-CZ" sz="1451" dirty="0">
                <a:solidFill>
                  <a:srgbClr val="0000FF"/>
                </a:solidFill>
                <a:latin typeface="Arial" pitchFamily="34" charset="0"/>
              </a:rPr>
              <a:t>transkripční fůze </a:t>
            </a:r>
            <a:r>
              <a:rPr kumimoji="1" lang="de-DE" altLang="cs-CZ" sz="1451" dirty="0">
                <a:latin typeface="Arial" pitchFamily="34" charset="0"/>
              </a:rPr>
              <a:t>promotoru analyzovaného genu s reporterovým genem (gen zpravodaj)</a:t>
            </a:r>
          </a:p>
          <a:p>
            <a:pPr lvl="2" algn="just" eaLnBrk="1" hangingPunct="1">
              <a:spcAft>
                <a:spcPts val="544"/>
              </a:spcAft>
              <a:buFont typeface="Wingdings" pitchFamily="2" charset="2"/>
              <a:buChar char="§"/>
              <a:defRPr/>
            </a:pPr>
            <a:r>
              <a:rPr kumimoji="1" lang="de-DE" altLang="cs-CZ" sz="1451" dirty="0">
                <a:latin typeface="Arial" pitchFamily="34" charset="0"/>
              </a:rPr>
              <a:t>Příprava</a:t>
            </a:r>
            <a:r>
              <a:rPr kumimoji="1" lang="de-DE" altLang="cs-CZ" sz="1451" dirty="0">
                <a:solidFill>
                  <a:srgbClr val="0000FF"/>
                </a:solidFill>
                <a:latin typeface="Arial" pitchFamily="34" charset="0"/>
              </a:rPr>
              <a:t> translační fůze </a:t>
            </a:r>
            <a:r>
              <a:rPr kumimoji="1" lang="de-DE" altLang="cs-CZ" sz="1451" dirty="0">
                <a:latin typeface="Arial" pitchFamily="34" charset="0"/>
              </a:rPr>
              <a:t>kódující oblasti analyzovaného genu s reporterovým genem</a:t>
            </a:r>
            <a:endParaRPr kumimoji="1" lang="cs-CZ" altLang="cs-CZ" sz="1451" dirty="0">
              <a:latin typeface="Arial" pitchFamily="34" charset="0"/>
            </a:endParaRPr>
          </a:p>
          <a:p>
            <a:pPr lvl="2" algn="just" eaLnBrk="1" hangingPunct="1">
              <a:spcAft>
                <a:spcPts val="544"/>
              </a:spcAft>
              <a:buFont typeface="Wingdings" pitchFamily="2" charset="2"/>
              <a:buChar char="§"/>
              <a:defRPr/>
            </a:pPr>
            <a:r>
              <a:rPr kumimoji="1" lang="cs-CZ" altLang="cs-CZ" sz="1451" dirty="0">
                <a:latin typeface="Arial" pitchFamily="34" charset="0"/>
              </a:rPr>
              <a:t>Využití dostupných dat ve </a:t>
            </a:r>
            <a:r>
              <a:rPr kumimoji="1" lang="cs-CZ" altLang="cs-CZ" sz="1451" dirty="0">
                <a:solidFill>
                  <a:srgbClr val="0000FF"/>
                </a:solidFill>
                <a:latin typeface="Arial" pitchFamily="34" charset="0"/>
              </a:rPr>
              <a:t>veřejných databázích</a:t>
            </a:r>
            <a:endParaRPr kumimoji="1" lang="en-US" altLang="cs-CZ" sz="1451" dirty="0">
              <a:solidFill>
                <a:srgbClr val="0000FF"/>
              </a:solidFill>
              <a:latin typeface="Arial" pitchFamily="34" charset="0"/>
            </a:endParaRPr>
          </a:p>
          <a:p>
            <a:pPr lvl="2"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Tkáňově </a:t>
            </a:r>
            <a:r>
              <a:rPr kumimoji="1" lang="cs-CZ" altLang="cs-CZ" sz="1451" dirty="0">
                <a:latin typeface="Arial" pitchFamily="34" charset="0"/>
              </a:rPr>
              <a:t>a</a:t>
            </a:r>
            <a:r>
              <a:rPr kumimoji="1" lang="cs-CZ" altLang="cs-CZ" sz="1451" dirty="0">
                <a:solidFill>
                  <a:srgbClr val="0000FF"/>
                </a:solidFill>
                <a:latin typeface="Arial" pitchFamily="34" charset="0"/>
              </a:rPr>
              <a:t> buněčně specifická </a:t>
            </a:r>
            <a:r>
              <a:rPr kumimoji="1" lang="cs-CZ" altLang="cs-CZ" sz="1451" dirty="0">
                <a:latin typeface="Arial" pitchFamily="34" charset="0"/>
              </a:rPr>
              <a:t>analýza genové exprese </a:t>
            </a:r>
            <a:endParaRPr kumimoji="1" lang="en-US" altLang="cs-CZ" sz="1451" dirty="0">
              <a:latin typeface="Arial" pitchFamily="34" charset="0"/>
            </a:endParaRPr>
          </a:p>
          <a:p>
            <a:pPr marL="862478" lvl="1" indent="-40604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Kvantitativn</a:t>
            </a:r>
            <a:r>
              <a:rPr kumimoji="1" lang="cs-CZ" altLang="cs-CZ" sz="2000" dirty="0">
                <a:solidFill>
                  <a:srgbClr val="0000FF"/>
                </a:solidFill>
                <a:latin typeface="Arial" pitchFamily="34" charset="0"/>
              </a:rPr>
              <a:t>í </a:t>
            </a:r>
            <a:r>
              <a:rPr kumimoji="1" lang="cs-CZ" altLang="cs-CZ" sz="2000" dirty="0">
                <a:solidFill>
                  <a:schemeClr val="tx2"/>
                </a:solidFill>
                <a:latin typeface="Arial" pitchFamily="34" charset="0"/>
              </a:rPr>
              <a:t>analýza exprese</a:t>
            </a:r>
          </a:p>
          <a:p>
            <a:pPr marL="1318914" lvl="2" indent="-406041" algn="just" eaLnBrk="1" hangingPunct="1">
              <a:spcAft>
                <a:spcPts val="544"/>
              </a:spcAft>
              <a:buFont typeface="Wingdings" pitchFamily="2" charset="2"/>
              <a:buChar char="§"/>
              <a:defRPr/>
            </a:pPr>
            <a:r>
              <a:rPr kumimoji="1" lang="de-DE" altLang="cs-CZ" sz="1451" dirty="0">
                <a:solidFill>
                  <a:srgbClr val="0000FF"/>
                </a:solidFill>
                <a:latin typeface="Arial" pitchFamily="34" charset="0"/>
              </a:rPr>
              <a:t>DNA</a:t>
            </a:r>
            <a:r>
              <a:rPr kumimoji="1" lang="de-DE" altLang="cs-CZ" sz="1451" dirty="0">
                <a:latin typeface="Arial" pitchFamily="34" charset="0"/>
              </a:rPr>
              <a:t> a </a:t>
            </a:r>
            <a:r>
              <a:rPr kumimoji="1" lang="de-DE" altLang="cs-CZ" sz="1451" dirty="0">
                <a:solidFill>
                  <a:srgbClr val="0000FF"/>
                </a:solidFill>
                <a:latin typeface="Arial" pitchFamily="34" charset="0"/>
              </a:rPr>
              <a:t>proteinové čipy</a:t>
            </a:r>
            <a:endParaRPr kumimoji="1" lang="cs-CZ" altLang="cs-CZ" sz="1451" dirty="0">
              <a:solidFill>
                <a:srgbClr val="0000FF"/>
              </a:solidFill>
              <a:latin typeface="Arial" pitchFamily="34" charset="0"/>
            </a:endParaRPr>
          </a:p>
          <a:p>
            <a:pPr marL="1318914" lvl="2" indent="-406041"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Next gen </a:t>
            </a:r>
            <a:r>
              <a:rPr kumimoji="1" lang="cs-CZ" altLang="cs-CZ" sz="1451" dirty="0">
                <a:latin typeface="Arial" pitchFamily="34" charset="0"/>
              </a:rPr>
              <a:t>transkripční profilování</a:t>
            </a:r>
            <a:endParaRPr kumimoji="1" lang="de-DE" altLang="cs-CZ" sz="1451" dirty="0">
              <a:latin typeface="Arial" pitchFamily="34" charset="0"/>
            </a:endParaRPr>
          </a:p>
          <a:p>
            <a:pPr marL="406041" indent="-406041" algn="just" eaLnBrk="1" hangingPunct="1">
              <a:spcAft>
                <a:spcPts val="544"/>
              </a:spcAft>
              <a:buFont typeface="Wingdings" pitchFamily="2" charset="2"/>
              <a:buChar char="§"/>
              <a:defRPr/>
            </a:pPr>
            <a:r>
              <a:rPr kumimoji="1" lang="cs-CZ" altLang="cs-CZ" sz="2180" dirty="0">
                <a:solidFill>
                  <a:srgbClr val="0000FF"/>
                </a:solidFill>
                <a:latin typeface="Arial" pitchFamily="34" charset="0"/>
              </a:rPr>
              <a:t>Regulace genové exprese </a:t>
            </a:r>
            <a:r>
              <a:rPr kumimoji="1" lang="cs-CZ" altLang="cs-CZ" sz="2180" dirty="0">
                <a:solidFill>
                  <a:srgbClr val="000000"/>
                </a:solidFill>
                <a:latin typeface="Arial" pitchFamily="34" charset="0"/>
              </a:rPr>
              <a:t>v identifikaci funkce genů přístupy </a:t>
            </a:r>
            <a:r>
              <a:rPr kumimoji="1" lang="cs-CZ" altLang="cs-CZ" sz="2180" dirty="0">
                <a:solidFill>
                  <a:srgbClr val="0000FF"/>
                </a:solidFill>
                <a:latin typeface="Arial" pitchFamily="34" charset="0"/>
              </a:rPr>
              <a:t>získané funkce</a:t>
            </a:r>
          </a:p>
          <a:p>
            <a:pPr marL="799123" lvl="2" algn="just" eaLnBrk="1" hangingPunct="1">
              <a:spcAft>
                <a:spcPts val="544"/>
              </a:spcAft>
              <a:buFont typeface="Wingdings" pitchFamily="2" charset="2"/>
              <a:buChar char="§"/>
              <a:defRPr/>
            </a:pPr>
            <a:r>
              <a:rPr kumimoji="1" lang="de-DE" altLang="cs-CZ" sz="1814" dirty="0">
                <a:solidFill>
                  <a:schemeClr val="tx2"/>
                </a:solidFill>
                <a:latin typeface="Arial" pitchFamily="34" charset="0"/>
              </a:rPr>
              <a:t>T-DNA </a:t>
            </a:r>
            <a:r>
              <a:rPr kumimoji="1" lang="de-DE" altLang="cs-CZ" sz="1814" dirty="0">
                <a:solidFill>
                  <a:srgbClr val="0000FF"/>
                </a:solidFill>
                <a:latin typeface="Arial" pitchFamily="34" charset="0"/>
              </a:rPr>
              <a:t>aktivační mutageneze</a:t>
            </a:r>
          </a:p>
          <a:p>
            <a:pPr marL="799123" lvl="2" algn="just" eaLnBrk="1" hangingPunct="1">
              <a:spcAft>
                <a:spcPts val="544"/>
              </a:spcAft>
              <a:buFont typeface="Wingdings" pitchFamily="2" charset="2"/>
              <a:buChar char="§"/>
              <a:defRPr/>
            </a:pPr>
            <a:r>
              <a:rPr kumimoji="1" lang="de-DE" altLang="cs-CZ" sz="1814" dirty="0">
                <a:solidFill>
                  <a:srgbClr val="0000FF"/>
                </a:solidFill>
                <a:latin typeface="Arial" pitchFamily="34" charset="0"/>
              </a:rPr>
              <a:t>Ektopická exprese </a:t>
            </a:r>
            <a:r>
              <a:rPr kumimoji="1" lang="de-DE" altLang="cs-CZ" sz="1814" dirty="0">
                <a:solidFill>
                  <a:schemeClr val="tx2"/>
                </a:solidFill>
                <a:latin typeface="Arial" pitchFamily="34" charset="0"/>
              </a:rPr>
              <a:t>a systémy </a:t>
            </a:r>
            <a:r>
              <a:rPr kumimoji="1" lang="de-DE" altLang="cs-CZ" sz="1814" dirty="0">
                <a:solidFill>
                  <a:srgbClr val="0000FF"/>
                </a:solidFill>
                <a:latin typeface="Arial" pitchFamily="34" charset="0"/>
              </a:rPr>
              <a:t>regulovatelné </a:t>
            </a:r>
            <a:r>
              <a:rPr kumimoji="1" lang="de-DE" altLang="cs-CZ" sz="1814" dirty="0" err="1">
                <a:solidFill>
                  <a:srgbClr val="0000FF"/>
                </a:solidFill>
                <a:latin typeface="Arial" pitchFamily="34" charset="0"/>
              </a:rPr>
              <a:t>genové</a:t>
            </a:r>
            <a:r>
              <a:rPr kumimoji="1" lang="de-DE" altLang="cs-CZ" sz="1814" dirty="0">
                <a:solidFill>
                  <a:srgbClr val="0000FF"/>
                </a:solidFill>
                <a:latin typeface="Arial" pitchFamily="34" charset="0"/>
              </a:rPr>
              <a:t> </a:t>
            </a:r>
            <a:r>
              <a:rPr kumimoji="1" lang="de-DE" altLang="cs-CZ" sz="1814" dirty="0" err="1">
                <a:solidFill>
                  <a:srgbClr val="0000FF"/>
                </a:solidFill>
                <a:latin typeface="Arial" pitchFamily="34" charset="0"/>
              </a:rPr>
              <a:t>exprese</a:t>
            </a:r>
            <a:endParaRPr kumimoji="1" lang="de-DE" altLang="cs-CZ" sz="1814" dirty="0">
              <a:solidFill>
                <a:schemeClr val="tx2"/>
              </a:solidFill>
              <a:latin typeface="Arial" pitchFamily="34" charset="0"/>
            </a:endParaRPr>
          </a:p>
          <a:p>
            <a:pPr marL="799123" lvl="2" algn="just" eaLnBrk="1" hangingPunct="1">
              <a:spcAft>
                <a:spcPts val="544"/>
              </a:spcAft>
              <a:buFont typeface="Wingdings" pitchFamily="2" charset="2"/>
              <a:buChar char="§"/>
              <a:defRPr/>
            </a:pPr>
            <a:endParaRPr kumimoji="1" lang="de-DE" altLang="cs-CZ" sz="1814" dirty="0">
              <a:solidFill>
                <a:schemeClr val="tx2"/>
              </a:solidFill>
              <a:latin typeface="Arial" pitchFamily="34" charset="0"/>
            </a:endParaRPr>
          </a:p>
          <a:p>
            <a:pPr algn="just" eaLnBrk="1" hangingPunct="1">
              <a:buFont typeface="Wingdings" pitchFamily="2" charset="2"/>
              <a:buChar char="§"/>
              <a:defRPr/>
            </a:pPr>
            <a:endParaRPr kumimoji="1" lang="en-US" altLang="cs-CZ" sz="1451" dirty="0">
              <a:solidFill>
                <a:srgbClr val="0000FF"/>
              </a:solidFill>
              <a:latin typeface="Arial" pitchFamily="34" charset="0"/>
            </a:endParaRPr>
          </a:p>
          <a:p>
            <a:pPr algn="just" eaLnBrk="1" hangingPunct="1">
              <a:buFont typeface="Wingdings" pitchFamily="2" charset="2"/>
              <a:buChar char="§"/>
              <a:defRPr/>
            </a:pPr>
            <a:endParaRPr kumimoji="1" lang="cs-CZ" altLang="cs-CZ" sz="1451" dirty="0">
              <a:solidFill>
                <a:srgbClr val="0000FF"/>
              </a:solidFill>
              <a:latin typeface="Arial" pitchFamily="34" charset="0"/>
            </a:endParaRPr>
          </a:p>
          <a:p>
            <a:pPr lvl="2" algn="just" eaLnBrk="1" hangingPunct="1">
              <a:buFont typeface="Wingdings" pitchFamily="2" charset="2"/>
              <a:buChar char="§"/>
              <a:defRPr/>
            </a:pPr>
            <a:endParaRPr kumimoji="1" lang="en-US" altLang="cs-CZ" sz="1451" dirty="0">
              <a:solidFill>
                <a:srgbClr val="0000FF"/>
              </a:solidFill>
              <a:latin typeface="Arial" pitchFamily="34" charset="0"/>
            </a:endParaRPr>
          </a:p>
          <a:p>
            <a:pPr lvl="1" algn="just" eaLnBrk="1" hangingPunct="1">
              <a:buFont typeface="Wingdings" pitchFamily="2" charset="2"/>
              <a:buChar char="§"/>
              <a:defRPr/>
            </a:pPr>
            <a:endParaRPr kumimoji="1" lang="en-US" altLang="cs-CZ" sz="1633" dirty="0">
              <a:solidFill>
                <a:schemeClr val="tx2"/>
              </a:solidFill>
              <a:latin typeface="Arial" pitchFamily="34" charset="0"/>
            </a:endParaRPr>
          </a:p>
        </p:txBody>
      </p:sp>
      <p:sp>
        <p:nvSpPr>
          <p:cNvPr id="16" name="Rectangle 2">
            <a:extLst>
              <a:ext uri="{FF2B5EF4-FFF2-40B4-BE49-F238E27FC236}">
                <a16:creationId xmlns:a16="http://schemas.microsoft.com/office/drawing/2014/main" id="{923F3F33-FCDF-4618-B8E6-72B3405FE301}"/>
              </a:ext>
            </a:extLst>
          </p:cNvPr>
          <p:cNvSpPr txBox="1">
            <a:spLocks noChangeArrowheads="1"/>
          </p:cNvSpPr>
          <p:nvPr/>
        </p:nvSpPr>
        <p:spPr>
          <a:xfrm>
            <a:off x="1523841" y="33118"/>
            <a:ext cx="7010624" cy="1527679"/>
          </a:xfrm>
          <a:prstGeom prst="rect">
            <a:avLst/>
          </a:prstGeom>
        </p:spPr>
        <p:txBody>
          <a:bodyPr anchor="ctr"/>
          <a:lstStyle/>
          <a:p>
            <a:pPr>
              <a:defRPr/>
            </a:pPr>
            <a:r>
              <a:rPr lang="cs-CZ" sz="4807" kern="0" dirty="0">
                <a:solidFill>
                  <a:srgbClr val="0000FF"/>
                </a:solidFill>
                <a:latin typeface="+mj-lt"/>
                <a:ea typeface="+mj-ea"/>
                <a:cs typeface="+mj-cs"/>
              </a:rPr>
              <a:t>Osnova</a:t>
            </a:r>
            <a:endParaRPr lang="en-US" sz="4807" kern="0" dirty="0">
              <a:solidFill>
                <a:srgbClr val="0000FF"/>
              </a:solidFill>
              <a:latin typeface="+mj-lt"/>
              <a:ea typeface="+mj-ea"/>
              <a:cs typeface="+mj-cs"/>
            </a:endParaRPr>
          </a:p>
        </p:txBody>
      </p:sp>
      <p:sp>
        <p:nvSpPr>
          <p:cNvPr id="5" name="Rectangle 5">
            <a:extLst>
              <a:ext uri="{FF2B5EF4-FFF2-40B4-BE49-F238E27FC236}">
                <a16:creationId xmlns:a16="http://schemas.microsoft.com/office/drawing/2014/main" id="{D8723DB7-F4BC-44F2-AA20-7825C23429CE}"/>
              </a:ext>
            </a:extLst>
          </p:cNvPr>
          <p:cNvSpPr>
            <a:spLocks noChangeArrowheads="1"/>
          </p:cNvSpPr>
          <p:nvPr/>
        </p:nvSpPr>
        <p:spPr bwMode="auto">
          <a:xfrm>
            <a:off x="1567036" y="1403853"/>
            <a:ext cx="7359068" cy="439130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cs-CZ" altLang="cs-CZ" sz="1633" b="1"/>
          </a:p>
        </p:txBody>
      </p:sp>
    </p:spTree>
    <p:extLst>
      <p:ext uri="{BB962C8B-B14F-4D97-AF65-F5344CB8AC3E}">
        <p14:creationId xmlns:p14="http://schemas.microsoft.com/office/powerpoint/2010/main" val="2638570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11" end="11"/>
                                            </p:txEl>
                                          </p:spTgt>
                                        </p:tgtEl>
                                        <p:attrNameLst>
                                          <p:attrName>style.visibility</p:attrName>
                                        </p:attrNameLst>
                                      </p:cBhvr>
                                      <p:to>
                                        <p:strVal val="visible"/>
                                      </p:to>
                                    </p:set>
                                    <p:animEffect transition="in" filter="wipe(left)">
                                      <p:cBhvr>
                                        <p:cTn id="7" dur="5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CC707C47-CD8C-42DB-B021-0DEEDB844A4E}"/>
              </a:ext>
            </a:extLst>
          </p:cNvPr>
          <p:cNvSpPr>
            <a:spLocks/>
          </p:cNvSpPr>
          <p:nvPr/>
        </p:nvSpPr>
        <p:spPr bwMode="auto">
          <a:xfrm flipH="1">
            <a:off x="1241631" y="1632789"/>
            <a:ext cx="129586" cy="4735663"/>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20B6568B-5E9A-4470-86CA-276A3A3ABAE2}"/>
              </a:ext>
            </a:extLst>
          </p:cNvPr>
          <p:cNvSpPr>
            <a:spLocks noChangeArrowheads="1"/>
          </p:cNvSpPr>
          <p:nvPr/>
        </p:nvSpPr>
        <p:spPr bwMode="auto">
          <a:xfrm>
            <a:off x="1502244" y="1403854"/>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881063" indent="-377825" eaLnBrk="0" hangingPunct="0">
              <a:defRPr sz="2600">
                <a:solidFill>
                  <a:schemeClr val="tx1"/>
                </a:solidFill>
                <a:latin typeface="Times" charset="0"/>
                <a:cs typeface="Arial" pitchFamily="34" charset="0"/>
              </a:defRPr>
            </a:lvl2pPr>
            <a:lvl3pPr marL="1384300" indent="-377825"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spcAft>
                <a:spcPts val="544"/>
              </a:spcAft>
              <a:buFont typeface="Wingdings" pitchFamily="2" charset="2"/>
              <a:buChar char="§"/>
              <a:defRPr/>
            </a:pPr>
            <a:r>
              <a:rPr kumimoji="1" lang="cs-CZ" altLang="cs-CZ" sz="2177" dirty="0">
                <a:solidFill>
                  <a:schemeClr val="tx2"/>
                </a:solidFill>
                <a:latin typeface="Arial" pitchFamily="34" charset="0"/>
              </a:rPr>
              <a:t>Metody analýzy </a:t>
            </a:r>
            <a:r>
              <a:rPr kumimoji="1" lang="cs-CZ" altLang="cs-CZ" sz="2177" dirty="0">
                <a:solidFill>
                  <a:srgbClr val="0000FF"/>
                </a:solidFill>
                <a:latin typeface="Arial" pitchFamily="34" charset="0"/>
              </a:rPr>
              <a:t>genové exprese</a:t>
            </a:r>
            <a:endParaRPr kumimoji="1" lang="en-US" altLang="cs-CZ" sz="2177" dirty="0">
              <a:solidFill>
                <a:srgbClr val="0000FF"/>
              </a:solidFill>
              <a:latin typeface="Arial" pitchFamily="34" charset="0"/>
            </a:endParaRPr>
          </a:p>
          <a:p>
            <a:pPr lvl="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Kvalitativní </a:t>
            </a:r>
            <a:r>
              <a:rPr kumimoji="1" lang="de-DE" altLang="cs-CZ" sz="2000" dirty="0">
                <a:latin typeface="Arial" pitchFamily="34" charset="0"/>
              </a:rPr>
              <a:t>analýza </a:t>
            </a:r>
            <a:r>
              <a:rPr kumimoji="1" lang="de-DE" altLang="cs-CZ" sz="2000" dirty="0">
                <a:solidFill>
                  <a:schemeClr val="tx2"/>
                </a:solidFill>
                <a:latin typeface="Arial" pitchFamily="34" charset="0"/>
              </a:rPr>
              <a:t>exprese genů</a:t>
            </a:r>
          </a:p>
          <a:p>
            <a:pPr lvl="2" algn="just" eaLnBrk="1" hangingPunct="1">
              <a:spcAft>
                <a:spcPts val="544"/>
              </a:spcAft>
              <a:buFont typeface="Wingdings" pitchFamily="2" charset="2"/>
              <a:buChar char="§"/>
              <a:defRPr/>
            </a:pPr>
            <a:r>
              <a:rPr kumimoji="1" lang="de-DE" altLang="cs-CZ" sz="1451" dirty="0">
                <a:latin typeface="Arial" pitchFamily="34" charset="0"/>
              </a:rPr>
              <a:t>Příprava </a:t>
            </a:r>
            <a:r>
              <a:rPr kumimoji="1" lang="de-DE" altLang="cs-CZ" sz="1451" dirty="0">
                <a:solidFill>
                  <a:srgbClr val="0000FF"/>
                </a:solidFill>
                <a:latin typeface="Arial" pitchFamily="34" charset="0"/>
              </a:rPr>
              <a:t>transkripční fůze </a:t>
            </a:r>
            <a:r>
              <a:rPr kumimoji="1" lang="de-DE" altLang="cs-CZ" sz="1451" dirty="0">
                <a:latin typeface="Arial" pitchFamily="34" charset="0"/>
              </a:rPr>
              <a:t>promotoru analyzovaného genu s reporterovým genem (gen zpravodaj)</a:t>
            </a:r>
          </a:p>
          <a:p>
            <a:pPr marL="456436" lvl="2" indent="0" algn="just" eaLnBrk="1" hangingPunct="1">
              <a:spcAft>
                <a:spcPts val="544"/>
              </a:spcAft>
              <a:defRPr/>
            </a:pPr>
            <a:endParaRPr kumimoji="1" lang="de-DE" altLang="cs-CZ" sz="1814" dirty="0">
              <a:solidFill>
                <a:schemeClr val="tx2"/>
              </a:solidFill>
              <a:latin typeface="Arial" pitchFamily="34" charset="0"/>
            </a:endParaRPr>
          </a:p>
          <a:p>
            <a:pPr marL="799123" lvl="2" algn="just" eaLnBrk="1" hangingPunct="1">
              <a:spcAft>
                <a:spcPts val="544"/>
              </a:spcAft>
              <a:buFont typeface="Wingdings" pitchFamily="2" charset="2"/>
              <a:buChar char="§"/>
              <a:defRPr/>
            </a:pPr>
            <a:endParaRPr kumimoji="1" lang="de-DE" altLang="cs-CZ" sz="1814" dirty="0">
              <a:solidFill>
                <a:schemeClr val="tx2"/>
              </a:solidFill>
              <a:latin typeface="Arial" pitchFamily="34" charset="0"/>
            </a:endParaRPr>
          </a:p>
          <a:p>
            <a:pPr algn="just" eaLnBrk="1" hangingPunct="1">
              <a:buFont typeface="Wingdings" pitchFamily="2" charset="2"/>
              <a:buChar char="§"/>
              <a:defRPr/>
            </a:pPr>
            <a:endParaRPr kumimoji="1" lang="en-US" altLang="cs-CZ" sz="1451" dirty="0">
              <a:solidFill>
                <a:srgbClr val="0000FF"/>
              </a:solidFill>
              <a:latin typeface="Arial" pitchFamily="34" charset="0"/>
            </a:endParaRPr>
          </a:p>
          <a:p>
            <a:pPr algn="just" eaLnBrk="1" hangingPunct="1">
              <a:buFont typeface="Wingdings" pitchFamily="2" charset="2"/>
              <a:buChar char="§"/>
              <a:defRPr/>
            </a:pPr>
            <a:endParaRPr kumimoji="1" lang="cs-CZ" altLang="cs-CZ" sz="1451" dirty="0">
              <a:solidFill>
                <a:srgbClr val="0000FF"/>
              </a:solidFill>
              <a:latin typeface="Arial" pitchFamily="34" charset="0"/>
            </a:endParaRPr>
          </a:p>
          <a:p>
            <a:pPr lvl="2" algn="just" eaLnBrk="1" hangingPunct="1">
              <a:buFont typeface="Wingdings" pitchFamily="2" charset="2"/>
              <a:buChar char="§"/>
              <a:defRPr/>
            </a:pPr>
            <a:endParaRPr kumimoji="1" lang="en-US" altLang="cs-CZ" sz="1451" dirty="0">
              <a:solidFill>
                <a:srgbClr val="0000FF"/>
              </a:solidFill>
              <a:latin typeface="Arial" pitchFamily="34" charset="0"/>
            </a:endParaRPr>
          </a:p>
          <a:p>
            <a:pPr lvl="1" algn="just" eaLnBrk="1" hangingPunct="1">
              <a:buFont typeface="Wingdings" pitchFamily="2" charset="2"/>
              <a:buChar char="§"/>
              <a:defRPr/>
            </a:pPr>
            <a:endParaRPr kumimoji="1" lang="en-US" altLang="cs-CZ" sz="1633" dirty="0">
              <a:solidFill>
                <a:schemeClr val="tx2"/>
              </a:solidFill>
              <a:latin typeface="Arial" pitchFamily="34" charset="0"/>
            </a:endParaRPr>
          </a:p>
        </p:txBody>
      </p:sp>
      <p:sp>
        <p:nvSpPr>
          <p:cNvPr id="16" name="Rectangle 2">
            <a:extLst>
              <a:ext uri="{FF2B5EF4-FFF2-40B4-BE49-F238E27FC236}">
                <a16:creationId xmlns:a16="http://schemas.microsoft.com/office/drawing/2014/main" id="{923F3F33-FCDF-4618-B8E6-72B3405FE301}"/>
              </a:ext>
            </a:extLst>
          </p:cNvPr>
          <p:cNvSpPr txBox="1">
            <a:spLocks noChangeArrowheads="1"/>
          </p:cNvSpPr>
          <p:nvPr/>
        </p:nvSpPr>
        <p:spPr>
          <a:xfrm>
            <a:off x="1523841" y="33118"/>
            <a:ext cx="7010624" cy="1527679"/>
          </a:xfrm>
          <a:prstGeom prst="rect">
            <a:avLst/>
          </a:prstGeom>
        </p:spPr>
        <p:txBody>
          <a:bodyPr anchor="ctr"/>
          <a:lstStyle/>
          <a:p>
            <a:pPr>
              <a:defRPr/>
            </a:pPr>
            <a:r>
              <a:rPr lang="cs-CZ" sz="4807" kern="0" dirty="0">
                <a:solidFill>
                  <a:srgbClr val="0000FF"/>
                </a:solidFill>
                <a:latin typeface="+mj-lt"/>
                <a:ea typeface="+mj-ea"/>
                <a:cs typeface="+mj-cs"/>
              </a:rPr>
              <a:t>Osnova</a:t>
            </a:r>
            <a:endParaRPr lang="en-US" sz="4807" kern="0" dirty="0">
              <a:solidFill>
                <a:srgbClr val="0000FF"/>
              </a:solidFill>
              <a:latin typeface="+mj-lt"/>
              <a:ea typeface="+mj-ea"/>
              <a:cs typeface="+mj-cs"/>
            </a:endParaRPr>
          </a:p>
        </p:txBody>
      </p:sp>
    </p:spTree>
    <p:extLst>
      <p:ext uri="{BB962C8B-B14F-4D97-AF65-F5344CB8AC3E}">
        <p14:creationId xmlns:p14="http://schemas.microsoft.com/office/powerpoint/2010/main" val="814074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wipe(left)">
                                      <p:cBhvr>
                                        <p:cTn id="7" dur="500"/>
                                        <p:tgtEl>
                                          <p:spTgt spid="1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wipe(left)">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4" name="Freeform 4">
            <a:extLst>
              <a:ext uri="{FF2B5EF4-FFF2-40B4-BE49-F238E27FC236}">
                <a16:creationId xmlns:a16="http://schemas.microsoft.com/office/drawing/2014/main" id="{2E397F8E-FB0E-4F80-AF0B-CD6020C1C9CF}"/>
              </a:ext>
            </a:extLst>
          </p:cNvPr>
          <p:cNvSpPr>
            <a:spLocks/>
          </p:cNvSpPr>
          <p:nvPr/>
        </p:nvSpPr>
        <p:spPr bwMode="auto">
          <a:xfrm>
            <a:off x="1347658" y="2106005"/>
            <a:ext cx="83512" cy="861029"/>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solidFill>
                <a:schemeClr val="tx2"/>
              </a:solidFill>
              <a:latin typeface="+mn-lt"/>
              <a:cs typeface="+mn-cs"/>
            </a:endParaRPr>
          </a:p>
        </p:txBody>
      </p:sp>
      <p:sp>
        <p:nvSpPr>
          <p:cNvPr id="89092" name="Rectangle 17">
            <a:extLst>
              <a:ext uri="{FF2B5EF4-FFF2-40B4-BE49-F238E27FC236}">
                <a16:creationId xmlns:a16="http://schemas.microsoft.com/office/drawing/2014/main" id="{11410CC0-D907-4C7E-B787-CFA4A5CC39E5}"/>
              </a:ext>
            </a:extLst>
          </p:cNvPr>
          <p:cNvSpPr>
            <a:spLocks noChangeArrowheads="1"/>
          </p:cNvSpPr>
          <p:nvPr/>
        </p:nvSpPr>
        <p:spPr bwMode="auto">
          <a:xfrm>
            <a:off x="1523839" y="1926518"/>
            <a:ext cx="6230747"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a:defRPr sz="2600">
                <a:solidFill>
                  <a:schemeClr val="tx1"/>
                </a:solidFill>
                <a:latin typeface="Times" panose="02020603050405020304" pitchFamily="18" charset="0"/>
                <a:cs typeface="Arial" panose="020B0604020202020204" pitchFamily="34" charset="0"/>
              </a:defRPr>
            </a:lvl2pPr>
            <a:lvl3pPr>
              <a:defRPr sz="2600">
                <a:solidFill>
                  <a:schemeClr val="tx1"/>
                </a:solidFill>
                <a:latin typeface="Times" panose="02020603050405020304" pitchFamily="18" charset="0"/>
                <a:cs typeface="Arial" panose="020B0604020202020204" pitchFamily="34" charset="0"/>
              </a:defRPr>
            </a:lvl3pPr>
            <a:lvl4pPr>
              <a:defRPr sz="2600">
                <a:solidFill>
                  <a:schemeClr val="tx1"/>
                </a:solidFill>
                <a:latin typeface="Times" panose="02020603050405020304" pitchFamily="18" charset="0"/>
                <a:cs typeface="Arial" panose="020B0604020202020204" pitchFamily="34" charset="0"/>
              </a:defRPr>
            </a:lvl4pPr>
            <a:lvl5pPr>
              <a:defRPr sz="2600">
                <a:solidFill>
                  <a:schemeClr val="tx1"/>
                </a:solidFill>
                <a:latin typeface="Times" panose="02020603050405020304" pitchFamily="18" charset="0"/>
                <a:cs typeface="Arial" panose="020B0604020202020204" pitchFamily="34" charset="0"/>
              </a:defRPr>
            </a:lvl5pPr>
            <a:lvl6pPr marL="24717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289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3861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433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chemeClr val="folHlink"/>
              </a:buClr>
              <a:buFont typeface="Wingdings" panose="05000000000000000000" pitchFamily="2" charset="2"/>
              <a:buChar char="§"/>
            </a:pPr>
            <a:r>
              <a:rPr kumimoji="1" lang="cs-CZ" altLang="en-US" sz="1800" dirty="0">
                <a:solidFill>
                  <a:schemeClr val="tx2"/>
                </a:solidFill>
                <a:latin typeface="Arial" panose="020B0604020202020204" pitchFamily="34" charset="0"/>
              </a:rPr>
              <a:t>umožňují </a:t>
            </a:r>
            <a:r>
              <a:rPr kumimoji="1" lang="cs-CZ" altLang="en-US" sz="1800" dirty="0">
                <a:solidFill>
                  <a:srgbClr val="0000FF"/>
                </a:solidFill>
                <a:latin typeface="Arial" panose="020B0604020202020204" pitchFamily="34" charset="0"/>
              </a:rPr>
              <a:t>časovou</a:t>
            </a:r>
            <a:r>
              <a:rPr kumimoji="1" lang="cs-CZ" altLang="en-US" sz="1800" dirty="0">
                <a:solidFill>
                  <a:schemeClr val="tx2"/>
                </a:solidFill>
                <a:latin typeface="Arial" panose="020B0604020202020204" pitchFamily="34" charset="0"/>
              </a:rPr>
              <a:t> nebo </a:t>
            </a:r>
            <a:r>
              <a:rPr kumimoji="1" lang="cs-CZ" altLang="en-US" sz="1800" dirty="0">
                <a:solidFill>
                  <a:srgbClr val="0000FF"/>
                </a:solidFill>
                <a:latin typeface="Arial" panose="020B0604020202020204" pitchFamily="34" charset="0"/>
              </a:rPr>
              <a:t>místně specifickou </a:t>
            </a:r>
            <a:r>
              <a:rPr kumimoji="1" lang="cs-CZ" altLang="en-US" sz="1800" dirty="0">
                <a:solidFill>
                  <a:schemeClr val="tx2"/>
                </a:solidFill>
                <a:latin typeface="Arial" panose="020B0604020202020204" pitchFamily="34" charset="0"/>
              </a:rPr>
              <a:t>regulaci </a:t>
            </a:r>
            <a:r>
              <a:rPr kumimoji="1" lang="cs-CZ" altLang="en-US" sz="1800" dirty="0">
                <a:solidFill>
                  <a:srgbClr val="0000FF"/>
                </a:solidFill>
                <a:latin typeface="Arial" panose="020B0604020202020204" pitchFamily="34" charset="0"/>
              </a:rPr>
              <a:t>genové exprese</a:t>
            </a:r>
            <a:r>
              <a:rPr kumimoji="1" lang="cs-CZ" altLang="en-US" sz="1800" dirty="0">
                <a:solidFill>
                  <a:schemeClr val="tx2"/>
                </a:solidFill>
                <a:latin typeface="Arial" panose="020B0604020202020204" pitchFamily="34" charset="0"/>
              </a:rPr>
              <a:t>, vedoucí ke </a:t>
            </a:r>
            <a:r>
              <a:rPr kumimoji="1" lang="cs-CZ" altLang="en-US" sz="1800" dirty="0">
                <a:solidFill>
                  <a:srgbClr val="0000FF"/>
                </a:solidFill>
                <a:latin typeface="Arial" panose="020B0604020202020204" pitchFamily="34" charset="0"/>
              </a:rPr>
              <a:t>změně fenotypu </a:t>
            </a:r>
            <a:r>
              <a:rPr kumimoji="1" lang="cs-CZ" altLang="en-US" sz="1800" dirty="0">
                <a:solidFill>
                  <a:schemeClr val="tx2"/>
                </a:solidFill>
                <a:latin typeface="Arial" panose="020B0604020202020204" pitchFamily="34" charset="0"/>
              </a:rPr>
              <a:t>a tím </a:t>
            </a:r>
            <a:r>
              <a:rPr kumimoji="1" lang="cs-CZ" altLang="en-US" sz="1800" dirty="0">
                <a:solidFill>
                  <a:srgbClr val="0000FF"/>
                </a:solidFill>
                <a:latin typeface="Arial" panose="020B0604020202020204" pitchFamily="34" charset="0"/>
              </a:rPr>
              <a:t>identifikaci přirozené funkce </a:t>
            </a:r>
            <a:r>
              <a:rPr kumimoji="1" lang="cs-CZ" altLang="en-US" sz="1800" dirty="0">
                <a:solidFill>
                  <a:schemeClr val="tx2"/>
                </a:solidFill>
                <a:latin typeface="Arial" panose="020B0604020202020204" pitchFamily="34" charset="0"/>
              </a:rPr>
              <a:t>genu  </a:t>
            </a:r>
            <a:endParaRPr kumimoji="1" lang="en-GB" altLang="en-US" sz="1800" dirty="0">
              <a:solidFill>
                <a:schemeClr val="tx2"/>
              </a:solidFill>
              <a:latin typeface="Arial" panose="020B0604020202020204" pitchFamily="34" charset="0"/>
            </a:endParaRPr>
          </a:p>
        </p:txBody>
      </p:sp>
      <p:sp>
        <p:nvSpPr>
          <p:cNvPr id="312338" name="Rectangle 18">
            <a:extLst>
              <a:ext uri="{FF2B5EF4-FFF2-40B4-BE49-F238E27FC236}">
                <a16:creationId xmlns:a16="http://schemas.microsoft.com/office/drawing/2014/main" id="{2B273C7F-5C56-4B14-88B7-FA4330207894}"/>
              </a:ext>
            </a:extLst>
          </p:cNvPr>
          <p:cNvSpPr>
            <a:spLocks noChangeArrowheads="1"/>
          </p:cNvSpPr>
          <p:nvPr/>
        </p:nvSpPr>
        <p:spPr bwMode="auto">
          <a:xfrm>
            <a:off x="1741674" y="2905616"/>
            <a:ext cx="5256889"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Wingdings" pitchFamily="2" charset="2"/>
              <a:buChar char="§"/>
              <a:defRPr/>
            </a:pPr>
            <a:r>
              <a:rPr kumimoji="1" lang="cs-CZ" dirty="0" err="1">
                <a:solidFill>
                  <a:srgbClr val="0000FF"/>
                </a:solidFill>
                <a:latin typeface="+mn-lt"/>
              </a:rPr>
              <a:t>pOP</a:t>
            </a:r>
            <a:r>
              <a:rPr kumimoji="1" lang="cs-CZ" dirty="0">
                <a:solidFill>
                  <a:schemeClr val="tx2"/>
                </a:solidFill>
                <a:latin typeface="+mn-lt"/>
              </a:rPr>
              <a:t> systém</a:t>
            </a:r>
            <a:endParaRPr kumimoji="1" lang="en-GB" dirty="0">
              <a:solidFill>
                <a:schemeClr val="tx2"/>
              </a:solidFill>
              <a:latin typeface="+mn-lt"/>
            </a:endParaRPr>
          </a:p>
        </p:txBody>
      </p:sp>
      <p:sp>
        <p:nvSpPr>
          <p:cNvPr id="10" name="Rectangle 2">
            <a:extLst>
              <a:ext uri="{FF2B5EF4-FFF2-40B4-BE49-F238E27FC236}">
                <a16:creationId xmlns:a16="http://schemas.microsoft.com/office/drawing/2014/main" id="{87B925AA-B219-4C5B-A4ED-3D675F3F8F75}"/>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Regulated Expression Systems</a:t>
            </a:r>
            <a:endParaRPr lang="en-US" sz="3991" kern="0" dirty="0">
              <a:solidFill>
                <a:srgbClr val="0000FF"/>
              </a:solidFill>
              <a:latin typeface="+mn-lt"/>
              <a:ea typeface="+mj-ea"/>
              <a:cs typeface="+mj-cs"/>
            </a:endParaRPr>
          </a:p>
        </p:txBody>
      </p:sp>
    </p:spTree>
    <p:extLst>
      <p:ext uri="{BB962C8B-B14F-4D97-AF65-F5344CB8AC3E}">
        <p14:creationId xmlns:p14="http://schemas.microsoft.com/office/powerpoint/2010/main" val="31920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12324"/>
                                        </p:tgtEl>
                                        <p:attrNameLst>
                                          <p:attrName>style.visibility</p:attrName>
                                        </p:attrNameLst>
                                      </p:cBhvr>
                                      <p:to>
                                        <p:strVal val="visible"/>
                                      </p:to>
                                    </p:set>
                                    <p:animEffect transition="in" filter="wipe(up)">
                                      <p:cBhvr>
                                        <p:cTn id="7" dur="500"/>
                                        <p:tgtEl>
                                          <p:spTgt spid="312324"/>
                                        </p:tgtEl>
                                      </p:cBhvr>
                                    </p:animEffect>
                                  </p:childTnLst>
                                </p:cTn>
                              </p:par>
                              <p:par>
                                <p:cTn id="8" presetID="22" presetClass="entr" presetSubtype="8" fill="hold" nodeType="withEffect">
                                  <p:stCondLst>
                                    <p:cond delay="0"/>
                                  </p:stCondLst>
                                  <p:childTnLst>
                                    <p:set>
                                      <p:cBhvr>
                                        <p:cTn id="9" dur="1" fill="hold">
                                          <p:stCondLst>
                                            <p:cond delay="0"/>
                                          </p:stCondLst>
                                        </p:cTn>
                                        <p:tgtEl>
                                          <p:spTgt spid="89092">
                                            <p:txEl>
                                              <p:pRg st="0" end="0"/>
                                            </p:txEl>
                                          </p:spTgt>
                                        </p:tgtEl>
                                        <p:attrNameLst>
                                          <p:attrName>style.visibility</p:attrName>
                                        </p:attrNameLst>
                                      </p:cBhvr>
                                      <p:to>
                                        <p:strVal val="visible"/>
                                      </p:to>
                                    </p:set>
                                    <p:animEffect transition="in" filter="wipe(left)">
                                      <p:cBhvr>
                                        <p:cTn id="10" dur="600"/>
                                        <p:tgtEl>
                                          <p:spTgt spid="8909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12338">
                                            <p:txEl>
                                              <p:pRg st="0" end="0"/>
                                            </p:txEl>
                                          </p:spTgt>
                                        </p:tgtEl>
                                        <p:attrNameLst>
                                          <p:attrName>style.visibility</p:attrName>
                                        </p:attrNameLst>
                                      </p:cBhvr>
                                      <p:to>
                                        <p:strVal val="visible"/>
                                      </p:to>
                                    </p:set>
                                    <p:animEffect transition="in" filter="wipe(left)">
                                      <p:cBhvr>
                                        <p:cTn id="15" dur="500"/>
                                        <p:tgtEl>
                                          <p:spTgt spid="3123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092B2DFD-DF3A-4268-A01A-3D44013AABF0}"/>
              </a:ext>
            </a:extLst>
          </p:cNvPr>
          <p:cNvGrpSpPr>
            <a:grpSpLocks/>
          </p:cNvGrpSpPr>
          <p:nvPr/>
        </p:nvGrpSpPr>
        <p:grpSpPr bwMode="auto">
          <a:xfrm>
            <a:off x="3124953" y="3038082"/>
            <a:ext cx="5562137" cy="434834"/>
            <a:chOff x="1968" y="1454"/>
            <a:chExt cx="3504" cy="274"/>
          </a:xfrm>
        </p:grpSpPr>
        <p:sp>
          <p:nvSpPr>
            <p:cNvPr id="25655" name="Line 12">
              <a:extLst>
                <a:ext uri="{FF2B5EF4-FFF2-40B4-BE49-F238E27FC236}">
                  <a16:creationId xmlns:a16="http://schemas.microsoft.com/office/drawing/2014/main" id="{A75C41EB-3A7E-41AF-9249-4C6CBD89F9C4}"/>
                </a:ext>
              </a:extLst>
            </p:cNvPr>
            <p:cNvSpPr>
              <a:spLocks noChangeShapeType="1"/>
            </p:cNvSpPr>
            <p:nvPr/>
          </p:nvSpPr>
          <p:spPr bwMode="auto">
            <a:xfrm>
              <a:off x="1968" y="1628"/>
              <a:ext cx="222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56" name="Rectangle 13">
              <a:extLst>
                <a:ext uri="{FF2B5EF4-FFF2-40B4-BE49-F238E27FC236}">
                  <a16:creationId xmlns:a16="http://schemas.microsoft.com/office/drawing/2014/main" id="{BCFAFFA1-43A2-42D7-A5E7-50B64FBAB0CF}"/>
                </a:ext>
              </a:extLst>
            </p:cNvPr>
            <p:cNvSpPr>
              <a:spLocks noChangeArrowheads="1"/>
            </p:cNvSpPr>
            <p:nvPr/>
          </p:nvSpPr>
          <p:spPr bwMode="auto">
            <a:xfrm>
              <a:off x="1968" y="1461"/>
              <a:ext cx="881" cy="1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n-lt"/>
              </a:endParaRPr>
            </a:p>
          </p:txBody>
        </p:sp>
        <p:sp>
          <p:nvSpPr>
            <p:cNvPr id="25657" name="Text Box 14">
              <a:extLst>
                <a:ext uri="{FF2B5EF4-FFF2-40B4-BE49-F238E27FC236}">
                  <a16:creationId xmlns:a16="http://schemas.microsoft.com/office/drawing/2014/main" id="{724B4BF1-EC6F-4710-AF7D-53523138FAE9}"/>
                </a:ext>
              </a:extLst>
            </p:cNvPr>
            <p:cNvSpPr txBox="1">
              <a:spLocks noChangeArrowheads="1"/>
            </p:cNvSpPr>
            <p:nvPr/>
          </p:nvSpPr>
          <p:spPr bwMode="auto">
            <a:xfrm>
              <a:off x="2238" y="1454"/>
              <a:ext cx="450"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kumimoji="1" lang="cs-CZ" altLang="cs-CZ" sz="1633">
                  <a:solidFill>
                    <a:schemeClr val="tx2"/>
                  </a:solidFill>
                  <a:latin typeface="+mn-lt"/>
                </a:rPr>
                <a:t>35S</a:t>
              </a:r>
              <a:endParaRPr kumimoji="1" lang="en-US" altLang="cs-CZ" sz="1633">
                <a:solidFill>
                  <a:schemeClr val="tx2"/>
                </a:solidFill>
                <a:latin typeface="+mn-lt"/>
              </a:endParaRPr>
            </a:p>
          </p:txBody>
        </p:sp>
        <p:sp>
          <p:nvSpPr>
            <p:cNvPr id="25658" name="Oval 15">
              <a:extLst>
                <a:ext uri="{FF2B5EF4-FFF2-40B4-BE49-F238E27FC236}">
                  <a16:creationId xmlns:a16="http://schemas.microsoft.com/office/drawing/2014/main" id="{75F4BDCF-70AA-486F-9E83-FF39365C5506}"/>
                </a:ext>
              </a:extLst>
            </p:cNvPr>
            <p:cNvSpPr>
              <a:spLocks noChangeArrowheads="1"/>
            </p:cNvSpPr>
            <p:nvPr/>
          </p:nvSpPr>
          <p:spPr bwMode="auto">
            <a:xfrm>
              <a:off x="3634" y="1513"/>
              <a:ext cx="1838" cy="215"/>
            </a:xfrm>
            <a:prstGeom prst="ellipse">
              <a:avLst/>
            </a:prstGeom>
            <a:solidFill>
              <a:schemeClr val="accent1"/>
            </a:solidFill>
            <a:ln w="9525">
              <a:solidFill>
                <a:schemeClr val="tx1"/>
              </a:solidFill>
              <a:round/>
              <a:headEnd/>
              <a:tailEnd/>
            </a:ln>
          </p:spPr>
          <p:txBody>
            <a:bodyPr wrap="none"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ctr" eaLnBrk="1" hangingPunct="1">
                <a:defRPr/>
              </a:pPr>
              <a:r>
                <a:rPr kumimoji="1" lang="cs-CZ" altLang="cs-CZ" sz="1814">
                  <a:solidFill>
                    <a:schemeClr val="tx2"/>
                  </a:solidFill>
                  <a:latin typeface="+mn-lt"/>
                </a:rPr>
                <a:t>LhG4</a:t>
              </a:r>
              <a:endParaRPr kumimoji="1" lang="en-US" altLang="cs-CZ" sz="1814">
                <a:solidFill>
                  <a:schemeClr val="tx2"/>
                </a:solidFill>
                <a:latin typeface="+mn-lt"/>
              </a:endParaRPr>
            </a:p>
          </p:txBody>
        </p:sp>
        <p:grpSp>
          <p:nvGrpSpPr>
            <p:cNvPr id="83004" name="Group 16">
              <a:extLst>
                <a:ext uri="{FF2B5EF4-FFF2-40B4-BE49-F238E27FC236}">
                  <a16:creationId xmlns:a16="http://schemas.microsoft.com/office/drawing/2014/main" id="{FF4BDA95-19A1-4AA2-A355-818E7CD2C19A}"/>
                </a:ext>
              </a:extLst>
            </p:cNvPr>
            <p:cNvGrpSpPr>
              <a:grpSpLocks/>
            </p:cNvGrpSpPr>
            <p:nvPr/>
          </p:nvGrpSpPr>
          <p:grpSpPr bwMode="auto">
            <a:xfrm rot="5400000">
              <a:off x="2650" y="1430"/>
              <a:ext cx="167" cy="230"/>
              <a:chOff x="624" y="2064"/>
              <a:chExt cx="384" cy="240"/>
            </a:xfrm>
          </p:grpSpPr>
          <p:sp>
            <p:nvSpPr>
              <p:cNvPr id="25660" name="Line 17">
                <a:extLst>
                  <a:ext uri="{FF2B5EF4-FFF2-40B4-BE49-F238E27FC236}">
                    <a16:creationId xmlns:a16="http://schemas.microsoft.com/office/drawing/2014/main" id="{927B5571-8CAA-4A47-9AAD-596807F1DC3E}"/>
                  </a:ext>
                </a:extLst>
              </p:cNvPr>
              <p:cNvSpPr>
                <a:spLocks noChangeShapeType="1"/>
              </p:cNvSpPr>
              <p:nvPr/>
            </p:nvSpPr>
            <p:spPr bwMode="auto">
              <a:xfrm flipV="1">
                <a:off x="623" y="2050"/>
                <a:ext cx="192" cy="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61" name="Line 18">
                <a:extLst>
                  <a:ext uri="{FF2B5EF4-FFF2-40B4-BE49-F238E27FC236}">
                    <a16:creationId xmlns:a16="http://schemas.microsoft.com/office/drawing/2014/main" id="{6D723AF4-8558-4EA1-98AB-F6F9C85078A4}"/>
                  </a:ext>
                </a:extLst>
              </p:cNvPr>
              <p:cNvSpPr>
                <a:spLocks noChangeShapeType="1"/>
              </p:cNvSpPr>
              <p:nvPr/>
            </p:nvSpPr>
            <p:spPr bwMode="auto">
              <a:xfrm>
                <a:off x="815" y="2050"/>
                <a:ext cx="192" cy="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grpSp>
      </p:grpSp>
      <p:grpSp>
        <p:nvGrpSpPr>
          <p:cNvPr id="4" name="Group 19">
            <a:extLst>
              <a:ext uri="{FF2B5EF4-FFF2-40B4-BE49-F238E27FC236}">
                <a16:creationId xmlns:a16="http://schemas.microsoft.com/office/drawing/2014/main" id="{2C9B092C-BE60-4249-B0B5-50EA3B052099}"/>
              </a:ext>
            </a:extLst>
          </p:cNvPr>
          <p:cNvGrpSpPr>
            <a:grpSpLocks/>
          </p:cNvGrpSpPr>
          <p:nvPr/>
        </p:nvGrpSpPr>
        <p:grpSpPr bwMode="auto">
          <a:xfrm>
            <a:off x="3048641" y="5040912"/>
            <a:ext cx="5619730" cy="874282"/>
            <a:chOff x="1920" y="2715"/>
            <a:chExt cx="3541" cy="551"/>
          </a:xfrm>
        </p:grpSpPr>
        <p:sp>
          <p:nvSpPr>
            <p:cNvPr id="25639" name="Rectangle 20">
              <a:extLst>
                <a:ext uri="{FF2B5EF4-FFF2-40B4-BE49-F238E27FC236}">
                  <a16:creationId xmlns:a16="http://schemas.microsoft.com/office/drawing/2014/main" id="{4EA23D44-0CF9-46A1-A41F-A4853B446E9B}"/>
                </a:ext>
              </a:extLst>
            </p:cNvPr>
            <p:cNvSpPr>
              <a:spLocks noChangeArrowheads="1"/>
            </p:cNvSpPr>
            <p:nvPr/>
          </p:nvSpPr>
          <p:spPr bwMode="auto">
            <a:xfrm>
              <a:off x="1922" y="2936"/>
              <a:ext cx="294" cy="73"/>
            </a:xfrm>
            <a:prstGeom prst="rect">
              <a:avLst/>
            </a:prstGeom>
            <a:solidFill>
              <a:srgbClr val="FF0000"/>
            </a:solidFill>
            <a:ln w="9525">
              <a:solidFill>
                <a:schemeClr val="tx1"/>
              </a:solidFill>
              <a:miter lim="800000"/>
              <a:headEnd/>
              <a:tailEnd/>
            </a:ln>
          </p:spPr>
          <p:txBody>
            <a:bodyPr wrap="none"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n-lt"/>
              </a:endParaRPr>
            </a:p>
          </p:txBody>
        </p:sp>
        <p:sp>
          <p:nvSpPr>
            <p:cNvPr id="25640" name="Rectangle 21">
              <a:extLst>
                <a:ext uri="{FF2B5EF4-FFF2-40B4-BE49-F238E27FC236}">
                  <a16:creationId xmlns:a16="http://schemas.microsoft.com/office/drawing/2014/main" id="{335259DC-212D-4F00-89A2-C2C80F84BA3B}"/>
                </a:ext>
              </a:extLst>
            </p:cNvPr>
            <p:cNvSpPr>
              <a:spLocks noChangeArrowheads="1"/>
            </p:cNvSpPr>
            <p:nvPr/>
          </p:nvSpPr>
          <p:spPr bwMode="auto">
            <a:xfrm>
              <a:off x="2253" y="2936"/>
              <a:ext cx="294" cy="73"/>
            </a:xfrm>
            <a:prstGeom prst="rect">
              <a:avLst/>
            </a:prstGeom>
            <a:solidFill>
              <a:srgbClr val="FF0000"/>
            </a:solidFill>
            <a:ln w="9525">
              <a:solidFill>
                <a:schemeClr val="tx1"/>
              </a:solidFill>
              <a:miter lim="800000"/>
              <a:headEnd/>
              <a:tailEnd/>
            </a:ln>
          </p:spPr>
          <p:txBody>
            <a:bodyPr wrap="none"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n-lt"/>
              </a:endParaRPr>
            </a:p>
          </p:txBody>
        </p:sp>
        <p:sp>
          <p:nvSpPr>
            <p:cNvPr id="25641" name="Freeform 22">
              <a:extLst>
                <a:ext uri="{FF2B5EF4-FFF2-40B4-BE49-F238E27FC236}">
                  <a16:creationId xmlns:a16="http://schemas.microsoft.com/office/drawing/2014/main" id="{ED87579C-05A2-4DF5-90ED-1CB81EB2996E}"/>
                </a:ext>
              </a:extLst>
            </p:cNvPr>
            <p:cNvSpPr>
              <a:spLocks/>
            </p:cNvSpPr>
            <p:nvPr/>
          </p:nvSpPr>
          <p:spPr bwMode="auto">
            <a:xfrm>
              <a:off x="1920" y="3007"/>
              <a:ext cx="3275" cy="3"/>
            </a:xfrm>
            <a:custGeom>
              <a:avLst/>
              <a:gdLst>
                <a:gd name="T0" fmla="*/ 0 w 4275"/>
                <a:gd name="T1" fmla="*/ 0 h 4"/>
                <a:gd name="T2" fmla="*/ 1922 w 4275"/>
                <a:gd name="T3" fmla="*/ 2 h 4"/>
                <a:gd name="T4" fmla="*/ 0 60000 65536"/>
                <a:gd name="T5" fmla="*/ 0 60000 65536"/>
                <a:gd name="T6" fmla="*/ 0 w 4275"/>
                <a:gd name="T7" fmla="*/ 0 h 4"/>
                <a:gd name="T8" fmla="*/ 4275 w 4275"/>
                <a:gd name="T9" fmla="*/ 4 h 4"/>
              </a:gdLst>
              <a:ahLst/>
              <a:cxnLst>
                <a:cxn ang="T4">
                  <a:pos x="T0" y="T1"/>
                </a:cxn>
                <a:cxn ang="T5">
                  <a:pos x="T2" y="T3"/>
                </a:cxn>
              </a:cxnLst>
              <a:rect l="T6" t="T7" r="T8" b="T9"/>
              <a:pathLst>
                <a:path w="4275" h="4">
                  <a:moveTo>
                    <a:pt x="0" y="0"/>
                  </a:moveTo>
                  <a:lnTo>
                    <a:pt x="4275" y="4"/>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pPr eaLnBrk="1" hangingPunct="1">
                <a:defRPr/>
              </a:pPr>
              <a:endParaRPr lang="cs-CZ">
                <a:solidFill>
                  <a:schemeClr val="tx2"/>
                </a:solidFill>
                <a:latin typeface="+mn-lt"/>
              </a:endParaRPr>
            </a:p>
          </p:txBody>
        </p:sp>
        <p:sp>
          <p:nvSpPr>
            <p:cNvPr id="25642" name="Text Box 23">
              <a:extLst>
                <a:ext uri="{FF2B5EF4-FFF2-40B4-BE49-F238E27FC236}">
                  <a16:creationId xmlns:a16="http://schemas.microsoft.com/office/drawing/2014/main" id="{9846164E-7A31-4CC8-9341-35CE5D675B76}"/>
                </a:ext>
              </a:extLst>
            </p:cNvPr>
            <p:cNvSpPr txBox="1">
              <a:spLocks noChangeArrowheads="1"/>
            </p:cNvSpPr>
            <p:nvPr/>
          </p:nvSpPr>
          <p:spPr bwMode="auto">
            <a:xfrm>
              <a:off x="2016" y="3014"/>
              <a:ext cx="43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kumimoji="1" lang="de-DE" altLang="cs-CZ" sz="1995">
                  <a:solidFill>
                    <a:schemeClr val="tx2"/>
                  </a:solidFill>
                  <a:latin typeface="+mn-lt"/>
                </a:rPr>
                <a:t>pOP</a:t>
              </a:r>
              <a:endParaRPr kumimoji="1" lang="en-US" altLang="cs-CZ" sz="1995">
                <a:solidFill>
                  <a:schemeClr val="tx2"/>
                </a:solidFill>
                <a:latin typeface="+mn-lt"/>
              </a:endParaRPr>
            </a:p>
          </p:txBody>
        </p:sp>
        <p:grpSp>
          <p:nvGrpSpPr>
            <p:cNvPr id="82988" name="Group 24">
              <a:extLst>
                <a:ext uri="{FF2B5EF4-FFF2-40B4-BE49-F238E27FC236}">
                  <a16:creationId xmlns:a16="http://schemas.microsoft.com/office/drawing/2014/main" id="{703A8E98-1649-4BE3-97DE-EBF7946FE922}"/>
                </a:ext>
              </a:extLst>
            </p:cNvPr>
            <p:cNvGrpSpPr>
              <a:grpSpLocks/>
            </p:cNvGrpSpPr>
            <p:nvPr/>
          </p:nvGrpSpPr>
          <p:grpSpPr bwMode="auto">
            <a:xfrm>
              <a:off x="1922" y="2715"/>
              <a:ext cx="294" cy="221"/>
              <a:chOff x="624" y="2064"/>
              <a:chExt cx="384" cy="240"/>
            </a:xfrm>
          </p:grpSpPr>
          <p:sp>
            <p:nvSpPr>
              <p:cNvPr id="25653" name="Line 25">
                <a:extLst>
                  <a:ext uri="{FF2B5EF4-FFF2-40B4-BE49-F238E27FC236}">
                    <a16:creationId xmlns:a16="http://schemas.microsoft.com/office/drawing/2014/main" id="{248DB8C7-874F-4F73-8B63-966FC170A70D}"/>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54" name="Line 26">
                <a:extLst>
                  <a:ext uri="{FF2B5EF4-FFF2-40B4-BE49-F238E27FC236}">
                    <a16:creationId xmlns:a16="http://schemas.microsoft.com/office/drawing/2014/main" id="{1FEFA553-866E-4529-A2B5-C065628EABAC}"/>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grpSp>
        <p:grpSp>
          <p:nvGrpSpPr>
            <p:cNvPr id="82989" name="Group 27">
              <a:extLst>
                <a:ext uri="{FF2B5EF4-FFF2-40B4-BE49-F238E27FC236}">
                  <a16:creationId xmlns:a16="http://schemas.microsoft.com/office/drawing/2014/main" id="{A964B2DC-71ED-4A46-B3C3-7F4317166E25}"/>
                </a:ext>
              </a:extLst>
            </p:cNvPr>
            <p:cNvGrpSpPr>
              <a:grpSpLocks/>
            </p:cNvGrpSpPr>
            <p:nvPr/>
          </p:nvGrpSpPr>
          <p:grpSpPr bwMode="auto">
            <a:xfrm>
              <a:off x="2253" y="2715"/>
              <a:ext cx="294" cy="221"/>
              <a:chOff x="624" y="2064"/>
              <a:chExt cx="384" cy="240"/>
            </a:xfrm>
          </p:grpSpPr>
          <p:sp>
            <p:nvSpPr>
              <p:cNvPr id="25651" name="Line 28">
                <a:extLst>
                  <a:ext uri="{FF2B5EF4-FFF2-40B4-BE49-F238E27FC236}">
                    <a16:creationId xmlns:a16="http://schemas.microsoft.com/office/drawing/2014/main" id="{7F4C54B9-69E0-46A9-9266-63BA2211FF6F}"/>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52" name="Line 29">
                <a:extLst>
                  <a:ext uri="{FF2B5EF4-FFF2-40B4-BE49-F238E27FC236}">
                    <a16:creationId xmlns:a16="http://schemas.microsoft.com/office/drawing/2014/main" id="{14CEEC6D-1801-4E3C-B8AE-D55F476A92A7}"/>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grpSp>
        <p:sp>
          <p:nvSpPr>
            <p:cNvPr id="25645" name="Rectangle 30">
              <a:extLst>
                <a:ext uri="{FF2B5EF4-FFF2-40B4-BE49-F238E27FC236}">
                  <a16:creationId xmlns:a16="http://schemas.microsoft.com/office/drawing/2014/main" id="{2F35813A-C3DC-4D5A-84D7-96B36B108F4F}"/>
                </a:ext>
              </a:extLst>
            </p:cNvPr>
            <p:cNvSpPr>
              <a:spLocks noChangeArrowheads="1"/>
            </p:cNvSpPr>
            <p:nvPr/>
          </p:nvSpPr>
          <p:spPr bwMode="auto">
            <a:xfrm>
              <a:off x="2658" y="2870"/>
              <a:ext cx="739"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2358">
                <a:solidFill>
                  <a:schemeClr val="tx2"/>
                </a:solidFill>
                <a:latin typeface="+mn-lt"/>
              </a:endParaRPr>
            </a:p>
          </p:txBody>
        </p:sp>
        <p:sp>
          <p:nvSpPr>
            <p:cNvPr id="25646" name="Text Box 31">
              <a:extLst>
                <a:ext uri="{FF2B5EF4-FFF2-40B4-BE49-F238E27FC236}">
                  <a16:creationId xmlns:a16="http://schemas.microsoft.com/office/drawing/2014/main" id="{34D38EA6-8270-4CA7-92D5-48F2786FDCF7}"/>
                </a:ext>
              </a:extLst>
            </p:cNvPr>
            <p:cNvSpPr txBox="1">
              <a:spLocks noChangeArrowheads="1"/>
            </p:cNvSpPr>
            <p:nvPr/>
          </p:nvSpPr>
          <p:spPr bwMode="auto">
            <a:xfrm>
              <a:off x="2805" y="2822"/>
              <a:ext cx="50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kumimoji="1" lang="cs-CZ" altLang="cs-CZ" sz="1633">
                  <a:solidFill>
                    <a:schemeClr val="tx2"/>
                  </a:solidFill>
                  <a:latin typeface="+mn-lt"/>
                </a:rPr>
                <a:t>TATA</a:t>
              </a:r>
              <a:endParaRPr kumimoji="1" lang="en-US" altLang="cs-CZ" sz="1633">
                <a:solidFill>
                  <a:schemeClr val="tx2"/>
                </a:solidFill>
                <a:latin typeface="+mn-lt"/>
              </a:endParaRPr>
            </a:p>
          </p:txBody>
        </p:sp>
        <p:grpSp>
          <p:nvGrpSpPr>
            <p:cNvPr id="82992" name="Group 32">
              <a:extLst>
                <a:ext uri="{FF2B5EF4-FFF2-40B4-BE49-F238E27FC236}">
                  <a16:creationId xmlns:a16="http://schemas.microsoft.com/office/drawing/2014/main" id="{B50AF2DE-7110-4A36-8E49-77E5B4B23864}"/>
                </a:ext>
              </a:extLst>
            </p:cNvPr>
            <p:cNvGrpSpPr>
              <a:grpSpLocks/>
            </p:cNvGrpSpPr>
            <p:nvPr/>
          </p:nvGrpSpPr>
          <p:grpSpPr bwMode="auto">
            <a:xfrm rot="5400000">
              <a:off x="3213" y="2830"/>
              <a:ext cx="139" cy="220"/>
              <a:chOff x="624" y="2064"/>
              <a:chExt cx="384" cy="240"/>
            </a:xfrm>
          </p:grpSpPr>
          <p:sp>
            <p:nvSpPr>
              <p:cNvPr id="25649" name="Line 33">
                <a:extLst>
                  <a:ext uri="{FF2B5EF4-FFF2-40B4-BE49-F238E27FC236}">
                    <a16:creationId xmlns:a16="http://schemas.microsoft.com/office/drawing/2014/main" id="{332679C9-0E51-4591-A3BA-3C3FB0E82CD2}"/>
                  </a:ext>
                </a:extLst>
              </p:cNvPr>
              <p:cNvSpPr>
                <a:spLocks noChangeShapeType="1"/>
              </p:cNvSpPr>
              <p:nvPr/>
            </p:nvSpPr>
            <p:spPr bwMode="auto">
              <a:xfrm flipV="1">
                <a:off x="623" y="2037"/>
                <a:ext cx="193" cy="2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50" name="Line 34">
                <a:extLst>
                  <a:ext uri="{FF2B5EF4-FFF2-40B4-BE49-F238E27FC236}">
                    <a16:creationId xmlns:a16="http://schemas.microsoft.com/office/drawing/2014/main" id="{F4DDF9FE-0B31-462F-BFD0-BE0EBDAA23F1}"/>
                  </a:ext>
                </a:extLst>
              </p:cNvPr>
              <p:cNvSpPr>
                <a:spLocks noChangeShapeType="1"/>
              </p:cNvSpPr>
              <p:nvPr/>
            </p:nvSpPr>
            <p:spPr bwMode="auto">
              <a:xfrm>
                <a:off x="816" y="2037"/>
                <a:ext cx="191" cy="2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grpSp>
        <p:sp>
          <p:nvSpPr>
            <p:cNvPr id="25648" name="Oval 35">
              <a:extLst>
                <a:ext uri="{FF2B5EF4-FFF2-40B4-BE49-F238E27FC236}">
                  <a16:creationId xmlns:a16="http://schemas.microsoft.com/office/drawing/2014/main" id="{5266015A-F0FF-48FA-96E1-4B1AF4C29779}"/>
                </a:ext>
              </a:extLst>
            </p:cNvPr>
            <p:cNvSpPr>
              <a:spLocks noChangeArrowheads="1"/>
            </p:cNvSpPr>
            <p:nvPr/>
          </p:nvSpPr>
          <p:spPr bwMode="auto">
            <a:xfrm>
              <a:off x="3504" y="2899"/>
              <a:ext cx="1957" cy="221"/>
            </a:xfrm>
            <a:prstGeom prst="ellipse">
              <a:avLst/>
            </a:prstGeom>
            <a:solidFill>
              <a:srgbClr val="008000"/>
            </a:solidFill>
            <a:ln w="9525">
              <a:solidFill>
                <a:schemeClr val="tx1"/>
              </a:solidFill>
              <a:round/>
              <a:headEnd/>
              <a:tailEnd/>
            </a:ln>
          </p:spPr>
          <p:txBody>
            <a:bodyPr wrap="none"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ctr" eaLnBrk="1" hangingPunct="1">
                <a:defRPr/>
              </a:pPr>
              <a:r>
                <a:rPr kumimoji="1" lang="cs-CZ" altLang="cs-CZ" sz="1995">
                  <a:solidFill>
                    <a:schemeClr val="tx2"/>
                  </a:solidFill>
                  <a:latin typeface="+mn-lt"/>
                </a:rPr>
                <a:t>CKI</a:t>
              </a:r>
              <a:r>
                <a:rPr kumimoji="1" lang="de-DE" altLang="cs-CZ" sz="1995">
                  <a:solidFill>
                    <a:schemeClr val="tx2"/>
                  </a:solidFill>
                  <a:latin typeface="+mn-lt"/>
                </a:rPr>
                <a:t>1</a:t>
              </a:r>
              <a:endParaRPr kumimoji="1" lang="en-US" altLang="cs-CZ" sz="1995">
                <a:solidFill>
                  <a:schemeClr val="tx2"/>
                </a:solidFill>
                <a:latin typeface="+mn-lt"/>
              </a:endParaRPr>
            </a:p>
          </p:txBody>
        </p:sp>
      </p:grpSp>
      <p:pic>
        <p:nvPicPr>
          <p:cNvPr id="316452" name="Picture 36">
            <a:extLst>
              <a:ext uri="{FF2B5EF4-FFF2-40B4-BE49-F238E27FC236}">
                <a16:creationId xmlns:a16="http://schemas.microsoft.com/office/drawing/2014/main" id="{00B5D166-8320-4A2E-AD61-80CDC4284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48" y="2102180"/>
            <a:ext cx="714165" cy="146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53" name="Text Box 37">
            <a:extLst>
              <a:ext uri="{FF2B5EF4-FFF2-40B4-BE49-F238E27FC236}">
                <a16:creationId xmlns:a16="http://schemas.microsoft.com/office/drawing/2014/main" id="{8C6229D4-D256-4D88-833E-7C227D9A19A7}"/>
              </a:ext>
            </a:extLst>
          </p:cNvPr>
          <p:cNvSpPr txBox="1">
            <a:spLocks noChangeArrowheads="1"/>
          </p:cNvSpPr>
          <p:nvPr/>
        </p:nvSpPr>
        <p:spPr bwMode="auto">
          <a:xfrm>
            <a:off x="572101" y="3625540"/>
            <a:ext cx="976523"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kumimoji="1" lang="de-DE" altLang="cs-CZ" sz="1633">
                <a:solidFill>
                  <a:schemeClr val="tx2"/>
                </a:solidFill>
                <a:latin typeface="+mn-lt"/>
              </a:rPr>
              <a:t>activato</a:t>
            </a:r>
            <a:r>
              <a:rPr kumimoji="1" lang="cs-CZ" altLang="cs-CZ" sz="1633">
                <a:solidFill>
                  <a:schemeClr val="tx2"/>
                </a:solidFill>
                <a:latin typeface="+mn-lt"/>
              </a:rPr>
              <a:t>r</a:t>
            </a:r>
            <a:endParaRPr kumimoji="1" lang="en-US" altLang="cs-CZ" sz="1633">
              <a:solidFill>
                <a:schemeClr val="tx2"/>
              </a:solidFill>
              <a:latin typeface="+mn-lt"/>
            </a:endParaRPr>
          </a:p>
        </p:txBody>
      </p:sp>
      <p:pic>
        <p:nvPicPr>
          <p:cNvPr id="316454" name="Picture 38">
            <a:extLst>
              <a:ext uri="{FF2B5EF4-FFF2-40B4-BE49-F238E27FC236}">
                <a16:creationId xmlns:a16="http://schemas.microsoft.com/office/drawing/2014/main" id="{10249D63-CF0D-4B82-B043-DA93F9D7AF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48" y="4159724"/>
            <a:ext cx="714165" cy="14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55" name="Text Box 39">
            <a:extLst>
              <a:ext uri="{FF2B5EF4-FFF2-40B4-BE49-F238E27FC236}">
                <a16:creationId xmlns:a16="http://schemas.microsoft.com/office/drawing/2014/main" id="{01EEC9A8-D1BA-4DE0-811F-0438BA13DB5F}"/>
              </a:ext>
            </a:extLst>
          </p:cNvPr>
          <p:cNvSpPr txBox="1">
            <a:spLocks noChangeArrowheads="1"/>
          </p:cNvSpPr>
          <p:nvPr/>
        </p:nvSpPr>
        <p:spPr bwMode="auto">
          <a:xfrm>
            <a:off x="572101" y="5683084"/>
            <a:ext cx="922021"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kumimoji="1" lang="de-DE" altLang="cs-CZ" sz="1633">
                <a:solidFill>
                  <a:schemeClr val="tx2"/>
                </a:solidFill>
                <a:latin typeface="+mn-lt"/>
              </a:rPr>
              <a:t>reporter</a:t>
            </a:r>
            <a:endParaRPr kumimoji="1" lang="en-US" altLang="cs-CZ" sz="1633">
              <a:solidFill>
                <a:schemeClr val="tx2"/>
              </a:solidFill>
              <a:latin typeface="+mn-lt"/>
            </a:endParaRPr>
          </a:p>
        </p:txBody>
      </p:sp>
      <p:pic>
        <p:nvPicPr>
          <p:cNvPr id="316456" name="Picture 40">
            <a:extLst>
              <a:ext uri="{FF2B5EF4-FFF2-40B4-BE49-F238E27FC236}">
                <a16:creationId xmlns:a16="http://schemas.microsoft.com/office/drawing/2014/main" id="{20DD9962-17F0-4BB9-9796-2BB93550A5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2915" y="3016484"/>
            <a:ext cx="714165" cy="146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57" name="Text Box 41">
            <a:extLst>
              <a:ext uri="{FF2B5EF4-FFF2-40B4-BE49-F238E27FC236}">
                <a16:creationId xmlns:a16="http://schemas.microsoft.com/office/drawing/2014/main" id="{38CFC029-6B04-4E0B-B5D9-80DFC7B8A557}"/>
              </a:ext>
            </a:extLst>
          </p:cNvPr>
          <p:cNvSpPr txBox="1">
            <a:spLocks noChangeArrowheads="1"/>
          </p:cNvSpPr>
          <p:nvPr/>
        </p:nvSpPr>
        <p:spPr bwMode="auto">
          <a:xfrm>
            <a:off x="1372657" y="4539844"/>
            <a:ext cx="1933516"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kumimoji="1" lang="de-DE" altLang="cs-CZ" sz="1633">
                <a:solidFill>
                  <a:schemeClr val="tx2"/>
                </a:solidFill>
                <a:latin typeface="+mn-lt"/>
              </a:rPr>
              <a:t>activator x reporter</a:t>
            </a:r>
            <a:endParaRPr kumimoji="1" lang="en-US" altLang="cs-CZ" sz="1633">
              <a:solidFill>
                <a:schemeClr val="tx2"/>
              </a:solidFill>
              <a:latin typeface="+mn-lt"/>
            </a:endParaRPr>
          </a:p>
        </p:txBody>
      </p:sp>
      <p:grpSp>
        <p:nvGrpSpPr>
          <p:cNvPr id="8" name="Group 42">
            <a:extLst>
              <a:ext uri="{FF2B5EF4-FFF2-40B4-BE49-F238E27FC236}">
                <a16:creationId xmlns:a16="http://schemas.microsoft.com/office/drawing/2014/main" id="{9E6ACD82-0455-45AF-9FFF-ECC5E6299D59}"/>
              </a:ext>
            </a:extLst>
          </p:cNvPr>
          <p:cNvGrpSpPr>
            <a:grpSpLocks/>
          </p:cNvGrpSpPr>
          <p:nvPr/>
        </p:nvGrpSpPr>
        <p:grpSpPr bwMode="auto">
          <a:xfrm rot="14230288">
            <a:off x="5487025" y="1774614"/>
            <a:ext cx="466511" cy="349883"/>
            <a:chOff x="1152" y="576"/>
            <a:chExt cx="768" cy="720"/>
          </a:xfrm>
        </p:grpSpPr>
        <p:sp>
          <p:nvSpPr>
            <p:cNvPr id="25635" name="Line 43">
              <a:extLst>
                <a:ext uri="{FF2B5EF4-FFF2-40B4-BE49-F238E27FC236}">
                  <a16:creationId xmlns:a16="http://schemas.microsoft.com/office/drawing/2014/main" id="{779E3100-4AA9-4D49-A5FF-9E763C11217A}"/>
                </a:ext>
              </a:extLst>
            </p:cNvPr>
            <p:cNvSpPr>
              <a:spLocks noChangeShapeType="1"/>
            </p:cNvSpPr>
            <p:nvPr/>
          </p:nvSpPr>
          <p:spPr bwMode="auto">
            <a:xfrm>
              <a:off x="1160" y="572"/>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36" name="Line 44">
              <a:extLst>
                <a:ext uri="{FF2B5EF4-FFF2-40B4-BE49-F238E27FC236}">
                  <a16:creationId xmlns:a16="http://schemas.microsoft.com/office/drawing/2014/main" id="{2DE11385-C868-43DD-988D-F9259522F144}"/>
                </a:ext>
              </a:extLst>
            </p:cNvPr>
            <p:cNvSpPr>
              <a:spLocks noChangeShapeType="1"/>
            </p:cNvSpPr>
            <p:nvPr/>
          </p:nvSpPr>
          <p:spPr bwMode="auto">
            <a:xfrm>
              <a:off x="1153" y="1295"/>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37" name="Line 45">
              <a:extLst>
                <a:ext uri="{FF2B5EF4-FFF2-40B4-BE49-F238E27FC236}">
                  <a16:creationId xmlns:a16="http://schemas.microsoft.com/office/drawing/2014/main" id="{CDD2B6CA-B0A3-481D-8718-96BB85965EEF}"/>
                </a:ext>
              </a:extLst>
            </p:cNvPr>
            <p:cNvSpPr>
              <a:spLocks noChangeShapeType="1"/>
            </p:cNvSpPr>
            <p:nvPr/>
          </p:nvSpPr>
          <p:spPr bwMode="auto">
            <a:xfrm>
              <a:off x="1930" y="573"/>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38" name="Freeform 46">
              <a:extLst>
                <a:ext uri="{FF2B5EF4-FFF2-40B4-BE49-F238E27FC236}">
                  <a16:creationId xmlns:a16="http://schemas.microsoft.com/office/drawing/2014/main" id="{17D0F500-1015-4856-93CB-4E560AA589D7}"/>
                </a:ext>
              </a:extLst>
            </p:cNvPr>
            <p:cNvSpPr>
              <a:spLocks/>
            </p:cNvSpPr>
            <p:nvPr/>
          </p:nvSpPr>
          <p:spPr bwMode="auto">
            <a:xfrm>
              <a:off x="1152" y="576"/>
              <a:ext cx="768" cy="720"/>
            </a:xfrm>
            <a:custGeom>
              <a:avLst/>
              <a:gdLst>
                <a:gd name="T0" fmla="*/ 0 w 768"/>
                <a:gd name="T1" fmla="*/ 0 h 744"/>
                <a:gd name="T2" fmla="*/ 384 w 768"/>
                <a:gd name="T3" fmla="*/ 675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pPr eaLnBrk="1" hangingPunct="1">
                <a:defRPr/>
              </a:pPr>
              <a:endParaRPr lang="cs-CZ">
                <a:solidFill>
                  <a:schemeClr val="tx2"/>
                </a:solidFill>
                <a:latin typeface="+mn-lt"/>
              </a:endParaRPr>
            </a:p>
          </p:txBody>
        </p:sp>
      </p:grpSp>
      <p:grpSp>
        <p:nvGrpSpPr>
          <p:cNvPr id="9" name="Group 47">
            <a:extLst>
              <a:ext uri="{FF2B5EF4-FFF2-40B4-BE49-F238E27FC236}">
                <a16:creationId xmlns:a16="http://schemas.microsoft.com/office/drawing/2014/main" id="{2440D80E-F146-44F6-9B3D-C7FC829B3537}"/>
              </a:ext>
            </a:extLst>
          </p:cNvPr>
          <p:cNvGrpSpPr>
            <a:grpSpLocks/>
          </p:cNvGrpSpPr>
          <p:nvPr/>
        </p:nvGrpSpPr>
        <p:grpSpPr bwMode="auto">
          <a:xfrm rot="18933175">
            <a:off x="7175248" y="1631349"/>
            <a:ext cx="466511" cy="351323"/>
            <a:chOff x="1152" y="576"/>
            <a:chExt cx="768" cy="720"/>
          </a:xfrm>
        </p:grpSpPr>
        <p:sp>
          <p:nvSpPr>
            <p:cNvPr id="25631" name="Line 48">
              <a:extLst>
                <a:ext uri="{FF2B5EF4-FFF2-40B4-BE49-F238E27FC236}">
                  <a16:creationId xmlns:a16="http://schemas.microsoft.com/office/drawing/2014/main" id="{56C63B46-BED6-45F1-BD60-0DF5A59869FB}"/>
                </a:ext>
              </a:extLst>
            </p:cNvPr>
            <p:cNvSpPr>
              <a:spLocks noChangeShapeType="1"/>
            </p:cNvSpPr>
            <p:nvPr/>
          </p:nvSpPr>
          <p:spPr bwMode="auto">
            <a:xfrm>
              <a:off x="1150" y="560"/>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32" name="Line 49">
              <a:extLst>
                <a:ext uri="{FF2B5EF4-FFF2-40B4-BE49-F238E27FC236}">
                  <a16:creationId xmlns:a16="http://schemas.microsoft.com/office/drawing/2014/main" id="{BE607CBB-E27F-4027-A210-608D2D23C7AC}"/>
                </a:ext>
              </a:extLst>
            </p:cNvPr>
            <p:cNvSpPr>
              <a:spLocks noChangeShapeType="1"/>
            </p:cNvSpPr>
            <p:nvPr/>
          </p:nvSpPr>
          <p:spPr bwMode="auto">
            <a:xfrm>
              <a:off x="1151" y="1295"/>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33" name="Line 50">
              <a:extLst>
                <a:ext uri="{FF2B5EF4-FFF2-40B4-BE49-F238E27FC236}">
                  <a16:creationId xmlns:a16="http://schemas.microsoft.com/office/drawing/2014/main" id="{4EC13917-518E-4EBA-BE4F-152B890D2AF2}"/>
                </a:ext>
              </a:extLst>
            </p:cNvPr>
            <p:cNvSpPr>
              <a:spLocks noChangeShapeType="1"/>
            </p:cNvSpPr>
            <p:nvPr/>
          </p:nvSpPr>
          <p:spPr bwMode="auto">
            <a:xfrm>
              <a:off x="1920" y="569"/>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34" name="Freeform 51">
              <a:extLst>
                <a:ext uri="{FF2B5EF4-FFF2-40B4-BE49-F238E27FC236}">
                  <a16:creationId xmlns:a16="http://schemas.microsoft.com/office/drawing/2014/main" id="{CDD477CB-03F1-4F56-A94E-7E30A45B6E1F}"/>
                </a:ext>
              </a:extLst>
            </p:cNvPr>
            <p:cNvSpPr>
              <a:spLocks/>
            </p:cNvSpPr>
            <p:nvPr/>
          </p:nvSpPr>
          <p:spPr bwMode="auto">
            <a:xfrm>
              <a:off x="1152" y="576"/>
              <a:ext cx="768" cy="720"/>
            </a:xfrm>
            <a:custGeom>
              <a:avLst/>
              <a:gdLst>
                <a:gd name="T0" fmla="*/ 0 w 768"/>
                <a:gd name="T1" fmla="*/ 0 h 744"/>
                <a:gd name="T2" fmla="*/ 384 w 768"/>
                <a:gd name="T3" fmla="*/ 675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pPr eaLnBrk="1" hangingPunct="1">
                <a:defRPr/>
              </a:pPr>
              <a:endParaRPr lang="cs-CZ">
                <a:solidFill>
                  <a:schemeClr val="tx2"/>
                </a:solidFill>
                <a:latin typeface="+mn-lt"/>
              </a:endParaRPr>
            </a:p>
          </p:txBody>
        </p:sp>
      </p:grpSp>
      <p:grpSp>
        <p:nvGrpSpPr>
          <p:cNvPr id="10" name="Group 52">
            <a:extLst>
              <a:ext uri="{FF2B5EF4-FFF2-40B4-BE49-F238E27FC236}">
                <a16:creationId xmlns:a16="http://schemas.microsoft.com/office/drawing/2014/main" id="{985A4F34-3B83-477F-9B9D-4DF1397B3984}"/>
              </a:ext>
            </a:extLst>
          </p:cNvPr>
          <p:cNvGrpSpPr>
            <a:grpSpLocks/>
          </p:cNvGrpSpPr>
          <p:nvPr/>
        </p:nvGrpSpPr>
        <p:grpSpPr bwMode="auto">
          <a:xfrm rot="1459757">
            <a:off x="8178822" y="2668041"/>
            <a:ext cx="466511" cy="351323"/>
            <a:chOff x="1152" y="576"/>
            <a:chExt cx="768" cy="720"/>
          </a:xfrm>
        </p:grpSpPr>
        <p:sp>
          <p:nvSpPr>
            <p:cNvPr id="25627" name="Line 53">
              <a:extLst>
                <a:ext uri="{FF2B5EF4-FFF2-40B4-BE49-F238E27FC236}">
                  <a16:creationId xmlns:a16="http://schemas.microsoft.com/office/drawing/2014/main" id="{40910888-F17F-4C69-9A0F-EAB841103E44}"/>
                </a:ext>
              </a:extLst>
            </p:cNvPr>
            <p:cNvSpPr>
              <a:spLocks noChangeShapeType="1"/>
            </p:cNvSpPr>
            <p:nvPr/>
          </p:nvSpPr>
          <p:spPr bwMode="auto">
            <a:xfrm>
              <a:off x="1151"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28" name="Line 54">
              <a:extLst>
                <a:ext uri="{FF2B5EF4-FFF2-40B4-BE49-F238E27FC236}">
                  <a16:creationId xmlns:a16="http://schemas.microsoft.com/office/drawing/2014/main" id="{A5062BB2-3CA0-4335-8233-D732BF5F51C1}"/>
                </a:ext>
              </a:extLst>
            </p:cNvPr>
            <p:cNvSpPr>
              <a:spLocks noChangeShapeType="1"/>
            </p:cNvSpPr>
            <p:nvPr/>
          </p:nvSpPr>
          <p:spPr bwMode="auto">
            <a:xfrm>
              <a:off x="1144" y="1294"/>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29" name="Line 55">
              <a:extLst>
                <a:ext uri="{FF2B5EF4-FFF2-40B4-BE49-F238E27FC236}">
                  <a16:creationId xmlns:a16="http://schemas.microsoft.com/office/drawing/2014/main" id="{80FFD9A8-9AAC-4529-89DC-930E1A24E925}"/>
                </a:ext>
              </a:extLst>
            </p:cNvPr>
            <p:cNvSpPr>
              <a:spLocks noChangeShapeType="1"/>
            </p:cNvSpPr>
            <p:nvPr/>
          </p:nvSpPr>
          <p:spPr bwMode="auto">
            <a:xfrm>
              <a:off x="1912" y="572"/>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30" name="Freeform 56">
              <a:extLst>
                <a:ext uri="{FF2B5EF4-FFF2-40B4-BE49-F238E27FC236}">
                  <a16:creationId xmlns:a16="http://schemas.microsoft.com/office/drawing/2014/main" id="{867E8D43-D00E-44E0-9C62-6AA8525F80F4}"/>
                </a:ext>
              </a:extLst>
            </p:cNvPr>
            <p:cNvSpPr>
              <a:spLocks/>
            </p:cNvSpPr>
            <p:nvPr/>
          </p:nvSpPr>
          <p:spPr bwMode="auto">
            <a:xfrm>
              <a:off x="1152" y="576"/>
              <a:ext cx="768" cy="720"/>
            </a:xfrm>
            <a:custGeom>
              <a:avLst/>
              <a:gdLst>
                <a:gd name="T0" fmla="*/ 0 w 768"/>
                <a:gd name="T1" fmla="*/ 0 h 744"/>
                <a:gd name="T2" fmla="*/ 384 w 768"/>
                <a:gd name="T3" fmla="*/ 675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pPr eaLnBrk="1" hangingPunct="1">
                <a:defRPr/>
              </a:pPr>
              <a:endParaRPr lang="cs-CZ">
                <a:solidFill>
                  <a:schemeClr val="tx2"/>
                </a:solidFill>
                <a:latin typeface="+mn-lt"/>
              </a:endParaRPr>
            </a:p>
          </p:txBody>
        </p:sp>
      </p:grpSp>
      <p:grpSp>
        <p:nvGrpSpPr>
          <p:cNvPr id="11" name="Group 58">
            <a:extLst>
              <a:ext uri="{FF2B5EF4-FFF2-40B4-BE49-F238E27FC236}">
                <a16:creationId xmlns:a16="http://schemas.microsoft.com/office/drawing/2014/main" id="{4759922D-5767-41F0-8303-D9924DB17444}"/>
              </a:ext>
            </a:extLst>
          </p:cNvPr>
          <p:cNvGrpSpPr>
            <a:grpSpLocks/>
          </p:cNvGrpSpPr>
          <p:nvPr/>
        </p:nvGrpSpPr>
        <p:grpSpPr bwMode="auto">
          <a:xfrm rot="10800000">
            <a:off x="3051521" y="4981878"/>
            <a:ext cx="466511" cy="349884"/>
            <a:chOff x="1152" y="576"/>
            <a:chExt cx="768" cy="720"/>
          </a:xfrm>
        </p:grpSpPr>
        <p:sp>
          <p:nvSpPr>
            <p:cNvPr id="25623" name="Line 59">
              <a:extLst>
                <a:ext uri="{FF2B5EF4-FFF2-40B4-BE49-F238E27FC236}">
                  <a16:creationId xmlns:a16="http://schemas.microsoft.com/office/drawing/2014/main" id="{34BCDDCE-4468-437F-9B89-D2A32247BC11}"/>
                </a:ext>
              </a:extLst>
            </p:cNvPr>
            <p:cNvSpPr>
              <a:spLocks noChangeShapeType="1"/>
            </p:cNvSpPr>
            <p:nvPr/>
          </p:nvSpPr>
          <p:spPr bwMode="auto">
            <a:xfrm>
              <a:off x="1185"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24" name="Line 60">
              <a:extLst>
                <a:ext uri="{FF2B5EF4-FFF2-40B4-BE49-F238E27FC236}">
                  <a16:creationId xmlns:a16="http://schemas.microsoft.com/office/drawing/2014/main" id="{9F2FE8D9-1C21-4A77-9C90-1B3B0F19B364}"/>
                </a:ext>
              </a:extLst>
            </p:cNvPr>
            <p:cNvSpPr>
              <a:spLocks noChangeShapeType="1"/>
            </p:cNvSpPr>
            <p:nvPr/>
          </p:nvSpPr>
          <p:spPr bwMode="auto">
            <a:xfrm>
              <a:off x="1185" y="1255"/>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25" name="Line 61">
              <a:extLst>
                <a:ext uri="{FF2B5EF4-FFF2-40B4-BE49-F238E27FC236}">
                  <a16:creationId xmlns:a16="http://schemas.microsoft.com/office/drawing/2014/main" id="{9F3CCBC8-44C3-4B41-BC70-92D7FA2AA6C1}"/>
                </a:ext>
              </a:extLst>
            </p:cNvPr>
            <p:cNvSpPr>
              <a:spLocks noChangeShapeType="1"/>
            </p:cNvSpPr>
            <p:nvPr/>
          </p:nvSpPr>
          <p:spPr bwMode="auto">
            <a:xfrm>
              <a:off x="1953"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26" name="Freeform 62">
              <a:extLst>
                <a:ext uri="{FF2B5EF4-FFF2-40B4-BE49-F238E27FC236}">
                  <a16:creationId xmlns:a16="http://schemas.microsoft.com/office/drawing/2014/main" id="{B1B23DAF-EEF7-43A0-B109-9927F9E6894B}"/>
                </a:ext>
              </a:extLst>
            </p:cNvPr>
            <p:cNvSpPr>
              <a:spLocks/>
            </p:cNvSpPr>
            <p:nvPr/>
          </p:nvSpPr>
          <p:spPr bwMode="auto">
            <a:xfrm>
              <a:off x="1152" y="576"/>
              <a:ext cx="768" cy="720"/>
            </a:xfrm>
            <a:custGeom>
              <a:avLst/>
              <a:gdLst>
                <a:gd name="T0" fmla="*/ 0 w 768"/>
                <a:gd name="T1" fmla="*/ 0 h 744"/>
                <a:gd name="T2" fmla="*/ 384 w 768"/>
                <a:gd name="T3" fmla="*/ 675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pPr eaLnBrk="1" hangingPunct="1">
                <a:defRPr/>
              </a:pPr>
              <a:endParaRPr lang="cs-CZ">
                <a:solidFill>
                  <a:schemeClr val="tx2"/>
                </a:solidFill>
                <a:latin typeface="+mn-lt"/>
              </a:endParaRPr>
            </a:p>
          </p:txBody>
        </p:sp>
      </p:grpSp>
      <p:grpSp>
        <p:nvGrpSpPr>
          <p:cNvPr id="12" name="Group 65">
            <a:extLst>
              <a:ext uri="{FF2B5EF4-FFF2-40B4-BE49-F238E27FC236}">
                <a16:creationId xmlns:a16="http://schemas.microsoft.com/office/drawing/2014/main" id="{BA4DCB6E-459D-4E95-99CB-A6140DA60974}"/>
              </a:ext>
            </a:extLst>
          </p:cNvPr>
          <p:cNvGrpSpPr>
            <a:grpSpLocks/>
          </p:cNvGrpSpPr>
          <p:nvPr/>
        </p:nvGrpSpPr>
        <p:grpSpPr bwMode="auto">
          <a:xfrm rot="10800000">
            <a:off x="3577065" y="4981878"/>
            <a:ext cx="466511" cy="349884"/>
            <a:chOff x="1152" y="576"/>
            <a:chExt cx="768" cy="720"/>
          </a:xfrm>
        </p:grpSpPr>
        <p:sp>
          <p:nvSpPr>
            <p:cNvPr id="25619" name="Line 66">
              <a:extLst>
                <a:ext uri="{FF2B5EF4-FFF2-40B4-BE49-F238E27FC236}">
                  <a16:creationId xmlns:a16="http://schemas.microsoft.com/office/drawing/2014/main" id="{B1CA44FB-C23A-4C10-B3FB-4F4142650C23}"/>
                </a:ext>
              </a:extLst>
            </p:cNvPr>
            <p:cNvSpPr>
              <a:spLocks noChangeShapeType="1"/>
            </p:cNvSpPr>
            <p:nvPr/>
          </p:nvSpPr>
          <p:spPr bwMode="auto">
            <a:xfrm>
              <a:off x="1185"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20" name="Line 67">
              <a:extLst>
                <a:ext uri="{FF2B5EF4-FFF2-40B4-BE49-F238E27FC236}">
                  <a16:creationId xmlns:a16="http://schemas.microsoft.com/office/drawing/2014/main" id="{4F74F9ED-8EEA-4CF7-80F3-F873C77652C5}"/>
                </a:ext>
              </a:extLst>
            </p:cNvPr>
            <p:cNvSpPr>
              <a:spLocks noChangeShapeType="1"/>
            </p:cNvSpPr>
            <p:nvPr/>
          </p:nvSpPr>
          <p:spPr bwMode="auto">
            <a:xfrm>
              <a:off x="1185" y="1255"/>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21" name="Line 68">
              <a:extLst>
                <a:ext uri="{FF2B5EF4-FFF2-40B4-BE49-F238E27FC236}">
                  <a16:creationId xmlns:a16="http://schemas.microsoft.com/office/drawing/2014/main" id="{35F3006F-7212-4329-B73D-8308BF1243E8}"/>
                </a:ext>
              </a:extLst>
            </p:cNvPr>
            <p:cNvSpPr>
              <a:spLocks noChangeShapeType="1"/>
            </p:cNvSpPr>
            <p:nvPr/>
          </p:nvSpPr>
          <p:spPr bwMode="auto">
            <a:xfrm>
              <a:off x="1953"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pPr eaLnBrk="1" hangingPunct="1">
                <a:defRPr/>
              </a:pPr>
              <a:endParaRPr lang="cs-CZ">
                <a:solidFill>
                  <a:schemeClr val="tx2"/>
                </a:solidFill>
                <a:latin typeface="+mn-lt"/>
              </a:endParaRPr>
            </a:p>
          </p:txBody>
        </p:sp>
        <p:sp>
          <p:nvSpPr>
            <p:cNvPr id="25622" name="Freeform 69">
              <a:extLst>
                <a:ext uri="{FF2B5EF4-FFF2-40B4-BE49-F238E27FC236}">
                  <a16:creationId xmlns:a16="http://schemas.microsoft.com/office/drawing/2014/main" id="{68272E76-7702-4441-9C92-DB7C3EFC447A}"/>
                </a:ext>
              </a:extLst>
            </p:cNvPr>
            <p:cNvSpPr>
              <a:spLocks/>
            </p:cNvSpPr>
            <p:nvPr/>
          </p:nvSpPr>
          <p:spPr bwMode="auto">
            <a:xfrm>
              <a:off x="1152" y="576"/>
              <a:ext cx="768" cy="720"/>
            </a:xfrm>
            <a:custGeom>
              <a:avLst/>
              <a:gdLst>
                <a:gd name="T0" fmla="*/ 0 w 768"/>
                <a:gd name="T1" fmla="*/ 0 h 744"/>
                <a:gd name="T2" fmla="*/ 384 w 768"/>
                <a:gd name="T3" fmla="*/ 675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pPr eaLnBrk="1" hangingPunct="1">
                <a:defRPr/>
              </a:pPr>
              <a:endParaRPr lang="cs-CZ">
                <a:solidFill>
                  <a:schemeClr val="tx2"/>
                </a:solidFill>
                <a:latin typeface="+mn-lt"/>
              </a:endParaRPr>
            </a:p>
          </p:txBody>
        </p:sp>
      </p:grpSp>
      <p:sp>
        <p:nvSpPr>
          <p:cNvPr id="316491" name="Text Box 75">
            <a:extLst>
              <a:ext uri="{FF2B5EF4-FFF2-40B4-BE49-F238E27FC236}">
                <a16:creationId xmlns:a16="http://schemas.microsoft.com/office/drawing/2014/main" id="{B4D60FD4-273E-4661-BDF1-76482280429A}"/>
              </a:ext>
            </a:extLst>
          </p:cNvPr>
          <p:cNvSpPr txBox="1">
            <a:spLocks noChangeArrowheads="1"/>
          </p:cNvSpPr>
          <p:nvPr/>
        </p:nvSpPr>
        <p:spPr bwMode="auto">
          <a:xfrm>
            <a:off x="909026" y="3778164"/>
            <a:ext cx="312880" cy="39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kumimoji="1" lang="de-DE" altLang="cs-CZ" sz="1995">
                <a:solidFill>
                  <a:schemeClr val="tx2"/>
                </a:solidFill>
                <a:latin typeface="+mn-lt"/>
              </a:rPr>
              <a:t>x</a:t>
            </a:r>
            <a:endParaRPr kumimoji="1" lang="en-US" altLang="cs-CZ" sz="1995">
              <a:solidFill>
                <a:schemeClr val="tx2"/>
              </a:solidFill>
              <a:latin typeface="+mn-lt"/>
            </a:endParaRPr>
          </a:p>
        </p:txBody>
      </p:sp>
      <p:sp>
        <p:nvSpPr>
          <p:cNvPr id="316502" name="Oval 86">
            <a:extLst>
              <a:ext uri="{FF2B5EF4-FFF2-40B4-BE49-F238E27FC236}">
                <a16:creationId xmlns:a16="http://schemas.microsoft.com/office/drawing/2014/main" id="{F6FF7DF2-B074-43B3-81DF-3A95E6757F2E}"/>
              </a:ext>
            </a:extLst>
          </p:cNvPr>
          <p:cNvSpPr>
            <a:spLocks noChangeArrowheads="1"/>
          </p:cNvSpPr>
          <p:nvPr/>
        </p:nvSpPr>
        <p:spPr bwMode="auto">
          <a:xfrm rot="19974267">
            <a:off x="5867865" y="4495209"/>
            <a:ext cx="1903480" cy="152624"/>
          </a:xfrm>
          <a:prstGeom prst="ellipse">
            <a:avLst/>
          </a:prstGeom>
          <a:solidFill>
            <a:srgbClr val="0099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ctr" eaLnBrk="1" hangingPunct="1">
              <a:defRPr/>
            </a:pPr>
            <a:endParaRPr lang="cs-CZ" altLang="cs-CZ" sz="2358">
              <a:solidFill>
                <a:schemeClr val="tx2"/>
              </a:solidFill>
              <a:latin typeface="+mn-lt"/>
            </a:endParaRPr>
          </a:p>
        </p:txBody>
      </p:sp>
      <p:sp>
        <p:nvSpPr>
          <p:cNvPr id="316503" name="Oval 87">
            <a:extLst>
              <a:ext uri="{FF2B5EF4-FFF2-40B4-BE49-F238E27FC236}">
                <a16:creationId xmlns:a16="http://schemas.microsoft.com/office/drawing/2014/main" id="{6CA835E1-D2F6-46D3-B71B-5E245EB61656}"/>
              </a:ext>
            </a:extLst>
          </p:cNvPr>
          <p:cNvSpPr>
            <a:spLocks noChangeArrowheads="1"/>
          </p:cNvSpPr>
          <p:nvPr/>
        </p:nvSpPr>
        <p:spPr bwMode="auto">
          <a:xfrm rot="1432137">
            <a:off x="7085977" y="4953081"/>
            <a:ext cx="1904920" cy="152624"/>
          </a:xfrm>
          <a:prstGeom prst="ellipse">
            <a:avLst/>
          </a:prstGeom>
          <a:solidFill>
            <a:srgbClr val="0099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ctr" eaLnBrk="1" hangingPunct="1">
              <a:defRPr/>
            </a:pPr>
            <a:endParaRPr lang="cs-CZ" altLang="cs-CZ" sz="2358">
              <a:solidFill>
                <a:schemeClr val="tx2"/>
              </a:solidFill>
              <a:latin typeface="+mn-lt"/>
            </a:endParaRPr>
          </a:p>
        </p:txBody>
      </p:sp>
      <p:sp>
        <p:nvSpPr>
          <p:cNvPr id="62" name="Rectangle 2">
            <a:extLst>
              <a:ext uri="{FF2B5EF4-FFF2-40B4-BE49-F238E27FC236}">
                <a16:creationId xmlns:a16="http://schemas.microsoft.com/office/drawing/2014/main" id="{B17BD19A-AB4F-41A9-92B9-4B68CCA7ACDE}"/>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Regulated Expression Systems</a:t>
            </a:r>
            <a:endParaRPr lang="en-US" sz="3991" kern="0" dirty="0">
              <a:solidFill>
                <a:srgbClr val="0000FF"/>
              </a:solidFill>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6452"/>
                                        </p:tgtEl>
                                        <p:attrNameLst>
                                          <p:attrName>style.visibility</p:attrName>
                                        </p:attrNameLst>
                                      </p:cBhvr>
                                      <p:to>
                                        <p:strVal val="visible"/>
                                      </p:to>
                                    </p:set>
                                    <p:animEffect transition="in" filter="dissolve">
                                      <p:cBhvr>
                                        <p:cTn id="7" dur="500"/>
                                        <p:tgtEl>
                                          <p:spTgt spid="316452"/>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16453"/>
                                        </p:tgtEl>
                                        <p:attrNameLst>
                                          <p:attrName>style.visibility</p:attrName>
                                        </p:attrNameLst>
                                      </p:cBhvr>
                                      <p:to>
                                        <p:strVal val="visible"/>
                                      </p:to>
                                    </p:set>
                                    <p:animEffect transition="in" filter="dissolve">
                                      <p:cBhvr>
                                        <p:cTn id="11" dur="500"/>
                                        <p:tgtEl>
                                          <p:spTgt spid="31645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316454"/>
                                        </p:tgtEl>
                                        <p:attrNameLst>
                                          <p:attrName>style.visibility</p:attrName>
                                        </p:attrNameLst>
                                      </p:cBhvr>
                                      <p:to>
                                        <p:strVal val="visible"/>
                                      </p:to>
                                    </p:set>
                                    <p:animEffect transition="in" filter="dissolve">
                                      <p:cBhvr>
                                        <p:cTn id="35" dur="500"/>
                                        <p:tgtEl>
                                          <p:spTgt spid="31645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16455"/>
                                        </p:tgtEl>
                                        <p:attrNameLst>
                                          <p:attrName>style.visibility</p:attrName>
                                        </p:attrNameLst>
                                      </p:cBhvr>
                                      <p:to>
                                        <p:strVal val="visible"/>
                                      </p:to>
                                    </p:set>
                                    <p:animEffect transition="in" filter="dissolve">
                                      <p:cBhvr>
                                        <p:cTn id="38" dur="500"/>
                                        <p:tgtEl>
                                          <p:spTgt spid="316455"/>
                                        </p:tgtEl>
                                      </p:cBhvr>
                                    </p:animEffect>
                                  </p:childTnLst>
                                </p:cTn>
                              </p:par>
                            </p:childTnLst>
                          </p:cTn>
                        </p:par>
                        <p:par>
                          <p:cTn id="39" fill="hold" nodeType="afterGroup">
                            <p:stCondLst>
                              <p:cond delay="500"/>
                            </p:stCondLst>
                            <p:childTnLst>
                              <p:par>
                                <p:cTn id="40" presetID="22" presetClass="entr" presetSubtype="8"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16491"/>
                                        </p:tgtEl>
                                        <p:attrNameLst>
                                          <p:attrName>style.visibility</p:attrName>
                                        </p:attrNameLst>
                                      </p:cBhvr>
                                      <p:to>
                                        <p:strVal val="visible"/>
                                      </p:to>
                                    </p:set>
                                    <p:anim calcmode="lin" valueType="num">
                                      <p:cBhvr>
                                        <p:cTn id="47" dur="1000" fill="hold"/>
                                        <p:tgtEl>
                                          <p:spTgt spid="316491"/>
                                        </p:tgtEl>
                                        <p:attrNameLst>
                                          <p:attrName>ppt_w</p:attrName>
                                        </p:attrNameLst>
                                      </p:cBhvr>
                                      <p:tavLst>
                                        <p:tav tm="0">
                                          <p:val>
                                            <p:fltVal val="0"/>
                                          </p:val>
                                        </p:tav>
                                        <p:tav tm="100000">
                                          <p:val>
                                            <p:strVal val="#ppt_w"/>
                                          </p:val>
                                        </p:tav>
                                      </p:tavLst>
                                    </p:anim>
                                    <p:anim calcmode="lin" valueType="num">
                                      <p:cBhvr>
                                        <p:cTn id="48" dur="1000" fill="hold"/>
                                        <p:tgtEl>
                                          <p:spTgt spid="316491"/>
                                        </p:tgtEl>
                                        <p:attrNameLst>
                                          <p:attrName>ppt_h</p:attrName>
                                        </p:attrNameLst>
                                      </p:cBhvr>
                                      <p:tavLst>
                                        <p:tav tm="0">
                                          <p:val>
                                            <p:fltVal val="0"/>
                                          </p:val>
                                        </p:tav>
                                        <p:tav tm="100000">
                                          <p:val>
                                            <p:strVal val="#ppt_h"/>
                                          </p:val>
                                        </p:tav>
                                      </p:tavLst>
                                    </p:anim>
                                    <p:anim calcmode="lin" valueType="num">
                                      <p:cBhvr>
                                        <p:cTn id="49" dur="1000" fill="hold"/>
                                        <p:tgtEl>
                                          <p:spTgt spid="31649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16491"/>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1000"/>
                            </p:stCondLst>
                            <p:childTnLst>
                              <p:par>
                                <p:cTn id="52" presetID="9" presetClass="entr" presetSubtype="0" fill="hold" nodeType="afterEffect">
                                  <p:stCondLst>
                                    <p:cond delay="0"/>
                                  </p:stCondLst>
                                  <p:childTnLst>
                                    <p:set>
                                      <p:cBhvr>
                                        <p:cTn id="53" dur="1" fill="hold">
                                          <p:stCondLst>
                                            <p:cond delay="0"/>
                                          </p:stCondLst>
                                        </p:cTn>
                                        <p:tgtEl>
                                          <p:spTgt spid="316456"/>
                                        </p:tgtEl>
                                        <p:attrNameLst>
                                          <p:attrName>style.visibility</p:attrName>
                                        </p:attrNameLst>
                                      </p:cBhvr>
                                      <p:to>
                                        <p:strVal val="visible"/>
                                      </p:to>
                                    </p:set>
                                    <p:animEffect transition="in" filter="dissolve">
                                      <p:cBhvr>
                                        <p:cTn id="54" dur="500"/>
                                        <p:tgtEl>
                                          <p:spTgt spid="316456"/>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16457"/>
                                        </p:tgtEl>
                                        <p:attrNameLst>
                                          <p:attrName>style.visibility</p:attrName>
                                        </p:attrNameLst>
                                      </p:cBhvr>
                                      <p:to>
                                        <p:strVal val="visible"/>
                                      </p:to>
                                    </p:set>
                                    <p:animEffect transition="in" filter="dissolve">
                                      <p:cBhvr>
                                        <p:cTn id="57" dur="500"/>
                                        <p:tgtEl>
                                          <p:spTgt spid="31645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47"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par>
                          <p:cTn id="65" fill="hold" nodeType="afterGroup">
                            <p:stCondLst>
                              <p:cond delay="1000"/>
                            </p:stCondLst>
                            <p:childTnLst>
                              <p:par>
                                <p:cTn id="66" presetID="47" presetClass="entr" presetSubtype="0" fill="hold"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par>
                          <p:cTn id="71" fill="hold" nodeType="afterGroup">
                            <p:stCondLst>
                              <p:cond delay="2000"/>
                            </p:stCondLst>
                            <p:childTnLst>
                              <p:par>
                                <p:cTn id="72" presetID="42" presetClass="entr" presetSubtype="0" fill="hold" grpId="0" nodeType="afterEffect">
                                  <p:stCondLst>
                                    <p:cond delay="0"/>
                                  </p:stCondLst>
                                  <p:childTnLst>
                                    <p:set>
                                      <p:cBhvr>
                                        <p:cTn id="73" dur="1" fill="hold">
                                          <p:stCondLst>
                                            <p:cond delay="0"/>
                                          </p:stCondLst>
                                        </p:cTn>
                                        <p:tgtEl>
                                          <p:spTgt spid="316502"/>
                                        </p:tgtEl>
                                        <p:attrNameLst>
                                          <p:attrName>style.visibility</p:attrName>
                                        </p:attrNameLst>
                                      </p:cBhvr>
                                      <p:to>
                                        <p:strVal val="visible"/>
                                      </p:to>
                                    </p:set>
                                    <p:animEffect transition="in" filter="fade">
                                      <p:cBhvr>
                                        <p:cTn id="74" dur="1000"/>
                                        <p:tgtEl>
                                          <p:spTgt spid="316502"/>
                                        </p:tgtEl>
                                      </p:cBhvr>
                                    </p:animEffect>
                                    <p:anim calcmode="lin" valueType="num">
                                      <p:cBhvr>
                                        <p:cTn id="75" dur="1000" fill="hold"/>
                                        <p:tgtEl>
                                          <p:spTgt spid="316502"/>
                                        </p:tgtEl>
                                        <p:attrNameLst>
                                          <p:attrName>ppt_x</p:attrName>
                                        </p:attrNameLst>
                                      </p:cBhvr>
                                      <p:tavLst>
                                        <p:tav tm="0">
                                          <p:val>
                                            <p:strVal val="#ppt_x"/>
                                          </p:val>
                                        </p:tav>
                                        <p:tav tm="100000">
                                          <p:val>
                                            <p:strVal val="#ppt_x"/>
                                          </p:val>
                                        </p:tav>
                                      </p:tavLst>
                                    </p:anim>
                                    <p:anim calcmode="lin" valueType="num">
                                      <p:cBhvr>
                                        <p:cTn id="76" dur="1000" fill="hold"/>
                                        <p:tgtEl>
                                          <p:spTgt spid="316502"/>
                                        </p:tgtEl>
                                        <p:attrNameLst>
                                          <p:attrName>ppt_y</p:attrName>
                                        </p:attrNameLst>
                                      </p:cBhvr>
                                      <p:tavLst>
                                        <p:tav tm="0">
                                          <p:val>
                                            <p:strVal val="#ppt_y+.1"/>
                                          </p:val>
                                        </p:tav>
                                        <p:tav tm="100000">
                                          <p:val>
                                            <p:strVal val="#ppt_y"/>
                                          </p:val>
                                        </p:tav>
                                      </p:tavLst>
                                    </p:anim>
                                  </p:childTnLst>
                                </p:cTn>
                              </p:par>
                            </p:childTnLst>
                          </p:cTn>
                        </p:par>
                        <p:par>
                          <p:cTn id="77" fill="hold" nodeType="afterGroup">
                            <p:stCondLst>
                              <p:cond delay="3000"/>
                            </p:stCondLst>
                            <p:childTnLst>
                              <p:par>
                                <p:cTn id="78" presetID="42" presetClass="entr" presetSubtype="0" fill="hold" grpId="0" nodeType="afterEffect">
                                  <p:stCondLst>
                                    <p:cond delay="0"/>
                                  </p:stCondLst>
                                  <p:childTnLst>
                                    <p:set>
                                      <p:cBhvr>
                                        <p:cTn id="79" dur="1" fill="hold">
                                          <p:stCondLst>
                                            <p:cond delay="0"/>
                                          </p:stCondLst>
                                        </p:cTn>
                                        <p:tgtEl>
                                          <p:spTgt spid="316503"/>
                                        </p:tgtEl>
                                        <p:attrNameLst>
                                          <p:attrName>style.visibility</p:attrName>
                                        </p:attrNameLst>
                                      </p:cBhvr>
                                      <p:to>
                                        <p:strVal val="visible"/>
                                      </p:to>
                                    </p:set>
                                    <p:animEffect transition="in" filter="fade">
                                      <p:cBhvr>
                                        <p:cTn id="80" dur="1000"/>
                                        <p:tgtEl>
                                          <p:spTgt spid="316503"/>
                                        </p:tgtEl>
                                      </p:cBhvr>
                                    </p:animEffect>
                                    <p:anim calcmode="lin" valueType="num">
                                      <p:cBhvr>
                                        <p:cTn id="81" dur="1000" fill="hold"/>
                                        <p:tgtEl>
                                          <p:spTgt spid="316503"/>
                                        </p:tgtEl>
                                        <p:attrNameLst>
                                          <p:attrName>ppt_x</p:attrName>
                                        </p:attrNameLst>
                                      </p:cBhvr>
                                      <p:tavLst>
                                        <p:tav tm="0">
                                          <p:val>
                                            <p:strVal val="#ppt_x"/>
                                          </p:val>
                                        </p:tav>
                                        <p:tav tm="100000">
                                          <p:val>
                                            <p:strVal val="#ppt_x"/>
                                          </p:val>
                                        </p:tav>
                                      </p:tavLst>
                                    </p:anim>
                                    <p:anim calcmode="lin" valueType="num">
                                      <p:cBhvr>
                                        <p:cTn id="82" dur="1000" fill="hold"/>
                                        <p:tgtEl>
                                          <p:spTgt spid="3165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53" grpId="0" autoUpdateAnimBg="0"/>
      <p:bldP spid="316455" grpId="0"/>
      <p:bldP spid="316457" grpId="0"/>
      <p:bldP spid="316491" grpId="0"/>
      <p:bldP spid="316502" grpId="0" animBg="1"/>
      <p:bldP spid="31650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8D3099A-7E7F-43A4-B285-A941EB63D5F8}"/>
              </a:ext>
            </a:extLst>
          </p:cNvPr>
          <p:cNvGrpSpPr>
            <a:grpSpLocks/>
          </p:cNvGrpSpPr>
          <p:nvPr/>
        </p:nvGrpSpPr>
        <p:grpSpPr bwMode="auto">
          <a:xfrm rot="1949852">
            <a:off x="7315339" y="2408549"/>
            <a:ext cx="914304" cy="301668"/>
            <a:chOff x="3264" y="1873"/>
            <a:chExt cx="576" cy="190"/>
          </a:xfrm>
        </p:grpSpPr>
        <p:sp>
          <p:nvSpPr>
            <p:cNvPr id="85070" name="Oval 3">
              <a:extLst>
                <a:ext uri="{FF2B5EF4-FFF2-40B4-BE49-F238E27FC236}">
                  <a16:creationId xmlns:a16="http://schemas.microsoft.com/office/drawing/2014/main" id="{280474DD-2CB5-4DDB-B190-38965B614999}"/>
                </a:ext>
              </a:extLst>
            </p:cNvPr>
            <p:cNvSpPr>
              <a:spLocks noChangeArrowheads="1"/>
            </p:cNvSpPr>
            <p:nvPr/>
          </p:nvSpPr>
          <p:spPr bwMode="auto">
            <a:xfrm rot="10800000">
              <a:off x="3264" y="1920"/>
              <a:ext cx="576" cy="96"/>
            </a:xfrm>
            <a:prstGeom prst="ellipse">
              <a:avLst/>
            </a:prstGeom>
            <a:solidFill>
              <a:schemeClr val="hlink"/>
            </a:solidFill>
            <a:ln w="9525">
              <a:solidFill>
                <a:schemeClr val="tx1"/>
              </a:solidFill>
              <a:round/>
              <a:headEnd/>
              <a:tailEnd/>
            </a:ln>
          </p:spPr>
          <p:txBody>
            <a:bodyPr rot="10800000"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endParaRPr kumimoji="1" lang="cs-CZ" altLang="cs-CZ" sz="1995"/>
            </a:p>
          </p:txBody>
        </p:sp>
        <p:sp>
          <p:nvSpPr>
            <p:cNvPr id="85071" name="Text Box 4">
              <a:extLst>
                <a:ext uri="{FF2B5EF4-FFF2-40B4-BE49-F238E27FC236}">
                  <a16:creationId xmlns:a16="http://schemas.microsoft.com/office/drawing/2014/main" id="{06BE3C9E-191A-4902-899F-4ECDCB15B4B3}"/>
                </a:ext>
              </a:extLst>
            </p:cNvPr>
            <p:cNvSpPr txBox="1">
              <a:spLocks noChangeArrowheads="1"/>
            </p:cNvSpPr>
            <p:nvPr/>
          </p:nvSpPr>
          <p:spPr bwMode="auto">
            <a:xfrm>
              <a:off x="3409" y="1873"/>
              <a:ext cx="28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361">
                  <a:latin typeface="Arial" panose="020B0604020202020204" pitchFamily="34" charset="0"/>
                </a:rPr>
                <a:t>GR</a:t>
              </a:r>
              <a:endParaRPr kumimoji="1" lang="en-US" altLang="cs-CZ" sz="1361">
                <a:latin typeface="Arial" panose="020B0604020202020204" pitchFamily="34" charset="0"/>
              </a:endParaRPr>
            </a:p>
          </p:txBody>
        </p:sp>
      </p:grpSp>
      <p:grpSp>
        <p:nvGrpSpPr>
          <p:cNvPr id="3" name="Group 5">
            <a:extLst>
              <a:ext uri="{FF2B5EF4-FFF2-40B4-BE49-F238E27FC236}">
                <a16:creationId xmlns:a16="http://schemas.microsoft.com/office/drawing/2014/main" id="{3B8DE0DB-4EEF-43CC-83A4-3690A22F3013}"/>
              </a:ext>
            </a:extLst>
          </p:cNvPr>
          <p:cNvGrpSpPr>
            <a:grpSpLocks/>
          </p:cNvGrpSpPr>
          <p:nvPr/>
        </p:nvGrpSpPr>
        <p:grpSpPr bwMode="auto">
          <a:xfrm rot="-2355397">
            <a:off x="6476418" y="2179667"/>
            <a:ext cx="914304" cy="301668"/>
            <a:chOff x="3264" y="1873"/>
            <a:chExt cx="576" cy="190"/>
          </a:xfrm>
        </p:grpSpPr>
        <p:sp>
          <p:nvSpPr>
            <p:cNvPr id="85068" name="Oval 6">
              <a:extLst>
                <a:ext uri="{FF2B5EF4-FFF2-40B4-BE49-F238E27FC236}">
                  <a16:creationId xmlns:a16="http://schemas.microsoft.com/office/drawing/2014/main" id="{F11832F9-2305-4291-A505-AF3AEB7CCB54}"/>
                </a:ext>
              </a:extLst>
            </p:cNvPr>
            <p:cNvSpPr>
              <a:spLocks noChangeArrowheads="1"/>
            </p:cNvSpPr>
            <p:nvPr/>
          </p:nvSpPr>
          <p:spPr bwMode="auto">
            <a:xfrm rot="10800000">
              <a:off x="3264" y="1920"/>
              <a:ext cx="576" cy="96"/>
            </a:xfrm>
            <a:prstGeom prst="ellipse">
              <a:avLst/>
            </a:prstGeom>
            <a:solidFill>
              <a:schemeClr val="hlink"/>
            </a:solidFill>
            <a:ln w="9525">
              <a:solidFill>
                <a:schemeClr val="tx1"/>
              </a:solidFill>
              <a:round/>
              <a:headEnd/>
              <a:tailEnd/>
            </a:ln>
          </p:spPr>
          <p:txBody>
            <a:bodyPr rot="10800000"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endParaRPr kumimoji="1" lang="cs-CZ" altLang="cs-CZ" sz="1995"/>
            </a:p>
          </p:txBody>
        </p:sp>
        <p:sp>
          <p:nvSpPr>
            <p:cNvPr id="85069" name="Text Box 7">
              <a:extLst>
                <a:ext uri="{FF2B5EF4-FFF2-40B4-BE49-F238E27FC236}">
                  <a16:creationId xmlns:a16="http://schemas.microsoft.com/office/drawing/2014/main" id="{6EE54679-DF14-46DC-8841-8240D18E8F74}"/>
                </a:ext>
              </a:extLst>
            </p:cNvPr>
            <p:cNvSpPr txBox="1">
              <a:spLocks noChangeArrowheads="1"/>
            </p:cNvSpPr>
            <p:nvPr/>
          </p:nvSpPr>
          <p:spPr bwMode="auto">
            <a:xfrm>
              <a:off x="3409" y="1873"/>
              <a:ext cx="28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361">
                  <a:latin typeface="Arial" panose="020B0604020202020204" pitchFamily="34" charset="0"/>
                </a:rPr>
                <a:t>GR</a:t>
              </a:r>
              <a:endParaRPr kumimoji="1" lang="en-US" altLang="cs-CZ" sz="1361">
                <a:latin typeface="Arial" panose="020B0604020202020204" pitchFamily="34" charset="0"/>
              </a:endParaRPr>
            </a:p>
          </p:txBody>
        </p:sp>
      </p:grpSp>
      <p:grpSp>
        <p:nvGrpSpPr>
          <p:cNvPr id="4" name="Group 8">
            <a:extLst>
              <a:ext uri="{FF2B5EF4-FFF2-40B4-BE49-F238E27FC236}">
                <a16:creationId xmlns:a16="http://schemas.microsoft.com/office/drawing/2014/main" id="{DDC8A71F-B4B1-4CC8-8DCA-18A1738AF5E1}"/>
              </a:ext>
            </a:extLst>
          </p:cNvPr>
          <p:cNvGrpSpPr>
            <a:grpSpLocks/>
          </p:cNvGrpSpPr>
          <p:nvPr/>
        </p:nvGrpSpPr>
        <p:grpSpPr bwMode="auto">
          <a:xfrm rot="-7719588">
            <a:off x="5715340" y="2332682"/>
            <a:ext cx="914304" cy="301668"/>
            <a:chOff x="3264" y="1873"/>
            <a:chExt cx="576" cy="190"/>
          </a:xfrm>
        </p:grpSpPr>
        <p:sp>
          <p:nvSpPr>
            <p:cNvPr id="85066" name="Oval 9">
              <a:extLst>
                <a:ext uri="{FF2B5EF4-FFF2-40B4-BE49-F238E27FC236}">
                  <a16:creationId xmlns:a16="http://schemas.microsoft.com/office/drawing/2014/main" id="{3BD4A77F-4BD0-4026-B7B1-98F7C21CCDC6}"/>
                </a:ext>
              </a:extLst>
            </p:cNvPr>
            <p:cNvSpPr>
              <a:spLocks noChangeArrowheads="1"/>
            </p:cNvSpPr>
            <p:nvPr/>
          </p:nvSpPr>
          <p:spPr bwMode="auto">
            <a:xfrm rot="10800000">
              <a:off x="3264" y="1920"/>
              <a:ext cx="576" cy="96"/>
            </a:xfrm>
            <a:prstGeom prst="ellipse">
              <a:avLst/>
            </a:prstGeom>
            <a:solidFill>
              <a:schemeClr val="hlink"/>
            </a:solidFill>
            <a:ln w="9525">
              <a:solidFill>
                <a:schemeClr val="tx1"/>
              </a:solidFill>
              <a:round/>
              <a:headEnd/>
              <a:tailEnd/>
            </a:ln>
          </p:spPr>
          <p:txBody>
            <a:bodyPr rot="10800000" vert="eaVert"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endParaRPr kumimoji="1" lang="cs-CZ" altLang="cs-CZ" sz="1995"/>
            </a:p>
          </p:txBody>
        </p:sp>
        <p:sp>
          <p:nvSpPr>
            <p:cNvPr id="85067" name="Text Box 10">
              <a:extLst>
                <a:ext uri="{FF2B5EF4-FFF2-40B4-BE49-F238E27FC236}">
                  <a16:creationId xmlns:a16="http://schemas.microsoft.com/office/drawing/2014/main" id="{02500795-D5DA-4B49-851F-B4E9C88ACE45}"/>
                </a:ext>
              </a:extLst>
            </p:cNvPr>
            <p:cNvSpPr txBox="1">
              <a:spLocks noChangeArrowheads="1"/>
            </p:cNvSpPr>
            <p:nvPr/>
          </p:nvSpPr>
          <p:spPr bwMode="auto">
            <a:xfrm>
              <a:off x="3409" y="1873"/>
              <a:ext cx="282"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361">
                  <a:latin typeface="Arial" panose="020B0604020202020204" pitchFamily="34" charset="0"/>
                </a:rPr>
                <a:t>GR</a:t>
              </a:r>
              <a:endParaRPr kumimoji="1" lang="en-US" altLang="cs-CZ" sz="1361">
                <a:latin typeface="Arial" panose="020B0604020202020204" pitchFamily="34" charset="0"/>
              </a:endParaRPr>
            </a:p>
          </p:txBody>
        </p:sp>
      </p:grpSp>
      <p:grpSp>
        <p:nvGrpSpPr>
          <p:cNvPr id="5" name="Group 11">
            <a:extLst>
              <a:ext uri="{FF2B5EF4-FFF2-40B4-BE49-F238E27FC236}">
                <a16:creationId xmlns:a16="http://schemas.microsoft.com/office/drawing/2014/main" id="{DD308E3C-64BE-44AC-946B-FF911226C110}"/>
              </a:ext>
            </a:extLst>
          </p:cNvPr>
          <p:cNvGrpSpPr>
            <a:grpSpLocks/>
          </p:cNvGrpSpPr>
          <p:nvPr/>
        </p:nvGrpSpPr>
        <p:grpSpPr bwMode="auto">
          <a:xfrm>
            <a:off x="3124953" y="3038082"/>
            <a:ext cx="5562137" cy="434834"/>
            <a:chOff x="1968" y="1454"/>
            <a:chExt cx="3504" cy="274"/>
          </a:xfrm>
        </p:grpSpPr>
        <p:sp>
          <p:nvSpPr>
            <p:cNvPr id="85059" name="Line 12">
              <a:extLst>
                <a:ext uri="{FF2B5EF4-FFF2-40B4-BE49-F238E27FC236}">
                  <a16:creationId xmlns:a16="http://schemas.microsoft.com/office/drawing/2014/main" id="{02DD8046-C71C-4829-81FF-99ADC38FDD6B}"/>
                </a:ext>
              </a:extLst>
            </p:cNvPr>
            <p:cNvSpPr>
              <a:spLocks noChangeShapeType="1"/>
            </p:cNvSpPr>
            <p:nvPr/>
          </p:nvSpPr>
          <p:spPr bwMode="auto">
            <a:xfrm>
              <a:off x="1968" y="1628"/>
              <a:ext cx="222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60" name="Rectangle 13">
              <a:extLst>
                <a:ext uri="{FF2B5EF4-FFF2-40B4-BE49-F238E27FC236}">
                  <a16:creationId xmlns:a16="http://schemas.microsoft.com/office/drawing/2014/main" id="{3450BE10-C044-4904-8DAC-06859A1A4F63}"/>
                </a:ext>
              </a:extLst>
            </p:cNvPr>
            <p:cNvSpPr>
              <a:spLocks noChangeArrowheads="1"/>
            </p:cNvSpPr>
            <p:nvPr/>
          </p:nvSpPr>
          <p:spPr bwMode="auto">
            <a:xfrm>
              <a:off x="1968" y="1461"/>
              <a:ext cx="881" cy="1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p>
          </p:txBody>
        </p:sp>
        <p:sp>
          <p:nvSpPr>
            <p:cNvPr id="85061" name="Text Box 14">
              <a:extLst>
                <a:ext uri="{FF2B5EF4-FFF2-40B4-BE49-F238E27FC236}">
                  <a16:creationId xmlns:a16="http://schemas.microsoft.com/office/drawing/2014/main" id="{49004DEC-6FF1-4951-B379-1CBFDC001EE3}"/>
                </a:ext>
              </a:extLst>
            </p:cNvPr>
            <p:cNvSpPr txBox="1">
              <a:spLocks noChangeArrowheads="1"/>
            </p:cNvSpPr>
            <p:nvPr/>
          </p:nvSpPr>
          <p:spPr bwMode="auto">
            <a:xfrm>
              <a:off x="2238" y="1454"/>
              <a:ext cx="450"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cs-CZ" altLang="cs-CZ" sz="1633">
                  <a:latin typeface="Arial" panose="020B0604020202020204" pitchFamily="34" charset="0"/>
                </a:rPr>
                <a:t>35S</a:t>
              </a:r>
              <a:endParaRPr kumimoji="1" lang="en-US" altLang="cs-CZ" sz="1633">
                <a:latin typeface="Arial" panose="020B0604020202020204" pitchFamily="34" charset="0"/>
              </a:endParaRPr>
            </a:p>
          </p:txBody>
        </p:sp>
        <p:sp>
          <p:nvSpPr>
            <p:cNvPr id="85062" name="Oval 15">
              <a:extLst>
                <a:ext uri="{FF2B5EF4-FFF2-40B4-BE49-F238E27FC236}">
                  <a16:creationId xmlns:a16="http://schemas.microsoft.com/office/drawing/2014/main" id="{8B661AF1-313E-4D6C-B5E5-CC641772A766}"/>
                </a:ext>
              </a:extLst>
            </p:cNvPr>
            <p:cNvSpPr>
              <a:spLocks noChangeArrowheads="1"/>
            </p:cNvSpPr>
            <p:nvPr/>
          </p:nvSpPr>
          <p:spPr bwMode="auto">
            <a:xfrm>
              <a:off x="3634" y="1513"/>
              <a:ext cx="1838" cy="215"/>
            </a:xfrm>
            <a:prstGeom prst="ellipse">
              <a:avLst/>
            </a:prstGeom>
            <a:solidFill>
              <a:schemeClr val="accent1"/>
            </a:solidFill>
            <a:ln w="9525">
              <a:solidFill>
                <a:schemeClr val="tx1"/>
              </a:solidFill>
              <a:round/>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814"/>
                <a:t>Lh</a:t>
              </a:r>
              <a:r>
                <a:rPr kumimoji="1" lang="de-DE" altLang="cs-CZ" sz="1814"/>
                <a:t>GR</a:t>
              </a:r>
              <a:endParaRPr kumimoji="1" lang="en-US" altLang="cs-CZ" sz="1814"/>
            </a:p>
          </p:txBody>
        </p:sp>
        <p:grpSp>
          <p:nvGrpSpPr>
            <p:cNvPr id="85063" name="Group 16">
              <a:extLst>
                <a:ext uri="{FF2B5EF4-FFF2-40B4-BE49-F238E27FC236}">
                  <a16:creationId xmlns:a16="http://schemas.microsoft.com/office/drawing/2014/main" id="{687F267E-2485-4260-ABB3-6CC59586E275}"/>
                </a:ext>
              </a:extLst>
            </p:cNvPr>
            <p:cNvGrpSpPr>
              <a:grpSpLocks/>
            </p:cNvGrpSpPr>
            <p:nvPr/>
          </p:nvGrpSpPr>
          <p:grpSpPr bwMode="auto">
            <a:xfrm rot="5400000">
              <a:off x="2650" y="1430"/>
              <a:ext cx="167" cy="230"/>
              <a:chOff x="624" y="2064"/>
              <a:chExt cx="384" cy="240"/>
            </a:xfrm>
          </p:grpSpPr>
          <p:sp>
            <p:nvSpPr>
              <p:cNvPr id="85064" name="Line 17">
                <a:extLst>
                  <a:ext uri="{FF2B5EF4-FFF2-40B4-BE49-F238E27FC236}">
                    <a16:creationId xmlns:a16="http://schemas.microsoft.com/office/drawing/2014/main" id="{8871D511-6323-4AA2-8A19-9C2D29BF0E43}"/>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65" name="Line 18">
                <a:extLst>
                  <a:ext uri="{FF2B5EF4-FFF2-40B4-BE49-F238E27FC236}">
                    <a16:creationId xmlns:a16="http://schemas.microsoft.com/office/drawing/2014/main" id="{8F4DED95-5159-4DFC-883A-7244661761F2}"/>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grpSp>
      <p:grpSp>
        <p:nvGrpSpPr>
          <p:cNvPr id="7" name="Group 19">
            <a:extLst>
              <a:ext uri="{FF2B5EF4-FFF2-40B4-BE49-F238E27FC236}">
                <a16:creationId xmlns:a16="http://schemas.microsoft.com/office/drawing/2014/main" id="{7C40EBF9-210F-4CF3-8D06-63DBA42156B3}"/>
              </a:ext>
            </a:extLst>
          </p:cNvPr>
          <p:cNvGrpSpPr>
            <a:grpSpLocks/>
          </p:cNvGrpSpPr>
          <p:nvPr/>
        </p:nvGrpSpPr>
        <p:grpSpPr bwMode="auto">
          <a:xfrm>
            <a:off x="3048641" y="5040912"/>
            <a:ext cx="5619730" cy="874282"/>
            <a:chOff x="1920" y="2715"/>
            <a:chExt cx="3541" cy="551"/>
          </a:xfrm>
        </p:grpSpPr>
        <p:sp>
          <p:nvSpPr>
            <p:cNvPr id="85043" name="Rectangle 20">
              <a:extLst>
                <a:ext uri="{FF2B5EF4-FFF2-40B4-BE49-F238E27FC236}">
                  <a16:creationId xmlns:a16="http://schemas.microsoft.com/office/drawing/2014/main" id="{90E5BAFD-EFEA-4B61-8E4E-2907FED75E66}"/>
                </a:ext>
              </a:extLst>
            </p:cNvPr>
            <p:cNvSpPr>
              <a:spLocks noChangeArrowheads="1"/>
            </p:cNvSpPr>
            <p:nvPr/>
          </p:nvSpPr>
          <p:spPr bwMode="auto">
            <a:xfrm>
              <a:off x="1922" y="2936"/>
              <a:ext cx="294" cy="73"/>
            </a:xfrm>
            <a:prstGeom prst="rect">
              <a:avLst/>
            </a:prstGeom>
            <a:solidFill>
              <a:srgbClr val="FF0000"/>
            </a:solidFill>
            <a:ln w="9525">
              <a:solidFill>
                <a:schemeClr val="tx1"/>
              </a:solidFill>
              <a:miter lim="800000"/>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p>
          </p:txBody>
        </p:sp>
        <p:sp>
          <p:nvSpPr>
            <p:cNvPr id="85044" name="Rectangle 21">
              <a:extLst>
                <a:ext uri="{FF2B5EF4-FFF2-40B4-BE49-F238E27FC236}">
                  <a16:creationId xmlns:a16="http://schemas.microsoft.com/office/drawing/2014/main" id="{11A87D0F-8460-4449-B7E5-56AC399BB3A5}"/>
                </a:ext>
              </a:extLst>
            </p:cNvPr>
            <p:cNvSpPr>
              <a:spLocks noChangeArrowheads="1"/>
            </p:cNvSpPr>
            <p:nvPr/>
          </p:nvSpPr>
          <p:spPr bwMode="auto">
            <a:xfrm>
              <a:off x="2253" y="2936"/>
              <a:ext cx="294" cy="73"/>
            </a:xfrm>
            <a:prstGeom prst="rect">
              <a:avLst/>
            </a:prstGeom>
            <a:solidFill>
              <a:srgbClr val="FF0000"/>
            </a:solidFill>
            <a:ln w="9525">
              <a:solidFill>
                <a:schemeClr val="tx1"/>
              </a:solidFill>
              <a:miter lim="800000"/>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p>
          </p:txBody>
        </p:sp>
        <p:sp>
          <p:nvSpPr>
            <p:cNvPr id="85045" name="Freeform 22">
              <a:extLst>
                <a:ext uri="{FF2B5EF4-FFF2-40B4-BE49-F238E27FC236}">
                  <a16:creationId xmlns:a16="http://schemas.microsoft.com/office/drawing/2014/main" id="{36D478A2-C111-46CC-97FC-EF7998F5FA3E}"/>
                </a:ext>
              </a:extLst>
            </p:cNvPr>
            <p:cNvSpPr>
              <a:spLocks/>
            </p:cNvSpPr>
            <p:nvPr/>
          </p:nvSpPr>
          <p:spPr bwMode="auto">
            <a:xfrm>
              <a:off x="1920" y="3007"/>
              <a:ext cx="3275" cy="3"/>
            </a:xfrm>
            <a:custGeom>
              <a:avLst/>
              <a:gdLst>
                <a:gd name="T0" fmla="*/ 0 w 4275"/>
                <a:gd name="T1" fmla="*/ 0 h 4"/>
                <a:gd name="T2" fmla="*/ 47 w 4275"/>
                <a:gd name="T3" fmla="*/ 2 h 4"/>
                <a:gd name="T4" fmla="*/ 0 60000 65536"/>
                <a:gd name="T5" fmla="*/ 0 60000 65536"/>
                <a:gd name="T6" fmla="*/ 0 w 4275"/>
                <a:gd name="T7" fmla="*/ 0 h 4"/>
                <a:gd name="T8" fmla="*/ 4275 w 4275"/>
                <a:gd name="T9" fmla="*/ 4 h 4"/>
              </a:gdLst>
              <a:ahLst/>
              <a:cxnLst>
                <a:cxn ang="T4">
                  <a:pos x="T0" y="T1"/>
                </a:cxn>
                <a:cxn ang="T5">
                  <a:pos x="T2" y="T3"/>
                </a:cxn>
              </a:cxnLst>
              <a:rect l="T6" t="T7" r="T8" b="T9"/>
              <a:pathLst>
                <a:path w="4275" h="4">
                  <a:moveTo>
                    <a:pt x="0" y="0"/>
                  </a:moveTo>
                  <a:lnTo>
                    <a:pt x="4275" y="4"/>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sp>
          <p:nvSpPr>
            <p:cNvPr id="85046" name="Text Box 23">
              <a:extLst>
                <a:ext uri="{FF2B5EF4-FFF2-40B4-BE49-F238E27FC236}">
                  <a16:creationId xmlns:a16="http://schemas.microsoft.com/office/drawing/2014/main" id="{DDDCB54C-977C-41CF-89F1-CEBF4FF851EC}"/>
                </a:ext>
              </a:extLst>
            </p:cNvPr>
            <p:cNvSpPr txBox="1">
              <a:spLocks noChangeArrowheads="1"/>
            </p:cNvSpPr>
            <p:nvPr/>
          </p:nvSpPr>
          <p:spPr bwMode="auto">
            <a:xfrm>
              <a:off x="2016" y="3014"/>
              <a:ext cx="43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995">
                  <a:latin typeface="Arial" panose="020B0604020202020204" pitchFamily="34" charset="0"/>
                </a:rPr>
                <a:t>pOP</a:t>
              </a:r>
              <a:endParaRPr kumimoji="1" lang="en-US" altLang="cs-CZ" sz="1995">
                <a:latin typeface="Arial" panose="020B0604020202020204" pitchFamily="34" charset="0"/>
              </a:endParaRPr>
            </a:p>
          </p:txBody>
        </p:sp>
        <p:grpSp>
          <p:nvGrpSpPr>
            <p:cNvPr id="85047" name="Group 24">
              <a:extLst>
                <a:ext uri="{FF2B5EF4-FFF2-40B4-BE49-F238E27FC236}">
                  <a16:creationId xmlns:a16="http://schemas.microsoft.com/office/drawing/2014/main" id="{008B0529-8AB2-48E2-BB40-296DFC8D8954}"/>
                </a:ext>
              </a:extLst>
            </p:cNvPr>
            <p:cNvGrpSpPr>
              <a:grpSpLocks/>
            </p:cNvGrpSpPr>
            <p:nvPr/>
          </p:nvGrpSpPr>
          <p:grpSpPr bwMode="auto">
            <a:xfrm>
              <a:off x="1922" y="2715"/>
              <a:ext cx="294" cy="221"/>
              <a:chOff x="624" y="2064"/>
              <a:chExt cx="384" cy="240"/>
            </a:xfrm>
          </p:grpSpPr>
          <p:sp>
            <p:nvSpPr>
              <p:cNvPr id="85057" name="Line 25">
                <a:extLst>
                  <a:ext uri="{FF2B5EF4-FFF2-40B4-BE49-F238E27FC236}">
                    <a16:creationId xmlns:a16="http://schemas.microsoft.com/office/drawing/2014/main" id="{ABB78000-A79E-4AD3-AB9D-38C8A14F7A4D}"/>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58" name="Line 26">
                <a:extLst>
                  <a:ext uri="{FF2B5EF4-FFF2-40B4-BE49-F238E27FC236}">
                    <a16:creationId xmlns:a16="http://schemas.microsoft.com/office/drawing/2014/main" id="{579C9630-6BE2-4EB3-8011-0329EC91D85F}"/>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grpSp>
          <p:nvGrpSpPr>
            <p:cNvPr id="85048" name="Group 27">
              <a:extLst>
                <a:ext uri="{FF2B5EF4-FFF2-40B4-BE49-F238E27FC236}">
                  <a16:creationId xmlns:a16="http://schemas.microsoft.com/office/drawing/2014/main" id="{C1C4B3DE-FF51-4C01-B0F1-26ED1F28CA36}"/>
                </a:ext>
              </a:extLst>
            </p:cNvPr>
            <p:cNvGrpSpPr>
              <a:grpSpLocks/>
            </p:cNvGrpSpPr>
            <p:nvPr/>
          </p:nvGrpSpPr>
          <p:grpSpPr bwMode="auto">
            <a:xfrm>
              <a:off x="2253" y="2715"/>
              <a:ext cx="294" cy="221"/>
              <a:chOff x="624" y="2064"/>
              <a:chExt cx="384" cy="240"/>
            </a:xfrm>
          </p:grpSpPr>
          <p:sp>
            <p:nvSpPr>
              <p:cNvPr id="85055" name="Line 28">
                <a:extLst>
                  <a:ext uri="{FF2B5EF4-FFF2-40B4-BE49-F238E27FC236}">
                    <a16:creationId xmlns:a16="http://schemas.microsoft.com/office/drawing/2014/main" id="{0CCD23A1-89D6-4E3E-8C50-93807AEFB101}"/>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56" name="Line 29">
                <a:extLst>
                  <a:ext uri="{FF2B5EF4-FFF2-40B4-BE49-F238E27FC236}">
                    <a16:creationId xmlns:a16="http://schemas.microsoft.com/office/drawing/2014/main" id="{7C1F4A3C-FCB1-4312-AF6C-EA2038AC1B71}"/>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sp>
          <p:nvSpPr>
            <p:cNvPr id="85049" name="Rectangle 30">
              <a:extLst>
                <a:ext uri="{FF2B5EF4-FFF2-40B4-BE49-F238E27FC236}">
                  <a16:creationId xmlns:a16="http://schemas.microsoft.com/office/drawing/2014/main" id="{33E5D0A5-2E71-4F50-B605-6BDB6723F7AF}"/>
                </a:ext>
              </a:extLst>
            </p:cNvPr>
            <p:cNvSpPr>
              <a:spLocks noChangeArrowheads="1"/>
            </p:cNvSpPr>
            <p:nvPr/>
          </p:nvSpPr>
          <p:spPr bwMode="auto">
            <a:xfrm>
              <a:off x="2658" y="2870"/>
              <a:ext cx="735"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p>
          </p:txBody>
        </p:sp>
        <p:sp>
          <p:nvSpPr>
            <p:cNvPr id="85050" name="Text Box 31">
              <a:extLst>
                <a:ext uri="{FF2B5EF4-FFF2-40B4-BE49-F238E27FC236}">
                  <a16:creationId xmlns:a16="http://schemas.microsoft.com/office/drawing/2014/main" id="{409013BB-F06C-48DB-8F6E-1809ADA1CE40}"/>
                </a:ext>
              </a:extLst>
            </p:cNvPr>
            <p:cNvSpPr txBox="1">
              <a:spLocks noChangeArrowheads="1"/>
            </p:cNvSpPr>
            <p:nvPr/>
          </p:nvSpPr>
          <p:spPr bwMode="auto">
            <a:xfrm>
              <a:off x="2805" y="2822"/>
              <a:ext cx="50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cs-CZ" altLang="cs-CZ" sz="1633">
                  <a:latin typeface="Arial" panose="020B0604020202020204" pitchFamily="34" charset="0"/>
                </a:rPr>
                <a:t>TATA</a:t>
              </a:r>
              <a:endParaRPr kumimoji="1" lang="en-US" altLang="cs-CZ" sz="1633">
                <a:latin typeface="Arial" panose="020B0604020202020204" pitchFamily="34" charset="0"/>
              </a:endParaRPr>
            </a:p>
          </p:txBody>
        </p:sp>
        <p:grpSp>
          <p:nvGrpSpPr>
            <p:cNvPr id="85051" name="Group 32">
              <a:extLst>
                <a:ext uri="{FF2B5EF4-FFF2-40B4-BE49-F238E27FC236}">
                  <a16:creationId xmlns:a16="http://schemas.microsoft.com/office/drawing/2014/main" id="{4A0A193A-C65B-4BCD-A82C-8AC06390D1A0}"/>
                </a:ext>
              </a:extLst>
            </p:cNvPr>
            <p:cNvGrpSpPr>
              <a:grpSpLocks/>
            </p:cNvGrpSpPr>
            <p:nvPr/>
          </p:nvGrpSpPr>
          <p:grpSpPr bwMode="auto">
            <a:xfrm rot="5400000">
              <a:off x="3213" y="2830"/>
              <a:ext cx="139" cy="220"/>
              <a:chOff x="624" y="2064"/>
              <a:chExt cx="384" cy="240"/>
            </a:xfrm>
          </p:grpSpPr>
          <p:sp>
            <p:nvSpPr>
              <p:cNvPr id="85053" name="Line 33">
                <a:extLst>
                  <a:ext uri="{FF2B5EF4-FFF2-40B4-BE49-F238E27FC236}">
                    <a16:creationId xmlns:a16="http://schemas.microsoft.com/office/drawing/2014/main" id="{A0010181-7087-4C5E-911A-FB25F43473E2}"/>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54" name="Line 34">
                <a:extLst>
                  <a:ext uri="{FF2B5EF4-FFF2-40B4-BE49-F238E27FC236}">
                    <a16:creationId xmlns:a16="http://schemas.microsoft.com/office/drawing/2014/main" id="{D6D8D0BA-F72B-42A2-B0E2-F715021BE679}"/>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sp>
          <p:nvSpPr>
            <p:cNvPr id="85052" name="Oval 35">
              <a:extLst>
                <a:ext uri="{FF2B5EF4-FFF2-40B4-BE49-F238E27FC236}">
                  <a16:creationId xmlns:a16="http://schemas.microsoft.com/office/drawing/2014/main" id="{D98441DF-FA87-4684-9080-F8D0070AA81E}"/>
                </a:ext>
              </a:extLst>
            </p:cNvPr>
            <p:cNvSpPr>
              <a:spLocks noChangeArrowheads="1"/>
            </p:cNvSpPr>
            <p:nvPr/>
          </p:nvSpPr>
          <p:spPr bwMode="auto">
            <a:xfrm>
              <a:off x="3504" y="2899"/>
              <a:ext cx="1957" cy="221"/>
            </a:xfrm>
            <a:prstGeom prst="ellipse">
              <a:avLst/>
            </a:prstGeom>
            <a:solidFill>
              <a:srgbClr val="008000"/>
            </a:solidFill>
            <a:ln w="9525">
              <a:solidFill>
                <a:schemeClr val="tx1"/>
              </a:solidFill>
              <a:round/>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995"/>
                <a:t>CKI</a:t>
              </a:r>
              <a:r>
                <a:rPr kumimoji="1" lang="de-DE" altLang="cs-CZ" sz="1995"/>
                <a:t>1</a:t>
              </a:r>
              <a:endParaRPr kumimoji="1" lang="en-US" altLang="cs-CZ" sz="1995"/>
            </a:p>
          </p:txBody>
        </p:sp>
      </p:grpSp>
      <p:pic>
        <p:nvPicPr>
          <p:cNvPr id="314404" name="Picture 36">
            <a:extLst>
              <a:ext uri="{FF2B5EF4-FFF2-40B4-BE49-F238E27FC236}">
                <a16:creationId xmlns:a16="http://schemas.microsoft.com/office/drawing/2014/main" id="{C8EA4D98-5D72-497F-B819-6C9EE20C8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48" y="2102180"/>
            <a:ext cx="714165" cy="146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405" name="Text Box 37">
            <a:extLst>
              <a:ext uri="{FF2B5EF4-FFF2-40B4-BE49-F238E27FC236}">
                <a16:creationId xmlns:a16="http://schemas.microsoft.com/office/drawing/2014/main" id="{22734790-2055-4672-88D6-4792553CB72F}"/>
              </a:ext>
            </a:extLst>
          </p:cNvPr>
          <p:cNvSpPr txBox="1">
            <a:spLocks noChangeArrowheads="1"/>
          </p:cNvSpPr>
          <p:nvPr/>
        </p:nvSpPr>
        <p:spPr bwMode="auto">
          <a:xfrm>
            <a:off x="572101" y="3625540"/>
            <a:ext cx="976523"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633">
                <a:latin typeface="Arial" panose="020B0604020202020204" pitchFamily="34" charset="0"/>
              </a:rPr>
              <a:t>activato</a:t>
            </a:r>
            <a:r>
              <a:rPr kumimoji="1" lang="cs-CZ" altLang="cs-CZ" sz="1633">
                <a:latin typeface="Arial" panose="020B0604020202020204" pitchFamily="34" charset="0"/>
              </a:rPr>
              <a:t>r</a:t>
            </a:r>
            <a:endParaRPr kumimoji="1" lang="en-US" altLang="cs-CZ" sz="1633">
              <a:latin typeface="Arial" panose="020B0604020202020204" pitchFamily="34" charset="0"/>
            </a:endParaRPr>
          </a:p>
        </p:txBody>
      </p:sp>
      <p:pic>
        <p:nvPicPr>
          <p:cNvPr id="314406" name="Picture 38">
            <a:extLst>
              <a:ext uri="{FF2B5EF4-FFF2-40B4-BE49-F238E27FC236}">
                <a16:creationId xmlns:a16="http://schemas.microsoft.com/office/drawing/2014/main" id="{14C12621-AC5C-42E5-9C4E-3CD741D304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48" y="4159724"/>
            <a:ext cx="714165" cy="146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407" name="Text Box 39">
            <a:extLst>
              <a:ext uri="{FF2B5EF4-FFF2-40B4-BE49-F238E27FC236}">
                <a16:creationId xmlns:a16="http://schemas.microsoft.com/office/drawing/2014/main" id="{379E2C06-307F-472D-896C-BFB5FB7A2AF0}"/>
              </a:ext>
            </a:extLst>
          </p:cNvPr>
          <p:cNvSpPr txBox="1">
            <a:spLocks noChangeArrowheads="1"/>
          </p:cNvSpPr>
          <p:nvPr/>
        </p:nvSpPr>
        <p:spPr bwMode="auto">
          <a:xfrm>
            <a:off x="572101" y="5683084"/>
            <a:ext cx="922021"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633">
                <a:latin typeface="Arial" panose="020B0604020202020204" pitchFamily="34" charset="0"/>
              </a:rPr>
              <a:t>reporter</a:t>
            </a:r>
            <a:endParaRPr kumimoji="1" lang="en-US" altLang="cs-CZ" sz="1633">
              <a:latin typeface="Arial" panose="020B0604020202020204" pitchFamily="34" charset="0"/>
            </a:endParaRPr>
          </a:p>
        </p:txBody>
      </p:sp>
      <p:pic>
        <p:nvPicPr>
          <p:cNvPr id="314408" name="Picture 40">
            <a:extLst>
              <a:ext uri="{FF2B5EF4-FFF2-40B4-BE49-F238E27FC236}">
                <a16:creationId xmlns:a16="http://schemas.microsoft.com/office/drawing/2014/main" id="{E9EAD512-F0E4-4D2C-A547-F550C6A2CC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2915" y="3016484"/>
            <a:ext cx="714165" cy="146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409" name="Text Box 41">
            <a:extLst>
              <a:ext uri="{FF2B5EF4-FFF2-40B4-BE49-F238E27FC236}">
                <a16:creationId xmlns:a16="http://schemas.microsoft.com/office/drawing/2014/main" id="{42262B15-14E8-469A-A819-94BC816DBB6E}"/>
              </a:ext>
            </a:extLst>
          </p:cNvPr>
          <p:cNvSpPr txBox="1">
            <a:spLocks noChangeArrowheads="1"/>
          </p:cNvSpPr>
          <p:nvPr/>
        </p:nvSpPr>
        <p:spPr bwMode="auto">
          <a:xfrm>
            <a:off x="1372657" y="4539844"/>
            <a:ext cx="1933516"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633">
                <a:latin typeface="Arial" panose="020B0604020202020204" pitchFamily="34" charset="0"/>
              </a:rPr>
              <a:t>activator x reporter</a:t>
            </a:r>
            <a:endParaRPr kumimoji="1" lang="en-US" altLang="cs-CZ" sz="1633">
              <a:latin typeface="Arial" panose="020B0604020202020204" pitchFamily="34" charset="0"/>
            </a:endParaRPr>
          </a:p>
        </p:txBody>
      </p:sp>
      <p:grpSp>
        <p:nvGrpSpPr>
          <p:cNvPr id="11" name="Group 42">
            <a:extLst>
              <a:ext uri="{FF2B5EF4-FFF2-40B4-BE49-F238E27FC236}">
                <a16:creationId xmlns:a16="http://schemas.microsoft.com/office/drawing/2014/main" id="{F27DBE7D-C6A3-4A0E-BF50-74F39153FED5}"/>
              </a:ext>
            </a:extLst>
          </p:cNvPr>
          <p:cNvGrpSpPr>
            <a:grpSpLocks/>
          </p:cNvGrpSpPr>
          <p:nvPr/>
        </p:nvGrpSpPr>
        <p:grpSpPr bwMode="auto">
          <a:xfrm rot="14230288">
            <a:off x="5487025" y="1774614"/>
            <a:ext cx="466511" cy="349883"/>
            <a:chOff x="1152" y="576"/>
            <a:chExt cx="768" cy="720"/>
          </a:xfrm>
        </p:grpSpPr>
        <p:sp>
          <p:nvSpPr>
            <p:cNvPr id="85039" name="Line 43">
              <a:extLst>
                <a:ext uri="{FF2B5EF4-FFF2-40B4-BE49-F238E27FC236}">
                  <a16:creationId xmlns:a16="http://schemas.microsoft.com/office/drawing/2014/main" id="{7CB6773E-5C10-4EB9-ACD9-34D20DD28D36}"/>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40" name="Line 44">
              <a:extLst>
                <a:ext uri="{FF2B5EF4-FFF2-40B4-BE49-F238E27FC236}">
                  <a16:creationId xmlns:a16="http://schemas.microsoft.com/office/drawing/2014/main" id="{01C14EDD-5062-4BA1-A0C2-9DD5877C4983}"/>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41" name="Line 45">
              <a:extLst>
                <a:ext uri="{FF2B5EF4-FFF2-40B4-BE49-F238E27FC236}">
                  <a16:creationId xmlns:a16="http://schemas.microsoft.com/office/drawing/2014/main" id="{510B0F05-598E-44F4-9733-489F8C4A00F0}"/>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42" name="Freeform 46">
              <a:extLst>
                <a:ext uri="{FF2B5EF4-FFF2-40B4-BE49-F238E27FC236}">
                  <a16:creationId xmlns:a16="http://schemas.microsoft.com/office/drawing/2014/main" id="{CB34696E-8A00-4BBF-95B3-559E7FD02C58}"/>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grpSp>
        <p:nvGrpSpPr>
          <p:cNvPr id="12" name="Group 47">
            <a:extLst>
              <a:ext uri="{FF2B5EF4-FFF2-40B4-BE49-F238E27FC236}">
                <a16:creationId xmlns:a16="http://schemas.microsoft.com/office/drawing/2014/main" id="{0591D96D-D364-4045-8A91-BF2918DAD17C}"/>
              </a:ext>
            </a:extLst>
          </p:cNvPr>
          <p:cNvGrpSpPr>
            <a:grpSpLocks/>
          </p:cNvGrpSpPr>
          <p:nvPr/>
        </p:nvGrpSpPr>
        <p:grpSpPr bwMode="auto">
          <a:xfrm rot="18933175">
            <a:off x="7175248" y="1631349"/>
            <a:ext cx="466511" cy="351323"/>
            <a:chOff x="1152" y="576"/>
            <a:chExt cx="768" cy="720"/>
          </a:xfrm>
        </p:grpSpPr>
        <p:sp>
          <p:nvSpPr>
            <p:cNvPr id="85035" name="Line 48">
              <a:extLst>
                <a:ext uri="{FF2B5EF4-FFF2-40B4-BE49-F238E27FC236}">
                  <a16:creationId xmlns:a16="http://schemas.microsoft.com/office/drawing/2014/main" id="{D05CDAB0-A755-44D4-886C-89DF978AF897}"/>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36" name="Line 49">
              <a:extLst>
                <a:ext uri="{FF2B5EF4-FFF2-40B4-BE49-F238E27FC236}">
                  <a16:creationId xmlns:a16="http://schemas.microsoft.com/office/drawing/2014/main" id="{A5F60B91-9A85-4AF3-886A-A2DA2FCEA32A}"/>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37" name="Line 50">
              <a:extLst>
                <a:ext uri="{FF2B5EF4-FFF2-40B4-BE49-F238E27FC236}">
                  <a16:creationId xmlns:a16="http://schemas.microsoft.com/office/drawing/2014/main" id="{5BA47BBF-7FE4-4C2F-BABA-9828266BE71F}"/>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38" name="Freeform 51">
              <a:extLst>
                <a:ext uri="{FF2B5EF4-FFF2-40B4-BE49-F238E27FC236}">
                  <a16:creationId xmlns:a16="http://schemas.microsoft.com/office/drawing/2014/main" id="{538FCE0E-601B-490F-ABF7-FC35F65208AD}"/>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grpSp>
        <p:nvGrpSpPr>
          <p:cNvPr id="13" name="Group 52">
            <a:extLst>
              <a:ext uri="{FF2B5EF4-FFF2-40B4-BE49-F238E27FC236}">
                <a16:creationId xmlns:a16="http://schemas.microsoft.com/office/drawing/2014/main" id="{9C89E903-824B-400E-AF89-4A14CCB9C7A8}"/>
              </a:ext>
            </a:extLst>
          </p:cNvPr>
          <p:cNvGrpSpPr>
            <a:grpSpLocks/>
          </p:cNvGrpSpPr>
          <p:nvPr/>
        </p:nvGrpSpPr>
        <p:grpSpPr bwMode="auto">
          <a:xfrm rot="1459757">
            <a:off x="8178822" y="2668041"/>
            <a:ext cx="466511" cy="351323"/>
            <a:chOff x="1152" y="576"/>
            <a:chExt cx="768" cy="720"/>
          </a:xfrm>
        </p:grpSpPr>
        <p:sp>
          <p:nvSpPr>
            <p:cNvPr id="85031" name="Line 53">
              <a:extLst>
                <a:ext uri="{FF2B5EF4-FFF2-40B4-BE49-F238E27FC236}">
                  <a16:creationId xmlns:a16="http://schemas.microsoft.com/office/drawing/2014/main" id="{C3098E3F-0A12-421A-B83F-094C8621E299}"/>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32" name="Line 54">
              <a:extLst>
                <a:ext uri="{FF2B5EF4-FFF2-40B4-BE49-F238E27FC236}">
                  <a16:creationId xmlns:a16="http://schemas.microsoft.com/office/drawing/2014/main" id="{27F8A62F-A451-4D33-BA73-DF223464116A}"/>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33" name="Line 55">
              <a:extLst>
                <a:ext uri="{FF2B5EF4-FFF2-40B4-BE49-F238E27FC236}">
                  <a16:creationId xmlns:a16="http://schemas.microsoft.com/office/drawing/2014/main" id="{1422D424-EF7E-4350-80A2-0B61217DF416}"/>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34" name="Freeform 56">
              <a:extLst>
                <a:ext uri="{FF2B5EF4-FFF2-40B4-BE49-F238E27FC236}">
                  <a16:creationId xmlns:a16="http://schemas.microsoft.com/office/drawing/2014/main" id="{BB06DCAA-DECD-426A-AF00-F4DEA7C684BA}"/>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grpSp>
        <p:nvGrpSpPr>
          <p:cNvPr id="14" name="Group 57">
            <a:extLst>
              <a:ext uri="{FF2B5EF4-FFF2-40B4-BE49-F238E27FC236}">
                <a16:creationId xmlns:a16="http://schemas.microsoft.com/office/drawing/2014/main" id="{90A1FD77-D8CA-4423-B889-905CC1782E22}"/>
              </a:ext>
            </a:extLst>
          </p:cNvPr>
          <p:cNvGrpSpPr>
            <a:grpSpLocks/>
          </p:cNvGrpSpPr>
          <p:nvPr/>
        </p:nvGrpSpPr>
        <p:grpSpPr bwMode="auto">
          <a:xfrm>
            <a:off x="2667081" y="4981877"/>
            <a:ext cx="850951" cy="380120"/>
            <a:chOff x="2016" y="2736"/>
            <a:chExt cx="536" cy="240"/>
          </a:xfrm>
        </p:grpSpPr>
        <p:grpSp>
          <p:nvGrpSpPr>
            <p:cNvPr id="85025" name="Group 58">
              <a:extLst>
                <a:ext uri="{FF2B5EF4-FFF2-40B4-BE49-F238E27FC236}">
                  <a16:creationId xmlns:a16="http://schemas.microsoft.com/office/drawing/2014/main" id="{344AE9B5-B28E-4C55-BFC4-FA88BE7C74EA}"/>
                </a:ext>
              </a:extLst>
            </p:cNvPr>
            <p:cNvGrpSpPr>
              <a:grpSpLocks/>
            </p:cNvGrpSpPr>
            <p:nvPr/>
          </p:nvGrpSpPr>
          <p:grpSpPr bwMode="auto">
            <a:xfrm rot="10800000">
              <a:off x="2258" y="2736"/>
              <a:ext cx="294" cy="221"/>
              <a:chOff x="1152" y="576"/>
              <a:chExt cx="768" cy="720"/>
            </a:xfrm>
          </p:grpSpPr>
          <p:sp>
            <p:nvSpPr>
              <p:cNvPr id="85027" name="Line 59">
                <a:extLst>
                  <a:ext uri="{FF2B5EF4-FFF2-40B4-BE49-F238E27FC236}">
                    <a16:creationId xmlns:a16="http://schemas.microsoft.com/office/drawing/2014/main" id="{0F4EFD82-EBB7-4C20-BC44-0CC3F50BF08F}"/>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28" name="Line 60">
                <a:extLst>
                  <a:ext uri="{FF2B5EF4-FFF2-40B4-BE49-F238E27FC236}">
                    <a16:creationId xmlns:a16="http://schemas.microsoft.com/office/drawing/2014/main" id="{5801A6FE-D090-4EB7-A392-AC4172AF689C}"/>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29" name="Line 61">
                <a:extLst>
                  <a:ext uri="{FF2B5EF4-FFF2-40B4-BE49-F238E27FC236}">
                    <a16:creationId xmlns:a16="http://schemas.microsoft.com/office/drawing/2014/main" id="{AD29FCDD-F6E2-40FC-AE33-E868D3D38462}"/>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30" name="Freeform 62">
                <a:extLst>
                  <a:ext uri="{FF2B5EF4-FFF2-40B4-BE49-F238E27FC236}">
                    <a16:creationId xmlns:a16="http://schemas.microsoft.com/office/drawing/2014/main" id="{C353E672-C0DC-4474-996F-CF816D8FAAB0}"/>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sp>
          <p:nvSpPr>
            <p:cNvPr id="85026" name="Oval 63">
              <a:extLst>
                <a:ext uri="{FF2B5EF4-FFF2-40B4-BE49-F238E27FC236}">
                  <a16:creationId xmlns:a16="http://schemas.microsoft.com/office/drawing/2014/main" id="{EEC7DA66-5D00-476F-83A9-63FE20518BF6}"/>
                </a:ext>
              </a:extLst>
            </p:cNvPr>
            <p:cNvSpPr>
              <a:spLocks noChangeArrowheads="1"/>
            </p:cNvSpPr>
            <p:nvPr/>
          </p:nvSpPr>
          <p:spPr bwMode="auto">
            <a:xfrm>
              <a:off x="2016" y="2736"/>
              <a:ext cx="240" cy="240"/>
            </a:xfrm>
            <a:prstGeom prst="ellipse">
              <a:avLst/>
            </a:prstGeom>
            <a:solidFill>
              <a:schemeClr val="bg2"/>
            </a:solidFill>
            <a:ln w="9525">
              <a:solidFill>
                <a:schemeClr val="tx1"/>
              </a:solidFill>
              <a:round/>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t>DEX</a:t>
              </a:r>
              <a:endParaRPr kumimoji="1" lang="en-US" altLang="cs-CZ" sz="1361"/>
            </a:p>
          </p:txBody>
        </p:sp>
      </p:grpSp>
      <p:grpSp>
        <p:nvGrpSpPr>
          <p:cNvPr id="16" name="Group 64">
            <a:extLst>
              <a:ext uri="{FF2B5EF4-FFF2-40B4-BE49-F238E27FC236}">
                <a16:creationId xmlns:a16="http://schemas.microsoft.com/office/drawing/2014/main" id="{D2A7752D-BD41-4882-B53A-4BE7485604AB}"/>
              </a:ext>
            </a:extLst>
          </p:cNvPr>
          <p:cNvGrpSpPr>
            <a:grpSpLocks/>
          </p:cNvGrpSpPr>
          <p:nvPr/>
        </p:nvGrpSpPr>
        <p:grpSpPr bwMode="auto">
          <a:xfrm>
            <a:off x="3577065" y="4981877"/>
            <a:ext cx="842312" cy="380120"/>
            <a:chOff x="2253" y="2678"/>
            <a:chExt cx="531" cy="240"/>
          </a:xfrm>
        </p:grpSpPr>
        <p:grpSp>
          <p:nvGrpSpPr>
            <p:cNvPr id="85019" name="Group 65">
              <a:extLst>
                <a:ext uri="{FF2B5EF4-FFF2-40B4-BE49-F238E27FC236}">
                  <a16:creationId xmlns:a16="http://schemas.microsoft.com/office/drawing/2014/main" id="{96B5EB50-B413-403B-AB16-2994ED0DB35F}"/>
                </a:ext>
              </a:extLst>
            </p:cNvPr>
            <p:cNvGrpSpPr>
              <a:grpSpLocks/>
            </p:cNvGrpSpPr>
            <p:nvPr/>
          </p:nvGrpSpPr>
          <p:grpSpPr bwMode="auto">
            <a:xfrm rot="10800000">
              <a:off x="2253" y="2678"/>
              <a:ext cx="294" cy="221"/>
              <a:chOff x="1152" y="576"/>
              <a:chExt cx="768" cy="720"/>
            </a:xfrm>
          </p:grpSpPr>
          <p:sp>
            <p:nvSpPr>
              <p:cNvPr id="85021" name="Line 66">
                <a:extLst>
                  <a:ext uri="{FF2B5EF4-FFF2-40B4-BE49-F238E27FC236}">
                    <a16:creationId xmlns:a16="http://schemas.microsoft.com/office/drawing/2014/main" id="{754D4B1D-9E51-4CDE-A258-28BAD742BE82}"/>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22" name="Line 67">
                <a:extLst>
                  <a:ext uri="{FF2B5EF4-FFF2-40B4-BE49-F238E27FC236}">
                    <a16:creationId xmlns:a16="http://schemas.microsoft.com/office/drawing/2014/main" id="{0D7B11A4-2B8B-444B-9652-94D59545F8A9}"/>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23" name="Line 68">
                <a:extLst>
                  <a:ext uri="{FF2B5EF4-FFF2-40B4-BE49-F238E27FC236}">
                    <a16:creationId xmlns:a16="http://schemas.microsoft.com/office/drawing/2014/main" id="{4AA41B4F-024C-41A8-A9B9-02AE7A5E7CC4}"/>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5024" name="Freeform 69">
                <a:extLst>
                  <a:ext uri="{FF2B5EF4-FFF2-40B4-BE49-F238E27FC236}">
                    <a16:creationId xmlns:a16="http://schemas.microsoft.com/office/drawing/2014/main" id="{6FE93C0A-8E08-418C-8D07-9C58250495A4}"/>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sp>
          <p:nvSpPr>
            <p:cNvPr id="85020" name="Oval 70">
              <a:extLst>
                <a:ext uri="{FF2B5EF4-FFF2-40B4-BE49-F238E27FC236}">
                  <a16:creationId xmlns:a16="http://schemas.microsoft.com/office/drawing/2014/main" id="{D0410363-869E-41AB-8357-FAB282608542}"/>
                </a:ext>
              </a:extLst>
            </p:cNvPr>
            <p:cNvSpPr>
              <a:spLocks noChangeArrowheads="1"/>
            </p:cNvSpPr>
            <p:nvPr/>
          </p:nvSpPr>
          <p:spPr bwMode="auto">
            <a:xfrm>
              <a:off x="2544" y="2678"/>
              <a:ext cx="240" cy="240"/>
            </a:xfrm>
            <a:prstGeom prst="ellipse">
              <a:avLst/>
            </a:prstGeom>
            <a:solidFill>
              <a:schemeClr val="bg2"/>
            </a:solidFill>
            <a:ln w="9525">
              <a:solidFill>
                <a:schemeClr val="tx1"/>
              </a:solidFill>
              <a:round/>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t>DEX</a:t>
              </a:r>
              <a:endParaRPr kumimoji="1" lang="en-US" altLang="cs-CZ" sz="1361"/>
            </a:p>
          </p:txBody>
        </p:sp>
      </p:grpSp>
      <p:sp>
        <p:nvSpPr>
          <p:cNvPr id="314439" name="Text Box 71">
            <a:extLst>
              <a:ext uri="{FF2B5EF4-FFF2-40B4-BE49-F238E27FC236}">
                <a16:creationId xmlns:a16="http://schemas.microsoft.com/office/drawing/2014/main" id="{0F5FA5EE-A1D0-4FDE-9C9C-78776ACC0635}"/>
              </a:ext>
            </a:extLst>
          </p:cNvPr>
          <p:cNvSpPr txBox="1">
            <a:spLocks noChangeArrowheads="1"/>
          </p:cNvSpPr>
          <p:nvPr/>
        </p:nvSpPr>
        <p:spPr bwMode="auto">
          <a:xfrm>
            <a:off x="3888072" y="2141056"/>
            <a:ext cx="982935" cy="45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2358">
                <a:latin typeface="Arial" panose="020B0604020202020204" pitchFamily="34" charset="0"/>
              </a:rPr>
              <a:t>+DEX</a:t>
            </a:r>
            <a:endParaRPr kumimoji="1" lang="en-US" altLang="cs-CZ" sz="2358">
              <a:latin typeface="Arial" panose="020B0604020202020204" pitchFamily="34" charset="0"/>
            </a:endParaRPr>
          </a:p>
        </p:txBody>
      </p:sp>
      <p:sp>
        <p:nvSpPr>
          <p:cNvPr id="314440" name="Oval 72">
            <a:extLst>
              <a:ext uri="{FF2B5EF4-FFF2-40B4-BE49-F238E27FC236}">
                <a16:creationId xmlns:a16="http://schemas.microsoft.com/office/drawing/2014/main" id="{5E54809D-6B0B-42EE-9055-44DB683C0859}"/>
              </a:ext>
            </a:extLst>
          </p:cNvPr>
          <p:cNvSpPr>
            <a:spLocks noChangeArrowheads="1"/>
          </p:cNvSpPr>
          <p:nvPr/>
        </p:nvSpPr>
        <p:spPr bwMode="auto">
          <a:xfrm>
            <a:off x="5791552" y="2102180"/>
            <a:ext cx="380120" cy="380120"/>
          </a:xfrm>
          <a:prstGeom prst="ellipse">
            <a:avLst/>
          </a:prstGeom>
          <a:solidFill>
            <a:schemeClr val="bg2"/>
          </a:solidFill>
          <a:ln w="9525">
            <a:solidFill>
              <a:schemeClr val="tx1"/>
            </a:solidFill>
            <a:round/>
            <a:headEnd/>
            <a:tailEnd/>
          </a:ln>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t>DEX</a:t>
            </a:r>
            <a:endParaRPr kumimoji="1" lang="en-US" altLang="cs-CZ" sz="1361"/>
          </a:p>
        </p:txBody>
      </p:sp>
      <p:sp>
        <p:nvSpPr>
          <p:cNvPr id="314441" name="Oval 73">
            <a:extLst>
              <a:ext uri="{FF2B5EF4-FFF2-40B4-BE49-F238E27FC236}">
                <a16:creationId xmlns:a16="http://schemas.microsoft.com/office/drawing/2014/main" id="{2A0B125A-27C0-4D9A-AA59-349BA3B455EE}"/>
              </a:ext>
            </a:extLst>
          </p:cNvPr>
          <p:cNvSpPr>
            <a:spLocks noChangeArrowheads="1"/>
          </p:cNvSpPr>
          <p:nvPr/>
        </p:nvSpPr>
        <p:spPr bwMode="auto">
          <a:xfrm>
            <a:off x="6933354" y="1949556"/>
            <a:ext cx="381559" cy="381560"/>
          </a:xfrm>
          <a:prstGeom prst="ellipse">
            <a:avLst/>
          </a:prstGeom>
          <a:solidFill>
            <a:schemeClr val="bg2"/>
          </a:solidFill>
          <a:ln w="9525">
            <a:solidFill>
              <a:schemeClr val="tx1"/>
            </a:solidFill>
            <a:round/>
            <a:headEnd/>
            <a:tailEnd/>
          </a:ln>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t>DEX</a:t>
            </a:r>
            <a:endParaRPr kumimoji="1" lang="en-US" altLang="cs-CZ" sz="1361"/>
          </a:p>
        </p:txBody>
      </p:sp>
      <p:sp>
        <p:nvSpPr>
          <p:cNvPr id="314442" name="Oval 74">
            <a:extLst>
              <a:ext uri="{FF2B5EF4-FFF2-40B4-BE49-F238E27FC236}">
                <a16:creationId xmlns:a16="http://schemas.microsoft.com/office/drawing/2014/main" id="{3CB5B1F7-120A-405A-9B73-80F99B508489}"/>
              </a:ext>
            </a:extLst>
          </p:cNvPr>
          <p:cNvSpPr>
            <a:spLocks noChangeArrowheads="1"/>
          </p:cNvSpPr>
          <p:nvPr/>
        </p:nvSpPr>
        <p:spPr bwMode="auto">
          <a:xfrm>
            <a:off x="7847657" y="2482300"/>
            <a:ext cx="381560" cy="381560"/>
          </a:xfrm>
          <a:prstGeom prst="ellipse">
            <a:avLst/>
          </a:prstGeom>
          <a:solidFill>
            <a:schemeClr val="bg2"/>
          </a:solidFill>
          <a:ln w="9525">
            <a:solidFill>
              <a:schemeClr val="tx1"/>
            </a:solidFill>
            <a:round/>
            <a:headEnd/>
            <a:tailEnd/>
          </a:ln>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t>DEX</a:t>
            </a:r>
            <a:endParaRPr kumimoji="1" lang="en-US" altLang="cs-CZ" sz="1361"/>
          </a:p>
        </p:txBody>
      </p:sp>
      <p:sp>
        <p:nvSpPr>
          <p:cNvPr id="314443" name="Text Box 75">
            <a:extLst>
              <a:ext uri="{FF2B5EF4-FFF2-40B4-BE49-F238E27FC236}">
                <a16:creationId xmlns:a16="http://schemas.microsoft.com/office/drawing/2014/main" id="{71C58BA4-088C-41A7-A0DE-F61E8DBB717B}"/>
              </a:ext>
            </a:extLst>
          </p:cNvPr>
          <p:cNvSpPr txBox="1">
            <a:spLocks noChangeArrowheads="1"/>
          </p:cNvSpPr>
          <p:nvPr/>
        </p:nvSpPr>
        <p:spPr bwMode="auto">
          <a:xfrm>
            <a:off x="909026" y="3778164"/>
            <a:ext cx="312880" cy="39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995">
                <a:latin typeface="Arial" panose="020B0604020202020204" pitchFamily="34" charset="0"/>
              </a:rPr>
              <a:t>x</a:t>
            </a:r>
            <a:endParaRPr kumimoji="1" lang="en-US" altLang="cs-CZ" sz="1995">
              <a:latin typeface="Arial" panose="020B0604020202020204" pitchFamily="34" charset="0"/>
            </a:endParaRPr>
          </a:p>
        </p:txBody>
      </p:sp>
      <p:sp>
        <p:nvSpPr>
          <p:cNvPr id="314446" name="Oval 78">
            <a:extLst>
              <a:ext uri="{FF2B5EF4-FFF2-40B4-BE49-F238E27FC236}">
                <a16:creationId xmlns:a16="http://schemas.microsoft.com/office/drawing/2014/main" id="{90A23272-23BD-44FB-B8F1-A2DAAC77C824}"/>
              </a:ext>
            </a:extLst>
          </p:cNvPr>
          <p:cNvSpPr>
            <a:spLocks noChangeArrowheads="1"/>
          </p:cNvSpPr>
          <p:nvPr/>
        </p:nvSpPr>
        <p:spPr bwMode="auto">
          <a:xfrm rot="19974267">
            <a:off x="5867865" y="4495209"/>
            <a:ext cx="1903480" cy="152624"/>
          </a:xfrm>
          <a:prstGeom prst="ellipse">
            <a:avLst/>
          </a:prstGeom>
          <a:solidFill>
            <a:srgbClr val="0099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endParaRPr lang="cs-CZ" altLang="cs-CZ" sz="2358"/>
          </a:p>
        </p:txBody>
      </p:sp>
      <p:sp>
        <p:nvSpPr>
          <p:cNvPr id="314447" name="Oval 79">
            <a:extLst>
              <a:ext uri="{FF2B5EF4-FFF2-40B4-BE49-F238E27FC236}">
                <a16:creationId xmlns:a16="http://schemas.microsoft.com/office/drawing/2014/main" id="{92682687-2726-44D0-B929-CF2E7E7F70ED}"/>
              </a:ext>
            </a:extLst>
          </p:cNvPr>
          <p:cNvSpPr>
            <a:spLocks noChangeArrowheads="1"/>
          </p:cNvSpPr>
          <p:nvPr/>
        </p:nvSpPr>
        <p:spPr bwMode="auto">
          <a:xfrm rot="1432137">
            <a:off x="7085977" y="4953081"/>
            <a:ext cx="1904920" cy="152624"/>
          </a:xfrm>
          <a:prstGeom prst="ellipse">
            <a:avLst/>
          </a:prstGeom>
          <a:solidFill>
            <a:srgbClr val="0099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endParaRPr lang="cs-CZ" altLang="cs-CZ" sz="2358"/>
          </a:p>
        </p:txBody>
      </p:sp>
      <p:sp>
        <p:nvSpPr>
          <p:cNvPr id="79" name="Rectangle 2">
            <a:extLst>
              <a:ext uri="{FF2B5EF4-FFF2-40B4-BE49-F238E27FC236}">
                <a16:creationId xmlns:a16="http://schemas.microsoft.com/office/drawing/2014/main" id="{929DC860-3624-4B1D-B56B-08BF7E7E9630}"/>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Regulated Expression Systems</a:t>
            </a:r>
            <a:endParaRPr lang="en-US" sz="3991" kern="0" dirty="0">
              <a:solidFill>
                <a:srgbClr val="0000FF"/>
              </a:solidFill>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14404"/>
                                        </p:tgtEl>
                                        <p:attrNameLst>
                                          <p:attrName>style.visibility</p:attrName>
                                        </p:attrNameLst>
                                      </p:cBhvr>
                                      <p:to>
                                        <p:strVal val="visible"/>
                                      </p:to>
                                    </p:set>
                                    <p:animEffect transition="in" filter="dissolve">
                                      <p:cBhvr>
                                        <p:cTn id="7" dur="500"/>
                                        <p:tgtEl>
                                          <p:spTgt spid="31440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14405"/>
                                        </p:tgtEl>
                                        <p:attrNameLst>
                                          <p:attrName>style.visibility</p:attrName>
                                        </p:attrNameLst>
                                      </p:cBhvr>
                                      <p:to>
                                        <p:strVal val="visible"/>
                                      </p:to>
                                    </p:set>
                                    <p:animEffect transition="in" filter="dissolve">
                                      <p:cBhvr>
                                        <p:cTn id="11" dur="500"/>
                                        <p:tgtEl>
                                          <p:spTgt spid="314405"/>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nodeType="afterGroup">
                            <p:stCondLst>
                              <p:cond delay="15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nodeType="afterGroup">
                            <p:stCondLst>
                              <p:cond delay="2500"/>
                            </p:stCondLst>
                            <p:childTnLst>
                              <p:par>
                                <p:cTn id="28" presetID="42"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nodeType="afterGroup">
                            <p:stCondLst>
                              <p:cond delay="3500"/>
                            </p:stCondLst>
                            <p:childTnLst>
                              <p:par>
                                <p:cTn id="39" presetID="42"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314406"/>
                                        </p:tgtEl>
                                        <p:attrNameLst>
                                          <p:attrName>style.visibility</p:attrName>
                                        </p:attrNameLst>
                                      </p:cBhvr>
                                      <p:to>
                                        <p:strVal val="visible"/>
                                      </p:to>
                                    </p:set>
                                    <p:animEffect transition="in" filter="dissolve">
                                      <p:cBhvr>
                                        <p:cTn id="53" dur="500"/>
                                        <p:tgtEl>
                                          <p:spTgt spid="314406"/>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14407"/>
                                        </p:tgtEl>
                                        <p:attrNameLst>
                                          <p:attrName>style.visibility</p:attrName>
                                        </p:attrNameLst>
                                      </p:cBhvr>
                                      <p:to>
                                        <p:strVal val="visible"/>
                                      </p:to>
                                    </p:set>
                                    <p:animEffect transition="in" filter="dissolve">
                                      <p:cBhvr>
                                        <p:cTn id="56" dur="500"/>
                                        <p:tgtEl>
                                          <p:spTgt spid="314407"/>
                                        </p:tgtEl>
                                      </p:cBhvr>
                                    </p:animEffect>
                                  </p:childTnLst>
                                </p:cTn>
                              </p:par>
                            </p:childTnLst>
                          </p:cTn>
                        </p:par>
                        <p:par>
                          <p:cTn id="57" fill="hold" nodeType="afterGroup">
                            <p:stCondLst>
                              <p:cond delay="500"/>
                            </p:stCondLst>
                            <p:childTnLst>
                              <p:par>
                                <p:cTn id="58" presetID="22" presetClass="entr" presetSubtype="8"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314443"/>
                                        </p:tgtEl>
                                        <p:attrNameLst>
                                          <p:attrName>style.visibility</p:attrName>
                                        </p:attrNameLst>
                                      </p:cBhvr>
                                      <p:to>
                                        <p:strVal val="visible"/>
                                      </p:to>
                                    </p:set>
                                    <p:anim calcmode="lin" valueType="num">
                                      <p:cBhvr>
                                        <p:cTn id="65" dur="1000" fill="hold"/>
                                        <p:tgtEl>
                                          <p:spTgt spid="314443"/>
                                        </p:tgtEl>
                                        <p:attrNameLst>
                                          <p:attrName>ppt_w</p:attrName>
                                        </p:attrNameLst>
                                      </p:cBhvr>
                                      <p:tavLst>
                                        <p:tav tm="0">
                                          <p:val>
                                            <p:fltVal val="0"/>
                                          </p:val>
                                        </p:tav>
                                        <p:tav tm="100000">
                                          <p:val>
                                            <p:strVal val="#ppt_w"/>
                                          </p:val>
                                        </p:tav>
                                      </p:tavLst>
                                    </p:anim>
                                    <p:anim calcmode="lin" valueType="num">
                                      <p:cBhvr>
                                        <p:cTn id="66" dur="1000" fill="hold"/>
                                        <p:tgtEl>
                                          <p:spTgt spid="314443"/>
                                        </p:tgtEl>
                                        <p:attrNameLst>
                                          <p:attrName>ppt_h</p:attrName>
                                        </p:attrNameLst>
                                      </p:cBhvr>
                                      <p:tavLst>
                                        <p:tav tm="0">
                                          <p:val>
                                            <p:fltVal val="0"/>
                                          </p:val>
                                        </p:tav>
                                        <p:tav tm="100000">
                                          <p:val>
                                            <p:strVal val="#ppt_h"/>
                                          </p:val>
                                        </p:tav>
                                      </p:tavLst>
                                    </p:anim>
                                    <p:anim calcmode="lin" valueType="num">
                                      <p:cBhvr>
                                        <p:cTn id="67" dur="1000" fill="hold"/>
                                        <p:tgtEl>
                                          <p:spTgt spid="314443"/>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314443"/>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1000"/>
                            </p:stCondLst>
                            <p:childTnLst>
                              <p:par>
                                <p:cTn id="70" presetID="9" presetClass="entr" presetSubtype="0" fill="hold" nodeType="afterEffect">
                                  <p:stCondLst>
                                    <p:cond delay="0"/>
                                  </p:stCondLst>
                                  <p:childTnLst>
                                    <p:set>
                                      <p:cBhvr>
                                        <p:cTn id="71" dur="1" fill="hold">
                                          <p:stCondLst>
                                            <p:cond delay="0"/>
                                          </p:stCondLst>
                                        </p:cTn>
                                        <p:tgtEl>
                                          <p:spTgt spid="314408"/>
                                        </p:tgtEl>
                                        <p:attrNameLst>
                                          <p:attrName>style.visibility</p:attrName>
                                        </p:attrNameLst>
                                      </p:cBhvr>
                                      <p:to>
                                        <p:strVal val="visible"/>
                                      </p:to>
                                    </p:set>
                                    <p:animEffect transition="in" filter="dissolve">
                                      <p:cBhvr>
                                        <p:cTn id="72" dur="500"/>
                                        <p:tgtEl>
                                          <p:spTgt spid="314408"/>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314409"/>
                                        </p:tgtEl>
                                        <p:attrNameLst>
                                          <p:attrName>style.visibility</p:attrName>
                                        </p:attrNameLst>
                                      </p:cBhvr>
                                      <p:to>
                                        <p:strVal val="visible"/>
                                      </p:to>
                                    </p:set>
                                    <p:animEffect transition="in" filter="dissolve">
                                      <p:cBhvr>
                                        <p:cTn id="75" dur="500"/>
                                        <p:tgtEl>
                                          <p:spTgt spid="31440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0" presetClass="entr" presetSubtype="0" decel="100000" fill="hold" grpId="0" nodeType="clickEffect">
                                  <p:stCondLst>
                                    <p:cond delay="0"/>
                                  </p:stCondLst>
                                  <p:childTnLst>
                                    <p:set>
                                      <p:cBhvr>
                                        <p:cTn id="79" dur="1" fill="hold">
                                          <p:stCondLst>
                                            <p:cond delay="0"/>
                                          </p:stCondLst>
                                        </p:cTn>
                                        <p:tgtEl>
                                          <p:spTgt spid="314439"/>
                                        </p:tgtEl>
                                        <p:attrNameLst>
                                          <p:attrName>style.visibility</p:attrName>
                                        </p:attrNameLst>
                                      </p:cBhvr>
                                      <p:to>
                                        <p:strVal val="visible"/>
                                      </p:to>
                                    </p:set>
                                    <p:anim calcmode="lin" valueType="num">
                                      <p:cBhvr>
                                        <p:cTn id="80" dur="1000" fill="hold"/>
                                        <p:tgtEl>
                                          <p:spTgt spid="314439"/>
                                        </p:tgtEl>
                                        <p:attrNameLst>
                                          <p:attrName>ppt_w</p:attrName>
                                        </p:attrNameLst>
                                      </p:cBhvr>
                                      <p:tavLst>
                                        <p:tav tm="0">
                                          <p:val>
                                            <p:strVal val="#ppt_w+.3"/>
                                          </p:val>
                                        </p:tav>
                                        <p:tav tm="100000">
                                          <p:val>
                                            <p:strVal val="#ppt_w"/>
                                          </p:val>
                                        </p:tav>
                                      </p:tavLst>
                                    </p:anim>
                                    <p:anim calcmode="lin" valueType="num">
                                      <p:cBhvr>
                                        <p:cTn id="81" dur="1000" fill="hold"/>
                                        <p:tgtEl>
                                          <p:spTgt spid="314439"/>
                                        </p:tgtEl>
                                        <p:attrNameLst>
                                          <p:attrName>ppt_h</p:attrName>
                                        </p:attrNameLst>
                                      </p:cBhvr>
                                      <p:tavLst>
                                        <p:tav tm="0">
                                          <p:val>
                                            <p:strVal val="#ppt_h"/>
                                          </p:val>
                                        </p:tav>
                                        <p:tav tm="100000">
                                          <p:val>
                                            <p:strVal val="#ppt_h"/>
                                          </p:val>
                                        </p:tav>
                                      </p:tavLst>
                                    </p:anim>
                                    <p:animEffect transition="in" filter="fade">
                                      <p:cBhvr>
                                        <p:cTn id="82" dur="1000"/>
                                        <p:tgtEl>
                                          <p:spTgt spid="314439"/>
                                        </p:tgtEl>
                                      </p:cBhvr>
                                    </p:animEffect>
                                  </p:childTnLst>
                                </p:cTn>
                              </p:par>
                            </p:childTnLst>
                          </p:cTn>
                        </p:par>
                        <p:par>
                          <p:cTn id="83" fill="hold" nodeType="afterGroup">
                            <p:stCondLst>
                              <p:cond delay="1000"/>
                            </p:stCondLst>
                            <p:childTnLst>
                              <p:par>
                                <p:cTn id="84" presetID="9" presetClass="exit" presetSubtype="0" fill="hold" nodeType="afterEffect">
                                  <p:stCondLst>
                                    <p:cond delay="0"/>
                                  </p:stCondLst>
                                  <p:childTnLst>
                                    <p:animEffect transition="out" filter="dissolve">
                                      <p:cBhvr>
                                        <p:cTn id="85" dur="500"/>
                                        <p:tgtEl>
                                          <p:spTgt spid="4"/>
                                        </p:tgtEl>
                                      </p:cBhvr>
                                    </p:animEffect>
                                    <p:set>
                                      <p:cBhvr>
                                        <p:cTn id="86" dur="1" fill="hold">
                                          <p:stCondLst>
                                            <p:cond delay="499"/>
                                          </p:stCondLst>
                                        </p:cTn>
                                        <p:tgtEl>
                                          <p:spTgt spid="4"/>
                                        </p:tgtEl>
                                        <p:attrNameLst>
                                          <p:attrName>style.visibility</p:attrName>
                                        </p:attrNameLst>
                                      </p:cBhvr>
                                      <p:to>
                                        <p:strVal val="hidden"/>
                                      </p:to>
                                    </p:set>
                                  </p:childTnLst>
                                </p:cTn>
                              </p:par>
                              <p:par>
                                <p:cTn id="87" presetID="9" presetClass="entr" presetSubtype="0" fill="hold" grpId="0" nodeType="withEffect">
                                  <p:stCondLst>
                                    <p:cond delay="0"/>
                                  </p:stCondLst>
                                  <p:childTnLst>
                                    <p:set>
                                      <p:cBhvr>
                                        <p:cTn id="88" dur="1" fill="hold">
                                          <p:stCondLst>
                                            <p:cond delay="0"/>
                                          </p:stCondLst>
                                        </p:cTn>
                                        <p:tgtEl>
                                          <p:spTgt spid="314440"/>
                                        </p:tgtEl>
                                        <p:attrNameLst>
                                          <p:attrName>style.visibility</p:attrName>
                                        </p:attrNameLst>
                                      </p:cBhvr>
                                      <p:to>
                                        <p:strVal val="visible"/>
                                      </p:to>
                                    </p:set>
                                    <p:animEffect transition="in" filter="dissolve">
                                      <p:cBhvr>
                                        <p:cTn id="89" dur="500"/>
                                        <p:tgtEl>
                                          <p:spTgt spid="314440"/>
                                        </p:tgtEl>
                                      </p:cBhvr>
                                    </p:animEffect>
                                  </p:childTnLst>
                                </p:cTn>
                              </p:par>
                            </p:childTnLst>
                          </p:cTn>
                        </p:par>
                        <p:par>
                          <p:cTn id="90" fill="hold" nodeType="afterGroup">
                            <p:stCondLst>
                              <p:cond delay="1500"/>
                            </p:stCondLst>
                            <p:childTnLst>
                              <p:par>
                                <p:cTn id="91" presetID="9" presetClass="exit" presetSubtype="0" fill="hold" nodeType="afterEffect">
                                  <p:stCondLst>
                                    <p:cond delay="0"/>
                                  </p:stCondLst>
                                  <p:childTnLst>
                                    <p:animEffect transition="out" filter="dissolve">
                                      <p:cBhvr>
                                        <p:cTn id="92" dur="500"/>
                                        <p:tgtEl>
                                          <p:spTgt spid="3"/>
                                        </p:tgtEl>
                                      </p:cBhvr>
                                    </p:animEffect>
                                    <p:set>
                                      <p:cBhvr>
                                        <p:cTn id="93" dur="1" fill="hold">
                                          <p:stCondLst>
                                            <p:cond delay="499"/>
                                          </p:stCondLst>
                                        </p:cTn>
                                        <p:tgtEl>
                                          <p:spTgt spid="3"/>
                                        </p:tgtEl>
                                        <p:attrNameLst>
                                          <p:attrName>style.visibility</p:attrName>
                                        </p:attrNameLst>
                                      </p:cBhvr>
                                      <p:to>
                                        <p:strVal val="hidden"/>
                                      </p:to>
                                    </p:set>
                                  </p:childTnLst>
                                </p:cTn>
                              </p:par>
                              <p:par>
                                <p:cTn id="94" presetID="9" presetClass="entr" presetSubtype="0" fill="hold" grpId="0" nodeType="withEffect">
                                  <p:stCondLst>
                                    <p:cond delay="0"/>
                                  </p:stCondLst>
                                  <p:childTnLst>
                                    <p:set>
                                      <p:cBhvr>
                                        <p:cTn id="95" dur="1" fill="hold">
                                          <p:stCondLst>
                                            <p:cond delay="0"/>
                                          </p:stCondLst>
                                        </p:cTn>
                                        <p:tgtEl>
                                          <p:spTgt spid="314441"/>
                                        </p:tgtEl>
                                        <p:attrNameLst>
                                          <p:attrName>style.visibility</p:attrName>
                                        </p:attrNameLst>
                                      </p:cBhvr>
                                      <p:to>
                                        <p:strVal val="visible"/>
                                      </p:to>
                                    </p:set>
                                    <p:animEffect transition="in" filter="dissolve">
                                      <p:cBhvr>
                                        <p:cTn id="96" dur="500"/>
                                        <p:tgtEl>
                                          <p:spTgt spid="314441"/>
                                        </p:tgtEl>
                                      </p:cBhvr>
                                    </p:animEffect>
                                  </p:childTnLst>
                                </p:cTn>
                              </p:par>
                            </p:childTnLst>
                          </p:cTn>
                        </p:par>
                        <p:par>
                          <p:cTn id="97" fill="hold" nodeType="afterGroup">
                            <p:stCondLst>
                              <p:cond delay="2000"/>
                            </p:stCondLst>
                            <p:childTnLst>
                              <p:par>
                                <p:cTn id="98" presetID="9" presetClass="exit" presetSubtype="0" fill="hold" nodeType="afterEffect">
                                  <p:stCondLst>
                                    <p:cond delay="0"/>
                                  </p:stCondLst>
                                  <p:childTnLst>
                                    <p:animEffect transition="out" filter="dissolve">
                                      <p:cBhvr>
                                        <p:cTn id="99" dur="500"/>
                                        <p:tgtEl>
                                          <p:spTgt spid="2"/>
                                        </p:tgtEl>
                                      </p:cBhvr>
                                    </p:animEffect>
                                    <p:set>
                                      <p:cBhvr>
                                        <p:cTn id="100" dur="1" fill="hold">
                                          <p:stCondLst>
                                            <p:cond delay="499"/>
                                          </p:stCondLst>
                                        </p:cTn>
                                        <p:tgtEl>
                                          <p:spTgt spid="2"/>
                                        </p:tgtEl>
                                        <p:attrNameLst>
                                          <p:attrName>style.visibility</p:attrName>
                                        </p:attrNameLst>
                                      </p:cBhvr>
                                      <p:to>
                                        <p:strVal val="hidden"/>
                                      </p:to>
                                    </p:set>
                                  </p:childTnLst>
                                </p:cTn>
                              </p:par>
                              <p:par>
                                <p:cTn id="101" presetID="9" presetClass="entr" presetSubtype="0" fill="hold" grpId="0" nodeType="withEffect">
                                  <p:stCondLst>
                                    <p:cond delay="0"/>
                                  </p:stCondLst>
                                  <p:childTnLst>
                                    <p:set>
                                      <p:cBhvr>
                                        <p:cTn id="102" dur="1" fill="hold">
                                          <p:stCondLst>
                                            <p:cond delay="0"/>
                                          </p:stCondLst>
                                        </p:cTn>
                                        <p:tgtEl>
                                          <p:spTgt spid="314442"/>
                                        </p:tgtEl>
                                        <p:attrNameLst>
                                          <p:attrName>style.visibility</p:attrName>
                                        </p:attrNameLst>
                                      </p:cBhvr>
                                      <p:to>
                                        <p:strVal val="visible"/>
                                      </p:to>
                                    </p:set>
                                    <p:animEffect transition="in" filter="dissolve">
                                      <p:cBhvr>
                                        <p:cTn id="103" dur="500"/>
                                        <p:tgtEl>
                                          <p:spTgt spid="314442"/>
                                        </p:tgtEl>
                                      </p:cBhvr>
                                    </p:animEffect>
                                  </p:childTnLst>
                                </p:cTn>
                              </p:par>
                            </p:childTnLst>
                          </p:cTn>
                        </p:par>
                        <p:par>
                          <p:cTn id="104" fill="hold" nodeType="afterGroup">
                            <p:stCondLst>
                              <p:cond delay="2500"/>
                            </p:stCondLst>
                            <p:childTnLst>
                              <p:par>
                                <p:cTn id="105" presetID="47" presetClass="entr" presetSubtype="0" fill="hold" nodeType="afterEffect">
                                  <p:stCondLst>
                                    <p:cond delay="0"/>
                                  </p:stCondLst>
                                  <p:childTnLst>
                                    <p:set>
                                      <p:cBhvr>
                                        <p:cTn id="106" dur="1" fill="hold">
                                          <p:stCondLst>
                                            <p:cond delay="0"/>
                                          </p:stCondLst>
                                        </p:cTn>
                                        <p:tgtEl>
                                          <p:spTgt spid="14"/>
                                        </p:tgtEl>
                                        <p:attrNameLst>
                                          <p:attrName>style.visibility</p:attrName>
                                        </p:attrNameLst>
                                      </p:cBhvr>
                                      <p:to>
                                        <p:strVal val="visible"/>
                                      </p:to>
                                    </p:set>
                                    <p:animEffect transition="in" filter="fade">
                                      <p:cBhvr>
                                        <p:cTn id="107" dur="1000"/>
                                        <p:tgtEl>
                                          <p:spTgt spid="14"/>
                                        </p:tgtEl>
                                      </p:cBhvr>
                                    </p:animEffect>
                                    <p:anim calcmode="lin" valueType="num">
                                      <p:cBhvr>
                                        <p:cTn id="108" dur="1000" fill="hold"/>
                                        <p:tgtEl>
                                          <p:spTgt spid="14"/>
                                        </p:tgtEl>
                                        <p:attrNameLst>
                                          <p:attrName>ppt_x</p:attrName>
                                        </p:attrNameLst>
                                      </p:cBhvr>
                                      <p:tavLst>
                                        <p:tav tm="0">
                                          <p:val>
                                            <p:strVal val="#ppt_x"/>
                                          </p:val>
                                        </p:tav>
                                        <p:tav tm="100000">
                                          <p:val>
                                            <p:strVal val="#ppt_x"/>
                                          </p:val>
                                        </p:tav>
                                      </p:tavLst>
                                    </p:anim>
                                    <p:anim calcmode="lin" valueType="num">
                                      <p:cBhvr>
                                        <p:cTn id="109" dur="1000" fill="hold"/>
                                        <p:tgtEl>
                                          <p:spTgt spid="14"/>
                                        </p:tgtEl>
                                        <p:attrNameLst>
                                          <p:attrName>ppt_y</p:attrName>
                                        </p:attrNameLst>
                                      </p:cBhvr>
                                      <p:tavLst>
                                        <p:tav tm="0">
                                          <p:val>
                                            <p:strVal val="#ppt_y-.1"/>
                                          </p:val>
                                        </p:tav>
                                        <p:tav tm="100000">
                                          <p:val>
                                            <p:strVal val="#ppt_y"/>
                                          </p:val>
                                        </p:tav>
                                      </p:tavLst>
                                    </p:anim>
                                  </p:childTnLst>
                                </p:cTn>
                              </p:par>
                            </p:childTnLst>
                          </p:cTn>
                        </p:par>
                        <p:par>
                          <p:cTn id="110" fill="hold" nodeType="afterGroup">
                            <p:stCondLst>
                              <p:cond delay="3500"/>
                            </p:stCondLst>
                            <p:childTnLst>
                              <p:par>
                                <p:cTn id="111" presetID="47" presetClass="entr" presetSubtype="0" fill="hold" nodeType="after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fade">
                                      <p:cBhvr>
                                        <p:cTn id="113" dur="1000"/>
                                        <p:tgtEl>
                                          <p:spTgt spid="16"/>
                                        </p:tgtEl>
                                      </p:cBhvr>
                                    </p:animEffect>
                                    <p:anim calcmode="lin" valueType="num">
                                      <p:cBhvr>
                                        <p:cTn id="114" dur="1000" fill="hold"/>
                                        <p:tgtEl>
                                          <p:spTgt spid="16"/>
                                        </p:tgtEl>
                                        <p:attrNameLst>
                                          <p:attrName>ppt_x</p:attrName>
                                        </p:attrNameLst>
                                      </p:cBhvr>
                                      <p:tavLst>
                                        <p:tav tm="0">
                                          <p:val>
                                            <p:strVal val="#ppt_x"/>
                                          </p:val>
                                        </p:tav>
                                        <p:tav tm="100000">
                                          <p:val>
                                            <p:strVal val="#ppt_x"/>
                                          </p:val>
                                        </p:tav>
                                      </p:tavLst>
                                    </p:anim>
                                    <p:anim calcmode="lin" valueType="num">
                                      <p:cBhvr>
                                        <p:cTn id="115" dur="1000" fill="hold"/>
                                        <p:tgtEl>
                                          <p:spTgt spid="16"/>
                                        </p:tgtEl>
                                        <p:attrNameLst>
                                          <p:attrName>ppt_y</p:attrName>
                                        </p:attrNameLst>
                                      </p:cBhvr>
                                      <p:tavLst>
                                        <p:tav tm="0">
                                          <p:val>
                                            <p:strVal val="#ppt_y-.1"/>
                                          </p:val>
                                        </p:tav>
                                        <p:tav tm="100000">
                                          <p:val>
                                            <p:strVal val="#ppt_y"/>
                                          </p:val>
                                        </p:tav>
                                      </p:tavLst>
                                    </p:anim>
                                  </p:childTnLst>
                                </p:cTn>
                              </p:par>
                            </p:childTnLst>
                          </p:cTn>
                        </p:par>
                        <p:par>
                          <p:cTn id="116" fill="hold" nodeType="afterGroup">
                            <p:stCondLst>
                              <p:cond delay="4500"/>
                            </p:stCondLst>
                            <p:childTnLst>
                              <p:par>
                                <p:cTn id="117" presetID="42" presetClass="entr" presetSubtype="0" fill="hold" grpId="0" nodeType="afterEffect">
                                  <p:stCondLst>
                                    <p:cond delay="0"/>
                                  </p:stCondLst>
                                  <p:childTnLst>
                                    <p:set>
                                      <p:cBhvr>
                                        <p:cTn id="118" dur="1" fill="hold">
                                          <p:stCondLst>
                                            <p:cond delay="0"/>
                                          </p:stCondLst>
                                        </p:cTn>
                                        <p:tgtEl>
                                          <p:spTgt spid="314446"/>
                                        </p:tgtEl>
                                        <p:attrNameLst>
                                          <p:attrName>style.visibility</p:attrName>
                                        </p:attrNameLst>
                                      </p:cBhvr>
                                      <p:to>
                                        <p:strVal val="visible"/>
                                      </p:to>
                                    </p:set>
                                    <p:animEffect transition="in" filter="fade">
                                      <p:cBhvr>
                                        <p:cTn id="119" dur="1000"/>
                                        <p:tgtEl>
                                          <p:spTgt spid="314446"/>
                                        </p:tgtEl>
                                      </p:cBhvr>
                                    </p:animEffect>
                                    <p:anim calcmode="lin" valueType="num">
                                      <p:cBhvr>
                                        <p:cTn id="120" dur="1000" fill="hold"/>
                                        <p:tgtEl>
                                          <p:spTgt spid="314446"/>
                                        </p:tgtEl>
                                        <p:attrNameLst>
                                          <p:attrName>ppt_x</p:attrName>
                                        </p:attrNameLst>
                                      </p:cBhvr>
                                      <p:tavLst>
                                        <p:tav tm="0">
                                          <p:val>
                                            <p:strVal val="#ppt_x"/>
                                          </p:val>
                                        </p:tav>
                                        <p:tav tm="100000">
                                          <p:val>
                                            <p:strVal val="#ppt_x"/>
                                          </p:val>
                                        </p:tav>
                                      </p:tavLst>
                                    </p:anim>
                                    <p:anim calcmode="lin" valueType="num">
                                      <p:cBhvr>
                                        <p:cTn id="121" dur="1000" fill="hold"/>
                                        <p:tgtEl>
                                          <p:spTgt spid="314446"/>
                                        </p:tgtEl>
                                        <p:attrNameLst>
                                          <p:attrName>ppt_y</p:attrName>
                                        </p:attrNameLst>
                                      </p:cBhvr>
                                      <p:tavLst>
                                        <p:tav tm="0">
                                          <p:val>
                                            <p:strVal val="#ppt_y+.1"/>
                                          </p:val>
                                        </p:tav>
                                        <p:tav tm="100000">
                                          <p:val>
                                            <p:strVal val="#ppt_y"/>
                                          </p:val>
                                        </p:tav>
                                      </p:tavLst>
                                    </p:anim>
                                  </p:childTnLst>
                                </p:cTn>
                              </p:par>
                            </p:childTnLst>
                          </p:cTn>
                        </p:par>
                        <p:par>
                          <p:cTn id="122" fill="hold" nodeType="afterGroup">
                            <p:stCondLst>
                              <p:cond delay="5500"/>
                            </p:stCondLst>
                            <p:childTnLst>
                              <p:par>
                                <p:cTn id="123" presetID="42" presetClass="entr" presetSubtype="0" fill="hold" grpId="0" nodeType="afterEffect">
                                  <p:stCondLst>
                                    <p:cond delay="0"/>
                                  </p:stCondLst>
                                  <p:childTnLst>
                                    <p:set>
                                      <p:cBhvr>
                                        <p:cTn id="124" dur="1" fill="hold">
                                          <p:stCondLst>
                                            <p:cond delay="0"/>
                                          </p:stCondLst>
                                        </p:cTn>
                                        <p:tgtEl>
                                          <p:spTgt spid="314447"/>
                                        </p:tgtEl>
                                        <p:attrNameLst>
                                          <p:attrName>style.visibility</p:attrName>
                                        </p:attrNameLst>
                                      </p:cBhvr>
                                      <p:to>
                                        <p:strVal val="visible"/>
                                      </p:to>
                                    </p:set>
                                    <p:animEffect transition="in" filter="fade">
                                      <p:cBhvr>
                                        <p:cTn id="125" dur="1000"/>
                                        <p:tgtEl>
                                          <p:spTgt spid="314447"/>
                                        </p:tgtEl>
                                      </p:cBhvr>
                                    </p:animEffect>
                                    <p:anim calcmode="lin" valueType="num">
                                      <p:cBhvr>
                                        <p:cTn id="126" dur="1000" fill="hold"/>
                                        <p:tgtEl>
                                          <p:spTgt spid="314447"/>
                                        </p:tgtEl>
                                        <p:attrNameLst>
                                          <p:attrName>ppt_x</p:attrName>
                                        </p:attrNameLst>
                                      </p:cBhvr>
                                      <p:tavLst>
                                        <p:tav tm="0">
                                          <p:val>
                                            <p:strVal val="#ppt_x"/>
                                          </p:val>
                                        </p:tav>
                                        <p:tav tm="100000">
                                          <p:val>
                                            <p:strVal val="#ppt_x"/>
                                          </p:val>
                                        </p:tav>
                                      </p:tavLst>
                                    </p:anim>
                                    <p:anim calcmode="lin" valueType="num">
                                      <p:cBhvr>
                                        <p:cTn id="127" dur="1000" fill="hold"/>
                                        <p:tgtEl>
                                          <p:spTgt spid="3144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405" grpId="0" autoUpdateAnimBg="0"/>
      <p:bldP spid="314407" grpId="0"/>
      <p:bldP spid="314409" grpId="0"/>
      <p:bldP spid="314439" grpId="0"/>
      <p:bldP spid="314440" grpId="0" animBg="1"/>
      <p:bldP spid="314441" grpId="0" animBg="1"/>
      <p:bldP spid="314442" grpId="0" animBg="1"/>
      <p:bldP spid="314443" grpId="0"/>
      <p:bldP spid="314446" grpId="0" animBg="1"/>
      <p:bldP spid="31444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3" name="Group 2">
            <a:extLst>
              <a:ext uri="{FF2B5EF4-FFF2-40B4-BE49-F238E27FC236}">
                <a16:creationId xmlns:a16="http://schemas.microsoft.com/office/drawing/2014/main" id="{6DF81647-56FB-4709-BC02-1ED46316A122}"/>
              </a:ext>
            </a:extLst>
          </p:cNvPr>
          <p:cNvGrpSpPr>
            <a:grpSpLocks/>
          </p:cNvGrpSpPr>
          <p:nvPr/>
        </p:nvGrpSpPr>
        <p:grpSpPr bwMode="auto">
          <a:xfrm>
            <a:off x="3124953" y="2689638"/>
            <a:ext cx="5562137" cy="434834"/>
            <a:chOff x="1968" y="1454"/>
            <a:chExt cx="3504" cy="274"/>
          </a:xfrm>
        </p:grpSpPr>
        <p:sp>
          <p:nvSpPr>
            <p:cNvPr id="87139" name="Line 3">
              <a:extLst>
                <a:ext uri="{FF2B5EF4-FFF2-40B4-BE49-F238E27FC236}">
                  <a16:creationId xmlns:a16="http://schemas.microsoft.com/office/drawing/2014/main" id="{0561DB42-99B0-4E37-9C16-AB3F3DD9AF30}"/>
                </a:ext>
              </a:extLst>
            </p:cNvPr>
            <p:cNvSpPr>
              <a:spLocks noChangeShapeType="1"/>
            </p:cNvSpPr>
            <p:nvPr/>
          </p:nvSpPr>
          <p:spPr bwMode="auto">
            <a:xfrm>
              <a:off x="1968" y="1628"/>
              <a:ext cx="222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40" name="Rectangle 4">
              <a:extLst>
                <a:ext uri="{FF2B5EF4-FFF2-40B4-BE49-F238E27FC236}">
                  <a16:creationId xmlns:a16="http://schemas.microsoft.com/office/drawing/2014/main" id="{BBE83EA5-7EF9-4ACE-AB36-07494C8F5147}"/>
                </a:ext>
              </a:extLst>
            </p:cNvPr>
            <p:cNvSpPr>
              <a:spLocks noChangeArrowheads="1"/>
            </p:cNvSpPr>
            <p:nvPr/>
          </p:nvSpPr>
          <p:spPr bwMode="auto">
            <a:xfrm>
              <a:off x="1968" y="1461"/>
              <a:ext cx="881" cy="16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solidFill>
                  <a:schemeClr val="tx2"/>
                </a:solidFill>
              </a:endParaRPr>
            </a:p>
          </p:txBody>
        </p:sp>
        <p:sp>
          <p:nvSpPr>
            <p:cNvPr id="87141" name="Text Box 5">
              <a:extLst>
                <a:ext uri="{FF2B5EF4-FFF2-40B4-BE49-F238E27FC236}">
                  <a16:creationId xmlns:a16="http://schemas.microsoft.com/office/drawing/2014/main" id="{2B5C005D-6511-4142-B782-82FF3DDB9188}"/>
                </a:ext>
              </a:extLst>
            </p:cNvPr>
            <p:cNvSpPr txBox="1">
              <a:spLocks noChangeArrowheads="1"/>
            </p:cNvSpPr>
            <p:nvPr/>
          </p:nvSpPr>
          <p:spPr bwMode="auto">
            <a:xfrm>
              <a:off x="2238" y="1454"/>
              <a:ext cx="450"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cs-CZ" altLang="cs-CZ" sz="1633">
                  <a:solidFill>
                    <a:schemeClr val="tx2"/>
                  </a:solidFill>
                  <a:latin typeface="Arial" panose="020B0604020202020204" pitchFamily="34" charset="0"/>
                </a:rPr>
                <a:t>35S</a:t>
              </a:r>
              <a:endParaRPr kumimoji="1" lang="en-US" altLang="cs-CZ" sz="1633">
                <a:solidFill>
                  <a:schemeClr val="tx2"/>
                </a:solidFill>
                <a:latin typeface="Arial" panose="020B0604020202020204" pitchFamily="34" charset="0"/>
              </a:endParaRPr>
            </a:p>
          </p:txBody>
        </p:sp>
        <p:sp>
          <p:nvSpPr>
            <p:cNvPr id="87142" name="Oval 6">
              <a:extLst>
                <a:ext uri="{FF2B5EF4-FFF2-40B4-BE49-F238E27FC236}">
                  <a16:creationId xmlns:a16="http://schemas.microsoft.com/office/drawing/2014/main" id="{4E280DED-8EE2-409C-B758-3E8A650A3647}"/>
                </a:ext>
              </a:extLst>
            </p:cNvPr>
            <p:cNvSpPr>
              <a:spLocks noChangeArrowheads="1"/>
            </p:cNvSpPr>
            <p:nvPr/>
          </p:nvSpPr>
          <p:spPr bwMode="auto">
            <a:xfrm>
              <a:off x="3634" y="1513"/>
              <a:ext cx="1838" cy="215"/>
            </a:xfrm>
            <a:prstGeom prst="ellipse">
              <a:avLst/>
            </a:prstGeom>
            <a:solidFill>
              <a:schemeClr val="accent1"/>
            </a:solidFill>
            <a:ln w="9525">
              <a:solidFill>
                <a:schemeClr val="tx1"/>
              </a:solidFill>
              <a:round/>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814">
                  <a:solidFill>
                    <a:schemeClr val="tx2"/>
                  </a:solidFill>
                </a:rPr>
                <a:t>Lh</a:t>
              </a:r>
              <a:r>
                <a:rPr kumimoji="1" lang="de-DE" altLang="cs-CZ" sz="1814">
                  <a:solidFill>
                    <a:schemeClr val="tx2"/>
                  </a:solidFill>
                </a:rPr>
                <a:t>GR</a:t>
              </a:r>
              <a:endParaRPr kumimoji="1" lang="en-US" altLang="cs-CZ" sz="1814">
                <a:solidFill>
                  <a:schemeClr val="tx2"/>
                </a:solidFill>
              </a:endParaRPr>
            </a:p>
          </p:txBody>
        </p:sp>
        <p:grpSp>
          <p:nvGrpSpPr>
            <p:cNvPr id="87143" name="Group 7">
              <a:extLst>
                <a:ext uri="{FF2B5EF4-FFF2-40B4-BE49-F238E27FC236}">
                  <a16:creationId xmlns:a16="http://schemas.microsoft.com/office/drawing/2014/main" id="{1F3D9C46-291B-40BF-80DA-C8543629FC27}"/>
                </a:ext>
              </a:extLst>
            </p:cNvPr>
            <p:cNvGrpSpPr>
              <a:grpSpLocks/>
            </p:cNvGrpSpPr>
            <p:nvPr/>
          </p:nvGrpSpPr>
          <p:grpSpPr bwMode="auto">
            <a:xfrm rot="5400000">
              <a:off x="2650" y="1430"/>
              <a:ext cx="167" cy="230"/>
              <a:chOff x="624" y="2064"/>
              <a:chExt cx="384" cy="240"/>
            </a:xfrm>
          </p:grpSpPr>
          <p:sp>
            <p:nvSpPr>
              <p:cNvPr id="87144" name="Line 8">
                <a:extLst>
                  <a:ext uri="{FF2B5EF4-FFF2-40B4-BE49-F238E27FC236}">
                    <a16:creationId xmlns:a16="http://schemas.microsoft.com/office/drawing/2014/main" id="{B58F5FEE-2C39-413F-B0E4-83D466FC31B6}"/>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45" name="Line 9">
                <a:extLst>
                  <a:ext uri="{FF2B5EF4-FFF2-40B4-BE49-F238E27FC236}">
                    <a16:creationId xmlns:a16="http://schemas.microsoft.com/office/drawing/2014/main" id="{9544F5F7-8817-4D92-9A67-BD55280DA037}"/>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grpSp>
      <p:grpSp>
        <p:nvGrpSpPr>
          <p:cNvPr id="4" name="Group 10">
            <a:extLst>
              <a:ext uri="{FF2B5EF4-FFF2-40B4-BE49-F238E27FC236}">
                <a16:creationId xmlns:a16="http://schemas.microsoft.com/office/drawing/2014/main" id="{3C67CD7E-806E-45CB-BA84-2774A6015544}"/>
              </a:ext>
            </a:extLst>
          </p:cNvPr>
          <p:cNvGrpSpPr>
            <a:grpSpLocks/>
          </p:cNvGrpSpPr>
          <p:nvPr/>
        </p:nvGrpSpPr>
        <p:grpSpPr bwMode="auto">
          <a:xfrm>
            <a:off x="3048641" y="4691029"/>
            <a:ext cx="5619730" cy="874283"/>
            <a:chOff x="1920" y="2715"/>
            <a:chExt cx="3541" cy="551"/>
          </a:xfrm>
        </p:grpSpPr>
        <p:sp>
          <p:nvSpPr>
            <p:cNvPr id="87123" name="Rectangle 11">
              <a:extLst>
                <a:ext uri="{FF2B5EF4-FFF2-40B4-BE49-F238E27FC236}">
                  <a16:creationId xmlns:a16="http://schemas.microsoft.com/office/drawing/2014/main" id="{85922C3F-F1E1-43DA-B50B-4FDCF907FA21}"/>
                </a:ext>
              </a:extLst>
            </p:cNvPr>
            <p:cNvSpPr>
              <a:spLocks noChangeArrowheads="1"/>
            </p:cNvSpPr>
            <p:nvPr/>
          </p:nvSpPr>
          <p:spPr bwMode="auto">
            <a:xfrm>
              <a:off x="1922" y="2936"/>
              <a:ext cx="294" cy="73"/>
            </a:xfrm>
            <a:prstGeom prst="rect">
              <a:avLst/>
            </a:prstGeom>
            <a:solidFill>
              <a:srgbClr val="FF0000"/>
            </a:solidFill>
            <a:ln w="9525">
              <a:solidFill>
                <a:schemeClr val="tx1"/>
              </a:solidFill>
              <a:miter lim="800000"/>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solidFill>
                  <a:schemeClr val="tx2"/>
                </a:solidFill>
              </a:endParaRPr>
            </a:p>
          </p:txBody>
        </p:sp>
        <p:sp>
          <p:nvSpPr>
            <p:cNvPr id="87124" name="Rectangle 12">
              <a:extLst>
                <a:ext uri="{FF2B5EF4-FFF2-40B4-BE49-F238E27FC236}">
                  <a16:creationId xmlns:a16="http://schemas.microsoft.com/office/drawing/2014/main" id="{F826585A-9CE1-4FBE-8CA2-277F29911569}"/>
                </a:ext>
              </a:extLst>
            </p:cNvPr>
            <p:cNvSpPr>
              <a:spLocks noChangeArrowheads="1"/>
            </p:cNvSpPr>
            <p:nvPr/>
          </p:nvSpPr>
          <p:spPr bwMode="auto">
            <a:xfrm>
              <a:off x="2253" y="2936"/>
              <a:ext cx="294" cy="73"/>
            </a:xfrm>
            <a:prstGeom prst="rect">
              <a:avLst/>
            </a:prstGeom>
            <a:solidFill>
              <a:srgbClr val="FF0000"/>
            </a:solidFill>
            <a:ln w="9525">
              <a:solidFill>
                <a:schemeClr val="tx1"/>
              </a:solidFill>
              <a:miter lim="800000"/>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solidFill>
                  <a:schemeClr val="tx2"/>
                </a:solidFill>
              </a:endParaRPr>
            </a:p>
          </p:txBody>
        </p:sp>
        <p:sp>
          <p:nvSpPr>
            <p:cNvPr id="87125" name="Freeform 13">
              <a:extLst>
                <a:ext uri="{FF2B5EF4-FFF2-40B4-BE49-F238E27FC236}">
                  <a16:creationId xmlns:a16="http://schemas.microsoft.com/office/drawing/2014/main" id="{6143FD22-CDB7-4C49-AB09-A53CC85F35F7}"/>
                </a:ext>
              </a:extLst>
            </p:cNvPr>
            <p:cNvSpPr>
              <a:spLocks/>
            </p:cNvSpPr>
            <p:nvPr/>
          </p:nvSpPr>
          <p:spPr bwMode="auto">
            <a:xfrm>
              <a:off x="1920" y="3007"/>
              <a:ext cx="3275" cy="3"/>
            </a:xfrm>
            <a:custGeom>
              <a:avLst/>
              <a:gdLst>
                <a:gd name="T0" fmla="*/ 0 w 4275"/>
                <a:gd name="T1" fmla="*/ 0 h 4"/>
                <a:gd name="T2" fmla="*/ 47 w 4275"/>
                <a:gd name="T3" fmla="*/ 2 h 4"/>
                <a:gd name="T4" fmla="*/ 0 60000 65536"/>
                <a:gd name="T5" fmla="*/ 0 60000 65536"/>
                <a:gd name="T6" fmla="*/ 0 w 4275"/>
                <a:gd name="T7" fmla="*/ 0 h 4"/>
                <a:gd name="T8" fmla="*/ 4275 w 4275"/>
                <a:gd name="T9" fmla="*/ 4 h 4"/>
              </a:gdLst>
              <a:ahLst/>
              <a:cxnLst>
                <a:cxn ang="T4">
                  <a:pos x="T0" y="T1"/>
                </a:cxn>
                <a:cxn ang="T5">
                  <a:pos x="T2" y="T3"/>
                </a:cxn>
              </a:cxnLst>
              <a:rect l="T6" t="T7" r="T8" b="T9"/>
              <a:pathLst>
                <a:path w="4275" h="4">
                  <a:moveTo>
                    <a:pt x="0" y="0"/>
                  </a:moveTo>
                  <a:lnTo>
                    <a:pt x="4275" y="4"/>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sp>
          <p:nvSpPr>
            <p:cNvPr id="87126" name="Text Box 14">
              <a:extLst>
                <a:ext uri="{FF2B5EF4-FFF2-40B4-BE49-F238E27FC236}">
                  <a16:creationId xmlns:a16="http://schemas.microsoft.com/office/drawing/2014/main" id="{9FDDF1F7-58D1-4515-B2A8-06C3AFF5A049}"/>
                </a:ext>
              </a:extLst>
            </p:cNvPr>
            <p:cNvSpPr txBox="1">
              <a:spLocks noChangeArrowheads="1"/>
            </p:cNvSpPr>
            <p:nvPr/>
          </p:nvSpPr>
          <p:spPr bwMode="auto">
            <a:xfrm>
              <a:off x="2016" y="3014"/>
              <a:ext cx="43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995">
                  <a:solidFill>
                    <a:schemeClr val="tx2"/>
                  </a:solidFill>
                  <a:latin typeface="Arial" panose="020B0604020202020204" pitchFamily="34" charset="0"/>
                </a:rPr>
                <a:t>pOP</a:t>
              </a:r>
              <a:endParaRPr kumimoji="1" lang="en-US" altLang="cs-CZ" sz="1995">
                <a:solidFill>
                  <a:schemeClr val="tx2"/>
                </a:solidFill>
                <a:latin typeface="Arial" panose="020B0604020202020204" pitchFamily="34" charset="0"/>
              </a:endParaRPr>
            </a:p>
          </p:txBody>
        </p:sp>
        <p:grpSp>
          <p:nvGrpSpPr>
            <p:cNvPr id="87127" name="Group 15">
              <a:extLst>
                <a:ext uri="{FF2B5EF4-FFF2-40B4-BE49-F238E27FC236}">
                  <a16:creationId xmlns:a16="http://schemas.microsoft.com/office/drawing/2014/main" id="{296C7169-C495-46AA-AE7B-6C5A84DB3C41}"/>
                </a:ext>
              </a:extLst>
            </p:cNvPr>
            <p:cNvGrpSpPr>
              <a:grpSpLocks/>
            </p:cNvGrpSpPr>
            <p:nvPr/>
          </p:nvGrpSpPr>
          <p:grpSpPr bwMode="auto">
            <a:xfrm>
              <a:off x="1922" y="2715"/>
              <a:ext cx="294" cy="221"/>
              <a:chOff x="624" y="2064"/>
              <a:chExt cx="384" cy="240"/>
            </a:xfrm>
          </p:grpSpPr>
          <p:sp>
            <p:nvSpPr>
              <p:cNvPr id="87137" name="Line 16">
                <a:extLst>
                  <a:ext uri="{FF2B5EF4-FFF2-40B4-BE49-F238E27FC236}">
                    <a16:creationId xmlns:a16="http://schemas.microsoft.com/office/drawing/2014/main" id="{6865C7F3-41DD-4C3E-9FB6-6CD3C88A3446}"/>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38" name="Line 17">
                <a:extLst>
                  <a:ext uri="{FF2B5EF4-FFF2-40B4-BE49-F238E27FC236}">
                    <a16:creationId xmlns:a16="http://schemas.microsoft.com/office/drawing/2014/main" id="{CE196053-5611-4FE4-ACF7-5769B978EC2B}"/>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grpSp>
          <p:nvGrpSpPr>
            <p:cNvPr id="87128" name="Group 18">
              <a:extLst>
                <a:ext uri="{FF2B5EF4-FFF2-40B4-BE49-F238E27FC236}">
                  <a16:creationId xmlns:a16="http://schemas.microsoft.com/office/drawing/2014/main" id="{CF8A80F6-D739-49C1-A83C-D5008AC6F936}"/>
                </a:ext>
              </a:extLst>
            </p:cNvPr>
            <p:cNvGrpSpPr>
              <a:grpSpLocks/>
            </p:cNvGrpSpPr>
            <p:nvPr/>
          </p:nvGrpSpPr>
          <p:grpSpPr bwMode="auto">
            <a:xfrm>
              <a:off x="2253" y="2715"/>
              <a:ext cx="294" cy="221"/>
              <a:chOff x="624" y="2064"/>
              <a:chExt cx="384" cy="240"/>
            </a:xfrm>
          </p:grpSpPr>
          <p:sp>
            <p:nvSpPr>
              <p:cNvPr id="87135" name="Line 19">
                <a:extLst>
                  <a:ext uri="{FF2B5EF4-FFF2-40B4-BE49-F238E27FC236}">
                    <a16:creationId xmlns:a16="http://schemas.microsoft.com/office/drawing/2014/main" id="{6E3F96BD-53D0-4E91-B880-A7170A9807FF}"/>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36" name="Line 20">
                <a:extLst>
                  <a:ext uri="{FF2B5EF4-FFF2-40B4-BE49-F238E27FC236}">
                    <a16:creationId xmlns:a16="http://schemas.microsoft.com/office/drawing/2014/main" id="{9AEE38E6-EAC6-425F-A111-3334269FC8FA}"/>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sp>
          <p:nvSpPr>
            <p:cNvPr id="87129" name="Rectangle 21">
              <a:extLst>
                <a:ext uri="{FF2B5EF4-FFF2-40B4-BE49-F238E27FC236}">
                  <a16:creationId xmlns:a16="http://schemas.microsoft.com/office/drawing/2014/main" id="{385E3EC1-2066-4FCF-AA0D-D064B4FF23BE}"/>
                </a:ext>
              </a:extLst>
            </p:cNvPr>
            <p:cNvSpPr>
              <a:spLocks noChangeArrowheads="1"/>
            </p:cNvSpPr>
            <p:nvPr/>
          </p:nvSpPr>
          <p:spPr bwMode="auto">
            <a:xfrm>
              <a:off x="2658" y="2870"/>
              <a:ext cx="735"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solidFill>
                  <a:schemeClr val="tx2"/>
                </a:solidFill>
              </a:endParaRPr>
            </a:p>
          </p:txBody>
        </p:sp>
        <p:sp>
          <p:nvSpPr>
            <p:cNvPr id="87130" name="Text Box 22">
              <a:extLst>
                <a:ext uri="{FF2B5EF4-FFF2-40B4-BE49-F238E27FC236}">
                  <a16:creationId xmlns:a16="http://schemas.microsoft.com/office/drawing/2014/main" id="{F62D614B-BDCE-41FF-8889-762119ABA38F}"/>
                </a:ext>
              </a:extLst>
            </p:cNvPr>
            <p:cNvSpPr txBox="1">
              <a:spLocks noChangeArrowheads="1"/>
            </p:cNvSpPr>
            <p:nvPr/>
          </p:nvSpPr>
          <p:spPr bwMode="auto">
            <a:xfrm>
              <a:off x="2805" y="2822"/>
              <a:ext cx="50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cs-CZ" altLang="cs-CZ" sz="1633">
                  <a:solidFill>
                    <a:schemeClr val="tx2"/>
                  </a:solidFill>
                  <a:latin typeface="Arial" panose="020B0604020202020204" pitchFamily="34" charset="0"/>
                </a:rPr>
                <a:t>TATA</a:t>
              </a:r>
              <a:endParaRPr kumimoji="1" lang="en-US" altLang="cs-CZ" sz="1633">
                <a:solidFill>
                  <a:schemeClr val="tx2"/>
                </a:solidFill>
                <a:latin typeface="Arial" panose="020B0604020202020204" pitchFamily="34" charset="0"/>
              </a:endParaRPr>
            </a:p>
          </p:txBody>
        </p:sp>
        <p:grpSp>
          <p:nvGrpSpPr>
            <p:cNvPr id="87131" name="Group 23">
              <a:extLst>
                <a:ext uri="{FF2B5EF4-FFF2-40B4-BE49-F238E27FC236}">
                  <a16:creationId xmlns:a16="http://schemas.microsoft.com/office/drawing/2014/main" id="{6E426813-46A9-4EAD-BAC7-5E5D07E8B630}"/>
                </a:ext>
              </a:extLst>
            </p:cNvPr>
            <p:cNvGrpSpPr>
              <a:grpSpLocks/>
            </p:cNvGrpSpPr>
            <p:nvPr/>
          </p:nvGrpSpPr>
          <p:grpSpPr bwMode="auto">
            <a:xfrm rot="5400000">
              <a:off x="3213" y="2830"/>
              <a:ext cx="139" cy="220"/>
              <a:chOff x="624" y="2064"/>
              <a:chExt cx="384" cy="240"/>
            </a:xfrm>
          </p:grpSpPr>
          <p:sp>
            <p:nvSpPr>
              <p:cNvPr id="87133" name="Line 24">
                <a:extLst>
                  <a:ext uri="{FF2B5EF4-FFF2-40B4-BE49-F238E27FC236}">
                    <a16:creationId xmlns:a16="http://schemas.microsoft.com/office/drawing/2014/main" id="{386F1DA3-5BCC-475E-BE51-8C02EFC593A4}"/>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34" name="Line 25">
                <a:extLst>
                  <a:ext uri="{FF2B5EF4-FFF2-40B4-BE49-F238E27FC236}">
                    <a16:creationId xmlns:a16="http://schemas.microsoft.com/office/drawing/2014/main" id="{C501941F-941C-4583-85E2-C53C052A14DD}"/>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sp>
          <p:nvSpPr>
            <p:cNvPr id="87132" name="Oval 26">
              <a:extLst>
                <a:ext uri="{FF2B5EF4-FFF2-40B4-BE49-F238E27FC236}">
                  <a16:creationId xmlns:a16="http://schemas.microsoft.com/office/drawing/2014/main" id="{90B32792-940D-4AA7-843F-9FFC24AB2798}"/>
                </a:ext>
              </a:extLst>
            </p:cNvPr>
            <p:cNvSpPr>
              <a:spLocks noChangeArrowheads="1"/>
            </p:cNvSpPr>
            <p:nvPr/>
          </p:nvSpPr>
          <p:spPr bwMode="auto">
            <a:xfrm>
              <a:off x="3504" y="2899"/>
              <a:ext cx="1957" cy="221"/>
            </a:xfrm>
            <a:prstGeom prst="ellipse">
              <a:avLst/>
            </a:prstGeom>
            <a:solidFill>
              <a:srgbClr val="008000"/>
            </a:solidFill>
            <a:ln w="9525">
              <a:solidFill>
                <a:schemeClr val="tx1"/>
              </a:solidFill>
              <a:round/>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995">
                  <a:solidFill>
                    <a:schemeClr val="tx2"/>
                  </a:solidFill>
                </a:rPr>
                <a:t>CKI</a:t>
              </a:r>
              <a:r>
                <a:rPr kumimoji="1" lang="de-DE" altLang="cs-CZ" sz="1995">
                  <a:solidFill>
                    <a:schemeClr val="tx2"/>
                  </a:solidFill>
                </a:rPr>
                <a:t>1</a:t>
              </a:r>
              <a:endParaRPr kumimoji="1" lang="en-US" altLang="cs-CZ" sz="1995">
                <a:solidFill>
                  <a:schemeClr val="tx2"/>
                </a:solidFill>
              </a:endParaRPr>
            </a:p>
          </p:txBody>
        </p:sp>
      </p:grpSp>
      <p:pic>
        <p:nvPicPr>
          <p:cNvPr id="87045" name="Picture 27">
            <a:extLst>
              <a:ext uri="{FF2B5EF4-FFF2-40B4-BE49-F238E27FC236}">
                <a16:creationId xmlns:a16="http://schemas.microsoft.com/office/drawing/2014/main" id="{B284BDEC-00D5-4900-8EE8-1DBB8660D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48" y="1752296"/>
            <a:ext cx="714165" cy="146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ext Box 28">
            <a:extLst>
              <a:ext uri="{FF2B5EF4-FFF2-40B4-BE49-F238E27FC236}">
                <a16:creationId xmlns:a16="http://schemas.microsoft.com/office/drawing/2014/main" id="{98180BD4-C9C2-42EC-A5F0-37D9AC272A0A}"/>
              </a:ext>
            </a:extLst>
          </p:cNvPr>
          <p:cNvSpPr txBox="1">
            <a:spLocks noChangeArrowheads="1"/>
          </p:cNvSpPr>
          <p:nvPr/>
        </p:nvSpPr>
        <p:spPr bwMode="auto">
          <a:xfrm>
            <a:off x="572101" y="3277096"/>
            <a:ext cx="976523"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633">
                <a:solidFill>
                  <a:schemeClr val="tx2"/>
                </a:solidFill>
                <a:latin typeface="Arial" panose="020B0604020202020204" pitchFamily="34" charset="0"/>
              </a:rPr>
              <a:t>activato</a:t>
            </a:r>
            <a:r>
              <a:rPr kumimoji="1" lang="cs-CZ" altLang="cs-CZ" sz="1633">
                <a:solidFill>
                  <a:schemeClr val="tx2"/>
                </a:solidFill>
                <a:latin typeface="Arial" panose="020B0604020202020204" pitchFamily="34" charset="0"/>
              </a:rPr>
              <a:t>r</a:t>
            </a:r>
            <a:endParaRPr kumimoji="1" lang="en-US" altLang="cs-CZ" sz="1633">
              <a:solidFill>
                <a:schemeClr val="tx2"/>
              </a:solidFill>
              <a:latin typeface="Arial" panose="020B0604020202020204" pitchFamily="34" charset="0"/>
            </a:endParaRPr>
          </a:p>
        </p:txBody>
      </p:sp>
      <p:pic>
        <p:nvPicPr>
          <p:cNvPr id="87047" name="Picture 29">
            <a:extLst>
              <a:ext uri="{FF2B5EF4-FFF2-40B4-BE49-F238E27FC236}">
                <a16:creationId xmlns:a16="http://schemas.microsoft.com/office/drawing/2014/main" id="{4F022A87-2B1B-4C80-B8A4-0E4D03A4F0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48" y="3809841"/>
            <a:ext cx="714165" cy="146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 Box 30">
            <a:extLst>
              <a:ext uri="{FF2B5EF4-FFF2-40B4-BE49-F238E27FC236}">
                <a16:creationId xmlns:a16="http://schemas.microsoft.com/office/drawing/2014/main" id="{EC250CAD-3332-4A77-9A27-0EBE747887E6}"/>
              </a:ext>
            </a:extLst>
          </p:cNvPr>
          <p:cNvSpPr txBox="1">
            <a:spLocks noChangeArrowheads="1"/>
          </p:cNvSpPr>
          <p:nvPr/>
        </p:nvSpPr>
        <p:spPr bwMode="auto">
          <a:xfrm>
            <a:off x="572101" y="5334641"/>
            <a:ext cx="922021"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633">
                <a:solidFill>
                  <a:schemeClr val="tx2"/>
                </a:solidFill>
                <a:latin typeface="Arial" panose="020B0604020202020204" pitchFamily="34" charset="0"/>
              </a:rPr>
              <a:t>reporter</a:t>
            </a:r>
            <a:endParaRPr kumimoji="1" lang="en-US" altLang="cs-CZ" sz="1633">
              <a:solidFill>
                <a:schemeClr val="tx2"/>
              </a:solidFill>
              <a:latin typeface="Arial" panose="020B0604020202020204" pitchFamily="34" charset="0"/>
            </a:endParaRPr>
          </a:p>
        </p:txBody>
      </p:sp>
      <p:pic>
        <p:nvPicPr>
          <p:cNvPr id="87049" name="Picture 31">
            <a:extLst>
              <a:ext uri="{FF2B5EF4-FFF2-40B4-BE49-F238E27FC236}">
                <a16:creationId xmlns:a16="http://schemas.microsoft.com/office/drawing/2014/main" id="{1E37EC4D-7B40-423F-9CAF-3D50FEAF4B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2915" y="2666601"/>
            <a:ext cx="714165" cy="146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0" name="Text Box 32">
            <a:extLst>
              <a:ext uri="{FF2B5EF4-FFF2-40B4-BE49-F238E27FC236}">
                <a16:creationId xmlns:a16="http://schemas.microsoft.com/office/drawing/2014/main" id="{59F9EF90-5F79-4809-9589-08B0EED325C7}"/>
              </a:ext>
            </a:extLst>
          </p:cNvPr>
          <p:cNvSpPr txBox="1">
            <a:spLocks noChangeArrowheads="1"/>
          </p:cNvSpPr>
          <p:nvPr/>
        </p:nvSpPr>
        <p:spPr bwMode="auto">
          <a:xfrm>
            <a:off x="1372657" y="4191401"/>
            <a:ext cx="1933516"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633">
                <a:solidFill>
                  <a:schemeClr val="tx2"/>
                </a:solidFill>
                <a:latin typeface="Arial" panose="020B0604020202020204" pitchFamily="34" charset="0"/>
              </a:rPr>
              <a:t>activator x reporter</a:t>
            </a:r>
            <a:endParaRPr kumimoji="1" lang="en-US" altLang="cs-CZ" sz="1633">
              <a:solidFill>
                <a:schemeClr val="tx2"/>
              </a:solidFill>
              <a:latin typeface="Arial" panose="020B0604020202020204" pitchFamily="34" charset="0"/>
            </a:endParaRPr>
          </a:p>
        </p:txBody>
      </p:sp>
      <p:grpSp>
        <p:nvGrpSpPr>
          <p:cNvPr id="87051" name="Group 33">
            <a:extLst>
              <a:ext uri="{FF2B5EF4-FFF2-40B4-BE49-F238E27FC236}">
                <a16:creationId xmlns:a16="http://schemas.microsoft.com/office/drawing/2014/main" id="{D5669CB6-38E3-4334-92CE-6E9C7FBFBB41}"/>
              </a:ext>
            </a:extLst>
          </p:cNvPr>
          <p:cNvGrpSpPr>
            <a:grpSpLocks/>
          </p:cNvGrpSpPr>
          <p:nvPr/>
        </p:nvGrpSpPr>
        <p:grpSpPr bwMode="auto">
          <a:xfrm rot="14230288">
            <a:off x="5487025" y="1424731"/>
            <a:ext cx="466511" cy="349883"/>
            <a:chOff x="1152" y="576"/>
            <a:chExt cx="768" cy="720"/>
          </a:xfrm>
        </p:grpSpPr>
        <p:sp>
          <p:nvSpPr>
            <p:cNvPr id="87119" name="Line 34">
              <a:extLst>
                <a:ext uri="{FF2B5EF4-FFF2-40B4-BE49-F238E27FC236}">
                  <a16:creationId xmlns:a16="http://schemas.microsoft.com/office/drawing/2014/main" id="{5D065AFE-19B4-4BAE-B754-3147DBF1388E}"/>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20" name="Line 35">
              <a:extLst>
                <a:ext uri="{FF2B5EF4-FFF2-40B4-BE49-F238E27FC236}">
                  <a16:creationId xmlns:a16="http://schemas.microsoft.com/office/drawing/2014/main" id="{8F5FDF8F-9E5F-47B1-8C0D-E54C7985E421}"/>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21" name="Line 36">
              <a:extLst>
                <a:ext uri="{FF2B5EF4-FFF2-40B4-BE49-F238E27FC236}">
                  <a16:creationId xmlns:a16="http://schemas.microsoft.com/office/drawing/2014/main" id="{DDED8B4C-5A4C-49C6-AD57-C5BAB515791A}"/>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22" name="Freeform 37">
              <a:extLst>
                <a:ext uri="{FF2B5EF4-FFF2-40B4-BE49-F238E27FC236}">
                  <a16:creationId xmlns:a16="http://schemas.microsoft.com/office/drawing/2014/main" id="{81102564-96C0-4D83-8CF4-637A45092E85}"/>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grpSp>
        <p:nvGrpSpPr>
          <p:cNvPr id="87052" name="Group 38">
            <a:extLst>
              <a:ext uri="{FF2B5EF4-FFF2-40B4-BE49-F238E27FC236}">
                <a16:creationId xmlns:a16="http://schemas.microsoft.com/office/drawing/2014/main" id="{12EAE070-A671-41C9-AEB4-19255F7A88C0}"/>
              </a:ext>
            </a:extLst>
          </p:cNvPr>
          <p:cNvGrpSpPr>
            <a:grpSpLocks/>
          </p:cNvGrpSpPr>
          <p:nvPr/>
        </p:nvGrpSpPr>
        <p:grpSpPr bwMode="auto">
          <a:xfrm rot="18933175">
            <a:off x="7175248" y="1282906"/>
            <a:ext cx="466511" cy="351323"/>
            <a:chOff x="1152" y="576"/>
            <a:chExt cx="768" cy="720"/>
          </a:xfrm>
        </p:grpSpPr>
        <p:sp>
          <p:nvSpPr>
            <p:cNvPr id="87115" name="Line 39">
              <a:extLst>
                <a:ext uri="{FF2B5EF4-FFF2-40B4-BE49-F238E27FC236}">
                  <a16:creationId xmlns:a16="http://schemas.microsoft.com/office/drawing/2014/main" id="{64BB5639-8381-4A7B-8AF9-7B8255F32649}"/>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16" name="Line 40">
              <a:extLst>
                <a:ext uri="{FF2B5EF4-FFF2-40B4-BE49-F238E27FC236}">
                  <a16:creationId xmlns:a16="http://schemas.microsoft.com/office/drawing/2014/main" id="{894641BB-109C-4C0D-8256-F29826BB49DB}"/>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17" name="Line 41">
              <a:extLst>
                <a:ext uri="{FF2B5EF4-FFF2-40B4-BE49-F238E27FC236}">
                  <a16:creationId xmlns:a16="http://schemas.microsoft.com/office/drawing/2014/main" id="{61B59DD4-94DF-4C46-9617-AF28B65002B2}"/>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18" name="Freeform 42">
              <a:extLst>
                <a:ext uri="{FF2B5EF4-FFF2-40B4-BE49-F238E27FC236}">
                  <a16:creationId xmlns:a16="http://schemas.microsoft.com/office/drawing/2014/main" id="{B8C1CC2D-0EB0-463D-BDCD-92440BB4500E}"/>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grpSp>
        <p:nvGrpSpPr>
          <p:cNvPr id="87053" name="Group 43">
            <a:extLst>
              <a:ext uri="{FF2B5EF4-FFF2-40B4-BE49-F238E27FC236}">
                <a16:creationId xmlns:a16="http://schemas.microsoft.com/office/drawing/2014/main" id="{95EE1337-18D8-414D-A522-894CC182512A}"/>
              </a:ext>
            </a:extLst>
          </p:cNvPr>
          <p:cNvGrpSpPr>
            <a:grpSpLocks/>
          </p:cNvGrpSpPr>
          <p:nvPr/>
        </p:nvGrpSpPr>
        <p:grpSpPr bwMode="auto">
          <a:xfrm rot="1459757">
            <a:off x="8178822" y="2319597"/>
            <a:ext cx="466511" cy="349883"/>
            <a:chOff x="1152" y="576"/>
            <a:chExt cx="768" cy="720"/>
          </a:xfrm>
        </p:grpSpPr>
        <p:sp>
          <p:nvSpPr>
            <p:cNvPr id="87111" name="Line 44">
              <a:extLst>
                <a:ext uri="{FF2B5EF4-FFF2-40B4-BE49-F238E27FC236}">
                  <a16:creationId xmlns:a16="http://schemas.microsoft.com/office/drawing/2014/main" id="{6B11AB1A-0452-4C7F-8EF1-58F283459B92}"/>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12" name="Line 45">
              <a:extLst>
                <a:ext uri="{FF2B5EF4-FFF2-40B4-BE49-F238E27FC236}">
                  <a16:creationId xmlns:a16="http://schemas.microsoft.com/office/drawing/2014/main" id="{4C3191BE-BA74-4349-9FC5-7305EDA337F3}"/>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13" name="Line 46">
              <a:extLst>
                <a:ext uri="{FF2B5EF4-FFF2-40B4-BE49-F238E27FC236}">
                  <a16:creationId xmlns:a16="http://schemas.microsoft.com/office/drawing/2014/main" id="{B30A89F8-18A1-4F3E-AD28-F6D3A7CEB31F}"/>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14" name="Freeform 47">
              <a:extLst>
                <a:ext uri="{FF2B5EF4-FFF2-40B4-BE49-F238E27FC236}">
                  <a16:creationId xmlns:a16="http://schemas.microsoft.com/office/drawing/2014/main" id="{6F91507F-C58C-493A-9227-BC7395E5A3FA}"/>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grpSp>
        <p:nvGrpSpPr>
          <p:cNvPr id="11" name="Group 48">
            <a:extLst>
              <a:ext uri="{FF2B5EF4-FFF2-40B4-BE49-F238E27FC236}">
                <a16:creationId xmlns:a16="http://schemas.microsoft.com/office/drawing/2014/main" id="{6250B52F-D37D-4EC8-9F92-1D1611D865AD}"/>
              </a:ext>
            </a:extLst>
          </p:cNvPr>
          <p:cNvGrpSpPr>
            <a:grpSpLocks/>
          </p:cNvGrpSpPr>
          <p:nvPr/>
        </p:nvGrpSpPr>
        <p:grpSpPr bwMode="auto">
          <a:xfrm>
            <a:off x="2667081" y="4631995"/>
            <a:ext cx="850951" cy="381559"/>
            <a:chOff x="2016" y="2736"/>
            <a:chExt cx="536" cy="240"/>
          </a:xfrm>
        </p:grpSpPr>
        <p:grpSp>
          <p:nvGrpSpPr>
            <p:cNvPr id="87105" name="Group 49">
              <a:extLst>
                <a:ext uri="{FF2B5EF4-FFF2-40B4-BE49-F238E27FC236}">
                  <a16:creationId xmlns:a16="http://schemas.microsoft.com/office/drawing/2014/main" id="{5577C141-646D-46DD-BFFE-9739222510E9}"/>
                </a:ext>
              </a:extLst>
            </p:cNvPr>
            <p:cNvGrpSpPr>
              <a:grpSpLocks/>
            </p:cNvGrpSpPr>
            <p:nvPr/>
          </p:nvGrpSpPr>
          <p:grpSpPr bwMode="auto">
            <a:xfrm rot="10800000">
              <a:off x="2258" y="2736"/>
              <a:ext cx="294" cy="221"/>
              <a:chOff x="1152" y="576"/>
              <a:chExt cx="768" cy="720"/>
            </a:xfrm>
          </p:grpSpPr>
          <p:sp>
            <p:nvSpPr>
              <p:cNvPr id="87107" name="Line 50">
                <a:extLst>
                  <a:ext uri="{FF2B5EF4-FFF2-40B4-BE49-F238E27FC236}">
                    <a16:creationId xmlns:a16="http://schemas.microsoft.com/office/drawing/2014/main" id="{64FA4B9E-94D9-4868-B40C-10D840FEEB0B}"/>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08" name="Line 51">
                <a:extLst>
                  <a:ext uri="{FF2B5EF4-FFF2-40B4-BE49-F238E27FC236}">
                    <a16:creationId xmlns:a16="http://schemas.microsoft.com/office/drawing/2014/main" id="{76A2BAB7-F914-418A-9C5F-7595D64E7578}"/>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09" name="Line 52">
                <a:extLst>
                  <a:ext uri="{FF2B5EF4-FFF2-40B4-BE49-F238E27FC236}">
                    <a16:creationId xmlns:a16="http://schemas.microsoft.com/office/drawing/2014/main" id="{161FA581-D565-4181-9A08-F7543EA91A73}"/>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10" name="Freeform 53">
                <a:extLst>
                  <a:ext uri="{FF2B5EF4-FFF2-40B4-BE49-F238E27FC236}">
                    <a16:creationId xmlns:a16="http://schemas.microsoft.com/office/drawing/2014/main" id="{89F2456D-3076-4BA8-8FFC-5E35880B8C60}"/>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sp>
          <p:nvSpPr>
            <p:cNvPr id="87106" name="Oval 54">
              <a:extLst>
                <a:ext uri="{FF2B5EF4-FFF2-40B4-BE49-F238E27FC236}">
                  <a16:creationId xmlns:a16="http://schemas.microsoft.com/office/drawing/2014/main" id="{E8F57583-5459-4FBA-B1AA-7F09422F77F9}"/>
                </a:ext>
              </a:extLst>
            </p:cNvPr>
            <p:cNvSpPr>
              <a:spLocks noChangeArrowheads="1"/>
            </p:cNvSpPr>
            <p:nvPr/>
          </p:nvSpPr>
          <p:spPr bwMode="auto">
            <a:xfrm>
              <a:off x="2016" y="2736"/>
              <a:ext cx="240" cy="240"/>
            </a:xfrm>
            <a:prstGeom prst="ellipse">
              <a:avLst/>
            </a:prstGeom>
            <a:solidFill>
              <a:schemeClr val="bg2"/>
            </a:solidFill>
            <a:ln w="9525">
              <a:solidFill>
                <a:schemeClr val="tx1"/>
              </a:solidFill>
              <a:round/>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solidFill>
                    <a:schemeClr val="tx2"/>
                  </a:solidFill>
                </a:rPr>
                <a:t>DEX</a:t>
              </a:r>
              <a:endParaRPr kumimoji="1" lang="en-US" altLang="cs-CZ" sz="1361">
                <a:solidFill>
                  <a:schemeClr val="tx2"/>
                </a:solidFill>
              </a:endParaRPr>
            </a:p>
          </p:txBody>
        </p:sp>
      </p:grpSp>
      <p:grpSp>
        <p:nvGrpSpPr>
          <p:cNvPr id="13" name="Group 55">
            <a:extLst>
              <a:ext uri="{FF2B5EF4-FFF2-40B4-BE49-F238E27FC236}">
                <a16:creationId xmlns:a16="http://schemas.microsoft.com/office/drawing/2014/main" id="{77B48A8A-CB61-4DC4-B9D2-A9D21AB7FF98}"/>
              </a:ext>
            </a:extLst>
          </p:cNvPr>
          <p:cNvGrpSpPr>
            <a:grpSpLocks/>
          </p:cNvGrpSpPr>
          <p:nvPr/>
        </p:nvGrpSpPr>
        <p:grpSpPr bwMode="auto">
          <a:xfrm>
            <a:off x="3577065" y="4631995"/>
            <a:ext cx="842312" cy="381559"/>
            <a:chOff x="2253" y="2678"/>
            <a:chExt cx="531" cy="240"/>
          </a:xfrm>
        </p:grpSpPr>
        <p:grpSp>
          <p:nvGrpSpPr>
            <p:cNvPr id="87099" name="Group 56">
              <a:extLst>
                <a:ext uri="{FF2B5EF4-FFF2-40B4-BE49-F238E27FC236}">
                  <a16:creationId xmlns:a16="http://schemas.microsoft.com/office/drawing/2014/main" id="{BB898812-6353-4CD6-AEBA-56F4A0D97A0D}"/>
                </a:ext>
              </a:extLst>
            </p:cNvPr>
            <p:cNvGrpSpPr>
              <a:grpSpLocks/>
            </p:cNvGrpSpPr>
            <p:nvPr/>
          </p:nvGrpSpPr>
          <p:grpSpPr bwMode="auto">
            <a:xfrm rot="10800000">
              <a:off x="2253" y="2678"/>
              <a:ext cx="294" cy="221"/>
              <a:chOff x="1152" y="576"/>
              <a:chExt cx="768" cy="720"/>
            </a:xfrm>
          </p:grpSpPr>
          <p:sp>
            <p:nvSpPr>
              <p:cNvPr id="87101" name="Line 57">
                <a:extLst>
                  <a:ext uri="{FF2B5EF4-FFF2-40B4-BE49-F238E27FC236}">
                    <a16:creationId xmlns:a16="http://schemas.microsoft.com/office/drawing/2014/main" id="{91DE9E13-07E2-453C-BA84-11EDAB51E9AE}"/>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02" name="Line 58">
                <a:extLst>
                  <a:ext uri="{FF2B5EF4-FFF2-40B4-BE49-F238E27FC236}">
                    <a16:creationId xmlns:a16="http://schemas.microsoft.com/office/drawing/2014/main" id="{C3539C55-884E-4D7E-AA6D-775ABE1D897D}"/>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03" name="Line 59">
                <a:extLst>
                  <a:ext uri="{FF2B5EF4-FFF2-40B4-BE49-F238E27FC236}">
                    <a16:creationId xmlns:a16="http://schemas.microsoft.com/office/drawing/2014/main" id="{4D4445E2-F5FD-419A-9C5D-EB5D32F69616}"/>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104" name="Freeform 60">
                <a:extLst>
                  <a:ext uri="{FF2B5EF4-FFF2-40B4-BE49-F238E27FC236}">
                    <a16:creationId xmlns:a16="http://schemas.microsoft.com/office/drawing/2014/main" id="{AC892977-9A88-4D76-A44D-3871CEC82132}"/>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sp>
          <p:nvSpPr>
            <p:cNvPr id="87100" name="Oval 61">
              <a:extLst>
                <a:ext uri="{FF2B5EF4-FFF2-40B4-BE49-F238E27FC236}">
                  <a16:creationId xmlns:a16="http://schemas.microsoft.com/office/drawing/2014/main" id="{4C795AE7-4253-4CA4-B2DD-39E157E317A8}"/>
                </a:ext>
              </a:extLst>
            </p:cNvPr>
            <p:cNvSpPr>
              <a:spLocks noChangeArrowheads="1"/>
            </p:cNvSpPr>
            <p:nvPr/>
          </p:nvSpPr>
          <p:spPr bwMode="auto">
            <a:xfrm>
              <a:off x="2544" y="2678"/>
              <a:ext cx="240" cy="240"/>
            </a:xfrm>
            <a:prstGeom prst="ellipse">
              <a:avLst/>
            </a:prstGeom>
            <a:solidFill>
              <a:schemeClr val="bg2"/>
            </a:solidFill>
            <a:ln w="9525">
              <a:solidFill>
                <a:schemeClr val="tx1"/>
              </a:solidFill>
              <a:round/>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solidFill>
                    <a:schemeClr val="tx2"/>
                  </a:solidFill>
                </a:rPr>
                <a:t>DEX</a:t>
              </a:r>
              <a:endParaRPr kumimoji="1" lang="en-US" altLang="cs-CZ" sz="1361">
                <a:solidFill>
                  <a:schemeClr val="tx2"/>
                </a:solidFill>
              </a:endParaRPr>
            </a:p>
          </p:txBody>
        </p:sp>
      </p:grpSp>
      <p:sp>
        <p:nvSpPr>
          <p:cNvPr id="87056" name="Text Box 62">
            <a:extLst>
              <a:ext uri="{FF2B5EF4-FFF2-40B4-BE49-F238E27FC236}">
                <a16:creationId xmlns:a16="http://schemas.microsoft.com/office/drawing/2014/main" id="{4248488F-0D8F-47DD-868B-5DEF4FD40AEC}"/>
              </a:ext>
            </a:extLst>
          </p:cNvPr>
          <p:cNvSpPr txBox="1">
            <a:spLocks noChangeArrowheads="1"/>
          </p:cNvSpPr>
          <p:nvPr/>
        </p:nvSpPr>
        <p:spPr bwMode="auto">
          <a:xfrm>
            <a:off x="3888072" y="1792613"/>
            <a:ext cx="982935" cy="45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2358">
                <a:solidFill>
                  <a:schemeClr val="tx2"/>
                </a:solidFill>
                <a:latin typeface="Arial" panose="020B0604020202020204" pitchFamily="34" charset="0"/>
              </a:rPr>
              <a:t>+DEX</a:t>
            </a:r>
            <a:endParaRPr kumimoji="1" lang="en-US" altLang="cs-CZ" sz="2358">
              <a:solidFill>
                <a:schemeClr val="tx2"/>
              </a:solidFill>
              <a:latin typeface="Arial" panose="020B0604020202020204" pitchFamily="34" charset="0"/>
            </a:endParaRPr>
          </a:p>
        </p:txBody>
      </p:sp>
      <p:sp>
        <p:nvSpPr>
          <p:cNvPr id="87057" name="Oval 63">
            <a:extLst>
              <a:ext uri="{FF2B5EF4-FFF2-40B4-BE49-F238E27FC236}">
                <a16:creationId xmlns:a16="http://schemas.microsoft.com/office/drawing/2014/main" id="{327CF7DE-E2ED-4A35-8E1A-7A6219553CAC}"/>
              </a:ext>
            </a:extLst>
          </p:cNvPr>
          <p:cNvSpPr>
            <a:spLocks noChangeArrowheads="1"/>
          </p:cNvSpPr>
          <p:nvPr/>
        </p:nvSpPr>
        <p:spPr bwMode="auto">
          <a:xfrm>
            <a:off x="5791552" y="1752297"/>
            <a:ext cx="380120" cy="381559"/>
          </a:xfrm>
          <a:prstGeom prst="ellipse">
            <a:avLst/>
          </a:prstGeom>
          <a:solidFill>
            <a:schemeClr val="bg2"/>
          </a:solidFill>
          <a:ln w="9525">
            <a:solidFill>
              <a:schemeClr val="tx1"/>
            </a:solidFill>
            <a:round/>
            <a:headEnd/>
            <a:tailEnd/>
          </a:ln>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solidFill>
                  <a:schemeClr val="tx2"/>
                </a:solidFill>
              </a:rPr>
              <a:t>DEX</a:t>
            </a:r>
            <a:endParaRPr kumimoji="1" lang="en-US" altLang="cs-CZ" sz="1361">
              <a:solidFill>
                <a:schemeClr val="tx2"/>
              </a:solidFill>
            </a:endParaRPr>
          </a:p>
        </p:txBody>
      </p:sp>
      <p:sp>
        <p:nvSpPr>
          <p:cNvPr id="87058" name="Oval 64">
            <a:extLst>
              <a:ext uri="{FF2B5EF4-FFF2-40B4-BE49-F238E27FC236}">
                <a16:creationId xmlns:a16="http://schemas.microsoft.com/office/drawing/2014/main" id="{343A1879-E04D-43DC-A5E7-3D89C29535EE}"/>
              </a:ext>
            </a:extLst>
          </p:cNvPr>
          <p:cNvSpPr>
            <a:spLocks noChangeArrowheads="1"/>
          </p:cNvSpPr>
          <p:nvPr/>
        </p:nvSpPr>
        <p:spPr bwMode="auto">
          <a:xfrm>
            <a:off x="6933354" y="1599673"/>
            <a:ext cx="381559" cy="381559"/>
          </a:xfrm>
          <a:prstGeom prst="ellipse">
            <a:avLst/>
          </a:prstGeom>
          <a:solidFill>
            <a:schemeClr val="bg2"/>
          </a:solidFill>
          <a:ln w="9525">
            <a:solidFill>
              <a:schemeClr val="tx1"/>
            </a:solidFill>
            <a:round/>
            <a:headEnd/>
            <a:tailEnd/>
          </a:ln>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solidFill>
                  <a:schemeClr val="tx2"/>
                </a:solidFill>
              </a:rPr>
              <a:t>DEX</a:t>
            </a:r>
            <a:endParaRPr kumimoji="1" lang="en-US" altLang="cs-CZ" sz="1361">
              <a:solidFill>
                <a:schemeClr val="tx2"/>
              </a:solidFill>
            </a:endParaRPr>
          </a:p>
        </p:txBody>
      </p:sp>
      <p:sp>
        <p:nvSpPr>
          <p:cNvPr id="87059" name="Oval 65">
            <a:extLst>
              <a:ext uri="{FF2B5EF4-FFF2-40B4-BE49-F238E27FC236}">
                <a16:creationId xmlns:a16="http://schemas.microsoft.com/office/drawing/2014/main" id="{952A4966-FC51-45CE-83EC-22A44B02F5A5}"/>
              </a:ext>
            </a:extLst>
          </p:cNvPr>
          <p:cNvSpPr>
            <a:spLocks noChangeArrowheads="1"/>
          </p:cNvSpPr>
          <p:nvPr/>
        </p:nvSpPr>
        <p:spPr bwMode="auto">
          <a:xfrm>
            <a:off x="7847657" y="2133856"/>
            <a:ext cx="381560" cy="380120"/>
          </a:xfrm>
          <a:prstGeom prst="ellipse">
            <a:avLst/>
          </a:prstGeom>
          <a:solidFill>
            <a:schemeClr val="bg2"/>
          </a:solidFill>
          <a:ln w="9525">
            <a:solidFill>
              <a:schemeClr val="tx1"/>
            </a:solidFill>
            <a:round/>
            <a:headEnd/>
            <a:tailEnd/>
          </a:ln>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solidFill>
                  <a:schemeClr val="tx2"/>
                </a:solidFill>
              </a:rPr>
              <a:t>DEX</a:t>
            </a:r>
            <a:endParaRPr kumimoji="1" lang="en-US" altLang="cs-CZ" sz="1361">
              <a:solidFill>
                <a:schemeClr val="tx2"/>
              </a:solidFill>
            </a:endParaRPr>
          </a:p>
        </p:txBody>
      </p:sp>
      <p:sp>
        <p:nvSpPr>
          <p:cNvPr id="87060" name="Text Box 66">
            <a:extLst>
              <a:ext uri="{FF2B5EF4-FFF2-40B4-BE49-F238E27FC236}">
                <a16:creationId xmlns:a16="http://schemas.microsoft.com/office/drawing/2014/main" id="{4F6D35FE-F2C2-4896-A315-42BF3969F916}"/>
              </a:ext>
            </a:extLst>
          </p:cNvPr>
          <p:cNvSpPr txBox="1">
            <a:spLocks noChangeArrowheads="1"/>
          </p:cNvSpPr>
          <p:nvPr/>
        </p:nvSpPr>
        <p:spPr bwMode="auto">
          <a:xfrm>
            <a:off x="909026" y="3429720"/>
            <a:ext cx="312880" cy="39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995">
                <a:solidFill>
                  <a:schemeClr val="tx2"/>
                </a:solidFill>
                <a:latin typeface="Arial" panose="020B0604020202020204" pitchFamily="34" charset="0"/>
              </a:rPr>
              <a:t>x</a:t>
            </a:r>
            <a:endParaRPr kumimoji="1" lang="en-US" altLang="cs-CZ" sz="1995">
              <a:solidFill>
                <a:schemeClr val="tx2"/>
              </a:solidFill>
              <a:latin typeface="Arial" panose="020B0604020202020204" pitchFamily="34" charset="0"/>
            </a:endParaRPr>
          </a:p>
        </p:txBody>
      </p:sp>
      <p:grpSp>
        <p:nvGrpSpPr>
          <p:cNvPr id="15" name="Group 68">
            <a:extLst>
              <a:ext uri="{FF2B5EF4-FFF2-40B4-BE49-F238E27FC236}">
                <a16:creationId xmlns:a16="http://schemas.microsoft.com/office/drawing/2014/main" id="{64DD2A92-A546-4616-84EA-4D6E5ED80A36}"/>
              </a:ext>
            </a:extLst>
          </p:cNvPr>
          <p:cNvGrpSpPr>
            <a:grpSpLocks/>
          </p:cNvGrpSpPr>
          <p:nvPr/>
        </p:nvGrpSpPr>
        <p:grpSpPr bwMode="auto">
          <a:xfrm>
            <a:off x="3048641" y="5757957"/>
            <a:ext cx="5619730" cy="874282"/>
            <a:chOff x="1920" y="2715"/>
            <a:chExt cx="3541" cy="551"/>
          </a:xfrm>
        </p:grpSpPr>
        <p:sp>
          <p:nvSpPr>
            <p:cNvPr id="87083" name="Rectangle 69">
              <a:extLst>
                <a:ext uri="{FF2B5EF4-FFF2-40B4-BE49-F238E27FC236}">
                  <a16:creationId xmlns:a16="http://schemas.microsoft.com/office/drawing/2014/main" id="{698B007F-185F-436C-ABC2-A418CF571F81}"/>
                </a:ext>
              </a:extLst>
            </p:cNvPr>
            <p:cNvSpPr>
              <a:spLocks noChangeArrowheads="1"/>
            </p:cNvSpPr>
            <p:nvPr/>
          </p:nvSpPr>
          <p:spPr bwMode="auto">
            <a:xfrm>
              <a:off x="1922" y="2936"/>
              <a:ext cx="294" cy="73"/>
            </a:xfrm>
            <a:prstGeom prst="rect">
              <a:avLst/>
            </a:prstGeom>
            <a:solidFill>
              <a:srgbClr val="FF0000"/>
            </a:solidFill>
            <a:ln w="9525">
              <a:solidFill>
                <a:schemeClr val="tx1"/>
              </a:solidFill>
              <a:miter lim="800000"/>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solidFill>
                  <a:schemeClr val="tx2"/>
                </a:solidFill>
              </a:endParaRPr>
            </a:p>
          </p:txBody>
        </p:sp>
        <p:sp>
          <p:nvSpPr>
            <p:cNvPr id="87084" name="Rectangle 70">
              <a:extLst>
                <a:ext uri="{FF2B5EF4-FFF2-40B4-BE49-F238E27FC236}">
                  <a16:creationId xmlns:a16="http://schemas.microsoft.com/office/drawing/2014/main" id="{58F7BC2E-2808-418B-B757-8CF64A0041D1}"/>
                </a:ext>
              </a:extLst>
            </p:cNvPr>
            <p:cNvSpPr>
              <a:spLocks noChangeArrowheads="1"/>
            </p:cNvSpPr>
            <p:nvPr/>
          </p:nvSpPr>
          <p:spPr bwMode="auto">
            <a:xfrm>
              <a:off x="2253" y="2936"/>
              <a:ext cx="294" cy="73"/>
            </a:xfrm>
            <a:prstGeom prst="rect">
              <a:avLst/>
            </a:prstGeom>
            <a:solidFill>
              <a:srgbClr val="FF0000"/>
            </a:solidFill>
            <a:ln w="9525">
              <a:solidFill>
                <a:schemeClr val="tx1"/>
              </a:solidFill>
              <a:miter lim="800000"/>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solidFill>
                  <a:schemeClr val="tx2"/>
                </a:solidFill>
              </a:endParaRPr>
            </a:p>
          </p:txBody>
        </p:sp>
        <p:sp>
          <p:nvSpPr>
            <p:cNvPr id="87085" name="Freeform 71">
              <a:extLst>
                <a:ext uri="{FF2B5EF4-FFF2-40B4-BE49-F238E27FC236}">
                  <a16:creationId xmlns:a16="http://schemas.microsoft.com/office/drawing/2014/main" id="{0FD17CFC-87FF-4511-ABA4-0FF51E775F8D}"/>
                </a:ext>
              </a:extLst>
            </p:cNvPr>
            <p:cNvSpPr>
              <a:spLocks/>
            </p:cNvSpPr>
            <p:nvPr/>
          </p:nvSpPr>
          <p:spPr bwMode="auto">
            <a:xfrm>
              <a:off x="1920" y="3007"/>
              <a:ext cx="3275" cy="3"/>
            </a:xfrm>
            <a:custGeom>
              <a:avLst/>
              <a:gdLst>
                <a:gd name="T0" fmla="*/ 0 w 4275"/>
                <a:gd name="T1" fmla="*/ 0 h 4"/>
                <a:gd name="T2" fmla="*/ 47 w 4275"/>
                <a:gd name="T3" fmla="*/ 2 h 4"/>
                <a:gd name="T4" fmla="*/ 0 60000 65536"/>
                <a:gd name="T5" fmla="*/ 0 60000 65536"/>
                <a:gd name="T6" fmla="*/ 0 w 4275"/>
                <a:gd name="T7" fmla="*/ 0 h 4"/>
                <a:gd name="T8" fmla="*/ 4275 w 4275"/>
                <a:gd name="T9" fmla="*/ 4 h 4"/>
              </a:gdLst>
              <a:ahLst/>
              <a:cxnLst>
                <a:cxn ang="T4">
                  <a:pos x="T0" y="T1"/>
                </a:cxn>
                <a:cxn ang="T5">
                  <a:pos x="T2" y="T3"/>
                </a:cxn>
              </a:cxnLst>
              <a:rect l="T6" t="T7" r="T8" b="T9"/>
              <a:pathLst>
                <a:path w="4275" h="4">
                  <a:moveTo>
                    <a:pt x="0" y="0"/>
                  </a:moveTo>
                  <a:lnTo>
                    <a:pt x="4275" y="4"/>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sp>
          <p:nvSpPr>
            <p:cNvPr id="87086" name="Text Box 72">
              <a:extLst>
                <a:ext uri="{FF2B5EF4-FFF2-40B4-BE49-F238E27FC236}">
                  <a16:creationId xmlns:a16="http://schemas.microsoft.com/office/drawing/2014/main" id="{A67E32AB-6C74-47E9-AFC8-3AD8AC79342A}"/>
                </a:ext>
              </a:extLst>
            </p:cNvPr>
            <p:cNvSpPr txBox="1">
              <a:spLocks noChangeArrowheads="1"/>
            </p:cNvSpPr>
            <p:nvPr/>
          </p:nvSpPr>
          <p:spPr bwMode="auto">
            <a:xfrm>
              <a:off x="2016" y="3014"/>
              <a:ext cx="43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de-DE" altLang="cs-CZ" sz="1995">
                  <a:solidFill>
                    <a:schemeClr val="tx2"/>
                  </a:solidFill>
                  <a:latin typeface="Arial" panose="020B0604020202020204" pitchFamily="34" charset="0"/>
                </a:rPr>
                <a:t>pOP</a:t>
              </a:r>
              <a:endParaRPr kumimoji="1" lang="en-US" altLang="cs-CZ" sz="1995">
                <a:solidFill>
                  <a:schemeClr val="tx2"/>
                </a:solidFill>
                <a:latin typeface="Arial" panose="020B0604020202020204" pitchFamily="34" charset="0"/>
              </a:endParaRPr>
            </a:p>
          </p:txBody>
        </p:sp>
        <p:grpSp>
          <p:nvGrpSpPr>
            <p:cNvPr id="87087" name="Group 73">
              <a:extLst>
                <a:ext uri="{FF2B5EF4-FFF2-40B4-BE49-F238E27FC236}">
                  <a16:creationId xmlns:a16="http://schemas.microsoft.com/office/drawing/2014/main" id="{98ABFEA2-667C-42FE-A5F6-EDC6C115A794}"/>
                </a:ext>
              </a:extLst>
            </p:cNvPr>
            <p:cNvGrpSpPr>
              <a:grpSpLocks/>
            </p:cNvGrpSpPr>
            <p:nvPr/>
          </p:nvGrpSpPr>
          <p:grpSpPr bwMode="auto">
            <a:xfrm>
              <a:off x="1922" y="2715"/>
              <a:ext cx="294" cy="221"/>
              <a:chOff x="624" y="2064"/>
              <a:chExt cx="384" cy="240"/>
            </a:xfrm>
          </p:grpSpPr>
          <p:sp>
            <p:nvSpPr>
              <p:cNvPr id="87097" name="Line 74">
                <a:extLst>
                  <a:ext uri="{FF2B5EF4-FFF2-40B4-BE49-F238E27FC236}">
                    <a16:creationId xmlns:a16="http://schemas.microsoft.com/office/drawing/2014/main" id="{B3F7CE10-8AC6-4B69-8D2C-2C5F70FF9E1B}"/>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098" name="Line 75">
                <a:extLst>
                  <a:ext uri="{FF2B5EF4-FFF2-40B4-BE49-F238E27FC236}">
                    <a16:creationId xmlns:a16="http://schemas.microsoft.com/office/drawing/2014/main" id="{1707B0CA-F811-4DA9-A59D-9BE173903A2C}"/>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grpSp>
          <p:nvGrpSpPr>
            <p:cNvPr id="87088" name="Group 76">
              <a:extLst>
                <a:ext uri="{FF2B5EF4-FFF2-40B4-BE49-F238E27FC236}">
                  <a16:creationId xmlns:a16="http://schemas.microsoft.com/office/drawing/2014/main" id="{03ADDC2D-A0AD-4564-84CE-2FCE78A65EDD}"/>
                </a:ext>
              </a:extLst>
            </p:cNvPr>
            <p:cNvGrpSpPr>
              <a:grpSpLocks/>
            </p:cNvGrpSpPr>
            <p:nvPr/>
          </p:nvGrpSpPr>
          <p:grpSpPr bwMode="auto">
            <a:xfrm>
              <a:off x="2253" y="2715"/>
              <a:ext cx="294" cy="221"/>
              <a:chOff x="624" y="2064"/>
              <a:chExt cx="384" cy="240"/>
            </a:xfrm>
          </p:grpSpPr>
          <p:sp>
            <p:nvSpPr>
              <p:cNvPr id="87095" name="Line 77">
                <a:extLst>
                  <a:ext uri="{FF2B5EF4-FFF2-40B4-BE49-F238E27FC236}">
                    <a16:creationId xmlns:a16="http://schemas.microsoft.com/office/drawing/2014/main" id="{CCFD4C06-F586-4CA6-9880-E9BC3ADD54C0}"/>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096" name="Line 78">
                <a:extLst>
                  <a:ext uri="{FF2B5EF4-FFF2-40B4-BE49-F238E27FC236}">
                    <a16:creationId xmlns:a16="http://schemas.microsoft.com/office/drawing/2014/main" id="{2D6CF295-4FC6-4C2C-9786-DF19459EAE43}"/>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sp>
          <p:nvSpPr>
            <p:cNvPr id="87089" name="Rectangle 79">
              <a:extLst>
                <a:ext uri="{FF2B5EF4-FFF2-40B4-BE49-F238E27FC236}">
                  <a16:creationId xmlns:a16="http://schemas.microsoft.com/office/drawing/2014/main" id="{2EB01DB5-AD11-4AAD-A02F-0803BDA79A74}"/>
                </a:ext>
              </a:extLst>
            </p:cNvPr>
            <p:cNvSpPr>
              <a:spLocks noChangeArrowheads="1"/>
            </p:cNvSpPr>
            <p:nvPr/>
          </p:nvSpPr>
          <p:spPr bwMode="auto">
            <a:xfrm>
              <a:off x="2658" y="2870"/>
              <a:ext cx="735"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endParaRPr lang="cs-CZ" altLang="cs-CZ" sz="2358">
                <a:solidFill>
                  <a:schemeClr val="tx2"/>
                </a:solidFill>
              </a:endParaRPr>
            </a:p>
          </p:txBody>
        </p:sp>
        <p:sp>
          <p:nvSpPr>
            <p:cNvPr id="87090" name="Text Box 80">
              <a:extLst>
                <a:ext uri="{FF2B5EF4-FFF2-40B4-BE49-F238E27FC236}">
                  <a16:creationId xmlns:a16="http://schemas.microsoft.com/office/drawing/2014/main" id="{C857EAC0-F71E-46FA-B53C-D59FBA6EBFA9}"/>
                </a:ext>
              </a:extLst>
            </p:cNvPr>
            <p:cNvSpPr txBox="1">
              <a:spLocks noChangeArrowheads="1"/>
            </p:cNvSpPr>
            <p:nvPr/>
          </p:nvSpPr>
          <p:spPr bwMode="auto">
            <a:xfrm>
              <a:off x="2805" y="2822"/>
              <a:ext cx="50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kumimoji="1" lang="cs-CZ" altLang="cs-CZ" sz="1633">
                  <a:solidFill>
                    <a:schemeClr val="tx2"/>
                  </a:solidFill>
                  <a:latin typeface="Arial" panose="020B0604020202020204" pitchFamily="34" charset="0"/>
                </a:rPr>
                <a:t>TATA</a:t>
              </a:r>
              <a:endParaRPr kumimoji="1" lang="en-US" altLang="cs-CZ" sz="1633">
                <a:solidFill>
                  <a:schemeClr val="tx2"/>
                </a:solidFill>
                <a:latin typeface="Arial" panose="020B0604020202020204" pitchFamily="34" charset="0"/>
              </a:endParaRPr>
            </a:p>
          </p:txBody>
        </p:sp>
        <p:grpSp>
          <p:nvGrpSpPr>
            <p:cNvPr id="87091" name="Group 81">
              <a:extLst>
                <a:ext uri="{FF2B5EF4-FFF2-40B4-BE49-F238E27FC236}">
                  <a16:creationId xmlns:a16="http://schemas.microsoft.com/office/drawing/2014/main" id="{37D048A2-C1F0-4134-A1C1-E24CDC9DEFD5}"/>
                </a:ext>
              </a:extLst>
            </p:cNvPr>
            <p:cNvGrpSpPr>
              <a:grpSpLocks/>
            </p:cNvGrpSpPr>
            <p:nvPr/>
          </p:nvGrpSpPr>
          <p:grpSpPr bwMode="auto">
            <a:xfrm rot="5400000">
              <a:off x="3213" y="2830"/>
              <a:ext cx="139" cy="220"/>
              <a:chOff x="624" y="2064"/>
              <a:chExt cx="384" cy="240"/>
            </a:xfrm>
          </p:grpSpPr>
          <p:sp>
            <p:nvSpPr>
              <p:cNvPr id="87093" name="Line 82">
                <a:extLst>
                  <a:ext uri="{FF2B5EF4-FFF2-40B4-BE49-F238E27FC236}">
                    <a16:creationId xmlns:a16="http://schemas.microsoft.com/office/drawing/2014/main" id="{8A67D2ED-1A4F-4A06-B462-666DB792E554}"/>
                  </a:ext>
                </a:extLst>
              </p:cNvPr>
              <p:cNvSpPr>
                <a:spLocks noChangeShapeType="1"/>
              </p:cNvSpPr>
              <p:nvPr/>
            </p:nvSpPr>
            <p:spPr bwMode="auto">
              <a:xfrm flipV="1">
                <a:off x="624"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094" name="Line 83">
                <a:extLst>
                  <a:ext uri="{FF2B5EF4-FFF2-40B4-BE49-F238E27FC236}">
                    <a16:creationId xmlns:a16="http://schemas.microsoft.com/office/drawing/2014/main" id="{0DE826A5-4378-4F60-BD65-60DE9AAAB104}"/>
                  </a:ext>
                </a:extLst>
              </p:cNvPr>
              <p:cNvSpPr>
                <a:spLocks noChangeShapeType="1"/>
              </p:cNvSpPr>
              <p:nvPr/>
            </p:nvSpPr>
            <p:spPr bwMode="auto">
              <a:xfrm>
                <a:off x="816" y="2064"/>
                <a:ext cx="192"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grpSp>
        <p:sp>
          <p:nvSpPr>
            <p:cNvPr id="87092" name="Oval 84">
              <a:extLst>
                <a:ext uri="{FF2B5EF4-FFF2-40B4-BE49-F238E27FC236}">
                  <a16:creationId xmlns:a16="http://schemas.microsoft.com/office/drawing/2014/main" id="{CCE905C4-AC01-4AA2-8239-34F54D07B4FC}"/>
                </a:ext>
              </a:extLst>
            </p:cNvPr>
            <p:cNvSpPr>
              <a:spLocks noChangeArrowheads="1"/>
            </p:cNvSpPr>
            <p:nvPr/>
          </p:nvSpPr>
          <p:spPr bwMode="auto">
            <a:xfrm>
              <a:off x="3504" y="2899"/>
              <a:ext cx="1957" cy="221"/>
            </a:xfrm>
            <a:prstGeom prst="ellipse">
              <a:avLst/>
            </a:prstGeom>
            <a:solidFill>
              <a:srgbClr val="0000FF"/>
            </a:solidFill>
            <a:ln w="9525">
              <a:solidFill>
                <a:schemeClr val="tx1"/>
              </a:solidFill>
              <a:round/>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de-DE" altLang="cs-CZ" sz="1995">
                  <a:solidFill>
                    <a:schemeClr val="tx2"/>
                  </a:solidFill>
                </a:rPr>
                <a:t>GUS</a:t>
              </a:r>
              <a:endParaRPr kumimoji="1" lang="en-US" altLang="cs-CZ" sz="1995">
                <a:solidFill>
                  <a:schemeClr val="tx2"/>
                </a:solidFill>
              </a:endParaRPr>
            </a:p>
          </p:txBody>
        </p:sp>
      </p:grpSp>
      <p:grpSp>
        <p:nvGrpSpPr>
          <p:cNvPr id="19" name="Group 85">
            <a:extLst>
              <a:ext uri="{FF2B5EF4-FFF2-40B4-BE49-F238E27FC236}">
                <a16:creationId xmlns:a16="http://schemas.microsoft.com/office/drawing/2014/main" id="{A4777E3F-8F47-4E59-866B-EF25AE936316}"/>
              </a:ext>
            </a:extLst>
          </p:cNvPr>
          <p:cNvGrpSpPr>
            <a:grpSpLocks/>
          </p:cNvGrpSpPr>
          <p:nvPr/>
        </p:nvGrpSpPr>
        <p:grpSpPr bwMode="auto">
          <a:xfrm>
            <a:off x="2667081" y="5698922"/>
            <a:ext cx="850951" cy="381560"/>
            <a:chOff x="2016" y="2736"/>
            <a:chExt cx="536" cy="240"/>
          </a:xfrm>
        </p:grpSpPr>
        <p:grpSp>
          <p:nvGrpSpPr>
            <p:cNvPr id="87077" name="Group 86">
              <a:extLst>
                <a:ext uri="{FF2B5EF4-FFF2-40B4-BE49-F238E27FC236}">
                  <a16:creationId xmlns:a16="http://schemas.microsoft.com/office/drawing/2014/main" id="{67E0248B-557B-430E-9614-EE6AD5695F0F}"/>
                </a:ext>
              </a:extLst>
            </p:cNvPr>
            <p:cNvGrpSpPr>
              <a:grpSpLocks/>
            </p:cNvGrpSpPr>
            <p:nvPr/>
          </p:nvGrpSpPr>
          <p:grpSpPr bwMode="auto">
            <a:xfrm rot="10800000">
              <a:off x="2258" y="2736"/>
              <a:ext cx="294" cy="221"/>
              <a:chOff x="1152" y="576"/>
              <a:chExt cx="768" cy="720"/>
            </a:xfrm>
          </p:grpSpPr>
          <p:sp>
            <p:nvSpPr>
              <p:cNvPr id="87079" name="Line 87">
                <a:extLst>
                  <a:ext uri="{FF2B5EF4-FFF2-40B4-BE49-F238E27FC236}">
                    <a16:creationId xmlns:a16="http://schemas.microsoft.com/office/drawing/2014/main" id="{7C26ED06-3250-4245-815D-69710D2C939A}"/>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080" name="Line 88">
                <a:extLst>
                  <a:ext uri="{FF2B5EF4-FFF2-40B4-BE49-F238E27FC236}">
                    <a16:creationId xmlns:a16="http://schemas.microsoft.com/office/drawing/2014/main" id="{435D93F1-0C0B-4302-A232-E8ABB7A57A44}"/>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081" name="Line 89">
                <a:extLst>
                  <a:ext uri="{FF2B5EF4-FFF2-40B4-BE49-F238E27FC236}">
                    <a16:creationId xmlns:a16="http://schemas.microsoft.com/office/drawing/2014/main" id="{624B699E-7578-4318-A53D-36B37B3EC7C2}"/>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082" name="Freeform 90">
                <a:extLst>
                  <a:ext uri="{FF2B5EF4-FFF2-40B4-BE49-F238E27FC236}">
                    <a16:creationId xmlns:a16="http://schemas.microsoft.com/office/drawing/2014/main" id="{CE52C74E-2525-4A33-B7A7-6EB1D2FD5FDE}"/>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sp>
          <p:nvSpPr>
            <p:cNvPr id="87078" name="Oval 91">
              <a:extLst>
                <a:ext uri="{FF2B5EF4-FFF2-40B4-BE49-F238E27FC236}">
                  <a16:creationId xmlns:a16="http://schemas.microsoft.com/office/drawing/2014/main" id="{F667E5D5-3F83-418D-8EBB-E43AEEC16D30}"/>
                </a:ext>
              </a:extLst>
            </p:cNvPr>
            <p:cNvSpPr>
              <a:spLocks noChangeArrowheads="1"/>
            </p:cNvSpPr>
            <p:nvPr/>
          </p:nvSpPr>
          <p:spPr bwMode="auto">
            <a:xfrm>
              <a:off x="2016" y="2736"/>
              <a:ext cx="240" cy="240"/>
            </a:xfrm>
            <a:prstGeom prst="ellipse">
              <a:avLst/>
            </a:prstGeom>
            <a:solidFill>
              <a:schemeClr val="bg2"/>
            </a:solidFill>
            <a:ln w="9525">
              <a:solidFill>
                <a:schemeClr val="tx1"/>
              </a:solidFill>
              <a:round/>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solidFill>
                    <a:schemeClr val="tx2"/>
                  </a:solidFill>
                </a:rPr>
                <a:t>DEX</a:t>
              </a:r>
              <a:endParaRPr kumimoji="1" lang="en-US" altLang="cs-CZ" sz="1361">
                <a:solidFill>
                  <a:schemeClr val="tx2"/>
                </a:solidFill>
              </a:endParaRPr>
            </a:p>
          </p:txBody>
        </p:sp>
      </p:grpSp>
      <p:grpSp>
        <p:nvGrpSpPr>
          <p:cNvPr id="21" name="Group 92">
            <a:extLst>
              <a:ext uri="{FF2B5EF4-FFF2-40B4-BE49-F238E27FC236}">
                <a16:creationId xmlns:a16="http://schemas.microsoft.com/office/drawing/2014/main" id="{525DF3B5-F110-4483-A5AC-213A67412AAF}"/>
              </a:ext>
            </a:extLst>
          </p:cNvPr>
          <p:cNvGrpSpPr>
            <a:grpSpLocks/>
          </p:cNvGrpSpPr>
          <p:nvPr/>
        </p:nvGrpSpPr>
        <p:grpSpPr bwMode="auto">
          <a:xfrm>
            <a:off x="3577065" y="5698922"/>
            <a:ext cx="842312" cy="381560"/>
            <a:chOff x="2253" y="2678"/>
            <a:chExt cx="531" cy="240"/>
          </a:xfrm>
        </p:grpSpPr>
        <p:grpSp>
          <p:nvGrpSpPr>
            <p:cNvPr id="87071" name="Group 93">
              <a:extLst>
                <a:ext uri="{FF2B5EF4-FFF2-40B4-BE49-F238E27FC236}">
                  <a16:creationId xmlns:a16="http://schemas.microsoft.com/office/drawing/2014/main" id="{6D7C6FC1-42E6-45F9-B70B-DED1436A16AD}"/>
                </a:ext>
              </a:extLst>
            </p:cNvPr>
            <p:cNvGrpSpPr>
              <a:grpSpLocks/>
            </p:cNvGrpSpPr>
            <p:nvPr/>
          </p:nvGrpSpPr>
          <p:grpSpPr bwMode="auto">
            <a:xfrm rot="10800000">
              <a:off x="2253" y="2678"/>
              <a:ext cx="294" cy="221"/>
              <a:chOff x="1152" y="576"/>
              <a:chExt cx="768" cy="720"/>
            </a:xfrm>
          </p:grpSpPr>
          <p:sp>
            <p:nvSpPr>
              <p:cNvPr id="87073" name="Line 94">
                <a:extLst>
                  <a:ext uri="{FF2B5EF4-FFF2-40B4-BE49-F238E27FC236}">
                    <a16:creationId xmlns:a16="http://schemas.microsoft.com/office/drawing/2014/main" id="{F24CEDB2-1FD5-4BAF-A960-105EDF90B763}"/>
                  </a:ext>
                </a:extLst>
              </p:cNvPr>
              <p:cNvSpPr>
                <a:spLocks noChangeShapeType="1"/>
              </p:cNvSpPr>
              <p:nvPr/>
            </p:nvSpPr>
            <p:spPr bwMode="auto">
              <a:xfrm>
                <a:off x="1152"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074" name="Line 95">
                <a:extLst>
                  <a:ext uri="{FF2B5EF4-FFF2-40B4-BE49-F238E27FC236}">
                    <a16:creationId xmlns:a16="http://schemas.microsoft.com/office/drawing/2014/main" id="{74C02B80-8629-4215-BD72-F8D3B4C46813}"/>
                  </a:ext>
                </a:extLst>
              </p:cNvPr>
              <p:cNvSpPr>
                <a:spLocks noChangeShapeType="1"/>
              </p:cNvSpPr>
              <p:nvPr/>
            </p:nvSpPr>
            <p:spPr bwMode="auto">
              <a:xfrm>
                <a:off x="1152" y="1296"/>
                <a:ext cx="76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075" name="Line 96">
                <a:extLst>
                  <a:ext uri="{FF2B5EF4-FFF2-40B4-BE49-F238E27FC236}">
                    <a16:creationId xmlns:a16="http://schemas.microsoft.com/office/drawing/2014/main" id="{39117013-3203-4F33-A2D9-ABDEC043F8EF}"/>
                  </a:ext>
                </a:extLst>
              </p:cNvPr>
              <p:cNvSpPr>
                <a:spLocks noChangeShapeType="1"/>
              </p:cNvSpPr>
              <p:nvPr/>
            </p:nvSpPr>
            <p:spPr bwMode="auto">
              <a:xfrm>
                <a:off x="1920" y="576"/>
                <a:ext cx="0" cy="72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cs-CZ"/>
              </a:p>
            </p:txBody>
          </p:sp>
          <p:sp>
            <p:nvSpPr>
              <p:cNvPr id="87076" name="Freeform 97">
                <a:extLst>
                  <a:ext uri="{FF2B5EF4-FFF2-40B4-BE49-F238E27FC236}">
                    <a16:creationId xmlns:a16="http://schemas.microsoft.com/office/drawing/2014/main" id="{A4A6809F-350C-4274-BE2E-43FAEBDD629E}"/>
                  </a:ext>
                </a:extLst>
              </p:cNvPr>
              <p:cNvSpPr>
                <a:spLocks/>
              </p:cNvSpPr>
              <p:nvPr/>
            </p:nvSpPr>
            <p:spPr bwMode="auto">
              <a:xfrm>
                <a:off x="1152" y="576"/>
                <a:ext cx="768" cy="720"/>
              </a:xfrm>
              <a:custGeom>
                <a:avLst/>
                <a:gdLst>
                  <a:gd name="T0" fmla="*/ 0 w 768"/>
                  <a:gd name="T1" fmla="*/ 0 h 744"/>
                  <a:gd name="T2" fmla="*/ 384 w 768"/>
                  <a:gd name="T3" fmla="*/ 427 h 744"/>
                  <a:gd name="T4" fmla="*/ 768 w 768"/>
                  <a:gd name="T5" fmla="*/ 1 h 744"/>
                  <a:gd name="T6" fmla="*/ 0 60000 65536"/>
                  <a:gd name="T7" fmla="*/ 0 60000 65536"/>
                  <a:gd name="T8" fmla="*/ 0 60000 65536"/>
                  <a:gd name="T9" fmla="*/ 0 w 768"/>
                  <a:gd name="T10" fmla="*/ 0 h 744"/>
                  <a:gd name="T11" fmla="*/ 768 w 768"/>
                  <a:gd name="T12" fmla="*/ 744 h 744"/>
                </a:gdLst>
                <a:ahLst/>
                <a:cxnLst>
                  <a:cxn ang="T6">
                    <a:pos x="T0" y="T1"/>
                  </a:cxn>
                  <a:cxn ang="T7">
                    <a:pos x="T2" y="T3"/>
                  </a:cxn>
                  <a:cxn ang="T8">
                    <a:pos x="T4" y="T5"/>
                  </a:cxn>
                </a:cxnLst>
                <a:rect l="T9" t="T10" r="T11" b="T12"/>
                <a:pathLst>
                  <a:path w="768" h="744">
                    <a:moveTo>
                      <a:pt x="0" y="0"/>
                    </a:moveTo>
                    <a:lnTo>
                      <a:pt x="384" y="744"/>
                    </a:lnTo>
                    <a:lnTo>
                      <a:pt x="768" y="1"/>
                    </a:lnTo>
                  </a:path>
                </a:pathLst>
              </a:custGeom>
              <a:noFill/>
              <a:ln w="9525">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cs-CZ"/>
              </a:p>
            </p:txBody>
          </p:sp>
        </p:grpSp>
        <p:sp>
          <p:nvSpPr>
            <p:cNvPr id="87072" name="Oval 98">
              <a:extLst>
                <a:ext uri="{FF2B5EF4-FFF2-40B4-BE49-F238E27FC236}">
                  <a16:creationId xmlns:a16="http://schemas.microsoft.com/office/drawing/2014/main" id="{6056ED92-E8BF-46E8-92DA-FC48B6485FE0}"/>
                </a:ext>
              </a:extLst>
            </p:cNvPr>
            <p:cNvSpPr>
              <a:spLocks noChangeArrowheads="1"/>
            </p:cNvSpPr>
            <p:nvPr/>
          </p:nvSpPr>
          <p:spPr bwMode="auto">
            <a:xfrm>
              <a:off x="2544" y="2678"/>
              <a:ext cx="240" cy="240"/>
            </a:xfrm>
            <a:prstGeom prst="ellipse">
              <a:avLst/>
            </a:prstGeom>
            <a:solidFill>
              <a:schemeClr val="bg2"/>
            </a:solidFill>
            <a:ln w="9525">
              <a:solidFill>
                <a:schemeClr val="tx1"/>
              </a:solidFill>
              <a:round/>
              <a:headEnd/>
              <a:tailEnd/>
            </a:ln>
          </p:spPr>
          <p:txBody>
            <a:bodyPr wrap="none"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r>
                <a:rPr kumimoji="1" lang="cs-CZ" altLang="cs-CZ" sz="1361">
                  <a:solidFill>
                    <a:schemeClr val="tx2"/>
                  </a:solidFill>
                </a:rPr>
                <a:t>DEX</a:t>
              </a:r>
              <a:endParaRPr kumimoji="1" lang="en-US" altLang="cs-CZ" sz="1361">
                <a:solidFill>
                  <a:schemeClr val="tx2"/>
                </a:solidFill>
              </a:endParaRPr>
            </a:p>
          </p:txBody>
        </p:sp>
      </p:grpSp>
      <p:sp>
        <p:nvSpPr>
          <p:cNvPr id="315491" name="Text Box 99">
            <a:extLst>
              <a:ext uri="{FF2B5EF4-FFF2-40B4-BE49-F238E27FC236}">
                <a16:creationId xmlns:a16="http://schemas.microsoft.com/office/drawing/2014/main" id="{C66AB83E-F00F-4744-BF29-6FA31B5528D9}"/>
              </a:ext>
            </a:extLst>
          </p:cNvPr>
          <p:cNvSpPr txBox="1">
            <a:spLocks noChangeArrowheads="1"/>
          </p:cNvSpPr>
          <p:nvPr/>
        </p:nvSpPr>
        <p:spPr bwMode="auto">
          <a:xfrm>
            <a:off x="1600153" y="4692468"/>
            <a:ext cx="990616" cy="59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spcBef>
                <a:spcPct val="50000"/>
              </a:spcBef>
            </a:pPr>
            <a:r>
              <a:rPr kumimoji="1" lang="de-DE" altLang="cs-CZ" sz="1633" b="1">
                <a:solidFill>
                  <a:schemeClr val="tx2"/>
                </a:solidFill>
                <a:latin typeface="Arial" panose="020B0604020202020204" pitchFamily="34" charset="0"/>
              </a:rPr>
              <a:t>wt Col-0</a:t>
            </a:r>
            <a:endParaRPr kumimoji="1" lang="en-US" altLang="cs-CZ" sz="1633" b="1">
              <a:solidFill>
                <a:schemeClr val="tx2"/>
              </a:solidFill>
              <a:latin typeface="Arial" panose="020B0604020202020204" pitchFamily="34" charset="0"/>
            </a:endParaRPr>
          </a:p>
        </p:txBody>
      </p:sp>
      <p:sp>
        <p:nvSpPr>
          <p:cNvPr id="315492" name="Text Box 100">
            <a:extLst>
              <a:ext uri="{FF2B5EF4-FFF2-40B4-BE49-F238E27FC236}">
                <a16:creationId xmlns:a16="http://schemas.microsoft.com/office/drawing/2014/main" id="{A561335D-6E47-4BB9-AE09-A4818BAF3F14}"/>
              </a:ext>
            </a:extLst>
          </p:cNvPr>
          <p:cNvSpPr txBox="1">
            <a:spLocks noChangeArrowheads="1"/>
          </p:cNvSpPr>
          <p:nvPr/>
        </p:nvSpPr>
        <p:spPr bwMode="auto">
          <a:xfrm>
            <a:off x="1981713" y="5714761"/>
            <a:ext cx="532744" cy="34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spcBef>
                <a:spcPct val="50000"/>
              </a:spcBef>
            </a:pPr>
            <a:r>
              <a:rPr kumimoji="1" lang="de-DE" altLang="cs-CZ" sz="1633" b="1">
                <a:solidFill>
                  <a:schemeClr val="tx2"/>
                </a:solidFill>
                <a:latin typeface="Arial" panose="020B0604020202020204" pitchFamily="34" charset="0"/>
              </a:rPr>
              <a:t>4C</a:t>
            </a:r>
            <a:endParaRPr kumimoji="1" lang="en-US" altLang="cs-CZ" sz="1633" b="1">
              <a:solidFill>
                <a:schemeClr val="tx2"/>
              </a:solidFill>
              <a:latin typeface="Arial" panose="020B0604020202020204" pitchFamily="34" charset="0"/>
            </a:endParaRPr>
          </a:p>
        </p:txBody>
      </p:sp>
      <p:sp>
        <p:nvSpPr>
          <p:cNvPr id="315494" name="Oval 102">
            <a:extLst>
              <a:ext uri="{FF2B5EF4-FFF2-40B4-BE49-F238E27FC236}">
                <a16:creationId xmlns:a16="http://schemas.microsoft.com/office/drawing/2014/main" id="{436AB86A-1085-4DB9-B058-7411666EEC45}"/>
              </a:ext>
            </a:extLst>
          </p:cNvPr>
          <p:cNvSpPr>
            <a:spLocks noChangeArrowheads="1"/>
          </p:cNvSpPr>
          <p:nvPr/>
        </p:nvSpPr>
        <p:spPr bwMode="auto">
          <a:xfrm rot="19974267">
            <a:off x="5867865" y="4038777"/>
            <a:ext cx="1903480" cy="152624"/>
          </a:xfrm>
          <a:prstGeom prst="ellipse">
            <a:avLst/>
          </a:prstGeom>
          <a:solidFill>
            <a:srgbClr val="0099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endParaRPr lang="cs-CZ" altLang="cs-CZ" sz="2358">
              <a:solidFill>
                <a:schemeClr val="tx2"/>
              </a:solidFill>
            </a:endParaRPr>
          </a:p>
        </p:txBody>
      </p:sp>
      <p:sp>
        <p:nvSpPr>
          <p:cNvPr id="315495" name="Oval 103">
            <a:extLst>
              <a:ext uri="{FF2B5EF4-FFF2-40B4-BE49-F238E27FC236}">
                <a16:creationId xmlns:a16="http://schemas.microsoft.com/office/drawing/2014/main" id="{92B38DFF-1818-48DF-BCDB-2B9CA2EC83F3}"/>
              </a:ext>
            </a:extLst>
          </p:cNvPr>
          <p:cNvSpPr>
            <a:spLocks noChangeArrowheads="1"/>
          </p:cNvSpPr>
          <p:nvPr/>
        </p:nvSpPr>
        <p:spPr bwMode="auto">
          <a:xfrm rot="1432137">
            <a:off x="7085977" y="4495209"/>
            <a:ext cx="1904920" cy="152624"/>
          </a:xfrm>
          <a:prstGeom prst="ellipse">
            <a:avLst/>
          </a:prstGeom>
          <a:solidFill>
            <a:srgbClr val="0099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endParaRPr lang="cs-CZ" altLang="cs-CZ" sz="2358">
              <a:solidFill>
                <a:schemeClr val="tx2"/>
              </a:solidFill>
            </a:endParaRPr>
          </a:p>
        </p:txBody>
      </p:sp>
      <p:sp>
        <p:nvSpPr>
          <p:cNvPr id="315496" name="Oval 104">
            <a:extLst>
              <a:ext uri="{FF2B5EF4-FFF2-40B4-BE49-F238E27FC236}">
                <a16:creationId xmlns:a16="http://schemas.microsoft.com/office/drawing/2014/main" id="{3E0EE9B3-3B39-4CF7-A9EC-7DA05B034D26}"/>
              </a:ext>
            </a:extLst>
          </p:cNvPr>
          <p:cNvSpPr>
            <a:spLocks noChangeArrowheads="1"/>
          </p:cNvSpPr>
          <p:nvPr/>
        </p:nvSpPr>
        <p:spPr bwMode="auto">
          <a:xfrm rot="20833630">
            <a:off x="5715241" y="4647833"/>
            <a:ext cx="1904920" cy="152624"/>
          </a:xfrm>
          <a:prstGeom prst="ellipse">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endParaRPr lang="cs-CZ" altLang="cs-CZ" sz="2358">
              <a:solidFill>
                <a:schemeClr val="tx2"/>
              </a:solidFill>
            </a:endParaRPr>
          </a:p>
        </p:txBody>
      </p:sp>
      <p:sp>
        <p:nvSpPr>
          <p:cNvPr id="315497" name="Oval 105">
            <a:extLst>
              <a:ext uri="{FF2B5EF4-FFF2-40B4-BE49-F238E27FC236}">
                <a16:creationId xmlns:a16="http://schemas.microsoft.com/office/drawing/2014/main" id="{6028B2C7-9434-4979-95A0-16B1700B306B}"/>
              </a:ext>
            </a:extLst>
          </p:cNvPr>
          <p:cNvSpPr>
            <a:spLocks noChangeArrowheads="1"/>
          </p:cNvSpPr>
          <p:nvPr/>
        </p:nvSpPr>
        <p:spPr bwMode="auto">
          <a:xfrm rot="281396">
            <a:off x="7162289" y="4038777"/>
            <a:ext cx="1904920" cy="152624"/>
          </a:xfrm>
          <a:prstGeom prst="ellipse">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91427" tIns="45714" rIns="91427" bIns="45714" anchor="ct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ctr" eaLnBrk="1" hangingPunct="1"/>
            <a:endParaRPr lang="cs-CZ" altLang="cs-CZ" sz="2358">
              <a:solidFill>
                <a:schemeClr val="tx2"/>
              </a:solidFill>
            </a:endParaRPr>
          </a:p>
        </p:txBody>
      </p:sp>
      <p:sp>
        <p:nvSpPr>
          <p:cNvPr id="106" name="Rectangle 2">
            <a:extLst>
              <a:ext uri="{FF2B5EF4-FFF2-40B4-BE49-F238E27FC236}">
                <a16:creationId xmlns:a16="http://schemas.microsoft.com/office/drawing/2014/main" id="{556586B6-72F3-48BD-BD25-36D34893C03B}"/>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Regulated Expression Systems</a:t>
            </a:r>
            <a:endParaRPr lang="en-US" sz="3991" kern="0" dirty="0">
              <a:solidFill>
                <a:srgbClr val="0000FF"/>
              </a:solidFill>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15491"/>
                                        </p:tgtEl>
                                        <p:attrNameLst>
                                          <p:attrName>style.visibility</p:attrName>
                                        </p:attrNameLst>
                                      </p:cBhvr>
                                      <p:to>
                                        <p:strVal val="visible"/>
                                      </p:to>
                                    </p:set>
                                    <p:anim calcmode="lin" valueType="num">
                                      <p:cBhvr>
                                        <p:cTn id="7" dur="500" fill="hold"/>
                                        <p:tgtEl>
                                          <p:spTgt spid="315491"/>
                                        </p:tgtEl>
                                        <p:attrNameLst>
                                          <p:attrName>ppt_w</p:attrName>
                                        </p:attrNameLst>
                                      </p:cBhvr>
                                      <p:tavLst>
                                        <p:tav tm="0">
                                          <p:val>
                                            <p:fltVal val="0"/>
                                          </p:val>
                                        </p:tav>
                                        <p:tav tm="100000">
                                          <p:val>
                                            <p:strVal val="#ppt_w"/>
                                          </p:val>
                                        </p:tav>
                                      </p:tavLst>
                                    </p:anim>
                                    <p:anim calcmode="lin" valueType="num">
                                      <p:cBhvr>
                                        <p:cTn id="8" dur="500" fill="hold"/>
                                        <p:tgtEl>
                                          <p:spTgt spid="315491"/>
                                        </p:tgtEl>
                                        <p:attrNameLst>
                                          <p:attrName>ppt_h</p:attrName>
                                        </p:attrNameLst>
                                      </p:cBhvr>
                                      <p:tavLst>
                                        <p:tav tm="0">
                                          <p:val>
                                            <p:strVal val="#ppt_h"/>
                                          </p:val>
                                        </p:tav>
                                        <p:tav tm="100000">
                                          <p:val>
                                            <p:strVal val="#ppt_h"/>
                                          </p:val>
                                        </p:tav>
                                      </p:tavLst>
                                    </p:anim>
                                  </p:childTnLst>
                                </p:cTn>
                              </p:par>
                              <p:par>
                                <p:cTn id="9" presetID="55"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15492"/>
                                        </p:tgtEl>
                                        <p:attrNameLst>
                                          <p:attrName>style.visibility</p:attrName>
                                        </p:attrNameLst>
                                      </p:cBhvr>
                                      <p:to>
                                        <p:strVal val="visible"/>
                                      </p:to>
                                    </p:set>
                                    <p:anim calcmode="lin" valueType="num">
                                      <p:cBhvr>
                                        <p:cTn id="18" dur="500" fill="hold"/>
                                        <p:tgtEl>
                                          <p:spTgt spid="315492"/>
                                        </p:tgtEl>
                                        <p:attrNameLst>
                                          <p:attrName>ppt_w</p:attrName>
                                        </p:attrNameLst>
                                      </p:cBhvr>
                                      <p:tavLst>
                                        <p:tav tm="0">
                                          <p:val>
                                            <p:fltVal val="0"/>
                                          </p:val>
                                        </p:tav>
                                        <p:tav tm="100000">
                                          <p:val>
                                            <p:strVal val="#ppt_w"/>
                                          </p:val>
                                        </p:tav>
                                      </p:tavLst>
                                    </p:anim>
                                    <p:anim calcmode="lin" valueType="num">
                                      <p:cBhvr>
                                        <p:cTn id="19" dur="500" fill="hold"/>
                                        <p:tgtEl>
                                          <p:spTgt spid="315492"/>
                                        </p:tgtEl>
                                        <p:attrNameLst>
                                          <p:attrName>ppt_h</p:attrName>
                                        </p:attrNameLst>
                                      </p:cBhvr>
                                      <p:tavLst>
                                        <p:tav tm="0">
                                          <p:val>
                                            <p:strVal val="#ppt_h"/>
                                          </p:val>
                                        </p:tav>
                                        <p:tav tm="100000">
                                          <p:val>
                                            <p:strVal val="#ppt_h"/>
                                          </p:val>
                                        </p:tav>
                                      </p:tavLst>
                                    </p:anim>
                                  </p:childTnLst>
                                </p:cTn>
                              </p:par>
                              <p:par>
                                <p:cTn id="20" presetID="2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7"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1000"/>
                            </p:stCondLst>
                            <p:childTnLst>
                              <p:par>
                                <p:cTn id="31" presetID="47"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2000"/>
                            </p:stCondLst>
                            <p:childTnLst>
                              <p:par>
                                <p:cTn id="37" presetID="47"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par>
                          <p:cTn id="42" fill="hold" nodeType="afterGroup">
                            <p:stCondLst>
                              <p:cond delay="3000"/>
                            </p:stCondLst>
                            <p:childTnLst>
                              <p:par>
                                <p:cTn id="43" presetID="47" presetClass="entr" presetSubtype="0"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par>
                          <p:cTn id="48" fill="hold" nodeType="afterGroup">
                            <p:stCondLst>
                              <p:cond delay="4000"/>
                            </p:stCondLst>
                            <p:childTnLst>
                              <p:par>
                                <p:cTn id="49" presetID="42" presetClass="entr" presetSubtype="0" fill="hold" grpId="0" nodeType="afterEffect">
                                  <p:stCondLst>
                                    <p:cond delay="0"/>
                                  </p:stCondLst>
                                  <p:childTnLst>
                                    <p:set>
                                      <p:cBhvr>
                                        <p:cTn id="50" dur="1" fill="hold">
                                          <p:stCondLst>
                                            <p:cond delay="0"/>
                                          </p:stCondLst>
                                        </p:cTn>
                                        <p:tgtEl>
                                          <p:spTgt spid="315494"/>
                                        </p:tgtEl>
                                        <p:attrNameLst>
                                          <p:attrName>style.visibility</p:attrName>
                                        </p:attrNameLst>
                                      </p:cBhvr>
                                      <p:to>
                                        <p:strVal val="visible"/>
                                      </p:to>
                                    </p:set>
                                    <p:animEffect transition="in" filter="fade">
                                      <p:cBhvr>
                                        <p:cTn id="51" dur="1000"/>
                                        <p:tgtEl>
                                          <p:spTgt spid="315494"/>
                                        </p:tgtEl>
                                      </p:cBhvr>
                                    </p:animEffect>
                                    <p:anim calcmode="lin" valueType="num">
                                      <p:cBhvr>
                                        <p:cTn id="52" dur="1000" fill="hold"/>
                                        <p:tgtEl>
                                          <p:spTgt spid="315494"/>
                                        </p:tgtEl>
                                        <p:attrNameLst>
                                          <p:attrName>ppt_x</p:attrName>
                                        </p:attrNameLst>
                                      </p:cBhvr>
                                      <p:tavLst>
                                        <p:tav tm="0">
                                          <p:val>
                                            <p:strVal val="#ppt_x"/>
                                          </p:val>
                                        </p:tav>
                                        <p:tav tm="100000">
                                          <p:val>
                                            <p:strVal val="#ppt_x"/>
                                          </p:val>
                                        </p:tav>
                                      </p:tavLst>
                                    </p:anim>
                                    <p:anim calcmode="lin" valueType="num">
                                      <p:cBhvr>
                                        <p:cTn id="53" dur="1000" fill="hold"/>
                                        <p:tgtEl>
                                          <p:spTgt spid="315494"/>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5000"/>
                            </p:stCondLst>
                            <p:childTnLst>
                              <p:par>
                                <p:cTn id="55" presetID="42" presetClass="entr" presetSubtype="0" fill="hold" grpId="0" nodeType="afterEffect">
                                  <p:stCondLst>
                                    <p:cond delay="0"/>
                                  </p:stCondLst>
                                  <p:childTnLst>
                                    <p:set>
                                      <p:cBhvr>
                                        <p:cTn id="56" dur="1" fill="hold">
                                          <p:stCondLst>
                                            <p:cond delay="0"/>
                                          </p:stCondLst>
                                        </p:cTn>
                                        <p:tgtEl>
                                          <p:spTgt spid="315495"/>
                                        </p:tgtEl>
                                        <p:attrNameLst>
                                          <p:attrName>style.visibility</p:attrName>
                                        </p:attrNameLst>
                                      </p:cBhvr>
                                      <p:to>
                                        <p:strVal val="visible"/>
                                      </p:to>
                                    </p:set>
                                    <p:animEffect transition="in" filter="fade">
                                      <p:cBhvr>
                                        <p:cTn id="57" dur="1000"/>
                                        <p:tgtEl>
                                          <p:spTgt spid="315495"/>
                                        </p:tgtEl>
                                      </p:cBhvr>
                                    </p:animEffect>
                                    <p:anim calcmode="lin" valueType="num">
                                      <p:cBhvr>
                                        <p:cTn id="58" dur="1000" fill="hold"/>
                                        <p:tgtEl>
                                          <p:spTgt spid="315495"/>
                                        </p:tgtEl>
                                        <p:attrNameLst>
                                          <p:attrName>ppt_x</p:attrName>
                                        </p:attrNameLst>
                                      </p:cBhvr>
                                      <p:tavLst>
                                        <p:tav tm="0">
                                          <p:val>
                                            <p:strVal val="#ppt_x"/>
                                          </p:val>
                                        </p:tav>
                                        <p:tav tm="100000">
                                          <p:val>
                                            <p:strVal val="#ppt_x"/>
                                          </p:val>
                                        </p:tav>
                                      </p:tavLst>
                                    </p:anim>
                                    <p:anim calcmode="lin" valueType="num">
                                      <p:cBhvr>
                                        <p:cTn id="59" dur="1000" fill="hold"/>
                                        <p:tgtEl>
                                          <p:spTgt spid="315495"/>
                                        </p:tgtEl>
                                        <p:attrNameLst>
                                          <p:attrName>ppt_y</p:attrName>
                                        </p:attrNameLst>
                                      </p:cBhvr>
                                      <p:tavLst>
                                        <p:tav tm="0">
                                          <p:val>
                                            <p:strVal val="#ppt_y+.1"/>
                                          </p:val>
                                        </p:tav>
                                        <p:tav tm="100000">
                                          <p:val>
                                            <p:strVal val="#ppt_y"/>
                                          </p:val>
                                        </p:tav>
                                      </p:tavLst>
                                    </p:anim>
                                  </p:childTnLst>
                                </p:cTn>
                              </p:par>
                            </p:childTnLst>
                          </p:cTn>
                        </p:par>
                        <p:par>
                          <p:cTn id="60" fill="hold" nodeType="afterGroup">
                            <p:stCondLst>
                              <p:cond delay="6000"/>
                            </p:stCondLst>
                            <p:childTnLst>
                              <p:par>
                                <p:cTn id="61" presetID="42" presetClass="entr" presetSubtype="0" fill="hold" grpId="0" nodeType="afterEffect">
                                  <p:stCondLst>
                                    <p:cond delay="0"/>
                                  </p:stCondLst>
                                  <p:childTnLst>
                                    <p:set>
                                      <p:cBhvr>
                                        <p:cTn id="62" dur="1" fill="hold">
                                          <p:stCondLst>
                                            <p:cond delay="0"/>
                                          </p:stCondLst>
                                        </p:cTn>
                                        <p:tgtEl>
                                          <p:spTgt spid="315496"/>
                                        </p:tgtEl>
                                        <p:attrNameLst>
                                          <p:attrName>style.visibility</p:attrName>
                                        </p:attrNameLst>
                                      </p:cBhvr>
                                      <p:to>
                                        <p:strVal val="visible"/>
                                      </p:to>
                                    </p:set>
                                    <p:animEffect transition="in" filter="fade">
                                      <p:cBhvr>
                                        <p:cTn id="63" dur="1000"/>
                                        <p:tgtEl>
                                          <p:spTgt spid="315496"/>
                                        </p:tgtEl>
                                      </p:cBhvr>
                                    </p:animEffect>
                                    <p:anim calcmode="lin" valueType="num">
                                      <p:cBhvr>
                                        <p:cTn id="64" dur="1000" fill="hold"/>
                                        <p:tgtEl>
                                          <p:spTgt spid="315496"/>
                                        </p:tgtEl>
                                        <p:attrNameLst>
                                          <p:attrName>ppt_x</p:attrName>
                                        </p:attrNameLst>
                                      </p:cBhvr>
                                      <p:tavLst>
                                        <p:tav tm="0">
                                          <p:val>
                                            <p:strVal val="#ppt_x"/>
                                          </p:val>
                                        </p:tav>
                                        <p:tav tm="100000">
                                          <p:val>
                                            <p:strVal val="#ppt_x"/>
                                          </p:val>
                                        </p:tav>
                                      </p:tavLst>
                                    </p:anim>
                                    <p:anim calcmode="lin" valueType="num">
                                      <p:cBhvr>
                                        <p:cTn id="65" dur="1000" fill="hold"/>
                                        <p:tgtEl>
                                          <p:spTgt spid="315496"/>
                                        </p:tgtEl>
                                        <p:attrNameLst>
                                          <p:attrName>ppt_y</p:attrName>
                                        </p:attrNameLst>
                                      </p:cBhvr>
                                      <p:tavLst>
                                        <p:tav tm="0">
                                          <p:val>
                                            <p:strVal val="#ppt_y+.1"/>
                                          </p:val>
                                        </p:tav>
                                        <p:tav tm="100000">
                                          <p:val>
                                            <p:strVal val="#ppt_y"/>
                                          </p:val>
                                        </p:tav>
                                      </p:tavLst>
                                    </p:anim>
                                  </p:childTnLst>
                                </p:cTn>
                              </p:par>
                            </p:childTnLst>
                          </p:cTn>
                        </p:par>
                        <p:par>
                          <p:cTn id="66" fill="hold" nodeType="afterGroup">
                            <p:stCondLst>
                              <p:cond delay="7000"/>
                            </p:stCondLst>
                            <p:childTnLst>
                              <p:par>
                                <p:cTn id="67" presetID="42" presetClass="entr" presetSubtype="0" fill="hold" grpId="0" nodeType="afterEffect">
                                  <p:stCondLst>
                                    <p:cond delay="0"/>
                                  </p:stCondLst>
                                  <p:childTnLst>
                                    <p:set>
                                      <p:cBhvr>
                                        <p:cTn id="68" dur="1" fill="hold">
                                          <p:stCondLst>
                                            <p:cond delay="0"/>
                                          </p:stCondLst>
                                        </p:cTn>
                                        <p:tgtEl>
                                          <p:spTgt spid="315497"/>
                                        </p:tgtEl>
                                        <p:attrNameLst>
                                          <p:attrName>style.visibility</p:attrName>
                                        </p:attrNameLst>
                                      </p:cBhvr>
                                      <p:to>
                                        <p:strVal val="visible"/>
                                      </p:to>
                                    </p:set>
                                    <p:animEffect transition="in" filter="fade">
                                      <p:cBhvr>
                                        <p:cTn id="69" dur="1000"/>
                                        <p:tgtEl>
                                          <p:spTgt spid="315497"/>
                                        </p:tgtEl>
                                      </p:cBhvr>
                                    </p:animEffect>
                                    <p:anim calcmode="lin" valueType="num">
                                      <p:cBhvr>
                                        <p:cTn id="70" dur="1000" fill="hold"/>
                                        <p:tgtEl>
                                          <p:spTgt spid="315497"/>
                                        </p:tgtEl>
                                        <p:attrNameLst>
                                          <p:attrName>ppt_x</p:attrName>
                                        </p:attrNameLst>
                                      </p:cBhvr>
                                      <p:tavLst>
                                        <p:tav tm="0">
                                          <p:val>
                                            <p:strVal val="#ppt_x"/>
                                          </p:val>
                                        </p:tav>
                                        <p:tav tm="100000">
                                          <p:val>
                                            <p:strVal val="#ppt_x"/>
                                          </p:val>
                                        </p:tav>
                                      </p:tavLst>
                                    </p:anim>
                                    <p:anim calcmode="lin" valueType="num">
                                      <p:cBhvr>
                                        <p:cTn id="71" dur="1000" fill="hold"/>
                                        <p:tgtEl>
                                          <p:spTgt spid="3154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91" grpId="0"/>
      <p:bldP spid="315492" grpId="0"/>
      <p:bldP spid="315494" grpId="0" animBg="1"/>
      <p:bldP spid="315495" grpId="0" animBg="1"/>
      <p:bldP spid="315496" grpId="0" animBg="1"/>
      <p:bldP spid="31549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4" name="Freeform 4">
            <a:extLst>
              <a:ext uri="{FF2B5EF4-FFF2-40B4-BE49-F238E27FC236}">
                <a16:creationId xmlns:a16="http://schemas.microsoft.com/office/drawing/2014/main" id="{2E397F8E-FB0E-4F80-AF0B-CD6020C1C9CF}"/>
              </a:ext>
            </a:extLst>
          </p:cNvPr>
          <p:cNvSpPr>
            <a:spLocks/>
          </p:cNvSpPr>
          <p:nvPr/>
        </p:nvSpPr>
        <p:spPr bwMode="auto">
          <a:xfrm>
            <a:off x="1347658" y="2106005"/>
            <a:ext cx="83512" cy="861029"/>
          </a:xfrm>
          <a:custGeom>
            <a:avLst/>
            <a:gdLst/>
            <a:ahLst/>
            <a:cxnLst>
              <a:cxn ang="0">
                <a:pos x="0" y="0"/>
              </a:cxn>
              <a:cxn ang="0">
                <a:pos x="0" y="1515"/>
              </a:cxn>
            </a:cxnLst>
            <a:rect l="0" t="0" r="r" b="b"/>
            <a:pathLst>
              <a:path w="1" h="1515">
                <a:moveTo>
                  <a:pt x="0" y="0"/>
                </a:moveTo>
                <a:lnTo>
                  <a:pt x="0" y="1515"/>
                </a:lnTo>
              </a:path>
            </a:pathLst>
          </a:custGeom>
          <a:noFill/>
          <a:ln w="38100">
            <a:solidFill>
              <a:srgbClr val="0000FF"/>
            </a:solidFill>
            <a:round/>
            <a:headEnd/>
            <a:tailEnd/>
          </a:ln>
          <a:effectLst/>
        </p:spPr>
        <p:txBody>
          <a:bodyPr wrap="none" lIns="91427" tIns="45714" rIns="91427" bIns="45714"/>
          <a:lstStyle/>
          <a:p>
            <a:pPr eaLnBrk="1" hangingPunct="1">
              <a:defRPr/>
            </a:pPr>
            <a:endParaRPr lang="cs-CZ">
              <a:solidFill>
                <a:schemeClr val="tx2"/>
              </a:solidFill>
              <a:latin typeface="+mn-lt"/>
              <a:cs typeface="+mn-cs"/>
            </a:endParaRPr>
          </a:p>
        </p:txBody>
      </p:sp>
      <p:sp>
        <p:nvSpPr>
          <p:cNvPr id="89092" name="Rectangle 17">
            <a:extLst>
              <a:ext uri="{FF2B5EF4-FFF2-40B4-BE49-F238E27FC236}">
                <a16:creationId xmlns:a16="http://schemas.microsoft.com/office/drawing/2014/main" id="{11410CC0-D907-4C7E-B787-CFA4A5CC39E5}"/>
              </a:ext>
            </a:extLst>
          </p:cNvPr>
          <p:cNvSpPr>
            <a:spLocks noChangeArrowheads="1"/>
          </p:cNvSpPr>
          <p:nvPr/>
        </p:nvSpPr>
        <p:spPr bwMode="auto">
          <a:xfrm>
            <a:off x="1523839" y="1926518"/>
            <a:ext cx="6230747"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a:defRPr sz="2600">
                <a:solidFill>
                  <a:schemeClr val="tx1"/>
                </a:solidFill>
                <a:latin typeface="Times" panose="02020603050405020304" pitchFamily="18" charset="0"/>
                <a:cs typeface="Arial" panose="020B0604020202020204" pitchFamily="34" charset="0"/>
              </a:defRPr>
            </a:lvl1pPr>
            <a:lvl2pPr>
              <a:defRPr sz="2600">
                <a:solidFill>
                  <a:schemeClr val="tx1"/>
                </a:solidFill>
                <a:latin typeface="Times" panose="02020603050405020304" pitchFamily="18" charset="0"/>
                <a:cs typeface="Arial" panose="020B0604020202020204" pitchFamily="34" charset="0"/>
              </a:defRPr>
            </a:lvl2pPr>
            <a:lvl3pPr>
              <a:defRPr sz="2600">
                <a:solidFill>
                  <a:schemeClr val="tx1"/>
                </a:solidFill>
                <a:latin typeface="Times" panose="02020603050405020304" pitchFamily="18" charset="0"/>
                <a:cs typeface="Arial" panose="020B0604020202020204" pitchFamily="34" charset="0"/>
              </a:defRPr>
            </a:lvl3pPr>
            <a:lvl4pPr>
              <a:defRPr sz="2600">
                <a:solidFill>
                  <a:schemeClr val="tx1"/>
                </a:solidFill>
                <a:latin typeface="Times" panose="02020603050405020304" pitchFamily="18" charset="0"/>
                <a:cs typeface="Arial" panose="020B0604020202020204" pitchFamily="34" charset="0"/>
              </a:defRPr>
            </a:lvl4pPr>
            <a:lvl5pPr>
              <a:defRPr sz="2600">
                <a:solidFill>
                  <a:schemeClr val="tx1"/>
                </a:solidFill>
                <a:latin typeface="Times" panose="02020603050405020304" pitchFamily="18" charset="0"/>
                <a:cs typeface="Arial" panose="020B0604020202020204" pitchFamily="34" charset="0"/>
              </a:defRPr>
            </a:lvl5pPr>
            <a:lvl6pPr marL="24717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289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3861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43338" indent="-185738"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algn="just" eaLnBrk="1" hangingPunct="1">
              <a:buClr>
                <a:schemeClr val="folHlink"/>
              </a:buClr>
              <a:buFont typeface="Wingdings" panose="05000000000000000000" pitchFamily="2" charset="2"/>
              <a:buChar char="§"/>
            </a:pPr>
            <a:r>
              <a:rPr kumimoji="1" lang="cs-CZ" altLang="en-US" sz="1800" dirty="0">
                <a:solidFill>
                  <a:schemeClr val="tx2"/>
                </a:solidFill>
                <a:latin typeface="Arial" panose="020B0604020202020204" pitchFamily="34" charset="0"/>
              </a:rPr>
              <a:t>umožňují </a:t>
            </a:r>
            <a:r>
              <a:rPr kumimoji="1" lang="cs-CZ" altLang="en-US" sz="1800" dirty="0">
                <a:solidFill>
                  <a:srgbClr val="0000FF"/>
                </a:solidFill>
                <a:latin typeface="Arial" panose="020B0604020202020204" pitchFamily="34" charset="0"/>
              </a:rPr>
              <a:t>časovou</a:t>
            </a:r>
            <a:r>
              <a:rPr kumimoji="1" lang="cs-CZ" altLang="en-US" sz="1800" dirty="0">
                <a:solidFill>
                  <a:schemeClr val="tx2"/>
                </a:solidFill>
                <a:latin typeface="Arial" panose="020B0604020202020204" pitchFamily="34" charset="0"/>
              </a:rPr>
              <a:t> nebo </a:t>
            </a:r>
            <a:r>
              <a:rPr kumimoji="1" lang="cs-CZ" altLang="en-US" sz="1800" dirty="0">
                <a:solidFill>
                  <a:srgbClr val="0000FF"/>
                </a:solidFill>
                <a:latin typeface="Arial" panose="020B0604020202020204" pitchFamily="34" charset="0"/>
              </a:rPr>
              <a:t>místně specifickou </a:t>
            </a:r>
            <a:r>
              <a:rPr kumimoji="1" lang="cs-CZ" altLang="en-US" sz="1800" dirty="0">
                <a:solidFill>
                  <a:schemeClr val="tx2"/>
                </a:solidFill>
                <a:latin typeface="Arial" panose="020B0604020202020204" pitchFamily="34" charset="0"/>
              </a:rPr>
              <a:t>regulaci </a:t>
            </a:r>
            <a:r>
              <a:rPr kumimoji="1" lang="cs-CZ" altLang="en-US" sz="1800" dirty="0">
                <a:solidFill>
                  <a:srgbClr val="0000FF"/>
                </a:solidFill>
                <a:latin typeface="Arial" panose="020B0604020202020204" pitchFamily="34" charset="0"/>
              </a:rPr>
              <a:t>genové exprese</a:t>
            </a:r>
            <a:r>
              <a:rPr kumimoji="1" lang="cs-CZ" altLang="en-US" sz="1800" dirty="0">
                <a:solidFill>
                  <a:schemeClr val="tx2"/>
                </a:solidFill>
                <a:latin typeface="Arial" panose="020B0604020202020204" pitchFamily="34" charset="0"/>
              </a:rPr>
              <a:t>, vedoucí ke </a:t>
            </a:r>
            <a:r>
              <a:rPr kumimoji="1" lang="cs-CZ" altLang="en-US" sz="1800" dirty="0">
                <a:solidFill>
                  <a:srgbClr val="0000FF"/>
                </a:solidFill>
                <a:latin typeface="Arial" panose="020B0604020202020204" pitchFamily="34" charset="0"/>
              </a:rPr>
              <a:t>změně fenotypu </a:t>
            </a:r>
            <a:r>
              <a:rPr kumimoji="1" lang="cs-CZ" altLang="en-US" sz="1800" dirty="0">
                <a:solidFill>
                  <a:schemeClr val="tx2"/>
                </a:solidFill>
                <a:latin typeface="Arial" panose="020B0604020202020204" pitchFamily="34" charset="0"/>
              </a:rPr>
              <a:t>a tím </a:t>
            </a:r>
            <a:r>
              <a:rPr kumimoji="1" lang="cs-CZ" altLang="en-US" sz="1800" dirty="0">
                <a:solidFill>
                  <a:srgbClr val="0000FF"/>
                </a:solidFill>
                <a:latin typeface="Arial" panose="020B0604020202020204" pitchFamily="34" charset="0"/>
              </a:rPr>
              <a:t>identifikaci přirozené funkce </a:t>
            </a:r>
            <a:r>
              <a:rPr kumimoji="1" lang="cs-CZ" altLang="en-US" sz="1800" dirty="0">
                <a:solidFill>
                  <a:schemeClr val="tx2"/>
                </a:solidFill>
                <a:latin typeface="Arial" panose="020B0604020202020204" pitchFamily="34" charset="0"/>
              </a:rPr>
              <a:t>genu  </a:t>
            </a:r>
            <a:endParaRPr kumimoji="1" lang="en-GB" altLang="en-US" sz="1800" dirty="0">
              <a:solidFill>
                <a:schemeClr val="tx2"/>
              </a:solidFill>
              <a:latin typeface="Arial" panose="020B0604020202020204" pitchFamily="34" charset="0"/>
            </a:endParaRPr>
          </a:p>
        </p:txBody>
      </p:sp>
      <p:sp>
        <p:nvSpPr>
          <p:cNvPr id="312338" name="Rectangle 18">
            <a:extLst>
              <a:ext uri="{FF2B5EF4-FFF2-40B4-BE49-F238E27FC236}">
                <a16:creationId xmlns:a16="http://schemas.microsoft.com/office/drawing/2014/main" id="{2B273C7F-5C56-4B14-88B7-FA4330207894}"/>
              </a:ext>
            </a:extLst>
          </p:cNvPr>
          <p:cNvSpPr>
            <a:spLocks noChangeArrowheads="1"/>
          </p:cNvSpPr>
          <p:nvPr/>
        </p:nvSpPr>
        <p:spPr bwMode="auto">
          <a:xfrm>
            <a:off x="1741674" y="2905616"/>
            <a:ext cx="5256889" cy="457872"/>
          </a:xfrm>
          <a:prstGeom prst="rect">
            <a:avLst/>
          </a:prstGeom>
          <a:noFill/>
          <a:ln w="9525">
            <a:noFill/>
            <a:miter lim="800000"/>
            <a:headEnd/>
            <a:tailEnd/>
          </a:ln>
          <a:effectLst/>
        </p:spPr>
        <p:txBody>
          <a:bodyPr lIns="92062" tIns="46032" rIns="92062" bIns="46032"/>
          <a:lstStyle/>
          <a:p>
            <a:pPr marL="457143" indent="-457143" algn="just" eaLnBrk="1" hangingPunct="1">
              <a:buClr>
                <a:schemeClr val="tx1"/>
              </a:buClr>
              <a:buFont typeface="Wingdings" pitchFamily="2" charset="2"/>
              <a:buChar char="§"/>
              <a:defRPr/>
            </a:pPr>
            <a:r>
              <a:rPr kumimoji="1" lang="cs-CZ" dirty="0" err="1">
                <a:solidFill>
                  <a:srgbClr val="0000FF"/>
                </a:solidFill>
                <a:latin typeface="+mn-lt"/>
              </a:rPr>
              <a:t>pOP</a:t>
            </a:r>
            <a:r>
              <a:rPr kumimoji="1" lang="cs-CZ" dirty="0">
                <a:solidFill>
                  <a:schemeClr val="tx2"/>
                </a:solidFill>
                <a:latin typeface="+mn-lt"/>
              </a:rPr>
              <a:t> systém</a:t>
            </a:r>
            <a:endParaRPr kumimoji="1" lang="en-GB" dirty="0">
              <a:solidFill>
                <a:schemeClr val="tx2"/>
              </a:solidFill>
              <a:latin typeface="+mn-lt"/>
            </a:endParaRPr>
          </a:p>
        </p:txBody>
      </p:sp>
      <p:sp>
        <p:nvSpPr>
          <p:cNvPr id="312339" name="Rectangle 19">
            <a:extLst>
              <a:ext uri="{FF2B5EF4-FFF2-40B4-BE49-F238E27FC236}">
                <a16:creationId xmlns:a16="http://schemas.microsoft.com/office/drawing/2014/main" id="{60073364-98D1-443A-B39B-B715C5931DAD}"/>
              </a:ext>
            </a:extLst>
          </p:cNvPr>
          <p:cNvSpPr>
            <a:spLocks noChangeArrowheads="1"/>
          </p:cNvSpPr>
          <p:nvPr/>
        </p:nvSpPr>
        <p:spPr bwMode="auto">
          <a:xfrm>
            <a:off x="1741674" y="3287175"/>
            <a:ext cx="5256889"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tx1"/>
              </a:buClr>
              <a:buFont typeface="Wingdings" pitchFamily="2" charset="2"/>
              <a:buChar char="§"/>
              <a:defRPr/>
            </a:pPr>
            <a:r>
              <a:rPr kumimoji="1" lang="cs-CZ" altLang="cs-CZ" sz="1800" dirty="0">
                <a:solidFill>
                  <a:srgbClr val="0000FF"/>
                </a:solidFill>
                <a:latin typeface="+mn-lt"/>
              </a:rPr>
              <a:t>UAS</a:t>
            </a:r>
            <a:r>
              <a:rPr kumimoji="1" lang="cs-CZ" altLang="cs-CZ" sz="1800" dirty="0">
                <a:solidFill>
                  <a:schemeClr val="tx2"/>
                </a:solidFill>
                <a:latin typeface="+mn-lt"/>
              </a:rPr>
              <a:t> systém</a:t>
            </a:r>
            <a:endParaRPr kumimoji="1" lang="en-GB" altLang="cs-CZ" sz="1800" dirty="0">
              <a:solidFill>
                <a:schemeClr val="tx2"/>
              </a:solidFill>
              <a:latin typeface="+mn-lt"/>
            </a:endParaRPr>
          </a:p>
        </p:txBody>
      </p:sp>
      <p:sp>
        <p:nvSpPr>
          <p:cNvPr id="10" name="Rectangle 2">
            <a:extLst>
              <a:ext uri="{FF2B5EF4-FFF2-40B4-BE49-F238E27FC236}">
                <a16:creationId xmlns:a16="http://schemas.microsoft.com/office/drawing/2014/main" id="{87B925AA-B219-4C5B-A4ED-3D675F3F8F75}"/>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Regulated Expression Systems</a:t>
            </a:r>
            <a:endParaRPr lang="en-US" sz="3991" kern="0" dirty="0">
              <a:solidFill>
                <a:srgbClr val="0000FF"/>
              </a:solidFill>
              <a:latin typeface="+mn-lt"/>
              <a:ea typeface="+mj-ea"/>
              <a:cs typeface="+mj-cs"/>
            </a:endParaRPr>
          </a:p>
        </p:txBody>
      </p:sp>
      <mc:AlternateContent xmlns:mc="http://schemas.openxmlformats.org/markup-compatibility/2006" xmlns:pslz="http://schemas.microsoft.com/office/powerpoint/2016/slidezoom">
        <mc:Choice Requires="pslz">
          <p:graphicFrame>
            <p:nvGraphicFramePr>
              <p:cNvPr id="5" name="Náhled snímku 4">
                <a:extLst>
                  <a:ext uri="{FF2B5EF4-FFF2-40B4-BE49-F238E27FC236}">
                    <a16:creationId xmlns:a16="http://schemas.microsoft.com/office/drawing/2014/main" id="{95D107C1-3134-4122-AF7B-041B8524EDB1}"/>
                  </a:ext>
                </a:extLst>
              </p:cNvPr>
              <p:cNvGraphicFramePr>
                <a:graphicFrameLocks noChangeAspect="1"/>
              </p:cNvGraphicFramePr>
              <p:nvPr>
                <p:extLst>
                  <p:ext uri="{D42A27DB-BD31-4B8C-83A1-F6EECF244321}">
                    <p14:modId xmlns:p14="http://schemas.microsoft.com/office/powerpoint/2010/main" val="2575996513"/>
                  </p:ext>
                </p:extLst>
              </p:nvPr>
            </p:nvGraphicFramePr>
            <p:xfrm>
              <a:off x="4572000" y="3429000"/>
              <a:ext cx="3173680" cy="2380260"/>
            </p:xfrm>
            <a:graphic>
              <a:graphicData uri="http://schemas.microsoft.com/office/powerpoint/2016/slidezoom">
                <pslz:sldZm>
                  <pslz:sldZmObj sldId="647" cId="3746801874">
                    <pslz:zmPr id="{EBD7495B-8EE5-4328-821A-482415C3D255}" returnToParent="0" transitionDur="1000">
                      <p166:blipFill xmlns:p166="http://schemas.microsoft.com/office/powerpoint/2016/6/main">
                        <a:blip r:embed="rId3"/>
                        <a:stretch>
                          <a:fillRect/>
                        </a:stretch>
                      </p166:blipFill>
                      <p166:spPr xmlns:p166="http://schemas.microsoft.com/office/powerpoint/2016/6/main">
                        <a:xfrm>
                          <a:off x="0" y="0"/>
                          <a:ext cx="3173680" cy="2380260"/>
                        </a:xfrm>
                        <a:prstGeom prst="rect">
                          <a:avLst/>
                        </a:prstGeom>
                        <a:ln w="3175">
                          <a:solidFill>
                            <a:prstClr val="ltGray"/>
                          </a:solidFill>
                        </a:ln>
                      </p166:spPr>
                    </pslz:zmPr>
                  </pslz:sldZmObj>
                </pslz:sldZm>
              </a:graphicData>
            </a:graphic>
          </p:graphicFrame>
        </mc:Choice>
        <mc:Fallback xmlns="">
          <p:pic>
            <p:nvPicPr>
              <p:cNvPr id="5" name="Náhled snímku 4">
                <a:hlinkClick r:id="rId4" action="ppaction://hlinksldjump"/>
                <a:extLst>
                  <a:ext uri="{FF2B5EF4-FFF2-40B4-BE49-F238E27FC236}">
                    <a16:creationId xmlns:a16="http://schemas.microsoft.com/office/drawing/2014/main" id="{95D107C1-3134-4122-AF7B-041B8524EDB1}"/>
                  </a:ext>
                </a:extLst>
              </p:cNvPr>
              <p:cNvPicPr>
                <a:picLocks noGrp="1" noRot="1" noChangeAspect="1" noMove="1" noResize="1" noEditPoints="1" noAdjustHandles="1" noChangeArrowheads="1" noChangeShapeType="1"/>
              </p:cNvPicPr>
              <p:nvPr/>
            </p:nvPicPr>
            <p:blipFill>
              <a:blip r:embed="rId5"/>
              <a:stretch>
                <a:fillRect/>
              </a:stretch>
            </p:blipFill>
            <p:spPr>
              <a:xfrm>
                <a:off x="4572000" y="3429000"/>
                <a:ext cx="3173680" cy="2380260"/>
              </a:xfrm>
              <a:prstGeom prst="rect">
                <a:avLst/>
              </a:prstGeom>
              <a:ln w="3175">
                <a:solidFill>
                  <a:prstClr val="ltGray"/>
                </a:solidFill>
              </a:ln>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12339"/>
                                        </p:tgtEl>
                                        <p:attrNameLst>
                                          <p:attrName>style.visibility</p:attrName>
                                        </p:attrNameLst>
                                      </p:cBhvr>
                                      <p:to>
                                        <p:strVal val="visible"/>
                                      </p:to>
                                    </p:set>
                                    <p:animEffect transition="in" filter="wipe(left)">
                                      <p:cBhvr>
                                        <p:cTn id="7" dur="1000"/>
                                        <p:tgtEl>
                                          <p:spTgt spid="31233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FP-IIb Oct'96.movie_mpeg2video">
            <a:hlinkClick r:id="" action="ppaction://media"/>
            <a:extLst>
              <a:ext uri="{FF2B5EF4-FFF2-40B4-BE49-F238E27FC236}">
                <a16:creationId xmlns:a16="http://schemas.microsoft.com/office/drawing/2014/main" id="{37535066-B92C-4D79-B59F-132A806AF3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50590" y="1658864"/>
            <a:ext cx="6842819" cy="4665558"/>
          </a:xfrm>
          <a:prstGeom prst="rect">
            <a:avLst/>
          </a:prstGeom>
        </p:spPr>
      </p:pic>
      <p:sp>
        <p:nvSpPr>
          <p:cNvPr id="3" name="Rectangle 2">
            <a:extLst>
              <a:ext uri="{FF2B5EF4-FFF2-40B4-BE49-F238E27FC236}">
                <a16:creationId xmlns:a16="http://schemas.microsoft.com/office/drawing/2014/main" id="{83409516-171E-42DB-94A5-8073E64B7675}"/>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UAS </a:t>
            </a:r>
            <a:r>
              <a:rPr lang="cs-CZ" sz="3991" kern="0" dirty="0" err="1">
                <a:solidFill>
                  <a:srgbClr val="0000FF"/>
                </a:solidFill>
                <a:latin typeface="+mn-lt"/>
                <a:ea typeface="+mj-ea"/>
                <a:cs typeface="+mj-cs"/>
              </a:rPr>
              <a:t>System</a:t>
            </a:r>
            <a:endParaRPr lang="en-US" sz="3991" kern="0" dirty="0">
              <a:solidFill>
                <a:srgbClr val="0000FF"/>
              </a:solidFill>
              <a:latin typeface="+mn-lt"/>
              <a:ea typeface="+mj-ea"/>
              <a:cs typeface="+mj-cs"/>
            </a:endParaRPr>
          </a:p>
        </p:txBody>
      </p:sp>
      <p:sp>
        <p:nvSpPr>
          <p:cNvPr id="4" name="Text Box 6">
            <a:extLst>
              <a:ext uri="{FF2B5EF4-FFF2-40B4-BE49-F238E27FC236}">
                <a16:creationId xmlns:a16="http://schemas.microsoft.com/office/drawing/2014/main" id="{704FFA8A-6F35-4172-BEF9-8A09E693F755}"/>
              </a:ext>
            </a:extLst>
          </p:cNvPr>
          <p:cNvSpPr txBox="1">
            <a:spLocks noChangeArrowheads="1"/>
          </p:cNvSpPr>
          <p:nvPr/>
        </p:nvSpPr>
        <p:spPr bwMode="auto">
          <a:xfrm>
            <a:off x="1024584" y="6324422"/>
            <a:ext cx="3304148" cy="3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en-US" altLang="cs-CZ" sz="1361" dirty="0">
                <a:solidFill>
                  <a:schemeClr val="tx2"/>
                </a:solidFill>
                <a:latin typeface="+mn-lt"/>
                <a:hlinkClick r:id="rId5"/>
              </a:rPr>
              <a:t>http://www.plantsci.cam.ac.uk/Haseloff/</a:t>
            </a:r>
            <a:r>
              <a:rPr lang="en-US" altLang="cs-CZ" sz="1361" dirty="0">
                <a:solidFill>
                  <a:schemeClr val="tx2"/>
                </a:solidFill>
                <a:latin typeface="+mn-lt"/>
              </a:rPr>
              <a:t> </a:t>
            </a:r>
          </a:p>
        </p:txBody>
      </p:sp>
    </p:spTree>
    <p:extLst>
      <p:ext uri="{BB962C8B-B14F-4D97-AF65-F5344CB8AC3E}">
        <p14:creationId xmlns:p14="http://schemas.microsoft.com/office/powerpoint/2010/main" val="374680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CC707C47-CD8C-42DB-B021-0DEEDB844A4E}"/>
              </a:ext>
            </a:extLst>
          </p:cNvPr>
          <p:cNvSpPr>
            <a:spLocks/>
          </p:cNvSpPr>
          <p:nvPr/>
        </p:nvSpPr>
        <p:spPr bwMode="auto">
          <a:xfrm flipH="1">
            <a:off x="1241631" y="1632789"/>
            <a:ext cx="129586" cy="4735663"/>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20B6568B-5E9A-4470-86CA-276A3A3ABAE2}"/>
              </a:ext>
            </a:extLst>
          </p:cNvPr>
          <p:cNvSpPr>
            <a:spLocks noChangeArrowheads="1"/>
          </p:cNvSpPr>
          <p:nvPr/>
        </p:nvSpPr>
        <p:spPr bwMode="auto">
          <a:xfrm>
            <a:off x="1502244" y="1403854"/>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881063" indent="-377825" eaLnBrk="0" hangingPunct="0">
              <a:defRPr sz="2600">
                <a:solidFill>
                  <a:schemeClr val="tx1"/>
                </a:solidFill>
                <a:latin typeface="Times" charset="0"/>
                <a:cs typeface="Arial" pitchFamily="34" charset="0"/>
              </a:defRPr>
            </a:lvl2pPr>
            <a:lvl3pPr marL="1384300" indent="-377825"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spcAft>
                <a:spcPts val="544"/>
              </a:spcAft>
              <a:buFont typeface="Wingdings" pitchFamily="2" charset="2"/>
              <a:buChar char="§"/>
              <a:defRPr/>
            </a:pPr>
            <a:r>
              <a:rPr kumimoji="1" lang="cs-CZ" altLang="cs-CZ" sz="2177" dirty="0">
                <a:solidFill>
                  <a:schemeClr val="tx2"/>
                </a:solidFill>
                <a:latin typeface="Arial" pitchFamily="34" charset="0"/>
              </a:rPr>
              <a:t>Metody analýzy </a:t>
            </a:r>
            <a:r>
              <a:rPr kumimoji="1" lang="cs-CZ" altLang="cs-CZ" sz="2177" dirty="0">
                <a:solidFill>
                  <a:srgbClr val="0000FF"/>
                </a:solidFill>
                <a:latin typeface="Arial" pitchFamily="34" charset="0"/>
              </a:rPr>
              <a:t>genové exprese</a:t>
            </a:r>
            <a:endParaRPr kumimoji="1" lang="en-US" altLang="cs-CZ" sz="2177" dirty="0">
              <a:solidFill>
                <a:srgbClr val="0000FF"/>
              </a:solidFill>
              <a:latin typeface="Arial" pitchFamily="34" charset="0"/>
            </a:endParaRPr>
          </a:p>
          <a:p>
            <a:pPr lvl="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Kvalitativní </a:t>
            </a:r>
            <a:r>
              <a:rPr kumimoji="1" lang="de-DE" altLang="cs-CZ" sz="2000" dirty="0">
                <a:latin typeface="Arial" pitchFamily="34" charset="0"/>
              </a:rPr>
              <a:t>analýza </a:t>
            </a:r>
            <a:r>
              <a:rPr kumimoji="1" lang="de-DE" altLang="cs-CZ" sz="2000" dirty="0">
                <a:solidFill>
                  <a:schemeClr val="tx2"/>
                </a:solidFill>
                <a:latin typeface="Arial" pitchFamily="34" charset="0"/>
              </a:rPr>
              <a:t>exprese genů</a:t>
            </a:r>
          </a:p>
          <a:p>
            <a:pPr lvl="2" algn="just" eaLnBrk="1" hangingPunct="1">
              <a:spcAft>
                <a:spcPts val="544"/>
              </a:spcAft>
              <a:buFont typeface="Wingdings" pitchFamily="2" charset="2"/>
              <a:buChar char="§"/>
              <a:defRPr/>
            </a:pPr>
            <a:r>
              <a:rPr kumimoji="1" lang="de-DE" altLang="cs-CZ" sz="1451" dirty="0">
                <a:latin typeface="Arial" pitchFamily="34" charset="0"/>
              </a:rPr>
              <a:t>Příprava </a:t>
            </a:r>
            <a:r>
              <a:rPr kumimoji="1" lang="de-DE" altLang="cs-CZ" sz="1451" dirty="0">
                <a:solidFill>
                  <a:srgbClr val="0000FF"/>
                </a:solidFill>
                <a:latin typeface="Arial" pitchFamily="34" charset="0"/>
              </a:rPr>
              <a:t>transkripční fůze </a:t>
            </a:r>
            <a:r>
              <a:rPr kumimoji="1" lang="de-DE" altLang="cs-CZ" sz="1451" dirty="0">
                <a:latin typeface="Arial" pitchFamily="34" charset="0"/>
              </a:rPr>
              <a:t>promotoru analyzovaného genu s reporterovým genem (gen zpravodaj)</a:t>
            </a:r>
          </a:p>
          <a:p>
            <a:pPr lvl="2" algn="just" eaLnBrk="1" hangingPunct="1">
              <a:spcAft>
                <a:spcPts val="544"/>
              </a:spcAft>
              <a:buFont typeface="Wingdings" pitchFamily="2" charset="2"/>
              <a:buChar char="§"/>
              <a:defRPr/>
            </a:pPr>
            <a:r>
              <a:rPr kumimoji="1" lang="de-DE" altLang="cs-CZ" sz="1451" dirty="0">
                <a:latin typeface="Arial" pitchFamily="34" charset="0"/>
              </a:rPr>
              <a:t>Příprava</a:t>
            </a:r>
            <a:r>
              <a:rPr kumimoji="1" lang="de-DE" altLang="cs-CZ" sz="1451" dirty="0">
                <a:solidFill>
                  <a:srgbClr val="0000FF"/>
                </a:solidFill>
                <a:latin typeface="Arial" pitchFamily="34" charset="0"/>
              </a:rPr>
              <a:t> translační fůze </a:t>
            </a:r>
            <a:r>
              <a:rPr kumimoji="1" lang="de-DE" altLang="cs-CZ" sz="1451" dirty="0">
                <a:latin typeface="Arial" pitchFamily="34" charset="0"/>
              </a:rPr>
              <a:t>kódující oblasti analyzovaného genu s reporterovým genem</a:t>
            </a:r>
            <a:endParaRPr kumimoji="1" lang="cs-CZ" altLang="cs-CZ" sz="1451" dirty="0">
              <a:latin typeface="Arial" pitchFamily="34" charset="0"/>
            </a:endParaRPr>
          </a:p>
          <a:p>
            <a:pPr lvl="2" algn="just" eaLnBrk="1" hangingPunct="1">
              <a:spcAft>
                <a:spcPts val="544"/>
              </a:spcAft>
              <a:buFont typeface="Wingdings" pitchFamily="2" charset="2"/>
              <a:buChar char="§"/>
              <a:defRPr/>
            </a:pPr>
            <a:r>
              <a:rPr kumimoji="1" lang="cs-CZ" altLang="cs-CZ" sz="1451" dirty="0">
                <a:latin typeface="Arial" pitchFamily="34" charset="0"/>
              </a:rPr>
              <a:t>Využití dostupných dat ve </a:t>
            </a:r>
            <a:r>
              <a:rPr kumimoji="1" lang="cs-CZ" altLang="cs-CZ" sz="1451" dirty="0">
                <a:solidFill>
                  <a:srgbClr val="0000FF"/>
                </a:solidFill>
                <a:latin typeface="Arial" pitchFamily="34" charset="0"/>
              </a:rPr>
              <a:t>veřejných databázích</a:t>
            </a:r>
            <a:endParaRPr kumimoji="1" lang="en-US" altLang="cs-CZ" sz="1451" dirty="0">
              <a:solidFill>
                <a:srgbClr val="0000FF"/>
              </a:solidFill>
              <a:latin typeface="Arial" pitchFamily="34" charset="0"/>
            </a:endParaRPr>
          </a:p>
          <a:p>
            <a:pPr lvl="2"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Tkáňově </a:t>
            </a:r>
            <a:r>
              <a:rPr kumimoji="1" lang="cs-CZ" altLang="cs-CZ" sz="1451" dirty="0">
                <a:latin typeface="Arial" pitchFamily="34" charset="0"/>
              </a:rPr>
              <a:t>a</a:t>
            </a:r>
            <a:r>
              <a:rPr kumimoji="1" lang="cs-CZ" altLang="cs-CZ" sz="1451" dirty="0">
                <a:solidFill>
                  <a:srgbClr val="0000FF"/>
                </a:solidFill>
                <a:latin typeface="Arial" pitchFamily="34" charset="0"/>
              </a:rPr>
              <a:t> buněčně specifická </a:t>
            </a:r>
            <a:r>
              <a:rPr kumimoji="1" lang="cs-CZ" altLang="cs-CZ" sz="1451" dirty="0">
                <a:latin typeface="Arial" pitchFamily="34" charset="0"/>
              </a:rPr>
              <a:t>analýza genové exprese </a:t>
            </a:r>
            <a:endParaRPr kumimoji="1" lang="en-US" altLang="cs-CZ" sz="1451" dirty="0">
              <a:latin typeface="Arial" pitchFamily="34" charset="0"/>
            </a:endParaRPr>
          </a:p>
          <a:p>
            <a:pPr marL="862478" lvl="1" indent="-40604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Kvantitativn</a:t>
            </a:r>
            <a:r>
              <a:rPr kumimoji="1" lang="cs-CZ" altLang="cs-CZ" sz="2000" dirty="0">
                <a:solidFill>
                  <a:srgbClr val="0000FF"/>
                </a:solidFill>
                <a:latin typeface="Arial" pitchFamily="34" charset="0"/>
              </a:rPr>
              <a:t>í </a:t>
            </a:r>
            <a:r>
              <a:rPr kumimoji="1" lang="cs-CZ" altLang="cs-CZ" sz="2000" dirty="0">
                <a:solidFill>
                  <a:schemeClr val="tx2"/>
                </a:solidFill>
                <a:latin typeface="Arial" pitchFamily="34" charset="0"/>
              </a:rPr>
              <a:t>analýza exprese</a:t>
            </a:r>
          </a:p>
          <a:p>
            <a:pPr marL="1318914" lvl="2" indent="-406041" algn="just" eaLnBrk="1" hangingPunct="1">
              <a:spcAft>
                <a:spcPts val="544"/>
              </a:spcAft>
              <a:buFont typeface="Wingdings" pitchFamily="2" charset="2"/>
              <a:buChar char="§"/>
              <a:defRPr/>
            </a:pPr>
            <a:r>
              <a:rPr kumimoji="1" lang="de-DE" altLang="cs-CZ" sz="1451" dirty="0">
                <a:solidFill>
                  <a:srgbClr val="0000FF"/>
                </a:solidFill>
                <a:latin typeface="Arial" pitchFamily="34" charset="0"/>
              </a:rPr>
              <a:t>DNA</a:t>
            </a:r>
            <a:r>
              <a:rPr kumimoji="1" lang="de-DE" altLang="cs-CZ" sz="1451" dirty="0">
                <a:latin typeface="Arial" pitchFamily="34" charset="0"/>
              </a:rPr>
              <a:t> a </a:t>
            </a:r>
            <a:r>
              <a:rPr kumimoji="1" lang="de-DE" altLang="cs-CZ" sz="1451" dirty="0">
                <a:solidFill>
                  <a:srgbClr val="0000FF"/>
                </a:solidFill>
                <a:latin typeface="Arial" pitchFamily="34" charset="0"/>
              </a:rPr>
              <a:t>proteinové čipy</a:t>
            </a:r>
            <a:endParaRPr kumimoji="1" lang="cs-CZ" altLang="cs-CZ" sz="1451" dirty="0">
              <a:solidFill>
                <a:srgbClr val="0000FF"/>
              </a:solidFill>
              <a:latin typeface="Arial" pitchFamily="34" charset="0"/>
            </a:endParaRPr>
          </a:p>
          <a:p>
            <a:pPr marL="1318914" lvl="2" indent="-406041"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Next gen </a:t>
            </a:r>
            <a:r>
              <a:rPr kumimoji="1" lang="cs-CZ" altLang="cs-CZ" sz="1451" dirty="0">
                <a:latin typeface="Arial" pitchFamily="34" charset="0"/>
              </a:rPr>
              <a:t>transkripční profilování</a:t>
            </a:r>
            <a:endParaRPr kumimoji="1" lang="de-DE" altLang="cs-CZ" sz="1451" dirty="0">
              <a:latin typeface="Arial" pitchFamily="34" charset="0"/>
            </a:endParaRPr>
          </a:p>
          <a:p>
            <a:pPr marL="406041" indent="-406041" algn="just" eaLnBrk="1" hangingPunct="1">
              <a:spcAft>
                <a:spcPts val="544"/>
              </a:spcAft>
              <a:buFont typeface="Wingdings" pitchFamily="2" charset="2"/>
              <a:buChar char="§"/>
              <a:defRPr/>
            </a:pPr>
            <a:r>
              <a:rPr kumimoji="1" lang="cs-CZ" altLang="cs-CZ" sz="2180" dirty="0">
                <a:solidFill>
                  <a:srgbClr val="0000FF"/>
                </a:solidFill>
                <a:latin typeface="Arial" pitchFamily="34" charset="0"/>
              </a:rPr>
              <a:t>Regulace genové exprese </a:t>
            </a:r>
            <a:r>
              <a:rPr kumimoji="1" lang="cs-CZ" altLang="cs-CZ" sz="2180" dirty="0">
                <a:solidFill>
                  <a:srgbClr val="000000"/>
                </a:solidFill>
                <a:latin typeface="Arial" pitchFamily="34" charset="0"/>
              </a:rPr>
              <a:t>v identifikaci funkce genů přístupy </a:t>
            </a:r>
            <a:r>
              <a:rPr kumimoji="1" lang="cs-CZ" altLang="cs-CZ" sz="2180" dirty="0">
                <a:solidFill>
                  <a:srgbClr val="0000FF"/>
                </a:solidFill>
                <a:latin typeface="Arial" pitchFamily="34" charset="0"/>
              </a:rPr>
              <a:t>získané funkce</a:t>
            </a:r>
          </a:p>
          <a:p>
            <a:pPr marL="799123" lvl="2" algn="just" eaLnBrk="1" hangingPunct="1">
              <a:spcAft>
                <a:spcPts val="544"/>
              </a:spcAft>
              <a:buFont typeface="Wingdings" pitchFamily="2" charset="2"/>
              <a:buChar char="§"/>
              <a:defRPr/>
            </a:pPr>
            <a:r>
              <a:rPr kumimoji="1" lang="de-DE" altLang="cs-CZ" sz="1814" dirty="0">
                <a:solidFill>
                  <a:schemeClr val="tx2"/>
                </a:solidFill>
                <a:latin typeface="Arial" pitchFamily="34" charset="0"/>
              </a:rPr>
              <a:t>T-DNA </a:t>
            </a:r>
            <a:r>
              <a:rPr kumimoji="1" lang="de-DE" altLang="cs-CZ" sz="1814" dirty="0">
                <a:solidFill>
                  <a:srgbClr val="0000FF"/>
                </a:solidFill>
                <a:latin typeface="Arial" pitchFamily="34" charset="0"/>
              </a:rPr>
              <a:t>aktivační mutageneze</a:t>
            </a:r>
          </a:p>
          <a:p>
            <a:pPr marL="799123" lvl="2" algn="just" eaLnBrk="1" hangingPunct="1">
              <a:spcAft>
                <a:spcPts val="544"/>
              </a:spcAft>
              <a:buFont typeface="Wingdings" pitchFamily="2" charset="2"/>
              <a:buChar char="§"/>
              <a:defRPr/>
            </a:pPr>
            <a:r>
              <a:rPr kumimoji="1" lang="de-DE" altLang="cs-CZ" sz="1814" dirty="0">
                <a:solidFill>
                  <a:srgbClr val="0000FF"/>
                </a:solidFill>
                <a:latin typeface="Arial" pitchFamily="34" charset="0"/>
              </a:rPr>
              <a:t>Ektopická exprese </a:t>
            </a:r>
            <a:r>
              <a:rPr kumimoji="1" lang="de-DE" altLang="cs-CZ" sz="1814" dirty="0">
                <a:solidFill>
                  <a:schemeClr val="tx2"/>
                </a:solidFill>
                <a:latin typeface="Arial" pitchFamily="34" charset="0"/>
              </a:rPr>
              <a:t>a systémy </a:t>
            </a:r>
            <a:r>
              <a:rPr kumimoji="1" lang="de-DE" altLang="cs-CZ" sz="1814" dirty="0">
                <a:solidFill>
                  <a:srgbClr val="0000FF"/>
                </a:solidFill>
                <a:latin typeface="Arial" pitchFamily="34" charset="0"/>
              </a:rPr>
              <a:t>regulovatelné genové exprese</a:t>
            </a:r>
            <a:endParaRPr kumimoji="1" lang="cs-CZ" altLang="cs-CZ" sz="1814" dirty="0">
              <a:solidFill>
                <a:srgbClr val="0000FF"/>
              </a:solidFill>
              <a:latin typeface="Arial" pitchFamily="34" charset="0"/>
            </a:endParaRPr>
          </a:p>
          <a:p>
            <a:pPr marL="406041" indent="-406041" algn="just" eaLnBrk="1" hangingPunct="1">
              <a:spcAft>
                <a:spcPts val="544"/>
              </a:spcAft>
              <a:buFont typeface="Wingdings" pitchFamily="2" charset="2"/>
              <a:buChar char="§"/>
              <a:defRPr/>
            </a:pPr>
            <a:r>
              <a:rPr kumimoji="1" lang="cs-CZ" altLang="cs-CZ" sz="2180" dirty="0">
                <a:solidFill>
                  <a:srgbClr val="0000FF"/>
                </a:solidFill>
                <a:latin typeface="Arial" pitchFamily="34" charset="0"/>
              </a:rPr>
              <a:t>Chemická genetika</a:t>
            </a:r>
          </a:p>
          <a:p>
            <a:pPr marL="456436" lvl="2" indent="0" algn="just" eaLnBrk="1" hangingPunct="1">
              <a:spcAft>
                <a:spcPts val="544"/>
              </a:spcAft>
              <a:defRPr/>
            </a:pPr>
            <a:endParaRPr kumimoji="1" lang="de-DE" altLang="cs-CZ" sz="1814" dirty="0">
              <a:solidFill>
                <a:schemeClr val="tx2"/>
              </a:solidFill>
              <a:latin typeface="Arial" pitchFamily="34" charset="0"/>
            </a:endParaRPr>
          </a:p>
          <a:p>
            <a:pPr marL="799123" lvl="2" algn="just" eaLnBrk="1" hangingPunct="1">
              <a:spcAft>
                <a:spcPts val="544"/>
              </a:spcAft>
              <a:buFont typeface="Wingdings" pitchFamily="2" charset="2"/>
              <a:buChar char="§"/>
              <a:defRPr/>
            </a:pPr>
            <a:endParaRPr kumimoji="1" lang="de-DE" altLang="cs-CZ" sz="1814" dirty="0">
              <a:solidFill>
                <a:schemeClr val="tx2"/>
              </a:solidFill>
              <a:latin typeface="Arial" pitchFamily="34" charset="0"/>
            </a:endParaRPr>
          </a:p>
          <a:p>
            <a:pPr algn="just" eaLnBrk="1" hangingPunct="1">
              <a:buFont typeface="Wingdings" pitchFamily="2" charset="2"/>
              <a:buChar char="§"/>
              <a:defRPr/>
            </a:pPr>
            <a:endParaRPr kumimoji="1" lang="en-US" altLang="cs-CZ" sz="1451" dirty="0">
              <a:solidFill>
                <a:srgbClr val="0000FF"/>
              </a:solidFill>
              <a:latin typeface="Arial" pitchFamily="34" charset="0"/>
            </a:endParaRPr>
          </a:p>
          <a:p>
            <a:pPr algn="just" eaLnBrk="1" hangingPunct="1">
              <a:buFont typeface="Wingdings" pitchFamily="2" charset="2"/>
              <a:buChar char="§"/>
              <a:defRPr/>
            </a:pPr>
            <a:endParaRPr kumimoji="1" lang="cs-CZ" altLang="cs-CZ" sz="1451" dirty="0">
              <a:solidFill>
                <a:srgbClr val="0000FF"/>
              </a:solidFill>
              <a:latin typeface="Arial" pitchFamily="34" charset="0"/>
            </a:endParaRPr>
          </a:p>
          <a:p>
            <a:pPr lvl="2" algn="just" eaLnBrk="1" hangingPunct="1">
              <a:buFont typeface="Wingdings" pitchFamily="2" charset="2"/>
              <a:buChar char="§"/>
              <a:defRPr/>
            </a:pPr>
            <a:endParaRPr kumimoji="1" lang="en-US" altLang="cs-CZ" sz="1451" dirty="0">
              <a:solidFill>
                <a:srgbClr val="0000FF"/>
              </a:solidFill>
              <a:latin typeface="Arial" pitchFamily="34" charset="0"/>
            </a:endParaRPr>
          </a:p>
          <a:p>
            <a:pPr lvl="1" algn="just" eaLnBrk="1" hangingPunct="1">
              <a:buFont typeface="Wingdings" pitchFamily="2" charset="2"/>
              <a:buChar char="§"/>
              <a:defRPr/>
            </a:pPr>
            <a:endParaRPr kumimoji="1" lang="en-US" altLang="cs-CZ" sz="1633" dirty="0">
              <a:solidFill>
                <a:schemeClr val="tx2"/>
              </a:solidFill>
              <a:latin typeface="Arial" pitchFamily="34" charset="0"/>
            </a:endParaRPr>
          </a:p>
        </p:txBody>
      </p:sp>
      <p:sp>
        <p:nvSpPr>
          <p:cNvPr id="16" name="Rectangle 2">
            <a:extLst>
              <a:ext uri="{FF2B5EF4-FFF2-40B4-BE49-F238E27FC236}">
                <a16:creationId xmlns:a16="http://schemas.microsoft.com/office/drawing/2014/main" id="{923F3F33-FCDF-4618-B8E6-72B3405FE301}"/>
              </a:ext>
            </a:extLst>
          </p:cNvPr>
          <p:cNvSpPr txBox="1">
            <a:spLocks noChangeArrowheads="1"/>
          </p:cNvSpPr>
          <p:nvPr/>
        </p:nvSpPr>
        <p:spPr>
          <a:xfrm>
            <a:off x="1523841" y="33118"/>
            <a:ext cx="7010624" cy="1527679"/>
          </a:xfrm>
          <a:prstGeom prst="rect">
            <a:avLst/>
          </a:prstGeom>
        </p:spPr>
        <p:txBody>
          <a:bodyPr anchor="ctr"/>
          <a:lstStyle/>
          <a:p>
            <a:pPr>
              <a:defRPr/>
            </a:pPr>
            <a:r>
              <a:rPr lang="cs-CZ" sz="4807" kern="0" dirty="0">
                <a:solidFill>
                  <a:srgbClr val="0000FF"/>
                </a:solidFill>
                <a:latin typeface="+mj-lt"/>
                <a:ea typeface="+mj-ea"/>
                <a:cs typeface="+mj-cs"/>
              </a:rPr>
              <a:t>Osnova</a:t>
            </a:r>
            <a:endParaRPr lang="en-US" sz="4807" kern="0" dirty="0">
              <a:solidFill>
                <a:srgbClr val="0000FF"/>
              </a:solidFill>
              <a:latin typeface="+mj-lt"/>
              <a:ea typeface="+mj-ea"/>
              <a:cs typeface="+mj-cs"/>
            </a:endParaRPr>
          </a:p>
        </p:txBody>
      </p:sp>
      <p:sp>
        <p:nvSpPr>
          <p:cNvPr id="5" name="Rectangle 5">
            <a:extLst>
              <a:ext uri="{FF2B5EF4-FFF2-40B4-BE49-F238E27FC236}">
                <a16:creationId xmlns:a16="http://schemas.microsoft.com/office/drawing/2014/main" id="{FFE13D9F-1FEC-4DE6-9B84-12C090712CD8}"/>
              </a:ext>
            </a:extLst>
          </p:cNvPr>
          <p:cNvSpPr>
            <a:spLocks noChangeArrowheads="1"/>
          </p:cNvSpPr>
          <p:nvPr/>
        </p:nvSpPr>
        <p:spPr bwMode="auto">
          <a:xfrm>
            <a:off x="1633269" y="1415372"/>
            <a:ext cx="7359068" cy="4757261"/>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cs-CZ" altLang="cs-CZ" sz="1633" b="1"/>
          </a:p>
        </p:txBody>
      </p:sp>
    </p:spTree>
    <p:extLst>
      <p:ext uri="{BB962C8B-B14F-4D97-AF65-F5344CB8AC3E}">
        <p14:creationId xmlns:p14="http://schemas.microsoft.com/office/powerpoint/2010/main" val="3516356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12" end="12"/>
                                            </p:txEl>
                                          </p:spTgt>
                                        </p:tgtEl>
                                        <p:attrNameLst>
                                          <p:attrName>style.visibility</p:attrName>
                                        </p:attrNameLst>
                                      </p:cBhvr>
                                      <p:to>
                                        <p:strVal val="visible"/>
                                      </p:to>
                                    </p:set>
                                    <p:animEffect transition="in" filter="wipe(left)">
                                      <p:cBhvr>
                                        <p:cTn id="7" dur="500"/>
                                        <p:tgtEl>
                                          <p:spTgt spid="1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4" name="Freeform 4">
            <a:extLst>
              <a:ext uri="{FF2B5EF4-FFF2-40B4-BE49-F238E27FC236}">
                <a16:creationId xmlns:a16="http://schemas.microsoft.com/office/drawing/2014/main" id="{61D1BB3E-A7F0-4733-8160-1B03A779CF89}"/>
              </a:ext>
            </a:extLst>
          </p:cNvPr>
          <p:cNvSpPr>
            <a:spLocks/>
          </p:cNvSpPr>
          <p:nvPr/>
        </p:nvSpPr>
        <p:spPr bwMode="auto">
          <a:xfrm>
            <a:off x="838473" y="1448488"/>
            <a:ext cx="228936" cy="1370736"/>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n-lt"/>
            </a:endParaRPr>
          </a:p>
        </p:txBody>
      </p:sp>
      <p:sp>
        <p:nvSpPr>
          <p:cNvPr id="337926" name="Rectangle 6">
            <a:extLst>
              <a:ext uri="{FF2B5EF4-FFF2-40B4-BE49-F238E27FC236}">
                <a16:creationId xmlns:a16="http://schemas.microsoft.com/office/drawing/2014/main" id="{B23FCC13-A949-4D06-8588-1705BE9B774B}"/>
              </a:ext>
            </a:extLst>
          </p:cNvPr>
          <p:cNvSpPr>
            <a:spLocks noChangeArrowheads="1"/>
          </p:cNvSpPr>
          <p:nvPr/>
        </p:nvSpPr>
        <p:spPr bwMode="auto">
          <a:xfrm>
            <a:off x="1465526" y="1448488"/>
            <a:ext cx="6212948"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800" dirty="0">
                <a:solidFill>
                  <a:schemeClr val="tx2"/>
                </a:solidFill>
                <a:latin typeface="+mn-lt"/>
              </a:rPr>
              <a:t>pojem </a:t>
            </a:r>
            <a:r>
              <a:rPr kumimoji="1" lang="en-GB" altLang="cs-CZ" sz="1800" b="1" dirty="0">
                <a:solidFill>
                  <a:srgbClr val="0000FF"/>
                </a:solidFill>
                <a:latin typeface="+mn-lt"/>
                <a:hlinkClick r:id="rId3"/>
              </a:rPr>
              <a:t>chemic</a:t>
            </a:r>
            <a:r>
              <a:rPr kumimoji="1" lang="cs-CZ" altLang="cs-CZ" sz="1800" b="1" dirty="0">
                <a:solidFill>
                  <a:srgbClr val="0000FF"/>
                </a:solidFill>
                <a:latin typeface="+mn-lt"/>
                <a:hlinkClick r:id="rId3"/>
              </a:rPr>
              <a:t>al </a:t>
            </a:r>
            <a:r>
              <a:rPr kumimoji="1" lang="cs-CZ" altLang="cs-CZ" sz="1800" b="1" dirty="0" err="1">
                <a:solidFill>
                  <a:srgbClr val="0000FF"/>
                </a:solidFill>
                <a:latin typeface="+mn-lt"/>
                <a:hlinkClick r:id="rId3"/>
              </a:rPr>
              <a:t>genetics</a:t>
            </a:r>
            <a:r>
              <a:rPr kumimoji="1" lang="cs-CZ" altLang="cs-CZ" sz="1800" b="1" dirty="0">
                <a:solidFill>
                  <a:srgbClr val="0000FF"/>
                </a:solidFill>
                <a:latin typeface="+mn-lt"/>
                <a:hlinkClick r:id="rId3"/>
              </a:rPr>
              <a:t> </a:t>
            </a:r>
            <a:r>
              <a:rPr kumimoji="1" lang="cs-CZ" altLang="cs-CZ" sz="1800" dirty="0">
                <a:solidFill>
                  <a:schemeClr val="tx2"/>
                </a:solidFill>
                <a:latin typeface="+mn-lt"/>
              </a:rPr>
              <a:t>– více než </a:t>
            </a:r>
            <a:r>
              <a:rPr kumimoji="1" lang="en-US" altLang="cs-CZ" sz="1800" b="1" dirty="0">
                <a:solidFill>
                  <a:srgbClr val="0000FF"/>
                </a:solidFill>
                <a:latin typeface="+mn-lt"/>
              </a:rPr>
              <a:t>50</a:t>
            </a:r>
            <a:r>
              <a:rPr kumimoji="1" lang="cs-CZ" altLang="cs-CZ" sz="1800" b="1" dirty="0">
                <a:solidFill>
                  <a:srgbClr val="0000FF"/>
                </a:solidFill>
                <a:latin typeface="+mn-lt"/>
              </a:rPr>
              <a:t>.000</a:t>
            </a:r>
            <a:r>
              <a:rPr kumimoji="1" lang="en-US" altLang="cs-CZ" sz="1800" b="1" dirty="0">
                <a:solidFill>
                  <a:srgbClr val="0000FF"/>
                </a:solidFill>
                <a:latin typeface="+mn-lt"/>
              </a:rPr>
              <a:t>/235,577</a:t>
            </a:r>
            <a:r>
              <a:rPr kumimoji="1" lang="cs-CZ" altLang="cs-CZ" sz="1800" b="1" dirty="0">
                <a:solidFill>
                  <a:srgbClr val="0000FF"/>
                </a:solidFill>
                <a:latin typeface="+mn-lt"/>
              </a:rPr>
              <a:t> </a:t>
            </a:r>
            <a:r>
              <a:rPr kumimoji="1" lang="cs-CZ" altLang="cs-CZ" sz="1800" dirty="0">
                <a:solidFill>
                  <a:schemeClr val="tx2"/>
                </a:solidFill>
                <a:latin typeface="+mn-lt"/>
              </a:rPr>
              <a:t>záznamů v databázi </a:t>
            </a:r>
            <a:r>
              <a:rPr kumimoji="1" lang="cs-CZ" altLang="cs-CZ" sz="1800" dirty="0" err="1">
                <a:solidFill>
                  <a:schemeClr val="tx2"/>
                </a:solidFill>
                <a:latin typeface="+mn-lt"/>
              </a:rPr>
              <a:t>PubMed</a:t>
            </a:r>
            <a:r>
              <a:rPr kumimoji="1" lang="en-US" altLang="cs-CZ" sz="1800" dirty="0">
                <a:solidFill>
                  <a:schemeClr val="tx2"/>
                </a:solidFill>
                <a:latin typeface="+mn-lt"/>
              </a:rPr>
              <a:t> (16.10. </a:t>
            </a:r>
            <a:r>
              <a:rPr kumimoji="1" lang="en-US" altLang="cs-CZ" sz="1800" b="1" dirty="0">
                <a:solidFill>
                  <a:srgbClr val="0000FF"/>
                </a:solidFill>
                <a:latin typeface="+mn-lt"/>
              </a:rPr>
              <a:t>2008/</a:t>
            </a:r>
            <a:r>
              <a:rPr kumimoji="1" lang="en-US" altLang="cs-CZ" sz="1800" dirty="0">
                <a:solidFill>
                  <a:schemeClr val="tx2"/>
                </a:solidFill>
                <a:latin typeface="+mn-lt"/>
              </a:rPr>
              <a:t>1</a:t>
            </a:r>
            <a:r>
              <a:rPr kumimoji="1" lang="cs-CZ" altLang="cs-CZ" sz="1800" dirty="0">
                <a:solidFill>
                  <a:schemeClr val="tx2"/>
                </a:solidFill>
                <a:latin typeface="+mn-lt"/>
              </a:rPr>
              <a:t>9</a:t>
            </a:r>
            <a:r>
              <a:rPr kumimoji="1" lang="en-US" altLang="cs-CZ" sz="1800" dirty="0">
                <a:solidFill>
                  <a:schemeClr val="tx2"/>
                </a:solidFill>
                <a:latin typeface="+mn-lt"/>
              </a:rPr>
              <a:t>.11. </a:t>
            </a:r>
            <a:r>
              <a:rPr kumimoji="1" lang="en-US" altLang="cs-CZ" sz="1800" b="1" dirty="0">
                <a:solidFill>
                  <a:srgbClr val="0000FF"/>
                </a:solidFill>
                <a:latin typeface="+mn-lt"/>
              </a:rPr>
              <a:t>20</a:t>
            </a:r>
            <a:r>
              <a:rPr kumimoji="1" lang="cs-CZ" altLang="cs-CZ" sz="1800" b="1" dirty="0">
                <a:solidFill>
                  <a:srgbClr val="0000FF"/>
                </a:solidFill>
                <a:latin typeface="+mn-lt"/>
              </a:rPr>
              <a:t>20</a:t>
            </a:r>
            <a:r>
              <a:rPr kumimoji="1" lang="en-US" altLang="cs-CZ" sz="1800" dirty="0">
                <a:solidFill>
                  <a:schemeClr val="tx2"/>
                </a:solidFill>
                <a:latin typeface="+mn-lt"/>
              </a:rPr>
              <a:t>, </a:t>
            </a:r>
            <a:r>
              <a:rPr kumimoji="1" lang="en-US" altLang="cs-CZ" sz="1800" b="1" dirty="0">
                <a:solidFill>
                  <a:srgbClr val="0000FF"/>
                </a:solidFill>
                <a:latin typeface="+mn-lt"/>
              </a:rPr>
              <a:t>n</a:t>
            </a:r>
            <a:r>
              <a:rPr kumimoji="1" lang="cs-CZ" altLang="cs-CZ" sz="1800" b="1" dirty="0" err="1">
                <a:solidFill>
                  <a:srgbClr val="0000FF"/>
                </a:solidFill>
                <a:latin typeface="+mn-lt"/>
              </a:rPr>
              <a:t>árů</a:t>
            </a:r>
            <a:r>
              <a:rPr kumimoji="1" lang="en-US" altLang="cs-CZ" sz="1800" b="1" dirty="0" err="1">
                <a:solidFill>
                  <a:srgbClr val="0000FF"/>
                </a:solidFill>
                <a:latin typeface="+mn-lt"/>
              </a:rPr>
              <a:t>st</a:t>
            </a:r>
            <a:r>
              <a:rPr kumimoji="1" lang="en-US" altLang="cs-CZ" sz="1800" b="1" dirty="0">
                <a:solidFill>
                  <a:srgbClr val="0000FF"/>
                </a:solidFill>
                <a:latin typeface="+mn-lt"/>
              </a:rPr>
              <a:t> &gt;4</a:t>
            </a:r>
            <a:r>
              <a:rPr kumimoji="1" lang="cs-CZ" altLang="cs-CZ" sz="1800" b="1" dirty="0">
                <a:solidFill>
                  <a:srgbClr val="0000FF"/>
                </a:solidFill>
                <a:latin typeface="+mn-lt"/>
              </a:rPr>
              <a:t>70%</a:t>
            </a:r>
            <a:r>
              <a:rPr kumimoji="1" lang="en-US" altLang="cs-CZ" sz="1800" dirty="0">
                <a:solidFill>
                  <a:schemeClr val="tx2"/>
                </a:solidFill>
                <a:latin typeface="+mn-lt"/>
              </a:rPr>
              <a:t>)</a:t>
            </a:r>
            <a:endParaRPr kumimoji="1" lang="en-GB" altLang="cs-CZ" sz="1800" dirty="0">
              <a:solidFill>
                <a:schemeClr val="tx2"/>
              </a:solidFill>
              <a:latin typeface="+mn-lt"/>
            </a:endParaRPr>
          </a:p>
        </p:txBody>
      </p:sp>
      <p:sp>
        <p:nvSpPr>
          <p:cNvPr id="13" name="Rectangle 2">
            <a:extLst>
              <a:ext uri="{FF2B5EF4-FFF2-40B4-BE49-F238E27FC236}">
                <a16:creationId xmlns:a16="http://schemas.microsoft.com/office/drawing/2014/main" id="{21C1B6DA-E625-4F09-A905-E5E6901DF85D}"/>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Chemical Genetics</a:t>
            </a:r>
            <a:endParaRPr lang="en-US" sz="3991" kern="0" dirty="0">
              <a:solidFill>
                <a:srgbClr val="0000FF"/>
              </a:solidFill>
              <a:latin typeface="+mn-lt"/>
              <a:ea typeface="+mj-ea"/>
              <a:cs typeface="+mj-cs"/>
            </a:endParaRPr>
          </a:p>
        </p:txBody>
      </p:sp>
      <p:sp>
        <p:nvSpPr>
          <p:cNvPr id="10" name="Rectangle 9">
            <a:extLst>
              <a:ext uri="{FF2B5EF4-FFF2-40B4-BE49-F238E27FC236}">
                <a16:creationId xmlns:a16="http://schemas.microsoft.com/office/drawing/2014/main" id="{D641EF62-3748-493D-A514-FC3D71303CD9}"/>
              </a:ext>
            </a:extLst>
          </p:cNvPr>
          <p:cNvSpPr>
            <a:spLocks noChangeArrowheads="1"/>
          </p:cNvSpPr>
          <p:nvPr/>
        </p:nvSpPr>
        <p:spPr bwMode="auto">
          <a:xfrm>
            <a:off x="1465526" y="2518295"/>
            <a:ext cx="7010624"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800" dirty="0">
                <a:solidFill>
                  <a:schemeClr val="tx2"/>
                </a:solidFill>
                <a:latin typeface="+mn-lt"/>
              </a:rPr>
              <a:t>podobně jako v případě gen</a:t>
            </a:r>
            <a:r>
              <a:rPr kumimoji="1" lang="en-US" altLang="cs-CZ" sz="1800" dirty="0">
                <a:solidFill>
                  <a:schemeClr val="tx2"/>
                </a:solidFill>
                <a:latin typeface="+mn-lt"/>
              </a:rPr>
              <a:t>e</a:t>
            </a:r>
            <a:r>
              <a:rPr kumimoji="1" lang="cs-CZ" altLang="cs-CZ" sz="1800" dirty="0">
                <a:solidFill>
                  <a:schemeClr val="tx2"/>
                </a:solidFill>
                <a:latin typeface="+mn-lt"/>
              </a:rPr>
              <a:t>tiky</a:t>
            </a:r>
            <a:r>
              <a:rPr kumimoji="1" lang="en-US" altLang="cs-CZ" sz="1800" dirty="0">
                <a:solidFill>
                  <a:schemeClr val="tx2"/>
                </a:solidFill>
                <a:latin typeface="+mn-lt"/>
              </a:rPr>
              <a:t>,</a:t>
            </a:r>
            <a:r>
              <a:rPr kumimoji="1" lang="cs-CZ" altLang="cs-CZ" sz="1800" dirty="0">
                <a:solidFill>
                  <a:schemeClr val="tx2"/>
                </a:solidFill>
                <a:latin typeface="+mn-lt"/>
              </a:rPr>
              <a:t> existují i zde přístupy „</a:t>
            </a:r>
            <a:r>
              <a:rPr kumimoji="1" lang="cs-CZ" altLang="cs-CZ" sz="1800" b="1" dirty="0">
                <a:solidFill>
                  <a:srgbClr val="0000FF"/>
                </a:solidFill>
                <a:latin typeface="+mn-lt"/>
              </a:rPr>
              <a:t>přímé</a:t>
            </a:r>
            <a:r>
              <a:rPr kumimoji="1" lang="cs-CZ" altLang="cs-CZ" sz="1800" dirty="0">
                <a:solidFill>
                  <a:schemeClr val="tx2"/>
                </a:solidFill>
                <a:latin typeface="+mn-lt"/>
              </a:rPr>
              <a:t>“ a „</a:t>
            </a:r>
            <a:r>
              <a:rPr kumimoji="1" lang="cs-CZ" altLang="cs-CZ" sz="1800" b="1" dirty="0">
                <a:solidFill>
                  <a:srgbClr val="0000FF"/>
                </a:solidFill>
                <a:latin typeface="+mn-lt"/>
              </a:rPr>
              <a:t>reverzní</a:t>
            </a:r>
            <a:r>
              <a:rPr kumimoji="1" lang="cs-CZ" altLang="cs-CZ" sz="1800" dirty="0">
                <a:solidFill>
                  <a:schemeClr val="tx2"/>
                </a:solidFill>
                <a:latin typeface="+mn-lt"/>
              </a:rPr>
              <a:t>“ </a:t>
            </a:r>
            <a:endParaRPr kumimoji="1" lang="en-GB" altLang="cs-CZ" sz="1800" dirty="0">
              <a:solidFill>
                <a:schemeClr val="tx2"/>
              </a:solidFill>
              <a:latin typeface="+mn-lt"/>
            </a:endParaRPr>
          </a:p>
        </p:txBody>
      </p:sp>
      <p:sp>
        <p:nvSpPr>
          <p:cNvPr id="11" name="Rectangle 10">
            <a:extLst>
              <a:ext uri="{FF2B5EF4-FFF2-40B4-BE49-F238E27FC236}">
                <a16:creationId xmlns:a16="http://schemas.microsoft.com/office/drawing/2014/main" id="{4FA3794A-033B-4E58-BD40-84DDA1ED8AEE}"/>
              </a:ext>
            </a:extLst>
          </p:cNvPr>
          <p:cNvSpPr>
            <a:spLocks noChangeArrowheads="1"/>
          </p:cNvSpPr>
          <p:nvPr/>
        </p:nvSpPr>
        <p:spPr bwMode="auto">
          <a:xfrm>
            <a:off x="1465526" y="3135603"/>
            <a:ext cx="7010624"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800" dirty="0">
                <a:solidFill>
                  <a:schemeClr val="tx2"/>
                </a:solidFill>
                <a:latin typeface="+mn-lt"/>
              </a:rPr>
              <a:t>oproti přístupům „klasické“ genetiky není </a:t>
            </a:r>
            <a:r>
              <a:rPr kumimoji="1" lang="cs-CZ" altLang="cs-CZ" sz="1800" b="1" dirty="0">
                <a:solidFill>
                  <a:srgbClr val="0000FF"/>
                </a:solidFill>
                <a:latin typeface="+mn-lt"/>
              </a:rPr>
              <a:t>předmětem zájmu </a:t>
            </a:r>
            <a:r>
              <a:rPr kumimoji="1" lang="cs-CZ" altLang="cs-CZ" sz="1800" dirty="0">
                <a:solidFill>
                  <a:schemeClr val="tx2"/>
                </a:solidFill>
                <a:latin typeface="+mn-lt"/>
              </a:rPr>
              <a:t>gen ale </a:t>
            </a:r>
            <a:r>
              <a:rPr kumimoji="1" lang="cs-CZ" altLang="cs-CZ" sz="1800" b="1" dirty="0">
                <a:solidFill>
                  <a:srgbClr val="0000FF"/>
                </a:solidFill>
                <a:latin typeface="+mn-lt"/>
              </a:rPr>
              <a:t>protein</a:t>
            </a:r>
            <a:r>
              <a:rPr kumimoji="1" lang="cs-CZ" altLang="cs-CZ" sz="1800" dirty="0">
                <a:solidFill>
                  <a:schemeClr val="tx2"/>
                </a:solidFill>
                <a:latin typeface="+mn-lt"/>
              </a:rPr>
              <a:t> </a:t>
            </a:r>
            <a:endParaRPr kumimoji="1" lang="en-GB" altLang="cs-CZ" sz="1800" dirty="0">
              <a:solidFill>
                <a:schemeClr val="tx2"/>
              </a:solidFill>
              <a:latin typeface="+mn-lt"/>
            </a:endParaRPr>
          </a:p>
        </p:txBody>
      </p:sp>
      <p:sp>
        <p:nvSpPr>
          <p:cNvPr id="15" name="Rectangle 11">
            <a:extLst>
              <a:ext uri="{FF2B5EF4-FFF2-40B4-BE49-F238E27FC236}">
                <a16:creationId xmlns:a16="http://schemas.microsoft.com/office/drawing/2014/main" id="{6B2A0571-97B0-47F4-AE26-D5185019A1CE}"/>
              </a:ext>
            </a:extLst>
          </p:cNvPr>
          <p:cNvSpPr>
            <a:spLocks noChangeArrowheads="1"/>
          </p:cNvSpPr>
          <p:nvPr/>
        </p:nvSpPr>
        <p:spPr bwMode="auto">
          <a:xfrm>
            <a:off x="1465526" y="3798973"/>
            <a:ext cx="7010624"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800" dirty="0">
                <a:solidFill>
                  <a:schemeClr val="tx2"/>
                </a:solidFill>
                <a:latin typeface="+mn-lt"/>
              </a:rPr>
              <a:t>chemická genetika se snaží identifikovat buď </a:t>
            </a:r>
            <a:r>
              <a:rPr kumimoji="1" lang="cs-CZ" altLang="cs-CZ" sz="1800" b="1" dirty="0">
                <a:solidFill>
                  <a:srgbClr val="0000FF"/>
                </a:solidFill>
                <a:latin typeface="+mn-lt"/>
              </a:rPr>
              <a:t>cílový protein </a:t>
            </a:r>
            <a:r>
              <a:rPr kumimoji="1" lang="cs-CZ" altLang="cs-CZ" sz="1800" dirty="0">
                <a:solidFill>
                  <a:schemeClr val="tx2"/>
                </a:solidFill>
                <a:latin typeface="+mn-lt"/>
              </a:rPr>
              <a:t>po chemickém působení a následných fenotypových změnách </a:t>
            </a:r>
            <a:r>
              <a:rPr kumimoji="1" lang="cs-CZ" altLang="cs-CZ" sz="1800" dirty="0">
                <a:solidFill>
                  <a:srgbClr val="0000FF"/>
                </a:solidFill>
                <a:latin typeface="+mn-lt"/>
              </a:rPr>
              <a:t>(„přímá“ </a:t>
            </a:r>
            <a:r>
              <a:rPr kumimoji="1" lang="cs-CZ" altLang="cs-CZ" sz="1800" dirty="0">
                <a:latin typeface="+mn-lt"/>
              </a:rPr>
              <a:t>chemická genetika</a:t>
            </a:r>
            <a:r>
              <a:rPr kumimoji="1" lang="cs-CZ" altLang="cs-CZ" sz="1800" dirty="0">
                <a:solidFill>
                  <a:schemeClr val="tx2"/>
                </a:solidFill>
                <a:latin typeface="+mn-lt"/>
              </a:rPr>
              <a:t>) nebo naopak</a:t>
            </a:r>
            <a:r>
              <a:rPr kumimoji="1" lang="en-US" altLang="cs-CZ" sz="1800" dirty="0">
                <a:solidFill>
                  <a:schemeClr val="tx2"/>
                </a:solidFill>
                <a:latin typeface="+mn-lt"/>
              </a:rPr>
              <a:t> </a:t>
            </a:r>
            <a:r>
              <a:rPr kumimoji="1" lang="cs-CZ" altLang="cs-CZ" sz="1800" b="1" dirty="0">
                <a:solidFill>
                  <a:srgbClr val="0000FF"/>
                </a:solidFill>
                <a:latin typeface="+mn-lt"/>
              </a:rPr>
              <a:t>chemikálie schopné interakce s proteinem zájmu </a:t>
            </a:r>
            <a:r>
              <a:rPr kumimoji="1" lang="cs-CZ" altLang="cs-CZ" sz="1800" dirty="0">
                <a:solidFill>
                  <a:schemeClr val="tx2"/>
                </a:solidFill>
                <a:latin typeface="+mn-lt"/>
              </a:rPr>
              <a:t>(</a:t>
            </a:r>
            <a:r>
              <a:rPr kumimoji="1" lang="cs-CZ" altLang="cs-CZ" sz="1800" dirty="0">
                <a:solidFill>
                  <a:srgbClr val="0000FF"/>
                </a:solidFill>
                <a:latin typeface="+mn-lt"/>
              </a:rPr>
              <a:t>„reverzní“ </a:t>
            </a:r>
            <a:r>
              <a:rPr kumimoji="1" lang="cs-CZ" altLang="cs-CZ" sz="1800" dirty="0">
                <a:latin typeface="+mn-lt"/>
              </a:rPr>
              <a:t>chemická genetika</a:t>
            </a:r>
            <a:r>
              <a:rPr kumimoji="1" lang="cs-CZ" altLang="cs-CZ" sz="1800" dirty="0">
                <a:solidFill>
                  <a:schemeClr val="tx2"/>
                </a:solidFill>
                <a:latin typeface="+mn-lt"/>
              </a:rPr>
              <a:t>)</a:t>
            </a:r>
            <a:endParaRPr kumimoji="1" lang="en-GB" altLang="cs-CZ" sz="1800" dirty="0">
              <a:solidFill>
                <a:schemeClr val="tx2"/>
              </a:solidFill>
              <a:latin typeface="+mn-lt"/>
            </a:endParaRPr>
          </a:p>
        </p:txBody>
      </p:sp>
      <p:sp>
        <p:nvSpPr>
          <p:cNvPr id="16" name="Rectangle 12">
            <a:extLst>
              <a:ext uri="{FF2B5EF4-FFF2-40B4-BE49-F238E27FC236}">
                <a16:creationId xmlns:a16="http://schemas.microsoft.com/office/drawing/2014/main" id="{F00730D0-CE04-430F-8406-A754DB210471}"/>
              </a:ext>
            </a:extLst>
          </p:cNvPr>
          <p:cNvSpPr>
            <a:spLocks noChangeArrowheads="1"/>
          </p:cNvSpPr>
          <p:nvPr/>
        </p:nvSpPr>
        <p:spPr bwMode="auto">
          <a:xfrm>
            <a:off x="1465526" y="5267902"/>
            <a:ext cx="7010624"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800" dirty="0">
                <a:solidFill>
                  <a:schemeClr val="tx2"/>
                </a:solidFill>
                <a:latin typeface="+mn-lt"/>
              </a:rPr>
              <a:t>za tímto účelem jsou prováděna </a:t>
            </a:r>
            <a:r>
              <a:rPr kumimoji="1" lang="cs-CZ" altLang="cs-CZ" sz="1800" b="1" dirty="0">
                <a:solidFill>
                  <a:srgbClr val="0000FF"/>
                </a:solidFill>
                <a:latin typeface="+mn-lt"/>
              </a:rPr>
              <a:t>vyhledávání v knihovnách </a:t>
            </a:r>
            <a:r>
              <a:rPr kumimoji="1" lang="cs-CZ" altLang="cs-CZ" sz="1800" dirty="0">
                <a:solidFill>
                  <a:schemeClr val="tx2"/>
                </a:solidFill>
                <a:latin typeface="+mn-lt"/>
              </a:rPr>
              <a:t>nejrůznějších </a:t>
            </a:r>
            <a:r>
              <a:rPr kumimoji="1" lang="cs-CZ" altLang="cs-CZ" sz="1800" b="1" dirty="0">
                <a:solidFill>
                  <a:srgbClr val="0000FF"/>
                </a:solidFill>
                <a:latin typeface="+mn-lt"/>
              </a:rPr>
              <a:t>chemických látek </a:t>
            </a:r>
            <a:r>
              <a:rPr kumimoji="1" lang="cs-CZ" altLang="cs-CZ" sz="1800" dirty="0">
                <a:solidFill>
                  <a:schemeClr val="tx2"/>
                </a:solidFill>
                <a:latin typeface="+mn-lt"/>
              </a:rPr>
              <a:t>(tisíce položek, komerčně přístupné)</a:t>
            </a:r>
            <a:endParaRPr kumimoji="1" lang="en-GB" altLang="cs-CZ" sz="1800" dirty="0">
              <a:solidFill>
                <a:schemeClr val="tx2"/>
              </a:solidFill>
              <a:latin typeface="+mn-lt"/>
            </a:endParaRPr>
          </a:p>
        </p:txBody>
      </p:sp>
      <p:sp>
        <p:nvSpPr>
          <p:cNvPr id="17" name="Rectangle 13">
            <a:extLst>
              <a:ext uri="{FF2B5EF4-FFF2-40B4-BE49-F238E27FC236}">
                <a16:creationId xmlns:a16="http://schemas.microsoft.com/office/drawing/2014/main" id="{7B0A121D-65EF-48D8-957A-EB94D0DEC4AA}"/>
              </a:ext>
            </a:extLst>
          </p:cNvPr>
          <p:cNvSpPr>
            <a:spLocks noChangeArrowheads="1"/>
          </p:cNvSpPr>
          <p:nvPr/>
        </p:nvSpPr>
        <p:spPr bwMode="auto">
          <a:xfrm>
            <a:off x="1465526" y="6178898"/>
            <a:ext cx="7010624"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800" dirty="0">
                <a:solidFill>
                  <a:schemeClr val="tx2"/>
                </a:solidFill>
                <a:latin typeface="+mn-lt"/>
              </a:rPr>
              <a:t>příklad: </a:t>
            </a:r>
            <a:r>
              <a:rPr kumimoji="1" lang="cs-CZ" altLang="cs-CZ" sz="1800" b="1" dirty="0">
                <a:solidFill>
                  <a:srgbClr val="0000FF"/>
                </a:solidFill>
                <a:latin typeface="+mn-lt"/>
              </a:rPr>
              <a:t>analýza endomembránového transportu </a:t>
            </a:r>
            <a:r>
              <a:rPr kumimoji="1" lang="cs-CZ" altLang="cs-CZ" sz="1800" dirty="0">
                <a:solidFill>
                  <a:schemeClr val="tx2"/>
                </a:solidFill>
                <a:latin typeface="+mn-lt"/>
              </a:rPr>
              <a:t>u rostlin</a:t>
            </a:r>
            <a:endParaRPr kumimoji="1" lang="en-GB" altLang="cs-CZ" sz="1800" dirty="0">
              <a:solidFill>
                <a:schemeClr val="tx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37924"/>
                                        </p:tgtEl>
                                        <p:attrNameLst>
                                          <p:attrName>style.visibility</p:attrName>
                                        </p:attrNameLst>
                                      </p:cBhvr>
                                      <p:to>
                                        <p:strVal val="visible"/>
                                      </p:to>
                                    </p:set>
                                    <p:animEffect transition="in" filter="wipe(up)">
                                      <p:cBhvr>
                                        <p:cTn id="7" dur="500"/>
                                        <p:tgtEl>
                                          <p:spTgt spid="3379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37926"/>
                                        </p:tgtEl>
                                        <p:attrNameLst>
                                          <p:attrName>style.visibility</p:attrName>
                                        </p:attrNameLst>
                                      </p:cBhvr>
                                      <p:to>
                                        <p:strVal val="visible"/>
                                      </p:to>
                                    </p:set>
                                    <p:animEffect transition="in" filter="wipe(left)">
                                      <p:cBhvr>
                                        <p:cTn id="10" dur="1000"/>
                                        <p:tgtEl>
                                          <p:spTgt spid="3379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6" grpId="0" autoUpdateAnimBg="0"/>
      <p:bldP spid="10" grpId="0" autoUpdateAnimBg="0"/>
      <p:bldP spid="11" grpId="0" autoUpdateAnimBg="0"/>
      <p:bldP spid="15" grpId="0" autoUpdateAnimBg="0"/>
      <p:bldP spid="16" grpId="0" autoUpdateAnimBg="0"/>
      <p:bldP spid="17"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3" name="Freeform 3">
            <a:extLst>
              <a:ext uri="{FF2B5EF4-FFF2-40B4-BE49-F238E27FC236}">
                <a16:creationId xmlns:a16="http://schemas.microsoft.com/office/drawing/2014/main" id="{61105DF9-6469-4774-BBEF-711F45493D4F}"/>
              </a:ext>
            </a:extLst>
          </p:cNvPr>
          <p:cNvSpPr>
            <a:spLocks/>
          </p:cNvSpPr>
          <p:nvPr/>
        </p:nvSpPr>
        <p:spPr bwMode="auto">
          <a:xfrm>
            <a:off x="838473" y="1828608"/>
            <a:ext cx="228936" cy="1372176"/>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n-lt"/>
            </a:endParaRPr>
          </a:p>
        </p:txBody>
      </p:sp>
      <p:sp>
        <p:nvSpPr>
          <p:cNvPr id="353284" name="Rectangle 4">
            <a:extLst>
              <a:ext uri="{FF2B5EF4-FFF2-40B4-BE49-F238E27FC236}">
                <a16:creationId xmlns:a16="http://schemas.microsoft.com/office/drawing/2014/main" id="{E2CD549C-A08E-45AE-9680-85D19DF94D91}"/>
              </a:ext>
            </a:extLst>
          </p:cNvPr>
          <p:cNvSpPr>
            <a:spLocks noChangeArrowheads="1"/>
          </p:cNvSpPr>
          <p:nvPr/>
        </p:nvSpPr>
        <p:spPr bwMode="auto">
          <a:xfrm>
            <a:off x="991097" y="1599673"/>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Font typeface="Wingdings" pitchFamily="2" charset="2"/>
              <a:buChar char="§"/>
              <a:defRPr/>
            </a:pPr>
            <a:r>
              <a:rPr kumimoji="1" lang="cs-CZ" altLang="cs-CZ" sz="1814" dirty="0">
                <a:solidFill>
                  <a:schemeClr val="tx2"/>
                </a:solidFill>
                <a:latin typeface="+mn-lt"/>
              </a:rPr>
              <a:t>Analýza mechanismů </a:t>
            </a:r>
            <a:r>
              <a:rPr kumimoji="1" lang="cs-CZ" altLang="cs-CZ" sz="1814" dirty="0" err="1">
                <a:solidFill>
                  <a:srgbClr val="0000FF"/>
                </a:solidFill>
                <a:latin typeface="+mn-lt"/>
              </a:rPr>
              <a:t>endomembránového</a:t>
            </a:r>
            <a:r>
              <a:rPr kumimoji="1" lang="cs-CZ" altLang="cs-CZ" sz="1814" dirty="0">
                <a:solidFill>
                  <a:srgbClr val="0000FF"/>
                </a:solidFill>
                <a:latin typeface="+mn-lt"/>
              </a:rPr>
              <a:t> transportu</a:t>
            </a:r>
            <a:r>
              <a:rPr kumimoji="1" lang="cs-CZ" altLang="cs-CZ" sz="1814" dirty="0">
                <a:solidFill>
                  <a:schemeClr val="tx2"/>
                </a:solidFill>
                <a:latin typeface="+mn-lt"/>
              </a:rPr>
              <a:t> přístupy chemické genetiky</a:t>
            </a:r>
            <a:endParaRPr kumimoji="1" lang="en-US" altLang="cs-CZ" sz="1814" dirty="0">
              <a:solidFill>
                <a:schemeClr val="tx2"/>
              </a:solidFill>
              <a:latin typeface="+mn-lt"/>
            </a:endParaRPr>
          </a:p>
        </p:txBody>
      </p:sp>
      <p:sp>
        <p:nvSpPr>
          <p:cNvPr id="353285" name="Rectangle 5">
            <a:extLst>
              <a:ext uri="{FF2B5EF4-FFF2-40B4-BE49-F238E27FC236}">
                <a16:creationId xmlns:a16="http://schemas.microsoft.com/office/drawing/2014/main" id="{61366B95-9623-4099-AD7A-6626E23DC3E6}"/>
              </a:ext>
            </a:extLst>
          </p:cNvPr>
          <p:cNvSpPr>
            <a:spLocks noChangeArrowheads="1"/>
          </p:cNvSpPr>
          <p:nvPr/>
        </p:nvSpPr>
        <p:spPr bwMode="auto">
          <a:xfrm>
            <a:off x="1676465" y="2286480"/>
            <a:ext cx="5256889"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179">
                <a:solidFill>
                  <a:schemeClr val="tx2"/>
                </a:solidFill>
                <a:latin typeface="+mn-lt"/>
              </a:rPr>
              <a:t>v rostlinných buňkách dochází k velice dynamickým procesům, zprostředkovávaným zejména tzv. endomembránovým transportem (viz film, </a:t>
            </a:r>
            <a:r>
              <a:rPr kumimoji="1" lang="en-GB" altLang="cs-CZ" sz="1179">
                <a:solidFill>
                  <a:schemeClr val="tx2"/>
                </a:solidFill>
                <a:latin typeface="+mn-lt"/>
              </a:rPr>
              <a:t>GFP směřované do ER</a:t>
            </a:r>
            <a:r>
              <a:rPr kumimoji="1" lang="cs-CZ" altLang="cs-CZ" sz="1179">
                <a:solidFill>
                  <a:schemeClr val="tx2"/>
                </a:solidFill>
                <a:latin typeface="+mn-lt"/>
              </a:rPr>
              <a:t>)</a:t>
            </a:r>
            <a:endParaRPr kumimoji="1" lang="en-GB" altLang="cs-CZ" sz="1179">
              <a:solidFill>
                <a:schemeClr val="tx2"/>
              </a:solidFill>
              <a:latin typeface="+mn-lt"/>
            </a:endParaRPr>
          </a:p>
        </p:txBody>
      </p:sp>
      <p:sp>
        <p:nvSpPr>
          <p:cNvPr id="10" name="Rectangle 2">
            <a:extLst>
              <a:ext uri="{FF2B5EF4-FFF2-40B4-BE49-F238E27FC236}">
                <a16:creationId xmlns:a16="http://schemas.microsoft.com/office/drawing/2014/main" id="{599F7F39-DDCC-4E39-A1E9-2BA1B31A8EBE}"/>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Chemical Genetics</a:t>
            </a:r>
            <a:endParaRPr lang="en-US" sz="3991" kern="0" dirty="0">
              <a:solidFill>
                <a:srgbClr val="0000FF"/>
              </a:solidFill>
              <a:latin typeface="+mn-lt"/>
              <a:ea typeface="+mj-ea"/>
              <a:cs typeface="+mj-cs"/>
            </a:endParaRPr>
          </a:p>
        </p:txBody>
      </p:sp>
      <p:pic>
        <p:nvPicPr>
          <p:cNvPr id="3" name="ERtlapse2_mpeg2video.mpg">
            <a:hlinkClick r:id="" action="ppaction://media"/>
            <a:extLst>
              <a:ext uri="{FF2B5EF4-FFF2-40B4-BE49-F238E27FC236}">
                <a16:creationId xmlns:a16="http://schemas.microsoft.com/office/drawing/2014/main" id="{79FC77F3-0D2B-41AD-81AA-153039D99FA0}"/>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265363" y="2983367"/>
            <a:ext cx="4853730" cy="364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53283"/>
                                        </p:tgtEl>
                                        <p:attrNameLst>
                                          <p:attrName>style.visibility</p:attrName>
                                        </p:attrNameLst>
                                      </p:cBhvr>
                                      <p:to>
                                        <p:strVal val="visible"/>
                                      </p:to>
                                    </p:set>
                                    <p:animEffect transition="in" filter="wipe(up)">
                                      <p:cBhvr>
                                        <p:cTn id="7" dur="500"/>
                                        <p:tgtEl>
                                          <p:spTgt spid="353283"/>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3284"/>
                                        </p:tgtEl>
                                        <p:attrNameLst>
                                          <p:attrName>style.visibility</p:attrName>
                                        </p:attrNameLst>
                                      </p:cBhvr>
                                      <p:to>
                                        <p:strVal val="visible"/>
                                      </p:to>
                                    </p:set>
                                    <p:animEffect transition="in" filter="wipe(left)">
                                      <p:cBhvr>
                                        <p:cTn id="11" dur="1000"/>
                                        <p:tgtEl>
                                          <p:spTgt spid="35328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53285"/>
                                        </p:tgtEl>
                                        <p:attrNameLst>
                                          <p:attrName>style.visibility</p:attrName>
                                        </p:attrNameLst>
                                      </p:cBhvr>
                                      <p:to>
                                        <p:strVal val="visible"/>
                                      </p:to>
                                    </p:set>
                                    <p:animEffect transition="in" filter="wipe(left)">
                                      <p:cBhvr>
                                        <p:cTn id="16" dur="1000"/>
                                        <p:tgtEl>
                                          <p:spTgt spid="35328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mediacall" presetSubtype="0" fill="hold" nodeType="clickEffect">
                                  <p:stCondLst>
                                    <p:cond delay="0"/>
                                  </p:stCondLst>
                                  <p:childTnLst>
                                    <p:cmd type="call" cmd="playFrom(0.0)">
                                      <p:cBhvr>
                                        <p:cTn id="25" dur="216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childTnLst>
        </p:cTn>
      </p:par>
    </p:tnLst>
    <p:bldLst>
      <p:bldP spid="353284" grpId="0" autoUpdateAnimBg="0"/>
      <p:bldP spid="353285"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3" name="Freeform 3">
            <a:extLst>
              <a:ext uri="{FF2B5EF4-FFF2-40B4-BE49-F238E27FC236}">
                <a16:creationId xmlns:a16="http://schemas.microsoft.com/office/drawing/2014/main" id="{CFF3D370-CC14-4E7C-895E-A458F7788908}"/>
              </a:ext>
            </a:extLst>
          </p:cNvPr>
          <p:cNvSpPr>
            <a:spLocks/>
          </p:cNvSpPr>
          <p:nvPr/>
        </p:nvSpPr>
        <p:spPr bwMode="auto">
          <a:xfrm>
            <a:off x="838473" y="1828608"/>
            <a:ext cx="228936" cy="1372176"/>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n-lt"/>
            </a:endParaRPr>
          </a:p>
        </p:txBody>
      </p:sp>
      <p:sp>
        <p:nvSpPr>
          <p:cNvPr id="353284" name="Rectangle 4">
            <a:extLst>
              <a:ext uri="{FF2B5EF4-FFF2-40B4-BE49-F238E27FC236}">
                <a16:creationId xmlns:a16="http://schemas.microsoft.com/office/drawing/2014/main" id="{9C941364-CFB4-492B-BF54-E19A8E4FF392}"/>
              </a:ext>
            </a:extLst>
          </p:cNvPr>
          <p:cNvSpPr>
            <a:spLocks noChangeArrowheads="1"/>
          </p:cNvSpPr>
          <p:nvPr/>
        </p:nvSpPr>
        <p:spPr bwMode="auto">
          <a:xfrm>
            <a:off x="991097" y="1599673"/>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Font typeface="Wingdings" pitchFamily="2" charset="2"/>
              <a:buChar char="§"/>
              <a:defRPr/>
            </a:pPr>
            <a:r>
              <a:rPr kumimoji="1" lang="cs-CZ" altLang="cs-CZ" sz="1814" dirty="0">
                <a:solidFill>
                  <a:schemeClr val="tx2"/>
                </a:solidFill>
                <a:latin typeface="+mn-lt"/>
              </a:rPr>
              <a:t>Analýza mechanismů </a:t>
            </a:r>
            <a:r>
              <a:rPr kumimoji="1" lang="cs-CZ" altLang="cs-CZ" sz="1814" dirty="0" err="1">
                <a:solidFill>
                  <a:srgbClr val="0000FF"/>
                </a:solidFill>
                <a:latin typeface="+mn-lt"/>
              </a:rPr>
              <a:t>endomembránového</a:t>
            </a:r>
            <a:r>
              <a:rPr kumimoji="1" lang="cs-CZ" altLang="cs-CZ" sz="1814" dirty="0">
                <a:solidFill>
                  <a:srgbClr val="0000FF"/>
                </a:solidFill>
                <a:latin typeface="+mn-lt"/>
              </a:rPr>
              <a:t> transportu </a:t>
            </a:r>
            <a:r>
              <a:rPr kumimoji="1" lang="cs-CZ" altLang="cs-CZ" sz="1814" dirty="0">
                <a:solidFill>
                  <a:schemeClr val="tx2"/>
                </a:solidFill>
                <a:latin typeface="+mn-lt"/>
              </a:rPr>
              <a:t>přístupy chemické genetiky</a:t>
            </a:r>
            <a:endParaRPr kumimoji="1" lang="en-US" altLang="cs-CZ" sz="1814" dirty="0">
              <a:solidFill>
                <a:schemeClr val="tx2"/>
              </a:solidFill>
              <a:latin typeface="+mn-lt"/>
            </a:endParaRPr>
          </a:p>
        </p:txBody>
      </p:sp>
      <p:sp>
        <p:nvSpPr>
          <p:cNvPr id="353285" name="Rectangle 5">
            <a:extLst>
              <a:ext uri="{FF2B5EF4-FFF2-40B4-BE49-F238E27FC236}">
                <a16:creationId xmlns:a16="http://schemas.microsoft.com/office/drawing/2014/main" id="{F71416BF-AF63-400E-9BA6-7AC0F8A5B453}"/>
              </a:ext>
            </a:extLst>
          </p:cNvPr>
          <p:cNvSpPr>
            <a:spLocks noChangeArrowheads="1"/>
          </p:cNvSpPr>
          <p:nvPr/>
        </p:nvSpPr>
        <p:spPr bwMode="auto">
          <a:xfrm>
            <a:off x="1676465" y="2286480"/>
            <a:ext cx="5256889"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179" dirty="0">
                <a:solidFill>
                  <a:schemeClr val="tx2"/>
                </a:solidFill>
                <a:latin typeface="+mn-lt"/>
              </a:rPr>
              <a:t>v rostlinných buňkách dochází k velice dynamickým procesům, zprostředkovávaným zejména tzv. endomembránovým transportem (viz film, </a:t>
            </a:r>
            <a:r>
              <a:rPr kumimoji="1" lang="en-GB" altLang="cs-CZ" sz="1179" dirty="0">
                <a:solidFill>
                  <a:schemeClr val="tx2"/>
                </a:solidFill>
                <a:latin typeface="+mn-lt"/>
              </a:rPr>
              <a:t>GFP </a:t>
            </a:r>
            <a:r>
              <a:rPr kumimoji="1" lang="en-GB" altLang="cs-CZ" sz="1179" dirty="0" err="1">
                <a:solidFill>
                  <a:schemeClr val="tx2"/>
                </a:solidFill>
                <a:latin typeface="+mn-lt"/>
              </a:rPr>
              <a:t>směřované</a:t>
            </a:r>
            <a:r>
              <a:rPr kumimoji="1" lang="en-GB" altLang="cs-CZ" sz="1179" dirty="0">
                <a:solidFill>
                  <a:schemeClr val="tx2"/>
                </a:solidFill>
                <a:latin typeface="+mn-lt"/>
              </a:rPr>
              <a:t> do ER</a:t>
            </a:r>
            <a:r>
              <a:rPr kumimoji="1" lang="cs-CZ" altLang="cs-CZ" sz="1179" dirty="0">
                <a:solidFill>
                  <a:schemeClr val="tx2"/>
                </a:solidFill>
                <a:latin typeface="+mn-lt"/>
              </a:rPr>
              <a:t>)</a:t>
            </a:r>
            <a:endParaRPr kumimoji="1" lang="en-GB" altLang="cs-CZ" sz="1179" dirty="0">
              <a:solidFill>
                <a:schemeClr val="tx2"/>
              </a:solidFill>
              <a:latin typeface="+mn-lt"/>
            </a:endParaRPr>
          </a:p>
        </p:txBody>
      </p:sp>
      <p:sp>
        <p:nvSpPr>
          <p:cNvPr id="353291" name="Rectangle 11">
            <a:extLst>
              <a:ext uri="{FF2B5EF4-FFF2-40B4-BE49-F238E27FC236}">
                <a16:creationId xmlns:a16="http://schemas.microsoft.com/office/drawing/2014/main" id="{F78C883D-5567-4671-8DBB-6893C3C75C88}"/>
              </a:ext>
            </a:extLst>
          </p:cNvPr>
          <p:cNvSpPr>
            <a:spLocks noChangeArrowheads="1"/>
          </p:cNvSpPr>
          <p:nvPr/>
        </p:nvSpPr>
        <p:spPr bwMode="auto">
          <a:xfrm>
            <a:off x="1676465" y="2971848"/>
            <a:ext cx="5256889"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179" dirty="0">
                <a:solidFill>
                  <a:schemeClr val="tx2"/>
                </a:solidFill>
                <a:latin typeface="+mn-lt"/>
              </a:rPr>
              <a:t>e</a:t>
            </a:r>
            <a:r>
              <a:rPr kumimoji="1" lang="en-US" altLang="cs-CZ" sz="1179" dirty="0" err="1">
                <a:solidFill>
                  <a:schemeClr val="tx2"/>
                </a:solidFill>
                <a:latin typeface="+mn-lt"/>
              </a:rPr>
              <a:t>ndomembr</a:t>
            </a:r>
            <a:r>
              <a:rPr kumimoji="1" lang="cs-CZ" altLang="cs-CZ" sz="1179" dirty="0">
                <a:solidFill>
                  <a:schemeClr val="tx2"/>
                </a:solidFill>
                <a:latin typeface="+mn-lt"/>
              </a:rPr>
              <a:t>ánový transport je důležitým regulačním mechanismem při přenosu signálu a regulaci buněčných procesů </a:t>
            </a:r>
            <a:endParaRPr kumimoji="1" lang="en-GB" altLang="cs-CZ" sz="1179" dirty="0">
              <a:solidFill>
                <a:schemeClr val="tx2"/>
              </a:solidFill>
              <a:latin typeface="+mn-lt"/>
            </a:endParaRPr>
          </a:p>
        </p:txBody>
      </p:sp>
      <p:pic>
        <p:nvPicPr>
          <p:cNvPr id="353294" name="Picture 14" descr="secretion_pthways">
            <a:extLst>
              <a:ext uri="{FF2B5EF4-FFF2-40B4-BE49-F238E27FC236}">
                <a16:creationId xmlns:a16="http://schemas.microsoft.com/office/drawing/2014/main" id="{B3FB5386-8954-4B6C-A142-F92E6F404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006" y="3580905"/>
            <a:ext cx="2352713" cy="243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95" name="Picture 15">
            <a:extLst>
              <a:ext uri="{FF2B5EF4-FFF2-40B4-BE49-F238E27FC236}">
                <a16:creationId xmlns:a16="http://schemas.microsoft.com/office/drawing/2014/main" id="{C80F3770-284F-4FB3-95A8-E9C8AAC67A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873" y="3580904"/>
            <a:ext cx="2155453" cy="2457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Rectangle 2">
            <a:extLst>
              <a:ext uri="{FF2B5EF4-FFF2-40B4-BE49-F238E27FC236}">
                <a16:creationId xmlns:a16="http://schemas.microsoft.com/office/drawing/2014/main" id="{1AB2F6FC-B4CB-474F-A8E9-B722B7FC6909}"/>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Chemical Genetics</a:t>
            </a:r>
            <a:endParaRPr lang="en-US" sz="3991" kern="0" dirty="0">
              <a:solidFill>
                <a:srgbClr val="0000FF"/>
              </a:solidFill>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53291"/>
                                        </p:tgtEl>
                                        <p:attrNameLst>
                                          <p:attrName>style.visibility</p:attrName>
                                        </p:attrNameLst>
                                      </p:cBhvr>
                                      <p:to>
                                        <p:strVal val="visible"/>
                                      </p:to>
                                    </p:set>
                                    <p:animEffect transition="in" filter="wipe(left)">
                                      <p:cBhvr>
                                        <p:cTn id="7" dur="1000"/>
                                        <p:tgtEl>
                                          <p:spTgt spid="353291"/>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353294"/>
                                        </p:tgtEl>
                                        <p:attrNameLst>
                                          <p:attrName>style.visibility</p:attrName>
                                        </p:attrNameLst>
                                      </p:cBhvr>
                                      <p:to>
                                        <p:strVal val="visible"/>
                                      </p:to>
                                    </p:set>
                                    <p:animEffect transition="in" filter="dissolve">
                                      <p:cBhvr>
                                        <p:cTn id="11" dur="500"/>
                                        <p:tgtEl>
                                          <p:spTgt spid="353294"/>
                                        </p:tgtEl>
                                      </p:cBhvr>
                                    </p:animEffect>
                                  </p:childTnLst>
                                </p:cTn>
                              </p:par>
                            </p:childTnLst>
                          </p:cTn>
                        </p:par>
                        <p:par>
                          <p:cTn id="12" fill="hold" nodeType="afterGroup">
                            <p:stCondLst>
                              <p:cond delay="1500"/>
                            </p:stCondLst>
                            <p:childTnLst>
                              <p:par>
                                <p:cTn id="13" presetID="9" presetClass="entr" presetSubtype="0" fill="hold" nodeType="afterEffect">
                                  <p:stCondLst>
                                    <p:cond delay="0"/>
                                  </p:stCondLst>
                                  <p:childTnLst>
                                    <p:set>
                                      <p:cBhvr>
                                        <p:cTn id="14" dur="1" fill="hold">
                                          <p:stCondLst>
                                            <p:cond delay="0"/>
                                          </p:stCondLst>
                                        </p:cTn>
                                        <p:tgtEl>
                                          <p:spTgt spid="353295"/>
                                        </p:tgtEl>
                                        <p:attrNameLst>
                                          <p:attrName>style.visibility</p:attrName>
                                        </p:attrNameLst>
                                      </p:cBhvr>
                                      <p:to>
                                        <p:strVal val="visible"/>
                                      </p:to>
                                    </p:set>
                                    <p:animEffect transition="in" filter="dissolve">
                                      <p:cBhvr>
                                        <p:cTn id="15" dur="500"/>
                                        <p:tgtEl>
                                          <p:spTgt spid="353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9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E3D03A8-21DC-4975-A282-A0F48C7C050E}"/>
              </a:ext>
            </a:extLst>
          </p:cNvPr>
          <p:cNvSpPr>
            <a:spLocks noChangeArrowheads="1"/>
          </p:cNvSpPr>
          <p:nvPr/>
        </p:nvSpPr>
        <p:spPr bwMode="auto">
          <a:xfrm>
            <a:off x="1220033" y="1334741"/>
            <a:ext cx="5256888" cy="45787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b="1" dirty="0">
                <a:solidFill>
                  <a:srgbClr val="0000FF"/>
                </a:solidFill>
                <a:latin typeface="+mn-lt"/>
                <a:cs typeface="Arial" charset="0"/>
              </a:rPr>
              <a:t>Transkripční  fůze s promotorovou oblastí</a:t>
            </a:r>
            <a:endParaRPr kumimoji="1" lang="en-GB" sz="1814" b="1" dirty="0">
              <a:solidFill>
                <a:srgbClr val="0000FF"/>
              </a:solidFill>
              <a:latin typeface="+mn-lt"/>
              <a:cs typeface="Arial" charset="0"/>
            </a:endParaRPr>
          </a:p>
        </p:txBody>
      </p:sp>
      <p:sp>
        <p:nvSpPr>
          <p:cNvPr id="3" name="Rectangle 6">
            <a:extLst>
              <a:ext uri="{FF2B5EF4-FFF2-40B4-BE49-F238E27FC236}">
                <a16:creationId xmlns:a16="http://schemas.microsoft.com/office/drawing/2014/main" id="{E42BA42C-76A7-4D42-8B3A-5214687CB469}"/>
              </a:ext>
            </a:extLst>
          </p:cNvPr>
          <p:cNvSpPr>
            <a:spLocks noChangeArrowheads="1"/>
          </p:cNvSpPr>
          <p:nvPr/>
        </p:nvSpPr>
        <p:spPr bwMode="auto">
          <a:xfrm>
            <a:off x="1752777" y="1716300"/>
            <a:ext cx="5799711"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marL="456437" indent="-456437" algn="just" eaLnBrk="1" hangingPunct="1">
              <a:buClr>
                <a:srgbClr val="0000FF"/>
              </a:buClr>
              <a:buFont typeface="Wingdings" pitchFamily="2" charset="2"/>
              <a:buChar char="§"/>
              <a:defRPr/>
            </a:pPr>
            <a:r>
              <a:rPr kumimoji="1" lang="cs-CZ" sz="1633" dirty="0">
                <a:solidFill>
                  <a:schemeClr val="tx2"/>
                </a:solidFill>
                <a:latin typeface="+mn-lt"/>
                <a:cs typeface="Arial" charset="0"/>
              </a:rPr>
              <a:t>Identifikace a klonování promotorové oblasti genu</a:t>
            </a:r>
            <a:endParaRPr kumimoji="1" lang="en-GB" sz="1633" dirty="0">
              <a:solidFill>
                <a:schemeClr val="tx2"/>
              </a:solidFill>
              <a:latin typeface="+mn-lt"/>
              <a:cs typeface="Arial" charset="0"/>
            </a:endParaRPr>
          </a:p>
        </p:txBody>
      </p:sp>
      <p:sp>
        <p:nvSpPr>
          <p:cNvPr id="4" name="Rectangle 6">
            <a:extLst>
              <a:ext uri="{FF2B5EF4-FFF2-40B4-BE49-F238E27FC236}">
                <a16:creationId xmlns:a16="http://schemas.microsoft.com/office/drawing/2014/main" id="{0053EF54-FAA0-4C35-BBC2-E8C021B35C67}"/>
              </a:ext>
            </a:extLst>
          </p:cNvPr>
          <p:cNvSpPr>
            <a:spLocks noChangeArrowheads="1"/>
          </p:cNvSpPr>
          <p:nvPr/>
        </p:nvSpPr>
        <p:spPr bwMode="auto">
          <a:xfrm>
            <a:off x="1752777" y="2021548"/>
            <a:ext cx="7144530"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marL="456437" indent="-456437" algn="just" eaLnBrk="1" hangingPunct="1">
              <a:buClr>
                <a:srgbClr val="0000FF"/>
              </a:buClr>
              <a:buFont typeface="Wingdings" pitchFamily="2" charset="2"/>
              <a:buChar char="§"/>
              <a:defRPr/>
            </a:pPr>
            <a:r>
              <a:rPr kumimoji="1" lang="cs-CZ" sz="1633">
                <a:solidFill>
                  <a:schemeClr val="tx2"/>
                </a:solidFill>
                <a:latin typeface="+mn-lt"/>
                <a:cs typeface="Arial" charset="0"/>
              </a:rPr>
              <a:t>příprava rekombinantní DNA nesoucí promotor a reportérový gen (uidA, GFP)</a:t>
            </a:r>
            <a:endParaRPr kumimoji="1" lang="en-GB" sz="1633">
              <a:solidFill>
                <a:schemeClr val="tx2"/>
              </a:solidFill>
              <a:latin typeface="+mn-lt"/>
              <a:cs typeface="Arial" charset="0"/>
            </a:endParaRPr>
          </a:p>
        </p:txBody>
      </p:sp>
      <p:cxnSp>
        <p:nvCxnSpPr>
          <p:cNvPr id="13" name="Přímá spojovací čára 12">
            <a:extLst>
              <a:ext uri="{FF2B5EF4-FFF2-40B4-BE49-F238E27FC236}">
                <a16:creationId xmlns:a16="http://schemas.microsoft.com/office/drawing/2014/main" id="{5B810B5B-F516-4ABA-A93A-B646D6AE88F3}"/>
              </a:ext>
            </a:extLst>
          </p:cNvPr>
          <p:cNvCxnSpPr/>
          <p:nvPr/>
        </p:nvCxnSpPr>
        <p:spPr bwMode="auto">
          <a:xfrm>
            <a:off x="479951" y="3275658"/>
            <a:ext cx="2285041" cy="1439"/>
          </a:xfrm>
          <a:prstGeom prst="line">
            <a:avLst/>
          </a:prstGeom>
          <a:noFill/>
          <a:ln w="38100" cap="flat" cmpd="sng" algn="ctr">
            <a:solidFill>
              <a:schemeClr val="bg2">
                <a:lumMod val="50000"/>
              </a:schemeClr>
            </a:solidFill>
            <a:prstDash val="solid"/>
            <a:round/>
            <a:headEnd type="none" w="med" len="med"/>
            <a:tailEnd type="none" w="med" len="med"/>
          </a:ln>
          <a:effectLst/>
        </p:spPr>
      </p:cxnSp>
      <p:sp>
        <p:nvSpPr>
          <p:cNvPr id="15" name="TextovéPole 14">
            <a:extLst>
              <a:ext uri="{FF2B5EF4-FFF2-40B4-BE49-F238E27FC236}">
                <a16:creationId xmlns:a16="http://schemas.microsoft.com/office/drawing/2014/main" id="{48EF23FA-E6BC-4E9E-9B2C-60CF909DAF95}"/>
              </a:ext>
            </a:extLst>
          </p:cNvPr>
          <p:cNvSpPr txBox="1">
            <a:spLocks noChangeArrowheads="1"/>
          </p:cNvSpPr>
          <p:nvPr/>
        </p:nvSpPr>
        <p:spPr bwMode="auto">
          <a:xfrm>
            <a:off x="1785894" y="2970409"/>
            <a:ext cx="856276" cy="27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600">
                <a:solidFill>
                  <a:schemeClr val="tx1"/>
                </a:solidFill>
                <a:latin typeface="Times" charset="0"/>
                <a:cs typeface="Arial" charset="0"/>
              </a:defRPr>
            </a:lvl1pPr>
            <a:lvl2pPr marL="742950" indent="-285750" eaLnBrk="0" hangingPunct="0">
              <a:defRPr sz="2600">
                <a:solidFill>
                  <a:schemeClr val="tx1"/>
                </a:solidFill>
                <a:latin typeface="Times" charset="0"/>
                <a:cs typeface="Arial" charset="0"/>
              </a:defRPr>
            </a:lvl2pPr>
            <a:lvl3pPr marL="1143000" indent="-228600" eaLnBrk="0" hangingPunct="0">
              <a:defRPr sz="2600">
                <a:solidFill>
                  <a:schemeClr val="tx1"/>
                </a:solidFill>
                <a:latin typeface="Times" charset="0"/>
                <a:cs typeface="Arial" charset="0"/>
              </a:defRPr>
            </a:lvl3pPr>
            <a:lvl4pPr marL="1600200" indent="-228600" eaLnBrk="0" hangingPunct="0">
              <a:defRPr sz="2600">
                <a:solidFill>
                  <a:schemeClr val="tx1"/>
                </a:solidFill>
                <a:latin typeface="Times" charset="0"/>
                <a:cs typeface="Arial" charset="0"/>
              </a:defRPr>
            </a:lvl4pPr>
            <a:lvl5pPr marL="2057400" indent="-228600" eaLnBrk="0" hangingPunct="0">
              <a:defRPr sz="2600">
                <a:solidFill>
                  <a:schemeClr val="tx1"/>
                </a:solidFill>
                <a:latin typeface="Times" charset="0"/>
                <a:cs typeface="Arial" charset="0"/>
              </a:defRPr>
            </a:lvl5pPr>
            <a:lvl6pPr marL="2514600" indent="-228600" eaLnBrk="0" fontAlgn="base" hangingPunct="0">
              <a:spcBef>
                <a:spcPct val="0"/>
              </a:spcBef>
              <a:spcAft>
                <a:spcPct val="0"/>
              </a:spcAft>
              <a:defRPr sz="2600">
                <a:solidFill>
                  <a:schemeClr val="tx1"/>
                </a:solidFill>
                <a:latin typeface="Times" charset="0"/>
                <a:cs typeface="Arial" charset="0"/>
              </a:defRPr>
            </a:lvl6pPr>
            <a:lvl7pPr marL="2971800" indent="-228600" eaLnBrk="0" fontAlgn="base" hangingPunct="0">
              <a:spcBef>
                <a:spcPct val="0"/>
              </a:spcBef>
              <a:spcAft>
                <a:spcPct val="0"/>
              </a:spcAft>
              <a:defRPr sz="2600">
                <a:solidFill>
                  <a:schemeClr val="tx1"/>
                </a:solidFill>
                <a:latin typeface="Times" charset="0"/>
                <a:cs typeface="Arial" charset="0"/>
              </a:defRPr>
            </a:lvl7pPr>
            <a:lvl8pPr marL="3429000" indent="-228600" eaLnBrk="0" fontAlgn="base" hangingPunct="0">
              <a:spcBef>
                <a:spcPct val="0"/>
              </a:spcBef>
              <a:spcAft>
                <a:spcPct val="0"/>
              </a:spcAft>
              <a:defRPr sz="2600">
                <a:solidFill>
                  <a:schemeClr val="tx1"/>
                </a:solidFill>
                <a:latin typeface="Times" charset="0"/>
                <a:cs typeface="Arial" charset="0"/>
              </a:defRPr>
            </a:lvl8pPr>
            <a:lvl9pPr marL="3886200" indent="-228600" eaLnBrk="0" fontAlgn="base" hangingPunct="0">
              <a:spcBef>
                <a:spcPct val="0"/>
              </a:spcBef>
              <a:spcAft>
                <a:spcPct val="0"/>
              </a:spcAft>
              <a:defRPr sz="2600">
                <a:solidFill>
                  <a:schemeClr val="tx1"/>
                </a:solidFill>
                <a:latin typeface="Times" charset="0"/>
                <a:cs typeface="Arial" charset="0"/>
              </a:defRPr>
            </a:lvl9pPr>
          </a:lstStyle>
          <a:p>
            <a:pPr eaLnBrk="1" hangingPunct="1">
              <a:defRPr/>
            </a:pPr>
            <a:r>
              <a:rPr lang="cs-CZ" sz="1179">
                <a:solidFill>
                  <a:schemeClr val="tx2"/>
                </a:solidFill>
                <a:latin typeface="+mn-lt"/>
              </a:rPr>
              <a:t>TATA box</a:t>
            </a:r>
          </a:p>
        </p:txBody>
      </p:sp>
      <p:sp>
        <p:nvSpPr>
          <p:cNvPr id="16" name="TextovéPole 15">
            <a:extLst>
              <a:ext uri="{FF2B5EF4-FFF2-40B4-BE49-F238E27FC236}">
                <a16:creationId xmlns:a16="http://schemas.microsoft.com/office/drawing/2014/main" id="{743AAF47-9612-45B0-976D-484B9CAD9424}"/>
              </a:ext>
            </a:extLst>
          </p:cNvPr>
          <p:cNvSpPr txBox="1">
            <a:spLocks noChangeArrowheads="1"/>
          </p:cNvSpPr>
          <p:nvPr/>
        </p:nvSpPr>
        <p:spPr bwMode="auto">
          <a:xfrm>
            <a:off x="2232247" y="3484435"/>
            <a:ext cx="1486256" cy="27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600">
                <a:solidFill>
                  <a:schemeClr val="tx1"/>
                </a:solidFill>
                <a:latin typeface="Times" charset="0"/>
                <a:cs typeface="Arial" charset="0"/>
              </a:defRPr>
            </a:lvl1pPr>
            <a:lvl2pPr marL="742950" indent="-285750" eaLnBrk="0" hangingPunct="0">
              <a:defRPr sz="2600">
                <a:solidFill>
                  <a:schemeClr val="tx1"/>
                </a:solidFill>
                <a:latin typeface="Times" charset="0"/>
                <a:cs typeface="Arial" charset="0"/>
              </a:defRPr>
            </a:lvl2pPr>
            <a:lvl3pPr marL="1143000" indent="-228600" eaLnBrk="0" hangingPunct="0">
              <a:defRPr sz="2600">
                <a:solidFill>
                  <a:schemeClr val="tx1"/>
                </a:solidFill>
                <a:latin typeface="Times" charset="0"/>
                <a:cs typeface="Arial" charset="0"/>
              </a:defRPr>
            </a:lvl3pPr>
            <a:lvl4pPr marL="1600200" indent="-228600" eaLnBrk="0" hangingPunct="0">
              <a:defRPr sz="2600">
                <a:solidFill>
                  <a:schemeClr val="tx1"/>
                </a:solidFill>
                <a:latin typeface="Times" charset="0"/>
                <a:cs typeface="Arial" charset="0"/>
              </a:defRPr>
            </a:lvl4pPr>
            <a:lvl5pPr marL="2057400" indent="-228600" eaLnBrk="0" hangingPunct="0">
              <a:defRPr sz="2600">
                <a:solidFill>
                  <a:schemeClr val="tx1"/>
                </a:solidFill>
                <a:latin typeface="Times" charset="0"/>
                <a:cs typeface="Arial" charset="0"/>
              </a:defRPr>
            </a:lvl5pPr>
            <a:lvl6pPr marL="2514600" indent="-228600" eaLnBrk="0" fontAlgn="base" hangingPunct="0">
              <a:spcBef>
                <a:spcPct val="0"/>
              </a:spcBef>
              <a:spcAft>
                <a:spcPct val="0"/>
              </a:spcAft>
              <a:defRPr sz="2600">
                <a:solidFill>
                  <a:schemeClr val="tx1"/>
                </a:solidFill>
                <a:latin typeface="Times" charset="0"/>
                <a:cs typeface="Arial" charset="0"/>
              </a:defRPr>
            </a:lvl6pPr>
            <a:lvl7pPr marL="2971800" indent="-228600" eaLnBrk="0" fontAlgn="base" hangingPunct="0">
              <a:spcBef>
                <a:spcPct val="0"/>
              </a:spcBef>
              <a:spcAft>
                <a:spcPct val="0"/>
              </a:spcAft>
              <a:defRPr sz="2600">
                <a:solidFill>
                  <a:schemeClr val="tx1"/>
                </a:solidFill>
                <a:latin typeface="Times" charset="0"/>
                <a:cs typeface="Arial" charset="0"/>
              </a:defRPr>
            </a:lvl7pPr>
            <a:lvl8pPr marL="3429000" indent="-228600" eaLnBrk="0" fontAlgn="base" hangingPunct="0">
              <a:spcBef>
                <a:spcPct val="0"/>
              </a:spcBef>
              <a:spcAft>
                <a:spcPct val="0"/>
              </a:spcAft>
              <a:defRPr sz="2600">
                <a:solidFill>
                  <a:schemeClr val="tx1"/>
                </a:solidFill>
                <a:latin typeface="Times" charset="0"/>
                <a:cs typeface="Arial" charset="0"/>
              </a:defRPr>
            </a:lvl8pPr>
            <a:lvl9pPr marL="3886200" indent="-228600" eaLnBrk="0" fontAlgn="base" hangingPunct="0">
              <a:spcBef>
                <a:spcPct val="0"/>
              </a:spcBef>
              <a:spcAft>
                <a:spcPct val="0"/>
              </a:spcAft>
              <a:defRPr sz="2600">
                <a:solidFill>
                  <a:schemeClr val="tx1"/>
                </a:solidFill>
                <a:latin typeface="Times" charset="0"/>
                <a:cs typeface="Arial" charset="0"/>
              </a:defRPr>
            </a:lvl9pPr>
          </a:lstStyle>
          <a:p>
            <a:pPr eaLnBrk="1" hangingPunct="1">
              <a:defRPr/>
            </a:pPr>
            <a:r>
              <a:rPr lang="cs-CZ" sz="1179">
                <a:solidFill>
                  <a:schemeClr val="tx2"/>
                </a:solidFill>
                <a:latin typeface="+mn-lt"/>
              </a:rPr>
              <a:t>počátek transkripce</a:t>
            </a:r>
          </a:p>
        </p:txBody>
      </p:sp>
      <p:cxnSp>
        <p:nvCxnSpPr>
          <p:cNvPr id="17" name="Přímá spojovací čára 16">
            <a:extLst>
              <a:ext uri="{FF2B5EF4-FFF2-40B4-BE49-F238E27FC236}">
                <a16:creationId xmlns:a16="http://schemas.microsoft.com/office/drawing/2014/main" id="{15FAB926-E722-46E3-A1ED-D235F07E5C96}"/>
              </a:ext>
            </a:extLst>
          </p:cNvPr>
          <p:cNvCxnSpPr>
            <a:cxnSpLocks noChangeShapeType="1"/>
          </p:cNvCxnSpPr>
          <p:nvPr/>
        </p:nvCxnSpPr>
        <p:spPr bwMode="auto">
          <a:xfrm>
            <a:off x="2764991" y="3275658"/>
            <a:ext cx="761680" cy="1439"/>
          </a:xfrm>
          <a:prstGeom prst="line">
            <a:avLst/>
          </a:prstGeom>
          <a:noFill/>
          <a:ln w="76200" algn="ctr">
            <a:solidFill>
              <a:schemeClr val="accent1"/>
            </a:solidFill>
            <a:round/>
            <a:headEnd/>
            <a:tailEnd/>
          </a:ln>
          <a:extLst>
            <a:ext uri="{909E8E84-426E-40DD-AFC4-6F175D3DCCD1}">
              <a14:hiddenFill xmlns:a14="http://schemas.microsoft.com/office/drawing/2010/main">
                <a:noFill/>
              </a14:hiddenFill>
            </a:ext>
          </a:extLst>
        </p:spPr>
      </p:cxnSp>
      <p:sp>
        <p:nvSpPr>
          <p:cNvPr id="18" name="Šipka dolů 17">
            <a:extLst>
              <a:ext uri="{FF2B5EF4-FFF2-40B4-BE49-F238E27FC236}">
                <a16:creationId xmlns:a16="http://schemas.microsoft.com/office/drawing/2014/main" id="{45DA710F-FC94-44C0-9A04-C545ABF2472E}"/>
              </a:ext>
            </a:extLst>
          </p:cNvPr>
          <p:cNvSpPr>
            <a:spLocks noChangeArrowheads="1"/>
          </p:cNvSpPr>
          <p:nvPr/>
        </p:nvSpPr>
        <p:spPr bwMode="auto">
          <a:xfrm rot="10800000">
            <a:off x="2612367" y="3351969"/>
            <a:ext cx="228936" cy="151185"/>
          </a:xfrm>
          <a:prstGeom prst="downArrow">
            <a:avLst>
              <a:gd name="adj1" fmla="val 50000"/>
              <a:gd name="adj2" fmla="val 50000"/>
            </a:avLst>
          </a:prstGeom>
          <a:solidFill>
            <a:schemeClr val="accent1"/>
          </a:solidFill>
          <a:ln w="9525" algn="ctr">
            <a:solidFill>
              <a:schemeClr val="accent1"/>
            </a:solidFill>
            <a:round/>
            <a:headEnd/>
            <a:tailEnd/>
          </a:ln>
        </p:spPr>
        <p:txBody>
          <a:bodyPr lIns="91416" tIns="45709" rIns="91416" bIns="45709" anchor="ctr"/>
          <a:lstStyle/>
          <a:p>
            <a:pPr eaLnBrk="1" hangingPunct="1">
              <a:defRPr/>
            </a:pPr>
            <a:endParaRPr lang="cs-CZ">
              <a:solidFill>
                <a:schemeClr val="tx2"/>
              </a:solidFill>
              <a:latin typeface="+mn-lt"/>
              <a:cs typeface="Arial" charset="0"/>
            </a:endParaRPr>
          </a:p>
        </p:txBody>
      </p:sp>
      <p:sp>
        <p:nvSpPr>
          <p:cNvPr id="21" name="TextovéPole 20">
            <a:extLst>
              <a:ext uri="{FF2B5EF4-FFF2-40B4-BE49-F238E27FC236}">
                <a16:creationId xmlns:a16="http://schemas.microsoft.com/office/drawing/2014/main" id="{DA28EAAA-354F-4B79-A94F-A27B993E1B8F}"/>
              </a:ext>
            </a:extLst>
          </p:cNvPr>
          <p:cNvSpPr txBox="1"/>
          <p:nvPr/>
        </p:nvSpPr>
        <p:spPr>
          <a:xfrm>
            <a:off x="1089007" y="3351969"/>
            <a:ext cx="859482" cy="273771"/>
          </a:xfrm>
          <a:prstGeom prst="rect">
            <a:avLst/>
          </a:prstGeom>
          <a:noFill/>
        </p:spPr>
        <p:txBody>
          <a:bodyPr wrap="none" lIns="91416" tIns="45709" rIns="91416" bIns="45709">
            <a:spAutoFit/>
          </a:bodyPr>
          <a:lstStyle/>
          <a:p>
            <a:pPr eaLnBrk="1" hangingPunct="1">
              <a:defRPr/>
            </a:pPr>
            <a:r>
              <a:rPr lang="cs-CZ" sz="1179" b="1" dirty="0">
                <a:solidFill>
                  <a:schemeClr val="tx2"/>
                </a:solidFill>
                <a:latin typeface="+mn-lt"/>
                <a:cs typeface="Arial" charset="0"/>
              </a:rPr>
              <a:t>promotor</a:t>
            </a:r>
          </a:p>
        </p:txBody>
      </p:sp>
      <p:sp>
        <p:nvSpPr>
          <p:cNvPr id="22" name="TextovéPole 21">
            <a:extLst>
              <a:ext uri="{FF2B5EF4-FFF2-40B4-BE49-F238E27FC236}">
                <a16:creationId xmlns:a16="http://schemas.microsoft.com/office/drawing/2014/main" id="{470BCFB8-D042-4B69-BF35-30A88BEBCB5E}"/>
              </a:ext>
            </a:extLst>
          </p:cNvPr>
          <p:cNvSpPr txBox="1">
            <a:spLocks noChangeArrowheads="1"/>
          </p:cNvSpPr>
          <p:nvPr/>
        </p:nvSpPr>
        <p:spPr bwMode="auto">
          <a:xfrm>
            <a:off x="2793788" y="2873939"/>
            <a:ext cx="662312" cy="27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600">
                <a:solidFill>
                  <a:schemeClr val="tx1"/>
                </a:solidFill>
                <a:latin typeface="Times" charset="0"/>
                <a:cs typeface="Arial" charset="0"/>
              </a:defRPr>
            </a:lvl1pPr>
            <a:lvl2pPr marL="742950" indent="-285750" eaLnBrk="0" hangingPunct="0">
              <a:defRPr sz="2600">
                <a:solidFill>
                  <a:schemeClr val="tx1"/>
                </a:solidFill>
                <a:latin typeface="Times" charset="0"/>
                <a:cs typeface="Arial" charset="0"/>
              </a:defRPr>
            </a:lvl2pPr>
            <a:lvl3pPr marL="1143000" indent="-228600" eaLnBrk="0" hangingPunct="0">
              <a:defRPr sz="2600">
                <a:solidFill>
                  <a:schemeClr val="tx1"/>
                </a:solidFill>
                <a:latin typeface="Times" charset="0"/>
                <a:cs typeface="Arial" charset="0"/>
              </a:defRPr>
            </a:lvl3pPr>
            <a:lvl4pPr marL="1600200" indent="-228600" eaLnBrk="0" hangingPunct="0">
              <a:defRPr sz="2600">
                <a:solidFill>
                  <a:schemeClr val="tx1"/>
                </a:solidFill>
                <a:latin typeface="Times" charset="0"/>
                <a:cs typeface="Arial" charset="0"/>
              </a:defRPr>
            </a:lvl4pPr>
            <a:lvl5pPr marL="2057400" indent="-228600" eaLnBrk="0" hangingPunct="0">
              <a:defRPr sz="2600">
                <a:solidFill>
                  <a:schemeClr val="tx1"/>
                </a:solidFill>
                <a:latin typeface="Times" charset="0"/>
                <a:cs typeface="Arial" charset="0"/>
              </a:defRPr>
            </a:lvl5pPr>
            <a:lvl6pPr marL="2514600" indent="-228600" eaLnBrk="0" fontAlgn="base" hangingPunct="0">
              <a:spcBef>
                <a:spcPct val="0"/>
              </a:spcBef>
              <a:spcAft>
                <a:spcPct val="0"/>
              </a:spcAft>
              <a:defRPr sz="2600">
                <a:solidFill>
                  <a:schemeClr val="tx1"/>
                </a:solidFill>
                <a:latin typeface="Times" charset="0"/>
                <a:cs typeface="Arial" charset="0"/>
              </a:defRPr>
            </a:lvl6pPr>
            <a:lvl7pPr marL="2971800" indent="-228600" eaLnBrk="0" fontAlgn="base" hangingPunct="0">
              <a:spcBef>
                <a:spcPct val="0"/>
              </a:spcBef>
              <a:spcAft>
                <a:spcPct val="0"/>
              </a:spcAft>
              <a:defRPr sz="2600">
                <a:solidFill>
                  <a:schemeClr val="tx1"/>
                </a:solidFill>
                <a:latin typeface="Times" charset="0"/>
                <a:cs typeface="Arial" charset="0"/>
              </a:defRPr>
            </a:lvl7pPr>
            <a:lvl8pPr marL="3429000" indent="-228600" eaLnBrk="0" fontAlgn="base" hangingPunct="0">
              <a:spcBef>
                <a:spcPct val="0"/>
              </a:spcBef>
              <a:spcAft>
                <a:spcPct val="0"/>
              </a:spcAft>
              <a:defRPr sz="2600">
                <a:solidFill>
                  <a:schemeClr val="tx1"/>
                </a:solidFill>
                <a:latin typeface="Times" charset="0"/>
                <a:cs typeface="Arial" charset="0"/>
              </a:defRPr>
            </a:lvl8pPr>
            <a:lvl9pPr marL="3886200" indent="-228600" eaLnBrk="0" fontAlgn="base" hangingPunct="0">
              <a:spcBef>
                <a:spcPct val="0"/>
              </a:spcBef>
              <a:spcAft>
                <a:spcPct val="0"/>
              </a:spcAft>
              <a:defRPr sz="2600">
                <a:solidFill>
                  <a:schemeClr val="tx1"/>
                </a:solidFill>
                <a:latin typeface="Times" charset="0"/>
                <a:cs typeface="Arial" charset="0"/>
              </a:defRPr>
            </a:lvl9pPr>
          </a:lstStyle>
          <a:p>
            <a:pPr eaLnBrk="1" hangingPunct="1">
              <a:defRPr/>
            </a:pPr>
            <a:r>
              <a:rPr lang="cs-CZ" sz="1179" b="1">
                <a:solidFill>
                  <a:schemeClr val="tx2"/>
                </a:solidFill>
                <a:latin typeface="+mn-lt"/>
              </a:rPr>
              <a:t>5</a:t>
            </a:r>
            <a:r>
              <a:rPr lang="en-US" sz="1179" b="1">
                <a:solidFill>
                  <a:schemeClr val="tx2"/>
                </a:solidFill>
                <a:latin typeface="+mn-lt"/>
              </a:rPr>
              <a:t>’</a:t>
            </a:r>
            <a:r>
              <a:rPr lang="cs-CZ" sz="1179" b="1">
                <a:solidFill>
                  <a:schemeClr val="tx2"/>
                </a:solidFill>
                <a:latin typeface="+mn-lt"/>
              </a:rPr>
              <a:t> UTR</a:t>
            </a:r>
          </a:p>
        </p:txBody>
      </p:sp>
      <p:sp>
        <p:nvSpPr>
          <p:cNvPr id="25" name="TextovéPole 24">
            <a:extLst>
              <a:ext uri="{FF2B5EF4-FFF2-40B4-BE49-F238E27FC236}">
                <a16:creationId xmlns:a16="http://schemas.microsoft.com/office/drawing/2014/main" id="{58B9A23D-3F45-4C7C-8E7D-A336D4E05581}"/>
              </a:ext>
            </a:extLst>
          </p:cNvPr>
          <p:cNvSpPr txBox="1">
            <a:spLocks noChangeArrowheads="1"/>
          </p:cNvSpPr>
          <p:nvPr/>
        </p:nvSpPr>
        <p:spPr bwMode="auto">
          <a:xfrm>
            <a:off x="3387006" y="2970409"/>
            <a:ext cx="2315009" cy="27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600">
                <a:solidFill>
                  <a:schemeClr val="tx1"/>
                </a:solidFill>
                <a:latin typeface="Times" charset="0"/>
                <a:cs typeface="Arial" charset="0"/>
              </a:defRPr>
            </a:lvl1pPr>
            <a:lvl2pPr marL="742950" indent="-285750" eaLnBrk="0" hangingPunct="0">
              <a:defRPr sz="2600">
                <a:solidFill>
                  <a:schemeClr val="tx1"/>
                </a:solidFill>
                <a:latin typeface="Times" charset="0"/>
                <a:cs typeface="Arial" charset="0"/>
              </a:defRPr>
            </a:lvl2pPr>
            <a:lvl3pPr marL="1143000" indent="-228600" eaLnBrk="0" hangingPunct="0">
              <a:defRPr sz="2600">
                <a:solidFill>
                  <a:schemeClr val="tx1"/>
                </a:solidFill>
                <a:latin typeface="Times" charset="0"/>
                <a:cs typeface="Arial" charset="0"/>
              </a:defRPr>
            </a:lvl3pPr>
            <a:lvl4pPr marL="1600200" indent="-228600" eaLnBrk="0" hangingPunct="0">
              <a:defRPr sz="2600">
                <a:solidFill>
                  <a:schemeClr val="tx1"/>
                </a:solidFill>
                <a:latin typeface="Times" charset="0"/>
                <a:cs typeface="Arial" charset="0"/>
              </a:defRPr>
            </a:lvl4pPr>
            <a:lvl5pPr marL="2057400" indent="-228600" eaLnBrk="0" hangingPunct="0">
              <a:defRPr sz="2600">
                <a:solidFill>
                  <a:schemeClr val="tx1"/>
                </a:solidFill>
                <a:latin typeface="Times" charset="0"/>
                <a:cs typeface="Arial" charset="0"/>
              </a:defRPr>
            </a:lvl5pPr>
            <a:lvl6pPr marL="2514600" indent="-228600" eaLnBrk="0" fontAlgn="base" hangingPunct="0">
              <a:spcBef>
                <a:spcPct val="0"/>
              </a:spcBef>
              <a:spcAft>
                <a:spcPct val="0"/>
              </a:spcAft>
              <a:defRPr sz="2600">
                <a:solidFill>
                  <a:schemeClr val="tx1"/>
                </a:solidFill>
                <a:latin typeface="Times" charset="0"/>
                <a:cs typeface="Arial" charset="0"/>
              </a:defRPr>
            </a:lvl6pPr>
            <a:lvl7pPr marL="2971800" indent="-228600" eaLnBrk="0" fontAlgn="base" hangingPunct="0">
              <a:spcBef>
                <a:spcPct val="0"/>
              </a:spcBef>
              <a:spcAft>
                <a:spcPct val="0"/>
              </a:spcAft>
              <a:defRPr sz="2600">
                <a:solidFill>
                  <a:schemeClr val="tx1"/>
                </a:solidFill>
                <a:latin typeface="Times" charset="0"/>
                <a:cs typeface="Arial" charset="0"/>
              </a:defRPr>
            </a:lvl7pPr>
            <a:lvl8pPr marL="3429000" indent="-228600" eaLnBrk="0" fontAlgn="base" hangingPunct="0">
              <a:spcBef>
                <a:spcPct val="0"/>
              </a:spcBef>
              <a:spcAft>
                <a:spcPct val="0"/>
              </a:spcAft>
              <a:defRPr sz="2600">
                <a:solidFill>
                  <a:schemeClr val="tx1"/>
                </a:solidFill>
                <a:latin typeface="Times" charset="0"/>
                <a:cs typeface="Arial" charset="0"/>
              </a:defRPr>
            </a:lvl8pPr>
            <a:lvl9pPr marL="3886200" indent="-228600" eaLnBrk="0" fontAlgn="base" hangingPunct="0">
              <a:spcBef>
                <a:spcPct val="0"/>
              </a:spcBef>
              <a:spcAft>
                <a:spcPct val="0"/>
              </a:spcAft>
              <a:defRPr sz="2600">
                <a:solidFill>
                  <a:schemeClr val="tx1"/>
                </a:solidFill>
                <a:latin typeface="Times" charset="0"/>
                <a:cs typeface="Arial" charset="0"/>
              </a:defRPr>
            </a:lvl9pPr>
          </a:lstStyle>
          <a:p>
            <a:pPr eaLnBrk="1" hangingPunct="1">
              <a:defRPr/>
            </a:pPr>
            <a:r>
              <a:rPr lang="en-US" sz="1179">
                <a:solidFill>
                  <a:schemeClr val="tx2"/>
                </a:solidFill>
                <a:latin typeface="+mn-lt"/>
              </a:rPr>
              <a:t>ATG…ORF report</a:t>
            </a:r>
            <a:r>
              <a:rPr lang="cs-CZ" sz="1179">
                <a:solidFill>
                  <a:schemeClr val="tx2"/>
                </a:solidFill>
                <a:latin typeface="+mn-lt"/>
              </a:rPr>
              <a:t>érového genu</a:t>
            </a:r>
          </a:p>
        </p:txBody>
      </p:sp>
      <p:cxnSp>
        <p:nvCxnSpPr>
          <p:cNvPr id="26" name="Přímá spojovací čára 25">
            <a:extLst>
              <a:ext uri="{FF2B5EF4-FFF2-40B4-BE49-F238E27FC236}">
                <a16:creationId xmlns:a16="http://schemas.microsoft.com/office/drawing/2014/main" id="{AB879A09-55AD-41C4-89E3-4E07AC0370A7}"/>
              </a:ext>
            </a:extLst>
          </p:cNvPr>
          <p:cNvCxnSpPr>
            <a:cxnSpLocks noChangeShapeType="1"/>
          </p:cNvCxnSpPr>
          <p:nvPr/>
        </p:nvCxnSpPr>
        <p:spPr bwMode="auto">
          <a:xfrm>
            <a:off x="3526671" y="3275658"/>
            <a:ext cx="2133856" cy="1439"/>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pic>
        <p:nvPicPr>
          <p:cNvPr id="5" name="Picture 17" descr="fig_1">
            <a:extLst>
              <a:ext uri="{FF2B5EF4-FFF2-40B4-BE49-F238E27FC236}">
                <a16:creationId xmlns:a16="http://schemas.microsoft.com/office/drawing/2014/main" id="{5CA9A90C-15F1-4230-83B4-3F99D4D971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951" y="3808402"/>
            <a:ext cx="8054514" cy="275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4">
            <a:extLst>
              <a:ext uri="{FF2B5EF4-FFF2-40B4-BE49-F238E27FC236}">
                <a16:creationId xmlns:a16="http://schemas.microsoft.com/office/drawing/2014/main" id="{15010E00-C507-4112-9A57-A07D407F84A1}"/>
              </a:ext>
            </a:extLst>
          </p:cNvPr>
          <p:cNvSpPr>
            <a:spLocks/>
          </p:cNvSpPr>
          <p:nvPr/>
        </p:nvSpPr>
        <p:spPr bwMode="auto">
          <a:xfrm>
            <a:off x="838473" y="1448488"/>
            <a:ext cx="228936" cy="1294425"/>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solidFill>
                <a:schemeClr val="tx2"/>
              </a:solidFill>
              <a:latin typeface="+mn-lt"/>
              <a:cs typeface="Arial" charset="0"/>
            </a:endParaRPr>
          </a:p>
        </p:txBody>
      </p:sp>
      <p:sp>
        <p:nvSpPr>
          <p:cNvPr id="20" name="Obdélník 19">
            <a:extLst>
              <a:ext uri="{FF2B5EF4-FFF2-40B4-BE49-F238E27FC236}">
                <a16:creationId xmlns:a16="http://schemas.microsoft.com/office/drawing/2014/main" id="{BEF57699-8B37-4FAB-BC73-37F00022B4DD}"/>
              </a:ext>
            </a:extLst>
          </p:cNvPr>
          <p:cNvSpPr>
            <a:spLocks noChangeArrowheads="1"/>
          </p:cNvSpPr>
          <p:nvPr/>
        </p:nvSpPr>
        <p:spPr bwMode="auto">
          <a:xfrm>
            <a:off x="4975159" y="4120848"/>
            <a:ext cx="228936" cy="151185"/>
          </a:xfrm>
          <a:prstGeom prst="rect">
            <a:avLst/>
          </a:prstGeom>
          <a:solidFill>
            <a:srgbClr val="FFC000">
              <a:alpha val="49019"/>
            </a:srgbClr>
          </a:solidFill>
          <a:ln w="38100" algn="ctr">
            <a:solidFill>
              <a:srgbClr val="FFC000"/>
            </a:solidFill>
            <a:round/>
            <a:headEnd/>
            <a:tailEnd/>
          </a:ln>
        </p:spPr>
        <p:txBody>
          <a:bodyPr lIns="91416" tIns="45709" rIns="91416" bIns="45709" anchor="ctr"/>
          <a:lstStyle/>
          <a:p>
            <a:pPr eaLnBrk="1" hangingPunct="1">
              <a:defRPr/>
            </a:pPr>
            <a:endParaRPr lang="cs-CZ">
              <a:solidFill>
                <a:schemeClr val="tx2"/>
              </a:solidFill>
              <a:latin typeface="+mn-lt"/>
              <a:cs typeface="Arial" charset="0"/>
            </a:endParaRPr>
          </a:p>
        </p:txBody>
      </p:sp>
      <p:sp>
        <p:nvSpPr>
          <p:cNvPr id="24" name="Rectangle 2">
            <a:extLst>
              <a:ext uri="{FF2B5EF4-FFF2-40B4-BE49-F238E27FC236}">
                <a16:creationId xmlns:a16="http://schemas.microsoft.com/office/drawing/2014/main" id="{33730BBF-108A-4DAE-ACB1-7A85A22F1B17}"/>
              </a:ext>
            </a:extLst>
          </p:cNvPr>
          <p:cNvSpPr txBox="1">
            <a:spLocks noChangeArrowheads="1"/>
          </p:cNvSpPr>
          <p:nvPr/>
        </p:nvSpPr>
        <p:spPr>
          <a:xfrm>
            <a:off x="1523841" y="97910"/>
            <a:ext cx="7010624" cy="1527680"/>
          </a:xfrm>
          <a:prstGeom prst="rect">
            <a:avLst/>
          </a:prstGeom>
        </p:spPr>
        <p:txBody>
          <a:bodyPr anchor="ctr"/>
          <a:lstStyle/>
          <a:p>
            <a:pPr>
              <a:defRPr/>
            </a:pPr>
            <a:r>
              <a:rPr lang="en-US" sz="4807" kern="0" dirty="0" err="1">
                <a:solidFill>
                  <a:srgbClr val="0000FF"/>
                </a:solidFill>
                <a:latin typeface="+mj-lt"/>
                <a:ea typeface="+mj-ea"/>
                <a:cs typeface="+mj-cs"/>
              </a:rPr>
              <a:t>Transkri</a:t>
            </a:r>
            <a:r>
              <a:rPr lang="cs-CZ" sz="4807" kern="0" dirty="0" err="1">
                <a:solidFill>
                  <a:srgbClr val="0000FF"/>
                </a:solidFill>
                <a:latin typeface="+mj-lt"/>
                <a:ea typeface="+mj-ea"/>
                <a:cs typeface="+mj-cs"/>
              </a:rPr>
              <a:t>pční</a:t>
            </a:r>
            <a:r>
              <a:rPr lang="cs-CZ" sz="4807" kern="0" dirty="0">
                <a:solidFill>
                  <a:srgbClr val="0000FF"/>
                </a:solidFill>
                <a:latin typeface="+mj-lt"/>
                <a:ea typeface="+mj-ea"/>
                <a:cs typeface="+mj-cs"/>
              </a:rPr>
              <a:t> </a:t>
            </a:r>
            <a:r>
              <a:rPr lang="cs-CZ" sz="4807" kern="0" dirty="0" err="1">
                <a:solidFill>
                  <a:srgbClr val="0000FF"/>
                </a:solidFill>
                <a:latin typeface="+mj-lt"/>
                <a:ea typeface="+mj-ea"/>
                <a:cs typeface="+mj-cs"/>
              </a:rPr>
              <a:t>fůze</a:t>
            </a:r>
            <a:endParaRPr lang="en-US" sz="4807"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10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1000"/>
                                        <p:tgtEl>
                                          <p:spTgt spid="21"/>
                                        </p:tgtEl>
                                      </p:cBhvr>
                                    </p:animEffect>
                                  </p:childTnLst>
                                </p:cTn>
                              </p:par>
                            </p:childTnLst>
                          </p:cTn>
                        </p:par>
                        <p:par>
                          <p:cTn id="29" fill="hold" nodeType="afterGroup">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1000"/>
                                        <p:tgtEl>
                                          <p:spTgt spid="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1000"/>
                                        <p:tgtEl>
                                          <p:spTgt spid="1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10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1000"/>
                                        <p:tgtEl>
                                          <p:spTgt spid="16"/>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1000" fill="hold"/>
                                        <p:tgtEl>
                                          <p:spTgt spid="22"/>
                                        </p:tgtEl>
                                        <p:attrNameLst>
                                          <p:attrName>ppt_w</p:attrName>
                                        </p:attrNameLst>
                                      </p:cBhvr>
                                      <p:tavLst>
                                        <p:tav tm="0">
                                          <p:val>
                                            <p:strVal val="#ppt_w*0.70"/>
                                          </p:val>
                                        </p:tav>
                                        <p:tav tm="100000">
                                          <p:val>
                                            <p:strVal val="#ppt_w"/>
                                          </p:val>
                                        </p:tav>
                                      </p:tavLst>
                                    </p:anim>
                                    <p:anim calcmode="lin" valueType="num">
                                      <p:cBhvr>
                                        <p:cTn id="47" dur="1000" fill="hold"/>
                                        <p:tgtEl>
                                          <p:spTgt spid="22"/>
                                        </p:tgtEl>
                                        <p:attrNameLst>
                                          <p:attrName>ppt_h</p:attrName>
                                        </p:attrNameLst>
                                      </p:cBhvr>
                                      <p:tavLst>
                                        <p:tav tm="0">
                                          <p:val>
                                            <p:strVal val="#ppt_h"/>
                                          </p:val>
                                        </p:tav>
                                        <p:tav tm="100000">
                                          <p:val>
                                            <p:strVal val="#ppt_h"/>
                                          </p:val>
                                        </p:tav>
                                      </p:tavLst>
                                    </p:anim>
                                    <p:animEffect transition="in" filter="fade">
                                      <p:cBhvr>
                                        <p:cTn id="48" dur="1000"/>
                                        <p:tgtEl>
                                          <p:spTgt spid="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1000"/>
                                        <p:tgtEl>
                                          <p:spTgt spid="2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wipe(left)">
                                      <p:cBhvr>
                                        <p:cTn id="56" dur="1000"/>
                                        <p:tgtEl>
                                          <p:spTgt spid="25"/>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dissolve">
                                      <p:cBhvr>
                                        <p:cTn id="61" dur="500"/>
                                        <p:tgtEl>
                                          <p:spTgt spid="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dissolve">
                                      <p:cBhvr>
                                        <p:cTn id="66" dur="500"/>
                                        <p:tgtEl>
                                          <p:spTgt spid="20"/>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9" presetClass="exit" presetSubtype="0" fill="hold" nodeType="clickEffect">
                                  <p:stCondLst>
                                    <p:cond delay="0"/>
                                  </p:stCondLst>
                                  <p:childTnLst>
                                    <p:animEffect transition="out" filter="dissolv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9" presetClass="exit" presetSubtype="0" fill="hold" grpId="1" nodeType="withEffect">
                                  <p:stCondLst>
                                    <p:cond delay="0"/>
                                  </p:stCondLst>
                                  <p:childTnLst>
                                    <p:animEffect transition="out" filter="dissolv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15" grpId="0"/>
      <p:bldP spid="16" grpId="0"/>
      <p:bldP spid="18" grpId="0" animBg="1"/>
      <p:bldP spid="21" grpId="0"/>
      <p:bldP spid="22" grpId="0"/>
      <p:bldP spid="25" grpId="0"/>
      <p:bldP spid="20" grpId="0" animBg="1"/>
      <p:bldP spid="20"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2030447C-B2FB-4234-9F96-BF1AB9C05F2B}"/>
              </a:ext>
            </a:extLst>
          </p:cNvPr>
          <p:cNvGrpSpPr>
            <a:grpSpLocks/>
          </p:cNvGrpSpPr>
          <p:nvPr/>
        </p:nvGrpSpPr>
        <p:grpSpPr bwMode="auto">
          <a:xfrm>
            <a:off x="4142498" y="997999"/>
            <a:ext cx="4823494" cy="5666764"/>
            <a:chOff x="4742011" y="11435"/>
            <a:chExt cx="5318125" cy="6247127"/>
          </a:xfrm>
        </p:grpSpPr>
        <p:pic>
          <p:nvPicPr>
            <p:cNvPr id="101385" name="Picture 5">
              <a:extLst>
                <a:ext uri="{FF2B5EF4-FFF2-40B4-BE49-F238E27FC236}">
                  <a16:creationId xmlns:a16="http://schemas.microsoft.com/office/drawing/2014/main" id="{BF1D031E-7985-41A1-95B5-5BD62D477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011" y="11435"/>
              <a:ext cx="531812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7" name="Obdélník 6">
              <a:extLst>
                <a:ext uri="{FF2B5EF4-FFF2-40B4-BE49-F238E27FC236}">
                  <a16:creationId xmlns:a16="http://schemas.microsoft.com/office/drawing/2014/main" id="{8612FF38-7193-4726-8BE8-E08B6A219E58}"/>
                </a:ext>
              </a:extLst>
            </p:cNvPr>
            <p:cNvSpPr>
              <a:spLocks noChangeArrowheads="1"/>
            </p:cNvSpPr>
            <p:nvPr/>
          </p:nvSpPr>
          <p:spPr bwMode="auto">
            <a:xfrm>
              <a:off x="6170761" y="1938660"/>
              <a:ext cx="1285875" cy="53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GB" altLang="cs-CZ" sz="1270" b="1">
                  <a:latin typeface="Arial" panose="020B0604020202020204" pitchFamily="34" charset="0"/>
                </a:rPr>
                <a:t>Anterograde transport</a:t>
              </a:r>
            </a:p>
          </p:txBody>
        </p:sp>
        <p:sp>
          <p:nvSpPr>
            <p:cNvPr id="101388" name="Obdélník 7">
              <a:extLst>
                <a:ext uri="{FF2B5EF4-FFF2-40B4-BE49-F238E27FC236}">
                  <a16:creationId xmlns:a16="http://schemas.microsoft.com/office/drawing/2014/main" id="{A4EB3EEA-F0A7-439A-9FAE-7B21DAB27765}"/>
                </a:ext>
              </a:extLst>
            </p:cNvPr>
            <p:cNvSpPr>
              <a:spLocks noChangeArrowheads="1"/>
            </p:cNvSpPr>
            <p:nvPr/>
          </p:nvSpPr>
          <p:spPr bwMode="auto">
            <a:xfrm>
              <a:off x="8671073" y="1960885"/>
              <a:ext cx="1285875" cy="53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GB" altLang="cs-CZ" sz="1270" b="1">
                  <a:latin typeface="Arial" panose="020B0604020202020204" pitchFamily="34" charset="0"/>
                </a:rPr>
                <a:t>Retrograde transport</a:t>
              </a:r>
            </a:p>
          </p:txBody>
        </p:sp>
        <p:sp>
          <p:nvSpPr>
            <p:cNvPr id="101389" name="Obdélník 8">
              <a:extLst>
                <a:ext uri="{FF2B5EF4-FFF2-40B4-BE49-F238E27FC236}">
                  <a16:creationId xmlns:a16="http://schemas.microsoft.com/office/drawing/2014/main" id="{28012B93-8FF2-4946-995F-218550870824}"/>
                </a:ext>
              </a:extLst>
            </p:cNvPr>
            <p:cNvSpPr>
              <a:spLocks noChangeArrowheads="1"/>
            </p:cNvSpPr>
            <p:nvPr/>
          </p:nvSpPr>
          <p:spPr bwMode="auto">
            <a:xfrm>
              <a:off x="5885011" y="2510160"/>
              <a:ext cx="1285875" cy="53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GB" altLang="cs-CZ" sz="1270" b="1" dirty="0">
                  <a:latin typeface="Arial" panose="020B0604020202020204" pitchFamily="34" charset="0"/>
                </a:rPr>
                <a:t>Trans-Golgi network</a:t>
              </a:r>
            </a:p>
          </p:txBody>
        </p:sp>
        <p:cxnSp>
          <p:nvCxnSpPr>
            <p:cNvPr id="101390" name="Přímá spojovací čára 10">
              <a:extLst>
                <a:ext uri="{FF2B5EF4-FFF2-40B4-BE49-F238E27FC236}">
                  <a16:creationId xmlns:a16="http://schemas.microsoft.com/office/drawing/2014/main" id="{93240EA5-436B-4761-A2B6-05A5BAA63935}"/>
                </a:ext>
              </a:extLst>
            </p:cNvPr>
            <p:cNvCxnSpPr>
              <a:cxnSpLocks noChangeShapeType="1"/>
            </p:cNvCxnSpPr>
            <p:nvPr/>
          </p:nvCxnSpPr>
          <p:spPr bwMode="auto">
            <a:xfrm>
              <a:off x="6742261" y="2889573"/>
              <a:ext cx="785812" cy="71437"/>
            </a:xfrm>
            <a:prstGeom prst="line">
              <a:avLst/>
            </a:prstGeom>
            <a:noFill/>
            <a:ln w="3175" algn="ctr">
              <a:solidFill>
                <a:schemeClr val="tx1"/>
              </a:solidFill>
              <a:round/>
              <a:headEnd/>
              <a:tailEnd/>
            </a:ln>
            <a:extLst>
              <a:ext uri="{909E8E84-426E-40DD-AFC4-6F175D3DCCD1}">
                <a14:hiddenFill xmlns:a14="http://schemas.microsoft.com/office/drawing/2010/main">
                  <a:noFill/>
                </a14:hiddenFill>
              </a:ext>
            </a:extLst>
          </p:spPr>
        </p:cxnSp>
        <p:sp>
          <p:nvSpPr>
            <p:cNvPr id="101391" name="Obdélník 11">
              <a:extLst>
                <a:ext uri="{FF2B5EF4-FFF2-40B4-BE49-F238E27FC236}">
                  <a16:creationId xmlns:a16="http://schemas.microsoft.com/office/drawing/2014/main" id="{B4B3036F-F20B-412A-B9FD-93BC41149C9E}"/>
                </a:ext>
              </a:extLst>
            </p:cNvPr>
            <p:cNvSpPr>
              <a:spLocks noChangeArrowheads="1"/>
            </p:cNvSpPr>
            <p:nvPr/>
          </p:nvSpPr>
          <p:spPr bwMode="auto">
            <a:xfrm>
              <a:off x="5527823" y="4677098"/>
              <a:ext cx="1428750" cy="111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GB" altLang="cs-CZ" sz="1270" b="1">
                  <a:latin typeface="Arial" panose="020B0604020202020204" pitchFamily="34" charset="0"/>
                </a:rPr>
                <a:t>Multivesicular bodies-late endosome </a:t>
              </a:r>
              <a:r>
                <a:rPr lang="en-GB" altLang="cs-CZ" sz="1088">
                  <a:latin typeface="Arial" panose="020B0604020202020204" pitchFamily="34" charset="0"/>
                </a:rPr>
                <a:t>(prevacuolar compartment)</a:t>
              </a:r>
            </a:p>
          </p:txBody>
        </p:sp>
        <p:cxnSp>
          <p:nvCxnSpPr>
            <p:cNvPr id="101392" name="Přímá spojovací čára 12">
              <a:extLst>
                <a:ext uri="{FF2B5EF4-FFF2-40B4-BE49-F238E27FC236}">
                  <a16:creationId xmlns:a16="http://schemas.microsoft.com/office/drawing/2014/main" id="{09D1C3E4-7AA4-4940-870B-C369548EABCC}"/>
                </a:ext>
              </a:extLst>
            </p:cNvPr>
            <p:cNvCxnSpPr>
              <a:cxnSpLocks noChangeShapeType="1"/>
            </p:cNvCxnSpPr>
            <p:nvPr/>
          </p:nvCxnSpPr>
          <p:spPr bwMode="auto">
            <a:xfrm rot="5400000">
              <a:off x="5885010" y="4319911"/>
              <a:ext cx="500063" cy="214312"/>
            </a:xfrm>
            <a:prstGeom prst="line">
              <a:avLst/>
            </a:prstGeom>
            <a:noFill/>
            <a:ln w="3175" algn="ctr">
              <a:solidFill>
                <a:schemeClr val="tx1"/>
              </a:solidFill>
              <a:round/>
              <a:headEnd/>
              <a:tailEnd/>
            </a:ln>
            <a:extLst>
              <a:ext uri="{909E8E84-426E-40DD-AFC4-6F175D3DCCD1}">
                <a14:hiddenFill xmlns:a14="http://schemas.microsoft.com/office/drawing/2010/main">
                  <a:noFill/>
                </a14:hiddenFill>
              </a:ext>
            </a:extLst>
          </p:spPr>
        </p:cxnSp>
        <p:sp>
          <p:nvSpPr>
            <p:cNvPr id="101393" name="Obdélník 15">
              <a:extLst>
                <a:ext uri="{FF2B5EF4-FFF2-40B4-BE49-F238E27FC236}">
                  <a16:creationId xmlns:a16="http://schemas.microsoft.com/office/drawing/2014/main" id="{9634F3D7-2B22-4982-9483-7ED9A4D7F196}"/>
                </a:ext>
              </a:extLst>
            </p:cNvPr>
            <p:cNvSpPr>
              <a:spLocks noChangeArrowheads="1"/>
            </p:cNvSpPr>
            <p:nvPr/>
          </p:nvSpPr>
          <p:spPr bwMode="auto">
            <a:xfrm>
              <a:off x="8385323" y="4939035"/>
              <a:ext cx="1428750" cy="53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r>
                <a:rPr lang="en-GB" altLang="cs-CZ" sz="1270" b="1">
                  <a:latin typeface="Arial" panose="020B0604020202020204" pitchFamily="34" charset="0"/>
                </a:rPr>
                <a:t>Recycling endosome</a:t>
              </a:r>
            </a:p>
          </p:txBody>
        </p:sp>
        <p:cxnSp>
          <p:nvCxnSpPr>
            <p:cNvPr id="101394" name="Přímá spojovací čára 17">
              <a:extLst>
                <a:ext uri="{FF2B5EF4-FFF2-40B4-BE49-F238E27FC236}">
                  <a16:creationId xmlns:a16="http://schemas.microsoft.com/office/drawing/2014/main" id="{C14C9618-5094-438C-A6A6-C89769FA3F72}"/>
                </a:ext>
              </a:extLst>
            </p:cNvPr>
            <p:cNvCxnSpPr>
              <a:cxnSpLocks noChangeShapeType="1"/>
            </p:cNvCxnSpPr>
            <p:nvPr/>
          </p:nvCxnSpPr>
          <p:spPr bwMode="auto">
            <a:xfrm rot="16200000" flipH="1">
              <a:off x="8528198" y="4748535"/>
              <a:ext cx="428625" cy="142875"/>
            </a:xfrm>
            <a:prstGeom prst="line">
              <a:avLst/>
            </a:prstGeom>
            <a:noFill/>
            <a:ln w="3175" algn="ctr">
              <a:solidFill>
                <a:schemeClr val="tx1"/>
              </a:solidFill>
              <a:round/>
              <a:headEnd/>
              <a:tailEnd/>
            </a:ln>
            <a:extLst>
              <a:ext uri="{909E8E84-426E-40DD-AFC4-6F175D3DCCD1}">
                <a14:hiddenFill xmlns:a14="http://schemas.microsoft.com/office/drawing/2010/main">
                  <a:noFill/>
                </a14:hiddenFill>
              </a:ext>
            </a:extLst>
          </p:spPr>
        </p:cxnSp>
        <p:sp>
          <p:nvSpPr>
            <p:cNvPr id="97283" name="Text Box 8">
              <a:extLst>
                <a:ext uri="{FF2B5EF4-FFF2-40B4-BE49-F238E27FC236}">
                  <a16:creationId xmlns:a16="http://schemas.microsoft.com/office/drawing/2014/main" id="{3FCBCC88-1517-4D14-87E3-2DD74662A5BF}"/>
                </a:ext>
              </a:extLst>
            </p:cNvPr>
            <p:cNvSpPr txBox="1">
              <a:spLocks noChangeArrowheads="1"/>
            </p:cNvSpPr>
            <p:nvPr/>
          </p:nvSpPr>
          <p:spPr bwMode="auto">
            <a:xfrm>
              <a:off x="4828835" y="6002900"/>
              <a:ext cx="2112350" cy="2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600">
                  <a:solidFill>
                    <a:schemeClr val="tx1"/>
                  </a:solidFill>
                  <a:latin typeface="Times" panose="02020603050405020304" pitchFamily="18" charset="0"/>
                  <a:cs typeface="Arial" panose="020B0604020202020204" pitchFamily="34" charset="0"/>
                </a:defRPr>
              </a:lvl1pPr>
              <a:lvl2pPr marL="742950" indent="-285750">
                <a:defRPr sz="2600">
                  <a:solidFill>
                    <a:schemeClr val="tx1"/>
                  </a:solidFill>
                  <a:latin typeface="Times" panose="02020603050405020304" pitchFamily="18" charset="0"/>
                  <a:cs typeface="Arial" panose="020B0604020202020204" pitchFamily="34" charset="0"/>
                </a:defRPr>
              </a:lvl2pPr>
              <a:lvl3pPr marL="1143000" indent="-228600">
                <a:defRPr sz="2600">
                  <a:solidFill>
                    <a:schemeClr val="tx1"/>
                  </a:solidFill>
                  <a:latin typeface="Times" panose="02020603050405020304" pitchFamily="18" charset="0"/>
                  <a:cs typeface="Arial" panose="020B0604020202020204" pitchFamily="34" charset="0"/>
                </a:defRPr>
              </a:lvl3pPr>
              <a:lvl4pPr marL="1600200" indent="-228600">
                <a:defRPr sz="2600">
                  <a:solidFill>
                    <a:schemeClr val="tx1"/>
                  </a:solidFill>
                  <a:latin typeface="Times" panose="02020603050405020304" pitchFamily="18" charset="0"/>
                  <a:cs typeface="Arial" panose="020B0604020202020204" pitchFamily="34" charset="0"/>
                </a:defRPr>
              </a:lvl4pPr>
              <a:lvl5pPr marL="2057400" indent="-228600">
                <a:defRPr sz="2600">
                  <a:solidFill>
                    <a:schemeClr val="tx1"/>
                  </a:solidFill>
                  <a:latin typeface="Times" panose="02020603050405020304" pitchFamily="18" charset="0"/>
                  <a:cs typeface="Arial" panose="020B0604020202020204" pitchFamily="34" charset="0"/>
                </a:defRPr>
              </a:lvl5pPr>
              <a:lvl6pPr marL="25146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6pPr>
              <a:lvl7pPr marL="29718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7pPr>
              <a:lvl8pPr marL="34290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8pPr>
              <a:lvl9pPr marL="3886200" indent="-228600" eaLnBrk="0" fontAlgn="base" hangingPunct="0">
                <a:spcBef>
                  <a:spcPct val="0"/>
                </a:spcBef>
                <a:spcAft>
                  <a:spcPct val="0"/>
                </a:spcAft>
                <a:defRPr sz="2600">
                  <a:solidFill>
                    <a:schemeClr val="tx1"/>
                  </a:solidFill>
                  <a:latin typeface="Times" panose="02020603050405020304" pitchFamily="18" charset="0"/>
                  <a:cs typeface="Arial" panose="020B0604020202020204" pitchFamily="34" charset="0"/>
                </a:defRPr>
              </a:lvl9pPr>
            </a:lstStyle>
            <a:p>
              <a:pPr eaLnBrk="1" hangingPunct="1">
                <a:defRPr/>
              </a:pPr>
              <a:r>
                <a:rPr lang="en-GB" altLang="cs-CZ" sz="907" dirty="0">
                  <a:latin typeface="+mj-lt"/>
                </a:rPr>
                <a:t>Richter et al.</a:t>
              </a:r>
              <a:r>
                <a:rPr lang="en-GB" altLang="cs-CZ" sz="907" i="1" dirty="0">
                  <a:latin typeface="+mj-lt"/>
                </a:rPr>
                <a:t>, E J Cell </a:t>
              </a:r>
              <a:r>
                <a:rPr lang="en-GB" altLang="cs-CZ" sz="907" i="1" dirty="0" err="1">
                  <a:latin typeface="+mj-lt"/>
                </a:rPr>
                <a:t>Biol</a:t>
              </a:r>
              <a:r>
                <a:rPr lang="en-GB" altLang="cs-CZ" sz="907" i="1" dirty="0">
                  <a:latin typeface="+mj-lt"/>
                </a:rPr>
                <a:t>  </a:t>
              </a:r>
              <a:r>
                <a:rPr lang="en-GB" altLang="cs-CZ" sz="907" dirty="0">
                  <a:latin typeface="+mj-lt"/>
                </a:rPr>
                <a:t>(2010)</a:t>
              </a:r>
            </a:p>
          </p:txBody>
        </p:sp>
      </p:grpSp>
      <p:pic>
        <p:nvPicPr>
          <p:cNvPr id="12" name="Picture 2">
            <a:extLst>
              <a:ext uri="{FF2B5EF4-FFF2-40B4-BE49-F238E27FC236}">
                <a16:creationId xmlns:a16="http://schemas.microsoft.com/office/drawing/2014/main" id="{FE688972-7DE7-4338-A7A2-18AB0DE72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15" y="1200980"/>
            <a:ext cx="2442842" cy="303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6" name="Skupina 5">
            <a:extLst>
              <a:ext uri="{FF2B5EF4-FFF2-40B4-BE49-F238E27FC236}">
                <a16:creationId xmlns:a16="http://schemas.microsoft.com/office/drawing/2014/main" id="{9F8C04F0-F5D5-4FDC-BC4B-5FD7D78805A7}"/>
              </a:ext>
            </a:extLst>
          </p:cNvPr>
          <p:cNvGrpSpPr>
            <a:grpSpLocks/>
          </p:cNvGrpSpPr>
          <p:nvPr/>
        </p:nvGrpSpPr>
        <p:grpSpPr bwMode="auto">
          <a:xfrm>
            <a:off x="2197775" y="1777953"/>
            <a:ext cx="1691068" cy="5028395"/>
            <a:chOff x="2095499" y="1080294"/>
            <a:chExt cx="2098952" cy="6095700"/>
          </a:xfrm>
        </p:grpSpPr>
        <p:pic>
          <p:nvPicPr>
            <p:cNvPr id="101383" name="Obrázek 1">
              <a:extLst>
                <a:ext uri="{FF2B5EF4-FFF2-40B4-BE49-F238E27FC236}">
                  <a16:creationId xmlns:a16="http://schemas.microsoft.com/office/drawing/2014/main" id="{D448926E-E42C-4C7B-8D74-91479F2E86F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5499" y="1080294"/>
              <a:ext cx="2098952" cy="583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E451168A-5ADE-46B1-9C4F-79A31940E55A}"/>
                </a:ext>
              </a:extLst>
            </p:cNvPr>
            <p:cNvSpPr/>
            <p:nvPr/>
          </p:nvSpPr>
          <p:spPr>
            <a:xfrm>
              <a:off x="2939936" y="6920235"/>
              <a:ext cx="1242679" cy="255759"/>
            </a:xfrm>
            <a:prstGeom prst="rect">
              <a:avLst/>
            </a:prstGeom>
          </p:spPr>
          <p:txBody>
            <a:bodyPr wrap="none">
              <a:spAutoFit/>
            </a:bodyPr>
            <a:lstStyle/>
            <a:p>
              <a:pPr>
                <a:defRPr/>
              </a:pPr>
              <a:r>
                <a:rPr lang="en-US" sz="907" dirty="0">
                  <a:solidFill>
                    <a:schemeClr val="tx2"/>
                  </a:solidFill>
                  <a:latin typeface="+mj-lt"/>
                </a:rPr>
                <a:t>Huang et al., 2010</a:t>
              </a:r>
            </a:p>
          </p:txBody>
        </p:sp>
      </p:grpSp>
      <p:sp>
        <p:nvSpPr>
          <p:cNvPr id="7" name="TextovéPole 6">
            <a:extLst>
              <a:ext uri="{FF2B5EF4-FFF2-40B4-BE49-F238E27FC236}">
                <a16:creationId xmlns:a16="http://schemas.microsoft.com/office/drawing/2014/main" id="{67347501-6461-43FA-9DE2-0D1BF3185642}"/>
              </a:ext>
            </a:extLst>
          </p:cNvPr>
          <p:cNvSpPr txBox="1"/>
          <p:nvPr/>
        </p:nvSpPr>
        <p:spPr>
          <a:xfrm>
            <a:off x="1489284" y="223177"/>
            <a:ext cx="1042273" cy="315599"/>
          </a:xfrm>
          <a:prstGeom prst="rect">
            <a:avLst/>
          </a:prstGeom>
          <a:noFill/>
        </p:spPr>
        <p:txBody>
          <a:bodyPr wrap="none">
            <a:spAutoFit/>
          </a:bodyPr>
          <a:lstStyle/>
          <a:p>
            <a:pPr>
              <a:defRPr/>
            </a:pPr>
            <a:r>
              <a:rPr lang="en-US" sz="1451" b="1" dirty="0">
                <a:solidFill>
                  <a:schemeClr val="bg1"/>
                </a:solidFill>
                <a:latin typeface="+mj-lt"/>
              </a:rPr>
              <a:t>PIN1-GFP</a:t>
            </a:r>
          </a:p>
        </p:txBody>
      </p:sp>
      <p:sp>
        <p:nvSpPr>
          <p:cNvPr id="19" name="Rectangle 2">
            <a:extLst>
              <a:ext uri="{FF2B5EF4-FFF2-40B4-BE49-F238E27FC236}">
                <a16:creationId xmlns:a16="http://schemas.microsoft.com/office/drawing/2014/main" id="{68348B4B-484D-4F37-9808-2855B9C6E584}"/>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err="1">
                <a:solidFill>
                  <a:srgbClr val="0000FF"/>
                </a:solidFill>
                <a:latin typeface="+mn-lt"/>
                <a:ea typeface="+mj-ea"/>
                <a:cs typeface="+mj-cs"/>
              </a:rPr>
              <a:t>Endomembránový</a:t>
            </a:r>
            <a:r>
              <a:rPr lang="cs-CZ" sz="3991" kern="0" dirty="0">
                <a:solidFill>
                  <a:srgbClr val="0000FF"/>
                </a:solidFill>
                <a:latin typeface="+mn-lt"/>
                <a:ea typeface="+mj-ea"/>
                <a:cs typeface="+mj-cs"/>
              </a:rPr>
              <a:t> transport</a:t>
            </a:r>
            <a:endParaRPr lang="en-US" sz="3991" kern="0" dirty="0">
              <a:solidFill>
                <a:srgbClr val="0000FF"/>
              </a:solidFill>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79" name="Picture 19" descr="yeast screen">
            <a:extLst>
              <a:ext uri="{FF2B5EF4-FFF2-40B4-BE49-F238E27FC236}">
                <a16:creationId xmlns:a16="http://schemas.microsoft.com/office/drawing/2014/main" id="{539FD006-9E93-43D2-8F3F-808EDBF98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735" y="837374"/>
            <a:ext cx="3541566" cy="275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bdélník 23">
            <a:extLst>
              <a:ext uri="{FF2B5EF4-FFF2-40B4-BE49-F238E27FC236}">
                <a16:creationId xmlns:a16="http://schemas.microsoft.com/office/drawing/2014/main" id="{0B6A2458-B4E1-4E5D-AEFF-B77ED56C61F7}"/>
              </a:ext>
            </a:extLst>
          </p:cNvPr>
          <p:cNvSpPr>
            <a:spLocks noChangeArrowheads="1"/>
          </p:cNvSpPr>
          <p:nvPr/>
        </p:nvSpPr>
        <p:spPr bwMode="auto">
          <a:xfrm>
            <a:off x="425236" y="4948761"/>
            <a:ext cx="4837892" cy="1727819"/>
          </a:xfrm>
          <a:prstGeom prst="rect">
            <a:avLst/>
          </a:prstGeom>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3537">
              <a:solidFill>
                <a:schemeClr val="tx2"/>
              </a:solidFill>
              <a:latin typeface="+mn-lt"/>
            </a:endParaRPr>
          </a:p>
        </p:txBody>
      </p:sp>
      <p:sp>
        <p:nvSpPr>
          <p:cNvPr id="322571" name="Freeform 11">
            <a:extLst>
              <a:ext uri="{FF2B5EF4-FFF2-40B4-BE49-F238E27FC236}">
                <a16:creationId xmlns:a16="http://schemas.microsoft.com/office/drawing/2014/main" id="{4EE72F85-D216-4910-B7CF-4B1DB56E65BB}"/>
              </a:ext>
            </a:extLst>
          </p:cNvPr>
          <p:cNvSpPr>
            <a:spLocks/>
          </p:cNvSpPr>
          <p:nvPr/>
        </p:nvSpPr>
        <p:spPr bwMode="auto">
          <a:xfrm>
            <a:off x="305729" y="1828608"/>
            <a:ext cx="227496" cy="1372176"/>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n-lt"/>
            </a:endParaRPr>
          </a:p>
        </p:txBody>
      </p:sp>
      <p:sp>
        <p:nvSpPr>
          <p:cNvPr id="36876" name="Text Box 23">
            <a:extLst>
              <a:ext uri="{FF2B5EF4-FFF2-40B4-BE49-F238E27FC236}">
                <a16:creationId xmlns:a16="http://schemas.microsoft.com/office/drawing/2014/main" id="{355BA662-9E6D-4725-B3E8-2D7C590D0E36}"/>
              </a:ext>
            </a:extLst>
          </p:cNvPr>
          <p:cNvSpPr txBox="1">
            <a:spLocks noChangeArrowheads="1"/>
          </p:cNvSpPr>
          <p:nvPr/>
        </p:nvSpPr>
        <p:spPr bwMode="auto">
          <a:xfrm>
            <a:off x="7238602" y="6325256"/>
            <a:ext cx="1191326" cy="23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kumimoji="1" lang="cs-CZ" altLang="cs-CZ" sz="907" b="1">
                <a:solidFill>
                  <a:schemeClr val="tx2"/>
                </a:solidFill>
                <a:latin typeface="+mn-lt"/>
              </a:rPr>
              <a:t>Zouhar et al., 2004</a:t>
            </a:r>
            <a:endParaRPr kumimoji="1" lang="en-US" altLang="cs-CZ" sz="907" b="1">
              <a:solidFill>
                <a:schemeClr val="tx2"/>
              </a:solidFill>
              <a:latin typeface="+mn-lt"/>
            </a:endParaRPr>
          </a:p>
        </p:txBody>
      </p:sp>
      <p:pic>
        <p:nvPicPr>
          <p:cNvPr id="322582" name="Picture 22">
            <a:extLst>
              <a:ext uri="{FF2B5EF4-FFF2-40B4-BE49-F238E27FC236}">
                <a16:creationId xmlns:a16="http://schemas.microsoft.com/office/drawing/2014/main" id="{46EDA2D3-F193-46E2-ACD3-024E16FB8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552" y="3580905"/>
            <a:ext cx="2580209" cy="262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ovéPole 14">
            <a:extLst>
              <a:ext uri="{FF2B5EF4-FFF2-40B4-BE49-F238E27FC236}">
                <a16:creationId xmlns:a16="http://schemas.microsoft.com/office/drawing/2014/main" id="{44B0F426-09AF-4A32-9DA2-A3DCF398BF2E}"/>
              </a:ext>
            </a:extLst>
          </p:cNvPr>
          <p:cNvSpPr txBox="1">
            <a:spLocks noChangeArrowheads="1"/>
          </p:cNvSpPr>
          <p:nvPr/>
        </p:nvSpPr>
        <p:spPr bwMode="auto">
          <a:xfrm>
            <a:off x="3886633" y="3962464"/>
            <a:ext cx="1824512" cy="245889"/>
          </a:xfrm>
          <a:prstGeom prst="rect">
            <a:avLst/>
          </a:prstGeom>
          <a:noFill/>
          <a:ln>
            <a:noFill/>
          </a:ln>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cs-CZ" altLang="cs-CZ" sz="998" b="1" dirty="0">
                <a:solidFill>
                  <a:schemeClr val="tx2"/>
                </a:solidFill>
                <a:latin typeface="+mn-lt"/>
              </a:rPr>
              <a:t>chemická struktura </a:t>
            </a:r>
            <a:r>
              <a:rPr lang="cs-CZ" altLang="cs-CZ" sz="998" b="1" dirty="0" err="1">
                <a:solidFill>
                  <a:schemeClr val="tx2"/>
                </a:solidFill>
                <a:latin typeface="+mn-lt"/>
              </a:rPr>
              <a:t>sortinů</a:t>
            </a:r>
            <a:endParaRPr lang="cs-CZ" altLang="cs-CZ" sz="998" b="1" dirty="0">
              <a:solidFill>
                <a:schemeClr val="tx2"/>
              </a:solidFill>
              <a:latin typeface="+mn-lt"/>
            </a:endParaRPr>
          </a:p>
        </p:txBody>
      </p:sp>
      <p:sp>
        <p:nvSpPr>
          <p:cNvPr id="16" name="TextovéPole 15">
            <a:extLst>
              <a:ext uri="{FF2B5EF4-FFF2-40B4-BE49-F238E27FC236}">
                <a16:creationId xmlns:a16="http://schemas.microsoft.com/office/drawing/2014/main" id="{8D67F102-ECB4-4E05-B90F-3F7D77150526}"/>
              </a:ext>
            </a:extLst>
          </p:cNvPr>
          <p:cNvSpPr txBox="1">
            <a:spLocks noChangeArrowheads="1"/>
          </p:cNvSpPr>
          <p:nvPr/>
        </p:nvSpPr>
        <p:spPr bwMode="auto">
          <a:xfrm>
            <a:off x="2210649" y="5621170"/>
            <a:ext cx="3491635" cy="399456"/>
          </a:xfrm>
          <a:prstGeom prst="rect">
            <a:avLst/>
          </a:prstGeom>
          <a:noFill/>
          <a:ln>
            <a:noFill/>
          </a:ln>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cs-CZ" altLang="cs-CZ" sz="998" b="1">
                <a:solidFill>
                  <a:schemeClr val="tx2"/>
                </a:solidFill>
                <a:latin typeface="+mn-lt"/>
              </a:rPr>
              <a:t>detekce vakuolárního fenotypu (tvaru tonoplastu) </a:t>
            </a:r>
          </a:p>
          <a:p>
            <a:pPr eaLnBrk="1" hangingPunct="1">
              <a:defRPr/>
            </a:pPr>
            <a:r>
              <a:rPr lang="cs-CZ" altLang="cs-CZ" sz="998" b="1">
                <a:solidFill>
                  <a:schemeClr val="tx2"/>
                </a:solidFill>
                <a:latin typeface="+mn-lt"/>
              </a:rPr>
              <a:t>kvasinek pomocí barvení specifickou barvou (MDY-64)</a:t>
            </a:r>
          </a:p>
        </p:txBody>
      </p:sp>
      <p:sp>
        <p:nvSpPr>
          <p:cNvPr id="17" name="TextovéPole 16">
            <a:extLst>
              <a:ext uri="{FF2B5EF4-FFF2-40B4-BE49-F238E27FC236}">
                <a16:creationId xmlns:a16="http://schemas.microsoft.com/office/drawing/2014/main" id="{7123EF0E-BBE6-4D23-A7F7-9A1DDD5B952A}"/>
              </a:ext>
            </a:extLst>
          </p:cNvPr>
          <p:cNvSpPr txBox="1">
            <a:spLocks noChangeArrowheads="1"/>
          </p:cNvSpPr>
          <p:nvPr/>
        </p:nvSpPr>
        <p:spPr bwMode="auto">
          <a:xfrm>
            <a:off x="3556907" y="4876769"/>
            <a:ext cx="2157937" cy="245889"/>
          </a:xfrm>
          <a:prstGeom prst="rect">
            <a:avLst/>
          </a:prstGeom>
          <a:noFill/>
          <a:ln>
            <a:noFill/>
          </a:ln>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en-US" altLang="cs-CZ" sz="998" b="1">
                <a:solidFill>
                  <a:schemeClr val="tx2"/>
                </a:solidFill>
                <a:latin typeface="+mn-lt"/>
              </a:rPr>
              <a:t>Imunodetekce karboxypeptid</a:t>
            </a:r>
            <a:r>
              <a:rPr lang="cs-CZ" altLang="cs-CZ" sz="998" b="1">
                <a:solidFill>
                  <a:schemeClr val="tx2"/>
                </a:solidFill>
                <a:latin typeface="+mn-lt"/>
              </a:rPr>
              <a:t>ázy</a:t>
            </a:r>
          </a:p>
        </p:txBody>
      </p:sp>
      <p:sp>
        <p:nvSpPr>
          <p:cNvPr id="25" name="Rectangle 2">
            <a:extLst>
              <a:ext uri="{FF2B5EF4-FFF2-40B4-BE49-F238E27FC236}">
                <a16:creationId xmlns:a16="http://schemas.microsoft.com/office/drawing/2014/main" id="{2A951C11-DD4A-4943-B1DE-CD43DD1ED094}"/>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Chemical Genetics</a:t>
            </a:r>
            <a:endParaRPr lang="en-US" sz="3991" kern="0" dirty="0">
              <a:solidFill>
                <a:srgbClr val="0000FF"/>
              </a:solidFill>
              <a:latin typeface="+mn-lt"/>
              <a:ea typeface="+mj-ea"/>
              <a:cs typeface="+mj-cs"/>
            </a:endParaRPr>
          </a:p>
        </p:txBody>
      </p:sp>
      <p:sp>
        <p:nvSpPr>
          <p:cNvPr id="18" name="Rectangle 12">
            <a:extLst>
              <a:ext uri="{FF2B5EF4-FFF2-40B4-BE49-F238E27FC236}">
                <a16:creationId xmlns:a16="http://schemas.microsoft.com/office/drawing/2014/main" id="{6C15158A-1BDE-4C90-9F60-DF41D6C3F2BD}"/>
              </a:ext>
            </a:extLst>
          </p:cNvPr>
          <p:cNvSpPr>
            <a:spLocks noChangeArrowheads="1"/>
          </p:cNvSpPr>
          <p:nvPr/>
        </p:nvSpPr>
        <p:spPr bwMode="auto">
          <a:xfrm>
            <a:off x="456914" y="1599673"/>
            <a:ext cx="5907792"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Font typeface="Wingdings" pitchFamily="2" charset="2"/>
              <a:buChar char="§"/>
              <a:defRPr/>
            </a:pPr>
            <a:r>
              <a:rPr kumimoji="1" lang="cs-CZ" altLang="cs-CZ" sz="1814" dirty="0">
                <a:solidFill>
                  <a:schemeClr val="tx2"/>
                </a:solidFill>
                <a:latin typeface="+mn-lt"/>
              </a:rPr>
              <a:t>Analýza mechanismů </a:t>
            </a:r>
            <a:r>
              <a:rPr kumimoji="1" lang="cs-CZ" altLang="cs-CZ" sz="1814" dirty="0" err="1">
                <a:solidFill>
                  <a:srgbClr val="0000FF"/>
                </a:solidFill>
                <a:latin typeface="+mn-lt"/>
              </a:rPr>
              <a:t>endomembránového</a:t>
            </a:r>
            <a:r>
              <a:rPr kumimoji="1" lang="cs-CZ" altLang="cs-CZ" sz="1814" dirty="0">
                <a:solidFill>
                  <a:srgbClr val="0000FF"/>
                </a:solidFill>
                <a:latin typeface="+mn-lt"/>
              </a:rPr>
              <a:t> transportu </a:t>
            </a:r>
            <a:r>
              <a:rPr kumimoji="1" lang="cs-CZ" altLang="cs-CZ" sz="1814" dirty="0">
                <a:solidFill>
                  <a:schemeClr val="tx2"/>
                </a:solidFill>
                <a:latin typeface="+mn-lt"/>
              </a:rPr>
              <a:t>přístupy chemické genetiky</a:t>
            </a:r>
            <a:endParaRPr kumimoji="1" lang="en-US" altLang="cs-CZ" sz="1814" dirty="0">
              <a:solidFill>
                <a:schemeClr val="tx2"/>
              </a:solidFill>
              <a:latin typeface="+mn-lt"/>
            </a:endParaRPr>
          </a:p>
        </p:txBody>
      </p:sp>
      <p:sp>
        <p:nvSpPr>
          <p:cNvPr id="19" name="Rectangle 13">
            <a:extLst>
              <a:ext uri="{FF2B5EF4-FFF2-40B4-BE49-F238E27FC236}">
                <a16:creationId xmlns:a16="http://schemas.microsoft.com/office/drawing/2014/main" id="{E769C7AA-72F0-4FFE-9016-A7A3D9F4445A}"/>
              </a:ext>
            </a:extLst>
          </p:cNvPr>
          <p:cNvSpPr>
            <a:spLocks noChangeArrowheads="1"/>
          </p:cNvSpPr>
          <p:nvPr/>
        </p:nvSpPr>
        <p:spPr bwMode="auto">
          <a:xfrm>
            <a:off x="685848" y="2286480"/>
            <a:ext cx="4267712"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179" dirty="0">
                <a:solidFill>
                  <a:schemeClr val="tx2"/>
                </a:solidFill>
                <a:latin typeface="+mn-lt"/>
              </a:rPr>
              <a:t>pomocí </a:t>
            </a:r>
            <a:r>
              <a:rPr kumimoji="1" lang="cs-CZ" altLang="cs-CZ" sz="1179" dirty="0">
                <a:solidFill>
                  <a:srgbClr val="0000FF"/>
                </a:solidFill>
                <a:latin typeface="+mn-lt"/>
              </a:rPr>
              <a:t>vyhledávání v „knihovně“ chemických látek </a:t>
            </a:r>
            <a:r>
              <a:rPr kumimoji="1" lang="cs-CZ" altLang="cs-CZ" sz="1179" dirty="0">
                <a:solidFill>
                  <a:schemeClr val="tx2"/>
                </a:solidFill>
                <a:latin typeface="+mn-lt"/>
              </a:rPr>
              <a:t>byly identifikovány takové, které vedou u kvasinek (</a:t>
            </a:r>
            <a:r>
              <a:rPr kumimoji="1" lang="cs-CZ" altLang="cs-CZ" sz="1179" i="1" dirty="0">
                <a:solidFill>
                  <a:schemeClr val="tx2"/>
                </a:solidFill>
                <a:latin typeface="+mn-lt"/>
              </a:rPr>
              <a:t>S. cerevisiae</a:t>
            </a:r>
            <a:r>
              <a:rPr kumimoji="1" lang="cs-CZ" altLang="cs-CZ" sz="1179" dirty="0">
                <a:solidFill>
                  <a:schemeClr val="tx2"/>
                </a:solidFill>
                <a:latin typeface="+mn-lt"/>
              </a:rPr>
              <a:t>) k </a:t>
            </a:r>
            <a:r>
              <a:rPr kumimoji="1" lang="cs-CZ" altLang="cs-CZ" sz="1179" dirty="0">
                <a:solidFill>
                  <a:srgbClr val="0000FF"/>
                </a:solidFill>
                <a:latin typeface="+mn-lt"/>
              </a:rPr>
              <a:t>sekreci enzymu (karboxipeptidázy Y), </a:t>
            </a:r>
            <a:r>
              <a:rPr kumimoji="1" lang="cs-CZ" altLang="cs-CZ" sz="1179" dirty="0">
                <a:solidFill>
                  <a:schemeClr val="tx2"/>
                </a:solidFill>
                <a:latin typeface="+mn-lt"/>
              </a:rPr>
              <a:t>která je normálně transportována pomocí endomembránového transp</a:t>
            </a:r>
            <a:r>
              <a:rPr kumimoji="1" lang="en-US" altLang="cs-CZ" sz="1179" dirty="0">
                <a:solidFill>
                  <a:schemeClr val="tx2"/>
                </a:solidFill>
                <a:latin typeface="+mn-lt"/>
              </a:rPr>
              <a:t>o</a:t>
            </a:r>
            <a:r>
              <a:rPr kumimoji="1" lang="cs-CZ" altLang="cs-CZ" sz="1179" dirty="0">
                <a:solidFill>
                  <a:schemeClr val="tx2"/>
                </a:solidFill>
                <a:latin typeface="+mn-lt"/>
              </a:rPr>
              <a:t>rtu do vakuoly </a:t>
            </a:r>
            <a:endParaRPr kumimoji="1" lang="en-GB" altLang="cs-CZ" sz="1179" dirty="0">
              <a:solidFill>
                <a:schemeClr val="tx2"/>
              </a:solidFill>
              <a:latin typeface="+mn-lt"/>
            </a:endParaRPr>
          </a:p>
        </p:txBody>
      </p:sp>
      <p:sp>
        <p:nvSpPr>
          <p:cNvPr id="20" name="Rectangle 15">
            <a:extLst>
              <a:ext uri="{FF2B5EF4-FFF2-40B4-BE49-F238E27FC236}">
                <a16:creationId xmlns:a16="http://schemas.microsoft.com/office/drawing/2014/main" id="{9DC80ADC-99F0-4460-A888-75ED36B271E1}"/>
              </a:ext>
            </a:extLst>
          </p:cNvPr>
          <p:cNvSpPr>
            <a:spLocks noChangeArrowheads="1"/>
          </p:cNvSpPr>
          <p:nvPr/>
        </p:nvSpPr>
        <p:spPr bwMode="auto">
          <a:xfrm>
            <a:off x="1296345" y="3277096"/>
            <a:ext cx="3580905"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179" dirty="0">
                <a:solidFill>
                  <a:schemeClr val="tx2"/>
                </a:solidFill>
                <a:latin typeface="+mn-lt"/>
              </a:rPr>
              <a:t>analýza </a:t>
            </a:r>
            <a:r>
              <a:rPr kumimoji="1" lang="cs-CZ" altLang="cs-CZ" sz="1179" dirty="0">
                <a:solidFill>
                  <a:srgbClr val="0000FF"/>
                </a:solidFill>
                <a:latin typeface="+mn-lt"/>
              </a:rPr>
              <a:t>změny sekrece pomocí dot-blotu</a:t>
            </a:r>
            <a:r>
              <a:rPr kumimoji="1" lang="cs-CZ" altLang="cs-CZ" sz="1179" dirty="0">
                <a:solidFill>
                  <a:schemeClr val="tx2"/>
                </a:solidFill>
                <a:latin typeface="+mn-lt"/>
              </a:rPr>
              <a:t> a imunodetekce karboxipeptidázy Y v kulti-vačním médiu pomocí monoklonálních protilátek</a:t>
            </a:r>
            <a:endParaRPr kumimoji="1" lang="en-GB" altLang="cs-CZ" sz="1179" dirty="0">
              <a:solidFill>
                <a:schemeClr val="tx2"/>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22571"/>
                                        </p:tgtEl>
                                        <p:attrNameLst>
                                          <p:attrName>style.visibility</p:attrName>
                                        </p:attrNameLst>
                                      </p:cBhvr>
                                      <p:to>
                                        <p:strVal val="visible"/>
                                      </p:to>
                                    </p:set>
                                    <p:animEffect transition="in" filter="wipe(up)">
                                      <p:cBhvr>
                                        <p:cTn id="7" dur="500"/>
                                        <p:tgtEl>
                                          <p:spTgt spid="322571"/>
                                        </p:tgtEl>
                                      </p:cBhvr>
                                    </p:animEffect>
                                  </p:childTnLst>
                                </p:cTn>
                              </p:par>
                              <p:par>
                                <p:cTn id="8" presetID="22" presetClass="entr" presetSubtype="8" fill="hold"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wipe(left)">
                                      <p:cBhvr>
                                        <p:cTn id="10" dur="500"/>
                                        <p:tgtEl>
                                          <p:spTgt spid="18">
                                            <p:txEl>
                                              <p:pRg st="0" end="0"/>
                                            </p:txEl>
                                          </p:spTgt>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322579"/>
                                        </p:tgtEl>
                                        <p:attrNameLst>
                                          <p:attrName>style.visibility</p:attrName>
                                        </p:attrNameLst>
                                      </p:cBhvr>
                                      <p:to>
                                        <p:strVal val="visible"/>
                                      </p:to>
                                    </p:set>
                                    <p:animEffect transition="in" filter="dissolve">
                                      <p:cBhvr>
                                        <p:cTn id="14" dur="500"/>
                                        <p:tgtEl>
                                          <p:spTgt spid="32257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wipe(left)">
                                      <p:cBhvr>
                                        <p:cTn id="19" dur="500"/>
                                        <p:tgtEl>
                                          <p:spTgt spid="1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wipe(left)">
                                      <p:cBhvr>
                                        <p:cTn id="24" dur="500"/>
                                        <p:tgtEl>
                                          <p:spTgt spid="20">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22582"/>
                                        </p:tgtEl>
                                        <p:attrNameLst>
                                          <p:attrName>style.visibility</p:attrName>
                                        </p:attrNameLst>
                                      </p:cBhvr>
                                      <p:to>
                                        <p:strVal val="visible"/>
                                      </p:to>
                                    </p:set>
                                    <p:animEffect transition="in" filter="dissolve">
                                      <p:cBhvr>
                                        <p:cTn id="27" dur="500"/>
                                        <p:tgtEl>
                                          <p:spTgt spid="32258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1" nodeType="clickEffect">
                                  <p:stCondLst>
                                    <p:cond delay="0"/>
                                  </p:stCondLst>
                                  <p:childTnLst>
                                    <p:animEffect transition="out" filter="dissolv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9" presetClass="exit" presetSubtype="0" fill="hold" grpId="1" nodeType="withEffect">
                                  <p:stCondLst>
                                    <p:cond delay="0"/>
                                  </p:stCondLst>
                                  <p:childTnLst>
                                    <p:animEffect transition="out" filter="dissolv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322582"/>
                                        </p:tgtEl>
                                      </p:cBhvr>
                                    </p:animEffect>
                                    <p:set>
                                      <p:cBhvr>
                                        <p:cTn id="50" dur="1" fill="hold">
                                          <p:stCondLst>
                                            <p:cond delay="499"/>
                                          </p:stCondLst>
                                        </p:cTn>
                                        <p:tgtEl>
                                          <p:spTgt spid="322582"/>
                                        </p:tgtEl>
                                        <p:attrNameLst>
                                          <p:attrName>style.visibility</p:attrName>
                                        </p:attrNameLst>
                                      </p:cBhvr>
                                      <p:to>
                                        <p:strVal val="hidden"/>
                                      </p:to>
                                    </p:set>
                                  </p:childTnLst>
                                </p:cTn>
                              </p:par>
                              <p:par>
                                <p:cTn id="51" presetID="9" presetClass="entr" presetSubtype="0" fill="hold" grpId="0" nodeType="withEffect" nodePh="1">
                                  <p:stCondLst>
                                    <p:cond delay="0"/>
                                  </p:stCondLst>
                                  <p:endCondLst>
                                    <p:cond evt="begin" delay="0">
                                      <p:tn val="51"/>
                                    </p:cond>
                                  </p:endCondLst>
                                  <p:childTnLst>
                                    <p:set>
                                      <p:cBhvr>
                                        <p:cTn id="52" dur="1" fill="hold">
                                          <p:stCondLst>
                                            <p:cond delay="0"/>
                                          </p:stCondLst>
                                        </p:cTn>
                                        <p:tgtEl>
                                          <p:spTgt spid="24"/>
                                        </p:tgtEl>
                                        <p:attrNameLst>
                                          <p:attrName>style.visibility</p:attrName>
                                        </p:attrNameLst>
                                      </p:cBhvr>
                                      <p:to>
                                        <p:strVal val="visible"/>
                                      </p:to>
                                    </p:set>
                                    <p:animEffect transition="in" filter="dissolve">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p:bldP spid="15" grpId="1"/>
      <p:bldP spid="16" grpId="0"/>
      <p:bldP spid="16" grpId="1"/>
      <p:bldP spid="17" grpId="0"/>
      <p:bldP spid="17"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9" descr="yeast screen">
            <a:extLst>
              <a:ext uri="{FF2B5EF4-FFF2-40B4-BE49-F238E27FC236}">
                <a16:creationId xmlns:a16="http://schemas.microsoft.com/office/drawing/2014/main" id="{DCDB1891-145D-4595-A8F7-9008AD51B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735" y="837374"/>
            <a:ext cx="3541566" cy="275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bdélník 23">
            <a:extLst>
              <a:ext uri="{FF2B5EF4-FFF2-40B4-BE49-F238E27FC236}">
                <a16:creationId xmlns:a16="http://schemas.microsoft.com/office/drawing/2014/main" id="{89C2166D-E41E-4B2D-98B1-AC56E66A69AB}"/>
              </a:ext>
            </a:extLst>
          </p:cNvPr>
          <p:cNvSpPr>
            <a:spLocks noChangeArrowheads="1"/>
          </p:cNvSpPr>
          <p:nvPr/>
        </p:nvSpPr>
        <p:spPr bwMode="auto">
          <a:xfrm>
            <a:off x="425236" y="4948761"/>
            <a:ext cx="4837892" cy="1727819"/>
          </a:xfrm>
          <a:prstGeom prst="rect">
            <a:avLst/>
          </a:prstGeom>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endParaRPr lang="cs-CZ" altLang="cs-CZ" sz="3537">
              <a:solidFill>
                <a:schemeClr val="tx2"/>
              </a:solidFill>
              <a:latin typeface="+mn-lt"/>
            </a:endParaRPr>
          </a:p>
        </p:txBody>
      </p:sp>
      <p:sp>
        <p:nvSpPr>
          <p:cNvPr id="322571" name="Freeform 11">
            <a:extLst>
              <a:ext uri="{FF2B5EF4-FFF2-40B4-BE49-F238E27FC236}">
                <a16:creationId xmlns:a16="http://schemas.microsoft.com/office/drawing/2014/main" id="{5A54C7A9-1B5E-4A9D-A1B0-99498BE97845}"/>
              </a:ext>
            </a:extLst>
          </p:cNvPr>
          <p:cNvSpPr>
            <a:spLocks/>
          </p:cNvSpPr>
          <p:nvPr/>
        </p:nvSpPr>
        <p:spPr bwMode="auto">
          <a:xfrm>
            <a:off x="305729" y="1828608"/>
            <a:ext cx="227496" cy="1372176"/>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n-lt"/>
            </a:endParaRPr>
          </a:p>
        </p:txBody>
      </p:sp>
      <p:sp>
        <p:nvSpPr>
          <p:cNvPr id="322572" name="Rectangle 12">
            <a:extLst>
              <a:ext uri="{FF2B5EF4-FFF2-40B4-BE49-F238E27FC236}">
                <a16:creationId xmlns:a16="http://schemas.microsoft.com/office/drawing/2014/main" id="{F8DAA8A5-3887-473F-A27E-7A5DDA008F2B}"/>
              </a:ext>
            </a:extLst>
          </p:cNvPr>
          <p:cNvSpPr>
            <a:spLocks noChangeArrowheads="1"/>
          </p:cNvSpPr>
          <p:nvPr/>
        </p:nvSpPr>
        <p:spPr bwMode="auto">
          <a:xfrm>
            <a:off x="456914" y="1599673"/>
            <a:ext cx="5895760"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Font typeface="Wingdings" pitchFamily="2" charset="2"/>
              <a:buChar char="§"/>
              <a:defRPr/>
            </a:pPr>
            <a:r>
              <a:rPr kumimoji="1" lang="cs-CZ" altLang="cs-CZ" sz="1814" dirty="0">
                <a:solidFill>
                  <a:schemeClr val="tx2"/>
                </a:solidFill>
                <a:latin typeface="+mn-lt"/>
              </a:rPr>
              <a:t>Analýza mechanismů </a:t>
            </a:r>
            <a:r>
              <a:rPr kumimoji="1" lang="cs-CZ" altLang="cs-CZ" sz="1814" dirty="0" err="1">
                <a:solidFill>
                  <a:srgbClr val="0000FF"/>
                </a:solidFill>
                <a:latin typeface="+mn-lt"/>
              </a:rPr>
              <a:t>endomembránového</a:t>
            </a:r>
            <a:r>
              <a:rPr kumimoji="1" lang="cs-CZ" altLang="cs-CZ" sz="1814" dirty="0">
                <a:solidFill>
                  <a:srgbClr val="0000FF"/>
                </a:solidFill>
                <a:latin typeface="+mn-lt"/>
              </a:rPr>
              <a:t> transportu </a:t>
            </a:r>
            <a:r>
              <a:rPr kumimoji="1" lang="cs-CZ" altLang="cs-CZ" sz="1814" dirty="0">
                <a:solidFill>
                  <a:schemeClr val="tx2"/>
                </a:solidFill>
                <a:latin typeface="+mn-lt"/>
              </a:rPr>
              <a:t>přístupy chemické genetiky</a:t>
            </a:r>
            <a:endParaRPr kumimoji="1" lang="en-US" altLang="cs-CZ" sz="1814" dirty="0">
              <a:solidFill>
                <a:schemeClr val="tx2"/>
              </a:solidFill>
              <a:latin typeface="+mn-lt"/>
            </a:endParaRPr>
          </a:p>
        </p:txBody>
      </p:sp>
      <p:sp>
        <p:nvSpPr>
          <p:cNvPr id="322573" name="Rectangle 13">
            <a:extLst>
              <a:ext uri="{FF2B5EF4-FFF2-40B4-BE49-F238E27FC236}">
                <a16:creationId xmlns:a16="http://schemas.microsoft.com/office/drawing/2014/main" id="{5CD925CC-5EF3-4375-8B1C-1C15B472D945}"/>
              </a:ext>
            </a:extLst>
          </p:cNvPr>
          <p:cNvSpPr>
            <a:spLocks noChangeArrowheads="1"/>
          </p:cNvSpPr>
          <p:nvPr/>
        </p:nvSpPr>
        <p:spPr bwMode="auto">
          <a:xfrm>
            <a:off x="685848" y="2286480"/>
            <a:ext cx="4267712"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179" dirty="0">
                <a:solidFill>
                  <a:schemeClr val="tx2"/>
                </a:solidFill>
                <a:latin typeface="+mn-lt"/>
              </a:rPr>
              <a:t>pomocí </a:t>
            </a:r>
            <a:r>
              <a:rPr kumimoji="1" lang="cs-CZ" altLang="cs-CZ" sz="1179" dirty="0">
                <a:solidFill>
                  <a:srgbClr val="0000FF"/>
                </a:solidFill>
                <a:latin typeface="+mn-lt"/>
              </a:rPr>
              <a:t>vyhledávání v „knihovně“ chemických látek </a:t>
            </a:r>
            <a:r>
              <a:rPr kumimoji="1" lang="cs-CZ" altLang="cs-CZ" sz="1179" dirty="0">
                <a:solidFill>
                  <a:schemeClr val="tx2"/>
                </a:solidFill>
                <a:latin typeface="+mn-lt"/>
              </a:rPr>
              <a:t>byly identifikovány takové, které vedou u kvasinek (</a:t>
            </a:r>
            <a:r>
              <a:rPr kumimoji="1" lang="cs-CZ" altLang="cs-CZ" sz="1179" i="1" dirty="0">
                <a:solidFill>
                  <a:schemeClr val="tx2"/>
                </a:solidFill>
                <a:latin typeface="+mn-lt"/>
              </a:rPr>
              <a:t>S. cerevisiae</a:t>
            </a:r>
            <a:r>
              <a:rPr kumimoji="1" lang="cs-CZ" altLang="cs-CZ" sz="1179" dirty="0">
                <a:solidFill>
                  <a:schemeClr val="tx2"/>
                </a:solidFill>
                <a:latin typeface="+mn-lt"/>
              </a:rPr>
              <a:t>) k </a:t>
            </a:r>
            <a:r>
              <a:rPr kumimoji="1" lang="cs-CZ" altLang="cs-CZ" sz="1179" dirty="0">
                <a:solidFill>
                  <a:srgbClr val="0000FF"/>
                </a:solidFill>
                <a:latin typeface="+mn-lt"/>
              </a:rPr>
              <a:t>sekreci enzymu (karboxipeptidázy Y), </a:t>
            </a:r>
            <a:r>
              <a:rPr kumimoji="1" lang="cs-CZ" altLang="cs-CZ" sz="1179" dirty="0">
                <a:solidFill>
                  <a:schemeClr val="tx2"/>
                </a:solidFill>
                <a:latin typeface="+mn-lt"/>
              </a:rPr>
              <a:t>která je normálně transportována pomocí endomembránového transp</a:t>
            </a:r>
            <a:r>
              <a:rPr kumimoji="1" lang="en-US" altLang="cs-CZ" sz="1179" dirty="0">
                <a:solidFill>
                  <a:schemeClr val="tx2"/>
                </a:solidFill>
                <a:latin typeface="+mn-lt"/>
              </a:rPr>
              <a:t>o</a:t>
            </a:r>
            <a:r>
              <a:rPr kumimoji="1" lang="cs-CZ" altLang="cs-CZ" sz="1179" dirty="0">
                <a:solidFill>
                  <a:schemeClr val="tx2"/>
                </a:solidFill>
                <a:latin typeface="+mn-lt"/>
              </a:rPr>
              <a:t>rtu do vakuoly </a:t>
            </a:r>
            <a:endParaRPr kumimoji="1" lang="en-GB" altLang="cs-CZ" sz="1179" dirty="0">
              <a:solidFill>
                <a:schemeClr val="tx2"/>
              </a:solidFill>
              <a:latin typeface="+mn-lt"/>
            </a:endParaRPr>
          </a:p>
        </p:txBody>
      </p:sp>
      <p:sp>
        <p:nvSpPr>
          <p:cNvPr id="322574" name="Rectangle 14">
            <a:extLst>
              <a:ext uri="{FF2B5EF4-FFF2-40B4-BE49-F238E27FC236}">
                <a16:creationId xmlns:a16="http://schemas.microsoft.com/office/drawing/2014/main" id="{B7C6168F-48F8-49EF-BB6E-BAEE508D7306}"/>
              </a:ext>
            </a:extLst>
          </p:cNvPr>
          <p:cNvSpPr>
            <a:spLocks noChangeArrowheads="1"/>
          </p:cNvSpPr>
          <p:nvPr/>
        </p:nvSpPr>
        <p:spPr bwMode="auto">
          <a:xfrm>
            <a:off x="685848" y="4267712"/>
            <a:ext cx="4267712"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179" dirty="0">
                <a:solidFill>
                  <a:schemeClr val="tx2"/>
                </a:solidFill>
                <a:latin typeface="+mn-lt"/>
              </a:rPr>
              <a:t>identifikované látky („</a:t>
            </a:r>
            <a:r>
              <a:rPr kumimoji="1" lang="cs-CZ" altLang="cs-CZ" sz="1179" dirty="0">
                <a:solidFill>
                  <a:srgbClr val="0000FF"/>
                </a:solidFill>
                <a:latin typeface="+mn-lt"/>
              </a:rPr>
              <a:t>sortiny</a:t>
            </a:r>
            <a:r>
              <a:rPr kumimoji="1" lang="cs-CZ" altLang="cs-CZ" sz="1179" dirty="0">
                <a:solidFill>
                  <a:schemeClr val="tx2"/>
                </a:solidFill>
                <a:latin typeface="+mn-lt"/>
              </a:rPr>
              <a:t>“) byly schopny vyvolat </a:t>
            </a:r>
            <a:r>
              <a:rPr kumimoji="1" lang="cs-CZ" altLang="cs-CZ" sz="1179" dirty="0">
                <a:solidFill>
                  <a:srgbClr val="0000FF"/>
                </a:solidFill>
                <a:latin typeface="+mn-lt"/>
              </a:rPr>
              <a:t>obdobné změny i u </a:t>
            </a:r>
            <a:r>
              <a:rPr kumimoji="1" lang="cs-CZ" altLang="cs-CZ" sz="1179" i="1" dirty="0">
                <a:solidFill>
                  <a:srgbClr val="0000FF"/>
                </a:solidFill>
                <a:latin typeface="+mn-lt"/>
              </a:rPr>
              <a:t>Arabidopsis</a:t>
            </a:r>
            <a:r>
              <a:rPr kumimoji="1" lang="en-US" altLang="cs-CZ" sz="1179" dirty="0">
                <a:solidFill>
                  <a:srgbClr val="0000FF"/>
                </a:solidFill>
                <a:latin typeface="+mn-lt"/>
              </a:rPr>
              <a:t> </a:t>
            </a:r>
            <a:r>
              <a:rPr kumimoji="1" lang="en-US" altLang="cs-CZ" sz="1179" dirty="0">
                <a:solidFill>
                  <a:schemeClr val="tx2"/>
                </a:solidFill>
                <a:latin typeface="+mn-lt"/>
              </a:rPr>
              <a:t>- </a:t>
            </a:r>
            <a:r>
              <a:rPr kumimoji="1" lang="cs-CZ" altLang="cs-CZ" sz="1179" dirty="0">
                <a:solidFill>
                  <a:srgbClr val="0000FF"/>
                </a:solidFill>
                <a:latin typeface="+mn-lt"/>
              </a:rPr>
              <a:t>konzervované mechanismy transportu u kvasinek i u rostlin </a:t>
            </a:r>
            <a:endParaRPr kumimoji="1" lang="en-GB" altLang="cs-CZ" sz="1179" dirty="0">
              <a:solidFill>
                <a:srgbClr val="0000FF"/>
              </a:solidFill>
              <a:latin typeface="+mn-lt"/>
            </a:endParaRPr>
          </a:p>
        </p:txBody>
      </p:sp>
      <p:sp>
        <p:nvSpPr>
          <p:cNvPr id="322575" name="Rectangle 15">
            <a:extLst>
              <a:ext uri="{FF2B5EF4-FFF2-40B4-BE49-F238E27FC236}">
                <a16:creationId xmlns:a16="http://schemas.microsoft.com/office/drawing/2014/main" id="{C14C82F7-790B-48B3-95A2-D938B047C364}"/>
              </a:ext>
            </a:extLst>
          </p:cNvPr>
          <p:cNvSpPr>
            <a:spLocks noChangeArrowheads="1"/>
          </p:cNvSpPr>
          <p:nvPr/>
        </p:nvSpPr>
        <p:spPr bwMode="auto">
          <a:xfrm>
            <a:off x="1296345" y="3277096"/>
            <a:ext cx="3580905"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kumimoji="1" lang="cs-CZ" altLang="cs-CZ" sz="1179" dirty="0">
                <a:solidFill>
                  <a:schemeClr val="tx2"/>
                </a:solidFill>
                <a:latin typeface="+mn-lt"/>
              </a:rPr>
              <a:t>analýza </a:t>
            </a:r>
            <a:r>
              <a:rPr kumimoji="1" lang="cs-CZ" altLang="cs-CZ" sz="1179" dirty="0">
                <a:solidFill>
                  <a:srgbClr val="0000FF"/>
                </a:solidFill>
                <a:latin typeface="+mn-lt"/>
              </a:rPr>
              <a:t>změny sekrece pomocí dot-blotu</a:t>
            </a:r>
            <a:r>
              <a:rPr kumimoji="1" lang="cs-CZ" altLang="cs-CZ" sz="1179" dirty="0">
                <a:solidFill>
                  <a:schemeClr val="tx2"/>
                </a:solidFill>
                <a:latin typeface="+mn-lt"/>
              </a:rPr>
              <a:t> a imunodetekce karboxipeptidázy Y v kulti-vačním médiu pomocí monoklonálních protilátek</a:t>
            </a:r>
            <a:endParaRPr kumimoji="1" lang="en-GB" altLang="cs-CZ" sz="1179" dirty="0">
              <a:solidFill>
                <a:schemeClr val="tx2"/>
              </a:solidFill>
              <a:latin typeface="+mn-lt"/>
            </a:endParaRPr>
          </a:p>
        </p:txBody>
      </p:sp>
      <p:sp>
        <p:nvSpPr>
          <p:cNvPr id="322576" name="Rectangle 16">
            <a:extLst>
              <a:ext uri="{FF2B5EF4-FFF2-40B4-BE49-F238E27FC236}">
                <a16:creationId xmlns:a16="http://schemas.microsoft.com/office/drawing/2014/main" id="{8B58C6D7-9A04-4233-B1D5-B077264F5CA7}"/>
              </a:ext>
            </a:extLst>
          </p:cNvPr>
          <p:cNvSpPr>
            <a:spLocks noChangeArrowheads="1"/>
          </p:cNvSpPr>
          <p:nvPr/>
        </p:nvSpPr>
        <p:spPr bwMode="auto">
          <a:xfrm>
            <a:off x="685848" y="4953080"/>
            <a:ext cx="4267712"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179" dirty="0">
                <a:solidFill>
                  <a:schemeClr val="tx2"/>
                </a:solidFill>
                <a:latin typeface="+mn-lt"/>
              </a:rPr>
              <a:t>pro bližší identifikaci molekulárního procesu ovlivněného jedním z identifikovaných „sortinů“ byla provedena </a:t>
            </a:r>
            <a:r>
              <a:rPr kumimoji="1" lang="cs-CZ" altLang="cs-CZ" sz="1179" dirty="0">
                <a:solidFill>
                  <a:srgbClr val="0000FF"/>
                </a:solidFill>
                <a:latin typeface="+mn-lt"/>
              </a:rPr>
              <a:t>analýza jeho vlivu na sekreci markerového proteinu (AtCPY) </a:t>
            </a:r>
            <a:r>
              <a:rPr kumimoji="1" lang="cs-CZ" altLang="cs-CZ" sz="1179" dirty="0">
                <a:solidFill>
                  <a:schemeClr val="tx2"/>
                </a:solidFill>
                <a:latin typeface="+mn-lt"/>
              </a:rPr>
              <a:t>– sortin 1 inhibuje specificky pouze tuto sekreční cestu</a:t>
            </a:r>
            <a:endParaRPr kumimoji="1" lang="en-GB" altLang="cs-CZ" sz="1179" dirty="0">
              <a:solidFill>
                <a:schemeClr val="tx2"/>
              </a:solidFill>
              <a:latin typeface="+mn-lt"/>
            </a:endParaRPr>
          </a:p>
        </p:txBody>
      </p:sp>
      <p:sp>
        <p:nvSpPr>
          <p:cNvPr id="322578" name="Rectangle 18">
            <a:extLst>
              <a:ext uri="{FF2B5EF4-FFF2-40B4-BE49-F238E27FC236}">
                <a16:creationId xmlns:a16="http://schemas.microsoft.com/office/drawing/2014/main" id="{6FB62B5E-1FBD-4E68-BE23-0B8A360872D4}"/>
              </a:ext>
            </a:extLst>
          </p:cNvPr>
          <p:cNvSpPr>
            <a:spLocks noChangeArrowheads="1"/>
          </p:cNvSpPr>
          <p:nvPr/>
        </p:nvSpPr>
        <p:spPr bwMode="auto">
          <a:xfrm>
            <a:off x="685848" y="6020009"/>
            <a:ext cx="4267712"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rgbClr val="0000FF"/>
              </a:buClr>
              <a:buFont typeface="Wingdings" pitchFamily="2" charset="2"/>
              <a:buChar char="§"/>
              <a:defRPr/>
            </a:pPr>
            <a:r>
              <a:rPr kumimoji="1" lang="cs-CZ" altLang="cs-CZ" sz="1179" dirty="0">
                <a:solidFill>
                  <a:schemeClr val="tx2"/>
                </a:solidFill>
                <a:latin typeface="+mn-lt"/>
              </a:rPr>
              <a:t>pomocí EMS mutageneze </a:t>
            </a:r>
            <a:r>
              <a:rPr kumimoji="1" lang="cs-CZ" altLang="cs-CZ" sz="1179" dirty="0">
                <a:solidFill>
                  <a:srgbClr val="0000FF"/>
                </a:solidFill>
                <a:latin typeface="+mn-lt"/>
              </a:rPr>
              <a:t>identifikace mutantů se změněnou citlivostí k sortinu 1 </a:t>
            </a:r>
            <a:r>
              <a:rPr kumimoji="1" lang="cs-CZ" altLang="cs-CZ" sz="1179" dirty="0">
                <a:solidFill>
                  <a:schemeClr val="tx2"/>
                </a:solidFill>
                <a:latin typeface="+mn-lt"/>
              </a:rPr>
              <a:t>(hyper- nebo hypo-senzitivní mutanti)</a:t>
            </a:r>
            <a:endParaRPr kumimoji="1" lang="en-GB" altLang="cs-CZ" sz="1179" dirty="0">
              <a:solidFill>
                <a:schemeClr val="tx2"/>
              </a:solidFill>
              <a:latin typeface="+mn-lt"/>
            </a:endParaRPr>
          </a:p>
        </p:txBody>
      </p:sp>
      <p:sp>
        <p:nvSpPr>
          <p:cNvPr id="36876" name="Text Box 23">
            <a:extLst>
              <a:ext uri="{FF2B5EF4-FFF2-40B4-BE49-F238E27FC236}">
                <a16:creationId xmlns:a16="http://schemas.microsoft.com/office/drawing/2014/main" id="{D71EA0FC-B32B-4602-AD00-8BE2E3083BBF}"/>
              </a:ext>
            </a:extLst>
          </p:cNvPr>
          <p:cNvSpPr txBox="1">
            <a:spLocks noChangeArrowheads="1"/>
          </p:cNvSpPr>
          <p:nvPr/>
        </p:nvSpPr>
        <p:spPr bwMode="auto">
          <a:xfrm>
            <a:off x="7238602" y="6325256"/>
            <a:ext cx="1191326" cy="23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kumimoji="1" lang="cs-CZ" altLang="cs-CZ" sz="907" b="1">
                <a:solidFill>
                  <a:schemeClr val="tx2"/>
                </a:solidFill>
                <a:latin typeface="+mn-lt"/>
              </a:rPr>
              <a:t>Zouhar et al., 2004</a:t>
            </a:r>
            <a:endParaRPr kumimoji="1" lang="en-US" altLang="cs-CZ" sz="907" b="1">
              <a:solidFill>
                <a:schemeClr val="tx2"/>
              </a:solidFill>
              <a:latin typeface="+mn-lt"/>
            </a:endParaRPr>
          </a:p>
        </p:txBody>
      </p:sp>
      <p:pic>
        <p:nvPicPr>
          <p:cNvPr id="322585" name="Picture 25">
            <a:extLst>
              <a:ext uri="{FF2B5EF4-FFF2-40B4-BE49-F238E27FC236}">
                <a16:creationId xmlns:a16="http://schemas.microsoft.com/office/drawing/2014/main" id="{8C5CD567-B9E1-465A-A2A5-CC6866CDA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057" y="3858795"/>
            <a:ext cx="3200784" cy="239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0" name="TextovéPole 19">
            <a:extLst>
              <a:ext uri="{FF2B5EF4-FFF2-40B4-BE49-F238E27FC236}">
                <a16:creationId xmlns:a16="http://schemas.microsoft.com/office/drawing/2014/main" id="{58DAE070-35A1-4E47-AD92-1F745FDEBD8B}"/>
              </a:ext>
            </a:extLst>
          </p:cNvPr>
          <p:cNvSpPr txBox="1">
            <a:spLocks noChangeArrowheads="1"/>
          </p:cNvSpPr>
          <p:nvPr/>
        </p:nvSpPr>
        <p:spPr bwMode="auto">
          <a:xfrm>
            <a:off x="6214869" y="3639938"/>
            <a:ext cx="2741430" cy="245889"/>
          </a:xfrm>
          <a:prstGeom prst="rect">
            <a:avLst/>
          </a:prstGeom>
          <a:noFill/>
          <a:ln>
            <a:noFill/>
          </a:ln>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cs-CZ" altLang="cs-CZ" sz="998" b="1" dirty="0">
                <a:latin typeface="+mn-lt"/>
              </a:rPr>
              <a:t>tvar rostlinných vakuol pomocí EGFP:-TIP</a:t>
            </a:r>
          </a:p>
        </p:txBody>
      </p:sp>
      <p:sp>
        <p:nvSpPr>
          <p:cNvPr id="21" name="TextovéPole 20">
            <a:extLst>
              <a:ext uri="{FF2B5EF4-FFF2-40B4-BE49-F238E27FC236}">
                <a16:creationId xmlns:a16="http://schemas.microsoft.com/office/drawing/2014/main" id="{2CC1B43E-F925-4B68-B981-35703080991A}"/>
              </a:ext>
            </a:extLst>
          </p:cNvPr>
          <p:cNvSpPr txBox="1">
            <a:spLocks noChangeArrowheads="1"/>
          </p:cNvSpPr>
          <p:nvPr/>
        </p:nvSpPr>
        <p:spPr bwMode="auto">
          <a:xfrm>
            <a:off x="6247985" y="6079042"/>
            <a:ext cx="2693340" cy="245889"/>
          </a:xfrm>
          <a:prstGeom prst="rect">
            <a:avLst/>
          </a:prstGeom>
          <a:noFill/>
          <a:ln>
            <a:noFill/>
          </a:ln>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cs-CZ" altLang="cs-CZ" sz="998" b="1">
                <a:solidFill>
                  <a:schemeClr val="tx2"/>
                </a:solidFill>
                <a:latin typeface="+mn-lt"/>
              </a:rPr>
              <a:t>fenotyp semenáčků v přítomnosti sortinů</a:t>
            </a:r>
          </a:p>
        </p:txBody>
      </p:sp>
      <p:sp>
        <p:nvSpPr>
          <p:cNvPr id="22" name="TextovéPole 21">
            <a:extLst>
              <a:ext uri="{FF2B5EF4-FFF2-40B4-BE49-F238E27FC236}">
                <a16:creationId xmlns:a16="http://schemas.microsoft.com/office/drawing/2014/main" id="{D4E477F7-403C-40D8-A905-A82A340A50A2}"/>
              </a:ext>
            </a:extLst>
          </p:cNvPr>
          <p:cNvSpPr txBox="1">
            <a:spLocks noChangeArrowheads="1"/>
          </p:cNvSpPr>
          <p:nvPr/>
        </p:nvSpPr>
        <p:spPr bwMode="auto">
          <a:xfrm>
            <a:off x="8305529" y="5182017"/>
            <a:ext cx="660732" cy="245889"/>
          </a:xfrm>
          <a:prstGeom prst="rect">
            <a:avLst/>
          </a:prstGeom>
          <a:noFill/>
          <a:ln>
            <a:noFill/>
          </a:ln>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cs-CZ" altLang="cs-CZ" sz="998" b="1">
                <a:solidFill>
                  <a:schemeClr val="tx2"/>
                </a:solidFill>
                <a:latin typeface="+mn-lt"/>
              </a:rPr>
              <a:t>Sortin 1</a:t>
            </a:r>
          </a:p>
        </p:txBody>
      </p:sp>
      <p:sp>
        <p:nvSpPr>
          <p:cNvPr id="23" name="TextovéPole 22">
            <a:extLst>
              <a:ext uri="{FF2B5EF4-FFF2-40B4-BE49-F238E27FC236}">
                <a16:creationId xmlns:a16="http://schemas.microsoft.com/office/drawing/2014/main" id="{E8417B5E-64DD-49BB-A264-44E75C6FE1CE}"/>
              </a:ext>
            </a:extLst>
          </p:cNvPr>
          <p:cNvSpPr txBox="1">
            <a:spLocks noChangeArrowheads="1"/>
          </p:cNvSpPr>
          <p:nvPr/>
        </p:nvSpPr>
        <p:spPr bwMode="auto">
          <a:xfrm>
            <a:off x="8305529" y="5638449"/>
            <a:ext cx="660732" cy="245889"/>
          </a:xfrm>
          <a:prstGeom prst="rect">
            <a:avLst/>
          </a:prstGeom>
          <a:noFill/>
          <a:ln>
            <a:noFill/>
          </a:ln>
          <a:extLst/>
        </p:spPr>
        <p:txBody>
          <a:bodyPr wrap="none" lIns="91427" tIns="45714" rIns="91427" bIns="45714">
            <a:spAutoFit/>
          </a:bodyPr>
          <a:lstStyle>
            <a:lvl1pPr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eaLnBrk="1" hangingPunct="1">
              <a:defRPr/>
            </a:pPr>
            <a:r>
              <a:rPr lang="cs-CZ" altLang="cs-CZ" sz="998" b="1">
                <a:solidFill>
                  <a:schemeClr val="tx2"/>
                </a:solidFill>
                <a:latin typeface="+mn-lt"/>
              </a:rPr>
              <a:t>Sortin 2</a:t>
            </a:r>
          </a:p>
        </p:txBody>
      </p:sp>
      <p:sp>
        <p:nvSpPr>
          <p:cNvPr id="25" name="Rectangle 2">
            <a:extLst>
              <a:ext uri="{FF2B5EF4-FFF2-40B4-BE49-F238E27FC236}">
                <a16:creationId xmlns:a16="http://schemas.microsoft.com/office/drawing/2014/main" id="{97752151-361C-469B-BC74-94BC3DF65AC8}"/>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Chemical Genetics</a:t>
            </a:r>
            <a:endParaRPr lang="en-US" sz="3991" kern="0" dirty="0">
              <a:solidFill>
                <a:srgbClr val="0000FF"/>
              </a:solidFill>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22574"/>
                                        </p:tgtEl>
                                        <p:attrNameLst>
                                          <p:attrName>style.visibility</p:attrName>
                                        </p:attrNameLst>
                                      </p:cBhvr>
                                      <p:to>
                                        <p:strVal val="visible"/>
                                      </p:to>
                                    </p:set>
                                    <p:animEffect transition="in" filter="wipe(left)">
                                      <p:cBhvr>
                                        <p:cTn id="7" dur="1000"/>
                                        <p:tgtEl>
                                          <p:spTgt spid="322574"/>
                                        </p:tgtEl>
                                      </p:cBhvr>
                                    </p:animEffect>
                                  </p:childTnLst>
                                </p:cTn>
                              </p:par>
                              <p:par>
                                <p:cTn id="8" presetID="9" presetClass="entr" presetSubtype="0" fill="hold" nodeType="withEffect">
                                  <p:stCondLst>
                                    <p:cond delay="0"/>
                                  </p:stCondLst>
                                  <p:childTnLst>
                                    <p:set>
                                      <p:cBhvr>
                                        <p:cTn id="9" dur="1" fill="hold">
                                          <p:stCondLst>
                                            <p:cond delay="0"/>
                                          </p:stCondLst>
                                        </p:cTn>
                                        <p:tgtEl>
                                          <p:spTgt spid="322585"/>
                                        </p:tgtEl>
                                        <p:attrNameLst>
                                          <p:attrName>style.visibility</p:attrName>
                                        </p:attrNameLst>
                                      </p:cBhvr>
                                      <p:to>
                                        <p:strVal val="visible"/>
                                      </p:to>
                                    </p:set>
                                    <p:animEffect transition="in" filter="dissolve">
                                      <p:cBhvr>
                                        <p:cTn id="10" dur="500"/>
                                        <p:tgtEl>
                                          <p:spTgt spid="32258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2576"/>
                                        </p:tgtEl>
                                        <p:attrNameLst>
                                          <p:attrName>style.visibility</p:attrName>
                                        </p:attrNameLst>
                                      </p:cBhvr>
                                      <p:to>
                                        <p:strVal val="visible"/>
                                      </p:to>
                                    </p:set>
                                    <p:animEffect transition="in" filter="wipe(left)">
                                      <p:cBhvr>
                                        <p:cTn id="27" dur="1000"/>
                                        <p:tgtEl>
                                          <p:spTgt spid="322576"/>
                                        </p:tgtEl>
                                      </p:cBhvr>
                                    </p:animEffect>
                                  </p:childTnLst>
                                </p:cTn>
                              </p:par>
                              <p:par>
                                <p:cTn id="28" presetID="9" presetClass="entr" presetSubtype="0" fill="hold" grpId="0" nodeType="withEffect" nodePh="1">
                                  <p:stCondLst>
                                    <p:cond delay="0"/>
                                  </p:stCondLst>
                                  <p:endCondLst>
                                    <p:cond evt="begin" delay="0">
                                      <p:tn val="28"/>
                                    </p:cond>
                                  </p:end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22578"/>
                                        </p:tgtEl>
                                        <p:attrNameLst>
                                          <p:attrName>style.visibility</p:attrName>
                                        </p:attrNameLst>
                                      </p:cBhvr>
                                      <p:to>
                                        <p:strVal val="visible"/>
                                      </p:to>
                                    </p:set>
                                    <p:animEffect transition="in" filter="wipe(left)">
                                      <p:cBhvr>
                                        <p:cTn id="35" dur="1000"/>
                                        <p:tgtEl>
                                          <p:spTgt spid="322578"/>
                                        </p:tgtEl>
                                      </p:cBhvr>
                                    </p:animEffect>
                                  </p:childTnLst>
                                </p:cTn>
                              </p:par>
                            </p:childTnLst>
                          </p:cTn>
                        </p:par>
                        <p:par>
                          <p:cTn id="36" fill="hold">
                            <p:stCondLst>
                              <p:cond delay="1000"/>
                            </p:stCondLst>
                            <p:childTnLst>
                              <p:par>
                                <p:cTn id="37" presetID="9"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dissolv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22574" grpId="0" autoUpdateAnimBg="0"/>
      <p:bldP spid="322576" grpId="0" autoUpdateAnimBg="0"/>
      <p:bldP spid="322578" grpId="0" autoUpdateAnimBg="0"/>
      <p:bldP spid="20" grpId="0"/>
      <p:bldP spid="21" grpId="0"/>
      <p:bldP spid="22" grpId="0"/>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5" name="Freeform 7">
            <a:extLst>
              <a:ext uri="{FF2B5EF4-FFF2-40B4-BE49-F238E27FC236}">
                <a16:creationId xmlns:a16="http://schemas.microsoft.com/office/drawing/2014/main" id="{7B685D00-EF3D-4474-BFB4-7BEBE4F762B6}"/>
              </a:ext>
            </a:extLst>
          </p:cNvPr>
          <p:cNvSpPr>
            <a:spLocks/>
          </p:cNvSpPr>
          <p:nvPr/>
        </p:nvSpPr>
        <p:spPr bwMode="auto">
          <a:xfrm>
            <a:off x="838473" y="1828608"/>
            <a:ext cx="152624" cy="3657216"/>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pPr eaLnBrk="1" hangingPunct="1">
              <a:defRPr/>
            </a:pPr>
            <a:endParaRPr lang="cs-CZ">
              <a:solidFill>
                <a:schemeClr val="tx2"/>
              </a:solidFill>
              <a:latin typeface="+mn-lt"/>
            </a:endParaRPr>
          </a:p>
        </p:txBody>
      </p:sp>
      <p:sp>
        <p:nvSpPr>
          <p:cNvPr id="339976" name="Rectangle 8">
            <a:extLst>
              <a:ext uri="{FF2B5EF4-FFF2-40B4-BE49-F238E27FC236}">
                <a16:creationId xmlns:a16="http://schemas.microsoft.com/office/drawing/2014/main" id="{D2C6F410-2599-431D-B804-5C347149CC4B}"/>
              </a:ext>
            </a:extLst>
          </p:cNvPr>
          <p:cNvSpPr>
            <a:spLocks noChangeArrowheads="1"/>
          </p:cNvSpPr>
          <p:nvPr/>
        </p:nvSpPr>
        <p:spPr bwMode="auto">
          <a:xfrm>
            <a:off x="991097" y="1274267"/>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Font typeface="Wingdings" pitchFamily="2" charset="2"/>
              <a:buChar char="§"/>
              <a:defRPr/>
            </a:pPr>
            <a:r>
              <a:rPr kumimoji="1" lang="cs-CZ" altLang="cs-CZ" sz="2540" dirty="0">
                <a:solidFill>
                  <a:schemeClr val="tx2"/>
                </a:solidFill>
                <a:latin typeface="+mn-lt"/>
              </a:rPr>
              <a:t>Analýza mechanismů endomembránového transportu pomocí chemické genetiky - </a:t>
            </a:r>
            <a:r>
              <a:rPr kumimoji="1" lang="cs-CZ" altLang="cs-CZ" sz="2540" dirty="0">
                <a:solidFill>
                  <a:srgbClr val="0000FF"/>
                </a:solidFill>
                <a:latin typeface="+mn-lt"/>
              </a:rPr>
              <a:t>shrnutí</a:t>
            </a:r>
            <a:endParaRPr kumimoji="1" lang="en-US" altLang="cs-CZ" sz="2540" dirty="0">
              <a:solidFill>
                <a:srgbClr val="0000FF"/>
              </a:solidFill>
              <a:latin typeface="+mn-lt"/>
            </a:endParaRPr>
          </a:p>
        </p:txBody>
      </p:sp>
      <p:sp>
        <p:nvSpPr>
          <p:cNvPr id="339978" name="Rectangle 10">
            <a:extLst>
              <a:ext uri="{FF2B5EF4-FFF2-40B4-BE49-F238E27FC236}">
                <a16:creationId xmlns:a16="http://schemas.microsoft.com/office/drawing/2014/main" id="{C16918BD-44C0-4C0E-BD3E-7A02C1E199DA}"/>
              </a:ext>
            </a:extLst>
          </p:cNvPr>
          <p:cNvSpPr>
            <a:spLocks noChangeArrowheads="1"/>
          </p:cNvSpPr>
          <p:nvPr/>
        </p:nvSpPr>
        <p:spPr bwMode="auto">
          <a:xfrm>
            <a:off x="1067409" y="2666601"/>
            <a:ext cx="4571520"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lang="en-US" altLang="cs-CZ" sz="1814" dirty="0">
                <a:solidFill>
                  <a:schemeClr val="tx2"/>
                </a:solidFill>
                <a:latin typeface="+mn-lt"/>
              </a:rPr>
              <a:t>GFP::d-TIP </a:t>
            </a:r>
            <a:r>
              <a:rPr lang="cs-CZ" altLang="cs-CZ" sz="1814" dirty="0">
                <a:solidFill>
                  <a:schemeClr val="tx2"/>
                </a:solidFill>
                <a:latin typeface="+mn-lt"/>
              </a:rPr>
              <a:t>značení mebrány vakuoly </a:t>
            </a:r>
            <a:r>
              <a:rPr lang="en-US" altLang="cs-CZ" sz="1814" dirty="0">
                <a:solidFill>
                  <a:schemeClr val="tx2"/>
                </a:solidFill>
                <a:latin typeface="+mn-lt"/>
              </a:rPr>
              <a:t> (</a:t>
            </a:r>
            <a:r>
              <a:rPr lang="en-US" altLang="cs-CZ" sz="1814" dirty="0" err="1">
                <a:solidFill>
                  <a:schemeClr val="tx2"/>
                </a:solidFill>
                <a:latin typeface="+mn-lt"/>
              </a:rPr>
              <a:t>tonoplast</a:t>
            </a:r>
            <a:r>
              <a:rPr lang="cs-CZ" altLang="cs-CZ" sz="1814" dirty="0">
                <a:solidFill>
                  <a:schemeClr val="tx2"/>
                </a:solidFill>
                <a:latin typeface="+mn-lt"/>
              </a:rPr>
              <a:t>u</a:t>
            </a:r>
            <a:r>
              <a:rPr lang="en-US" altLang="cs-CZ" sz="1814" dirty="0">
                <a:solidFill>
                  <a:schemeClr val="tx2"/>
                </a:solidFill>
                <a:latin typeface="+mn-lt"/>
              </a:rPr>
              <a:t>)</a:t>
            </a:r>
            <a:r>
              <a:rPr lang="cs-CZ" altLang="cs-CZ" sz="1814" dirty="0">
                <a:solidFill>
                  <a:schemeClr val="tx2"/>
                </a:solidFill>
                <a:latin typeface="+mn-lt"/>
              </a:rPr>
              <a:t> a </a:t>
            </a:r>
            <a:r>
              <a:rPr lang="cs-CZ" altLang="cs-CZ" sz="1814" dirty="0">
                <a:solidFill>
                  <a:srgbClr val="0000FF"/>
                </a:solidFill>
                <a:latin typeface="+mn-lt"/>
              </a:rPr>
              <a:t>identifikace mutací vedoucí ke změně morfologie tonoplastu </a:t>
            </a:r>
            <a:endParaRPr lang="en-US" altLang="cs-CZ" sz="1814" dirty="0">
              <a:solidFill>
                <a:srgbClr val="0000FF"/>
              </a:solidFill>
              <a:latin typeface="+mn-lt"/>
            </a:endParaRPr>
          </a:p>
          <a:p>
            <a:pPr eaLnBrk="1" hangingPunct="1">
              <a:buClr>
                <a:schemeClr val="folHlink"/>
              </a:buClr>
              <a:buFont typeface="Wingdings" pitchFamily="2" charset="2"/>
              <a:buChar char="§"/>
              <a:defRPr/>
            </a:pPr>
            <a:endParaRPr kumimoji="1" lang="en-GB" altLang="cs-CZ" sz="1814" dirty="0">
              <a:solidFill>
                <a:schemeClr val="tx2"/>
              </a:solidFill>
              <a:latin typeface="+mn-lt"/>
            </a:endParaRPr>
          </a:p>
        </p:txBody>
      </p:sp>
      <p:sp>
        <p:nvSpPr>
          <p:cNvPr id="339979" name="Rectangle 11">
            <a:extLst>
              <a:ext uri="{FF2B5EF4-FFF2-40B4-BE49-F238E27FC236}">
                <a16:creationId xmlns:a16="http://schemas.microsoft.com/office/drawing/2014/main" id="{014C3C90-EC71-433B-A3E8-9902F3212F45}"/>
              </a:ext>
            </a:extLst>
          </p:cNvPr>
          <p:cNvSpPr>
            <a:spLocks noChangeArrowheads="1"/>
          </p:cNvSpPr>
          <p:nvPr/>
        </p:nvSpPr>
        <p:spPr bwMode="auto">
          <a:xfrm>
            <a:off x="1067409" y="4038777"/>
            <a:ext cx="4571520"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lang="cs-CZ" altLang="cs-CZ" sz="1814" dirty="0">
                <a:solidFill>
                  <a:srgbClr val="0000FF"/>
                </a:solidFill>
                <a:latin typeface="+mn-lt"/>
              </a:rPr>
              <a:t>chemická genetika </a:t>
            </a:r>
            <a:r>
              <a:rPr lang="cs-CZ" altLang="cs-CZ" sz="1814" dirty="0">
                <a:solidFill>
                  <a:schemeClr val="tx2"/>
                </a:solidFill>
                <a:latin typeface="+mn-lt"/>
              </a:rPr>
              <a:t>v </a:t>
            </a:r>
            <a:r>
              <a:rPr lang="cs-CZ" altLang="cs-CZ" sz="1814" dirty="0">
                <a:solidFill>
                  <a:srgbClr val="0000FF"/>
                </a:solidFill>
                <a:latin typeface="+mn-lt"/>
              </a:rPr>
              <a:t>kombinaci s klasickou genetikou </a:t>
            </a:r>
            <a:r>
              <a:rPr lang="cs-CZ" altLang="cs-CZ" sz="1814" dirty="0">
                <a:solidFill>
                  <a:schemeClr val="tx2"/>
                </a:solidFill>
                <a:latin typeface="+mn-lt"/>
              </a:rPr>
              <a:t>- identifikace proteinů zúčastńujících se regulace endomembránového transportu </a:t>
            </a:r>
            <a:endParaRPr lang="en-US" altLang="cs-CZ" sz="1814" dirty="0">
              <a:solidFill>
                <a:schemeClr val="tx2"/>
              </a:solidFill>
              <a:latin typeface="+mn-lt"/>
            </a:endParaRPr>
          </a:p>
          <a:p>
            <a:pPr algn="just" eaLnBrk="1" hangingPunct="1">
              <a:buClr>
                <a:schemeClr val="folHlink"/>
              </a:buClr>
              <a:buFont typeface="Wingdings" pitchFamily="2" charset="2"/>
              <a:buChar char="§"/>
              <a:defRPr/>
            </a:pPr>
            <a:endParaRPr kumimoji="1" lang="en-GB" altLang="cs-CZ" sz="1814" dirty="0">
              <a:solidFill>
                <a:schemeClr val="tx2"/>
              </a:solidFill>
              <a:latin typeface="+mn-lt"/>
            </a:endParaRPr>
          </a:p>
        </p:txBody>
      </p:sp>
      <p:sp>
        <p:nvSpPr>
          <p:cNvPr id="339980" name="Rectangle 12">
            <a:extLst>
              <a:ext uri="{FF2B5EF4-FFF2-40B4-BE49-F238E27FC236}">
                <a16:creationId xmlns:a16="http://schemas.microsoft.com/office/drawing/2014/main" id="{8D20E958-FDA4-4676-A47B-55FE4AAF9135}"/>
              </a:ext>
            </a:extLst>
          </p:cNvPr>
          <p:cNvSpPr>
            <a:spLocks noChangeArrowheads="1"/>
          </p:cNvSpPr>
          <p:nvPr/>
        </p:nvSpPr>
        <p:spPr bwMode="auto">
          <a:xfrm>
            <a:off x="1067409" y="5409513"/>
            <a:ext cx="4571520"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503238" indent="-503238" eaLnBrk="0" hangingPunct="0">
              <a:defRPr sz="2600">
                <a:solidFill>
                  <a:schemeClr val="tx1"/>
                </a:solidFill>
                <a:latin typeface="Times" charset="0"/>
                <a:cs typeface="Arial" pitchFamily="34" charset="0"/>
              </a:defRPr>
            </a:lvl1pPr>
            <a:lvl2pPr marL="742950" indent="-285750" eaLnBrk="0" hangingPunct="0">
              <a:defRPr sz="2600">
                <a:solidFill>
                  <a:schemeClr val="tx1"/>
                </a:solidFill>
                <a:latin typeface="Times" charset="0"/>
                <a:cs typeface="Arial" pitchFamily="34" charset="0"/>
              </a:defRPr>
            </a:lvl2pPr>
            <a:lvl3pPr marL="1143000" indent="-228600"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buClr>
                <a:schemeClr val="folHlink"/>
              </a:buClr>
              <a:buFont typeface="Wingdings" pitchFamily="2" charset="2"/>
              <a:buChar char="§"/>
              <a:defRPr/>
            </a:pPr>
            <a:r>
              <a:rPr lang="cs-CZ" altLang="cs-CZ" sz="1814" dirty="0">
                <a:solidFill>
                  <a:srgbClr val="0000FF"/>
                </a:solidFill>
                <a:latin typeface="+mn-lt"/>
              </a:rPr>
              <a:t>proteomické přístupy </a:t>
            </a:r>
            <a:r>
              <a:rPr lang="cs-CZ" altLang="cs-CZ" sz="1814" dirty="0">
                <a:solidFill>
                  <a:schemeClr val="tx2"/>
                </a:solidFill>
                <a:latin typeface="+mn-lt"/>
              </a:rPr>
              <a:t>– identifikace a analýza proteomu vakuol </a:t>
            </a:r>
            <a:endParaRPr lang="en-US" altLang="cs-CZ" sz="1814" dirty="0">
              <a:solidFill>
                <a:schemeClr val="tx2"/>
              </a:solidFill>
              <a:latin typeface="+mn-lt"/>
            </a:endParaRPr>
          </a:p>
          <a:p>
            <a:pPr algn="just" eaLnBrk="1" hangingPunct="1">
              <a:buClr>
                <a:schemeClr val="folHlink"/>
              </a:buClr>
              <a:buFont typeface="Wingdings" pitchFamily="2" charset="2"/>
              <a:buChar char="§"/>
              <a:defRPr/>
            </a:pPr>
            <a:endParaRPr kumimoji="1" lang="en-GB" altLang="cs-CZ" sz="1814" dirty="0">
              <a:solidFill>
                <a:schemeClr val="tx2"/>
              </a:solidFill>
              <a:latin typeface="+mn-lt"/>
            </a:endParaRPr>
          </a:p>
        </p:txBody>
      </p:sp>
      <p:pic>
        <p:nvPicPr>
          <p:cNvPr id="339981" name="Picture 13">
            <a:extLst>
              <a:ext uri="{FF2B5EF4-FFF2-40B4-BE49-F238E27FC236}">
                <a16:creationId xmlns:a16="http://schemas.microsoft.com/office/drawing/2014/main" id="{8202E9BF-1EA2-4409-81A9-B6DD42778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241" y="2362793"/>
            <a:ext cx="2375751" cy="418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Rectangle 2">
            <a:extLst>
              <a:ext uri="{FF2B5EF4-FFF2-40B4-BE49-F238E27FC236}">
                <a16:creationId xmlns:a16="http://schemas.microsoft.com/office/drawing/2014/main" id="{5CFDDE79-C884-4859-AB78-BEF1058E35BC}"/>
              </a:ext>
            </a:extLst>
          </p:cNvPr>
          <p:cNvSpPr txBox="1">
            <a:spLocks noChangeArrowheads="1"/>
          </p:cNvSpPr>
          <p:nvPr/>
        </p:nvSpPr>
        <p:spPr>
          <a:xfrm>
            <a:off x="1523841" y="33118"/>
            <a:ext cx="7010624" cy="1527679"/>
          </a:xfrm>
          <a:prstGeom prst="rect">
            <a:avLst/>
          </a:prstGeom>
        </p:spPr>
        <p:txBody>
          <a:bodyPr anchor="ctr"/>
          <a:lstStyle/>
          <a:p>
            <a:pPr>
              <a:defRPr/>
            </a:pPr>
            <a:r>
              <a:rPr lang="cs-CZ" sz="3991" kern="0" dirty="0">
                <a:solidFill>
                  <a:srgbClr val="0000FF"/>
                </a:solidFill>
                <a:latin typeface="+mn-lt"/>
                <a:ea typeface="+mj-ea"/>
                <a:cs typeface="+mj-cs"/>
              </a:rPr>
              <a:t>Chemical Genetics</a:t>
            </a:r>
            <a:endParaRPr lang="en-US" sz="3991" kern="0" dirty="0">
              <a:solidFill>
                <a:srgbClr val="0000FF"/>
              </a:solidFill>
              <a:latin typeface="+mn-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39975"/>
                                        </p:tgtEl>
                                        <p:attrNameLst>
                                          <p:attrName>style.visibility</p:attrName>
                                        </p:attrNameLst>
                                      </p:cBhvr>
                                      <p:to>
                                        <p:strVal val="visible"/>
                                      </p:to>
                                    </p:set>
                                    <p:animEffect transition="in" filter="wipe(up)">
                                      <p:cBhvr>
                                        <p:cTn id="7" dur="500"/>
                                        <p:tgtEl>
                                          <p:spTgt spid="33997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9976"/>
                                        </p:tgtEl>
                                        <p:attrNameLst>
                                          <p:attrName>style.visibility</p:attrName>
                                        </p:attrNameLst>
                                      </p:cBhvr>
                                      <p:to>
                                        <p:strVal val="visible"/>
                                      </p:to>
                                    </p:set>
                                    <p:animEffect transition="in" filter="wipe(left)">
                                      <p:cBhvr>
                                        <p:cTn id="11" dur="1000"/>
                                        <p:tgtEl>
                                          <p:spTgt spid="33997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39978"/>
                                        </p:tgtEl>
                                        <p:attrNameLst>
                                          <p:attrName>style.visibility</p:attrName>
                                        </p:attrNameLst>
                                      </p:cBhvr>
                                      <p:to>
                                        <p:strVal val="visible"/>
                                      </p:to>
                                    </p:set>
                                    <p:animEffect transition="in" filter="wipe(left)">
                                      <p:cBhvr>
                                        <p:cTn id="16" dur="1000"/>
                                        <p:tgtEl>
                                          <p:spTgt spid="339978"/>
                                        </p:tgtEl>
                                      </p:cBhvr>
                                    </p:animEffect>
                                  </p:childTnLst>
                                </p:cTn>
                              </p:par>
                              <p:par>
                                <p:cTn id="17" presetID="55" presetClass="entr" presetSubtype="0" fill="hold" nodeType="withEffect">
                                  <p:stCondLst>
                                    <p:cond delay="0"/>
                                  </p:stCondLst>
                                  <p:childTnLst>
                                    <p:set>
                                      <p:cBhvr>
                                        <p:cTn id="18" dur="1" fill="hold">
                                          <p:stCondLst>
                                            <p:cond delay="0"/>
                                          </p:stCondLst>
                                        </p:cTn>
                                        <p:tgtEl>
                                          <p:spTgt spid="339981"/>
                                        </p:tgtEl>
                                        <p:attrNameLst>
                                          <p:attrName>style.visibility</p:attrName>
                                        </p:attrNameLst>
                                      </p:cBhvr>
                                      <p:to>
                                        <p:strVal val="visible"/>
                                      </p:to>
                                    </p:set>
                                    <p:anim calcmode="lin" valueType="num">
                                      <p:cBhvr>
                                        <p:cTn id="19" dur="1000" fill="hold"/>
                                        <p:tgtEl>
                                          <p:spTgt spid="339981"/>
                                        </p:tgtEl>
                                        <p:attrNameLst>
                                          <p:attrName>ppt_w</p:attrName>
                                        </p:attrNameLst>
                                      </p:cBhvr>
                                      <p:tavLst>
                                        <p:tav tm="0">
                                          <p:val>
                                            <p:strVal val="#ppt_w*0.70"/>
                                          </p:val>
                                        </p:tav>
                                        <p:tav tm="100000">
                                          <p:val>
                                            <p:strVal val="#ppt_w"/>
                                          </p:val>
                                        </p:tav>
                                      </p:tavLst>
                                    </p:anim>
                                    <p:anim calcmode="lin" valueType="num">
                                      <p:cBhvr>
                                        <p:cTn id="20" dur="1000" fill="hold"/>
                                        <p:tgtEl>
                                          <p:spTgt spid="339981"/>
                                        </p:tgtEl>
                                        <p:attrNameLst>
                                          <p:attrName>ppt_h</p:attrName>
                                        </p:attrNameLst>
                                      </p:cBhvr>
                                      <p:tavLst>
                                        <p:tav tm="0">
                                          <p:val>
                                            <p:strVal val="#ppt_h"/>
                                          </p:val>
                                        </p:tav>
                                        <p:tav tm="100000">
                                          <p:val>
                                            <p:strVal val="#ppt_h"/>
                                          </p:val>
                                        </p:tav>
                                      </p:tavLst>
                                    </p:anim>
                                    <p:animEffect transition="in" filter="fade">
                                      <p:cBhvr>
                                        <p:cTn id="21" dur="1000"/>
                                        <p:tgtEl>
                                          <p:spTgt spid="33998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9979"/>
                                        </p:tgtEl>
                                        <p:attrNameLst>
                                          <p:attrName>style.visibility</p:attrName>
                                        </p:attrNameLst>
                                      </p:cBhvr>
                                      <p:to>
                                        <p:strVal val="visible"/>
                                      </p:to>
                                    </p:set>
                                    <p:animEffect transition="in" filter="wipe(left)">
                                      <p:cBhvr>
                                        <p:cTn id="26" dur="1000"/>
                                        <p:tgtEl>
                                          <p:spTgt spid="33997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39980"/>
                                        </p:tgtEl>
                                        <p:attrNameLst>
                                          <p:attrName>style.visibility</p:attrName>
                                        </p:attrNameLst>
                                      </p:cBhvr>
                                      <p:to>
                                        <p:strVal val="visible"/>
                                      </p:to>
                                    </p:set>
                                    <p:animEffect transition="in" filter="wipe(left)">
                                      <p:cBhvr>
                                        <p:cTn id="31" dur="1000"/>
                                        <p:tgtEl>
                                          <p:spTgt spid="339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6" grpId="0" autoUpdateAnimBg="0"/>
      <p:bldP spid="339978" grpId="0" autoUpdateAnimBg="0"/>
      <p:bldP spid="339979" grpId="0" autoUpdateAnimBg="0"/>
      <p:bldP spid="339980"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CE48EF24-4724-4725-9259-3367150D1B66}"/>
              </a:ext>
            </a:extLst>
          </p:cNvPr>
          <p:cNvSpPr>
            <a:spLocks/>
          </p:cNvSpPr>
          <p:nvPr/>
        </p:nvSpPr>
        <p:spPr bwMode="auto">
          <a:xfrm flipH="1">
            <a:off x="1241630" y="1632790"/>
            <a:ext cx="135907" cy="4186120"/>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6DD052A1-4143-475C-8E2B-849000925E4A}"/>
              </a:ext>
            </a:extLst>
          </p:cNvPr>
          <p:cNvSpPr>
            <a:spLocks noChangeArrowheads="1"/>
          </p:cNvSpPr>
          <p:nvPr/>
        </p:nvSpPr>
        <p:spPr bwMode="auto">
          <a:xfrm>
            <a:off x="1502244" y="1403854"/>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881063" indent="-377825" eaLnBrk="0" hangingPunct="0">
              <a:defRPr sz="2600">
                <a:solidFill>
                  <a:schemeClr val="tx1"/>
                </a:solidFill>
                <a:latin typeface="Times" charset="0"/>
                <a:cs typeface="Arial" pitchFamily="34" charset="0"/>
              </a:defRPr>
            </a:lvl2pPr>
            <a:lvl3pPr marL="1384300" indent="-377825"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spcAft>
                <a:spcPts val="544"/>
              </a:spcAft>
              <a:buFont typeface="Wingdings" pitchFamily="2" charset="2"/>
              <a:buChar char="§"/>
              <a:defRPr/>
            </a:pPr>
            <a:r>
              <a:rPr kumimoji="1" lang="cs-CZ" altLang="cs-CZ" sz="2177" dirty="0">
                <a:solidFill>
                  <a:srgbClr val="0000FF"/>
                </a:solidFill>
                <a:latin typeface="Arial" pitchFamily="34" charset="0"/>
              </a:rPr>
              <a:t>Genová exprese </a:t>
            </a:r>
            <a:r>
              <a:rPr kumimoji="1" lang="cs-CZ" altLang="cs-CZ" sz="2177" dirty="0">
                <a:solidFill>
                  <a:schemeClr val="tx2"/>
                </a:solidFill>
                <a:latin typeface="Arial" pitchFamily="34" charset="0"/>
              </a:rPr>
              <a:t>je specifická v </a:t>
            </a:r>
            <a:r>
              <a:rPr kumimoji="1" lang="cs-CZ" altLang="cs-CZ" sz="2177" dirty="0">
                <a:solidFill>
                  <a:srgbClr val="0000FF"/>
                </a:solidFill>
                <a:latin typeface="Arial" pitchFamily="34" charset="0"/>
              </a:rPr>
              <a:t>místě</a:t>
            </a:r>
            <a:r>
              <a:rPr kumimoji="1" lang="cs-CZ" altLang="cs-CZ" sz="2177" dirty="0">
                <a:solidFill>
                  <a:schemeClr val="tx2"/>
                </a:solidFill>
                <a:latin typeface="Arial" pitchFamily="34" charset="0"/>
              </a:rPr>
              <a:t> i </a:t>
            </a:r>
            <a:r>
              <a:rPr kumimoji="1" lang="cs-CZ" altLang="cs-CZ" sz="2177" dirty="0">
                <a:solidFill>
                  <a:srgbClr val="0000FF"/>
                </a:solidFill>
                <a:latin typeface="Arial" pitchFamily="34" charset="0"/>
              </a:rPr>
              <a:t>čase</a:t>
            </a:r>
            <a:endParaRPr kumimoji="1" lang="en-US" altLang="cs-CZ" sz="2177" dirty="0">
              <a:solidFill>
                <a:srgbClr val="0000FF"/>
              </a:solidFill>
              <a:latin typeface="Arial" pitchFamily="34" charset="0"/>
            </a:endParaRPr>
          </a:p>
          <a:p>
            <a:pPr lvl="1" algn="just" eaLnBrk="1" hangingPunct="1">
              <a:spcAft>
                <a:spcPts val="544"/>
              </a:spcAft>
              <a:buFont typeface="Wingdings" pitchFamily="2" charset="2"/>
              <a:buChar char="§"/>
              <a:defRPr/>
            </a:pPr>
            <a:r>
              <a:rPr kumimoji="1" lang="cs-CZ" altLang="cs-CZ" sz="2000" dirty="0">
                <a:solidFill>
                  <a:schemeClr val="tx2"/>
                </a:solidFill>
                <a:latin typeface="Arial" pitchFamily="34" charset="0"/>
              </a:rPr>
              <a:t>Analýza </a:t>
            </a:r>
            <a:r>
              <a:rPr kumimoji="1" lang="cs-CZ" altLang="cs-CZ" sz="2000" dirty="0">
                <a:solidFill>
                  <a:srgbClr val="0000FF"/>
                </a:solidFill>
                <a:latin typeface="Arial" pitchFamily="34" charset="0"/>
              </a:rPr>
              <a:t>časoprostorové specificity genové exprese </a:t>
            </a:r>
            <a:r>
              <a:rPr kumimoji="1" lang="cs-CZ" altLang="cs-CZ" sz="2000" dirty="0">
                <a:solidFill>
                  <a:schemeClr val="tx2"/>
                </a:solidFill>
                <a:latin typeface="Arial" pitchFamily="34" charset="0"/>
              </a:rPr>
              <a:t>pomocí</a:t>
            </a:r>
            <a:endParaRPr kumimoji="1" lang="de-DE" altLang="cs-CZ" sz="2000" dirty="0">
              <a:solidFill>
                <a:schemeClr val="tx2"/>
              </a:solidFill>
              <a:latin typeface="Arial" pitchFamily="34" charset="0"/>
            </a:endParaRPr>
          </a:p>
          <a:p>
            <a:pPr lvl="2"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T</a:t>
            </a:r>
            <a:r>
              <a:rPr kumimoji="1" lang="de-DE" altLang="cs-CZ" sz="1451" dirty="0" err="1">
                <a:solidFill>
                  <a:srgbClr val="0000FF"/>
                </a:solidFill>
                <a:latin typeface="Arial" pitchFamily="34" charset="0"/>
              </a:rPr>
              <a:t>ranskripční</a:t>
            </a:r>
            <a:r>
              <a:rPr kumimoji="1" lang="de-DE" altLang="cs-CZ" sz="1451" dirty="0">
                <a:solidFill>
                  <a:srgbClr val="0000FF"/>
                </a:solidFill>
                <a:latin typeface="Arial" pitchFamily="34" charset="0"/>
              </a:rPr>
              <a:t> fůze </a:t>
            </a:r>
            <a:r>
              <a:rPr kumimoji="1" lang="de-DE" altLang="cs-CZ" sz="1451" dirty="0">
                <a:latin typeface="Arial" pitchFamily="34" charset="0"/>
              </a:rPr>
              <a:t>promotoru analyzovaného genu s reporterovým genem (gen zpravodaj)</a:t>
            </a:r>
          </a:p>
          <a:p>
            <a:pPr lvl="2"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T</a:t>
            </a:r>
            <a:r>
              <a:rPr kumimoji="1" lang="de-DE" altLang="cs-CZ" sz="1451" dirty="0" err="1">
                <a:solidFill>
                  <a:srgbClr val="0000FF"/>
                </a:solidFill>
                <a:latin typeface="Arial" pitchFamily="34" charset="0"/>
              </a:rPr>
              <a:t>ranslační</a:t>
            </a:r>
            <a:r>
              <a:rPr kumimoji="1" lang="de-DE" altLang="cs-CZ" sz="1451" dirty="0">
                <a:solidFill>
                  <a:srgbClr val="0000FF"/>
                </a:solidFill>
                <a:latin typeface="Arial" pitchFamily="34" charset="0"/>
              </a:rPr>
              <a:t> </a:t>
            </a:r>
            <a:r>
              <a:rPr kumimoji="1" lang="de-DE" altLang="cs-CZ" sz="1451" dirty="0">
                <a:latin typeface="Arial" pitchFamily="34" charset="0"/>
              </a:rPr>
              <a:t>fůze kódující oblasti analyzovaného genu s reporterovým genem</a:t>
            </a:r>
            <a:endParaRPr kumimoji="1" lang="cs-CZ" altLang="cs-CZ" sz="1451" dirty="0">
              <a:latin typeface="Arial" pitchFamily="34" charset="0"/>
            </a:endParaRPr>
          </a:p>
          <a:p>
            <a:pPr lvl="2" algn="just" eaLnBrk="1" hangingPunct="1">
              <a:spcAft>
                <a:spcPts val="544"/>
              </a:spcAft>
              <a:buFont typeface="Wingdings" pitchFamily="2" charset="2"/>
              <a:buChar char="§"/>
              <a:defRPr/>
            </a:pPr>
            <a:r>
              <a:rPr kumimoji="1" lang="cs-CZ" altLang="cs-CZ" sz="1451" dirty="0">
                <a:latin typeface="Arial" pitchFamily="34" charset="0"/>
              </a:rPr>
              <a:t>Veřejně dostupné </a:t>
            </a:r>
            <a:r>
              <a:rPr kumimoji="1" lang="cs-CZ" altLang="cs-CZ" sz="1451" dirty="0">
                <a:solidFill>
                  <a:srgbClr val="0000FF"/>
                </a:solidFill>
                <a:latin typeface="Arial" pitchFamily="34" charset="0"/>
              </a:rPr>
              <a:t>databáze </a:t>
            </a:r>
            <a:r>
              <a:rPr kumimoji="1" lang="cs-CZ" altLang="cs-CZ" sz="1451" dirty="0">
                <a:latin typeface="Arial" pitchFamily="34" charset="0"/>
              </a:rPr>
              <a:t>často s</a:t>
            </a:r>
            <a:r>
              <a:rPr kumimoji="1" lang="cs-CZ" altLang="cs-CZ" sz="1451" dirty="0">
                <a:solidFill>
                  <a:srgbClr val="0000FF"/>
                </a:solidFill>
                <a:latin typeface="Arial" pitchFamily="34" charset="0"/>
              </a:rPr>
              <a:t> buněčným rozlišením</a:t>
            </a:r>
            <a:endParaRPr kumimoji="1" lang="en-US" altLang="cs-CZ" sz="1451" dirty="0">
              <a:solidFill>
                <a:srgbClr val="0000FF"/>
              </a:solidFill>
              <a:latin typeface="Arial" pitchFamily="34" charset="0"/>
            </a:endParaRPr>
          </a:p>
          <a:p>
            <a:pPr marL="862478" lvl="1" indent="-406041" algn="just" eaLnBrk="1" hangingPunct="1">
              <a:spcAft>
                <a:spcPts val="544"/>
              </a:spcAft>
              <a:buFont typeface="Wingdings" pitchFamily="2" charset="2"/>
              <a:buChar char="§"/>
              <a:defRPr/>
            </a:pPr>
            <a:r>
              <a:rPr kumimoji="1" lang="de-DE" altLang="cs-CZ" sz="2000" dirty="0" err="1">
                <a:solidFill>
                  <a:srgbClr val="0000FF"/>
                </a:solidFill>
                <a:latin typeface="Arial" pitchFamily="34" charset="0"/>
              </a:rPr>
              <a:t>Kvantitativn</a:t>
            </a:r>
            <a:r>
              <a:rPr kumimoji="1" lang="cs-CZ" altLang="cs-CZ" sz="2000" dirty="0">
                <a:solidFill>
                  <a:srgbClr val="0000FF"/>
                </a:solidFill>
                <a:latin typeface="Arial" pitchFamily="34" charset="0"/>
              </a:rPr>
              <a:t>í </a:t>
            </a:r>
            <a:r>
              <a:rPr kumimoji="1" lang="cs-CZ" altLang="cs-CZ" sz="2000" dirty="0">
                <a:solidFill>
                  <a:schemeClr val="tx2"/>
                </a:solidFill>
                <a:latin typeface="Arial" pitchFamily="34" charset="0"/>
              </a:rPr>
              <a:t>analýza genové exprese</a:t>
            </a:r>
          </a:p>
          <a:p>
            <a:pPr marL="1318914" lvl="2" indent="-406041" algn="just" eaLnBrk="1" hangingPunct="1">
              <a:spcAft>
                <a:spcPts val="544"/>
              </a:spcAft>
              <a:buFont typeface="Wingdings" pitchFamily="2" charset="2"/>
              <a:buChar char="§"/>
              <a:defRPr/>
            </a:pPr>
            <a:r>
              <a:rPr kumimoji="1" lang="de-DE" altLang="cs-CZ" sz="1451" dirty="0">
                <a:solidFill>
                  <a:srgbClr val="0000FF"/>
                </a:solidFill>
                <a:latin typeface="Arial" pitchFamily="34" charset="0"/>
              </a:rPr>
              <a:t>DNA </a:t>
            </a:r>
            <a:r>
              <a:rPr kumimoji="1" lang="de-DE" altLang="cs-CZ" sz="1451" dirty="0">
                <a:latin typeface="Arial" pitchFamily="34" charset="0"/>
              </a:rPr>
              <a:t>a </a:t>
            </a:r>
            <a:r>
              <a:rPr kumimoji="1" lang="de-DE" altLang="cs-CZ" sz="1451" dirty="0">
                <a:solidFill>
                  <a:srgbClr val="0000FF"/>
                </a:solidFill>
                <a:latin typeface="Arial" pitchFamily="34" charset="0"/>
              </a:rPr>
              <a:t>proteinové čipy</a:t>
            </a:r>
            <a:endParaRPr kumimoji="1" lang="cs-CZ" altLang="cs-CZ" sz="1451" dirty="0">
              <a:solidFill>
                <a:srgbClr val="0000FF"/>
              </a:solidFill>
              <a:latin typeface="Arial" pitchFamily="34" charset="0"/>
            </a:endParaRPr>
          </a:p>
          <a:p>
            <a:pPr marL="1318914" lvl="2" indent="-406041" algn="just" eaLnBrk="1" hangingPunct="1">
              <a:spcAft>
                <a:spcPts val="544"/>
              </a:spcAft>
              <a:buFont typeface="Wingdings" pitchFamily="2" charset="2"/>
              <a:buChar char="§"/>
              <a:defRPr/>
            </a:pPr>
            <a:r>
              <a:rPr kumimoji="1" lang="cs-CZ" altLang="cs-CZ" sz="1451" dirty="0">
                <a:solidFill>
                  <a:srgbClr val="0000FF"/>
                </a:solidFill>
                <a:latin typeface="Arial" pitchFamily="34" charset="0"/>
              </a:rPr>
              <a:t>Next gen </a:t>
            </a:r>
            <a:r>
              <a:rPr kumimoji="1" lang="cs-CZ" altLang="cs-CZ" sz="1451" dirty="0">
                <a:latin typeface="Arial" pitchFamily="34" charset="0"/>
              </a:rPr>
              <a:t>transkripční profilování</a:t>
            </a:r>
            <a:endParaRPr kumimoji="1" lang="de-DE" altLang="cs-CZ" sz="1451" dirty="0">
              <a:latin typeface="Arial" pitchFamily="34" charset="0"/>
            </a:endParaRPr>
          </a:p>
          <a:p>
            <a:pPr marL="406041" indent="-406041" algn="just" eaLnBrk="1" hangingPunct="1">
              <a:spcBef>
                <a:spcPts val="600"/>
              </a:spcBef>
              <a:spcAft>
                <a:spcPts val="544"/>
              </a:spcAft>
              <a:buFont typeface="Wingdings" pitchFamily="2" charset="2"/>
              <a:buChar char="§"/>
              <a:defRPr/>
            </a:pPr>
            <a:r>
              <a:rPr kumimoji="1" lang="cs-CZ" altLang="cs-CZ" sz="2177" dirty="0">
                <a:solidFill>
                  <a:srgbClr val="0000FF"/>
                </a:solidFill>
                <a:latin typeface="Arial" pitchFamily="34" charset="0"/>
              </a:rPr>
              <a:t>Regulací</a:t>
            </a:r>
            <a:r>
              <a:rPr kumimoji="1" lang="cs-CZ" altLang="cs-CZ" sz="2177" dirty="0">
                <a:solidFill>
                  <a:srgbClr val="000000"/>
                </a:solidFill>
                <a:latin typeface="Arial" pitchFamily="34" charset="0"/>
              </a:rPr>
              <a:t> genové exprese lze identifikovat f</a:t>
            </a:r>
            <a:r>
              <a:rPr kumimoji="1" lang="cs-CZ" altLang="cs-CZ" sz="2177" dirty="0">
                <a:solidFill>
                  <a:srgbClr val="0000FF"/>
                </a:solidFill>
                <a:latin typeface="Arial" pitchFamily="34" charset="0"/>
              </a:rPr>
              <a:t>unkci genů </a:t>
            </a:r>
            <a:r>
              <a:rPr kumimoji="1" lang="cs-CZ" altLang="cs-CZ" sz="2177" dirty="0">
                <a:solidFill>
                  <a:srgbClr val="000000"/>
                </a:solidFill>
                <a:latin typeface="Arial" pitchFamily="34" charset="0"/>
              </a:rPr>
              <a:t>- přístupy </a:t>
            </a:r>
            <a:r>
              <a:rPr kumimoji="1" lang="cs-CZ" altLang="cs-CZ" sz="2177" dirty="0">
                <a:solidFill>
                  <a:srgbClr val="0000FF"/>
                </a:solidFill>
                <a:latin typeface="Arial" pitchFamily="34" charset="0"/>
              </a:rPr>
              <a:t>získané funkce</a:t>
            </a:r>
          </a:p>
          <a:p>
            <a:pPr marL="406041" indent="-406041" algn="just" eaLnBrk="1" hangingPunct="1">
              <a:spcBef>
                <a:spcPts val="600"/>
              </a:spcBef>
              <a:spcAft>
                <a:spcPts val="544"/>
              </a:spcAft>
              <a:buClr>
                <a:srgbClr val="0000FF"/>
              </a:buClr>
              <a:buFont typeface="Wingdings" pitchFamily="2" charset="2"/>
              <a:buChar char="§"/>
              <a:defRPr/>
            </a:pPr>
            <a:r>
              <a:rPr kumimoji="1" lang="cs-CZ" altLang="cs-CZ" sz="2177" dirty="0">
                <a:solidFill>
                  <a:srgbClr val="000000"/>
                </a:solidFill>
                <a:latin typeface="Arial" pitchFamily="34" charset="0"/>
              </a:rPr>
              <a:t>K získání </a:t>
            </a:r>
            <a:r>
              <a:rPr kumimoji="1" lang="cs-CZ" altLang="cs-CZ" sz="2177" dirty="0">
                <a:solidFill>
                  <a:srgbClr val="0000FF"/>
                </a:solidFill>
                <a:latin typeface="Arial" pitchFamily="34" charset="0"/>
              </a:rPr>
              <a:t>nových podmíněných fenotypů </a:t>
            </a:r>
            <a:r>
              <a:rPr kumimoji="1" lang="cs-CZ" altLang="cs-CZ" sz="2177" dirty="0">
                <a:solidFill>
                  <a:srgbClr val="000000"/>
                </a:solidFill>
                <a:latin typeface="Arial" pitchFamily="34" charset="0"/>
              </a:rPr>
              <a:t>lze použít </a:t>
            </a:r>
            <a:r>
              <a:rPr kumimoji="1" lang="cs-CZ" altLang="cs-CZ" sz="2177" dirty="0">
                <a:solidFill>
                  <a:srgbClr val="0000FF"/>
                </a:solidFill>
                <a:latin typeface="Arial" pitchFamily="34" charset="0"/>
              </a:rPr>
              <a:t>chemickou genetiku</a:t>
            </a:r>
          </a:p>
          <a:p>
            <a:pPr marL="456436" lvl="2" indent="0" algn="just" eaLnBrk="1" hangingPunct="1">
              <a:spcAft>
                <a:spcPts val="544"/>
              </a:spcAft>
              <a:defRPr/>
            </a:pPr>
            <a:endParaRPr kumimoji="1" lang="de-DE" altLang="cs-CZ" sz="1814" dirty="0">
              <a:solidFill>
                <a:schemeClr val="tx2"/>
              </a:solidFill>
              <a:latin typeface="Arial" pitchFamily="34" charset="0"/>
            </a:endParaRPr>
          </a:p>
          <a:p>
            <a:pPr marL="799123" lvl="2" algn="just" eaLnBrk="1" hangingPunct="1">
              <a:spcAft>
                <a:spcPts val="544"/>
              </a:spcAft>
              <a:buFont typeface="Wingdings" pitchFamily="2" charset="2"/>
              <a:buChar char="§"/>
              <a:defRPr/>
            </a:pPr>
            <a:endParaRPr kumimoji="1" lang="de-DE" altLang="cs-CZ" sz="1814" dirty="0">
              <a:solidFill>
                <a:schemeClr val="tx2"/>
              </a:solidFill>
              <a:latin typeface="Arial" pitchFamily="34" charset="0"/>
            </a:endParaRPr>
          </a:p>
          <a:p>
            <a:pPr algn="just" eaLnBrk="1" hangingPunct="1">
              <a:buFont typeface="Wingdings" pitchFamily="2" charset="2"/>
              <a:buChar char="§"/>
              <a:defRPr/>
            </a:pPr>
            <a:endParaRPr kumimoji="1" lang="en-US" altLang="cs-CZ" sz="1451" dirty="0">
              <a:solidFill>
                <a:srgbClr val="0000FF"/>
              </a:solidFill>
              <a:latin typeface="Arial" pitchFamily="34" charset="0"/>
            </a:endParaRPr>
          </a:p>
          <a:p>
            <a:pPr algn="just" eaLnBrk="1" hangingPunct="1">
              <a:buFont typeface="Wingdings" pitchFamily="2" charset="2"/>
              <a:buChar char="§"/>
              <a:defRPr/>
            </a:pPr>
            <a:endParaRPr kumimoji="1" lang="cs-CZ" altLang="cs-CZ" sz="1451" dirty="0">
              <a:solidFill>
                <a:srgbClr val="0000FF"/>
              </a:solidFill>
              <a:latin typeface="Arial" pitchFamily="34" charset="0"/>
            </a:endParaRPr>
          </a:p>
          <a:p>
            <a:pPr lvl="2" algn="just" eaLnBrk="1" hangingPunct="1">
              <a:buFont typeface="Wingdings" pitchFamily="2" charset="2"/>
              <a:buChar char="§"/>
              <a:defRPr/>
            </a:pPr>
            <a:endParaRPr kumimoji="1" lang="en-US" altLang="cs-CZ" sz="1451" dirty="0">
              <a:solidFill>
                <a:srgbClr val="0000FF"/>
              </a:solidFill>
              <a:latin typeface="Arial" pitchFamily="34" charset="0"/>
            </a:endParaRPr>
          </a:p>
          <a:p>
            <a:pPr lvl="1" algn="just" eaLnBrk="1" hangingPunct="1">
              <a:buFont typeface="Wingdings" pitchFamily="2" charset="2"/>
              <a:buChar char="§"/>
              <a:defRPr/>
            </a:pPr>
            <a:endParaRPr kumimoji="1" lang="en-US" altLang="cs-CZ" sz="1633" dirty="0">
              <a:solidFill>
                <a:schemeClr val="tx2"/>
              </a:solidFill>
              <a:latin typeface="Arial" pitchFamily="34" charset="0"/>
            </a:endParaRPr>
          </a:p>
        </p:txBody>
      </p:sp>
      <p:sp>
        <p:nvSpPr>
          <p:cNvPr id="16" name="Rectangle 2">
            <a:extLst>
              <a:ext uri="{FF2B5EF4-FFF2-40B4-BE49-F238E27FC236}">
                <a16:creationId xmlns:a16="http://schemas.microsoft.com/office/drawing/2014/main" id="{28B8D019-4818-4413-ABB0-A5ABD95DA532}"/>
              </a:ext>
            </a:extLst>
          </p:cNvPr>
          <p:cNvSpPr txBox="1">
            <a:spLocks noChangeArrowheads="1"/>
          </p:cNvSpPr>
          <p:nvPr/>
        </p:nvSpPr>
        <p:spPr>
          <a:xfrm>
            <a:off x="1523841" y="33118"/>
            <a:ext cx="7010624" cy="1527679"/>
          </a:xfrm>
          <a:prstGeom prst="rect">
            <a:avLst/>
          </a:prstGeom>
        </p:spPr>
        <p:txBody>
          <a:bodyPr anchor="ctr"/>
          <a:lstStyle/>
          <a:p>
            <a:pPr>
              <a:defRPr/>
            </a:pPr>
            <a:r>
              <a:rPr lang="en-US" sz="4807" kern="0" dirty="0">
                <a:solidFill>
                  <a:srgbClr val="0000FF"/>
                </a:solidFill>
                <a:latin typeface="+mj-lt"/>
                <a:ea typeface="+mj-ea"/>
                <a:cs typeface="+mj-cs"/>
              </a:rPr>
              <a:t>K</a:t>
            </a:r>
            <a:r>
              <a:rPr lang="cs-CZ" sz="4807" kern="0" dirty="0" err="1">
                <a:solidFill>
                  <a:srgbClr val="0000FF"/>
                </a:solidFill>
                <a:latin typeface="+mj-lt"/>
                <a:ea typeface="+mj-ea"/>
                <a:cs typeface="+mj-cs"/>
              </a:rPr>
              <a:t>líčové</a:t>
            </a:r>
            <a:r>
              <a:rPr lang="cs-CZ" sz="4807" kern="0" dirty="0">
                <a:solidFill>
                  <a:srgbClr val="0000FF"/>
                </a:solidFill>
                <a:latin typeface="+mj-lt"/>
                <a:ea typeface="+mj-ea"/>
                <a:cs typeface="+mj-cs"/>
              </a:rPr>
              <a:t> koncepty</a:t>
            </a:r>
            <a:endParaRPr lang="en-US" sz="4807"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wipe(up)">
                                      <p:cBhvr>
                                        <p:cTn id="7" dur="500"/>
                                        <p:tgtEl>
                                          <p:spTgt spid="203780"/>
                                        </p:tgtEl>
                                      </p:cBhvr>
                                    </p:animEffect>
                                  </p:childTnLst>
                                </p:cTn>
                              </p:par>
                              <p:par>
                                <p:cTn id="8" presetID="22" presetClass="entr" presetSubtype="8" fill="hold"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wipe(left)">
                                      <p:cBhvr>
                                        <p:cTn id="10" dur="500"/>
                                        <p:tgtEl>
                                          <p:spTgt spid="1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wipe(left)">
                                      <p:cBhvr>
                                        <p:cTn id="15" dur="500"/>
                                        <p:tgtEl>
                                          <p:spTgt spid="14">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wipe(left)">
                                      <p:cBhvr>
                                        <p:cTn id="20" dur="500"/>
                                        <p:tgtEl>
                                          <p:spTgt spid="14">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wipe(left)">
                                      <p:cBhvr>
                                        <p:cTn id="25" dur="500"/>
                                        <p:tgtEl>
                                          <p:spTgt spid="14">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left)">
                                      <p:cBhvr>
                                        <p:cTn id="30" dur="500"/>
                                        <p:tgtEl>
                                          <p:spTgt spid="14">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5" end="5"/>
                                            </p:txEl>
                                          </p:spTgt>
                                        </p:tgtEl>
                                        <p:attrNameLst>
                                          <p:attrName>style.visibility</p:attrName>
                                        </p:attrNameLst>
                                      </p:cBhvr>
                                      <p:to>
                                        <p:strVal val="visible"/>
                                      </p:to>
                                    </p:set>
                                    <p:animEffect transition="in" filter="wipe(left)">
                                      <p:cBhvr>
                                        <p:cTn id="35" dur="500"/>
                                        <p:tgtEl>
                                          <p:spTgt spid="14">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xEl>
                                              <p:pRg st="6" end="6"/>
                                            </p:txEl>
                                          </p:spTgt>
                                        </p:tgtEl>
                                        <p:attrNameLst>
                                          <p:attrName>style.visibility</p:attrName>
                                        </p:attrNameLst>
                                      </p:cBhvr>
                                      <p:to>
                                        <p:strVal val="visible"/>
                                      </p:to>
                                    </p:set>
                                    <p:animEffect transition="in" filter="wipe(left)">
                                      <p:cBhvr>
                                        <p:cTn id="40" dur="500"/>
                                        <p:tgtEl>
                                          <p:spTgt spid="14">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xEl>
                                              <p:pRg st="7" end="7"/>
                                            </p:txEl>
                                          </p:spTgt>
                                        </p:tgtEl>
                                        <p:attrNameLst>
                                          <p:attrName>style.visibility</p:attrName>
                                        </p:attrNameLst>
                                      </p:cBhvr>
                                      <p:to>
                                        <p:strVal val="visible"/>
                                      </p:to>
                                    </p:set>
                                    <p:animEffect transition="in" filter="wipe(left)">
                                      <p:cBhvr>
                                        <p:cTn id="45" dur="500"/>
                                        <p:tgtEl>
                                          <p:spTgt spid="14">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14">
                                            <p:txEl>
                                              <p:pRg st="8" end="8"/>
                                            </p:txEl>
                                          </p:spTgt>
                                        </p:tgtEl>
                                        <p:attrNameLst>
                                          <p:attrName>style.visibility</p:attrName>
                                        </p:attrNameLst>
                                      </p:cBhvr>
                                      <p:to>
                                        <p:strVal val="visible"/>
                                      </p:to>
                                    </p:set>
                                    <p:animEffect transition="in" filter="wipe(left)">
                                      <p:cBhvr>
                                        <p:cTn id="50" dur="500"/>
                                        <p:tgtEl>
                                          <p:spTgt spid="14">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4">
                                            <p:txEl>
                                              <p:pRg st="9" end="9"/>
                                            </p:txEl>
                                          </p:spTgt>
                                        </p:tgtEl>
                                        <p:attrNameLst>
                                          <p:attrName>style.visibility</p:attrName>
                                        </p:attrNameLst>
                                      </p:cBhvr>
                                      <p:to>
                                        <p:strVal val="visible"/>
                                      </p:to>
                                    </p:set>
                                    <p:animEffect transition="in" filter="wipe(left)">
                                      <p:cBhvr>
                                        <p:cTn id="55" dur="5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B9B37D-C714-4E9A-A16D-AD1B3A7B4F87}"/>
              </a:ext>
            </a:extLst>
          </p:cNvPr>
          <p:cNvSpPr txBox="1">
            <a:spLocks noChangeArrowheads="1"/>
          </p:cNvSpPr>
          <p:nvPr/>
        </p:nvSpPr>
        <p:spPr>
          <a:xfrm>
            <a:off x="1523841" y="190060"/>
            <a:ext cx="7010624" cy="1527680"/>
          </a:xfrm>
          <a:prstGeom prst="rect">
            <a:avLst/>
          </a:prstGeom>
        </p:spPr>
        <p:txBody>
          <a:bodyPr anchor="ctr"/>
          <a:lstStyle/>
          <a:p>
            <a:pPr>
              <a:defRPr/>
            </a:pPr>
            <a:r>
              <a:rPr lang="cs-CZ" sz="4807" kern="0" dirty="0">
                <a:solidFill>
                  <a:srgbClr val="0000FF"/>
                </a:solidFill>
                <a:latin typeface="+mj-lt"/>
                <a:ea typeface="+mj-ea"/>
                <a:cs typeface="+mj-cs"/>
              </a:rPr>
              <a:t>Diskuse</a:t>
            </a:r>
            <a:endParaRPr lang="en-US" sz="4807" kern="0" dirty="0">
              <a:solidFill>
                <a:srgbClr val="0000FF"/>
              </a:solidFill>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
            <a:extLst>
              <a:ext uri="{FF2B5EF4-FFF2-40B4-BE49-F238E27FC236}">
                <a16:creationId xmlns:a16="http://schemas.microsoft.com/office/drawing/2014/main" id="{2ADDAEFD-273B-42A3-8531-4D5032BD1F6F}"/>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sp>
        <p:nvSpPr>
          <p:cNvPr id="2" name="Rectangle 6">
            <a:extLst>
              <a:ext uri="{FF2B5EF4-FFF2-40B4-BE49-F238E27FC236}">
                <a16:creationId xmlns:a16="http://schemas.microsoft.com/office/drawing/2014/main" id="{0774E051-5BE8-4EBB-8E0B-5F600E27260A}"/>
              </a:ext>
            </a:extLst>
          </p:cNvPr>
          <p:cNvSpPr>
            <a:spLocks noChangeArrowheads="1"/>
          </p:cNvSpPr>
          <p:nvPr/>
        </p:nvSpPr>
        <p:spPr bwMode="auto">
          <a:xfrm>
            <a:off x="1220033" y="1334741"/>
            <a:ext cx="5256888" cy="45787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b="1" dirty="0">
                <a:solidFill>
                  <a:srgbClr val="0000FF"/>
                </a:solidFill>
                <a:latin typeface="+mn-lt"/>
                <a:cs typeface="Arial" charset="0"/>
              </a:rPr>
              <a:t>Transkripční  fůze s promotorovou oblastí</a:t>
            </a:r>
            <a:endParaRPr kumimoji="1" lang="en-GB" sz="1814" b="1" dirty="0">
              <a:solidFill>
                <a:srgbClr val="0000FF"/>
              </a:solidFill>
              <a:latin typeface="+mn-lt"/>
              <a:cs typeface="Arial" charset="0"/>
            </a:endParaRPr>
          </a:p>
        </p:txBody>
      </p:sp>
      <p:sp>
        <p:nvSpPr>
          <p:cNvPr id="3" name="Rectangle 6">
            <a:extLst>
              <a:ext uri="{FF2B5EF4-FFF2-40B4-BE49-F238E27FC236}">
                <a16:creationId xmlns:a16="http://schemas.microsoft.com/office/drawing/2014/main" id="{BDADB32A-2A47-4C2F-8D93-E51A297766BC}"/>
              </a:ext>
            </a:extLst>
          </p:cNvPr>
          <p:cNvSpPr>
            <a:spLocks noChangeArrowheads="1"/>
          </p:cNvSpPr>
          <p:nvPr/>
        </p:nvSpPr>
        <p:spPr bwMode="auto">
          <a:xfrm>
            <a:off x="1752777" y="1716300"/>
            <a:ext cx="5799711"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marL="456437" indent="-456437" algn="just" eaLnBrk="1" hangingPunct="1">
              <a:buClr>
                <a:srgbClr val="0000FF"/>
              </a:buClr>
              <a:buFont typeface="Wingdings" pitchFamily="2" charset="2"/>
              <a:buChar char="§"/>
              <a:defRPr/>
            </a:pPr>
            <a:r>
              <a:rPr kumimoji="1" lang="cs-CZ" sz="1633" dirty="0">
                <a:solidFill>
                  <a:schemeClr val="tx2"/>
                </a:solidFill>
                <a:latin typeface="+mn-lt"/>
                <a:cs typeface="Arial" charset="0"/>
              </a:rPr>
              <a:t>Identifikace a klonování promotorové oblasti genu</a:t>
            </a:r>
            <a:endParaRPr kumimoji="1" lang="en-GB" sz="1633" dirty="0">
              <a:solidFill>
                <a:schemeClr val="tx2"/>
              </a:solidFill>
              <a:latin typeface="+mn-lt"/>
              <a:cs typeface="Arial" charset="0"/>
            </a:endParaRPr>
          </a:p>
        </p:txBody>
      </p:sp>
      <p:sp>
        <p:nvSpPr>
          <p:cNvPr id="4" name="Rectangle 6">
            <a:extLst>
              <a:ext uri="{FF2B5EF4-FFF2-40B4-BE49-F238E27FC236}">
                <a16:creationId xmlns:a16="http://schemas.microsoft.com/office/drawing/2014/main" id="{43923219-2324-4230-92D2-5BC5DB282642}"/>
              </a:ext>
            </a:extLst>
          </p:cNvPr>
          <p:cNvSpPr>
            <a:spLocks noChangeArrowheads="1"/>
          </p:cNvSpPr>
          <p:nvPr/>
        </p:nvSpPr>
        <p:spPr bwMode="auto">
          <a:xfrm>
            <a:off x="1752777" y="2021548"/>
            <a:ext cx="7144530" cy="45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marL="456437" indent="-456437" algn="just" eaLnBrk="1" hangingPunct="1">
              <a:buClr>
                <a:srgbClr val="0000FF"/>
              </a:buClr>
              <a:buFont typeface="Wingdings" pitchFamily="2" charset="2"/>
              <a:buChar char="§"/>
              <a:defRPr/>
            </a:pPr>
            <a:r>
              <a:rPr kumimoji="1" lang="cs-CZ" sz="1633">
                <a:solidFill>
                  <a:schemeClr val="tx2"/>
                </a:solidFill>
                <a:latin typeface="+mn-lt"/>
                <a:cs typeface="Arial" charset="0"/>
              </a:rPr>
              <a:t>příprava rekombinantní DNA nesoucí promotor a reportérový gen (uidA, GFP)</a:t>
            </a:r>
            <a:endParaRPr kumimoji="1" lang="en-GB" sz="1633">
              <a:solidFill>
                <a:schemeClr val="tx2"/>
              </a:solidFill>
              <a:latin typeface="+mn-lt"/>
              <a:cs typeface="Arial" charset="0"/>
            </a:endParaRPr>
          </a:p>
        </p:txBody>
      </p:sp>
      <p:sp>
        <p:nvSpPr>
          <p:cNvPr id="6" name="Rectangle 6">
            <a:extLst>
              <a:ext uri="{FF2B5EF4-FFF2-40B4-BE49-F238E27FC236}">
                <a16:creationId xmlns:a16="http://schemas.microsoft.com/office/drawing/2014/main" id="{13B33138-AF4F-46D2-8592-28AFDF41C18A}"/>
              </a:ext>
            </a:extLst>
          </p:cNvPr>
          <p:cNvSpPr>
            <a:spLocks noChangeArrowheads="1"/>
          </p:cNvSpPr>
          <p:nvPr/>
        </p:nvSpPr>
        <p:spPr bwMode="auto">
          <a:xfrm>
            <a:off x="1752777" y="2477981"/>
            <a:ext cx="7144530"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marL="456437" indent="-456437" algn="just" eaLnBrk="1" hangingPunct="1">
              <a:buClr>
                <a:srgbClr val="0000FF"/>
              </a:buClr>
              <a:buFont typeface="Wingdings" pitchFamily="2" charset="2"/>
              <a:buChar char="§"/>
              <a:defRPr/>
            </a:pPr>
            <a:r>
              <a:rPr kumimoji="1" lang="cs-CZ" sz="1633" dirty="0">
                <a:solidFill>
                  <a:schemeClr val="tx2"/>
                </a:solidFill>
                <a:latin typeface="+mn-lt"/>
                <a:cs typeface="Arial" charset="0"/>
              </a:rPr>
              <a:t>příprava transgenních organismů nesoucích tuto rekombinantní DNA a jejich histologická analýza</a:t>
            </a:r>
            <a:endParaRPr kumimoji="1" lang="en-GB" sz="1633" dirty="0">
              <a:solidFill>
                <a:schemeClr val="tx2"/>
              </a:solidFill>
              <a:latin typeface="+mn-lt"/>
              <a:cs typeface="Arial" charset="0"/>
            </a:endParaRPr>
          </a:p>
        </p:txBody>
      </p:sp>
      <p:pic>
        <p:nvPicPr>
          <p:cNvPr id="8" name="Picture 12" descr="pic_1">
            <a:extLst>
              <a:ext uri="{FF2B5EF4-FFF2-40B4-BE49-F238E27FC236}">
                <a16:creationId xmlns:a16="http://schemas.microsoft.com/office/drawing/2014/main" id="{F6573351-8516-4C5B-B196-6A09E3B0C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07" y="3298694"/>
            <a:ext cx="4562881" cy="1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pic_2">
            <a:extLst>
              <a:ext uri="{FF2B5EF4-FFF2-40B4-BE49-F238E27FC236}">
                <a16:creationId xmlns:a16="http://schemas.microsoft.com/office/drawing/2014/main" id="{3214C35C-F2B5-4B9F-A159-F90CFDC138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5809" y="3943746"/>
            <a:ext cx="4136686" cy="2446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4">
            <a:extLst>
              <a:ext uri="{FF2B5EF4-FFF2-40B4-BE49-F238E27FC236}">
                <a16:creationId xmlns:a16="http://schemas.microsoft.com/office/drawing/2014/main" id="{32093677-F31E-47FA-B18B-F0A3B2BAFF30}"/>
              </a:ext>
            </a:extLst>
          </p:cNvPr>
          <p:cNvSpPr>
            <a:spLocks/>
          </p:cNvSpPr>
          <p:nvPr/>
        </p:nvSpPr>
        <p:spPr bwMode="auto">
          <a:xfrm>
            <a:off x="838473" y="1448488"/>
            <a:ext cx="228936" cy="1294425"/>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solidFill>
                <a:schemeClr val="tx2"/>
              </a:solidFill>
              <a:latin typeface="+mn-lt"/>
              <a:cs typeface="Arial" charset="0"/>
            </a:endParaRPr>
          </a:p>
        </p:txBody>
      </p:sp>
      <p:sp>
        <p:nvSpPr>
          <p:cNvPr id="11" name="Rectangle 2">
            <a:extLst>
              <a:ext uri="{FF2B5EF4-FFF2-40B4-BE49-F238E27FC236}">
                <a16:creationId xmlns:a16="http://schemas.microsoft.com/office/drawing/2014/main" id="{80C7EC94-A47A-4208-9016-EE28EFA96559}"/>
              </a:ext>
            </a:extLst>
          </p:cNvPr>
          <p:cNvSpPr txBox="1">
            <a:spLocks noChangeArrowheads="1"/>
          </p:cNvSpPr>
          <p:nvPr/>
        </p:nvSpPr>
        <p:spPr>
          <a:xfrm>
            <a:off x="1523841" y="97910"/>
            <a:ext cx="7010624" cy="1527680"/>
          </a:xfrm>
          <a:prstGeom prst="rect">
            <a:avLst/>
          </a:prstGeom>
        </p:spPr>
        <p:txBody>
          <a:bodyPr anchor="ctr"/>
          <a:lstStyle/>
          <a:p>
            <a:pPr>
              <a:defRPr/>
            </a:pPr>
            <a:r>
              <a:rPr lang="en-US" sz="4807" kern="0" dirty="0" err="1">
                <a:solidFill>
                  <a:srgbClr val="0000FF"/>
                </a:solidFill>
                <a:latin typeface="+mj-lt"/>
                <a:ea typeface="+mj-ea"/>
                <a:cs typeface="+mj-cs"/>
              </a:rPr>
              <a:t>Transkri</a:t>
            </a:r>
            <a:r>
              <a:rPr lang="cs-CZ" sz="4807" kern="0" dirty="0" err="1">
                <a:solidFill>
                  <a:srgbClr val="0000FF"/>
                </a:solidFill>
                <a:latin typeface="+mj-lt"/>
                <a:ea typeface="+mj-ea"/>
                <a:cs typeface="+mj-cs"/>
              </a:rPr>
              <a:t>pční</a:t>
            </a:r>
            <a:r>
              <a:rPr lang="cs-CZ" sz="4807" kern="0" dirty="0">
                <a:solidFill>
                  <a:srgbClr val="0000FF"/>
                </a:solidFill>
                <a:latin typeface="+mj-lt"/>
                <a:ea typeface="+mj-ea"/>
                <a:cs typeface="+mj-cs"/>
              </a:rPr>
              <a:t> </a:t>
            </a:r>
            <a:r>
              <a:rPr lang="cs-CZ" sz="4807" kern="0" dirty="0" err="1">
                <a:solidFill>
                  <a:srgbClr val="0000FF"/>
                </a:solidFill>
                <a:latin typeface="+mj-lt"/>
                <a:ea typeface="+mj-ea"/>
                <a:cs typeface="+mj-cs"/>
              </a:rPr>
              <a:t>fůze</a:t>
            </a:r>
            <a:endParaRPr lang="en-US" sz="4807"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fsweb.bainbridge.edu/acunningham/AP/AP-img/FYNS-Embryology-SensoryAxons.gif">
            <a:extLst>
              <a:ext uri="{FF2B5EF4-FFF2-40B4-BE49-F238E27FC236}">
                <a16:creationId xmlns:a16="http://schemas.microsoft.com/office/drawing/2014/main" id="{26BB9A05-D30B-4F96-B9DC-73CB53F73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77" y="2580210"/>
            <a:ext cx="2712675" cy="339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
            <a:extLst>
              <a:ext uri="{FF2B5EF4-FFF2-40B4-BE49-F238E27FC236}">
                <a16:creationId xmlns:a16="http://schemas.microsoft.com/office/drawing/2014/main" id="{271344F4-DDE2-4BD8-8035-5391FB772C2C}"/>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sp>
        <p:nvSpPr>
          <p:cNvPr id="4" name="Rectangle 2">
            <a:extLst>
              <a:ext uri="{FF2B5EF4-FFF2-40B4-BE49-F238E27FC236}">
                <a16:creationId xmlns:a16="http://schemas.microsoft.com/office/drawing/2014/main" id="{A76D30EA-B154-441B-B992-2FE05E9AD2E2}"/>
              </a:ext>
            </a:extLst>
          </p:cNvPr>
          <p:cNvSpPr txBox="1">
            <a:spLocks noChangeArrowheads="1"/>
          </p:cNvSpPr>
          <p:nvPr/>
        </p:nvSpPr>
        <p:spPr>
          <a:xfrm>
            <a:off x="1523841" y="33118"/>
            <a:ext cx="7010624" cy="1527679"/>
          </a:xfrm>
          <a:prstGeom prst="rect">
            <a:avLst/>
          </a:prstGeom>
        </p:spPr>
        <p:txBody>
          <a:bodyPr anchor="ctr"/>
          <a:lstStyle/>
          <a:p>
            <a:pPr>
              <a:defRPr/>
            </a:pPr>
            <a:r>
              <a:rPr lang="cs-CZ" sz="4807" kern="0" dirty="0">
                <a:solidFill>
                  <a:srgbClr val="0000FF"/>
                </a:solidFill>
                <a:latin typeface="+mj-lt"/>
                <a:ea typeface="+mj-ea"/>
                <a:cs typeface="+mj-cs"/>
              </a:rPr>
              <a:t>G</a:t>
            </a:r>
            <a:r>
              <a:rPr lang="en-US" sz="4807" kern="0" dirty="0">
                <a:solidFill>
                  <a:srgbClr val="0000FF"/>
                </a:solidFill>
                <a:latin typeface="+mj-lt"/>
                <a:ea typeface="+mj-ea"/>
                <a:cs typeface="+mj-cs"/>
              </a:rPr>
              <a:t>US reporter in mouse embryos</a:t>
            </a:r>
          </a:p>
        </p:txBody>
      </p:sp>
      <p:pic>
        <p:nvPicPr>
          <p:cNvPr id="81924" name="Picture 4" descr="http://clinicaldepartments.musc.edu/sebin/d/m/cover_mouse200.jpg">
            <a:extLst>
              <a:ext uri="{FF2B5EF4-FFF2-40B4-BE49-F238E27FC236}">
                <a16:creationId xmlns:a16="http://schemas.microsoft.com/office/drawing/2014/main" id="{BBE964A4-A59F-4724-8312-FED6F1012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183" y="1730699"/>
            <a:ext cx="2185691" cy="267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6" descr="http://rawls.faculty.asu.edu/lacz_embryo.jpg">
            <a:extLst>
              <a:ext uri="{FF2B5EF4-FFF2-40B4-BE49-F238E27FC236}">
                <a16:creationId xmlns:a16="http://schemas.microsoft.com/office/drawing/2014/main" id="{C66EC920-5E5A-436C-A375-3C1C754C3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485" y="2318157"/>
            <a:ext cx="2822104" cy="391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1">
            <a:extLst>
              <a:ext uri="{FF2B5EF4-FFF2-40B4-BE49-F238E27FC236}">
                <a16:creationId xmlns:a16="http://schemas.microsoft.com/office/drawing/2014/main" id="{F2ABC500-3AD1-4789-8C4C-653B698F57F9}"/>
              </a:ext>
            </a:extLst>
          </p:cNvPr>
          <p:cNvSpPr>
            <a:spLocks noChangeArrowheads="1"/>
          </p:cNvSpPr>
          <p:nvPr/>
        </p:nvSpPr>
        <p:spPr bwMode="auto">
          <a:xfrm>
            <a:off x="5306324" y="5740678"/>
            <a:ext cx="2807705" cy="58889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en-US" altLang="en-US" sz="1633"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500"/>
                                        <p:tgtEl>
                                          <p:spTgt spid="81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1924"/>
                                        </p:tgtEl>
                                        <p:attrNameLst>
                                          <p:attrName>style.visibility</p:attrName>
                                        </p:attrNameLst>
                                      </p:cBhvr>
                                      <p:to>
                                        <p:strVal val="visible"/>
                                      </p:to>
                                    </p:set>
                                    <p:animEffect transition="in" filter="fade">
                                      <p:cBhvr>
                                        <p:cTn id="12" dur="500"/>
                                        <p:tgtEl>
                                          <p:spTgt spid="819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1926"/>
                                        </p:tgtEl>
                                        <p:attrNameLst>
                                          <p:attrName>style.visibility</p:attrName>
                                        </p:attrNameLst>
                                      </p:cBhvr>
                                      <p:to>
                                        <p:strVal val="visible"/>
                                      </p:to>
                                    </p:set>
                                    <p:animEffect transition="in" filter="fade">
                                      <p:cBhvr>
                                        <p:cTn id="17" dur="500"/>
                                        <p:tgtEl>
                                          <p:spTgt spid="81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80" name="Freeform 4">
            <a:extLst>
              <a:ext uri="{FF2B5EF4-FFF2-40B4-BE49-F238E27FC236}">
                <a16:creationId xmlns:a16="http://schemas.microsoft.com/office/drawing/2014/main" id="{CC707C47-CD8C-42DB-B021-0DEEDB844A4E}"/>
              </a:ext>
            </a:extLst>
          </p:cNvPr>
          <p:cNvSpPr>
            <a:spLocks/>
          </p:cNvSpPr>
          <p:nvPr/>
        </p:nvSpPr>
        <p:spPr bwMode="auto">
          <a:xfrm flipH="1">
            <a:off x="1241631" y="1632789"/>
            <a:ext cx="129586" cy="4735663"/>
          </a:xfrm>
          <a:custGeom>
            <a:avLst/>
            <a:gdLst>
              <a:gd name="T0" fmla="*/ 0 w 1"/>
              <a:gd name="T1" fmla="*/ 0 h 1515"/>
              <a:gd name="T2" fmla="*/ 0 w 1"/>
              <a:gd name="T3" fmla="*/ 2147483646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27" tIns="45714" rIns="91427" bIns="45714"/>
          <a:lstStyle/>
          <a:p>
            <a:endParaRPr lang="cs-CZ"/>
          </a:p>
        </p:txBody>
      </p:sp>
      <p:sp>
        <p:nvSpPr>
          <p:cNvPr id="14" name="Rectangle 2">
            <a:extLst>
              <a:ext uri="{FF2B5EF4-FFF2-40B4-BE49-F238E27FC236}">
                <a16:creationId xmlns:a16="http://schemas.microsoft.com/office/drawing/2014/main" id="{20B6568B-5E9A-4470-86CA-276A3A3ABAE2}"/>
              </a:ext>
            </a:extLst>
          </p:cNvPr>
          <p:cNvSpPr>
            <a:spLocks noChangeArrowheads="1"/>
          </p:cNvSpPr>
          <p:nvPr/>
        </p:nvSpPr>
        <p:spPr bwMode="auto">
          <a:xfrm>
            <a:off x="1502244" y="1403854"/>
            <a:ext cx="716180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2" tIns="46032" rIns="92062" bIns="46032"/>
          <a:lstStyle>
            <a:lvl1pPr marL="377825" indent="-377825" eaLnBrk="0" hangingPunct="0">
              <a:defRPr sz="2600">
                <a:solidFill>
                  <a:schemeClr val="tx1"/>
                </a:solidFill>
                <a:latin typeface="Times" charset="0"/>
                <a:cs typeface="Arial" pitchFamily="34" charset="0"/>
              </a:defRPr>
            </a:lvl1pPr>
            <a:lvl2pPr marL="881063" indent="-377825" eaLnBrk="0" hangingPunct="0">
              <a:defRPr sz="2600">
                <a:solidFill>
                  <a:schemeClr val="tx1"/>
                </a:solidFill>
                <a:latin typeface="Times" charset="0"/>
                <a:cs typeface="Arial" pitchFamily="34" charset="0"/>
              </a:defRPr>
            </a:lvl2pPr>
            <a:lvl3pPr marL="1384300" indent="-377825" eaLnBrk="0" hangingPunct="0">
              <a:defRPr sz="2600">
                <a:solidFill>
                  <a:schemeClr val="tx1"/>
                </a:solidFill>
                <a:latin typeface="Times" charset="0"/>
                <a:cs typeface="Arial" pitchFamily="34" charset="0"/>
              </a:defRPr>
            </a:lvl3pPr>
            <a:lvl4pPr marL="1600200" indent="-228600" eaLnBrk="0" hangingPunct="0">
              <a:defRPr sz="2600">
                <a:solidFill>
                  <a:schemeClr val="tx1"/>
                </a:solidFill>
                <a:latin typeface="Times" charset="0"/>
                <a:cs typeface="Arial" pitchFamily="34" charset="0"/>
              </a:defRPr>
            </a:lvl4pPr>
            <a:lvl5pPr marL="2057400" indent="-228600" eaLnBrk="0" hangingPunct="0">
              <a:defRPr sz="2600">
                <a:solidFill>
                  <a:schemeClr val="tx1"/>
                </a:solidFill>
                <a:latin typeface="Times" charset="0"/>
                <a:cs typeface="Arial" pitchFamily="34" charset="0"/>
              </a:defRPr>
            </a:lvl5pPr>
            <a:lvl6pPr marL="2514600" indent="-228600" eaLnBrk="0" fontAlgn="base" hangingPunct="0">
              <a:spcBef>
                <a:spcPct val="0"/>
              </a:spcBef>
              <a:spcAft>
                <a:spcPct val="0"/>
              </a:spcAft>
              <a:defRPr sz="2600">
                <a:solidFill>
                  <a:schemeClr val="tx1"/>
                </a:solidFill>
                <a:latin typeface="Times" charset="0"/>
                <a:cs typeface="Arial" pitchFamily="34" charset="0"/>
              </a:defRPr>
            </a:lvl6pPr>
            <a:lvl7pPr marL="2971800" indent="-228600" eaLnBrk="0" fontAlgn="base" hangingPunct="0">
              <a:spcBef>
                <a:spcPct val="0"/>
              </a:spcBef>
              <a:spcAft>
                <a:spcPct val="0"/>
              </a:spcAft>
              <a:defRPr sz="2600">
                <a:solidFill>
                  <a:schemeClr val="tx1"/>
                </a:solidFill>
                <a:latin typeface="Times" charset="0"/>
                <a:cs typeface="Arial" pitchFamily="34" charset="0"/>
              </a:defRPr>
            </a:lvl7pPr>
            <a:lvl8pPr marL="3429000" indent="-228600" eaLnBrk="0" fontAlgn="base" hangingPunct="0">
              <a:spcBef>
                <a:spcPct val="0"/>
              </a:spcBef>
              <a:spcAft>
                <a:spcPct val="0"/>
              </a:spcAft>
              <a:defRPr sz="2600">
                <a:solidFill>
                  <a:schemeClr val="tx1"/>
                </a:solidFill>
                <a:latin typeface="Times" charset="0"/>
                <a:cs typeface="Arial" pitchFamily="34" charset="0"/>
              </a:defRPr>
            </a:lvl8pPr>
            <a:lvl9pPr marL="3886200" indent="-228600" eaLnBrk="0" fontAlgn="base" hangingPunct="0">
              <a:spcBef>
                <a:spcPct val="0"/>
              </a:spcBef>
              <a:spcAft>
                <a:spcPct val="0"/>
              </a:spcAft>
              <a:defRPr sz="2600">
                <a:solidFill>
                  <a:schemeClr val="tx1"/>
                </a:solidFill>
                <a:latin typeface="Times" charset="0"/>
                <a:cs typeface="Arial" pitchFamily="34" charset="0"/>
              </a:defRPr>
            </a:lvl9pPr>
          </a:lstStyle>
          <a:p>
            <a:pPr algn="just" eaLnBrk="1" hangingPunct="1">
              <a:spcAft>
                <a:spcPts val="544"/>
              </a:spcAft>
              <a:buFont typeface="Wingdings" pitchFamily="2" charset="2"/>
              <a:buChar char="§"/>
              <a:defRPr/>
            </a:pPr>
            <a:r>
              <a:rPr kumimoji="1" lang="cs-CZ" altLang="cs-CZ" sz="2177" dirty="0">
                <a:solidFill>
                  <a:schemeClr val="tx2"/>
                </a:solidFill>
                <a:latin typeface="Arial" pitchFamily="34" charset="0"/>
              </a:rPr>
              <a:t>Metody analýzy </a:t>
            </a:r>
            <a:r>
              <a:rPr kumimoji="1" lang="cs-CZ" altLang="cs-CZ" sz="2177" dirty="0">
                <a:solidFill>
                  <a:srgbClr val="0000FF"/>
                </a:solidFill>
                <a:latin typeface="Arial" pitchFamily="34" charset="0"/>
              </a:rPr>
              <a:t>genové exprese</a:t>
            </a:r>
            <a:endParaRPr kumimoji="1" lang="en-US" altLang="cs-CZ" sz="2177" dirty="0">
              <a:solidFill>
                <a:srgbClr val="0000FF"/>
              </a:solidFill>
              <a:latin typeface="Arial" pitchFamily="34" charset="0"/>
            </a:endParaRPr>
          </a:p>
          <a:p>
            <a:pPr lvl="1" algn="just" eaLnBrk="1" hangingPunct="1">
              <a:spcAft>
                <a:spcPts val="544"/>
              </a:spcAft>
              <a:buFont typeface="Wingdings" pitchFamily="2" charset="2"/>
              <a:buChar char="§"/>
              <a:defRPr/>
            </a:pPr>
            <a:r>
              <a:rPr kumimoji="1" lang="de-DE" altLang="cs-CZ" sz="2000" dirty="0">
                <a:solidFill>
                  <a:srgbClr val="0000FF"/>
                </a:solidFill>
                <a:latin typeface="Arial" pitchFamily="34" charset="0"/>
              </a:rPr>
              <a:t>Kvalitativní </a:t>
            </a:r>
            <a:r>
              <a:rPr kumimoji="1" lang="de-DE" altLang="cs-CZ" sz="2000" dirty="0">
                <a:latin typeface="Arial" pitchFamily="34" charset="0"/>
              </a:rPr>
              <a:t>analýza </a:t>
            </a:r>
            <a:r>
              <a:rPr kumimoji="1" lang="de-DE" altLang="cs-CZ" sz="2000" dirty="0">
                <a:solidFill>
                  <a:schemeClr val="tx2"/>
                </a:solidFill>
                <a:latin typeface="Arial" pitchFamily="34" charset="0"/>
              </a:rPr>
              <a:t>exprese genů</a:t>
            </a:r>
          </a:p>
          <a:p>
            <a:pPr lvl="2" algn="just" eaLnBrk="1" hangingPunct="1">
              <a:spcAft>
                <a:spcPts val="544"/>
              </a:spcAft>
              <a:buFont typeface="Wingdings" pitchFamily="2" charset="2"/>
              <a:buChar char="§"/>
              <a:defRPr/>
            </a:pPr>
            <a:r>
              <a:rPr kumimoji="1" lang="de-DE" altLang="cs-CZ" sz="1451" dirty="0">
                <a:latin typeface="Arial" pitchFamily="34" charset="0"/>
              </a:rPr>
              <a:t>Příprava </a:t>
            </a:r>
            <a:r>
              <a:rPr kumimoji="1" lang="de-DE" altLang="cs-CZ" sz="1451" dirty="0">
                <a:solidFill>
                  <a:srgbClr val="0000FF"/>
                </a:solidFill>
                <a:latin typeface="Arial" pitchFamily="34" charset="0"/>
              </a:rPr>
              <a:t>transkripční fůze </a:t>
            </a:r>
            <a:r>
              <a:rPr kumimoji="1" lang="de-DE" altLang="cs-CZ" sz="1451" dirty="0">
                <a:latin typeface="Arial" pitchFamily="34" charset="0"/>
              </a:rPr>
              <a:t>promotoru analyzovaného genu s reporterovým genem (gen zpravodaj)</a:t>
            </a:r>
          </a:p>
          <a:p>
            <a:pPr lvl="2" algn="just" eaLnBrk="1" hangingPunct="1">
              <a:spcAft>
                <a:spcPts val="544"/>
              </a:spcAft>
              <a:buFont typeface="Wingdings" pitchFamily="2" charset="2"/>
              <a:buChar char="§"/>
              <a:defRPr/>
            </a:pPr>
            <a:r>
              <a:rPr kumimoji="1" lang="de-DE" altLang="cs-CZ" sz="1451" dirty="0">
                <a:latin typeface="Arial" pitchFamily="34" charset="0"/>
              </a:rPr>
              <a:t>Příprava</a:t>
            </a:r>
            <a:r>
              <a:rPr kumimoji="1" lang="de-DE" altLang="cs-CZ" sz="1451" dirty="0">
                <a:solidFill>
                  <a:srgbClr val="0000FF"/>
                </a:solidFill>
                <a:latin typeface="Arial" pitchFamily="34" charset="0"/>
              </a:rPr>
              <a:t> translační fůze </a:t>
            </a:r>
            <a:r>
              <a:rPr kumimoji="1" lang="de-DE" altLang="cs-CZ" sz="1451" dirty="0">
                <a:latin typeface="Arial" pitchFamily="34" charset="0"/>
              </a:rPr>
              <a:t>kódující oblasti analyzovaného genu s reporterovým genem</a:t>
            </a:r>
            <a:endParaRPr kumimoji="1" lang="cs-CZ" altLang="cs-CZ" sz="1451" dirty="0">
              <a:latin typeface="Arial" pitchFamily="34" charset="0"/>
            </a:endParaRPr>
          </a:p>
          <a:p>
            <a:pPr marL="456436" lvl="2" indent="0" algn="just" eaLnBrk="1" hangingPunct="1">
              <a:spcAft>
                <a:spcPts val="544"/>
              </a:spcAft>
              <a:defRPr/>
            </a:pPr>
            <a:endParaRPr kumimoji="1" lang="de-DE" altLang="cs-CZ" sz="1814" dirty="0">
              <a:solidFill>
                <a:schemeClr val="tx2"/>
              </a:solidFill>
              <a:latin typeface="Arial" pitchFamily="34" charset="0"/>
            </a:endParaRPr>
          </a:p>
          <a:p>
            <a:pPr marL="799123" lvl="2" algn="just" eaLnBrk="1" hangingPunct="1">
              <a:spcAft>
                <a:spcPts val="544"/>
              </a:spcAft>
              <a:buFont typeface="Wingdings" pitchFamily="2" charset="2"/>
              <a:buChar char="§"/>
              <a:defRPr/>
            </a:pPr>
            <a:endParaRPr kumimoji="1" lang="de-DE" altLang="cs-CZ" sz="1814" dirty="0">
              <a:solidFill>
                <a:schemeClr val="tx2"/>
              </a:solidFill>
              <a:latin typeface="Arial" pitchFamily="34" charset="0"/>
            </a:endParaRPr>
          </a:p>
          <a:p>
            <a:pPr algn="just" eaLnBrk="1" hangingPunct="1">
              <a:buFont typeface="Wingdings" pitchFamily="2" charset="2"/>
              <a:buChar char="§"/>
              <a:defRPr/>
            </a:pPr>
            <a:endParaRPr kumimoji="1" lang="en-US" altLang="cs-CZ" sz="1451" dirty="0">
              <a:solidFill>
                <a:srgbClr val="0000FF"/>
              </a:solidFill>
              <a:latin typeface="Arial" pitchFamily="34" charset="0"/>
            </a:endParaRPr>
          </a:p>
          <a:p>
            <a:pPr algn="just" eaLnBrk="1" hangingPunct="1">
              <a:buFont typeface="Wingdings" pitchFamily="2" charset="2"/>
              <a:buChar char="§"/>
              <a:defRPr/>
            </a:pPr>
            <a:endParaRPr kumimoji="1" lang="cs-CZ" altLang="cs-CZ" sz="1451" dirty="0">
              <a:solidFill>
                <a:srgbClr val="0000FF"/>
              </a:solidFill>
              <a:latin typeface="Arial" pitchFamily="34" charset="0"/>
            </a:endParaRPr>
          </a:p>
          <a:p>
            <a:pPr lvl="2" algn="just" eaLnBrk="1" hangingPunct="1">
              <a:buFont typeface="Wingdings" pitchFamily="2" charset="2"/>
              <a:buChar char="§"/>
              <a:defRPr/>
            </a:pPr>
            <a:endParaRPr kumimoji="1" lang="en-US" altLang="cs-CZ" sz="1451" dirty="0">
              <a:solidFill>
                <a:srgbClr val="0000FF"/>
              </a:solidFill>
              <a:latin typeface="Arial" pitchFamily="34" charset="0"/>
            </a:endParaRPr>
          </a:p>
          <a:p>
            <a:pPr lvl="1" algn="just" eaLnBrk="1" hangingPunct="1">
              <a:buFont typeface="Wingdings" pitchFamily="2" charset="2"/>
              <a:buChar char="§"/>
              <a:defRPr/>
            </a:pPr>
            <a:endParaRPr kumimoji="1" lang="en-US" altLang="cs-CZ" sz="1633" dirty="0">
              <a:solidFill>
                <a:schemeClr val="tx2"/>
              </a:solidFill>
              <a:latin typeface="Arial" pitchFamily="34" charset="0"/>
            </a:endParaRPr>
          </a:p>
        </p:txBody>
      </p:sp>
      <p:sp>
        <p:nvSpPr>
          <p:cNvPr id="16" name="Rectangle 2">
            <a:extLst>
              <a:ext uri="{FF2B5EF4-FFF2-40B4-BE49-F238E27FC236}">
                <a16:creationId xmlns:a16="http://schemas.microsoft.com/office/drawing/2014/main" id="{923F3F33-FCDF-4618-B8E6-72B3405FE301}"/>
              </a:ext>
            </a:extLst>
          </p:cNvPr>
          <p:cNvSpPr txBox="1">
            <a:spLocks noChangeArrowheads="1"/>
          </p:cNvSpPr>
          <p:nvPr/>
        </p:nvSpPr>
        <p:spPr>
          <a:xfrm>
            <a:off x="1523841" y="33118"/>
            <a:ext cx="7010624" cy="1527679"/>
          </a:xfrm>
          <a:prstGeom prst="rect">
            <a:avLst/>
          </a:prstGeom>
        </p:spPr>
        <p:txBody>
          <a:bodyPr anchor="ctr"/>
          <a:lstStyle/>
          <a:p>
            <a:pPr>
              <a:defRPr/>
            </a:pPr>
            <a:r>
              <a:rPr lang="cs-CZ" sz="4807" kern="0" dirty="0">
                <a:solidFill>
                  <a:srgbClr val="0000FF"/>
                </a:solidFill>
                <a:latin typeface="+mj-lt"/>
                <a:ea typeface="+mj-ea"/>
                <a:cs typeface="+mj-cs"/>
              </a:rPr>
              <a:t>Osnova</a:t>
            </a:r>
            <a:endParaRPr lang="en-US" sz="4807" kern="0" dirty="0">
              <a:solidFill>
                <a:srgbClr val="0000FF"/>
              </a:solidFill>
              <a:latin typeface="+mj-lt"/>
              <a:ea typeface="+mj-ea"/>
              <a:cs typeface="+mj-cs"/>
            </a:endParaRPr>
          </a:p>
        </p:txBody>
      </p:sp>
      <p:sp>
        <p:nvSpPr>
          <p:cNvPr id="5" name="Rectangle 1">
            <a:extLst>
              <a:ext uri="{FF2B5EF4-FFF2-40B4-BE49-F238E27FC236}">
                <a16:creationId xmlns:a16="http://schemas.microsoft.com/office/drawing/2014/main" id="{DD29F301-0CB1-4B23-A939-30246C3CCDBE}"/>
              </a:ext>
            </a:extLst>
          </p:cNvPr>
          <p:cNvSpPr>
            <a:spLocks noChangeArrowheads="1"/>
          </p:cNvSpPr>
          <p:nvPr/>
        </p:nvSpPr>
        <p:spPr bwMode="auto">
          <a:xfrm>
            <a:off x="1523841" y="1403855"/>
            <a:ext cx="7359068" cy="1303720"/>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lstStyle/>
          <a:p>
            <a:pPr eaLnBrk="1" hangingPunct="1"/>
            <a:endParaRPr lang="cs-CZ" altLang="cs-CZ" sz="1633" b="1"/>
          </a:p>
        </p:txBody>
      </p:sp>
    </p:spTree>
    <p:extLst>
      <p:ext uri="{BB962C8B-B14F-4D97-AF65-F5344CB8AC3E}">
        <p14:creationId xmlns:p14="http://schemas.microsoft.com/office/powerpoint/2010/main" val="404808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Effect transition="in" filter="wipe(left)">
                                      <p:cBhvr>
                                        <p:cTn id="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1">
            <a:extLst>
              <a:ext uri="{FF2B5EF4-FFF2-40B4-BE49-F238E27FC236}">
                <a16:creationId xmlns:a16="http://schemas.microsoft.com/office/drawing/2014/main" id="{18D91E69-0727-45E4-852C-2B66D77AE118}"/>
              </a:ext>
            </a:extLst>
          </p:cNvPr>
          <p:cNvSpPr>
            <a:spLocks noChangeArrowheads="1"/>
          </p:cNvSpPr>
          <p:nvPr/>
        </p:nvSpPr>
        <p:spPr bwMode="auto">
          <a:xfrm>
            <a:off x="481" y="5779553"/>
            <a:ext cx="9143040" cy="1100045"/>
          </a:xfrm>
          <a:prstGeom prst="rect">
            <a:avLst/>
          </a:prstGeom>
          <a:solidFill>
            <a:schemeClr val="bg1">
              <a:alpha val="9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defRPr/>
            </a:pPr>
            <a:endParaRPr lang="cs-CZ" sz="2177">
              <a:solidFill>
                <a:schemeClr val="tx2"/>
              </a:solidFill>
              <a:latin typeface="+mn-lt"/>
              <a:cs typeface="Arial" charset="0"/>
            </a:endParaRPr>
          </a:p>
        </p:txBody>
      </p:sp>
      <p:sp>
        <p:nvSpPr>
          <p:cNvPr id="2" name="Rectangle 6">
            <a:extLst>
              <a:ext uri="{FF2B5EF4-FFF2-40B4-BE49-F238E27FC236}">
                <a16:creationId xmlns:a16="http://schemas.microsoft.com/office/drawing/2014/main" id="{3EEBC147-670C-4E22-9CCB-DA771DCDB265}"/>
              </a:ext>
            </a:extLst>
          </p:cNvPr>
          <p:cNvSpPr>
            <a:spLocks noChangeArrowheads="1"/>
          </p:cNvSpPr>
          <p:nvPr/>
        </p:nvSpPr>
        <p:spPr bwMode="auto">
          <a:xfrm>
            <a:off x="1220033" y="1403854"/>
            <a:ext cx="7618240" cy="457872"/>
          </a:xfrm>
          <a:prstGeom prst="rect">
            <a:avLst/>
          </a:prstGeom>
          <a:noFill/>
          <a:ln w="9525">
            <a:noFill/>
            <a:miter lim="800000"/>
            <a:headEnd/>
            <a:tailEnd/>
          </a:ln>
          <a:effectLst/>
        </p:spPr>
        <p:txBody>
          <a:bodyPr lIns="92051" tIns="46026" rIns="92051" bIns="46026"/>
          <a:lstStyle/>
          <a:p>
            <a:pPr marL="457086" indent="-457086" algn="just" eaLnBrk="1" hangingPunct="1">
              <a:buClr>
                <a:schemeClr val="bg2">
                  <a:lumMod val="50000"/>
                </a:schemeClr>
              </a:buClr>
              <a:buFont typeface="Arial" pitchFamily="34" charset="0"/>
              <a:buChar char="□"/>
              <a:defRPr/>
            </a:pPr>
            <a:r>
              <a:rPr kumimoji="1" lang="cs-CZ" sz="1814" b="1" dirty="0">
                <a:solidFill>
                  <a:srgbClr val="0000FF"/>
                </a:solidFill>
                <a:latin typeface="+mn-lt"/>
                <a:cs typeface="Arial" charset="0"/>
              </a:rPr>
              <a:t>Translační  fůze kódující oblasti analyzovaného genu s </a:t>
            </a:r>
            <a:r>
              <a:rPr kumimoji="1" lang="cs-CZ" sz="1814" b="1" dirty="0" err="1">
                <a:solidFill>
                  <a:srgbClr val="0000FF"/>
                </a:solidFill>
                <a:latin typeface="+mn-lt"/>
                <a:cs typeface="Arial" charset="0"/>
              </a:rPr>
              <a:t>repotérovým</a:t>
            </a:r>
            <a:r>
              <a:rPr kumimoji="1" lang="cs-CZ" sz="1814" b="1" dirty="0">
                <a:solidFill>
                  <a:srgbClr val="0000FF"/>
                </a:solidFill>
                <a:latin typeface="+mn-lt"/>
                <a:cs typeface="Arial" charset="0"/>
              </a:rPr>
              <a:t> genem</a:t>
            </a:r>
            <a:endParaRPr kumimoji="1" lang="en-GB" sz="1814" b="1" dirty="0">
              <a:solidFill>
                <a:srgbClr val="0000FF"/>
              </a:solidFill>
              <a:latin typeface="+mn-lt"/>
              <a:cs typeface="Arial" charset="0"/>
            </a:endParaRPr>
          </a:p>
        </p:txBody>
      </p:sp>
      <p:sp>
        <p:nvSpPr>
          <p:cNvPr id="3" name="Rectangle 6">
            <a:extLst>
              <a:ext uri="{FF2B5EF4-FFF2-40B4-BE49-F238E27FC236}">
                <a16:creationId xmlns:a16="http://schemas.microsoft.com/office/drawing/2014/main" id="{BF971859-1A45-4D60-95D3-FE58478D6D8D}"/>
              </a:ext>
            </a:extLst>
          </p:cNvPr>
          <p:cNvSpPr>
            <a:spLocks noChangeArrowheads="1"/>
          </p:cNvSpPr>
          <p:nvPr/>
        </p:nvSpPr>
        <p:spPr bwMode="auto">
          <a:xfrm>
            <a:off x="1752777" y="2025868"/>
            <a:ext cx="6400128" cy="45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marL="456437" indent="-456437" algn="just" eaLnBrk="1" hangingPunct="1">
              <a:buClr>
                <a:srgbClr val="0000FF"/>
              </a:buClr>
              <a:buFont typeface="Wingdings" pitchFamily="2" charset="2"/>
              <a:buChar char="§"/>
              <a:defRPr/>
            </a:pPr>
            <a:r>
              <a:rPr kumimoji="1" lang="cs-CZ" sz="1361" dirty="0">
                <a:solidFill>
                  <a:schemeClr val="tx2"/>
                </a:solidFill>
                <a:latin typeface="+mn-lt"/>
                <a:cs typeface="Arial" charset="0"/>
              </a:rPr>
              <a:t>Identifikace a klonování </a:t>
            </a:r>
            <a:r>
              <a:rPr kumimoji="1" lang="cs-CZ" sz="1361" dirty="0">
                <a:solidFill>
                  <a:srgbClr val="0000FF"/>
                </a:solidFill>
                <a:latin typeface="+mn-lt"/>
                <a:cs typeface="Arial" charset="0"/>
              </a:rPr>
              <a:t>promotorové</a:t>
            </a:r>
            <a:r>
              <a:rPr kumimoji="1" lang="cs-CZ" sz="1361" dirty="0">
                <a:solidFill>
                  <a:schemeClr val="tx2"/>
                </a:solidFill>
                <a:latin typeface="+mn-lt"/>
                <a:cs typeface="Arial" charset="0"/>
              </a:rPr>
              <a:t> a </a:t>
            </a:r>
            <a:r>
              <a:rPr kumimoji="1" lang="cs-CZ" sz="1361" dirty="0">
                <a:solidFill>
                  <a:srgbClr val="0000FF"/>
                </a:solidFill>
                <a:latin typeface="+mn-lt"/>
                <a:cs typeface="Arial" charset="0"/>
              </a:rPr>
              <a:t>kódující</a:t>
            </a:r>
            <a:r>
              <a:rPr kumimoji="1" lang="cs-CZ" sz="1361" dirty="0">
                <a:solidFill>
                  <a:schemeClr val="tx2"/>
                </a:solidFill>
                <a:latin typeface="+mn-lt"/>
                <a:cs typeface="Arial" charset="0"/>
              </a:rPr>
              <a:t> oblasti analyzovaného  genu</a:t>
            </a:r>
            <a:endParaRPr kumimoji="1" lang="en-GB" sz="1361" dirty="0">
              <a:solidFill>
                <a:schemeClr val="tx2"/>
              </a:solidFill>
              <a:latin typeface="+mn-lt"/>
              <a:cs typeface="Arial" charset="0"/>
            </a:endParaRPr>
          </a:p>
        </p:txBody>
      </p:sp>
      <p:sp>
        <p:nvSpPr>
          <p:cNvPr id="4" name="Rectangle 6">
            <a:extLst>
              <a:ext uri="{FF2B5EF4-FFF2-40B4-BE49-F238E27FC236}">
                <a16:creationId xmlns:a16="http://schemas.microsoft.com/office/drawing/2014/main" id="{3EDC3C71-40D6-45C2-A512-72B4A9D9FE44}"/>
              </a:ext>
            </a:extLst>
          </p:cNvPr>
          <p:cNvSpPr>
            <a:spLocks noChangeArrowheads="1"/>
          </p:cNvSpPr>
          <p:nvPr/>
        </p:nvSpPr>
        <p:spPr bwMode="auto">
          <a:xfrm>
            <a:off x="1752778" y="2515417"/>
            <a:ext cx="6411646" cy="45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marL="456437" indent="-456437" algn="just" eaLnBrk="1" hangingPunct="1">
              <a:buClr>
                <a:srgbClr val="0000FF"/>
              </a:buClr>
              <a:buFont typeface="Wingdings" pitchFamily="2" charset="2"/>
              <a:buChar char="§"/>
              <a:defRPr/>
            </a:pPr>
            <a:r>
              <a:rPr kumimoji="1" lang="cs-CZ" sz="1361" dirty="0">
                <a:solidFill>
                  <a:schemeClr val="tx2"/>
                </a:solidFill>
                <a:latin typeface="+mn-lt"/>
                <a:cs typeface="Arial" charset="0"/>
              </a:rPr>
              <a:t>příprava </a:t>
            </a:r>
            <a:r>
              <a:rPr kumimoji="1" lang="cs-CZ" sz="1361" dirty="0">
                <a:solidFill>
                  <a:srgbClr val="0000FF"/>
                </a:solidFill>
                <a:latin typeface="+mn-lt"/>
                <a:cs typeface="Arial" charset="0"/>
              </a:rPr>
              <a:t>rekombinantní DNA </a:t>
            </a:r>
            <a:r>
              <a:rPr kumimoji="1" lang="cs-CZ" sz="1361" dirty="0">
                <a:solidFill>
                  <a:schemeClr val="tx2"/>
                </a:solidFill>
                <a:latin typeface="+mn-lt"/>
                <a:cs typeface="Arial" charset="0"/>
              </a:rPr>
              <a:t>nesoucí </a:t>
            </a:r>
            <a:r>
              <a:rPr kumimoji="1" lang="cs-CZ" sz="1361" dirty="0">
                <a:solidFill>
                  <a:srgbClr val="0000FF"/>
                </a:solidFill>
                <a:latin typeface="+mn-lt"/>
                <a:cs typeface="Arial" charset="0"/>
              </a:rPr>
              <a:t>promotor</a:t>
            </a:r>
            <a:r>
              <a:rPr kumimoji="1" lang="cs-CZ" sz="1361" dirty="0">
                <a:solidFill>
                  <a:schemeClr val="tx2"/>
                </a:solidFill>
                <a:latin typeface="+mn-lt"/>
                <a:cs typeface="Arial" charset="0"/>
              </a:rPr>
              <a:t> a</a:t>
            </a:r>
            <a:r>
              <a:rPr kumimoji="1" lang="en-US" sz="1361" dirty="0">
                <a:solidFill>
                  <a:schemeClr val="tx2"/>
                </a:solidFill>
                <a:latin typeface="+mn-lt"/>
                <a:cs typeface="Arial" charset="0"/>
              </a:rPr>
              <a:t> </a:t>
            </a:r>
            <a:r>
              <a:rPr kumimoji="1" lang="en-US" sz="1361" dirty="0">
                <a:solidFill>
                  <a:srgbClr val="0000FF"/>
                </a:solidFill>
                <a:latin typeface="+mn-lt"/>
                <a:cs typeface="Arial" charset="0"/>
              </a:rPr>
              <a:t>k</a:t>
            </a:r>
            <a:r>
              <a:rPr kumimoji="1" lang="cs-CZ" sz="1361" dirty="0" err="1">
                <a:solidFill>
                  <a:srgbClr val="0000FF"/>
                </a:solidFill>
                <a:latin typeface="+mn-lt"/>
                <a:cs typeface="Arial" charset="0"/>
              </a:rPr>
              <a:t>ódující</a:t>
            </a:r>
            <a:r>
              <a:rPr kumimoji="1" lang="cs-CZ" sz="1361" dirty="0">
                <a:solidFill>
                  <a:srgbClr val="0000FF"/>
                </a:solidFill>
                <a:latin typeface="+mn-lt"/>
                <a:cs typeface="Arial" charset="0"/>
              </a:rPr>
              <a:t> sekvenci studovaného genu</a:t>
            </a:r>
            <a:r>
              <a:rPr kumimoji="1" lang="cs-CZ" sz="1361" dirty="0">
                <a:solidFill>
                  <a:schemeClr val="tx2"/>
                </a:solidFill>
                <a:latin typeface="+mn-lt"/>
                <a:cs typeface="Arial" charset="0"/>
              </a:rPr>
              <a:t> ve </a:t>
            </a:r>
            <a:r>
              <a:rPr kumimoji="1" lang="cs-CZ" sz="1361" dirty="0" err="1">
                <a:solidFill>
                  <a:srgbClr val="0000FF"/>
                </a:solidFill>
                <a:latin typeface="+mn-lt"/>
                <a:cs typeface="Arial" charset="0"/>
              </a:rPr>
              <a:t>fůzi</a:t>
            </a:r>
            <a:r>
              <a:rPr kumimoji="1" lang="cs-CZ" sz="1361" dirty="0">
                <a:solidFill>
                  <a:schemeClr val="tx2"/>
                </a:solidFill>
                <a:latin typeface="+mn-lt"/>
                <a:cs typeface="Arial" charset="0"/>
              </a:rPr>
              <a:t> s  </a:t>
            </a:r>
            <a:r>
              <a:rPr kumimoji="1" lang="cs-CZ" sz="1361" dirty="0">
                <a:solidFill>
                  <a:srgbClr val="0000FF"/>
                </a:solidFill>
                <a:latin typeface="+mn-lt"/>
                <a:cs typeface="Arial" charset="0"/>
              </a:rPr>
              <a:t>reportérovým genem </a:t>
            </a:r>
            <a:r>
              <a:rPr kumimoji="1" lang="cs-CZ" sz="1361" dirty="0">
                <a:solidFill>
                  <a:schemeClr val="tx2"/>
                </a:solidFill>
                <a:latin typeface="+mn-lt"/>
                <a:cs typeface="Arial" charset="0"/>
              </a:rPr>
              <a:t>(</a:t>
            </a:r>
            <a:r>
              <a:rPr kumimoji="1" lang="cs-CZ" sz="1361" dirty="0" err="1">
                <a:solidFill>
                  <a:schemeClr val="tx2"/>
                </a:solidFill>
                <a:latin typeface="+mn-lt"/>
                <a:cs typeface="Arial" charset="0"/>
              </a:rPr>
              <a:t>uidA</a:t>
            </a:r>
            <a:r>
              <a:rPr kumimoji="1" lang="cs-CZ" sz="1361" dirty="0">
                <a:solidFill>
                  <a:schemeClr val="tx2"/>
                </a:solidFill>
                <a:latin typeface="+mn-lt"/>
                <a:cs typeface="Arial" charset="0"/>
              </a:rPr>
              <a:t>, GFP) </a:t>
            </a:r>
            <a:endParaRPr kumimoji="1" lang="en-GB" sz="1361" dirty="0">
              <a:solidFill>
                <a:schemeClr val="tx2"/>
              </a:solidFill>
              <a:latin typeface="+mn-lt"/>
              <a:cs typeface="Arial" charset="0"/>
            </a:endParaRPr>
          </a:p>
        </p:txBody>
      </p:sp>
      <p:cxnSp>
        <p:nvCxnSpPr>
          <p:cNvPr id="12" name="Přímá spojovací čára 11">
            <a:extLst>
              <a:ext uri="{FF2B5EF4-FFF2-40B4-BE49-F238E27FC236}">
                <a16:creationId xmlns:a16="http://schemas.microsoft.com/office/drawing/2014/main" id="{58D8D6D4-8567-4367-B5BA-C406D3A946C9}"/>
              </a:ext>
            </a:extLst>
          </p:cNvPr>
          <p:cNvCxnSpPr/>
          <p:nvPr/>
        </p:nvCxnSpPr>
        <p:spPr bwMode="auto">
          <a:xfrm>
            <a:off x="305729" y="3704732"/>
            <a:ext cx="2285041" cy="2880"/>
          </a:xfrm>
          <a:prstGeom prst="line">
            <a:avLst/>
          </a:prstGeom>
          <a:noFill/>
          <a:ln w="38100" cap="flat" cmpd="sng" algn="ctr">
            <a:solidFill>
              <a:schemeClr val="bg2">
                <a:lumMod val="50000"/>
              </a:schemeClr>
            </a:solidFill>
            <a:prstDash val="solid"/>
            <a:round/>
            <a:headEnd type="none" w="med" len="med"/>
            <a:tailEnd type="none" w="med" len="med"/>
          </a:ln>
          <a:effectLst/>
        </p:spPr>
      </p:cxnSp>
      <p:sp>
        <p:nvSpPr>
          <p:cNvPr id="13" name="TextovéPole 12">
            <a:extLst>
              <a:ext uri="{FF2B5EF4-FFF2-40B4-BE49-F238E27FC236}">
                <a16:creationId xmlns:a16="http://schemas.microsoft.com/office/drawing/2014/main" id="{8A51306A-A22D-4C66-8D22-18D26B467A17}"/>
              </a:ext>
            </a:extLst>
          </p:cNvPr>
          <p:cNvSpPr txBox="1">
            <a:spLocks noChangeArrowheads="1"/>
          </p:cNvSpPr>
          <p:nvPr/>
        </p:nvSpPr>
        <p:spPr bwMode="auto">
          <a:xfrm>
            <a:off x="1611672" y="3400923"/>
            <a:ext cx="856276" cy="27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600">
                <a:solidFill>
                  <a:schemeClr val="tx1"/>
                </a:solidFill>
                <a:latin typeface="Times" charset="0"/>
                <a:cs typeface="Arial" charset="0"/>
              </a:defRPr>
            </a:lvl1pPr>
            <a:lvl2pPr marL="742950" indent="-285750" eaLnBrk="0" hangingPunct="0">
              <a:defRPr sz="2600">
                <a:solidFill>
                  <a:schemeClr val="tx1"/>
                </a:solidFill>
                <a:latin typeface="Times" charset="0"/>
                <a:cs typeface="Arial" charset="0"/>
              </a:defRPr>
            </a:lvl2pPr>
            <a:lvl3pPr marL="1143000" indent="-228600" eaLnBrk="0" hangingPunct="0">
              <a:defRPr sz="2600">
                <a:solidFill>
                  <a:schemeClr val="tx1"/>
                </a:solidFill>
                <a:latin typeface="Times" charset="0"/>
                <a:cs typeface="Arial" charset="0"/>
              </a:defRPr>
            </a:lvl3pPr>
            <a:lvl4pPr marL="1600200" indent="-228600" eaLnBrk="0" hangingPunct="0">
              <a:defRPr sz="2600">
                <a:solidFill>
                  <a:schemeClr val="tx1"/>
                </a:solidFill>
                <a:latin typeface="Times" charset="0"/>
                <a:cs typeface="Arial" charset="0"/>
              </a:defRPr>
            </a:lvl4pPr>
            <a:lvl5pPr marL="2057400" indent="-228600" eaLnBrk="0" hangingPunct="0">
              <a:defRPr sz="2600">
                <a:solidFill>
                  <a:schemeClr val="tx1"/>
                </a:solidFill>
                <a:latin typeface="Times" charset="0"/>
                <a:cs typeface="Arial" charset="0"/>
              </a:defRPr>
            </a:lvl5pPr>
            <a:lvl6pPr marL="2514600" indent="-228600" eaLnBrk="0" fontAlgn="base" hangingPunct="0">
              <a:spcBef>
                <a:spcPct val="0"/>
              </a:spcBef>
              <a:spcAft>
                <a:spcPct val="0"/>
              </a:spcAft>
              <a:defRPr sz="2600">
                <a:solidFill>
                  <a:schemeClr val="tx1"/>
                </a:solidFill>
                <a:latin typeface="Times" charset="0"/>
                <a:cs typeface="Arial" charset="0"/>
              </a:defRPr>
            </a:lvl6pPr>
            <a:lvl7pPr marL="2971800" indent="-228600" eaLnBrk="0" fontAlgn="base" hangingPunct="0">
              <a:spcBef>
                <a:spcPct val="0"/>
              </a:spcBef>
              <a:spcAft>
                <a:spcPct val="0"/>
              </a:spcAft>
              <a:defRPr sz="2600">
                <a:solidFill>
                  <a:schemeClr val="tx1"/>
                </a:solidFill>
                <a:latin typeface="Times" charset="0"/>
                <a:cs typeface="Arial" charset="0"/>
              </a:defRPr>
            </a:lvl7pPr>
            <a:lvl8pPr marL="3429000" indent="-228600" eaLnBrk="0" fontAlgn="base" hangingPunct="0">
              <a:spcBef>
                <a:spcPct val="0"/>
              </a:spcBef>
              <a:spcAft>
                <a:spcPct val="0"/>
              </a:spcAft>
              <a:defRPr sz="2600">
                <a:solidFill>
                  <a:schemeClr val="tx1"/>
                </a:solidFill>
                <a:latin typeface="Times" charset="0"/>
                <a:cs typeface="Arial" charset="0"/>
              </a:defRPr>
            </a:lvl8pPr>
            <a:lvl9pPr marL="3886200" indent="-228600" eaLnBrk="0" fontAlgn="base" hangingPunct="0">
              <a:spcBef>
                <a:spcPct val="0"/>
              </a:spcBef>
              <a:spcAft>
                <a:spcPct val="0"/>
              </a:spcAft>
              <a:defRPr sz="2600">
                <a:solidFill>
                  <a:schemeClr val="tx1"/>
                </a:solidFill>
                <a:latin typeface="Times" charset="0"/>
                <a:cs typeface="Arial" charset="0"/>
              </a:defRPr>
            </a:lvl9pPr>
          </a:lstStyle>
          <a:p>
            <a:pPr eaLnBrk="1" hangingPunct="1">
              <a:defRPr/>
            </a:pPr>
            <a:r>
              <a:rPr lang="cs-CZ" sz="1179">
                <a:solidFill>
                  <a:schemeClr val="tx2"/>
                </a:solidFill>
                <a:latin typeface="+mn-lt"/>
              </a:rPr>
              <a:t>TATA box</a:t>
            </a:r>
          </a:p>
        </p:txBody>
      </p:sp>
      <p:cxnSp>
        <p:nvCxnSpPr>
          <p:cNvPr id="15" name="Přímá spojovací čára 14">
            <a:extLst>
              <a:ext uri="{FF2B5EF4-FFF2-40B4-BE49-F238E27FC236}">
                <a16:creationId xmlns:a16="http://schemas.microsoft.com/office/drawing/2014/main" id="{8F793A26-33BA-4C14-853C-ED89FC3B57F5}"/>
              </a:ext>
            </a:extLst>
          </p:cNvPr>
          <p:cNvCxnSpPr>
            <a:cxnSpLocks noChangeShapeType="1"/>
          </p:cNvCxnSpPr>
          <p:nvPr/>
        </p:nvCxnSpPr>
        <p:spPr bwMode="auto">
          <a:xfrm>
            <a:off x="2590769" y="3704732"/>
            <a:ext cx="761680" cy="2880"/>
          </a:xfrm>
          <a:prstGeom prst="line">
            <a:avLst/>
          </a:prstGeom>
          <a:noFill/>
          <a:ln w="76200" algn="ctr">
            <a:solidFill>
              <a:schemeClr val="accent1"/>
            </a:solidFill>
            <a:round/>
            <a:headEnd/>
            <a:tailEnd/>
          </a:ln>
          <a:extLst>
            <a:ext uri="{909E8E84-426E-40DD-AFC4-6F175D3DCCD1}">
              <a14:hiddenFill xmlns:a14="http://schemas.microsoft.com/office/drawing/2010/main">
                <a:noFill/>
              </a14:hiddenFill>
            </a:ext>
          </a:extLst>
        </p:spPr>
      </p:cxnSp>
      <p:sp>
        <p:nvSpPr>
          <p:cNvPr id="16" name="Šipka dolů 15">
            <a:extLst>
              <a:ext uri="{FF2B5EF4-FFF2-40B4-BE49-F238E27FC236}">
                <a16:creationId xmlns:a16="http://schemas.microsoft.com/office/drawing/2014/main" id="{EA96EBE4-4D1F-4BB7-9856-A18D6FE2AA53}"/>
              </a:ext>
            </a:extLst>
          </p:cNvPr>
          <p:cNvSpPr>
            <a:spLocks noChangeArrowheads="1"/>
          </p:cNvSpPr>
          <p:nvPr/>
        </p:nvSpPr>
        <p:spPr bwMode="auto">
          <a:xfrm rot="10800000">
            <a:off x="2438145" y="3781044"/>
            <a:ext cx="228936" cy="152624"/>
          </a:xfrm>
          <a:prstGeom prst="downArrow">
            <a:avLst>
              <a:gd name="adj1" fmla="val 50000"/>
              <a:gd name="adj2" fmla="val 50000"/>
            </a:avLst>
          </a:prstGeom>
          <a:solidFill>
            <a:schemeClr val="accent1"/>
          </a:solidFill>
          <a:ln w="9525" algn="ctr">
            <a:solidFill>
              <a:schemeClr val="accent1"/>
            </a:solidFill>
            <a:round/>
            <a:headEnd/>
            <a:tailEnd/>
          </a:ln>
        </p:spPr>
        <p:txBody>
          <a:bodyPr lIns="91416" tIns="45709" rIns="91416" bIns="45709" anchor="ctr"/>
          <a:lstStyle/>
          <a:p>
            <a:pPr eaLnBrk="1" hangingPunct="1">
              <a:defRPr/>
            </a:pPr>
            <a:endParaRPr lang="cs-CZ">
              <a:solidFill>
                <a:schemeClr val="tx2"/>
              </a:solidFill>
              <a:latin typeface="+mn-lt"/>
              <a:cs typeface="Arial" charset="0"/>
            </a:endParaRPr>
          </a:p>
        </p:txBody>
      </p:sp>
      <p:sp>
        <p:nvSpPr>
          <p:cNvPr id="17" name="TextovéPole 16">
            <a:extLst>
              <a:ext uri="{FF2B5EF4-FFF2-40B4-BE49-F238E27FC236}">
                <a16:creationId xmlns:a16="http://schemas.microsoft.com/office/drawing/2014/main" id="{7406EEE0-3F93-4B4F-8FCD-2FCDF179F231}"/>
              </a:ext>
            </a:extLst>
          </p:cNvPr>
          <p:cNvSpPr txBox="1"/>
          <p:nvPr/>
        </p:nvSpPr>
        <p:spPr>
          <a:xfrm>
            <a:off x="914785" y="3781043"/>
            <a:ext cx="859482" cy="273771"/>
          </a:xfrm>
          <a:prstGeom prst="rect">
            <a:avLst/>
          </a:prstGeom>
          <a:noFill/>
        </p:spPr>
        <p:txBody>
          <a:bodyPr wrap="none" lIns="91416" tIns="45709" rIns="91416" bIns="45709">
            <a:spAutoFit/>
          </a:bodyPr>
          <a:lstStyle/>
          <a:p>
            <a:pPr eaLnBrk="1" hangingPunct="1">
              <a:defRPr/>
            </a:pPr>
            <a:r>
              <a:rPr lang="cs-CZ" sz="1179" b="1" dirty="0">
                <a:solidFill>
                  <a:schemeClr val="tx2"/>
                </a:solidFill>
                <a:latin typeface="+mn-lt"/>
                <a:cs typeface="Arial" charset="0"/>
              </a:rPr>
              <a:t>promotor</a:t>
            </a:r>
          </a:p>
        </p:txBody>
      </p:sp>
      <p:sp>
        <p:nvSpPr>
          <p:cNvPr id="18" name="TextovéPole 17">
            <a:extLst>
              <a:ext uri="{FF2B5EF4-FFF2-40B4-BE49-F238E27FC236}">
                <a16:creationId xmlns:a16="http://schemas.microsoft.com/office/drawing/2014/main" id="{0D3A4487-CC1F-4E66-9D4E-3FBE2A640914}"/>
              </a:ext>
            </a:extLst>
          </p:cNvPr>
          <p:cNvSpPr txBox="1">
            <a:spLocks noChangeArrowheads="1"/>
          </p:cNvSpPr>
          <p:nvPr/>
        </p:nvSpPr>
        <p:spPr bwMode="auto">
          <a:xfrm>
            <a:off x="2619566" y="3304454"/>
            <a:ext cx="662312" cy="27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600">
                <a:solidFill>
                  <a:schemeClr val="tx1"/>
                </a:solidFill>
                <a:latin typeface="Times" charset="0"/>
                <a:cs typeface="Arial" charset="0"/>
              </a:defRPr>
            </a:lvl1pPr>
            <a:lvl2pPr marL="742950" indent="-285750" eaLnBrk="0" hangingPunct="0">
              <a:defRPr sz="2600">
                <a:solidFill>
                  <a:schemeClr val="tx1"/>
                </a:solidFill>
                <a:latin typeface="Times" charset="0"/>
                <a:cs typeface="Arial" charset="0"/>
              </a:defRPr>
            </a:lvl2pPr>
            <a:lvl3pPr marL="1143000" indent="-228600" eaLnBrk="0" hangingPunct="0">
              <a:defRPr sz="2600">
                <a:solidFill>
                  <a:schemeClr val="tx1"/>
                </a:solidFill>
                <a:latin typeface="Times" charset="0"/>
                <a:cs typeface="Arial" charset="0"/>
              </a:defRPr>
            </a:lvl3pPr>
            <a:lvl4pPr marL="1600200" indent="-228600" eaLnBrk="0" hangingPunct="0">
              <a:defRPr sz="2600">
                <a:solidFill>
                  <a:schemeClr val="tx1"/>
                </a:solidFill>
                <a:latin typeface="Times" charset="0"/>
                <a:cs typeface="Arial" charset="0"/>
              </a:defRPr>
            </a:lvl4pPr>
            <a:lvl5pPr marL="2057400" indent="-228600" eaLnBrk="0" hangingPunct="0">
              <a:defRPr sz="2600">
                <a:solidFill>
                  <a:schemeClr val="tx1"/>
                </a:solidFill>
                <a:latin typeface="Times" charset="0"/>
                <a:cs typeface="Arial" charset="0"/>
              </a:defRPr>
            </a:lvl5pPr>
            <a:lvl6pPr marL="2514600" indent="-228600" eaLnBrk="0" fontAlgn="base" hangingPunct="0">
              <a:spcBef>
                <a:spcPct val="0"/>
              </a:spcBef>
              <a:spcAft>
                <a:spcPct val="0"/>
              </a:spcAft>
              <a:defRPr sz="2600">
                <a:solidFill>
                  <a:schemeClr val="tx1"/>
                </a:solidFill>
                <a:latin typeface="Times" charset="0"/>
                <a:cs typeface="Arial" charset="0"/>
              </a:defRPr>
            </a:lvl6pPr>
            <a:lvl7pPr marL="2971800" indent="-228600" eaLnBrk="0" fontAlgn="base" hangingPunct="0">
              <a:spcBef>
                <a:spcPct val="0"/>
              </a:spcBef>
              <a:spcAft>
                <a:spcPct val="0"/>
              </a:spcAft>
              <a:defRPr sz="2600">
                <a:solidFill>
                  <a:schemeClr val="tx1"/>
                </a:solidFill>
                <a:latin typeface="Times" charset="0"/>
                <a:cs typeface="Arial" charset="0"/>
              </a:defRPr>
            </a:lvl7pPr>
            <a:lvl8pPr marL="3429000" indent="-228600" eaLnBrk="0" fontAlgn="base" hangingPunct="0">
              <a:spcBef>
                <a:spcPct val="0"/>
              </a:spcBef>
              <a:spcAft>
                <a:spcPct val="0"/>
              </a:spcAft>
              <a:defRPr sz="2600">
                <a:solidFill>
                  <a:schemeClr val="tx1"/>
                </a:solidFill>
                <a:latin typeface="Times" charset="0"/>
                <a:cs typeface="Arial" charset="0"/>
              </a:defRPr>
            </a:lvl8pPr>
            <a:lvl9pPr marL="3886200" indent="-228600" eaLnBrk="0" fontAlgn="base" hangingPunct="0">
              <a:spcBef>
                <a:spcPct val="0"/>
              </a:spcBef>
              <a:spcAft>
                <a:spcPct val="0"/>
              </a:spcAft>
              <a:defRPr sz="2600">
                <a:solidFill>
                  <a:schemeClr val="tx1"/>
                </a:solidFill>
                <a:latin typeface="Times" charset="0"/>
                <a:cs typeface="Arial" charset="0"/>
              </a:defRPr>
            </a:lvl9pPr>
          </a:lstStyle>
          <a:p>
            <a:pPr eaLnBrk="1" hangingPunct="1">
              <a:defRPr/>
            </a:pPr>
            <a:r>
              <a:rPr lang="cs-CZ" sz="1179" b="1">
                <a:solidFill>
                  <a:schemeClr val="tx2"/>
                </a:solidFill>
                <a:latin typeface="+mn-lt"/>
              </a:rPr>
              <a:t>5</a:t>
            </a:r>
            <a:r>
              <a:rPr lang="en-US" sz="1179" b="1">
                <a:solidFill>
                  <a:schemeClr val="tx2"/>
                </a:solidFill>
                <a:latin typeface="+mn-lt"/>
              </a:rPr>
              <a:t>’</a:t>
            </a:r>
            <a:r>
              <a:rPr lang="cs-CZ" sz="1179" b="1">
                <a:solidFill>
                  <a:schemeClr val="tx2"/>
                </a:solidFill>
                <a:latin typeface="+mn-lt"/>
              </a:rPr>
              <a:t> UTR</a:t>
            </a:r>
          </a:p>
        </p:txBody>
      </p:sp>
      <p:sp>
        <p:nvSpPr>
          <p:cNvPr id="20" name="TextovéPole 19">
            <a:extLst>
              <a:ext uri="{FF2B5EF4-FFF2-40B4-BE49-F238E27FC236}">
                <a16:creationId xmlns:a16="http://schemas.microsoft.com/office/drawing/2014/main" id="{93157C7C-1184-4E74-AAD9-C4AEB7D46818}"/>
              </a:ext>
            </a:extLst>
          </p:cNvPr>
          <p:cNvSpPr txBox="1">
            <a:spLocks noChangeArrowheads="1"/>
          </p:cNvSpPr>
          <p:nvPr/>
        </p:nvSpPr>
        <p:spPr bwMode="auto">
          <a:xfrm>
            <a:off x="3124953" y="3400923"/>
            <a:ext cx="4775618" cy="27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600">
                <a:solidFill>
                  <a:schemeClr val="tx1"/>
                </a:solidFill>
                <a:latin typeface="Times" charset="0"/>
                <a:cs typeface="Arial" charset="0"/>
              </a:defRPr>
            </a:lvl1pPr>
            <a:lvl2pPr marL="742950" indent="-285750" eaLnBrk="0" hangingPunct="0">
              <a:defRPr sz="2600">
                <a:solidFill>
                  <a:schemeClr val="tx1"/>
                </a:solidFill>
                <a:latin typeface="Times" charset="0"/>
                <a:cs typeface="Arial" charset="0"/>
              </a:defRPr>
            </a:lvl2pPr>
            <a:lvl3pPr marL="1143000" indent="-228600" eaLnBrk="0" hangingPunct="0">
              <a:defRPr sz="2600">
                <a:solidFill>
                  <a:schemeClr val="tx1"/>
                </a:solidFill>
                <a:latin typeface="Times" charset="0"/>
                <a:cs typeface="Arial" charset="0"/>
              </a:defRPr>
            </a:lvl3pPr>
            <a:lvl4pPr marL="1600200" indent="-228600" eaLnBrk="0" hangingPunct="0">
              <a:defRPr sz="2600">
                <a:solidFill>
                  <a:schemeClr val="tx1"/>
                </a:solidFill>
                <a:latin typeface="Times" charset="0"/>
                <a:cs typeface="Arial" charset="0"/>
              </a:defRPr>
            </a:lvl4pPr>
            <a:lvl5pPr marL="2057400" indent="-228600" eaLnBrk="0" hangingPunct="0">
              <a:defRPr sz="2600">
                <a:solidFill>
                  <a:schemeClr val="tx1"/>
                </a:solidFill>
                <a:latin typeface="Times" charset="0"/>
                <a:cs typeface="Arial" charset="0"/>
              </a:defRPr>
            </a:lvl5pPr>
            <a:lvl6pPr marL="2514600" indent="-228600" eaLnBrk="0" fontAlgn="base" hangingPunct="0">
              <a:spcBef>
                <a:spcPct val="0"/>
              </a:spcBef>
              <a:spcAft>
                <a:spcPct val="0"/>
              </a:spcAft>
              <a:defRPr sz="2600">
                <a:solidFill>
                  <a:schemeClr val="tx1"/>
                </a:solidFill>
                <a:latin typeface="Times" charset="0"/>
                <a:cs typeface="Arial" charset="0"/>
              </a:defRPr>
            </a:lvl6pPr>
            <a:lvl7pPr marL="2971800" indent="-228600" eaLnBrk="0" fontAlgn="base" hangingPunct="0">
              <a:spcBef>
                <a:spcPct val="0"/>
              </a:spcBef>
              <a:spcAft>
                <a:spcPct val="0"/>
              </a:spcAft>
              <a:defRPr sz="2600">
                <a:solidFill>
                  <a:schemeClr val="tx1"/>
                </a:solidFill>
                <a:latin typeface="Times" charset="0"/>
                <a:cs typeface="Arial" charset="0"/>
              </a:defRPr>
            </a:lvl7pPr>
            <a:lvl8pPr marL="3429000" indent="-228600" eaLnBrk="0" fontAlgn="base" hangingPunct="0">
              <a:spcBef>
                <a:spcPct val="0"/>
              </a:spcBef>
              <a:spcAft>
                <a:spcPct val="0"/>
              </a:spcAft>
              <a:defRPr sz="2600">
                <a:solidFill>
                  <a:schemeClr val="tx1"/>
                </a:solidFill>
                <a:latin typeface="Times" charset="0"/>
                <a:cs typeface="Arial" charset="0"/>
              </a:defRPr>
            </a:lvl8pPr>
            <a:lvl9pPr marL="3886200" indent="-228600" eaLnBrk="0" fontAlgn="base" hangingPunct="0">
              <a:spcBef>
                <a:spcPct val="0"/>
              </a:spcBef>
              <a:spcAft>
                <a:spcPct val="0"/>
              </a:spcAft>
              <a:defRPr sz="2600">
                <a:solidFill>
                  <a:schemeClr val="tx1"/>
                </a:solidFill>
                <a:latin typeface="Times" charset="0"/>
                <a:cs typeface="Arial" charset="0"/>
              </a:defRPr>
            </a:lvl9pPr>
          </a:lstStyle>
          <a:p>
            <a:pPr eaLnBrk="1" hangingPunct="1">
              <a:defRPr/>
            </a:pPr>
            <a:r>
              <a:rPr lang="en-US" sz="1179">
                <a:solidFill>
                  <a:schemeClr val="tx2"/>
                </a:solidFill>
                <a:latin typeface="+mn-lt"/>
              </a:rPr>
              <a:t>ATG</a:t>
            </a:r>
            <a:r>
              <a:rPr lang="en-US" sz="998">
                <a:solidFill>
                  <a:schemeClr val="tx2"/>
                </a:solidFill>
                <a:latin typeface="+mn-lt"/>
              </a:rPr>
              <a:t>…ORF </a:t>
            </a:r>
            <a:r>
              <a:rPr lang="cs-CZ" sz="998">
                <a:solidFill>
                  <a:schemeClr val="tx2"/>
                </a:solidFill>
                <a:latin typeface="+mn-lt"/>
              </a:rPr>
              <a:t>analyzovaného genu….</a:t>
            </a:r>
            <a:r>
              <a:rPr lang="cs-CZ" sz="1179">
                <a:solidFill>
                  <a:schemeClr val="tx2"/>
                </a:solidFill>
                <a:latin typeface="+mn-lt"/>
              </a:rPr>
              <a:t>ATG</a:t>
            </a:r>
            <a:r>
              <a:rPr lang="cs-CZ" sz="998">
                <a:solidFill>
                  <a:schemeClr val="tx2"/>
                </a:solidFill>
                <a:latin typeface="+mn-lt"/>
              </a:rPr>
              <a:t>…OR</a:t>
            </a:r>
            <a:r>
              <a:rPr lang="en-US" sz="998">
                <a:solidFill>
                  <a:schemeClr val="tx2"/>
                </a:solidFill>
                <a:latin typeface="+mn-lt"/>
              </a:rPr>
              <a:t>F</a:t>
            </a:r>
            <a:r>
              <a:rPr lang="cs-CZ" sz="998">
                <a:solidFill>
                  <a:schemeClr val="tx2"/>
                </a:solidFill>
                <a:latin typeface="+mn-lt"/>
              </a:rPr>
              <a:t> reportérového genu….....STOP</a:t>
            </a:r>
          </a:p>
        </p:txBody>
      </p:sp>
      <p:cxnSp>
        <p:nvCxnSpPr>
          <p:cNvPr id="21" name="Přímá spojovací čára 20">
            <a:extLst>
              <a:ext uri="{FF2B5EF4-FFF2-40B4-BE49-F238E27FC236}">
                <a16:creationId xmlns:a16="http://schemas.microsoft.com/office/drawing/2014/main" id="{A8F1876F-B481-40CA-986F-823B011D390E}"/>
              </a:ext>
            </a:extLst>
          </p:cNvPr>
          <p:cNvCxnSpPr>
            <a:cxnSpLocks noChangeShapeType="1"/>
          </p:cNvCxnSpPr>
          <p:nvPr/>
        </p:nvCxnSpPr>
        <p:spPr bwMode="auto">
          <a:xfrm>
            <a:off x="3352449" y="3704732"/>
            <a:ext cx="2133856" cy="2880"/>
          </a:xfrm>
          <a:prstGeom prst="line">
            <a:avLst/>
          </a:prstGeom>
          <a:noFill/>
          <a:ln w="38100" algn="ctr">
            <a:solidFill>
              <a:srgbClr val="FF0000"/>
            </a:solidFill>
            <a:round/>
            <a:headEnd/>
            <a:tailEnd/>
          </a:ln>
          <a:extLst>
            <a:ext uri="{909E8E84-426E-40DD-AFC4-6F175D3DCCD1}">
              <a14:hiddenFill xmlns:a14="http://schemas.microsoft.com/office/drawing/2010/main">
                <a:noFill/>
              </a14:hiddenFill>
            </a:ext>
          </a:extLst>
        </p:spPr>
      </p:cxnSp>
      <p:cxnSp>
        <p:nvCxnSpPr>
          <p:cNvPr id="22" name="Přímá spojovací čára 21">
            <a:extLst>
              <a:ext uri="{FF2B5EF4-FFF2-40B4-BE49-F238E27FC236}">
                <a16:creationId xmlns:a16="http://schemas.microsoft.com/office/drawing/2014/main" id="{280ECEF4-6995-44B8-A554-C82D894C1FE6}"/>
              </a:ext>
            </a:extLst>
          </p:cNvPr>
          <p:cNvCxnSpPr>
            <a:cxnSpLocks noChangeShapeType="1"/>
          </p:cNvCxnSpPr>
          <p:nvPr/>
        </p:nvCxnSpPr>
        <p:spPr bwMode="auto">
          <a:xfrm>
            <a:off x="5486305" y="3707612"/>
            <a:ext cx="2133856" cy="1439"/>
          </a:xfrm>
          <a:prstGeom prst="line">
            <a:avLst/>
          </a:prstGeom>
          <a:noFill/>
          <a:ln w="38100" algn="ctr">
            <a:solidFill>
              <a:srgbClr val="00FF00"/>
            </a:solidFill>
            <a:round/>
            <a:headEnd/>
            <a:tailEnd/>
          </a:ln>
          <a:extLst>
            <a:ext uri="{909E8E84-426E-40DD-AFC4-6F175D3DCCD1}">
              <a14:hiddenFill xmlns:a14="http://schemas.microsoft.com/office/drawing/2010/main">
                <a:noFill/>
              </a14:hiddenFill>
            </a:ext>
          </a:extLst>
        </p:spPr>
      </p:cxnSp>
      <p:pic>
        <p:nvPicPr>
          <p:cNvPr id="23" name="Picture 17" descr="fig_1">
            <a:extLst>
              <a:ext uri="{FF2B5EF4-FFF2-40B4-BE49-F238E27FC236}">
                <a16:creationId xmlns:a16="http://schemas.microsoft.com/office/drawing/2014/main" id="{566D5E59-B79B-4BE6-ACA0-C143289429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28" y="4191401"/>
            <a:ext cx="7580805" cy="259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reeform 4">
            <a:extLst>
              <a:ext uri="{FF2B5EF4-FFF2-40B4-BE49-F238E27FC236}">
                <a16:creationId xmlns:a16="http://schemas.microsoft.com/office/drawing/2014/main" id="{974B6CAE-CC59-468F-BC26-35CF5F3A4B25}"/>
              </a:ext>
            </a:extLst>
          </p:cNvPr>
          <p:cNvSpPr>
            <a:spLocks/>
          </p:cNvSpPr>
          <p:nvPr/>
        </p:nvSpPr>
        <p:spPr bwMode="auto">
          <a:xfrm>
            <a:off x="989658" y="1642868"/>
            <a:ext cx="381559" cy="1524799"/>
          </a:xfrm>
          <a:custGeom>
            <a:avLst/>
            <a:gdLst>
              <a:gd name="T0" fmla="*/ 0 w 1"/>
              <a:gd name="T1" fmla="*/ 0 h 1515"/>
              <a:gd name="T2" fmla="*/ 0 w 1"/>
              <a:gd name="T3" fmla="*/ 2147483647 h 1515"/>
              <a:gd name="T4" fmla="*/ 0 60000 65536"/>
              <a:gd name="T5" fmla="*/ 0 60000 65536"/>
              <a:gd name="T6" fmla="*/ 0 w 1"/>
              <a:gd name="T7" fmla="*/ 0 h 1515"/>
              <a:gd name="T8" fmla="*/ 1 w 1"/>
              <a:gd name="T9" fmla="*/ 1515 h 1515"/>
            </a:gdLst>
            <a:ahLst/>
            <a:cxnLst>
              <a:cxn ang="T4">
                <a:pos x="T0" y="T1"/>
              </a:cxn>
              <a:cxn ang="T5">
                <a:pos x="T2" y="T3"/>
              </a:cxn>
            </a:cxnLst>
            <a:rect l="T6" t="T7" r="T8" b="T9"/>
            <a:pathLst>
              <a:path w="1" h="1515">
                <a:moveTo>
                  <a:pt x="0" y="0"/>
                </a:moveTo>
                <a:lnTo>
                  <a:pt x="0" y="151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lstStyle/>
          <a:p>
            <a:pPr eaLnBrk="1" hangingPunct="1">
              <a:defRPr/>
            </a:pPr>
            <a:endParaRPr lang="cs-CZ">
              <a:solidFill>
                <a:schemeClr val="tx2"/>
              </a:solidFill>
              <a:latin typeface="+mn-lt"/>
              <a:cs typeface="Arial" charset="0"/>
            </a:endParaRPr>
          </a:p>
        </p:txBody>
      </p:sp>
      <p:sp>
        <p:nvSpPr>
          <p:cNvPr id="29" name="Obdélník 22">
            <a:extLst>
              <a:ext uri="{FF2B5EF4-FFF2-40B4-BE49-F238E27FC236}">
                <a16:creationId xmlns:a16="http://schemas.microsoft.com/office/drawing/2014/main" id="{7E05D511-2231-47F7-A111-F54A6CFCD883}"/>
              </a:ext>
            </a:extLst>
          </p:cNvPr>
          <p:cNvSpPr>
            <a:spLocks noChangeArrowheads="1"/>
          </p:cNvSpPr>
          <p:nvPr/>
        </p:nvSpPr>
        <p:spPr bwMode="auto">
          <a:xfrm>
            <a:off x="3232941" y="5953776"/>
            <a:ext cx="228936" cy="152624"/>
          </a:xfrm>
          <a:prstGeom prst="rect">
            <a:avLst/>
          </a:prstGeom>
          <a:solidFill>
            <a:srgbClr val="FFC000">
              <a:alpha val="49019"/>
            </a:srgbClr>
          </a:solidFill>
          <a:ln w="38100" algn="ctr">
            <a:solidFill>
              <a:srgbClr val="FFC000"/>
            </a:solidFill>
            <a:round/>
            <a:headEnd/>
            <a:tailEnd/>
          </a:ln>
        </p:spPr>
        <p:txBody>
          <a:bodyPr lIns="91416" tIns="45709" rIns="91416" bIns="45709" anchor="ctr"/>
          <a:lstStyle/>
          <a:p>
            <a:pPr eaLnBrk="1" hangingPunct="1">
              <a:defRPr/>
            </a:pPr>
            <a:endParaRPr lang="cs-CZ">
              <a:solidFill>
                <a:schemeClr val="tx2"/>
              </a:solidFill>
              <a:latin typeface="+mn-lt"/>
              <a:cs typeface="Arial" charset="0"/>
            </a:endParaRPr>
          </a:p>
        </p:txBody>
      </p:sp>
      <p:sp>
        <p:nvSpPr>
          <p:cNvPr id="19" name="Rectangle 2">
            <a:extLst>
              <a:ext uri="{FF2B5EF4-FFF2-40B4-BE49-F238E27FC236}">
                <a16:creationId xmlns:a16="http://schemas.microsoft.com/office/drawing/2014/main" id="{E014F0B0-E15C-468D-889E-D91A570D839B}"/>
              </a:ext>
            </a:extLst>
          </p:cNvPr>
          <p:cNvSpPr txBox="1">
            <a:spLocks noChangeArrowheads="1"/>
          </p:cNvSpPr>
          <p:nvPr/>
        </p:nvSpPr>
        <p:spPr>
          <a:xfrm>
            <a:off x="1523841" y="97910"/>
            <a:ext cx="7010624" cy="1527680"/>
          </a:xfrm>
          <a:prstGeom prst="rect">
            <a:avLst/>
          </a:prstGeom>
        </p:spPr>
        <p:txBody>
          <a:bodyPr anchor="ctr"/>
          <a:lstStyle/>
          <a:p>
            <a:pPr>
              <a:defRPr/>
            </a:pPr>
            <a:r>
              <a:rPr lang="en-US" sz="4807" kern="0" dirty="0">
                <a:solidFill>
                  <a:srgbClr val="0000FF"/>
                </a:solidFill>
                <a:latin typeface="+mj-lt"/>
                <a:ea typeface="+mj-ea"/>
                <a:cs typeface="+mj-cs"/>
              </a:rPr>
              <a:t>Trans</a:t>
            </a:r>
            <a:r>
              <a:rPr lang="cs-CZ" sz="4807" kern="0" dirty="0">
                <a:solidFill>
                  <a:srgbClr val="0000FF"/>
                </a:solidFill>
                <a:latin typeface="+mj-lt"/>
                <a:ea typeface="+mj-ea"/>
                <a:cs typeface="+mj-cs"/>
              </a:rPr>
              <a:t>lační </a:t>
            </a:r>
            <a:r>
              <a:rPr lang="cs-CZ" sz="4807" kern="0" dirty="0" err="1">
                <a:solidFill>
                  <a:srgbClr val="0000FF"/>
                </a:solidFill>
                <a:latin typeface="+mj-lt"/>
                <a:ea typeface="+mj-ea"/>
                <a:cs typeface="+mj-cs"/>
              </a:rPr>
              <a:t>fůze</a:t>
            </a:r>
            <a:endParaRPr lang="en-US" sz="4807" kern="0" dirty="0">
              <a:solidFill>
                <a:srgbClr val="0000FF"/>
              </a:solidFill>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1000"/>
                                        <p:tgtEl>
                                          <p:spTgt spid="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10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childTnLst>
                          </p:cTn>
                        </p:par>
                        <p:par>
                          <p:cTn id="29" fill="hold" nodeType="afterGroup">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10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10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1000"/>
                                        <p:tgtEl>
                                          <p:spTgt spid="16"/>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strVal val="#ppt_w*0.70"/>
                                          </p:val>
                                        </p:tav>
                                        <p:tav tm="100000">
                                          <p:val>
                                            <p:strVal val="#ppt_w"/>
                                          </p:val>
                                        </p:tav>
                                      </p:tavLst>
                                    </p:anim>
                                    <p:anim calcmode="lin" valueType="num">
                                      <p:cBhvr>
                                        <p:cTn id="44" dur="1000" fill="hold"/>
                                        <p:tgtEl>
                                          <p:spTgt spid="18"/>
                                        </p:tgtEl>
                                        <p:attrNameLst>
                                          <p:attrName>ppt_h</p:attrName>
                                        </p:attrNameLst>
                                      </p:cBhvr>
                                      <p:tavLst>
                                        <p:tav tm="0">
                                          <p:val>
                                            <p:strVal val="#ppt_h"/>
                                          </p:val>
                                        </p:tav>
                                        <p:tav tm="100000">
                                          <p:val>
                                            <p:strVal val="#ppt_h"/>
                                          </p:val>
                                        </p:tav>
                                      </p:tavLst>
                                    </p:anim>
                                    <p:animEffect transition="in" filter="fade">
                                      <p:cBhvr>
                                        <p:cTn id="45" dur="1000"/>
                                        <p:tgtEl>
                                          <p:spTgt spid="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1000"/>
                                        <p:tgtEl>
                                          <p:spTgt spid="2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1000"/>
                                        <p:tgtEl>
                                          <p:spTgt spid="20"/>
                                        </p:tgtEl>
                                      </p:cBhvr>
                                    </p:animEffect>
                                  </p:childTnLst>
                                </p:cTn>
                              </p:par>
                              <p:par>
                                <p:cTn id="54" presetID="22" presetClass="entr" presetSubtype="8"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1000"/>
                                        <p:tgtEl>
                                          <p:spTgt spid="2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dissolve">
                                      <p:cBhvr>
                                        <p:cTn id="61" dur="500"/>
                                        <p:tgtEl>
                                          <p:spTgt spid="2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dissolv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13" grpId="0"/>
      <p:bldP spid="16" grpId="0" animBg="1"/>
      <p:bldP spid="17" grpId="0"/>
      <p:bldP spid="18" grpId="0"/>
      <p:bldP spid="20" grpId="0"/>
      <p:bldP spid="29" grpId="0" animBg="1"/>
    </p:bldLst>
  </p:timing>
</p:sld>
</file>

<file path=ppt/theme/theme1.xml><?xml version="1.0" encoding="utf-8"?>
<a:theme xmlns:a="http://schemas.openxmlformats.org/drawingml/2006/main" name="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EITEC_sablona-prezentace_CZ">
  <a:themeElements>
    <a:clrScheme name="Vlastná 3">
      <a:dk1>
        <a:srgbClr val="000000"/>
      </a:dk1>
      <a:lt1>
        <a:srgbClr val="FFFFFF"/>
      </a:lt1>
      <a:dk2>
        <a:srgbClr val="000000"/>
      </a:dk2>
      <a:lt2>
        <a:srgbClr val="808080"/>
      </a:lt2>
      <a:accent1>
        <a:srgbClr val="7AC143"/>
      </a:accent1>
      <a:accent2>
        <a:srgbClr val="F58220"/>
      </a:accent2>
      <a:accent3>
        <a:srgbClr val="FFFFFF"/>
      </a:accent3>
      <a:accent4>
        <a:srgbClr val="000000"/>
      </a:accent4>
      <a:accent5>
        <a:srgbClr val="DAEDEF"/>
      </a:accent5>
      <a:accent6>
        <a:srgbClr val="2D2D8A"/>
      </a:accent6>
      <a:hlink>
        <a:srgbClr val="009999"/>
      </a:hlink>
      <a:folHlink>
        <a:srgbClr val="99CC00"/>
      </a:folHlink>
    </a:clrScheme>
    <a:fontScheme name="Vlastná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CEITEC_sablona-prezentace_CZ">
  <a:themeElements>
    <a:clrScheme name="Vlastná 3">
      <a:dk1>
        <a:srgbClr val="000000"/>
      </a:dk1>
      <a:lt1>
        <a:srgbClr val="FFFFFF"/>
      </a:lt1>
      <a:dk2>
        <a:srgbClr val="000000"/>
      </a:dk2>
      <a:lt2>
        <a:srgbClr val="808080"/>
      </a:lt2>
      <a:accent1>
        <a:srgbClr val="7AC143"/>
      </a:accent1>
      <a:accent2>
        <a:srgbClr val="F58220"/>
      </a:accent2>
      <a:accent3>
        <a:srgbClr val="FFFFFF"/>
      </a:accent3>
      <a:accent4>
        <a:srgbClr val="000000"/>
      </a:accent4>
      <a:accent5>
        <a:srgbClr val="DAEDEF"/>
      </a:accent5>
      <a:accent6>
        <a:srgbClr val="2D2D8A"/>
      </a:accent6>
      <a:hlink>
        <a:srgbClr val="009999"/>
      </a:hlink>
      <a:folHlink>
        <a:srgbClr val="99CC00"/>
      </a:folHlink>
    </a:clrScheme>
    <a:fontScheme name="Vlastná 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EITEC_sablona-prezentace_CZ">
  <a:themeElements>
    <a:clrScheme name="1_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1_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CEITEC_sablona-prezentace_CZ">
  <a:themeElements>
    <a:clrScheme name="1_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CEITEC_sablona-prezentace_CZ">
  <a:themeElements>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ITEC_sablona-prezentace_CZ">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EITEC_sablona-prezentace_CZ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ITEC_sablona-prezentace_CZ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ITEC_sablona-prezentace_CZ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ITEC_sablona-prezentace_CZ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ITEC_sablona-prezentace_CZ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ITEC_sablona-prezentace_CZ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ITEC_sablona-prezentace_CZ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ITEC_sablona-prezentace_CZ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ITEC_sablona-prezentace_CZ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ITEC_sablona-prezentace_CZ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ITEC_sablona-prezentace_CZ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ITEC_sablona-prezentace_CZ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10113</TotalTime>
  <Words>3856</Words>
  <Application>Microsoft Office PowerPoint</Application>
  <PresentationFormat>Předvádění na obrazovce (4:3)</PresentationFormat>
  <Paragraphs>754</Paragraphs>
  <Slides>55</Slides>
  <Notes>52</Notes>
  <HiddenSlides>3</HiddenSlides>
  <MMClips>6</MMClips>
  <ScaleCrop>false</ScaleCrop>
  <HeadingPairs>
    <vt:vector size="8" baseType="variant">
      <vt:variant>
        <vt:lpstr>Použitá písma</vt:lpstr>
      </vt:variant>
      <vt:variant>
        <vt:i4>8</vt:i4>
      </vt:variant>
      <vt:variant>
        <vt:lpstr>Motiv</vt:lpstr>
      </vt:variant>
      <vt:variant>
        <vt:i4>10</vt:i4>
      </vt:variant>
      <vt:variant>
        <vt:lpstr>Nadpisy snímků</vt:lpstr>
      </vt:variant>
      <vt:variant>
        <vt:i4>55</vt:i4>
      </vt:variant>
      <vt:variant>
        <vt:lpstr>Vlastní prezentace</vt:lpstr>
      </vt:variant>
      <vt:variant>
        <vt:i4>9</vt:i4>
      </vt:variant>
    </vt:vector>
  </HeadingPairs>
  <TitlesOfParts>
    <vt:vector size="82" baseType="lpstr">
      <vt:lpstr>ＭＳ Ｐゴシック</vt:lpstr>
      <vt:lpstr>ＭＳ Ｐゴシック</vt:lpstr>
      <vt:lpstr>Arial</vt:lpstr>
      <vt:lpstr>Arial Unicode MS</vt:lpstr>
      <vt:lpstr>msgothic</vt:lpstr>
      <vt:lpstr>Times</vt:lpstr>
      <vt:lpstr>Times New Roman</vt:lpstr>
      <vt:lpstr>Wingdings</vt:lpstr>
      <vt:lpstr>CEITEC_sablona-prezentace_CZ</vt:lpstr>
      <vt:lpstr>2_CEITEC_sablona-prezentace_CZ</vt:lpstr>
      <vt:lpstr>3_CEITEC_sablona-prezentace_CZ</vt:lpstr>
      <vt:lpstr>4_CEITEC_sablona-prezentace_CZ</vt:lpstr>
      <vt:lpstr>1_CEITEC_sablona-prezentace_CZ</vt:lpstr>
      <vt:lpstr>5_CEITEC_sablona-prezentace_CZ</vt:lpstr>
      <vt:lpstr>6_CEITEC_sablona-prezentace_CZ</vt:lpstr>
      <vt:lpstr>8_CEITEC_sablona-prezentace_CZ</vt:lpstr>
      <vt:lpstr>7_CEITEC_sablona-prezentace_CZ</vt:lpstr>
      <vt:lpstr>9_CEITEC_sablona-prezentace_CZ</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kampus MU</vt:lpstr>
      <vt:lpstr>Kampus vut</vt:lpstr>
      <vt:lpstr>rp1</vt:lpstr>
      <vt:lpstr>rp2</vt:lpstr>
      <vt:lpstr>rp3</vt:lpstr>
      <vt:lpstr>rp4</vt:lpstr>
      <vt:lpstr>rp5</vt:lpstr>
      <vt:lpstr>rp6</vt:lpstr>
      <vt:lpstr>rp7</vt:lpstr>
    </vt:vector>
  </TitlesOfParts>
  <Company>EXACTDESIGN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Nadpis prezentace</dc:title>
  <dc:creator>Jana Jansková</dc:creator>
  <cp:lastModifiedBy>Jan Hejátko</cp:lastModifiedBy>
  <cp:revision>831</cp:revision>
  <cp:lastPrinted>2020-11-12T23:18:06Z</cp:lastPrinted>
  <dcterms:created xsi:type="dcterms:W3CDTF">2011-05-02T04:02:45Z</dcterms:created>
  <dcterms:modified xsi:type="dcterms:W3CDTF">2021-11-11T21:28:31Z</dcterms:modified>
</cp:coreProperties>
</file>