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8" r:id="rId3"/>
    <p:sldId id="259" r:id="rId4"/>
    <p:sldId id="271" r:id="rId5"/>
    <p:sldId id="272" r:id="rId6"/>
    <p:sldId id="260" r:id="rId7"/>
    <p:sldId id="261" r:id="rId8"/>
    <p:sldId id="262" r:id="rId9"/>
    <p:sldId id="263" r:id="rId10"/>
    <p:sldId id="264" r:id="rId11"/>
    <p:sldId id="265" r:id="rId12"/>
    <p:sldId id="266" r:id="rId13"/>
    <p:sldId id="267" r:id="rId14"/>
    <p:sldId id="268" r:id="rId15"/>
    <p:sldId id="269" r:id="rId16"/>
    <p:sldId id="270" r:id="rId17"/>
    <p:sldId id="273" r:id="rId18"/>
    <p:sldId id="289" r:id="rId19"/>
    <p:sldId id="290" r:id="rId20"/>
    <p:sldId id="274" r:id="rId21"/>
    <p:sldId id="296" r:id="rId22"/>
    <p:sldId id="291" r:id="rId23"/>
    <p:sldId id="275" r:id="rId24"/>
    <p:sldId id="285" r:id="rId25"/>
    <p:sldId id="287" r:id="rId26"/>
    <p:sldId id="292" r:id="rId27"/>
    <p:sldId id="297" r:id="rId28"/>
    <p:sldId id="299" r:id="rId29"/>
    <p:sldId id="300" r:id="rId30"/>
    <p:sldId id="301" r:id="rId31"/>
    <p:sldId id="302" r:id="rId32"/>
    <p:sldId id="298" r:id="rId33"/>
    <p:sldId id="276" r:id="rId34"/>
    <p:sldId id="278" r:id="rId35"/>
    <p:sldId id="280" r:id="rId36"/>
    <p:sldId id="295" r:id="rId37"/>
    <p:sldId id="284" r:id="rId38"/>
    <p:sldId id="282" r:id="rId39"/>
    <p:sldId id="303" r:id="rId40"/>
    <p:sldId id="29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FCC66"/>
    <a:srgbClr val="ED7D31"/>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8" autoAdjust="0"/>
    <p:restoredTop sz="94660"/>
  </p:normalViewPr>
  <p:slideViewPr>
    <p:cSldViewPr snapToGrid="0">
      <p:cViewPr>
        <p:scale>
          <a:sx n="100" d="100"/>
          <a:sy n="100" d="100"/>
        </p:scale>
        <p:origin x="2320" y="15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7B45D-12EB-46E4-8457-73AB6BE2311A}" type="datetimeFigureOut">
              <a:rPr lang="en-US" smtClean="0"/>
              <a:t>07-Nov-21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9B653-4B8D-496D-BC38-012DCEF99746}" type="slidenum">
              <a:rPr lang="en-US" smtClean="0"/>
              <a:t>‹#›</a:t>
            </a:fld>
            <a:endParaRPr lang="en-US"/>
          </a:p>
        </p:txBody>
      </p:sp>
    </p:spTree>
    <p:extLst>
      <p:ext uri="{BB962C8B-B14F-4D97-AF65-F5344CB8AC3E}">
        <p14:creationId xmlns:p14="http://schemas.microsoft.com/office/powerpoint/2010/main" val="288226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1a3ffe17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e1a3ffe17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65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b8171c7db1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b8171c7db1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07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8171c7db1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b8171c7db1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50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a3ffe17e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1a3ffe17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43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8184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03688E-DB3C-4361-882A-82E17B68E747}" type="datetimeFigureOut">
              <a:rPr lang="en-US" smtClean="0"/>
              <a:t>07-Nov-21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131950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03688E-DB3C-4361-882A-82E17B68E747}" type="datetimeFigureOut">
              <a:rPr lang="en-US" smtClean="0"/>
              <a:t>07-Nov-21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347750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03688E-DB3C-4361-882A-82E17B68E747}" type="datetimeFigureOut">
              <a:rPr lang="en-US" smtClean="0"/>
              <a:t>07-Nov-21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201031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5"/>
        <p:cNvGrpSpPr/>
        <p:nvPr/>
      </p:nvGrpSpPr>
      <p:grpSpPr>
        <a:xfrm>
          <a:off x="0" y="0"/>
          <a:ext cx="0" cy="0"/>
          <a:chOff x="0" y="0"/>
          <a:chExt cx="0" cy="0"/>
        </a:xfrm>
      </p:grpSpPr>
      <p:sp>
        <p:nvSpPr>
          <p:cNvPr id="186" name="Google Shape;186;p16"/>
          <p:cNvSpPr txBox="1">
            <a:spLocks noGrp="1"/>
          </p:cNvSpPr>
          <p:nvPr>
            <p:ph type="title"/>
          </p:nvPr>
        </p:nvSpPr>
        <p:spPr>
          <a:xfrm>
            <a:off x="415600" y="593367"/>
            <a:ext cx="11360800" cy="763600"/>
          </a:xfrm>
          <a:prstGeom prst="rect">
            <a:avLst/>
          </a:prstGeom>
        </p:spPr>
        <p:txBody>
          <a:bodyPr spcFirstLastPara="1" wrap="square" lIns="0" tIns="0" rIns="0" bIns="0" anchor="ctr" anchorCtr="0">
            <a:norm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7" name="Google Shape;187;p16"/>
          <p:cNvSpPr txBox="1">
            <a:spLocks noGrp="1"/>
          </p:cNvSpPr>
          <p:nvPr>
            <p:ph type="body" idx="1"/>
          </p:nvPr>
        </p:nvSpPr>
        <p:spPr>
          <a:xfrm>
            <a:off x="415600" y="1536633"/>
            <a:ext cx="11360800" cy="4555200"/>
          </a:xfrm>
          <a:prstGeom prst="rect">
            <a:avLst/>
          </a:prstGeom>
        </p:spPr>
        <p:txBody>
          <a:bodyPr spcFirstLastPara="1" wrap="square" lIns="0" tIns="0" rIns="0" bIns="0" anchor="t" anchorCtr="0">
            <a:normAutofit/>
          </a:bodyPr>
          <a:lstStyle>
            <a:lvl1pPr marL="609585" lvl="0" indent="-457189" rtl="0">
              <a:spcBef>
                <a:spcPts val="1067"/>
              </a:spcBef>
              <a:spcAft>
                <a:spcPts val="0"/>
              </a:spcAft>
              <a:buSzPts val="1800"/>
              <a:buChar char="•"/>
              <a:defRPr/>
            </a:lvl1pPr>
            <a:lvl2pPr marL="1219170" lvl="1" indent="-431789" rtl="0">
              <a:spcBef>
                <a:spcPts val="533"/>
              </a:spcBef>
              <a:spcAft>
                <a:spcPts val="0"/>
              </a:spcAft>
              <a:buSzPts val="1500"/>
              <a:buChar char="‒"/>
              <a:defRPr/>
            </a:lvl2pPr>
            <a:lvl3pPr marL="1828754" lvl="2" indent="-423323" rtl="0">
              <a:spcBef>
                <a:spcPts val="533"/>
              </a:spcBef>
              <a:spcAft>
                <a:spcPts val="0"/>
              </a:spcAft>
              <a:buSzPts val="1400"/>
              <a:buChar char="•"/>
              <a:defRPr/>
            </a:lvl3pPr>
            <a:lvl4pPr marL="2438339" lvl="3" indent="-406390" rtl="0">
              <a:spcBef>
                <a:spcPts val="533"/>
              </a:spcBef>
              <a:spcAft>
                <a:spcPts val="0"/>
              </a:spcAft>
              <a:buSzPts val="1200"/>
              <a:buChar char="‒"/>
              <a:defRPr/>
            </a:lvl4pPr>
            <a:lvl5pPr marL="3047924" lvl="4" indent="-406390" rtl="0">
              <a:spcBef>
                <a:spcPts val="533"/>
              </a:spcBef>
              <a:spcAft>
                <a:spcPts val="0"/>
              </a:spcAft>
              <a:buSzPts val="12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88" name="Google Shape;188;p16"/>
          <p:cNvSpPr txBox="1">
            <a:spLocks noGrp="1"/>
          </p:cNvSpPr>
          <p:nvPr>
            <p:ph type="sldNum" idx="12"/>
          </p:nvPr>
        </p:nvSpPr>
        <p:spPr>
          <a:xfrm>
            <a:off x="11296611" y="6217623"/>
            <a:ext cx="731600" cy="524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1487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03688E-DB3C-4361-882A-82E17B68E747}" type="datetimeFigureOut">
              <a:rPr lang="en-US" smtClean="0"/>
              <a:t>07-Nov-21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428125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03688E-DB3C-4361-882A-82E17B68E747}" type="datetimeFigureOut">
              <a:rPr lang="en-US" smtClean="0"/>
              <a:t>07-Nov-21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369027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03688E-DB3C-4361-882A-82E17B68E747}" type="datetimeFigureOut">
              <a:rPr lang="en-US" smtClean="0"/>
              <a:t>07-Nov-21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2522135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03688E-DB3C-4361-882A-82E17B68E747}" type="datetimeFigureOut">
              <a:rPr lang="en-US" smtClean="0"/>
              <a:t>07-Nov-21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45814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03688E-DB3C-4361-882A-82E17B68E747}" type="datetimeFigureOut">
              <a:rPr lang="en-US" smtClean="0"/>
              <a:t>07-Nov-21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190375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03688E-DB3C-4361-882A-82E17B68E747}" type="datetimeFigureOut">
              <a:rPr lang="en-US" smtClean="0"/>
              <a:t>07-Nov-21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156825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03688E-DB3C-4361-882A-82E17B68E747}" type="datetimeFigureOut">
              <a:rPr lang="en-US" smtClean="0"/>
              <a:t>07-Nov-21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265657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03688E-DB3C-4361-882A-82E17B68E747}" type="datetimeFigureOut">
              <a:rPr lang="en-US" smtClean="0"/>
              <a:t>07-Nov-21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BF9FA-E70E-4670-A1EE-B529D8BD922D}" type="slidenum">
              <a:rPr lang="en-US" smtClean="0"/>
              <a:t>‹#›</a:t>
            </a:fld>
            <a:endParaRPr lang="en-US"/>
          </a:p>
        </p:txBody>
      </p:sp>
    </p:spTree>
    <p:extLst>
      <p:ext uri="{BB962C8B-B14F-4D97-AF65-F5344CB8AC3E}">
        <p14:creationId xmlns:p14="http://schemas.microsoft.com/office/powerpoint/2010/main" val="205115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3688E-DB3C-4361-882A-82E17B68E747}" type="datetimeFigureOut">
              <a:rPr lang="en-US" smtClean="0"/>
              <a:t>07-Nov-21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BF9FA-E70E-4670-A1EE-B529D8BD922D}" type="slidenum">
              <a:rPr lang="en-US" smtClean="0"/>
              <a:t>‹#›</a:t>
            </a:fld>
            <a:endParaRPr lang="en-US"/>
          </a:p>
        </p:txBody>
      </p:sp>
    </p:spTree>
    <p:extLst>
      <p:ext uri="{BB962C8B-B14F-4D97-AF65-F5344CB8AC3E}">
        <p14:creationId xmlns:p14="http://schemas.microsoft.com/office/powerpoint/2010/main" val="983665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gif"/><Relationship Id="rId4" Type="http://schemas.openxmlformats.org/officeDocument/2006/relationships/image" Target="../media/image32.png"/><Relationship Id="rId9" Type="http://schemas.openxmlformats.org/officeDocument/2006/relationships/hyperlink" Target="https://playground.tensorflow.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6.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gif"/></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96.gif"/><Relationship Id="rId13" Type="http://schemas.openxmlformats.org/officeDocument/2006/relationships/image" Target="../media/image101.gif"/><Relationship Id="rId18" Type="http://schemas.openxmlformats.org/officeDocument/2006/relationships/image" Target="../media/image106.jpg"/><Relationship Id="rId26" Type="http://schemas.openxmlformats.org/officeDocument/2006/relationships/image" Target="../media/image114.gif"/><Relationship Id="rId3" Type="http://schemas.openxmlformats.org/officeDocument/2006/relationships/image" Target="../media/image91.png"/><Relationship Id="rId21" Type="http://schemas.openxmlformats.org/officeDocument/2006/relationships/image" Target="../media/image109.jpg"/><Relationship Id="rId7" Type="http://schemas.openxmlformats.org/officeDocument/2006/relationships/image" Target="../media/image95.gif"/><Relationship Id="rId12" Type="http://schemas.openxmlformats.org/officeDocument/2006/relationships/image" Target="../media/image100.gif"/><Relationship Id="rId17" Type="http://schemas.openxmlformats.org/officeDocument/2006/relationships/image" Target="../media/image105.jpg"/><Relationship Id="rId25" Type="http://schemas.openxmlformats.org/officeDocument/2006/relationships/image" Target="../media/image113.jpg"/><Relationship Id="rId2" Type="http://schemas.openxmlformats.org/officeDocument/2006/relationships/notesSlide" Target="../notesSlides/notesSlide5.xml"/><Relationship Id="rId16" Type="http://schemas.openxmlformats.org/officeDocument/2006/relationships/image" Target="../media/image104.jpeg"/><Relationship Id="rId20"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94.gif"/><Relationship Id="rId11" Type="http://schemas.openxmlformats.org/officeDocument/2006/relationships/image" Target="../media/image99.gif"/><Relationship Id="rId24" Type="http://schemas.openxmlformats.org/officeDocument/2006/relationships/image" Target="../media/image112.jpg"/><Relationship Id="rId5" Type="http://schemas.openxmlformats.org/officeDocument/2006/relationships/image" Target="../media/image93.jpg"/><Relationship Id="rId15" Type="http://schemas.openxmlformats.org/officeDocument/2006/relationships/image" Target="../media/image103.jpg"/><Relationship Id="rId23" Type="http://schemas.openxmlformats.org/officeDocument/2006/relationships/image" Target="../media/image111.png"/><Relationship Id="rId10" Type="http://schemas.openxmlformats.org/officeDocument/2006/relationships/image" Target="../media/image98.gif"/><Relationship Id="rId19" Type="http://schemas.openxmlformats.org/officeDocument/2006/relationships/image" Target="../media/image107.jpg"/><Relationship Id="rId4" Type="http://schemas.openxmlformats.org/officeDocument/2006/relationships/image" Target="../media/image92.jpg"/><Relationship Id="rId9" Type="http://schemas.openxmlformats.org/officeDocument/2006/relationships/image" Target="../media/image97.gif"/><Relationship Id="rId14" Type="http://schemas.openxmlformats.org/officeDocument/2006/relationships/image" Target="../media/image102.gif"/><Relationship Id="rId22" Type="http://schemas.openxmlformats.org/officeDocument/2006/relationships/image" Target="../media/image110.jp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6.xml"/><Relationship Id="rId5" Type="http://schemas.openxmlformats.org/officeDocument/2006/relationships/image" Target="../media/image127.gif"/><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8" Type="http://schemas.openxmlformats.org/officeDocument/2006/relationships/image" Target="../media/image145.png"/><Relationship Id="rId3" Type="http://schemas.openxmlformats.org/officeDocument/2006/relationships/image" Target="../media/image139.png"/><Relationship Id="rId7" Type="http://schemas.openxmlformats.org/officeDocument/2006/relationships/image" Target="../media/image143.png"/><Relationship Id="rId17" Type="http://schemas.openxmlformats.org/officeDocument/2006/relationships/image" Target="../media/image144.png"/><Relationship Id="rId2" Type="http://schemas.openxmlformats.org/officeDocument/2006/relationships/image" Target="../media/image138.png"/><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19" Type="http://schemas.openxmlformats.org/officeDocument/2006/relationships/image" Target="../media/image146.png"/><Relationship Id="rId4" Type="http://schemas.openxmlformats.org/officeDocument/2006/relationships/image" Target="../media/image140.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bit.ly/genbench"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57.jpg"/><Relationship Id="rId13" Type="http://schemas.openxmlformats.org/officeDocument/2006/relationships/image" Target="../media/image162.jpeg"/><Relationship Id="rId18" Type="http://schemas.openxmlformats.org/officeDocument/2006/relationships/image" Target="../media/image167.jpeg"/><Relationship Id="rId3" Type="http://schemas.microsoft.com/office/2007/relationships/hdphoto" Target="../media/hdphoto2.wdp"/><Relationship Id="rId7" Type="http://schemas.openxmlformats.org/officeDocument/2006/relationships/image" Target="../media/image156.jpeg"/><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image" Target="../media/image152.png"/><Relationship Id="rId16"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55.jpeg"/><Relationship Id="rId11" Type="http://schemas.openxmlformats.org/officeDocument/2006/relationships/image" Target="../media/image160.png"/><Relationship Id="rId5" Type="http://schemas.openxmlformats.org/officeDocument/2006/relationships/image" Target="../media/image154.jpe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jpeg"/><Relationship Id="rId9" Type="http://schemas.openxmlformats.org/officeDocument/2006/relationships/image" Target="../media/image158.jpeg"/><Relationship Id="rId14" Type="http://schemas.openxmlformats.org/officeDocument/2006/relationships/image" Target="../media/image16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Machines Learning what makes Biology tick </a:t>
            </a:r>
            <a:endParaRPr lang="en-US" dirty="0"/>
          </a:p>
        </p:txBody>
      </p:sp>
      <p:sp>
        <p:nvSpPr>
          <p:cNvPr id="3" name="Subtitle 2"/>
          <p:cNvSpPr>
            <a:spLocks noGrp="1"/>
          </p:cNvSpPr>
          <p:nvPr>
            <p:ph type="subTitle" idx="1"/>
          </p:nvPr>
        </p:nvSpPr>
        <p:spPr/>
        <p:txBody>
          <a:bodyPr/>
          <a:lstStyle/>
          <a:p>
            <a:r>
              <a:rPr lang="en-US" dirty="0" smtClean="0"/>
              <a:t>Panagiotis Alexiou</a:t>
            </a:r>
          </a:p>
          <a:p>
            <a:endParaRPr lang="en-US" dirty="0"/>
          </a:p>
          <a:p>
            <a:r>
              <a:rPr lang="pl-PL" dirty="0" smtClean="0"/>
              <a:t>CORE019 Pokroky a výzvy v moderní biologii (podzim 2021)</a:t>
            </a:r>
            <a:endParaRPr lang="en-US" dirty="0"/>
          </a:p>
        </p:txBody>
      </p:sp>
    </p:spTree>
    <p:extLst>
      <p:ext uri="{BB962C8B-B14F-4D97-AF65-F5344CB8AC3E}">
        <p14:creationId xmlns:p14="http://schemas.microsoft.com/office/powerpoint/2010/main" val="1836475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11437"/>
          <a:stretch/>
        </p:blipFill>
        <p:spPr>
          <a:xfrm>
            <a:off x="134937" y="438151"/>
            <a:ext cx="8177213" cy="6102350"/>
          </a:xfrm>
          <a:prstGeom prst="rect">
            <a:avLst/>
          </a:prstGeom>
        </p:spPr>
      </p:pic>
      <p:sp>
        <p:nvSpPr>
          <p:cNvPr id="8" name="Rectangle 7"/>
          <p:cNvSpPr/>
          <p:nvPr/>
        </p:nvSpPr>
        <p:spPr>
          <a:xfrm>
            <a:off x="1240981" y="6488668"/>
            <a:ext cx="2028119" cy="369332"/>
          </a:xfrm>
          <a:prstGeom prst="rect">
            <a:avLst/>
          </a:prstGeom>
        </p:spPr>
        <p:txBody>
          <a:bodyPr wrap="none">
            <a:spAutoFit/>
          </a:bodyPr>
          <a:lstStyle/>
          <a:p>
            <a:r>
              <a:rPr lang="en-US" b="0" i="0" dirty="0" smtClean="0">
                <a:solidFill>
                  <a:srgbClr val="353535"/>
                </a:solidFill>
                <a:effectLst/>
                <a:latin typeface="Bauhaus 93" panose="04030905020B02020C02" pitchFamily="82" charset="0"/>
              </a:rPr>
              <a:t>Margaret </a:t>
            </a:r>
            <a:r>
              <a:rPr lang="en-US" b="0" i="0" dirty="0" err="1" smtClean="0">
                <a:solidFill>
                  <a:srgbClr val="353535"/>
                </a:solidFill>
                <a:effectLst/>
                <a:latin typeface="Bauhaus 93" panose="04030905020B02020C02" pitchFamily="82" charset="0"/>
              </a:rPr>
              <a:t>Dayhoff</a:t>
            </a:r>
            <a:endParaRPr lang="en-US" dirty="0">
              <a:latin typeface="Bauhaus 93" panose="04030905020B02020C02" pitchFamily="82" charset="0"/>
            </a:endParaRPr>
          </a:p>
        </p:txBody>
      </p:sp>
      <p:sp>
        <p:nvSpPr>
          <p:cNvPr id="11" name="Flowchart: Sequential Access Storage 10"/>
          <p:cNvSpPr/>
          <p:nvPr/>
        </p:nvSpPr>
        <p:spPr>
          <a:xfrm rot="188247" flipH="1">
            <a:off x="3435378" y="1062333"/>
            <a:ext cx="4085180" cy="2777416"/>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32213" y="1481073"/>
            <a:ext cx="3786187" cy="2031325"/>
          </a:xfrm>
          <a:prstGeom prst="rect">
            <a:avLst/>
          </a:prstGeom>
        </p:spPr>
        <p:txBody>
          <a:bodyPr wrap="square">
            <a:spAutoFit/>
          </a:bodyPr>
          <a:lstStyle/>
          <a:p>
            <a:r>
              <a:rPr lang="en-US" b="0" i="0" dirty="0" smtClean="0">
                <a:effectLst/>
                <a:latin typeface="Times New Roman" panose="02020603050405020304" pitchFamily="18" charset="0"/>
              </a:rPr>
              <a:t>Each </a:t>
            </a:r>
            <a:r>
              <a:rPr lang="en-US" b="1" i="0" dirty="0" smtClean="0">
                <a:effectLst/>
                <a:latin typeface="Times New Roman" panose="02020603050405020304" pitchFamily="18" charset="0"/>
              </a:rPr>
              <a:t>protein sequence </a:t>
            </a:r>
            <a:r>
              <a:rPr lang="en-US" b="0" i="0" dirty="0" smtClean="0">
                <a:effectLst/>
                <a:latin typeface="Times New Roman" panose="02020603050405020304" pitchFamily="18" charset="0"/>
              </a:rPr>
              <a:t>that is established, each </a:t>
            </a:r>
            <a:r>
              <a:rPr lang="en-US" b="1" i="0" dirty="0" smtClean="0">
                <a:effectLst/>
                <a:latin typeface="Times New Roman" panose="02020603050405020304" pitchFamily="18" charset="0"/>
              </a:rPr>
              <a:t>evolutionary mechanism</a:t>
            </a:r>
            <a:r>
              <a:rPr lang="en-US" b="0" i="0" dirty="0" smtClean="0">
                <a:effectLst/>
                <a:latin typeface="Times New Roman" panose="02020603050405020304" pitchFamily="18" charset="0"/>
              </a:rPr>
              <a:t> that is illuminated, each major innovation in </a:t>
            </a:r>
            <a:r>
              <a:rPr lang="en-US" b="1" i="0" dirty="0" smtClean="0">
                <a:effectLst/>
                <a:latin typeface="Times New Roman" panose="02020603050405020304" pitchFamily="18" charset="0"/>
              </a:rPr>
              <a:t>phylogenetic history</a:t>
            </a:r>
            <a:r>
              <a:rPr lang="en-US" b="0" i="0" dirty="0" smtClean="0">
                <a:effectLst/>
                <a:latin typeface="Times New Roman" panose="02020603050405020304" pitchFamily="18" charset="0"/>
              </a:rPr>
              <a:t> that is revealed will improve our understanding of the </a:t>
            </a:r>
          </a:p>
          <a:p>
            <a:r>
              <a:rPr lang="en-US" dirty="0">
                <a:latin typeface="Times New Roman" panose="02020603050405020304" pitchFamily="18" charset="0"/>
              </a:rPr>
              <a:t>	</a:t>
            </a:r>
            <a:r>
              <a:rPr lang="en-US" dirty="0" smtClean="0">
                <a:latin typeface="Times New Roman" panose="02020603050405020304" pitchFamily="18" charset="0"/>
              </a:rPr>
              <a:t>	</a:t>
            </a:r>
            <a:r>
              <a:rPr lang="en-US" b="0" i="0" u="sng" dirty="0" smtClean="0">
                <a:effectLst/>
                <a:latin typeface="Times New Roman" panose="02020603050405020304" pitchFamily="18" charset="0"/>
              </a:rPr>
              <a:t>history of life</a:t>
            </a:r>
            <a:endParaRPr lang="en-US" u="sng" dirty="0"/>
          </a:p>
        </p:txBody>
      </p:sp>
      <p:pic>
        <p:nvPicPr>
          <p:cNvPr id="2" name="Picture 1"/>
          <p:cNvPicPr>
            <a:picLocks noChangeAspect="1"/>
          </p:cNvPicPr>
          <p:nvPr/>
        </p:nvPicPr>
        <p:blipFill>
          <a:blip r:embed="rId3"/>
          <a:stretch>
            <a:fillRect/>
          </a:stretch>
        </p:blipFill>
        <p:spPr>
          <a:xfrm>
            <a:off x="6753575" y="4451095"/>
            <a:ext cx="5329237" cy="2406905"/>
          </a:xfrm>
          <a:prstGeom prst="rect">
            <a:avLst/>
          </a:prstGeom>
        </p:spPr>
      </p:pic>
      <p:pic>
        <p:nvPicPr>
          <p:cNvPr id="3" name="Picture 2"/>
          <p:cNvPicPr>
            <a:picLocks noChangeAspect="1"/>
          </p:cNvPicPr>
          <p:nvPr/>
        </p:nvPicPr>
        <p:blipFill>
          <a:blip r:embed="rId4"/>
          <a:stretch>
            <a:fillRect/>
          </a:stretch>
        </p:blipFill>
        <p:spPr>
          <a:xfrm>
            <a:off x="8415230" y="69850"/>
            <a:ext cx="3642587" cy="4330443"/>
          </a:xfrm>
          <a:prstGeom prst="rect">
            <a:avLst/>
          </a:prstGeom>
        </p:spPr>
      </p:pic>
      <p:sp>
        <p:nvSpPr>
          <p:cNvPr id="12" name="Rectangle 11"/>
          <p:cNvSpPr/>
          <p:nvPr/>
        </p:nvSpPr>
        <p:spPr>
          <a:xfrm>
            <a:off x="229880" y="513522"/>
            <a:ext cx="3789820" cy="1077218"/>
          </a:xfrm>
          <a:prstGeom prst="rect">
            <a:avLst/>
          </a:prstGeom>
          <a:solidFill>
            <a:srgbClr val="F8F8F8">
              <a:alpha val="40000"/>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Late 1960s – </a:t>
            </a:r>
          </a:p>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Birth of Bioinformatics</a:t>
            </a:r>
            <a:endPar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spTree>
    <p:extLst>
      <p:ext uri="{BB962C8B-B14F-4D97-AF65-F5344CB8AC3E}">
        <p14:creationId xmlns:p14="http://schemas.microsoft.com/office/powerpoint/2010/main" val="2442927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Where did DNA sequencing begin? | Facts | yourgenome.org"/>
          <p:cNvPicPr>
            <a:picLocks noChangeAspect="1" noChangeArrowheads="1"/>
          </p:cNvPicPr>
          <p:nvPr/>
        </p:nvPicPr>
        <p:blipFill rotWithShape="1">
          <a:blip r:embed="rId2">
            <a:extLst>
              <a:ext uri="{28A0092B-C50C-407E-A947-70E740481C1C}">
                <a14:useLocalDpi xmlns:a14="http://schemas.microsoft.com/office/drawing/2010/main" val="0"/>
              </a:ext>
            </a:extLst>
          </a:blip>
          <a:srcRect l="23749" r="24475"/>
          <a:stretch/>
        </p:blipFill>
        <p:spPr bwMode="auto">
          <a:xfrm>
            <a:off x="9382841" y="158462"/>
            <a:ext cx="2552086" cy="67754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here did DNA sequencing begin? | Facts | yourgenome.org"/>
          <p:cNvPicPr>
            <a:picLocks noChangeAspect="1" noChangeArrowheads="1"/>
          </p:cNvPicPr>
          <p:nvPr/>
        </p:nvPicPr>
        <p:blipFill rotWithShape="1">
          <a:blip r:embed="rId2">
            <a:extLst>
              <a:ext uri="{28A0092B-C50C-407E-A947-70E740481C1C}">
                <a14:useLocalDpi xmlns:a14="http://schemas.microsoft.com/office/drawing/2010/main" val="0"/>
              </a:ext>
            </a:extLst>
          </a:blip>
          <a:srcRect l="23749" r="24475"/>
          <a:stretch/>
        </p:blipFill>
        <p:spPr bwMode="auto">
          <a:xfrm>
            <a:off x="6830755" y="158462"/>
            <a:ext cx="2552086" cy="677545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697030" y="1034257"/>
            <a:ext cx="3937967" cy="4090986"/>
            <a:chOff x="7731125" y="1462087"/>
            <a:chExt cx="3937967" cy="4090986"/>
          </a:xfrm>
        </p:grpSpPr>
        <p:pic>
          <p:nvPicPr>
            <p:cNvPr id="7170" name="Picture 2" descr="https://www.whatisbiotechnology.org/assets/images/people/sanger/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125" y="1462087"/>
              <a:ext cx="3714750" cy="37147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38246" y="4556453"/>
              <a:ext cx="1012825" cy="996620"/>
              <a:chOff x="5153025" y="3188816"/>
              <a:chExt cx="1012825" cy="996620"/>
            </a:xfrm>
          </p:grpSpPr>
          <p:pic>
            <p:nvPicPr>
              <p:cNvPr id="9" name="Picture 6" descr="Nobel Prize in Literature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3025" y="3188816"/>
                <a:ext cx="1012825" cy="9966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80283" y="3816104"/>
                <a:ext cx="184731" cy="369332"/>
              </a:xfrm>
              <a:prstGeom prst="rect">
                <a:avLst/>
              </a:prstGeom>
              <a:noFill/>
            </p:spPr>
            <p:txBody>
              <a:bodyPr wrap="none" rtlCol="0">
                <a:spAutoFit/>
              </a:bodyPr>
              <a:lstStyle/>
              <a:p>
                <a:endParaRPr lang="en-US" dirty="0">
                  <a:latin typeface="Bauhaus 93" panose="04030905020B02020C02" pitchFamily="82" charset="0"/>
                </a:endParaRPr>
              </a:p>
            </p:txBody>
          </p:sp>
        </p:grpSp>
        <p:grpSp>
          <p:nvGrpSpPr>
            <p:cNvPr id="5" name="Group 4"/>
            <p:cNvGrpSpPr/>
            <p:nvPr/>
          </p:nvGrpSpPr>
          <p:grpSpPr>
            <a:xfrm>
              <a:off x="10656267" y="4556453"/>
              <a:ext cx="1012825" cy="996620"/>
              <a:chOff x="5153025" y="3188816"/>
              <a:chExt cx="1012825" cy="996620"/>
            </a:xfrm>
          </p:grpSpPr>
          <p:pic>
            <p:nvPicPr>
              <p:cNvPr id="6" name="Picture 6" descr="Nobel Prize in Literature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3025" y="3188816"/>
                <a:ext cx="1012825" cy="9966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80283" y="3816104"/>
                <a:ext cx="184731" cy="369332"/>
              </a:xfrm>
              <a:prstGeom prst="rect">
                <a:avLst/>
              </a:prstGeom>
              <a:noFill/>
            </p:spPr>
            <p:txBody>
              <a:bodyPr wrap="none" rtlCol="0">
                <a:spAutoFit/>
              </a:bodyPr>
              <a:lstStyle/>
              <a:p>
                <a:endParaRPr lang="en-US" dirty="0">
                  <a:latin typeface="Bauhaus 93" panose="04030905020B02020C02" pitchFamily="82" charset="0"/>
                </a:endParaRPr>
              </a:p>
            </p:txBody>
          </p:sp>
        </p:grpSp>
        <p:sp>
          <p:nvSpPr>
            <p:cNvPr id="4" name="Rectangle 3"/>
            <p:cNvSpPr/>
            <p:nvPr/>
          </p:nvSpPr>
          <p:spPr>
            <a:xfrm>
              <a:off x="8211123" y="5176838"/>
              <a:ext cx="1954381"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fontAlgn="base"/>
              <a:r>
                <a:rPr lang="en-US" b="0" i="0" dirty="0" smtClean="0">
                  <a:solidFill>
                    <a:srgbClr val="252525"/>
                  </a:solidFill>
                  <a:effectLst/>
                  <a:latin typeface="Oswald"/>
                </a:rPr>
                <a:t>Frederick Sanger</a:t>
              </a:r>
              <a:endParaRPr lang="en-US" b="0" i="0" dirty="0">
                <a:solidFill>
                  <a:srgbClr val="252525"/>
                </a:solidFill>
                <a:effectLst/>
                <a:latin typeface="Oswald"/>
              </a:endParaRPr>
            </a:p>
          </p:txBody>
        </p:sp>
      </p:grpSp>
      <p:grpSp>
        <p:nvGrpSpPr>
          <p:cNvPr id="17" name="Group 16"/>
          <p:cNvGrpSpPr/>
          <p:nvPr/>
        </p:nvGrpSpPr>
        <p:grpSpPr>
          <a:xfrm>
            <a:off x="71268" y="324013"/>
            <a:ext cx="6908937" cy="2179864"/>
            <a:chOff x="744024" y="1905163"/>
            <a:chExt cx="6908937" cy="2179864"/>
          </a:xfrm>
        </p:grpSpPr>
        <p:grpSp>
          <p:nvGrpSpPr>
            <p:cNvPr id="15" name="Group 14"/>
            <p:cNvGrpSpPr/>
            <p:nvPr/>
          </p:nvGrpSpPr>
          <p:grpSpPr>
            <a:xfrm>
              <a:off x="744024" y="1905163"/>
              <a:ext cx="6908937" cy="2179864"/>
              <a:chOff x="178433" y="4464213"/>
              <a:chExt cx="6908937" cy="2179864"/>
            </a:xfrm>
          </p:grpSpPr>
          <p:pic>
            <p:nvPicPr>
              <p:cNvPr id="13" name="Picture 12"/>
              <p:cNvPicPr>
                <a:picLocks noChangeAspect="1"/>
              </p:cNvPicPr>
              <p:nvPr/>
            </p:nvPicPr>
            <p:blipFill>
              <a:blip r:embed="rId5"/>
              <a:stretch>
                <a:fillRect/>
              </a:stretch>
            </p:blipFill>
            <p:spPr>
              <a:xfrm>
                <a:off x="178433" y="4464213"/>
                <a:ext cx="6908937" cy="2179864"/>
              </a:xfrm>
              <a:prstGeom prst="rect">
                <a:avLst/>
              </a:prstGeom>
            </p:spPr>
          </p:pic>
          <p:sp>
            <p:nvSpPr>
              <p:cNvPr id="14" name="Rectangle 13"/>
              <p:cNvSpPr/>
              <p:nvPr/>
            </p:nvSpPr>
            <p:spPr>
              <a:xfrm>
                <a:off x="4552839" y="5994400"/>
                <a:ext cx="128916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1816100" y="2032000"/>
              <a:ext cx="774700" cy="381000"/>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
        <p:nvSpPr>
          <p:cNvPr id="12" name="Rectangle 11"/>
          <p:cNvSpPr/>
          <p:nvPr/>
        </p:nvSpPr>
        <p:spPr>
          <a:xfrm>
            <a:off x="6699254" y="158462"/>
            <a:ext cx="5367175" cy="584775"/>
          </a:xfrm>
          <a:prstGeom prst="rect">
            <a:avLst/>
          </a:prstGeom>
          <a:solidFill>
            <a:srgbClr val="F8F8F8">
              <a:alpha val="40000"/>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1970s – Nucleic Acid Sequencing</a:t>
            </a:r>
          </a:p>
        </p:txBody>
      </p:sp>
      <p:pic>
        <p:nvPicPr>
          <p:cNvPr id="18" name="Picture 17"/>
          <p:cNvPicPr>
            <a:picLocks noChangeAspect="1"/>
          </p:cNvPicPr>
          <p:nvPr/>
        </p:nvPicPr>
        <p:blipFill>
          <a:blip r:embed="rId6"/>
          <a:stretch>
            <a:fillRect/>
          </a:stretch>
        </p:blipFill>
        <p:spPr>
          <a:xfrm>
            <a:off x="295642" y="2630714"/>
            <a:ext cx="6619511" cy="4154220"/>
          </a:xfrm>
          <a:prstGeom prst="rect">
            <a:avLst/>
          </a:prstGeom>
        </p:spPr>
      </p:pic>
      <p:cxnSp>
        <p:nvCxnSpPr>
          <p:cNvPr id="20" name="Straight Connector 19"/>
          <p:cNvCxnSpPr/>
          <p:nvPr/>
        </p:nvCxnSpPr>
        <p:spPr>
          <a:xfrm>
            <a:off x="4679950" y="6000750"/>
            <a:ext cx="12573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87900" y="6235700"/>
            <a:ext cx="191135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620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863" y="2355850"/>
            <a:ext cx="5622317" cy="4559300"/>
          </a:xfrm>
          <a:prstGeom prst="rect">
            <a:avLst/>
          </a:prstGeom>
        </p:spPr>
        <p:style>
          <a:lnRef idx="2">
            <a:schemeClr val="dk1"/>
          </a:lnRef>
          <a:fillRef idx="1">
            <a:schemeClr val="lt1"/>
          </a:fillRef>
          <a:effectRef idx="0">
            <a:schemeClr val="dk1"/>
          </a:effectRef>
          <a:fontRef idx="minor">
            <a:schemeClr val="dk1"/>
          </a:fontRef>
        </p:style>
      </p:pic>
      <p:sp>
        <p:nvSpPr>
          <p:cNvPr id="5" name="Rectangle 4"/>
          <p:cNvSpPr/>
          <p:nvPr/>
        </p:nvSpPr>
        <p:spPr>
          <a:xfrm>
            <a:off x="2569317" y="1041112"/>
            <a:ext cx="6543779" cy="584775"/>
          </a:xfrm>
          <a:prstGeom prst="rect">
            <a:avLst/>
          </a:prstGeom>
          <a:solidFill>
            <a:srgbClr val="F8F8F8">
              <a:alpha val="40000"/>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1980s – Automated Genome Sequencing</a:t>
            </a:r>
          </a:p>
        </p:txBody>
      </p:sp>
      <p:pic>
        <p:nvPicPr>
          <p:cNvPr id="6" name="Picture 5"/>
          <p:cNvPicPr>
            <a:picLocks noChangeAspect="1"/>
          </p:cNvPicPr>
          <p:nvPr/>
        </p:nvPicPr>
        <p:blipFill>
          <a:blip r:embed="rId3"/>
          <a:stretch>
            <a:fillRect/>
          </a:stretch>
        </p:blipFill>
        <p:spPr>
          <a:xfrm>
            <a:off x="5994400" y="2355850"/>
            <a:ext cx="6032500" cy="455326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59058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miro.medium.com/max/1050/1*6U3DW1yCjdTOiKXNW0SUg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9" y="476192"/>
            <a:ext cx="9463396" cy="594842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i1.wp.com/sitn.hms.harvard.edu/wp-content/uploads/2017/08/Anyoha-SITN-Figure-2-AI-timeline-2.jpg"/>
          <p:cNvPicPr>
            <a:picLocks noChangeAspect="1" noChangeArrowheads="1"/>
          </p:cNvPicPr>
          <p:nvPr/>
        </p:nvPicPr>
        <p:blipFill rotWithShape="1">
          <a:blip r:embed="rId3">
            <a:extLst>
              <a:ext uri="{28A0092B-C50C-407E-A947-70E740481C1C}">
                <a14:useLocalDpi xmlns:a14="http://schemas.microsoft.com/office/drawing/2010/main" val="0"/>
              </a:ext>
            </a:extLst>
          </a:blip>
          <a:srcRect r="3489" b="8639"/>
          <a:stretch/>
        </p:blipFill>
        <p:spPr bwMode="auto">
          <a:xfrm>
            <a:off x="4344831" y="206490"/>
            <a:ext cx="7847169" cy="30574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31298" y="3339812"/>
            <a:ext cx="7540847"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1980s – ‘Artificial Intelligence’ Expert Systems</a:t>
            </a:r>
          </a:p>
        </p:txBody>
      </p:sp>
      <p:pic>
        <p:nvPicPr>
          <p:cNvPr id="4" name="Picture 3"/>
          <p:cNvPicPr>
            <a:picLocks noChangeAspect="1"/>
          </p:cNvPicPr>
          <p:nvPr/>
        </p:nvPicPr>
        <p:blipFill>
          <a:blip r:embed="rId4"/>
          <a:stretch>
            <a:fillRect/>
          </a:stretch>
        </p:blipFill>
        <p:spPr>
          <a:xfrm>
            <a:off x="2076450" y="5705475"/>
            <a:ext cx="10115550" cy="1152525"/>
          </a:xfrm>
          <a:prstGeom prst="rect">
            <a:avLst/>
          </a:prstGeom>
        </p:spPr>
      </p:pic>
    </p:spTree>
    <p:extLst>
      <p:ext uri="{BB962C8B-B14F-4D97-AF65-F5344CB8AC3E}">
        <p14:creationId xmlns:p14="http://schemas.microsoft.com/office/powerpoint/2010/main" val="3038829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 y="87312"/>
            <a:ext cx="4762500" cy="6581775"/>
          </a:xfrm>
          <a:prstGeom prst="rect">
            <a:avLst/>
          </a:prstGeom>
        </p:spPr>
      </p:pic>
      <p:sp>
        <p:nvSpPr>
          <p:cNvPr id="8" name="Rectangle 7"/>
          <p:cNvSpPr/>
          <p:nvPr/>
        </p:nvSpPr>
        <p:spPr>
          <a:xfrm>
            <a:off x="95250" y="1593562"/>
            <a:ext cx="6933309"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1990 – Start of the Human Genome Project</a:t>
            </a:r>
          </a:p>
        </p:txBody>
      </p:sp>
      <p:pic>
        <p:nvPicPr>
          <p:cNvPr id="9" name="Picture 8"/>
          <p:cNvPicPr>
            <a:picLocks noChangeAspect="1"/>
          </p:cNvPicPr>
          <p:nvPr/>
        </p:nvPicPr>
        <p:blipFill>
          <a:blip r:embed="rId3"/>
          <a:stretch>
            <a:fillRect/>
          </a:stretch>
        </p:blipFill>
        <p:spPr>
          <a:xfrm>
            <a:off x="4971964" y="2827717"/>
            <a:ext cx="3060786" cy="4030283"/>
          </a:xfrm>
          <a:prstGeom prst="rect">
            <a:avLst/>
          </a:prstGeom>
        </p:spPr>
      </p:pic>
      <p:pic>
        <p:nvPicPr>
          <p:cNvPr id="13" name="Picture 12"/>
          <p:cNvPicPr>
            <a:picLocks noChangeAspect="1"/>
          </p:cNvPicPr>
          <p:nvPr/>
        </p:nvPicPr>
        <p:blipFill>
          <a:blip r:embed="rId4"/>
          <a:stretch>
            <a:fillRect/>
          </a:stretch>
        </p:blipFill>
        <p:spPr>
          <a:xfrm>
            <a:off x="7282996" y="3378199"/>
            <a:ext cx="4909004" cy="3914775"/>
          </a:xfrm>
          <a:prstGeom prst="rect">
            <a:avLst/>
          </a:prstGeom>
        </p:spPr>
        <p:style>
          <a:lnRef idx="2">
            <a:schemeClr val="dk1"/>
          </a:lnRef>
          <a:fillRef idx="1">
            <a:schemeClr val="lt1"/>
          </a:fillRef>
          <a:effectRef idx="0">
            <a:schemeClr val="dk1"/>
          </a:effectRef>
          <a:fontRef idx="minor">
            <a:schemeClr val="dk1"/>
          </a:fontRef>
        </p:style>
      </p:pic>
      <p:sp>
        <p:nvSpPr>
          <p:cNvPr id="15" name="Rectangle 14"/>
          <p:cNvSpPr/>
          <p:nvPr/>
        </p:nvSpPr>
        <p:spPr>
          <a:xfrm>
            <a:off x="8521760" y="2793424"/>
            <a:ext cx="2653291"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1990 – Boosting</a:t>
            </a:r>
          </a:p>
        </p:txBody>
      </p:sp>
    </p:spTree>
    <p:extLst>
      <p:ext uri="{BB962C8B-B14F-4D97-AF65-F5344CB8AC3E}">
        <p14:creationId xmlns:p14="http://schemas.microsoft.com/office/powerpoint/2010/main" val="2156826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3162" y="1495854"/>
            <a:ext cx="6113581" cy="3422144"/>
          </a:xfrm>
          <a:prstGeom prst="rect">
            <a:avLst/>
          </a:prstGeom>
        </p:spPr>
      </p:pic>
      <p:sp>
        <p:nvSpPr>
          <p:cNvPr id="6" name="Rectangle 5"/>
          <p:cNvSpPr/>
          <p:nvPr/>
        </p:nvSpPr>
        <p:spPr>
          <a:xfrm>
            <a:off x="238328" y="893044"/>
            <a:ext cx="418290" cy="423153"/>
          </a:xfrm>
          <a:prstGeom prst="rect">
            <a:avLst/>
          </a:prstGeom>
          <a:solidFill>
            <a:srgbClr val="FFFFFF"/>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8B4CC0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46503" y="0"/>
            <a:ext cx="4315859" cy="3669354"/>
          </a:xfrm>
          <a:prstGeom prst="rect">
            <a:avLst/>
          </a:prstGeom>
        </p:spPr>
      </p:pic>
      <p:grpSp>
        <p:nvGrpSpPr>
          <p:cNvPr id="17" name="Group 16"/>
          <p:cNvGrpSpPr/>
          <p:nvPr/>
        </p:nvGrpSpPr>
        <p:grpSpPr>
          <a:xfrm>
            <a:off x="63162" y="5347155"/>
            <a:ext cx="3472842" cy="1510845"/>
            <a:chOff x="291762" y="3336008"/>
            <a:chExt cx="3472842" cy="1510845"/>
          </a:xfrm>
        </p:grpSpPr>
        <p:grpSp>
          <p:nvGrpSpPr>
            <p:cNvPr id="8" name="Group 7"/>
            <p:cNvGrpSpPr/>
            <p:nvPr/>
          </p:nvGrpSpPr>
          <p:grpSpPr>
            <a:xfrm>
              <a:off x="291762" y="3336008"/>
              <a:ext cx="1143000" cy="1510845"/>
              <a:chOff x="1493128" y="3632655"/>
              <a:chExt cx="1143000" cy="1510845"/>
            </a:xfrm>
          </p:grpSpPr>
          <p:sp>
            <p:nvSpPr>
              <p:cNvPr id="9" name="TextBox 8"/>
              <p:cNvSpPr txBox="1"/>
              <p:nvPr/>
            </p:nvSpPr>
            <p:spPr>
              <a:xfrm>
                <a:off x="1643281" y="4928056"/>
                <a:ext cx="760144" cy="215444"/>
              </a:xfrm>
              <a:prstGeom prst="rect">
                <a:avLst/>
              </a:prstGeom>
              <a:noFill/>
            </p:spPr>
            <p:txBody>
              <a:bodyPr wrap="none" rtlCol="0">
                <a:spAutoFit/>
              </a:bodyPr>
              <a:lstStyle/>
              <a:p>
                <a:pPr algn="ctr"/>
                <a:r>
                  <a:rPr lang="en-US" sz="800" dirty="0" smtClean="0"/>
                  <a:t>Yann </a:t>
                </a:r>
                <a:r>
                  <a:rPr lang="en-US" sz="800" dirty="0" err="1" smtClean="0"/>
                  <a:t>LeCun</a:t>
                </a:r>
                <a:endParaRPr lang="en-US" sz="800" dirty="0" smtClean="0"/>
              </a:p>
            </p:txBody>
          </p:sp>
          <p:pic>
            <p:nvPicPr>
              <p:cNvPr id="10" name="Picture 4" descr="Image result for yann Lecun 1995&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3128" y="3632655"/>
                <a:ext cx="1143000" cy="12954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479774" y="3336008"/>
              <a:ext cx="1146694" cy="1510845"/>
              <a:chOff x="1479774" y="3336008"/>
              <a:chExt cx="1146694" cy="1510845"/>
            </a:xfrm>
          </p:grpSpPr>
          <p:pic>
            <p:nvPicPr>
              <p:cNvPr id="12" name="Picture 6" descr="Image result for Yoshua Bengio&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9774" y="3336008"/>
                <a:ext cx="1146694" cy="13003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608622" y="4631409"/>
                <a:ext cx="886782" cy="215444"/>
              </a:xfrm>
              <a:prstGeom prst="rect">
                <a:avLst/>
              </a:prstGeom>
              <a:noFill/>
            </p:spPr>
            <p:txBody>
              <a:bodyPr wrap="none" rtlCol="0">
                <a:spAutoFit/>
              </a:bodyPr>
              <a:lstStyle/>
              <a:p>
                <a:pPr algn="ctr"/>
                <a:r>
                  <a:rPr lang="en-US" sz="800" dirty="0" err="1" smtClean="0"/>
                  <a:t>Yoshua</a:t>
                </a:r>
                <a:r>
                  <a:rPr lang="en-US" sz="800" dirty="0" smtClean="0"/>
                  <a:t> </a:t>
                </a:r>
                <a:r>
                  <a:rPr lang="en-US" sz="800" dirty="0" err="1" smtClean="0"/>
                  <a:t>Bengio</a:t>
                </a:r>
                <a:endParaRPr lang="en-US" sz="800" dirty="0" smtClean="0"/>
              </a:p>
            </p:txBody>
          </p:sp>
        </p:grpSp>
        <p:pic>
          <p:nvPicPr>
            <p:cNvPr id="14" name="Picture 8" descr="Image result for geoffrey hinton&quo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2051"/>
            <a:stretch/>
          </p:blipFill>
          <p:spPr bwMode="auto">
            <a:xfrm>
              <a:off x="2657410" y="3336008"/>
              <a:ext cx="1107194" cy="12969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800328" y="4631409"/>
              <a:ext cx="907621" cy="215444"/>
            </a:xfrm>
            <a:prstGeom prst="rect">
              <a:avLst/>
            </a:prstGeom>
            <a:noFill/>
          </p:spPr>
          <p:txBody>
            <a:bodyPr wrap="none" rtlCol="0">
              <a:spAutoFit/>
            </a:bodyPr>
            <a:lstStyle/>
            <a:p>
              <a:pPr algn="ctr"/>
              <a:r>
                <a:rPr lang="en-US" sz="800" dirty="0" smtClean="0"/>
                <a:t>Geoffrey Hinton</a:t>
              </a:r>
            </a:p>
          </p:txBody>
        </p:sp>
      </p:grpSp>
      <p:sp>
        <p:nvSpPr>
          <p:cNvPr id="16" name="Rectangle 15"/>
          <p:cNvSpPr/>
          <p:nvPr/>
        </p:nvSpPr>
        <p:spPr>
          <a:xfrm>
            <a:off x="8729541" y="6453403"/>
            <a:ext cx="2829621" cy="307777"/>
          </a:xfrm>
          <a:prstGeom prst="rect">
            <a:avLst/>
          </a:prstGeom>
        </p:spPr>
        <p:txBody>
          <a:bodyPr wrap="none">
            <a:spAutoFit/>
          </a:bodyPr>
          <a:lstStyle/>
          <a:p>
            <a:r>
              <a:rPr lang="en-US" dirty="0">
                <a:hlinkClick r:id="rId9"/>
              </a:rPr>
              <a:t>https://playground.tensorflow.org/</a:t>
            </a:r>
            <a:endParaRPr lang="en-US" dirty="0"/>
          </a:p>
        </p:txBody>
      </p:sp>
      <p:sp>
        <p:nvSpPr>
          <p:cNvPr id="19" name="Rectangle 18"/>
          <p:cNvSpPr/>
          <p:nvPr/>
        </p:nvSpPr>
        <p:spPr>
          <a:xfrm>
            <a:off x="352531" y="496856"/>
            <a:ext cx="6253636"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1990s – Convolutional Neural Network</a:t>
            </a:r>
          </a:p>
        </p:txBody>
      </p:sp>
      <p:pic>
        <p:nvPicPr>
          <p:cNvPr id="12290" name="Picture 2" descr="https://miro.medium.com/max/750/1*GcI7G-JLAQiEoCON7xFbhg.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95550" y="4018604"/>
            <a:ext cx="2993469" cy="218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385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68;p49"/>
          <p:cNvGrpSpPr/>
          <p:nvPr/>
        </p:nvGrpSpPr>
        <p:grpSpPr>
          <a:xfrm>
            <a:off x="-270886" y="-114300"/>
            <a:ext cx="12610446" cy="7032426"/>
            <a:chOff x="311700" y="2139021"/>
            <a:chExt cx="4572001" cy="2486304"/>
          </a:xfrm>
        </p:grpSpPr>
        <p:pic>
          <p:nvPicPr>
            <p:cNvPr id="5" name="Google Shape;569;p49"/>
            <p:cNvPicPr preferRelativeResize="0"/>
            <p:nvPr/>
          </p:nvPicPr>
          <p:blipFill>
            <a:blip r:embed="rId2">
              <a:alphaModFix/>
            </a:blip>
            <a:stretch>
              <a:fillRect/>
            </a:stretch>
          </p:blipFill>
          <p:spPr>
            <a:xfrm>
              <a:off x="311700" y="2139021"/>
              <a:ext cx="4572001" cy="1312825"/>
            </a:xfrm>
            <a:prstGeom prst="rect">
              <a:avLst/>
            </a:prstGeom>
            <a:noFill/>
            <a:ln>
              <a:noFill/>
            </a:ln>
          </p:spPr>
        </p:pic>
        <p:pic>
          <p:nvPicPr>
            <p:cNvPr id="6" name="Google Shape;570;p49"/>
            <p:cNvPicPr preferRelativeResize="0"/>
            <p:nvPr/>
          </p:nvPicPr>
          <p:blipFill>
            <a:blip r:embed="rId3">
              <a:alphaModFix/>
            </a:blip>
            <a:stretch>
              <a:fillRect/>
            </a:stretch>
          </p:blipFill>
          <p:spPr>
            <a:xfrm>
              <a:off x="311700" y="3312502"/>
              <a:ext cx="4572001" cy="1312822"/>
            </a:xfrm>
            <a:prstGeom prst="rect">
              <a:avLst/>
            </a:prstGeom>
            <a:noFill/>
            <a:ln>
              <a:noFill/>
            </a:ln>
          </p:spPr>
        </p:pic>
      </p:grpSp>
    </p:spTree>
    <p:extLst>
      <p:ext uri="{BB962C8B-B14F-4D97-AF65-F5344CB8AC3E}">
        <p14:creationId xmlns:p14="http://schemas.microsoft.com/office/powerpoint/2010/main" val="511629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94;p52"/>
          <p:cNvPicPr preferRelativeResize="0"/>
          <p:nvPr/>
        </p:nvPicPr>
        <p:blipFill>
          <a:blip r:embed="rId2">
            <a:alphaModFix/>
          </a:blip>
          <a:stretch>
            <a:fillRect/>
          </a:stretch>
        </p:blipFill>
        <p:spPr>
          <a:xfrm>
            <a:off x="0" y="50801"/>
            <a:ext cx="5816600" cy="4394200"/>
          </a:xfrm>
          <a:prstGeom prst="rect">
            <a:avLst/>
          </a:prstGeom>
          <a:noFill/>
          <a:ln>
            <a:noFill/>
          </a:ln>
        </p:spPr>
      </p:pic>
      <p:pic>
        <p:nvPicPr>
          <p:cNvPr id="6" name="Picture 5"/>
          <p:cNvPicPr>
            <a:picLocks noChangeAspect="1"/>
          </p:cNvPicPr>
          <p:nvPr/>
        </p:nvPicPr>
        <p:blipFill>
          <a:blip r:embed="rId3"/>
          <a:stretch>
            <a:fillRect/>
          </a:stretch>
        </p:blipFill>
        <p:spPr>
          <a:xfrm>
            <a:off x="6097317" y="4089400"/>
            <a:ext cx="5783534" cy="2768600"/>
          </a:xfrm>
          <a:prstGeom prst="rect">
            <a:avLst/>
          </a:prstGeom>
          <a:ln>
            <a:solidFill>
              <a:schemeClr val="tx1"/>
            </a:solidFill>
          </a:ln>
        </p:spPr>
      </p:pic>
      <p:pic>
        <p:nvPicPr>
          <p:cNvPr id="5" name="Google Shape;595;p52"/>
          <p:cNvPicPr preferRelativeResize="0"/>
          <p:nvPr/>
        </p:nvPicPr>
        <p:blipFill>
          <a:blip r:embed="rId4">
            <a:alphaModFix/>
          </a:blip>
          <a:stretch>
            <a:fillRect/>
          </a:stretch>
        </p:blipFill>
        <p:spPr>
          <a:xfrm>
            <a:off x="5816600" y="270944"/>
            <a:ext cx="6248399" cy="3953913"/>
          </a:xfrm>
          <a:prstGeom prst="rect">
            <a:avLst/>
          </a:prstGeom>
          <a:noFill/>
          <a:ln>
            <a:noFill/>
          </a:ln>
        </p:spPr>
      </p:pic>
      <p:grpSp>
        <p:nvGrpSpPr>
          <p:cNvPr id="7" name="Group 6"/>
          <p:cNvGrpSpPr/>
          <p:nvPr/>
        </p:nvGrpSpPr>
        <p:grpSpPr>
          <a:xfrm>
            <a:off x="3125839" y="5632450"/>
            <a:ext cx="2831119" cy="1166294"/>
            <a:chOff x="291762" y="3336008"/>
            <a:chExt cx="3472842" cy="1510845"/>
          </a:xfrm>
        </p:grpSpPr>
        <p:grpSp>
          <p:nvGrpSpPr>
            <p:cNvPr id="8" name="Group 7"/>
            <p:cNvGrpSpPr/>
            <p:nvPr/>
          </p:nvGrpSpPr>
          <p:grpSpPr>
            <a:xfrm>
              <a:off x="291762" y="3336008"/>
              <a:ext cx="1143000" cy="1510845"/>
              <a:chOff x="1493128" y="3632655"/>
              <a:chExt cx="1143000" cy="1510845"/>
            </a:xfrm>
          </p:grpSpPr>
          <p:sp>
            <p:nvSpPr>
              <p:cNvPr id="14" name="TextBox 13"/>
              <p:cNvSpPr txBox="1"/>
              <p:nvPr/>
            </p:nvSpPr>
            <p:spPr>
              <a:xfrm>
                <a:off x="1643281" y="4928056"/>
                <a:ext cx="760144" cy="215444"/>
              </a:xfrm>
              <a:prstGeom prst="rect">
                <a:avLst/>
              </a:prstGeom>
              <a:noFill/>
            </p:spPr>
            <p:txBody>
              <a:bodyPr wrap="none" rtlCol="0">
                <a:spAutoFit/>
              </a:bodyPr>
              <a:lstStyle/>
              <a:p>
                <a:pPr algn="ctr"/>
                <a:r>
                  <a:rPr lang="en-US" sz="800" dirty="0" smtClean="0"/>
                  <a:t>Yann </a:t>
                </a:r>
                <a:r>
                  <a:rPr lang="en-US" sz="800" dirty="0" err="1" smtClean="0"/>
                  <a:t>LeCun</a:t>
                </a:r>
                <a:endParaRPr lang="en-US" sz="800" dirty="0" smtClean="0"/>
              </a:p>
            </p:txBody>
          </p:sp>
          <p:pic>
            <p:nvPicPr>
              <p:cNvPr id="15" name="Picture 4" descr="Image result for yann Lecun 1995&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128" y="3632655"/>
                <a:ext cx="1143000" cy="12954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479774" y="3336008"/>
              <a:ext cx="1146694" cy="1510845"/>
              <a:chOff x="1479774" y="3336008"/>
              <a:chExt cx="1146694" cy="1510845"/>
            </a:xfrm>
          </p:grpSpPr>
          <p:pic>
            <p:nvPicPr>
              <p:cNvPr id="12" name="Picture 6" descr="Image result for Yoshua Bengio&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9774" y="3336008"/>
                <a:ext cx="1146694" cy="13003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608622" y="4631409"/>
                <a:ext cx="886782" cy="215444"/>
              </a:xfrm>
              <a:prstGeom prst="rect">
                <a:avLst/>
              </a:prstGeom>
              <a:noFill/>
            </p:spPr>
            <p:txBody>
              <a:bodyPr wrap="none" rtlCol="0">
                <a:spAutoFit/>
              </a:bodyPr>
              <a:lstStyle/>
              <a:p>
                <a:pPr algn="ctr"/>
                <a:r>
                  <a:rPr lang="en-US" sz="800" dirty="0" err="1" smtClean="0"/>
                  <a:t>Yoshua</a:t>
                </a:r>
                <a:r>
                  <a:rPr lang="en-US" sz="800" dirty="0" smtClean="0"/>
                  <a:t> </a:t>
                </a:r>
                <a:r>
                  <a:rPr lang="en-US" sz="800" dirty="0" err="1" smtClean="0"/>
                  <a:t>Bengio</a:t>
                </a:r>
                <a:endParaRPr lang="en-US" sz="800" dirty="0" smtClean="0"/>
              </a:p>
            </p:txBody>
          </p:sp>
        </p:grpSp>
        <p:pic>
          <p:nvPicPr>
            <p:cNvPr id="10" name="Picture 8" descr="Image result for geoffrey hinton&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051"/>
            <a:stretch/>
          </p:blipFill>
          <p:spPr bwMode="auto">
            <a:xfrm>
              <a:off x="2657410" y="3336008"/>
              <a:ext cx="1107194" cy="12969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00328" y="4631409"/>
              <a:ext cx="907621" cy="215444"/>
            </a:xfrm>
            <a:prstGeom prst="rect">
              <a:avLst/>
            </a:prstGeom>
            <a:noFill/>
          </p:spPr>
          <p:txBody>
            <a:bodyPr wrap="none" rtlCol="0">
              <a:spAutoFit/>
            </a:bodyPr>
            <a:lstStyle/>
            <a:p>
              <a:pPr algn="ctr"/>
              <a:r>
                <a:rPr lang="en-US" sz="800" dirty="0" smtClean="0"/>
                <a:t>Geoffrey Hinton</a:t>
              </a:r>
            </a:p>
          </p:txBody>
        </p:sp>
      </p:grpSp>
      <p:sp>
        <p:nvSpPr>
          <p:cNvPr id="16" name="Rectangle 15"/>
          <p:cNvSpPr/>
          <p:nvPr/>
        </p:nvSpPr>
        <p:spPr>
          <a:xfrm>
            <a:off x="542107" y="4822309"/>
            <a:ext cx="4732386" cy="523220"/>
          </a:xfrm>
          <a:prstGeom prst="rect">
            <a:avLst/>
          </a:prstGeom>
        </p:spPr>
        <p:txBody>
          <a:bodyPr wrap="none">
            <a:spAutoFit/>
          </a:bodyPr>
          <a:lstStyle/>
          <a:p>
            <a:r>
              <a:rPr lang="en-US" sz="28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2015 – Deep Learning Revolution</a:t>
            </a:r>
            <a:endParaRPr lang="en-US" sz="2800" dirty="0"/>
          </a:p>
        </p:txBody>
      </p:sp>
    </p:spTree>
    <p:extLst>
      <p:ext uri="{BB962C8B-B14F-4D97-AF65-F5344CB8AC3E}">
        <p14:creationId xmlns:p14="http://schemas.microsoft.com/office/powerpoint/2010/main" val="1071460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9"/>
          <p:cNvPicPr preferRelativeResize="0"/>
          <p:nvPr/>
        </p:nvPicPr>
        <p:blipFill>
          <a:blip r:embed="rId3">
            <a:alphaModFix/>
          </a:blip>
          <a:stretch>
            <a:fillRect/>
          </a:stretch>
        </p:blipFill>
        <p:spPr>
          <a:xfrm>
            <a:off x="0" y="0"/>
            <a:ext cx="12192000" cy="6858008"/>
          </a:xfrm>
          <a:prstGeom prst="rect">
            <a:avLst/>
          </a:prstGeom>
          <a:noFill/>
          <a:ln>
            <a:noFill/>
          </a:ln>
        </p:spPr>
      </p:pic>
      <p:sp>
        <p:nvSpPr>
          <p:cNvPr id="325" name="Google Shape;325;p29"/>
          <p:cNvSpPr txBox="1">
            <a:spLocks noGrp="1"/>
          </p:cNvSpPr>
          <p:nvPr>
            <p:ph type="sldNum" idx="12"/>
          </p:nvPr>
        </p:nvSpPr>
        <p:spPr>
          <a:xfrm>
            <a:off x="11296611" y="6217623"/>
            <a:ext cx="731600" cy="524800"/>
          </a:xfrm>
          <a:prstGeom prst="rect">
            <a:avLst/>
          </a:prstGeom>
        </p:spPr>
        <p:txBody>
          <a:bodyPr spcFirstLastPara="1" vert="horz" wrap="square" lIns="0" tIns="0" rIns="0" bIns="0" rtlCol="0" anchor="b" anchorCtr="0">
            <a:noAutofit/>
          </a:bodyPr>
          <a:lstStyle/>
          <a:p>
            <a:fld id="{00000000-1234-1234-1234-123412341234}" type="slidenum">
              <a:rPr lang="en-GB"/>
              <a:pPr/>
              <a:t>18</a:t>
            </a:fld>
            <a:endParaRPr/>
          </a:p>
        </p:txBody>
      </p:sp>
    </p:spTree>
    <p:extLst>
      <p:ext uri="{BB962C8B-B14F-4D97-AF65-F5344CB8AC3E}">
        <p14:creationId xmlns:p14="http://schemas.microsoft.com/office/powerpoint/2010/main" val="3823808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0"/>
          <p:cNvPicPr preferRelativeResize="0"/>
          <p:nvPr/>
        </p:nvPicPr>
        <p:blipFill>
          <a:blip r:embed="rId3">
            <a:alphaModFix/>
          </a:blip>
          <a:stretch>
            <a:fillRect/>
          </a:stretch>
        </p:blipFill>
        <p:spPr>
          <a:xfrm>
            <a:off x="4104702" y="2735334"/>
            <a:ext cx="9323964" cy="4188500"/>
          </a:xfrm>
          <a:prstGeom prst="rect">
            <a:avLst/>
          </a:prstGeom>
          <a:noFill/>
          <a:ln>
            <a:noFill/>
          </a:ln>
        </p:spPr>
      </p:pic>
      <p:pic>
        <p:nvPicPr>
          <p:cNvPr id="331" name="Google Shape;331;p30"/>
          <p:cNvPicPr preferRelativeResize="0"/>
          <p:nvPr/>
        </p:nvPicPr>
        <p:blipFill>
          <a:blip r:embed="rId4">
            <a:alphaModFix/>
          </a:blip>
          <a:stretch>
            <a:fillRect/>
          </a:stretch>
        </p:blipFill>
        <p:spPr>
          <a:xfrm>
            <a:off x="6857033" y="282434"/>
            <a:ext cx="4362368" cy="2908233"/>
          </a:xfrm>
          <a:prstGeom prst="rect">
            <a:avLst/>
          </a:prstGeom>
          <a:noFill/>
          <a:ln>
            <a:noFill/>
          </a:ln>
        </p:spPr>
      </p:pic>
      <p:pic>
        <p:nvPicPr>
          <p:cNvPr id="332" name="Google Shape;332;p30"/>
          <p:cNvPicPr preferRelativeResize="0"/>
          <p:nvPr/>
        </p:nvPicPr>
        <p:blipFill>
          <a:blip r:embed="rId5">
            <a:alphaModFix/>
          </a:blip>
          <a:stretch>
            <a:fillRect/>
          </a:stretch>
        </p:blipFill>
        <p:spPr>
          <a:xfrm>
            <a:off x="167701" y="3548133"/>
            <a:ext cx="5155151" cy="2160067"/>
          </a:xfrm>
          <a:prstGeom prst="rect">
            <a:avLst/>
          </a:prstGeom>
          <a:noFill/>
          <a:ln w="9525" cap="flat" cmpd="sng">
            <a:solidFill>
              <a:schemeClr val="dk2"/>
            </a:solidFill>
            <a:prstDash val="solid"/>
            <a:round/>
            <a:headEnd type="none" w="sm" len="sm"/>
            <a:tailEnd type="none" w="sm" len="sm"/>
          </a:ln>
        </p:spPr>
      </p:pic>
      <p:pic>
        <p:nvPicPr>
          <p:cNvPr id="333" name="Google Shape;333;p30"/>
          <p:cNvPicPr preferRelativeResize="0"/>
          <p:nvPr/>
        </p:nvPicPr>
        <p:blipFill>
          <a:blip r:embed="rId6">
            <a:alphaModFix/>
          </a:blip>
          <a:stretch>
            <a:fillRect/>
          </a:stretch>
        </p:blipFill>
        <p:spPr>
          <a:xfrm>
            <a:off x="167700" y="5708198"/>
            <a:ext cx="3001299" cy="1068833"/>
          </a:xfrm>
          <a:prstGeom prst="rect">
            <a:avLst/>
          </a:prstGeom>
          <a:noFill/>
          <a:ln w="9525" cap="flat" cmpd="sng">
            <a:solidFill>
              <a:schemeClr val="dk2"/>
            </a:solidFill>
            <a:prstDash val="solid"/>
            <a:round/>
            <a:headEnd type="none" w="sm" len="sm"/>
            <a:tailEnd type="none" w="sm" len="sm"/>
          </a:ln>
        </p:spPr>
      </p:pic>
      <p:pic>
        <p:nvPicPr>
          <p:cNvPr id="334" name="Google Shape;334;p30"/>
          <p:cNvPicPr preferRelativeResize="0"/>
          <p:nvPr/>
        </p:nvPicPr>
        <p:blipFill>
          <a:blip r:embed="rId7">
            <a:alphaModFix/>
          </a:blip>
          <a:stretch>
            <a:fillRect/>
          </a:stretch>
        </p:blipFill>
        <p:spPr>
          <a:xfrm>
            <a:off x="167700" y="216774"/>
            <a:ext cx="5335205" cy="3212233"/>
          </a:xfrm>
          <a:prstGeom prst="rect">
            <a:avLst/>
          </a:prstGeom>
          <a:noFill/>
          <a:ln>
            <a:noFill/>
          </a:ln>
        </p:spPr>
      </p:pic>
      <p:sp>
        <p:nvSpPr>
          <p:cNvPr id="335" name="Google Shape;335;p30"/>
          <p:cNvSpPr txBox="1">
            <a:spLocks noGrp="1"/>
          </p:cNvSpPr>
          <p:nvPr>
            <p:ph type="sldNum" idx="12"/>
          </p:nvPr>
        </p:nvSpPr>
        <p:spPr>
          <a:xfrm>
            <a:off x="11296611" y="6217623"/>
            <a:ext cx="731600" cy="524800"/>
          </a:xfrm>
          <a:prstGeom prst="rect">
            <a:avLst/>
          </a:prstGeom>
        </p:spPr>
        <p:txBody>
          <a:bodyPr spcFirstLastPara="1" vert="horz" wrap="square" lIns="0" tIns="0" rIns="0" bIns="0" rtlCol="0" anchor="b" anchorCtr="0">
            <a:noAutofit/>
          </a:bodyPr>
          <a:lstStyle/>
          <a:p>
            <a:fld id="{00000000-1234-1234-1234-123412341234}" type="slidenum">
              <a:rPr lang="en-GB"/>
              <a:pPr/>
              <a:t>19</a:t>
            </a:fld>
            <a:endParaRPr/>
          </a:p>
        </p:txBody>
      </p:sp>
    </p:spTree>
    <p:extLst>
      <p:ext uri="{BB962C8B-B14F-4D97-AF65-F5344CB8AC3E}">
        <p14:creationId xmlns:p14="http://schemas.microsoft.com/office/powerpoint/2010/main" val="3670358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gor Mendel: The Friar Who Grew Peas: Bardoe, Cheryl, Smith, Jos. A.:  9781419718403: Amazon.com: Books"/>
          <p:cNvPicPr>
            <a:picLocks noChangeAspect="1" noChangeArrowheads="1"/>
          </p:cNvPicPr>
          <p:nvPr/>
        </p:nvPicPr>
        <p:blipFill rotWithShape="1">
          <a:blip r:embed="rId2">
            <a:extLst>
              <a:ext uri="{28A0092B-C50C-407E-A947-70E740481C1C}">
                <a14:useLocalDpi xmlns:a14="http://schemas.microsoft.com/office/drawing/2010/main" val="0"/>
              </a:ext>
            </a:extLst>
          </a:blip>
          <a:srcRect b="27775"/>
          <a:stretch/>
        </p:blipFill>
        <p:spPr bwMode="auto">
          <a:xfrm>
            <a:off x="0" y="44450"/>
            <a:ext cx="968908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51840" y="380295"/>
            <a:ext cx="2610010" cy="6186309"/>
          </a:xfrm>
          <a:prstGeom prst="rect">
            <a:avLst/>
          </a:prstGeom>
        </p:spPr>
        <p:txBody>
          <a:bodyPr wrap="none">
            <a:spAutoFit/>
          </a:bodyPr>
          <a:lstStyle/>
          <a:p>
            <a:r>
              <a:rPr lang="en-US" b="1"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Gregor Mendel 1822-1884</a:t>
            </a:r>
          </a:p>
          <a:p>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a:t>
            </a:r>
            <a:endParaRPr lang="en-US" b="1" i="0" dirty="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a:p>
            <a:r>
              <a:rPr lang="en-US" b="1"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Rules of Classical Genetics</a:t>
            </a:r>
          </a:p>
          <a:p>
            <a:endPar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a:p>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Crossed and counted peas</a:t>
            </a:r>
          </a:p>
          <a:p>
            <a:endPar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a:p>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His findings forgotten for</a:t>
            </a:r>
          </a:p>
          <a:p>
            <a:r>
              <a:rPr lang="en-US" b="1"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50 years</a:t>
            </a:r>
          </a:p>
          <a:p>
            <a:endPar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a:p>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a:t>
            </a:r>
          </a:p>
          <a:p>
            <a:endParaRPr lang="en-US" b="1" dirty="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a:p>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In the 1910s-30s new</a:t>
            </a:r>
          </a:p>
          <a:p>
            <a:r>
              <a:rPr lang="en-US" b="1"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disciplines emerged</a:t>
            </a:r>
          </a:p>
          <a:p>
            <a:endParaRPr lang="en-US" b="1" i="0" dirty="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a:p>
            <a:r>
              <a:rPr lang="en-US" b="1"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Interdisciplinary research</a:t>
            </a:r>
          </a:p>
          <a:p>
            <a:pPr marL="285750" indent="-285750">
              <a:buFontTx/>
              <a:buChar char="-"/>
            </a:pPr>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Chemistry</a:t>
            </a:r>
          </a:p>
          <a:p>
            <a:pPr marL="285750" indent="-285750">
              <a:buFontTx/>
              <a:buChar char="-"/>
            </a:pPr>
            <a:r>
              <a:rPr lang="en-US" b="1"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Physics</a:t>
            </a:r>
          </a:p>
          <a:p>
            <a:pPr marL="285750" indent="-285750">
              <a:buFontTx/>
              <a:buChar char="-"/>
            </a:pPr>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Biology</a:t>
            </a:r>
          </a:p>
          <a:p>
            <a:pPr marL="285750" indent="-285750">
              <a:buFontTx/>
              <a:buChar char="-"/>
            </a:pPr>
            <a:endParaRPr lang="en-US" b="1" dirty="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a:p>
            <a:pPr marL="285750" indent="-285750">
              <a:buFont typeface="Wingdings" panose="05000000000000000000" pitchFamily="2" charset="2"/>
              <a:buChar char="Ø"/>
            </a:pPr>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Genetics</a:t>
            </a:r>
          </a:p>
          <a:p>
            <a:pPr marL="285750" indent="-285750">
              <a:buFont typeface="Wingdings" panose="05000000000000000000" pitchFamily="2" charset="2"/>
              <a:buChar char="Ø"/>
            </a:pPr>
            <a:r>
              <a:rPr lang="en-US" b="1"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Biochemistry</a:t>
            </a:r>
          </a:p>
          <a:p>
            <a:pPr marL="285750" indent="-285750">
              <a:buFont typeface="Wingdings" panose="05000000000000000000" pitchFamily="2" charset="2"/>
              <a:buChar char="Ø"/>
            </a:pPr>
            <a:r>
              <a:rPr lang="en-US" b="1" i="0" dirty="0" smtClean="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rPr>
              <a:t>Biophysics</a:t>
            </a:r>
            <a:endParaRPr lang="en-US" b="1" i="0" dirty="0">
              <a:ln w="6350">
                <a:solidFill>
                  <a:schemeClr val="tx1"/>
                </a:solidFill>
              </a:ln>
              <a:solidFill>
                <a:schemeClr val="accent6">
                  <a:lumMod val="60000"/>
                  <a:lumOff val="40000"/>
                </a:schemeClr>
              </a:solidFill>
              <a:latin typeface="Bahnschrift SemiBold SemiConden" panose="020B0502040204020203" pitchFamily="34" charset="0"/>
              <a:ea typeface="EB Garamond ExtraBold Italic" pitchFamily="2" charset="0"/>
              <a:cs typeface="EB Garamond ExtraBold Italic" pitchFamily="2" charset="0"/>
            </a:endParaRPr>
          </a:p>
        </p:txBody>
      </p:sp>
      <p:sp>
        <p:nvSpPr>
          <p:cNvPr id="6" name="Rectangle 5"/>
          <p:cNvSpPr/>
          <p:nvPr/>
        </p:nvSpPr>
        <p:spPr>
          <a:xfrm>
            <a:off x="0" y="6488668"/>
            <a:ext cx="3871573" cy="369332"/>
          </a:xfrm>
          <a:prstGeom prst="rect">
            <a:avLst/>
          </a:prstGeom>
        </p:spPr>
        <p:txBody>
          <a:bodyPr wrap="none">
            <a:spAutoFit/>
          </a:bodyPr>
          <a:lstStyle/>
          <a:p>
            <a:r>
              <a:rPr lang="en-US" b="1" i="0" dirty="0" smtClean="0">
                <a:ln w="6350">
                  <a:solidFill>
                    <a:schemeClr val="tx1"/>
                  </a:solidFill>
                </a:ln>
                <a:solidFill>
                  <a:schemeClr val="bg1"/>
                </a:solidFill>
                <a:latin typeface="Bahnschrift SemiBold SemiConden" panose="020B0502040204020203" pitchFamily="34" charset="0"/>
                <a:ea typeface="EB Garamond ExtraBold Italic" pitchFamily="2" charset="0"/>
                <a:cs typeface="EB Garamond ExtraBold Italic" pitchFamily="2" charset="0"/>
              </a:rPr>
              <a:t>Gregor Mendel: The Friar Who Grew Peas</a:t>
            </a:r>
            <a:endParaRPr lang="en-US" b="1" i="0" dirty="0">
              <a:ln w="6350">
                <a:solidFill>
                  <a:schemeClr val="tx1"/>
                </a:solidFill>
              </a:ln>
              <a:solidFill>
                <a:schemeClr val="bg1"/>
              </a:solidFill>
              <a:latin typeface="Bahnschrift SemiBold SemiConden" panose="020B0502040204020203" pitchFamily="34" charset="0"/>
              <a:ea typeface="EB Garamond ExtraBold Italic" pitchFamily="2" charset="0"/>
              <a:cs typeface="EB Garamond ExtraBold Italic" pitchFamily="2" charset="0"/>
            </a:endParaRPr>
          </a:p>
        </p:txBody>
      </p:sp>
    </p:spTree>
    <p:extLst>
      <p:ext uri="{BB962C8B-B14F-4D97-AF65-F5344CB8AC3E}">
        <p14:creationId xmlns:p14="http://schemas.microsoft.com/office/powerpoint/2010/main" val="3353274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548099" y="496856"/>
            <a:ext cx="5862503"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1990s – Recurrent Neural Networks</a:t>
            </a:r>
          </a:p>
        </p:txBody>
      </p:sp>
      <p:pic>
        <p:nvPicPr>
          <p:cNvPr id="13314" name="Picture 2" descr="The Long Short-Term Memory (LSTM) cell can process data sequentially and keep its hidden state through time."/>
          <p:cNvPicPr>
            <a:picLocks noChangeAspect="1" noChangeArrowheads="1"/>
          </p:cNvPicPr>
          <p:nvPr/>
        </p:nvPicPr>
        <p:blipFill rotWithShape="1">
          <a:blip r:embed="rId2">
            <a:extLst>
              <a:ext uri="{28A0092B-C50C-407E-A947-70E740481C1C}">
                <a14:useLocalDpi xmlns:a14="http://schemas.microsoft.com/office/drawing/2010/main" val="0"/>
              </a:ext>
            </a:extLst>
          </a:blip>
          <a:srcRect b="31509"/>
          <a:stretch/>
        </p:blipFill>
        <p:spPr bwMode="auto">
          <a:xfrm>
            <a:off x="6854825" y="-160338"/>
            <a:ext cx="5715000" cy="2681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97766" y="2197784"/>
            <a:ext cx="2629118" cy="646331"/>
          </a:xfrm>
          <a:prstGeom prst="rect">
            <a:avLst/>
          </a:prstGeom>
          <a:noFill/>
        </p:spPr>
        <p:txBody>
          <a:bodyPr wrap="none" rtlCol="0">
            <a:spAutoFit/>
          </a:bodyPr>
          <a:lstStyle/>
          <a:p>
            <a:pPr algn="ctr"/>
            <a:r>
              <a:rPr lang="en-US" dirty="0" smtClean="0"/>
              <a:t>Long Short Term Memory </a:t>
            </a:r>
          </a:p>
          <a:p>
            <a:pPr algn="ctr"/>
            <a:r>
              <a:rPr lang="en-US" dirty="0" smtClean="0"/>
              <a:t>LSTM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228975"/>
            <a:ext cx="6858000" cy="3629025"/>
          </a:xfrm>
          <a:prstGeom prst="rect">
            <a:avLst/>
          </a:prstGeom>
        </p:spPr>
      </p:pic>
      <p:sp>
        <p:nvSpPr>
          <p:cNvPr id="7" name="TextBox 6"/>
          <p:cNvSpPr txBox="1"/>
          <p:nvPr/>
        </p:nvSpPr>
        <p:spPr>
          <a:xfrm>
            <a:off x="638669" y="1081631"/>
            <a:ext cx="5794343" cy="369332"/>
          </a:xfrm>
          <a:prstGeom prst="rect">
            <a:avLst/>
          </a:prstGeom>
          <a:noFill/>
        </p:spPr>
        <p:txBody>
          <a:bodyPr wrap="none" rtlCol="0">
            <a:spAutoFit/>
          </a:bodyPr>
          <a:lstStyle/>
          <a:p>
            <a:r>
              <a:rPr lang="en-US" dirty="0" smtClean="0"/>
              <a:t>Applications in Natural Language Processing and Translation</a:t>
            </a:r>
            <a:endParaRPr lang="en-US" dirty="0"/>
          </a:p>
        </p:txBody>
      </p:sp>
    </p:spTree>
    <p:extLst>
      <p:ext uri="{BB962C8B-B14F-4D97-AF65-F5344CB8AC3E}">
        <p14:creationId xmlns:p14="http://schemas.microsoft.com/office/powerpoint/2010/main" val="2011580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kládání proteinů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60319" y="535358"/>
            <a:ext cx="5471370" cy="584775"/>
          </a:xfrm>
          <a:prstGeom prst="rect">
            <a:avLst/>
          </a:prstGeom>
          <a:solidFill>
            <a:srgbClr val="F8F8F8">
              <a:alpha val="72941"/>
            </a:srgbClr>
          </a:solidFill>
        </p:spPr>
        <p:txBody>
          <a:bodyPr wrap="none">
            <a:spAutoFit/>
          </a:bodyPr>
          <a:lstStyle/>
          <a:p>
            <a:pPr algn="ctr"/>
            <a:r>
              <a:rPr lang="cs-CZ"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Task </a:t>
            </a: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 Protein Folding Prediction</a:t>
            </a:r>
          </a:p>
        </p:txBody>
      </p:sp>
    </p:spTree>
    <p:extLst>
      <p:ext uri="{BB962C8B-B14F-4D97-AF65-F5344CB8AC3E}">
        <p14:creationId xmlns:p14="http://schemas.microsoft.com/office/powerpoint/2010/main" val="1904009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60350"/>
            <a:ext cx="4860758" cy="7696200"/>
          </a:xfrm>
          <a:prstGeom prst="rect">
            <a:avLst/>
          </a:prstGeom>
        </p:spPr>
      </p:pic>
      <p:sp>
        <p:nvSpPr>
          <p:cNvPr id="5" name="Rectangle 4"/>
          <p:cNvSpPr/>
          <p:nvPr/>
        </p:nvSpPr>
        <p:spPr>
          <a:xfrm>
            <a:off x="5490479" y="146224"/>
            <a:ext cx="6308138"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1972 – Protein sequence and structure</a:t>
            </a:r>
          </a:p>
        </p:txBody>
      </p:sp>
      <p:pic>
        <p:nvPicPr>
          <p:cNvPr id="15362" name="Picture 2" descr="https://www.nobelprize.org/images/anfinsen-13232-content-portrait-mobile-ti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754" y="4993851"/>
            <a:ext cx="1228725" cy="1721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bel Prize in Literature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645" y="6223000"/>
            <a:ext cx="677041" cy="666208"/>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Sequential Access Storage 7"/>
          <p:cNvSpPr/>
          <p:nvPr/>
        </p:nvSpPr>
        <p:spPr>
          <a:xfrm rot="188247" flipH="1">
            <a:off x="5529984" y="4556907"/>
            <a:ext cx="4085180" cy="1555463"/>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16107" y="4763185"/>
            <a:ext cx="3738562" cy="923330"/>
          </a:xfrm>
          <a:prstGeom prst="rect">
            <a:avLst/>
          </a:prstGeom>
        </p:spPr>
        <p:txBody>
          <a:bodyPr wrap="square">
            <a:spAutoFit/>
          </a:bodyPr>
          <a:lstStyle/>
          <a:p>
            <a:r>
              <a:rPr lang="en-US" dirty="0" smtClean="0"/>
              <a:t>In theory, </a:t>
            </a:r>
          </a:p>
          <a:p>
            <a:r>
              <a:rPr lang="en-US" dirty="0" smtClean="0"/>
              <a:t>a protein’s amino acid sequence </a:t>
            </a:r>
          </a:p>
          <a:p>
            <a:r>
              <a:rPr lang="en-US" dirty="0" smtClean="0"/>
              <a:t>should fully determine its structure. </a:t>
            </a:r>
            <a:endParaRPr lang="en-US" dirty="0"/>
          </a:p>
        </p:txBody>
      </p:sp>
      <p:pic>
        <p:nvPicPr>
          <p:cNvPr id="11" name="Picture 4" descr="File:CCDC138 primary protein sequence.png - Wikimedia Com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708" y="1550677"/>
            <a:ext cx="3225281" cy="2529883"/>
          </a:xfrm>
          <a:prstGeom prst="rect">
            <a:avLst/>
          </a:prstGeom>
        </p:spPr>
        <p:style>
          <a:lnRef idx="2">
            <a:schemeClr val="dk1"/>
          </a:lnRef>
          <a:fillRef idx="1">
            <a:schemeClr val="lt1"/>
          </a:fillRef>
          <a:effectRef idx="0">
            <a:schemeClr val="dk1"/>
          </a:effectRef>
          <a:fontRef idx="minor">
            <a:schemeClr val="dk1"/>
          </a:fontRef>
        </p:style>
      </p:pic>
      <p:pic>
        <p:nvPicPr>
          <p:cNvPr id="12" name="Picture 2" descr="T1037, part of a protein from (Cellulophaga baltica crAss-like) phage phi14:2, a virus that infects bacter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402" y="1512577"/>
            <a:ext cx="3478098" cy="260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850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Sequential Access Storage 14"/>
          <p:cNvSpPr/>
          <p:nvPr/>
        </p:nvSpPr>
        <p:spPr>
          <a:xfrm rot="462858">
            <a:off x="6021402" y="1585630"/>
            <a:ext cx="6682729" cy="2423640"/>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 y="3607572"/>
            <a:ext cx="6775450" cy="3250428"/>
          </a:xfrm>
          <a:prstGeom prst="rect">
            <a:avLst/>
          </a:prstGeom>
        </p:spPr>
      </p:pic>
      <p:sp>
        <p:nvSpPr>
          <p:cNvPr id="5" name="Rectangle 4"/>
          <p:cNvSpPr/>
          <p:nvPr/>
        </p:nvSpPr>
        <p:spPr>
          <a:xfrm>
            <a:off x="925138" y="254174"/>
            <a:ext cx="10511212"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1994 – CASP: Critical Assessment of protein Structure Prediction</a:t>
            </a:r>
          </a:p>
        </p:txBody>
      </p:sp>
      <p:sp>
        <p:nvSpPr>
          <p:cNvPr id="6" name="TextBox 5"/>
          <p:cNvSpPr txBox="1"/>
          <p:nvPr/>
        </p:nvSpPr>
        <p:spPr>
          <a:xfrm>
            <a:off x="853865" y="3177281"/>
            <a:ext cx="5210081" cy="369332"/>
          </a:xfrm>
          <a:prstGeom prst="rect">
            <a:avLst/>
          </a:prstGeom>
          <a:noFill/>
        </p:spPr>
        <p:txBody>
          <a:bodyPr wrap="none" rtlCol="0">
            <a:spAutoFit/>
          </a:bodyPr>
          <a:lstStyle/>
          <a:p>
            <a:r>
              <a:rPr lang="en-US" dirty="0" smtClean="0">
                <a:latin typeface="Bahnschrift SemiBold SemiConden" panose="020B0502040204020203" pitchFamily="34" charset="0"/>
              </a:rPr>
              <a:t>Given an amino-acid sequence predict protein structure</a:t>
            </a:r>
            <a:endParaRPr lang="en-US" dirty="0">
              <a:latin typeface="Bahnschrift SemiBold SemiConden" panose="020B0502040204020203" pitchFamily="34" charset="0"/>
            </a:endParaRPr>
          </a:p>
        </p:txBody>
      </p:sp>
      <p:sp>
        <p:nvSpPr>
          <p:cNvPr id="7" name="TextBox 6"/>
          <p:cNvSpPr txBox="1"/>
          <p:nvPr/>
        </p:nvSpPr>
        <p:spPr>
          <a:xfrm>
            <a:off x="902914" y="778742"/>
            <a:ext cx="7701724" cy="369332"/>
          </a:xfrm>
          <a:prstGeom prst="rect">
            <a:avLst/>
          </a:prstGeom>
          <a:noFill/>
        </p:spPr>
        <p:txBody>
          <a:bodyPr wrap="none" rtlCol="0">
            <a:spAutoFit/>
          </a:bodyPr>
          <a:lstStyle/>
          <a:p>
            <a:r>
              <a:rPr lang="en-US" dirty="0" smtClean="0"/>
              <a:t>Establishes ‘Protein Folding’ problem as holy grail of machine learning in biology</a:t>
            </a:r>
            <a:endParaRPr lang="en-US" dirty="0"/>
          </a:p>
        </p:txBody>
      </p:sp>
      <p:sp>
        <p:nvSpPr>
          <p:cNvPr id="8" name="Rectangle 7"/>
          <p:cNvSpPr/>
          <p:nvPr/>
        </p:nvSpPr>
        <p:spPr>
          <a:xfrm>
            <a:off x="6648450" y="1999218"/>
            <a:ext cx="6096000" cy="1200329"/>
          </a:xfrm>
          <a:prstGeom prst="rect">
            <a:avLst/>
          </a:prstGeom>
        </p:spPr>
        <p:txBody>
          <a:bodyPr>
            <a:spAutoFit/>
          </a:bodyPr>
          <a:lstStyle/>
          <a:p>
            <a:r>
              <a:rPr lang="en-US" b="0" i="0" dirty="0" smtClean="0">
                <a:solidFill>
                  <a:srgbClr val="123693"/>
                </a:solidFill>
                <a:effectLst/>
                <a:latin typeface="Deepmind Sans"/>
              </a:rPr>
              <a:t>Participants must blindly predict </a:t>
            </a:r>
          </a:p>
          <a:p>
            <a:r>
              <a:rPr lang="en-US" b="0" i="0" dirty="0" smtClean="0">
                <a:solidFill>
                  <a:srgbClr val="123693"/>
                </a:solidFill>
                <a:effectLst/>
                <a:latin typeface="Deepmind Sans"/>
              </a:rPr>
              <a:t>the structure of the proteins, and these predictions </a:t>
            </a:r>
          </a:p>
          <a:p>
            <a:r>
              <a:rPr lang="en-US" b="0" i="0" dirty="0" smtClean="0">
                <a:solidFill>
                  <a:srgbClr val="123693"/>
                </a:solidFill>
                <a:effectLst/>
                <a:latin typeface="Deepmind Sans"/>
              </a:rPr>
              <a:t>are subsequently compared to the ground truth experimental data when they become available.</a:t>
            </a:r>
            <a:endParaRPr lang="en-US" dirty="0"/>
          </a:p>
        </p:txBody>
      </p:sp>
      <p:pic>
        <p:nvPicPr>
          <p:cNvPr id="14344" name="Picture 8" descr="1107E | Institute for Bioscience and Biotechnology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039099" y="3706664"/>
            <a:ext cx="2917825"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810750" y="6488668"/>
            <a:ext cx="1247457" cy="369332"/>
          </a:xfrm>
          <a:prstGeom prst="rect">
            <a:avLst/>
          </a:prstGeom>
          <a:noFill/>
        </p:spPr>
        <p:txBody>
          <a:bodyPr wrap="none" rtlCol="0">
            <a:spAutoFit/>
          </a:bodyPr>
          <a:lstStyle/>
          <a:p>
            <a:r>
              <a:rPr lang="en-US" dirty="0" smtClean="0"/>
              <a:t>John </a:t>
            </a:r>
            <a:r>
              <a:rPr lang="en-US" dirty="0" err="1" smtClean="0"/>
              <a:t>Moult</a:t>
            </a:r>
            <a:endParaRPr lang="en-US" dirty="0"/>
          </a:p>
        </p:txBody>
      </p:sp>
    </p:spTree>
    <p:extLst>
      <p:ext uri="{BB962C8B-B14F-4D97-AF65-F5344CB8AC3E}">
        <p14:creationId xmlns:p14="http://schemas.microsoft.com/office/powerpoint/2010/main" val="101059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7212" y="1338262"/>
            <a:ext cx="11077575" cy="4181475"/>
          </a:xfrm>
          <a:prstGeom prst="rect">
            <a:avLst/>
          </a:prstGeom>
        </p:spPr>
      </p:pic>
      <p:sp>
        <p:nvSpPr>
          <p:cNvPr id="6" name="Rectangle 5"/>
          <p:cNvSpPr/>
          <p:nvPr/>
        </p:nvSpPr>
        <p:spPr>
          <a:xfrm>
            <a:off x="3295990" y="254174"/>
            <a:ext cx="5769529"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2020 – CASP ‘solved’ by Alphafold</a:t>
            </a:r>
            <a:r>
              <a:rPr lang="en-US" sz="3200" b="1" dirty="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a:t>
            </a:r>
            <a:endPar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spTree>
    <p:extLst>
      <p:ext uri="{BB962C8B-B14F-4D97-AF65-F5344CB8AC3E}">
        <p14:creationId xmlns:p14="http://schemas.microsoft.com/office/powerpoint/2010/main" val="4092970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Fig. 1"/>
          <p:cNvPicPr>
            <a:picLocks noChangeAspect="1" noChangeArrowheads="1"/>
          </p:cNvPicPr>
          <p:nvPr/>
        </p:nvPicPr>
        <p:blipFill rotWithShape="1">
          <a:blip r:embed="rId2">
            <a:extLst>
              <a:ext uri="{28A0092B-C50C-407E-A947-70E740481C1C}">
                <a14:useLocalDpi xmlns:a14="http://schemas.microsoft.com/office/drawing/2010/main" val="0"/>
              </a:ext>
            </a:extLst>
          </a:blip>
          <a:srcRect t="46738"/>
          <a:stretch/>
        </p:blipFill>
        <p:spPr bwMode="auto">
          <a:xfrm>
            <a:off x="208915" y="955040"/>
            <a:ext cx="11670854" cy="39827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38116" y="6488668"/>
            <a:ext cx="5316007" cy="369332"/>
          </a:xfrm>
          <a:prstGeom prst="rect">
            <a:avLst/>
          </a:prstGeom>
        </p:spPr>
        <p:txBody>
          <a:bodyPr wrap="none">
            <a:spAutoFit/>
          </a:bodyPr>
          <a:lstStyle/>
          <a:p>
            <a:r>
              <a:rPr lang="en-US" dirty="0" smtClean="0"/>
              <a:t>https://www.nature.com/articles/s41586-021-03819-2</a:t>
            </a:r>
            <a:endParaRPr lang="en-US" dirty="0"/>
          </a:p>
        </p:txBody>
      </p:sp>
      <p:sp>
        <p:nvSpPr>
          <p:cNvPr id="9" name="Rectangle 8"/>
          <p:cNvSpPr/>
          <p:nvPr/>
        </p:nvSpPr>
        <p:spPr>
          <a:xfrm>
            <a:off x="3295990" y="254174"/>
            <a:ext cx="5769529"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2020 – CASP ‘solved’ by Alphafold</a:t>
            </a:r>
            <a:r>
              <a:rPr lang="en-US" sz="3200" b="1" dirty="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a:t>
            </a:r>
            <a:endPar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pic>
        <p:nvPicPr>
          <p:cNvPr id="21512" name="Picture 8" descr="https://lh3.googleusercontent.com/KKbgSsS1qIoesiy2Ws_WDsDSyGhTZgP9W3qZr-xS5ElnafEu80joptKmc2hgz01a6j6yIj5cvCnqz8bBfXG8BND44ZKJ_kv7tTHQAA=w14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 y="4412432"/>
            <a:ext cx="3649345" cy="244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74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emis Hassabis on Twitter: &amp;quot;The #AlphaFold 2 papers on the methods and  human proteome predictions are out today in hard copy in @Nature! A really  proud moment to see our work featu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05143"/>
            <a:ext cx="4968875" cy="65885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38088" y="105143"/>
            <a:ext cx="5538696" cy="461665"/>
          </a:xfrm>
          <a:prstGeom prst="rect">
            <a:avLst/>
          </a:prstGeom>
          <a:solidFill>
            <a:srgbClr val="F8F8F8">
              <a:alpha val="72941"/>
            </a:srgbClr>
          </a:solidFill>
        </p:spPr>
        <p:txBody>
          <a:bodyPr wrap="none">
            <a:spAutoFit/>
          </a:bodyPr>
          <a:lstStyle/>
          <a:p>
            <a:pPr algn="ctr"/>
            <a:r>
              <a:rPr lang="en-US" sz="24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2021 –Alphafold</a:t>
            </a:r>
            <a:r>
              <a:rPr lang="en-US" sz="24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 changes Structural Biology</a:t>
            </a:r>
            <a:endParaRPr lang="en-US" sz="24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pic>
        <p:nvPicPr>
          <p:cNvPr id="4" name="Picture 3"/>
          <p:cNvPicPr>
            <a:picLocks noChangeAspect="1"/>
          </p:cNvPicPr>
          <p:nvPr/>
        </p:nvPicPr>
        <p:blipFill>
          <a:blip r:embed="rId3"/>
          <a:stretch>
            <a:fillRect/>
          </a:stretch>
        </p:blipFill>
        <p:spPr>
          <a:xfrm>
            <a:off x="5378449" y="4194810"/>
            <a:ext cx="6657975" cy="2663190"/>
          </a:xfrm>
          <a:prstGeom prst="rect">
            <a:avLst/>
          </a:prstGeom>
        </p:spPr>
      </p:pic>
      <p:sp>
        <p:nvSpPr>
          <p:cNvPr id="6" name="Rectangle 5"/>
          <p:cNvSpPr/>
          <p:nvPr/>
        </p:nvSpPr>
        <p:spPr>
          <a:xfrm>
            <a:off x="5940424" y="694035"/>
            <a:ext cx="6096000" cy="1200329"/>
          </a:xfrm>
          <a:prstGeom prst="rect">
            <a:avLst/>
          </a:prstGeom>
        </p:spPr>
        <p:txBody>
          <a:bodyPr>
            <a:spAutoFit/>
          </a:bodyPr>
          <a:lstStyle/>
          <a:p>
            <a:r>
              <a:rPr lang="cs-CZ" b="0" i="0" dirty="0" smtClean="0">
                <a:effectLst/>
                <a:latin typeface="Times New Roman" panose="02020603050405020304" pitchFamily="18" charset="0"/>
              </a:rPr>
              <a:t>After </a:t>
            </a:r>
            <a:r>
              <a:rPr lang="en-US" b="0" i="0" u="sng" dirty="0" smtClean="0">
                <a:effectLst/>
                <a:latin typeface="Times New Roman" panose="02020603050405020304" pitchFamily="18" charset="0"/>
              </a:rPr>
              <a:t>decades</a:t>
            </a:r>
            <a:r>
              <a:rPr lang="en-US" b="0" i="0" dirty="0" smtClean="0">
                <a:effectLst/>
                <a:latin typeface="Times New Roman" panose="02020603050405020304" pitchFamily="18" charset="0"/>
              </a:rPr>
              <a:t> of effort, only ~18% of the total residues in human protein sequences are covered by experimentally determined structures at this time.</a:t>
            </a:r>
            <a:r>
              <a:rPr lang="cs-CZ" b="0" i="0" dirty="0" smtClean="0">
                <a:effectLst/>
                <a:latin typeface="Times New Roman" panose="02020603050405020304" pitchFamily="18" charset="0"/>
              </a:rPr>
              <a:t> Alphafold </a:t>
            </a:r>
            <a:r>
              <a:rPr lang="cs-CZ" b="0" i="0" u="sng" dirty="0" smtClean="0">
                <a:effectLst/>
                <a:latin typeface="Times New Roman" panose="02020603050405020304" pitchFamily="18" charset="0"/>
              </a:rPr>
              <a:t>doubles</a:t>
            </a:r>
            <a:r>
              <a:rPr lang="cs-CZ" b="0" i="0" dirty="0" smtClean="0">
                <a:effectLst/>
                <a:latin typeface="Times New Roman" panose="02020603050405020304" pitchFamily="18" charset="0"/>
              </a:rPr>
              <a:t> this number overnight.</a:t>
            </a:r>
            <a:endParaRPr lang="en-US" dirty="0"/>
          </a:p>
        </p:txBody>
      </p:sp>
      <p:sp>
        <p:nvSpPr>
          <p:cNvPr id="7" name="Rectangle 6"/>
          <p:cNvSpPr/>
          <p:nvPr/>
        </p:nvSpPr>
        <p:spPr>
          <a:xfrm>
            <a:off x="5940424" y="2021591"/>
            <a:ext cx="6096000" cy="1477328"/>
          </a:xfrm>
          <a:prstGeom prst="rect">
            <a:avLst/>
          </a:prstGeom>
        </p:spPr>
        <p:txBody>
          <a:bodyPr>
            <a:spAutoFit/>
          </a:bodyPr>
          <a:lstStyle/>
          <a:p>
            <a:r>
              <a:rPr lang="en-US" b="0" i="0" dirty="0" smtClean="0">
                <a:effectLst/>
                <a:latin typeface="Times New Roman" panose="02020603050405020304" pitchFamily="18" charset="0"/>
              </a:rPr>
              <a:t>In the near future, machine learning should be explored for predicting structures of </a:t>
            </a:r>
            <a:r>
              <a:rPr lang="en-US" b="0" i="0" u="sng" dirty="0" smtClean="0">
                <a:effectLst/>
                <a:latin typeface="Times New Roman" panose="02020603050405020304" pitchFamily="18" charset="0"/>
              </a:rPr>
              <a:t>protein–nucleic acid</a:t>
            </a:r>
            <a:r>
              <a:rPr lang="en-US" b="0" i="0" dirty="0" smtClean="0">
                <a:effectLst/>
                <a:latin typeface="Times New Roman" panose="02020603050405020304" pitchFamily="18" charset="0"/>
              </a:rPr>
              <a:t> complexes</a:t>
            </a:r>
            <a:r>
              <a:rPr lang="cs-CZ" b="0" i="0" dirty="0" smtClean="0">
                <a:effectLst/>
                <a:latin typeface="Times New Roman" panose="02020603050405020304" pitchFamily="18" charset="0"/>
              </a:rPr>
              <a:t>... </a:t>
            </a:r>
            <a:r>
              <a:rPr lang="en-US" b="0" i="0" dirty="0" smtClean="0">
                <a:effectLst/>
                <a:latin typeface="Times New Roman" panose="02020603050405020304" pitchFamily="18" charset="0"/>
              </a:rPr>
              <a:t>experimentally resolved </a:t>
            </a:r>
            <a:r>
              <a:rPr lang="en-US" b="0" i="0" u="sng" dirty="0" smtClean="0">
                <a:effectLst/>
                <a:latin typeface="Times New Roman" panose="02020603050405020304" pitchFamily="18" charset="0"/>
              </a:rPr>
              <a:t>protein–RNA</a:t>
            </a:r>
            <a:r>
              <a:rPr lang="en-US" b="0" i="0" dirty="0" smtClean="0">
                <a:effectLst/>
                <a:latin typeface="Times New Roman" panose="02020603050405020304" pitchFamily="18" charset="0"/>
              </a:rPr>
              <a:t> complex structures remain low in number, and training sets are thus small, which may impair success at this time.</a:t>
            </a:r>
            <a:endParaRPr lang="en-US" dirty="0"/>
          </a:p>
        </p:txBody>
      </p:sp>
    </p:spTree>
    <p:extLst>
      <p:ext uri="{BB962C8B-B14F-4D97-AF65-F5344CB8AC3E}">
        <p14:creationId xmlns:p14="http://schemas.microsoft.com/office/powerpoint/2010/main" val="2546670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ypes of Medical Diagnostic Imaging Analysis by Deep Learning AI | by  Vikram Singh Bisen | VSINGHBISEN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648"/>
            <a:ext cx="12192001" cy="68736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27838" y="535358"/>
            <a:ext cx="5136342" cy="584775"/>
          </a:xfrm>
          <a:prstGeom prst="rect">
            <a:avLst/>
          </a:prstGeom>
          <a:solidFill>
            <a:srgbClr val="F8F8F8">
              <a:alpha val="72941"/>
            </a:srgbClr>
          </a:solidFill>
        </p:spPr>
        <p:txBody>
          <a:bodyPr wrap="none">
            <a:spAutoFit/>
          </a:bodyPr>
          <a:lstStyle/>
          <a:p>
            <a:pPr algn="ctr"/>
            <a:r>
              <a:rPr lang="cs-CZ"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Task </a:t>
            </a: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 Medical Image Analysis</a:t>
            </a:r>
          </a:p>
        </p:txBody>
      </p:sp>
    </p:spTree>
    <p:extLst>
      <p:ext uri="{BB962C8B-B14F-4D97-AF65-F5344CB8AC3E}">
        <p14:creationId xmlns:p14="http://schemas.microsoft.com/office/powerpoint/2010/main" val="25653486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248651" y="3149601"/>
            <a:ext cx="3975892" cy="3708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8418512" y="4543425"/>
            <a:ext cx="3724275" cy="2314575"/>
          </a:xfrm>
          <a:prstGeom prst="rect">
            <a:avLst/>
          </a:prstGeom>
        </p:spPr>
      </p:pic>
      <p:pic>
        <p:nvPicPr>
          <p:cNvPr id="5" name="Picture 4"/>
          <p:cNvPicPr>
            <a:picLocks noChangeAspect="1"/>
          </p:cNvPicPr>
          <p:nvPr/>
        </p:nvPicPr>
        <p:blipFill>
          <a:blip r:embed="rId3"/>
          <a:stretch>
            <a:fillRect/>
          </a:stretch>
        </p:blipFill>
        <p:spPr>
          <a:xfrm>
            <a:off x="8292703" y="3200781"/>
            <a:ext cx="3887787" cy="141249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352310846"/>
              </p:ext>
            </p:extLst>
          </p:nvPr>
        </p:nvGraphicFramePr>
        <p:xfrm>
          <a:off x="8166100" y="4979194"/>
          <a:ext cx="1219200" cy="1333500"/>
        </p:xfrm>
        <a:graphic>
          <a:graphicData uri="http://schemas.openxmlformats.org/drawingml/2006/table">
            <a:tbl>
              <a:tblPr/>
              <a:tblGrid>
                <a:gridCol w="609600">
                  <a:extLst>
                    <a:ext uri="{9D8B030D-6E8A-4147-A177-3AD203B41FA5}">
                      <a16:colId xmlns:a16="http://schemas.microsoft.com/office/drawing/2014/main" val="1964586615"/>
                    </a:ext>
                  </a:extLst>
                </a:gridCol>
                <a:gridCol w="609600">
                  <a:extLst>
                    <a:ext uri="{9D8B030D-6E8A-4147-A177-3AD203B41FA5}">
                      <a16:colId xmlns:a16="http://schemas.microsoft.com/office/drawing/2014/main" val="1046627060"/>
                    </a:ext>
                  </a:extLst>
                </a:gridCol>
              </a:tblGrid>
              <a:tr h="190500">
                <a:tc>
                  <a:txBody>
                    <a:bodyPr/>
                    <a:lstStyle/>
                    <a:p>
                      <a:pPr algn="r" fontAlgn="b"/>
                      <a:r>
                        <a:rPr lang="en-US" sz="1100" b="0" i="0" u="none" strike="noStrike">
                          <a:solidFill>
                            <a:srgbClr val="000000"/>
                          </a:solidFill>
                          <a:effectLst/>
                          <a:latin typeface="Calibri" panose="020F0502020204030204" pitchFamily="34" charset="0"/>
                        </a:rPr>
                        <a:t>2021</a:t>
                      </a:r>
                    </a:p>
                  </a:txBody>
                  <a:tcPr marL="6350" marR="6350" marT="6350"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3080</a:t>
                      </a:r>
                    </a:p>
                  </a:txBody>
                  <a:tcPr marL="6350" marR="6350" marT="6350" marB="0" anchor="b">
                    <a:lnL>
                      <a:noFill/>
                    </a:lnL>
                    <a:lnR>
                      <a:noFill/>
                    </a:lnR>
                    <a:lnT>
                      <a:noFill/>
                    </a:lnT>
                    <a:lnB>
                      <a:noFill/>
                    </a:lnB>
                  </a:tcPr>
                </a:tc>
                <a:extLst>
                  <a:ext uri="{0D108BD9-81ED-4DB2-BD59-A6C34878D82A}">
                    <a16:rowId xmlns:a16="http://schemas.microsoft.com/office/drawing/2014/main" val="3060526700"/>
                  </a:ext>
                </a:extLst>
              </a:tr>
              <a:tr h="190500">
                <a:tc>
                  <a:txBody>
                    <a:bodyPr/>
                    <a:lstStyle/>
                    <a:p>
                      <a:pPr algn="r" fontAlgn="b"/>
                      <a:r>
                        <a:rPr lang="en-US" sz="1100" b="0" i="0" u="none" strike="noStrike">
                          <a:solidFill>
                            <a:srgbClr val="000000"/>
                          </a:solidFill>
                          <a:effectLst/>
                          <a:latin typeface="Calibri" panose="020F0502020204030204" pitchFamily="34" charset="0"/>
                        </a:rPr>
                        <a:t>2020</a:t>
                      </a:r>
                    </a:p>
                  </a:txBody>
                  <a:tcPr marL="6350" marR="6350" marT="6350"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2419</a:t>
                      </a:r>
                    </a:p>
                  </a:txBody>
                  <a:tcPr marL="6350" marR="6350" marT="6350" marB="0" anchor="b">
                    <a:lnL>
                      <a:noFill/>
                    </a:lnL>
                    <a:lnR>
                      <a:noFill/>
                    </a:lnR>
                    <a:lnT>
                      <a:noFill/>
                    </a:lnT>
                    <a:lnB>
                      <a:noFill/>
                    </a:lnB>
                  </a:tcPr>
                </a:tc>
                <a:extLst>
                  <a:ext uri="{0D108BD9-81ED-4DB2-BD59-A6C34878D82A}">
                    <a16:rowId xmlns:a16="http://schemas.microsoft.com/office/drawing/2014/main" val="1181485988"/>
                  </a:ext>
                </a:extLst>
              </a:tr>
              <a:tr h="190500">
                <a:tc>
                  <a:txBody>
                    <a:bodyPr/>
                    <a:lstStyle/>
                    <a:p>
                      <a:pPr algn="r" fontAlgn="b"/>
                      <a:r>
                        <a:rPr lang="en-US" sz="1100" b="0" i="0" u="none" strike="noStrike">
                          <a:solidFill>
                            <a:srgbClr val="000000"/>
                          </a:solidFill>
                          <a:effectLst/>
                          <a:latin typeface="Calibri" panose="020F0502020204030204" pitchFamily="34" charset="0"/>
                        </a:rPr>
                        <a:t>2019</a:t>
                      </a:r>
                    </a:p>
                  </a:txBody>
                  <a:tcPr marL="6350" marR="6350" marT="6350"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1327</a:t>
                      </a:r>
                    </a:p>
                  </a:txBody>
                  <a:tcPr marL="6350" marR="6350" marT="6350" marB="0" anchor="b">
                    <a:lnL>
                      <a:noFill/>
                    </a:lnL>
                    <a:lnR>
                      <a:noFill/>
                    </a:lnR>
                    <a:lnT>
                      <a:noFill/>
                    </a:lnT>
                    <a:lnB>
                      <a:noFill/>
                    </a:lnB>
                  </a:tcPr>
                </a:tc>
                <a:extLst>
                  <a:ext uri="{0D108BD9-81ED-4DB2-BD59-A6C34878D82A}">
                    <a16:rowId xmlns:a16="http://schemas.microsoft.com/office/drawing/2014/main" val="3153737450"/>
                  </a:ext>
                </a:extLst>
              </a:tr>
              <a:tr h="190500">
                <a:tc>
                  <a:txBody>
                    <a:bodyPr/>
                    <a:lstStyle/>
                    <a:p>
                      <a:pPr algn="r" fontAlgn="b"/>
                      <a:r>
                        <a:rPr lang="en-US" sz="1100" b="0" i="0" u="none" strike="noStrike">
                          <a:solidFill>
                            <a:srgbClr val="000000"/>
                          </a:solidFill>
                          <a:effectLst/>
                          <a:latin typeface="Calibri" panose="020F0502020204030204" pitchFamily="34" charset="0"/>
                        </a:rPr>
                        <a:t>2018</a:t>
                      </a:r>
                    </a:p>
                  </a:txBody>
                  <a:tcPr marL="6350" marR="6350" marT="6350"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602</a:t>
                      </a:r>
                    </a:p>
                  </a:txBody>
                  <a:tcPr marL="6350" marR="6350" marT="6350" marB="0" anchor="b">
                    <a:lnL>
                      <a:noFill/>
                    </a:lnL>
                    <a:lnR>
                      <a:noFill/>
                    </a:lnR>
                    <a:lnT>
                      <a:noFill/>
                    </a:lnT>
                    <a:lnB>
                      <a:noFill/>
                    </a:lnB>
                  </a:tcPr>
                </a:tc>
                <a:extLst>
                  <a:ext uri="{0D108BD9-81ED-4DB2-BD59-A6C34878D82A}">
                    <a16:rowId xmlns:a16="http://schemas.microsoft.com/office/drawing/2014/main" val="3525348983"/>
                  </a:ext>
                </a:extLst>
              </a:tr>
              <a:tr h="190500">
                <a:tc>
                  <a:txBody>
                    <a:bodyPr/>
                    <a:lstStyle/>
                    <a:p>
                      <a:pPr algn="r" fontAlgn="b"/>
                      <a:r>
                        <a:rPr lang="en-US" sz="1100" b="0" i="0" u="none" strike="noStrike">
                          <a:solidFill>
                            <a:srgbClr val="000000"/>
                          </a:solidFill>
                          <a:effectLst/>
                          <a:latin typeface="Calibri" panose="020F0502020204030204" pitchFamily="34" charset="0"/>
                        </a:rPr>
                        <a:t>2017</a:t>
                      </a:r>
                    </a:p>
                  </a:txBody>
                  <a:tcPr marL="6350" marR="6350" marT="6350"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227</a:t>
                      </a:r>
                    </a:p>
                  </a:txBody>
                  <a:tcPr marL="6350" marR="6350" marT="6350" marB="0" anchor="b">
                    <a:lnL>
                      <a:noFill/>
                    </a:lnL>
                    <a:lnR>
                      <a:noFill/>
                    </a:lnR>
                    <a:lnT>
                      <a:noFill/>
                    </a:lnT>
                    <a:lnB>
                      <a:noFill/>
                    </a:lnB>
                  </a:tcPr>
                </a:tc>
                <a:extLst>
                  <a:ext uri="{0D108BD9-81ED-4DB2-BD59-A6C34878D82A}">
                    <a16:rowId xmlns:a16="http://schemas.microsoft.com/office/drawing/2014/main" val="2523913058"/>
                  </a:ext>
                </a:extLst>
              </a:tr>
              <a:tr h="190500">
                <a:tc>
                  <a:txBody>
                    <a:bodyPr/>
                    <a:lstStyle/>
                    <a:p>
                      <a:pPr algn="r" fontAlgn="b"/>
                      <a:r>
                        <a:rPr lang="en-US" sz="1100" b="0" i="0" u="none" strike="noStrike">
                          <a:solidFill>
                            <a:srgbClr val="000000"/>
                          </a:solidFill>
                          <a:effectLst/>
                          <a:latin typeface="Calibri" panose="020F0502020204030204" pitchFamily="34" charset="0"/>
                        </a:rPr>
                        <a:t>2016</a:t>
                      </a:r>
                    </a:p>
                  </a:txBody>
                  <a:tcPr marL="6350" marR="6350" marT="6350"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62</a:t>
                      </a:r>
                    </a:p>
                  </a:txBody>
                  <a:tcPr marL="6350" marR="6350" marT="6350" marB="0" anchor="b">
                    <a:lnL>
                      <a:noFill/>
                    </a:lnL>
                    <a:lnR>
                      <a:noFill/>
                    </a:lnR>
                    <a:lnT>
                      <a:noFill/>
                    </a:lnT>
                    <a:lnB>
                      <a:noFill/>
                    </a:lnB>
                  </a:tcPr>
                </a:tc>
                <a:extLst>
                  <a:ext uri="{0D108BD9-81ED-4DB2-BD59-A6C34878D82A}">
                    <a16:rowId xmlns:a16="http://schemas.microsoft.com/office/drawing/2014/main" val="3626832994"/>
                  </a:ext>
                </a:extLst>
              </a:tr>
              <a:tr h="190500">
                <a:tc>
                  <a:txBody>
                    <a:bodyPr/>
                    <a:lstStyle/>
                    <a:p>
                      <a:pPr algn="r" fontAlgn="b"/>
                      <a:r>
                        <a:rPr lang="en-US" sz="1100" b="0" i="0" u="none" strike="noStrike">
                          <a:solidFill>
                            <a:srgbClr val="000000"/>
                          </a:solidFill>
                          <a:effectLst/>
                          <a:latin typeface="Calibri" panose="020F0502020204030204" pitchFamily="34" charset="0"/>
                        </a:rPr>
                        <a:t>2015</a:t>
                      </a:r>
                    </a:p>
                  </a:txBody>
                  <a:tcPr marL="6350" marR="6350" marT="6350"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24</a:t>
                      </a:r>
                    </a:p>
                  </a:txBody>
                  <a:tcPr marL="6350" marR="6350" marT="6350" marB="0" anchor="b">
                    <a:lnL>
                      <a:noFill/>
                    </a:lnL>
                    <a:lnR>
                      <a:noFill/>
                    </a:lnR>
                    <a:lnT>
                      <a:noFill/>
                    </a:lnT>
                    <a:lnB>
                      <a:noFill/>
                    </a:lnB>
                  </a:tcPr>
                </a:tc>
                <a:extLst>
                  <a:ext uri="{0D108BD9-81ED-4DB2-BD59-A6C34878D82A}">
                    <a16:rowId xmlns:a16="http://schemas.microsoft.com/office/drawing/2014/main" val="658098245"/>
                  </a:ext>
                </a:extLst>
              </a:tr>
            </a:tbl>
          </a:graphicData>
        </a:graphic>
      </p:graphicFrame>
      <p:pic>
        <p:nvPicPr>
          <p:cNvPr id="13" name="Picture 12"/>
          <p:cNvPicPr>
            <a:picLocks noChangeAspect="1"/>
          </p:cNvPicPr>
          <p:nvPr/>
        </p:nvPicPr>
        <p:blipFill>
          <a:blip r:embed="rId4"/>
          <a:stretch>
            <a:fillRect/>
          </a:stretch>
        </p:blipFill>
        <p:spPr>
          <a:xfrm>
            <a:off x="8166100" y="3144360"/>
            <a:ext cx="4066384" cy="3718882"/>
          </a:xfrm>
          <a:prstGeom prst="rect">
            <a:avLst/>
          </a:prstGeom>
        </p:spPr>
      </p:pic>
      <p:pic>
        <p:nvPicPr>
          <p:cNvPr id="29698" name="Picture 2" descr="https://www.mdpi.com/cancers/cancers-13-04740/article_deploy/html/images/cancers-13-04740-g0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199380" cy="63424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1623952" y="5769220"/>
            <a:ext cx="5018088" cy="1088780"/>
          </a:xfrm>
          <a:prstGeom prst="rect">
            <a:avLst/>
          </a:prstGeom>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7"/>
          <a:stretch>
            <a:fillRect/>
          </a:stretch>
        </p:blipFill>
        <p:spPr>
          <a:xfrm>
            <a:off x="8400253" y="58392"/>
            <a:ext cx="3742534" cy="841242"/>
          </a:xfrm>
          <a:prstGeom prst="rect">
            <a:avLst/>
          </a:prstGeom>
        </p:spPr>
        <p:style>
          <a:lnRef idx="2">
            <a:schemeClr val="dk1"/>
          </a:lnRef>
          <a:fillRef idx="1">
            <a:schemeClr val="lt1"/>
          </a:fillRef>
          <a:effectRef idx="0">
            <a:schemeClr val="dk1"/>
          </a:effectRef>
          <a:fontRef idx="minor">
            <a:schemeClr val="dk1"/>
          </a:fontRef>
        </p:style>
      </p:pic>
      <p:sp>
        <p:nvSpPr>
          <p:cNvPr id="16" name="Rectangle 15"/>
          <p:cNvSpPr/>
          <p:nvPr/>
        </p:nvSpPr>
        <p:spPr>
          <a:xfrm>
            <a:off x="8338348" y="925748"/>
            <a:ext cx="3894136" cy="1477328"/>
          </a:xfrm>
          <a:prstGeom prst="rect">
            <a:avLst/>
          </a:prstGeom>
        </p:spPr>
        <p:txBody>
          <a:bodyPr wrap="square">
            <a:spAutoFit/>
          </a:bodyPr>
          <a:lstStyle/>
          <a:p>
            <a:r>
              <a:rPr lang="en-US" dirty="0" smtClean="0"/>
              <a:t>Difficult circumstances might ensue in which a recommendation for treatment might be given in the </a:t>
            </a:r>
            <a:r>
              <a:rPr lang="en-US" u="sng" dirty="0" smtClean="0"/>
              <a:t>absence of a well defined abnormality</a:t>
            </a:r>
            <a:r>
              <a:rPr lang="en-US" dirty="0" smtClean="0"/>
              <a:t> detected by routine imaging</a:t>
            </a:r>
            <a:endParaRPr lang="en-US" dirty="0"/>
          </a:p>
        </p:txBody>
      </p:sp>
      <p:sp>
        <p:nvSpPr>
          <p:cNvPr id="18" name="Rectangle 17"/>
          <p:cNvSpPr/>
          <p:nvPr/>
        </p:nvSpPr>
        <p:spPr>
          <a:xfrm>
            <a:off x="9031344" y="2357845"/>
            <a:ext cx="2335896" cy="584775"/>
          </a:xfrm>
          <a:prstGeom prst="rect">
            <a:avLst/>
          </a:prstGeom>
          <a:solidFill>
            <a:srgbClr val="F8F8F8">
              <a:alpha val="72941"/>
            </a:srgbClr>
          </a:solidFill>
        </p:spPr>
        <p:txBody>
          <a:bodyPr wrap="none">
            <a:spAutoFit/>
          </a:bodyPr>
          <a:lstStyle/>
          <a:p>
            <a:pPr algn="ctr"/>
            <a:r>
              <a:rPr lang="en-US" sz="3200" b="1" dirty="0" err="1"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Explainability</a:t>
            </a:r>
            <a:endPar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spTree>
    <p:extLst>
      <p:ext uri="{BB962C8B-B14F-4D97-AF65-F5344CB8AC3E}">
        <p14:creationId xmlns:p14="http://schemas.microsoft.com/office/powerpoint/2010/main" val="2536791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048476"/>
          </a:xfrm>
          <a:prstGeom prst="rect">
            <a:avLst/>
          </a:prstGeom>
        </p:spPr>
      </p:pic>
      <p:sp>
        <p:nvSpPr>
          <p:cNvPr id="5" name="Rectangle 4"/>
          <p:cNvSpPr/>
          <p:nvPr/>
        </p:nvSpPr>
        <p:spPr>
          <a:xfrm>
            <a:off x="86020" y="6161495"/>
            <a:ext cx="6009980" cy="584775"/>
          </a:xfrm>
          <a:prstGeom prst="rect">
            <a:avLst/>
          </a:prstGeom>
          <a:solidFill>
            <a:srgbClr val="F8F8F8">
              <a:alpha val="72941"/>
            </a:srgbClr>
          </a:solidFill>
        </p:spPr>
        <p:txBody>
          <a:bodyPr wrap="none">
            <a:spAutoFit/>
          </a:bodyPr>
          <a:lstStyle/>
          <a:p>
            <a:pPr algn="ctr"/>
            <a:r>
              <a:rPr lang="en-US" sz="3200" b="1" dirty="0" err="1"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Explainability</a:t>
            </a: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 of medical diagnostics</a:t>
            </a:r>
          </a:p>
        </p:txBody>
      </p:sp>
    </p:spTree>
    <p:extLst>
      <p:ext uri="{BB962C8B-B14F-4D97-AF65-F5344CB8AC3E}">
        <p14:creationId xmlns:p14="http://schemas.microsoft.com/office/powerpoint/2010/main" val="774051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977901"/>
            <a:ext cx="6377335" cy="5518666"/>
            <a:chOff x="0" y="1"/>
            <a:chExt cx="6377335" cy="5518666"/>
          </a:xfrm>
        </p:grpSpPr>
        <p:pic>
          <p:nvPicPr>
            <p:cNvPr id="2050" name="Picture 2" descr="Being objectionable is in his DNA: James Watson derides former colleagues |  News | The Tim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6377335" cy="3587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70580" y="5149335"/>
              <a:ext cx="3337773" cy="369332"/>
            </a:xfrm>
            <a:prstGeom prst="rect">
              <a:avLst/>
            </a:prstGeom>
            <a:solidFill>
              <a:srgbClr val="F8F8F8">
                <a:alpha val="40000"/>
              </a:srgbClr>
            </a:solidFill>
          </p:spPr>
          <p:txBody>
            <a:bodyPr wrap="none">
              <a:spAutoFit/>
            </a:bodyPr>
            <a:lstStyle/>
            <a:p>
              <a:r>
                <a:rPr lang="en-US"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1950s – Discovery of DNA structure</a:t>
              </a:r>
              <a:endParaRPr lang="en-US"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sp>
          <p:nvSpPr>
            <p:cNvPr id="5" name="Rectangle 4"/>
            <p:cNvSpPr/>
            <p:nvPr/>
          </p:nvSpPr>
          <p:spPr>
            <a:xfrm>
              <a:off x="191467" y="3712816"/>
              <a:ext cx="6096000" cy="120032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b="0" i="0" u="sng" dirty="0" smtClean="0">
                  <a:solidFill>
                    <a:srgbClr val="333333"/>
                  </a:solidFill>
                  <a:effectLst/>
                  <a:latin typeface="Arial" panose="020B0604020202020204" pitchFamily="34" charset="0"/>
                </a:rPr>
                <a:t>Francis Crick</a:t>
              </a:r>
              <a:r>
                <a:rPr lang="en-US" b="0" i="0" dirty="0" smtClean="0">
                  <a:solidFill>
                    <a:srgbClr val="333333"/>
                  </a:solidFill>
                  <a:effectLst/>
                  <a:latin typeface="Arial" panose="020B0604020202020204" pitchFamily="34" charset="0"/>
                </a:rPr>
                <a:t> identified himself as a </a:t>
              </a:r>
              <a:r>
                <a:rPr lang="en-US" b="0" i="0" dirty="0" smtClean="0">
                  <a:solidFill>
                    <a:schemeClr val="accent6"/>
                  </a:solidFill>
                  <a:effectLst/>
                  <a:latin typeface="Arial" panose="020B0604020202020204" pitchFamily="34" charset="0"/>
                </a:rPr>
                <a:t>molecular biologist </a:t>
              </a:r>
              <a:r>
                <a:rPr lang="en-US" b="0" i="0" dirty="0" smtClean="0">
                  <a:solidFill>
                    <a:srgbClr val="333333"/>
                  </a:solidFill>
                  <a:effectLst/>
                  <a:latin typeface="Arial" panose="020B0604020202020204" pitchFamily="34" charset="0"/>
                </a:rPr>
                <a:t>as a way of shortening his previous description of himself as "a mixture of a crystallographer, biophysicist, biochemist, and geneticist.”</a:t>
              </a:r>
              <a:endParaRPr lang="en-US" dirty="0">
                <a:solidFill>
                  <a:schemeClr val="tx1"/>
                </a:solidFill>
              </a:endParaRPr>
            </a:p>
          </p:txBody>
        </p:sp>
        <p:sp>
          <p:nvSpPr>
            <p:cNvPr id="6" name="Down Arrow 5"/>
            <p:cNvSpPr/>
            <p:nvPr/>
          </p:nvSpPr>
          <p:spPr>
            <a:xfrm rot="9946702">
              <a:off x="708944" y="3206181"/>
              <a:ext cx="349250" cy="56752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8" name="Group 7"/>
          <p:cNvGrpSpPr/>
          <p:nvPr/>
        </p:nvGrpSpPr>
        <p:grpSpPr>
          <a:xfrm>
            <a:off x="6381750" y="977900"/>
            <a:ext cx="5810250" cy="5518667"/>
            <a:chOff x="6381750" y="977900"/>
            <a:chExt cx="5810250" cy="5518667"/>
          </a:xfrm>
        </p:grpSpPr>
        <p:pic>
          <p:nvPicPr>
            <p:cNvPr id="2052" name="Picture 4" descr="The first of its kind AI Model- Samuel&amp;#39;s Checkers Playing Program | by  Aishwarya Srinivasan | IBM Data Science in Practice | Medium"/>
            <p:cNvPicPr>
              <a:picLocks noChangeAspect="1" noChangeArrowheads="1"/>
            </p:cNvPicPr>
            <p:nvPr/>
          </p:nvPicPr>
          <p:blipFill rotWithShape="1">
            <a:blip r:embed="rId3">
              <a:extLst>
                <a:ext uri="{28A0092B-C50C-407E-A947-70E740481C1C}">
                  <a14:useLocalDpi xmlns:a14="http://schemas.microsoft.com/office/drawing/2010/main" val="0"/>
                </a:ext>
              </a:extLst>
            </a:blip>
            <a:srcRect l="8579" t="-1" b="-177"/>
            <a:stretch/>
          </p:blipFill>
          <p:spPr bwMode="auto">
            <a:xfrm>
              <a:off x="6381750" y="977900"/>
              <a:ext cx="5810250" cy="35940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439867" y="4690716"/>
              <a:ext cx="5707683"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dirty="0" smtClean="0">
                  <a:solidFill>
                    <a:srgbClr val="333333"/>
                  </a:solidFill>
                  <a:effectLst/>
                  <a:latin typeface="Arial" panose="020B0604020202020204" pitchFamily="34" charset="0"/>
                </a:rPr>
                <a:t>Arthur Samuel of IBM developed a computer program for playing checkers. The program used a scoring function to assess moves, and </a:t>
              </a:r>
              <a:r>
                <a:rPr lang="en-US" b="0" i="0" dirty="0" smtClean="0">
                  <a:solidFill>
                    <a:schemeClr val="accent6"/>
                  </a:solidFill>
                  <a:effectLst/>
                  <a:latin typeface="Arial" panose="020B0604020202020204" pitchFamily="34" charset="0"/>
                </a:rPr>
                <a:t>learned</a:t>
              </a:r>
              <a:r>
                <a:rPr lang="en-US" b="0" i="0" dirty="0" smtClean="0">
                  <a:solidFill>
                    <a:srgbClr val="333333"/>
                  </a:solidFill>
                  <a:effectLst/>
                  <a:latin typeface="Arial" panose="020B0604020202020204" pitchFamily="34" charset="0"/>
                </a:rPr>
                <a:t> from previous games.</a:t>
              </a:r>
              <a:endParaRPr lang="en-US" dirty="0">
                <a:solidFill>
                  <a:schemeClr val="tx1"/>
                </a:solidFill>
              </a:endParaRPr>
            </a:p>
          </p:txBody>
        </p:sp>
        <p:sp>
          <p:nvSpPr>
            <p:cNvPr id="11" name="Rectangle 10"/>
            <p:cNvSpPr/>
            <p:nvPr/>
          </p:nvSpPr>
          <p:spPr>
            <a:xfrm>
              <a:off x="7783518" y="6127235"/>
              <a:ext cx="3020379" cy="369332"/>
            </a:xfrm>
            <a:prstGeom prst="rect">
              <a:avLst/>
            </a:prstGeom>
            <a:solidFill>
              <a:srgbClr val="F8F8F8">
                <a:alpha val="40000"/>
              </a:srgbClr>
            </a:solidFill>
          </p:spPr>
          <p:txBody>
            <a:bodyPr wrap="none">
              <a:spAutoFit/>
            </a:bodyPr>
            <a:lstStyle/>
            <a:p>
              <a:r>
                <a:rPr lang="en-US"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1950s – First Machine Learning </a:t>
              </a:r>
              <a:endParaRPr lang="en-US"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grpSp>
      <p:grpSp>
        <p:nvGrpSpPr>
          <p:cNvPr id="12" name="Group 11"/>
          <p:cNvGrpSpPr/>
          <p:nvPr/>
        </p:nvGrpSpPr>
        <p:grpSpPr>
          <a:xfrm>
            <a:off x="5366717" y="3578553"/>
            <a:ext cx="1012825" cy="996620"/>
            <a:chOff x="5153025" y="3188816"/>
            <a:chExt cx="1012825" cy="996620"/>
          </a:xfrm>
        </p:grpSpPr>
        <p:pic>
          <p:nvPicPr>
            <p:cNvPr id="2054" name="Picture 6" descr="Nobel Prize in Literature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3025" y="3188816"/>
              <a:ext cx="1012825" cy="9966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80283" y="3816104"/>
              <a:ext cx="710451" cy="369332"/>
            </a:xfrm>
            <a:prstGeom prst="rect">
              <a:avLst/>
            </a:prstGeom>
            <a:noFill/>
          </p:spPr>
          <p:txBody>
            <a:bodyPr wrap="none" rtlCol="0">
              <a:spAutoFit/>
            </a:bodyPr>
            <a:lstStyle/>
            <a:p>
              <a:r>
                <a:rPr lang="en-US" dirty="0" smtClean="0">
                  <a:latin typeface="Bauhaus 93" panose="04030905020B02020C02" pitchFamily="82" charset="0"/>
                </a:rPr>
                <a:t>1962</a:t>
              </a:r>
              <a:endParaRPr lang="en-US" dirty="0">
                <a:latin typeface="Bauhaus 93" panose="04030905020B02020C02" pitchFamily="82" charset="0"/>
              </a:endParaRPr>
            </a:p>
          </p:txBody>
        </p:sp>
      </p:grpSp>
    </p:spTree>
    <p:extLst>
      <p:ext uri="{BB962C8B-B14F-4D97-AF65-F5344CB8AC3E}">
        <p14:creationId xmlns:p14="http://schemas.microsoft.com/office/powerpoint/2010/main" val="2379887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349" y="3025196"/>
            <a:ext cx="5549901" cy="3832804"/>
          </a:xfrm>
          <a:prstGeom prst="rect">
            <a:avLst/>
          </a:prstGeom>
        </p:spPr>
      </p:pic>
      <p:sp>
        <p:nvSpPr>
          <p:cNvPr id="5" name="Rectangle 4"/>
          <p:cNvSpPr/>
          <p:nvPr/>
        </p:nvSpPr>
        <p:spPr>
          <a:xfrm>
            <a:off x="6176438" y="2468713"/>
            <a:ext cx="5820824"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Today – Autonomous AI diagnostics</a:t>
            </a:r>
          </a:p>
        </p:txBody>
      </p:sp>
      <p:sp>
        <p:nvSpPr>
          <p:cNvPr id="6" name="Rectangle 5"/>
          <p:cNvSpPr/>
          <p:nvPr/>
        </p:nvSpPr>
        <p:spPr>
          <a:xfrm>
            <a:off x="6038850" y="297587"/>
            <a:ext cx="6096000" cy="1754326"/>
          </a:xfrm>
          <a:prstGeom prst="rect">
            <a:avLst/>
          </a:prstGeom>
        </p:spPr>
        <p:txBody>
          <a:bodyPr>
            <a:spAutoFit/>
          </a:bodyPr>
          <a:lstStyle/>
          <a:p>
            <a:r>
              <a:rPr lang="en-US" dirty="0" smtClean="0"/>
              <a:t>In April 2018, the US Food and Drug Administration approved </a:t>
            </a:r>
            <a:r>
              <a:rPr lang="en-US" b="1" u="sng" dirty="0" smtClean="0"/>
              <a:t>the first AI-based diagnostic, </a:t>
            </a:r>
            <a:r>
              <a:rPr lang="en-US" b="1" u="sng" dirty="0" err="1" smtClean="0"/>
              <a:t>IDx</a:t>
            </a:r>
            <a:r>
              <a:rPr lang="en-US" b="1" u="sng" dirty="0" smtClean="0"/>
              <a:t>-DR</a:t>
            </a:r>
            <a:r>
              <a:rPr lang="en-US" dirty="0" smtClean="0"/>
              <a:t>, which detects diabetic retinopathy in people with diabetes by analyzing retinal images. Machine learning will soon be applied to many other medical conditions, from </a:t>
            </a:r>
            <a:r>
              <a:rPr lang="en-US" b="1" dirty="0" smtClean="0"/>
              <a:t>cardiology</a:t>
            </a:r>
            <a:r>
              <a:rPr lang="en-US" dirty="0" smtClean="0"/>
              <a:t> to </a:t>
            </a:r>
            <a:r>
              <a:rPr lang="en-US" b="1" dirty="0" smtClean="0"/>
              <a:t>neurodegenerative</a:t>
            </a:r>
            <a:r>
              <a:rPr lang="en-US" dirty="0" smtClean="0"/>
              <a:t> diseases and beyond…</a:t>
            </a:r>
            <a:endParaRPr lang="en-US" dirty="0"/>
          </a:p>
        </p:txBody>
      </p:sp>
      <p:pic>
        <p:nvPicPr>
          <p:cNvPr id="7" name="Picture 6"/>
          <p:cNvPicPr>
            <a:picLocks noChangeAspect="1"/>
          </p:cNvPicPr>
          <p:nvPr/>
        </p:nvPicPr>
        <p:blipFill>
          <a:blip r:embed="rId3"/>
          <a:stretch>
            <a:fillRect/>
          </a:stretch>
        </p:blipFill>
        <p:spPr>
          <a:xfrm>
            <a:off x="5873750" y="3392777"/>
            <a:ext cx="6164266" cy="3465223"/>
          </a:xfrm>
          <a:prstGeom prst="rect">
            <a:avLst/>
          </a:prstGeom>
        </p:spPr>
      </p:pic>
      <p:sp>
        <p:nvSpPr>
          <p:cNvPr id="8" name="Rectangle 7"/>
          <p:cNvSpPr/>
          <p:nvPr/>
        </p:nvSpPr>
        <p:spPr>
          <a:xfrm>
            <a:off x="1018198" y="2468713"/>
            <a:ext cx="3780202"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1986 – Expert Systems</a:t>
            </a:r>
          </a:p>
        </p:txBody>
      </p:sp>
      <p:sp>
        <p:nvSpPr>
          <p:cNvPr id="9" name="Rectangle 8"/>
          <p:cNvSpPr/>
          <p:nvPr/>
        </p:nvSpPr>
        <p:spPr>
          <a:xfrm>
            <a:off x="133349" y="297587"/>
            <a:ext cx="5664200" cy="2246769"/>
          </a:xfrm>
          <a:prstGeom prst="rect">
            <a:avLst/>
          </a:prstGeom>
        </p:spPr>
        <p:txBody>
          <a:bodyPr wrap="square">
            <a:spAutoFit/>
          </a:bodyPr>
          <a:lstStyle/>
          <a:p>
            <a:r>
              <a:rPr lang="en-US" sz="1400" b="0" i="0" dirty="0" smtClean="0">
                <a:solidFill>
                  <a:srgbClr val="505050"/>
                </a:solidFill>
                <a:effectLst/>
                <a:latin typeface="Helvetica" panose="020B0604020202020204" pitchFamily="34" charset="0"/>
              </a:rPr>
              <a:t>On balance, it is likely that more and more microcomputer-based medical expert systems will become available. One can already find surprisingly complex expert systems that run on a microcomputer, although the scope is usually narrow…</a:t>
            </a:r>
          </a:p>
          <a:p>
            <a:endParaRPr lang="en-US" sz="1400" dirty="0" smtClean="0">
              <a:solidFill>
                <a:srgbClr val="505050"/>
              </a:solidFill>
              <a:latin typeface="Helvetica" panose="020B0604020202020204" pitchFamily="34" charset="0"/>
            </a:endParaRPr>
          </a:p>
          <a:p>
            <a:r>
              <a:rPr lang="en-US" sz="1400" dirty="0" smtClean="0">
                <a:solidFill>
                  <a:srgbClr val="505050"/>
                </a:solidFill>
                <a:latin typeface="Helvetica" panose="020B0604020202020204" pitchFamily="34" charset="0"/>
              </a:rPr>
              <a:t>Clinicians with an interest in expert systems should find that there are many opportunities to examine them through the increasing number of publications and conferences devoted to all facets of medicine and computing, including medical expert systems.</a:t>
            </a:r>
            <a:endParaRPr lang="en-US" sz="1400" dirty="0">
              <a:solidFill>
                <a:srgbClr val="505050"/>
              </a:solidFill>
              <a:latin typeface="Helvetica" panose="020B0604020202020204" pitchFamily="34" charset="0"/>
            </a:endParaRPr>
          </a:p>
          <a:p>
            <a:endParaRPr lang="en-US" sz="1400" dirty="0"/>
          </a:p>
        </p:txBody>
      </p:sp>
      <p:cxnSp>
        <p:nvCxnSpPr>
          <p:cNvPr id="11" name="Straight Connector 10"/>
          <p:cNvCxnSpPr/>
          <p:nvPr/>
        </p:nvCxnSpPr>
        <p:spPr>
          <a:xfrm>
            <a:off x="5772149" y="-209550"/>
            <a:ext cx="0" cy="753745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2660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600200" cy="523875"/>
          </a:xfrm>
          <a:prstGeom prst="rect">
            <a:avLst/>
          </a:prstGeom>
        </p:spPr>
      </p:pic>
      <p:pic>
        <p:nvPicPr>
          <p:cNvPr id="5" name="Picture 4"/>
          <p:cNvPicPr>
            <a:picLocks noChangeAspect="1"/>
          </p:cNvPicPr>
          <p:nvPr/>
        </p:nvPicPr>
        <p:blipFill>
          <a:blip r:embed="rId3"/>
          <a:stretch>
            <a:fillRect/>
          </a:stretch>
        </p:blipFill>
        <p:spPr>
          <a:xfrm>
            <a:off x="1712546" y="175081"/>
            <a:ext cx="5114925" cy="4057650"/>
          </a:xfrm>
          <a:prstGeom prst="rect">
            <a:avLst/>
          </a:prstGeom>
        </p:spPr>
      </p:pic>
      <p:sp>
        <p:nvSpPr>
          <p:cNvPr id="7" name="Rectangle 6"/>
          <p:cNvSpPr/>
          <p:nvPr/>
        </p:nvSpPr>
        <p:spPr>
          <a:xfrm>
            <a:off x="6959600" y="6642556"/>
            <a:ext cx="5232400" cy="215444"/>
          </a:xfrm>
          <a:prstGeom prst="rect">
            <a:avLst/>
          </a:prstGeom>
        </p:spPr>
        <p:txBody>
          <a:bodyPr wrap="square">
            <a:spAutoFit/>
          </a:bodyPr>
          <a:lstStyle/>
          <a:p>
            <a:r>
              <a:rPr lang="en-US" sz="800" b="0" i="0" dirty="0" smtClean="0">
                <a:solidFill>
                  <a:srgbClr val="5F6368"/>
                </a:solidFill>
                <a:effectLst/>
                <a:latin typeface="Google Sans Text"/>
              </a:rPr>
              <a:t>This product has been CE marked as a Class I medical device in the EU. It is not available in the United States.</a:t>
            </a:r>
            <a:endParaRPr lang="en-US" sz="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521" y="212725"/>
            <a:ext cx="3067233" cy="6254750"/>
          </a:xfrm>
          <a:prstGeom prst="rect">
            <a:avLst/>
          </a:prstGeom>
        </p:spPr>
      </p:pic>
      <p:pic>
        <p:nvPicPr>
          <p:cNvPr id="9" name="Picture 8"/>
          <p:cNvPicPr>
            <a:picLocks noChangeAspect="1"/>
          </p:cNvPicPr>
          <p:nvPr/>
        </p:nvPicPr>
        <p:blipFill>
          <a:blip r:embed="rId5"/>
          <a:stretch>
            <a:fillRect/>
          </a:stretch>
        </p:blipFill>
        <p:spPr>
          <a:xfrm>
            <a:off x="1701800" y="4232731"/>
            <a:ext cx="6048375" cy="2200275"/>
          </a:xfrm>
          <a:prstGeom prst="rect">
            <a:avLst/>
          </a:prstGeom>
        </p:spPr>
      </p:pic>
    </p:spTree>
    <p:extLst>
      <p:ext uri="{BB962C8B-B14F-4D97-AF65-F5344CB8AC3E}">
        <p14:creationId xmlns:p14="http://schemas.microsoft.com/office/powerpoint/2010/main" val="2012981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otyk - Co prozradila DNA o původu Čechů: Nepocházíme z Evropy, pramatka  byla He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17900" y="535358"/>
            <a:ext cx="6356227" cy="584775"/>
          </a:xfrm>
          <a:prstGeom prst="rect">
            <a:avLst/>
          </a:prstGeom>
          <a:solidFill>
            <a:srgbClr val="F8F8F8">
              <a:alpha val="72941"/>
            </a:srgbClr>
          </a:solidFill>
        </p:spPr>
        <p:txBody>
          <a:bodyPr wrap="none">
            <a:spAutoFit/>
          </a:bodyPr>
          <a:lstStyle/>
          <a:p>
            <a:pPr algn="ctr"/>
            <a:r>
              <a:rPr lang="cs-CZ"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Task </a:t>
            </a: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3: Genomic Functional Annotation</a:t>
            </a:r>
          </a:p>
        </p:txBody>
      </p:sp>
    </p:spTree>
    <p:extLst>
      <p:ext uri="{BB962C8B-B14F-4D97-AF65-F5344CB8AC3E}">
        <p14:creationId xmlns:p14="http://schemas.microsoft.com/office/powerpoint/2010/main" val="3368902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70450" y="3510643"/>
            <a:ext cx="6915150" cy="3347357"/>
          </a:xfrm>
          <a:prstGeom prst="rect">
            <a:avLst/>
          </a:prstGeom>
        </p:spPr>
        <p:style>
          <a:lnRef idx="2">
            <a:schemeClr val="dk1"/>
          </a:lnRef>
          <a:fillRef idx="1">
            <a:schemeClr val="lt1"/>
          </a:fillRef>
          <a:effectRef idx="0">
            <a:schemeClr val="dk1"/>
          </a:effectRef>
          <a:fontRef idx="minor">
            <a:schemeClr val="dk1"/>
          </a:fontRef>
        </p:style>
      </p:pic>
      <p:sp>
        <p:nvSpPr>
          <p:cNvPr id="5" name="Rectangle 4"/>
          <p:cNvSpPr/>
          <p:nvPr/>
        </p:nvSpPr>
        <p:spPr>
          <a:xfrm>
            <a:off x="3456289" y="254174"/>
            <a:ext cx="5448929"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Late 1990s – Genomic Annotation</a:t>
            </a:r>
          </a:p>
        </p:txBody>
      </p:sp>
      <p:pic>
        <p:nvPicPr>
          <p:cNvPr id="6" name="Picture 5"/>
          <p:cNvPicPr>
            <a:picLocks noChangeAspect="1"/>
          </p:cNvPicPr>
          <p:nvPr/>
        </p:nvPicPr>
        <p:blipFill>
          <a:blip r:embed="rId3"/>
          <a:stretch>
            <a:fillRect/>
          </a:stretch>
        </p:blipFill>
        <p:spPr>
          <a:xfrm>
            <a:off x="273050" y="3322638"/>
            <a:ext cx="3908718" cy="3478212"/>
          </a:xfrm>
          <a:prstGeom prst="rect">
            <a:avLst/>
          </a:prstGeom>
        </p:spPr>
      </p:pic>
      <p:cxnSp>
        <p:nvCxnSpPr>
          <p:cNvPr id="8" name="Straight Arrow Connector 7"/>
          <p:cNvCxnSpPr/>
          <p:nvPr/>
        </p:nvCxnSpPr>
        <p:spPr>
          <a:xfrm>
            <a:off x="0" y="2146300"/>
            <a:ext cx="1207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56289" y="1939925"/>
            <a:ext cx="1547511" cy="412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5283200" y="1939925"/>
            <a:ext cx="1212850" cy="412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6775450" y="1939925"/>
            <a:ext cx="552450" cy="412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2527300" y="2044700"/>
            <a:ext cx="928989" cy="215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7327900" y="2038350"/>
            <a:ext cx="928989" cy="215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5003801" y="2038350"/>
            <a:ext cx="279400" cy="215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495105" y="2031842"/>
            <a:ext cx="279400" cy="215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7" name="Straight Connector 16"/>
          <p:cNvCxnSpPr>
            <a:stCxn id="12" idx="1"/>
          </p:cNvCxnSpPr>
          <p:nvPr/>
        </p:nvCxnSpPr>
        <p:spPr>
          <a:xfrm flipV="1">
            <a:off x="2527300" y="1752600"/>
            <a:ext cx="0" cy="40005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2520950" y="1752600"/>
            <a:ext cx="309663" cy="127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78260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3D702-57F1-4CB0-B451-B14F76DC0414}" type="slidenum">
              <a:rPr lang="en-US" smtClean="0"/>
              <a:t>34</a:t>
            </a:fld>
            <a:endParaRPr lang="en-US"/>
          </a:p>
        </p:txBody>
      </p:sp>
      <p:pic>
        <p:nvPicPr>
          <p:cNvPr id="4" name="Picture 3"/>
          <p:cNvPicPr>
            <a:picLocks noChangeAspect="1"/>
          </p:cNvPicPr>
          <p:nvPr/>
        </p:nvPicPr>
        <p:blipFill>
          <a:blip r:embed="rId2"/>
          <a:stretch>
            <a:fillRect/>
          </a:stretch>
        </p:blipFill>
        <p:spPr>
          <a:xfrm>
            <a:off x="123091" y="5096909"/>
            <a:ext cx="5379423" cy="1761091"/>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123091" y="1190626"/>
            <a:ext cx="2951409" cy="3784005"/>
          </a:xfrm>
          <a:prstGeom prst="rect">
            <a:avLst/>
          </a:prstGeom>
        </p:spPr>
      </p:pic>
      <p:pic>
        <p:nvPicPr>
          <p:cNvPr id="3074" name="Picture 2" descr="GWAS Catalog on Twitter: &amp;quot;In 2001, #OnThisDay the first Human Genome was  published in @nature and tomorrow in @sciencemagazine, so many advances  since then and more to come!!… https://t.co/SsaoPYEd0r&am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723" y="1425674"/>
            <a:ext cx="4581581" cy="34361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489667" y="46408"/>
            <a:ext cx="4659365" cy="4263297"/>
          </a:xfrm>
          <a:prstGeom prst="rect">
            <a:avLst/>
          </a:prstGeom>
        </p:spPr>
      </p:pic>
      <p:pic>
        <p:nvPicPr>
          <p:cNvPr id="7" name="Picture 6"/>
          <p:cNvPicPr>
            <a:picLocks noChangeAspect="1"/>
          </p:cNvPicPr>
          <p:nvPr/>
        </p:nvPicPr>
        <p:blipFill>
          <a:blip r:embed="rId6"/>
          <a:stretch>
            <a:fillRect/>
          </a:stretch>
        </p:blipFill>
        <p:spPr>
          <a:xfrm>
            <a:off x="10035109" y="3971978"/>
            <a:ext cx="2113923" cy="2853796"/>
          </a:xfrm>
          <a:prstGeom prst="rect">
            <a:avLst/>
          </a:prstGeom>
        </p:spPr>
        <p:style>
          <a:lnRef idx="2">
            <a:schemeClr val="dk1"/>
          </a:lnRef>
          <a:fillRef idx="1">
            <a:schemeClr val="lt1"/>
          </a:fillRef>
          <a:effectRef idx="0">
            <a:schemeClr val="dk1"/>
          </a:effectRef>
          <a:fontRef idx="minor">
            <a:schemeClr val="dk1"/>
          </a:fontRef>
        </p:style>
      </p:pic>
      <p:sp>
        <p:nvSpPr>
          <p:cNvPr id="11" name="Rectangle 10"/>
          <p:cNvSpPr/>
          <p:nvPr/>
        </p:nvSpPr>
        <p:spPr>
          <a:xfrm>
            <a:off x="1139957" y="298624"/>
            <a:ext cx="5649303"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2001 – Human Genome Sequenced</a:t>
            </a:r>
          </a:p>
        </p:txBody>
      </p:sp>
      <p:pic>
        <p:nvPicPr>
          <p:cNvPr id="19458" name="Picture 2" descr="The Human Genome Project: what was all the hype about? | Governing Emerging  Technolog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9023" y="4522050"/>
            <a:ext cx="1978217" cy="22406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17516" y="5398876"/>
            <a:ext cx="901209" cy="923330"/>
          </a:xfrm>
          <a:prstGeom prst="rect">
            <a:avLst/>
          </a:prstGeom>
          <a:noFill/>
        </p:spPr>
        <p:txBody>
          <a:bodyPr wrap="none" rtlCol="0">
            <a:spAutoFit/>
          </a:bodyPr>
          <a:lstStyle/>
          <a:p>
            <a:pPr algn="ctr"/>
            <a:r>
              <a:rPr lang="en-US" dirty="0" smtClean="0"/>
              <a:t>Cost</a:t>
            </a:r>
          </a:p>
          <a:p>
            <a:pPr algn="ctr"/>
            <a:r>
              <a:rPr lang="en-US" dirty="0" smtClean="0"/>
              <a:t>~ 300M</a:t>
            </a:r>
          </a:p>
          <a:p>
            <a:pPr algn="ctr"/>
            <a:r>
              <a:rPr lang="en-US" dirty="0" smtClean="0"/>
              <a:t>USD</a:t>
            </a:r>
            <a:endParaRPr lang="en-US" dirty="0"/>
          </a:p>
        </p:txBody>
      </p:sp>
    </p:spTree>
    <p:extLst>
      <p:ext uri="{BB962C8B-B14F-4D97-AF65-F5344CB8AC3E}">
        <p14:creationId xmlns:p14="http://schemas.microsoft.com/office/powerpoint/2010/main" val="3893265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3D702-57F1-4CB0-B451-B14F76DC0414}" type="slidenum">
              <a:rPr lang="en-US" smtClean="0"/>
              <a:t>35</a:t>
            </a:fld>
            <a:endParaRPr lang="en-US"/>
          </a:p>
        </p:txBody>
      </p:sp>
      <p:pic>
        <p:nvPicPr>
          <p:cNvPr id="5122" name="Picture 2" descr="Illumina (Solexa) sequencing - GENOM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26" y="1658767"/>
            <a:ext cx="3250542" cy="2437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3794" y="4145012"/>
            <a:ext cx="3595856" cy="646331"/>
          </a:xfrm>
          <a:prstGeom prst="rect">
            <a:avLst/>
          </a:prstGeom>
          <a:noFill/>
        </p:spPr>
        <p:txBody>
          <a:bodyPr wrap="none" rtlCol="0">
            <a:spAutoFit/>
          </a:bodyPr>
          <a:lstStyle/>
          <a:p>
            <a:r>
              <a:rPr lang="en-US" dirty="0" smtClean="0"/>
              <a:t>2006 – </a:t>
            </a:r>
            <a:r>
              <a:rPr lang="en-US" dirty="0" err="1" smtClean="0"/>
              <a:t>Solexa</a:t>
            </a:r>
            <a:r>
              <a:rPr lang="en-US" dirty="0" smtClean="0"/>
              <a:t> Genome </a:t>
            </a:r>
            <a:r>
              <a:rPr lang="en-US" dirty="0" err="1" smtClean="0"/>
              <a:t>Analyser</a:t>
            </a:r>
            <a:endParaRPr lang="en-US" dirty="0"/>
          </a:p>
          <a:p>
            <a:r>
              <a:rPr lang="en-US" dirty="0" smtClean="0"/>
              <a:t>2007 – </a:t>
            </a:r>
            <a:r>
              <a:rPr lang="en-US" dirty="0" err="1" smtClean="0"/>
              <a:t>Solexa</a:t>
            </a:r>
            <a:r>
              <a:rPr lang="en-US" dirty="0" smtClean="0"/>
              <a:t> bought by Illumina</a:t>
            </a:r>
            <a:endParaRPr lang="en-US" dirty="0"/>
          </a:p>
        </p:txBody>
      </p:sp>
      <p:pic>
        <p:nvPicPr>
          <p:cNvPr id="5124" name="Picture 4" descr="Illumina Genome Analyzer sequencing. Adapter-modified, single-stranded... |  Download Scientific Di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3398" y="1236655"/>
            <a:ext cx="2345322" cy="36062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000 genome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9581" y="0"/>
            <a:ext cx="5002419" cy="28154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9093199" y="817692"/>
            <a:ext cx="4234" cy="2370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779933" y="3172968"/>
            <a:ext cx="3147015"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Next Generation Sequencing</a:t>
            </a:r>
          </a:p>
          <a:p>
            <a:r>
              <a:rPr lang="en-US" dirty="0" smtClean="0"/>
              <a:t>New Generation Sequencing</a:t>
            </a:r>
          </a:p>
          <a:p>
            <a:r>
              <a:rPr lang="en-US" b="1" dirty="0" smtClean="0"/>
              <a:t>NGS</a:t>
            </a:r>
            <a:endParaRPr lang="en-US" b="1" dirty="0"/>
          </a:p>
        </p:txBody>
      </p:sp>
      <p:pic>
        <p:nvPicPr>
          <p:cNvPr id="5128" name="Picture 8" descr="Introduction to the Human Genome 2014 Alexei Fedor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590" y="4279255"/>
            <a:ext cx="3036358" cy="22772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229321" y="6156084"/>
            <a:ext cx="697627" cy="369332"/>
          </a:xfrm>
          <a:prstGeom prst="rect">
            <a:avLst/>
          </a:prstGeom>
          <a:noFill/>
        </p:spPr>
        <p:txBody>
          <a:bodyPr wrap="none" rtlCol="0">
            <a:spAutoFit/>
          </a:bodyPr>
          <a:lstStyle/>
          <a:p>
            <a:r>
              <a:rPr lang="en-US" dirty="0" smtClean="0"/>
              <a:t>2015</a:t>
            </a:r>
            <a:endParaRPr lang="en-US" dirty="0"/>
          </a:p>
        </p:txBody>
      </p:sp>
      <p:pic>
        <p:nvPicPr>
          <p:cNvPr id="9" name="Picture 8"/>
          <p:cNvPicPr>
            <a:picLocks noChangeAspect="1"/>
          </p:cNvPicPr>
          <p:nvPr/>
        </p:nvPicPr>
        <p:blipFill>
          <a:blip r:embed="rId6"/>
          <a:stretch>
            <a:fillRect/>
          </a:stretch>
        </p:blipFill>
        <p:spPr>
          <a:xfrm>
            <a:off x="3653367" y="5053266"/>
            <a:ext cx="4382926" cy="1804734"/>
          </a:xfrm>
          <a:prstGeom prst="rect">
            <a:avLst/>
          </a:prstGeom>
        </p:spPr>
      </p:pic>
      <p:sp>
        <p:nvSpPr>
          <p:cNvPr id="14" name="Rectangle 13"/>
          <p:cNvSpPr/>
          <p:nvPr/>
        </p:nvSpPr>
        <p:spPr>
          <a:xfrm>
            <a:off x="929253" y="335323"/>
            <a:ext cx="5232523"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2000s – Sequencing gets cheap</a:t>
            </a:r>
          </a:p>
        </p:txBody>
      </p:sp>
    </p:spTree>
    <p:extLst>
      <p:ext uri="{BB962C8B-B14F-4D97-AF65-F5344CB8AC3E}">
        <p14:creationId xmlns:p14="http://schemas.microsoft.com/office/powerpoint/2010/main" val="31812124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24" y="-72250"/>
            <a:ext cx="12898923" cy="7255644"/>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9024">
            <a:off x="-828809" y="4002415"/>
            <a:ext cx="2540000" cy="3335867"/>
          </a:xfrm>
          <a:prstGeom prst="rect">
            <a:avLst/>
          </a:prstGeom>
          <a:effectLst>
            <a:outerShdw blurRad="279400" dist="114300" dir="5400000" algn="ctr" rotWithShape="0">
              <a:schemeClr val="bg2"/>
            </a:outerShdw>
          </a:effectLst>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300">
            <a:off x="2908354" y="5076653"/>
            <a:ext cx="1661265" cy="2184564"/>
          </a:xfrm>
          <a:prstGeom prst="rect">
            <a:avLst/>
          </a:prstGeom>
          <a:effectLst>
            <a:outerShdw blurRad="279400" dist="114300" dir="5400000" algn="ctr" rotWithShape="0">
              <a:schemeClr val="bg2"/>
            </a:outerShdw>
          </a:effec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84112">
            <a:off x="8487356" y="2645249"/>
            <a:ext cx="4318000" cy="5588000"/>
          </a:xfrm>
          <a:prstGeom prst="rect">
            <a:avLst/>
          </a:prstGeom>
          <a:effectLst>
            <a:outerShdw blurRad="279400" dist="114300" dir="5400000" algn="ctr" rotWithShape="0">
              <a:schemeClr val="bg2"/>
            </a:outerShdw>
          </a:effectLst>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5189" y="-1303785"/>
            <a:ext cx="3453356" cy="4520756"/>
          </a:xfrm>
          <a:prstGeom prst="rect">
            <a:avLst/>
          </a:prstGeom>
          <a:effectLst>
            <a:outerShdw blurRad="279400" dist="114300" dir="5400000" algn="ctr" rotWithShape="0">
              <a:schemeClr val="bg2"/>
            </a:outerShdw>
          </a:effectLst>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207" y="1671338"/>
            <a:ext cx="4267200" cy="5626100"/>
          </a:xfrm>
          <a:prstGeom prst="rect">
            <a:avLst/>
          </a:prstGeom>
          <a:effectLst>
            <a:outerShdw blurRad="279400" dist="114300" dir="5400000" algn="ctr" rotWithShape="0">
              <a:schemeClr val="bg2"/>
            </a:outerShdw>
          </a:effec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3679" y="-1732863"/>
            <a:ext cx="5202621" cy="6858000"/>
          </a:xfrm>
          <a:prstGeom prst="rect">
            <a:avLst/>
          </a:prstGeom>
          <a:effectLst>
            <a:outerShdw blurRad="279400" dist="114300" dir="5400000" algn="ctr" rotWithShape="0">
              <a:schemeClr val="bg2"/>
            </a:outerShdw>
          </a:effectLst>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3979">
            <a:off x="2212551" y="-703641"/>
            <a:ext cx="3696364" cy="4840081"/>
          </a:xfrm>
          <a:prstGeom prst="rect">
            <a:avLst/>
          </a:prstGeom>
          <a:effectLst>
            <a:outerShdw blurRad="279400" dist="114300" dir="5400000" algn="ctr" rotWithShape="0">
              <a:schemeClr val="bg2"/>
            </a:outerShdw>
          </a:effectLst>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36895">
            <a:off x="3845767" y="3923394"/>
            <a:ext cx="2668295" cy="3493911"/>
          </a:xfrm>
          <a:prstGeom prst="rect">
            <a:avLst/>
          </a:prstGeom>
          <a:effectLst>
            <a:outerShdw blurRad="279400" dist="114300" dir="5400000" algn="ctr" rotWithShape="0">
              <a:schemeClr val="bg2"/>
            </a:outerShdw>
          </a:effectLst>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101721">
            <a:off x="7565784" y="4200443"/>
            <a:ext cx="2540000" cy="3225800"/>
          </a:xfrm>
          <a:prstGeom prst="rect">
            <a:avLst/>
          </a:prstGeom>
          <a:effectLst>
            <a:outerShdw blurRad="279400" dist="114300" dir="5400000" algn="ctr" rotWithShape="0">
              <a:schemeClr val="bg2"/>
            </a:outerShdw>
          </a:effectLst>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15379">
            <a:off x="-1035490" y="-352947"/>
            <a:ext cx="4025900" cy="5130800"/>
          </a:xfrm>
          <a:prstGeom prst="rect">
            <a:avLst/>
          </a:prstGeom>
          <a:effectLst>
            <a:outerShdw blurRad="279400" dist="114300" dir="5400000" algn="ctr" rotWithShape="0">
              <a:schemeClr val="bg2"/>
            </a:outerShdw>
          </a:effectLst>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87481">
            <a:off x="-276832" y="3990389"/>
            <a:ext cx="2446285" cy="3294331"/>
          </a:xfrm>
          <a:prstGeom prst="rect">
            <a:avLst/>
          </a:prstGeom>
          <a:effectLst>
            <a:outerShdw blurRad="279400" dist="114300" dir="5400000" algn="ctr" rotWithShape="0">
              <a:schemeClr val="bg2"/>
            </a:outerShdw>
          </a:effectLst>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85800">
            <a:off x="2058303" y="1642440"/>
            <a:ext cx="2201383" cy="2903728"/>
          </a:xfrm>
          <a:prstGeom prst="rect">
            <a:avLst/>
          </a:prstGeom>
          <a:effectLst>
            <a:outerShdw blurRad="279400" dist="114300" dir="5400000" algn="ctr" rotWithShape="0">
              <a:schemeClr val="bg2"/>
            </a:outerShdw>
          </a:effectLst>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103800">
            <a:off x="1942589" y="3878607"/>
            <a:ext cx="1846667" cy="2427164"/>
          </a:xfrm>
          <a:prstGeom prst="rect">
            <a:avLst/>
          </a:prstGeom>
          <a:effectLst>
            <a:outerShdw blurRad="279400" dist="114300" dir="5400000" algn="ctr" rotWithShape="0">
              <a:schemeClr val="bg2"/>
            </a:outerShdw>
          </a:effectLst>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696926">
            <a:off x="2172395" y="57150"/>
            <a:ext cx="1905000" cy="2476500"/>
          </a:xfrm>
          <a:prstGeom prst="rect">
            <a:avLst/>
          </a:prstGeom>
          <a:effectLst>
            <a:outerShdw blurRad="279400" dist="114300" dir="5400000" algn="ctr" rotWithShape="0">
              <a:schemeClr val="bg2"/>
            </a:outerShdw>
          </a:effectLst>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673171">
            <a:off x="9964511" y="1548987"/>
            <a:ext cx="2359264" cy="3090635"/>
          </a:xfrm>
          <a:prstGeom prst="rect">
            <a:avLst/>
          </a:prstGeom>
          <a:effectLst>
            <a:outerShdw blurRad="279400" dist="114300" dir="5400000" algn="ctr" rotWithShape="0">
              <a:schemeClr val="bg2"/>
            </a:outerShdw>
          </a:effectLst>
        </p:spPr>
      </p:pic>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602671">
            <a:off x="9681970" y="-476858"/>
            <a:ext cx="2226068" cy="2866905"/>
          </a:xfrm>
          <a:prstGeom prst="rect">
            <a:avLst/>
          </a:prstGeom>
          <a:effectLst>
            <a:outerShdw blurRad="279400" dist="114300" dir="5400000" algn="ctr" rotWithShape="0">
              <a:schemeClr val="bg2"/>
            </a:outerShdw>
          </a:effectLst>
        </p:spPr>
      </p:pic>
      <p:pic>
        <p:nvPicPr>
          <p:cNvPr id="15" name="Picture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598636">
            <a:off x="8990400" y="3271607"/>
            <a:ext cx="1833281" cy="2591728"/>
          </a:xfrm>
          <a:prstGeom prst="rect">
            <a:avLst/>
          </a:prstGeom>
          <a:effectLst>
            <a:outerShdw blurRad="279400" dist="114300" dir="5400000" algn="ctr" rotWithShape="0">
              <a:schemeClr val="bg2"/>
            </a:outerShdw>
          </a:effectLst>
        </p:spPr>
      </p:pic>
      <p:pic>
        <p:nvPicPr>
          <p:cNvPr id="13" name="Picture 1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537517">
            <a:off x="7990393" y="889279"/>
            <a:ext cx="1939575" cy="2734800"/>
          </a:xfrm>
          <a:prstGeom prst="rect">
            <a:avLst/>
          </a:prstGeom>
          <a:effectLst>
            <a:outerShdw blurRad="279400" dist="114300" dir="5400000" algn="ctr" rotWithShape="0">
              <a:schemeClr val="bg2"/>
            </a:outerShdw>
          </a:effectLst>
        </p:spPr>
      </p:pic>
      <p:pic>
        <p:nvPicPr>
          <p:cNvPr id="14" name="Picture 1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433604">
            <a:off x="231401" y="1946784"/>
            <a:ext cx="1813328" cy="2689771"/>
          </a:xfrm>
          <a:prstGeom prst="rect">
            <a:avLst/>
          </a:prstGeom>
          <a:effectLst>
            <a:outerShdw blurRad="279400" dist="114300" dir="5400000" algn="ctr" rotWithShape="0">
              <a:schemeClr val="bg2"/>
            </a:outerShdw>
          </a:effectLst>
        </p:spPr>
      </p:pic>
      <p:grpSp>
        <p:nvGrpSpPr>
          <p:cNvPr id="10" name="Group 9"/>
          <p:cNvGrpSpPr/>
          <p:nvPr/>
        </p:nvGrpSpPr>
        <p:grpSpPr>
          <a:xfrm>
            <a:off x="3355465" y="1584961"/>
            <a:ext cx="5481320" cy="3507229"/>
            <a:chOff x="204216" y="941832"/>
            <a:chExt cx="4110990" cy="2630422"/>
          </a:xfrm>
        </p:grpSpPr>
        <p:sp>
          <p:nvSpPr>
            <p:cNvPr id="8" name="Round Same Side Corner Rectangle 7"/>
            <p:cNvSpPr/>
            <p:nvPr/>
          </p:nvSpPr>
          <p:spPr>
            <a:xfrm flipV="1">
              <a:off x="3550920" y="3401185"/>
              <a:ext cx="536448" cy="171069"/>
            </a:xfrm>
            <a:prstGeom prst="round2SameRect">
              <a:avLst/>
            </a:prstGeom>
            <a:solidFill>
              <a:schemeClr val="accent1">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pic>
          <p:nvPicPr>
            <p:cNvPr id="6" name="Picture 5"/>
            <p:cNvPicPr>
              <a:picLocks noChangeAspect="1"/>
            </p:cNvPicPr>
            <p:nvPr/>
          </p:nvPicPr>
          <p:blipFill>
            <a:blip r:embed="rId23"/>
            <a:stretch>
              <a:fillRect/>
            </a:stretch>
          </p:blipFill>
          <p:spPr>
            <a:xfrm>
              <a:off x="204216" y="941832"/>
              <a:ext cx="4110990" cy="2459355"/>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3529584" y="3397097"/>
              <a:ext cx="579120" cy="161583"/>
            </a:xfrm>
            <a:prstGeom prst="rect">
              <a:avLst/>
            </a:prstGeom>
            <a:noFill/>
          </p:spPr>
          <p:txBody>
            <a:bodyPr wrap="square" rtlCol="0">
              <a:spAutoFit/>
            </a:bodyPr>
            <a:lstStyle/>
            <a:p>
              <a:pPr algn="ctr"/>
              <a:r>
                <a:rPr lang="en-US" sz="800" dirty="0">
                  <a:solidFill>
                    <a:schemeClr val="accent2"/>
                  </a:solidFill>
                </a:rPr>
                <a:t>JGI GOLD</a:t>
              </a:r>
              <a:endParaRPr lang="en-US" sz="800" dirty="0">
                <a:solidFill>
                  <a:schemeClr val="accent2"/>
                </a:solidFill>
              </a:endParaRPr>
            </a:p>
          </p:txBody>
        </p:sp>
      </p:grpSp>
      <p:sp>
        <p:nvSpPr>
          <p:cNvPr id="4" name="Title 3"/>
          <p:cNvSpPr>
            <a:spLocks noGrp="1"/>
          </p:cNvSpPr>
          <p:nvPr>
            <p:ph type="title"/>
          </p:nvPr>
        </p:nvSpPr>
        <p:spPr>
          <a:xfrm>
            <a:off x="2956434" y="532269"/>
            <a:ext cx="6089452" cy="825600"/>
          </a:xfrm>
          <a:solidFill>
            <a:srgbClr val="FFFFFF"/>
          </a:solidFill>
          <a:ln w="3175">
            <a:solidFill>
              <a:srgbClr val="21A9C0"/>
            </a:solidFill>
            <a:prstDash val="sysDot"/>
          </a:ln>
          <a:effectLst>
            <a:outerShdw blurRad="50800" dist="38100" dir="2700000" algn="tl" rotWithShape="0">
              <a:prstClr val="black">
                <a:alpha val="40000"/>
              </a:prstClr>
            </a:outerShdw>
          </a:effectLst>
        </p:spPr>
        <p:txBody>
          <a:bodyPr/>
          <a:lstStyle/>
          <a:p>
            <a:pPr algn="ctr"/>
            <a:r>
              <a:rPr lang="en-US" dirty="0" smtClean="0"/>
              <a:t>The Genomic Era (2000-)</a:t>
            </a:r>
            <a:endParaRPr lang="en-US" dirty="0"/>
          </a:p>
        </p:txBody>
      </p:sp>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16022">
            <a:off x="10385556" y="4272912"/>
            <a:ext cx="1994973" cy="2688877"/>
          </a:xfrm>
          <a:prstGeom prst="rect">
            <a:avLst/>
          </a:prstGeom>
          <a:effectLst>
            <a:outerShdw blurRad="279400" dist="114300" dir="5400000" algn="ctr" rotWithShape="0">
              <a:schemeClr val="bg2"/>
            </a:outerShdw>
          </a:effectLst>
        </p:spPr>
      </p:pic>
      <p:pic>
        <p:nvPicPr>
          <p:cNvPr id="29" name="Picture 2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74979">
            <a:off x="3006680" y="5104869"/>
            <a:ext cx="1250448" cy="1650591"/>
          </a:xfrm>
          <a:prstGeom prst="rect">
            <a:avLst/>
          </a:prstGeom>
          <a:effectLst>
            <a:outerShdw blurRad="279400" dist="114300" dir="5400000" algn="ctr" rotWithShape="0">
              <a:schemeClr val="bg2"/>
            </a:outerShdw>
          </a:effectLst>
        </p:spPr>
      </p:pic>
      <p:pic>
        <p:nvPicPr>
          <p:cNvPr id="40" name="Picture 3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81211" y="5439249"/>
            <a:ext cx="1587500" cy="2057400"/>
          </a:xfrm>
          <a:prstGeom prst="rect">
            <a:avLst/>
          </a:prstGeom>
          <a:effectLst>
            <a:outerShdw blurRad="279400" dist="114300" dir="5400000" algn="ctr" rotWithShape="0">
              <a:schemeClr val="bg2"/>
            </a:outerShdw>
          </a:effectLst>
        </p:spPr>
      </p:pic>
    </p:spTree>
    <p:extLst>
      <p:ext uri="{BB962C8B-B14F-4D97-AF65-F5344CB8AC3E}">
        <p14:creationId xmlns:p14="http://schemas.microsoft.com/office/powerpoint/2010/main" val="11466487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3D702-57F1-4CB0-B451-B14F76DC0414}" type="slidenum">
              <a:rPr lang="en-US" smtClean="0"/>
              <a:t>37</a:t>
            </a:fld>
            <a:endParaRPr lang="en-US"/>
          </a:p>
        </p:txBody>
      </p:sp>
      <p:pic>
        <p:nvPicPr>
          <p:cNvPr id="4" name="Picture 3"/>
          <p:cNvPicPr>
            <a:picLocks noChangeAspect="1"/>
          </p:cNvPicPr>
          <p:nvPr/>
        </p:nvPicPr>
        <p:blipFill>
          <a:blip r:embed="rId2"/>
          <a:stretch>
            <a:fillRect/>
          </a:stretch>
        </p:blipFill>
        <p:spPr>
          <a:xfrm>
            <a:off x="92075" y="1104900"/>
            <a:ext cx="5004455" cy="5753100"/>
          </a:xfrm>
          <a:prstGeom prst="rect">
            <a:avLst/>
          </a:prstGeom>
        </p:spPr>
      </p:pic>
      <p:pic>
        <p:nvPicPr>
          <p:cNvPr id="6" name="Picture 5"/>
          <p:cNvPicPr>
            <a:picLocks noChangeAspect="1"/>
          </p:cNvPicPr>
          <p:nvPr/>
        </p:nvPicPr>
        <p:blipFill>
          <a:blip r:embed="rId3"/>
          <a:stretch>
            <a:fillRect/>
          </a:stretch>
        </p:blipFill>
        <p:spPr>
          <a:xfrm>
            <a:off x="5096530" y="2772828"/>
            <a:ext cx="4772025" cy="4077767"/>
          </a:xfrm>
          <a:prstGeom prst="rect">
            <a:avLst/>
          </a:prstGeom>
        </p:spPr>
      </p:pic>
      <p:pic>
        <p:nvPicPr>
          <p:cNvPr id="5" name="Picture 4"/>
          <p:cNvPicPr>
            <a:picLocks noChangeAspect="1"/>
          </p:cNvPicPr>
          <p:nvPr/>
        </p:nvPicPr>
        <p:blipFill rotWithShape="1">
          <a:blip r:embed="rId4"/>
          <a:srcRect b="4737"/>
          <a:stretch/>
        </p:blipFill>
        <p:spPr>
          <a:xfrm>
            <a:off x="5109230" y="698500"/>
            <a:ext cx="4770801" cy="2298700"/>
          </a:xfrm>
          <a:prstGeom prst="rect">
            <a:avLst/>
          </a:prstGeom>
        </p:spPr>
      </p:pic>
      <p:sp>
        <p:nvSpPr>
          <p:cNvPr id="9" name="Rectangle 8"/>
          <p:cNvSpPr/>
          <p:nvPr/>
        </p:nvSpPr>
        <p:spPr>
          <a:xfrm>
            <a:off x="217297" y="113725"/>
            <a:ext cx="5881739"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2010s – Sequencing gets diversified</a:t>
            </a:r>
          </a:p>
        </p:txBody>
      </p:sp>
    </p:spTree>
    <p:extLst>
      <p:ext uri="{BB962C8B-B14F-4D97-AF65-F5344CB8AC3E}">
        <p14:creationId xmlns:p14="http://schemas.microsoft.com/office/powerpoint/2010/main" val="1586543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E3D702-57F1-4CB0-B451-B14F76DC0414}" type="slidenum">
              <a:rPr lang="en-US" smtClean="0"/>
              <a:t>38</a:t>
            </a:fld>
            <a:endParaRPr lang="en-US"/>
          </a:p>
        </p:txBody>
      </p:sp>
      <p:pic>
        <p:nvPicPr>
          <p:cNvPr id="10242" name="Picture 2" descr="Fig.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0" y="25400"/>
            <a:ext cx="7861300" cy="68037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09628" y="6408258"/>
            <a:ext cx="3236322" cy="2462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dirty="0"/>
              <a:t>https://www.nature.com/articles/s43586-021-00018-1</a:t>
            </a:r>
          </a:p>
        </p:txBody>
      </p:sp>
      <p:pic>
        <p:nvPicPr>
          <p:cNvPr id="6" name="Picture 5"/>
          <p:cNvPicPr>
            <a:picLocks noChangeAspect="1"/>
          </p:cNvPicPr>
          <p:nvPr/>
        </p:nvPicPr>
        <p:blipFill>
          <a:blip r:embed="rId3"/>
          <a:stretch>
            <a:fillRect/>
          </a:stretch>
        </p:blipFill>
        <p:spPr>
          <a:xfrm>
            <a:off x="7838911" y="0"/>
            <a:ext cx="4353089" cy="827087"/>
          </a:xfrm>
          <a:prstGeom prst="rect">
            <a:avLst/>
          </a:prstGeom>
        </p:spPr>
      </p:pic>
      <p:pic>
        <p:nvPicPr>
          <p:cNvPr id="7" name="Picture 6"/>
          <p:cNvPicPr>
            <a:picLocks noChangeAspect="1"/>
          </p:cNvPicPr>
          <p:nvPr/>
        </p:nvPicPr>
        <p:blipFill>
          <a:blip r:embed="rId4"/>
          <a:stretch>
            <a:fillRect/>
          </a:stretch>
        </p:blipFill>
        <p:spPr>
          <a:xfrm>
            <a:off x="8001420" y="4019994"/>
            <a:ext cx="4113959" cy="1746250"/>
          </a:xfrm>
          <a:prstGeom prst="rect">
            <a:avLst/>
          </a:prstGeom>
        </p:spPr>
      </p:pic>
      <p:pic>
        <p:nvPicPr>
          <p:cNvPr id="8" name="Picture 7"/>
          <p:cNvPicPr>
            <a:picLocks noChangeAspect="1"/>
          </p:cNvPicPr>
          <p:nvPr/>
        </p:nvPicPr>
        <p:blipFill>
          <a:blip r:embed="rId5"/>
          <a:stretch>
            <a:fillRect/>
          </a:stretch>
        </p:blipFill>
        <p:spPr>
          <a:xfrm>
            <a:off x="8280374" y="1046846"/>
            <a:ext cx="3444901" cy="2652141"/>
          </a:xfrm>
          <a:prstGeom prst="rect">
            <a:avLst/>
          </a:prstGeom>
        </p:spPr>
      </p:pic>
    </p:spTree>
    <p:extLst>
      <p:ext uri="{BB962C8B-B14F-4D97-AF65-F5344CB8AC3E}">
        <p14:creationId xmlns:p14="http://schemas.microsoft.com/office/powerpoint/2010/main" val="2232970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4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22299" y="0"/>
            <a:ext cx="2571538" cy="584775"/>
          </a:xfrm>
          <a:prstGeom prst="rect">
            <a:avLst/>
          </a:prstGeom>
          <a:solidFill>
            <a:srgbClr val="F8F8F8">
              <a:alpha val="72941"/>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2012 – ENCODE</a:t>
            </a:r>
          </a:p>
        </p:txBody>
      </p:sp>
      <p:pic>
        <p:nvPicPr>
          <p:cNvPr id="5" name="Picture 2" descr="ENCODE Project Writes Eulogy for Junk D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443" y="1295236"/>
            <a:ext cx="6445250" cy="43857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40058" y="6391489"/>
            <a:ext cx="6850392" cy="338554"/>
          </a:xfrm>
          <a:prstGeom prst="rect">
            <a:avLst/>
          </a:prstGeom>
        </p:spPr>
        <p:txBody>
          <a:bodyPr wrap="square">
            <a:spAutoFit/>
          </a:bodyPr>
          <a:lstStyle/>
          <a:p>
            <a:r>
              <a:rPr lang="en-US" sz="1600" b="0" i="0" dirty="0" smtClean="0">
                <a:solidFill>
                  <a:srgbClr val="050505"/>
                </a:solidFill>
                <a:effectLst/>
                <a:latin typeface="Segoe UI Historic" panose="020B0502040204020203" pitchFamily="34" charset="0"/>
              </a:rPr>
              <a:t>30 papers representing the integration and analysis of ENCODE data</a:t>
            </a:r>
            <a:endParaRPr lang="en-US" sz="1600" dirty="0"/>
          </a:p>
        </p:txBody>
      </p:sp>
    </p:spTree>
    <p:extLst>
      <p:ext uri="{BB962C8B-B14F-4D97-AF65-F5344CB8AC3E}">
        <p14:creationId xmlns:p14="http://schemas.microsoft.com/office/powerpoint/2010/main" val="262075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3"/>
          <p:cNvPicPr preferRelativeResize="0"/>
          <p:nvPr/>
        </p:nvPicPr>
        <p:blipFill>
          <a:blip r:embed="rId3">
            <a:alphaModFix/>
          </a:blip>
          <a:stretch>
            <a:fillRect/>
          </a:stretch>
        </p:blipFill>
        <p:spPr>
          <a:xfrm>
            <a:off x="0" y="0"/>
            <a:ext cx="12192000" cy="6858011"/>
          </a:xfrm>
          <a:prstGeom prst="rect">
            <a:avLst/>
          </a:prstGeom>
          <a:noFill/>
          <a:ln>
            <a:noFill/>
          </a:ln>
        </p:spPr>
      </p:pic>
      <p:sp>
        <p:nvSpPr>
          <p:cNvPr id="271" name="Google Shape;271;p23"/>
          <p:cNvSpPr txBox="1">
            <a:spLocks noGrp="1"/>
          </p:cNvSpPr>
          <p:nvPr>
            <p:ph type="sldNum" idx="12"/>
          </p:nvPr>
        </p:nvSpPr>
        <p:spPr>
          <a:xfrm>
            <a:off x="11296611" y="6217623"/>
            <a:ext cx="731600" cy="524800"/>
          </a:xfrm>
          <a:prstGeom prst="rect">
            <a:avLst/>
          </a:prstGeom>
        </p:spPr>
        <p:txBody>
          <a:bodyPr spcFirstLastPara="1" vert="horz" wrap="square" lIns="0" tIns="0" rIns="0" bIns="0" rtlCol="0" anchor="b" anchorCtr="0">
            <a:noAutofit/>
          </a:bodyPr>
          <a:lstStyle/>
          <a:p>
            <a:fld id="{00000000-1234-1234-1234-123412341234}" type="slidenum">
              <a:rPr lang="en-GB"/>
              <a:pPr/>
              <a:t>4</a:t>
            </a:fld>
            <a:endParaRPr/>
          </a:p>
        </p:txBody>
      </p:sp>
    </p:spTree>
    <p:extLst>
      <p:ext uri="{BB962C8B-B14F-4D97-AF65-F5344CB8AC3E}">
        <p14:creationId xmlns:p14="http://schemas.microsoft.com/office/powerpoint/2010/main" val="3211468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924771" y="1451915"/>
            <a:ext cx="4703253" cy="3035301"/>
            <a:chOff x="2462696" y="1479547"/>
            <a:chExt cx="4703253" cy="3035301"/>
          </a:xfrm>
        </p:grpSpPr>
        <p:sp>
          <p:nvSpPr>
            <p:cNvPr id="7" name="Flowchart: Sequential Access Storage 6"/>
            <p:cNvSpPr/>
            <p:nvPr/>
          </p:nvSpPr>
          <p:spPr>
            <a:xfrm>
              <a:off x="2462696" y="1479547"/>
              <a:ext cx="4703253" cy="3035301"/>
            </a:xfrm>
            <a:prstGeom prst="flowChartMagneticTap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3136900" y="1990209"/>
              <a:ext cx="3384550" cy="369332"/>
            </a:xfrm>
            <a:prstGeom prst="rect">
              <a:avLst/>
            </a:prstGeom>
            <a:noFill/>
          </p:spPr>
          <p:txBody>
            <a:bodyPr wrap="square" rtlCol="0">
              <a:spAutoFit/>
            </a:bodyPr>
            <a:lstStyle/>
            <a:p>
              <a:r>
                <a:rPr lang="en-US" dirty="0" smtClean="0"/>
                <a:t>How much of our DNA is ‘junk’?</a:t>
              </a:r>
              <a:endParaRPr lang="en-US" dirty="0"/>
            </a:p>
          </p:txBody>
        </p:sp>
        <p:sp>
          <p:nvSpPr>
            <p:cNvPr id="8" name="TextBox 7"/>
            <p:cNvSpPr txBox="1"/>
            <p:nvPr/>
          </p:nvSpPr>
          <p:spPr>
            <a:xfrm>
              <a:off x="3136900" y="3450191"/>
              <a:ext cx="3384550" cy="646331"/>
            </a:xfrm>
            <a:prstGeom prst="rect">
              <a:avLst/>
            </a:prstGeom>
            <a:noFill/>
          </p:spPr>
          <p:txBody>
            <a:bodyPr wrap="square" rtlCol="0">
              <a:spAutoFit/>
            </a:bodyPr>
            <a:lstStyle/>
            <a:p>
              <a:r>
                <a:rPr lang="en-US" dirty="0" smtClean="0"/>
                <a:t>Can we identify the location of </a:t>
              </a:r>
            </a:p>
            <a:p>
              <a:r>
                <a:rPr lang="en-US" dirty="0"/>
                <a:t> </a:t>
              </a:r>
              <a:r>
                <a:rPr lang="en-US" dirty="0" smtClean="0"/>
                <a:t>      functional genomic elements?</a:t>
              </a:r>
              <a:endParaRPr lang="en-US" dirty="0"/>
            </a:p>
          </p:txBody>
        </p:sp>
        <p:sp>
          <p:nvSpPr>
            <p:cNvPr id="6" name="TextBox 5"/>
            <p:cNvSpPr txBox="1"/>
            <p:nvPr/>
          </p:nvSpPr>
          <p:spPr>
            <a:xfrm>
              <a:off x="4447072" y="2717877"/>
              <a:ext cx="461986" cy="369332"/>
            </a:xfrm>
            <a:prstGeom prst="rect">
              <a:avLst/>
            </a:prstGeom>
            <a:noFill/>
          </p:spPr>
          <p:txBody>
            <a:bodyPr wrap="none" rtlCol="0">
              <a:spAutoFit/>
            </a:bodyPr>
            <a:lstStyle/>
            <a:p>
              <a:r>
                <a:rPr lang="en-US" dirty="0" smtClean="0">
                  <a:solidFill>
                    <a:srgbClr val="FF0000"/>
                  </a:solidFill>
                </a:rPr>
                <a:t>OR</a:t>
              </a:r>
              <a:endParaRPr lang="en-US" dirty="0">
                <a:solidFill>
                  <a:srgbClr val="FF0000"/>
                </a:solidFill>
              </a:endParaRPr>
            </a:p>
          </p:txBody>
        </p:sp>
      </p:grpSp>
      <p:pic>
        <p:nvPicPr>
          <p:cNvPr id="24578" name="Picture 2" descr="https://www.pnas.org/content/pnas/111/17/6131/F2.large.jpg?width=800&amp;height=600&amp;carouse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3953" y="139700"/>
            <a:ext cx="5016087" cy="3613150"/>
          </a:xfrm>
          <a:prstGeom prst="rect">
            <a:avLst/>
          </a:prstGeom>
        </p:spPr>
        <p:style>
          <a:lnRef idx="2">
            <a:schemeClr val="dk1"/>
          </a:lnRef>
          <a:fillRef idx="1">
            <a:schemeClr val="lt1"/>
          </a:fillRef>
          <a:effectRef idx="0">
            <a:schemeClr val="dk1"/>
          </a:effectRef>
          <a:fontRef idx="minor">
            <a:schemeClr val="dk1"/>
          </a:fontRef>
        </p:style>
      </p:pic>
      <p:pic>
        <p:nvPicPr>
          <p:cNvPr id="3" name="Picture 2"/>
          <p:cNvPicPr>
            <a:picLocks noChangeAspect="1"/>
          </p:cNvPicPr>
          <p:nvPr/>
        </p:nvPicPr>
        <p:blipFill>
          <a:blip r:embed="rId3"/>
          <a:stretch>
            <a:fillRect/>
          </a:stretch>
        </p:blipFill>
        <p:spPr>
          <a:xfrm>
            <a:off x="0" y="63500"/>
            <a:ext cx="5855779" cy="1416049"/>
          </a:xfrm>
          <a:prstGeom prst="rect">
            <a:avLst/>
          </a:prstGeom>
        </p:spPr>
      </p:pic>
      <p:pic>
        <p:nvPicPr>
          <p:cNvPr id="4" name="Picture 3"/>
          <p:cNvPicPr>
            <a:picLocks noChangeAspect="1"/>
          </p:cNvPicPr>
          <p:nvPr/>
        </p:nvPicPr>
        <p:blipFill>
          <a:blip r:embed="rId4"/>
          <a:stretch>
            <a:fillRect/>
          </a:stretch>
        </p:blipFill>
        <p:spPr>
          <a:xfrm>
            <a:off x="311149" y="4514849"/>
            <a:ext cx="11457292" cy="2266950"/>
          </a:xfrm>
          <a:prstGeom prst="rect">
            <a:avLst/>
          </a:prstGeom>
        </p:spPr>
      </p:pic>
      <p:pic>
        <p:nvPicPr>
          <p:cNvPr id="24580" name="Picture 4" descr="UCLA Scientists Find 3000 New Genes in “Junk DNA” of Immune Stem Cells |  The Stem Cell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34813"/>
            <a:ext cx="2924771" cy="2924771"/>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514600" y="5461000"/>
            <a:ext cx="8934450" cy="89234"/>
          </a:xfrm>
          <a:prstGeom prst="ellipse">
            <a:avLst/>
          </a:prstGeom>
          <a:solidFill>
            <a:srgbClr val="FFCC66">
              <a:alpha val="36078"/>
            </a:srgbClr>
          </a:solidFill>
          <a:ln w="76200" cap="flat" cmpd="sng" algn="ctr">
            <a:solidFill>
              <a:srgbClr val="ED7D31">
                <a:alpha val="4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35066801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76704" y="116981"/>
            <a:ext cx="4038600" cy="64633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dirty="0" smtClean="0">
                <a:solidFill>
                  <a:schemeClr val="bg1">
                    <a:lumMod val="75000"/>
                  </a:schemeClr>
                </a:solidFill>
              </a:rPr>
              <a:t>CTGTGGTGCTCAACTGTGATTCCTTTTCACATTCACCCTGGATGTTCTCTTCACTGTGGGATGAGGTAGTAGGTTGTATAGTTTTAGGGTCACACCCACCACTGGGAGATAACTATACAATCTACTGTCTTTCCTAACGTGATAGAAAAGTCTGCATCCAGGCGGTCTGATAGAAAGTCAGTTAACTAATTGTACAATATCTGTGGTGCTCAACTGTGATTCCTTTTCACCATTCACCCTGGATGTTCTCTTCACTGTGGGATGAGGTAGTAGGTTGTATAGT</a:t>
            </a:r>
            <a:r>
              <a:rPr lang="en-US" b="1" dirty="0" smtClean="0">
                <a:solidFill>
                  <a:schemeClr val="accent6"/>
                </a:solidFill>
              </a:rPr>
              <a:t>TTTAGGGTCACACCCACCAC</a:t>
            </a:r>
            <a:r>
              <a:rPr lang="en-US" dirty="0" smtClean="0">
                <a:solidFill>
                  <a:schemeClr val="bg1">
                    <a:lumMod val="75000"/>
                  </a:schemeClr>
                </a:solidFill>
              </a:rPr>
              <a:t>TGGGAGATAACTATACAATCTACTGTCTTTCCTAACGTGATAGAAAAGTCTGCATCCAGGCGGTCTGATAGAAAGTCAGTTAACTAATTGTACAATA</a:t>
            </a:r>
          </a:p>
          <a:p>
            <a:r>
              <a:rPr lang="en-US" dirty="0" smtClean="0">
                <a:solidFill>
                  <a:schemeClr val="bg1">
                    <a:lumMod val="75000"/>
                  </a:schemeClr>
                </a:solidFill>
              </a:rPr>
              <a:t>TCTGTGGTGCTCAACTGTGATTCCTTTTCACCATTCACCCTGGATGTTCTCTTCACTGTGGGATGAGGTAGTAGGTTGTATAGTTTTAGGGTCACACCCACCACTGGGAGATAACTATACAATCTACTGTCTTTCCTAACGTGATAGAAAATGCA</a:t>
            </a:r>
          </a:p>
          <a:p>
            <a:r>
              <a:rPr lang="en-US" dirty="0" smtClean="0">
                <a:solidFill>
                  <a:schemeClr val="bg1">
                    <a:lumMod val="75000"/>
                  </a:schemeClr>
                </a:solidFill>
              </a:rPr>
              <a:t>GTCTGCATCCAGGCGGTCTGATAGAAAGGG</a:t>
            </a:r>
          </a:p>
          <a:p>
            <a:r>
              <a:rPr lang="en-US" dirty="0" smtClean="0">
                <a:solidFill>
                  <a:schemeClr val="bg1">
                    <a:lumMod val="75000"/>
                  </a:schemeClr>
                </a:solidFill>
              </a:rPr>
              <a:t>AGTCAGTTAACTAATTGTACAACTCCTTATAT</a:t>
            </a:r>
          </a:p>
          <a:p>
            <a:r>
              <a:rPr lang="en-US" dirty="0" smtClean="0">
                <a:solidFill>
                  <a:schemeClr val="bg1">
                    <a:lumMod val="75000"/>
                  </a:schemeClr>
                </a:solidFill>
              </a:rPr>
              <a:t>ATATTCTGCATCCAGGCGGTCTCTTATAAGC</a:t>
            </a:r>
          </a:p>
          <a:p>
            <a:r>
              <a:rPr lang="en-US" dirty="0" smtClean="0">
                <a:solidFill>
                  <a:schemeClr val="bg1">
                    <a:lumMod val="75000"/>
                  </a:schemeClr>
                </a:solidFill>
              </a:rPr>
              <a:t>CTGCATCCAGGCGGTCGCGGTAGTATTAGT</a:t>
            </a:r>
          </a:p>
          <a:p>
            <a:r>
              <a:rPr lang="en-US" dirty="0" smtClean="0">
                <a:solidFill>
                  <a:schemeClr val="bg1">
                    <a:lumMod val="75000"/>
                  </a:schemeClr>
                </a:solidFill>
              </a:rPr>
              <a:t>TTAGGGTCATTAGGGTCAGTCCTATTAGTAC</a:t>
            </a:r>
            <a:endParaRPr lang="en-US" dirty="0">
              <a:solidFill>
                <a:schemeClr val="bg1">
                  <a:lumMod val="75000"/>
                </a:schemeClr>
              </a:solidFill>
            </a:endParaRPr>
          </a:p>
        </p:txBody>
      </p:sp>
      <p:sp>
        <p:nvSpPr>
          <p:cNvPr id="23" name="Rectangle 2"/>
          <p:cNvSpPr txBox="1">
            <a:spLocks noChangeArrowheads="1"/>
          </p:cNvSpPr>
          <p:nvPr/>
        </p:nvSpPr>
        <p:spPr bwMode="auto">
          <a:xfrm>
            <a:off x="4920655" y="792144"/>
            <a:ext cx="7156793" cy="492443"/>
          </a:xfrm>
          <a:prstGeom prst="rect">
            <a:avLst/>
          </a:prstGeom>
          <a:ln/>
        </p:spPr>
        <p:style>
          <a:lnRef idx="2">
            <a:schemeClr val="accent3"/>
          </a:lnRef>
          <a:fillRef idx="1">
            <a:schemeClr val="lt1"/>
          </a:fillRef>
          <a:effectRef idx="0">
            <a:schemeClr val="accent3"/>
          </a:effectRef>
          <a:fontRef idx="minor">
            <a:schemeClr val="dk1"/>
          </a:fontRef>
        </p:style>
        <p:txBody>
          <a:bodyPr vert="horz" wrap="square" lIns="0" tIns="0" rIns="0" bIns="0"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en-US" altLang="en-US" sz="3200" dirty="0" smtClean="0">
                <a:latin typeface="Arial Rounded MT Bold" panose="020F0704030504030204" pitchFamily="34" charset="0"/>
              </a:rPr>
              <a:t>Find </a:t>
            </a:r>
            <a:r>
              <a:rPr lang="en-US" altLang="en-US" sz="3200" dirty="0" smtClean="0">
                <a:latin typeface="Arial Rounded MT Bold" panose="020F0704030504030204" pitchFamily="34" charset="0"/>
              </a:rPr>
              <a:t>a </a:t>
            </a:r>
            <a:r>
              <a:rPr lang="en-US" altLang="en-US" sz="3200" dirty="0" smtClean="0">
                <a:latin typeface="Arial Rounded MT Bold" panose="020F0704030504030204" pitchFamily="34" charset="0"/>
              </a:rPr>
              <a:t>hairpin in </a:t>
            </a:r>
            <a:r>
              <a:rPr lang="en-US" altLang="en-US" sz="3200" dirty="0" smtClean="0">
                <a:latin typeface="Arial Rounded MT Bold" panose="020F0704030504030204" pitchFamily="34" charset="0"/>
              </a:rPr>
              <a:t>a </a:t>
            </a:r>
            <a:r>
              <a:rPr lang="en-US" altLang="en-US" sz="3200" dirty="0" smtClean="0">
                <a:latin typeface="Arial Rounded MT Bold" panose="020F0704030504030204" pitchFamily="34" charset="0"/>
              </a:rPr>
              <a:t>junkyard</a:t>
            </a:r>
            <a:endParaRPr lang="en-US" altLang="en-US" sz="3200" dirty="0">
              <a:latin typeface="Arial Rounded MT Bold" panose="020F0704030504030204" pitchFamily="34" charset="0"/>
            </a:endParaRPr>
          </a:p>
        </p:txBody>
      </p:sp>
      <p:pic>
        <p:nvPicPr>
          <p:cNvPr id="8197" name="Picture 819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441" y="1379402"/>
            <a:ext cx="5715000" cy="4848225"/>
          </a:xfrm>
          <a:prstGeom prst="rect">
            <a:avLst/>
          </a:prstGeom>
        </p:spPr>
      </p:pic>
      <p:grpSp>
        <p:nvGrpSpPr>
          <p:cNvPr id="22" name="Group 21"/>
          <p:cNvGrpSpPr/>
          <p:nvPr/>
        </p:nvGrpSpPr>
        <p:grpSpPr>
          <a:xfrm>
            <a:off x="5557127" y="5530941"/>
            <a:ext cx="696686" cy="696686"/>
            <a:chOff x="0" y="3136194"/>
            <a:chExt cx="696686" cy="696686"/>
          </a:xfrm>
        </p:grpSpPr>
        <p:sp>
          <p:nvSpPr>
            <p:cNvPr id="24" name="Oval 23"/>
            <p:cNvSpPr/>
            <p:nvPr/>
          </p:nvSpPr>
          <p:spPr>
            <a:xfrm>
              <a:off x="0" y="3136194"/>
              <a:ext cx="696686" cy="696686"/>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5" name="Picture 6" descr="Hair Pin Icons - Download Free Vector Icons | Noun Projec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36771">
              <a:off x="79281" y="3208601"/>
              <a:ext cx="543235" cy="543235"/>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rotWithShape="1">
          <a:blip r:embed="rId5"/>
          <a:srcRect l="8261" r="4850"/>
          <a:stretch/>
        </p:blipFill>
        <p:spPr>
          <a:xfrm>
            <a:off x="9124950" y="2992801"/>
            <a:ext cx="3067050" cy="3865199"/>
          </a:xfrm>
          <a:prstGeom prst="rect">
            <a:avLst/>
          </a:prstGeom>
          <a:solidFill>
            <a:srgbClr val="EAEAEA">
              <a:alpha val="94118"/>
            </a:srgbClr>
          </a:solidFill>
        </p:spPr>
      </p:pic>
    </p:spTree>
    <p:extLst>
      <p:ext uri="{BB962C8B-B14F-4D97-AF65-F5344CB8AC3E}">
        <p14:creationId xmlns:p14="http://schemas.microsoft.com/office/powerpoint/2010/main" val="16869136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stretch>
            <a:fillRect/>
          </a:stretch>
        </p:blipFill>
        <p:spPr>
          <a:xfrm>
            <a:off x="0" y="574584"/>
            <a:ext cx="11873318" cy="5711916"/>
          </a:xfrm>
          <a:prstGeom prst="rect">
            <a:avLst/>
          </a:prstGeom>
        </p:spPr>
      </p:pic>
    </p:spTree>
    <p:extLst>
      <p:ext uri="{BB962C8B-B14F-4D97-AF65-F5344CB8AC3E}">
        <p14:creationId xmlns:p14="http://schemas.microsoft.com/office/powerpoint/2010/main" val="1818352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34432" y="189982"/>
            <a:ext cx="10861443" cy="6433068"/>
          </a:xfrm>
          <a:prstGeom prst="rect">
            <a:avLst/>
          </a:prstGeom>
        </p:spPr>
      </p:pic>
    </p:spTree>
    <p:extLst>
      <p:ext uri="{BB962C8B-B14F-4D97-AF65-F5344CB8AC3E}">
        <p14:creationId xmlns:p14="http://schemas.microsoft.com/office/powerpoint/2010/main" val="2893566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17547" y="419115"/>
            <a:ext cx="11895414" cy="6127735"/>
          </a:xfrm>
          <a:prstGeom prst="rect">
            <a:avLst/>
          </a:prstGeom>
        </p:spPr>
      </p:pic>
    </p:spTree>
    <p:extLst>
      <p:ext uri="{BB962C8B-B14F-4D97-AF65-F5344CB8AC3E}">
        <p14:creationId xmlns:p14="http://schemas.microsoft.com/office/powerpoint/2010/main" val="2418398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6316" y="281604"/>
            <a:ext cx="9312123" cy="6305571"/>
          </a:xfrm>
          <a:prstGeom prst="rect">
            <a:avLst/>
          </a:prstGeom>
        </p:spPr>
      </p:pic>
    </p:spTree>
    <p:extLst>
      <p:ext uri="{BB962C8B-B14F-4D97-AF65-F5344CB8AC3E}">
        <p14:creationId xmlns:p14="http://schemas.microsoft.com/office/powerpoint/2010/main" val="1713992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45587" y="88900"/>
            <a:ext cx="11840243" cy="6508750"/>
          </a:xfrm>
          <a:prstGeom prst="rect">
            <a:avLst/>
          </a:prstGeom>
        </p:spPr>
      </p:pic>
    </p:spTree>
    <p:extLst>
      <p:ext uri="{BB962C8B-B14F-4D97-AF65-F5344CB8AC3E}">
        <p14:creationId xmlns:p14="http://schemas.microsoft.com/office/powerpoint/2010/main" val="1869000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 name="Picture 1106"/>
          <p:cNvPicPr>
            <a:picLocks noChangeAspect="1"/>
          </p:cNvPicPr>
          <p:nvPr/>
        </p:nvPicPr>
        <p:blipFill>
          <a:blip r:embed="rId2"/>
          <a:stretch>
            <a:fillRect/>
          </a:stretch>
        </p:blipFill>
        <p:spPr>
          <a:xfrm>
            <a:off x="152716" y="250447"/>
            <a:ext cx="12039284" cy="6525003"/>
          </a:xfrm>
          <a:prstGeom prst="rect">
            <a:avLst/>
          </a:prstGeom>
        </p:spPr>
      </p:pic>
    </p:spTree>
    <p:extLst>
      <p:ext uri="{BB962C8B-B14F-4D97-AF65-F5344CB8AC3E}">
        <p14:creationId xmlns:p14="http://schemas.microsoft.com/office/powerpoint/2010/main" val="379803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39287" y="117871"/>
            <a:ext cx="11341563" cy="6740129"/>
          </a:xfrm>
          <a:prstGeom prst="rect">
            <a:avLst/>
          </a:prstGeom>
        </p:spPr>
      </p:pic>
    </p:spTree>
    <p:extLst>
      <p:ext uri="{BB962C8B-B14F-4D97-AF65-F5344CB8AC3E}">
        <p14:creationId xmlns:p14="http://schemas.microsoft.com/office/powerpoint/2010/main" val="861710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ABF4C-C98B-4D07-A089-2AC3828AB12D}"/>
              </a:ext>
            </a:extLst>
          </p:cNvPr>
          <p:cNvPicPr>
            <a:picLocks noChangeAspect="1"/>
          </p:cNvPicPr>
          <p:nvPr/>
        </p:nvPicPr>
        <p:blipFill>
          <a:blip r:embed="rId2"/>
          <a:stretch>
            <a:fillRect/>
          </a:stretch>
        </p:blipFill>
        <p:spPr>
          <a:xfrm>
            <a:off x="1497159" y="3852188"/>
            <a:ext cx="3471930" cy="1893780"/>
          </a:xfrm>
          <a:prstGeom prst="rect">
            <a:avLst/>
          </a:prstGeom>
        </p:spPr>
      </p:pic>
      <p:grpSp>
        <p:nvGrpSpPr>
          <p:cNvPr id="3" name="Group 2"/>
          <p:cNvGrpSpPr/>
          <p:nvPr/>
        </p:nvGrpSpPr>
        <p:grpSpPr>
          <a:xfrm>
            <a:off x="1189777" y="309116"/>
            <a:ext cx="10466929" cy="3098383"/>
            <a:chOff x="1386337" y="-222419"/>
            <a:chExt cx="10466929" cy="3098383"/>
          </a:xfrm>
        </p:grpSpPr>
        <p:grpSp>
          <p:nvGrpSpPr>
            <p:cNvPr id="4" name="Group 3"/>
            <p:cNvGrpSpPr/>
            <p:nvPr/>
          </p:nvGrpSpPr>
          <p:grpSpPr>
            <a:xfrm>
              <a:off x="1386337" y="-222419"/>
              <a:ext cx="10466929" cy="3098383"/>
              <a:chOff x="1014506" y="-112939"/>
              <a:chExt cx="10466929" cy="3098383"/>
            </a:xfrm>
          </p:grpSpPr>
          <p:grpSp>
            <p:nvGrpSpPr>
              <p:cNvPr id="6" name="Group 5"/>
              <p:cNvGrpSpPr/>
              <p:nvPr/>
            </p:nvGrpSpPr>
            <p:grpSpPr>
              <a:xfrm>
                <a:off x="1014506" y="37939"/>
                <a:ext cx="8511725" cy="2323786"/>
                <a:chOff x="1017286" y="2520970"/>
                <a:chExt cx="8511725" cy="2323786"/>
              </a:xfrm>
            </p:grpSpPr>
            <p:sp>
              <p:nvSpPr>
                <p:cNvPr id="14" name="TextBox 15">
                  <a:extLst>
                    <a:ext uri="{FF2B5EF4-FFF2-40B4-BE49-F238E27FC236}">
                      <a16:creationId xmlns:a16="http://schemas.microsoft.com/office/drawing/2014/main" id="{61BB6C4B-0D4F-4F61-97D3-C19B777669D8}"/>
                    </a:ext>
                  </a:extLst>
                </p:cNvPr>
                <p:cNvSpPr txBox="1"/>
                <p:nvPr/>
              </p:nvSpPr>
              <p:spPr>
                <a:xfrm>
                  <a:off x="5614886" y="4179405"/>
                  <a:ext cx="3914125" cy="621793"/>
                </a:xfrm>
                <a:prstGeom prst="rect">
                  <a:avLst/>
                </a:prstGeom>
                <a:noFill/>
                <a:ln>
                  <a:noFill/>
                </a:ln>
              </p:spPr>
              <p:txBody>
                <a:bodyPr vert="horz" wrap="square" lIns="90000" tIns="45000" rIns="90000" bIns="45000" anchorCtr="0" compatLnSpc="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rtl="0" hangingPunct="0">
                    <a:lnSpc>
                      <a:spcPct val="100000"/>
                    </a:lnSpc>
                    <a:spcBef>
                      <a:spcPts val="0"/>
                    </a:spcBef>
                    <a:spcAft>
                      <a:spcPts val="0"/>
                    </a:spcAft>
                    <a:buSzPct val="150000"/>
                    <a:tabLst/>
                  </a:pPr>
                  <a:r>
                    <a:rPr lang="en-US" b="1" dirty="0">
                      <a:latin typeface="Liberation Sans" pitchFamily="18"/>
                      <a:ea typeface="DejaVu Sans" pitchFamily="2"/>
                      <a:cs typeface="DejaVu Sans" pitchFamily="2"/>
                    </a:rPr>
                    <a:t>Integrated Gradients:</a:t>
                  </a:r>
                </a:p>
                <a:p>
                  <a:pPr marR="0" lvl="0" rtl="0" hangingPunct="0">
                    <a:lnSpc>
                      <a:spcPct val="100000"/>
                    </a:lnSpc>
                    <a:spcBef>
                      <a:spcPts val="0"/>
                    </a:spcBef>
                    <a:spcAft>
                      <a:spcPts val="0"/>
                    </a:spcAft>
                    <a:buSzPct val="150000"/>
                    <a:tabLst/>
                  </a:pPr>
                  <a:r>
                    <a:rPr lang="en-US" b="1" dirty="0">
                      <a:latin typeface="Liberation Sans" pitchFamily="18"/>
                      <a:ea typeface="DejaVu Sans" pitchFamily="2"/>
                      <a:cs typeface="DejaVu Sans" pitchFamily="2"/>
                    </a:rPr>
                    <a:t> </a:t>
                  </a:r>
                  <a:r>
                    <a:rPr lang="en-US" dirty="0">
                      <a:latin typeface="Liberation Sans" pitchFamily="18"/>
                      <a:ea typeface="DejaVu Sans" pitchFamily="2"/>
                      <a:cs typeface="DejaVu Sans" pitchFamily="2"/>
                    </a:rPr>
                    <a:t>highlight the “important” nucleotides</a:t>
                  </a:r>
                  <a:endParaRPr lang="en-US" b="0" i="0" u="none" strike="noStrike" kern="1200" cap="none" dirty="0">
                    <a:ln>
                      <a:noFill/>
                    </a:ln>
                    <a:latin typeface="Liberation Sans" pitchFamily="18"/>
                    <a:ea typeface="DejaVu Sans" pitchFamily="2"/>
                    <a:cs typeface="DejaVu Sans" pitchFamily="2"/>
                  </a:endParaRPr>
                </a:p>
              </p:txBody>
            </p:sp>
            <p:pic>
              <p:nvPicPr>
                <p:cNvPr id="15" name="Picture 14">
                  <a:extLst>
                    <a:ext uri="{FF2B5EF4-FFF2-40B4-BE49-F238E27FC236}">
                      <a16:creationId xmlns:a16="http://schemas.microsoft.com/office/drawing/2014/main" id="{0D0CB554-E8AA-4304-9C17-C70FE9B02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07662">
                  <a:off x="4615383" y="4275177"/>
                  <a:ext cx="651380" cy="569579"/>
                </a:xfrm>
                <a:prstGeom prst="rect">
                  <a:avLst/>
                </a:prstGeom>
              </p:spPr>
            </p:pic>
            <p:sp>
              <p:nvSpPr>
                <p:cNvPr id="16" name="Rectangle: Rounded Corners 21">
                  <a:extLst>
                    <a:ext uri="{FF2B5EF4-FFF2-40B4-BE49-F238E27FC236}">
                      <a16:creationId xmlns:a16="http://schemas.microsoft.com/office/drawing/2014/main" id="{4573E935-411F-4A22-AF0C-7D8693321CF6}"/>
                    </a:ext>
                  </a:extLst>
                </p:cNvPr>
                <p:cNvSpPr/>
                <p:nvPr/>
              </p:nvSpPr>
              <p:spPr>
                <a:xfrm>
                  <a:off x="2785311" y="2698431"/>
                  <a:ext cx="1794510" cy="1985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Arrow: Right 24">
                  <a:extLst>
                    <a:ext uri="{FF2B5EF4-FFF2-40B4-BE49-F238E27FC236}">
                      <a16:creationId xmlns:a16="http://schemas.microsoft.com/office/drawing/2014/main" id="{C5E84678-C724-4B55-8734-E9D7CE35565A}"/>
                    </a:ext>
                  </a:extLst>
                </p:cNvPr>
                <p:cNvSpPr/>
                <p:nvPr/>
              </p:nvSpPr>
              <p:spPr>
                <a:xfrm>
                  <a:off x="1047952" y="3620128"/>
                  <a:ext cx="1737360" cy="25590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25">
                  <a:extLst>
                    <a:ext uri="{FF2B5EF4-FFF2-40B4-BE49-F238E27FC236}">
                      <a16:creationId xmlns:a16="http://schemas.microsoft.com/office/drawing/2014/main" id="{03281375-6695-4F34-A3F0-A33DD9BA4939}"/>
                    </a:ext>
                  </a:extLst>
                </p:cNvPr>
                <p:cNvSpPr txBox="1"/>
                <p:nvPr/>
              </p:nvSpPr>
              <p:spPr>
                <a:xfrm>
                  <a:off x="1017286" y="3096174"/>
                  <a:ext cx="176802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latin typeface="Liberation Sans"/>
                    </a:rPr>
                    <a:t>RNA </a:t>
                  </a:r>
                  <a:r>
                    <a:rPr lang="en-US" dirty="0" smtClean="0">
                      <a:latin typeface="Liberation Sans"/>
                    </a:rPr>
                    <a:t>sequence</a:t>
                  </a:r>
                </a:p>
                <a:p>
                  <a:pPr algn="ctr"/>
                  <a:r>
                    <a:rPr lang="en-US" dirty="0" smtClean="0">
                      <a:latin typeface="Liberation Sans"/>
                    </a:rPr>
                    <a:t>100nt</a:t>
                  </a:r>
                  <a:endParaRPr lang="en-US" dirty="0">
                    <a:latin typeface="Liberation Sans"/>
                  </a:endParaRPr>
                </a:p>
              </p:txBody>
            </p:sp>
            <p:sp>
              <p:nvSpPr>
                <p:cNvPr id="19" name="Arrow: Left-Up 26">
                  <a:extLst>
                    <a:ext uri="{FF2B5EF4-FFF2-40B4-BE49-F238E27FC236}">
                      <a16:creationId xmlns:a16="http://schemas.microsoft.com/office/drawing/2014/main" id="{546EDE37-0806-4346-B7A8-0F1421F33EB4}"/>
                    </a:ext>
                  </a:extLst>
                </p:cNvPr>
                <p:cNvSpPr/>
                <p:nvPr/>
              </p:nvSpPr>
              <p:spPr>
                <a:xfrm rot="7796331">
                  <a:off x="4742263" y="2966194"/>
                  <a:ext cx="1354373" cy="1294681"/>
                </a:xfrm>
                <a:prstGeom prst="leftUpArrow">
                  <a:avLst>
                    <a:gd name="adj1" fmla="val 10169"/>
                    <a:gd name="adj2" fmla="val 10169"/>
                    <a:gd name="adj3" fmla="val 25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TextBox 27">
                  <a:extLst>
                    <a:ext uri="{FF2B5EF4-FFF2-40B4-BE49-F238E27FC236}">
                      <a16:creationId xmlns:a16="http://schemas.microsoft.com/office/drawing/2014/main" id="{0A843A56-83D5-4514-8FB0-54BFF99D60AF}"/>
                    </a:ext>
                  </a:extLst>
                </p:cNvPr>
                <p:cNvSpPr txBox="1"/>
                <p:nvPr/>
              </p:nvSpPr>
              <p:spPr>
                <a:xfrm>
                  <a:off x="5457071" y="2520970"/>
                  <a:ext cx="1651635"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Liberation Sans"/>
                    </a:rPr>
                    <a:t>Probability of G4 formation</a:t>
                  </a:r>
                </a:p>
              </p:txBody>
            </p:sp>
          </p:grpSp>
          <p:grpSp>
            <p:nvGrpSpPr>
              <p:cNvPr id="7" name="Group 6">
                <a:extLst>
                  <a:ext uri="{FF2B5EF4-FFF2-40B4-BE49-F238E27FC236}">
                    <a16:creationId xmlns:a16="http://schemas.microsoft.com/office/drawing/2014/main" id="{6EE5141A-1F08-49E6-B820-B80955B032E9}"/>
                  </a:ext>
                </a:extLst>
              </p:cNvPr>
              <p:cNvGrpSpPr/>
              <p:nvPr/>
            </p:nvGrpSpPr>
            <p:grpSpPr>
              <a:xfrm>
                <a:off x="2882257" y="-112939"/>
                <a:ext cx="2189353" cy="2218051"/>
                <a:chOff x="3104197" y="3078238"/>
                <a:chExt cx="4011933" cy="4064522"/>
              </a:xfrm>
            </p:grpSpPr>
            <p:pic>
              <p:nvPicPr>
                <p:cNvPr id="9" name="Picture 8">
                  <a:extLst>
                    <a:ext uri="{FF2B5EF4-FFF2-40B4-BE49-F238E27FC236}">
                      <a16:creationId xmlns:a16="http://schemas.microsoft.com/office/drawing/2014/main" id="{EB930122-666A-4F82-B9A2-29D681A23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197" y="5247285"/>
                  <a:ext cx="2409825" cy="1895475"/>
                </a:xfrm>
                <a:prstGeom prst="rect">
                  <a:avLst/>
                </a:prstGeom>
              </p:spPr>
            </p:pic>
            <p:pic>
              <p:nvPicPr>
                <p:cNvPr id="10" name="Picture 9">
                  <a:extLst>
                    <a:ext uri="{FF2B5EF4-FFF2-40B4-BE49-F238E27FC236}">
                      <a16:creationId xmlns:a16="http://schemas.microsoft.com/office/drawing/2014/main" id="{AC718838-722B-4E4A-A9A9-3DB3772F3A03}"/>
                    </a:ext>
                  </a:extLst>
                </p:cNvPr>
                <p:cNvPicPr>
                  <a:picLocks noChangeAspect="1"/>
                </p:cNvPicPr>
                <p:nvPr/>
              </p:nvPicPr>
              <p:blipFill>
                <a:blip r:embed="rId5"/>
                <a:stretch>
                  <a:fillRect/>
                </a:stretch>
              </p:blipFill>
              <p:spPr>
                <a:xfrm rot="17645266">
                  <a:off x="5068919" y="5646803"/>
                  <a:ext cx="991782" cy="316573"/>
                </a:xfrm>
                <a:prstGeom prst="rect">
                  <a:avLst/>
                </a:prstGeom>
              </p:spPr>
            </p:pic>
            <p:pic>
              <p:nvPicPr>
                <p:cNvPr id="11" name="Picture 10">
                  <a:extLst>
                    <a:ext uri="{FF2B5EF4-FFF2-40B4-BE49-F238E27FC236}">
                      <a16:creationId xmlns:a16="http://schemas.microsoft.com/office/drawing/2014/main" id="{0F175941-DF25-4737-BDBB-BD6CE822F01B}"/>
                    </a:ext>
                  </a:extLst>
                </p:cNvPr>
                <p:cNvPicPr>
                  <a:picLocks noChangeAspect="1"/>
                </p:cNvPicPr>
                <p:nvPr/>
              </p:nvPicPr>
              <p:blipFill>
                <a:blip r:embed="rId6"/>
                <a:stretch>
                  <a:fillRect/>
                </a:stretch>
              </p:blipFill>
              <p:spPr>
                <a:xfrm rot="14330784">
                  <a:off x="3048441" y="5594687"/>
                  <a:ext cx="1026501" cy="375902"/>
                </a:xfrm>
                <a:prstGeom prst="rect">
                  <a:avLst/>
                </a:prstGeom>
              </p:spPr>
            </p:pic>
            <p:pic>
              <p:nvPicPr>
                <p:cNvPr id="12" name="Graphic 13" descr="Thought bubble">
                  <a:extLst>
                    <a:ext uri="{FF2B5EF4-FFF2-40B4-BE49-F238E27FC236}">
                      <a16:creationId xmlns:a16="http://schemas.microsoft.com/office/drawing/2014/main" id="{902B8995-40E9-4DCC-A5F8-C27EBDAD4B2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6"/>
                    </a:ext>
                  </a:extLst>
                </a:blip>
                <a:stretch>
                  <a:fillRect/>
                </a:stretch>
              </p:blipFill>
              <p:spPr>
                <a:xfrm>
                  <a:off x="4538491" y="3078238"/>
                  <a:ext cx="2577639" cy="2577639"/>
                </a:xfrm>
                <a:prstGeom prst="rect">
                  <a:avLst/>
                </a:prstGeom>
              </p:spPr>
            </p:pic>
            <p:pic>
              <p:nvPicPr>
                <p:cNvPr id="13" name="Picture 12">
                  <a:extLst>
                    <a:ext uri="{FF2B5EF4-FFF2-40B4-BE49-F238E27FC236}">
                      <a16:creationId xmlns:a16="http://schemas.microsoft.com/office/drawing/2014/main" id="{692CA5D7-DF59-4BD4-86BC-E24821E32ECB}"/>
                    </a:ext>
                  </a:extLst>
                </p:cNvPr>
                <p:cNvPicPr>
                  <a:picLocks noChangeAspect="1"/>
                </p:cNvPicPr>
                <p:nvPr/>
              </p:nvPicPr>
              <p:blipFill>
                <a:blip r:embed="rId17"/>
                <a:stretch>
                  <a:fillRect/>
                </a:stretch>
              </p:blipFill>
              <p:spPr>
                <a:xfrm>
                  <a:off x="5503666" y="3602636"/>
                  <a:ext cx="693788" cy="1001943"/>
                </a:xfrm>
                <a:prstGeom prst="rect">
                  <a:avLst/>
                </a:prstGeom>
              </p:spPr>
            </p:pic>
          </p:grpSp>
          <p:pic>
            <p:nvPicPr>
              <p:cNvPr id="8" name="Picture 7">
                <a:extLst>
                  <a:ext uri="{FF2B5EF4-FFF2-40B4-BE49-F238E27FC236}">
                    <a16:creationId xmlns:a16="http://schemas.microsoft.com/office/drawing/2014/main" id="{8D948168-CC7A-4C93-B9C2-12B0A25CAA09}"/>
                  </a:ext>
                </a:extLst>
              </p:cNvPr>
              <p:cNvPicPr>
                <a:picLocks noChangeAspect="1"/>
              </p:cNvPicPr>
              <p:nvPr/>
            </p:nvPicPr>
            <p:blipFill>
              <a:blip r:embed="rId18"/>
              <a:stretch>
                <a:fillRect/>
              </a:stretch>
            </p:blipFill>
            <p:spPr>
              <a:xfrm>
                <a:off x="1982074" y="2300738"/>
                <a:ext cx="9499361" cy="684706"/>
              </a:xfrm>
              <a:prstGeom prst="rect">
                <a:avLst/>
              </a:prstGeom>
            </p:spPr>
          </p:pic>
        </p:grpSp>
        <p:sp>
          <p:nvSpPr>
            <p:cNvPr id="5" name="TextBox 4"/>
            <p:cNvSpPr txBox="1"/>
            <p:nvPr/>
          </p:nvSpPr>
          <p:spPr>
            <a:xfrm>
              <a:off x="3368301" y="1841743"/>
              <a:ext cx="1358064" cy="307777"/>
            </a:xfrm>
            <a:prstGeom prst="rect">
              <a:avLst/>
            </a:prstGeom>
            <a:noFill/>
          </p:spPr>
          <p:txBody>
            <a:bodyPr wrap="none" rtlCol="0">
              <a:spAutoFit/>
            </a:bodyPr>
            <a:lstStyle/>
            <a:p>
              <a:r>
                <a:rPr lang="en-US" sz="1400" dirty="0" smtClean="0"/>
                <a:t>PENGUINN-RNA</a:t>
              </a:r>
              <a:endParaRPr lang="en-US" sz="1400" dirty="0"/>
            </a:p>
          </p:txBody>
        </p:sp>
      </p:grpSp>
      <p:pic>
        <p:nvPicPr>
          <p:cNvPr id="21" name="Picture 20"/>
          <p:cNvPicPr>
            <a:picLocks noChangeAspect="1"/>
          </p:cNvPicPr>
          <p:nvPr/>
        </p:nvPicPr>
        <p:blipFill>
          <a:blip r:embed="rId19"/>
          <a:stretch>
            <a:fillRect/>
          </a:stretch>
        </p:blipFill>
        <p:spPr>
          <a:xfrm>
            <a:off x="6105652" y="3579897"/>
            <a:ext cx="4275091" cy="2964899"/>
          </a:xfrm>
          <a:prstGeom prst="rect">
            <a:avLst/>
          </a:prstGeom>
        </p:spPr>
      </p:pic>
    </p:spTree>
    <p:extLst>
      <p:ext uri="{BB962C8B-B14F-4D97-AF65-F5344CB8AC3E}">
        <p14:creationId xmlns:p14="http://schemas.microsoft.com/office/powerpoint/2010/main" val="300313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4"/>
          <p:cNvPicPr preferRelativeResize="0"/>
          <p:nvPr/>
        </p:nvPicPr>
        <p:blipFill>
          <a:blip r:embed="rId3">
            <a:alphaModFix/>
          </a:blip>
          <a:stretch>
            <a:fillRect/>
          </a:stretch>
        </p:blipFill>
        <p:spPr>
          <a:xfrm>
            <a:off x="0" y="0"/>
            <a:ext cx="12192000" cy="6858008"/>
          </a:xfrm>
          <a:prstGeom prst="rect">
            <a:avLst/>
          </a:prstGeom>
          <a:noFill/>
          <a:ln>
            <a:noFill/>
          </a:ln>
        </p:spPr>
      </p:pic>
      <p:sp>
        <p:nvSpPr>
          <p:cNvPr id="277" name="Google Shape;277;p24"/>
          <p:cNvSpPr txBox="1">
            <a:spLocks noGrp="1"/>
          </p:cNvSpPr>
          <p:nvPr>
            <p:ph type="sldNum" idx="12"/>
          </p:nvPr>
        </p:nvSpPr>
        <p:spPr>
          <a:xfrm>
            <a:off x="11296611" y="6217623"/>
            <a:ext cx="731600" cy="524800"/>
          </a:xfrm>
          <a:prstGeom prst="rect">
            <a:avLst/>
          </a:prstGeom>
        </p:spPr>
        <p:txBody>
          <a:bodyPr spcFirstLastPara="1" vert="horz" wrap="square" lIns="0" tIns="0" rIns="0" bIns="0" rtlCol="0" anchor="b" anchorCtr="0">
            <a:noAutofit/>
          </a:bodyPr>
          <a:lstStyle/>
          <a:p>
            <a:fld id="{00000000-1234-1234-1234-123412341234}" type="slidenum">
              <a:rPr lang="en-GB"/>
              <a:pPr/>
              <a:t>5</a:t>
            </a:fld>
            <a:endParaRPr/>
          </a:p>
        </p:txBody>
      </p:sp>
    </p:spTree>
    <p:extLst>
      <p:ext uri="{BB962C8B-B14F-4D97-AF65-F5344CB8AC3E}">
        <p14:creationId xmlns:p14="http://schemas.microsoft.com/office/powerpoint/2010/main" val="37864361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09815" y="524194"/>
            <a:ext cx="7382149"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Genomic Annotation Benchmarks</a:t>
            </a:r>
            <a:endParaRPr kumimoji="0" lang="en-US" altLang="en-US" sz="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rgbClr val="595959"/>
                </a:solidFill>
                <a:effectLst/>
                <a:latin typeface="Arial" panose="020B0604020202020204" pitchFamily="34" charset="0"/>
                <a:cs typeface="Arial" panose="020B0604020202020204" pitchFamily="34" charset="0"/>
              </a:rPr>
              <a:t>Ready to use genomic classification datasets (cleaned, train/test split)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rgbClr val="595959"/>
                </a:solidFill>
                <a:effectLst/>
                <a:latin typeface="Arial" panose="020B0604020202020204" pitchFamily="34" charset="0"/>
                <a:cs typeface="Arial" panose="020B0604020202020204" pitchFamily="34" charset="0"/>
              </a:rPr>
              <a:t>Get the benchmark to your machine with </a:t>
            </a:r>
            <a:r>
              <a:rPr kumimoji="0" lang="en-US" altLang="en-US" sz="1800" b="1" i="0" u="none" strike="noStrike" cap="none" normalizeH="0" baseline="0" dirty="0" smtClean="0">
                <a:ln>
                  <a:noFill/>
                </a:ln>
                <a:solidFill>
                  <a:srgbClr val="595959"/>
                </a:solidFill>
                <a:effectLst/>
                <a:latin typeface="Arial" panose="020B0604020202020204" pitchFamily="34" charset="0"/>
                <a:cs typeface="Arial" panose="020B0604020202020204" pitchFamily="34" charset="0"/>
              </a:rPr>
              <a:t>one line of Python code</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smtClean="0">
                <a:solidFill>
                  <a:srgbClr val="595959"/>
                </a:solidFill>
                <a:latin typeface="Arial" panose="020B0604020202020204" pitchFamily="34" charset="0"/>
                <a:cs typeface="Arial" panose="020B0604020202020204" pitchFamily="34" charset="0"/>
              </a:rPr>
              <a:t>Pre-trained models can be used for transfer learning</a:t>
            </a: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2600285"/>
              </p:ext>
            </p:extLst>
          </p:nvPr>
        </p:nvGraphicFramePr>
        <p:xfrm>
          <a:off x="509815" y="2996714"/>
          <a:ext cx="5149850" cy="2214880"/>
        </p:xfrm>
        <a:graphic>
          <a:graphicData uri="http://schemas.openxmlformats.org/drawingml/2006/table">
            <a:tbl>
              <a:tblPr/>
              <a:tblGrid>
                <a:gridCol w="1511300">
                  <a:extLst>
                    <a:ext uri="{9D8B030D-6E8A-4147-A177-3AD203B41FA5}">
                      <a16:colId xmlns:a16="http://schemas.microsoft.com/office/drawing/2014/main" val="1093887818"/>
                    </a:ext>
                  </a:extLst>
                </a:gridCol>
                <a:gridCol w="1047750">
                  <a:extLst>
                    <a:ext uri="{9D8B030D-6E8A-4147-A177-3AD203B41FA5}">
                      <a16:colId xmlns:a16="http://schemas.microsoft.com/office/drawing/2014/main" val="1583716764"/>
                    </a:ext>
                  </a:extLst>
                </a:gridCol>
                <a:gridCol w="749300">
                  <a:extLst>
                    <a:ext uri="{9D8B030D-6E8A-4147-A177-3AD203B41FA5}">
                      <a16:colId xmlns:a16="http://schemas.microsoft.com/office/drawing/2014/main" val="3543429491"/>
                    </a:ext>
                  </a:extLst>
                </a:gridCol>
                <a:gridCol w="1841500">
                  <a:extLst>
                    <a:ext uri="{9D8B030D-6E8A-4147-A177-3AD203B41FA5}">
                      <a16:colId xmlns:a16="http://schemas.microsoft.com/office/drawing/2014/main" val="171026202"/>
                    </a:ext>
                  </a:extLst>
                </a:gridCol>
              </a:tblGrid>
              <a:tr h="266700">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Name</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4285F4"/>
                    </a:solidFill>
                  </a:tcPr>
                </a:tc>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Number of seqs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4285F4"/>
                    </a:solidFill>
                  </a:tcPr>
                </a:tc>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Seq length</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4285F4"/>
                    </a:solidFill>
                  </a:tcPr>
                </a:tc>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rPr>
                        <a:t>Baseline model accuracy</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4285F4"/>
                    </a:solidFill>
                  </a:tcPr>
                </a:tc>
                <a:extLst>
                  <a:ext uri="{0D108BD9-81ED-4DB2-BD59-A6C34878D82A}">
                    <a16:rowId xmlns:a16="http://schemas.microsoft.com/office/drawing/2014/main" val="2461404119"/>
                  </a:ext>
                </a:extLst>
              </a:tr>
              <a:tr h="254000">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Human </a:t>
                      </a:r>
                      <a:r>
                        <a:rPr lang="en-US" sz="1400" b="0" i="0" u="none" strike="noStrike" dirty="0" smtClean="0">
                          <a:solidFill>
                            <a:srgbClr val="000000"/>
                          </a:solidFill>
                          <a:effectLst/>
                          <a:latin typeface="Arial" panose="020B0604020202020204" pitchFamily="34" charset="0"/>
                        </a:rPr>
                        <a:t>non-TATA </a:t>
                      </a:r>
                      <a:r>
                        <a:rPr lang="en-US" sz="1400" b="0" i="0" u="none" strike="noStrike" dirty="0">
                          <a:solidFill>
                            <a:srgbClr val="000000"/>
                          </a:solidFill>
                          <a:effectLst/>
                          <a:latin typeface="Arial" panose="020B0604020202020204" pitchFamily="34" charset="0"/>
                        </a:rPr>
                        <a:t>promoters</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a:solidFill>
                            <a:srgbClr val="000000"/>
                          </a:solidFill>
                          <a:effectLst/>
                          <a:latin typeface="Arial" panose="020B0604020202020204" pitchFamily="34" charset="0"/>
                        </a:rPr>
                        <a:t>36131</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a:solidFill>
                            <a:srgbClr val="000000"/>
                          </a:solidFill>
                          <a:effectLst/>
                          <a:latin typeface="Arial" panose="020B0604020202020204" pitchFamily="34" charset="0"/>
                        </a:rPr>
                        <a:t>251</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a:solidFill>
                            <a:srgbClr val="000000"/>
                          </a:solidFill>
                          <a:effectLst/>
                          <a:latin typeface="Arial" panose="020B0604020202020204" pitchFamily="34" charset="0"/>
                        </a:rPr>
                        <a:t>84.5%</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345581577"/>
                  </a:ext>
                </a:extLst>
              </a:tr>
              <a:tr h="254000">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Human enhancers</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a:solidFill>
                            <a:srgbClr val="000000"/>
                          </a:solidFill>
                          <a:effectLst/>
                          <a:latin typeface="Arial" panose="020B0604020202020204" pitchFamily="34" charset="0"/>
                        </a:rPr>
                        <a:t>28000</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a:solidFill>
                            <a:srgbClr val="000000"/>
                          </a:solidFill>
                          <a:effectLst/>
                          <a:latin typeface="Arial" panose="020B0604020202020204" pitchFamily="34" charset="0"/>
                        </a:rPr>
                        <a:t>500</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dirty="0">
                          <a:solidFill>
                            <a:srgbClr val="000000"/>
                          </a:solidFill>
                          <a:effectLst/>
                          <a:latin typeface="Arial" panose="020B0604020202020204" pitchFamily="34" charset="0"/>
                        </a:rPr>
                        <a:t>87.9</a:t>
                      </a:r>
                      <a:r>
                        <a:rPr lang="en-US" sz="1400" b="0" i="0" u="none" strike="noStrike" dirty="0" smtClean="0">
                          <a:solidFill>
                            <a:srgbClr val="000000"/>
                          </a:solidFill>
                          <a:effectLst/>
                          <a:latin typeface="Arial" panose="020B0604020202020204" pitchFamily="34" charset="0"/>
                        </a:rPr>
                        <a:t>%</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683868625"/>
                  </a:ext>
                </a:extLst>
              </a:tr>
              <a:tr h="254000">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Coding vs. </a:t>
                      </a:r>
                      <a:r>
                        <a:rPr lang="en-US" sz="1400" b="0" i="0" u="none" strike="noStrike" dirty="0" smtClean="0">
                          <a:solidFill>
                            <a:srgbClr val="000000"/>
                          </a:solidFill>
                          <a:effectLst/>
                          <a:latin typeface="Arial" panose="020B0604020202020204" pitchFamily="34" charset="0"/>
                        </a:rPr>
                        <a:t>intergenic</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a:solidFill>
                            <a:srgbClr val="000000"/>
                          </a:solidFill>
                          <a:effectLst/>
                          <a:latin typeface="Arial" panose="020B0604020202020204" pitchFamily="34" charset="0"/>
                        </a:rPr>
                        <a:t>100000</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a:solidFill>
                            <a:srgbClr val="000000"/>
                          </a:solidFill>
                          <a:effectLst/>
                          <a:latin typeface="Arial" panose="020B0604020202020204" pitchFamily="34" charset="0"/>
                        </a:rPr>
                        <a:t>200</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1400" b="0" i="0" u="none" strike="noStrike" dirty="0">
                          <a:solidFill>
                            <a:srgbClr val="000000"/>
                          </a:solidFill>
                          <a:effectLst/>
                          <a:latin typeface="Arial" panose="020B0604020202020204" pitchFamily="34" charset="0"/>
                        </a:rPr>
                        <a:t>84.8%</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132785641"/>
                  </a:ext>
                </a:extLst>
              </a:tr>
            </a:tbl>
          </a:graphicData>
        </a:graphic>
      </p:graphicFrame>
      <p:sp>
        <p:nvSpPr>
          <p:cNvPr id="4" name="Rectangle 3"/>
          <p:cNvSpPr/>
          <p:nvPr/>
        </p:nvSpPr>
        <p:spPr>
          <a:xfrm>
            <a:off x="2011944" y="2582944"/>
            <a:ext cx="2351134" cy="646331"/>
          </a:xfrm>
          <a:prstGeom prst="rect">
            <a:avLst/>
          </a:prstGeom>
        </p:spPr>
        <p:txBody>
          <a:bodyPr wrap="square">
            <a:spAutoFit/>
          </a:bodyPr>
          <a:lstStyle/>
          <a:p>
            <a:r>
              <a:rPr lang="en-US" altLang="en-US" dirty="0">
                <a:solidFill>
                  <a:srgbClr val="595959"/>
                </a:solidFill>
                <a:latin typeface="Arial" panose="020B0604020202020204" pitchFamily="34" charset="0"/>
                <a:cs typeface="Arial" panose="020B0604020202020204" pitchFamily="34" charset="0"/>
              </a:rPr>
              <a:t>(</a:t>
            </a:r>
            <a:r>
              <a:rPr lang="en-US" altLang="en-US" b="1" u="sng" dirty="0">
                <a:solidFill>
                  <a:srgbClr val="0097A7"/>
                </a:solidFill>
                <a:latin typeface="Arial" panose="020B0604020202020204" pitchFamily="34" charset="0"/>
                <a:cs typeface="Arial" panose="020B0604020202020204" pitchFamily="34" charset="0"/>
                <a:hlinkClick r:id="rId2"/>
              </a:rPr>
              <a:t>bit.ly/</a:t>
            </a:r>
            <a:r>
              <a:rPr lang="en-US" altLang="en-US" b="1" u="sng" dirty="0" err="1">
                <a:solidFill>
                  <a:srgbClr val="0097A7"/>
                </a:solidFill>
                <a:latin typeface="Arial" panose="020B0604020202020204" pitchFamily="34" charset="0"/>
                <a:cs typeface="Arial" panose="020B0604020202020204" pitchFamily="34" charset="0"/>
                <a:hlinkClick r:id="rId2"/>
              </a:rPr>
              <a:t>genbench</a:t>
            </a:r>
            <a:r>
              <a:rPr lang="en-US" altLang="en-US" dirty="0">
                <a:solidFill>
                  <a:srgbClr val="595959"/>
                </a:solidFill>
                <a:latin typeface="Arial" panose="020B0604020202020204" pitchFamily="34" charset="0"/>
                <a:cs typeface="Arial" panose="020B0604020202020204" pitchFamily="34" charset="0"/>
              </a:rPr>
              <a:t>)</a:t>
            </a:r>
            <a:br>
              <a:rPr lang="en-US" altLang="en-US" dirty="0">
                <a:solidFill>
                  <a:srgbClr val="595959"/>
                </a:solidFill>
                <a:latin typeface="Arial" panose="020B0604020202020204" pitchFamily="34" charset="0"/>
                <a:cs typeface="Arial" panose="020B0604020202020204" pitchFamily="34" charset="0"/>
              </a:rPr>
            </a:br>
            <a:endParaRPr lang="en-US" dirty="0"/>
          </a:p>
        </p:txBody>
      </p:sp>
      <p:pic>
        <p:nvPicPr>
          <p:cNvPr id="5" name="Picture 3" descr="https://lh4.googleusercontent.com/AFIicB-Xwvv9PiWBDNU9frg0jEjmNxELTZS052eDxYeEgoAxj57eQbuIp_OSjJjsYzCfhl0UfTQvm_WETzLFt2Uc6zeInEGZG2tpOZ6rDZ7N-m5baLxKi4W2uQZ6Axxyii0bdxhWz50=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207" y="2519879"/>
            <a:ext cx="5632977" cy="3168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488668"/>
            <a:ext cx="10749481" cy="369332"/>
          </a:xfrm>
          <a:prstGeom prst="rect">
            <a:avLst/>
          </a:prstGeom>
          <a:noFill/>
        </p:spPr>
        <p:txBody>
          <a:bodyPr wrap="none" rtlCol="0">
            <a:spAutoFit/>
          </a:bodyPr>
          <a:lstStyle/>
          <a:p>
            <a:r>
              <a:rPr lang="en-US" dirty="0" smtClean="0">
                <a:solidFill>
                  <a:schemeClr val="accent6"/>
                </a:solidFill>
              </a:rPr>
              <a:t>Friday 19</a:t>
            </a:r>
            <a:r>
              <a:rPr lang="en-US" baseline="30000" dirty="0" smtClean="0">
                <a:solidFill>
                  <a:schemeClr val="accent6"/>
                </a:solidFill>
              </a:rPr>
              <a:t>th</a:t>
            </a:r>
            <a:r>
              <a:rPr lang="en-US" dirty="0" smtClean="0">
                <a:solidFill>
                  <a:schemeClr val="accent6"/>
                </a:solidFill>
              </a:rPr>
              <a:t> November 2021: Hackathon! (in hybrid mode) – ALL are welcome – Email Panagiotis Alexiou for details</a:t>
            </a:r>
            <a:endParaRPr lang="en-US" dirty="0">
              <a:solidFill>
                <a:schemeClr val="accent6"/>
              </a:solidFill>
            </a:endParaRPr>
          </a:p>
        </p:txBody>
      </p:sp>
    </p:spTree>
    <p:extLst>
      <p:ext uri="{BB962C8B-B14F-4D97-AF65-F5344CB8AC3E}">
        <p14:creationId xmlns:p14="http://schemas.microsoft.com/office/powerpoint/2010/main" val="2181211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8491" y="271723"/>
            <a:ext cx="6858000" cy="6019800"/>
          </a:xfrm>
          <a:prstGeom prst="rect">
            <a:avLst/>
          </a:prstGeom>
        </p:spPr>
      </p:pic>
      <p:pic>
        <p:nvPicPr>
          <p:cNvPr id="3" name="Picture 2"/>
          <p:cNvPicPr>
            <a:picLocks noChangeAspect="1"/>
          </p:cNvPicPr>
          <p:nvPr/>
        </p:nvPicPr>
        <p:blipFill>
          <a:blip r:embed="rId3"/>
          <a:stretch>
            <a:fillRect/>
          </a:stretch>
        </p:blipFill>
        <p:spPr>
          <a:xfrm>
            <a:off x="7859026" y="188633"/>
            <a:ext cx="3838575" cy="6162675"/>
          </a:xfrm>
          <a:prstGeom prst="rect">
            <a:avLst/>
          </a:prstGeom>
        </p:spPr>
      </p:pic>
      <p:sp>
        <p:nvSpPr>
          <p:cNvPr id="4" name="Rectangle 3"/>
          <p:cNvSpPr/>
          <p:nvPr/>
        </p:nvSpPr>
        <p:spPr>
          <a:xfrm>
            <a:off x="1151165" y="6367719"/>
            <a:ext cx="2372637" cy="369332"/>
          </a:xfrm>
          <a:prstGeom prst="rect">
            <a:avLst/>
          </a:prstGeom>
        </p:spPr>
        <p:txBody>
          <a:bodyPr wrap="none">
            <a:spAutoFit/>
          </a:bodyPr>
          <a:lstStyle/>
          <a:p>
            <a:r>
              <a:rPr lang="en-US" u="sng" dirty="0" smtClean="0">
                <a:solidFill>
                  <a:schemeClr val="accent1">
                    <a:lumMod val="50000"/>
                  </a:schemeClr>
                </a:solidFill>
              </a:rPr>
              <a:t>https</a:t>
            </a:r>
            <a:r>
              <a:rPr lang="en-US" u="sng" dirty="0">
                <a:solidFill>
                  <a:schemeClr val="accent1">
                    <a:lumMod val="50000"/>
                  </a:schemeClr>
                </a:solidFill>
              </a:rPr>
              <a:t>://bit.ly/ENNGene</a:t>
            </a:r>
          </a:p>
        </p:txBody>
      </p:sp>
    </p:spTree>
    <p:extLst>
      <p:ext uri="{BB962C8B-B14F-4D97-AF65-F5344CB8AC3E}">
        <p14:creationId xmlns:p14="http://schemas.microsoft.com/office/powerpoint/2010/main" val="1321279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98525" y="23792"/>
            <a:ext cx="11150550" cy="6834208"/>
          </a:xfrm>
          <a:prstGeom prst="rect">
            <a:avLst/>
          </a:prstGeom>
        </p:spPr>
      </p:pic>
    </p:spTree>
    <p:extLst>
      <p:ext uri="{BB962C8B-B14F-4D97-AF65-F5344CB8AC3E}">
        <p14:creationId xmlns:p14="http://schemas.microsoft.com/office/powerpoint/2010/main" val="622214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fika wektorowa We want you, obrazy wektorowe, We want you ilustracje i  kliparty"/>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encilGrayscale trans="17000" pencilSize="3"/>
                    </a14:imgEffect>
                  </a14:imgLayer>
                </a14:imgProps>
              </a:ext>
              <a:ext uri="{28A0092B-C50C-407E-A947-70E740481C1C}">
                <a14:useLocalDpi xmlns:a14="http://schemas.microsoft.com/office/drawing/2010/main" val="0"/>
              </a:ext>
            </a:extLst>
          </a:blip>
          <a:srcRect/>
          <a:stretch>
            <a:fillRect/>
          </a:stretch>
        </p:blipFill>
        <p:spPr bwMode="auto">
          <a:xfrm>
            <a:off x="4617475" y="293848"/>
            <a:ext cx="3573562" cy="3573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6111" y="4150219"/>
            <a:ext cx="9156289"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smtClean="0">
                <a:solidFill>
                  <a:srgbClr val="92D050"/>
                </a:solidFill>
                <a:latin typeface="Arial Rounded MT Bold" panose="020F0704030504030204" pitchFamily="34" charset="0"/>
              </a:rPr>
              <a:t>Genomic or Transcriptomic functional elements in need of identification </a:t>
            </a:r>
          </a:p>
        </p:txBody>
      </p:sp>
      <p:sp>
        <p:nvSpPr>
          <p:cNvPr id="4" name="TextBox 3"/>
          <p:cNvSpPr txBox="1"/>
          <p:nvPr/>
        </p:nvSpPr>
        <p:spPr>
          <a:xfrm>
            <a:off x="2443290" y="4714006"/>
            <a:ext cx="2396362" cy="400110"/>
          </a:xfrm>
          <a:prstGeom prst="rect">
            <a:avLst/>
          </a:prstGeom>
          <a:noFill/>
        </p:spPr>
        <p:txBody>
          <a:bodyPr wrap="none" rtlCol="0">
            <a:spAutoFit/>
          </a:bodyPr>
          <a:lstStyle/>
          <a:p>
            <a:r>
              <a:rPr lang="en-US" sz="2000" dirty="0" smtClean="0"/>
              <a:t>RNA Binding Proteins</a:t>
            </a:r>
            <a:endParaRPr lang="en-US" sz="2000" dirty="0"/>
          </a:p>
        </p:txBody>
      </p:sp>
      <p:sp>
        <p:nvSpPr>
          <p:cNvPr id="5" name="TextBox 4"/>
          <p:cNvSpPr txBox="1"/>
          <p:nvPr/>
        </p:nvSpPr>
        <p:spPr>
          <a:xfrm>
            <a:off x="6655936" y="5494940"/>
            <a:ext cx="3643177" cy="400110"/>
          </a:xfrm>
          <a:prstGeom prst="rect">
            <a:avLst/>
          </a:prstGeom>
          <a:noFill/>
        </p:spPr>
        <p:txBody>
          <a:bodyPr wrap="none" rtlCol="0">
            <a:spAutoFit/>
          </a:bodyPr>
          <a:lstStyle/>
          <a:p>
            <a:r>
              <a:rPr lang="en-US" sz="2000" dirty="0" smtClean="0"/>
              <a:t>Transcription Factor Binding Sites</a:t>
            </a:r>
            <a:endParaRPr lang="en-US" sz="2000" dirty="0"/>
          </a:p>
        </p:txBody>
      </p:sp>
      <p:sp>
        <p:nvSpPr>
          <p:cNvPr id="6" name="TextBox 5"/>
          <p:cNvSpPr txBox="1"/>
          <p:nvPr/>
        </p:nvSpPr>
        <p:spPr>
          <a:xfrm>
            <a:off x="2659848" y="5964197"/>
            <a:ext cx="2573910" cy="400110"/>
          </a:xfrm>
          <a:prstGeom prst="rect">
            <a:avLst/>
          </a:prstGeom>
          <a:noFill/>
        </p:spPr>
        <p:txBody>
          <a:bodyPr wrap="none" rtlCol="0">
            <a:spAutoFit/>
          </a:bodyPr>
          <a:lstStyle/>
          <a:p>
            <a:r>
              <a:rPr lang="en-US" sz="2000" dirty="0" smtClean="0"/>
              <a:t>RNA Modification Sites</a:t>
            </a:r>
            <a:endParaRPr lang="en-US" sz="2000" dirty="0"/>
          </a:p>
        </p:txBody>
      </p:sp>
      <p:sp>
        <p:nvSpPr>
          <p:cNvPr id="7" name="TextBox 6"/>
          <p:cNvSpPr txBox="1"/>
          <p:nvPr/>
        </p:nvSpPr>
        <p:spPr>
          <a:xfrm>
            <a:off x="4353894" y="5294885"/>
            <a:ext cx="1260730" cy="400110"/>
          </a:xfrm>
          <a:prstGeom prst="rect">
            <a:avLst/>
          </a:prstGeom>
          <a:noFill/>
        </p:spPr>
        <p:txBody>
          <a:bodyPr wrap="none" rtlCol="0">
            <a:spAutoFit/>
          </a:bodyPr>
          <a:lstStyle/>
          <a:p>
            <a:r>
              <a:rPr lang="en-US" sz="2000" dirty="0" smtClean="0"/>
              <a:t>Enhancers</a:t>
            </a:r>
            <a:endParaRPr lang="en-US" sz="2000" dirty="0"/>
          </a:p>
        </p:txBody>
      </p:sp>
      <p:sp>
        <p:nvSpPr>
          <p:cNvPr id="8" name="TextBox 7"/>
          <p:cNvSpPr txBox="1"/>
          <p:nvPr/>
        </p:nvSpPr>
        <p:spPr>
          <a:xfrm>
            <a:off x="8291799" y="4652327"/>
            <a:ext cx="1729961" cy="400110"/>
          </a:xfrm>
          <a:prstGeom prst="rect">
            <a:avLst/>
          </a:prstGeom>
          <a:noFill/>
        </p:spPr>
        <p:txBody>
          <a:bodyPr wrap="none" rtlCol="0">
            <a:spAutoFit/>
          </a:bodyPr>
          <a:lstStyle/>
          <a:p>
            <a:r>
              <a:rPr lang="en-US" sz="2000" dirty="0" smtClean="0"/>
              <a:t>Small RNA Loci</a:t>
            </a:r>
            <a:endParaRPr lang="en-US" sz="2000" dirty="0"/>
          </a:p>
        </p:txBody>
      </p:sp>
      <p:sp>
        <p:nvSpPr>
          <p:cNvPr id="9" name="TextBox 8"/>
          <p:cNvSpPr txBox="1"/>
          <p:nvPr/>
        </p:nvSpPr>
        <p:spPr>
          <a:xfrm>
            <a:off x="6063982" y="6206797"/>
            <a:ext cx="2000356" cy="400110"/>
          </a:xfrm>
          <a:prstGeom prst="rect">
            <a:avLst/>
          </a:prstGeom>
          <a:noFill/>
        </p:spPr>
        <p:txBody>
          <a:bodyPr wrap="none" rtlCol="0">
            <a:spAutoFit/>
          </a:bodyPr>
          <a:lstStyle/>
          <a:p>
            <a:r>
              <a:rPr lang="en-US" sz="2000" dirty="0" smtClean="0"/>
              <a:t>Non-coding RNAs</a:t>
            </a:r>
            <a:endParaRPr lang="en-US" sz="2000" dirty="0"/>
          </a:p>
        </p:txBody>
      </p:sp>
      <p:sp>
        <p:nvSpPr>
          <p:cNvPr id="10" name="TextBox 9"/>
          <p:cNvSpPr txBox="1"/>
          <p:nvPr/>
        </p:nvSpPr>
        <p:spPr>
          <a:xfrm>
            <a:off x="5908088" y="4862076"/>
            <a:ext cx="1686167" cy="400110"/>
          </a:xfrm>
          <a:prstGeom prst="rect">
            <a:avLst/>
          </a:prstGeom>
          <a:noFill/>
        </p:spPr>
        <p:txBody>
          <a:bodyPr wrap="none" rtlCol="0">
            <a:spAutoFit/>
          </a:bodyPr>
          <a:lstStyle/>
          <a:p>
            <a:r>
              <a:rPr lang="en-US" sz="2000" dirty="0" smtClean="0"/>
              <a:t>miRNA targets</a:t>
            </a:r>
            <a:endParaRPr lang="en-US" sz="2000" dirty="0"/>
          </a:p>
        </p:txBody>
      </p:sp>
    </p:spTree>
    <p:extLst>
      <p:ext uri="{BB962C8B-B14F-4D97-AF65-F5344CB8AC3E}">
        <p14:creationId xmlns:p14="http://schemas.microsoft.com/office/powerpoint/2010/main" val="698925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 descr="Výzkumný institut CEITEC MU otevřel pavilony pro přírodní vědy a medicínu |  CEITEC - výzkumné centrum"/>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3932"/>
                    </a14:imgEffect>
                    <a14:imgEffect>
                      <a14:saturation sat="62000"/>
                    </a14:imgEffect>
                  </a14:imgLayer>
                </a14:imgProps>
              </a:ext>
              <a:ext uri="{28A0092B-C50C-407E-A947-70E740481C1C}">
                <a14:useLocalDpi xmlns:a14="http://schemas.microsoft.com/office/drawing/2010/main" val="0"/>
              </a:ext>
            </a:extLst>
          </a:blip>
          <a:srcRect l="10904" t="1" b="278"/>
          <a:stretch/>
        </p:blipFill>
        <p:spPr bwMode="auto">
          <a:xfrm>
            <a:off x="-28574" y="0"/>
            <a:ext cx="12220574"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2" name="Group 1"/>
          <p:cNvGrpSpPr/>
          <p:nvPr/>
        </p:nvGrpSpPr>
        <p:grpSpPr>
          <a:xfrm>
            <a:off x="6177057" y="2874901"/>
            <a:ext cx="1479749" cy="3636017"/>
            <a:chOff x="6918719" y="3109851"/>
            <a:chExt cx="1479749" cy="3636017"/>
          </a:xfrm>
        </p:grpSpPr>
        <p:sp>
          <p:nvSpPr>
            <p:cNvPr id="3" name="Rectangle 2"/>
            <p:cNvSpPr/>
            <p:nvPr/>
          </p:nvSpPr>
          <p:spPr>
            <a:xfrm>
              <a:off x="6922835" y="494277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6918719" y="310985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7128991" y="4677080"/>
              <a:ext cx="1055097" cy="261610"/>
            </a:xfrm>
            <a:prstGeom prst="rect">
              <a:avLst/>
            </a:prstGeom>
          </p:spPr>
          <p:txBody>
            <a:bodyPr wrap="none">
              <a:spAutoFit/>
            </a:bodyPr>
            <a:lstStyle/>
            <a:p>
              <a:pPr algn="ctr"/>
              <a:r>
                <a:rPr lang="en-US" sz="1100" dirty="0" smtClean="0"/>
                <a:t>Tomas </a:t>
              </a:r>
              <a:r>
                <a:rPr lang="en-US" sz="1100" dirty="0" err="1" smtClean="0"/>
                <a:t>Majtner</a:t>
              </a:r>
              <a:endParaRPr lang="en-US" sz="1100" dirty="0"/>
            </a:p>
          </p:txBody>
        </p:sp>
        <p:sp>
          <p:nvSpPr>
            <p:cNvPr id="6" name="Rectangle 5"/>
            <p:cNvSpPr/>
            <p:nvPr/>
          </p:nvSpPr>
          <p:spPr>
            <a:xfrm>
              <a:off x="7074484" y="6484258"/>
              <a:ext cx="1164101" cy="261610"/>
            </a:xfrm>
            <a:prstGeom prst="rect">
              <a:avLst/>
            </a:prstGeom>
          </p:spPr>
          <p:txBody>
            <a:bodyPr wrap="none">
              <a:spAutoFit/>
            </a:bodyPr>
            <a:lstStyle/>
            <a:p>
              <a:pPr algn="ctr"/>
              <a:r>
                <a:rPr lang="en-US" sz="1100" dirty="0" smtClean="0"/>
                <a:t>Katarina </a:t>
              </a:r>
              <a:r>
                <a:rPr lang="en-US" sz="1100" dirty="0" err="1" smtClean="0"/>
                <a:t>Gresova</a:t>
              </a:r>
              <a:endParaRPr lang="en-US" sz="1100" dirty="0"/>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1986"/>
          <a:stretch/>
        </p:blipFill>
        <p:spPr>
          <a:xfrm>
            <a:off x="6381256" y="5144266"/>
            <a:ext cx="1060393" cy="1103001"/>
          </a:xfrm>
          <a:prstGeom prst="rect">
            <a:avLst/>
          </a:prstGeom>
        </p:spPr>
      </p:pic>
      <p:sp>
        <p:nvSpPr>
          <p:cNvPr id="28" name="Rectangle 2"/>
          <p:cNvSpPr txBox="1">
            <a:spLocks noChangeArrowheads="1"/>
          </p:cNvSpPr>
          <p:nvPr/>
        </p:nvSpPr>
        <p:spPr bwMode="auto">
          <a:xfrm>
            <a:off x="4508501" y="448880"/>
            <a:ext cx="6153150" cy="984885"/>
          </a:xfrm>
          <a:prstGeom prst="rect">
            <a:avLst/>
          </a:prstGeom>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en-US" sz="3200" dirty="0"/>
              <a:t>Machines Learning what makes Biology tick </a:t>
            </a:r>
            <a:endParaRPr lang="en-US" altLang="en-US" sz="3200" dirty="0">
              <a:solidFill>
                <a:srgbClr val="92D050"/>
              </a:solidFill>
              <a:latin typeface="Arial Rounded MT Bold" panose="020F0704030504030204" pitchFamily="34" charset="0"/>
            </a:endParaRPr>
          </a:p>
        </p:txBody>
      </p:sp>
      <p:sp>
        <p:nvSpPr>
          <p:cNvPr id="29" name="Rectangle 2"/>
          <p:cNvSpPr txBox="1">
            <a:spLocks noChangeArrowheads="1"/>
          </p:cNvSpPr>
          <p:nvPr/>
        </p:nvSpPr>
        <p:spPr bwMode="auto">
          <a:xfrm>
            <a:off x="7927975" y="1727721"/>
            <a:ext cx="2733676" cy="923330"/>
          </a:xfrm>
          <a:prstGeom prst="rect">
            <a:avLst/>
          </a:prstGeom>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Aft>
                <a:spcPct val="0"/>
              </a:spcAft>
            </a:pPr>
            <a:r>
              <a:rPr lang="en-US" altLang="en-US" sz="2000" dirty="0" smtClean="0">
                <a:latin typeface="Arial Rounded MT Bold" panose="020F0704030504030204" pitchFamily="34" charset="0"/>
              </a:rPr>
              <a:t>Panagiotis Alexiou </a:t>
            </a:r>
          </a:p>
          <a:p>
            <a:pPr algn="ctr" eaLnBrk="0" fontAlgn="base" hangingPunct="0">
              <a:lnSpc>
                <a:spcPct val="100000"/>
              </a:lnSpc>
              <a:spcAft>
                <a:spcPct val="0"/>
              </a:spcAft>
            </a:pPr>
            <a:r>
              <a:rPr lang="en-US" altLang="en-US" sz="2000" dirty="0" smtClean="0">
                <a:solidFill>
                  <a:srgbClr val="92D050"/>
                </a:solidFill>
                <a:latin typeface="Arial Rounded MT Bold" panose="020F0704030504030204" pitchFamily="34" charset="0"/>
              </a:rPr>
              <a:t>CEITEC-MU</a:t>
            </a:r>
          </a:p>
          <a:p>
            <a:pPr algn="ctr" eaLnBrk="0" fontAlgn="base" hangingPunct="0">
              <a:lnSpc>
                <a:spcPct val="100000"/>
              </a:lnSpc>
              <a:spcAft>
                <a:spcPct val="0"/>
              </a:spcAft>
            </a:pPr>
            <a:r>
              <a:rPr lang="en-US" altLang="en-US" sz="2000" dirty="0" smtClean="0">
                <a:solidFill>
                  <a:srgbClr val="92D050"/>
                </a:solidFill>
                <a:latin typeface="Arial Rounded MT Bold" panose="020F0704030504030204" pitchFamily="34" charset="0"/>
              </a:rPr>
              <a:t>Brno, CZ</a:t>
            </a:r>
            <a:endParaRPr lang="en-US" altLang="en-US" sz="2000" dirty="0">
              <a:solidFill>
                <a:srgbClr val="92D050"/>
              </a:solidFill>
              <a:latin typeface="Arial Rounded MT Bold" panose="020F0704030504030204" pitchFamily="34" charset="0"/>
            </a:endParaRPr>
          </a:p>
        </p:txBody>
      </p:sp>
      <p:sp>
        <p:nvSpPr>
          <p:cNvPr id="30" name="Rectangle 29"/>
          <p:cNvSpPr/>
          <p:nvPr/>
        </p:nvSpPr>
        <p:spPr>
          <a:xfrm>
            <a:off x="724494" y="1871105"/>
            <a:ext cx="666394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600" dirty="0" smtClean="0">
                <a:latin typeface="Arial Rounded MT Bold" panose="020F0704030504030204" pitchFamily="34" charset="0"/>
              </a:rPr>
              <a:t>Thank you for your attention!</a:t>
            </a:r>
          </a:p>
        </p:txBody>
      </p:sp>
      <p:grpSp>
        <p:nvGrpSpPr>
          <p:cNvPr id="31" name="Group 30"/>
          <p:cNvGrpSpPr/>
          <p:nvPr/>
        </p:nvGrpSpPr>
        <p:grpSpPr>
          <a:xfrm>
            <a:off x="325218" y="2874901"/>
            <a:ext cx="1479749" cy="3622590"/>
            <a:chOff x="864968" y="3109851"/>
            <a:chExt cx="1479749" cy="3622590"/>
          </a:xfrm>
        </p:grpSpPr>
        <p:sp>
          <p:nvSpPr>
            <p:cNvPr id="32" name="Rectangle 31"/>
            <p:cNvSpPr/>
            <p:nvPr/>
          </p:nvSpPr>
          <p:spPr>
            <a:xfrm>
              <a:off x="864968" y="310985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33" name="Rectangle 32"/>
            <p:cNvSpPr/>
            <p:nvPr/>
          </p:nvSpPr>
          <p:spPr>
            <a:xfrm>
              <a:off x="869084" y="494277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33"/>
            <p:cNvSpPr/>
            <p:nvPr/>
          </p:nvSpPr>
          <p:spPr>
            <a:xfrm>
              <a:off x="989475" y="4681161"/>
              <a:ext cx="1226618" cy="261610"/>
            </a:xfrm>
            <a:prstGeom prst="rect">
              <a:avLst/>
            </a:prstGeom>
          </p:spPr>
          <p:txBody>
            <a:bodyPr wrap="none">
              <a:spAutoFit/>
            </a:bodyPr>
            <a:lstStyle/>
            <a:p>
              <a:pPr algn="ctr"/>
              <a:r>
                <a:rPr lang="en-US" sz="1100" dirty="0"/>
                <a:t>Panagiotis Alexiou</a:t>
              </a:r>
            </a:p>
          </p:txBody>
        </p:sp>
        <p:sp>
          <p:nvSpPr>
            <p:cNvPr id="35" name="Rectangle 34"/>
            <p:cNvSpPr/>
            <p:nvPr/>
          </p:nvSpPr>
          <p:spPr>
            <a:xfrm>
              <a:off x="1034362" y="6470831"/>
              <a:ext cx="1136850" cy="261610"/>
            </a:xfrm>
            <a:prstGeom prst="rect">
              <a:avLst/>
            </a:prstGeom>
          </p:spPr>
          <p:txBody>
            <a:bodyPr wrap="none">
              <a:spAutoFit/>
            </a:bodyPr>
            <a:lstStyle/>
            <a:p>
              <a:pPr algn="ctr"/>
              <a:r>
                <a:rPr lang="en-US" sz="1100" dirty="0"/>
                <a:t>Eliska </a:t>
              </a:r>
              <a:r>
                <a:rPr lang="en-US" sz="1100" dirty="0" err="1" smtClean="0"/>
                <a:t>Chalupova</a:t>
              </a:r>
              <a:endParaRPr lang="en-US" sz="1100" dirty="0"/>
            </a:p>
          </p:txBody>
        </p:sp>
      </p:grpSp>
      <p:grpSp>
        <p:nvGrpSpPr>
          <p:cNvPr id="36" name="Group 35"/>
          <p:cNvGrpSpPr/>
          <p:nvPr/>
        </p:nvGrpSpPr>
        <p:grpSpPr>
          <a:xfrm>
            <a:off x="4226444" y="2874901"/>
            <a:ext cx="1479749" cy="3626718"/>
            <a:chOff x="4900802" y="3109851"/>
            <a:chExt cx="1479749" cy="3626718"/>
          </a:xfrm>
        </p:grpSpPr>
        <p:sp>
          <p:nvSpPr>
            <p:cNvPr id="37" name="Rectangle 36"/>
            <p:cNvSpPr/>
            <p:nvPr/>
          </p:nvSpPr>
          <p:spPr>
            <a:xfrm>
              <a:off x="4900802" y="310985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37"/>
            <p:cNvSpPr/>
            <p:nvPr/>
          </p:nvSpPr>
          <p:spPr>
            <a:xfrm>
              <a:off x="4904918" y="494277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p:cNvSpPr/>
            <p:nvPr/>
          </p:nvSpPr>
          <p:spPr>
            <a:xfrm>
              <a:off x="5159969" y="4653796"/>
              <a:ext cx="947695" cy="261610"/>
            </a:xfrm>
            <a:prstGeom prst="rect">
              <a:avLst/>
            </a:prstGeom>
          </p:spPr>
          <p:txBody>
            <a:bodyPr wrap="none">
              <a:spAutoFit/>
            </a:bodyPr>
            <a:lstStyle/>
            <a:p>
              <a:pPr algn="ctr"/>
              <a:r>
                <a:rPr lang="en-US" sz="1100" dirty="0" err="1" smtClean="0"/>
                <a:t>Ilektra</a:t>
              </a:r>
              <a:r>
                <a:rPr lang="en-US" sz="1100" dirty="0" smtClean="0"/>
                <a:t> </a:t>
              </a:r>
              <a:r>
                <a:rPr lang="en-US" sz="1100" dirty="0" err="1" smtClean="0"/>
                <a:t>Giassa</a:t>
              </a:r>
              <a:r>
                <a:rPr lang="en-US" sz="1100" dirty="0" smtClean="0"/>
                <a:t>	</a:t>
              </a:r>
              <a:endParaRPr lang="en-US" sz="1100" dirty="0"/>
            </a:p>
          </p:txBody>
        </p:sp>
        <p:sp>
          <p:nvSpPr>
            <p:cNvPr id="40" name="Rectangle 39"/>
            <p:cNvSpPr/>
            <p:nvPr/>
          </p:nvSpPr>
          <p:spPr>
            <a:xfrm>
              <a:off x="5181710" y="6474959"/>
              <a:ext cx="922047" cy="261610"/>
            </a:xfrm>
            <a:prstGeom prst="rect">
              <a:avLst/>
            </a:prstGeom>
          </p:spPr>
          <p:txBody>
            <a:bodyPr wrap="none">
              <a:spAutoFit/>
            </a:bodyPr>
            <a:lstStyle/>
            <a:p>
              <a:pPr algn="ctr"/>
              <a:r>
                <a:rPr lang="en-US" sz="1100" dirty="0" err="1" smtClean="0"/>
                <a:t>Kriti</a:t>
              </a:r>
              <a:r>
                <a:rPr lang="en-US" sz="1100" dirty="0" smtClean="0"/>
                <a:t> </a:t>
              </a:r>
              <a:r>
                <a:rPr lang="en-US" sz="1100" dirty="0" err="1" smtClean="0"/>
                <a:t>Bhaghat</a:t>
              </a:r>
              <a:endParaRPr lang="en-US" sz="1100" dirty="0"/>
            </a:p>
          </p:txBody>
        </p:sp>
      </p:grpSp>
      <p:grpSp>
        <p:nvGrpSpPr>
          <p:cNvPr id="41" name="Group 40"/>
          <p:cNvGrpSpPr/>
          <p:nvPr/>
        </p:nvGrpSpPr>
        <p:grpSpPr>
          <a:xfrm>
            <a:off x="2275831" y="2874901"/>
            <a:ext cx="1479749" cy="3622590"/>
            <a:chOff x="2882885" y="3109851"/>
            <a:chExt cx="1479749" cy="3622590"/>
          </a:xfrm>
        </p:grpSpPr>
        <p:sp>
          <p:nvSpPr>
            <p:cNvPr id="42" name="Rectangle 41"/>
            <p:cNvSpPr/>
            <p:nvPr/>
          </p:nvSpPr>
          <p:spPr>
            <a:xfrm>
              <a:off x="2882885" y="310985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3" name="Rectangle 42"/>
            <p:cNvSpPr/>
            <p:nvPr/>
          </p:nvSpPr>
          <p:spPr>
            <a:xfrm>
              <a:off x="2887001" y="494277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43"/>
            <p:cNvSpPr/>
            <p:nvPr/>
          </p:nvSpPr>
          <p:spPr>
            <a:xfrm>
              <a:off x="3156472" y="4681161"/>
              <a:ext cx="928460" cy="261610"/>
            </a:xfrm>
            <a:prstGeom prst="rect">
              <a:avLst/>
            </a:prstGeom>
          </p:spPr>
          <p:txBody>
            <a:bodyPr wrap="none">
              <a:spAutoFit/>
            </a:bodyPr>
            <a:lstStyle/>
            <a:p>
              <a:pPr algn="ctr"/>
              <a:r>
                <a:rPr lang="en-US" sz="1100" dirty="0" smtClean="0"/>
                <a:t>Petr </a:t>
              </a:r>
              <a:r>
                <a:rPr lang="en-US" sz="1100" dirty="0" err="1" smtClean="0"/>
                <a:t>Simecek</a:t>
              </a:r>
              <a:endParaRPr lang="en-US" sz="1100" dirty="0"/>
            </a:p>
          </p:txBody>
        </p:sp>
        <p:sp>
          <p:nvSpPr>
            <p:cNvPr id="45" name="Rectangle 44"/>
            <p:cNvSpPr/>
            <p:nvPr/>
          </p:nvSpPr>
          <p:spPr>
            <a:xfrm>
              <a:off x="3480973" y="6470831"/>
              <a:ext cx="184730" cy="261610"/>
            </a:xfrm>
            <a:prstGeom prst="rect">
              <a:avLst/>
            </a:prstGeom>
          </p:spPr>
          <p:txBody>
            <a:bodyPr wrap="none">
              <a:spAutoFit/>
            </a:bodyPr>
            <a:lstStyle/>
            <a:p>
              <a:pPr algn="ctr"/>
              <a:endParaRPr lang="en-US" sz="1100" dirty="0"/>
            </a:p>
          </p:txBody>
        </p:sp>
      </p:grpSp>
      <p:grpSp>
        <p:nvGrpSpPr>
          <p:cNvPr id="46" name="Group 45"/>
          <p:cNvGrpSpPr/>
          <p:nvPr/>
        </p:nvGrpSpPr>
        <p:grpSpPr>
          <a:xfrm>
            <a:off x="8127670" y="2874901"/>
            <a:ext cx="1479749" cy="3632668"/>
            <a:chOff x="8936634" y="3109851"/>
            <a:chExt cx="1479749" cy="3632668"/>
          </a:xfrm>
        </p:grpSpPr>
        <p:sp>
          <p:nvSpPr>
            <p:cNvPr id="47" name="Rectangle 46"/>
            <p:cNvSpPr/>
            <p:nvPr/>
          </p:nvSpPr>
          <p:spPr>
            <a:xfrm>
              <a:off x="8936634" y="310985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47"/>
            <p:cNvSpPr/>
            <p:nvPr/>
          </p:nvSpPr>
          <p:spPr>
            <a:xfrm>
              <a:off x="8940750" y="4942771"/>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48"/>
            <p:cNvSpPr/>
            <p:nvPr/>
          </p:nvSpPr>
          <p:spPr>
            <a:xfrm>
              <a:off x="9155207" y="6480909"/>
              <a:ext cx="1063112" cy="261610"/>
            </a:xfrm>
            <a:prstGeom prst="rect">
              <a:avLst/>
            </a:prstGeom>
          </p:spPr>
          <p:txBody>
            <a:bodyPr wrap="none">
              <a:spAutoFit/>
            </a:bodyPr>
            <a:lstStyle/>
            <a:p>
              <a:pPr algn="ctr"/>
              <a:r>
                <a:rPr lang="en-US" sz="1100" dirty="0" smtClean="0"/>
                <a:t>Eva </a:t>
              </a:r>
              <a:r>
                <a:rPr lang="en-US" sz="1100" dirty="0" err="1" smtClean="0"/>
                <a:t>Klimentova</a:t>
              </a:r>
              <a:endParaRPr lang="en-US" sz="1100" dirty="0"/>
            </a:p>
          </p:txBody>
        </p:sp>
      </p:grpSp>
      <p:grpSp>
        <p:nvGrpSpPr>
          <p:cNvPr id="50" name="Group 49"/>
          <p:cNvGrpSpPr/>
          <p:nvPr/>
        </p:nvGrpSpPr>
        <p:grpSpPr>
          <a:xfrm>
            <a:off x="10078285" y="2864823"/>
            <a:ext cx="1479749" cy="3632668"/>
            <a:chOff x="10618035" y="3099773"/>
            <a:chExt cx="1479749" cy="3632668"/>
          </a:xfrm>
        </p:grpSpPr>
        <p:sp>
          <p:nvSpPr>
            <p:cNvPr id="51" name="Rectangle 50"/>
            <p:cNvSpPr/>
            <p:nvPr/>
          </p:nvSpPr>
          <p:spPr>
            <a:xfrm>
              <a:off x="10618035" y="3099773"/>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Rectangle 51"/>
            <p:cNvSpPr/>
            <p:nvPr/>
          </p:nvSpPr>
          <p:spPr>
            <a:xfrm>
              <a:off x="10622151" y="4932693"/>
              <a:ext cx="1475633" cy="17896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Rectangle 52"/>
            <p:cNvSpPr/>
            <p:nvPr/>
          </p:nvSpPr>
          <p:spPr>
            <a:xfrm>
              <a:off x="10878289" y="6470831"/>
              <a:ext cx="979756" cy="261610"/>
            </a:xfrm>
            <a:prstGeom prst="rect">
              <a:avLst/>
            </a:prstGeom>
          </p:spPr>
          <p:txBody>
            <a:bodyPr wrap="none">
              <a:spAutoFit/>
            </a:bodyPr>
            <a:lstStyle/>
            <a:p>
              <a:pPr algn="ctr"/>
              <a:r>
                <a:rPr lang="en-US" sz="1100" dirty="0" smtClean="0"/>
                <a:t>Jakub </a:t>
              </a:r>
              <a:r>
                <a:rPr lang="en-US" sz="1100" dirty="0" err="1" smtClean="0"/>
                <a:t>Polacek</a:t>
              </a:r>
              <a:endParaRPr lang="en-US" sz="1100" dirty="0"/>
            </a:p>
          </p:txBody>
        </p:sp>
      </p:grpSp>
      <p:sp>
        <p:nvSpPr>
          <p:cNvPr id="54" name="Rectangle 53"/>
          <p:cNvSpPr/>
          <p:nvPr/>
        </p:nvSpPr>
        <p:spPr>
          <a:xfrm>
            <a:off x="2511053" y="6235881"/>
            <a:ext cx="1019831" cy="261610"/>
          </a:xfrm>
          <a:prstGeom prst="rect">
            <a:avLst/>
          </a:prstGeom>
        </p:spPr>
        <p:txBody>
          <a:bodyPr wrap="none">
            <a:spAutoFit/>
          </a:bodyPr>
          <a:lstStyle/>
          <a:p>
            <a:pPr algn="ctr"/>
            <a:r>
              <a:rPr lang="en-US" sz="1100" dirty="0" err="1" smtClean="0"/>
              <a:t>Ondrej</a:t>
            </a:r>
            <a:r>
              <a:rPr lang="en-US" sz="1100" dirty="0" smtClean="0"/>
              <a:t> </a:t>
            </a:r>
            <a:r>
              <a:rPr lang="en-US" sz="1100" dirty="0" err="1" smtClean="0"/>
              <a:t>Vaculik</a:t>
            </a:r>
            <a:endParaRPr lang="en-US" sz="1100" dirty="0"/>
          </a:p>
        </p:txBody>
      </p:sp>
      <p:sp>
        <p:nvSpPr>
          <p:cNvPr id="55" name="TextBox 54"/>
          <p:cNvSpPr txBox="1"/>
          <p:nvPr/>
        </p:nvSpPr>
        <p:spPr>
          <a:xfrm>
            <a:off x="8346243" y="4625487"/>
            <a:ext cx="1071127" cy="369332"/>
          </a:xfrm>
          <a:prstGeom prst="rect">
            <a:avLst/>
          </a:prstGeom>
          <a:noFill/>
        </p:spPr>
        <p:txBody>
          <a:bodyPr wrap="none" rtlCol="0">
            <a:spAutoFit/>
          </a:bodyPr>
          <a:lstStyle/>
          <a:p>
            <a:r>
              <a:rPr lang="en-US" dirty="0" smtClean="0">
                <a:solidFill>
                  <a:srgbClr val="92D050"/>
                </a:solidFill>
                <a:latin typeface="ArcadeClassic" panose="00000400000000000000" pitchFamily="2" charset="0"/>
              </a:rPr>
              <a:t>student</a:t>
            </a:r>
            <a:endParaRPr lang="en-US" dirty="0">
              <a:solidFill>
                <a:srgbClr val="92D050"/>
              </a:solidFill>
              <a:latin typeface="ArcadeClassic" panose="00000400000000000000" pitchFamily="2" charset="0"/>
            </a:endParaRPr>
          </a:p>
        </p:txBody>
      </p:sp>
      <p:pic>
        <p:nvPicPr>
          <p:cNvPr id="56" name="Picture 55"/>
          <p:cNvPicPr>
            <a:picLocks noChangeAspect="1"/>
          </p:cNvPicPr>
          <p:nvPr/>
        </p:nvPicPr>
        <p:blipFill rotWithShape="1">
          <a:blip r:embed="rId5" cstate="print">
            <a:extLst>
              <a:ext uri="{28A0092B-C50C-407E-A947-70E740481C1C}">
                <a14:useLocalDpi xmlns:a14="http://schemas.microsoft.com/office/drawing/2010/main" val="0"/>
              </a:ext>
            </a:extLst>
          </a:blip>
          <a:srcRect t="16158"/>
          <a:stretch/>
        </p:blipFill>
        <p:spPr>
          <a:xfrm>
            <a:off x="4394278" y="4968280"/>
            <a:ext cx="1162421" cy="1299461"/>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7659" y="3039211"/>
            <a:ext cx="1060393" cy="1413857"/>
          </a:xfrm>
          <a:prstGeom prst="rect">
            <a:avLst/>
          </a:prstGeom>
        </p:spPr>
      </p:pic>
      <p:sp>
        <p:nvSpPr>
          <p:cNvPr id="58" name="TextBox 57"/>
          <p:cNvSpPr txBox="1"/>
          <p:nvPr/>
        </p:nvSpPr>
        <p:spPr>
          <a:xfrm>
            <a:off x="4448739" y="2816328"/>
            <a:ext cx="1071126" cy="553998"/>
          </a:xfrm>
          <a:prstGeom prst="rect">
            <a:avLst/>
          </a:prstGeom>
          <a:noFill/>
        </p:spPr>
        <p:txBody>
          <a:bodyPr wrap="none" rtlCol="0">
            <a:spAutoFit/>
          </a:bodyPr>
          <a:lstStyle/>
          <a:p>
            <a:pPr algn="ctr"/>
            <a:r>
              <a:rPr lang="en-US" dirty="0" err="1" smtClean="0">
                <a:solidFill>
                  <a:srgbClr val="92D050"/>
                </a:solidFill>
                <a:latin typeface="ArcadeClassic" panose="00000400000000000000" pitchFamily="2" charset="0"/>
              </a:rPr>
              <a:t>postDoc</a:t>
            </a:r>
            <a:endParaRPr lang="en-US" dirty="0" smtClean="0">
              <a:solidFill>
                <a:srgbClr val="92D050"/>
              </a:solidFill>
              <a:latin typeface="ArcadeClassic" panose="00000400000000000000" pitchFamily="2" charset="0"/>
            </a:endParaRPr>
          </a:p>
          <a:p>
            <a:pPr algn="ctr"/>
            <a:r>
              <a:rPr lang="en-US" sz="1200" dirty="0" smtClean="0">
                <a:solidFill>
                  <a:srgbClr val="92D050"/>
                </a:solidFill>
                <a:latin typeface="ArcadeClassic" panose="00000400000000000000" pitchFamily="2" charset="0"/>
              </a:rPr>
              <a:t>NEW MEMBER</a:t>
            </a:r>
            <a:endParaRPr lang="en-US" sz="1200" dirty="0">
              <a:solidFill>
                <a:srgbClr val="92D050"/>
              </a:solidFill>
              <a:latin typeface="ArcadeClassic" panose="00000400000000000000" pitchFamily="2" charset="0"/>
            </a:endParaRPr>
          </a:p>
        </p:txBody>
      </p:sp>
      <p:pic>
        <p:nvPicPr>
          <p:cNvPr id="59" name="Pictur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212" y="4912484"/>
            <a:ext cx="1098562" cy="1333475"/>
          </a:xfrm>
          <a:prstGeom prst="rect">
            <a:avLst/>
          </a:prstGeom>
        </p:spPr>
      </p:pic>
      <p:sp>
        <p:nvSpPr>
          <p:cNvPr id="60" name="TextBox 59"/>
          <p:cNvSpPr txBox="1"/>
          <p:nvPr/>
        </p:nvSpPr>
        <p:spPr>
          <a:xfrm>
            <a:off x="2475231" y="2816328"/>
            <a:ext cx="1071127" cy="369332"/>
          </a:xfrm>
          <a:prstGeom prst="rect">
            <a:avLst/>
          </a:prstGeom>
          <a:noFill/>
        </p:spPr>
        <p:txBody>
          <a:bodyPr wrap="none" rtlCol="0">
            <a:spAutoFit/>
          </a:bodyPr>
          <a:lstStyle/>
          <a:p>
            <a:r>
              <a:rPr lang="en-US" dirty="0" smtClean="0">
                <a:solidFill>
                  <a:srgbClr val="92D050"/>
                </a:solidFill>
                <a:latin typeface="ArcadeClassic" panose="00000400000000000000" pitchFamily="2" charset="0"/>
              </a:rPr>
              <a:t>Postdoc</a:t>
            </a:r>
            <a:endParaRPr lang="en-US" dirty="0">
              <a:solidFill>
                <a:srgbClr val="92D050"/>
              </a:solidFill>
              <a:latin typeface="ArcadeClassic" panose="00000400000000000000" pitchFamily="2" charset="0"/>
            </a:endParaRPr>
          </a:p>
        </p:txBody>
      </p:sp>
      <p:sp>
        <p:nvSpPr>
          <p:cNvPr id="61" name="TextBox 60"/>
          <p:cNvSpPr txBox="1"/>
          <p:nvPr/>
        </p:nvSpPr>
        <p:spPr>
          <a:xfrm>
            <a:off x="6375890" y="2816328"/>
            <a:ext cx="1071126" cy="553998"/>
          </a:xfrm>
          <a:prstGeom prst="rect">
            <a:avLst/>
          </a:prstGeom>
          <a:noFill/>
        </p:spPr>
        <p:txBody>
          <a:bodyPr wrap="none" rtlCol="0">
            <a:spAutoFit/>
          </a:bodyPr>
          <a:lstStyle/>
          <a:p>
            <a:pPr algn="ctr"/>
            <a:r>
              <a:rPr lang="en-US" dirty="0" err="1" smtClean="0">
                <a:solidFill>
                  <a:srgbClr val="92D050"/>
                </a:solidFill>
                <a:latin typeface="ArcadeClassic" panose="00000400000000000000" pitchFamily="2" charset="0"/>
              </a:rPr>
              <a:t>postDoc</a:t>
            </a:r>
            <a:endParaRPr lang="en-US" dirty="0" smtClean="0">
              <a:solidFill>
                <a:srgbClr val="92D050"/>
              </a:solidFill>
              <a:latin typeface="ArcadeClassic" panose="00000400000000000000" pitchFamily="2" charset="0"/>
            </a:endParaRPr>
          </a:p>
          <a:p>
            <a:pPr algn="ctr"/>
            <a:r>
              <a:rPr lang="en-US" sz="1200" dirty="0" smtClean="0">
                <a:solidFill>
                  <a:srgbClr val="92D050"/>
                </a:solidFill>
                <a:latin typeface="ArcadeClassic" panose="00000400000000000000" pitchFamily="2" charset="0"/>
              </a:rPr>
              <a:t>NEW MEMBER</a:t>
            </a:r>
            <a:endParaRPr lang="en-US" sz="1200" dirty="0">
              <a:solidFill>
                <a:srgbClr val="92D050"/>
              </a:solidFill>
              <a:latin typeface="ArcadeClassic" panose="00000400000000000000" pitchFamily="2" charset="0"/>
            </a:endParaRPr>
          </a:p>
        </p:txBody>
      </p:sp>
      <p:sp>
        <p:nvSpPr>
          <p:cNvPr id="62" name="TextBox 61"/>
          <p:cNvSpPr txBox="1"/>
          <p:nvPr/>
        </p:nvSpPr>
        <p:spPr>
          <a:xfrm>
            <a:off x="412629" y="2824718"/>
            <a:ext cx="1322798" cy="307777"/>
          </a:xfrm>
          <a:prstGeom prst="rect">
            <a:avLst/>
          </a:prstGeom>
          <a:noFill/>
        </p:spPr>
        <p:txBody>
          <a:bodyPr wrap="none" rtlCol="0">
            <a:spAutoFit/>
          </a:bodyPr>
          <a:lstStyle/>
          <a:p>
            <a:pPr algn="ctr"/>
            <a:r>
              <a:rPr lang="en-US" sz="1400" dirty="0" smtClean="0">
                <a:solidFill>
                  <a:srgbClr val="92D050"/>
                </a:solidFill>
                <a:latin typeface="ArcadeClassic" panose="00000400000000000000" pitchFamily="2" charset="0"/>
              </a:rPr>
              <a:t>Group  Leader</a:t>
            </a:r>
            <a:endParaRPr lang="en-US" sz="1400" dirty="0">
              <a:solidFill>
                <a:srgbClr val="92D050"/>
              </a:solidFill>
              <a:latin typeface="ArcadeClassic" panose="00000400000000000000" pitchFamily="2" charset="0"/>
            </a:endParaRPr>
          </a:p>
        </p:txBody>
      </p:sp>
      <p:sp>
        <p:nvSpPr>
          <p:cNvPr id="63" name="TextBox 62"/>
          <p:cNvSpPr txBox="1"/>
          <p:nvPr/>
        </p:nvSpPr>
        <p:spPr>
          <a:xfrm>
            <a:off x="317199" y="4623491"/>
            <a:ext cx="1479892" cy="369332"/>
          </a:xfrm>
          <a:prstGeom prst="rect">
            <a:avLst/>
          </a:prstGeom>
          <a:noFill/>
        </p:spPr>
        <p:txBody>
          <a:bodyPr wrap="none" rtlCol="0">
            <a:spAutoFit/>
          </a:bodyPr>
          <a:lstStyle/>
          <a:p>
            <a:pPr algn="ctr"/>
            <a:r>
              <a:rPr lang="en-US" dirty="0" smtClean="0">
                <a:solidFill>
                  <a:srgbClr val="92D050"/>
                </a:solidFill>
                <a:latin typeface="ArcadeClassic" panose="00000400000000000000" pitchFamily="2" charset="0"/>
              </a:rPr>
              <a:t>PHD Student</a:t>
            </a:r>
          </a:p>
        </p:txBody>
      </p:sp>
      <p:sp>
        <p:nvSpPr>
          <p:cNvPr id="64" name="TextBox 63"/>
          <p:cNvSpPr txBox="1"/>
          <p:nvPr/>
        </p:nvSpPr>
        <p:spPr>
          <a:xfrm>
            <a:off x="6176850" y="4623491"/>
            <a:ext cx="1479893" cy="553998"/>
          </a:xfrm>
          <a:prstGeom prst="rect">
            <a:avLst/>
          </a:prstGeom>
          <a:noFill/>
        </p:spPr>
        <p:txBody>
          <a:bodyPr wrap="none" rtlCol="0">
            <a:spAutoFit/>
          </a:bodyPr>
          <a:lstStyle/>
          <a:p>
            <a:pPr algn="ctr"/>
            <a:r>
              <a:rPr lang="en-US" dirty="0" smtClean="0">
                <a:solidFill>
                  <a:srgbClr val="92D050"/>
                </a:solidFill>
                <a:latin typeface="ArcadeClassic" panose="00000400000000000000" pitchFamily="2" charset="0"/>
              </a:rPr>
              <a:t>PHD Student</a:t>
            </a:r>
          </a:p>
          <a:p>
            <a:pPr algn="ctr"/>
            <a:r>
              <a:rPr lang="en-US" sz="1200" dirty="0" smtClean="0">
                <a:solidFill>
                  <a:srgbClr val="92D050"/>
                </a:solidFill>
                <a:latin typeface="ArcadeClassic" panose="00000400000000000000" pitchFamily="2" charset="0"/>
              </a:rPr>
              <a:t>NEW MEMBER</a:t>
            </a:r>
            <a:endParaRPr lang="en-US" sz="1200" dirty="0">
              <a:solidFill>
                <a:srgbClr val="92D050"/>
              </a:solidFill>
              <a:latin typeface="ArcadeClassic" panose="00000400000000000000" pitchFamily="2" charset="0"/>
            </a:endParaRPr>
          </a:p>
        </p:txBody>
      </p:sp>
      <p:sp>
        <p:nvSpPr>
          <p:cNvPr id="65" name="TextBox 64"/>
          <p:cNvSpPr txBox="1"/>
          <p:nvPr/>
        </p:nvSpPr>
        <p:spPr>
          <a:xfrm>
            <a:off x="2304846" y="4623491"/>
            <a:ext cx="1479892" cy="369332"/>
          </a:xfrm>
          <a:prstGeom prst="rect">
            <a:avLst/>
          </a:prstGeom>
          <a:noFill/>
        </p:spPr>
        <p:txBody>
          <a:bodyPr wrap="none" rtlCol="0">
            <a:spAutoFit/>
          </a:bodyPr>
          <a:lstStyle/>
          <a:p>
            <a:pPr algn="ctr"/>
            <a:r>
              <a:rPr lang="en-US" dirty="0" smtClean="0">
                <a:solidFill>
                  <a:srgbClr val="92D050"/>
                </a:solidFill>
                <a:latin typeface="ArcadeClassic" panose="00000400000000000000" pitchFamily="2" charset="0"/>
              </a:rPr>
              <a:t>PHD Student</a:t>
            </a:r>
          </a:p>
        </p:txBody>
      </p:sp>
      <p:sp>
        <p:nvSpPr>
          <p:cNvPr id="66" name="TextBox 65"/>
          <p:cNvSpPr txBox="1"/>
          <p:nvPr/>
        </p:nvSpPr>
        <p:spPr>
          <a:xfrm>
            <a:off x="4269293" y="4609097"/>
            <a:ext cx="1479892" cy="369332"/>
          </a:xfrm>
          <a:prstGeom prst="rect">
            <a:avLst/>
          </a:prstGeom>
          <a:noFill/>
        </p:spPr>
        <p:txBody>
          <a:bodyPr wrap="none" rtlCol="0">
            <a:spAutoFit/>
          </a:bodyPr>
          <a:lstStyle/>
          <a:p>
            <a:pPr algn="ctr"/>
            <a:r>
              <a:rPr lang="en-US" dirty="0" smtClean="0">
                <a:solidFill>
                  <a:srgbClr val="92D050"/>
                </a:solidFill>
                <a:latin typeface="ArcadeClassic" panose="00000400000000000000" pitchFamily="2" charset="0"/>
              </a:rPr>
              <a:t>PHD Student</a:t>
            </a:r>
          </a:p>
        </p:txBody>
      </p:sp>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7479" y="3138150"/>
            <a:ext cx="1310191" cy="1310191"/>
          </a:xfrm>
          <a:prstGeom prst="rect">
            <a:avLst/>
          </a:prstGeom>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2822" y="3299179"/>
            <a:ext cx="1198753" cy="1198753"/>
          </a:xfrm>
          <a:prstGeom prst="rect">
            <a:avLst/>
          </a:prstGeom>
        </p:spPr>
      </p:pic>
      <p:pic>
        <p:nvPicPr>
          <p:cNvPr id="69" name="Picture 68"/>
          <p:cNvPicPr>
            <a:picLocks noChangeAspect="1"/>
          </p:cNvPicPr>
          <p:nvPr/>
        </p:nvPicPr>
        <p:blipFill>
          <a:blip r:embed="rId10"/>
          <a:stretch>
            <a:fillRect/>
          </a:stretch>
        </p:blipFill>
        <p:spPr>
          <a:xfrm>
            <a:off x="547822" y="4944103"/>
            <a:ext cx="1030075" cy="1356547"/>
          </a:xfrm>
          <a:prstGeom prst="rect">
            <a:avLst/>
          </a:prstGeom>
        </p:spPr>
      </p:pic>
      <p:pic>
        <p:nvPicPr>
          <p:cNvPr id="70" name="Picture 69"/>
          <p:cNvPicPr>
            <a:picLocks noChangeAspect="1"/>
          </p:cNvPicPr>
          <p:nvPr/>
        </p:nvPicPr>
        <p:blipFill>
          <a:blip r:embed="rId11"/>
          <a:stretch>
            <a:fillRect/>
          </a:stretch>
        </p:blipFill>
        <p:spPr>
          <a:xfrm>
            <a:off x="2432542" y="4892633"/>
            <a:ext cx="1170442" cy="1420046"/>
          </a:xfrm>
          <a:prstGeom prst="rect">
            <a:avLst/>
          </a:prstGeom>
        </p:spPr>
      </p:pic>
      <p:pic>
        <p:nvPicPr>
          <p:cNvPr id="71" name="Picture 70"/>
          <p:cNvPicPr>
            <a:picLocks noChangeAspect="1"/>
          </p:cNvPicPr>
          <p:nvPr/>
        </p:nvPicPr>
        <p:blipFill>
          <a:blip r:embed="rId12"/>
          <a:stretch>
            <a:fillRect/>
          </a:stretch>
        </p:blipFill>
        <p:spPr>
          <a:xfrm>
            <a:off x="10252964" y="4892633"/>
            <a:ext cx="1179349" cy="1407828"/>
          </a:xfrm>
          <a:prstGeom prst="rect">
            <a:avLst/>
          </a:prstGeom>
        </p:spPr>
      </p:pic>
      <p:sp>
        <p:nvSpPr>
          <p:cNvPr id="72" name="TextBox 71"/>
          <p:cNvSpPr txBox="1"/>
          <p:nvPr/>
        </p:nvSpPr>
        <p:spPr>
          <a:xfrm>
            <a:off x="10329120" y="4609097"/>
            <a:ext cx="1071127" cy="369332"/>
          </a:xfrm>
          <a:prstGeom prst="rect">
            <a:avLst/>
          </a:prstGeom>
          <a:noFill/>
        </p:spPr>
        <p:txBody>
          <a:bodyPr wrap="none" rtlCol="0">
            <a:spAutoFit/>
          </a:bodyPr>
          <a:lstStyle/>
          <a:p>
            <a:r>
              <a:rPr lang="en-US" dirty="0" smtClean="0">
                <a:solidFill>
                  <a:srgbClr val="92D050"/>
                </a:solidFill>
                <a:latin typeface="ArcadeClassic" panose="00000400000000000000" pitchFamily="2" charset="0"/>
              </a:rPr>
              <a:t>student</a:t>
            </a:r>
            <a:endParaRPr lang="en-US" dirty="0">
              <a:solidFill>
                <a:srgbClr val="92D050"/>
              </a:solidFill>
              <a:latin typeface="ArcadeClassic" panose="00000400000000000000" pitchFamily="2" charset="0"/>
            </a:endParaRPr>
          </a:p>
        </p:txBody>
      </p:sp>
      <p:pic>
        <p:nvPicPr>
          <p:cNvPr id="73" name="Picture 72"/>
          <p:cNvPicPr>
            <a:picLocks noChangeAspect="1"/>
          </p:cNvPicPr>
          <p:nvPr/>
        </p:nvPicPr>
        <p:blipFill rotWithShape="1">
          <a:blip r:embed="rId13" cstate="print">
            <a:extLst>
              <a:ext uri="{28A0092B-C50C-407E-A947-70E740481C1C}">
                <a14:useLocalDpi xmlns:a14="http://schemas.microsoft.com/office/drawing/2010/main" val="0"/>
              </a:ext>
            </a:extLst>
          </a:blip>
          <a:srcRect l="20539" r="15442" b="14923"/>
          <a:stretch/>
        </p:blipFill>
        <p:spPr>
          <a:xfrm>
            <a:off x="555317" y="3127668"/>
            <a:ext cx="1016173" cy="1350428"/>
          </a:xfrm>
          <a:prstGeom prst="rect">
            <a:avLst/>
          </a:prstGeom>
        </p:spPr>
      </p:pic>
      <p:grpSp>
        <p:nvGrpSpPr>
          <p:cNvPr id="74" name="Group 73"/>
          <p:cNvGrpSpPr/>
          <p:nvPr/>
        </p:nvGrpSpPr>
        <p:grpSpPr>
          <a:xfrm>
            <a:off x="2417553" y="427752"/>
            <a:ext cx="2000106" cy="1014903"/>
            <a:chOff x="2766088" y="625422"/>
            <a:chExt cx="2000106" cy="1014903"/>
          </a:xfrm>
        </p:grpSpPr>
        <p:sp>
          <p:nvSpPr>
            <p:cNvPr id="75" name="Rectangle 74"/>
            <p:cNvSpPr/>
            <p:nvPr/>
          </p:nvSpPr>
          <p:spPr>
            <a:xfrm>
              <a:off x="2766088" y="625422"/>
              <a:ext cx="2000106" cy="10149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2" descr="Workshop on H2020 Marie Sklodowska-Curie Individual Actions (MSCA-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56687" y="683830"/>
              <a:ext cx="951249" cy="92135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GA ČR – Grantová agentura České republiky | Ústav geotechnik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23961" y="692219"/>
              <a:ext cx="882777" cy="303087"/>
            </a:xfrm>
            <a:prstGeom prst="rect">
              <a:avLst/>
            </a:prstGeom>
            <a:solidFill>
              <a:schemeClr val="bg1"/>
            </a:solidFill>
          </p:spPr>
        </p:pic>
        <p:pic>
          <p:nvPicPr>
            <p:cNvPr id="78" name="Picture 6" descr="EMBO Small Grant awarded for Joanna Sulkowska – Joanna Sulkowsk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24850" y="1047140"/>
              <a:ext cx="913342" cy="549935"/>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Picture 78"/>
          <p:cNvPicPr>
            <a:picLocks noChangeAspect="1"/>
          </p:cNvPicPr>
          <p:nvPr/>
        </p:nvPicPr>
        <p:blipFill rotWithShape="1">
          <a:blip r:embed="rId17" cstate="print">
            <a:extLst>
              <a:ext uri="{28A0092B-C50C-407E-A947-70E740481C1C}">
                <a14:useLocalDpi xmlns:a14="http://schemas.microsoft.com/office/drawing/2010/main" val="0"/>
              </a:ext>
            </a:extLst>
          </a:blip>
          <a:srcRect b="13157"/>
          <a:stretch/>
        </p:blipFill>
        <p:spPr>
          <a:xfrm>
            <a:off x="8318163" y="3308939"/>
            <a:ext cx="1119271" cy="1115377"/>
          </a:xfrm>
          <a:prstGeom prst="rect">
            <a:avLst/>
          </a:prstGeom>
        </p:spPr>
      </p:pic>
      <p:sp>
        <p:nvSpPr>
          <p:cNvPr id="80" name="Rectangle 79"/>
          <p:cNvSpPr/>
          <p:nvPr/>
        </p:nvSpPr>
        <p:spPr>
          <a:xfrm>
            <a:off x="8271728" y="4451457"/>
            <a:ext cx="1229824" cy="261610"/>
          </a:xfrm>
          <a:prstGeom prst="rect">
            <a:avLst/>
          </a:prstGeom>
        </p:spPr>
        <p:txBody>
          <a:bodyPr wrap="none">
            <a:spAutoFit/>
          </a:bodyPr>
          <a:lstStyle/>
          <a:p>
            <a:pPr algn="ctr"/>
            <a:r>
              <a:rPr lang="en-US" sz="1100" dirty="0" err="1" smtClean="0"/>
              <a:t>Vlastimil</a:t>
            </a:r>
            <a:r>
              <a:rPr lang="en-US" sz="1100" dirty="0" smtClean="0"/>
              <a:t> </a:t>
            </a:r>
            <a:r>
              <a:rPr lang="en-US" sz="1100" dirty="0" err="1" smtClean="0"/>
              <a:t>Martinek</a:t>
            </a:r>
            <a:endParaRPr lang="en-US" sz="1100" dirty="0"/>
          </a:p>
        </p:txBody>
      </p:sp>
      <p:sp>
        <p:nvSpPr>
          <p:cNvPr id="81" name="TextBox 80"/>
          <p:cNvSpPr txBox="1"/>
          <p:nvPr/>
        </p:nvSpPr>
        <p:spPr>
          <a:xfrm>
            <a:off x="8151134" y="2814825"/>
            <a:ext cx="1479892" cy="369332"/>
          </a:xfrm>
          <a:prstGeom prst="rect">
            <a:avLst/>
          </a:prstGeom>
          <a:noFill/>
        </p:spPr>
        <p:txBody>
          <a:bodyPr wrap="none" rtlCol="0">
            <a:spAutoFit/>
          </a:bodyPr>
          <a:lstStyle/>
          <a:p>
            <a:pPr algn="ctr"/>
            <a:r>
              <a:rPr lang="en-US" dirty="0" smtClean="0">
                <a:solidFill>
                  <a:srgbClr val="92D050"/>
                </a:solidFill>
                <a:latin typeface="ArcadeClassic" panose="00000400000000000000" pitchFamily="2" charset="0"/>
              </a:rPr>
              <a:t>PHD Student</a:t>
            </a:r>
          </a:p>
        </p:txBody>
      </p:sp>
      <p:sp>
        <p:nvSpPr>
          <p:cNvPr id="82" name="TextBox 81"/>
          <p:cNvSpPr txBox="1"/>
          <p:nvPr/>
        </p:nvSpPr>
        <p:spPr>
          <a:xfrm>
            <a:off x="8401855" y="3061817"/>
            <a:ext cx="968534" cy="276999"/>
          </a:xfrm>
          <a:prstGeom prst="rect">
            <a:avLst/>
          </a:prstGeom>
          <a:noFill/>
        </p:spPr>
        <p:txBody>
          <a:bodyPr wrap="none" rtlCol="0">
            <a:spAutoFit/>
          </a:bodyPr>
          <a:lstStyle/>
          <a:p>
            <a:pPr algn="ctr"/>
            <a:r>
              <a:rPr lang="en-US" sz="1200" dirty="0" smtClean="0">
                <a:solidFill>
                  <a:srgbClr val="92D050"/>
                </a:solidFill>
                <a:latin typeface="ArcadeClassic" panose="00000400000000000000" pitchFamily="2" charset="0"/>
              </a:rPr>
              <a:t>NEW MEMBER</a:t>
            </a:r>
            <a:endParaRPr lang="en-US" sz="1200" dirty="0">
              <a:solidFill>
                <a:srgbClr val="92D050"/>
              </a:solidFill>
              <a:latin typeface="ArcadeClassic" panose="00000400000000000000" pitchFamily="2" charset="0"/>
            </a:endParaRPr>
          </a:p>
        </p:txBody>
      </p:sp>
      <p:sp>
        <p:nvSpPr>
          <p:cNvPr id="83" name="TextBox 82"/>
          <p:cNvSpPr txBox="1"/>
          <p:nvPr/>
        </p:nvSpPr>
        <p:spPr>
          <a:xfrm>
            <a:off x="10101747" y="2833115"/>
            <a:ext cx="1479892" cy="369332"/>
          </a:xfrm>
          <a:prstGeom prst="rect">
            <a:avLst/>
          </a:prstGeom>
          <a:noFill/>
        </p:spPr>
        <p:txBody>
          <a:bodyPr wrap="none" rtlCol="0">
            <a:spAutoFit/>
          </a:bodyPr>
          <a:lstStyle/>
          <a:p>
            <a:pPr algn="ctr"/>
            <a:r>
              <a:rPr lang="en-US" dirty="0" smtClean="0">
                <a:solidFill>
                  <a:srgbClr val="92D050"/>
                </a:solidFill>
                <a:latin typeface="ArcadeClassic" panose="00000400000000000000" pitchFamily="2" charset="0"/>
              </a:rPr>
              <a:t>PHD Student</a:t>
            </a:r>
          </a:p>
        </p:txBody>
      </p:sp>
      <p:sp>
        <p:nvSpPr>
          <p:cNvPr id="84" name="TextBox 83"/>
          <p:cNvSpPr txBox="1"/>
          <p:nvPr/>
        </p:nvSpPr>
        <p:spPr>
          <a:xfrm>
            <a:off x="10352468" y="3080107"/>
            <a:ext cx="968534" cy="276999"/>
          </a:xfrm>
          <a:prstGeom prst="rect">
            <a:avLst/>
          </a:prstGeom>
          <a:noFill/>
        </p:spPr>
        <p:txBody>
          <a:bodyPr wrap="none" rtlCol="0">
            <a:spAutoFit/>
          </a:bodyPr>
          <a:lstStyle/>
          <a:p>
            <a:pPr algn="ctr"/>
            <a:r>
              <a:rPr lang="en-US" sz="1200" dirty="0" smtClean="0">
                <a:solidFill>
                  <a:srgbClr val="92D050"/>
                </a:solidFill>
                <a:latin typeface="ArcadeClassic" panose="00000400000000000000" pitchFamily="2" charset="0"/>
              </a:rPr>
              <a:t>NEW MEMBER</a:t>
            </a:r>
            <a:endParaRPr lang="en-US" sz="1200" dirty="0">
              <a:solidFill>
                <a:srgbClr val="92D050"/>
              </a:solidFill>
              <a:latin typeface="ArcadeClassic" panose="00000400000000000000" pitchFamily="2" charset="0"/>
            </a:endParaRPr>
          </a:p>
        </p:txBody>
      </p:sp>
      <p:pic>
        <p:nvPicPr>
          <p:cNvPr id="85" name="Picture 84"/>
          <p:cNvPicPr>
            <a:picLocks noChangeAspect="1"/>
          </p:cNvPicPr>
          <p:nvPr/>
        </p:nvPicPr>
        <p:blipFill rotWithShape="1">
          <a:blip r:embed="rId18" cstate="print">
            <a:extLst>
              <a:ext uri="{28A0092B-C50C-407E-A947-70E740481C1C}">
                <a14:useLocalDpi xmlns:a14="http://schemas.microsoft.com/office/drawing/2010/main" val="0"/>
              </a:ext>
            </a:extLst>
          </a:blip>
          <a:srcRect t="8985"/>
          <a:stretch/>
        </p:blipFill>
        <p:spPr>
          <a:xfrm>
            <a:off x="10329120" y="3311957"/>
            <a:ext cx="1020636" cy="1161503"/>
          </a:xfrm>
          <a:prstGeom prst="rect">
            <a:avLst/>
          </a:prstGeom>
        </p:spPr>
      </p:pic>
      <p:sp>
        <p:nvSpPr>
          <p:cNvPr id="86" name="Rectangle 85"/>
          <p:cNvSpPr/>
          <p:nvPr/>
        </p:nvSpPr>
        <p:spPr>
          <a:xfrm>
            <a:off x="10372659" y="4447544"/>
            <a:ext cx="950902" cy="261610"/>
          </a:xfrm>
          <a:prstGeom prst="rect">
            <a:avLst/>
          </a:prstGeom>
        </p:spPr>
        <p:txBody>
          <a:bodyPr wrap="none">
            <a:spAutoFit/>
          </a:bodyPr>
          <a:lstStyle/>
          <a:p>
            <a:pPr algn="ctr"/>
            <a:r>
              <a:rPr lang="en-US" sz="1100" dirty="0" smtClean="0"/>
              <a:t>David </a:t>
            </a:r>
            <a:r>
              <a:rPr lang="en-US" sz="1100" dirty="0" err="1" smtClean="0"/>
              <a:t>Cechak</a:t>
            </a:r>
            <a:endParaRPr lang="en-US" sz="1100" dirty="0"/>
          </a:p>
        </p:txBody>
      </p:sp>
    </p:spTree>
    <p:extLst>
      <p:ext uri="{BB962C8B-B14F-4D97-AF65-F5344CB8AC3E}">
        <p14:creationId xmlns:p14="http://schemas.microsoft.com/office/powerpoint/2010/main" val="3114328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fessor&amp;#39;s perceptron paved the way for AI – 60 years too soon | Cornell  Chronicle"/>
          <p:cNvPicPr>
            <a:picLocks noChangeAspect="1" noChangeArrowheads="1"/>
          </p:cNvPicPr>
          <p:nvPr/>
        </p:nvPicPr>
        <p:blipFill rotWithShape="1">
          <a:blip r:embed="rId2">
            <a:extLst>
              <a:ext uri="{28A0092B-C50C-407E-A947-70E740481C1C}">
                <a14:useLocalDpi xmlns:a14="http://schemas.microsoft.com/office/drawing/2010/main" val="0"/>
              </a:ext>
            </a:extLst>
          </a:blip>
          <a:srcRect b="13578"/>
          <a:stretch/>
        </p:blipFill>
        <p:spPr bwMode="auto">
          <a:xfrm>
            <a:off x="5363308" y="3341687"/>
            <a:ext cx="6828692" cy="35163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298259" y="2782669"/>
            <a:ext cx="2893741" cy="646331"/>
          </a:xfrm>
          <a:prstGeom prst="rect">
            <a:avLst/>
          </a:prstGeom>
          <a:solidFill>
            <a:srgbClr val="F8F8F8">
              <a:alpha val="40000"/>
            </a:srgbClr>
          </a:solidFill>
        </p:spPr>
        <p:txBody>
          <a:bodyPr wrap="none">
            <a:spAutoFit/>
          </a:bodyPr>
          <a:lstStyle/>
          <a:p>
            <a:pPr algn="ctr"/>
            <a:r>
              <a:rPr lang="en-US"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1950s – Mark I Perceptron</a:t>
            </a:r>
          </a:p>
          <a:p>
            <a:pPr algn="ctr"/>
            <a:r>
              <a:rPr lang="en-US"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First Artificial Neural Network</a:t>
            </a:r>
            <a:endParaRPr lang="en-US"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pic>
        <p:nvPicPr>
          <p:cNvPr id="3078" name="Picture 6" descr="Rosenblatt&amp;#39;s perceptron.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586" y="393700"/>
            <a:ext cx="4416136" cy="24574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 y="0"/>
            <a:ext cx="5526405" cy="6858000"/>
            <a:chOff x="-1" y="0"/>
            <a:chExt cx="5526405" cy="6858000"/>
          </a:xfrm>
        </p:grpSpPr>
        <p:pic>
          <p:nvPicPr>
            <p:cNvPr id="3076" name="Picture 4" descr="Frank Rosenblatt – Mark I Perceptron – 1960 – DNVDK | pas longte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52640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Sequential Access Storage 4"/>
            <p:cNvSpPr/>
            <p:nvPr/>
          </p:nvSpPr>
          <p:spPr>
            <a:xfrm rot="188247" flipH="1">
              <a:off x="1934814" y="632768"/>
              <a:ext cx="2985540" cy="1979314"/>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94046" y="911304"/>
              <a:ext cx="2714736" cy="1200329"/>
            </a:xfrm>
            <a:prstGeom prst="rect">
              <a:avLst/>
            </a:prstGeom>
          </p:spPr>
          <p:txBody>
            <a:bodyPr wrap="square">
              <a:spAutoFit/>
            </a:bodyPr>
            <a:lstStyle/>
            <a:p>
              <a:r>
                <a:rPr lang="en-US" b="0" i="0" dirty="0" smtClean="0">
                  <a:ln>
                    <a:solidFill>
                      <a:schemeClr val="tx1"/>
                    </a:solidFill>
                  </a:ln>
                  <a:solidFill>
                    <a:schemeClr val="bg1"/>
                  </a:solidFill>
                  <a:effectLst/>
                  <a:latin typeface="Lora"/>
                </a:rPr>
                <a:t>Perceptrons may </a:t>
              </a:r>
              <a:r>
                <a:rPr lang="en-US" b="0" i="0" u="sng" dirty="0" smtClean="0">
                  <a:ln>
                    <a:solidFill>
                      <a:schemeClr val="tx1"/>
                    </a:solidFill>
                  </a:ln>
                  <a:solidFill>
                    <a:schemeClr val="bg1"/>
                  </a:solidFill>
                  <a:effectLst/>
                  <a:latin typeface="Lora"/>
                </a:rPr>
                <a:t>eventually</a:t>
              </a:r>
              <a:r>
                <a:rPr lang="en-US" b="0" i="0" dirty="0" smtClean="0">
                  <a:ln>
                    <a:solidFill>
                      <a:schemeClr val="tx1"/>
                    </a:solidFill>
                  </a:ln>
                  <a:solidFill>
                    <a:schemeClr val="bg1"/>
                  </a:solidFill>
                  <a:effectLst/>
                  <a:latin typeface="Lora"/>
                </a:rPr>
                <a:t> be able to learn, make decisions, </a:t>
              </a:r>
            </a:p>
            <a:p>
              <a:r>
                <a:rPr lang="en-US" b="0" i="0" dirty="0" smtClean="0">
                  <a:ln>
                    <a:solidFill>
                      <a:schemeClr val="tx1"/>
                    </a:solidFill>
                  </a:ln>
                  <a:solidFill>
                    <a:schemeClr val="bg1"/>
                  </a:solidFill>
                  <a:effectLst/>
                  <a:latin typeface="Lora"/>
                </a:rPr>
                <a:t>and translate languages</a:t>
              </a:r>
              <a:endParaRPr lang="en-US" dirty="0">
                <a:ln>
                  <a:solidFill>
                    <a:schemeClr val="tx1"/>
                  </a:solidFill>
                </a:ln>
                <a:solidFill>
                  <a:schemeClr val="bg1"/>
                </a:solidFill>
              </a:endParaRPr>
            </a:p>
          </p:txBody>
        </p:sp>
      </p:grpSp>
    </p:spTree>
    <p:extLst>
      <p:ext uri="{BB962C8B-B14F-4D97-AF65-F5344CB8AC3E}">
        <p14:creationId xmlns:p14="http://schemas.microsoft.com/office/powerpoint/2010/main" val="1280562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450"/>
            <a:ext cx="7620000" cy="5715000"/>
          </a:xfrm>
          <a:prstGeom prst="rect">
            <a:avLst/>
          </a:prstGeom>
        </p:spPr>
      </p:pic>
      <p:pic>
        <p:nvPicPr>
          <p:cNvPr id="8" name="Picture 6" descr="Rosenblatt&amp;#39;s perceptron.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6986" y="546100"/>
            <a:ext cx="4416136" cy="2457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225562" y="3925668"/>
            <a:ext cx="4678983"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dirty="0" smtClean="0">
                <a:solidFill>
                  <a:srgbClr val="333333"/>
                </a:solidFill>
                <a:effectLst/>
                <a:latin typeface="+mj-lt"/>
              </a:rPr>
              <a:t>1960s:</a:t>
            </a:r>
          </a:p>
          <a:p>
            <a:r>
              <a:rPr lang="en-US" b="0" i="0" dirty="0" smtClean="0">
                <a:solidFill>
                  <a:srgbClr val="333333"/>
                </a:solidFill>
                <a:effectLst/>
                <a:latin typeface="+mj-lt"/>
              </a:rPr>
              <a:t>The perceptron is able to solve simple </a:t>
            </a:r>
            <a:r>
              <a:rPr lang="en-US" dirty="0" smtClean="0">
                <a:solidFill>
                  <a:srgbClr val="333333"/>
                </a:solidFill>
                <a:latin typeface="+mj-lt"/>
              </a:rPr>
              <a:t>problems</a:t>
            </a:r>
            <a:r>
              <a:rPr lang="en-US" dirty="0" smtClean="0">
                <a:solidFill>
                  <a:schemeClr val="tx1"/>
                </a:solidFill>
                <a:latin typeface="+mj-lt"/>
              </a:rPr>
              <a:t> such as linear regression.</a:t>
            </a:r>
            <a:endParaRPr lang="en-US" dirty="0" smtClean="0">
              <a:solidFill>
                <a:srgbClr val="333333"/>
              </a:solidFill>
              <a:latin typeface="+mj-lt"/>
            </a:endParaRPr>
          </a:p>
        </p:txBody>
      </p:sp>
    </p:spTree>
    <p:extLst>
      <p:ext uri="{BB962C8B-B14F-4D97-AF65-F5344CB8AC3E}">
        <p14:creationId xmlns:p14="http://schemas.microsoft.com/office/powerpoint/2010/main" val="1126066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What is the AI winter? – TechTalk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11" t="24889" r="27745" b="16262"/>
          <a:stretch/>
        </p:blipFill>
        <p:spPr bwMode="auto">
          <a:xfrm>
            <a:off x="-67377" y="-96253"/>
            <a:ext cx="12378089" cy="70745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229600" y="83764"/>
            <a:ext cx="3869887" cy="6683545"/>
          </a:xfrm>
          <a:prstGeom prst="rect">
            <a:avLst/>
          </a:prstGeom>
        </p:spPr>
      </p:pic>
      <p:pic>
        <p:nvPicPr>
          <p:cNvPr id="5" name="Picture 4" descr="http://cyberneticzoo.com/wp-content/uploads/Minsky-Papert-71-cSolomon-x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11" y="83764"/>
            <a:ext cx="5484530" cy="25108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6891" y="2245362"/>
            <a:ext cx="503664" cy="215444"/>
          </a:xfrm>
          <a:prstGeom prst="rect">
            <a:avLst/>
          </a:prstGeom>
          <a:noFill/>
        </p:spPr>
        <p:txBody>
          <a:bodyPr wrap="none" rtlCol="0">
            <a:spAutoFit/>
          </a:bodyPr>
          <a:lstStyle/>
          <a:p>
            <a:pPr algn="ctr"/>
            <a:r>
              <a:rPr lang="en-US" sz="800" dirty="0" smtClean="0">
                <a:solidFill>
                  <a:schemeClr val="bg1"/>
                </a:solidFill>
              </a:rPr>
              <a:t>Minsky</a:t>
            </a:r>
          </a:p>
        </p:txBody>
      </p:sp>
      <p:sp>
        <p:nvSpPr>
          <p:cNvPr id="7" name="TextBox 6"/>
          <p:cNvSpPr txBox="1"/>
          <p:nvPr/>
        </p:nvSpPr>
        <p:spPr>
          <a:xfrm>
            <a:off x="6901717" y="2330148"/>
            <a:ext cx="489236" cy="215444"/>
          </a:xfrm>
          <a:prstGeom prst="rect">
            <a:avLst/>
          </a:prstGeom>
          <a:noFill/>
        </p:spPr>
        <p:txBody>
          <a:bodyPr wrap="none" rtlCol="0">
            <a:spAutoFit/>
          </a:bodyPr>
          <a:lstStyle/>
          <a:p>
            <a:pPr algn="ctr"/>
            <a:r>
              <a:rPr lang="en-US" sz="800" dirty="0" err="1" smtClean="0"/>
              <a:t>Papert</a:t>
            </a:r>
            <a:endParaRPr lang="en-US" sz="800" dirty="0" smtClean="0"/>
          </a:p>
        </p:txBody>
      </p:sp>
      <p:sp>
        <p:nvSpPr>
          <p:cNvPr id="8" name="TextBox 7"/>
          <p:cNvSpPr txBox="1"/>
          <p:nvPr/>
        </p:nvSpPr>
        <p:spPr>
          <a:xfrm>
            <a:off x="3932635" y="101152"/>
            <a:ext cx="2969082" cy="276999"/>
          </a:xfrm>
          <a:prstGeom prst="rect">
            <a:avLst/>
          </a:prstGeom>
          <a:noFill/>
        </p:spPr>
        <p:txBody>
          <a:bodyPr wrap="none" rtlCol="0">
            <a:spAutoFit/>
          </a:bodyPr>
          <a:lstStyle/>
          <a:p>
            <a:pPr algn="ctr"/>
            <a:r>
              <a:rPr lang="en-US" sz="1200" dirty="0" smtClean="0"/>
              <a:t>Non-linearly separable functions proble</a:t>
            </a:r>
            <a:r>
              <a:rPr lang="en-US" sz="1200" dirty="0"/>
              <a:t>m</a:t>
            </a:r>
            <a:endParaRPr lang="en-US" sz="1200" dirty="0" smtClean="0"/>
          </a:p>
        </p:txBody>
      </p:sp>
      <p:grpSp>
        <p:nvGrpSpPr>
          <p:cNvPr id="19" name="Group 18"/>
          <p:cNvGrpSpPr/>
          <p:nvPr/>
        </p:nvGrpSpPr>
        <p:grpSpPr>
          <a:xfrm>
            <a:off x="101600" y="2805449"/>
            <a:ext cx="3143250" cy="3823360"/>
            <a:chOff x="69850" y="2943949"/>
            <a:chExt cx="3143250" cy="3823360"/>
          </a:xfrm>
        </p:grpSpPr>
        <p:pic>
          <p:nvPicPr>
            <p:cNvPr id="13" name="Picture 12"/>
            <p:cNvPicPr>
              <a:picLocks noChangeAspect="1"/>
            </p:cNvPicPr>
            <p:nvPr/>
          </p:nvPicPr>
          <p:blipFill>
            <a:blip r:embed="rId5"/>
            <a:stretch>
              <a:fillRect/>
            </a:stretch>
          </p:blipFill>
          <p:spPr>
            <a:xfrm>
              <a:off x="175274" y="3016249"/>
              <a:ext cx="2872285" cy="3562647"/>
            </a:xfrm>
            <a:prstGeom prst="rect">
              <a:avLst/>
            </a:prstGeom>
          </p:spPr>
        </p:pic>
        <p:cxnSp>
          <p:nvCxnSpPr>
            <p:cNvPr id="15" name="Straight Connector 14"/>
            <p:cNvCxnSpPr/>
            <p:nvPr/>
          </p:nvCxnSpPr>
          <p:spPr>
            <a:xfrm flipH="1">
              <a:off x="69850" y="2943949"/>
              <a:ext cx="3143250" cy="38233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Flowchart: Sequential Access Storage 15"/>
          <p:cNvSpPr/>
          <p:nvPr/>
        </p:nvSpPr>
        <p:spPr>
          <a:xfrm rot="188247" flipH="1">
            <a:off x="7699814" y="536738"/>
            <a:ext cx="2985540" cy="1253955"/>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1600" y="824672"/>
            <a:ext cx="2480167" cy="1077218"/>
          </a:xfrm>
          <a:prstGeom prst="rect">
            <a:avLst/>
          </a:prstGeom>
          <a:solidFill>
            <a:srgbClr val="F8F8F8">
              <a:alpha val="40000"/>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Late 1960s – </a:t>
            </a:r>
          </a:p>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First </a:t>
            </a: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AI Winter</a:t>
            </a:r>
            <a:endPar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pic>
        <p:nvPicPr>
          <p:cNvPr id="5122" name="Picture 2" descr="Briefing for US Vice President Gerald Ford in 1973 on the junction-grammar-based computer translation mod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0989" y="3471862"/>
            <a:ext cx="4191000" cy="2809876"/>
          </a:xfrm>
          <a:prstGeom prst="rect">
            <a:avLst/>
          </a:prstGeom>
          <a:noFill/>
          <a:extLst>
            <a:ext uri="{909E8E84-426E-40DD-AFC4-6F175D3DCCD1}">
              <a14:hiddenFill xmlns:a14="http://schemas.microsoft.com/office/drawing/2010/main">
                <a:solidFill>
                  <a:srgbClr val="FFFFFF"/>
                </a:solidFill>
              </a14:hiddenFill>
            </a:ext>
          </a:extLst>
        </p:spPr>
      </p:pic>
      <p:sp>
        <p:nvSpPr>
          <p:cNvPr id="21" name="Flowchart: Sequential Access Storage 20"/>
          <p:cNvSpPr/>
          <p:nvPr/>
        </p:nvSpPr>
        <p:spPr>
          <a:xfrm rot="188247" flipH="1">
            <a:off x="6036115" y="3622493"/>
            <a:ext cx="2985540" cy="1253955"/>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229600" y="702050"/>
            <a:ext cx="2714736" cy="923330"/>
          </a:xfrm>
          <a:prstGeom prst="rect">
            <a:avLst/>
          </a:prstGeom>
        </p:spPr>
        <p:txBody>
          <a:bodyPr wrap="square">
            <a:spAutoFit/>
          </a:bodyPr>
          <a:lstStyle/>
          <a:p>
            <a:r>
              <a:rPr lang="en-US" b="0" i="0" dirty="0" smtClean="0">
                <a:ln>
                  <a:solidFill>
                    <a:schemeClr val="tx1"/>
                  </a:solidFill>
                </a:ln>
                <a:solidFill>
                  <a:schemeClr val="bg1"/>
                </a:solidFill>
                <a:effectLst/>
                <a:latin typeface="Lora"/>
              </a:rPr>
              <a:t>No, they can’t.</a:t>
            </a:r>
          </a:p>
          <a:p>
            <a:endParaRPr lang="en-US" dirty="0">
              <a:ln>
                <a:solidFill>
                  <a:schemeClr val="tx1"/>
                </a:solidFill>
              </a:ln>
              <a:solidFill>
                <a:schemeClr val="bg1"/>
              </a:solidFill>
              <a:latin typeface="Lora"/>
            </a:endParaRPr>
          </a:p>
          <a:p>
            <a:r>
              <a:rPr lang="en-US" dirty="0" smtClean="0">
                <a:ln>
                  <a:solidFill>
                    <a:schemeClr val="tx1"/>
                  </a:solidFill>
                </a:ln>
                <a:solidFill>
                  <a:schemeClr val="bg1"/>
                </a:solidFill>
                <a:latin typeface="Lora"/>
              </a:rPr>
              <a:t>and we can prove it</a:t>
            </a:r>
            <a:endParaRPr lang="en-US" dirty="0">
              <a:ln>
                <a:solidFill>
                  <a:schemeClr val="tx1"/>
                </a:solidFill>
              </a:ln>
              <a:solidFill>
                <a:schemeClr val="bg1"/>
              </a:solidFill>
            </a:endParaRPr>
          </a:p>
        </p:txBody>
      </p:sp>
      <p:sp>
        <p:nvSpPr>
          <p:cNvPr id="17" name="Rectangle 16"/>
          <p:cNvSpPr/>
          <p:nvPr/>
        </p:nvSpPr>
        <p:spPr>
          <a:xfrm>
            <a:off x="6370640" y="3710360"/>
            <a:ext cx="3010016" cy="1077218"/>
          </a:xfrm>
          <a:prstGeom prst="rect">
            <a:avLst/>
          </a:prstGeom>
        </p:spPr>
        <p:txBody>
          <a:bodyPr wrap="square">
            <a:spAutoFit/>
          </a:bodyPr>
          <a:lstStyle/>
          <a:p>
            <a:r>
              <a:rPr lang="en-US" sz="1600" b="0" i="0" dirty="0" smtClean="0">
                <a:ln>
                  <a:solidFill>
                    <a:schemeClr val="tx1"/>
                  </a:solidFill>
                </a:ln>
                <a:solidFill>
                  <a:schemeClr val="bg1"/>
                </a:solidFill>
                <a:effectLst/>
                <a:latin typeface="Lora"/>
              </a:rPr>
              <a:t>Mr. President,</a:t>
            </a:r>
          </a:p>
          <a:p>
            <a:r>
              <a:rPr lang="en-US" sz="1600" dirty="0" smtClean="0">
                <a:ln>
                  <a:solidFill>
                    <a:schemeClr val="tx1"/>
                  </a:solidFill>
                </a:ln>
                <a:solidFill>
                  <a:schemeClr val="bg1"/>
                </a:solidFill>
                <a:latin typeface="Lora"/>
              </a:rPr>
              <a:t>Our Russian translation</a:t>
            </a:r>
          </a:p>
          <a:p>
            <a:r>
              <a:rPr lang="en-US" sz="1600" dirty="0" smtClean="0">
                <a:ln>
                  <a:solidFill>
                    <a:schemeClr val="tx1"/>
                  </a:solidFill>
                </a:ln>
                <a:solidFill>
                  <a:schemeClr val="bg1"/>
                </a:solidFill>
                <a:latin typeface="Lora"/>
              </a:rPr>
              <a:t>AI needs another 50 years</a:t>
            </a:r>
          </a:p>
          <a:p>
            <a:r>
              <a:rPr lang="en-US" sz="1600" dirty="0">
                <a:ln>
                  <a:solidFill>
                    <a:schemeClr val="tx1"/>
                  </a:solidFill>
                </a:ln>
                <a:solidFill>
                  <a:schemeClr val="bg1"/>
                </a:solidFill>
                <a:latin typeface="Lora"/>
              </a:rPr>
              <a:t> </a:t>
            </a:r>
            <a:r>
              <a:rPr lang="en-US" sz="1600" dirty="0" smtClean="0">
                <a:ln>
                  <a:solidFill>
                    <a:schemeClr val="tx1"/>
                  </a:solidFill>
                </a:ln>
                <a:solidFill>
                  <a:schemeClr val="bg1"/>
                </a:solidFill>
                <a:latin typeface="Lora"/>
              </a:rPr>
              <a:t>   of development…</a:t>
            </a:r>
            <a:endParaRPr lang="en-US" sz="1600" dirty="0">
              <a:ln>
                <a:solidFill>
                  <a:schemeClr val="tx1"/>
                </a:solidFill>
              </a:ln>
              <a:solidFill>
                <a:schemeClr val="bg1"/>
              </a:solidFill>
            </a:endParaRPr>
          </a:p>
        </p:txBody>
      </p:sp>
    </p:spTree>
    <p:extLst>
      <p:ext uri="{BB962C8B-B14F-4D97-AF65-F5344CB8AC3E}">
        <p14:creationId xmlns:p14="http://schemas.microsoft.com/office/powerpoint/2010/main" val="3499170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11437"/>
          <a:stretch/>
        </p:blipFill>
        <p:spPr>
          <a:xfrm>
            <a:off x="134937" y="438151"/>
            <a:ext cx="8177213" cy="6102350"/>
          </a:xfrm>
          <a:prstGeom prst="rect">
            <a:avLst/>
          </a:prstGeom>
        </p:spPr>
      </p:pic>
      <p:sp>
        <p:nvSpPr>
          <p:cNvPr id="8" name="Rectangle 7"/>
          <p:cNvSpPr/>
          <p:nvPr/>
        </p:nvSpPr>
        <p:spPr>
          <a:xfrm>
            <a:off x="1240981" y="6488668"/>
            <a:ext cx="2028119" cy="369332"/>
          </a:xfrm>
          <a:prstGeom prst="rect">
            <a:avLst/>
          </a:prstGeom>
        </p:spPr>
        <p:txBody>
          <a:bodyPr wrap="none">
            <a:spAutoFit/>
          </a:bodyPr>
          <a:lstStyle/>
          <a:p>
            <a:r>
              <a:rPr lang="en-US" b="0" i="0" dirty="0" smtClean="0">
                <a:solidFill>
                  <a:srgbClr val="353535"/>
                </a:solidFill>
                <a:effectLst/>
                <a:latin typeface="Bauhaus 93" panose="04030905020B02020C02" pitchFamily="82" charset="0"/>
              </a:rPr>
              <a:t>Margaret </a:t>
            </a:r>
            <a:r>
              <a:rPr lang="en-US" b="0" i="0" dirty="0" err="1" smtClean="0">
                <a:solidFill>
                  <a:srgbClr val="353535"/>
                </a:solidFill>
                <a:effectLst/>
                <a:latin typeface="Bauhaus 93" panose="04030905020B02020C02" pitchFamily="82" charset="0"/>
              </a:rPr>
              <a:t>Dayhoff</a:t>
            </a:r>
            <a:endParaRPr lang="en-US" dirty="0">
              <a:latin typeface="Bauhaus 93" panose="04030905020B02020C02" pitchFamily="82" charset="0"/>
            </a:endParaRPr>
          </a:p>
        </p:txBody>
      </p:sp>
      <p:pic>
        <p:nvPicPr>
          <p:cNvPr id="6152" name="Picture 8" descr="Atlas of Protein Sequence and Structure. 1967-68: Dayhoff, Margaret and  Richard Eck:, Dayhoff, Margaret and Richard Eck: Amazon.com: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325" y="438151"/>
            <a:ext cx="3581400" cy="4762500"/>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Sequential Access Storage 10"/>
          <p:cNvSpPr/>
          <p:nvPr/>
        </p:nvSpPr>
        <p:spPr>
          <a:xfrm rot="188247" flipH="1">
            <a:off x="3447932" y="604004"/>
            <a:ext cx="5451821" cy="3273516"/>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25963" y="923901"/>
            <a:ext cx="3786187" cy="2862322"/>
          </a:xfrm>
          <a:prstGeom prst="rect">
            <a:avLst/>
          </a:prstGeom>
        </p:spPr>
        <p:txBody>
          <a:bodyPr wrap="square">
            <a:spAutoFit/>
          </a:bodyPr>
          <a:lstStyle/>
          <a:p>
            <a:r>
              <a:rPr lang="en-US" b="0" i="0" dirty="0" smtClean="0">
                <a:effectLst/>
                <a:latin typeface="Times New Roman" panose="02020603050405020304" pitchFamily="18" charset="0"/>
              </a:rPr>
              <a:t>there is a tremendous amount of </a:t>
            </a:r>
            <a:r>
              <a:rPr lang="en-US" b="1" i="0" dirty="0" smtClean="0">
                <a:effectLst/>
                <a:latin typeface="Times New Roman" panose="02020603050405020304" pitchFamily="18" charset="0"/>
              </a:rPr>
              <a:t>information</a:t>
            </a:r>
            <a:r>
              <a:rPr lang="en-US" b="0" i="0" dirty="0" smtClean="0">
                <a:effectLst/>
                <a:latin typeface="Times New Roman" panose="02020603050405020304" pitchFamily="18" charset="0"/>
              </a:rPr>
              <a:t> regarding evolutionary history and biochemical function implicit in each sequence and the number of known sequences is </a:t>
            </a:r>
            <a:r>
              <a:rPr lang="en-US" b="1" i="0" dirty="0" smtClean="0">
                <a:effectLst/>
                <a:latin typeface="Times New Roman" panose="02020603050405020304" pitchFamily="18" charset="0"/>
              </a:rPr>
              <a:t>growing explosively</a:t>
            </a:r>
            <a:r>
              <a:rPr lang="en-US" b="0" i="0" dirty="0" smtClean="0">
                <a:effectLst/>
                <a:latin typeface="Times New Roman" panose="02020603050405020304" pitchFamily="18" charset="0"/>
              </a:rPr>
              <a:t>. We feel it is important to collect this significant information, </a:t>
            </a:r>
            <a:r>
              <a:rPr lang="en-US" b="1" i="0" dirty="0" smtClean="0">
                <a:effectLst/>
                <a:latin typeface="Times New Roman" panose="02020603050405020304" pitchFamily="18" charset="0"/>
              </a:rPr>
              <a:t>correlate</a:t>
            </a:r>
            <a:r>
              <a:rPr lang="en-US" b="0" i="0" dirty="0" smtClean="0">
                <a:effectLst/>
                <a:latin typeface="Times New Roman" panose="02020603050405020304" pitchFamily="18" charset="0"/>
              </a:rPr>
              <a:t> it into a unified whole and interpret it…</a:t>
            </a:r>
            <a:r>
              <a:rPr lang="en-US" dirty="0" smtClean="0"/>
              <a:t/>
            </a:r>
            <a:br>
              <a:rPr lang="en-US" dirty="0" smtClean="0"/>
            </a:br>
            <a:endParaRPr lang="en-US" dirty="0"/>
          </a:p>
        </p:txBody>
      </p:sp>
      <p:sp>
        <p:nvSpPr>
          <p:cNvPr id="10" name="TextBox 9"/>
          <p:cNvSpPr txBox="1"/>
          <p:nvPr/>
        </p:nvSpPr>
        <p:spPr>
          <a:xfrm>
            <a:off x="8674100" y="5441950"/>
            <a:ext cx="3212803" cy="923330"/>
          </a:xfrm>
          <a:prstGeom prst="rect">
            <a:avLst/>
          </a:prstGeom>
          <a:noFill/>
        </p:spPr>
        <p:txBody>
          <a:bodyPr wrap="none" rtlCol="0">
            <a:spAutoFit/>
          </a:bodyPr>
          <a:lstStyle/>
          <a:p>
            <a:r>
              <a:rPr lang="en-US" dirty="0" smtClean="0"/>
              <a:t>Book of Protein Sequences</a:t>
            </a:r>
          </a:p>
          <a:p>
            <a:r>
              <a:rPr lang="en-US" dirty="0" smtClean="0"/>
              <a:t>Contained </a:t>
            </a:r>
            <a:r>
              <a:rPr lang="en-US" u="sng" dirty="0" smtClean="0"/>
              <a:t>65</a:t>
            </a:r>
            <a:r>
              <a:rPr lang="en-US" dirty="0" smtClean="0"/>
              <a:t> protein sequences</a:t>
            </a:r>
          </a:p>
          <a:p>
            <a:r>
              <a:rPr lang="en-US" dirty="0" smtClean="0"/>
              <a:t>from various species</a:t>
            </a:r>
            <a:endParaRPr lang="en-US" dirty="0"/>
          </a:p>
        </p:txBody>
      </p:sp>
      <p:sp>
        <p:nvSpPr>
          <p:cNvPr id="13" name="Rectangle 12"/>
          <p:cNvSpPr/>
          <p:nvPr/>
        </p:nvSpPr>
        <p:spPr>
          <a:xfrm>
            <a:off x="229880" y="513522"/>
            <a:ext cx="3789820" cy="1077218"/>
          </a:xfrm>
          <a:prstGeom prst="rect">
            <a:avLst/>
          </a:prstGeom>
          <a:solidFill>
            <a:srgbClr val="F8F8F8">
              <a:alpha val="40000"/>
            </a:srgbClr>
          </a:solidFill>
        </p:spPr>
        <p:txBody>
          <a:bodyPr wrap="none">
            <a:spAutoFit/>
          </a:bodyPr>
          <a:lstStyle/>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Late 1960s – </a:t>
            </a:r>
          </a:p>
          <a:p>
            <a:pPr algn="ctr"/>
            <a:r>
              <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rPr>
              <a:t>Birth of Bioinformatics</a:t>
            </a:r>
            <a:endParaRPr lang="en-US" sz="3200" b="1" dirty="0" smtClean="0">
              <a:ln w="6350">
                <a:solidFill>
                  <a:schemeClr val="tx1"/>
                </a:solidFill>
              </a:ln>
              <a:solidFill>
                <a:schemeClr val="accent2"/>
              </a:solidFill>
              <a:latin typeface="Bahnschrift SemiBold SemiConden" panose="020B0502040204020203" pitchFamily="34" charset="0"/>
              <a:ea typeface="EB Garamond ExtraBold Italic" pitchFamily="2" charset="0"/>
              <a:cs typeface="EB Garamond ExtraBold Italic" pitchFamily="2" charset="0"/>
            </a:endParaRPr>
          </a:p>
        </p:txBody>
      </p:sp>
    </p:spTree>
    <p:extLst>
      <p:ext uri="{BB962C8B-B14F-4D97-AF65-F5344CB8AC3E}">
        <p14:creationId xmlns:p14="http://schemas.microsoft.com/office/powerpoint/2010/main" val="4062104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1548</TotalTime>
  <Words>1121</Words>
  <Application>Microsoft Office PowerPoint</Application>
  <PresentationFormat>Widescreen</PresentationFormat>
  <Paragraphs>235</Paragraphs>
  <Slides>54</Slides>
  <Notes>5</Notes>
  <HiddenSlides>1</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54</vt:i4>
      </vt:variant>
    </vt:vector>
  </HeadingPairs>
  <TitlesOfParts>
    <vt:vector size="73" baseType="lpstr">
      <vt:lpstr>ArcadeClassic</vt:lpstr>
      <vt:lpstr>Arial</vt:lpstr>
      <vt:lpstr>Arial Rounded MT Bold</vt:lpstr>
      <vt:lpstr>Bahnschrift SemiBold SemiConden</vt:lpstr>
      <vt:lpstr>Bauhaus 93</vt:lpstr>
      <vt:lpstr>Calibri</vt:lpstr>
      <vt:lpstr>Calibri Light</vt:lpstr>
      <vt:lpstr>Deepmind Sans</vt:lpstr>
      <vt:lpstr>DejaVu Sans</vt:lpstr>
      <vt:lpstr>EB Garamond ExtraBold Italic</vt:lpstr>
      <vt:lpstr>Google Sans Text</vt:lpstr>
      <vt:lpstr>Helvetica</vt:lpstr>
      <vt:lpstr>Liberation Sans</vt:lpstr>
      <vt:lpstr>Lora</vt:lpstr>
      <vt:lpstr>Oswald</vt:lpstr>
      <vt:lpstr>Segoe UI Historic</vt:lpstr>
      <vt:lpstr>Times New Roman</vt:lpstr>
      <vt:lpstr>Wingdings</vt:lpstr>
      <vt:lpstr>Office Theme</vt:lpstr>
      <vt:lpstr>Machines Learning what makes Biology tick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Genomic Era (2000-)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Machines Learning what makes Biology tick </dc:title>
  <dc:creator>Panagiotis Alexiou</dc:creator>
  <cp:lastModifiedBy>Panagiotis Alexiou</cp:lastModifiedBy>
  <cp:revision>52</cp:revision>
  <dcterms:created xsi:type="dcterms:W3CDTF">2021-11-07T09:58:26Z</dcterms:created>
  <dcterms:modified xsi:type="dcterms:W3CDTF">2021-11-08T11:47:24Z</dcterms:modified>
</cp:coreProperties>
</file>