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35" r:id="rId3"/>
    <p:sldId id="463" r:id="rId4"/>
    <p:sldId id="444" r:id="rId5"/>
    <p:sldId id="445" r:id="rId6"/>
    <p:sldId id="446" r:id="rId7"/>
    <p:sldId id="447" r:id="rId8"/>
    <p:sldId id="464" r:id="rId9"/>
    <p:sldId id="437" r:id="rId10"/>
    <p:sldId id="438" r:id="rId11"/>
    <p:sldId id="461" r:id="rId12"/>
    <p:sldId id="439" r:id="rId13"/>
    <p:sldId id="440" r:id="rId14"/>
    <p:sldId id="441" r:id="rId15"/>
    <p:sldId id="442" r:id="rId16"/>
    <p:sldId id="462" r:id="rId17"/>
    <p:sldId id="443" r:id="rId18"/>
    <p:sldId id="448" r:id="rId19"/>
    <p:sldId id="449" r:id="rId20"/>
    <p:sldId id="450" r:id="rId21"/>
    <p:sldId id="452" r:id="rId22"/>
    <p:sldId id="453" r:id="rId23"/>
    <p:sldId id="454" r:id="rId24"/>
    <p:sldId id="455" r:id="rId25"/>
    <p:sldId id="456" r:id="rId26"/>
    <p:sldId id="457" r:id="rId27"/>
    <p:sldId id="451" r:id="rId28"/>
    <p:sldId id="459" r:id="rId29"/>
    <p:sldId id="460" r:id="rId30"/>
    <p:sldId id="465" r:id="rId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6" autoAdjust="0"/>
    <p:restoredTop sz="96878" autoAdjust="0"/>
  </p:normalViewPr>
  <p:slideViewPr>
    <p:cSldViewPr>
      <p:cViewPr varScale="1">
        <p:scale>
          <a:sx n="111" d="100"/>
          <a:sy n="111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04.11.2021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04.11.2021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08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Signalling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and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regulation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br>
              <a:rPr lang="en-GB" sz="2400" dirty="0">
                <a:latin typeface="Arial" charset="0"/>
              </a:rPr>
            </a:br>
            <a:r>
              <a:rPr lang="en-GB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/>
            <a:r>
              <a:rPr lang="en-GB" sz="2400" dirty="0">
                <a:latin typeface="Arial" charset="0"/>
              </a:rPr>
              <a:t>	(</a:t>
            </a:r>
            <a:r>
              <a:rPr lang="cs-CZ" sz="2400" dirty="0">
                <a:latin typeface="Arial" charset="0"/>
              </a:rPr>
              <a:t>puberty,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cycle</a:t>
            </a:r>
            <a:endParaRPr lang="cs-CZ" sz="2400" dirty="0">
              <a:latin typeface="Arial" charset="0"/>
            </a:endParaRPr>
          </a:p>
          <a:p>
            <a:r>
              <a:rPr lang="cs-CZ" sz="2400" dirty="0"/>
              <a:t>	 ….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FUNCTIONS OF HORMONES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Chemicals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interfering with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various </a:t>
            </a:r>
            <a:r>
              <a:rPr lang="cs-CZ" dirty="0" err="1">
                <a:solidFill>
                  <a:schemeClr val="accent2"/>
                </a:solidFill>
              </a:rPr>
              <a:t>hormonal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functions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br>
              <a:rPr lang="cs-CZ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>
                <a:latin typeface="Arial" charset="0"/>
              </a:rPr>
              <a:t>highligted</a:t>
            </a:r>
            <a:r>
              <a:rPr lang="en-GB" sz="1600" dirty="0">
                <a:latin typeface="Arial" charset="0"/>
              </a:rPr>
              <a:t>):</a:t>
            </a:r>
          </a:p>
          <a:p>
            <a:endParaRPr lang="en-GB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original</a:t>
            </a:r>
            <a:r>
              <a:rPr lang="en-GB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hormone-</a:t>
            </a:r>
            <a:r>
              <a:rPr lang="cs-CZ" sz="1600" dirty="0" err="1">
                <a:latin typeface="Arial" charset="0"/>
              </a:rPr>
              <a:t>producing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System regulation = HORMONES </a:t>
            </a:r>
            <a:r>
              <a:rPr lang="en-US" sz="2000" dirty="0">
                <a:solidFill>
                  <a:schemeClr val="tx1"/>
                </a:solidFill>
              </a:rPr>
              <a:t>&amp; ENDOCRINE S</a:t>
            </a:r>
            <a:r>
              <a:rPr lang="en-GB" sz="2000" dirty="0">
                <a:solidFill>
                  <a:schemeClr val="tx1"/>
                </a:solidFill>
              </a:rPr>
              <a:t>YSTEM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(endocrine disrupting compounds)</a:t>
            </a:r>
          </a:p>
          <a:p>
            <a:r>
              <a:rPr lang="en-US" dirty="0"/>
              <a:t>	=</a:t>
            </a:r>
            <a:r>
              <a:rPr lang="cs-CZ" dirty="0">
                <a:latin typeface="Arial" charset="0"/>
              </a:rPr>
              <a:t> 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action</a:t>
            </a:r>
            <a:r>
              <a:rPr lang="en-GB" dirty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>
                <a:latin typeface="Arial" charset="0"/>
              </a:rPr>
              <a:t>site of </a:t>
            </a:r>
            <a:r>
              <a:rPr lang="cs-CZ" i="1" dirty="0" err="1">
                <a:latin typeface="Arial" charset="0"/>
              </a:rPr>
              <a:t>action</a:t>
            </a:r>
            <a:r>
              <a:rPr lang="cs-CZ" i="1" dirty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due to ED </a:t>
            </a:r>
            <a:r>
              <a:rPr lang="cs-CZ" dirty="0">
                <a:latin typeface="Arial" charset="0"/>
              </a:rPr>
              <a:t>(! 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developmental </a:t>
            </a:r>
            <a:r>
              <a:rPr lang="en-US" i="1" dirty="0" err="1">
                <a:latin typeface="Arial" charset="0"/>
              </a:rPr>
              <a:t>toxicit</a:t>
            </a:r>
            <a:r>
              <a:rPr lang="en-GB" i="1" dirty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BE 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>
                <a:latin typeface="Arial" charset="0"/>
              </a:rPr>
              <a:t>Example of ED - </a:t>
            </a:r>
            <a:r>
              <a:rPr lang="cs-CZ" sz="1800" u="sng" dirty="0" err="1">
                <a:latin typeface="Arial" charset="0"/>
              </a:rPr>
              <a:t>Intersex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Toxicity to hormone regulation = ENDOCRINE DISRUPTION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structure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derivatives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Examples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- </a:t>
            </a:r>
            <a:r>
              <a:rPr lang="cs-CZ" sz="2000" dirty="0" err="1">
                <a:latin typeface="Arial" charset="0"/>
              </a:rPr>
              <a:t>catecholamines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/>
              <a:t>structure</a:t>
            </a:r>
            <a:r>
              <a:rPr lang="cs-CZ" sz="2000" dirty="0"/>
              <a:t>: </a:t>
            </a:r>
            <a:r>
              <a:rPr lang="cs-CZ" sz="2000" dirty="0" err="1"/>
              <a:t>c</a:t>
            </a:r>
            <a:r>
              <a:rPr lang="cs-CZ" sz="2000" dirty="0" err="1">
                <a:latin typeface="Arial" charset="0"/>
              </a:rPr>
              <a:t>hains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- </a:t>
            </a:r>
            <a:r>
              <a:rPr lang="cs-CZ" sz="2000" u="sng" dirty="0" err="1">
                <a:latin typeface="Arial" charset="0"/>
              </a:rPr>
              <a:t>small</a:t>
            </a:r>
            <a:r>
              <a:rPr lang="en-GB" sz="2000" u="sng" dirty="0">
                <a:latin typeface="Arial" charset="0"/>
              </a:rPr>
              <a:t> peptides</a:t>
            </a:r>
            <a:r>
              <a:rPr lang="cs-CZ" sz="2000" dirty="0">
                <a:latin typeface="Arial" charset="0"/>
              </a:rPr>
              <a:t>: 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- </a:t>
            </a:r>
            <a:r>
              <a:rPr lang="en-US" sz="2000" u="sng" dirty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</a:t>
            </a:r>
            <a:r>
              <a:rPr lang="en-GB" sz="2000" dirty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br>
              <a:rPr lang="en-US" i="1" dirty="0">
                <a:latin typeface="Arial" charset="0"/>
              </a:rPr>
            </a:br>
            <a:r>
              <a:rPr lang="en-US" i="1" dirty="0">
                <a:latin typeface="Arial" charset="0"/>
              </a:rPr>
              <a:t>receptors 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(1) </a:t>
            </a:r>
            <a:r>
              <a:rPr lang="en-GB" sz="2000" b="1" dirty="0">
                <a:solidFill>
                  <a:schemeClr val="tx2"/>
                </a:solidFill>
              </a:rPr>
              <a:t>-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(signal molecules) in vertebrates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</a:rPr>
              <a:t> 2 - </a:t>
            </a:r>
            <a:r>
              <a:rPr lang="cs-CZ" sz="2000" b="1" dirty="0">
                <a:solidFill>
                  <a:schemeClr val="tx2"/>
                </a:solidFill>
              </a:rPr>
              <a:t> steroid </a:t>
            </a:r>
            <a:r>
              <a:rPr lang="cs-CZ" sz="2000" b="1" dirty="0" err="1">
                <a:solidFill>
                  <a:schemeClr val="tx2"/>
                </a:solidFill>
              </a:rPr>
              <a:t>hormones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* 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toxicants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en-US" sz="2000" dirty="0"/>
              <a:t>compounds </a:t>
            </a:r>
            <a:r>
              <a:rPr lang="en-US" sz="2000" b="1" dirty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br>
              <a:rPr lang="cs-CZ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Derived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from</a:t>
            </a:r>
            <a:r>
              <a:rPr lang="cs-CZ" sz="2000" dirty="0">
                <a:latin typeface="Arial" charset="0"/>
              </a:rPr>
              <a:t> cholesterol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Examples: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testosterone,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99584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INTRACELLULAR signals</a:t>
            </a: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Regulation</a:t>
            </a:r>
            <a:r>
              <a:rPr lang="cs-CZ" sz="2400" b="1" dirty="0"/>
              <a:t> of cell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en-GB" sz="2400" b="1" dirty="0"/>
              <a:t>= control of major cell functions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metabolism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proliferation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differentiation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death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apoptosis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- "network" of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similar</a:t>
            </a:r>
            <a:r>
              <a:rPr lang="cs-CZ" sz="2400" dirty="0"/>
              <a:t> in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/ </a:t>
            </a:r>
            <a:r>
              <a:rPr lang="cs-CZ" sz="2400" dirty="0" err="1"/>
              <a:t>different</a:t>
            </a:r>
            <a:r>
              <a:rPr lang="cs-CZ" sz="2400" dirty="0"/>
              <a:t> cell-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effects</a:t>
            </a:r>
            <a:r>
              <a:rPr lang="cs-CZ" sz="24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- </a:t>
            </a:r>
            <a:r>
              <a:rPr lang="cs-CZ" sz="2400" b="1" dirty="0" err="1"/>
              <a:t>Con</a:t>
            </a:r>
            <a:r>
              <a:rPr lang="en-US" sz="2400" b="1" dirty="0"/>
              <a:t>sequences of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  <a:r>
              <a:rPr lang="cs-CZ" sz="2400" b="1" dirty="0" err="1"/>
              <a:t>disruption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en-US" sz="2400" dirty="0"/>
              <a:t>unwanted changes in </a:t>
            </a:r>
            <a:r>
              <a:rPr lang="cs-CZ" sz="2400" dirty="0"/>
              <a:t>„</a:t>
            </a:r>
            <a:r>
              <a:rPr lang="cs-CZ" sz="2400" dirty="0" err="1"/>
              <a:t>homeostatic</a:t>
            </a:r>
            <a:r>
              <a:rPr lang="cs-CZ" sz="2400" dirty="0"/>
              <a:t>“ </a:t>
            </a:r>
            <a:r>
              <a:rPr lang="cs-CZ" sz="2400" dirty="0" err="1"/>
              <a:t>rates</a:t>
            </a:r>
            <a:r>
              <a:rPr lang="cs-CZ" sz="2400" dirty="0"/>
              <a:t> </a:t>
            </a:r>
            <a:r>
              <a:rPr lang="cs-CZ" sz="2400" dirty="0" err="1"/>
              <a:t>among</a:t>
            </a:r>
            <a:br>
              <a:rPr lang="cs-CZ" sz="2400" dirty="0"/>
            </a:br>
            <a:r>
              <a:rPr lang="cs-CZ" sz="2400" dirty="0"/>
              <a:t>    </a:t>
            </a:r>
            <a:r>
              <a:rPr lang="en-US" sz="2400" dirty="0"/>
              <a:t>proliferation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differentiation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apoptosis</a:t>
            </a:r>
            <a:br>
              <a:rPr lang="en-US" sz="2400" dirty="0"/>
            </a:br>
            <a:endParaRPr lang="en-US" sz="24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cs-CZ" sz="2000" dirty="0"/>
              <a:t> cell </a:t>
            </a:r>
            <a:r>
              <a:rPr lang="cs-CZ" sz="2000" dirty="0" err="1"/>
              <a:t>transformation</a:t>
            </a:r>
            <a:r>
              <a:rPr lang="cs-CZ" sz="2000" dirty="0"/>
              <a:t> (</a:t>
            </a:r>
            <a:r>
              <a:rPr lang="cs-CZ" sz="2000" dirty="0" err="1"/>
              <a:t>carcinogenicity</a:t>
            </a:r>
            <a:r>
              <a:rPr lang="cs-CZ" sz="2000" dirty="0"/>
              <a:t>)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cs-CZ" sz="2000" dirty="0" err="1"/>
              <a:t>embryotoxicity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immunotoxicit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reproduction </a:t>
            </a:r>
            <a:r>
              <a:rPr lang="en-US" sz="2000" dirty="0" err="1"/>
              <a:t>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/>
              <a:t>	</a:t>
            </a:r>
            <a:r>
              <a:rPr lang="cs-CZ" sz="2000" i="1" dirty="0"/>
              <a:t>.... </a:t>
            </a:r>
            <a:r>
              <a:rPr lang="en-US" sz="2000" i="1" dirty="0"/>
              <a:t>and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chro</a:t>
            </a:r>
            <a:r>
              <a:rPr lang="en-US" sz="2000" i="1" dirty="0" err="1"/>
              <a:t>nic</a:t>
            </a:r>
            <a:r>
              <a:rPr lang="en-US" sz="2000" i="1" dirty="0"/>
              <a:t> t</a:t>
            </a:r>
            <a:r>
              <a:rPr lang="cs-CZ" sz="2000" i="1" dirty="0" err="1"/>
              <a:t>ypes</a:t>
            </a:r>
            <a:r>
              <a:rPr lang="cs-CZ" sz="2000" i="1" dirty="0"/>
              <a:t> of toxicity</a:t>
            </a:r>
            <a:endParaRPr lang="cs-CZ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Cell </a:t>
            </a:r>
            <a:r>
              <a:rPr lang="cs-CZ" sz="2000" dirty="0" err="1">
                <a:solidFill>
                  <a:schemeClr val="tx1"/>
                </a:solidFill>
              </a:rPr>
              <a:t>communication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regulation</a:t>
            </a:r>
            <a:r>
              <a:rPr lang="cs-CZ" sz="2000" dirty="0">
                <a:solidFill>
                  <a:schemeClr val="tx1"/>
                </a:solidFill>
              </a:rPr>
              <a:t>: a </a:t>
            </a:r>
            <a:r>
              <a:rPr lang="cs-CZ" sz="2000" dirty="0" err="1">
                <a:solidFill>
                  <a:schemeClr val="tx1"/>
                </a:solidFill>
              </a:rPr>
              <a:t>target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toxicants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>
                <a:latin typeface="Arial" charset="0"/>
              </a:rPr>
              <a:t>sensitively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processes</a:t>
            </a:r>
            <a:r>
              <a:rPr lang="cs-CZ" dirty="0">
                <a:latin typeface="Arial" charset="0"/>
              </a:rPr>
              <a:t> are </a:t>
            </a:r>
            <a:r>
              <a:rPr lang="cs-CZ" dirty="0" err="1">
                <a:latin typeface="Arial" charset="0"/>
              </a:rPr>
              <a:t>highly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susceptible</a:t>
            </a:r>
            <a:r>
              <a:rPr lang="cs-CZ" dirty="0">
                <a:latin typeface="Arial" charset="0"/>
              </a:rPr>
              <a:t> 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sym typeface="Wingdings" pitchFamily="2" charset="2"/>
              </a:rPr>
              <a:t>toxicit</a:t>
            </a:r>
            <a:r>
              <a:rPr lang="en-GB" dirty="0">
                <a:latin typeface="Arial" charset="0"/>
                <a:sym typeface="Wingdings" pitchFamily="2" charset="2"/>
              </a:rPr>
              <a:t>y to </a:t>
            </a:r>
            <a:r>
              <a:rPr lang="cs-CZ" dirty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endParaRPr lang="en-GB" dirty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>
                <a:latin typeface="Arial" charset="0"/>
              </a:rPr>
              <a:t>ierarchy</a:t>
            </a:r>
            <a:r>
              <a:rPr lang="en-GB" u="sng" dirty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Signal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cs-CZ" sz="2800" dirty="0">
                <a:solidFill>
                  <a:schemeClr val="tx1"/>
                </a:solidFill>
              </a:rPr>
              <a:t> - </a:t>
            </a:r>
            <a:r>
              <a:rPr lang="cs-CZ" sz="2800" dirty="0" err="1">
                <a:solidFill>
                  <a:schemeClr val="tx1"/>
                </a:solidFill>
              </a:rPr>
              <a:t>principles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Two major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processes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1800" dirty="0"/>
              <a:t>– </a:t>
            </a:r>
            <a:r>
              <a:rPr lang="cs-CZ" sz="1800" b="1" dirty="0">
                <a:solidFill>
                  <a:srgbClr val="FF0000"/>
                </a:solidFill>
              </a:rPr>
              <a:t>protein-(de)</a:t>
            </a:r>
            <a:r>
              <a:rPr lang="cs-CZ" sz="1800" b="1" dirty="0" err="1">
                <a:solidFill>
                  <a:srgbClr val="FF0000"/>
                </a:solidFill>
              </a:rPr>
              <a:t>phosphorylation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/>
              <a:t>P</a:t>
            </a:r>
            <a:r>
              <a:rPr lang="en-GB" sz="1800" dirty="0" err="1"/>
              <a:t>rotein</a:t>
            </a:r>
            <a:r>
              <a:rPr lang="cs-CZ" sz="1800" dirty="0" err="1"/>
              <a:t>Kinases</a:t>
            </a:r>
            <a:r>
              <a:rPr lang="en-GB" sz="1800" dirty="0"/>
              <a:t> - PKs</a:t>
            </a:r>
            <a:r>
              <a:rPr lang="cs-CZ" sz="1800" dirty="0"/>
              <a:t>, P</a:t>
            </a:r>
            <a:r>
              <a:rPr lang="en-GB" sz="1800" dirty="0" err="1"/>
              <a:t>roteinPhosphatases</a:t>
            </a:r>
            <a:r>
              <a:rPr lang="en-GB" sz="1800" dirty="0"/>
              <a:t> - P</a:t>
            </a:r>
            <a:r>
              <a:rPr lang="cs-CZ" sz="1800" dirty="0" err="1"/>
              <a:t>Pases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b="1" dirty="0" err="1">
                <a:solidFill>
                  <a:srgbClr val="FF3300"/>
                </a:solidFill>
              </a:rPr>
              <a:t>secondary</a:t>
            </a:r>
            <a:r>
              <a:rPr lang="cs-CZ" sz="1800" b="1" dirty="0">
                <a:solidFill>
                  <a:srgbClr val="FF3300"/>
                </a:solidFill>
              </a:rPr>
              <a:t> </a:t>
            </a:r>
            <a:r>
              <a:rPr lang="cs-CZ" sz="1800" b="1" dirty="0" err="1">
                <a:solidFill>
                  <a:srgbClr val="FF3300"/>
                </a:solidFill>
              </a:rPr>
              <a:t>messengers</a:t>
            </a:r>
            <a:r>
              <a:rPr lang="cs-CZ" sz="1800" dirty="0"/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 err="1"/>
              <a:t>cAMP</a:t>
            </a:r>
            <a:r>
              <a:rPr lang="cs-CZ" sz="1800" dirty="0"/>
              <a:t> / 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cs-CZ" sz="2400" b="1" dirty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1: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cs-CZ" sz="1800" dirty="0"/>
              <a:t> (G-protein, </a:t>
            </a:r>
            <a:r>
              <a:rPr lang="cs-CZ" sz="1800" dirty="0" err="1"/>
              <a:t>kinases</a:t>
            </a:r>
            <a:r>
              <a:rPr lang="cs-CZ" sz="1800" dirty="0"/>
              <a:t>) </a:t>
            </a:r>
            <a:br>
              <a:rPr lang="cs-CZ" sz="1800" dirty="0"/>
            </a:br>
            <a:r>
              <a:rPr lang="en-GB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protein </a:t>
            </a:r>
            <a:r>
              <a:rPr lang="en-US" sz="1800" dirty="0" err="1">
                <a:solidFill>
                  <a:schemeClr val="tx2"/>
                </a:solidFill>
              </a:rPr>
              <a:t>kinase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GB" sz="1800" dirty="0">
                <a:solidFill>
                  <a:schemeClr val="tx2"/>
                </a:solidFill>
              </a:rPr>
              <a:t>(PKA)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dirty="0"/>
              <a:t>	</a:t>
            </a:r>
            <a:br>
              <a:rPr lang="en-US" sz="1800" dirty="0"/>
            </a:br>
            <a:r>
              <a:rPr lang="en-GB" sz="1800" dirty="0"/>
              <a:t>major messenger: </a:t>
            </a:r>
            <a:r>
              <a:rPr lang="cs-CZ" sz="1800" dirty="0"/>
              <a:t>cAMP, </a:t>
            </a:r>
            <a:r>
              <a:rPr lang="cs-CZ" sz="1800" b="1" u="sng" dirty="0"/>
              <a:t>MAPKs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2: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>
                <a:solidFill>
                  <a:schemeClr val="tx2"/>
                </a:solidFill>
              </a:rPr>
              <a:t>proteinkinase</a:t>
            </a:r>
            <a:r>
              <a:rPr lang="en-US" sz="1800" dirty="0">
                <a:solidFill>
                  <a:schemeClr val="tx2"/>
                </a:solidFill>
              </a:rPr>
              <a:t> C</a:t>
            </a:r>
            <a:br>
              <a:rPr lang="en-US" sz="1800" dirty="0"/>
            </a:br>
            <a:r>
              <a:rPr lang="cs-CZ" sz="1800" dirty="0"/>
              <a:t> 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/>
              <a:t>3</a:t>
            </a:r>
            <a:r>
              <a:rPr lang="cs-CZ" sz="1800" dirty="0"/>
              <a:t>: </a:t>
            </a:r>
            <a:r>
              <a:rPr lang="cs-CZ" sz="1800" b="1" dirty="0" err="1"/>
              <a:t>Cytoplasmic</a:t>
            </a:r>
            <a:r>
              <a:rPr lang="cs-CZ" sz="1800" b="1" dirty="0"/>
              <a:t> (</a:t>
            </a:r>
            <a:r>
              <a:rPr lang="cs-CZ" sz="1800" b="1" dirty="0" err="1"/>
              <a:t>nuclear</a:t>
            </a:r>
            <a:r>
              <a:rPr lang="cs-CZ" sz="1800" b="1" dirty="0"/>
              <a:t>) </a:t>
            </a:r>
            <a:r>
              <a:rPr lang="cs-CZ" sz="1800" b="1" dirty="0" err="1"/>
              <a:t>receptors</a:t>
            </a:r>
            <a:r>
              <a:rPr lang="en-US" sz="1800" b="1" dirty="0"/>
              <a:t> </a:t>
            </a:r>
            <a:r>
              <a:rPr lang="en-GB" sz="1800" dirty="0"/>
              <a:t>(discussed in detail in other sections)</a:t>
            </a:r>
            <a:endParaRPr lang="en-US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>
                <a:solidFill>
                  <a:schemeClr val="tx2"/>
                </a:solidFill>
              </a:rPr>
              <a:t>Signalling</a:t>
            </a:r>
            <a:r>
              <a:rPr lang="en-US" b="1" dirty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</a:t>
            </a:r>
            <a:r>
              <a:rPr lang="en-US" sz="2400" dirty="0"/>
              <a:t>Activation of a</a:t>
            </a:r>
            <a:r>
              <a:rPr lang="cs-CZ" sz="2400" dirty="0" err="1"/>
              <a:t>denylate</a:t>
            </a:r>
            <a:r>
              <a:rPr lang="cs-CZ" sz="2400" dirty="0"/>
              <a:t> </a:t>
            </a:r>
            <a:r>
              <a:rPr lang="cs-CZ" sz="2400" dirty="0" err="1"/>
              <a:t>cyclase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cAMP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PKA</a:t>
            </a:r>
            <a:endParaRPr lang="cs-CZ" sz="2400" dirty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PKA is central to </a:t>
            </a:r>
            <a:br>
              <a:rPr lang="en-US" dirty="0"/>
            </a:br>
            <a:r>
              <a:rPr lang="en-US" dirty="0"/>
              <a:t>a number of </a:t>
            </a:r>
            <a:r>
              <a:rPr lang="en-US" dirty="0" err="1"/>
              <a:t>signalling</a:t>
            </a:r>
            <a:br>
              <a:rPr lang="en-US" dirty="0"/>
            </a:br>
            <a:r>
              <a:rPr lang="en-US" dirty="0"/>
              <a:t>events and following</a:t>
            </a:r>
            <a:br>
              <a:rPr lang="en-US" dirty="0"/>
            </a:br>
            <a:r>
              <a:rPr lang="en-US" dirty="0"/>
              <a:t>effects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Including modulation </a:t>
            </a:r>
            <a:br>
              <a:rPr lang="en-US" dirty="0"/>
            </a:br>
            <a:r>
              <a:rPr lang="en-US" dirty="0"/>
              <a:t>of </a:t>
            </a:r>
            <a:r>
              <a:rPr lang="en-GB" dirty="0"/>
              <a:t>“MAPKs”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Mitogen </a:t>
            </a:r>
            <a:r>
              <a:rPr lang="cs-CZ" dirty="0" err="1">
                <a:solidFill>
                  <a:schemeClr val="tx1"/>
                </a:solidFill>
              </a:rPr>
              <a:t>Activated</a:t>
            </a:r>
            <a:r>
              <a:rPr lang="cs-CZ" dirty="0">
                <a:solidFill>
                  <a:schemeClr val="tx1"/>
                </a:solidFill>
              </a:rPr>
              <a:t> Protein </a:t>
            </a:r>
            <a:r>
              <a:rPr lang="cs-CZ" dirty="0" err="1">
                <a:solidFill>
                  <a:schemeClr val="tx1"/>
                </a:solidFill>
              </a:rPr>
              <a:t>Kinases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(MAPK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dependent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/>
              <a:t>Activation of </a:t>
            </a:r>
            <a:r>
              <a:rPr lang="en-GB" sz="2300" dirty="0"/>
              <a:t>P</a:t>
            </a:r>
            <a:r>
              <a:rPr lang="cs-CZ" sz="2300" dirty="0" err="1"/>
              <a:t>hospholipase</a:t>
            </a:r>
            <a:r>
              <a:rPr lang="cs-CZ" sz="2300" dirty="0"/>
              <a:t> C</a:t>
            </a:r>
            <a:r>
              <a:rPr lang="en-GB" sz="2300" dirty="0"/>
              <a:t> </a:t>
            </a:r>
            <a:br>
              <a:rPr lang="en-GB" sz="2300" dirty="0"/>
            </a:br>
            <a:r>
              <a:rPr lang="en-GB" sz="2300" dirty="0">
                <a:sym typeface="Wingdings" pitchFamily="2" charset="2"/>
              </a:rPr>
              <a:t> release of PIPs </a:t>
            </a:r>
            <a:r>
              <a:rPr lang="cs-CZ" sz="2300" dirty="0">
                <a:sym typeface="Wingdings" pitchFamily="2" charset="2"/>
              </a:rPr>
              <a:t>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/>
              <a:t>DAG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/>
              <a:t>PKC / </a:t>
            </a:r>
            <a:r>
              <a:rPr lang="en-US" sz="2300" dirty="0" err="1"/>
              <a:t>arachidonic</a:t>
            </a:r>
            <a:r>
              <a:rPr lang="en-US" sz="2300" dirty="0"/>
              <a:t> acid </a:t>
            </a:r>
            <a:br>
              <a:rPr lang="cs-CZ" sz="2300" dirty="0"/>
            </a:br>
            <a:r>
              <a:rPr lang="en-US" sz="2300" dirty="0"/>
              <a:t>+ IP3 </a:t>
            </a:r>
            <a:r>
              <a:rPr lang="en-GB" sz="2300" dirty="0">
                <a:sym typeface="Wingdings" pitchFamily="2" charset="2"/>
              </a:rPr>
              <a:t> activation of</a:t>
            </a:r>
            <a:r>
              <a:rPr lang="en-US" sz="2300" dirty="0"/>
              <a:t> Ca</a:t>
            </a:r>
            <a:r>
              <a:rPr lang="en-US" sz="2300" baseline="30000" dirty="0"/>
              <a:t>2+</a:t>
            </a:r>
            <a:r>
              <a:rPr lang="en-US" sz="2300" dirty="0"/>
              <a:t> </a:t>
            </a:r>
            <a:r>
              <a:rPr lang="en-US" sz="2300" dirty="0" err="1"/>
              <a:t>signalling</a:t>
            </a:r>
            <a:endParaRPr lang="cs-CZ" sz="2300" dirty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72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Different “types” of </a:t>
            </a:r>
            <a:r>
              <a:rPr lang="en-US" dirty="0" err="1">
                <a:solidFill>
                  <a:schemeClr val="tx1"/>
                </a:solidFill>
              </a:rPr>
              <a:t>signalling</a:t>
            </a:r>
            <a:r>
              <a:rPr lang="en-US" dirty="0">
                <a:solidFill>
                  <a:schemeClr val="tx1"/>
                </a:solidFill>
              </a:rPr>
              <a:t> crosstalk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G-</a:t>
            </a:r>
            <a:r>
              <a:rPr lang="cs-CZ" sz="2400" dirty="0" err="1"/>
              <a:t>proteins</a:t>
            </a:r>
            <a:r>
              <a:rPr lang="cs-CZ" sz="2400" dirty="0"/>
              <a:t> </a:t>
            </a:r>
            <a:r>
              <a:rPr lang="en-US" sz="2400" dirty="0"/>
              <a:t>&amp; G-protein coupled receptors – </a:t>
            </a:r>
            <a:r>
              <a:rPr lang="cs-CZ" sz="2400" dirty="0" err="1"/>
              <a:t>GPCRs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err="1">
                <a:solidFill>
                  <a:schemeClr val="tx2"/>
                </a:solidFill>
              </a:rPr>
              <a:t>Involved</a:t>
            </a:r>
            <a:r>
              <a:rPr lang="cs-CZ" sz="1800" b="1" dirty="0">
                <a:solidFill>
                  <a:schemeClr val="tx2"/>
                </a:solidFill>
              </a:rPr>
              <a:t> in many </a:t>
            </a:r>
            <a:r>
              <a:rPr lang="cs-CZ" sz="1800" b="1" dirty="0" err="1">
                <a:solidFill>
                  <a:schemeClr val="tx2"/>
                </a:solidFill>
              </a:rPr>
              <a:t>functions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triggering different downstream events</a:t>
            </a:r>
            <a:endParaRPr lang="en-US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259666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3456384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/>
              <a:t>C</a:t>
            </a:r>
            <a:r>
              <a:rPr lang="en-US" sz="2400" b="1" dirty="0" err="1"/>
              <a:t>holera</a:t>
            </a:r>
            <a:r>
              <a:rPr lang="en-US" sz="2400" b="1" dirty="0"/>
              <a:t> toxin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i="1" dirty="0"/>
              <a:t>Vibrio cholerae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/>
              <a:t>CT acts as </a:t>
            </a:r>
            <a:r>
              <a:rPr lang="cs-CZ" sz="2400" b="1" dirty="0" err="1"/>
              <a:t>adenylate</a:t>
            </a:r>
            <a:r>
              <a:rPr lang="cs-CZ" sz="2400" b="1" dirty="0"/>
              <a:t> </a:t>
            </a:r>
            <a:r>
              <a:rPr lang="cs-CZ" sz="2400" b="1" dirty="0" err="1"/>
              <a:t>cyclase</a:t>
            </a:r>
            <a:r>
              <a:rPr lang="en-GB" sz="2400" dirty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>
                <a:sym typeface="Wingdings" pitchFamily="2" charset="2"/>
              </a:rPr>
              <a:t>increasing </a:t>
            </a:r>
            <a:r>
              <a:rPr lang="en-GB" sz="2400" dirty="0" err="1">
                <a:sym typeface="Wingdings" pitchFamily="2" charset="2"/>
              </a:rPr>
              <a:t>cAMP</a:t>
            </a:r>
            <a:r>
              <a:rPr lang="en-GB" sz="2400" dirty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>
                <a:sym typeface="Wingdings" pitchFamily="2" charset="2"/>
              </a:rPr>
              <a:t>TOXICITY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Disruption of intracellular signaling - EXAMPLES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3672408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/>
              <a:t>Example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cs-CZ" sz="2400" dirty="0" err="1"/>
              <a:t>Lipopolysaccharide</a:t>
            </a:r>
            <a:r>
              <a:rPr lang="en-GB" sz="2400" dirty="0"/>
              <a:t>s (LPS) from cell walls</a:t>
            </a:r>
          </a:p>
          <a:p>
            <a:pPr marL="533400" indent="-533400" eaLnBrk="1" hangingPunct="1">
              <a:buNone/>
            </a:pPr>
            <a:r>
              <a:rPr lang="en-GB" sz="2400" dirty="0"/>
              <a:t>	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h</a:t>
            </a:r>
            <a:r>
              <a:rPr lang="en-GB" sz="1800" dirty="0" err="1">
                <a:sym typeface="Wingdings" pitchFamily="2" charset="2"/>
              </a:rPr>
              <a:t>yper</a:t>
            </a:r>
            <a:r>
              <a:rPr lang="en-US" sz="1800" dirty="0">
                <a:sym typeface="Wingdings" pitchFamily="2" charset="2"/>
              </a:rPr>
              <a:t>activation </a:t>
            </a:r>
            <a:r>
              <a:rPr lang="cs-CZ" sz="1800" dirty="0"/>
              <a:t> </a:t>
            </a:r>
            <a:r>
              <a:rPr lang="en-GB" sz="1800" dirty="0"/>
              <a:t>of intracellular signals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t="2784" r="1584" b="2543"/>
          <a:stretch>
            <a:fillRect/>
          </a:stretch>
        </p:blipFill>
        <p:spPr bwMode="auto">
          <a:xfrm>
            <a:off x="3851920" y="332656"/>
            <a:ext cx="49812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DOI: 10.1021/acs.est.5b02049</a:t>
            </a:r>
          </a:p>
          <a:p>
            <a:r>
              <a:rPr lang="fr-FR" sz="1200" dirty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Cell to cell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regulation</a:t>
            </a:r>
            <a:r>
              <a:rPr lang="cs-CZ" dirty="0">
                <a:solidFill>
                  <a:schemeClr val="tx1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toxicants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3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1127</Words>
  <Application>Microsoft Office PowerPoint</Application>
  <PresentationFormat>Předvádění na obrazovce (4:3)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Motiv sady Office</vt:lpstr>
      <vt:lpstr>Prezentace aplikace PowerPoint</vt:lpstr>
      <vt:lpstr>Cell communication &amp; regulation: a target for toxicants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Prezentace aplikace PowerPoint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  <vt:lpstr>INTRACELLULAR signals</vt:lpstr>
      <vt:lpstr>Intracellular signal transduction: target of toxicants</vt:lpstr>
      <vt:lpstr>Intracellular signal transduction: target of toxicants</vt:lpstr>
      <vt:lpstr>Signal transduction - principles</vt:lpstr>
      <vt:lpstr>Prezentace aplikace PowerPoint</vt:lpstr>
      <vt:lpstr>Prezentace aplikace PowerPoint</vt:lpstr>
      <vt:lpstr>Mitogen Activated Protein Kinases (MAPKs)  &amp; dependent effects</vt:lpstr>
      <vt:lpstr>Prezentace aplikace PowerPoint</vt:lpstr>
      <vt:lpstr>Prezentace aplikace PowerPoint</vt:lpstr>
      <vt:lpstr>Different “types” of signalling crosstalk  networks</vt:lpstr>
      <vt:lpstr>Prezentace aplikace PowerPoint</vt:lpstr>
      <vt:lpstr>Disruption of intracellular signaling - EXAMPLES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189</cp:revision>
  <dcterms:created xsi:type="dcterms:W3CDTF">2010-05-17T15:27:49Z</dcterms:created>
  <dcterms:modified xsi:type="dcterms:W3CDTF">2021-11-04T07:52:54Z</dcterms:modified>
</cp:coreProperties>
</file>