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431" r:id="rId2"/>
    <p:sldId id="521" r:id="rId3"/>
    <p:sldId id="523" r:id="rId4"/>
    <p:sldId id="440" r:id="rId5"/>
    <p:sldId id="510" r:id="rId6"/>
    <p:sldId id="512" r:id="rId7"/>
    <p:sldId id="524" r:id="rId8"/>
    <p:sldId id="525" r:id="rId9"/>
    <p:sldId id="439" r:id="rId10"/>
    <p:sldId id="519" r:id="rId11"/>
    <p:sldId id="446" r:id="rId12"/>
    <p:sldId id="447" r:id="rId13"/>
    <p:sldId id="511" r:id="rId14"/>
    <p:sldId id="448" r:id="rId15"/>
    <p:sldId id="450" r:id="rId16"/>
    <p:sldId id="449" r:id="rId17"/>
    <p:sldId id="513" r:id="rId18"/>
    <p:sldId id="444" r:id="rId19"/>
    <p:sldId id="445" r:id="rId20"/>
    <p:sldId id="451" r:id="rId21"/>
    <p:sldId id="452" r:id="rId22"/>
    <p:sldId id="515" r:id="rId23"/>
    <p:sldId id="453" r:id="rId24"/>
    <p:sldId id="454" r:id="rId25"/>
    <p:sldId id="455" r:id="rId26"/>
    <p:sldId id="456" r:id="rId27"/>
    <p:sldId id="527" r:id="rId28"/>
    <p:sldId id="457" r:id="rId29"/>
    <p:sldId id="526" r:id="rId30"/>
    <p:sldId id="514" r:id="rId31"/>
    <p:sldId id="459" r:id="rId32"/>
    <p:sldId id="520" r:id="rId33"/>
    <p:sldId id="462" r:id="rId34"/>
    <p:sldId id="463" r:id="rId35"/>
    <p:sldId id="464" r:id="rId36"/>
    <p:sldId id="465" r:id="rId37"/>
    <p:sldId id="466" r:id="rId38"/>
    <p:sldId id="467" r:id="rId39"/>
    <p:sldId id="469" r:id="rId40"/>
    <p:sldId id="468" r:id="rId41"/>
    <p:sldId id="470" r:id="rId42"/>
    <p:sldId id="471" r:id="rId43"/>
    <p:sldId id="472" r:id="rId44"/>
    <p:sldId id="473" r:id="rId45"/>
    <p:sldId id="474" r:id="rId46"/>
    <p:sldId id="475" r:id="rId47"/>
    <p:sldId id="477" r:id="rId48"/>
    <p:sldId id="516" r:id="rId49"/>
    <p:sldId id="517" r:id="rId50"/>
    <p:sldId id="480" r:id="rId51"/>
    <p:sldId id="482" r:id="rId52"/>
    <p:sldId id="483" r:id="rId53"/>
    <p:sldId id="484" r:id="rId54"/>
    <p:sldId id="485" r:id="rId55"/>
    <p:sldId id="487" r:id="rId56"/>
    <p:sldId id="489" r:id="rId57"/>
    <p:sldId id="490" r:id="rId58"/>
    <p:sldId id="492" r:id="rId59"/>
    <p:sldId id="496" r:id="rId60"/>
    <p:sldId id="493" r:id="rId61"/>
    <p:sldId id="494" r:id="rId62"/>
    <p:sldId id="495" r:id="rId63"/>
    <p:sldId id="497" r:id="rId64"/>
    <p:sldId id="498" r:id="rId65"/>
    <p:sldId id="499" r:id="rId66"/>
    <p:sldId id="500" r:id="rId67"/>
    <p:sldId id="501" r:id="rId68"/>
    <p:sldId id="502" r:id="rId69"/>
    <p:sldId id="503" r:id="rId70"/>
    <p:sldId id="504" r:id="rId71"/>
    <p:sldId id="505" r:id="rId72"/>
    <p:sldId id="518" r:id="rId7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646" autoAdjust="0"/>
    <p:restoredTop sz="96878" autoAdjust="0"/>
  </p:normalViewPr>
  <p:slideViewPr>
    <p:cSldViewPr>
      <p:cViewPr>
        <p:scale>
          <a:sx n="100" d="100"/>
          <a:sy n="100" d="100"/>
        </p:scale>
        <p:origin x="73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04.11.2021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3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04.11.2021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D3ED3-CC45-44CD-BFE6-AA9317F8B80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123CA-2D18-4E53-A47E-C7247231EC8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26380B-56E3-4FDA-916D-AC8F43F94B5A}" type="slidenum">
              <a:rPr lang="en-US" sz="1200" b="0">
                <a:latin typeface="Times New Roman" pitchFamily="18" charset="0"/>
              </a:rPr>
              <a:pPr algn="r"/>
              <a:t>13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6D320-0A28-4B64-AF33-ADA66428796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5F3A8-0683-4D35-99E6-24207F1E924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CFDED-C343-44E6-B364-5D2E4F5AB36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3CB71-52E9-4B19-9CC4-9FEC87AC6C7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53EE-C79E-4841-BC4D-5E801915C07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410B-C336-4479-9286-738C0CAE34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542D4-6523-41AD-9BD7-BB81D4A077F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85813"/>
            <a:ext cx="5126038" cy="384492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865688"/>
            <a:ext cx="5165725" cy="4627562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B09DF-8F34-4BB0-9BAA-7E8AA182B40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48E9D-8120-425D-88E6-9CF477B5FF2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51B0A-1639-458A-BC64-BF093E75351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88BB8-1518-448F-BF99-4988A5C453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27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3E203-9A3D-4E7D-BC46-E81EA141C46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A7B26-25A4-4C6E-A74C-395710B0BF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2F2CE-6385-433F-BB3D-0BBDE552914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CB38C-4D5E-46A3-8B43-FBF055862CE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C8FD-2633-4C49-AC7F-3F8E142E815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6194F-9838-44F8-931F-DE78CEB2E79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420EA-F0A2-49F3-9E65-BDAADA1ABD3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66A0D-B5AD-44FF-976E-0A1F6D8DB19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425C0-EB7C-4B10-AB74-6CD7842BF65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82795-5BE2-4A59-B7F7-0DA85FDA4F5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4F92-7633-49B3-9C3A-A3845FD101F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11C8C-27EC-4A50-9011-897190F7FFB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27620-4A38-4537-B78B-9B74EF855BE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68E1A-8047-4E84-9437-F3ECCF4D8E6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115E2-AC97-4654-80EE-46B881873A8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18662-85AA-4181-85BB-214E93758C4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91B50-4655-4633-A1F9-D1E97F20117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7B9D-F57A-4241-AF2B-99404210194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C593-4386-46F0-AA89-1F23871FAB6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9C850-381D-49DF-854A-321221C1DF69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11A61-C3D7-477A-8A4E-379317ACD8C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A0575-A230-465D-ABEA-A7D2413E7B0A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9DAFF-699E-406F-A267-77DCAE2E495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F8C4F-DD4D-43C4-8712-38DB9CF963C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B044-08FB-4936-81B3-AB93B68F505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BCA6-DE54-439E-A7B5-374EA300AE6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3656-D483-4F65-8F66-88377BA815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CE8D-EE6F-4161-8542-B9230DC350A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01AA3-37BA-4CC7-BCEA-5EA14C9EF503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31925-0B20-405A-8976-F4DFCEEC94D5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0D84-3899-4462-92EB-6D35600D2F1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BF7E1-C2C1-4182-B34A-AEB2988486B7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B443E-04EF-40D7-8323-A89280B39D6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>
                <a:solidFill>
                  <a:srgbClr val="FF3300"/>
                </a:solidFill>
              </a:rPr>
              <a:t>10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Nuclear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Receptors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2376264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Why are NR important?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b="1" dirty="0">
                <a:solidFill>
                  <a:schemeClr val="tx1"/>
                </a:solidFill>
                <a:sym typeface="Wingdings" pitchFamily="2" charset="2"/>
              </a:rPr>
              <a:t> common mediators </a:t>
            </a:r>
            <a:br>
              <a:rPr lang="en-GB" sz="3200" b="1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GB" sz="3200" b="1" dirty="0">
                <a:solidFill>
                  <a:schemeClr val="tx1"/>
                </a:solidFill>
                <a:sym typeface="Wingdings" pitchFamily="2" charset="2"/>
              </a:rPr>
              <a:t>of Endocrine Disruption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>
                <a:solidFill>
                  <a:schemeClr val="tx1"/>
                </a:solidFill>
              </a:rPr>
              <a:t>Endocrine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disruption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>
                <a:solidFill>
                  <a:srgbClr val="FF3300"/>
                </a:solidFill>
              </a:rPr>
              <a:t>Interferen</a:t>
            </a:r>
            <a:r>
              <a:rPr lang="cs-CZ" sz="2500" b="1" dirty="0" err="1">
                <a:solidFill>
                  <a:srgbClr val="FF3300"/>
                </a:solidFill>
              </a:rPr>
              <a:t>ce</a:t>
            </a:r>
            <a:r>
              <a:rPr lang="en-US" sz="2500" b="1" dirty="0">
                <a:solidFill>
                  <a:srgbClr val="FF3300"/>
                </a:solidFill>
              </a:rPr>
              <a:t> of </a:t>
            </a:r>
            <a:r>
              <a:rPr lang="en-US" sz="2500" b="1" dirty="0" err="1">
                <a:solidFill>
                  <a:srgbClr val="FF3300"/>
                </a:solidFill>
              </a:rPr>
              <a:t>xenobiotics</a:t>
            </a:r>
            <a:r>
              <a:rPr lang="en-US" sz="2500" b="1" dirty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/>
          </a:p>
          <a:p>
            <a:pPr defTabSz="-13873163" eaLnBrk="1" hangingPunct="1">
              <a:buFontTx/>
              <a:buNone/>
            </a:pPr>
            <a:r>
              <a:rPr lang="en-US" sz="2500" b="1" dirty="0"/>
              <a:t>Known </a:t>
            </a:r>
            <a:r>
              <a:rPr lang="cs-CZ" sz="2500" b="1" dirty="0" err="1"/>
              <a:t>consequences</a:t>
            </a:r>
            <a:endParaRPr lang="cs-CZ" sz="2500" b="1" dirty="0"/>
          </a:p>
          <a:p>
            <a:pPr defTabSz="-13873163" eaLnBrk="1" hangingPunct="1">
              <a:buFontTx/>
              <a:buNone/>
            </a:pPr>
            <a:r>
              <a:rPr lang="en-GB" sz="2500" dirty="0">
                <a:sym typeface="Wingdings" pitchFamily="2" charset="2"/>
              </a:rPr>
              <a:t> </a:t>
            </a:r>
            <a:r>
              <a:rPr lang="cs-CZ" sz="2500" dirty="0"/>
              <a:t>D</a:t>
            </a:r>
            <a:r>
              <a:rPr lang="en-US" sz="2500" dirty="0" err="1"/>
              <a:t>isrupti</a:t>
            </a:r>
            <a:r>
              <a:rPr lang="cs-CZ" sz="2500" dirty="0"/>
              <a:t>on</a:t>
            </a:r>
            <a:r>
              <a:rPr lang="en-US" sz="2500" dirty="0"/>
              <a:t> of</a:t>
            </a:r>
            <a:r>
              <a:rPr lang="cs-CZ" sz="2500" dirty="0"/>
              <a:t> </a:t>
            </a:r>
            <a:r>
              <a:rPr lang="en-US" sz="2500" dirty="0"/>
              <a:t>homeostasis, reproduction, development, and/or behavior</a:t>
            </a:r>
            <a:r>
              <a:rPr lang="cs-CZ" sz="2500" dirty="0"/>
              <a:t>, and </a:t>
            </a:r>
            <a:r>
              <a:rPr lang="cs-CZ" sz="2500" dirty="0" err="1"/>
              <a:t>all</a:t>
            </a:r>
            <a:r>
              <a:rPr lang="cs-CZ" sz="2500" dirty="0"/>
              <a:t> </a:t>
            </a:r>
            <a:r>
              <a:rPr lang="cs-CZ" sz="2500" dirty="0" err="1"/>
              <a:t>other</a:t>
            </a:r>
            <a:r>
              <a:rPr lang="cs-CZ" sz="2500" dirty="0"/>
              <a:t> hormone-</a:t>
            </a:r>
            <a:r>
              <a:rPr lang="cs-CZ" sz="2500" dirty="0" err="1"/>
              <a:t>controlled</a:t>
            </a:r>
            <a:r>
              <a:rPr lang="cs-CZ" sz="2500" dirty="0"/>
              <a:t> </a:t>
            </a:r>
            <a:r>
              <a:rPr lang="cs-CZ" sz="2500" dirty="0" err="1"/>
              <a:t>processes</a:t>
            </a:r>
            <a:r>
              <a:rPr lang="cs-CZ" sz="2500" dirty="0"/>
              <a:t>: </a:t>
            </a:r>
            <a:endParaRPr lang="en-US" sz="2100" dirty="0"/>
          </a:p>
          <a:p>
            <a:pPr lvl="1" defTabSz="-13873163" eaLnBrk="1" hangingPunct="1"/>
            <a:r>
              <a:rPr lang="en-US" sz="1800" dirty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/>
              <a:t>Low fecundity/fertility</a:t>
            </a:r>
          </a:p>
          <a:p>
            <a:pPr lvl="1" defTabSz="-13873163" eaLnBrk="1" hangingPunct="1"/>
            <a:r>
              <a:rPr lang="en-US" sz="1800" dirty="0"/>
              <a:t>Hypo-immunity, carcinogenesis</a:t>
            </a:r>
          </a:p>
          <a:p>
            <a:pPr lvl="1" defTabSz="-13873163" eaLnBrk="1" hangingPunct="1"/>
            <a:r>
              <a:rPr lang="en-US" sz="1800" dirty="0"/>
              <a:t>Malformations</a:t>
            </a:r>
          </a:p>
          <a:p>
            <a:pPr lvl="1" defTabSz="-13873163" eaLnBrk="1" hangingPunct="1"/>
            <a:r>
              <a:rPr lang="en-US" sz="1800" dirty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24479" y="5373216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68776" y="0"/>
            <a:ext cx="1222787" cy="1350521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4479" y="1484784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580112" y="1700808"/>
            <a:ext cx="1267322" cy="101163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defTabSz="-13873163" eaLnBrk="1" hangingPunct="1"/>
            <a:r>
              <a:rPr lang="cs-CZ" dirty="0" err="1">
                <a:solidFill>
                  <a:schemeClr val="tx1"/>
                </a:solidFill>
              </a:rPr>
              <a:t>Toxicants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interact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hormonal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system</a:t>
            </a:r>
            <a:r>
              <a:rPr lang="cs-CZ" dirty="0">
                <a:solidFill>
                  <a:schemeClr val="tx1"/>
                </a:solidFill>
              </a:rPr>
              <a:t> at </a:t>
            </a:r>
            <a:r>
              <a:rPr lang="cs-CZ" dirty="0" err="1">
                <a:solidFill>
                  <a:schemeClr val="tx1"/>
                </a:solidFill>
              </a:rPr>
              <a:t>different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levels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387" y="1157116"/>
            <a:ext cx="2590800" cy="762000"/>
            <a:chOff x="432" y="1200"/>
            <a:chExt cx="1632" cy="480"/>
          </a:xfrm>
        </p:grpSpPr>
        <p:sp>
          <p:nvSpPr>
            <p:cNvPr id="14350" name="AutoShape 4"/>
            <p:cNvSpPr>
              <a:spLocks noChangeArrowheads="1"/>
            </p:cNvSpPr>
            <p:nvPr/>
          </p:nvSpPr>
          <p:spPr bwMode="auto">
            <a:xfrm>
              <a:off x="432" y="1200"/>
              <a:ext cx="1632" cy="480"/>
            </a:xfrm>
            <a:prstGeom prst="downArrowCallout">
              <a:avLst>
                <a:gd name="adj1" fmla="val 46152"/>
                <a:gd name="adj2" fmla="val 59799"/>
                <a:gd name="adj3" fmla="val 18056"/>
                <a:gd name="adj4" fmla="val 60625"/>
              </a:avLst>
            </a:prstGeom>
            <a:solidFill>
              <a:srgbClr val="EA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400">
                <a:latin typeface="+mj-lt"/>
              </a:endParaRPr>
            </a:p>
          </p:txBody>
        </p:sp>
        <p:sp>
          <p:nvSpPr>
            <p:cNvPr id="14351" name="Text Box 5"/>
            <p:cNvSpPr txBox="1">
              <a:spLocks noChangeArrowheads="1"/>
            </p:cNvSpPr>
            <p:nvPr/>
          </p:nvSpPr>
          <p:spPr bwMode="auto">
            <a:xfrm>
              <a:off x="774" y="1207"/>
              <a:ext cx="10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pPr eaLnBrk="0" hangingPunct="0"/>
              <a:r>
                <a:rPr lang="cs-CZ" sz="2400" b="0">
                  <a:latin typeface="+mj-lt"/>
                </a:rPr>
                <a:t>Synthesis</a:t>
              </a:r>
              <a:r>
                <a:rPr lang="cs-CZ" sz="2400" b="0" dirty="0">
                  <a:latin typeface="+mj-lt"/>
                </a:rPr>
                <a:t> </a:t>
              </a:r>
            </a:p>
          </p:txBody>
        </p:sp>
      </p:grp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1259632" y="1916832"/>
            <a:ext cx="4114800" cy="762000"/>
          </a:xfrm>
          <a:prstGeom prst="downArrowCallout">
            <a:avLst>
              <a:gd name="adj1" fmla="val 44600"/>
              <a:gd name="adj2" fmla="val 71675"/>
              <a:gd name="adj3" fmla="val 24792"/>
              <a:gd name="adj4" fmla="val 60625"/>
            </a:avLst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616820" y="1859413"/>
            <a:ext cx="149091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>
                <a:latin typeface="+mj-lt"/>
              </a:rPr>
              <a:t>Transport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283968" y="3573016"/>
            <a:ext cx="3505200" cy="617538"/>
          </a:xfrm>
          <a:prstGeom prst="rect">
            <a:avLst/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427984" y="3645024"/>
            <a:ext cx="32718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 err="1">
                <a:latin typeface="+mj-lt"/>
              </a:rPr>
              <a:t>Metabolization</a:t>
            </a:r>
            <a:endParaRPr lang="cs-CZ" sz="2400" b="0" dirty="0">
              <a:latin typeface="+mj-lt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2576364" y="2675756"/>
            <a:ext cx="4419600" cy="914400"/>
          </a:xfrm>
          <a:prstGeom prst="downArrowCallout">
            <a:avLst>
              <a:gd name="adj1" fmla="val 41665"/>
              <a:gd name="adj2" fmla="val 62856"/>
              <a:gd name="adj3" fmla="val 23958"/>
              <a:gd name="adj4" fmla="val 60625"/>
            </a:avLst>
          </a:prstGeom>
          <a:solidFill>
            <a:srgbClr val="EAD5FF"/>
          </a:solidFill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0" hangingPunct="0"/>
            <a:endParaRPr lang="cs-CZ" sz="2400" b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2936677" y="2675557"/>
            <a:ext cx="3624700" cy="46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cs-CZ" sz="2400" b="0" dirty="0" err="1">
                <a:latin typeface="+mj-lt"/>
              </a:rPr>
              <a:t>Interaction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with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receptors</a:t>
            </a:r>
            <a:endParaRPr lang="cs-CZ" sz="2400" b="0" dirty="0">
              <a:latin typeface="+mj-lt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2454045" y="4941168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2411760" y="5967116"/>
            <a:ext cx="1325994" cy="4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lnSpc>
                <a:spcPts val="2800"/>
              </a:lnSpc>
              <a:spcBef>
                <a:spcPct val="60000"/>
              </a:spcBef>
            </a:pPr>
            <a:r>
              <a:rPr lang="en-GB" dirty="0">
                <a:latin typeface="+mj-lt"/>
              </a:rPr>
              <a:t>Stimulation</a:t>
            </a:r>
          </a:p>
        </p:txBody>
      </p:sp>
      <p:sp>
        <p:nvSpPr>
          <p:cNvPr id="14348" name="AutoShape 14"/>
          <p:cNvSpPr>
            <a:spLocks noChangeArrowheads="1"/>
          </p:cNvSpPr>
          <p:nvPr/>
        </p:nvSpPr>
        <p:spPr bwMode="auto">
          <a:xfrm rot="-10765585">
            <a:off x="904144" y="5162127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467544" y="4721069"/>
            <a:ext cx="146705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Suppression</a:t>
            </a:r>
            <a:endParaRPr lang="de-DE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1520" y="44278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Consequences</a:t>
            </a:r>
            <a:r>
              <a:rPr lang="en-GB" b="1" dirty="0">
                <a:solidFill>
                  <a:schemeClr val="tx2"/>
                </a:solidFill>
              </a:rPr>
              <a:t> (both negative!)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211960" y="4853478"/>
            <a:ext cx="4824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Possible mechanisms of endocrine disruption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2"/>
                </a:solidFill>
              </a:rPr>
              <a:t>- </a:t>
            </a:r>
            <a:r>
              <a:rPr lang="cs-CZ" sz="1400" dirty="0" err="1">
                <a:solidFill>
                  <a:schemeClr val="tx2"/>
                </a:solidFill>
              </a:rPr>
              <a:t>Disruption</a:t>
            </a:r>
            <a:r>
              <a:rPr lang="cs-CZ" sz="1400" dirty="0">
                <a:solidFill>
                  <a:schemeClr val="tx2"/>
                </a:solidFill>
              </a:rPr>
              <a:t> of </a:t>
            </a:r>
            <a:r>
              <a:rPr lang="cs-CZ" sz="1400" dirty="0" err="1">
                <a:solidFill>
                  <a:schemeClr val="tx2"/>
                </a:solidFill>
              </a:rPr>
              <a:t>the</a:t>
            </a:r>
            <a:r>
              <a:rPr lang="cs-CZ" sz="1400" dirty="0">
                <a:solidFill>
                  <a:schemeClr val="tx2"/>
                </a:solidFill>
              </a:rPr>
              <a:t> „master“ </a:t>
            </a:r>
            <a:r>
              <a:rPr lang="cs-CZ" sz="1400" dirty="0" err="1">
                <a:solidFill>
                  <a:schemeClr val="tx2"/>
                </a:solidFill>
              </a:rPr>
              <a:t>hormones</a:t>
            </a:r>
            <a:r>
              <a:rPr lang="cs-CZ" sz="1400" dirty="0">
                <a:solidFill>
                  <a:schemeClr val="tx2"/>
                </a:solidFill>
              </a:rPr>
              <a:t> (FSH/LH)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Decrease</a:t>
            </a:r>
            <a:r>
              <a:rPr lang="cs-CZ" sz="1400" dirty="0">
                <a:solidFill>
                  <a:schemeClr val="tx2"/>
                </a:solidFill>
              </a:rPr>
              <a:t> of HR </a:t>
            </a:r>
            <a:r>
              <a:rPr lang="cs-CZ" sz="1400" dirty="0" err="1">
                <a:solidFill>
                  <a:schemeClr val="tx2"/>
                </a:solidFill>
              </a:rPr>
              <a:t>cellular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levels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Nonphysiological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of hormone receptor (HR)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to HR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without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Changes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in hormone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metabolism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+mj-lt"/>
              </a:rPr>
              <a:t>(clearance)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DF51F1-CE27-4BD7-A5F2-2350EABC74A7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13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Fate and action of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activating NRs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GB" sz="2400" b="1" dirty="0">
                <a:solidFill>
                  <a:schemeClr val="tx2"/>
                </a:solidFill>
              </a:rPr>
              <a:t>Circulation</a:t>
            </a:r>
            <a:r>
              <a:rPr lang="en-GB" sz="2400" dirty="0"/>
              <a:t> in the blood bound to transport proteins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Dissociation from carrier</a:t>
            </a:r>
            <a:r>
              <a:rPr lang="en-GB" sz="2400" dirty="0"/>
              <a:t> at target cells</a:t>
            </a:r>
          </a:p>
          <a:p>
            <a:r>
              <a:rPr lang="en-GB" sz="2400" dirty="0"/>
              <a:t>Passing </a:t>
            </a:r>
            <a:r>
              <a:rPr lang="en-GB" sz="2400" b="1" dirty="0">
                <a:solidFill>
                  <a:schemeClr val="tx2"/>
                </a:solidFill>
              </a:rPr>
              <a:t>through cell membrane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Binding</a:t>
            </a:r>
            <a:r>
              <a:rPr lang="en-GB" sz="2400" dirty="0"/>
              <a:t> to an intracellular receptor (either in 	the cytoplasm or the nucleus)</a:t>
            </a:r>
          </a:p>
          <a:p>
            <a:r>
              <a:rPr lang="en-GB" sz="2400" dirty="0"/>
              <a:t>Hormone-receptor com</a:t>
            </a:r>
            <a:r>
              <a:rPr lang="en-GB" sz="2400" b="1" dirty="0">
                <a:solidFill>
                  <a:schemeClr val="tx2"/>
                </a:solidFill>
              </a:rPr>
              <a:t>plex binds to hormone responsive elements in DNA</a:t>
            </a:r>
          </a:p>
          <a:p>
            <a:pPr>
              <a:buNone/>
            </a:pPr>
            <a:r>
              <a:rPr lang="cs-CZ" sz="2400" dirty="0">
                <a:sym typeface="Wingdings" pitchFamily="2" charset="2"/>
              </a:rPr>
              <a:t>	</a:t>
            </a:r>
            <a:r>
              <a:rPr lang="en-GB" sz="2400" dirty="0">
                <a:sym typeface="Wingdings" pitchFamily="2" charset="2"/>
              </a:rPr>
              <a:t></a:t>
            </a:r>
            <a:r>
              <a:rPr lang="en-GB" sz="2400" dirty="0"/>
              <a:t>	 Regulation of gene expression</a:t>
            </a:r>
            <a:endParaRPr lang="cs-CZ" sz="2400" dirty="0"/>
          </a:p>
          <a:p>
            <a:pPr>
              <a:buNone/>
            </a:pPr>
            <a:endParaRPr lang="cs-CZ" sz="2400" dirty="0">
              <a:sym typeface="Wingdings" pitchFamily="2" charset="2"/>
            </a:endParaRPr>
          </a:p>
          <a:p>
            <a:pPr>
              <a:buNone/>
            </a:pPr>
            <a:r>
              <a:rPr lang="en-GB" sz="2400" dirty="0"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tx2"/>
                </a:solidFill>
              </a:rPr>
              <a:t>	 </a:t>
            </a:r>
            <a:r>
              <a:rPr lang="cs-CZ" sz="2400" dirty="0">
                <a:solidFill>
                  <a:schemeClr val="tx2"/>
                </a:solidFill>
              </a:rPr>
              <a:t>De-</a:t>
            </a:r>
            <a:r>
              <a:rPr lang="cs-CZ" sz="2400" dirty="0" err="1">
                <a:solidFill>
                  <a:schemeClr val="tx2"/>
                </a:solidFill>
              </a:rPr>
              <a:t>regulation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at </a:t>
            </a:r>
            <a:r>
              <a:rPr lang="cs-CZ" sz="2400" dirty="0" err="1"/>
              <a:t>any</a:t>
            </a:r>
            <a:r>
              <a:rPr lang="cs-CZ" sz="2400" dirty="0"/>
              <a:t> </a:t>
            </a:r>
            <a:r>
              <a:rPr lang="cs-CZ" sz="2400" dirty="0" err="1"/>
              <a:t>level</a:t>
            </a:r>
            <a:r>
              <a:rPr lang="cs-CZ" sz="2400" dirty="0"/>
              <a:t> </a:t>
            </a:r>
            <a:r>
              <a:rPr lang="cs-CZ" sz="2400" dirty="0" err="1"/>
              <a:t>described</a:t>
            </a:r>
            <a:r>
              <a:rPr lang="cs-CZ" sz="2400" dirty="0"/>
              <a:t> </a:t>
            </a:r>
            <a:r>
              <a:rPr lang="cs-CZ" sz="2400" dirty="0" err="1"/>
              <a:t>above</a:t>
            </a:r>
            <a:r>
              <a:rPr lang="cs-CZ" sz="2400" dirty="0"/>
              <a:t> = </a:t>
            </a:r>
            <a:r>
              <a:rPr lang="cs-CZ" sz="2400" dirty="0">
                <a:solidFill>
                  <a:schemeClr val="tx2"/>
                </a:solidFill>
              </a:rPr>
              <a:t>TOXICITY</a:t>
            </a:r>
          </a:p>
          <a:p>
            <a:pPr>
              <a:buNone/>
            </a:pPr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360626" y="228600"/>
            <a:ext cx="4070323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latin typeface="+mj-lt"/>
              </a:rPr>
              <a:t>biosynthesis and release of hormones</a:t>
            </a:r>
            <a:endParaRPr lang="cs-CZ" b="0">
              <a:latin typeface="+mj-lt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413746" y="1143000"/>
            <a:ext cx="4083147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plasmatic transport proteins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89511" y="2057400"/>
            <a:ext cx="449351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nuclear hormonal receptor (HR)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15924" y="2870200"/>
            <a:ext cx="6881990" cy="615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activation of HR</a:t>
            </a:r>
            <a:endParaRPr lang="cs-CZ" b="0">
              <a:solidFill>
                <a:schemeClr val="tx2"/>
              </a:solidFill>
              <a:latin typeface="+mj-lt"/>
            </a:endParaRPr>
          </a:p>
          <a:p>
            <a:pPr algn="ctr" eaLnBrk="0" hangingPunct="0"/>
            <a:r>
              <a:rPr lang="cs-CZ" sz="1600" b="0">
                <a:solidFill>
                  <a:schemeClr val="tx2"/>
                </a:solidFill>
                <a:latin typeface="+mj-lt"/>
              </a:rPr>
              <a:t>(dissociation of associated heat shock proteins, formation of homodimers)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12025" y="4191000"/>
            <a:ext cx="750722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activated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receptor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specific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DNA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motifs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-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HREs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91743" y="5013176"/>
            <a:ext cx="7443041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>
                <a:solidFill>
                  <a:schemeClr val="tx2"/>
                </a:solidFill>
                <a:latin typeface="+mj-lt"/>
              </a:rPr>
              <a:t>chromatin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rearrangement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transcription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estrogen-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inducible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genes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71643" y="5927576"/>
            <a:ext cx="7259401" cy="400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effects at the cellular, tissue, organ, organism, and/or population level</a:t>
            </a:r>
            <a:endParaRPr lang="cs-CZ" sz="20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267200" y="6858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267200" y="15240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267200" y="2439988"/>
            <a:ext cx="0" cy="4556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>
            <a:off x="4343400" y="3498850"/>
            <a:ext cx="15875" cy="6159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4267200" y="4581128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4267200" y="5468789"/>
            <a:ext cx="0" cy="4587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4585809" y="744538"/>
            <a:ext cx="4234663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CYP11A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and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CYP19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429125" y="1609725"/>
            <a:ext cx="432435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down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-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regulation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receptor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levels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99992" y="2420888"/>
            <a:ext cx="432048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b="0" dirty="0">
                <a:solidFill>
                  <a:srgbClr val="FF0000"/>
                </a:solidFill>
                <a:latin typeface="+mj-lt"/>
              </a:rPr>
              <a:t>Direct interference </a:t>
            </a:r>
            <a:r>
              <a:rPr lang="en-GB" sz="1400" b="0" dirty="0">
                <a:solidFill>
                  <a:srgbClr val="FF0000"/>
                </a:solidFill>
                <a:latin typeface="+mj-lt"/>
              </a:rPr>
              <a:t>(activation / inhibition)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520308" y="240914"/>
            <a:ext cx="1796108" cy="3077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dirty="0">
                <a:latin typeface="+mj-lt"/>
              </a:rPr>
              <a:t>e.g. </a:t>
            </a:r>
            <a:r>
              <a:rPr lang="en-US" sz="1400" dirty="0" err="1">
                <a:latin typeface="+mj-lt"/>
              </a:rPr>
              <a:t>steroidogenesis</a:t>
            </a:r>
            <a:endParaRPr lang="en-US" sz="1400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60648"/>
            <a:ext cx="2258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  <a:latin typeface="+mj-lt"/>
              </a:rPr>
              <a:t>Mechanisms</a:t>
            </a:r>
            <a:br>
              <a:rPr lang="cs-CZ" sz="1600" b="1" dirty="0">
                <a:solidFill>
                  <a:srgbClr val="FF0000"/>
                </a:solidFill>
                <a:latin typeface="+mj-lt"/>
              </a:rPr>
            </a:br>
            <a:r>
              <a:rPr lang="cs-CZ" sz="1600" b="1" dirty="0">
                <a:solidFill>
                  <a:srgbClr val="FF0000"/>
                </a:solidFill>
                <a:latin typeface="+mj-lt"/>
              </a:rPr>
              <a:t>of t</a:t>
            </a:r>
            <a:r>
              <a:rPr lang="en-GB" sz="1600" b="1" dirty="0" err="1">
                <a:solidFill>
                  <a:srgbClr val="FF0000"/>
                </a:solidFill>
                <a:latin typeface="+mj-lt"/>
              </a:rPr>
              <a:t>oxicant</a:t>
            </a:r>
            <a:r>
              <a:rPr lang="en-GB" sz="1600" b="1" dirty="0">
                <a:solidFill>
                  <a:srgbClr val="FF0000"/>
                </a:solidFill>
                <a:latin typeface="+mj-lt"/>
              </a:rPr>
              <a:t> effects</a:t>
            </a:r>
          </a:p>
          <a:p>
            <a:r>
              <a:rPr lang="en-GB" sz="1600" b="1" dirty="0">
                <a:solidFill>
                  <a:srgbClr val="FF0000"/>
                </a:solidFill>
                <a:latin typeface="+mj-lt"/>
              </a:rPr>
              <a:t>in detail</a:t>
            </a:r>
            <a:endParaRPr lang="cs-CZ" sz="1600" b="1" dirty="0">
              <a:solidFill>
                <a:srgbClr val="FF0000"/>
              </a:solidFill>
              <a:latin typeface="+mj-lt"/>
            </a:endParaRPr>
          </a:p>
          <a:p>
            <a:endParaRPr lang="en-US" sz="16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r>
              <a:rPr lang="cs-CZ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 various </a:t>
            </a:r>
            <a:r>
              <a:rPr lang="en-US" sz="1600" dirty="0" err="1">
                <a:solidFill>
                  <a:srgbClr val="FF0000"/>
                </a:solidFill>
                <a:latin typeface="+mj-lt"/>
                <a:sym typeface="Wingdings" pitchFamily="2" charset="2"/>
              </a:rPr>
              <a:t>MoAs</a:t>
            </a:r>
            <a:b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</a:br>
            <a: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of endocrine disruption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99992" y="3553862"/>
            <a:ext cx="4320480" cy="52321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other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nuclear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receptors</a:t>
            </a:r>
            <a:endParaRPr lang="cs-CZ" sz="1400" b="0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cs-CZ" sz="1400" b="0" dirty="0">
                <a:solidFill>
                  <a:srgbClr val="FF0000"/>
                </a:solidFill>
                <a:latin typeface="+mj-lt"/>
              </a:rPr>
              <a:t>(PPAR/RXR,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RXR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/TR)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>
                <a:solidFill>
                  <a:schemeClr val="tx1"/>
                </a:solidFill>
              </a:rPr>
              <a:t>Endocrine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disrupters</a:t>
            </a:r>
            <a:r>
              <a:rPr lang="cs-CZ" sz="3900" dirty="0">
                <a:solidFill>
                  <a:schemeClr val="tx1"/>
                </a:solidFill>
              </a:rPr>
              <a:t> in </a:t>
            </a:r>
            <a:r>
              <a:rPr lang="cs-CZ" sz="3900" dirty="0" err="1">
                <a:solidFill>
                  <a:schemeClr val="tx1"/>
                </a:solidFill>
              </a:rPr>
              <a:t>the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environment</a:t>
            </a:r>
            <a:r>
              <a:rPr lang="cs-CZ" sz="39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34260" y="2572292"/>
            <a:ext cx="4305302" cy="2893622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 dirty="0"/>
          </a:p>
          <a:p>
            <a:pPr marL="350838" indent="-350838" defTabSz="933450" eaLnBrk="1" hangingPunct="1"/>
            <a:endParaRPr lang="cs-CZ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20072" y="602128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Tributyl-tin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43106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alkylphenols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41956" y="11869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2,3,7,8-TCDD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41955" y="26369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ethinyl</a:t>
            </a:r>
            <a:r>
              <a:rPr lang="cs-CZ" dirty="0"/>
              <a:t>estradiol</a:t>
            </a:r>
            <a:endParaRPr lang="en-US" dirty="0"/>
          </a:p>
        </p:txBody>
      </p:sp>
      <p:pic>
        <p:nvPicPr>
          <p:cNvPr id="3074" name="Picture 2" descr="Ethinylestradiol - Wikipedia">
            <a:extLst>
              <a:ext uri="{FF2B5EF4-FFF2-40B4-BE49-F238E27FC236}">
                <a16:creationId xmlns:a16="http://schemas.microsoft.com/office/drawing/2014/main" id="{7D144C5F-8CDB-484E-9634-A8A6E7AB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88" y="3048473"/>
            <a:ext cx="1815212" cy="12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Examples – modulations of (synthetic) </a:t>
            </a:r>
            <a:r>
              <a:rPr lang="en-GB" b="1">
                <a:solidFill>
                  <a:schemeClr val="tx1"/>
                </a:solidFill>
              </a:rPr>
              <a:t>enzyme activities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0770" name="Picture 2" descr="http://erc.endocrinology-journals.org/content/13/4/995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982448" cy="345638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1052736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Phytoestrogens</a:t>
            </a:r>
            <a:r>
              <a:rPr lang="en-GB" dirty="0"/>
              <a:t> promote </a:t>
            </a:r>
            <a:r>
              <a:rPr lang="en-GB" b="1" dirty="0">
                <a:solidFill>
                  <a:schemeClr val="tx2"/>
                </a:solidFill>
              </a:rPr>
              <a:t>synthesis of estrogens</a:t>
            </a:r>
            <a:br>
              <a:rPr lang="en-GB" b="1" dirty="0"/>
            </a:br>
            <a:r>
              <a:rPr lang="en-GB" b="1" dirty="0">
                <a:sym typeface="Wingdings" pitchFamily="2" charset="2"/>
              </a:rPr>
              <a:t> feminization</a:t>
            </a:r>
            <a:endParaRPr lang="en-GB" b="1" dirty="0"/>
          </a:p>
        </p:txBody>
      </p:sp>
      <p:pic>
        <p:nvPicPr>
          <p:cNvPr id="7" name="Picture 4" descr="http://icb.oxfordjournals.org/content/45/2/321/F5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96952"/>
            <a:ext cx="2705888" cy="360785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24128" y="1628800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Crosstalk with other signalling pathways (such as </a:t>
            </a:r>
            <a:r>
              <a:rPr lang="en-GB" b="1" dirty="0" err="1">
                <a:solidFill>
                  <a:schemeClr val="tx2"/>
                </a:solidFill>
              </a:rPr>
              <a:t>cAMP</a:t>
            </a:r>
            <a:r>
              <a:rPr lang="en-GB" dirty="0"/>
              <a:t>), which can be target to toxicants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1368152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STEROIDs </a:t>
            </a:r>
            <a:r>
              <a:rPr lang="cs-CZ" sz="3200" dirty="0">
                <a:solidFill>
                  <a:schemeClr val="tx1"/>
                </a:solidFill>
              </a:rPr>
              <a:t>- most </a:t>
            </a:r>
            <a:r>
              <a:rPr lang="cs-CZ" sz="3200" dirty="0" err="1">
                <a:solidFill>
                  <a:schemeClr val="tx1"/>
                </a:solidFill>
              </a:rPr>
              <a:t>studied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ligands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detail</a:t>
            </a:r>
            <a:r>
              <a:rPr lang="cs-CZ" sz="3200" dirty="0" err="1">
                <a:solidFill>
                  <a:schemeClr val="tx1"/>
                </a:solidFill>
              </a:rPr>
              <a:t>ed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view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0"/>
            <a:ext cx="8604250" cy="68754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700402"/>
              </p:ext>
            </p:extLst>
          </p:nvPr>
        </p:nvGraphicFramePr>
        <p:xfrm>
          <a:off x="971600" y="69850"/>
          <a:ext cx="7704088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Snímek" r:id="rId4" imgW="4572000" imgH="3429000" progId="PowerPoint.Slide.8">
                  <p:embed/>
                </p:oleObj>
              </mc:Choice>
              <mc:Fallback>
                <p:oleObj name="Snímek" r:id="rId4" imgW="4572000" imgH="3429000" progId="PowerPoint.Slid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69850"/>
                        <a:ext cx="7704088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4427984" y="188640"/>
            <a:ext cx="3600450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STEROID </a:t>
            </a:r>
            <a:r>
              <a:rPr lang="en-US" sz="2400" dirty="0"/>
              <a:t>HORMONE bios</a:t>
            </a:r>
            <a:r>
              <a:rPr lang="en-GB" sz="2400" dirty="0" err="1"/>
              <a:t>ynthesis</a:t>
            </a: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signalling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…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400"/>
            <a:ext cx="8229600" cy="1760488"/>
          </a:xfrm>
        </p:spPr>
        <p:txBody>
          <a:bodyPr/>
          <a:lstStyle/>
          <a:p>
            <a:pPr defTabSz="933450" eaLnBrk="1" hangingPunct="1"/>
            <a:r>
              <a:rPr lang="cs-CZ" sz="3900" b="1" dirty="0">
                <a:solidFill>
                  <a:schemeClr val="tx1"/>
                </a:solidFill>
              </a:rPr>
              <a:t>ESTROGEN RECEPTOR – ER</a:t>
            </a:r>
            <a:br>
              <a:rPr lang="cs-CZ" sz="3900" b="1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most </a:t>
            </a:r>
            <a:r>
              <a:rPr lang="cs-CZ" dirty="0" err="1">
                <a:solidFill>
                  <a:schemeClr val="tx1"/>
                </a:solidFill>
              </a:rPr>
              <a:t>studied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target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EDCs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79583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41617" y="1798638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cs-CZ" sz="1000">
                <a:solidFill>
                  <a:srgbClr val="000000"/>
                </a:solidFill>
                <a:latin typeface="+mj-lt"/>
              </a:rPr>
              <a:t> </a:t>
            </a:r>
            <a:endParaRPr lang="cs-CZ" sz="2400" b="0">
              <a:latin typeface="+mj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46063"/>
            <a:ext cx="4876800" cy="17748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65405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      Estrogens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205064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Synthesis in ovaries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chemeClr val="tx2"/>
                </a:solidFill>
              </a:rPr>
              <a:t>Functions </a:t>
            </a:r>
          </a:p>
          <a:p>
            <a:pPr lvl="1"/>
            <a:r>
              <a:rPr lang="en-GB" sz="1600" dirty="0"/>
              <a:t>key roles in female hormone regulation and signalling</a:t>
            </a:r>
          </a:p>
          <a:p>
            <a:pPr lvl="1"/>
            <a:r>
              <a:rPr lang="en-GB" sz="1600" dirty="0"/>
              <a:t>responsible for metabolic, behavioural and morphologic changes occurring during stages of reproduction</a:t>
            </a:r>
          </a:p>
          <a:p>
            <a:pPr lvl="1"/>
            <a:r>
              <a:rPr lang="en-GB" sz="1600" dirty="0"/>
              <a:t>involved in the growth, development and homeostasis in a number of  tissues </a:t>
            </a:r>
          </a:p>
          <a:p>
            <a:pPr lvl="1"/>
            <a:r>
              <a:rPr lang="en-GB" sz="1600" dirty="0"/>
              <a:t>control the bone formation, regulation of homeostasis, cardiovascular system and behaviour</a:t>
            </a:r>
          </a:p>
          <a:p>
            <a:pPr lvl="1"/>
            <a:r>
              <a:rPr lang="en-GB" sz="1600" dirty="0"/>
              <a:t>regulate </a:t>
            </a:r>
            <a:r>
              <a:rPr lang="en-GB" sz="1600" b="1" dirty="0"/>
              <a:t>production, transport and concentration of testicular liquid and anabolic activity of androgens </a:t>
            </a:r>
            <a:r>
              <a:rPr lang="en-GB" sz="1600" dirty="0"/>
              <a:t>in males</a:t>
            </a:r>
          </a:p>
          <a:p>
            <a:endParaRPr lang="en-GB" sz="1600" dirty="0"/>
          </a:p>
          <a:p>
            <a:r>
              <a:rPr lang="en-GB" sz="1600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DISRUPTION OF ESTROGEN SIGNALLING </a:t>
            </a:r>
            <a:br>
              <a:rPr lang="en-GB" sz="1600" b="1" dirty="0">
                <a:solidFill>
                  <a:srgbClr val="FF0000"/>
                </a:solidFill>
              </a:rPr>
            </a:br>
            <a:r>
              <a:rPr lang="en-GB" sz="1600" b="1" dirty="0">
                <a:solidFill>
                  <a:srgbClr val="FF0000"/>
                </a:solidFill>
                <a:sym typeface="Wingdings" pitchFamily="2" charset="2"/>
              </a:rPr>
              <a:t> many documented effects </a:t>
            </a:r>
            <a:r>
              <a:rPr lang="en-GB" sz="1600" b="1" dirty="0">
                <a:solidFill>
                  <a:srgbClr val="FF0000"/>
                </a:solidFill>
              </a:rPr>
              <a:t>in aquatic biota &amp; laboratory organisms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0" dirty="0">
                <a:latin typeface="Verdana" pitchFamily="34" charset="0"/>
                <a:cs typeface="Arial" charset="0"/>
              </a:rPr>
              <a:t>Kidd, K.A.</a:t>
            </a:r>
            <a:r>
              <a:rPr lang="cs-CZ" b="0" dirty="0">
                <a:latin typeface="Verdana" pitchFamily="34" charset="0"/>
              </a:rPr>
              <a:t> et al.</a:t>
            </a:r>
            <a:r>
              <a:rPr lang="cs-CZ" b="0" dirty="0">
                <a:latin typeface="Verdana" pitchFamily="34" charset="0"/>
                <a:cs typeface="Arial" charset="0"/>
              </a:rPr>
              <a:t> 2007. </a:t>
            </a:r>
            <a:r>
              <a:rPr lang="cs-CZ" u="sng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Collapse of a fish population</a:t>
            </a:r>
            <a:r>
              <a:rPr lang="cs-CZ" b="0" dirty="0">
                <a:latin typeface="Verdana" pitchFamily="34" charset="0"/>
                <a:cs typeface="Arial" charset="0"/>
              </a:rPr>
              <a:t> following exposure to </a:t>
            </a:r>
            <a:r>
              <a:rPr lang="cs-CZ" u="sng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a synthetic estrogen</a:t>
            </a:r>
            <a:r>
              <a:rPr lang="cs-CZ" b="0" dirty="0">
                <a:latin typeface="Verdana" pitchFamily="34" charset="0"/>
                <a:cs typeface="Arial" charset="0"/>
              </a:rPr>
              <a:t>. </a:t>
            </a:r>
            <a:r>
              <a:rPr lang="cs-CZ" b="0" i="1" dirty="0">
                <a:latin typeface="Verdana" pitchFamily="34" charset="0"/>
                <a:cs typeface="Arial" charset="0"/>
              </a:rPr>
              <a:t>Proceedings of the National Academy of Sciences </a:t>
            </a:r>
            <a:r>
              <a:rPr lang="cs-CZ" b="0" dirty="0">
                <a:latin typeface="Verdana" pitchFamily="34" charset="0"/>
                <a:cs typeface="Arial" charset="0"/>
              </a:rPr>
              <a:t>104(21):8897-8901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dirty="0">
                <a:latin typeface="Verdana" pitchFamily="34" charset="0"/>
              </a:rPr>
              <a:t>Controls        +Ethinylestradiol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dirty="0">
                <a:latin typeface="Verdana" pitchFamily="34" charset="0"/>
              </a:rPr>
              <a:t>5 ng</a:t>
            </a:r>
            <a:r>
              <a:rPr lang="en-US" dirty="0">
                <a:latin typeface="Verdana" pitchFamily="34" charset="0"/>
              </a:rPr>
              <a:t>/L </a:t>
            </a:r>
            <a:r>
              <a:rPr lang="cs-CZ" dirty="0">
                <a:latin typeface="Verdana" pitchFamily="34" charset="0"/>
              </a:rPr>
              <a:t>(!)</a:t>
            </a:r>
          </a:p>
          <a:p>
            <a:pPr algn="r"/>
            <a:r>
              <a:rPr lang="cs-CZ" dirty="0">
                <a:latin typeface="Verdana" pitchFamily="34" charset="0"/>
              </a:rPr>
              <a:t>7 years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41550"/>
            <a:ext cx="5419725" cy="45005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2575" y="1078285"/>
            <a:ext cx="7174336" cy="184665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latin typeface="+mj-lt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 (in breast, ovary, brain, liver, bone and cardiovascular system, </a:t>
            </a:r>
            <a:br>
              <a:rPr lang="en-GB" b="0" dirty="0">
                <a:latin typeface="+mj-lt"/>
                <a:sym typeface="Symbol" pitchFamily="18" charset="2"/>
              </a:rPr>
            </a:br>
            <a:r>
              <a:rPr lang="en-GB" b="0" dirty="0">
                <a:latin typeface="+mj-lt"/>
                <a:sym typeface="Symbol" pitchFamily="18" charset="2"/>
              </a:rPr>
              <a:t>                                adrenals, testis and urogenital tract)</a:t>
            </a:r>
          </a:p>
          <a:p>
            <a:pPr>
              <a:defRPr/>
            </a:pPr>
            <a:r>
              <a:rPr lang="en-GB" b="0" dirty="0">
                <a:latin typeface="+mj-lt"/>
                <a:sym typeface="Symbol" pitchFamily="18" charset="2"/>
              </a:rPr>
              <a:t>ER- (in kidneys, prostate  and gastrointestinal tract)</a:t>
            </a:r>
          </a:p>
          <a:p>
            <a:pPr>
              <a:defRPr/>
            </a:pPr>
            <a:endParaRPr lang="cs-CZ" b="0" i="1" dirty="0">
              <a:latin typeface="+mj-lt"/>
              <a:sym typeface="Symbol" pitchFamily="18" charset="2"/>
            </a:endParaRPr>
          </a:p>
          <a:p>
            <a:pPr>
              <a:defRPr/>
            </a:pPr>
            <a:r>
              <a:rPr lang="cs-CZ" b="0" i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(</a:t>
            </a:r>
            <a:r>
              <a:rPr lang="en-GB" b="0" i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ER- in fish</a:t>
            </a:r>
            <a:r>
              <a:rPr lang="cs-CZ" b="0" i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)</a:t>
            </a:r>
            <a:endParaRPr lang="en-GB" b="0" i="1" dirty="0">
              <a:solidFill>
                <a:srgbClr val="0070C0"/>
              </a:solidFill>
              <a:latin typeface="+mj-lt"/>
              <a:sym typeface="Symbol" pitchFamily="18" charset="2"/>
            </a:endParaRPr>
          </a:p>
          <a:p>
            <a:pPr eaLnBrk="0" hangingPunct="0">
              <a:defRPr/>
            </a:pPr>
            <a:endParaRPr lang="cs-CZ" sz="2400" b="0" i="1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ESTROGEN RECEPTORS 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subtypes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" y="4608513"/>
            <a:ext cx="1988558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latin typeface="+mj-lt"/>
              </a:rPr>
              <a:t>DDT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923928" y="2093913"/>
            <a:ext cx="2820003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A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esters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(eg.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DEHP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) </a:t>
            </a:r>
          </a:p>
          <a:p>
            <a:pPr eaLnBrk="0" hangingPunct="0"/>
            <a:r>
              <a:rPr lang="en-GB" sz="16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ndosulfan</a:t>
            </a:r>
            <a:r>
              <a:rPr lang="en-GB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(pesticide)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791200" y="5246688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Ethinyl</a:t>
            </a:r>
            <a:r>
              <a:rPr lang="cs-CZ" sz="1600" b="0" dirty="0"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625" y="3143409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700838" y="2348880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61963"/>
            <a:ext cx="2304256" cy="11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5269555" y="3448130"/>
            <a:ext cx="0" cy="41291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251520" y="1013827"/>
            <a:ext cx="8769260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>
                <a:latin typeface="+mj-lt"/>
              </a:rPr>
              <a:t>&gt;&gt; </a:t>
            </a:r>
            <a:r>
              <a:rPr lang="en-GB" sz="1600" b="0" dirty="0">
                <a:latin typeface="+mj-lt"/>
              </a:rPr>
              <a:t>Highly diverse group of substances </a:t>
            </a: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Do not necessarily share structural </a:t>
            </a:r>
            <a:r>
              <a:rPr lang="cs-CZ" sz="1600" b="0" dirty="0" err="1">
                <a:latin typeface="+mj-lt"/>
              </a:rPr>
              <a:t>similarity</a:t>
            </a:r>
            <a:r>
              <a:rPr lang="cs-CZ" sz="1600" b="0" dirty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m</a:t>
            </a:r>
            <a:r>
              <a:rPr lang="cs-CZ" sz="1600" b="0" dirty="0" err="1">
                <a:latin typeface="+mj-lt"/>
              </a:rPr>
              <a:t>ay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AGONISTS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ANTAGONISTS</a:t>
            </a:r>
            <a:r>
              <a:rPr lang="en-GB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91680" y="2636912"/>
            <a:ext cx="936104" cy="70733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915400" cy="44529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Exoestrogens</a:t>
            </a:r>
            <a:r>
              <a:rPr lang="en-GB" dirty="0">
                <a:solidFill>
                  <a:schemeClr val="tx1"/>
                </a:solidFill>
              </a:rPr>
              <a:t> - Relative Potencies to bind to </a:t>
            </a:r>
            <a:r>
              <a:rPr lang="en-GB" dirty="0" err="1">
                <a:solidFill>
                  <a:schemeClr val="tx1"/>
                </a:solidFill>
              </a:rPr>
              <a:t>ERa</a:t>
            </a:r>
            <a:r>
              <a:rPr lang="en-GB" dirty="0">
                <a:solidFill>
                  <a:schemeClr val="tx1"/>
                </a:solidFill>
              </a:rPr>
              <a:t> (REPs)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24744"/>
            <a:ext cx="799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REP – a measure of toxic potency of a compound (similar also at other NRs)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220200" cy="37639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7675" y="5570076"/>
            <a:ext cx="8085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dirty="0"/>
              <a:t>Janošek, J., Hilscherová, K., Bláha, L., </a:t>
            </a:r>
            <a:r>
              <a:rPr lang="cs-CZ" sz="1400" b="0" dirty="0" err="1"/>
              <a:t>and</a:t>
            </a:r>
            <a:r>
              <a:rPr lang="cs-CZ" sz="1400" b="0" dirty="0"/>
              <a:t> Holoubek, I. (2006). </a:t>
            </a:r>
            <a:r>
              <a:rPr lang="cs-CZ" sz="1400" b="0" dirty="0" err="1"/>
              <a:t>Environmental</a:t>
            </a:r>
            <a:r>
              <a:rPr lang="cs-CZ" sz="1400" b="0" dirty="0"/>
              <a:t> </a:t>
            </a:r>
            <a:r>
              <a:rPr lang="cs-CZ" sz="1400" b="0" dirty="0" err="1"/>
              <a:t>xenobiotics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</a:t>
            </a:r>
            <a:r>
              <a:rPr lang="cs-CZ" sz="1400" b="0" dirty="0" err="1"/>
              <a:t>nuclear</a:t>
            </a:r>
            <a:r>
              <a:rPr lang="cs-CZ" sz="1400" b="0" dirty="0"/>
              <a:t> </a:t>
            </a:r>
            <a:r>
              <a:rPr lang="cs-CZ" sz="1400" b="0" dirty="0" err="1"/>
              <a:t>receptors</a:t>
            </a:r>
            <a:r>
              <a:rPr lang="cs-CZ" sz="1400" b="0" dirty="0"/>
              <a:t>-</a:t>
            </a:r>
            <a:r>
              <a:rPr lang="cs-CZ" sz="1400" b="0" dirty="0" err="1"/>
              <a:t>Interactions</a:t>
            </a:r>
            <a:r>
              <a:rPr lang="cs-CZ" sz="1400" b="0" dirty="0"/>
              <a:t>, </a:t>
            </a:r>
            <a:r>
              <a:rPr lang="cs-CZ" sz="1400" b="0" dirty="0" err="1"/>
              <a:t>effects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in </a:t>
            </a:r>
            <a:r>
              <a:rPr lang="cs-CZ" sz="1400" b="0" dirty="0" err="1"/>
              <a:t>vitro</a:t>
            </a:r>
            <a:r>
              <a:rPr lang="cs-CZ" sz="1400" b="0" dirty="0"/>
              <a:t> </a:t>
            </a:r>
            <a:r>
              <a:rPr lang="cs-CZ" sz="1400" b="0" dirty="0" err="1"/>
              <a:t>assessment</a:t>
            </a:r>
            <a:r>
              <a:rPr lang="cs-CZ" sz="1400" b="0" dirty="0"/>
              <a:t>. </a:t>
            </a:r>
            <a:r>
              <a:rPr lang="cs-CZ" sz="1400" b="0" i="1" dirty="0" err="1"/>
              <a:t>Toxicology</a:t>
            </a:r>
            <a:r>
              <a:rPr lang="cs-CZ" sz="1400" b="0" i="1" dirty="0"/>
              <a:t> in </a:t>
            </a:r>
            <a:r>
              <a:rPr lang="cs-CZ" sz="1400" b="0" i="1" dirty="0" err="1"/>
              <a:t>Vitro</a:t>
            </a:r>
            <a:r>
              <a:rPr lang="cs-CZ" sz="1400" b="0" dirty="0"/>
              <a:t> </a:t>
            </a:r>
            <a:r>
              <a:rPr lang="cs-CZ" sz="1400" dirty="0"/>
              <a:t>20</a:t>
            </a:r>
            <a:r>
              <a:rPr lang="cs-CZ" sz="1400" b="0" dirty="0"/>
              <a:t>, 18-37.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assess ESTROGENICITY?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05273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Number</a:t>
            </a:r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of </a:t>
            </a:r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 vivo and in vitro methods available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1268413"/>
            <a:ext cx="813752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uterotropic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assay</a:t>
            </a: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vaginal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cornification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assay</a:t>
            </a:r>
            <a:endParaRPr lang="en-GB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dirty="0" err="1">
                <a:latin typeface="+mj-lt"/>
              </a:rPr>
              <a:t>production</a:t>
            </a:r>
            <a:r>
              <a:rPr lang="cs-CZ" sz="2400" dirty="0">
                <a:latin typeface="+mj-lt"/>
              </a:rPr>
              <a:t> of estrogen-</a:t>
            </a:r>
            <a:r>
              <a:rPr lang="cs-CZ" sz="2400" dirty="0" err="1">
                <a:latin typeface="+mj-lt"/>
              </a:rPr>
              <a:t>inducible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proteins</a:t>
            </a:r>
            <a:endParaRPr lang="cs-CZ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cs-CZ" sz="2400" dirty="0">
                <a:latin typeface="+mj-lt"/>
              </a:rPr>
              <a:t>     (</a:t>
            </a:r>
            <a:r>
              <a:rPr lang="cs-CZ" sz="2400" dirty="0" err="1">
                <a:latin typeface="+mj-lt"/>
              </a:rPr>
              <a:t>e.g</a:t>
            </a:r>
            <a:r>
              <a:rPr lang="cs-CZ" sz="2400" dirty="0">
                <a:latin typeface="+mj-lt"/>
              </a:rPr>
              <a:t>. </a:t>
            </a:r>
            <a:r>
              <a:rPr lang="cs-CZ" sz="2400" b="1" dirty="0" err="1">
                <a:solidFill>
                  <a:schemeClr val="tx2"/>
                </a:solidFill>
                <a:latin typeface="+mj-lt"/>
              </a:rPr>
              <a:t>vitellogenin</a:t>
            </a:r>
            <a:r>
              <a:rPr lang="cs-CZ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and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zona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radiata</a:t>
            </a:r>
            <a:r>
              <a:rPr lang="cs-CZ" sz="2400" dirty="0">
                <a:latin typeface="+mj-lt"/>
              </a:rPr>
              <a:t> protein)</a:t>
            </a:r>
            <a:endParaRPr lang="en-GB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en-GB" sz="2400" dirty="0">
                <a:latin typeface="+mj-lt"/>
              </a:rPr>
              <a:t>		</a:t>
            </a:r>
            <a:r>
              <a:rPr lang="en-GB" dirty="0">
                <a:latin typeface="+mj-lt"/>
                <a:sym typeface="Wingdings" pitchFamily="2" charset="2"/>
              </a:rPr>
              <a:t> also discussed at “biomarkers” part</a:t>
            </a:r>
            <a:endParaRPr lang="cs-CZ" sz="24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standard </a:t>
            </a:r>
            <a:r>
              <a:rPr lang="en-GB" sz="2400" b="0" dirty="0">
                <a:latin typeface="+mj-lt"/>
              </a:rPr>
              <a:t>(in vivo) </a:t>
            </a:r>
            <a:r>
              <a:rPr lang="cs-CZ" sz="2400" b="0" dirty="0">
                <a:latin typeface="+mj-lt"/>
              </a:rPr>
              <a:t>test </a:t>
            </a:r>
            <a:r>
              <a:rPr lang="cs-CZ" sz="2400" b="0" dirty="0" err="1">
                <a:latin typeface="+mj-lt"/>
              </a:rPr>
              <a:t>procedures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for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reproductive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and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developmental</a:t>
            </a:r>
            <a:r>
              <a:rPr lang="cs-CZ" sz="2400" b="0" dirty="0">
                <a:latin typeface="+mj-lt"/>
              </a:rPr>
              <a:t> toxicity </a:t>
            </a:r>
            <a:endParaRPr lang="en-GB" sz="2400" b="0" dirty="0">
              <a:latin typeface="+mj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en-GB" dirty="0">
                <a:latin typeface="+mj-lt"/>
              </a:rPr>
              <a:t>using mice, rats, fish, amphibians etc.</a:t>
            </a:r>
            <a:endParaRPr lang="cs-CZ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solidFill>
                  <a:srgbClr val="FF0000"/>
                </a:solidFill>
              </a:rPr>
              <a:t>IN VIVO ASSAYS </a:t>
            </a:r>
            <a:r>
              <a:rPr lang="en-GB" sz="2000" dirty="0">
                <a:solidFill>
                  <a:schemeClr val="tx1"/>
                </a:solidFill>
              </a:rPr>
              <a:t>FOR ESTROGENICITY</a:t>
            </a:r>
          </a:p>
        </p:txBody>
      </p:sp>
      <p:pic>
        <p:nvPicPr>
          <p:cNvPr id="113666" name="Picture 2" descr="http://www.nature.com/nm/journal/v18/n12/images/nm.3009-F2.jpg"/>
          <p:cNvPicPr>
            <a:picLocks noChangeAspect="1" noChangeArrowheads="1"/>
          </p:cNvPicPr>
          <p:nvPr/>
        </p:nvPicPr>
        <p:blipFill>
          <a:blip r:embed="rId3" cstate="print"/>
          <a:srcRect l="16782" t="19842" r="53649" b="50395"/>
          <a:stretch>
            <a:fillRect/>
          </a:stretch>
        </p:blipFill>
        <p:spPr bwMode="auto">
          <a:xfrm>
            <a:off x="5580112" y="1700808"/>
            <a:ext cx="3197155" cy="129614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37074" y="1105580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Rat uterus</a:t>
            </a:r>
          </a:p>
          <a:p>
            <a:r>
              <a:rPr lang="en-GB" sz="1400" dirty="0"/>
              <a:t>Control 	               </a:t>
            </a:r>
            <a:r>
              <a:rPr lang="en-GB" sz="1400" dirty="0" err="1"/>
              <a:t>Estrogen</a:t>
            </a:r>
            <a:r>
              <a:rPr lang="en-GB" sz="1400" dirty="0"/>
              <a:t> exposure</a:t>
            </a:r>
          </a:p>
        </p:txBody>
      </p:sp>
    </p:spTree>
    <p:extLst>
      <p:ext uri="{BB962C8B-B14F-4D97-AF65-F5344CB8AC3E}">
        <p14:creationId xmlns:p14="http://schemas.microsoft.com/office/powerpoint/2010/main" val="4873277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assays for </a:t>
            </a:r>
            <a:r>
              <a:rPr lang="en-GB" dirty="0" err="1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2016224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Level 1 – interaction of toxicant with the protein (receptor)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INTERACTION (BINDING) to the receptor</a:t>
            </a:r>
          </a:p>
          <a:p>
            <a:pPr lvl="2"/>
            <a:r>
              <a:rPr lang="en-GB" sz="1400" b="1" dirty="0">
                <a:solidFill>
                  <a:srgbClr val="00B050"/>
                </a:solidFill>
              </a:rPr>
              <a:t>competitive </a:t>
            </a:r>
            <a:r>
              <a:rPr lang="en-GB" sz="1400" b="1" dirty="0" err="1">
                <a:solidFill>
                  <a:srgbClr val="00B050"/>
                </a:solidFill>
              </a:rPr>
              <a:t>ligand</a:t>
            </a:r>
            <a:r>
              <a:rPr lang="en-GB" sz="1400" b="1" dirty="0">
                <a:solidFill>
                  <a:srgbClr val="00B050"/>
                </a:solidFill>
              </a:rPr>
              <a:t> binding assays</a:t>
            </a:r>
          </a:p>
          <a:p>
            <a:pPr lvl="3"/>
            <a:r>
              <a:rPr lang="en-GB" sz="1200" dirty="0"/>
              <a:t>Various variants (e.g. displacement of radioactive substrate, fluorescence resonance energy transfer (</a:t>
            </a:r>
            <a:r>
              <a:rPr lang="en-GB" sz="1200" i="1" dirty="0"/>
              <a:t>FRET</a:t>
            </a:r>
            <a:r>
              <a:rPr lang="en-GB" sz="1200" dirty="0"/>
              <a:t>) techniques etc.</a:t>
            </a:r>
          </a:p>
          <a:p>
            <a:pPr lvl="2">
              <a:buFont typeface="Wingdings"/>
              <a:buChar char="à"/>
            </a:pPr>
            <a:r>
              <a:rPr lang="en-GB" sz="1400" dirty="0">
                <a:sym typeface="Wingdings" pitchFamily="2" charset="2"/>
              </a:rPr>
              <a:t>information only about “binding potency” but the e</a:t>
            </a:r>
            <a:r>
              <a:rPr lang="en-GB" sz="1400" dirty="0"/>
              <a:t>ffect remains unknown (? Activation / suppression / no effect ?)</a:t>
            </a:r>
          </a:p>
          <a:p>
            <a:pPr lvl="1">
              <a:buNone/>
            </a:pPr>
            <a:endParaRPr lang="en-GB" sz="1600" dirty="0"/>
          </a:p>
        </p:txBody>
      </p:sp>
      <p:pic>
        <p:nvPicPr>
          <p:cNvPr id="119810" name="Picture 2" descr="http://jbx.sagepub.com/content/15/3/268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853" y="3356992"/>
            <a:ext cx="7630817" cy="32849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assays for </a:t>
            </a:r>
            <a:r>
              <a:rPr lang="en-GB" dirty="0" err="1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>
                <a:solidFill>
                  <a:schemeClr val="tx2"/>
                </a:solidFill>
              </a:rPr>
              <a:t>Level 2 - effects at cellular level </a:t>
            </a:r>
          </a:p>
          <a:p>
            <a:pPr lvl="1">
              <a:buNone/>
            </a:pP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interference with receptor biological activity</a:t>
            </a:r>
          </a:p>
          <a:p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Cell proliferation assays</a:t>
            </a:r>
          </a:p>
          <a:p>
            <a:pPr lvl="1"/>
            <a:r>
              <a:rPr lang="en-GB" dirty="0"/>
              <a:t>Estrogens induce proliferation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://2.bp.blogspot.com/-IYTZf1bSORs/UtDTVo3194I/AAAAAAAAGBQ/-Hz4uu-mlZA/s1600/pharmatutor-art-210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44304"/>
            <a:ext cx="5668172" cy="38690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NUCLEAR (</a:t>
            </a:r>
            <a:r>
              <a:rPr lang="cs-CZ" dirty="0" err="1"/>
              <a:t>Intracellular</a:t>
            </a:r>
            <a:r>
              <a:rPr lang="cs-CZ" dirty="0"/>
              <a:t>) RECEPTORS</a:t>
            </a:r>
            <a:r>
              <a:rPr lang="en-GB" dirty="0"/>
              <a:t> in summary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68552"/>
          </a:xfrm>
        </p:spPr>
        <p:txBody>
          <a:bodyPr>
            <a:normAutofit/>
          </a:bodyPr>
          <a:lstStyle/>
          <a:p>
            <a:r>
              <a:rPr lang="en-GB" sz="2400" dirty="0"/>
              <a:t>I</a:t>
            </a:r>
            <a:r>
              <a:rPr lang="cs-CZ" sz="2400" dirty="0" err="1"/>
              <a:t>mportant</a:t>
            </a:r>
            <a:r>
              <a:rPr lang="cs-CZ" sz="2400" dirty="0"/>
              <a:t> </a:t>
            </a:r>
            <a:r>
              <a:rPr lang="en-GB" sz="2400" dirty="0"/>
              <a:t>physiological </a:t>
            </a:r>
            <a:r>
              <a:rPr lang="cs-CZ" sz="2400" dirty="0" err="1"/>
              <a:t>function</a:t>
            </a:r>
            <a:r>
              <a:rPr lang="en-GB" sz="2400" dirty="0"/>
              <a:t>s, and</a:t>
            </a:r>
          </a:p>
          <a:p>
            <a:r>
              <a:rPr lang="en-GB" sz="2400" dirty="0"/>
              <a:t>Important </a:t>
            </a:r>
            <a:r>
              <a:rPr lang="cs-CZ" sz="2400" dirty="0" err="1"/>
              <a:t>roles</a:t>
            </a:r>
            <a:r>
              <a:rPr lang="cs-CZ" sz="2400" dirty="0"/>
              <a:t> in </a:t>
            </a:r>
            <a:r>
              <a:rPr lang="cs-CZ" sz="2400" dirty="0" err="1"/>
              <a:t>pathologies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en-GB" sz="2400" dirty="0"/>
              <a:t>chemical </a:t>
            </a:r>
            <a:r>
              <a:rPr lang="cs-CZ" sz="2400" dirty="0"/>
              <a:t>toxicity</a:t>
            </a:r>
          </a:p>
          <a:p>
            <a:pPr lvl="1"/>
            <a:r>
              <a:rPr lang="cs-CZ" sz="2000" dirty="0" err="1"/>
              <a:t>Endocrine</a:t>
            </a:r>
            <a:r>
              <a:rPr lang="cs-CZ" sz="2000" dirty="0"/>
              <a:t> </a:t>
            </a:r>
            <a:r>
              <a:rPr lang="cs-CZ" sz="2000" dirty="0" err="1"/>
              <a:t>disruption</a:t>
            </a:r>
            <a:endParaRPr lang="cs-CZ" sz="2000" dirty="0"/>
          </a:p>
          <a:p>
            <a:pPr lvl="1"/>
            <a:r>
              <a:rPr lang="cs-CZ" sz="2000" dirty="0"/>
              <a:t>Dioxin-</a:t>
            </a:r>
            <a:r>
              <a:rPr lang="cs-CZ" sz="2000" dirty="0" err="1"/>
              <a:t>like</a:t>
            </a:r>
            <a:r>
              <a:rPr lang="cs-CZ" sz="2000" dirty="0"/>
              <a:t> toxicity</a:t>
            </a:r>
            <a:r>
              <a:rPr lang="en-GB" sz="2000" dirty="0"/>
              <a:t>,etc. </a:t>
            </a:r>
            <a:endParaRPr lang="cs-CZ" sz="2000" dirty="0"/>
          </a:p>
          <a:p>
            <a:endParaRPr lang="cs-CZ" sz="2400" dirty="0"/>
          </a:p>
          <a:p>
            <a:r>
              <a:rPr lang="cs-CZ" sz="2400" dirty="0"/>
              <a:t>All NR</a:t>
            </a:r>
            <a:r>
              <a:rPr lang="en-GB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of </a:t>
            </a:r>
            <a:r>
              <a:rPr lang="cs-CZ" sz="2400" dirty="0" err="1"/>
              <a:t>action</a:t>
            </a:r>
            <a:endParaRPr lang="en-GB" sz="2400" dirty="0"/>
          </a:p>
          <a:p>
            <a:pPr lvl="1"/>
            <a:r>
              <a:rPr lang="en-GB" sz="2000" dirty="0"/>
              <a:t>Act as </a:t>
            </a:r>
            <a:r>
              <a:rPr lang="en-GB" sz="2000" b="1" dirty="0">
                <a:solidFill>
                  <a:schemeClr val="tx2"/>
                </a:solidFill>
              </a:rPr>
              <a:t>direct transcription factors on DNA</a:t>
            </a:r>
            <a:endParaRPr lang="cs-CZ" sz="2000" b="1" dirty="0">
              <a:solidFill>
                <a:schemeClr val="tx2"/>
              </a:solidFill>
            </a:endParaRPr>
          </a:p>
          <a:p>
            <a:endParaRPr lang="cs-CZ" sz="2400" dirty="0"/>
          </a:p>
          <a:p>
            <a:r>
              <a:rPr lang="cs-CZ" sz="2400" dirty="0"/>
              <a:t>Natural </a:t>
            </a:r>
            <a:r>
              <a:rPr lang="cs-CZ" sz="2400" b="1" dirty="0" err="1">
                <a:solidFill>
                  <a:schemeClr val="tx2"/>
                </a:solidFill>
              </a:rPr>
              <a:t>ligands</a:t>
            </a:r>
            <a:r>
              <a:rPr lang="cs-CZ" sz="2400" b="1" dirty="0">
                <a:solidFill>
                  <a:schemeClr val="tx2"/>
                </a:solidFill>
              </a:rPr>
              <a:t> are </a:t>
            </a:r>
            <a:r>
              <a:rPr lang="cs-CZ" sz="2400" b="1" dirty="0" err="1">
                <a:solidFill>
                  <a:schemeClr val="tx2"/>
                </a:solidFill>
              </a:rPr>
              <a:t>small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lipophilic</a:t>
            </a:r>
            <a:r>
              <a:rPr lang="cs-CZ" sz="2400" dirty="0"/>
              <a:t> </a:t>
            </a:r>
            <a:r>
              <a:rPr lang="cs-CZ" sz="2400" dirty="0" err="1"/>
              <a:t>hormones</a:t>
            </a:r>
            <a:r>
              <a:rPr lang="cs-CZ" sz="2400" dirty="0"/>
              <a:t> (</a:t>
            </a:r>
            <a:r>
              <a:rPr lang="cs-CZ" sz="2400" dirty="0" err="1"/>
              <a:t>steroids</a:t>
            </a:r>
            <a:r>
              <a:rPr lang="cs-CZ" sz="2400" dirty="0"/>
              <a:t>, </a:t>
            </a:r>
            <a:r>
              <a:rPr lang="cs-CZ" sz="2400" dirty="0" err="1"/>
              <a:t>thyroids</a:t>
            </a:r>
            <a:r>
              <a:rPr lang="cs-CZ" sz="2400" dirty="0"/>
              <a:t>, </a:t>
            </a:r>
            <a:r>
              <a:rPr lang="cs-CZ" sz="2400" dirty="0" err="1"/>
              <a:t>retinoids</a:t>
            </a:r>
            <a:r>
              <a:rPr lang="cs-CZ" sz="2400" dirty="0"/>
              <a:t>)</a:t>
            </a:r>
          </a:p>
          <a:p>
            <a:pPr lvl="1"/>
            <a:r>
              <a:rPr lang="en-GB" sz="2000" dirty="0"/>
              <a:t>Role in toxicity – NR are </a:t>
            </a:r>
            <a:r>
              <a:rPr lang="cs-CZ" sz="2000" dirty="0" err="1"/>
              <a:t>modulated</a:t>
            </a:r>
            <a:r>
              <a:rPr lang="cs-CZ" sz="2000" dirty="0"/>
              <a:t> (</a:t>
            </a:r>
            <a:r>
              <a:rPr lang="cs-CZ" sz="2000" dirty="0" err="1"/>
              <a:t>activated</a:t>
            </a:r>
            <a:r>
              <a:rPr lang="en-US" sz="2000" dirty="0"/>
              <a:t>/inhibited</a:t>
            </a:r>
            <a:r>
              <a:rPr lang="en-GB" sz="2000" dirty="0"/>
              <a:t>) by structurally close </a:t>
            </a:r>
            <a:r>
              <a:rPr lang="en-GB" sz="2000" dirty="0" err="1"/>
              <a:t>xenobiotics</a:t>
            </a:r>
            <a:endParaRPr lang="cs-CZ" sz="20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assays for </a:t>
            </a:r>
            <a:r>
              <a:rPr lang="en-GB" dirty="0" err="1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>
                <a:solidFill>
                  <a:schemeClr val="tx2"/>
                </a:solidFill>
              </a:rPr>
              <a:t>Level 2 - effects at cellular level </a:t>
            </a:r>
          </a:p>
          <a:p>
            <a:pPr lvl="1">
              <a:buNone/>
            </a:pP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interference with receptor biological activity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1"/>
                </a:solidFill>
              </a:rPr>
              <a:t>Endogenous protein expression </a:t>
            </a:r>
            <a:r>
              <a:rPr lang="en-GB" dirty="0"/>
              <a:t>(or enzyme activity) assays</a:t>
            </a:r>
          </a:p>
          <a:p>
            <a:pPr lvl="1"/>
            <a:r>
              <a:rPr lang="en-GB" sz="3300" b="1" dirty="0">
                <a:solidFill>
                  <a:srgbClr val="00B050"/>
                </a:solidFill>
              </a:rPr>
              <a:t>reporter gene assays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534533" cy="29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3068960"/>
            <a:ext cx="338437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FF0000"/>
                </a:solidFill>
              </a:rPr>
              <a:t>Cell assays </a:t>
            </a:r>
            <a:r>
              <a:rPr lang="en-GB" sz="1400" b="1" i="1" dirty="0">
                <a:solidFill>
                  <a:srgbClr val="FF0000"/>
                </a:solidFill>
              </a:rPr>
              <a:t>in vitro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/>
              <a:t>Cells (e.g. breast carcinoma) naturally carrying functional ER.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/>
              <a:t>Genetic modification - stable </a:t>
            </a:r>
            <a:r>
              <a:rPr lang="en-GB" sz="1400" dirty="0" err="1"/>
              <a:t>transfection</a:t>
            </a:r>
            <a:r>
              <a:rPr lang="en-GB" sz="1400" dirty="0"/>
              <a:t> with firefly </a:t>
            </a:r>
            <a:r>
              <a:rPr lang="en-GB" sz="1400" b="1" dirty="0" err="1">
                <a:solidFill>
                  <a:schemeClr val="tx2"/>
                </a:solidFill>
              </a:rPr>
              <a:t>luciferase</a:t>
            </a:r>
            <a:r>
              <a:rPr lang="en-GB" sz="1400" b="1" dirty="0">
                <a:solidFill>
                  <a:schemeClr val="tx2"/>
                </a:solidFill>
              </a:rPr>
              <a:t> gene</a:t>
            </a:r>
            <a:r>
              <a:rPr lang="en-GB" sz="1400" dirty="0"/>
              <a:t>: </a:t>
            </a:r>
            <a:r>
              <a:rPr lang="en-GB" sz="1400" dirty="0">
                <a:sym typeface="Wingdings" pitchFamily="2" charset="2"/>
              </a:rPr>
              <a:t>under the control of ER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>
                <a:sym typeface="Wingdings" pitchFamily="2" charset="2"/>
              </a:rPr>
              <a:t>Estrogens in media  light induction</a:t>
            </a:r>
            <a:endParaRPr lang="en-GB" sz="1400" dirty="0"/>
          </a:p>
        </p:txBody>
      </p:sp>
      <p:pic>
        <p:nvPicPr>
          <p:cNvPr id="142338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2771800" y="5085184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7913" y="2734717"/>
            <a:ext cx="1065212" cy="609600"/>
            <a:chOff x="432" y="1488"/>
            <a:chExt cx="672" cy="384"/>
          </a:xfrm>
        </p:grpSpPr>
        <p:sp>
          <p:nvSpPr>
            <p:cNvPr id="26685" name="Oval 6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6" name="Oval 7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7" name="Oval 8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8" name="Rectangle 9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9" name="Oval 10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0" name="Oval 11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1" name="Oval 12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2" name="Oval 13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3" name="Oval 14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4" name="Oval 15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5" name="Oval 16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6" name="Oval 17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7" name="Oval 18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8" name="Oval 19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9" name="Oval 20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0" name="Oval 21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1" name="Oval 22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2" name="Oval 23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3" name="Oval 24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4" name="Oval 2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5" name="Oval 26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6" name="Oval 27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28" name="Text Box 28"/>
          <p:cNvSpPr txBox="1">
            <a:spLocks noChangeArrowheads="1"/>
          </p:cNvSpPr>
          <p:nvPr/>
        </p:nvSpPr>
        <p:spPr bwMode="auto">
          <a:xfrm>
            <a:off x="251520" y="980728"/>
            <a:ext cx="3762546" cy="16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96 </a:t>
            </a:r>
            <a:r>
              <a:rPr lang="cs-CZ" sz="1600" b="0" dirty="0" err="1">
                <a:latin typeface="+mj-lt"/>
              </a:rPr>
              <a:t>microwell</a:t>
            </a:r>
            <a:r>
              <a:rPr lang="cs-CZ" sz="1600" b="0" dirty="0">
                <a:latin typeface="+mj-lt"/>
              </a:rPr>
              <a:t> plate</a:t>
            </a:r>
            <a:endParaRPr lang="en-US" sz="1600" b="0" dirty="0">
              <a:latin typeface="+mj-lt"/>
            </a:endParaRPr>
          </a:p>
          <a:p>
            <a:r>
              <a:rPr lang="cs-CZ" sz="1600" b="0" dirty="0" err="1">
                <a:latin typeface="+mj-lt"/>
              </a:rPr>
              <a:t>cultivation</a:t>
            </a:r>
            <a:r>
              <a:rPr lang="cs-CZ" sz="1600" b="0" dirty="0">
                <a:latin typeface="+mj-lt"/>
              </a:rPr>
              <a:t> of </a:t>
            </a:r>
            <a:r>
              <a:rPr lang="cs-CZ" sz="1600" b="0" dirty="0" err="1">
                <a:latin typeface="+mj-lt"/>
              </a:rPr>
              <a:t>transgenic</a:t>
            </a:r>
            <a:r>
              <a:rPr lang="cs-CZ" sz="1600" b="0" dirty="0">
                <a:latin typeface="+mj-lt"/>
              </a:rPr>
              <a:t> cell </a:t>
            </a:r>
            <a:r>
              <a:rPr lang="cs-CZ" sz="1600" b="0" dirty="0" err="1">
                <a:latin typeface="+mj-lt"/>
              </a:rPr>
              <a:t>lines</a:t>
            </a:r>
            <a:endParaRPr lang="cs-CZ" sz="1600" b="0" dirty="0">
              <a:latin typeface="+mj-lt"/>
            </a:endParaRPr>
          </a:p>
          <a:p>
            <a:endParaRPr lang="cs-CZ" sz="1600" b="0" dirty="0">
              <a:solidFill>
                <a:schemeClr val="hlink"/>
              </a:solidFill>
              <a:latin typeface="+mj-lt"/>
            </a:endParaRPr>
          </a:p>
          <a:p>
            <a:r>
              <a:rPr lang="cs-CZ" dirty="0">
                <a:latin typeface="+mj-lt"/>
              </a:rPr>
              <a:t>ER:  </a:t>
            </a:r>
            <a:r>
              <a:rPr lang="cs-CZ" b="0" dirty="0" err="1">
                <a:latin typeface="+mj-lt"/>
              </a:rPr>
              <a:t>breast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carcinoma</a:t>
            </a:r>
            <a:r>
              <a:rPr lang="cs-CZ" b="0" dirty="0">
                <a:latin typeface="+mj-lt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MVLN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cells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endParaRPr lang="cs-CZ" b="0" dirty="0">
              <a:solidFill>
                <a:schemeClr val="hlink"/>
              </a:solidFill>
              <a:latin typeface="+mj-lt"/>
            </a:endParaRPr>
          </a:p>
          <a:p>
            <a:endParaRPr lang="cs-CZ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6629" name="Line 29"/>
          <p:cNvSpPr>
            <a:spLocks noChangeShapeType="1"/>
          </p:cNvSpPr>
          <p:nvPr/>
        </p:nvSpPr>
        <p:spPr bwMode="auto">
          <a:xfrm>
            <a:off x="2373313" y="3115717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964113" y="2734717"/>
            <a:ext cx="1065212" cy="609600"/>
            <a:chOff x="432" y="1488"/>
            <a:chExt cx="672" cy="384"/>
          </a:xfrm>
        </p:grpSpPr>
        <p:sp>
          <p:nvSpPr>
            <p:cNvPr id="26663" name="Oval 31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4" name="Oval 32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5" name="Oval 33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6" name="Rectangle 34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7" name="Oval 35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8" name="Oval 36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9" name="Oval 37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0" name="Oval 38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1" name="Oval 39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2" name="Oval 40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3" name="Oval 41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4" name="Oval 42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5" name="Oval 43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6" name="Oval 44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7" name="Oval 45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8" name="Oval 46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9" name="Oval 47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0" name="Oval 48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1" name="Oval 49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2" name="Oval 50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3" name="Oval 51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4" name="Oval 52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31" name="Text Box 53"/>
          <p:cNvSpPr txBox="1">
            <a:spLocks noChangeArrowheads="1"/>
          </p:cNvSpPr>
          <p:nvPr/>
        </p:nvSpPr>
        <p:spPr bwMode="auto">
          <a:xfrm>
            <a:off x="5575300" y="3803104"/>
            <a:ext cx="3265615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Cell </a:t>
            </a:r>
            <a:r>
              <a:rPr lang="cs-CZ" sz="1600" b="0" dirty="0" err="1">
                <a:latin typeface="+mj-lt"/>
              </a:rPr>
              <a:t>lysis</a:t>
            </a:r>
            <a:endParaRPr lang="cs-CZ" sz="1600" b="0" dirty="0">
              <a:latin typeface="+mj-lt"/>
            </a:endParaRPr>
          </a:p>
          <a:p>
            <a:r>
              <a:rPr lang="en-GB" sz="1600" b="0" dirty="0">
                <a:latin typeface="+mj-lt"/>
                <a:sym typeface="Wingdings" pitchFamily="2" charset="2"/>
              </a:rPr>
              <a:t> </a:t>
            </a:r>
            <a:r>
              <a:rPr lang="en-US" sz="1600" b="0" dirty="0">
                <a:latin typeface="+mj-lt"/>
              </a:rPr>
              <a:t>extraction of induced </a:t>
            </a:r>
            <a:r>
              <a:rPr lang="en-US" sz="1600" b="0" dirty="0" err="1">
                <a:latin typeface="+mj-lt"/>
              </a:rPr>
              <a:t>luciferase</a:t>
            </a:r>
            <a:endParaRPr lang="cs-CZ" sz="1600" b="0" dirty="0">
              <a:latin typeface="+mj-lt"/>
            </a:endParaRPr>
          </a:p>
        </p:txBody>
      </p:sp>
      <p:sp>
        <p:nvSpPr>
          <p:cNvPr id="26632" name="Line 54"/>
          <p:cNvSpPr>
            <a:spLocks noChangeShapeType="1"/>
          </p:cNvSpPr>
          <p:nvPr/>
        </p:nvSpPr>
        <p:spPr bwMode="auto">
          <a:xfrm>
            <a:off x="5497513" y="3574504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6633" name="Text Box 55"/>
          <p:cNvSpPr txBox="1">
            <a:spLocks noChangeArrowheads="1"/>
          </p:cNvSpPr>
          <p:nvPr/>
        </p:nvSpPr>
        <p:spPr bwMode="auto">
          <a:xfrm>
            <a:off x="2667000" y="2433092"/>
            <a:ext cx="2045731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>
                <a:latin typeface="+mj-lt"/>
              </a:rPr>
              <a:t>Exposure  (6 – 24 h)</a:t>
            </a:r>
          </a:p>
          <a:p>
            <a:r>
              <a:rPr lang="cs-CZ" sz="1600" b="0">
                <a:latin typeface="+mj-lt"/>
              </a:rPr>
              <a:t>standards </a:t>
            </a:r>
            <a:r>
              <a:rPr lang="en-US" sz="1600" b="0">
                <a:latin typeface="+mj-lt"/>
              </a:rPr>
              <a:t>/ samples</a:t>
            </a:r>
            <a:endParaRPr lang="cs-CZ" sz="1600" b="0">
              <a:latin typeface="+mj-lt"/>
            </a:endParaRPr>
          </a:p>
        </p:txBody>
      </p:sp>
      <p:sp>
        <p:nvSpPr>
          <p:cNvPr id="26634" name="Oval 56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5" name="Oval 57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6" name="Oval 58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7" name="Rectangle 59"/>
          <p:cNvSpPr>
            <a:spLocks noChangeArrowheads="1"/>
          </p:cNvSpPr>
          <p:nvPr/>
        </p:nvSpPr>
        <p:spPr bwMode="auto">
          <a:xfrm>
            <a:off x="4964113" y="4793704"/>
            <a:ext cx="1065212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8" name="Oval 60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9" name="Oval 61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0" name="Oval 62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1" name="Oval 63"/>
          <p:cNvSpPr>
            <a:spLocks noChangeArrowheads="1"/>
          </p:cNvSpPr>
          <p:nvPr/>
        </p:nvSpPr>
        <p:spPr bwMode="auto">
          <a:xfrm>
            <a:off x="56499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2" name="Oval 64"/>
          <p:cNvSpPr>
            <a:spLocks noChangeArrowheads="1"/>
          </p:cNvSpPr>
          <p:nvPr/>
        </p:nvSpPr>
        <p:spPr bwMode="auto">
          <a:xfrm>
            <a:off x="5497513" y="4868317"/>
            <a:ext cx="152400" cy="15398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3" name="Oval 65"/>
          <p:cNvSpPr>
            <a:spLocks noChangeArrowheads="1"/>
          </p:cNvSpPr>
          <p:nvPr/>
        </p:nvSpPr>
        <p:spPr bwMode="auto">
          <a:xfrm>
            <a:off x="5802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4" name="Oval 66"/>
          <p:cNvSpPr>
            <a:spLocks noChangeArrowheads="1"/>
          </p:cNvSpPr>
          <p:nvPr/>
        </p:nvSpPr>
        <p:spPr bwMode="auto">
          <a:xfrm>
            <a:off x="51927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5" name="Oval 67"/>
          <p:cNvSpPr>
            <a:spLocks noChangeArrowheads="1"/>
          </p:cNvSpPr>
          <p:nvPr/>
        </p:nvSpPr>
        <p:spPr bwMode="auto">
          <a:xfrm>
            <a:off x="5040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6" name="Oval 68"/>
          <p:cNvSpPr>
            <a:spLocks noChangeArrowheads="1"/>
          </p:cNvSpPr>
          <p:nvPr/>
        </p:nvSpPr>
        <p:spPr bwMode="auto">
          <a:xfrm>
            <a:off x="53451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7" name="Oval 69"/>
          <p:cNvSpPr>
            <a:spLocks noChangeArrowheads="1"/>
          </p:cNvSpPr>
          <p:nvPr/>
        </p:nvSpPr>
        <p:spPr bwMode="auto">
          <a:xfrm>
            <a:off x="56499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8" name="Oval 70"/>
          <p:cNvSpPr>
            <a:spLocks noChangeArrowheads="1"/>
          </p:cNvSpPr>
          <p:nvPr/>
        </p:nvSpPr>
        <p:spPr bwMode="auto">
          <a:xfrm>
            <a:off x="54975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9" name="Oval 71"/>
          <p:cNvSpPr>
            <a:spLocks noChangeArrowheads="1"/>
          </p:cNvSpPr>
          <p:nvPr/>
        </p:nvSpPr>
        <p:spPr bwMode="auto">
          <a:xfrm>
            <a:off x="5802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0" name="Oval 72"/>
          <p:cNvSpPr>
            <a:spLocks noChangeArrowheads="1"/>
          </p:cNvSpPr>
          <p:nvPr/>
        </p:nvSpPr>
        <p:spPr bwMode="auto">
          <a:xfrm>
            <a:off x="51927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1" name="Oval 73"/>
          <p:cNvSpPr>
            <a:spLocks noChangeArrowheads="1"/>
          </p:cNvSpPr>
          <p:nvPr/>
        </p:nvSpPr>
        <p:spPr bwMode="auto">
          <a:xfrm>
            <a:off x="50403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2" name="Oval 74"/>
          <p:cNvSpPr>
            <a:spLocks noChangeArrowheads="1"/>
          </p:cNvSpPr>
          <p:nvPr/>
        </p:nvSpPr>
        <p:spPr bwMode="auto">
          <a:xfrm>
            <a:off x="53451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3" name="Oval 75"/>
          <p:cNvSpPr>
            <a:spLocks noChangeArrowheads="1"/>
          </p:cNvSpPr>
          <p:nvPr/>
        </p:nvSpPr>
        <p:spPr bwMode="auto">
          <a:xfrm>
            <a:off x="5649913" y="5174704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4" name="Oval 76"/>
          <p:cNvSpPr>
            <a:spLocks noChangeArrowheads="1"/>
          </p:cNvSpPr>
          <p:nvPr/>
        </p:nvSpPr>
        <p:spPr bwMode="auto">
          <a:xfrm>
            <a:off x="54975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5" name="Oval 77"/>
          <p:cNvSpPr>
            <a:spLocks noChangeArrowheads="1"/>
          </p:cNvSpPr>
          <p:nvPr/>
        </p:nvSpPr>
        <p:spPr bwMode="auto">
          <a:xfrm>
            <a:off x="5802313" y="5174704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744913" y="5631904"/>
            <a:ext cx="1830387" cy="533400"/>
            <a:chOff x="2112" y="3552"/>
            <a:chExt cx="1488" cy="528"/>
          </a:xfrm>
        </p:grpSpPr>
        <p:sp>
          <p:nvSpPr>
            <p:cNvPr id="26659" name="Rectangle 79"/>
            <p:cNvSpPr>
              <a:spLocks noChangeArrowheads="1"/>
            </p:cNvSpPr>
            <p:nvPr/>
          </p:nvSpPr>
          <p:spPr bwMode="auto">
            <a:xfrm>
              <a:off x="2112" y="3696"/>
              <a:ext cx="1488" cy="3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r"/>
              <a:r>
                <a:rPr lang="cs-CZ" sz="1100" b="1" dirty="0" err="1">
                  <a:solidFill>
                    <a:schemeClr val="tx2"/>
                  </a:solidFill>
                  <a:latin typeface="+mj-lt"/>
                </a:rPr>
                <a:t>Lumino</a:t>
              </a:r>
              <a:endParaRPr lang="cs-CZ" sz="11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660" name="Rectangle 80"/>
            <p:cNvSpPr>
              <a:spLocks noChangeArrowheads="1"/>
            </p:cNvSpPr>
            <p:nvPr/>
          </p:nvSpPr>
          <p:spPr bwMode="auto">
            <a:xfrm>
              <a:off x="2976" y="3552"/>
              <a:ext cx="528" cy="2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1" name="Rectangle 81"/>
            <p:cNvSpPr>
              <a:spLocks noChangeArrowheads="1"/>
            </p:cNvSpPr>
            <p:nvPr/>
          </p:nvSpPr>
          <p:spPr bwMode="auto">
            <a:xfrm>
              <a:off x="2304" y="3840"/>
              <a:ext cx="52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2" name="Rectangle 82"/>
            <p:cNvSpPr>
              <a:spLocks noChangeArrowheads="1"/>
            </p:cNvSpPr>
            <p:nvPr/>
          </p:nvSpPr>
          <p:spPr bwMode="auto">
            <a:xfrm>
              <a:off x="3072" y="360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57" name="Text Box 83"/>
          <p:cNvSpPr txBox="1">
            <a:spLocks noChangeArrowheads="1"/>
          </p:cNvSpPr>
          <p:nvPr/>
        </p:nvSpPr>
        <p:spPr bwMode="auto">
          <a:xfrm>
            <a:off x="5954713" y="5555704"/>
            <a:ext cx="3228747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en-US" sz="1600" b="0">
                <a:latin typeface="+mj-lt"/>
              </a:rPr>
              <a:t>Luminescence determination</a:t>
            </a:r>
          </a:p>
          <a:p>
            <a:r>
              <a:rPr lang="cs-CZ" sz="1600" b="0">
                <a:latin typeface="+mj-lt"/>
              </a:rPr>
              <a:t>(microplate luminescence reader)</a:t>
            </a:r>
          </a:p>
        </p:txBody>
      </p:sp>
      <p:pic>
        <p:nvPicPr>
          <p:cNvPr id="26658" name="Picture 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66430" y="260648"/>
            <a:ext cx="1998058" cy="2663577"/>
          </a:xfrm>
          <a:noFill/>
          <a:ln w="15875">
            <a:solidFill>
              <a:schemeClr val="tx1"/>
            </a:solidFill>
          </a:ln>
        </p:spPr>
      </p:pic>
      <p:sp>
        <p:nvSpPr>
          <p:cNvPr id="83" name="Nadpis 5"/>
          <p:cNvSpPr>
            <a:spLocks noGrp="1"/>
          </p:cNvSpPr>
          <p:nvPr>
            <p:ph type="title"/>
          </p:nvPr>
        </p:nvSpPr>
        <p:spPr>
          <a:xfrm>
            <a:off x="144016" y="254670"/>
            <a:ext cx="6516216" cy="654050"/>
          </a:xfrm>
        </p:spPr>
        <p:txBody>
          <a:bodyPr/>
          <a:lstStyle/>
          <a:p>
            <a:r>
              <a:rPr lang="en-GB" sz="1800" dirty="0" err="1">
                <a:solidFill>
                  <a:schemeClr val="tx1"/>
                </a:solidFill>
              </a:rPr>
              <a:t>Luciferase</a:t>
            </a:r>
            <a:r>
              <a:rPr lang="en-GB" sz="1800" dirty="0">
                <a:solidFill>
                  <a:schemeClr val="tx1"/>
                </a:solidFill>
              </a:rPr>
              <a:t> reporter assay for </a:t>
            </a:r>
            <a:r>
              <a:rPr lang="en-GB" sz="1800" dirty="0" err="1">
                <a:solidFill>
                  <a:schemeClr val="tx1"/>
                </a:solidFill>
              </a:rPr>
              <a:t>estrogenicity</a:t>
            </a:r>
            <a:r>
              <a:rPr lang="en-GB" sz="1800" dirty="0">
                <a:solidFill>
                  <a:schemeClr val="tx1"/>
                </a:solidFill>
              </a:rPr>
              <a:t> in brief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84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7884368" y="4725144"/>
            <a:ext cx="720080" cy="900100"/>
          </a:xfrm>
          <a:prstGeom prst="rect">
            <a:avLst/>
          </a:prstGeom>
          <a:noFill/>
        </p:spPr>
      </p:pic>
      <p:sp>
        <p:nvSpPr>
          <p:cNvPr id="86" name="TextovéPole 85"/>
          <p:cNvSpPr txBox="1"/>
          <p:nvPr/>
        </p:nvSpPr>
        <p:spPr>
          <a:xfrm>
            <a:off x="309725" y="3861048"/>
            <a:ext cx="3110147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Similar principle for other NRs activities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>
                <a:solidFill>
                  <a:srgbClr val="FF0000"/>
                </a:solidFill>
              </a:rPr>
              <a:t>Mammalian cells </a:t>
            </a:r>
          </a:p>
          <a:p>
            <a:r>
              <a:rPr lang="en-GB" sz="1200" dirty="0"/>
              <a:t>* </a:t>
            </a:r>
            <a:r>
              <a:rPr lang="en-GB" sz="1200" dirty="0" err="1"/>
              <a:t>AhR</a:t>
            </a:r>
            <a:r>
              <a:rPr lang="en-GB" sz="1200" dirty="0"/>
              <a:t> – H4IIE.luc cells (CALUX)</a:t>
            </a:r>
          </a:p>
          <a:p>
            <a:r>
              <a:rPr lang="en-GB" sz="1200" dirty="0"/>
              <a:t>* AR – MDA.kb2 cells</a:t>
            </a:r>
          </a:p>
          <a:p>
            <a:r>
              <a:rPr lang="en-GB" sz="1200" dirty="0"/>
              <a:t>* RAR/RXR - P19/A15 cells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>
                <a:solidFill>
                  <a:srgbClr val="FF0000"/>
                </a:solidFill>
              </a:rPr>
              <a:t>Yeast models</a:t>
            </a:r>
          </a:p>
          <a:p>
            <a:r>
              <a:rPr lang="en-GB" sz="1200" dirty="0"/>
              <a:t>* </a:t>
            </a:r>
            <a:r>
              <a:rPr lang="en-GB" sz="1200" dirty="0" err="1"/>
              <a:t>Luciferase</a:t>
            </a:r>
            <a:r>
              <a:rPr lang="en-GB" sz="1200" dirty="0"/>
              <a:t> based</a:t>
            </a:r>
            <a:br>
              <a:rPr lang="en-GB" sz="1200" dirty="0"/>
            </a:br>
            <a:r>
              <a:rPr lang="en-GB" sz="1200" dirty="0"/>
              <a:t>* Also beta-</a:t>
            </a:r>
            <a:r>
              <a:rPr lang="en-GB" sz="1200" dirty="0" err="1"/>
              <a:t>galactosidase</a:t>
            </a:r>
            <a:r>
              <a:rPr lang="en-GB" sz="1200" dirty="0"/>
              <a:t>  etc.</a:t>
            </a:r>
          </a:p>
          <a:p>
            <a:endParaRPr lang="en-GB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ek 85" descr="schema_princip_biosenzoru.jpg"/>
          <p:cNvPicPr>
            <a:picLocks noChangeAspect="1"/>
          </p:cNvPicPr>
          <p:nvPr/>
        </p:nvPicPr>
        <p:blipFill>
          <a:blip r:embed="rId3" cstate="print"/>
          <a:srcRect t="4851" b="2751"/>
          <a:stretch>
            <a:fillRect/>
          </a:stretch>
        </p:blipFill>
        <p:spPr>
          <a:xfrm>
            <a:off x="1232991" y="1066712"/>
            <a:ext cx="7083425" cy="5170600"/>
          </a:xfrm>
          <a:prstGeom prst="rect">
            <a:avLst/>
          </a:prstGeom>
        </p:spPr>
      </p:pic>
      <p:sp>
        <p:nvSpPr>
          <p:cNvPr id="8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Bioassay (biosensor) for NR-modulator based on yeast cells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483769" y="6237312"/>
            <a:ext cx="6660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Jarque, S., M. Bittner, L. Bláha and K. Hilscherová (2016). "Yeast biosensors for detection of environmental pollutants: current state and limitations." Trends in Biotechnology 34(5): 408-419 (doi:10.1016/j.tibtech.2016.01.007).</a:t>
            </a: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01675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dirty="0">
                <a:solidFill>
                  <a:schemeClr val="tx1"/>
                </a:solidFill>
              </a:rPr>
              <a:t>ANDROGEN RECEPTOR (AR)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en-GB" i="1" dirty="0">
                <a:solidFill>
                  <a:schemeClr val="tx1"/>
                </a:solidFill>
              </a:rPr>
              <a:t>role in toxicity confirmed ... </a:t>
            </a:r>
            <a:r>
              <a:rPr lang="cs-CZ" i="1" dirty="0" err="1">
                <a:solidFill>
                  <a:schemeClr val="tx1"/>
                </a:solidFill>
              </a:rPr>
              <a:t>but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less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explored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than</a:t>
            </a:r>
            <a:r>
              <a:rPr lang="cs-CZ" i="1" dirty="0">
                <a:solidFill>
                  <a:schemeClr val="tx1"/>
                </a:solidFill>
              </a:rPr>
              <a:t> ER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565400"/>
            <a:ext cx="7573962" cy="352742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Androgens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35285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Role in </a:t>
            </a:r>
            <a:r>
              <a:rPr lang="cs-CZ" sz="2000" b="1" dirty="0" err="1">
                <a:solidFill>
                  <a:schemeClr val="tx1"/>
                </a:solidFill>
              </a:rPr>
              <a:t>males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similar</a:t>
            </a:r>
            <a:r>
              <a:rPr lang="cs-CZ" sz="2000" b="1" dirty="0">
                <a:solidFill>
                  <a:schemeClr val="tx1"/>
                </a:solidFill>
              </a:rPr>
              <a:t> to </a:t>
            </a:r>
            <a:r>
              <a:rPr lang="cs-CZ" sz="2000" b="1" dirty="0" err="1">
                <a:solidFill>
                  <a:schemeClr val="tx1"/>
                </a:solidFill>
              </a:rPr>
              <a:t>the</a:t>
            </a:r>
            <a:r>
              <a:rPr lang="cs-CZ" sz="2000" b="1" dirty="0">
                <a:solidFill>
                  <a:schemeClr val="tx1"/>
                </a:solidFill>
              </a:rPr>
              <a:t> of </a:t>
            </a:r>
            <a:r>
              <a:rPr lang="cs-CZ" sz="2000" b="1" dirty="0" err="1">
                <a:solidFill>
                  <a:schemeClr val="tx1"/>
                </a:solidFill>
              </a:rPr>
              <a:t>estrogens</a:t>
            </a:r>
            <a:r>
              <a:rPr lang="cs-CZ" sz="2000" b="1" dirty="0">
                <a:solidFill>
                  <a:schemeClr val="tx1"/>
                </a:solidFill>
              </a:rPr>
              <a:t> in </a:t>
            </a:r>
            <a:r>
              <a:rPr lang="cs-CZ" sz="2000" b="1" dirty="0" err="1">
                <a:solidFill>
                  <a:schemeClr val="tx1"/>
                </a:solidFill>
              </a:rPr>
              <a:t>females</a:t>
            </a:r>
            <a:endParaRPr lang="en-GB" sz="2000" b="1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development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of male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sexual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character</a:t>
            </a:r>
            <a:r>
              <a:rPr lang="cs-CZ" sz="2000" dirty="0" err="1">
                <a:solidFill>
                  <a:schemeClr val="tx1"/>
                </a:solidFill>
              </a:rPr>
              <a:t>istics</a:t>
            </a:r>
            <a:endParaRPr lang="en-GB" sz="2000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stimulating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protein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synthesis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growth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of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bones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cell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differenciation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spermatogenesis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GB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male type of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behaviour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32098" name="Picture 2" descr="https://www.netterimages.com/images/vpv/000/000/058/58054-0550x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373" y="2708920"/>
            <a:ext cx="3404978" cy="394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Endogenous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ligands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– androgen </a:t>
            </a: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hormones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Two key androgens</a:t>
            </a: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>
                <a:solidFill>
                  <a:schemeClr val="tx2"/>
                </a:solidFill>
                <a:latin typeface="+mj-lt"/>
              </a:rPr>
              <a:t>testosterone (T)</a:t>
            </a:r>
            <a:endParaRPr lang="en-GB" sz="1600" b="1" dirty="0">
              <a:solidFill>
                <a:schemeClr val="tx2"/>
              </a:solidFill>
              <a:latin typeface="+mj-lt"/>
            </a:endParaRP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dihydrotestosterone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(DHT)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7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Other androgens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–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ndrostanediol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</a:t>
            </a:r>
            <a:b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dehydroepiandrosterone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androstenedione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>
                <a:solidFill>
                  <a:schemeClr val="tx2"/>
                </a:solidFill>
              </a:rPr>
              <a:t>T: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synthesis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testis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Leydig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cells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768350" lvl="1" algn="l" defTabSz="577850" eaLnBrk="1" hangingPunct="1">
              <a:lnSpc>
                <a:spcPct val="130000"/>
              </a:lnSpc>
            </a:pP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lesser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extent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adrenals</a:t>
            </a: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>
                <a:solidFill>
                  <a:schemeClr val="tx2"/>
                </a:solidFill>
              </a:rPr>
              <a:t>DHT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Formed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extratesticulary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from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several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tissues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seminal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vesicles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prostate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skin) </a:t>
            </a:r>
            <a:b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higher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affinity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to androgen receptor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than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Daily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production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5-10% of testosterone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84168" y="980728"/>
            <a:ext cx="2667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16688" y="2852391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Testosterone</a:t>
            </a:r>
            <a:endParaRPr lang="cs-CZ" b="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11863" y="3284538"/>
            <a:ext cx="29035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>
                <a:solidFill>
                  <a:schemeClr val="tx1"/>
                </a:solidFill>
              </a:rPr>
              <a:t>Androgens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androgen </a:t>
            </a:r>
            <a:r>
              <a:rPr lang="cs-CZ" sz="2800" dirty="0" err="1">
                <a:solidFill>
                  <a:schemeClr val="tx1"/>
                </a:solidFill>
              </a:rPr>
              <a:t>signalling</a:t>
            </a:r>
            <a:r>
              <a:rPr lang="en-GB" sz="2800" dirty="0">
                <a:solidFill>
                  <a:schemeClr val="tx1"/>
                </a:solidFill>
              </a:rPr>
              <a:t> d</a:t>
            </a:r>
            <a:r>
              <a:rPr lang="cs-CZ" sz="2800" dirty="0" err="1">
                <a:solidFill>
                  <a:schemeClr val="tx1"/>
                </a:solidFill>
              </a:rPr>
              <a:t>isruption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>
                <a:solidFill>
                  <a:schemeClr val="tx1"/>
                </a:solidFill>
              </a:rPr>
              <a:t>1) Binding to AR </a:t>
            </a:r>
          </a:p>
          <a:p>
            <a:pPr lvl="1"/>
            <a:r>
              <a:rPr lang="en-GB" dirty="0"/>
              <a:t>Mostly competitive inhibition </a:t>
            </a:r>
          </a:p>
          <a:p>
            <a:pPr lvl="1"/>
            <a:r>
              <a:rPr lang="cs-CZ" dirty="0"/>
              <a:t>X</a:t>
            </a:r>
            <a:r>
              <a:rPr lang="en-GB" dirty="0" err="1"/>
              <a:t>enobiotics</a:t>
            </a:r>
            <a:r>
              <a:rPr lang="en-GB" dirty="0"/>
              <a:t> mostly DO NOT activate AR-dependent transcription</a:t>
            </a:r>
          </a:p>
          <a:p>
            <a:pPr lvl="1"/>
            <a:endParaRPr lang="en-GB" dirty="0"/>
          </a:p>
          <a:p>
            <a:r>
              <a:rPr lang="en-GB" sz="2600" dirty="0"/>
              <a:t>Only few compounds able to activate AR in the absence of androgen hormones but they are </a:t>
            </a:r>
            <a:r>
              <a:rPr lang="en-GB" sz="2600" b="1" dirty="0">
                <a:solidFill>
                  <a:srgbClr val="FF0000"/>
                </a:solidFill>
              </a:rPr>
              <a:t>anti-androgenic</a:t>
            </a:r>
            <a:r>
              <a:rPr lang="en-GB" sz="2600" b="1" dirty="0"/>
              <a:t> in  the presence of strong androgens like T or DHT</a:t>
            </a:r>
            <a:r>
              <a:rPr lang="en-GB" sz="2600" dirty="0"/>
              <a:t> 	 </a:t>
            </a:r>
          </a:p>
          <a:p>
            <a:pPr>
              <a:buNone/>
            </a:pPr>
            <a:r>
              <a:rPr lang="en-GB" sz="2600" dirty="0"/>
              <a:t>	- metabolites of </a:t>
            </a:r>
            <a:r>
              <a:rPr lang="en-GB" sz="2600" b="1" dirty="0">
                <a:solidFill>
                  <a:srgbClr val="00B050"/>
                </a:solidFill>
              </a:rPr>
              <a:t>fungicide </a:t>
            </a:r>
            <a:r>
              <a:rPr lang="en-GB" sz="2600" b="1" dirty="0" err="1">
                <a:solidFill>
                  <a:srgbClr val="00B050"/>
                </a:solidFill>
              </a:rPr>
              <a:t>vinclozoline</a:t>
            </a:r>
            <a:r>
              <a:rPr lang="en-GB" sz="2600" dirty="0"/>
              <a:t>, some PAHs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pPr>
              <a:buNone/>
            </a:pPr>
            <a:endParaRPr lang="en-GB" sz="2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900" b="1" dirty="0">
                <a:solidFill>
                  <a:schemeClr val="tx1"/>
                </a:solidFill>
              </a:rPr>
              <a:t>2) FSH/LH (</a:t>
            </a:r>
            <a:r>
              <a:rPr lang="en-GB" sz="2900" b="1" dirty="0" err="1">
                <a:solidFill>
                  <a:schemeClr val="tx1"/>
                </a:solidFill>
              </a:rPr>
              <a:t>gonadotropins</a:t>
            </a:r>
            <a:r>
              <a:rPr lang="en-GB" sz="2900" b="1" dirty="0">
                <a:solidFill>
                  <a:schemeClr val="tx1"/>
                </a:solidFill>
              </a:rPr>
              <a:t>) signalling disruption </a:t>
            </a:r>
            <a:r>
              <a:rPr lang="en-GB" sz="2600" dirty="0"/>
              <a:t>– less explored</a:t>
            </a:r>
          </a:p>
          <a:p>
            <a:pPr lvl="1"/>
            <a:r>
              <a:rPr lang="en-GB" sz="2600" dirty="0"/>
              <a:t>FSH/LH expression - regulation via negative feedback by testosterone</a:t>
            </a:r>
          </a:p>
          <a:p>
            <a:pPr lvl="1"/>
            <a:r>
              <a:rPr lang="en-GB" sz="2600" dirty="0"/>
              <a:t> Suppression </a:t>
            </a:r>
            <a:r>
              <a:rPr lang="en-GB" sz="2600" dirty="0">
                <a:sym typeface="Wingdings" pitchFamily="2" charset="2"/>
              </a:rPr>
              <a:t> </a:t>
            </a:r>
            <a:r>
              <a:rPr lang="en-GB" sz="2600" dirty="0"/>
              <a:t>alterations of spermatogenesis</a:t>
            </a:r>
          </a:p>
          <a:p>
            <a:endParaRPr lang="en-GB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395" y="3452057"/>
            <a:ext cx="1876053" cy="134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45185" y="436510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vinclozoline</a:t>
            </a:r>
            <a:endParaRPr lang="en-GB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/>
              <a:t>3) Alterations of testosterone synthesis</a:t>
            </a:r>
          </a:p>
          <a:p>
            <a:pPr lvl="1"/>
            <a:r>
              <a:rPr lang="en-GB" sz="2000" dirty="0"/>
              <a:t>Inhibition of P450scc needed for side chain cleavage of cholesterol or inhibitions of 17-beta-hydroxylase and other CYPs </a:t>
            </a:r>
          </a:p>
          <a:p>
            <a:pPr lvl="2"/>
            <a:r>
              <a:rPr lang="en-GB" sz="1800" b="1" dirty="0">
                <a:solidFill>
                  <a:srgbClr val="00B050"/>
                </a:solidFill>
              </a:rPr>
              <a:t>fungicide</a:t>
            </a:r>
            <a:r>
              <a:rPr lang="en-GB" sz="1800" dirty="0"/>
              <a:t> </a:t>
            </a:r>
            <a:r>
              <a:rPr lang="en-GB" sz="1800" b="1" dirty="0" err="1">
                <a:solidFill>
                  <a:srgbClr val="00B050"/>
                </a:solidFill>
              </a:rPr>
              <a:t>ketoconazol</a:t>
            </a:r>
            <a:endParaRPr lang="en-GB" sz="1800" b="1" dirty="0">
              <a:solidFill>
                <a:srgbClr val="00B050"/>
              </a:solidFill>
            </a:endParaRPr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>
              <a:buNone/>
            </a:pPr>
            <a:r>
              <a:rPr lang="en-GB" sz="2400" b="1" dirty="0"/>
              <a:t>4) Testosterone metabolic clearance</a:t>
            </a:r>
          </a:p>
          <a:p>
            <a:pPr lvl="1"/>
            <a:r>
              <a:rPr lang="en-GB" sz="2000" dirty="0"/>
              <a:t>Induction of detoxification enzymes (UDP-</a:t>
            </a:r>
            <a:r>
              <a:rPr lang="en-GB" sz="2000" dirty="0" err="1"/>
              <a:t>glucuronosyltransferase</a:t>
            </a:r>
            <a:r>
              <a:rPr lang="en-GB" sz="2000" dirty="0"/>
              <a:t> or </a:t>
            </a:r>
            <a:r>
              <a:rPr lang="en-GB" sz="2000" dirty="0" err="1"/>
              <a:t>monooxygenases</a:t>
            </a:r>
            <a:r>
              <a:rPr lang="en-GB" sz="2000" dirty="0"/>
              <a:t> CYP1A, 1B) </a:t>
            </a:r>
          </a:p>
          <a:p>
            <a:pPr lvl="2"/>
            <a:r>
              <a:rPr lang="en-GB" sz="1800" dirty="0"/>
              <a:t>Pesticides </a:t>
            </a:r>
            <a:r>
              <a:rPr lang="en-GB" sz="1800" dirty="0" err="1">
                <a:solidFill>
                  <a:srgbClr val="00B050"/>
                </a:solidFill>
              </a:rPr>
              <a:t>endosulfan</a:t>
            </a:r>
            <a:r>
              <a:rPr lang="en-GB" sz="1800" dirty="0">
                <a:solidFill>
                  <a:srgbClr val="00B050"/>
                </a:solidFill>
              </a:rPr>
              <a:t>, </a:t>
            </a:r>
            <a:r>
              <a:rPr lang="en-GB" sz="1800" dirty="0" err="1">
                <a:solidFill>
                  <a:srgbClr val="00B050"/>
                </a:solidFill>
              </a:rPr>
              <a:t>mirex</a:t>
            </a:r>
            <a:r>
              <a:rPr lang="en-GB" sz="1800" dirty="0">
                <a:solidFill>
                  <a:srgbClr val="00B050"/>
                </a:solidFill>
              </a:rPr>
              <a:t>, o-p´-DDT</a:t>
            </a:r>
          </a:p>
          <a:p>
            <a:endParaRPr lang="en-GB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androgen </a:t>
            </a:r>
            <a:r>
              <a:rPr lang="cs-CZ" sz="2800" dirty="0" err="1">
                <a:solidFill>
                  <a:schemeClr val="tx1"/>
                </a:solidFill>
              </a:rPr>
              <a:t>signalling</a:t>
            </a:r>
            <a:r>
              <a:rPr lang="en-GB" sz="2800" dirty="0">
                <a:solidFill>
                  <a:schemeClr val="tx1"/>
                </a:solidFill>
              </a:rPr>
              <a:t> d</a:t>
            </a:r>
            <a:r>
              <a:rPr lang="cs-CZ" sz="2800" dirty="0" err="1">
                <a:solidFill>
                  <a:schemeClr val="tx1"/>
                </a:solidFill>
              </a:rPr>
              <a:t>isruption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8646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Effects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b="1" u="sng" dirty="0">
                <a:solidFill>
                  <a:schemeClr val="tx1"/>
                </a:solidFill>
              </a:rPr>
              <a:t>male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exposure</a:t>
            </a:r>
            <a:r>
              <a:rPr lang="cs-CZ" dirty="0">
                <a:solidFill>
                  <a:schemeClr val="tx1"/>
                </a:solidFill>
              </a:rPr>
              <a:t> to </a:t>
            </a:r>
            <a:r>
              <a:rPr lang="cs-CZ" dirty="0" err="1">
                <a:solidFill>
                  <a:schemeClr val="tx1"/>
                </a:solidFill>
              </a:rPr>
              <a:t>antiandrogens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00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Exposure during </a:t>
            </a:r>
            <a:r>
              <a:rPr lang="en-GB" b="1" dirty="0">
                <a:solidFill>
                  <a:schemeClr val="tx2"/>
                </a:solidFill>
              </a:rPr>
              <a:t>prenatal</a:t>
            </a:r>
            <a:r>
              <a:rPr lang="en-GB" b="1" dirty="0"/>
              <a:t> development:</a:t>
            </a:r>
          </a:p>
          <a:p>
            <a:pPr lvl="1"/>
            <a:r>
              <a:rPr lang="en-GB" dirty="0"/>
              <a:t> malformations of the reproductive tract</a:t>
            </a:r>
          </a:p>
          <a:p>
            <a:pPr lvl="2"/>
            <a:r>
              <a:rPr lang="en-GB" dirty="0"/>
              <a:t>reduced </a:t>
            </a:r>
            <a:r>
              <a:rPr lang="en-GB" dirty="0" err="1"/>
              <a:t>anogenital</a:t>
            </a:r>
            <a:r>
              <a:rPr lang="en-GB" dirty="0"/>
              <a:t> distance </a:t>
            </a:r>
          </a:p>
          <a:p>
            <a:pPr lvl="2"/>
            <a:r>
              <a:rPr lang="en-GB" b="1" dirty="0" err="1">
                <a:solidFill>
                  <a:srgbClr val="00B050"/>
                </a:solidFill>
              </a:rPr>
              <a:t>hypospadias</a:t>
            </a:r>
            <a:r>
              <a:rPr lang="en-GB" dirty="0"/>
              <a:t> (abnormal position of the urethral opening on the penis)</a:t>
            </a:r>
          </a:p>
          <a:p>
            <a:pPr lvl="2"/>
            <a:r>
              <a:rPr lang="en-GB" dirty="0"/>
              <a:t>vagina development 	</a:t>
            </a:r>
          </a:p>
          <a:p>
            <a:pPr lvl="2"/>
            <a:r>
              <a:rPr lang="en-GB" dirty="0" err="1"/>
              <a:t>undescendent</a:t>
            </a:r>
            <a:r>
              <a:rPr lang="en-GB" dirty="0"/>
              <a:t> ectopic testes </a:t>
            </a:r>
          </a:p>
          <a:p>
            <a:pPr lvl="2"/>
            <a:r>
              <a:rPr lang="en-GB" dirty="0"/>
              <a:t>atrophy of seminal vesicles and prostate gland </a:t>
            </a:r>
          </a:p>
          <a:p>
            <a:endParaRPr lang="en-GB" dirty="0"/>
          </a:p>
          <a:p>
            <a:r>
              <a:rPr lang="en-GB" b="1" dirty="0"/>
              <a:t>Exposure in </a:t>
            </a:r>
            <a:r>
              <a:rPr lang="en-GB" b="1" dirty="0" err="1">
                <a:solidFill>
                  <a:schemeClr val="tx2"/>
                </a:solidFill>
              </a:rPr>
              <a:t>prepubertal</a:t>
            </a:r>
            <a:r>
              <a:rPr lang="en-GB" b="1" dirty="0"/>
              <a:t> age:</a:t>
            </a:r>
          </a:p>
          <a:p>
            <a:pPr lvl="1"/>
            <a:r>
              <a:rPr lang="en-GB" dirty="0"/>
              <a:t>delayed puberty</a:t>
            </a:r>
          </a:p>
          <a:p>
            <a:pPr lvl="1"/>
            <a:r>
              <a:rPr lang="en-GB" dirty="0"/>
              <a:t> reduced seminal vesicles</a:t>
            </a:r>
          </a:p>
          <a:p>
            <a:pPr lvl="1"/>
            <a:r>
              <a:rPr lang="en-GB" dirty="0"/>
              <a:t> reduced prostate</a:t>
            </a:r>
          </a:p>
          <a:p>
            <a:endParaRPr lang="en-GB" dirty="0"/>
          </a:p>
          <a:p>
            <a:r>
              <a:rPr lang="en-GB" b="1" dirty="0"/>
              <a:t>Exposure in </a:t>
            </a:r>
            <a:r>
              <a:rPr lang="en-GB" b="1" dirty="0">
                <a:solidFill>
                  <a:schemeClr val="tx2"/>
                </a:solidFill>
              </a:rPr>
              <a:t>adult</a:t>
            </a:r>
            <a:r>
              <a:rPr lang="en-GB" b="1" dirty="0"/>
              <a:t> age:</a:t>
            </a:r>
          </a:p>
          <a:p>
            <a:pPr lvl="1"/>
            <a:r>
              <a:rPr lang="en-GB" dirty="0" err="1"/>
              <a:t>oligospermia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azoospermia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loss of sexual libido</a:t>
            </a:r>
          </a:p>
          <a:p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080326"/>
            <a:ext cx="3409834" cy="365231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AR-</a:t>
            </a:r>
            <a:r>
              <a:rPr lang="cs-CZ" dirty="0" err="1">
                <a:solidFill>
                  <a:schemeClr val="tx1"/>
                </a:solidFill>
              </a:rPr>
              <a:t>binding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potencies</a:t>
            </a:r>
            <a:r>
              <a:rPr lang="en-GB" dirty="0">
                <a:solidFill>
                  <a:schemeClr val="tx1"/>
                </a:solidFill>
              </a:rPr>
              <a:t> - r</a:t>
            </a:r>
            <a:r>
              <a:rPr lang="cs-CZ" sz="2500" dirty="0" err="1">
                <a:solidFill>
                  <a:schemeClr val="tx1"/>
                </a:solidFill>
              </a:rPr>
              <a:t>ef</a:t>
            </a:r>
            <a:r>
              <a:rPr lang="en-GB" sz="2500" dirty="0" err="1">
                <a:solidFill>
                  <a:schemeClr val="tx1"/>
                </a:solidFill>
              </a:rPr>
              <a:t>erence</a:t>
            </a:r>
            <a:r>
              <a:rPr lang="en-GB" sz="2500" dirty="0">
                <a:solidFill>
                  <a:schemeClr val="tx1"/>
                </a:solidFill>
              </a:rPr>
              <a:t> </a:t>
            </a:r>
            <a:r>
              <a:rPr lang="cs-CZ" sz="2500" b="1" dirty="0">
                <a:solidFill>
                  <a:srgbClr val="FF0000"/>
                </a:solidFill>
              </a:rPr>
              <a:t>DHT</a:t>
            </a:r>
            <a:r>
              <a:rPr lang="en-GB" sz="2500" b="1" dirty="0">
                <a:solidFill>
                  <a:srgbClr val="FF0000"/>
                </a:solidFill>
              </a:rPr>
              <a:t>:</a:t>
            </a:r>
            <a:r>
              <a:rPr lang="cs-CZ" sz="2500" b="1" dirty="0">
                <a:solidFill>
                  <a:srgbClr val="FF0000"/>
                </a:solidFill>
              </a:rPr>
              <a:t> EC50 </a:t>
            </a:r>
            <a:r>
              <a:rPr lang="en-US" sz="2500" b="1" dirty="0">
                <a:solidFill>
                  <a:srgbClr val="FF0000"/>
                </a:solidFill>
              </a:rPr>
              <a:t>~ 0.1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500" b="1" dirty="0">
                <a:solidFill>
                  <a:srgbClr val="FF0000"/>
                </a:solidFill>
              </a:rPr>
              <a:t>M</a:t>
            </a:r>
            <a:r>
              <a:rPr lang="cs-CZ" sz="2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79" name="Group 5"/>
          <p:cNvGrpSpPr>
            <a:grpSpLocks/>
          </p:cNvGrpSpPr>
          <p:nvPr/>
        </p:nvGrpSpPr>
        <p:grpSpPr bwMode="auto">
          <a:xfrm>
            <a:off x="602555" y="1124744"/>
            <a:ext cx="8289925" cy="5105400"/>
            <a:chOff x="0" y="0"/>
            <a:chExt cx="2300" cy="4800"/>
          </a:xfrm>
        </p:grpSpPr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0" y="0"/>
              <a:ext cx="1184" cy="384"/>
              <a:chOff x="0" y="0"/>
              <a:chExt cx="1184" cy="384"/>
            </a:xfrm>
          </p:grpSpPr>
          <p:sp>
            <p:nvSpPr>
              <p:cNvPr id="150" name="Rectangle 7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Compound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51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1" name="Group 9"/>
            <p:cNvGrpSpPr>
              <a:grpSpLocks/>
            </p:cNvGrpSpPr>
            <p:nvPr/>
          </p:nvGrpSpPr>
          <p:grpSpPr bwMode="auto">
            <a:xfrm>
              <a:off x="1184" y="0"/>
              <a:ext cx="1116" cy="384"/>
              <a:chOff x="1184" y="0"/>
              <a:chExt cx="1116" cy="384"/>
            </a:xfrm>
          </p:grpSpPr>
          <p:sp>
            <p:nvSpPr>
              <p:cNvPr id="148" name="Rectangle 10"/>
              <p:cNvSpPr>
                <a:spLocks noChangeArrowheads="1"/>
              </p:cNvSpPr>
              <p:nvPr/>
            </p:nvSpPr>
            <p:spPr bwMode="auto">
              <a:xfrm>
                <a:off x="1212" y="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IC</a:t>
                </a:r>
                <a:r>
                  <a:rPr lang="en-GB" sz="2400" baseline="-30000" dirty="0"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µM)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9" name="Rectangle 11"/>
              <p:cNvSpPr>
                <a:spLocks noChangeArrowheads="1"/>
              </p:cNvSpPr>
              <p:nvPr/>
            </p:nvSpPr>
            <p:spPr bwMode="auto">
              <a:xfrm>
                <a:off x="1184" y="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2" name="Group 12"/>
            <p:cNvGrpSpPr>
              <a:grpSpLocks/>
            </p:cNvGrpSpPr>
            <p:nvPr/>
          </p:nvGrpSpPr>
          <p:grpSpPr bwMode="auto">
            <a:xfrm>
              <a:off x="0" y="384"/>
              <a:ext cx="1184" cy="384"/>
              <a:chOff x="0" y="384"/>
              <a:chExt cx="1184" cy="384"/>
            </a:xfrm>
          </p:grpSpPr>
          <p:sp>
            <p:nvSpPr>
              <p:cNvPr id="146" name="Rectangle 13"/>
              <p:cNvSpPr>
                <a:spLocks noChangeArrowheads="1"/>
              </p:cNvSpPr>
              <p:nvPr/>
            </p:nvSpPr>
            <p:spPr bwMode="auto">
              <a:xfrm>
                <a:off x="28" y="38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Benz</a:t>
                </a:r>
                <a:r>
                  <a:rPr lang="en-US" sz="2200" b="0" dirty="0">
                    <a:latin typeface="Times New Roman" pitchFamily="18" charset="0"/>
                    <a:cs typeface="Times New Roman" pitchFamily="18" charset="0"/>
                  </a:rPr>
                  <a:t>[a]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7" name="Rectangle 1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3" name="Group 15"/>
            <p:cNvGrpSpPr>
              <a:grpSpLocks/>
            </p:cNvGrpSpPr>
            <p:nvPr/>
          </p:nvGrpSpPr>
          <p:grpSpPr bwMode="auto">
            <a:xfrm>
              <a:off x="1184" y="384"/>
              <a:ext cx="1116" cy="384"/>
              <a:chOff x="1184" y="384"/>
              <a:chExt cx="1116" cy="384"/>
            </a:xfrm>
          </p:grpSpPr>
          <p:sp>
            <p:nvSpPr>
              <p:cNvPr id="144" name="Rectangle 16"/>
              <p:cNvSpPr>
                <a:spLocks noChangeArrowheads="1"/>
              </p:cNvSpPr>
              <p:nvPr/>
            </p:nvSpPr>
            <p:spPr bwMode="auto">
              <a:xfrm>
                <a:off x="1212" y="38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3.2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5" name="Rectangle 17"/>
              <p:cNvSpPr>
                <a:spLocks noChangeArrowheads="1"/>
              </p:cNvSpPr>
              <p:nvPr/>
            </p:nvSpPr>
            <p:spPr bwMode="auto">
              <a:xfrm>
                <a:off x="1184" y="38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4" name="Group 18"/>
            <p:cNvGrpSpPr>
              <a:grpSpLocks/>
            </p:cNvGrpSpPr>
            <p:nvPr/>
          </p:nvGrpSpPr>
          <p:grpSpPr bwMode="auto">
            <a:xfrm>
              <a:off x="0" y="768"/>
              <a:ext cx="1184" cy="384"/>
              <a:chOff x="0" y="768"/>
              <a:chExt cx="1184" cy="384"/>
            </a:xfrm>
          </p:grpSpPr>
          <p:sp>
            <p:nvSpPr>
              <p:cNvPr id="142" name="Rectangle 19"/>
              <p:cNvSpPr>
                <a:spLocks noChangeArrowheads="1"/>
              </p:cNvSpPr>
              <p:nvPr/>
            </p:nvSpPr>
            <p:spPr bwMode="auto">
              <a:xfrm>
                <a:off x="28" y="76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Benzo[a]pyrene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3" name="Rectangle 2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Group 21"/>
            <p:cNvGrpSpPr>
              <a:grpSpLocks/>
            </p:cNvGrpSpPr>
            <p:nvPr/>
          </p:nvGrpSpPr>
          <p:grpSpPr bwMode="auto">
            <a:xfrm>
              <a:off x="1184" y="768"/>
              <a:ext cx="1116" cy="384"/>
              <a:chOff x="1184" y="768"/>
              <a:chExt cx="1116" cy="384"/>
            </a:xfrm>
          </p:grpSpPr>
          <p:sp>
            <p:nvSpPr>
              <p:cNvPr id="140" name="Rectangle 22"/>
              <p:cNvSpPr>
                <a:spLocks noChangeArrowheads="1"/>
              </p:cNvSpPr>
              <p:nvPr/>
            </p:nvSpPr>
            <p:spPr bwMode="auto">
              <a:xfrm>
                <a:off x="1212" y="76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71700" algn="l"/>
                  </a:tabLst>
                </a:pP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pPr eaLnBrk="0" hangingPunct="0">
                  <a:tabLst>
                    <a:tab pos="2171700" algn="l"/>
                  </a:tabLst>
                </a:pP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1" name="Rectangle 23"/>
              <p:cNvSpPr>
                <a:spLocks noChangeArrowheads="1"/>
              </p:cNvSpPr>
              <p:nvPr/>
            </p:nvSpPr>
            <p:spPr bwMode="auto">
              <a:xfrm>
                <a:off x="1184" y="76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" name="Group 24"/>
            <p:cNvGrpSpPr>
              <a:grpSpLocks/>
            </p:cNvGrpSpPr>
            <p:nvPr/>
          </p:nvGrpSpPr>
          <p:grpSpPr bwMode="auto">
            <a:xfrm>
              <a:off x="0" y="1152"/>
              <a:ext cx="1184" cy="384"/>
              <a:chOff x="0" y="1152"/>
              <a:chExt cx="1184" cy="384"/>
            </a:xfrm>
          </p:grpSpPr>
          <p:sp>
            <p:nvSpPr>
              <p:cNvPr id="138" name="Rectangle 25"/>
              <p:cNvSpPr>
                <a:spLocks noChangeArrowheads="1"/>
              </p:cNvSpPr>
              <p:nvPr/>
            </p:nvSpPr>
            <p:spPr bwMode="auto">
              <a:xfrm>
                <a:off x="28" y="115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Dimethylbenz[a]anthracene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9" name="Rectangle 26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>
              <a:off x="1184" y="1152"/>
              <a:ext cx="1116" cy="384"/>
              <a:chOff x="1184" y="1152"/>
              <a:chExt cx="1116" cy="384"/>
            </a:xfrm>
          </p:grpSpPr>
          <p:sp>
            <p:nvSpPr>
              <p:cNvPr id="136" name="Rectangle 28"/>
              <p:cNvSpPr>
                <a:spLocks noChangeArrowheads="1"/>
              </p:cNvSpPr>
              <p:nvPr/>
            </p:nvSpPr>
            <p:spPr bwMode="auto">
              <a:xfrm>
                <a:off x="1212" y="115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7" name="Rectangle 29"/>
              <p:cNvSpPr>
                <a:spLocks noChangeArrowheads="1"/>
              </p:cNvSpPr>
              <p:nvPr/>
            </p:nvSpPr>
            <p:spPr bwMode="auto">
              <a:xfrm>
                <a:off x="1184" y="115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8" name="Group 30"/>
            <p:cNvGrpSpPr>
              <a:grpSpLocks/>
            </p:cNvGrpSpPr>
            <p:nvPr/>
          </p:nvGrpSpPr>
          <p:grpSpPr bwMode="auto">
            <a:xfrm>
              <a:off x="0" y="1536"/>
              <a:ext cx="1184" cy="384"/>
              <a:chOff x="0" y="1536"/>
              <a:chExt cx="1184" cy="384"/>
            </a:xfrm>
          </p:grpSpPr>
          <p:sp>
            <p:nvSpPr>
              <p:cNvPr id="134" name="Rectangle 31"/>
              <p:cNvSpPr>
                <a:spLocks noChangeArrowheads="1"/>
              </p:cNvSpPr>
              <p:nvPr/>
            </p:nvSpPr>
            <p:spPr bwMode="auto">
              <a:xfrm>
                <a:off x="28" y="153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Chrysene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5" name="Rectangle 32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9" name="Group 33"/>
            <p:cNvGrpSpPr>
              <a:grpSpLocks/>
            </p:cNvGrpSpPr>
            <p:nvPr/>
          </p:nvGrpSpPr>
          <p:grpSpPr bwMode="auto">
            <a:xfrm>
              <a:off x="1184" y="1536"/>
              <a:ext cx="1116" cy="384"/>
              <a:chOff x="1184" y="1536"/>
              <a:chExt cx="1116" cy="384"/>
            </a:xfrm>
          </p:grpSpPr>
          <p:sp>
            <p:nvSpPr>
              <p:cNvPr id="132" name="Rectangle 34"/>
              <p:cNvSpPr>
                <a:spLocks noChangeArrowheads="1"/>
              </p:cNvSpPr>
              <p:nvPr/>
            </p:nvSpPr>
            <p:spPr bwMode="auto">
              <a:xfrm>
                <a:off x="1212" y="153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184" y="153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0" name="Group 36"/>
            <p:cNvGrpSpPr>
              <a:grpSpLocks/>
            </p:cNvGrpSpPr>
            <p:nvPr/>
          </p:nvGrpSpPr>
          <p:grpSpPr bwMode="auto">
            <a:xfrm>
              <a:off x="0" y="1920"/>
              <a:ext cx="1184" cy="384"/>
              <a:chOff x="0" y="1920"/>
              <a:chExt cx="1184" cy="384"/>
            </a:xfrm>
          </p:grpSpPr>
          <p:sp>
            <p:nvSpPr>
              <p:cNvPr id="130" name="Rectangle 37"/>
              <p:cNvSpPr>
                <a:spLocks noChangeArrowheads="1"/>
              </p:cNvSpPr>
              <p:nvPr/>
            </p:nvSpPr>
            <p:spPr bwMode="auto">
              <a:xfrm>
                <a:off x="28" y="192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Dibenzo[a,h]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1" name="Rectangle 38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1184" y="1920"/>
              <a:ext cx="1116" cy="384"/>
              <a:chOff x="1184" y="1920"/>
              <a:chExt cx="1116" cy="384"/>
            </a:xfrm>
          </p:grpSpPr>
          <p:sp>
            <p:nvSpPr>
              <p:cNvPr id="128" name="Rectangle 40"/>
              <p:cNvSpPr>
                <a:spLocks noChangeArrowheads="1"/>
              </p:cNvSpPr>
              <p:nvPr/>
            </p:nvSpPr>
            <p:spPr bwMode="auto">
              <a:xfrm>
                <a:off x="1212" y="192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activation in range 0.1-10µM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9" name="Rectangle 41"/>
              <p:cNvSpPr>
                <a:spLocks noChangeArrowheads="1"/>
              </p:cNvSpPr>
              <p:nvPr/>
            </p:nvSpPr>
            <p:spPr bwMode="auto">
              <a:xfrm>
                <a:off x="1184" y="192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" name="Group 42"/>
            <p:cNvGrpSpPr>
              <a:grpSpLocks/>
            </p:cNvGrpSpPr>
            <p:nvPr/>
          </p:nvGrpSpPr>
          <p:grpSpPr bwMode="auto">
            <a:xfrm>
              <a:off x="0" y="2304"/>
              <a:ext cx="1184" cy="384"/>
              <a:chOff x="0" y="2304"/>
              <a:chExt cx="1184" cy="384"/>
            </a:xfrm>
          </p:grpSpPr>
          <p:sp>
            <p:nvSpPr>
              <p:cNvPr id="126" name="Rectangle 43"/>
              <p:cNvSpPr>
                <a:spLocks noChangeArrowheads="1"/>
              </p:cNvSpPr>
              <p:nvPr/>
            </p:nvSpPr>
            <p:spPr bwMode="auto">
              <a:xfrm>
                <a:off x="28" y="230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Bisphenol A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7" name="Rectangle 44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3" name="Group 45"/>
            <p:cNvGrpSpPr>
              <a:grpSpLocks/>
            </p:cNvGrpSpPr>
            <p:nvPr/>
          </p:nvGrpSpPr>
          <p:grpSpPr bwMode="auto">
            <a:xfrm>
              <a:off x="1184" y="2304"/>
              <a:ext cx="1116" cy="384"/>
              <a:chOff x="1184" y="2304"/>
              <a:chExt cx="1116" cy="384"/>
            </a:xfrm>
          </p:grpSpPr>
          <p:sp>
            <p:nvSpPr>
              <p:cNvPr id="124" name="Rectangle 46"/>
              <p:cNvSpPr>
                <a:spLocks noChangeArrowheads="1"/>
              </p:cNvSpPr>
              <p:nvPr/>
            </p:nvSpPr>
            <p:spPr bwMode="auto">
              <a:xfrm>
                <a:off x="1212" y="230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5" name="Rectangle 47"/>
              <p:cNvSpPr>
                <a:spLocks noChangeArrowheads="1"/>
              </p:cNvSpPr>
              <p:nvPr/>
            </p:nvSpPr>
            <p:spPr bwMode="auto">
              <a:xfrm>
                <a:off x="1184" y="230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" name="Group 48"/>
            <p:cNvGrpSpPr>
              <a:grpSpLocks/>
            </p:cNvGrpSpPr>
            <p:nvPr/>
          </p:nvGrpSpPr>
          <p:grpSpPr bwMode="auto">
            <a:xfrm>
              <a:off x="0" y="2688"/>
              <a:ext cx="1184" cy="576"/>
              <a:chOff x="0" y="2688"/>
              <a:chExt cx="1184" cy="576"/>
            </a:xfrm>
          </p:grpSpPr>
          <p:sp>
            <p:nvSpPr>
              <p:cNvPr id="122" name="Rectangle 49"/>
              <p:cNvSpPr>
                <a:spLocks noChangeArrowheads="1"/>
              </p:cNvSpPr>
              <p:nvPr/>
            </p:nvSpPr>
            <p:spPr bwMode="auto">
              <a:xfrm>
                <a:off x="28" y="2688"/>
                <a:ext cx="1128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 err="1">
                    <a:latin typeface="Times New Roman" pitchFamily="18" charset="0"/>
                    <a:cs typeface="Times New Roman" pitchFamily="18" charset="0"/>
                  </a:rPr>
                  <a:t>vinclozolin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 metabolite</a:t>
                </a:r>
                <a:r>
                  <a:rPr lang="cs-CZ" sz="2200" b="0" dirty="0">
                    <a:latin typeface="Times New Roman" pitchFamily="18" charset="0"/>
                  </a:rPr>
                  <a:t>s</a:t>
                </a:r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3" name="Rectangle 50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1184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5" name="Group 51"/>
            <p:cNvGrpSpPr>
              <a:grpSpLocks/>
            </p:cNvGrpSpPr>
            <p:nvPr/>
          </p:nvGrpSpPr>
          <p:grpSpPr bwMode="auto">
            <a:xfrm>
              <a:off x="1184" y="2688"/>
              <a:ext cx="1116" cy="576"/>
              <a:chOff x="1184" y="2688"/>
              <a:chExt cx="1116" cy="576"/>
            </a:xfrm>
          </p:grpSpPr>
          <p:sp>
            <p:nvSpPr>
              <p:cNvPr id="120" name="Rectangle 52"/>
              <p:cNvSpPr>
                <a:spLocks noChangeArrowheads="1"/>
              </p:cNvSpPr>
              <p:nvPr/>
            </p:nvSpPr>
            <p:spPr bwMode="auto">
              <a:xfrm>
                <a:off x="1212" y="2688"/>
                <a:ext cx="1060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1" name="Rectangle 53"/>
              <p:cNvSpPr>
                <a:spLocks noChangeArrowheads="1"/>
              </p:cNvSpPr>
              <p:nvPr/>
            </p:nvSpPr>
            <p:spPr bwMode="auto">
              <a:xfrm>
                <a:off x="1184" y="2688"/>
                <a:ext cx="1116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6" name="Group 54"/>
            <p:cNvGrpSpPr>
              <a:grpSpLocks/>
            </p:cNvGrpSpPr>
            <p:nvPr/>
          </p:nvGrpSpPr>
          <p:grpSpPr bwMode="auto">
            <a:xfrm>
              <a:off x="0" y="3264"/>
              <a:ext cx="1184" cy="384"/>
              <a:chOff x="0" y="3264"/>
              <a:chExt cx="1184" cy="384"/>
            </a:xfrm>
          </p:grpSpPr>
          <p:sp>
            <p:nvSpPr>
              <p:cNvPr id="118" name="Rectangle 55"/>
              <p:cNvSpPr>
                <a:spLocks noChangeArrowheads="1"/>
              </p:cNvSpPr>
              <p:nvPr/>
            </p:nvSpPr>
            <p:spPr bwMode="auto">
              <a:xfrm>
                <a:off x="28" y="326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hydroxyflutamide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9" name="Rectangle 56"/>
              <p:cNvSpPr>
                <a:spLocks noChangeArrowheads="1"/>
              </p:cNvSpPr>
              <p:nvPr/>
            </p:nvSpPr>
            <p:spPr bwMode="auto">
              <a:xfrm>
                <a:off x="0" y="326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7" name="Group 57"/>
            <p:cNvGrpSpPr>
              <a:grpSpLocks/>
            </p:cNvGrpSpPr>
            <p:nvPr/>
          </p:nvGrpSpPr>
          <p:grpSpPr bwMode="auto">
            <a:xfrm>
              <a:off x="1184" y="3264"/>
              <a:ext cx="1116" cy="384"/>
              <a:chOff x="1184" y="3264"/>
              <a:chExt cx="1116" cy="384"/>
            </a:xfrm>
          </p:grpSpPr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1212" y="326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7" name="Rectangle 59"/>
              <p:cNvSpPr>
                <a:spLocks noChangeArrowheads="1"/>
              </p:cNvSpPr>
              <p:nvPr/>
            </p:nvSpPr>
            <p:spPr bwMode="auto">
              <a:xfrm>
                <a:off x="1184" y="326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>
              <a:off x="0" y="3648"/>
              <a:ext cx="1184" cy="384"/>
              <a:chOff x="0" y="3648"/>
              <a:chExt cx="1184" cy="384"/>
            </a:xfrm>
          </p:grpSpPr>
          <p:sp>
            <p:nvSpPr>
              <p:cNvPr id="114" name="Rectangle 61"/>
              <p:cNvSpPr>
                <a:spLocks noChangeArrowheads="1"/>
              </p:cNvSpPr>
              <p:nvPr/>
            </p:nvSpPr>
            <p:spPr bwMode="auto">
              <a:xfrm>
                <a:off x="28" y="364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Aroclor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5" name="Rectangle 62"/>
              <p:cNvSpPr>
                <a:spLocks noChangeArrowheads="1"/>
              </p:cNvSpPr>
              <p:nvPr/>
            </p:nvSpPr>
            <p:spPr bwMode="auto">
              <a:xfrm>
                <a:off x="0" y="364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9" name="Group 63"/>
            <p:cNvGrpSpPr>
              <a:grpSpLocks/>
            </p:cNvGrpSpPr>
            <p:nvPr/>
          </p:nvGrpSpPr>
          <p:grpSpPr bwMode="auto">
            <a:xfrm>
              <a:off x="1184" y="3648"/>
              <a:ext cx="1116" cy="384"/>
              <a:chOff x="1184" y="3648"/>
              <a:chExt cx="1116" cy="384"/>
            </a:xfrm>
          </p:grpSpPr>
          <p:sp>
            <p:nvSpPr>
              <p:cNvPr id="112" name="Rectangle 64"/>
              <p:cNvSpPr>
                <a:spLocks noChangeArrowheads="1"/>
              </p:cNvSpPr>
              <p:nvPr/>
            </p:nvSpPr>
            <p:spPr bwMode="auto">
              <a:xfrm>
                <a:off x="1212" y="364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25-1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11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3" name="Rectangle 65"/>
              <p:cNvSpPr>
                <a:spLocks noChangeArrowheads="1"/>
              </p:cNvSpPr>
              <p:nvPr/>
            </p:nvSpPr>
            <p:spPr bwMode="auto">
              <a:xfrm>
                <a:off x="1184" y="364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0" name="Group 66"/>
            <p:cNvGrpSpPr>
              <a:grpSpLocks/>
            </p:cNvGrpSpPr>
            <p:nvPr/>
          </p:nvGrpSpPr>
          <p:grpSpPr bwMode="auto">
            <a:xfrm>
              <a:off x="0" y="4032"/>
              <a:ext cx="1184" cy="384"/>
              <a:chOff x="0" y="4032"/>
              <a:chExt cx="1184" cy="384"/>
            </a:xfrm>
          </p:grpSpPr>
          <p:sp>
            <p:nvSpPr>
              <p:cNvPr id="110" name="Rectangle 67"/>
              <p:cNvSpPr>
                <a:spLocks noChangeArrowheads="1"/>
              </p:cNvSpPr>
              <p:nvPr/>
            </p:nvSpPr>
            <p:spPr bwMode="auto">
              <a:xfrm>
                <a:off x="28" y="403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Individual PCBs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1" name="Rectangle 68"/>
              <p:cNvSpPr>
                <a:spLocks noChangeArrowheads="1"/>
              </p:cNvSpPr>
              <p:nvPr/>
            </p:nvSpPr>
            <p:spPr bwMode="auto">
              <a:xfrm>
                <a:off x="0" y="403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1" name="Group 69"/>
            <p:cNvGrpSpPr>
              <a:grpSpLocks/>
            </p:cNvGrpSpPr>
            <p:nvPr/>
          </p:nvGrpSpPr>
          <p:grpSpPr bwMode="auto">
            <a:xfrm>
              <a:off x="1184" y="4032"/>
              <a:ext cx="1116" cy="384"/>
              <a:chOff x="1184" y="4032"/>
              <a:chExt cx="1116" cy="384"/>
            </a:xfrm>
          </p:grpSpPr>
          <p:sp>
            <p:nvSpPr>
              <p:cNvPr id="108" name="Rectangle 70"/>
              <p:cNvSpPr>
                <a:spLocks noChangeArrowheads="1"/>
              </p:cNvSpPr>
              <p:nvPr/>
            </p:nvSpPr>
            <p:spPr bwMode="auto">
              <a:xfrm>
                <a:off x="1212" y="403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64 - 87</a:t>
                </a:r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9" name="Rectangle 71"/>
              <p:cNvSpPr>
                <a:spLocks noChangeArrowheads="1"/>
              </p:cNvSpPr>
              <p:nvPr/>
            </p:nvSpPr>
            <p:spPr bwMode="auto">
              <a:xfrm>
                <a:off x="1184" y="403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" name="Group 72"/>
            <p:cNvGrpSpPr>
              <a:grpSpLocks/>
            </p:cNvGrpSpPr>
            <p:nvPr/>
          </p:nvGrpSpPr>
          <p:grpSpPr bwMode="auto">
            <a:xfrm>
              <a:off x="0" y="4416"/>
              <a:ext cx="1184" cy="384"/>
              <a:chOff x="0" y="4416"/>
              <a:chExt cx="1184" cy="384"/>
            </a:xfrm>
          </p:grpSpPr>
          <p:sp>
            <p:nvSpPr>
              <p:cNvPr id="106" name="Rectangle 73"/>
              <p:cNvSpPr>
                <a:spLocks noChangeArrowheads="1"/>
              </p:cNvSpPr>
              <p:nvPr/>
            </p:nvSpPr>
            <p:spPr bwMode="auto">
              <a:xfrm>
                <a:off x="28" y="441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tris</a:t>
                </a:r>
                <a:r>
                  <a:rPr lang="en-GB" sz="2200" b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-(4-chlorophenyl)-methanol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/>
            </p:nvSpPr>
            <p:spPr bwMode="auto">
              <a:xfrm>
                <a:off x="0" y="441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" name="Group 75"/>
            <p:cNvGrpSpPr>
              <a:grpSpLocks/>
            </p:cNvGrpSpPr>
            <p:nvPr/>
          </p:nvGrpSpPr>
          <p:grpSpPr bwMode="auto">
            <a:xfrm>
              <a:off x="1184" y="4416"/>
              <a:ext cx="1116" cy="384"/>
              <a:chOff x="1184" y="4416"/>
              <a:chExt cx="1116" cy="384"/>
            </a:xfrm>
          </p:grpSpPr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1212" y="441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0.2</a:t>
                </a:r>
                <a:endParaRPr lang="en-GB" sz="2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5" name="Rectangle 77"/>
              <p:cNvSpPr>
                <a:spLocks noChangeArrowheads="1"/>
              </p:cNvSpPr>
              <p:nvPr/>
            </p:nvSpPr>
            <p:spPr bwMode="auto">
              <a:xfrm>
                <a:off x="1184" y="441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</a:t>
            </a:r>
            <a:r>
              <a:rPr lang="en-GB" dirty="0" err="1"/>
              <a:t>ligands</a:t>
            </a:r>
            <a:r>
              <a:rPr lang="en-GB" dirty="0"/>
              <a:t> of NR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163199"/>
            <a:ext cx="5698976" cy="2694801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980728"/>
            <a:ext cx="8135937" cy="30963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/>
              <a:t>S</a:t>
            </a:r>
            <a:r>
              <a:rPr lang="tr-TR" sz="2000" b="1" dirty="0"/>
              <a:t>mall, lipid-soluble </a:t>
            </a:r>
            <a:r>
              <a:rPr lang="cs-CZ" sz="2000" b="1" dirty="0" err="1"/>
              <a:t>molecules</a:t>
            </a:r>
            <a:endParaRPr lang="tr-TR" sz="2000" dirty="0"/>
          </a:p>
          <a:p>
            <a:pPr lvl="1" eaLnBrk="1" hangingPunct="1"/>
            <a:r>
              <a:rPr lang="en-GB" sz="1600" dirty="0"/>
              <a:t>D</a:t>
            </a:r>
            <a:r>
              <a:rPr lang="tr-TR" sz="1600" dirty="0"/>
              <a:t>iffuse through plasma and nuclear membranes and interact directly with the transcription factors they control.</a:t>
            </a:r>
            <a:br>
              <a:rPr lang="cs-CZ" sz="1600" dirty="0"/>
            </a:br>
            <a:endParaRPr lang="cs-CZ" sz="16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STEROID HORMONES:</a:t>
            </a:r>
          </a:p>
          <a:p>
            <a:pPr lvl="2" eaLnBrk="1" hangingPunct="1"/>
            <a:r>
              <a:rPr lang="en-GB" sz="1200" dirty="0"/>
              <a:t>sex steroids (</a:t>
            </a:r>
            <a:r>
              <a:rPr lang="en-GB" sz="1200" dirty="0" err="1"/>
              <a:t>estrogen</a:t>
            </a:r>
            <a:r>
              <a:rPr lang="en-GB" sz="1200" dirty="0"/>
              <a:t>, progesterone, testosterone)</a:t>
            </a:r>
          </a:p>
          <a:p>
            <a:pPr lvl="2" eaLnBrk="1" hangingPunct="1"/>
            <a:r>
              <a:rPr lang="en-GB" sz="1200" dirty="0"/>
              <a:t>corticosteroids  (</a:t>
            </a:r>
            <a:r>
              <a:rPr lang="en-GB" sz="1200" dirty="0" err="1"/>
              <a:t>glucocorticoids</a:t>
            </a:r>
            <a:r>
              <a:rPr lang="en-GB" sz="1200" dirty="0"/>
              <a:t> and </a:t>
            </a:r>
            <a:r>
              <a:rPr lang="en-GB" sz="1200" dirty="0" err="1"/>
              <a:t>mineralcorticoids</a:t>
            </a:r>
            <a:r>
              <a:rPr lang="en-GB" sz="1200" dirty="0"/>
              <a:t>)</a:t>
            </a:r>
            <a:br>
              <a:rPr lang="cs-CZ" sz="1200" dirty="0"/>
            </a:br>
            <a:endParaRPr lang="en-GB" sz="12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OTHER HORMONES and </a:t>
            </a:r>
            <a:r>
              <a:rPr lang="en-GB" sz="1600" b="1" dirty="0" err="1">
                <a:solidFill>
                  <a:schemeClr val="tx2"/>
                </a:solidFill>
              </a:rPr>
              <a:t>ligands</a:t>
            </a:r>
            <a:br>
              <a:rPr lang="en-GB" sz="1200" b="1" dirty="0">
                <a:solidFill>
                  <a:schemeClr val="tx2"/>
                </a:solidFill>
              </a:rPr>
            </a:br>
            <a:r>
              <a:rPr lang="en-GB" sz="1200" dirty="0"/>
              <a:t>Thyroid hormone, vitamin D3, retinoic acid, </a:t>
            </a:r>
            <a:r>
              <a:rPr lang="en-GB" sz="1200" dirty="0" err="1"/>
              <a:t>ligands</a:t>
            </a:r>
            <a:r>
              <a:rPr lang="en-GB" sz="1200" dirty="0"/>
              <a:t> of </a:t>
            </a:r>
            <a:r>
              <a:rPr lang="en-GB" sz="1200" dirty="0" err="1"/>
              <a:t>AhR</a:t>
            </a:r>
            <a:br>
              <a:rPr lang="cs-CZ" sz="1200" dirty="0"/>
            </a:br>
            <a:endParaRPr lang="cs-CZ" sz="1200" dirty="0"/>
          </a:p>
          <a:p>
            <a:pPr lvl="1" eaLnBrk="1" hangingPunct="1"/>
            <a:r>
              <a:rPr lang="cs-CZ" sz="1600" b="1" dirty="0" err="1">
                <a:solidFill>
                  <a:schemeClr val="tx2"/>
                </a:solidFill>
              </a:rPr>
              <a:t>Small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molecules</a:t>
            </a:r>
            <a:r>
              <a:rPr lang="cs-CZ" sz="1600" b="1" dirty="0">
                <a:solidFill>
                  <a:schemeClr val="tx2"/>
                </a:solidFill>
              </a:rPr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gases</a:t>
            </a:r>
            <a:br>
              <a:rPr lang="en-GB" sz="1200" dirty="0"/>
            </a:br>
            <a:r>
              <a:rPr lang="cs-CZ" sz="1200" dirty="0" err="1"/>
              <a:t>e.g</a:t>
            </a:r>
            <a:r>
              <a:rPr lang="cs-CZ" sz="1200" dirty="0"/>
              <a:t>. NO (</a:t>
            </a:r>
            <a:r>
              <a:rPr lang="cs-CZ" sz="1200" dirty="0" err="1"/>
              <a:t>signaling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immune</a:t>
            </a:r>
            <a:r>
              <a:rPr lang="cs-CZ" sz="1200" dirty="0"/>
              <a:t> </a:t>
            </a:r>
            <a:r>
              <a:rPr lang="cs-CZ" sz="1200" dirty="0" err="1"/>
              <a:t>reactions</a:t>
            </a:r>
            <a:r>
              <a:rPr lang="cs-CZ" sz="1200" dirty="0"/>
              <a:t>)</a:t>
            </a:r>
            <a:endParaRPr lang="en-GB" sz="1200" dirty="0"/>
          </a:p>
          <a:p>
            <a:pPr eaLnBrk="1" hangingPunct="1"/>
            <a:endParaRPr lang="en-GB" sz="2000" dirty="0"/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Antiandrogenic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compound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b="1" dirty="0" err="1">
                <a:solidFill>
                  <a:srgbClr val="00B050"/>
                </a:solidFill>
              </a:rPr>
              <a:t>tris</a:t>
            </a:r>
            <a:r>
              <a:rPr lang="en-GB" b="1" dirty="0">
                <a:solidFill>
                  <a:srgbClr val="00B050"/>
                </a:solidFill>
              </a:rPr>
              <a:t>-(4-chlorophenyl)-methanol</a:t>
            </a:r>
          </a:p>
          <a:p>
            <a:pPr lvl="1"/>
            <a:r>
              <a:rPr lang="en-GB" dirty="0"/>
              <a:t>Ubiquitous contaminant of uncertain origin</a:t>
            </a:r>
          </a:p>
          <a:p>
            <a:pPr lvl="1"/>
            <a:r>
              <a:rPr lang="en-GB" dirty="0"/>
              <a:t>Probable metabolite of DDT-mixture</a:t>
            </a:r>
            <a:r>
              <a:rPr lang="cs-CZ" dirty="0"/>
              <a:t>s</a:t>
            </a:r>
            <a:endParaRPr lang="en-GB" dirty="0"/>
          </a:p>
          <a:p>
            <a:pPr lvl="1"/>
            <a:r>
              <a:rPr lang="en-GB" dirty="0"/>
              <a:t>Levels in human blood serum </a:t>
            </a:r>
            <a:r>
              <a:rPr lang="en-GB" dirty="0" err="1"/>
              <a:t>cca</a:t>
            </a:r>
            <a:r>
              <a:rPr lang="en-GB" dirty="0"/>
              <a:t>. 50nM</a:t>
            </a:r>
          </a:p>
          <a:p>
            <a:pPr lvl="1"/>
            <a:r>
              <a:rPr lang="en-GB" dirty="0" err="1"/>
              <a:t>antiAR</a:t>
            </a:r>
            <a:r>
              <a:rPr lang="en-GB" dirty="0"/>
              <a:t> potency - EC50 – </a:t>
            </a:r>
            <a:r>
              <a:rPr lang="en-GB" dirty="0" err="1"/>
              <a:t>cca</a:t>
            </a:r>
            <a:r>
              <a:rPr lang="en-GB" dirty="0"/>
              <a:t>. 200nM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878336" cy="22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dirty="0">
                <a:solidFill>
                  <a:schemeClr val="tx1"/>
                </a:solidFill>
              </a:rPr>
              <a:t>(</a:t>
            </a:r>
            <a:r>
              <a:rPr lang="cs-CZ" i="1" dirty="0" err="1">
                <a:solidFill>
                  <a:schemeClr val="tx1"/>
                </a:solidFill>
              </a:rPr>
              <a:t>A</a:t>
            </a:r>
            <a:r>
              <a:rPr lang="cs-CZ" dirty="0" err="1">
                <a:solidFill>
                  <a:schemeClr val="tx1"/>
                </a:solidFill>
              </a:rPr>
              <a:t>nti</a:t>
            </a:r>
            <a:r>
              <a:rPr lang="cs-CZ" dirty="0">
                <a:solidFill>
                  <a:schemeClr val="tx1"/>
                </a:solidFill>
              </a:rPr>
              <a:t>)</a:t>
            </a:r>
            <a:r>
              <a:rPr lang="cs-CZ" dirty="0" err="1">
                <a:solidFill>
                  <a:schemeClr val="tx1"/>
                </a:solidFill>
              </a:rPr>
              <a:t>androgenicity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In vivo Hershberger assay </a:t>
            </a:r>
          </a:p>
          <a:p>
            <a:pPr lvl="1"/>
            <a:r>
              <a:rPr lang="en-GB" dirty="0"/>
              <a:t>castrated rats treated with examined substance</a:t>
            </a:r>
          </a:p>
          <a:p>
            <a:pPr lvl="1"/>
            <a:r>
              <a:rPr lang="en-GB" dirty="0"/>
              <a:t>Endpoint – after 4-7 days – seminal vesicles and ventral prostate weight</a:t>
            </a:r>
          </a:p>
          <a:p>
            <a:r>
              <a:rPr lang="en-GB" b="1" dirty="0"/>
              <a:t>In vivo measurement of testosterone blood levels</a:t>
            </a:r>
          </a:p>
          <a:p>
            <a:endParaRPr lang="en-GB" dirty="0"/>
          </a:p>
          <a:p>
            <a:r>
              <a:rPr lang="en-GB" b="1" dirty="0"/>
              <a:t>In vitro cell proliferation assays </a:t>
            </a:r>
          </a:p>
          <a:p>
            <a:pPr lvl="1"/>
            <a:r>
              <a:rPr lang="en-GB" dirty="0"/>
              <a:t>cells with androgen-dependent growth: mammary carcinoma cell lines</a:t>
            </a:r>
          </a:p>
          <a:p>
            <a:pPr lvl="1"/>
            <a:r>
              <a:rPr lang="en-GB" dirty="0"/>
              <a:t>prostatic carcinoma cell lines</a:t>
            </a:r>
          </a:p>
          <a:p>
            <a:pPr lvl="1"/>
            <a:endParaRPr lang="en-GB" dirty="0"/>
          </a:p>
          <a:p>
            <a:r>
              <a:rPr lang="en-GB" b="1" dirty="0"/>
              <a:t>Receptor-reporter assays</a:t>
            </a:r>
          </a:p>
          <a:p>
            <a:pPr lvl="1"/>
            <a:r>
              <a:rPr lang="en-GB" dirty="0"/>
              <a:t>Gene for </a:t>
            </a:r>
            <a:r>
              <a:rPr lang="en-GB" dirty="0" err="1"/>
              <a:t>luciferase</a:t>
            </a:r>
            <a:r>
              <a:rPr lang="en-GB" dirty="0"/>
              <a:t> (or GFP) under control of AR</a:t>
            </a:r>
          </a:p>
          <a:p>
            <a:pPr lvl="2"/>
            <a:r>
              <a:rPr lang="en-GB" dirty="0"/>
              <a:t>AR-CALUX (human breast carcinoma T47D)</a:t>
            </a:r>
          </a:p>
          <a:p>
            <a:pPr lvl="2"/>
            <a:r>
              <a:rPr lang="en-GB" dirty="0"/>
              <a:t>PALM (human prostatic carcinoma PC-3)</a:t>
            </a:r>
          </a:p>
          <a:p>
            <a:pPr lvl="2"/>
            <a:r>
              <a:rPr lang="en-GB" dirty="0"/>
              <a:t>CHO515 (Chinese hamster ovary CHO)</a:t>
            </a:r>
          </a:p>
          <a:p>
            <a:pPr lvl="1"/>
            <a:r>
              <a:rPr lang="en-GB" dirty="0"/>
              <a:t>Yeast </a:t>
            </a:r>
            <a:r>
              <a:rPr lang="en-GB" dirty="0" err="1"/>
              <a:t>transfected</a:t>
            </a:r>
            <a:r>
              <a:rPr lang="en-GB" dirty="0"/>
              <a:t> cells</a:t>
            </a:r>
          </a:p>
          <a:p>
            <a:pPr lvl="2"/>
            <a:r>
              <a:rPr lang="en-GB" dirty="0"/>
              <a:t>beta-</a:t>
            </a:r>
            <a:r>
              <a:rPr lang="en-GB" dirty="0" err="1"/>
              <a:t>galactosidase</a:t>
            </a:r>
            <a:r>
              <a:rPr lang="en-GB" dirty="0"/>
              <a:t> reporter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>
                <a:solidFill>
                  <a:schemeClr val="tx1"/>
                </a:solidFill>
              </a:rPr>
              <a:t>THYROID SIGNALLING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04312"/>
            <a:ext cx="4208756" cy="49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0975" y="2198688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1013" indent="-481013">
              <a:spcBef>
                <a:spcPct val="20000"/>
              </a:spcBef>
            </a:pPr>
            <a:endParaRPr lang="en-US" sz="20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9941" name="Picture 6" descr="hypoTHYROI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2715"/>
            <a:ext cx="1403350" cy="123348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9942" name="Picture 7" descr="hyperthy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62260"/>
            <a:ext cx="1184275" cy="1368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23528" y="5852785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HYPOTHYROIDISM</a:t>
            </a:r>
            <a:endParaRPr lang="cs-CZ" sz="1050" b="0" dirty="0">
              <a:latin typeface="+mj-lt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2483768" y="5933768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HYPERTHYROIDISM</a:t>
            </a:r>
            <a:endParaRPr lang="cs-CZ" sz="1050" b="0" dirty="0">
              <a:latin typeface="+mj-lt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23528" y="1052736"/>
            <a:ext cx="8291264" cy="2520279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Crucial roles in metabolism, development and maturation</a:t>
            </a:r>
          </a:p>
          <a:p>
            <a:pPr lvl="1"/>
            <a:r>
              <a:rPr lang="en-GB" dirty="0"/>
              <a:t>Regulation of metabolism</a:t>
            </a:r>
          </a:p>
          <a:p>
            <a:pPr lvl="2"/>
            <a:r>
              <a:rPr lang="en-GB" dirty="0"/>
              <a:t>increasing oxygen consumption</a:t>
            </a:r>
          </a:p>
          <a:p>
            <a:pPr lvl="2"/>
            <a:r>
              <a:rPr lang="en-GB" dirty="0"/>
              <a:t>modulating levels of other hormones (insulin, glucagon, </a:t>
            </a:r>
            <a:r>
              <a:rPr lang="en-GB" dirty="0" err="1"/>
              <a:t>somatotropin</a:t>
            </a:r>
            <a:r>
              <a:rPr lang="en-GB" dirty="0"/>
              <a:t>, adrenalin)</a:t>
            </a:r>
          </a:p>
          <a:p>
            <a:pPr lvl="1"/>
            <a:r>
              <a:rPr lang="en-GB" dirty="0"/>
              <a:t>Important in cell </a:t>
            </a:r>
            <a:r>
              <a:rPr lang="en-GB" dirty="0" err="1"/>
              <a:t>differenciation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Crucial role in development of CNS, gonads and bones </a:t>
            </a:r>
          </a:p>
          <a:p>
            <a:pPr lvl="1"/>
            <a:endParaRPr lang="en-GB" dirty="0"/>
          </a:p>
          <a:p>
            <a:r>
              <a:rPr lang="en-GB" dirty="0"/>
              <a:t>EDC compounds interfering with thyroid signalling</a:t>
            </a:r>
          </a:p>
          <a:p>
            <a:pPr lvl="1">
              <a:buNone/>
            </a:pPr>
            <a:r>
              <a:rPr lang="en-GB" b="1" dirty="0">
                <a:solidFill>
                  <a:schemeClr val="tx2"/>
                </a:solidFill>
              </a:rPr>
              <a:t>“GOITROGENS”</a:t>
            </a:r>
          </a:p>
          <a:p>
            <a:r>
              <a:rPr lang="en-GB" dirty="0"/>
              <a:t>Many food (vegetables) contain </a:t>
            </a:r>
            <a:r>
              <a:rPr lang="en-GB" dirty="0" err="1"/>
              <a:t>goitrogens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13666" name="Picture 2" descr="http://jeevalifestyle.com/wp-content/uploads/2013/11/Goitrogen-F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37148"/>
            <a:ext cx="4003900" cy="3004220"/>
          </a:xfrm>
          <a:prstGeom prst="rect">
            <a:avLst/>
          </a:prstGeom>
          <a:noFill/>
        </p:spPr>
      </p:pic>
      <p:sp>
        <p:nvSpPr>
          <p:cNvPr id="12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Thyroid hormones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Thyroid hormones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2915816" y="3304431"/>
            <a:ext cx="5813425" cy="3436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512" y="5229200"/>
            <a:ext cx="3888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0" dirty="0">
                <a:latin typeface="+mj-lt"/>
              </a:rPr>
              <a:t> T4 – </a:t>
            </a:r>
            <a:r>
              <a:rPr lang="cs-CZ" b="0" dirty="0" err="1">
                <a:latin typeface="+mj-lt"/>
              </a:rPr>
              <a:t>prohormone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 5´-</a:t>
            </a:r>
            <a:r>
              <a:rPr lang="cs-CZ" b="0" dirty="0" err="1">
                <a:latin typeface="+mj-lt"/>
              </a:rPr>
              <a:t>deiodination</a:t>
            </a:r>
            <a:r>
              <a:rPr lang="cs-CZ" b="0" dirty="0">
                <a:latin typeface="+mj-lt"/>
              </a:rPr>
              <a:t> </a:t>
            </a:r>
            <a:r>
              <a:rPr lang="en-GB" b="0" dirty="0">
                <a:latin typeface="+mj-lt"/>
                <a:sym typeface="Wingdings" pitchFamily="2" charset="2"/>
              </a:rPr>
              <a:t> </a:t>
            </a:r>
            <a:r>
              <a:rPr lang="cs-CZ" b="0" dirty="0" err="1">
                <a:latin typeface="+mj-lt"/>
              </a:rPr>
              <a:t>active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form</a:t>
            </a:r>
            <a:r>
              <a:rPr lang="cs-CZ" b="0" dirty="0">
                <a:latin typeface="+mj-lt"/>
              </a:rPr>
              <a:t>, T3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9552" y="1268760"/>
            <a:ext cx="2662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Thyroxine</a:t>
            </a:r>
            <a:r>
              <a:rPr lang="en-US" sz="2800" b="1" dirty="0">
                <a:latin typeface="+mj-lt"/>
              </a:rPr>
              <a:t> (T4)</a:t>
            </a:r>
            <a:endParaRPr lang="cs-CZ" sz="2800" b="1" dirty="0">
              <a:latin typeface="+mj-lt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198913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latin typeface="+mj-lt"/>
              </a:rPr>
              <a:t>Also called </a:t>
            </a:r>
            <a:r>
              <a:rPr lang="en-US" sz="2400" b="0" dirty="0" err="1">
                <a:latin typeface="+mj-lt"/>
              </a:rPr>
              <a:t>tetraiodothyronine</a:t>
            </a:r>
            <a:endParaRPr lang="en-US" sz="2400" b="0" dirty="0">
              <a:latin typeface="+mj-lt"/>
            </a:endParaRPr>
          </a:p>
          <a:p>
            <a:r>
              <a:rPr lang="en-US" sz="2400" b="0" dirty="0">
                <a:latin typeface="+mj-lt"/>
              </a:rPr>
              <a:t>Contains 4 iodide ions</a:t>
            </a:r>
            <a:endParaRPr lang="cs-CZ" sz="2400" b="0" dirty="0">
              <a:latin typeface="+mj-lt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219700" y="121920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Triiodothyronine</a:t>
            </a:r>
            <a:r>
              <a:rPr lang="en-US" sz="2800" b="1" dirty="0">
                <a:latin typeface="+mj-lt"/>
              </a:rPr>
              <a:t> (T3)</a:t>
            </a:r>
            <a:endParaRPr lang="cs-CZ" sz="2800" b="1" dirty="0">
              <a:latin typeface="+mj-lt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219700" y="1773238"/>
            <a:ext cx="331372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latin typeface="+mj-lt"/>
              </a:rPr>
              <a:t>Contains 3 iodide ions</a:t>
            </a:r>
            <a:endParaRPr lang="cs-CZ" sz="2400" b="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+mj-lt"/>
              </a:rPr>
              <a:t>Most T3 produced </a:t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by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deiodination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in target tissues  (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deiodinases</a:t>
            </a:r>
            <a:r>
              <a:rPr lang="en-US" u="sng" dirty="0">
                <a:latin typeface="+mj-lt"/>
              </a:rPr>
              <a:t>)</a:t>
            </a:r>
          </a:p>
          <a:p>
            <a:endParaRPr lang="cs-CZ" sz="2400" b="0" dirty="0">
              <a:latin typeface="+mj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</a:rPr>
              <a:t>Disruption</a:t>
            </a:r>
            <a:r>
              <a:rPr lang="cs-CZ" b="1" dirty="0">
                <a:solidFill>
                  <a:schemeClr val="tx2"/>
                </a:solidFill>
              </a:rPr>
              <a:t> of e</a:t>
            </a:r>
            <a:r>
              <a:rPr lang="en-US" b="1" dirty="0" err="1">
                <a:solidFill>
                  <a:schemeClr val="tx2"/>
                </a:solidFill>
              </a:rPr>
              <a:t>nzymes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involved in </a:t>
            </a:r>
            <a:r>
              <a:rPr lang="en-US" dirty="0" err="1">
                <a:solidFill>
                  <a:schemeClr val="tx1"/>
                </a:solidFill>
              </a:rPr>
              <a:t>Th</a:t>
            </a:r>
            <a:r>
              <a:rPr lang="en-GB" dirty="0" err="1">
                <a:solidFill>
                  <a:schemeClr val="tx1"/>
                </a:solidFill>
              </a:rPr>
              <a:t>yroid</a:t>
            </a:r>
            <a:r>
              <a:rPr lang="en-GB" dirty="0">
                <a:solidFill>
                  <a:schemeClr val="tx1"/>
                </a:solidFill>
              </a:rPr>
              <a:t> metabolism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latin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948264" y="980728"/>
            <a:ext cx="1440160" cy="173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336" y="1124744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outer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60232" y="2348880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inner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496" y="1268760"/>
            <a:ext cx="6192688" cy="4176464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Thyroid </a:t>
            </a:r>
            <a:r>
              <a:rPr lang="en-GB" b="1" dirty="0" err="1">
                <a:solidFill>
                  <a:schemeClr val="tx1"/>
                </a:solidFill>
              </a:rPr>
              <a:t>peroxidases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iodination of </a:t>
            </a:r>
            <a:r>
              <a:rPr lang="en-GB" dirty="0" err="1">
                <a:solidFill>
                  <a:schemeClr val="tx1"/>
                </a:solidFill>
              </a:rPr>
              <a:t>tyrosyl</a:t>
            </a:r>
            <a:r>
              <a:rPr lang="en-GB" dirty="0">
                <a:solidFill>
                  <a:schemeClr val="tx1"/>
                </a:solidFill>
              </a:rPr>
              <a:t> residues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coupling of iodinated </a:t>
            </a:r>
            <a:r>
              <a:rPr lang="en-GB" dirty="0" err="1">
                <a:solidFill>
                  <a:schemeClr val="tx1"/>
                </a:solidFill>
              </a:rPr>
              <a:t>tyrosyl</a:t>
            </a:r>
            <a:r>
              <a:rPr lang="en-GB" dirty="0">
                <a:solidFill>
                  <a:schemeClr val="tx1"/>
                </a:solidFill>
              </a:rPr>
              <a:t> residues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Thyroid </a:t>
            </a:r>
            <a:r>
              <a:rPr lang="en-GB" b="1" dirty="0" err="1">
                <a:solidFill>
                  <a:schemeClr val="tx1"/>
                </a:solidFill>
              </a:rPr>
              <a:t>deiodinases</a:t>
            </a:r>
            <a:endParaRPr lang="en-GB" b="1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D1, D2 - activation of T4 into T3 via </a:t>
            </a:r>
            <a:r>
              <a:rPr lang="en-GB" dirty="0" err="1">
                <a:solidFill>
                  <a:schemeClr val="tx1"/>
                </a:solidFill>
              </a:rPr>
              <a:t>deiodination</a:t>
            </a:r>
            <a:r>
              <a:rPr lang="en-GB" dirty="0">
                <a:solidFill>
                  <a:schemeClr val="tx1"/>
                </a:solidFill>
              </a:rPr>
              <a:t> on „outer“ ring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D3 - deactivation into rT3 via </a:t>
            </a:r>
            <a:r>
              <a:rPr lang="en-GB" dirty="0" err="1">
                <a:solidFill>
                  <a:schemeClr val="tx1"/>
                </a:solidFill>
              </a:rPr>
              <a:t>deiodination</a:t>
            </a:r>
            <a:r>
              <a:rPr lang="en-GB" dirty="0">
                <a:solidFill>
                  <a:schemeClr val="tx1"/>
                </a:solidFill>
              </a:rPr>
              <a:t> on „inner“ ring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Many </a:t>
            </a:r>
            <a:r>
              <a:rPr lang="en-GB" b="1" dirty="0" err="1">
                <a:solidFill>
                  <a:schemeClr val="tx2"/>
                </a:solidFill>
              </a:rPr>
              <a:t>goitrogens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affect expression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tx1"/>
                </a:solidFill>
              </a:rPr>
              <a:t>activities </a:t>
            </a:r>
            <a:r>
              <a:rPr lang="cs-CZ" dirty="0" err="1">
                <a:solidFill>
                  <a:schemeClr val="tx1"/>
                </a:solidFill>
              </a:rPr>
              <a:t>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outcomes</a:t>
            </a:r>
            <a:r>
              <a:rPr lang="cs-CZ" dirty="0">
                <a:solidFill>
                  <a:schemeClr val="tx1"/>
                </a:solidFill>
              </a:rPr>
              <a:t>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of these key enzymes</a:t>
            </a:r>
            <a:r>
              <a:rPr lang="cs-CZ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PTU – </a:t>
            </a:r>
            <a:r>
              <a:rPr lang="en-GB" b="1" dirty="0" err="1">
                <a:solidFill>
                  <a:srgbClr val="00B050"/>
                </a:solidFill>
              </a:rPr>
              <a:t>propylthiouracil</a:t>
            </a:r>
            <a:endParaRPr lang="en-GB" b="1" dirty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>
                <a:solidFill>
                  <a:srgbClr val="FF0000"/>
                </a:solidFill>
              </a:rPr>
              <a:t>effect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deiodinases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  <a:p>
            <a:pPr lvl="1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>
              <a:buNone/>
            </a:pPr>
            <a:endParaRPr lang="en-GB" dirty="0">
              <a:solidFill>
                <a:schemeClr val="tx2"/>
              </a:solidFill>
            </a:endParaRPr>
          </a:p>
          <a:p>
            <a:pPr lvl="1"/>
            <a:r>
              <a:rPr lang="en-GB" b="1" dirty="0" err="1">
                <a:solidFill>
                  <a:srgbClr val="00B050"/>
                </a:solidFill>
              </a:rPr>
              <a:t>Thiocyanate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([SCN]</a:t>
            </a:r>
            <a:r>
              <a:rPr lang="en-GB" b="1" baseline="30000" dirty="0">
                <a:solidFill>
                  <a:srgbClr val="00B050"/>
                </a:solidFill>
              </a:rPr>
              <a:t>−</a:t>
            </a:r>
            <a:r>
              <a:rPr lang="en-GB" b="1" dirty="0">
                <a:solidFill>
                  <a:srgbClr val="00B050"/>
                </a:solidFill>
              </a:rPr>
              <a:t>) or </a:t>
            </a:r>
            <a:r>
              <a:rPr lang="en-GB" b="1" dirty="0" err="1">
                <a:solidFill>
                  <a:srgbClr val="00B050"/>
                </a:solidFill>
              </a:rPr>
              <a:t>perchlorate</a:t>
            </a:r>
            <a:r>
              <a:rPr lang="en-GB" b="1" dirty="0">
                <a:solidFill>
                  <a:srgbClr val="00B050"/>
                </a:solidFill>
              </a:rPr>
              <a:t> (NaClO</a:t>
            </a:r>
            <a:r>
              <a:rPr lang="en-GB" b="1" baseline="-25000" dirty="0">
                <a:solidFill>
                  <a:srgbClr val="00B050"/>
                </a:solidFill>
              </a:rPr>
              <a:t>4</a:t>
            </a:r>
            <a:r>
              <a:rPr lang="en-GB" b="1" dirty="0">
                <a:solidFill>
                  <a:srgbClr val="00B050"/>
                </a:solidFill>
              </a:rPr>
              <a:t>)</a:t>
            </a:r>
          </a:p>
          <a:p>
            <a:pPr lvl="1">
              <a:buNone/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>
                <a:solidFill>
                  <a:srgbClr val="FF0000"/>
                </a:solidFill>
              </a:rPr>
              <a:t>effect</a:t>
            </a:r>
            <a:r>
              <a:rPr lang="cs-CZ" dirty="0">
                <a:solidFill>
                  <a:srgbClr val="FF0000"/>
                </a:solidFill>
              </a:rPr>
              <a:t> on </a:t>
            </a:r>
            <a:r>
              <a:rPr lang="cs-CZ" dirty="0" err="1">
                <a:solidFill>
                  <a:srgbClr val="FF0000"/>
                </a:solidFill>
              </a:rPr>
              <a:t>iodine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uptake</a:t>
            </a:r>
            <a:r>
              <a:rPr lang="cs-CZ" dirty="0">
                <a:solidFill>
                  <a:srgbClr val="FF0000"/>
                </a:solidFill>
              </a:rPr>
              <a:t> </a:t>
            </a:r>
            <a:br>
              <a:rPr lang="cs-CZ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9570" name="Picture 2" descr="http://www.frontiersin.org/files/Articles/118995/fendo-05-00188-HTML/image_m/fendo-05-00188-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588" y="3239504"/>
            <a:ext cx="3134916" cy="3501864"/>
          </a:xfrm>
          <a:prstGeom prst="rect">
            <a:avLst/>
          </a:prstGeom>
          <a:noFill/>
        </p:spPr>
      </p:pic>
      <p:cxnSp>
        <p:nvCxnSpPr>
          <p:cNvPr id="11" name="Přímá spojovací šipka 10"/>
          <p:cNvCxnSpPr/>
          <p:nvPr/>
        </p:nvCxnSpPr>
        <p:spPr>
          <a:xfrm>
            <a:off x="3203848" y="400506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638" y="4047456"/>
            <a:ext cx="932241" cy="62375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70C0"/>
                </a:solidFill>
              </a:rPr>
              <a:t>Disruption</a:t>
            </a:r>
            <a:r>
              <a:rPr lang="cs-CZ" b="1" dirty="0">
                <a:solidFill>
                  <a:srgbClr val="0070C0"/>
                </a:solidFill>
              </a:rPr>
              <a:t> of transport </a:t>
            </a:r>
            <a:r>
              <a:rPr lang="cs-CZ" dirty="0">
                <a:solidFill>
                  <a:schemeClr val="tx1"/>
                </a:solidFill>
              </a:rPr>
              <a:t>of </a:t>
            </a:r>
            <a:r>
              <a:rPr lang="cs-CZ" dirty="0" err="1">
                <a:solidFill>
                  <a:schemeClr val="tx1"/>
                </a:solidFill>
              </a:rPr>
              <a:t>thyroid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hormones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blood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5616624" cy="5008959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sz="1600" dirty="0">
                <a:solidFill>
                  <a:schemeClr val="tx1"/>
                </a:solidFill>
              </a:rPr>
              <a:t>SPECIFIC TRANSPORTERS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 in </a:t>
            </a:r>
            <a:r>
              <a:rPr lang="cs-CZ" sz="1600" dirty="0" err="1">
                <a:solidFill>
                  <a:schemeClr val="tx1"/>
                </a:solidFill>
              </a:rPr>
              <a:t>blood</a:t>
            </a:r>
            <a:endParaRPr lang="cs-CZ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 err="1">
                <a:solidFill>
                  <a:schemeClr val="tx1"/>
                </a:solidFill>
              </a:rPr>
              <a:t>regulating</a:t>
            </a:r>
            <a:r>
              <a:rPr lang="cs-CZ" sz="1400" dirty="0">
                <a:solidFill>
                  <a:schemeClr val="tx1"/>
                </a:solidFill>
              </a:rPr>
              <a:t> free T4 </a:t>
            </a:r>
            <a:r>
              <a:rPr lang="cs-CZ" sz="1400" dirty="0" err="1">
                <a:solidFill>
                  <a:schemeClr val="tx1"/>
                </a:solidFill>
              </a:rPr>
              <a:t>and</a:t>
            </a:r>
            <a:r>
              <a:rPr lang="cs-CZ" sz="1400" dirty="0">
                <a:solidFill>
                  <a:schemeClr val="tx1"/>
                </a:solidFill>
              </a:rPr>
              <a:t> T3 </a:t>
            </a:r>
            <a:r>
              <a:rPr lang="cs-CZ" sz="1400" dirty="0" err="1">
                <a:solidFill>
                  <a:schemeClr val="tx1"/>
                </a:solidFill>
              </a:rPr>
              <a:t>levels</a:t>
            </a:r>
            <a:endParaRPr lang="cs-CZ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3 </a:t>
            </a:r>
            <a:r>
              <a:rPr lang="cs-CZ" sz="1400" dirty="0" err="1">
                <a:solidFill>
                  <a:schemeClr val="tx1"/>
                </a:solidFill>
              </a:rPr>
              <a:t>types</a:t>
            </a:r>
            <a:r>
              <a:rPr lang="cs-CZ" sz="1400" dirty="0">
                <a:solidFill>
                  <a:schemeClr val="tx1"/>
                </a:solidFill>
              </a:rPr>
              <a:t> : 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dirty="0" err="1">
                <a:solidFill>
                  <a:schemeClr val="tx1"/>
                </a:solidFill>
              </a:rPr>
              <a:t>Thyroid</a:t>
            </a:r>
            <a:r>
              <a:rPr lang="cs-CZ" sz="1100" dirty="0">
                <a:solidFill>
                  <a:schemeClr val="tx1"/>
                </a:solidFill>
              </a:rPr>
              <a:t>-</a:t>
            </a:r>
            <a:r>
              <a:rPr lang="cs-CZ" sz="1100" dirty="0" err="1">
                <a:solidFill>
                  <a:schemeClr val="tx1"/>
                </a:solidFill>
              </a:rPr>
              <a:t>binding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prealbunin</a:t>
            </a:r>
            <a:r>
              <a:rPr lang="cs-CZ" sz="1100" dirty="0">
                <a:solidFill>
                  <a:schemeClr val="tx1"/>
                </a:solidFill>
              </a:rPr>
              <a:t> (</a:t>
            </a:r>
            <a:r>
              <a:rPr lang="cs-CZ" sz="1100" dirty="0" err="1">
                <a:solidFill>
                  <a:schemeClr val="tx1"/>
                </a:solidFill>
              </a:rPr>
              <a:t>transthyretin</a:t>
            </a:r>
            <a:r>
              <a:rPr lang="cs-CZ" sz="1100" dirty="0">
                <a:solidFill>
                  <a:schemeClr val="tx1"/>
                </a:solidFill>
              </a:rPr>
              <a:t>) (20-25%)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dirty="0">
                <a:solidFill>
                  <a:schemeClr val="tx1"/>
                </a:solidFill>
              </a:rPr>
              <a:t>Albumin (5-10%)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b="1" dirty="0" err="1">
                <a:solidFill>
                  <a:srgbClr val="0070C0"/>
                </a:solidFill>
              </a:rPr>
              <a:t>Thyroid</a:t>
            </a:r>
            <a:r>
              <a:rPr lang="cs-CZ" sz="1100" b="1" dirty="0">
                <a:solidFill>
                  <a:srgbClr val="0070C0"/>
                </a:solidFill>
              </a:rPr>
              <a:t> </a:t>
            </a:r>
            <a:r>
              <a:rPr lang="cs-CZ" sz="1100" b="1" dirty="0" err="1">
                <a:solidFill>
                  <a:srgbClr val="0070C0"/>
                </a:solidFill>
              </a:rPr>
              <a:t>binding</a:t>
            </a:r>
            <a:r>
              <a:rPr lang="cs-CZ" sz="1100" b="1" dirty="0">
                <a:solidFill>
                  <a:srgbClr val="0070C0"/>
                </a:solidFill>
              </a:rPr>
              <a:t> globulin </a:t>
            </a:r>
            <a:r>
              <a:rPr lang="en-GB" sz="1100" b="1" dirty="0">
                <a:solidFill>
                  <a:srgbClr val="0070C0"/>
                </a:solidFill>
              </a:rPr>
              <a:t>(TBP, </a:t>
            </a:r>
            <a:r>
              <a:rPr lang="cs-CZ" sz="1100" b="1" dirty="0">
                <a:solidFill>
                  <a:srgbClr val="0070C0"/>
                </a:solidFill>
              </a:rPr>
              <a:t>75%)</a:t>
            </a:r>
          </a:p>
          <a:p>
            <a:pPr eaLnBrk="1" hangingPunct="1">
              <a:lnSpc>
                <a:spcPct val="120000"/>
              </a:lnSpc>
            </a:pPr>
            <a:endParaRPr 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sz="1600" b="1" dirty="0">
                <a:solidFill>
                  <a:srgbClr val="00B050"/>
                </a:solidFill>
              </a:rPr>
              <a:t>NUMBER OF </a:t>
            </a:r>
            <a:r>
              <a:rPr lang="cs-CZ" sz="1600" b="1" dirty="0" err="1">
                <a:solidFill>
                  <a:srgbClr val="00B050"/>
                </a:solidFill>
              </a:rPr>
              <a:t>EDCs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cs-CZ" sz="1600" b="1" dirty="0" err="1">
                <a:solidFill>
                  <a:srgbClr val="00B050"/>
                </a:solidFill>
              </a:rPr>
              <a:t>act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on </a:t>
            </a:r>
            <a:r>
              <a:rPr lang="cs-CZ" sz="1600" b="1" dirty="0">
                <a:solidFill>
                  <a:srgbClr val="00B050"/>
                </a:solidFill>
              </a:rPr>
              <a:t>transport </a:t>
            </a:r>
            <a:r>
              <a:rPr lang="cs-CZ" sz="1600" b="1" dirty="0" err="1">
                <a:solidFill>
                  <a:srgbClr val="00B050"/>
                </a:solidFill>
              </a:rPr>
              <a:t>proteins</a:t>
            </a:r>
            <a:endParaRPr lang="cs-CZ" sz="1600" b="1" dirty="0">
              <a:solidFill>
                <a:srgbClr val="00B05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OH-</a:t>
            </a:r>
            <a:r>
              <a:rPr lang="cs-CZ" sz="1400" dirty="0" err="1">
                <a:solidFill>
                  <a:schemeClr val="tx1"/>
                </a:solidFill>
              </a:rPr>
              <a:t>PCBs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b="1" dirty="0" err="1">
                <a:solidFill>
                  <a:srgbClr val="00B050"/>
                </a:solidFill>
              </a:rPr>
              <a:t>brominated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and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chlorinated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flame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retardants</a:t>
            </a:r>
            <a:r>
              <a:rPr lang="cs-CZ" sz="1400" dirty="0">
                <a:solidFill>
                  <a:schemeClr val="tx1"/>
                </a:solidFill>
              </a:rPr>
              <a:t>, DDT, </a:t>
            </a:r>
            <a:r>
              <a:rPr lang="cs-CZ" sz="1400" dirty="0" err="1">
                <a:solidFill>
                  <a:schemeClr val="tx1"/>
                </a:solidFill>
              </a:rPr>
              <a:t>dieldrin</a:t>
            </a:r>
            <a:endParaRPr 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b="1" dirty="0">
                <a:solidFill>
                  <a:srgbClr val="00B050"/>
                </a:solidFill>
              </a:rPr>
              <a:t>OH-</a:t>
            </a:r>
            <a:r>
              <a:rPr lang="cs-CZ" sz="1400" b="1" dirty="0" err="1">
                <a:solidFill>
                  <a:srgbClr val="00B050"/>
                </a:solidFill>
              </a:rPr>
              <a:t>PCBs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– </a:t>
            </a:r>
            <a:r>
              <a:rPr lang="cs-CZ" sz="1400" dirty="0" err="1">
                <a:solidFill>
                  <a:schemeClr val="tx1"/>
                </a:solidFill>
              </a:rPr>
              <a:t>equal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affinity</a:t>
            </a:r>
            <a:r>
              <a:rPr lang="cs-CZ" sz="1400" dirty="0">
                <a:solidFill>
                  <a:schemeClr val="tx1"/>
                </a:solidFill>
              </a:rPr>
              <a:t> to </a:t>
            </a:r>
            <a:r>
              <a:rPr lang="en-GB" sz="1400" b="1" dirty="0">
                <a:solidFill>
                  <a:srgbClr val="FF0000"/>
                </a:solidFill>
              </a:rPr>
              <a:t>TBP</a:t>
            </a:r>
            <a:r>
              <a:rPr lang="cs-CZ" sz="1400" dirty="0">
                <a:solidFill>
                  <a:schemeClr val="tx1"/>
                </a:solidFill>
              </a:rPr>
              <a:t> as T4 </a:t>
            </a:r>
            <a:r>
              <a:rPr lang="cs-CZ" sz="1400" dirty="0" err="1">
                <a:solidFill>
                  <a:schemeClr val="tx1"/>
                </a:solidFill>
              </a:rPr>
              <a:t>and</a:t>
            </a:r>
            <a:r>
              <a:rPr lang="cs-CZ" sz="1400" dirty="0">
                <a:solidFill>
                  <a:schemeClr val="tx1"/>
                </a:solidFill>
              </a:rPr>
              <a:t> T3 (!!!)</a:t>
            </a:r>
          </a:p>
          <a:p>
            <a:pPr eaLnBrk="1" hangingPunct="1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</a:rPr>
              <a:t>Increased levels of </a:t>
            </a:r>
            <a:r>
              <a:rPr lang="en-GB" sz="1600" dirty="0">
                <a:solidFill>
                  <a:schemeClr val="tx1"/>
                </a:solidFill>
              </a:rPr>
              <a:t>“f</a:t>
            </a:r>
            <a:r>
              <a:rPr lang="cs-CZ" sz="1600" dirty="0" err="1">
                <a:solidFill>
                  <a:schemeClr val="tx1"/>
                </a:solidFill>
              </a:rPr>
              <a:t>ree</a:t>
            </a:r>
            <a:r>
              <a:rPr lang="cs-CZ" sz="1600" dirty="0">
                <a:solidFill>
                  <a:schemeClr val="tx1"/>
                </a:solidFill>
              </a:rPr>
              <a:t> T4</a:t>
            </a:r>
            <a:r>
              <a:rPr lang="en-GB" sz="1600" dirty="0">
                <a:solidFill>
                  <a:schemeClr val="tx1"/>
                </a:solidFill>
              </a:rPr>
              <a:t>”</a:t>
            </a:r>
            <a:r>
              <a:rPr lang="cs-CZ" sz="1600" dirty="0">
                <a:solidFill>
                  <a:schemeClr val="tx1"/>
                </a:solidFill>
              </a:rPr>
              <a:t> in </a:t>
            </a:r>
            <a:r>
              <a:rPr lang="cs-CZ" sz="1600" dirty="0" err="1">
                <a:solidFill>
                  <a:schemeClr val="tx1"/>
                </a:solidFill>
              </a:rPr>
              <a:t>blood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negative feedback to TSH </a:t>
            </a:r>
            <a:r>
              <a:rPr lang="cs-CZ" sz="1400" dirty="0" err="1">
                <a:solidFill>
                  <a:schemeClr val="tx1"/>
                </a:solidFill>
              </a:rPr>
              <a:t>release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1400" dirty="0" err="1">
                <a:solidFill>
                  <a:schemeClr val="tx1"/>
                </a:solidFill>
              </a:rPr>
              <a:t>increased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depletion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1400" dirty="0" err="1">
                <a:solidFill>
                  <a:schemeClr val="tx1"/>
                </a:solidFill>
              </a:rPr>
              <a:t>increased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weight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dirty="0" err="1">
                <a:solidFill>
                  <a:schemeClr val="tx1"/>
                </a:solidFill>
              </a:rPr>
              <a:t>changes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thyroid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gland</a:t>
            </a:r>
            <a:endParaRPr 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1400" dirty="0">
                <a:solidFill>
                  <a:schemeClr val="tx1"/>
                </a:solidFill>
              </a:rPr>
              <a:t>Documented </a:t>
            </a:r>
            <a:r>
              <a:rPr lang="cs-CZ" sz="1400" dirty="0" err="1">
                <a:solidFill>
                  <a:schemeClr val="tx1"/>
                </a:solidFill>
              </a:rPr>
              <a:t>after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exposure</a:t>
            </a:r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cs-CZ" sz="1400" dirty="0">
                <a:solidFill>
                  <a:schemeClr val="tx1"/>
                </a:solidFill>
              </a:rPr>
              <a:t> to </a:t>
            </a:r>
            <a:r>
              <a:rPr lang="cs-CZ" sz="1400" dirty="0" err="1">
                <a:solidFill>
                  <a:schemeClr val="tx1"/>
                </a:solidFill>
              </a:rPr>
              <a:t>POPs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vertebrates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652120" y="2060848"/>
            <a:ext cx="2507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/>
              <a:t>Hydroxylated</a:t>
            </a:r>
            <a:r>
              <a:rPr lang="en-GB" sz="1200" dirty="0"/>
              <a:t> PCB formation </a:t>
            </a:r>
            <a:endParaRPr lang="cs-CZ" sz="1200" dirty="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905" y="2354957"/>
            <a:ext cx="3457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52120" y="4221088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Polybrominated</a:t>
            </a:r>
            <a:r>
              <a:rPr lang="en-GB" sz="1200" dirty="0"/>
              <a:t> </a:t>
            </a:r>
            <a:r>
              <a:rPr lang="en-GB" sz="1200" dirty="0" err="1"/>
              <a:t>diphenyl</a:t>
            </a:r>
            <a:r>
              <a:rPr lang="en-GB" sz="1200" dirty="0"/>
              <a:t> ethers</a:t>
            </a:r>
          </a:p>
          <a:p>
            <a:r>
              <a:rPr lang="en-GB" sz="1200" dirty="0"/>
              <a:t>(PBDEs) – flame retardants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Effects of thyroid disruption</a:t>
            </a:r>
          </a:p>
        </p:txBody>
      </p:sp>
      <p:pic>
        <p:nvPicPr>
          <p:cNvPr id="45060" name="Picture 4" descr="cret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80928"/>
            <a:ext cx="2314575" cy="30257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412776"/>
            <a:ext cx="6131024" cy="45259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Exposures during prenatal stages</a:t>
            </a:r>
            <a:endParaRPr lang="en-GB" b="1" dirty="0">
              <a:solidFill>
                <a:schemeClr val="tx2"/>
              </a:solidFill>
            </a:endParaRPr>
          </a:p>
          <a:p>
            <a:pPr lvl="1"/>
            <a:r>
              <a:rPr lang="en-GB" sz="2000" dirty="0"/>
              <a:t>severe damage of CNS (</a:t>
            </a:r>
            <a:r>
              <a:rPr lang="en-GB" sz="2000" dirty="0" err="1"/>
              <a:t>cretenism</a:t>
            </a:r>
            <a:r>
              <a:rPr lang="en-GB" sz="2000" dirty="0"/>
              <a:t>, delayed eye opening, cognition)</a:t>
            </a:r>
          </a:p>
          <a:p>
            <a:pPr lvl="1"/>
            <a:r>
              <a:rPr lang="en-GB" sz="2000" dirty="0" err="1"/>
              <a:t>Megalotestis</a:t>
            </a:r>
            <a:endParaRPr lang="en-GB" sz="2000" dirty="0"/>
          </a:p>
          <a:p>
            <a:pPr lvl="1"/>
            <a:r>
              <a:rPr lang="en-GB" sz="2000" dirty="0"/>
              <a:t>Histological changes in thyroid gland (goitre)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Exposures during development</a:t>
            </a:r>
          </a:p>
          <a:p>
            <a:pPr lvl="1"/>
            <a:r>
              <a:rPr lang="en-GB" sz="2000" dirty="0"/>
              <a:t>nervous system fails to develop normally</a:t>
            </a:r>
          </a:p>
          <a:p>
            <a:pPr lvl="1"/>
            <a:r>
              <a:rPr lang="en-GB" sz="2000" dirty="0"/>
              <a:t>mental retardation</a:t>
            </a:r>
          </a:p>
          <a:p>
            <a:pPr lvl="1"/>
            <a:r>
              <a:rPr lang="en-GB" sz="2000" dirty="0"/>
              <a:t>skeletal development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2601416"/>
          </a:xfrm>
        </p:spPr>
        <p:txBody>
          <a:bodyPr/>
          <a:lstStyle/>
          <a:p>
            <a:pPr eaLnBrk="1" hangingPunct="1"/>
            <a:r>
              <a:rPr lang="cs-CZ" sz="3200" dirty="0">
                <a:solidFill>
                  <a:schemeClr val="tx1"/>
                </a:solidFill>
              </a:rPr>
              <a:t>RAR/RXR </a:t>
            </a:r>
            <a:r>
              <a:rPr lang="cs-CZ" sz="3200" dirty="0" err="1">
                <a:solidFill>
                  <a:schemeClr val="tx1"/>
                </a:solidFill>
              </a:rPr>
              <a:t>receptors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- v</a:t>
            </a:r>
            <a:r>
              <a:rPr lang="en-GB" sz="3200" dirty="0" err="1">
                <a:solidFill>
                  <a:schemeClr val="tx1"/>
                </a:solidFill>
              </a:rPr>
              <a:t>itamin</a:t>
            </a:r>
            <a:r>
              <a:rPr lang="en-GB" sz="3200" dirty="0">
                <a:solidFill>
                  <a:schemeClr val="tx1"/>
                </a:solidFill>
              </a:rPr>
              <a:t> A and its derivatives</a:t>
            </a:r>
            <a:r>
              <a:rPr lang="cs-CZ" sz="3200" dirty="0">
                <a:solidFill>
                  <a:schemeClr val="tx1"/>
                </a:solidFill>
              </a:rPr>
              <a:t>: </a:t>
            </a:r>
            <a:r>
              <a:rPr lang="en-GB" sz="3200" dirty="0">
                <a:solidFill>
                  <a:schemeClr val="tx1"/>
                </a:solidFill>
              </a:rPr>
              <a:t>RETINOIDS</a:t>
            </a:r>
            <a:r>
              <a:rPr lang="cs-CZ" sz="3200" dirty="0">
                <a:solidFill>
                  <a:schemeClr val="tx1"/>
                </a:solidFill>
              </a:rPr>
              <a:t> - 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&amp; their role in </a:t>
            </a:r>
            <a:r>
              <a:rPr lang="en-US" sz="1800" dirty="0" err="1">
                <a:solidFill>
                  <a:schemeClr val="tx1"/>
                </a:solidFill>
              </a:rPr>
              <a:t>toxicit</a:t>
            </a:r>
            <a:r>
              <a:rPr lang="cs-CZ" sz="1800" dirty="0">
                <a:solidFill>
                  <a:schemeClr val="tx1"/>
                </a:solidFill>
              </a:rPr>
              <a:t>y</a:t>
            </a:r>
            <a:endParaRPr lang="en-US" sz="1400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www.nature.com/nature/journal/v508/n7494/images/nature13158-s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962078" cy="2888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Retinol (vitamin A)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457200" y="4633913"/>
            <a:ext cx="37338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5181600" y="4741863"/>
            <a:ext cx="365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1835150" y="1916113"/>
            <a:ext cx="5943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76600" y="328453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Bond cleavage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41910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+mj-lt"/>
              </a:rPr>
              <a:t>atRA</a:t>
            </a:r>
            <a:r>
              <a:rPr lang="en-US" dirty="0">
                <a:latin typeface="+mj-lt"/>
              </a:rPr>
              <a:t> </a:t>
            </a:r>
            <a:r>
              <a:rPr lang="cs-CZ" dirty="0">
                <a:latin typeface="+mj-lt"/>
              </a:rPr>
              <a:t>– all trans - </a:t>
            </a:r>
            <a:r>
              <a:rPr lang="cs-CZ" b="0" dirty="0">
                <a:latin typeface="+mj-lt"/>
              </a:rPr>
              <a:t>Retinoic Acid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8313" y="242093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  <a:sym typeface="Symbol" pitchFamily="18" charset="2"/>
              </a:rPr>
              <a:t>-karoten</a:t>
            </a:r>
            <a:endParaRPr lang="cs-CZ" b="0">
              <a:latin typeface="+mj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RETINOIDS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004535"/>
            <a:ext cx="436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+mj-lt"/>
              </a:rPr>
              <a:t>Sources</a:t>
            </a:r>
            <a:r>
              <a:rPr lang="cs-CZ" b="1" dirty="0">
                <a:latin typeface="+mj-lt"/>
              </a:rPr>
              <a:t>: </a:t>
            </a:r>
            <a:r>
              <a:rPr lang="cs-CZ" b="1" dirty="0" err="1">
                <a:latin typeface="+mj-lt"/>
              </a:rPr>
              <a:t>from</a:t>
            </a:r>
            <a:r>
              <a:rPr lang="cs-CZ" b="1" dirty="0">
                <a:latin typeface="+mj-lt"/>
              </a:rPr>
              <a:t> diet </a:t>
            </a:r>
            <a:r>
              <a:rPr lang="en-GB" b="1" dirty="0">
                <a:latin typeface="+mj-lt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dietary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hormones</a:t>
            </a:r>
            <a:endParaRPr lang="en-GB" b="1" dirty="0">
              <a:solidFill>
                <a:schemeClr val="tx2"/>
              </a:solidFill>
              <a:latin typeface="+mj-lt"/>
            </a:endParaRPr>
          </a:p>
          <a:p>
            <a:r>
              <a:rPr lang="en-GB" b="1" dirty="0">
                <a:latin typeface="+mj-lt"/>
              </a:rPr>
              <a:t>	</a:t>
            </a:r>
            <a:r>
              <a:rPr lang="cs-CZ" dirty="0" err="1">
                <a:latin typeface="+mj-lt"/>
              </a:rPr>
              <a:t>Retinyl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esters</a:t>
            </a:r>
            <a:r>
              <a:rPr lang="cs-CZ" dirty="0">
                <a:latin typeface="+mj-lt"/>
              </a:rPr>
              <a:t> – </a:t>
            </a:r>
            <a:r>
              <a:rPr lang="cs-CZ" dirty="0" err="1">
                <a:latin typeface="+mj-lt"/>
              </a:rPr>
              <a:t>animal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sources</a:t>
            </a:r>
            <a:endParaRPr lang="cs-CZ" dirty="0">
              <a:latin typeface="+mj-lt"/>
            </a:endParaRPr>
          </a:p>
          <a:p>
            <a:r>
              <a:rPr lang="en-GB" dirty="0">
                <a:latin typeface="+mj-lt"/>
              </a:rPr>
              <a:t>	</a:t>
            </a:r>
            <a:r>
              <a:rPr lang="cs-CZ" dirty="0" err="1">
                <a:latin typeface="+mj-lt"/>
              </a:rPr>
              <a:t>Plant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carotenoids</a:t>
            </a:r>
            <a:endParaRPr lang="cs-CZ" dirty="0">
              <a:latin typeface="+mj-lt"/>
            </a:endParaRPr>
          </a:p>
          <a:p>
            <a:endParaRPr lang="en-GB" b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5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Retinoids</a:t>
            </a:r>
            <a:r>
              <a:rPr lang="en-GB" dirty="0">
                <a:solidFill>
                  <a:schemeClr val="tx1"/>
                </a:solidFill>
              </a:rPr>
              <a:t> and their functions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76672" y="1268760"/>
            <a:ext cx="8867328" cy="453650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Regulation of development and homeostasis in tissues of vertebrates and invertebrates</a:t>
            </a:r>
          </a:p>
          <a:p>
            <a:r>
              <a:rPr lang="en-GB" dirty="0"/>
              <a:t>Development of embryonic, epithelial cells (gastrointestinal tract, skin, bones)</a:t>
            </a:r>
          </a:p>
          <a:p>
            <a:r>
              <a:rPr lang="en-GB" dirty="0"/>
              <a:t>Necessary for vision</a:t>
            </a:r>
          </a:p>
          <a:p>
            <a:r>
              <a:rPr lang="en-GB" dirty="0"/>
              <a:t>Suppressive effects in cancer development </a:t>
            </a:r>
          </a:p>
          <a:p>
            <a:r>
              <a:rPr lang="en-GB" dirty="0"/>
              <a:t>Important for cell growth, apoptosis and </a:t>
            </a:r>
            <a:r>
              <a:rPr lang="en-GB" dirty="0" err="1"/>
              <a:t>differenciation</a:t>
            </a:r>
            <a:r>
              <a:rPr lang="en-GB" dirty="0"/>
              <a:t> </a:t>
            </a:r>
          </a:p>
          <a:p>
            <a:r>
              <a:rPr lang="en-GB" dirty="0" err="1"/>
              <a:t>Antioxidative</a:t>
            </a:r>
            <a:r>
              <a:rPr lang="en-GB" dirty="0"/>
              <a:t> agent</a:t>
            </a:r>
          </a:p>
          <a:p>
            <a:r>
              <a:rPr lang="en-GB" dirty="0"/>
              <a:t>Affect nervous and immune function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hémata pro přednášku o retinoidech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393" y="216024"/>
            <a:ext cx="585309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525" y="2925763"/>
            <a:ext cx="23391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latin typeface="+mj-lt"/>
              </a:rPr>
              <a:t>RE: Retinol-Ester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R: Retinol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RBP: Retinol </a:t>
            </a:r>
            <a:r>
              <a:rPr lang="cs-CZ" b="0" dirty="0" err="1">
                <a:latin typeface="+mj-lt"/>
              </a:rPr>
              <a:t>Binding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Protein (</a:t>
            </a:r>
            <a:r>
              <a:rPr lang="cs-CZ" b="0" i="1" dirty="0">
                <a:latin typeface="+mj-lt"/>
              </a:rPr>
              <a:t>LMW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TTR: </a:t>
            </a:r>
            <a:r>
              <a:rPr lang="cs-CZ" b="0" dirty="0" err="1">
                <a:latin typeface="+mj-lt"/>
              </a:rPr>
              <a:t>Transthyrethin</a:t>
            </a:r>
            <a:r>
              <a:rPr lang="cs-CZ" b="0" dirty="0">
                <a:latin typeface="+mj-lt"/>
              </a:rPr>
              <a:t> </a:t>
            </a:r>
          </a:p>
          <a:p>
            <a:r>
              <a:rPr lang="cs-CZ" b="0" dirty="0">
                <a:latin typeface="+mj-lt"/>
              </a:rPr>
              <a:t>(</a:t>
            </a:r>
            <a:r>
              <a:rPr lang="cs-CZ" b="0" i="1" dirty="0">
                <a:latin typeface="+mj-lt"/>
              </a:rPr>
              <a:t>HMW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3779912" cy="65405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     Retinoid transport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hémata pro přednášku o retinoidech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55" y="1151798"/>
            <a:ext cx="5617120" cy="35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563938" y="5046856"/>
            <a:ext cx="54006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CRBP – </a:t>
            </a:r>
            <a:r>
              <a:rPr lang="cs-CZ" sz="1400" dirty="0" err="1"/>
              <a:t>cellular</a:t>
            </a:r>
            <a:r>
              <a:rPr lang="cs-CZ" sz="1400" dirty="0"/>
              <a:t> retinol </a:t>
            </a:r>
            <a:r>
              <a:rPr lang="cs-CZ" sz="1400" dirty="0" err="1"/>
              <a:t>binding</a:t>
            </a:r>
            <a:r>
              <a:rPr lang="cs-CZ" sz="1400" dirty="0"/>
              <a:t> protein</a:t>
            </a:r>
          </a:p>
          <a:p>
            <a:r>
              <a:rPr lang="cs-CZ" sz="1400" b="0" dirty="0"/>
              <a:t>- </a:t>
            </a:r>
            <a:r>
              <a:rPr lang="cs-CZ" sz="1400" b="0" dirty="0" err="1"/>
              <a:t>binding</a:t>
            </a:r>
            <a:r>
              <a:rPr lang="cs-CZ" sz="1400" b="0" dirty="0"/>
              <a:t> of retinol, </a:t>
            </a:r>
            <a:r>
              <a:rPr lang="cs-CZ" sz="1400" b="0" dirty="0" err="1"/>
              <a:t>immediate</a:t>
            </a:r>
            <a:r>
              <a:rPr lang="cs-CZ" sz="1400" b="0" dirty="0"/>
              <a:t> </a:t>
            </a:r>
            <a:r>
              <a:rPr lang="cs-CZ" sz="1400" b="0" dirty="0" err="1"/>
              <a:t>decrease</a:t>
            </a:r>
            <a:r>
              <a:rPr lang="cs-CZ" sz="1400" b="0" dirty="0"/>
              <a:t> of retinol </a:t>
            </a:r>
            <a:r>
              <a:rPr lang="cs-CZ" sz="1400" b="0" dirty="0" err="1"/>
              <a:t>concentration</a:t>
            </a:r>
            <a:endParaRPr lang="cs-CZ" sz="1400" b="0" dirty="0"/>
          </a:p>
          <a:p>
            <a:endParaRPr lang="cs-CZ" sz="600" b="0" dirty="0"/>
          </a:p>
          <a:p>
            <a:r>
              <a:rPr lang="cs-CZ" sz="1400" dirty="0"/>
              <a:t>CRBAP – </a:t>
            </a:r>
            <a:r>
              <a:rPr lang="cs-CZ" sz="1400" dirty="0" err="1"/>
              <a:t>cellular</a:t>
            </a:r>
            <a:r>
              <a:rPr lang="cs-CZ" sz="1400" dirty="0"/>
              <a:t> </a:t>
            </a:r>
            <a:r>
              <a:rPr lang="cs-CZ" sz="1400" dirty="0" err="1"/>
              <a:t>retinoic</a:t>
            </a:r>
            <a:r>
              <a:rPr lang="cs-CZ" sz="1400" dirty="0"/>
              <a:t> </a:t>
            </a:r>
            <a:r>
              <a:rPr lang="cs-CZ" sz="1400" dirty="0" err="1"/>
              <a:t>acid</a:t>
            </a:r>
            <a:r>
              <a:rPr lang="cs-CZ" sz="1400" dirty="0"/>
              <a:t> </a:t>
            </a:r>
            <a:r>
              <a:rPr lang="cs-CZ" sz="1400" dirty="0" err="1"/>
              <a:t>binding</a:t>
            </a:r>
            <a:r>
              <a:rPr lang="cs-CZ" sz="1400" dirty="0"/>
              <a:t> protein</a:t>
            </a:r>
            <a:br>
              <a:rPr lang="en-GB" sz="1400" dirty="0"/>
            </a:br>
            <a:r>
              <a:rPr lang="cs-CZ" sz="1400" b="0" dirty="0"/>
              <a:t>- Controlling </a:t>
            </a:r>
            <a:r>
              <a:rPr lang="en-GB" sz="1400" b="0" dirty="0"/>
              <a:t>the </a:t>
            </a:r>
            <a:r>
              <a:rPr lang="cs-CZ" sz="1400" b="0" dirty="0"/>
              <a:t>ratio free retinol/free </a:t>
            </a:r>
            <a:r>
              <a:rPr lang="cs-CZ" sz="1400" b="0" dirty="0" err="1"/>
              <a:t>retinoic</a:t>
            </a:r>
            <a:r>
              <a:rPr lang="cs-CZ" sz="1400" b="0" dirty="0"/>
              <a:t> </a:t>
            </a:r>
            <a:r>
              <a:rPr lang="cs-CZ" sz="1400" b="0" dirty="0" err="1"/>
              <a:t>acid</a:t>
            </a:r>
            <a:endParaRPr lang="cs-CZ" sz="1400" b="0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9388" y="4941888"/>
            <a:ext cx="3009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Retinoid binding proteins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Retinoid fate in the cells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6012160" y="321297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33477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 expression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525963"/>
          </a:xfrm>
        </p:spPr>
        <p:txBody>
          <a:bodyPr/>
          <a:lstStyle/>
          <a:p>
            <a:r>
              <a:rPr lang="en-GB" sz="2000" dirty="0" err="1">
                <a:solidFill>
                  <a:schemeClr val="tx1"/>
                </a:solidFill>
              </a:rPr>
              <a:t>Isoforms</a:t>
            </a:r>
            <a:r>
              <a:rPr lang="en-GB" sz="2000" dirty="0">
                <a:solidFill>
                  <a:schemeClr val="tx1"/>
                </a:solidFill>
              </a:rPr>
              <a:t> of RAR a RXR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Formation of homo- and </a:t>
            </a:r>
            <a:r>
              <a:rPr lang="en-GB" sz="1600" dirty="0" err="1">
                <a:solidFill>
                  <a:schemeClr val="tx1"/>
                </a:solidFill>
              </a:rPr>
              <a:t>heterodimers</a:t>
            </a:r>
            <a:endParaRPr lang="en-GB" sz="1600" dirty="0">
              <a:solidFill>
                <a:schemeClr val="tx1"/>
              </a:solidFill>
            </a:endParaRP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48 possible RAR-RXR </a:t>
            </a:r>
            <a:r>
              <a:rPr lang="en-GB" sz="1600" dirty="0" err="1">
                <a:solidFill>
                  <a:schemeClr val="tx1"/>
                </a:solidFill>
              </a:rPr>
              <a:t>heterodimers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1600" dirty="0">
                <a:solidFill>
                  <a:schemeClr val="tx1"/>
                </a:solidFill>
              </a:rPr>
              <a:t>sensitive regulation of gene expression </a:t>
            </a:r>
          </a:p>
          <a:p>
            <a:r>
              <a:rPr lang="en-GB" sz="2000" dirty="0">
                <a:solidFill>
                  <a:schemeClr val="tx1"/>
                </a:solidFill>
              </a:rPr>
              <a:t>RXR – </a:t>
            </a:r>
            <a:r>
              <a:rPr lang="en-GB" sz="2000" dirty="0" err="1">
                <a:solidFill>
                  <a:schemeClr val="tx1"/>
                </a:solidFill>
              </a:rPr>
              <a:t>heterodimers</a:t>
            </a:r>
            <a:r>
              <a:rPr lang="en-GB" sz="2000" dirty="0">
                <a:solidFill>
                  <a:schemeClr val="tx1"/>
                </a:solidFill>
              </a:rPr>
              <a:t> with other receptors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VDR, TR, PPAR  ... </a:t>
            </a: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 see crosstalk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RETINOIC ACID (RA)</a:t>
            </a:r>
          </a:p>
          <a:p>
            <a:r>
              <a:rPr lang="en-GB" sz="2000" dirty="0">
                <a:solidFill>
                  <a:schemeClr val="tx1"/>
                </a:solidFill>
              </a:rPr>
              <a:t>3 basic subtypes 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all-trans- (ATRA)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9-cis- and 13-cis-retinoic acid</a:t>
            </a:r>
          </a:p>
          <a:p>
            <a:r>
              <a:rPr lang="en-GB" sz="1600" dirty="0">
                <a:solidFill>
                  <a:schemeClr val="tx1"/>
                </a:solidFill>
              </a:rPr>
              <a:t>All-trans RA (ATRA) binds selectively to RAR</a:t>
            </a:r>
          </a:p>
          <a:p>
            <a:r>
              <a:rPr lang="en-GB" sz="1600" dirty="0" err="1">
                <a:solidFill>
                  <a:schemeClr val="tx1"/>
                </a:solidFill>
              </a:rPr>
              <a:t>Cis</a:t>
            </a:r>
            <a:r>
              <a:rPr lang="en-GB" sz="1600" dirty="0">
                <a:solidFill>
                  <a:schemeClr val="tx1"/>
                </a:solidFill>
              </a:rPr>
              <a:t> RA bind to both receptor types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441154" cy="33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RAR/RXR and RA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Disruption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retinoid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signalling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 fontScale="92500"/>
          </a:bodyPr>
          <a:lstStyle/>
          <a:p>
            <a:r>
              <a:rPr lang="cs-CZ" sz="2400" b="1" dirty="0"/>
              <a:t>P</a:t>
            </a:r>
            <a:r>
              <a:rPr lang="en-GB" sz="2400" b="1" dirty="0" err="1"/>
              <a:t>ossible</a:t>
            </a:r>
            <a:r>
              <a:rPr lang="en-GB" sz="2400" b="1" dirty="0"/>
              <a:t> modes of action</a:t>
            </a:r>
            <a:r>
              <a:rPr lang="cs-CZ" sz="2400" b="1" dirty="0"/>
              <a:t> – </a:t>
            </a:r>
            <a:r>
              <a:rPr lang="cs-CZ" sz="2400" b="1" dirty="0" err="1"/>
              <a:t>disruption</a:t>
            </a:r>
            <a:r>
              <a:rPr lang="cs-CZ" sz="2400" b="1" dirty="0"/>
              <a:t> of </a:t>
            </a:r>
            <a:r>
              <a:rPr lang="cs-CZ" sz="2400" b="1" dirty="0" err="1"/>
              <a:t>retinoid</a:t>
            </a:r>
            <a:r>
              <a:rPr lang="cs-CZ" sz="2400" b="1" dirty="0"/>
              <a:t> </a:t>
            </a:r>
            <a:r>
              <a:rPr lang="cs-CZ" sz="2400" b="1" dirty="0" err="1"/>
              <a:t>signalling</a:t>
            </a:r>
            <a:r>
              <a:rPr lang="en-GB" sz="2400" b="1" dirty="0"/>
              <a:t>:</a:t>
            </a:r>
          </a:p>
          <a:p>
            <a:pPr lvl="1"/>
            <a:r>
              <a:rPr lang="en-GB" sz="2000" b="1" dirty="0" err="1">
                <a:solidFill>
                  <a:schemeClr val="tx2"/>
                </a:solidFill>
              </a:rPr>
              <a:t>Metabolization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dirty="0"/>
              <a:t>of </a:t>
            </a:r>
            <a:r>
              <a:rPr lang="en-GB" sz="2000" dirty="0" err="1"/>
              <a:t>retinoids</a:t>
            </a:r>
            <a:r>
              <a:rPr lang="en-GB" sz="2000" dirty="0"/>
              <a:t> by </a:t>
            </a:r>
            <a:r>
              <a:rPr lang="en-GB" sz="2000" dirty="0" err="1"/>
              <a:t>detoxication</a:t>
            </a:r>
            <a:r>
              <a:rPr lang="en-GB" sz="2000" dirty="0"/>
              <a:t> enzymes</a:t>
            </a:r>
          </a:p>
          <a:p>
            <a:pPr lvl="1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Disruption of binding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retinoids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to </a:t>
            </a:r>
            <a:r>
              <a:rPr lang="cs-CZ" sz="2000" b="1" dirty="0">
                <a:solidFill>
                  <a:schemeClr val="tx2"/>
                </a:solidFill>
              </a:rPr>
              <a:t>transport </a:t>
            </a:r>
            <a:r>
              <a:rPr lang="en-GB" sz="2000" b="1" dirty="0">
                <a:solidFill>
                  <a:schemeClr val="tx2"/>
                </a:solidFill>
              </a:rPr>
              <a:t>proteins</a:t>
            </a:r>
          </a:p>
          <a:p>
            <a:pPr lvl="1"/>
            <a:r>
              <a:rPr lang="en-GB" sz="2000" dirty="0" err="1"/>
              <a:t>Retinoids</a:t>
            </a:r>
            <a:r>
              <a:rPr lang="en-GB" sz="2000" dirty="0"/>
              <a:t> as antioxidants may be </a:t>
            </a:r>
            <a:r>
              <a:rPr lang="en-GB" sz="2000" b="1" dirty="0">
                <a:solidFill>
                  <a:schemeClr val="tx2"/>
                </a:solidFill>
              </a:rPr>
              <a:t>consumed </a:t>
            </a:r>
            <a:r>
              <a:rPr lang="cs-CZ" sz="2000" b="1" dirty="0">
                <a:solidFill>
                  <a:schemeClr val="tx2"/>
                </a:solidFill>
              </a:rPr>
              <a:t>by </a:t>
            </a:r>
            <a:r>
              <a:rPr lang="en-GB" sz="2000" b="1" dirty="0">
                <a:solidFill>
                  <a:schemeClr val="tx2"/>
                </a:solidFill>
              </a:rPr>
              <a:t>oxidative stress </a:t>
            </a:r>
            <a:r>
              <a:rPr lang="cs-CZ" sz="2000" dirty="0" err="1"/>
              <a:t>induced</a:t>
            </a:r>
            <a:r>
              <a:rPr lang="cs-CZ" sz="2000" dirty="0"/>
              <a:t> </a:t>
            </a:r>
            <a:r>
              <a:rPr lang="en-GB" sz="2000" dirty="0"/>
              <a:t>by </a:t>
            </a:r>
            <a:r>
              <a:rPr lang="en-GB" sz="2000" dirty="0" err="1"/>
              <a:t>xenobiotics</a:t>
            </a:r>
            <a:endParaRPr lang="en-GB" sz="2000" dirty="0"/>
          </a:p>
          <a:p>
            <a:pPr lvl="1"/>
            <a:r>
              <a:rPr lang="en-GB" sz="2000" dirty="0"/>
              <a:t> Interference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en-GB" sz="2000" b="1" dirty="0">
                <a:solidFill>
                  <a:schemeClr val="tx2"/>
                </a:solidFill>
              </a:rPr>
              <a:t>binding to RAR/RXR</a:t>
            </a:r>
          </a:p>
          <a:p>
            <a:endParaRPr lang="cs-CZ" sz="2400" b="1" dirty="0"/>
          </a:p>
          <a:p>
            <a:r>
              <a:rPr lang="cs-CZ" sz="2400" b="1" dirty="0" err="1">
                <a:solidFill>
                  <a:srgbClr val="FF0000"/>
                </a:solidFill>
              </a:rPr>
              <a:t>Effects</a:t>
            </a:r>
            <a:endParaRPr lang="en-GB" sz="2400" b="1" dirty="0">
              <a:solidFill>
                <a:srgbClr val="FF0000"/>
              </a:solidFill>
            </a:endParaRPr>
          </a:p>
          <a:p>
            <a:pPr lvl="1"/>
            <a:r>
              <a:rPr lang="en-GB" sz="2000" b="1" dirty="0"/>
              <a:t>Decreased retinoid levels in organisms</a:t>
            </a:r>
          </a:p>
          <a:p>
            <a:pPr lvl="2"/>
            <a:r>
              <a:rPr lang="en-GB" sz="1300" dirty="0" err="1"/>
              <a:t>Downregulation</a:t>
            </a:r>
            <a:r>
              <a:rPr lang="en-GB" sz="1300" dirty="0"/>
              <a:t> of growth factors</a:t>
            </a:r>
          </a:p>
          <a:p>
            <a:pPr lvl="2"/>
            <a:r>
              <a:rPr lang="en-GB" sz="1300" dirty="0"/>
              <a:t> </a:t>
            </a:r>
            <a:r>
              <a:rPr lang="en-GB" sz="1300" dirty="0" err="1"/>
              <a:t>Xerophtalmia</a:t>
            </a:r>
            <a:r>
              <a:rPr lang="en-GB" sz="1300" dirty="0"/>
              <a:t>, night blindness</a:t>
            </a:r>
          </a:p>
          <a:p>
            <a:pPr lvl="2"/>
            <a:r>
              <a:rPr lang="en-GB" sz="1300" dirty="0" err="1"/>
              <a:t>Embryotoxicity</a:t>
            </a:r>
            <a:r>
              <a:rPr lang="en-GB" sz="1300" dirty="0"/>
              <a:t>, developmental abnormalities</a:t>
            </a:r>
          </a:p>
          <a:p>
            <a:pPr lvl="1"/>
            <a:r>
              <a:rPr lang="en-GB" sz="2000" b="1" dirty="0"/>
              <a:t>Increased ATRA concentration </a:t>
            </a:r>
          </a:p>
          <a:p>
            <a:pPr lvl="2"/>
            <a:r>
              <a:rPr lang="en-GB" sz="1300" dirty="0" err="1"/>
              <a:t>teratogenic</a:t>
            </a:r>
            <a:r>
              <a:rPr lang="en-GB" sz="1300" dirty="0"/>
              <a:t> effects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Polluted areas </a:t>
            </a:r>
          </a:p>
          <a:p>
            <a:pPr lvl="1"/>
            <a:r>
              <a:rPr lang="en-GB" b="1" dirty="0"/>
              <a:t>mostly decrease of retinoid levels </a:t>
            </a:r>
          </a:p>
          <a:p>
            <a:pPr lvl="2"/>
            <a:r>
              <a:rPr lang="en-GB" dirty="0"/>
              <a:t>Documented in aquatic birds, mammals and fish</a:t>
            </a:r>
          </a:p>
          <a:p>
            <a:pPr lvl="1"/>
            <a:endParaRPr lang="en-GB" dirty="0"/>
          </a:p>
          <a:p>
            <a:r>
              <a:rPr lang="en-GB" b="1" dirty="0"/>
              <a:t>Disruption of retinoid transport: </a:t>
            </a:r>
            <a:r>
              <a:rPr lang="en-GB" dirty="0">
                <a:solidFill>
                  <a:schemeClr val="tx2"/>
                </a:solidFill>
              </a:rPr>
              <a:t>PCBs</a:t>
            </a:r>
          </a:p>
          <a:p>
            <a:endParaRPr lang="en-GB" dirty="0"/>
          </a:p>
          <a:p>
            <a:r>
              <a:rPr lang="en-GB" b="1" dirty="0"/>
              <a:t>Effects on retinoid receptors:</a:t>
            </a:r>
          </a:p>
          <a:p>
            <a:pPr lvl="1"/>
            <a:r>
              <a:rPr lang="en-GB" dirty="0"/>
              <a:t>RAR, RXR binding and/or </a:t>
            </a:r>
            <a:r>
              <a:rPr lang="en-GB" dirty="0" err="1"/>
              <a:t>transactivation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pesticides (chlordane, </a:t>
            </a:r>
            <a:r>
              <a:rPr lang="en-GB" dirty="0" err="1"/>
              <a:t>dieldrin</a:t>
            </a:r>
            <a:r>
              <a:rPr lang="en-GB" dirty="0"/>
              <a:t>, </a:t>
            </a:r>
            <a:r>
              <a:rPr lang="en-GB" dirty="0" err="1"/>
              <a:t>methoprene</a:t>
            </a:r>
            <a:r>
              <a:rPr lang="en-GB" dirty="0"/>
              <a:t>, </a:t>
            </a:r>
            <a:r>
              <a:rPr lang="en-GB" dirty="0" err="1"/>
              <a:t>tributyltin</a:t>
            </a:r>
            <a:r>
              <a:rPr lang="en-GB" dirty="0"/>
              <a:t>…)</a:t>
            </a:r>
          </a:p>
          <a:p>
            <a:pPr lvl="2"/>
            <a:r>
              <a:rPr lang="en-GB" dirty="0"/>
              <a:t>Effect on ATRA mediated response – TCDD, PAHs</a:t>
            </a:r>
          </a:p>
          <a:p>
            <a:endParaRPr lang="en-GB" dirty="0"/>
          </a:p>
          <a:p>
            <a:r>
              <a:rPr lang="en-GB" b="1" dirty="0"/>
              <a:t>Disruption of </a:t>
            </a:r>
            <a:r>
              <a:rPr lang="en-GB" b="1" dirty="0">
                <a:solidFill>
                  <a:schemeClr val="tx2"/>
                </a:solidFill>
              </a:rPr>
              <a:t>retinoid metabolism</a:t>
            </a:r>
            <a:r>
              <a:rPr lang="en-GB" b="1" dirty="0"/>
              <a:t>: </a:t>
            </a:r>
          </a:p>
          <a:p>
            <a:pPr lvl="1"/>
            <a:r>
              <a:rPr lang="en-GB" b="1" dirty="0">
                <a:solidFill>
                  <a:schemeClr val="tx2"/>
                </a:solidFill>
              </a:rPr>
              <a:t>PCDD/Fs,</a:t>
            </a:r>
            <a:r>
              <a:rPr lang="en-GB" dirty="0"/>
              <a:t> PAHs, PCBs, pesticides</a:t>
            </a:r>
          </a:p>
          <a:p>
            <a:pPr lvl="1"/>
            <a:r>
              <a:rPr lang="en-GB" dirty="0"/>
              <a:t> changes of serum concentrations of retinol and RA</a:t>
            </a:r>
          </a:p>
          <a:p>
            <a:pPr lvl="1"/>
            <a:r>
              <a:rPr lang="en-GB" dirty="0"/>
              <a:t> mobilization of hepatic storage forms</a:t>
            </a:r>
          </a:p>
          <a:p>
            <a:endParaRPr lang="en-GB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Disruption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retinoid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signalling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9395" name="Picture 3" descr="https://encrypted-tbn1.gstatic.com/images?q=tbn:ANd9GcSONXqyh_VVzL77Bnzx_gaG-dJo0ur_N94l61b6So_OJMJPgwCwk4-BF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325427" cy="1431033"/>
          </a:xfrm>
          <a:prstGeom prst="rect">
            <a:avLst/>
          </a:prstGeom>
          <a:noFill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85184"/>
            <a:ext cx="367763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>
                <a:solidFill>
                  <a:schemeClr val="tx1"/>
                </a:solidFill>
              </a:rPr>
              <a:t>AhR</a:t>
            </a:r>
            <a:r>
              <a:rPr lang="cs-CZ" sz="3200" b="1" dirty="0">
                <a:solidFill>
                  <a:schemeClr val="tx1"/>
                </a:solidFill>
              </a:rPr>
              <a:t> (</a:t>
            </a:r>
            <a:r>
              <a:rPr lang="cs-CZ" sz="3200" b="1" dirty="0" err="1">
                <a:solidFill>
                  <a:schemeClr val="tx1"/>
                </a:solidFill>
              </a:rPr>
              <a:t>Arylhydrocarbon</a:t>
            </a:r>
            <a:r>
              <a:rPr lang="cs-CZ" sz="3200" b="1" dirty="0">
                <a:solidFill>
                  <a:schemeClr val="tx1"/>
                </a:solidFill>
              </a:rPr>
              <a:t> receptor)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707904" y="3789040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2,3,7,8-TCDD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(dioxin) </a:t>
            </a:r>
            <a:r>
              <a:rPr lang="cs-CZ" dirty="0" err="1">
                <a:solidFill>
                  <a:srgbClr val="FF0000"/>
                </a:solidFill>
              </a:rPr>
              <a:t>bound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AhR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Also known as „dioxin-receptor“ (and its modulation leads to so called „dioxin-like“ activity or toxicity)</a:t>
            </a:r>
          </a:p>
          <a:p>
            <a:endParaRPr lang="cs-CZ" dirty="0"/>
          </a:p>
          <a:p>
            <a:r>
              <a:rPr lang="cs-CZ" dirty="0"/>
              <a:t>L</a:t>
            </a:r>
            <a:r>
              <a:rPr lang="en-GB" dirty="0" err="1"/>
              <a:t>igand</a:t>
            </a:r>
            <a:r>
              <a:rPr lang="en-GB" dirty="0"/>
              <a:t>-activated transcription factor </a:t>
            </a:r>
          </a:p>
          <a:p>
            <a:pPr lvl="1"/>
            <a:r>
              <a:rPr lang="en-GB" dirty="0"/>
              <a:t>Similar to all NRs</a:t>
            </a:r>
          </a:p>
          <a:p>
            <a:r>
              <a:rPr lang="cs-CZ" dirty="0" err="1"/>
              <a:t>AhR</a:t>
            </a:r>
            <a:r>
              <a:rPr lang="cs-CZ" dirty="0"/>
              <a:t> has </a:t>
            </a:r>
            <a:r>
              <a:rPr lang="cs-CZ" dirty="0" err="1"/>
              <a:t>effects</a:t>
            </a:r>
            <a:r>
              <a:rPr lang="cs-CZ" dirty="0"/>
              <a:t> on </a:t>
            </a:r>
            <a:r>
              <a:rPr lang="en-GB" dirty="0"/>
              <a:t>many different genes</a:t>
            </a:r>
          </a:p>
          <a:p>
            <a:endParaRPr lang="en-GB" dirty="0"/>
          </a:p>
          <a:p>
            <a:r>
              <a:rPr lang="en-GB" dirty="0"/>
              <a:t>important mediator of toxicity of POPs – primary target of </a:t>
            </a:r>
            <a:r>
              <a:rPr lang="cs-CZ" b="1" dirty="0">
                <a:solidFill>
                  <a:schemeClr val="tx2"/>
                </a:solidFill>
              </a:rPr>
              <a:t>p</a:t>
            </a:r>
            <a:r>
              <a:rPr lang="en-GB" b="1" dirty="0" err="1">
                <a:solidFill>
                  <a:schemeClr val="tx2"/>
                </a:solidFill>
              </a:rPr>
              <a:t>lanar</a:t>
            </a:r>
            <a:r>
              <a:rPr lang="en-GB" b="1" dirty="0">
                <a:solidFill>
                  <a:schemeClr val="tx2"/>
                </a:solidFill>
              </a:rPr>
              <a:t> aromatic substances</a:t>
            </a:r>
          </a:p>
          <a:p>
            <a:pPr lvl="1"/>
            <a:r>
              <a:rPr lang="en-GB" dirty="0"/>
              <a:t>regulator of </a:t>
            </a:r>
            <a:r>
              <a:rPr lang="en-GB" dirty="0" err="1"/>
              <a:t>xenobiotic</a:t>
            </a:r>
            <a:r>
              <a:rPr lang="en-GB" dirty="0"/>
              <a:t> metabolism and activation of </a:t>
            </a:r>
            <a:r>
              <a:rPr lang="en-GB" dirty="0" err="1"/>
              <a:t>promutagens</a:t>
            </a:r>
            <a:endParaRPr lang="en-GB" dirty="0"/>
          </a:p>
          <a:p>
            <a:endParaRPr lang="en-GB" dirty="0"/>
          </a:p>
          <a:p>
            <a:r>
              <a:rPr lang="cs-CZ" dirty="0"/>
              <a:t>C</a:t>
            </a:r>
            <a:r>
              <a:rPr lang="en-GB" dirty="0" err="1"/>
              <a:t>rossactivation</a:t>
            </a:r>
            <a:r>
              <a:rPr lang="en-GB" dirty="0"/>
              <a:t>/crosstalk with other NRs </a:t>
            </a:r>
          </a:p>
          <a:p>
            <a:endParaRPr lang="en-GB" dirty="0"/>
          </a:p>
          <a:p>
            <a:r>
              <a:rPr lang="cs-CZ" b="1" dirty="0">
                <a:solidFill>
                  <a:schemeClr val="tx2"/>
                </a:solidFill>
              </a:rPr>
              <a:t>S</a:t>
            </a:r>
            <a:r>
              <a:rPr lang="en-GB" b="1" dirty="0" err="1">
                <a:solidFill>
                  <a:schemeClr val="tx2"/>
                </a:solidFill>
              </a:rPr>
              <a:t>trongest</a:t>
            </a:r>
            <a:r>
              <a:rPr lang="en-GB" b="1" dirty="0">
                <a:solidFill>
                  <a:schemeClr val="tx2"/>
                </a:solidFill>
              </a:rPr>
              <a:t> known </a:t>
            </a:r>
            <a:r>
              <a:rPr lang="en-GB" b="1" dirty="0" err="1">
                <a:solidFill>
                  <a:schemeClr val="tx2"/>
                </a:solidFill>
              </a:rPr>
              <a:t>ligand</a:t>
            </a:r>
            <a:r>
              <a:rPr lang="en-GB" b="1" dirty="0">
                <a:solidFill>
                  <a:schemeClr val="tx2"/>
                </a:solidFill>
              </a:rPr>
              <a:t> - TCDD</a:t>
            </a:r>
          </a:p>
          <a:p>
            <a:pPr lvl="1"/>
            <a:r>
              <a:rPr lang="en-GB" dirty="0"/>
              <a:t>(not </a:t>
            </a:r>
            <a:r>
              <a:rPr lang="en-GB" dirty="0" err="1"/>
              <a:t>endogeneous</a:t>
            </a:r>
            <a:r>
              <a:rPr lang="en-GB" dirty="0"/>
              <a:t> !)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AhR</a:t>
            </a:r>
            <a:r>
              <a:rPr lang="en-GB" dirty="0">
                <a:solidFill>
                  <a:schemeClr val="tx1"/>
                </a:solidFill>
              </a:rPr>
              <a:t> regulated genes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Many genes contain </a:t>
            </a:r>
            <a:r>
              <a:rPr lang="en-GB" dirty="0" err="1">
                <a:solidFill>
                  <a:schemeClr val="tx2"/>
                </a:solidFill>
              </a:rPr>
              <a:t>xenobiotic</a:t>
            </a:r>
            <a:r>
              <a:rPr lang="en-GB" dirty="0">
                <a:solidFill>
                  <a:schemeClr val="tx2"/>
                </a:solidFill>
              </a:rPr>
              <a:t> response elements (XRE) </a:t>
            </a:r>
            <a:r>
              <a:rPr lang="en-GB" dirty="0"/>
              <a:t>or dioxin responsive elements (DRE) in their promoter region:</a:t>
            </a:r>
          </a:p>
          <a:p>
            <a:endParaRPr lang="en-GB" dirty="0"/>
          </a:p>
          <a:p>
            <a:pPr lvl="1"/>
            <a:r>
              <a:rPr lang="cs-CZ" b="1" dirty="0" err="1"/>
              <a:t>Detoxification</a:t>
            </a:r>
            <a:r>
              <a:rPr lang="cs-CZ" b="1" dirty="0"/>
              <a:t> </a:t>
            </a:r>
            <a:r>
              <a:rPr lang="cs-CZ" b="1" dirty="0" err="1"/>
              <a:t>genes</a:t>
            </a:r>
            <a:r>
              <a:rPr lang="cs-CZ" b="1" dirty="0"/>
              <a:t> </a:t>
            </a:r>
            <a:r>
              <a:rPr lang="en-GB" dirty="0"/>
              <a:t>phase I enzymes </a:t>
            </a:r>
            <a:r>
              <a:rPr lang="cs-CZ" dirty="0"/>
              <a:t>(</a:t>
            </a:r>
            <a:r>
              <a:rPr lang="en-GB" dirty="0"/>
              <a:t>CYP 1A1, CYP 1A2, CYP 1B1</a:t>
            </a:r>
            <a:r>
              <a:rPr lang="cs-CZ" dirty="0"/>
              <a:t>) and </a:t>
            </a:r>
            <a:r>
              <a:rPr lang="en-GB" dirty="0"/>
              <a:t>phase II enzymes </a:t>
            </a:r>
            <a:r>
              <a:rPr lang="cs-CZ" dirty="0"/>
              <a:t>(</a:t>
            </a:r>
            <a:r>
              <a:rPr lang="en-GB" dirty="0"/>
              <a:t>UDP-glucuronosyltransferase, GST-</a:t>
            </a:r>
            <a:r>
              <a:rPr lang="en-GB" dirty="0" err="1"/>
              <a:t>Ya</a:t>
            </a:r>
            <a:r>
              <a:rPr lang="en-GB" dirty="0"/>
              <a:t>, NADP(H):oxidoreductase</a:t>
            </a:r>
            <a:r>
              <a:rPr lang="cs-CZ" dirty="0"/>
              <a:t>)</a:t>
            </a:r>
            <a:endParaRPr lang="en-GB" dirty="0"/>
          </a:p>
          <a:p>
            <a:pPr lvl="2">
              <a:buNone/>
            </a:pP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 Detoxification </a:t>
            </a:r>
            <a:r>
              <a:rPr lang="cs-CZ" b="1" dirty="0" err="1">
                <a:solidFill>
                  <a:schemeClr val="tx2"/>
                </a:solidFill>
                <a:sym typeface="Wingdings" pitchFamily="2" charset="2"/>
              </a:rPr>
              <a:t>after</a:t>
            </a: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toxicant exposure</a:t>
            </a:r>
            <a:br>
              <a:rPr lang="en-US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… also with possible toxic consequences (oxidative stress, activation of </a:t>
            </a:r>
            <a:r>
              <a:rPr lang="en-US" sz="2100" i="1" dirty="0" err="1">
                <a:solidFill>
                  <a:srgbClr val="FF0000"/>
                </a:solidFill>
                <a:sym typeface="Wingdings" pitchFamily="2" charset="2"/>
              </a:rPr>
              <a:t>promutagens</a:t>
            </a:r>
            <a:r>
              <a:rPr lang="en-US" sz="2100" i="1" dirty="0">
                <a:solidFill>
                  <a:srgbClr val="FF0000"/>
                </a:solidFill>
                <a:sym typeface="Wingdings" pitchFamily="2" charset="2"/>
              </a:rPr>
              <a:t> accelerated clearance of hormones</a:t>
            </a:r>
            <a:r>
              <a:rPr lang="cs-CZ" sz="2100" i="1" dirty="0">
                <a:solidFill>
                  <a:srgbClr val="FF0000"/>
                </a:solidFill>
                <a:sym typeface="Wingdings" pitchFamily="2" charset="2"/>
              </a:rPr>
              <a:t>) </a:t>
            </a:r>
            <a:endParaRPr lang="en-GB" sz="2100" i="1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cs-CZ" b="1" dirty="0"/>
              <a:t>O</a:t>
            </a:r>
            <a:r>
              <a:rPr lang="en-GB" b="1" dirty="0" err="1"/>
              <a:t>ther</a:t>
            </a:r>
            <a:r>
              <a:rPr lang="en-GB" b="1" dirty="0"/>
              <a:t> genes </a:t>
            </a:r>
            <a:r>
              <a:rPr lang="en-GB" dirty="0"/>
              <a:t>- regulation of cell cycle and apoptosis</a:t>
            </a:r>
          </a:p>
          <a:p>
            <a:pPr lvl="2"/>
            <a:r>
              <a:rPr lang="en-GB" dirty="0" err="1"/>
              <a:t>Bax</a:t>
            </a:r>
            <a:r>
              <a:rPr lang="en-GB" dirty="0"/>
              <a:t> (</a:t>
            </a:r>
            <a:r>
              <a:rPr lang="en-GB" dirty="0">
                <a:solidFill>
                  <a:schemeClr val="tx2"/>
                </a:solidFill>
              </a:rPr>
              <a:t>apoptosis control</a:t>
            </a:r>
            <a:r>
              <a:rPr lang="en-GB" dirty="0"/>
              <a:t>), p27Kip1, Jun B (MAP-</a:t>
            </a:r>
            <a:r>
              <a:rPr lang="en-GB" dirty="0" err="1">
                <a:solidFill>
                  <a:schemeClr val="tx2"/>
                </a:solidFill>
              </a:rPr>
              <a:t>kinase</a:t>
            </a:r>
            <a:r>
              <a:rPr lang="en-GB" dirty="0"/>
              <a:t>), TGF-b (</a:t>
            </a:r>
            <a:r>
              <a:rPr lang="en-GB" dirty="0" err="1">
                <a:solidFill>
                  <a:srgbClr val="0070C0"/>
                </a:solidFill>
              </a:rPr>
              <a:t>tumor</a:t>
            </a:r>
            <a:r>
              <a:rPr lang="en-GB" dirty="0">
                <a:solidFill>
                  <a:srgbClr val="0070C0"/>
                </a:solidFill>
              </a:rPr>
              <a:t> growth factor</a:t>
            </a:r>
            <a:r>
              <a:rPr lang="en-GB" dirty="0"/>
              <a:t>)</a:t>
            </a:r>
          </a:p>
          <a:p>
            <a:pPr lvl="2">
              <a:buNone/>
            </a:pP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Various adverse toxic effects</a:t>
            </a:r>
            <a:endParaRPr lang="en-GB" dirty="0">
              <a:solidFill>
                <a:srgbClr val="FF0000"/>
              </a:solidFill>
            </a:endParaRPr>
          </a:p>
          <a:p>
            <a:pPr lvl="2"/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Physiological role of </a:t>
            </a:r>
            <a:r>
              <a:rPr lang="en-GB" dirty="0" err="1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Physiological role for </a:t>
            </a:r>
            <a:r>
              <a:rPr lang="en-GB" b="1" dirty="0" err="1"/>
              <a:t>AhR</a:t>
            </a:r>
            <a:r>
              <a:rPr lang="en-GB" b="1" dirty="0"/>
              <a:t> still not known </a:t>
            </a:r>
            <a:r>
              <a:rPr lang="cs-CZ" b="1" dirty="0"/>
              <a:t>completely </a:t>
            </a:r>
            <a:r>
              <a:rPr lang="en-GB" b="1" dirty="0"/>
              <a:t>(?)</a:t>
            </a:r>
          </a:p>
          <a:p>
            <a:pPr lvl="1"/>
            <a:r>
              <a:rPr lang="en-GB" dirty="0"/>
              <a:t>Most likely – “protection” against toxicants </a:t>
            </a:r>
            <a:r>
              <a:rPr lang="en-GB" dirty="0">
                <a:sym typeface="Wingdings" pitchFamily="2" charset="2"/>
              </a:rPr>
              <a:t> induction of detoxification</a:t>
            </a:r>
          </a:p>
          <a:p>
            <a:endParaRPr lang="en-GB" dirty="0"/>
          </a:p>
          <a:p>
            <a:r>
              <a:rPr lang="en-GB" dirty="0"/>
              <a:t>Many adverse effects documented in </a:t>
            </a:r>
            <a:r>
              <a:rPr lang="en-GB" b="1" dirty="0" err="1"/>
              <a:t>AhR</a:t>
            </a:r>
            <a:r>
              <a:rPr lang="en-GB" b="1" dirty="0"/>
              <a:t>-deficient</a:t>
            </a:r>
            <a:r>
              <a:rPr lang="en-GB" dirty="0"/>
              <a:t> mice</a:t>
            </a:r>
          </a:p>
          <a:p>
            <a:pPr lvl="1"/>
            <a:r>
              <a:rPr lang="en-GB" sz="2200" dirty="0"/>
              <a:t>significant growth retardation;</a:t>
            </a:r>
          </a:p>
          <a:p>
            <a:pPr lvl="1"/>
            <a:r>
              <a:rPr lang="en-GB" sz="2200" dirty="0"/>
              <a:t> defective development of liver and immune system;</a:t>
            </a:r>
          </a:p>
          <a:p>
            <a:pPr lvl="1"/>
            <a:r>
              <a:rPr lang="en-GB" sz="2200" dirty="0"/>
              <a:t> retinoid accumulation in liver;</a:t>
            </a:r>
          </a:p>
          <a:p>
            <a:pPr lvl="1"/>
            <a:r>
              <a:rPr lang="en-GB" sz="2200" dirty="0"/>
              <a:t> abnormal kidney and hepatic vascular structures.</a:t>
            </a:r>
          </a:p>
          <a:p>
            <a:pPr lvl="1"/>
            <a:r>
              <a:rPr lang="en-GB" sz="2200" dirty="0"/>
              <a:t>resistant to </a:t>
            </a:r>
            <a:r>
              <a:rPr lang="en-GB" sz="2200" dirty="0" err="1"/>
              <a:t>BaP</a:t>
            </a:r>
            <a:r>
              <a:rPr lang="en-GB" sz="2200" dirty="0"/>
              <a:t>-induced carcinogenesis and TCDD-induced </a:t>
            </a:r>
            <a:r>
              <a:rPr lang="en-GB" sz="2200" dirty="0" err="1"/>
              <a:t>teratogenesis</a:t>
            </a:r>
            <a:r>
              <a:rPr lang="en-GB" sz="2200" dirty="0"/>
              <a:t>;</a:t>
            </a:r>
          </a:p>
          <a:p>
            <a:pPr lvl="1"/>
            <a:r>
              <a:rPr lang="en-GB" sz="2200" dirty="0"/>
              <a:t>no inducible expression of CYP 1A1 and 2.</a:t>
            </a:r>
          </a:p>
          <a:p>
            <a:pPr>
              <a:buNone/>
            </a:pPr>
            <a:endParaRPr lang="en-GB" dirty="0">
              <a:sym typeface="Wingdings" pitchFamily="2" charset="2"/>
            </a:endParaRPr>
          </a:p>
          <a:p>
            <a:pPr>
              <a:buNone/>
            </a:pPr>
            <a:r>
              <a:rPr lang="en-GB" dirty="0">
                <a:sym typeface="Wingdings" pitchFamily="2" charset="2"/>
              </a:rPr>
              <a:t>	 this implies presence of 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natural </a:t>
            </a:r>
            <a:r>
              <a:rPr lang="en-GB" b="1" dirty="0" err="1">
                <a:solidFill>
                  <a:schemeClr val="tx2"/>
                </a:solidFill>
                <a:sym typeface="Wingdings" pitchFamily="2" charset="2"/>
              </a:rPr>
              <a:t>endogeneous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b="1" dirty="0" err="1">
                <a:solidFill>
                  <a:schemeClr val="tx2"/>
                </a:solidFill>
                <a:sym typeface="Wingdings" pitchFamily="2" charset="2"/>
              </a:rPr>
              <a:t>ligand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(s)</a:t>
            </a:r>
            <a:br>
              <a:rPr lang="en-GB" b="1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(not only </a:t>
            </a:r>
            <a:r>
              <a:rPr lang="en-GB" dirty="0" err="1">
                <a:sym typeface="Wingdings" pitchFamily="2" charset="2"/>
              </a:rPr>
              <a:t>exogeneous</a:t>
            </a:r>
            <a:r>
              <a:rPr lang="en-GB" dirty="0">
                <a:sym typeface="Wingdings" pitchFamily="2" charset="2"/>
              </a:rPr>
              <a:t> toxicants can bind </a:t>
            </a:r>
            <a:r>
              <a:rPr lang="en-GB" dirty="0" err="1">
                <a:sym typeface="Wingdings" pitchFamily="2" charset="2"/>
              </a:rPr>
              <a:t>AhR</a:t>
            </a:r>
            <a:r>
              <a:rPr lang="en-GB" dirty="0">
                <a:sym typeface="Wingdings" pitchFamily="2" charset="2"/>
              </a:rPr>
              <a:t>)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 s</a:t>
            </a:r>
            <a:r>
              <a:rPr lang="cs-CZ" dirty="0" err="1"/>
              <a:t>ignalling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… </a:t>
            </a:r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complexity</a:t>
            </a:r>
            <a:r>
              <a:rPr lang="en-GB" dirty="0"/>
              <a:t> (1)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980728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/>
              <a:t>Receptor </a:t>
            </a:r>
            <a:r>
              <a:rPr lang="cs-CZ" sz="1600" dirty="0" err="1"/>
              <a:t>activation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dependent</a:t>
            </a:r>
            <a:r>
              <a:rPr lang="cs-CZ" sz="1600" dirty="0"/>
              <a:t> not </a:t>
            </a:r>
            <a:r>
              <a:rPr lang="cs-CZ" sz="1600" dirty="0" err="1"/>
              <a:t>only</a:t>
            </a:r>
            <a:r>
              <a:rPr lang="cs-CZ" sz="1600" dirty="0"/>
              <a:t> on „ligand“ (</a:t>
            </a:r>
            <a:r>
              <a:rPr lang="cs-CZ" sz="1600" b="1" dirty="0" err="1">
                <a:solidFill>
                  <a:schemeClr val="tx2"/>
                </a:solidFill>
              </a:rPr>
              <a:t>glucocorticoid</a:t>
            </a:r>
            <a:r>
              <a:rPr lang="cs-CZ" sz="1600" dirty="0"/>
              <a:t>) but </a:t>
            </a:r>
            <a:r>
              <a:rPr lang="cs-CZ" sz="1600" dirty="0" err="1"/>
              <a:t>also</a:t>
            </a:r>
            <a:r>
              <a:rPr lang="cs-CZ" sz="1600" dirty="0"/>
              <a:t> on „inhibitor“ protein (Heat </a:t>
            </a:r>
            <a:r>
              <a:rPr lang="cs-CZ" sz="1600" dirty="0" err="1"/>
              <a:t>Shock</a:t>
            </a:r>
            <a:r>
              <a:rPr lang="cs-CZ" sz="1600" dirty="0"/>
              <a:t> </a:t>
            </a:r>
            <a:r>
              <a:rPr lang="cs-CZ" sz="1600" dirty="0" err="1"/>
              <a:t>Proteints</a:t>
            </a:r>
            <a:r>
              <a:rPr lang="cs-CZ" sz="1600" dirty="0"/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HSPs</a:t>
            </a:r>
            <a:r>
              <a:rPr lang="cs-CZ" sz="1600" dirty="0"/>
              <a:t>)</a:t>
            </a:r>
          </a:p>
          <a:p>
            <a:pPr marL="342900" indent="-342900">
              <a:buAutoNum type="arabicPeriod"/>
            </a:pPr>
            <a:endParaRPr lang="cs-CZ" sz="1600" dirty="0"/>
          </a:p>
          <a:p>
            <a:pPr marL="342900" indent="-342900"/>
            <a:r>
              <a:rPr lang="cs-CZ" sz="1600" dirty="0"/>
              <a:t>2. </a:t>
            </a:r>
            <a:r>
              <a:rPr lang="cs-CZ" sz="1600" dirty="0" err="1"/>
              <a:t>Dimerization</a:t>
            </a:r>
            <a:r>
              <a:rPr lang="cs-CZ" sz="1600" dirty="0"/>
              <a:t> (</a:t>
            </a:r>
            <a:r>
              <a:rPr lang="cs-CZ" sz="1600" dirty="0" err="1"/>
              <a:t>after</a:t>
            </a:r>
            <a:r>
              <a:rPr lang="cs-CZ" sz="1600" dirty="0"/>
              <a:t> the </a:t>
            </a:r>
            <a:r>
              <a:rPr lang="cs-CZ" sz="1600" dirty="0" err="1"/>
              <a:t>activation</a:t>
            </a:r>
            <a:r>
              <a:rPr lang="cs-CZ" sz="1600" dirty="0"/>
              <a:t>)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often</a:t>
            </a:r>
            <a:r>
              <a:rPr lang="cs-CZ" sz="1600" dirty="0"/>
              <a:t> </a:t>
            </a:r>
            <a:r>
              <a:rPr lang="cs-CZ" sz="1600" dirty="0" err="1"/>
              <a:t>needed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proper </a:t>
            </a:r>
            <a:r>
              <a:rPr lang="cs-CZ" sz="1600" dirty="0" err="1"/>
              <a:t>action</a:t>
            </a:r>
            <a:r>
              <a:rPr lang="cs-CZ" sz="1600" dirty="0"/>
              <a:t> (</a:t>
            </a:r>
            <a:r>
              <a:rPr lang="cs-CZ" sz="1600" dirty="0" err="1"/>
              <a:t>binding</a:t>
            </a:r>
            <a:r>
              <a:rPr lang="cs-CZ" sz="1600" dirty="0"/>
              <a:t> to </a:t>
            </a:r>
            <a:r>
              <a:rPr lang="cs-CZ" sz="1600" b="1" dirty="0" err="1">
                <a:solidFill>
                  <a:schemeClr val="tx2"/>
                </a:solidFill>
              </a:rPr>
              <a:t>GREs</a:t>
            </a:r>
            <a:r>
              <a:rPr lang="cs-CZ" sz="1600" dirty="0"/>
              <a:t> – </a:t>
            </a:r>
            <a:r>
              <a:rPr lang="cs-CZ" sz="1600" i="1" dirty="0" err="1"/>
              <a:t>glucocorticoid</a:t>
            </a:r>
            <a:r>
              <a:rPr lang="cs-CZ" sz="1600" i="1" dirty="0"/>
              <a:t> </a:t>
            </a:r>
            <a:r>
              <a:rPr lang="cs-CZ" sz="1600" i="1" dirty="0" err="1"/>
              <a:t>responsive</a:t>
            </a:r>
            <a:r>
              <a:rPr lang="cs-CZ" sz="1600" i="1" dirty="0"/>
              <a:t> </a:t>
            </a:r>
            <a:r>
              <a:rPr lang="cs-CZ" sz="1600" i="1" dirty="0" err="1"/>
              <a:t>elements</a:t>
            </a:r>
            <a:r>
              <a:rPr lang="cs-CZ" sz="1600" i="1" dirty="0"/>
              <a:t>)</a:t>
            </a:r>
          </a:p>
          <a:p>
            <a:pPr marL="342900" indent="-342900"/>
            <a:endParaRPr lang="cs-CZ" sz="1600" dirty="0"/>
          </a:p>
          <a:p>
            <a:pPr marL="342900" indent="-342900"/>
            <a:r>
              <a:rPr lang="cs-CZ" sz="1600" dirty="0"/>
              <a:t>3. Receptor </a:t>
            </a:r>
            <a:r>
              <a:rPr lang="cs-CZ" sz="1600" dirty="0" err="1"/>
              <a:t>with</a:t>
            </a:r>
            <a:r>
              <a:rPr lang="cs-CZ" sz="1600" dirty="0"/>
              <a:t> ligand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activate</a:t>
            </a:r>
            <a:r>
              <a:rPr lang="cs-CZ" sz="1600" dirty="0"/>
              <a:t>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own</a:t>
            </a:r>
            <a:r>
              <a:rPr lang="cs-CZ" sz="1600" dirty="0"/>
              <a:t> </a:t>
            </a:r>
            <a:r>
              <a:rPr lang="cs-CZ" sz="1600" dirty="0" err="1"/>
              <a:t>targets</a:t>
            </a:r>
            <a:r>
              <a:rPr lang="cs-CZ" sz="1600" dirty="0"/>
              <a:t> (</a:t>
            </a:r>
            <a:r>
              <a:rPr lang="cs-CZ" sz="1600" dirty="0" err="1"/>
              <a:t>GREs</a:t>
            </a:r>
            <a:r>
              <a:rPr lang="cs-CZ" sz="1600" dirty="0"/>
              <a:t>) as </a:t>
            </a:r>
            <a:r>
              <a:rPr lang="cs-CZ" sz="1600" dirty="0" err="1"/>
              <a:t>well</a:t>
            </a:r>
            <a:r>
              <a:rPr lang="cs-CZ" sz="1600" dirty="0"/>
              <a:t> as „</a:t>
            </a:r>
            <a:r>
              <a:rPr lang="cs-CZ" sz="1600" dirty="0" err="1"/>
              <a:t>repress</a:t>
            </a:r>
            <a:r>
              <a:rPr lang="cs-CZ" sz="1600" dirty="0"/>
              <a:t>“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binding</a:t>
            </a:r>
            <a:r>
              <a:rPr lang="cs-CZ" sz="1600" dirty="0"/>
              <a:t> </a:t>
            </a:r>
            <a:r>
              <a:rPr lang="cs-CZ" sz="1600" dirty="0" err="1"/>
              <a:t>sites</a:t>
            </a:r>
            <a:r>
              <a:rPr lang="cs-CZ" sz="1600" dirty="0"/>
              <a:t> (</a:t>
            </a:r>
            <a:r>
              <a:rPr lang="cs-CZ" sz="1600" b="1" dirty="0" err="1">
                <a:solidFill>
                  <a:schemeClr val="tx2"/>
                </a:solidFill>
              </a:rPr>
              <a:t>TFREs</a:t>
            </a:r>
            <a:r>
              <a:rPr lang="cs-CZ" sz="1600" dirty="0"/>
              <a:t>)</a:t>
            </a:r>
          </a:p>
        </p:txBody>
      </p:sp>
      <p:pic>
        <p:nvPicPr>
          <p:cNvPr id="9218" name="Picture 2" descr="http://brainimmune.com/wp-content/uploads/2010/08/The-Glucocorticoid-Recepto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426" y="2996952"/>
            <a:ext cx="4993054" cy="36764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11300"/>
            <a:ext cx="84582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What is the natural (</a:t>
            </a:r>
            <a:r>
              <a:rPr lang="cs-CZ" sz="2000" dirty="0" err="1">
                <a:solidFill>
                  <a:schemeClr val="tx1"/>
                </a:solidFill>
              </a:rPr>
              <a:t>endogenous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physiological</a:t>
            </a:r>
            <a:r>
              <a:rPr lang="cs-CZ" sz="2000" dirty="0">
                <a:solidFill>
                  <a:schemeClr val="tx1"/>
                </a:solidFill>
              </a:rPr>
              <a:t> ligand of </a:t>
            </a:r>
            <a:r>
              <a:rPr lang="cs-CZ" sz="2000" dirty="0" err="1">
                <a:solidFill>
                  <a:schemeClr val="tx1"/>
                </a:solidFill>
              </a:rPr>
              <a:t>AhR</a:t>
            </a:r>
            <a:r>
              <a:rPr lang="en-GB" sz="20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288" y="1068718"/>
            <a:ext cx="1050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Potential candidate: </a:t>
            </a:r>
            <a:r>
              <a:rPr lang="cs-CZ" dirty="0"/>
              <a:t>6-</a:t>
            </a:r>
            <a:r>
              <a:rPr lang="cs-CZ" dirty="0" err="1"/>
              <a:t>formylindolo</a:t>
            </a:r>
            <a:r>
              <a:rPr lang="cs-CZ" dirty="0"/>
              <a:t>[3,2-b]</a:t>
            </a:r>
            <a:r>
              <a:rPr lang="cs-CZ" dirty="0" err="1"/>
              <a:t>carbazole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(FICZ)</a:t>
            </a:r>
            <a:endParaRPr lang="en-GB" dirty="0"/>
          </a:p>
        </p:txBody>
      </p:sp>
      <p:pic>
        <p:nvPicPr>
          <p:cNvPr id="4098" name="Picture 2" descr="Tryptofan – Wikipedie">
            <a:extLst>
              <a:ext uri="{FF2B5EF4-FFF2-40B4-BE49-F238E27FC236}">
                <a16:creationId xmlns:a16="http://schemas.microsoft.com/office/drawing/2014/main" id="{DF5F68CE-9832-486A-B41C-E1791A1B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1080120" cy="4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7" y="1600200"/>
            <a:ext cx="84883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75856" y="5391943"/>
            <a:ext cx="5537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>
                <a:solidFill>
                  <a:schemeClr val="tx2"/>
                </a:solidFill>
              </a:rPr>
              <a:t>AhR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ligands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dirty="0"/>
          </a:p>
          <a:p>
            <a:r>
              <a:rPr lang="en-GB" b="1" dirty="0"/>
              <a:t>Classical = planar structures </a:t>
            </a:r>
            <a:r>
              <a:rPr lang="en-GB" b="1" dirty="0">
                <a:sym typeface="Wingdings" pitchFamily="2" charset="2"/>
              </a:rPr>
              <a:t> direct binding to </a:t>
            </a:r>
            <a:r>
              <a:rPr lang="en-GB" b="1" dirty="0" err="1">
                <a:sym typeface="Wingdings" pitchFamily="2" charset="2"/>
              </a:rPr>
              <a:t>AhR</a:t>
            </a:r>
            <a:endParaRPr lang="en-GB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22947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907704" y="152400"/>
            <a:ext cx="5372924" cy="38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„Non-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classical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AhR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various structures</a:t>
            </a:r>
            <a:endParaRPr lang="cs-CZ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1052736"/>
            <a:ext cx="309634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0527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“Classical</a:t>
            </a:r>
            <a:r>
              <a:rPr lang="en-GB"/>
              <a:t>” </a:t>
            </a:r>
            <a:r>
              <a:rPr lang="en-GB" dirty="0" err="1"/>
              <a:t>ligand</a:t>
            </a:r>
            <a:endParaRPr lang="en-GB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Biological responses to TCDD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err="1">
                <a:solidFill>
                  <a:schemeClr val="tx1"/>
                </a:solidFill>
              </a:rPr>
              <a:t>AhR</a:t>
            </a:r>
            <a:r>
              <a:rPr lang="en-US" dirty="0">
                <a:solidFill>
                  <a:schemeClr val="tx1"/>
                </a:solidFill>
              </a:rPr>
              <a:t> ligands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3736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equivalency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(TEF)/TEQ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Toxicity of compounds with similar toxicological properties as TCDD (activating </a:t>
            </a:r>
            <a:r>
              <a:rPr lang="en-GB" dirty="0" err="1"/>
              <a:t>AhR</a:t>
            </a:r>
            <a:r>
              <a:rPr lang="en-GB" dirty="0"/>
              <a:t>) may be evaluated by TEF/TEQ concept</a:t>
            </a:r>
          </a:p>
          <a:p>
            <a:pPr lvl="1"/>
            <a:r>
              <a:rPr lang="en-GB" dirty="0"/>
              <a:t>TEF = Toxic Equivalency Factor (“characteristic” of the Chemical)</a:t>
            </a:r>
          </a:p>
          <a:p>
            <a:pPr lvl="1"/>
            <a:r>
              <a:rPr lang="en-GB" dirty="0"/>
              <a:t>TEQ = Toxic Equivalent (sum of TEFs x concentrations)</a:t>
            </a:r>
          </a:p>
          <a:p>
            <a:endParaRPr lang="en-GB" dirty="0"/>
          </a:p>
          <a:p>
            <a:r>
              <a:rPr lang="en-GB" b="1" dirty="0"/>
              <a:t>TEFs are consensus values based on REPs (relative potencies) </a:t>
            </a:r>
            <a:r>
              <a:rPr lang="en-GB" dirty="0"/>
              <a:t>across multiple species and/or endpoints. </a:t>
            </a:r>
          </a:p>
          <a:p>
            <a:pPr lvl="1"/>
            <a:r>
              <a:rPr lang="en-GB" dirty="0"/>
              <a:t>TEFs are based upon a number of endpoints, from chronic in vivo toxicity to in vitro toxicity with the former having the greatest importance in determining overall TEF.</a:t>
            </a:r>
          </a:p>
          <a:p>
            <a:endParaRPr lang="en-GB" dirty="0"/>
          </a:p>
          <a:p>
            <a:r>
              <a:rPr lang="en-GB" b="1" dirty="0"/>
              <a:t>TEQs provide a simple</a:t>
            </a:r>
            <a:r>
              <a:rPr lang="en-GB" dirty="0"/>
              <a:t>, single number that is indicative of </a:t>
            </a:r>
            <a:r>
              <a:rPr lang="en-GB" b="1" dirty="0">
                <a:solidFill>
                  <a:schemeClr val="tx2"/>
                </a:solidFill>
              </a:rPr>
              <a:t>overall toxicity of a sample </a:t>
            </a:r>
            <a:r>
              <a:rPr lang="en-GB" dirty="0"/>
              <a:t>(water, sediment, food) containing a mixture of dioxins and dioxin-like compounds. </a:t>
            </a:r>
          </a:p>
          <a:p>
            <a:endParaRPr lang="en-GB" dirty="0"/>
          </a:p>
          <a:p>
            <a:r>
              <a:rPr lang="en-GB" dirty="0"/>
              <a:t>The total potency of a mixture can be expressed in TCDD TEQ concentration </a:t>
            </a:r>
          </a:p>
          <a:p>
            <a:pPr lvl="1"/>
            <a:r>
              <a:rPr lang="en-GB" dirty="0"/>
              <a:t>i.e. TEQ = concentration corresponding to the effect that would be induced by TCDD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91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43200" y="4964113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0" i="1"/>
              <a:t>Eljarrat &amp; Barceló, Trends Anal. Chem.22: 655 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835150" y="1989138"/>
            <a:ext cx="433388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5517232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concentration is expressed as </a:t>
            </a:r>
            <a:r>
              <a:rPr lang="cs-CZ" dirty="0"/>
              <a:t>„</a:t>
            </a:r>
            <a:r>
              <a:rPr lang="cs-CZ" dirty="0" err="1"/>
              <a:t>Equivalents</a:t>
            </a:r>
            <a:r>
              <a:rPr lang="cs-CZ" dirty="0"/>
              <a:t> of TCDD“ </a:t>
            </a:r>
            <a:br>
              <a:rPr lang="cs-CZ" dirty="0"/>
            </a:br>
            <a:r>
              <a:rPr lang="cs-CZ" dirty="0"/>
              <a:t>	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ng</a:t>
            </a:r>
            <a:r>
              <a:rPr lang="cs-CZ" dirty="0"/>
              <a:t>  TEQ / kg = </a:t>
            </a:r>
            <a:r>
              <a:rPr lang="cs-CZ" dirty="0" err="1"/>
              <a:t>ng</a:t>
            </a:r>
            <a:r>
              <a:rPr lang="cs-CZ" dirty="0"/>
              <a:t> TCDD / kg)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Toxic equivalency factors for PCDDs, PCDFs and PCBs: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Biomarkers/</a:t>
            </a:r>
            <a:r>
              <a:rPr lang="en-GB" dirty="0" err="1">
                <a:solidFill>
                  <a:schemeClr val="tx1"/>
                </a:solidFill>
              </a:rPr>
              <a:t>bioanalytical</a:t>
            </a:r>
            <a:r>
              <a:rPr lang="en-GB" dirty="0">
                <a:solidFill>
                  <a:schemeClr val="tx1"/>
                </a:solidFill>
              </a:rPr>
              <a:t> methods for </a:t>
            </a:r>
            <a:r>
              <a:rPr lang="en-GB" dirty="0" err="1">
                <a:solidFill>
                  <a:schemeClr val="tx1"/>
                </a:solidFill>
              </a:rPr>
              <a:t>AhR</a:t>
            </a:r>
            <a:r>
              <a:rPr lang="en-GB" dirty="0">
                <a:solidFill>
                  <a:schemeClr val="tx1"/>
                </a:solidFill>
              </a:rPr>
              <a:t> toxicity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In vivo studies</a:t>
            </a:r>
          </a:p>
          <a:p>
            <a:pPr lvl="1"/>
            <a:r>
              <a:rPr lang="en-GB" dirty="0"/>
              <a:t>liver enlargement, reduction of thymus weight, wasting syndrome, reproductive and developmental disorders</a:t>
            </a:r>
          </a:p>
          <a:p>
            <a:r>
              <a:rPr lang="en-GB" dirty="0"/>
              <a:t>In vivo biomarkers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EROD</a:t>
            </a:r>
            <a:r>
              <a:rPr lang="en-GB" dirty="0"/>
              <a:t> activity, CYP 1A1 and 1B1 expression </a:t>
            </a: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(discussed in biomarker section)</a:t>
            </a:r>
          </a:p>
          <a:p>
            <a:endParaRPr lang="en-GB" dirty="0"/>
          </a:p>
          <a:p>
            <a:r>
              <a:rPr lang="en-GB" dirty="0"/>
              <a:t> in vitro assessment of chemical potencies</a:t>
            </a:r>
          </a:p>
          <a:p>
            <a:pPr lvl="1"/>
            <a:r>
              <a:rPr lang="en-GB" dirty="0"/>
              <a:t>EROD (</a:t>
            </a:r>
            <a:r>
              <a:rPr lang="en-GB" dirty="0" err="1"/>
              <a:t>ethoxyresorufin</a:t>
            </a:r>
            <a:r>
              <a:rPr lang="en-GB" dirty="0"/>
              <a:t>-O-</a:t>
            </a:r>
            <a:r>
              <a:rPr lang="en-GB" dirty="0" err="1"/>
              <a:t>deethylase</a:t>
            </a:r>
            <a:r>
              <a:rPr lang="en-GB" dirty="0"/>
              <a:t> activity) in cell cultures;</a:t>
            </a: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CALUX/CAFLUX assays</a:t>
            </a:r>
            <a:br>
              <a:rPr lang="en-GB" b="1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(</a:t>
            </a:r>
            <a:r>
              <a:rPr lang="en-GB" dirty="0" err="1">
                <a:solidFill>
                  <a:srgbClr val="00B050"/>
                </a:solidFill>
              </a:rPr>
              <a:t>luciferase</a:t>
            </a:r>
            <a:r>
              <a:rPr lang="en-GB" dirty="0">
                <a:solidFill>
                  <a:srgbClr val="00B050"/>
                </a:solidFill>
              </a:rPr>
              <a:t> expression – reporter gene assays)</a:t>
            </a:r>
          </a:p>
          <a:p>
            <a:pPr lvl="1"/>
            <a:r>
              <a:rPr lang="en-GB" dirty="0"/>
              <a:t>GRAB assay (</a:t>
            </a:r>
            <a:r>
              <a:rPr lang="en-GB" dirty="0" err="1"/>
              <a:t>AhR</a:t>
            </a:r>
            <a:r>
              <a:rPr lang="en-GB" dirty="0"/>
              <a:t>-DNA binding)</a:t>
            </a:r>
          </a:p>
          <a:p>
            <a:pPr lvl="1"/>
            <a:r>
              <a:rPr lang="en-GB" dirty="0"/>
              <a:t>yeast bioassay;</a:t>
            </a:r>
          </a:p>
          <a:p>
            <a:pPr lvl="1"/>
            <a:r>
              <a:rPr lang="en-GB" dirty="0"/>
              <a:t>immunoassays;</a:t>
            </a:r>
          </a:p>
          <a:p>
            <a:pPr lvl="1"/>
            <a:r>
              <a:rPr lang="en-GB" dirty="0"/>
              <a:t>detection of CYP1A mRNA (</a:t>
            </a:r>
            <a:r>
              <a:rPr lang="en-GB" dirty="0" err="1"/>
              <a:t>qPCR</a:t>
            </a:r>
            <a:r>
              <a:rPr lang="en-GB" dirty="0"/>
              <a:t>) or </a:t>
            </a:r>
            <a:r>
              <a:rPr lang="en-GB" dirty="0" err="1"/>
              <a:t>AhR</a:t>
            </a:r>
            <a:r>
              <a:rPr lang="en-GB" dirty="0"/>
              <a:t> protein (western blotting)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609600" y="1057622"/>
            <a:ext cx="79232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en-GB" sz="1600" b="0" dirty="0">
              <a:latin typeface="+mj-lt"/>
            </a:endParaRPr>
          </a:p>
          <a:p>
            <a:pPr algn="ctr"/>
            <a:r>
              <a:rPr lang="en-GB" sz="1600" dirty="0">
                <a:latin typeface="+mj-lt"/>
              </a:rPr>
              <a:t>CALUX – Chemical Assisted </a:t>
            </a:r>
            <a:r>
              <a:rPr lang="en-GB" sz="1600" dirty="0" err="1">
                <a:latin typeface="+mj-lt"/>
              </a:rPr>
              <a:t>Luciferase</a:t>
            </a:r>
            <a:r>
              <a:rPr lang="en-GB" sz="1600" dirty="0">
                <a:latin typeface="+mj-lt"/>
              </a:rPr>
              <a:t> Expression </a:t>
            </a:r>
          </a:p>
          <a:p>
            <a:pPr algn="ctr"/>
            <a:r>
              <a:rPr lang="en-GB" sz="1600" dirty="0">
                <a:latin typeface="+mj-lt"/>
              </a:rPr>
              <a:t>DR-CALUX (Dioxin Responsive CALUX) </a:t>
            </a:r>
          </a:p>
          <a:p>
            <a:pPr algn="ctr"/>
            <a:r>
              <a:rPr lang="en-GB" sz="1600" dirty="0">
                <a:latin typeface="+mj-lt"/>
              </a:rPr>
              <a:t>(i.e. L</a:t>
            </a:r>
            <a:r>
              <a:rPr lang="cs-CZ" sz="1600" dirty="0" err="1">
                <a:latin typeface="+mj-lt"/>
              </a:rPr>
              <a:t>uciferase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R</a:t>
            </a:r>
            <a:r>
              <a:rPr lang="cs-CZ" sz="1600" dirty="0" err="1">
                <a:latin typeface="+mj-lt"/>
              </a:rPr>
              <a:t>eporter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Gene A</a:t>
            </a:r>
            <a:r>
              <a:rPr lang="cs-CZ" sz="1600" dirty="0" err="1">
                <a:latin typeface="+mj-lt"/>
              </a:rPr>
              <a:t>ssay</a:t>
            </a:r>
            <a:r>
              <a:rPr lang="cs-CZ" sz="1600" dirty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with </a:t>
            </a:r>
            <a:r>
              <a:rPr lang="cs-CZ" sz="1600" dirty="0">
                <a:latin typeface="+mj-lt"/>
              </a:rPr>
              <a:t>H4IIE.luc </a:t>
            </a:r>
            <a:r>
              <a:rPr lang="cs-CZ" sz="1600" dirty="0" err="1">
                <a:latin typeface="+mj-lt"/>
              </a:rPr>
              <a:t>cells</a:t>
            </a:r>
            <a:r>
              <a:rPr lang="en-GB" sz="1600" dirty="0">
                <a:latin typeface="+mj-lt"/>
              </a:rPr>
              <a:t>)</a:t>
            </a:r>
            <a:endParaRPr lang="cs-CZ" sz="1600" dirty="0">
              <a:latin typeface="+mj-lt"/>
            </a:endParaRPr>
          </a:p>
        </p:txBody>
      </p:sp>
      <p:sp>
        <p:nvSpPr>
          <p:cNvPr id="783" name="Nadpis 7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 vitro CALUX/CAFLUX assays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361907" cy="43745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73" y="1096837"/>
            <a:ext cx="86582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of EROD activity </a:t>
            </a:r>
            <a:r>
              <a:rPr lang="en-GB"/>
              <a:t>- example</a:t>
            </a:r>
          </a:p>
        </p:txBody>
      </p:sp>
      <p:pic>
        <p:nvPicPr>
          <p:cNvPr id="2050" name="Picture 2" descr="Výsledek obrázku pro benzo a pyrene">
            <a:extLst>
              <a:ext uri="{FF2B5EF4-FFF2-40B4-BE49-F238E27FC236}">
                <a16:creationId xmlns:a16="http://schemas.microsoft.com/office/drawing/2014/main" id="{620C948A-2DC6-4486-9AA8-838F81FD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1184920" cy="7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benzofluoranthene">
            <a:extLst>
              <a:ext uri="{FF2B5EF4-FFF2-40B4-BE49-F238E27FC236}">
                <a16:creationId xmlns:a16="http://schemas.microsoft.com/office/drawing/2014/main" id="{ECED3A38-420D-4669-89FF-AFF4F1B4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42641"/>
            <a:ext cx="11620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acenaphthylene">
            <a:extLst>
              <a:ext uri="{FF2B5EF4-FFF2-40B4-BE49-F238E27FC236}">
                <a16:creationId xmlns:a16="http://schemas.microsoft.com/office/drawing/2014/main" id="{24368F27-5E39-4E2C-8ABC-7EB498C0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04" y="4383998"/>
            <a:ext cx="587906" cy="5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93"/>
          <p:cNvSpPr>
            <a:spLocks noGrp="1"/>
          </p:cNvSpPr>
          <p:nvPr>
            <p:ph type="title"/>
          </p:nvPr>
        </p:nvSpPr>
        <p:spPr>
          <a:xfrm>
            <a:off x="0" y="326678"/>
            <a:ext cx="9144000" cy="654050"/>
          </a:xfrm>
        </p:spPr>
        <p:txBody>
          <a:bodyPr/>
          <a:lstStyle/>
          <a:p>
            <a:r>
              <a:rPr lang="cs-CZ" sz="1800" b="1" dirty="0" err="1">
                <a:solidFill>
                  <a:schemeClr val="tx1"/>
                </a:solidFill>
              </a:rPr>
              <a:t>Comparing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toxicit</a:t>
            </a:r>
            <a:r>
              <a:rPr lang="en-GB" sz="1800" b="1" dirty="0">
                <a:solidFill>
                  <a:schemeClr val="tx1"/>
                </a:solidFill>
              </a:rPr>
              <a:t>y of </a:t>
            </a:r>
            <a:r>
              <a:rPr lang="en-US" sz="1800" b="1" dirty="0">
                <a:solidFill>
                  <a:schemeClr val="tx1"/>
                </a:solidFill>
              </a:rPr>
              <a:t>compounds </a:t>
            </a:r>
            <a:r>
              <a:rPr lang="en-GB" sz="18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Application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in Risk Assessment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28600" y="1196752"/>
            <a:ext cx="83038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Quantification</a:t>
            </a:r>
            <a:r>
              <a:rPr lang="cs-CZ" sz="2000" b="0" dirty="0">
                <a:latin typeface="+mj-lt"/>
              </a:rPr>
              <a:t> of </a:t>
            </a:r>
            <a:r>
              <a:rPr lang="en-US" sz="2000" b="0" dirty="0">
                <a:latin typeface="+mj-lt"/>
              </a:rPr>
              <a:t>effects </a:t>
            </a:r>
            <a:r>
              <a:rPr lang="cs-CZ" sz="2000" b="0" dirty="0">
                <a:latin typeface="+mj-lt"/>
              </a:rPr>
              <a:t>(EC</a:t>
            </a:r>
            <a:r>
              <a:rPr lang="cs-CZ" sz="2000" b="0" baseline="-25000" dirty="0">
                <a:latin typeface="+mj-lt"/>
              </a:rPr>
              <a:t>50</a:t>
            </a:r>
            <a:r>
              <a:rPr lang="cs-CZ" sz="2000" b="0" dirty="0">
                <a:latin typeface="+mj-lt"/>
              </a:rPr>
              <a:t>) </a:t>
            </a:r>
            <a:endParaRPr lang="en-US" sz="2000" b="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Comparison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with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the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effect</a:t>
            </a:r>
            <a:r>
              <a:rPr lang="cs-CZ" sz="2000" b="0" dirty="0">
                <a:latin typeface="+mj-lt"/>
              </a:rPr>
              <a:t> of reference </a:t>
            </a:r>
            <a:r>
              <a:rPr lang="cs-CZ" sz="2000" b="0" dirty="0" err="1">
                <a:latin typeface="+mj-lt"/>
              </a:rPr>
              <a:t>toxicant</a:t>
            </a:r>
            <a:r>
              <a:rPr lang="cs-CZ" sz="2000" b="0" dirty="0">
                <a:latin typeface="+mj-lt"/>
              </a:rPr>
              <a:t> (2,3,7,8-TCDD)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	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cs-CZ" sz="2000" dirty="0"/>
              <a:t> </a:t>
            </a:r>
            <a:r>
              <a:rPr lang="cs-CZ" sz="2000" dirty="0" err="1"/>
              <a:t>relative</a:t>
            </a:r>
            <a:r>
              <a:rPr lang="cs-CZ" sz="2000" dirty="0"/>
              <a:t> </a:t>
            </a:r>
            <a:r>
              <a:rPr lang="cs-CZ" sz="2000" dirty="0" err="1"/>
              <a:t>potencies</a:t>
            </a:r>
            <a:r>
              <a:rPr lang="en-GB" sz="2000" dirty="0"/>
              <a:t> (REPs) to TCDD</a:t>
            </a:r>
            <a:endParaRPr lang="cs-CZ" sz="2000" dirty="0"/>
          </a:p>
          <a:p>
            <a:pPr marL="1200150" lvl="2" indent="-285750">
              <a:spcBef>
                <a:spcPct val="20000"/>
              </a:spcBef>
            </a:pPr>
            <a:r>
              <a:rPr lang="en-GB" sz="1400" dirty="0">
                <a:latin typeface="+mj-lt"/>
              </a:rPr>
              <a:t>(= in vitro “</a:t>
            </a:r>
            <a:r>
              <a:rPr lang="en-US" sz="1400" b="0" dirty="0">
                <a:latin typeface="+mj-lt"/>
              </a:rPr>
              <a:t>Toxic </a:t>
            </a:r>
            <a:r>
              <a:rPr lang="cs-CZ" sz="1400" b="0" dirty="0" err="1">
                <a:latin typeface="+mj-lt"/>
              </a:rPr>
              <a:t>Equivalency</a:t>
            </a:r>
            <a:r>
              <a:rPr lang="cs-CZ" sz="1400" b="0" dirty="0">
                <a:latin typeface="+mj-lt"/>
              </a:rPr>
              <a:t> </a:t>
            </a:r>
            <a:r>
              <a:rPr lang="cs-CZ" sz="1400" b="0" dirty="0" err="1">
                <a:latin typeface="+mj-lt"/>
              </a:rPr>
              <a:t>Factors</a:t>
            </a:r>
            <a:r>
              <a:rPr lang="en-GB" sz="1400" b="0" dirty="0">
                <a:latin typeface="+mj-lt"/>
              </a:rPr>
              <a:t>” </a:t>
            </a:r>
            <a:r>
              <a:rPr lang="en-US" sz="1400" b="0" dirty="0">
                <a:latin typeface="+mj-lt"/>
              </a:rPr>
              <a:t>~ TEFs</a:t>
            </a:r>
            <a:r>
              <a:rPr lang="cs-CZ" sz="1400" b="0" dirty="0">
                <a:latin typeface="+mj-lt"/>
              </a:rPr>
              <a:t>)</a:t>
            </a:r>
            <a:endParaRPr lang="en-US" sz="1400" b="0" dirty="0"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2924175"/>
            <a:ext cx="5329238" cy="3751263"/>
            <a:chOff x="158" y="1842"/>
            <a:chExt cx="3357" cy="236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8" y="1842"/>
              <a:ext cx="3357" cy="2363"/>
              <a:chOff x="1033" y="1321"/>
              <a:chExt cx="3805" cy="2858"/>
            </a:xfrm>
          </p:grpSpPr>
          <p:sp>
            <p:nvSpPr>
              <p:cNvPr id="70664" name="Rectangle 7"/>
              <p:cNvSpPr>
                <a:spLocks noChangeArrowheads="1"/>
              </p:cNvSpPr>
              <p:nvPr/>
            </p:nvSpPr>
            <p:spPr bwMode="auto">
              <a:xfrm>
                <a:off x="1033" y="1321"/>
                <a:ext cx="3755" cy="28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665" name="Line 8"/>
              <p:cNvSpPr>
                <a:spLocks noChangeShapeType="1"/>
              </p:cNvSpPr>
              <p:nvPr/>
            </p:nvSpPr>
            <p:spPr bwMode="auto">
              <a:xfrm>
                <a:off x="1708" y="1571"/>
                <a:ext cx="1" cy="2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6" name="Line 9"/>
              <p:cNvSpPr>
                <a:spLocks noChangeShapeType="1"/>
              </p:cNvSpPr>
              <p:nvPr/>
            </p:nvSpPr>
            <p:spPr bwMode="auto">
              <a:xfrm>
                <a:off x="1682" y="36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7" name="Line 10"/>
              <p:cNvSpPr>
                <a:spLocks noChangeShapeType="1"/>
              </p:cNvSpPr>
              <p:nvPr/>
            </p:nvSpPr>
            <p:spPr bwMode="auto">
              <a:xfrm>
                <a:off x="1682" y="332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8" name="Line 11"/>
              <p:cNvSpPr>
                <a:spLocks noChangeShapeType="1"/>
              </p:cNvSpPr>
              <p:nvPr/>
            </p:nvSpPr>
            <p:spPr bwMode="auto">
              <a:xfrm>
                <a:off x="1682" y="29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9" name="Line 12"/>
              <p:cNvSpPr>
                <a:spLocks noChangeShapeType="1"/>
              </p:cNvSpPr>
              <p:nvPr/>
            </p:nvSpPr>
            <p:spPr bwMode="auto">
              <a:xfrm>
                <a:off x="1682" y="2627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0" name="Line 13"/>
              <p:cNvSpPr>
                <a:spLocks noChangeShapeType="1"/>
              </p:cNvSpPr>
              <p:nvPr/>
            </p:nvSpPr>
            <p:spPr bwMode="auto">
              <a:xfrm>
                <a:off x="1682" y="22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1" name="Line 14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2" name="Line 15"/>
              <p:cNvSpPr>
                <a:spLocks noChangeShapeType="1"/>
              </p:cNvSpPr>
              <p:nvPr/>
            </p:nvSpPr>
            <p:spPr bwMode="auto">
              <a:xfrm>
                <a:off x="1682" y="157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3" name="Line 16"/>
              <p:cNvSpPr>
                <a:spLocks noChangeShapeType="1"/>
              </p:cNvSpPr>
              <p:nvPr/>
            </p:nvSpPr>
            <p:spPr bwMode="auto">
              <a:xfrm>
                <a:off x="1708" y="3678"/>
                <a:ext cx="28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4" name="Line 17"/>
              <p:cNvSpPr>
                <a:spLocks noChangeShapeType="1"/>
              </p:cNvSpPr>
              <p:nvPr/>
            </p:nvSpPr>
            <p:spPr bwMode="auto">
              <a:xfrm flipV="1">
                <a:off x="1708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5" name="Line 18"/>
              <p:cNvSpPr>
                <a:spLocks noChangeShapeType="1"/>
              </p:cNvSpPr>
              <p:nvPr/>
            </p:nvSpPr>
            <p:spPr bwMode="auto">
              <a:xfrm flipV="1">
                <a:off x="2573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6" name="Line 19"/>
              <p:cNvSpPr>
                <a:spLocks noChangeShapeType="1"/>
              </p:cNvSpPr>
              <p:nvPr/>
            </p:nvSpPr>
            <p:spPr bwMode="auto">
              <a:xfrm flipV="1">
                <a:off x="3434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7" name="Line 20"/>
              <p:cNvSpPr>
                <a:spLocks noChangeShapeType="1"/>
              </p:cNvSpPr>
              <p:nvPr/>
            </p:nvSpPr>
            <p:spPr bwMode="auto">
              <a:xfrm flipV="1">
                <a:off x="4299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8" name="Line 21"/>
              <p:cNvSpPr>
                <a:spLocks noChangeShapeType="1"/>
              </p:cNvSpPr>
              <p:nvPr/>
            </p:nvSpPr>
            <p:spPr bwMode="auto">
              <a:xfrm flipV="1">
                <a:off x="1994" y="3298"/>
                <a:ext cx="287" cy="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9" name="Line 22"/>
              <p:cNvSpPr>
                <a:spLocks noChangeShapeType="1"/>
              </p:cNvSpPr>
              <p:nvPr/>
            </p:nvSpPr>
            <p:spPr bwMode="auto">
              <a:xfrm flipV="1">
                <a:off x="2281" y="2863"/>
                <a:ext cx="292" cy="4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0" name="Line 23"/>
              <p:cNvSpPr>
                <a:spLocks noChangeShapeType="1"/>
              </p:cNvSpPr>
              <p:nvPr/>
            </p:nvSpPr>
            <p:spPr bwMode="auto">
              <a:xfrm flipV="1">
                <a:off x="2573" y="2117"/>
                <a:ext cx="287" cy="7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1" name="Line 24"/>
              <p:cNvSpPr>
                <a:spLocks noChangeShapeType="1"/>
              </p:cNvSpPr>
              <p:nvPr/>
            </p:nvSpPr>
            <p:spPr bwMode="auto">
              <a:xfrm flipV="1">
                <a:off x="2860" y="1942"/>
                <a:ext cx="287" cy="1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2" name="Line 25"/>
              <p:cNvSpPr>
                <a:spLocks noChangeShapeType="1"/>
              </p:cNvSpPr>
              <p:nvPr/>
            </p:nvSpPr>
            <p:spPr bwMode="auto">
              <a:xfrm>
                <a:off x="3147" y="1942"/>
                <a:ext cx="287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3" name="Line 26"/>
              <p:cNvSpPr>
                <a:spLocks noChangeShapeType="1"/>
              </p:cNvSpPr>
              <p:nvPr/>
            </p:nvSpPr>
            <p:spPr bwMode="auto">
              <a:xfrm flipV="1">
                <a:off x="3147" y="3588"/>
                <a:ext cx="287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4" name="Line 27"/>
              <p:cNvSpPr>
                <a:spLocks noChangeShapeType="1"/>
              </p:cNvSpPr>
              <p:nvPr/>
            </p:nvSpPr>
            <p:spPr bwMode="auto">
              <a:xfrm flipV="1">
                <a:off x="3434" y="3403"/>
                <a:ext cx="287" cy="1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5" name="Line 28"/>
              <p:cNvSpPr>
                <a:spLocks noChangeShapeType="1"/>
              </p:cNvSpPr>
              <p:nvPr/>
            </p:nvSpPr>
            <p:spPr bwMode="auto">
              <a:xfrm flipV="1">
                <a:off x="3721" y="2412"/>
                <a:ext cx="292" cy="9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6" name="Line 29"/>
              <p:cNvSpPr>
                <a:spLocks noChangeShapeType="1"/>
              </p:cNvSpPr>
              <p:nvPr/>
            </p:nvSpPr>
            <p:spPr bwMode="auto">
              <a:xfrm flipV="1">
                <a:off x="4013" y="2217"/>
                <a:ext cx="201" cy="1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7" name="Line 30"/>
              <p:cNvSpPr>
                <a:spLocks noChangeShapeType="1"/>
              </p:cNvSpPr>
              <p:nvPr/>
            </p:nvSpPr>
            <p:spPr bwMode="auto">
              <a:xfrm flipV="1">
                <a:off x="4214" y="2187"/>
                <a:ext cx="8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8" name="Line 31"/>
              <p:cNvSpPr>
                <a:spLocks noChangeShapeType="1"/>
              </p:cNvSpPr>
              <p:nvPr/>
            </p:nvSpPr>
            <p:spPr bwMode="auto">
              <a:xfrm>
                <a:off x="3434" y="3653"/>
                <a:ext cx="287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9" name="Line 32"/>
              <p:cNvSpPr>
                <a:spLocks noChangeShapeType="1"/>
              </p:cNvSpPr>
              <p:nvPr/>
            </p:nvSpPr>
            <p:spPr bwMode="auto">
              <a:xfrm flipV="1">
                <a:off x="3721" y="3563"/>
                <a:ext cx="292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0" name="Line 33"/>
              <p:cNvSpPr>
                <a:spLocks noChangeShapeType="1"/>
              </p:cNvSpPr>
              <p:nvPr/>
            </p:nvSpPr>
            <p:spPr bwMode="auto">
              <a:xfrm flipV="1">
                <a:off x="4013" y="3333"/>
                <a:ext cx="201" cy="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1" name="Line 34"/>
              <p:cNvSpPr>
                <a:spLocks noChangeShapeType="1"/>
              </p:cNvSpPr>
              <p:nvPr/>
            </p:nvSpPr>
            <p:spPr bwMode="auto">
              <a:xfrm flipV="1">
                <a:off x="4214" y="3228"/>
                <a:ext cx="85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2" name="Freeform 35"/>
              <p:cNvSpPr>
                <a:spLocks/>
              </p:cNvSpPr>
              <p:nvPr/>
            </p:nvSpPr>
            <p:spPr bwMode="auto">
              <a:xfrm>
                <a:off x="1969" y="3548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3" name="Freeform 36"/>
              <p:cNvSpPr>
                <a:spLocks/>
              </p:cNvSpPr>
              <p:nvPr/>
            </p:nvSpPr>
            <p:spPr bwMode="auto">
              <a:xfrm>
                <a:off x="2256" y="327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4" name="Freeform 37"/>
              <p:cNvSpPr>
                <a:spLocks/>
              </p:cNvSpPr>
              <p:nvPr/>
            </p:nvSpPr>
            <p:spPr bwMode="auto">
              <a:xfrm>
                <a:off x="2548" y="283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5" name="Freeform 38"/>
              <p:cNvSpPr>
                <a:spLocks/>
              </p:cNvSpPr>
              <p:nvPr/>
            </p:nvSpPr>
            <p:spPr bwMode="auto">
              <a:xfrm>
                <a:off x="2835" y="20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6" name="Freeform 39"/>
              <p:cNvSpPr>
                <a:spLocks/>
              </p:cNvSpPr>
              <p:nvPr/>
            </p:nvSpPr>
            <p:spPr bwMode="auto">
              <a:xfrm>
                <a:off x="3122" y="191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7" name="Freeform 40"/>
              <p:cNvSpPr>
                <a:spLocks/>
              </p:cNvSpPr>
              <p:nvPr/>
            </p:nvSpPr>
            <p:spPr bwMode="auto">
              <a:xfrm>
                <a:off x="3409" y="196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8" name="Freeform 41"/>
              <p:cNvSpPr>
                <a:spLocks/>
              </p:cNvSpPr>
              <p:nvPr/>
            </p:nvSpPr>
            <p:spPr bwMode="auto">
              <a:xfrm>
                <a:off x="3122" y="362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9" name="Freeform 42"/>
              <p:cNvSpPr>
                <a:spLocks/>
              </p:cNvSpPr>
              <p:nvPr/>
            </p:nvSpPr>
            <p:spPr bwMode="auto">
              <a:xfrm>
                <a:off x="3409" y="356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0" name="Freeform 43"/>
              <p:cNvSpPr>
                <a:spLocks/>
              </p:cNvSpPr>
              <p:nvPr/>
            </p:nvSpPr>
            <p:spPr bwMode="auto">
              <a:xfrm>
                <a:off x="3696" y="337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1" name="Freeform 44"/>
              <p:cNvSpPr>
                <a:spLocks/>
              </p:cNvSpPr>
              <p:nvPr/>
            </p:nvSpPr>
            <p:spPr bwMode="auto">
              <a:xfrm>
                <a:off x="3987" y="2387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2" name="Freeform 45"/>
              <p:cNvSpPr>
                <a:spLocks/>
              </p:cNvSpPr>
              <p:nvPr/>
            </p:nvSpPr>
            <p:spPr bwMode="auto">
              <a:xfrm>
                <a:off x="4189" y="21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3" name="Freeform 46"/>
              <p:cNvSpPr>
                <a:spLocks/>
              </p:cNvSpPr>
              <p:nvPr/>
            </p:nvSpPr>
            <p:spPr bwMode="auto">
              <a:xfrm>
                <a:off x="4274" y="2162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4" name="Freeform 47"/>
              <p:cNvSpPr>
                <a:spLocks/>
              </p:cNvSpPr>
              <p:nvPr/>
            </p:nvSpPr>
            <p:spPr bwMode="auto">
              <a:xfrm>
                <a:off x="3409" y="362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5" name="Freeform 48"/>
              <p:cNvSpPr>
                <a:spLocks/>
              </p:cNvSpPr>
              <p:nvPr/>
            </p:nvSpPr>
            <p:spPr bwMode="auto">
              <a:xfrm>
                <a:off x="3696" y="364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6" name="Freeform 49"/>
              <p:cNvSpPr>
                <a:spLocks/>
              </p:cNvSpPr>
              <p:nvPr/>
            </p:nvSpPr>
            <p:spPr bwMode="auto">
              <a:xfrm>
                <a:off x="3987" y="3538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25 h 50"/>
                  <a:gd name="T4" fmla="*/ 26 w 51"/>
                  <a:gd name="T5" fmla="*/ 50 h 50"/>
                  <a:gd name="T6" fmla="*/ 0 w 51"/>
                  <a:gd name="T7" fmla="*/ 25 h 50"/>
                  <a:gd name="T8" fmla="*/ 26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6" y="0"/>
                    </a:moveTo>
                    <a:lnTo>
                      <a:pt x="51" y="25"/>
                    </a:lnTo>
                    <a:lnTo>
                      <a:pt x="26" y="5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7" name="Freeform 50"/>
              <p:cNvSpPr>
                <a:spLocks/>
              </p:cNvSpPr>
              <p:nvPr/>
            </p:nvSpPr>
            <p:spPr bwMode="auto">
              <a:xfrm>
                <a:off x="4189" y="330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8" name="Freeform 51"/>
              <p:cNvSpPr>
                <a:spLocks/>
              </p:cNvSpPr>
              <p:nvPr/>
            </p:nvSpPr>
            <p:spPr bwMode="auto">
              <a:xfrm>
                <a:off x="4274" y="3203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9" name="Rectangle 52"/>
              <p:cNvSpPr>
                <a:spLocks noChangeArrowheads="1"/>
              </p:cNvSpPr>
              <p:nvPr/>
            </p:nvSpPr>
            <p:spPr bwMode="auto">
              <a:xfrm>
                <a:off x="1597" y="3634"/>
                <a:ext cx="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0" name="Rectangle 53"/>
              <p:cNvSpPr>
                <a:spLocks noChangeArrowheads="1"/>
              </p:cNvSpPr>
              <p:nvPr/>
            </p:nvSpPr>
            <p:spPr bwMode="auto">
              <a:xfrm>
                <a:off x="1552" y="328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1" name="Rectangle 54"/>
              <p:cNvSpPr>
                <a:spLocks noChangeArrowheads="1"/>
              </p:cNvSpPr>
              <p:nvPr/>
            </p:nvSpPr>
            <p:spPr bwMode="auto">
              <a:xfrm>
                <a:off x="1552" y="293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40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2" name="Rectangle 55"/>
              <p:cNvSpPr>
                <a:spLocks noChangeArrowheads="1"/>
              </p:cNvSpPr>
              <p:nvPr/>
            </p:nvSpPr>
            <p:spPr bwMode="auto">
              <a:xfrm>
                <a:off x="1552" y="2581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60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3" name="Rectangle 56"/>
              <p:cNvSpPr>
                <a:spLocks noChangeArrowheads="1"/>
              </p:cNvSpPr>
              <p:nvPr/>
            </p:nvSpPr>
            <p:spPr bwMode="auto">
              <a:xfrm>
                <a:off x="1552" y="2226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80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4" name="Rectangle 57"/>
              <p:cNvSpPr>
                <a:spLocks noChangeArrowheads="1"/>
              </p:cNvSpPr>
              <p:nvPr/>
            </p:nvSpPr>
            <p:spPr bwMode="auto">
              <a:xfrm>
                <a:off x="1506" y="1877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100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5" name="Rectangle 58"/>
              <p:cNvSpPr>
                <a:spLocks noChangeArrowheads="1"/>
              </p:cNvSpPr>
              <p:nvPr/>
            </p:nvSpPr>
            <p:spPr bwMode="auto">
              <a:xfrm>
                <a:off x="1506" y="1525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6" name="Rectangle 59"/>
              <p:cNvSpPr>
                <a:spLocks noChangeArrowheads="1"/>
              </p:cNvSpPr>
              <p:nvPr/>
            </p:nvSpPr>
            <p:spPr bwMode="auto">
              <a:xfrm>
                <a:off x="1586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1.E-07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7" name="Rectangle 60"/>
              <p:cNvSpPr>
                <a:spLocks noChangeArrowheads="1"/>
              </p:cNvSpPr>
              <p:nvPr/>
            </p:nvSpPr>
            <p:spPr bwMode="auto">
              <a:xfrm>
                <a:off x="2452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1.E-04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8" name="Rectangle 61"/>
              <p:cNvSpPr>
                <a:spLocks noChangeArrowheads="1"/>
              </p:cNvSpPr>
              <p:nvPr/>
            </p:nvSpPr>
            <p:spPr bwMode="auto">
              <a:xfrm>
                <a:off x="3314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1.E-01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9" name="Rectangle 62"/>
              <p:cNvSpPr>
                <a:spLocks noChangeArrowheads="1"/>
              </p:cNvSpPr>
              <p:nvPr/>
            </p:nvSpPr>
            <p:spPr bwMode="auto">
              <a:xfrm>
                <a:off x="4169" y="3759"/>
                <a:ext cx="3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1.E+02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0" name="Rectangle 63"/>
              <p:cNvSpPr>
                <a:spLocks noChangeArrowheads="1"/>
              </p:cNvSpPr>
              <p:nvPr/>
            </p:nvSpPr>
            <p:spPr bwMode="auto">
              <a:xfrm>
                <a:off x="1803" y="1466"/>
                <a:ext cx="1505" cy="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21" name="Line 64"/>
              <p:cNvSpPr>
                <a:spLocks noChangeShapeType="1"/>
              </p:cNvSpPr>
              <p:nvPr/>
            </p:nvSpPr>
            <p:spPr bwMode="auto">
              <a:xfrm>
                <a:off x="2130" y="153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2" name="Freeform 65"/>
              <p:cNvSpPr>
                <a:spLocks/>
              </p:cNvSpPr>
              <p:nvPr/>
            </p:nvSpPr>
            <p:spPr bwMode="auto">
              <a:xfrm>
                <a:off x="2211" y="151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3" name="Rectangle 66"/>
              <p:cNvSpPr>
                <a:spLocks noChangeArrowheads="1"/>
              </p:cNvSpPr>
              <p:nvPr/>
            </p:nvSpPr>
            <p:spPr bwMode="auto">
              <a:xfrm>
                <a:off x="2368" y="1477"/>
                <a:ext cx="28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TCDD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4" name="Line 67"/>
              <p:cNvSpPr>
                <a:spLocks noChangeShapeType="1"/>
              </p:cNvSpPr>
              <p:nvPr/>
            </p:nvSpPr>
            <p:spPr bwMode="auto">
              <a:xfrm>
                <a:off x="2130" y="165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5" name="Freeform 68"/>
              <p:cNvSpPr>
                <a:spLocks/>
              </p:cNvSpPr>
              <p:nvPr/>
            </p:nvSpPr>
            <p:spPr bwMode="auto">
              <a:xfrm>
                <a:off x="2211" y="163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6" name="Rectangle 69"/>
              <p:cNvSpPr>
                <a:spLocks noChangeArrowheads="1"/>
              </p:cNvSpPr>
              <p:nvPr/>
            </p:nvSpPr>
            <p:spPr bwMode="auto">
              <a:xfrm>
                <a:off x="2368" y="1597"/>
                <a:ext cx="65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79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7" name="Line 70"/>
              <p:cNvSpPr>
                <a:spLocks noChangeShapeType="1"/>
              </p:cNvSpPr>
              <p:nvPr/>
            </p:nvSpPr>
            <p:spPr bwMode="auto">
              <a:xfrm>
                <a:off x="2130" y="1772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8" name="Freeform 71"/>
              <p:cNvSpPr>
                <a:spLocks/>
              </p:cNvSpPr>
              <p:nvPr/>
            </p:nvSpPr>
            <p:spPr bwMode="auto">
              <a:xfrm>
                <a:off x="2211" y="1746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26 h 51"/>
                  <a:gd name="T4" fmla="*/ 25 w 50"/>
                  <a:gd name="T5" fmla="*/ 51 h 51"/>
                  <a:gd name="T6" fmla="*/ 0 w 50"/>
                  <a:gd name="T7" fmla="*/ 26 h 51"/>
                  <a:gd name="T8" fmla="*/ 25 w 5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1"/>
                  <a:gd name="T17" fmla="*/ 50 w 5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1">
                    <a:moveTo>
                      <a:pt x="25" y="0"/>
                    </a:moveTo>
                    <a:lnTo>
                      <a:pt x="50" y="26"/>
                    </a:lnTo>
                    <a:lnTo>
                      <a:pt x="25" y="51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9" name="Rectangle 72"/>
              <p:cNvSpPr>
                <a:spLocks noChangeArrowheads="1"/>
              </p:cNvSpPr>
              <p:nvPr/>
            </p:nvSpPr>
            <p:spPr bwMode="auto">
              <a:xfrm>
                <a:off x="2368" y="1710"/>
                <a:ext cx="59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3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0" name="Rectangle 73"/>
              <p:cNvSpPr>
                <a:spLocks noChangeArrowheads="1"/>
              </p:cNvSpPr>
              <p:nvPr/>
            </p:nvSpPr>
            <p:spPr bwMode="auto">
              <a:xfrm>
                <a:off x="1174" y="1892"/>
                <a:ext cx="151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1" name="Rectangle 74"/>
              <p:cNvSpPr>
                <a:spLocks noChangeArrowheads="1"/>
              </p:cNvSpPr>
              <p:nvPr/>
            </p:nvSpPr>
            <p:spPr bwMode="auto">
              <a:xfrm rot="16200000">
                <a:off x="349" y="2512"/>
                <a:ext cx="180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AhR-mediated activity  (%TCDD-max)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2" name="Rectangle 75"/>
              <p:cNvSpPr>
                <a:spLocks noChangeArrowheads="1"/>
              </p:cNvSpPr>
              <p:nvPr/>
            </p:nvSpPr>
            <p:spPr bwMode="auto">
              <a:xfrm>
                <a:off x="2704" y="4014"/>
                <a:ext cx="94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3" name="Rectangle 76"/>
              <p:cNvSpPr>
                <a:spLocks noChangeArrowheads="1"/>
              </p:cNvSpPr>
              <p:nvPr/>
            </p:nvSpPr>
            <p:spPr bwMode="auto">
              <a:xfrm>
                <a:off x="2728" y="4028"/>
                <a:ext cx="66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concentration (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4" name="Rectangle 77"/>
              <p:cNvSpPr>
                <a:spLocks noChangeArrowheads="1"/>
              </p:cNvSpPr>
              <p:nvPr/>
            </p:nvSpPr>
            <p:spPr bwMode="auto">
              <a:xfrm>
                <a:off x="3434" y="4023"/>
                <a:ext cx="8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5" name="Rectangle 78"/>
              <p:cNvSpPr>
                <a:spLocks noChangeArrowheads="1"/>
              </p:cNvSpPr>
              <p:nvPr/>
            </p:nvSpPr>
            <p:spPr bwMode="auto">
              <a:xfrm>
                <a:off x="3503" y="4028"/>
                <a:ext cx="11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6" name="Line 79"/>
              <p:cNvSpPr>
                <a:spLocks noChangeShapeType="1"/>
              </p:cNvSpPr>
              <p:nvPr/>
            </p:nvSpPr>
            <p:spPr bwMode="auto">
              <a:xfrm>
                <a:off x="1733" y="2883"/>
                <a:ext cx="310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2544" y="2880"/>
                <a:ext cx="55" cy="790"/>
                <a:chOff x="2362" y="2878"/>
                <a:chExt cx="55" cy="790"/>
              </a:xfrm>
            </p:grpSpPr>
            <p:sp>
              <p:nvSpPr>
                <p:cNvPr id="70747" name="Line 81"/>
                <p:cNvSpPr>
                  <a:spLocks noChangeShapeType="1"/>
                </p:cNvSpPr>
                <p:nvPr/>
              </p:nvSpPr>
              <p:spPr bwMode="auto">
                <a:xfrm>
                  <a:off x="2392" y="2878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8" name="Freeform 82"/>
                <p:cNvSpPr>
                  <a:spLocks/>
                </p:cNvSpPr>
                <p:nvPr/>
              </p:nvSpPr>
              <p:spPr bwMode="auto">
                <a:xfrm>
                  <a:off x="2362" y="3618"/>
                  <a:ext cx="55" cy="50"/>
                </a:xfrm>
                <a:custGeom>
                  <a:avLst/>
                  <a:gdLst>
                    <a:gd name="T0" fmla="*/ 0 w 55"/>
                    <a:gd name="T1" fmla="*/ 0 h 50"/>
                    <a:gd name="T2" fmla="*/ 30 w 55"/>
                    <a:gd name="T3" fmla="*/ 50 h 50"/>
                    <a:gd name="T4" fmla="*/ 55 w 55"/>
                    <a:gd name="T5" fmla="*/ 0 h 50"/>
                    <a:gd name="T6" fmla="*/ 0 w 55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50"/>
                    <a:gd name="T14" fmla="*/ 55 w 55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840" y="2880"/>
                <a:ext cx="56" cy="790"/>
                <a:chOff x="4103" y="2883"/>
                <a:chExt cx="56" cy="790"/>
              </a:xfrm>
            </p:grpSpPr>
            <p:sp>
              <p:nvSpPr>
                <p:cNvPr id="70745" name="Line 84"/>
                <p:cNvSpPr>
                  <a:spLocks noChangeShapeType="1"/>
                </p:cNvSpPr>
                <p:nvPr/>
              </p:nvSpPr>
              <p:spPr bwMode="auto">
                <a:xfrm>
                  <a:off x="4133" y="2883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6" name="Freeform 85"/>
                <p:cNvSpPr>
                  <a:spLocks/>
                </p:cNvSpPr>
                <p:nvPr/>
              </p:nvSpPr>
              <p:spPr bwMode="auto">
                <a:xfrm>
                  <a:off x="4103" y="3623"/>
                  <a:ext cx="56" cy="50"/>
                </a:xfrm>
                <a:custGeom>
                  <a:avLst/>
                  <a:gdLst>
                    <a:gd name="T0" fmla="*/ 0 w 56"/>
                    <a:gd name="T1" fmla="*/ 0 h 50"/>
                    <a:gd name="T2" fmla="*/ 30 w 56"/>
                    <a:gd name="T3" fmla="*/ 50 h 50"/>
                    <a:gd name="T4" fmla="*/ 56 w 56"/>
                    <a:gd name="T5" fmla="*/ 0 h 50"/>
                    <a:gd name="T6" fmla="*/ 0 w 56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50"/>
                    <a:gd name="T14" fmla="*/ 56 w 56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sp>
            <p:nvSpPr>
              <p:cNvPr id="70739" name="Rectangle 86"/>
              <p:cNvSpPr>
                <a:spLocks noChangeArrowheads="1"/>
              </p:cNvSpPr>
              <p:nvPr/>
            </p:nvSpPr>
            <p:spPr bwMode="auto">
              <a:xfrm>
                <a:off x="2251" y="3488"/>
                <a:ext cx="428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0" name="Rectangle 87"/>
              <p:cNvSpPr>
                <a:spLocks noChangeArrowheads="1"/>
              </p:cNvSpPr>
              <p:nvPr/>
            </p:nvSpPr>
            <p:spPr bwMode="auto">
              <a:xfrm>
                <a:off x="2265" y="3493"/>
                <a:ext cx="38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IC50 = 10 pM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1" name="Rectangle 88"/>
              <p:cNvSpPr>
                <a:spLocks noChangeArrowheads="1"/>
              </p:cNvSpPr>
              <p:nvPr/>
            </p:nvSpPr>
            <p:spPr bwMode="auto">
              <a:xfrm>
                <a:off x="3585" y="3019"/>
                <a:ext cx="437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2" name="Rectangle 89"/>
              <p:cNvSpPr>
                <a:spLocks noChangeArrowheads="1"/>
              </p:cNvSpPr>
              <p:nvPr/>
            </p:nvSpPr>
            <p:spPr bwMode="auto">
              <a:xfrm>
                <a:off x="3603" y="3024"/>
                <a:ext cx="306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IEC50 = 2 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3" name="Rectangle 90"/>
              <p:cNvSpPr>
                <a:spLocks noChangeArrowheads="1"/>
              </p:cNvSpPr>
              <p:nvPr/>
            </p:nvSpPr>
            <p:spPr bwMode="auto">
              <a:xfrm>
                <a:off x="3911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4" name="Rectangle 91"/>
              <p:cNvSpPr>
                <a:spLocks noChangeArrowheads="1"/>
              </p:cNvSpPr>
              <p:nvPr/>
            </p:nvSpPr>
            <p:spPr bwMode="auto">
              <a:xfrm>
                <a:off x="3937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</p:grpSp>
        <p:sp>
          <p:nvSpPr>
            <p:cNvPr id="70663" name="Text Box 92"/>
            <p:cNvSpPr txBox="1">
              <a:spLocks noChangeArrowheads="1"/>
            </p:cNvSpPr>
            <p:nvPr/>
          </p:nvSpPr>
          <p:spPr bwMode="auto">
            <a:xfrm>
              <a:off x="1298" y="2065"/>
              <a:ext cx="653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r>
                <a:rPr lang="cs-CZ" sz="1100" b="0">
                  <a:latin typeface="+mj-lt"/>
                </a:rPr>
                <a:t>B</a:t>
              </a:r>
              <a:r>
                <a:rPr lang="en-US" sz="1100" b="0">
                  <a:latin typeface="+mj-lt"/>
                </a:rPr>
                <a:t>[a]P</a:t>
              </a:r>
            </a:p>
            <a:p>
              <a:r>
                <a:rPr lang="en-US" sz="1100" b="0">
                  <a:latin typeface="+mj-lt"/>
                </a:rPr>
                <a:t>B[e]P</a:t>
              </a:r>
              <a:endParaRPr lang="cs-CZ" sz="1100" b="0">
                <a:latin typeface="+mj-lt"/>
              </a:endParaRPr>
            </a:p>
          </p:txBody>
        </p:sp>
      </p:grpSp>
      <p:sp>
        <p:nvSpPr>
          <p:cNvPr id="70661" name="Rectangle 93"/>
          <p:cNvSpPr>
            <a:spLocks noChangeArrowheads="1"/>
          </p:cNvSpPr>
          <p:nvPr/>
        </p:nvSpPr>
        <p:spPr bwMode="auto">
          <a:xfrm>
            <a:off x="5791200" y="2973388"/>
            <a:ext cx="32766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TCDD: 	IC</a:t>
            </a:r>
            <a:r>
              <a:rPr lang="cs-CZ" sz="1400" b="0" baseline="-25000" dirty="0">
                <a:latin typeface="+mj-lt"/>
              </a:rPr>
              <a:t>50 </a:t>
            </a:r>
          </a:p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PAH: 	IEC</a:t>
            </a:r>
            <a:r>
              <a:rPr lang="cs-CZ" sz="1400" b="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400" b="0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600" dirty="0">
                <a:latin typeface="+mj-lt"/>
              </a:rPr>
              <a:t>Relative Potency (REP)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>
                <a:latin typeface="+mj-lt"/>
              </a:rPr>
              <a:t>= </a:t>
            </a:r>
            <a:r>
              <a:rPr lang="cs-CZ" sz="1600" dirty="0" err="1">
                <a:latin typeface="+mj-lt"/>
              </a:rPr>
              <a:t>Induction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Equivalency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Factor</a:t>
            </a:r>
            <a:endParaRPr lang="cs-CZ" sz="16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cs-CZ" sz="1600" dirty="0">
                <a:latin typeface="+mj-lt"/>
              </a:rPr>
              <a:t>IEF = IC</a:t>
            </a:r>
            <a:r>
              <a:rPr lang="cs-CZ" sz="1600" baseline="-25000" dirty="0">
                <a:latin typeface="+mj-lt"/>
              </a:rPr>
              <a:t>50</a:t>
            </a:r>
            <a:r>
              <a:rPr lang="cs-CZ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</a:t>
            </a:r>
            <a:r>
              <a:rPr lang="cs-CZ" sz="1600" dirty="0">
                <a:latin typeface="+mj-lt"/>
              </a:rPr>
              <a:t> IEC</a:t>
            </a:r>
            <a:r>
              <a:rPr lang="cs-CZ" sz="160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6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100" b="0" dirty="0">
                <a:latin typeface="+mj-lt"/>
              </a:rPr>
              <a:t>REP interpretation: </a:t>
            </a:r>
            <a:r>
              <a:rPr lang="cs-CZ" sz="1100" b="0" dirty="0" err="1">
                <a:latin typeface="+mj-lt"/>
              </a:rPr>
              <a:t>How</a:t>
            </a:r>
            <a:r>
              <a:rPr lang="cs-CZ" sz="1100" b="0" dirty="0">
                <a:latin typeface="+mj-lt"/>
              </a:rPr>
              <a:t> many </a:t>
            </a:r>
            <a:r>
              <a:rPr lang="cs-CZ" sz="1100" b="0" dirty="0" err="1">
                <a:latin typeface="+mj-lt"/>
              </a:rPr>
              <a:t>times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is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the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compound</a:t>
            </a:r>
            <a:r>
              <a:rPr lang="en-GB" sz="1100" b="0" dirty="0">
                <a:latin typeface="+mj-lt"/>
              </a:rPr>
              <a:t> </a:t>
            </a:r>
            <a:r>
              <a:rPr lang="cs-CZ" sz="1100" b="0" dirty="0">
                <a:latin typeface="+mj-lt"/>
              </a:rPr>
              <a:t>"</a:t>
            </a:r>
            <a:r>
              <a:rPr lang="cs-CZ" sz="1100" b="0" dirty="0" err="1">
                <a:latin typeface="+mj-lt"/>
              </a:rPr>
              <a:t>weaker</a:t>
            </a:r>
            <a:r>
              <a:rPr lang="cs-CZ" sz="1100" b="0" dirty="0">
                <a:latin typeface="+mj-lt"/>
              </a:rPr>
              <a:t>" </a:t>
            </a:r>
            <a:r>
              <a:rPr lang="cs-CZ" sz="1100" b="0" dirty="0" err="1">
                <a:latin typeface="+mj-lt"/>
              </a:rPr>
              <a:t>inducer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than</a:t>
            </a:r>
            <a:r>
              <a:rPr lang="cs-CZ" sz="1100" b="0" dirty="0">
                <a:latin typeface="+mj-lt"/>
              </a:rPr>
              <a:t> TCDD ?</a:t>
            </a: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 s</a:t>
            </a:r>
            <a:r>
              <a:rPr lang="cs-CZ" dirty="0" err="1"/>
              <a:t>ignalling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… </a:t>
            </a:r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complexity</a:t>
            </a:r>
            <a:r>
              <a:rPr lang="en-GB" dirty="0"/>
              <a:t> 2</a:t>
            </a:r>
          </a:p>
        </p:txBody>
      </p:sp>
      <p:pic>
        <p:nvPicPr>
          <p:cNvPr id="10" name="Picture 4" descr="15_013"/>
          <p:cNvPicPr>
            <a:picLocks noChangeAspect="1" noChangeArrowheads="1"/>
          </p:cNvPicPr>
          <p:nvPr/>
        </p:nvPicPr>
        <p:blipFill>
          <a:blip r:embed="rId3" cstate="print"/>
          <a:srcRect l="50984" t="47953" b="11711"/>
          <a:stretch>
            <a:fillRect/>
          </a:stretch>
        </p:blipFill>
        <p:spPr bwMode="auto">
          <a:xfrm>
            <a:off x="395536" y="2060848"/>
            <a:ext cx="30196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95536" y="1124744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/>
              <a:t>4. </a:t>
            </a:r>
            <a:r>
              <a:rPr lang="cs-CZ" b="1" dirty="0">
                <a:solidFill>
                  <a:schemeClr val="tx2"/>
                </a:solidFill>
              </a:rPr>
              <a:t>„Co-</a:t>
            </a:r>
            <a:r>
              <a:rPr lang="cs-CZ" b="1" dirty="0" err="1">
                <a:solidFill>
                  <a:schemeClr val="tx2"/>
                </a:solidFill>
              </a:rPr>
              <a:t>activator</a:t>
            </a:r>
            <a:r>
              <a:rPr lang="cs-CZ" b="1" dirty="0">
                <a:solidFill>
                  <a:schemeClr val="tx2"/>
                </a:solidFill>
              </a:rPr>
              <a:t>“ </a:t>
            </a:r>
            <a:r>
              <a:rPr lang="cs-CZ" b="1" dirty="0" err="1">
                <a:solidFill>
                  <a:schemeClr val="tx2"/>
                </a:solidFill>
              </a:rPr>
              <a:t>proteins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dirty="0"/>
              <a:t>are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proper </a:t>
            </a:r>
            <a:r>
              <a:rPr lang="cs-CZ" dirty="0" err="1"/>
              <a:t>action</a:t>
            </a:r>
            <a:r>
              <a:rPr lang="cs-CZ" dirty="0"/>
              <a:t> on DNA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112474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5</a:t>
            </a:r>
            <a:r>
              <a:rPr lang="cs-CZ" dirty="0"/>
              <a:t>. </a:t>
            </a:r>
            <a:r>
              <a:rPr lang="en-GB" dirty="0"/>
              <a:t>Nuclear receptor action are (also) controlled - stimulated / suppressed - by </a:t>
            </a:r>
            <a:r>
              <a:rPr lang="en-GB" b="1" dirty="0">
                <a:solidFill>
                  <a:schemeClr val="tx2"/>
                </a:solidFill>
              </a:rPr>
              <a:t>other signalling pathways </a:t>
            </a:r>
            <a:r>
              <a:rPr lang="en-GB" dirty="0"/>
              <a:t>(e.g. </a:t>
            </a:r>
            <a:r>
              <a:rPr lang="en-GB" dirty="0" err="1">
                <a:solidFill>
                  <a:srgbClr val="FF0000"/>
                </a:solidFill>
              </a:rPr>
              <a:t>phosphorylation</a:t>
            </a:r>
            <a:r>
              <a:rPr lang="en-GB" dirty="0">
                <a:solidFill>
                  <a:srgbClr val="FF0000"/>
                </a:solidFill>
              </a:rPr>
              <a:t> by protein </a:t>
            </a:r>
            <a:r>
              <a:rPr lang="en-GB" dirty="0" err="1">
                <a:solidFill>
                  <a:srgbClr val="FF0000"/>
                </a:solidFill>
              </a:rPr>
              <a:t>kinases</a:t>
            </a:r>
            <a:r>
              <a:rPr lang="en-GB" dirty="0"/>
              <a:t>) 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178178" name="Picture 2" descr="http://www.nature.com/nrc/journal/v3/n11/images/nrc1211-f7.jpg"/>
          <p:cNvPicPr>
            <a:picLocks noChangeAspect="1" noChangeArrowheads="1"/>
          </p:cNvPicPr>
          <p:nvPr/>
        </p:nvPicPr>
        <p:blipFill>
          <a:blip r:embed="rId4" cstate="print"/>
          <a:srcRect b="603"/>
          <a:stretch>
            <a:fillRect/>
          </a:stretch>
        </p:blipFill>
        <p:spPr bwMode="auto">
          <a:xfrm>
            <a:off x="4067944" y="2341958"/>
            <a:ext cx="4829175" cy="4516042"/>
          </a:xfrm>
          <a:prstGeom prst="rect">
            <a:avLst/>
          </a:prstGeom>
          <a:noFill/>
        </p:spPr>
      </p:pic>
      <p:sp>
        <p:nvSpPr>
          <p:cNvPr id="13" name="Šipka doprava 12"/>
          <p:cNvSpPr/>
          <p:nvPr/>
        </p:nvSpPr>
        <p:spPr>
          <a:xfrm>
            <a:off x="3707904" y="5589240"/>
            <a:ext cx="144016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 cstate="print"/>
          <a:srcRect l="34363" t="23354" r="16309" b="12962"/>
          <a:stretch>
            <a:fillRect/>
          </a:stretch>
        </p:blipFill>
        <p:spPr bwMode="auto">
          <a:xfrm>
            <a:off x="900113" y="981075"/>
            <a:ext cx="7488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 - relative potencies of PAHs (two exposure periods)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„CALUX“ assay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58325-A546-46B2-BA63-8B76A34F9542}"/>
              </a:ext>
            </a:extLst>
          </p:cNvPr>
          <p:cNvSpPr txBox="1"/>
          <p:nvPr/>
        </p:nvSpPr>
        <p:spPr>
          <a:xfrm>
            <a:off x="2843808" y="619760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solidFill>
                  <a:schemeClr val="tx2"/>
                </a:solidFill>
              </a:rPr>
              <a:t>Longer period: </a:t>
            </a:r>
            <a:r>
              <a:rPr lang="cs-CZ" sz="1600" dirty="0">
                <a:solidFill>
                  <a:schemeClr val="tx2"/>
                </a:solidFill>
              </a:rPr>
              <a:t>lower induction due to (partial) metabolization of PAHs (CYPs, oxidation) to products less potent to AhR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26070" t="18176" r="10622" b="3333"/>
          <a:stretch>
            <a:fillRect/>
          </a:stretch>
        </p:blipFill>
        <p:spPr bwMode="auto">
          <a:xfrm>
            <a:off x="296125" y="232618"/>
            <a:ext cx="8151812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C4BE984-9355-4398-BCF2-43BFBABF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3192" t="25353" r="26787" b="70701"/>
          <a:stretch/>
        </p:blipFill>
        <p:spPr bwMode="auto">
          <a:xfrm>
            <a:off x="5220072" y="6480720"/>
            <a:ext cx="367240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adpis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Summary – Nuclear receptors</a:t>
            </a:r>
          </a:p>
        </p:txBody>
      </p:sp>
      <p:sp>
        <p:nvSpPr>
          <p:cNvPr id="65" name="Zástupný symbol pro obsah 4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/>
              <a:t>I</a:t>
            </a:r>
            <a:r>
              <a:rPr lang="cs-CZ" sz="2400" dirty="0" err="1"/>
              <a:t>mportant</a:t>
            </a:r>
            <a:r>
              <a:rPr lang="cs-CZ" sz="2400" dirty="0"/>
              <a:t> </a:t>
            </a:r>
            <a:r>
              <a:rPr lang="en-GB" sz="2400" dirty="0"/>
              <a:t>physiological </a:t>
            </a:r>
            <a:r>
              <a:rPr lang="cs-CZ" sz="2400" dirty="0" err="1"/>
              <a:t>function</a:t>
            </a:r>
            <a:r>
              <a:rPr lang="en-GB" sz="2400" dirty="0"/>
              <a:t>s, </a:t>
            </a:r>
          </a:p>
          <a:p>
            <a:r>
              <a:rPr lang="en-GB" sz="2400" dirty="0"/>
              <a:t>Important </a:t>
            </a:r>
            <a:r>
              <a:rPr lang="cs-CZ" sz="2400" dirty="0" err="1"/>
              <a:t>roles</a:t>
            </a:r>
            <a:r>
              <a:rPr lang="cs-CZ" sz="2400" dirty="0"/>
              <a:t> in </a:t>
            </a:r>
            <a:r>
              <a:rPr lang="cs-CZ" sz="2400" dirty="0" err="1"/>
              <a:t>pathologies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en-GB" sz="2400" dirty="0"/>
              <a:t>chemical </a:t>
            </a:r>
            <a:r>
              <a:rPr lang="cs-CZ" sz="2400" dirty="0"/>
              <a:t>toxicity</a:t>
            </a:r>
            <a:r>
              <a:rPr lang="en-GB" sz="2400" dirty="0"/>
              <a:t> (</a:t>
            </a:r>
            <a:r>
              <a:rPr lang="en-GB" sz="2400" dirty="0">
                <a:solidFill>
                  <a:schemeClr val="tx2"/>
                </a:solidFill>
              </a:rPr>
              <a:t>ENDOCRINE DISRUPTION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r>
              <a:rPr lang="en-GB" sz="2400" dirty="0"/>
              <a:t>NRs with well studied roles in toxicity: </a:t>
            </a:r>
            <a:r>
              <a:rPr lang="en-GB" sz="2000" b="1" dirty="0">
                <a:solidFill>
                  <a:srgbClr val="00B050"/>
                </a:solidFill>
              </a:rPr>
              <a:t>ER and </a:t>
            </a:r>
            <a:r>
              <a:rPr lang="en-GB" sz="2000" b="1" dirty="0" err="1">
                <a:solidFill>
                  <a:srgbClr val="00B050"/>
                </a:solidFill>
              </a:rPr>
              <a:t>AhR</a:t>
            </a:r>
            <a:r>
              <a:rPr lang="en-GB" sz="2000" b="1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GB" sz="1600" dirty="0"/>
              <a:t>Other NRs (AR, RAR/RXR, </a:t>
            </a:r>
            <a:r>
              <a:rPr lang="en-GB" sz="1600" dirty="0" err="1"/>
              <a:t>ThR</a:t>
            </a:r>
            <a:r>
              <a:rPr lang="en-GB" sz="1600" dirty="0"/>
              <a:t>) – important but less explored</a:t>
            </a:r>
          </a:p>
          <a:p>
            <a:endParaRPr lang="en-GB" sz="2400" dirty="0"/>
          </a:p>
          <a:p>
            <a:r>
              <a:rPr lang="cs-CZ" sz="2400" dirty="0" err="1"/>
              <a:t>All</a:t>
            </a:r>
            <a:r>
              <a:rPr lang="cs-CZ" sz="2400" dirty="0"/>
              <a:t> NR</a:t>
            </a:r>
            <a:r>
              <a:rPr lang="en-GB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of </a:t>
            </a:r>
            <a:r>
              <a:rPr lang="cs-CZ" sz="2400" dirty="0" err="1"/>
              <a:t>action</a:t>
            </a:r>
            <a:endParaRPr lang="en-GB" sz="2400" dirty="0"/>
          </a:p>
          <a:p>
            <a:pPr lvl="1"/>
            <a:r>
              <a:rPr lang="en-GB" sz="2000" dirty="0"/>
              <a:t>Act as direct </a:t>
            </a:r>
            <a:r>
              <a:rPr lang="en-GB" sz="2000" dirty="0">
                <a:solidFill>
                  <a:srgbClr val="00B050"/>
                </a:solidFill>
              </a:rPr>
              <a:t>transcription factors </a:t>
            </a:r>
            <a:r>
              <a:rPr lang="en-GB" sz="2000" dirty="0"/>
              <a:t>on DNA</a:t>
            </a:r>
          </a:p>
          <a:p>
            <a:r>
              <a:rPr lang="cs-CZ" sz="2400" dirty="0" err="1"/>
              <a:t>Natural</a:t>
            </a:r>
            <a:r>
              <a:rPr lang="cs-CZ" sz="2400" dirty="0"/>
              <a:t> </a:t>
            </a:r>
            <a:r>
              <a:rPr lang="cs-CZ" sz="2400" dirty="0" err="1"/>
              <a:t>ligands</a:t>
            </a:r>
            <a:r>
              <a:rPr lang="cs-CZ" sz="2400" dirty="0"/>
              <a:t> </a:t>
            </a:r>
            <a:r>
              <a:rPr lang="en-GB" sz="2400" dirty="0"/>
              <a:t>of NRs </a:t>
            </a:r>
            <a:r>
              <a:rPr lang="cs-CZ" sz="2400" dirty="0"/>
              <a:t>are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lipophilic</a:t>
            </a:r>
            <a:r>
              <a:rPr lang="cs-CZ" sz="2400" dirty="0"/>
              <a:t> </a:t>
            </a:r>
            <a:r>
              <a:rPr lang="cs-CZ" sz="2400" dirty="0" err="1"/>
              <a:t>hormones</a:t>
            </a:r>
            <a:endParaRPr lang="en-GB" sz="2400" dirty="0"/>
          </a:p>
          <a:p>
            <a:pPr lvl="1"/>
            <a:r>
              <a:rPr lang="cs-CZ" sz="2000" dirty="0" err="1"/>
              <a:t>steroids</a:t>
            </a:r>
            <a:r>
              <a:rPr lang="cs-CZ" sz="2000" dirty="0"/>
              <a:t>, </a:t>
            </a:r>
            <a:r>
              <a:rPr lang="cs-CZ" sz="2000" dirty="0" err="1"/>
              <a:t>thyroids</a:t>
            </a:r>
            <a:r>
              <a:rPr lang="cs-CZ" sz="2000" dirty="0"/>
              <a:t>, </a:t>
            </a:r>
            <a:r>
              <a:rPr lang="cs-CZ" sz="2000" dirty="0" err="1"/>
              <a:t>retinoids</a:t>
            </a:r>
            <a:endParaRPr lang="cs-CZ" sz="2000" dirty="0"/>
          </a:p>
          <a:p>
            <a:pPr lvl="1"/>
            <a:r>
              <a:rPr lang="en-GB" sz="2000" dirty="0"/>
              <a:t>Various regulatory functions</a:t>
            </a:r>
          </a:p>
          <a:p>
            <a:pPr lvl="1"/>
            <a:r>
              <a:rPr lang="en-GB" sz="2000" dirty="0"/>
              <a:t>Role in toxicity: NR interact with </a:t>
            </a:r>
            <a:r>
              <a:rPr lang="en-GB" sz="2000" b="1" dirty="0"/>
              <a:t>structurally similar </a:t>
            </a:r>
            <a:r>
              <a:rPr lang="en-GB" sz="2000" b="1" dirty="0" err="1"/>
              <a:t>xenobiotics</a:t>
            </a:r>
            <a:endParaRPr lang="en-GB" sz="2000" dirty="0"/>
          </a:p>
          <a:p>
            <a:r>
              <a:rPr lang="en-GB" sz="2400" dirty="0">
                <a:solidFill>
                  <a:schemeClr val="tx2"/>
                </a:solidFill>
              </a:rPr>
              <a:t>Various mechanisms beyond the toxicity</a:t>
            </a:r>
          </a:p>
          <a:p>
            <a:pPr lvl="1"/>
            <a:r>
              <a:rPr lang="en-GB" sz="2000" dirty="0"/>
              <a:t>Adverse are both STIMULATIONS and INHIBITIONS </a:t>
            </a:r>
            <a:r>
              <a:rPr lang="en-GB" sz="2000" dirty="0">
                <a:solidFill>
                  <a:srgbClr val="00B050"/>
                </a:solidFill>
              </a:rPr>
              <a:t>directly at the receptor site </a:t>
            </a:r>
            <a:r>
              <a:rPr lang="en-GB" sz="2000" dirty="0"/>
              <a:t>(e.g. “anti-</a:t>
            </a:r>
            <a:r>
              <a:rPr lang="en-GB" sz="2000" dirty="0" err="1"/>
              <a:t>androgenicity</a:t>
            </a:r>
            <a:r>
              <a:rPr lang="en-GB" sz="2000" dirty="0"/>
              <a:t>)</a:t>
            </a:r>
          </a:p>
          <a:p>
            <a:pPr lvl="1"/>
            <a:r>
              <a:rPr lang="en-GB" sz="2000" dirty="0">
                <a:solidFill>
                  <a:srgbClr val="00B050"/>
                </a:solidFill>
              </a:rPr>
              <a:t>Additional mechanisms </a:t>
            </a:r>
            <a:r>
              <a:rPr lang="en-GB" sz="2000" dirty="0"/>
              <a:t>–in blood (Thyroids), metabolism (Thyroids) clearance (Retinoids), heterodimerization an</a:t>
            </a:r>
            <a:r>
              <a:rPr lang="cs-CZ" sz="2000" dirty="0"/>
              <a:t>d </a:t>
            </a:r>
            <a:r>
              <a:rPr lang="en-GB" sz="2000" dirty="0"/>
              <a:t>transport of hormones</a:t>
            </a:r>
            <a:r>
              <a:rPr lang="cs-CZ" sz="2000" dirty="0"/>
              <a:t>,</a:t>
            </a:r>
            <a:r>
              <a:rPr lang="en-GB" sz="2000" dirty="0"/>
              <a:t> “crosstalk”</a:t>
            </a:r>
            <a:r>
              <a:rPr lang="cs-CZ" sz="2000" dirty="0"/>
              <a:t> of different NRs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b="1" u="sng" dirty="0"/>
              <a:t>Other key information to remember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REPORTER GENE ASSAYS </a:t>
            </a:r>
            <a:r>
              <a:rPr lang="en-GB" sz="2000" dirty="0"/>
              <a:t>(principle, use, what is CALUX?)</a:t>
            </a:r>
          </a:p>
          <a:p>
            <a:pPr lvl="1"/>
            <a:r>
              <a:rPr lang="en-GB" sz="2000" dirty="0"/>
              <a:t>Characterization of chemical “toxic potentials”</a:t>
            </a:r>
          </a:p>
          <a:p>
            <a:pPr lvl="2"/>
            <a:r>
              <a:rPr lang="en-GB" sz="2000" dirty="0"/>
              <a:t>General concept of “</a:t>
            </a:r>
            <a:r>
              <a:rPr lang="en-GB" sz="2000" dirty="0">
                <a:solidFill>
                  <a:schemeClr val="tx2"/>
                </a:solidFill>
              </a:rPr>
              <a:t>REPs</a:t>
            </a:r>
            <a:r>
              <a:rPr lang="en-GB" sz="2000" dirty="0"/>
              <a:t>” (valid for activation of all NRs)</a:t>
            </a:r>
          </a:p>
          <a:p>
            <a:pPr lvl="2"/>
            <a:r>
              <a:rPr lang="en-GB" sz="2000" dirty="0"/>
              <a:t>Specifically for </a:t>
            </a:r>
            <a:r>
              <a:rPr lang="en-GB" sz="2000" dirty="0" err="1"/>
              <a:t>AhR</a:t>
            </a:r>
            <a:r>
              <a:rPr lang="en-GB" sz="2000" dirty="0"/>
              <a:t> - concept of </a:t>
            </a:r>
            <a:r>
              <a:rPr lang="en-GB" sz="2000" dirty="0">
                <a:solidFill>
                  <a:schemeClr val="tx2"/>
                </a:solidFill>
              </a:rPr>
              <a:t>TEFs / TEQs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96976"/>
            <a:ext cx="8763000" cy="5592763"/>
            <a:chOff x="96" y="754"/>
            <a:chExt cx="5520" cy="35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754"/>
              <a:ext cx="5520" cy="3427"/>
              <a:chOff x="96" y="754"/>
              <a:chExt cx="5520" cy="342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96" y="754"/>
                <a:ext cx="5520" cy="3427"/>
                <a:chOff x="96" y="754"/>
                <a:chExt cx="5520" cy="3427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92" y="1776"/>
                  <a:ext cx="5328" cy="2405"/>
                  <a:chOff x="192" y="2160"/>
                  <a:chExt cx="5328" cy="2064"/>
                </a:xfrm>
              </p:grpSpPr>
              <p:sp>
                <p:nvSpPr>
                  <p:cNvPr id="7481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2160"/>
                    <a:ext cx="5328" cy="206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81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84"/>
                    <a:ext cx="3216" cy="1392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4813" name="Rectangle 9"/>
                <p:cNvSpPr>
                  <a:spLocks noChangeArrowheads="1"/>
                </p:cNvSpPr>
                <p:nvPr/>
              </p:nvSpPr>
              <p:spPr bwMode="auto">
                <a:xfrm>
                  <a:off x="96" y="754"/>
                  <a:ext cx="5520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 b="1" dirty="0">
                      <a:latin typeface="+mj-lt"/>
                    </a:rPr>
                    <a:t>6. Interaction (crosstalk) among various NRs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GB" sz="1600" b="0" dirty="0">
                      <a:latin typeface="+mj-lt"/>
                    </a:rPr>
                    <a:t>“</a:t>
                  </a:r>
                  <a:r>
                    <a:rPr lang="en-GB" sz="1600" b="0" dirty="0" err="1">
                      <a:latin typeface="+mj-lt"/>
                    </a:rPr>
                    <a:t>antiestrogenicity</a:t>
                  </a:r>
                  <a:r>
                    <a:rPr lang="en-GB" sz="1600" b="0" dirty="0">
                      <a:latin typeface="+mj-lt"/>
                    </a:rPr>
                    <a:t>” of </a:t>
                  </a:r>
                  <a:r>
                    <a:rPr lang="en-GB" sz="1600" b="0" dirty="0" err="1">
                      <a:latin typeface="+mj-lt"/>
                    </a:rPr>
                    <a:t>AhR</a:t>
                  </a:r>
                  <a:r>
                    <a:rPr lang="en-GB" sz="1600" b="0" dirty="0">
                      <a:latin typeface="+mj-lt"/>
                    </a:rPr>
                    <a:t> </a:t>
                  </a:r>
                  <a:r>
                    <a:rPr lang="en-GB" sz="1600" b="0" dirty="0" err="1">
                      <a:latin typeface="+mj-lt"/>
                    </a:rPr>
                    <a:t>ligands</a:t>
                  </a:r>
                  <a:endParaRPr lang="en-GB" sz="1600" b="0" dirty="0">
                    <a:latin typeface="+mj-lt"/>
                  </a:endParaRP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b="0" dirty="0">
                      <a:latin typeface="+mj-lt"/>
                    </a:rPr>
                    <a:t>fast clearance of </a:t>
                  </a:r>
                  <a:r>
                    <a:rPr lang="en-US" sz="1600" b="0" dirty="0" err="1">
                      <a:latin typeface="+mj-lt"/>
                    </a:rPr>
                    <a:t>retinoids</a:t>
                  </a:r>
                  <a:r>
                    <a:rPr lang="en-US" sz="1600" b="0" dirty="0">
                      <a:latin typeface="+mj-lt"/>
                    </a:rPr>
                    <a:t> after </a:t>
                  </a:r>
                  <a:r>
                    <a:rPr lang="en-US" sz="1600" b="0" dirty="0" err="1">
                      <a:latin typeface="+mj-lt"/>
                    </a:rPr>
                    <a:t>AhR</a:t>
                  </a:r>
                  <a:r>
                    <a:rPr lang="en-US" sz="1600" b="0" dirty="0">
                      <a:latin typeface="+mj-lt"/>
                    </a:rPr>
                    <a:t> activation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dirty="0" err="1">
                      <a:latin typeface="+mj-lt"/>
                    </a:rPr>
                    <a:t>Immunosuprresions</a:t>
                  </a:r>
                  <a:r>
                    <a:rPr lang="en-US" sz="1600" dirty="0">
                      <a:latin typeface="+mj-lt"/>
                    </a:rPr>
                    <a:t> after ER activations</a:t>
                  </a:r>
                  <a:endParaRPr lang="cs-CZ" sz="1600" b="0" dirty="0">
                    <a:latin typeface="+mj-lt"/>
                  </a:endParaRPr>
                </a:p>
              </p:txBody>
            </p:sp>
          </p:grpSp>
          <p:sp>
            <p:nvSpPr>
              <p:cNvPr id="74806" name="AutoShape 13"/>
              <p:cNvSpPr>
                <a:spLocks noChangeArrowheads="1"/>
              </p:cNvSpPr>
              <p:nvPr/>
            </p:nvSpPr>
            <p:spPr bwMode="auto">
              <a:xfrm rot="10800000">
                <a:off x="1008" y="2450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7" name="AutoShape 14"/>
              <p:cNvSpPr>
                <a:spLocks noChangeArrowheads="1"/>
              </p:cNvSpPr>
              <p:nvPr/>
            </p:nvSpPr>
            <p:spPr bwMode="auto">
              <a:xfrm rot="10800000">
                <a:off x="1872" y="2162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8" name="Oval 15"/>
              <p:cNvSpPr>
                <a:spLocks noChangeArrowheads="1"/>
              </p:cNvSpPr>
              <p:nvPr/>
            </p:nvSpPr>
            <p:spPr bwMode="auto">
              <a:xfrm>
                <a:off x="1200" y="2690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09" name="Oval 16"/>
              <p:cNvSpPr>
                <a:spLocks noChangeArrowheads="1"/>
              </p:cNvSpPr>
              <p:nvPr/>
            </p:nvSpPr>
            <p:spPr bwMode="auto">
              <a:xfrm>
                <a:off x="1200" y="2834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10" name="Oval 17"/>
              <p:cNvSpPr>
                <a:spLocks noChangeArrowheads="1"/>
              </p:cNvSpPr>
              <p:nvPr/>
            </p:nvSpPr>
            <p:spPr bwMode="auto">
              <a:xfrm>
                <a:off x="1440" y="2498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sp>
            <p:nvSpPr>
              <p:cNvPr id="74811" name="AutoShape 18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800000">
              <a:off x="3600" y="3461"/>
              <a:ext cx="488" cy="816"/>
              <a:chOff x="3696" y="3312"/>
              <a:chExt cx="488" cy="816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 rot="1500000">
                <a:off x="3696" y="3504"/>
                <a:ext cx="296" cy="624"/>
                <a:chOff x="1248" y="3120"/>
                <a:chExt cx="296" cy="624"/>
              </a:xfrm>
            </p:grpSpPr>
            <p:sp>
              <p:nvSpPr>
                <p:cNvPr id="74803" name="Freeform 2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4" name="Freeform 2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 rot="1500000">
                <a:off x="3888" y="3312"/>
                <a:ext cx="296" cy="624"/>
                <a:chOff x="1248" y="3120"/>
                <a:chExt cx="296" cy="624"/>
              </a:xfrm>
            </p:grpSpPr>
            <p:sp>
              <p:nvSpPr>
                <p:cNvPr id="74801" name="Freeform 24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2" name="Freeform 25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880" y="3541"/>
              <a:ext cx="887" cy="367"/>
              <a:chOff x="3880" y="3584"/>
              <a:chExt cx="887" cy="367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3300000">
                <a:off x="4044" y="3491"/>
                <a:ext cx="296" cy="624"/>
                <a:chOff x="1248" y="3120"/>
                <a:chExt cx="296" cy="624"/>
              </a:xfrm>
            </p:grpSpPr>
            <p:sp>
              <p:nvSpPr>
                <p:cNvPr id="74797" name="Freeform 28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8" name="Freeform 29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 rot="3300000">
                <a:off x="4307" y="3420"/>
                <a:ext cx="296" cy="624"/>
                <a:chOff x="1248" y="3120"/>
                <a:chExt cx="296" cy="624"/>
              </a:xfrm>
            </p:grpSpPr>
            <p:sp>
              <p:nvSpPr>
                <p:cNvPr id="74795" name="Freeform 3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6" name="Freeform 3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066800" y="3581400"/>
            <a:ext cx="6253163" cy="1982788"/>
            <a:chOff x="672" y="2256"/>
            <a:chExt cx="3939" cy="1249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728" y="3216"/>
              <a:ext cx="858" cy="289"/>
              <a:chOff x="2214" y="3648"/>
              <a:chExt cx="858" cy="289"/>
            </a:xfrm>
          </p:grpSpPr>
          <p:sp>
            <p:nvSpPr>
              <p:cNvPr id="74788" name="AutoShape 35"/>
              <p:cNvSpPr>
                <a:spLocks noChangeArrowheads="1"/>
              </p:cNvSpPr>
              <p:nvPr/>
            </p:nvSpPr>
            <p:spPr bwMode="auto">
              <a:xfrm rot="10800000">
                <a:off x="2592" y="3696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9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/>
              <a:stretch>
                <a:fillRect/>
              </a:stretch>
            </p:blipFill>
            <p:spPr bwMode="auto">
              <a:xfrm>
                <a:off x="2214" y="36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73" name="Line 37"/>
            <p:cNvSpPr>
              <a:spLocks noChangeShapeType="1"/>
            </p:cNvSpPr>
            <p:nvPr/>
          </p:nvSpPr>
          <p:spPr bwMode="auto">
            <a:xfrm>
              <a:off x="163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4" name="Oval 38"/>
            <p:cNvSpPr>
              <a:spLocks noChangeArrowheads="1"/>
            </p:cNvSpPr>
            <p:nvPr/>
          </p:nvSpPr>
          <p:spPr bwMode="auto">
            <a:xfrm>
              <a:off x="864" y="3313"/>
              <a:ext cx="432" cy="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5" name="Oval 39"/>
            <p:cNvSpPr>
              <a:spLocks noChangeArrowheads="1"/>
            </p:cNvSpPr>
            <p:nvPr/>
          </p:nvSpPr>
          <p:spPr bwMode="auto">
            <a:xfrm>
              <a:off x="960" y="3408"/>
              <a:ext cx="432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6" name="Oval 40"/>
            <p:cNvSpPr>
              <a:spLocks noChangeArrowheads="1"/>
            </p:cNvSpPr>
            <p:nvPr/>
          </p:nvSpPr>
          <p:spPr bwMode="auto">
            <a:xfrm>
              <a:off x="672" y="3209"/>
              <a:ext cx="166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P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7" name="Line 41"/>
            <p:cNvSpPr>
              <a:spLocks noChangeShapeType="1"/>
            </p:cNvSpPr>
            <p:nvPr/>
          </p:nvSpPr>
          <p:spPr bwMode="auto">
            <a:xfrm>
              <a:off x="115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Line 42"/>
            <p:cNvSpPr>
              <a:spLocks noChangeShapeType="1"/>
            </p:cNvSpPr>
            <p:nvPr/>
          </p:nvSpPr>
          <p:spPr bwMode="auto">
            <a:xfrm>
              <a:off x="2256" y="244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256" y="2640"/>
              <a:ext cx="768" cy="433"/>
              <a:chOff x="2448" y="2784"/>
              <a:chExt cx="768" cy="433"/>
            </a:xfrm>
          </p:grpSpPr>
          <p:sp>
            <p:nvSpPr>
              <p:cNvPr id="74785" name="AutoShape 44"/>
              <p:cNvSpPr>
                <a:spLocks noChangeArrowheads="1"/>
              </p:cNvSpPr>
              <p:nvPr/>
            </p:nvSpPr>
            <p:spPr bwMode="auto">
              <a:xfrm rot="10800000">
                <a:off x="2736" y="2976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6" name="Picture 4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0000"/>
              <a:stretch>
                <a:fillRect/>
              </a:stretch>
            </p:blipFill>
            <p:spPr bwMode="auto">
              <a:xfrm>
                <a:off x="2448" y="292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7" name="Oval 46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552" y="2592"/>
              <a:ext cx="1059" cy="739"/>
              <a:chOff x="3264" y="2880"/>
              <a:chExt cx="1059" cy="739"/>
            </a:xfrm>
          </p:grpSpPr>
          <p:sp>
            <p:nvSpPr>
              <p:cNvPr id="74782" name="AutoShape 48"/>
              <p:cNvSpPr>
                <a:spLocks noChangeArrowheads="1"/>
              </p:cNvSpPr>
              <p:nvPr/>
            </p:nvSpPr>
            <p:spPr bwMode="auto">
              <a:xfrm>
                <a:off x="3264" y="3072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pic>
            <p:nvPicPr>
              <p:cNvPr id="74783" name="Picture 4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3" y="3310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4" name="Oval 50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4781" name="Line 51"/>
            <p:cNvSpPr>
              <a:spLocks noChangeShapeType="1"/>
            </p:cNvSpPr>
            <p:nvPr/>
          </p:nvSpPr>
          <p:spPr bwMode="auto">
            <a:xfrm>
              <a:off x="3552" y="22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609600" y="2590800"/>
            <a:ext cx="6324600" cy="1905000"/>
            <a:chOff x="630" y="2112"/>
            <a:chExt cx="3882" cy="1200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630" y="2112"/>
              <a:ext cx="3882" cy="1200"/>
              <a:chOff x="630" y="2112"/>
              <a:chExt cx="3882" cy="1200"/>
            </a:xfrm>
          </p:grpSpPr>
          <p:pic>
            <p:nvPicPr>
              <p:cNvPr id="74767" name="Picture 5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50000"/>
              <a:stretch>
                <a:fillRect/>
              </a:stretch>
            </p:blipFill>
            <p:spPr bwMode="auto">
              <a:xfrm>
                <a:off x="630" y="3023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8" name="Picture 5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32" y="2352"/>
                <a:ext cx="604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9" name="Picture 5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0000"/>
              <a:stretch>
                <a:fillRect/>
              </a:stretch>
            </p:blipFill>
            <p:spPr bwMode="auto">
              <a:xfrm>
                <a:off x="1584" y="220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0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3552" y="2112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1" name="Picture 5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50000"/>
              <a:stretch>
                <a:fillRect/>
              </a:stretch>
            </p:blipFill>
            <p:spPr bwMode="auto">
              <a:xfrm>
                <a:off x="3792" y="24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66" name="Text Box 59"/>
            <p:cNvSpPr txBox="1">
              <a:spLocks noChangeArrowheads="1"/>
            </p:cNvSpPr>
            <p:nvPr/>
          </p:nvSpPr>
          <p:spPr bwMode="auto">
            <a:xfrm>
              <a:off x="4262" y="2378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4267200" y="4876800"/>
            <a:ext cx="2314575" cy="1244600"/>
            <a:chOff x="2688" y="3072"/>
            <a:chExt cx="1458" cy="784"/>
          </a:xfrm>
        </p:grpSpPr>
        <p:sp>
          <p:nvSpPr>
            <p:cNvPr id="74758" name="AutoShape 61"/>
            <p:cNvSpPr>
              <a:spLocks noChangeArrowheads="1"/>
            </p:cNvSpPr>
            <p:nvPr/>
          </p:nvSpPr>
          <p:spPr bwMode="auto">
            <a:xfrm rot="10800000">
              <a:off x="3408" y="3552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59" name="AutoShape 62"/>
            <p:cNvSpPr>
              <a:spLocks noChangeArrowheads="1"/>
            </p:cNvSpPr>
            <p:nvPr/>
          </p:nvSpPr>
          <p:spPr bwMode="auto">
            <a:xfrm rot="10800000">
              <a:off x="3360" y="3456"/>
              <a:ext cx="349" cy="12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0" name="AutoShape 63"/>
            <p:cNvSpPr>
              <a:spLocks noChangeArrowheads="1"/>
            </p:cNvSpPr>
            <p:nvPr/>
          </p:nvSpPr>
          <p:spPr bwMode="auto">
            <a:xfrm rot="10800000">
              <a:off x="3024" y="3600"/>
              <a:ext cx="295" cy="16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1" name="AutoShape 64"/>
            <p:cNvSpPr>
              <a:spLocks noChangeArrowheads="1"/>
            </p:cNvSpPr>
            <p:nvPr/>
          </p:nvSpPr>
          <p:spPr bwMode="auto">
            <a:xfrm>
              <a:off x="3072" y="3696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62" name="AutoShape 65"/>
            <p:cNvSpPr>
              <a:spLocks noChangeArrowheads="1"/>
            </p:cNvSpPr>
            <p:nvPr/>
          </p:nvSpPr>
          <p:spPr bwMode="auto">
            <a:xfrm rot="9000000">
              <a:off x="2688" y="3072"/>
              <a:ext cx="887" cy="288"/>
            </a:xfrm>
            <a:custGeom>
              <a:avLst/>
              <a:gdLst>
                <a:gd name="T0" fmla="*/ 18 w 21600"/>
                <a:gd name="T1" fmla="*/ 0 h 21600"/>
                <a:gd name="T2" fmla="*/ 0 w 21600"/>
                <a:gd name="T3" fmla="*/ 3 h 21600"/>
                <a:gd name="T4" fmla="*/ 18 w 21600"/>
                <a:gd name="T5" fmla="*/ 3 h 21600"/>
                <a:gd name="T6" fmla="*/ 36 w 21600"/>
                <a:gd name="T7" fmla="*/ 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7 w 21600"/>
                <a:gd name="T13" fmla="*/ 12375 h 21600"/>
                <a:gd name="T14" fmla="*/ 19433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3" name="AutoShape 66"/>
            <p:cNvSpPr>
              <a:spLocks noChangeArrowheads="1"/>
            </p:cNvSpPr>
            <p:nvPr/>
          </p:nvSpPr>
          <p:spPr bwMode="auto">
            <a:xfrm rot="10800000">
              <a:off x="3792" y="3408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64" name="AutoShape 67"/>
            <p:cNvSpPr>
              <a:spLocks noChangeArrowheads="1"/>
            </p:cNvSpPr>
            <p:nvPr/>
          </p:nvSpPr>
          <p:spPr bwMode="auto">
            <a:xfrm>
              <a:off x="3792" y="3504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</p:grpSp>
      <p:sp>
        <p:nvSpPr>
          <p:cNvPr id="65" name="Nadpis 6"/>
          <p:cNvSpPr txBox="1">
            <a:spLocks/>
          </p:cNvSpPr>
          <p:nvPr/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 s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ignalling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 s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ignalling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4929411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Regulation of transcription activity - mechanisms may vary</a:t>
            </a:r>
          </a:p>
          <a:p>
            <a:pPr lvl="1"/>
            <a:r>
              <a:rPr lang="en-GB" dirty="0"/>
              <a:t>Steroid receptors often </a:t>
            </a:r>
            <a:r>
              <a:rPr lang="en-GB" b="1" dirty="0" err="1"/>
              <a:t>dimerize</a:t>
            </a:r>
            <a:r>
              <a:rPr lang="en-GB" b="1" dirty="0"/>
              <a:t> </a:t>
            </a:r>
            <a:r>
              <a:rPr lang="en-GB" dirty="0"/>
              <a:t>with a partner to activate gene transcription</a:t>
            </a:r>
          </a:p>
          <a:p>
            <a:pPr lvl="1"/>
            <a:r>
              <a:rPr lang="en-GB" dirty="0"/>
              <a:t>Receptors for vitamin D, retinoic acid and thyroid hormone form </a:t>
            </a:r>
            <a:r>
              <a:rPr lang="en-GB" b="1" dirty="0" err="1"/>
              <a:t>heterodimers</a:t>
            </a:r>
            <a:r>
              <a:rPr lang="en-GB" b="1" dirty="0"/>
              <a:t> </a:t>
            </a:r>
            <a:r>
              <a:rPr lang="en-GB" dirty="0"/>
              <a:t>and then bind to responsive elements on DNA </a:t>
            </a:r>
          </a:p>
          <a:p>
            <a:pPr lvl="2"/>
            <a:r>
              <a:rPr lang="en-GB" dirty="0"/>
              <a:t>Second component of the </a:t>
            </a:r>
            <a:r>
              <a:rPr lang="en-GB" dirty="0" err="1"/>
              <a:t>heterodimer</a:t>
            </a:r>
            <a:r>
              <a:rPr lang="en-GB" dirty="0"/>
              <a:t> is RXR monomer (</a:t>
            </a:r>
            <a:r>
              <a:rPr lang="en-GB" dirty="0" err="1"/>
              <a:t>i.e</a:t>
            </a:r>
            <a:r>
              <a:rPr lang="en-GB" dirty="0"/>
              <a:t>, RXR-RAR; RXR-VDR)</a:t>
            </a:r>
          </a:p>
          <a:p>
            <a:pPr lvl="2"/>
            <a:endParaRPr lang="en-GB" dirty="0"/>
          </a:p>
          <a:p>
            <a:r>
              <a:rPr lang="en-GB" b="1" dirty="0">
                <a:solidFill>
                  <a:schemeClr val="tx2"/>
                </a:solidFill>
              </a:rPr>
              <a:t>NR </a:t>
            </a:r>
            <a:r>
              <a:rPr lang="en-GB" b="1" dirty="0" err="1">
                <a:solidFill>
                  <a:schemeClr val="tx2"/>
                </a:solidFill>
              </a:rPr>
              <a:t>dimers</a:t>
            </a:r>
            <a:r>
              <a:rPr lang="en-GB" b="1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u="sng" dirty="0" err="1"/>
              <a:t>Heterodimeric</a:t>
            </a:r>
            <a:r>
              <a:rPr lang="en-GB" u="sng" dirty="0"/>
              <a:t> receptors </a:t>
            </a:r>
            <a:r>
              <a:rPr lang="en-GB" dirty="0"/>
              <a:t>- exclusively nuclear; </a:t>
            </a:r>
            <a:endParaRPr lang="cs-CZ" dirty="0"/>
          </a:p>
          <a:p>
            <a:pPr lvl="2"/>
            <a:r>
              <a:rPr lang="en-GB" dirty="0"/>
              <a:t>without </a:t>
            </a:r>
            <a:r>
              <a:rPr lang="en-GB" dirty="0" err="1"/>
              <a:t>ligand</a:t>
            </a:r>
            <a:r>
              <a:rPr lang="en-GB" dirty="0"/>
              <a:t> repress</a:t>
            </a:r>
            <a:r>
              <a:rPr lang="cs-CZ" dirty="0"/>
              <a:t>es</a:t>
            </a:r>
            <a:r>
              <a:rPr lang="en-GB" dirty="0"/>
              <a:t> transcription </a:t>
            </a:r>
            <a:r>
              <a:rPr lang="cs-CZ" dirty="0"/>
              <a:t>(</a:t>
            </a:r>
            <a:r>
              <a:rPr lang="en-GB" dirty="0"/>
              <a:t>by binding to their cognate sites in DNA</a:t>
            </a:r>
            <a:r>
              <a:rPr lang="cs-CZ" dirty="0"/>
              <a:t>)</a:t>
            </a:r>
            <a:endParaRPr lang="en-GB" dirty="0"/>
          </a:p>
          <a:p>
            <a:pPr lvl="1"/>
            <a:r>
              <a:rPr lang="en-GB" u="sng" dirty="0" err="1"/>
              <a:t>Homodimeric</a:t>
            </a:r>
            <a:r>
              <a:rPr lang="en-GB" u="sng" dirty="0"/>
              <a:t> receptors</a:t>
            </a:r>
            <a:r>
              <a:rPr lang="en-GB" dirty="0"/>
              <a:t> </a:t>
            </a:r>
            <a:endParaRPr lang="cs-CZ" dirty="0"/>
          </a:p>
          <a:p>
            <a:pPr lvl="2"/>
            <a:r>
              <a:rPr lang="en-GB" dirty="0"/>
              <a:t>mostly </a:t>
            </a:r>
            <a:r>
              <a:rPr lang="en-GB" dirty="0" err="1"/>
              <a:t>cytoplasmic</a:t>
            </a:r>
            <a:r>
              <a:rPr lang="en-GB" dirty="0"/>
              <a:t> without </a:t>
            </a:r>
            <a:r>
              <a:rPr lang="en-GB" dirty="0" err="1"/>
              <a:t>ligands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GB" dirty="0"/>
              <a:t>hormone binding leads to nuclear translocation of receptors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4263</Words>
  <Application>Microsoft Office PowerPoint</Application>
  <PresentationFormat>Předvádění na obrazovce (4:3)</PresentationFormat>
  <Paragraphs>767</Paragraphs>
  <Slides>72</Slides>
  <Notes>72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1" baseType="lpstr">
      <vt:lpstr>Arial</vt:lpstr>
      <vt:lpstr>Calibri</vt:lpstr>
      <vt:lpstr>Tahoma</vt:lpstr>
      <vt:lpstr>Times</vt:lpstr>
      <vt:lpstr>Times New Roman</vt:lpstr>
      <vt:lpstr>Verdana</vt:lpstr>
      <vt:lpstr>Wingdings</vt:lpstr>
      <vt:lpstr>Motiv sady Office</vt:lpstr>
      <vt:lpstr>Snímek</vt:lpstr>
      <vt:lpstr>Prezentace aplikace PowerPoint</vt:lpstr>
      <vt:lpstr>Various signalling types … now focus on nuclear receptors</vt:lpstr>
      <vt:lpstr>NUCLEAR (Intracellular) RECEPTORS in summary</vt:lpstr>
      <vt:lpstr>Natural ligands of NR</vt:lpstr>
      <vt:lpstr>Prezentace aplikace PowerPoint</vt:lpstr>
      <vt:lpstr>NR signalling is complex … examples of complexity (1)</vt:lpstr>
      <vt:lpstr>NR signalling is complex … examples of complexity 2</vt:lpstr>
      <vt:lpstr>Prezentace aplikace PowerPoint</vt:lpstr>
      <vt:lpstr>NR signalling is complex … examples of complexity 4</vt:lpstr>
      <vt:lpstr>Why are NR important?   common mediators  of Endocrine Disruption</vt:lpstr>
      <vt:lpstr>Endocrine disruption</vt:lpstr>
      <vt:lpstr>Toxicants interact with hormonal system at different levels</vt:lpstr>
      <vt:lpstr>Fate and action of HORMONES activating NRs</vt:lpstr>
      <vt:lpstr>Prezentace aplikace PowerPoint</vt:lpstr>
      <vt:lpstr>Endocrine disrupters in the environment?</vt:lpstr>
      <vt:lpstr>Examples – modulations of (synthetic) enzyme activities</vt:lpstr>
      <vt:lpstr>STEROIDs - most studied ligands detailed view</vt:lpstr>
      <vt:lpstr>Prezentace aplikace PowerPoint</vt:lpstr>
      <vt:lpstr>Prezentace aplikace PowerPoint</vt:lpstr>
      <vt:lpstr>ESTROGEN RECEPTOR – ER the most studied target of EDCs</vt:lpstr>
      <vt:lpstr>      Estrogens</vt:lpstr>
      <vt:lpstr>Prezentace aplikace PowerPoint</vt:lpstr>
      <vt:lpstr>ESTROGEN RECEPTORS - subtypes </vt:lpstr>
      <vt:lpstr>Environmental estrogens (xenoestrogens, exoestrogens)</vt:lpstr>
      <vt:lpstr>Exoestrogens - Relative Potencies to bind to ERa (REPs)</vt:lpstr>
      <vt:lpstr>How to assess ESTROGENICITY? </vt:lpstr>
      <vt:lpstr>IN VIVO ASSAYS FOR ESTROGENICITY</vt:lpstr>
      <vt:lpstr>In vitro assays for estrogenicity</vt:lpstr>
      <vt:lpstr>In vitro assays for estrogenicity</vt:lpstr>
      <vt:lpstr>In vitro assays for estrogenicity</vt:lpstr>
      <vt:lpstr>Luciferase reporter assay for estrogenicity in brief</vt:lpstr>
      <vt:lpstr>Bioassay (biosensor) for NR-modulator based on yeast cells</vt:lpstr>
      <vt:lpstr>ANDROGEN RECEPTOR (AR) role in toxicity confirmed ... but less explored than ER</vt:lpstr>
      <vt:lpstr>Androgens</vt:lpstr>
      <vt:lpstr>Androgens</vt:lpstr>
      <vt:lpstr>Mechanisms of androgen signalling disruption</vt:lpstr>
      <vt:lpstr>Mechanisms of androgen signalling disruption</vt:lpstr>
      <vt:lpstr>Effects of male exposure to antiandrogens</vt:lpstr>
      <vt:lpstr>AR-binding – potencies - reference DHT: EC50 ~ 0.1 µM)</vt:lpstr>
      <vt:lpstr>Antiandrogenic compound</vt:lpstr>
      <vt:lpstr>(Anti)androgenicity assessment</vt:lpstr>
      <vt:lpstr>THYROID SIGNALLING</vt:lpstr>
      <vt:lpstr>Thyroid hormones</vt:lpstr>
      <vt:lpstr>Thyroid hormones</vt:lpstr>
      <vt:lpstr>Disruption of enzymes involved in Thyroid metabolism</vt:lpstr>
      <vt:lpstr>Disruption of transport of thyroid hormones in blood</vt:lpstr>
      <vt:lpstr>Effects of thyroid disruption</vt:lpstr>
      <vt:lpstr>RAR/RXR receptors - vitamin A and its derivatives: RETINOIDS -   &amp; their role in toxicity</vt:lpstr>
      <vt:lpstr>RETINOIDS</vt:lpstr>
      <vt:lpstr>Retinoids and their functions</vt:lpstr>
      <vt:lpstr>     Retinoid transport</vt:lpstr>
      <vt:lpstr>Retinoid fate in the cells</vt:lpstr>
      <vt:lpstr>RAR/RXR and RA</vt:lpstr>
      <vt:lpstr>Disruption of retinoid signalling by xenobiotics</vt:lpstr>
      <vt:lpstr>Disruption of retinoid signalling by xenobiotics</vt:lpstr>
      <vt:lpstr>AhR (Arylhydrocarbon receptor)</vt:lpstr>
      <vt:lpstr>AhR</vt:lpstr>
      <vt:lpstr>AhR regulated genes</vt:lpstr>
      <vt:lpstr>Physiological role of AhR</vt:lpstr>
      <vt:lpstr>What is the natural (endogenous) physiological ligand of AhR ?</vt:lpstr>
      <vt:lpstr>Prezentace aplikace PowerPoint</vt:lpstr>
      <vt:lpstr>Prezentace aplikace PowerPoint</vt:lpstr>
      <vt:lpstr>Biological responses to TCDD &amp; AhR ligands</vt:lpstr>
      <vt:lpstr>Toxic equivalency factors (TEF)/TEQ concept</vt:lpstr>
      <vt:lpstr>Toxic equivalency factors for PCDDs, PCDFs and PCBs:</vt:lpstr>
      <vt:lpstr>Biomarkers/bioanalytical methods for AhR toxicity</vt:lpstr>
      <vt:lpstr>In vitro CALUX/CAFLUX assays</vt:lpstr>
      <vt:lpstr>DETECTION of EROD activity - example</vt:lpstr>
      <vt:lpstr>Comparing toxicity of compounds  Application in Risk Assessment </vt:lpstr>
      <vt:lpstr>Example - relative potencies of PAHs (two exposure periods) „CALUX“ assay</vt:lpstr>
      <vt:lpstr>Prezentace aplikace PowerPoint</vt:lpstr>
      <vt:lpstr>Summary – Nuclear receptors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231</cp:revision>
  <dcterms:created xsi:type="dcterms:W3CDTF">2010-05-17T15:27:49Z</dcterms:created>
  <dcterms:modified xsi:type="dcterms:W3CDTF">2021-11-04T07:59:05Z</dcterms:modified>
</cp:coreProperties>
</file>