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5"/>
  </p:notesMasterIdLst>
  <p:sldIdLst>
    <p:sldId id="256" r:id="rId5"/>
    <p:sldId id="384" r:id="rId6"/>
    <p:sldId id="393" r:id="rId7"/>
    <p:sldId id="389" r:id="rId8"/>
    <p:sldId id="391" r:id="rId9"/>
    <p:sldId id="390" r:id="rId10"/>
    <p:sldId id="392" r:id="rId11"/>
    <p:sldId id="394" r:id="rId12"/>
    <p:sldId id="368" r:id="rId13"/>
    <p:sldId id="369" r:id="rId14"/>
    <p:sldId id="371" r:id="rId15"/>
    <p:sldId id="395" r:id="rId16"/>
    <p:sldId id="374" r:id="rId17"/>
    <p:sldId id="396" r:id="rId18"/>
    <p:sldId id="397" r:id="rId19"/>
    <p:sldId id="379" r:id="rId20"/>
    <p:sldId id="400" r:id="rId21"/>
    <p:sldId id="401" r:id="rId22"/>
    <p:sldId id="398" r:id="rId23"/>
    <p:sldId id="399" r:id="rId2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7990" autoAdjust="0"/>
  </p:normalViewPr>
  <p:slideViewPr>
    <p:cSldViewPr snapToGrid="0">
      <p:cViewPr varScale="1">
        <p:scale>
          <a:sx n="112" d="100"/>
          <a:sy n="112" d="100"/>
        </p:scale>
        <p:origin x="552" y="108"/>
      </p:cViewPr>
      <p:guideLst/>
    </p:cSldViewPr>
  </p:slideViewPr>
  <p:outlineViewPr>
    <p:cViewPr>
      <p:scale>
        <a:sx n="33" d="100"/>
        <a:sy n="33" d="100"/>
      </p:scale>
      <p:origin x="0" y="-5179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2" d="100"/>
          <a:sy n="62" d="100"/>
        </p:scale>
        <p:origin x="3154" y="7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BFA12B-374F-4E78-A269-06B938911AB5}" type="datetimeFigureOut">
              <a:rPr lang="cs-CZ" smtClean="0"/>
              <a:t>25.11.2021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9B7241-428E-4C4B-8184-9514C83DBE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4477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Picture from: Burgos Ochoa, L., Rijnhart, J.J., Penninx, B.W., Wardenaar, K.J., Twisk, J.W., &amp; Heymans, M.W. (2019). Performance of methods to conduct mediation analysis with time‐to‐event outcomes. Statistica Neerlandica.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9B7241-428E-4C4B-8184-9514C83DBECB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16595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Picture from: https://data.library.virginia.edu/introduction-to-mediation-analysis/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9B7241-428E-4C4B-8184-9514C83DBECB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96687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404F163-B571-4D77-9B96-84539DE468E8}" type="slidenum">
              <a:rPr lang="en-US" altLang="en-US"/>
              <a:pPr>
                <a:spcBef>
                  <a:spcPct val="0"/>
                </a:spcBef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31339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586F41A-BC39-4470-A28B-905EA39B10BD}" type="slidenum">
              <a:rPr lang="en-US" altLang="en-US"/>
              <a:pPr>
                <a:spcBef>
                  <a:spcPct val="0"/>
                </a:spcBef>
              </a:pPr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6313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6B78D6C-6CBC-4D53-B65E-9303FF9C268F}" type="slidenum">
              <a:rPr lang="en-US" altLang="en-US"/>
              <a:pPr>
                <a:spcBef>
                  <a:spcPct val="0"/>
                </a:spcBef>
              </a:pPr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5956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726EB7D-23B6-4E4F-9C48-4A4877A96C8F}" type="slidenum">
              <a:rPr lang="en-US" altLang="en-US"/>
              <a:pPr>
                <a:spcBef>
                  <a:spcPct val="0"/>
                </a:spcBef>
              </a:pPr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0002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  <p:sp>
        <p:nvSpPr>
          <p:cNvPr id="819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5F45499-4EA0-4326-A74A-95E51637C2AA}" type="slidenum">
              <a:rPr lang="en-US" altLang="en-US"/>
              <a:pPr>
                <a:spcBef>
                  <a:spcPct val="0"/>
                </a:spcBef>
              </a:pPr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11835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9B7241-428E-4C4B-8184-9514C83DBECB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25623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Parenting</a:t>
            </a:r>
            <a:r>
              <a:rPr lang="cs-CZ" dirty="0"/>
              <a:t> </a:t>
            </a:r>
            <a:r>
              <a:rPr lang="cs-CZ" dirty="0" err="1"/>
              <a:t>example</a:t>
            </a:r>
            <a:r>
              <a:rPr lang="cs-CZ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9B7241-428E-4C4B-8184-9514C83DBECB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9004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B3733F-29B5-44CA-9B42-76FFAE49FB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15DC963-5B76-4015-BB03-CAB3CB4C82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FA358FB-2270-45DD-A14F-5625BBE42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9545C-FAE2-4D9D-957A-40CC80CE2EC6}" type="datetimeFigureOut">
              <a:rPr lang="cs-CZ" smtClean="0"/>
              <a:t>25.11.2021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3BCBFAB-509A-4EAD-A632-61BBFC5CE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11F1E00-67AA-47D8-8AB5-7709E9552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5ED29-531C-4F7C-9468-FB9A58E851EB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7B6FF975-5673-4E55-A652-265EA76EC67A}"/>
              </a:ext>
            </a:extLst>
          </p:cNvPr>
          <p:cNvSpPr/>
          <p:nvPr userDrawn="1"/>
        </p:nvSpPr>
        <p:spPr>
          <a:xfrm>
            <a:off x="0" y="0"/>
            <a:ext cx="381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2627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6292F5-C7E8-40F0-8594-B939D4519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2AD6D42-D5F4-4C98-9D19-62A73E6297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95FAD5-A573-4700-9453-D921970F3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9545C-FAE2-4D9D-957A-40CC80CE2EC6}" type="datetimeFigureOut">
              <a:rPr lang="cs-CZ" smtClean="0"/>
              <a:t>25.11.2021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8FBFBDF-848D-4452-9B51-7AEB07072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26F7786-F1F7-4F14-98EC-10D29DE03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5ED29-531C-4F7C-9468-FB9A58E851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4250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D853348-A82E-4FF3-8E00-E930AC3E45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72EA6C3-A5A3-41AE-8B36-E874737AEF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4C0262E-3B4E-4A3D-A52A-32FDED564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9545C-FAE2-4D9D-957A-40CC80CE2EC6}" type="datetimeFigureOut">
              <a:rPr lang="cs-CZ" smtClean="0"/>
              <a:t>25.11.2021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8A969CD-928D-4CEE-B8F7-01DC9854E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6A94949-6DBE-4635-88E6-60A9A9091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5ED29-531C-4F7C-9468-FB9A58E851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1825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A126D9-8DF7-4E03-B541-B89BA7916102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C73028-6123-4835-BC2A-36EECC71E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</a:defRPr>
            </a:lvl1pPr>
            <a:lvl2pPr>
              <a:defRPr baseline="0">
                <a:latin typeface="Arial" panose="020B0604020202020204" pitchFamily="34" charset="0"/>
              </a:defRPr>
            </a:lvl2pPr>
            <a:lvl3pPr>
              <a:defRPr baseline="0">
                <a:latin typeface="Arial" panose="020B0604020202020204" pitchFamily="34" charset="0"/>
              </a:defRPr>
            </a:lvl3pPr>
            <a:lvl4pPr>
              <a:defRPr baseline="0">
                <a:latin typeface="Arial" panose="020B0604020202020204" pitchFamily="34" charset="0"/>
              </a:defRPr>
            </a:lvl4pPr>
            <a:lvl5pPr>
              <a:defRPr baseline="0">
                <a:latin typeface="Arial" panose="020B0604020202020204" pitchFamily="34" charset="0"/>
              </a:defRPr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CA7A814-018C-4801-A259-9220399D0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9545C-FAE2-4D9D-957A-40CC80CE2EC6}" type="datetimeFigureOut">
              <a:rPr lang="cs-CZ" smtClean="0"/>
              <a:t>25.11.2021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0F93631-31E8-43FB-8110-DB04293E1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E0420</a:t>
            </a:r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9A29A92-AAF9-4F0B-A1FD-57EF3C4B3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5ED29-531C-4F7C-9468-FB9A58E851EB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41A5A9C4-2343-421A-AB13-6B369736198F}"/>
              </a:ext>
            </a:extLst>
          </p:cNvPr>
          <p:cNvSpPr/>
          <p:nvPr userDrawn="1"/>
        </p:nvSpPr>
        <p:spPr>
          <a:xfrm>
            <a:off x="0" y="0"/>
            <a:ext cx="381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863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361BE4-CD80-40FE-B51F-5D6E06F54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544C10E-458D-44E4-BB8C-3409C08ABC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791650E-8588-48F8-8A79-39A66EA4B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9545C-FAE2-4D9D-957A-40CC80CE2EC6}" type="datetimeFigureOut">
              <a:rPr lang="cs-CZ" smtClean="0"/>
              <a:t>25.11.2021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2CC2C0A-B667-4E7D-A2B2-4D2A1C278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C52B822-D822-40F1-BE8E-6B9384FA9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5ED29-531C-4F7C-9468-FB9A58E851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220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30AC58-E743-47B4-A7DA-B6C00350D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06BA4F-3734-4151-8354-7DE633196F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BE9A48E-57BA-48B4-9FC1-94EB6A6415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CA1B8A3-3629-4065-AE84-6ACF43407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9545C-FAE2-4D9D-957A-40CC80CE2EC6}" type="datetimeFigureOut">
              <a:rPr lang="cs-CZ" smtClean="0"/>
              <a:t>25.11.2021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81D4DC7-D5E4-48AB-BA4E-B445043AB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CF8D40E-A921-4AE0-A78B-7D4C15091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5ED29-531C-4F7C-9468-FB9A58E851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9959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71223F-3209-43FA-A6EA-3F7DBDEA5C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84F6BD1-5B82-4D79-B416-86B0D9C6CE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4F93AB6-E895-456A-AECC-730343CB63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4A719C2-A586-4C07-8E44-2F164BC217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BAC3866-1CEC-4574-9BC8-A6C5A8693D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11D5255-34D5-406C-A0DD-982C422DC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9545C-FAE2-4D9D-957A-40CC80CE2EC6}" type="datetimeFigureOut">
              <a:rPr lang="cs-CZ" smtClean="0"/>
              <a:t>25.11.2021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23127C1-8C36-475B-B883-F6D275C69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E347EE2-000B-4045-BD69-B92D87A99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5ED29-531C-4F7C-9468-FB9A58E851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5167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D1E21C-2802-4CBF-962F-11403CC7D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35BF072-9385-4606-BB1C-FDE393D81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9545C-FAE2-4D9D-957A-40CC80CE2EC6}" type="datetimeFigureOut">
              <a:rPr lang="cs-CZ" smtClean="0"/>
              <a:t>25.11.2021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EBBCD27-A2BD-4568-BA19-DBCEBA004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9687A07-2BCC-4C95-AA9E-2D3F0DCFA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5ED29-531C-4F7C-9468-FB9A58E851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7761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2AB1719-0940-4713-8D37-CF95CBEF0F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9545C-FAE2-4D9D-957A-40CC80CE2EC6}" type="datetimeFigureOut">
              <a:rPr lang="cs-CZ" smtClean="0"/>
              <a:t>25.11.2021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F0B1BA4-72FA-4366-ABBB-0DB74C9B3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46A7DD5-5452-44E4-A1ED-0BDEDBD97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5ED29-531C-4F7C-9468-FB9A58E851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7352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38B052-1F8C-4FEA-B86A-2550EE772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E47E2C-1AA9-4294-A5CD-23375B9B77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8C2F013-7AE4-4F14-825D-ADE4FB8A76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9A9D40E-0E74-47F2-B051-6DB3371B9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9545C-FAE2-4D9D-957A-40CC80CE2EC6}" type="datetimeFigureOut">
              <a:rPr lang="cs-CZ" smtClean="0"/>
              <a:t>25.11.2021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5DA0D2F-C514-49DD-ACCA-750D69FAC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72B770A-0BC7-47D9-BFAE-7240D3362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5ED29-531C-4F7C-9468-FB9A58E851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4220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C47063-A92D-40F2-B422-FE769035CD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F705FD2-E14F-468B-AF08-D148C14964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FFCE416-3307-4405-B711-68A5C6E56C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9D04F02-B386-47A0-86F6-F1DF00FD2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9545C-FAE2-4D9D-957A-40CC80CE2EC6}" type="datetimeFigureOut">
              <a:rPr lang="cs-CZ" smtClean="0"/>
              <a:t>25.11.2021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335D2ED-DE7B-4978-B983-6CE78E46C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9F3B143-1772-4495-B568-5BCD7FA6F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5ED29-531C-4F7C-9468-FB9A58E851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9163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AE2D9D4-AD29-439A-A111-9790EF8F91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0BA2344-7644-4EB6-AB48-4424FEA76F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31891B-ADE1-4405-8520-48687C0363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99545C-FAE2-4D9D-957A-40CC80CE2EC6}" type="datetimeFigureOut">
              <a:rPr lang="cs-CZ" smtClean="0"/>
              <a:t>25.11.2021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08138A5-EAB8-49C4-9D57-B5B639688A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0B3514-08A7-4377-B3F6-C035723C02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A5ED29-531C-4F7C-9468-FB9A58E851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013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lavaan.ugent.be/" TargetMode="External"/><Relationship Id="rId2" Type="http://schemas.openxmlformats.org/officeDocument/2006/relationships/hyperlink" Target="https://www.processmacro.org/index.html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66D624-6A6A-42E0-A60D-D3D15CC767E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Mediation </a:t>
            </a:r>
            <a:r>
              <a:rPr lang="cs-CZ" dirty="0"/>
              <a:t>A</a:t>
            </a:r>
            <a:r>
              <a:rPr lang="en-US" dirty="0" err="1"/>
              <a:t>nalysis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B59D2D2-68B7-41E2-9EF4-CC1F1A3A4C1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E0420</a:t>
            </a:r>
          </a:p>
          <a:p>
            <a:r>
              <a:rPr lang="en-US" sz="3200" dirty="0"/>
              <a:t>Week 11</a:t>
            </a:r>
            <a:endParaRPr lang="cs-CZ" sz="3200" dirty="0"/>
          </a:p>
        </p:txBody>
      </p:sp>
      <p:pic>
        <p:nvPicPr>
          <p:cNvPr id="22530" name="Picture 2" descr="Mediation (statistics) - Wikiped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795" y="4258255"/>
            <a:ext cx="3951272" cy="1725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62044" y="3131681"/>
            <a:ext cx="2901213" cy="1989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09255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Sobel</a:t>
            </a:r>
            <a:r>
              <a:rPr lang="cs-CZ" altLang="en-US" dirty="0"/>
              <a:t> </a:t>
            </a:r>
            <a:r>
              <a:rPr lang="en-US" altLang="en-US" dirty="0"/>
              <a:t>(1982)</a:t>
            </a:r>
          </a:p>
        </p:txBody>
      </p:sp>
      <p:sp>
        <p:nvSpPr>
          <p:cNvPr id="5124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 dirty="0"/>
              <a:t>The most common test of the significance of the indirect effect is a z test developed by Sobel: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Where a and b are the estimates of the paths involved in the indirect effect, and s</a:t>
            </a:r>
            <a:r>
              <a:rPr lang="en-US" baseline="30000" dirty="0"/>
              <a:t>2</a:t>
            </a:r>
            <a:r>
              <a:rPr lang="en-US" baseline="-25000" dirty="0"/>
              <a:t>a</a:t>
            </a:r>
            <a:r>
              <a:rPr lang="en-US" dirty="0"/>
              <a:t> and s</a:t>
            </a:r>
            <a:r>
              <a:rPr lang="en-US" baseline="30000" dirty="0"/>
              <a:t>2</a:t>
            </a:r>
            <a:r>
              <a:rPr lang="en-US" baseline="-25000" dirty="0"/>
              <a:t>b</a:t>
            </a:r>
            <a:r>
              <a:rPr lang="en-US" dirty="0"/>
              <a:t> are the variance of the a and b paths</a:t>
            </a:r>
          </a:p>
        </p:txBody>
      </p:sp>
      <p:graphicFrame>
        <p:nvGraphicFramePr>
          <p:cNvPr id="6042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5485096"/>
              </p:ext>
            </p:extLst>
          </p:nvPr>
        </p:nvGraphicFramePr>
        <p:xfrm>
          <a:off x="3924300" y="2663825"/>
          <a:ext cx="4343400" cy="153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54" name="Equation" r:id="rId4" imgW="1333500" imgH="469900" progId="Equation.3">
                  <p:embed/>
                </p:oleObj>
              </mc:Choice>
              <mc:Fallback>
                <p:oleObj name="Equation" r:id="rId4" imgW="1333500" imgH="469900" progId="Equation.3">
                  <p:embed/>
                  <p:pic>
                    <p:nvPicPr>
                      <p:cNvPr id="6042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4300" y="2663825"/>
                        <a:ext cx="4343400" cy="15303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510014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dirty="0" err="1"/>
              <a:t>The</a:t>
            </a:r>
            <a:r>
              <a:rPr lang="cs-CZ" altLang="en-US" dirty="0"/>
              <a:t> p</a:t>
            </a:r>
            <a:r>
              <a:rPr lang="en-US" altLang="en-US" dirty="0" err="1"/>
              <a:t>roblem</a:t>
            </a:r>
            <a:r>
              <a:rPr lang="en-US" altLang="en-US" dirty="0"/>
              <a:t> with Sobel</a:t>
            </a:r>
          </a:p>
        </p:txBody>
      </p:sp>
      <p:sp>
        <p:nvSpPr>
          <p:cNvPr id="64515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The Sobel (1982) test assumes that the test statistic it produces follows a normal distribution (the z distribution)</a:t>
            </a:r>
          </a:p>
          <a:p>
            <a:pPr lvl="1"/>
            <a:r>
              <a:rPr lang="en-US" altLang="en-US" dirty="0"/>
              <a:t>Unfortunately, it does not</a:t>
            </a:r>
          </a:p>
          <a:p>
            <a:pPr lvl="1"/>
            <a:r>
              <a:rPr lang="en-US" altLang="en-US" dirty="0"/>
              <a:t>The indirect effect does not; nor does any product of two regression coefficients</a:t>
            </a:r>
          </a:p>
          <a:p>
            <a:pPr eaLnBrk="1" hangingPunct="1"/>
            <a:r>
              <a:rPr lang="en-US" altLang="en-US" dirty="0"/>
              <a:t>What this means is that the significance test (or any CI we compute) will be inaccurate</a:t>
            </a:r>
          </a:p>
        </p:txBody>
      </p:sp>
    </p:spTree>
    <p:extLst>
      <p:ext uri="{BB962C8B-B14F-4D97-AF65-F5344CB8AC3E}">
        <p14:creationId xmlns:p14="http://schemas.microsoft.com/office/powerpoint/2010/main" val="13308492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A473C9-FBD0-473E-8803-6D3768218C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Solutions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057664-C8BB-4A45-9E4B-16E22BF9C3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429164"/>
            <a:ext cx="10698019" cy="374779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en-US" sz="2800" dirty="0"/>
              <a:t>MacKinnon</a:t>
            </a:r>
            <a:r>
              <a:rPr lang="cs-CZ" altLang="en-US" sz="2800" dirty="0"/>
              <a:t> and </a:t>
            </a:r>
            <a:r>
              <a:rPr lang="cs-CZ" altLang="en-US" sz="2800" dirty="0" err="1"/>
              <a:t>colleagues</a:t>
            </a:r>
            <a:r>
              <a:rPr lang="cs-CZ" altLang="en-US" sz="2800" dirty="0"/>
              <a:t> (2002)</a:t>
            </a:r>
            <a:r>
              <a:rPr lang="en-US" dirty="0"/>
              <a:t> </a:t>
            </a:r>
            <a:endParaRPr lang="cs-CZ" dirty="0"/>
          </a:p>
          <a:p>
            <a:pPr lvl="1">
              <a:defRPr/>
            </a:pPr>
            <a:r>
              <a:rPr lang="en-US" dirty="0"/>
              <a:t>The statistic follows a gamma distribution, the shape of which depends on the values of a and b</a:t>
            </a:r>
            <a:endParaRPr lang="cs-CZ" dirty="0"/>
          </a:p>
          <a:p>
            <a:pPr lvl="1">
              <a:defRPr/>
            </a:pPr>
            <a:r>
              <a:rPr lang="en-US" altLang="en-US" dirty="0"/>
              <a:t>MacKinnon’s test statistic</a:t>
            </a:r>
            <a:r>
              <a:rPr lang="cs-CZ" altLang="en-US" dirty="0"/>
              <a:t>s</a:t>
            </a:r>
            <a:r>
              <a:rPr lang="en-US" altLang="en-US" dirty="0"/>
              <a:t> performs well</a:t>
            </a:r>
            <a:r>
              <a:rPr lang="cs-CZ" altLang="en-US" dirty="0"/>
              <a:t> but </a:t>
            </a:r>
            <a:r>
              <a:rPr lang="en-US" altLang="en-US" dirty="0"/>
              <a:t>it is unnecessarily complicated</a:t>
            </a:r>
          </a:p>
          <a:p>
            <a:pPr eaLnBrk="1" hangingPunct="1"/>
            <a:r>
              <a:rPr lang="en-US" altLang="en-US" sz="2800" dirty="0" err="1"/>
              <a:t>Shrout</a:t>
            </a:r>
            <a:r>
              <a:rPr lang="en-US" altLang="en-US" sz="2800" dirty="0"/>
              <a:t> and Bolger (2003)</a:t>
            </a:r>
            <a:endParaRPr lang="cs-CZ" altLang="en-US" sz="2800" dirty="0"/>
          </a:p>
          <a:p>
            <a:pPr lvl="1"/>
            <a:r>
              <a:rPr lang="cs-CZ" altLang="en-US" dirty="0"/>
              <a:t>A</a:t>
            </a:r>
            <a:r>
              <a:rPr lang="en-US" altLang="en-US" dirty="0" err="1"/>
              <a:t>pplied</a:t>
            </a:r>
            <a:r>
              <a:rPr lang="en-US" altLang="en-US" dirty="0"/>
              <a:t> </a:t>
            </a:r>
            <a:r>
              <a:rPr lang="en-US" altLang="en-US" b="1" dirty="0"/>
              <a:t>bootstrapping technique </a:t>
            </a:r>
            <a:r>
              <a:rPr lang="en-US" altLang="en-US" dirty="0"/>
              <a:t>to the study of mediation</a:t>
            </a:r>
            <a:endParaRPr lang="cs-CZ" altLang="en-US" dirty="0"/>
          </a:p>
          <a:p>
            <a:pPr lvl="1"/>
            <a:r>
              <a:rPr lang="cs-CZ" altLang="en-US" dirty="0" err="1"/>
              <a:t>Bootstrapping</a:t>
            </a:r>
            <a:r>
              <a:rPr lang="cs-CZ" altLang="en-US" dirty="0"/>
              <a:t> </a:t>
            </a:r>
            <a:r>
              <a:rPr lang="cs-CZ" altLang="en-US" dirty="0" err="1"/>
              <a:t>turned</a:t>
            </a:r>
            <a:r>
              <a:rPr lang="cs-CZ" altLang="en-US" dirty="0"/>
              <a:t> out to </a:t>
            </a:r>
            <a:r>
              <a:rPr lang="cs-CZ" altLang="en-US" dirty="0" err="1"/>
              <a:t>be</a:t>
            </a:r>
            <a:r>
              <a:rPr lang="cs-CZ" altLang="en-US" dirty="0"/>
              <a:t> </a:t>
            </a:r>
            <a:r>
              <a:rPr lang="cs-CZ" altLang="en-US" dirty="0" err="1"/>
              <a:t>the</a:t>
            </a:r>
            <a:r>
              <a:rPr lang="cs-CZ" altLang="en-US" dirty="0"/>
              <a:t> </a:t>
            </a:r>
            <a:r>
              <a:rPr lang="cs-CZ" altLang="en-US" dirty="0" err="1"/>
              <a:t>best</a:t>
            </a:r>
            <a:r>
              <a:rPr lang="cs-CZ" altLang="en-US" dirty="0"/>
              <a:t> </a:t>
            </a:r>
            <a:r>
              <a:rPr lang="cs-CZ" altLang="en-US" dirty="0" err="1"/>
              <a:t>approach</a:t>
            </a:r>
            <a:r>
              <a:rPr lang="cs-CZ" altLang="en-US" dirty="0"/>
              <a:t> </a:t>
            </a:r>
            <a:r>
              <a:rPr lang="cs-CZ" altLang="en-US" dirty="0" err="1"/>
              <a:t>developed</a:t>
            </a:r>
            <a:r>
              <a:rPr lang="cs-CZ" altLang="en-US" dirty="0"/>
              <a:t> so far</a:t>
            </a:r>
            <a:endParaRPr lang="en-US" alt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68E1CAA-69FA-4075-B320-E261F6D913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0064" y="365125"/>
            <a:ext cx="6416154" cy="1990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0376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Bootstrapping</a:t>
            </a:r>
          </a:p>
        </p:txBody>
      </p:sp>
      <p:sp>
        <p:nvSpPr>
          <p:cNvPr id="53251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sz="3000" dirty="0"/>
              <a:t>Bootstrapping is a resampling method</a:t>
            </a:r>
          </a:p>
          <a:p>
            <a:pPr>
              <a:defRPr/>
            </a:pPr>
            <a:r>
              <a:rPr lang="en-US" sz="3000" dirty="0"/>
              <a:t>Take a sample of size N</a:t>
            </a:r>
          </a:p>
          <a:p>
            <a:pPr>
              <a:defRPr/>
            </a:pPr>
            <a:r>
              <a:rPr lang="en-US" sz="3000" dirty="0"/>
              <a:t>Randomly draw from this sample (WITH REPLACEMENT) another sample of size </a:t>
            </a:r>
            <a:r>
              <a:rPr lang="cs-CZ" sz="3000" dirty="0"/>
              <a:t>n</a:t>
            </a:r>
            <a:endParaRPr lang="en-US" sz="3000" dirty="0"/>
          </a:p>
          <a:p>
            <a:pPr>
              <a:defRPr/>
            </a:pPr>
            <a:r>
              <a:rPr lang="en-US" sz="3000" dirty="0"/>
              <a:t>For this new (bootstrap) sample, compute the statistic of interest (e.g., the indirect effect a</a:t>
            </a:r>
            <a:r>
              <a:rPr lang="cs-CZ" sz="3000" dirty="0"/>
              <a:t>*</a:t>
            </a:r>
            <a:r>
              <a:rPr lang="en-US" sz="3000" dirty="0"/>
              <a:t>b)</a:t>
            </a:r>
          </a:p>
          <a:p>
            <a:pPr>
              <a:defRPr/>
            </a:pPr>
            <a:r>
              <a:rPr lang="en-US" sz="3000" dirty="0"/>
              <a:t>Repeat about 1000 times</a:t>
            </a:r>
          </a:p>
          <a:p>
            <a:pPr>
              <a:defRPr/>
            </a:pPr>
            <a:r>
              <a:rPr lang="en-US" sz="3000" dirty="0"/>
              <a:t>Use the 1000 estimates of the indirect effect to compute a CI</a:t>
            </a:r>
          </a:p>
        </p:txBody>
      </p:sp>
    </p:spTree>
    <p:extLst>
      <p:ext uri="{BB962C8B-B14F-4D97-AF65-F5344CB8AC3E}">
        <p14:creationId xmlns:p14="http://schemas.microsoft.com/office/powerpoint/2010/main" val="10843329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C9E8AB-DDEF-43DD-B737-ED1B0CF79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Bootstrapping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F6DFF4-3907-4997-AE48-F8C0E173BC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n-US" dirty="0"/>
              <a:t>The CI is computed by ordering all 1000 estimates from lowest to highest</a:t>
            </a:r>
          </a:p>
          <a:p>
            <a:pPr eaLnBrk="1" hangingPunct="1"/>
            <a:r>
              <a:rPr lang="en-US" altLang="en-US" dirty="0"/>
              <a:t>You can then figure which one marks the bottom 2.5% (that would be the 25</a:t>
            </a:r>
            <a:r>
              <a:rPr lang="en-US" altLang="en-US" baseline="30000" dirty="0"/>
              <a:t>th</a:t>
            </a:r>
            <a:r>
              <a:rPr lang="en-US" altLang="en-US" dirty="0"/>
              <a:t> value in your ordering)</a:t>
            </a:r>
            <a:endParaRPr lang="cs-CZ" altLang="en-US" dirty="0"/>
          </a:p>
          <a:p>
            <a:pPr lvl="1"/>
            <a:r>
              <a:rPr lang="en-US" altLang="en-US" dirty="0"/>
              <a:t>This is the lower limit of the CI</a:t>
            </a:r>
          </a:p>
          <a:p>
            <a:pPr eaLnBrk="1" hangingPunct="1"/>
            <a:r>
              <a:rPr lang="en-US" altLang="en-US" dirty="0"/>
              <a:t>The upper limit would be the 975</a:t>
            </a:r>
            <a:r>
              <a:rPr lang="en-US" altLang="en-US" baseline="30000" dirty="0"/>
              <a:t>th</a:t>
            </a:r>
            <a:r>
              <a:rPr lang="en-US" altLang="en-US" dirty="0"/>
              <a:t> value in your ordering</a:t>
            </a:r>
            <a:endParaRPr lang="cs-CZ" altLang="en-US" dirty="0"/>
          </a:p>
          <a:p>
            <a:pPr>
              <a:defRPr/>
            </a:pPr>
            <a:r>
              <a:rPr lang="en-US" dirty="0"/>
              <a:t>Because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CIs</a:t>
            </a:r>
            <a:r>
              <a:rPr lang="en-US" dirty="0"/>
              <a:t> </a:t>
            </a:r>
            <a:r>
              <a:rPr lang="cs-CZ" dirty="0"/>
              <a:t>are</a:t>
            </a:r>
            <a:r>
              <a:rPr lang="en-US" dirty="0"/>
              <a:t> computed this way, it makes no assumptions about the shape of the distribution (it’s nonparametric)</a:t>
            </a:r>
            <a:endParaRPr lang="cs-CZ" dirty="0"/>
          </a:p>
          <a:p>
            <a:pPr>
              <a:defRPr/>
            </a:pPr>
            <a:r>
              <a:rPr lang="en-US" dirty="0"/>
              <a:t>Note this only works if your sample is representative</a:t>
            </a:r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3761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39600B-78BA-4972-A31F-95F47C9829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Testing </a:t>
            </a:r>
            <a:r>
              <a:rPr lang="cs-CZ" dirty="0" err="1"/>
              <a:t>Mediation</a:t>
            </a:r>
            <a:r>
              <a:rPr lang="cs-CZ" dirty="0"/>
              <a:t> </a:t>
            </a:r>
            <a:r>
              <a:rPr lang="cs-CZ" dirty="0" err="1"/>
              <a:t>Effect</a:t>
            </a:r>
            <a:r>
              <a:rPr lang="cs-CZ" dirty="0"/>
              <a:t> </a:t>
            </a:r>
            <a:br>
              <a:rPr lang="cs-CZ" dirty="0"/>
            </a:br>
            <a:r>
              <a:rPr lang="cs-CZ" sz="3600" dirty="0"/>
              <a:t>(</a:t>
            </a:r>
            <a:r>
              <a:rPr lang="cs-CZ" sz="3600" dirty="0" err="1"/>
              <a:t>with</a:t>
            </a:r>
            <a:r>
              <a:rPr lang="cs-CZ" sz="3600" dirty="0"/>
              <a:t> </a:t>
            </a:r>
            <a:r>
              <a:rPr lang="cs-CZ" sz="3600" dirty="0" err="1"/>
              <a:t>bootstrapped</a:t>
            </a:r>
            <a:r>
              <a:rPr lang="cs-CZ" sz="3600" dirty="0"/>
              <a:t> </a:t>
            </a:r>
            <a:r>
              <a:rPr lang="cs-CZ" sz="3600" dirty="0" err="1"/>
              <a:t>CIs</a:t>
            </a:r>
            <a:r>
              <a:rPr lang="cs-CZ" sz="36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913B3E-CC9F-46C8-93BB-5428EB19F0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en-US" dirty="0"/>
              <a:t>PROCESS </a:t>
            </a:r>
            <a:r>
              <a:rPr lang="cs-CZ" altLang="en-US" dirty="0" err="1"/>
              <a:t>macro</a:t>
            </a:r>
            <a:r>
              <a:rPr lang="cs-CZ" altLang="en-US" dirty="0"/>
              <a:t> </a:t>
            </a:r>
            <a:r>
              <a:rPr lang="cs-CZ" altLang="en-US" dirty="0" err="1"/>
              <a:t>for</a:t>
            </a:r>
            <a:r>
              <a:rPr lang="cs-CZ" altLang="en-US" dirty="0"/>
              <a:t> SPSS</a:t>
            </a:r>
          </a:p>
          <a:p>
            <a:pPr lvl="1">
              <a:defRPr/>
            </a:pPr>
            <a:r>
              <a:rPr lang="en-US" dirty="0"/>
              <a:t>Preacher and Hayes have developed macros for SPSS</a:t>
            </a:r>
            <a:r>
              <a:rPr lang="cs-CZ" dirty="0"/>
              <a:t>, </a:t>
            </a:r>
            <a:r>
              <a:rPr lang="en-US" dirty="0"/>
              <a:t>SAS</a:t>
            </a:r>
            <a:r>
              <a:rPr lang="cs-CZ" dirty="0"/>
              <a:t>, and R</a:t>
            </a:r>
            <a:r>
              <a:rPr lang="en-US" dirty="0"/>
              <a:t> that will bootstrap the indirect effect</a:t>
            </a:r>
            <a:endParaRPr lang="cs-CZ" dirty="0"/>
          </a:p>
          <a:p>
            <a:pPr lvl="1">
              <a:defRPr/>
            </a:pPr>
            <a:r>
              <a:rPr lang="cs-CZ" altLang="en-US" dirty="0"/>
              <a:t>Free </a:t>
            </a:r>
            <a:r>
              <a:rPr lang="cs-CZ" altLang="en-US" dirty="0" err="1"/>
              <a:t>for</a:t>
            </a:r>
            <a:r>
              <a:rPr lang="cs-CZ" altLang="en-US" dirty="0"/>
              <a:t> </a:t>
            </a:r>
            <a:r>
              <a:rPr lang="cs-CZ" altLang="en-US" dirty="0" err="1"/>
              <a:t>download</a:t>
            </a:r>
            <a:r>
              <a:rPr lang="cs-CZ" altLang="en-US" dirty="0"/>
              <a:t>: </a:t>
            </a:r>
            <a:r>
              <a:rPr lang="cs-CZ" altLang="en-US" dirty="0">
                <a:hlinkClick r:id="rId2"/>
              </a:rPr>
              <a:t>https://www.processmacro.org/index.html</a:t>
            </a:r>
            <a:endParaRPr lang="en-US" altLang="en-US" dirty="0"/>
          </a:p>
          <a:p>
            <a:pPr eaLnBrk="1" hangingPunct="1"/>
            <a:r>
              <a:rPr lang="cs-CZ" dirty="0" err="1"/>
              <a:t>Structural</a:t>
            </a:r>
            <a:r>
              <a:rPr lang="cs-CZ" dirty="0"/>
              <a:t> </a:t>
            </a:r>
            <a:r>
              <a:rPr lang="cs-CZ" dirty="0" err="1"/>
              <a:t>equation</a:t>
            </a:r>
            <a:r>
              <a:rPr lang="cs-CZ" dirty="0"/>
              <a:t> modeling (SEM) software</a:t>
            </a:r>
          </a:p>
          <a:p>
            <a:pPr lvl="1"/>
            <a:r>
              <a:rPr lang="cs-CZ" altLang="en-US" dirty="0"/>
              <a:t>R (</a:t>
            </a:r>
            <a:r>
              <a:rPr lang="cs-CZ" altLang="en-US" dirty="0" err="1"/>
              <a:t>Lavaan</a:t>
            </a:r>
            <a:r>
              <a:rPr lang="cs-CZ" altLang="en-US" dirty="0"/>
              <a:t> </a:t>
            </a:r>
            <a:r>
              <a:rPr lang="cs-CZ" altLang="en-US" dirty="0" err="1"/>
              <a:t>package</a:t>
            </a:r>
            <a:r>
              <a:rPr lang="cs-CZ" altLang="en-US" dirty="0"/>
              <a:t> - </a:t>
            </a:r>
            <a:r>
              <a:rPr lang="cs-CZ" altLang="en-US" dirty="0">
                <a:hlinkClick r:id="rId3"/>
              </a:rPr>
              <a:t>https://lavaan.ugent.be/</a:t>
            </a:r>
            <a:r>
              <a:rPr lang="cs-CZ" altLang="en-US" dirty="0"/>
              <a:t>), </a:t>
            </a:r>
            <a:r>
              <a:rPr lang="cs-CZ" altLang="en-US" dirty="0" err="1"/>
              <a:t>Mplus</a:t>
            </a:r>
            <a:r>
              <a:rPr lang="cs-CZ" altLang="en-US" dirty="0"/>
              <a:t>, STATA, AMOS</a:t>
            </a:r>
          </a:p>
          <a:p>
            <a:pPr lvl="1"/>
            <a:endParaRPr lang="cs-CZ" altLang="en-US" dirty="0"/>
          </a:p>
          <a:p>
            <a:pPr eaLnBrk="1" hangingPunct="1"/>
            <a:r>
              <a:rPr lang="cs-CZ" dirty="0"/>
              <a:t>SEM </a:t>
            </a:r>
            <a:r>
              <a:rPr lang="cs-CZ" dirty="0" err="1"/>
              <a:t>approach</a:t>
            </a:r>
            <a:r>
              <a:rPr lang="cs-CZ" dirty="0"/>
              <a:t> </a:t>
            </a:r>
            <a:r>
              <a:rPr lang="cs-CZ" dirty="0" err="1"/>
              <a:t>uses</a:t>
            </a:r>
            <a:r>
              <a:rPr lang="cs-CZ" dirty="0"/>
              <a:t> </a:t>
            </a:r>
            <a:r>
              <a:rPr lang="cs-CZ" dirty="0" err="1"/>
              <a:t>different</a:t>
            </a:r>
            <a:r>
              <a:rPr lang="cs-CZ" dirty="0"/>
              <a:t> </a:t>
            </a:r>
            <a:r>
              <a:rPr lang="cs-CZ" dirty="0" err="1"/>
              <a:t>estimation</a:t>
            </a:r>
            <a:r>
              <a:rPr lang="cs-CZ" dirty="0"/>
              <a:t> </a:t>
            </a:r>
            <a:r>
              <a:rPr lang="cs-CZ" dirty="0" err="1"/>
              <a:t>method</a:t>
            </a:r>
            <a:r>
              <a:rPr lang="cs-CZ" dirty="0"/>
              <a:t> </a:t>
            </a:r>
            <a:r>
              <a:rPr lang="cs-CZ" dirty="0" err="1"/>
              <a:t>than</a:t>
            </a:r>
            <a:r>
              <a:rPr lang="cs-CZ" dirty="0"/>
              <a:t> PROCESS </a:t>
            </a:r>
            <a:r>
              <a:rPr lang="cs-CZ" dirty="0" err="1"/>
              <a:t>macro</a:t>
            </a:r>
            <a:r>
              <a:rPr lang="cs-CZ" dirty="0"/>
              <a:t> and </a:t>
            </a:r>
            <a:r>
              <a:rPr lang="cs-CZ" dirty="0" err="1"/>
              <a:t>is</a:t>
            </a:r>
            <a:r>
              <a:rPr lang="cs-CZ" dirty="0"/>
              <a:t> more </a:t>
            </a:r>
            <a:r>
              <a:rPr lang="cs-CZ" dirty="0" err="1"/>
              <a:t>versatile</a:t>
            </a:r>
            <a:endParaRPr lang="cs-CZ" altLang="en-US" dirty="0"/>
          </a:p>
          <a:p>
            <a:pPr lvl="1"/>
            <a:endParaRPr lang="cs-CZ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4505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dirty="0" err="1"/>
              <a:t>Conceptual</a:t>
            </a:r>
            <a:r>
              <a:rPr lang="cs-CZ" altLang="en-US" dirty="0"/>
              <a:t> </a:t>
            </a:r>
            <a:r>
              <a:rPr lang="cs-CZ" altLang="en-US" dirty="0" err="1"/>
              <a:t>Considerations</a:t>
            </a:r>
            <a:endParaRPr lang="en-US" altLang="en-US" dirty="0"/>
          </a:p>
        </p:txBody>
      </p:sp>
      <p:sp>
        <p:nvSpPr>
          <p:cNvPr id="58371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 dirty="0"/>
              <a:t>Mediation is key to developing and testing theoretical models</a:t>
            </a:r>
            <a:endParaRPr lang="cs-CZ" dirty="0"/>
          </a:p>
          <a:p>
            <a:pPr>
              <a:defRPr/>
            </a:pPr>
            <a:r>
              <a:rPr lang="cs-CZ" dirty="0" err="1"/>
              <a:t>Correlation</a:t>
            </a:r>
            <a:r>
              <a:rPr lang="cs-CZ" dirty="0"/>
              <a:t> </a:t>
            </a:r>
            <a:r>
              <a:rPr lang="cs-CZ" dirty="0" err="1"/>
              <a:t>does</a:t>
            </a:r>
            <a:r>
              <a:rPr lang="cs-CZ" dirty="0"/>
              <a:t> not </a:t>
            </a:r>
            <a:r>
              <a:rPr lang="cs-CZ" dirty="0" err="1"/>
              <a:t>imply</a:t>
            </a:r>
            <a:r>
              <a:rPr lang="cs-CZ" dirty="0"/>
              <a:t> </a:t>
            </a:r>
            <a:r>
              <a:rPr lang="cs-CZ" dirty="0" err="1"/>
              <a:t>causation</a:t>
            </a:r>
            <a:r>
              <a:rPr lang="cs-CZ" dirty="0"/>
              <a:t> STILL APPLIES!</a:t>
            </a:r>
          </a:p>
          <a:p>
            <a:pPr>
              <a:defRPr/>
            </a:pPr>
            <a:r>
              <a:rPr lang="cs-CZ" altLang="en-US" dirty="0" err="1"/>
              <a:t>Establishing</a:t>
            </a:r>
            <a:r>
              <a:rPr lang="cs-CZ" altLang="en-US" dirty="0"/>
              <a:t> </a:t>
            </a:r>
            <a:r>
              <a:rPr lang="cs-CZ" altLang="en-US" dirty="0" err="1"/>
              <a:t>causality</a:t>
            </a:r>
            <a:r>
              <a:rPr lang="cs-CZ" altLang="en-US" dirty="0"/>
              <a:t> </a:t>
            </a:r>
            <a:r>
              <a:rPr lang="cs-CZ" altLang="en-US" dirty="0" err="1"/>
              <a:t>is</a:t>
            </a:r>
            <a:r>
              <a:rPr lang="cs-CZ" altLang="en-US" dirty="0"/>
              <a:t> a </a:t>
            </a:r>
            <a:r>
              <a:rPr lang="cs-CZ" altLang="en-US" dirty="0" err="1"/>
              <a:t>methodological</a:t>
            </a:r>
            <a:r>
              <a:rPr lang="cs-CZ" altLang="en-US" dirty="0"/>
              <a:t> </a:t>
            </a:r>
            <a:r>
              <a:rPr lang="cs-CZ" altLang="en-US" dirty="0" err="1"/>
              <a:t>issue</a:t>
            </a:r>
            <a:r>
              <a:rPr lang="cs-CZ" altLang="en-US" dirty="0"/>
              <a:t>, not a </a:t>
            </a:r>
            <a:r>
              <a:rPr lang="cs-CZ" altLang="en-US" dirty="0" err="1"/>
              <a:t>statistical</a:t>
            </a:r>
            <a:r>
              <a:rPr lang="cs-CZ" altLang="en-US" dirty="0"/>
              <a:t> </a:t>
            </a:r>
            <a:r>
              <a:rPr lang="cs-CZ" altLang="en-US" dirty="0" err="1"/>
              <a:t>one</a:t>
            </a:r>
            <a:endParaRPr lang="cs-CZ" altLang="en-US" dirty="0"/>
          </a:p>
          <a:p>
            <a:pPr>
              <a:defRPr/>
            </a:pPr>
            <a:r>
              <a:rPr lang="cs-CZ" altLang="en-US" dirty="0" err="1"/>
              <a:t>Mediation</a:t>
            </a:r>
            <a:r>
              <a:rPr lang="cs-CZ" altLang="en-US" dirty="0"/>
              <a:t> </a:t>
            </a:r>
            <a:r>
              <a:rPr lang="en-US" altLang="en-US" dirty="0"/>
              <a:t>is best tested with longitudinal or experimental data</a:t>
            </a:r>
            <a:endParaRPr lang="cs-CZ" altLang="en-US" dirty="0"/>
          </a:p>
          <a:p>
            <a:pPr lvl="1">
              <a:defRPr/>
            </a:pPr>
            <a:r>
              <a:rPr lang="cs-CZ" altLang="en-US" dirty="0" err="1"/>
              <a:t>Experimental</a:t>
            </a:r>
            <a:r>
              <a:rPr lang="cs-CZ" altLang="en-US" dirty="0"/>
              <a:t> </a:t>
            </a:r>
            <a:r>
              <a:rPr lang="cs-CZ" altLang="en-US" dirty="0" err="1"/>
              <a:t>manipulation</a:t>
            </a:r>
            <a:r>
              <a:rPr lang="cs-CZ" altLang="en-US" dirty="0"/>
              <a:t> </a:t>
            </a:r>
            <a:r>
              <a:rPr lang="cs-CZ" altLang="en-US" dirty="0" err="1"/>
              <a:t>of</a:t>
            </a:r>
            <a:r>
              <a:rPr lang="cs-CZ" altLang="en-US" dirty="0"/>
              <a:t> </a:t>
            </a:r>
            <a:r>
              <a:rPr lang="cs-CZ" altLang="en-US" dirty="0" err="1"/>
              <a:t>the</a:t>
            </a:r>
            <a:r>
              <a:rPr lang="cs-CZ" altLang="en-US" dirty="0"/>
              <a:t> </a:t>
            </a:r>
            <a:r>
              <a:rPr lang="cs-CZ" altLang="en-US" dirty="0" err="1"/>
              <a:t>mediator</a:t>
            </a:r>
            <a:r>
              <a:rPr lang="cs-CZ" altLang="en-US" dirty="0"/>
              <a:t> </a:t>
            </a:r>
          </a:p>
          <a:p>
            <a:pPr lvl="1">
              <a:defRPr/>
            </a:pPr>
            <a:r>
              <a:rPr lang="cs-CZ" altLang="en-US" dirty="0" err="1"/>
              <a:t>Temporal</a:t>
            </a:r>
            <a:r>
              <a:rPr lang="cs-CZ" altLang="en-US" dirty="0"/>
              <a:t> </a:t>
            </a:r>
            <a:r>
              <a:rPr lang="cs-CZ" altLang="en-US" dirty="0" err="1"/>
              <a:t>sequence</a:t>
            </a:r>
            <a:r>
              <a:rPr lang="cs-CZ" altLang="en-US" dirty="0"/>
              <a:t> </a:t>
            </a:r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19590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2E73D-1F72-4700-A8B9-19FD32FA1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Mediation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Cross-sectional</a:t>
            </a:r>
            <a:r>
              <a:rPr lang="cs-CZ" dirty="0"/>
              <a:t> Data</a:t>
            </a: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C0C276E-0685-49FF-BFDF-B6F83226854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956561" y="1807710"/>
            <a:ext cx="6972388" cy="324258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4978FAF-CE29-49C3-85FA-3E8E84FAD345}"/>
              </a:ext>
            </a:extLst>
          </p:cNvPr>
          <p:cNvSpPr txBox="1"/>
          <p:nvPr/>
        </p:nvSpPr>
        <p:spPr>
          <a:xfrm>
            <a:off x="743485" y="2090172"/>
            <a:ext cx="421307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Good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theory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behind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hypothesized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direction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paths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needed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Support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each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hypothesized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paths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Test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competing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hypotheses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models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Bidirectional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associations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Reverse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direction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effect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3234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3D0940-3340-40EA-857E-10F32E8FE7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err="1"/>
              <a:t>Longitudinal</a:t>
            </a:r>
            <a:r>
              <a:rPr lang="cs-CZ" sz="3600" dirty="0"/>
              <a:t> and </a:t>
            </a:r>
            <a:r>
              <a:rPr lang="cs-CZ" sz="3600" dirty="0" err="1"/>
              <a:t>Half-longitudinal</a:t>
            </a:r>
            <a:r>
              <a:rPr lang="cs-CZ" sz="3600" dirty="0"/>
              <a:t> </a:t>
            </a:r>
            <a:r>
              <a:rPr lang="cs-CZ" sz="3600" dirty="0" err="1"/>
              <a:t>Mediation</a:t>
            </a:r>
            <a:r>
              <a:rPr lang="cs-CZ" sz="3600" dirty="0"/>
              <a:t> Model</a:t>
            </a:r>
            <a:endParaRPr lang="en-US" sz="3600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C03B6F9-9DA7-4248-9726-7F77CB449BA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759012" y="2863907"/>
            <a:ext cx="4470163" cy="3216538"/>
          </a:xfrm>
        </p:spPr>
      </p:pic>
      <p:pic>
        <p:nvPicPr>
          <p:cNvPr id="24578" name="Picture 2" descr="Fig. 1">
            <a:extLst>
              <a:ext uri="{FF2B5EF4-FFF2-40B4-BE49-F238E27FC236}">
                <a16:creationId xmlns:a16="http://schemas.microsoft.com/office/drawing/2014/main" id="{BC0CFE97-3C1E-4B2B-8637-356825E929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845" y="2676593"/>
            <a:ext cx="4982110" cy="3591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88904BD-616F-473F-A91F-AA13EEBCA811}"/>
              </a:ext>
            </a:extLst>
          </p:cNvPr>
          <p:cNvSpPr txBox="1"/>
          <p:nvPr/>
        </p:nvSpPr>
        <p:spPr>
          <a:xfrm>
            <a:off x="640935" y="6277431"/>
            <a:ext cx="545506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Wu, W., Carroll, I. A., &amp; Chen, P. Y. (2018). A single-level random-effects cross-lagged panel model for longitudinal mediation analysis. </a:t>
            </a:r>
            <a:r>
              <a:rPr lang="en-US" sz="10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Behavior research methods</a:t>
            </a:r>
            <a:r>
              <a:rPr lang="en-US" sz="1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en-US" sz="10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50</a:t>
            </a:r>
            <a:r>
              <a:rPr lang="en-US" sz="1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(5), 2111-2124.</a:t>
            </a:r>
            <a:endParaRPr lang="en-US" sz="10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D7F5F78-B3EE-4035-BE9B-4D444764320C}"/>
              </a:ext>
            </a:extLst>
          </p:cNvPr>
          <p:cNvSpPr txBox="1"/>
          <p:nvPr/>
        </p:nvSpPr>
        <p:spPr>
          <a:xfrm>
            <a:off x="6405696" y="6200487"/>
            <a:ext cx="5686604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Ksinan</a:t>
            </a:r>
            <a:r>
              <a:rPr lang="cs-CZ" sz="1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Jiskrova</a:t>
            </a:r>
            <a:r>
              <a:rPr lang="en-US" sz="1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G., </a:t>
            </a:r>
            <a:r>
              <a:rPr lang="en-US" sz="1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Vazsonyi</a:t>
            </a:r>
            <a:r>
              <a:rPr lang="en-US" sz="1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A. T., Klánová, J., &amp; </a:t>
            </a:r>
            <a:r>
              <a:rPr lang="en-US" sz="1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Dušek</a:t>
            </a:r>
            <a:r>
              <a:rPr lang="en-US" sz="1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L. (2019). Sleep quantity and problems as mediators of the </a:t>
            </a:r>
            <a:r>
              <a:rPr lang="en-US" sz="1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eveningness</a:t>
            </a:r>
            <a:r>
              <a:rPr lang="en-US" sz="1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-adjustment link during childhood and adolescence. </a:t>
            </a:r>
            <a:r>
              <a:rPr lang="en-US" sz="10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Journal of youth and adolescence</a:t>
            </a:r>
            <a:r>
              <a:rPr lang="en-US" sz="1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en-US" sz="10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48</a:t>
            </a:r>
            <a:r>
              <a:rPr lang="en-US" sz="1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(3), 620-634.</a:t>
            </a:r>
            <a:endParaRPr lang="en-US" sz="10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F4508CA-3EC7-4FCD-B842-CF24A1681F56}"/>
              </a:ext>
            </a:extLst>
          </p:cNvPr>
          <p:cNvSpPr txBox="1"/>
          <p:nvPr/>
        </p:nvSpPr>
        <p:spPr>
          <a:xfrm>
            <a:off x="838200" y="1475754"/>
            <a:ext cx="897237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Explicitly models change in both Y and M</a:t>
            </a:r>
            <a:endParaRPr lang="cs-CZ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Permits experimental manipulation of both X and M</a:t>
            </a:r>
          </a:p>
        </p:txBody>
      </p:sp>
    </p:spTree>
    <p:extLst>
      <p:ext uri="{BB962C8B-B14F-4D97-AF65-F5344CB8AC3E}">
        <p14:creationId xmlns:p14="http://schemas.microsoft.com/office/powerpoint/2010/main" val="34420887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BB281-427F-4D0A-A273-D10BB9FF6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Term Mediation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D76EDE-C937-49B3-8825-5BA6744C55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dirty="0"/>
              <a:t>The term mediation is sort of a loaded word, because there is so much controversy about the best method</a:t>
            </a:r>
          </a:p>
          <a:p>
            <a:pPr>
              <a:defRPr/>
            </a:pPr>
            <a:r>
              <a:rPr lang="en-US" dirty="0"/>
              <a:t>For many, you cannot use “mediation” unless you follow the traditional Baron &amp; Kenny (1986) approach, or at least if all the steps have been conducted in some way</a:t>
            </a:r>
          </a:p>
          <a:p>
            <a:pPr>
              <a:defRPr/>
            </a:pPr>
            <a:r>
              <a:rPr lang="en-US" dirty="0"/>
              <a:t>Some of the controversy regards the first step, whether you can find a direct association between </a:t>
            </a:r>
            <a:r>
              <a:rPr lang="cs-CZ" dirty="0"/>
              <a:t>X</a:t>
            </a:r>
            <a:r>
              <a:rPr lang="en-US" dirty="0"/>
              <a:t> and </a:t>
            </a:r>
            <a:r>
              <a:rPr lang="cs-CZ" dirty="0"/>
              <a:t>Y</a:t>
            </a:r>
            <a:endParaRPr lang="en-US" dirty="0"/>
          </a:p>
          <a:p>
            <a:pPr>
              <a:defRPr/>
            </a:pPr>
            <a:r>
              <a:rPr lang="en-US" dirty="0"/>
              <a:t>For others, the term mediation should only be applied for longitudinal or experimental data</a:t>
            </a:r>
            <a:endParaRPr lang="cs-CZ" dirty="0"/>
          </a:p>
          <a:p>
            <a:pPr>
              <a:defRPr/>
            </a:pPr>
            <a:r>
              <a:rPr lang="en-US" dirty="0"/>
              <a:t>When full criteria for mediation have not been met</a:t>
            </a:r>
            <a:r>
              <a:rPr lang="cs-CZ" dirty="0"/>
              <a:t>, use </a:t>
            </a:r>
            <a:r>
              <a:rPr lang="cs-CZ" dirty="0" err="1"/>
              <a:t>alternative</a:t>
            </a:r>
            <a:r>
              <a:rPr lang="cs-CZ" dirty="0"/>
              <a:t> </a:t>
            </a:r>
            <a:r>
              <a:rPr lang="cs-CZ" dirty="0" err="1"/>
              <a:t>terms</a:t>
            </a:r>
            <a:r>
              <a:rPr lang="cs-CZ" dirty="0"/>
              <a:t> </a:t>
            </a:r>
            <a:r>
              <a:rPr lang="cs-CZ" dirty="0" err="1"/>
              <a:t>instead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„</a:t>
            </a:r>
            <a:r>
              <a:rPr lang="cs-CZ" dirty="0" err="1"/>
              <a:t>mediation</a:t>
            </a:r>
            <a:r>
              <a:rPr lang="cs-CZ" dirty="0"/>
              <a:t>“ (</a:t>
            </a:r>
            <a:r>
              <a:rPr lang="cs-CZ" dirty="0" err="1"/>
              <a:t>indirect</a:t>
            </a:r>
            <a:r>
              <a:rPr lang="cs-CZ" dirty="0"/>
              <a:t> </a:t>
            </a:r>
            <a:r>
              <a:rPr lang="cs-CZ" dirty="0" err="1"/>
              <a:t>effect</a:t>
            </a:r>
            <a:r>
              <a:rPr lang="cs-CZ" dirty="0"/>
              <a:t>, </a:t>
            </a:r>
            <a:r>
              <a:rPr lang="cs-CZ" dirty="0" err="1"/>
              <a:t>mechanism</a:t>
            </a:r>
            <a:r>
              <a:rPr lang="cs-CZ" dirty="0"/>
              <a:t>, </a:t>
            </a:r>
            <a:r>
              <a:rPr lang="cs-CZ" dirty="0" err="1"/>
              <a:t>etc</a:t>
            </a:r>
            <a:r>
              <a:rPr lang="cs-CZ" dirty="0"/>
              <a:t>.)</a:t>
            </a:r>
          </a:p>
          <a:p>
            <a:pPr>
              <a:defRPr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541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Mediation</a:t>
            </a:r>
            <a:r>
              <a:rPr lang="cs-CZ" dirty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1. Conceptual issue</a:t>
            </a:r>
          </a:p>
          <a:p>
            <a:r>
              <a:rPr lang="en-US" dirty="0"/>
              <a:t>Hypothesis about the nature of the associations between variables</a:t>
            </a:r>
          </a:p>
          <a:p>
            <a:r>
              <a:rPr lang="en-US" dirty="0"/>
              <a:t>The relationship between exposure (X) and outcome (Y) can be explained by their relationship to a third variable (M)</a:t>
            </a:r>
          </a:p>
          <a:p>
            <a:r>
              <a:rPr lang="en-US" dirty="0"/>
              <a:t>Information about </a:t>
            </a:r>
            <a:r>
              <a:rPr lang="en-US" i="1" dirty="0"/>
              <a:t>mechanism</a:t>
            </a:r>
            <a:r>
              <a:rPr lang="en-US" dirty="0"/>
              <a:t> or </a:t>
            </a:r>
            <a:r>
              <a:rPr lang="en-US" i="1" dirty="0"/>
              <a:t>process</a:t>
            </a:r>
            <a:r>
              <a:rPr lang="en-US" dirty="0"/>
              <a:t> by which X and Y are linked </a:t>
            </a:r>
          </a:p>
        </p:txBody>
      </p:sp>
    </p:spTree>
    <p:extLst>
      <p:ext uri="{BB962C8B-B14F-4D97-AF65-F5344CB8AC3E}">
        <p14:creationId xmlns:p14="http://schemas.microsoft.com/office/powerpoint/2010/main" val="41517552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4EF8BC-258D-49EA-B8D8-E8140BFE5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Mediation</a:t>
            </a:r>
            <a:r>
              <a:rPr lang="cs-CZ" dirty="0"/>
              <a:t> </a:t>
            </a:r>
            <a:r>
              <a:rPr lang="cs-CZ" dirty="0" err="1"/>
              <a:t>Write</a:t>
            </a:r>
            <a:r>
              <a:rPr lang="cs-CZ" dirty="0"/>
              <a:t>-up</a:t>
            </a: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FD37562-6F9D-4F99-B8C1-945A1A613D8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332434" y="1418602"/>
            <a:ext cx="5744873" cy="3557495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3F9E494-FEF5-45C9-BC6E-D659D44E629C}"/>
              </a:ext>
            </a:extLst>
          </p:cNvPr>
          <p:cNvSpPr txBox="1"/>
          <p:nvPr/>
        </p:nvSpPr>
        <p:spPr>
          <a:xfrm>
            <a:off x="838200" y="1513520"/>
            <a:ext cx="5494234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 analyze whether the association between cyberbullying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victimization and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cybergrooming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victimization was mediated by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self-esteem, a mediation model was tested. Results revealed both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significant direct effects of cyberbullying victimization on self-esteem (B = -0.149,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&lt; .001, 95% CI [-0.19, -0.11]) and on the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likelihood of experiencing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cybergrooming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victimization in the past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(OR = 2.45,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&lt; .001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95% CI [2.02, 2.96]). Additionally, higher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self-esteem decreased likelihood of ever being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cybergroomed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(OR = 0.77,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= .021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95% CI [0.61, 0.96]). The indirect effect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of cyberbullying victimization on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cybergrooming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victimization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through self-esteem was small, but statistically significant (B = 0.04,95% bootstrapped 95% CI [0.01, 0.09]). In the mediation analysis, we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controlled for age, sex, and dichotomized nationality (Western vs.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Southeast Asian country, Figure 1).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CAA9F3D-EC43-4F65-A2DE-D581344E90B1}"/>
              </a:ext>
            </a:extLst>
          </p:cNvPr>
          <p:cNvSpPr txBox="1"/>
          <p:nvPr/>
        </p:nvSpPr>
        <p:spPr>
          <a:xfrm>
            <a:off x="6405696" y="6200487"/>
            <a:ext cx="5686604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Wachs</a:t>
            </a:r>
            <a:r>
              <a:rPr lang="en-US" sz="1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S., </a:t>
            </a:r>
            <a:r>
              <a:rPr lang="cs-CZ" sz="1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Ksinan</a:t>
            </a:r>
            <a:r>
              <a:rPr lang="cs-CZ" sz="1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Jiskrova</a:t>
            </a:r>
            <a:r>
              <a:rPr lang="en-US" sz="1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G., </a:t>
            </a:r>
            <a:r>
              <a:rPr lang="en-US" sz="1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Vazsonyi</a:t>
            </a:r>
            <a:r>
              <a:rPr lang="en-US" sz="1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A. T., Wolf, K. D., &amp; Junger, M. (2016). A cross-national study of direct and indirect effects of cyberbullying on </a:t>
            </a:r>
            <a:r>
              <a:rPr lang="en-US" sz="1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cybergrooming</a:t>
            </a:r>
            <a:r>
              <a:rPr lang="en-US" sz="1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victimization via self-esteem. </a:t>
            </a:r>
            <a:r>
              <a:rPr lang="en-US" sz="1000" b="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Psicologia</a:t>
            </a:r>
            <a:r>
              <a:rPr lang="en-US" sz="10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000" b="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educativa</a:t>
            </a:r>
            <a:r>
              <a:rPr lang="en-US" sz="1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en-US" sz="10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22</a:t>
            </a:r>
            <a:r>
              <a:rPr lang="en-US" sz="1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(1), 61-70.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739899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dirty="0"/>
              <a:t>A </a:t>
            </a:r>
            <a:r>
              <a:rPr lang="cs-CZ" altLang="en-US" dirty="0" err="1"/>
              <a:t>Side</a:t>
            </a:r>
            <a:r>
              <a:rPr lang="cs-CZ" altLang="en-US" dirty="0"/>
              <a:t> </a:t>
            </a:r>
            <a:r>
              <a:rPr lang="cs-CZ" altLang="en-US" dirty="0" err="1"/>
              <a:t>Note</a:t>
            </a:r>
            <a:r>
              <a:rPr lang="cs-CZ" altLang="en-US" dirty="0"/>
              <a:t> - </a:t>
            </a:r>
            <a:r>
              <a:rPr lang="en-US" altLang="en-US" dirty="0"/>
              <a:t>Mediation vs. Moderation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42900" indent="-342900">
              <a:spcBef>
                <a:spcPct val="20000"/>
              </a:spcBef>
              <a:buSzPct val="125000"/>
              <a:buFontTx/>
              <a:buChar char="•"/>
            </a:pPr>
            <a:r>
              <a:rPr lang="en-US" altLang="en-US" sz="3000" dirty="0">
                <a:solidFill>
                  <a:srgbClr val="FF0000"/>
                </a:solidFill>
                <a:cs typeface="Arial" panose="020B0604020202020204" pitchFamily="34" charset="0"/>
              </a:rPr>
              <a:t>Mediator: </a:t>
            </a:r>
            <a:r>
              <a:rPr lang="en-US" altLang="en-US" sz="3000" dirty="0">
                <a:cs typeface="Arial" panose="020B0604020202020204" pitchFamily="34" charset="0"/>
              </a:rPr>
              <a:t>middle-person, letter carrier, delivery agent</a:t>
            </a:r>
          </a:p>
          <a:p>
            <a:pPr marL="742950" lvl="1" indent="-285750">
              <a:spcBef>
                <a:spcPct val="20000"/>
              </a:spcBef>
              <a:buSzPct val="125000"/>
              <a:buFontTx/>
              <a:buChar char="•"/>
            </a:pPr>
            <a:r>
              <a:rPr lang="en-US" altLang="en-US" sz="3000" dirty="0">
                <a:cs typeface="Arial" panose="020B0604020202020204" pitchFamily="34" charset="0"/>
              </a:rPr>
              <a:t>X</a:t>
            </a:r>
            <a:r>
              <a:rPr lang="en-US" altLang="en-US" sz="3000" dirty="0">
                <a:cs typeface="Arial" panose="020B0604020202020204" pitchFamily="34" charset="0"/>
                <a:sym typeface="Wingdings" pitchFamily="2" charset="2"/>
              </a:rPr>
              <a:t>MY  </a:t>
            </a:r>
            <a:endParaRPr lang="cs-CZ" altLang="en-US" sz="3000" dirty="0">
              <a:cs typeface="Arial" panose="020B0604020202020204" pitchFamily="34" charset="0"/>
              <a:sym typeface="Wingdings" pitchFamily="2" charset="2"/>
            </a:endParaRPr>
          </a:p>
          <a:p>
            <a:pPr marL="742950" lvl="1" indent="-285750">
              <a:spcBef>
                <a:spcPct val="20000"/>
              </a:spcBef>
              <a:buSzPct val="125000"/>
              <a:buFontTx/>
              <a:buChar char="•"/>
            </a:pPr>
            <a:r>
              <a:rPr lang="en-US" altLang="en-US" sz="3000" dirty="0"/>
              <a:t>Mediation answers questions about WHY or HOW a relation exists</a:t>
            </a:r>
          </a:p>
          <a:p>
            <a:pPr marL="742950" lvl="1" indent="-285750">
              <a:spcBef>
                <a:spcPct val="20000"/>
              </a:spcBef>
              <a:buSzPct val="125000"/>
            </a:pPr>
            <a:endParaRPr lang="en-US" altLang="en-US" sz="2800" dirty="0">
              <a:cs typeface="Arial" panose="020B0604020202020204" pitchFamily="34" charset="0"/>
            </a:endParaRPr>
          </a:p>
          <a:p>
            <a:pPr marL="342900" indent="-342900">
              <a:spcBef>
                <a:spcPct val="20000"/>
              </a:spcBef>
              <a:buSzPct val="125000"/>
              <a:buFontTx/>
              <a:buChar char="•"/>
            </a:pPr>
            <a:r>
              <a:rPr lang="en-US" altLang="en-US" sz="3000" dirty="0">
                <a:solidFill>
                  <a:srgbClr val="FF0000"/>
                </a:solidFill>
                <a:cs typeface="Arial" panose="020B0604020202020204" pitchFamily="34" charset="0"/>
              </a:rPr>
              <a:t>Moderator: </a:t>
            </a:r>
            <a:r>
              <a:rPr lang="en-US" altLang="en-US" sz="3000" dirty="0">
                <a:cs typeface="Arial" panose="020B0604020202020204" pitchFamily="34" charset="0"/>
              </a:rPr>
              <a:t>“changer” </a:t>
            </a:r>
          </a:p>
          <a:p>
            <a:pPr marL="742950" lvl="1" indent="-285750">
              <a:spcBef>
                <a:spcPct val="20000"/>
              </a:spcBef>
              <a:buSzPct val="125000"/>
              <a:buFontTx/>
              <a:buChar char="•"/>
            </a:pPr>
            <a:r>
              <a:rPr lang="en-US" altLang="en-US" sz="3000" dirty="0">
                <a:cs typeface="Arial" panose="020B0604020202020204" pitchFamily="34" charset="0"/>
              </a:rPr>
              <a:t>variable that alters the strength of another relationship (i.e.</a:t>
            </a:r>
            <a:r>
              <a:rPr lang="cs-CZ" altLang="en-US" sz="3000" dirty="0">
                <a:cs typeface="Arial" panose="020B0604020202020204" pitchFamily="34" charset="0"/>
              </a:rPr>
              <a:t>,</a:t>
            </a:r>
            <a:r>
              <a:rPr lang="en-US" altLang="en-US" sz="3000" dirty="0">
                <a:cs typeface="Arial" panose="020B0604020202020204" pitchFamily="34" charset="0"/>
              </a:rPr>
              <a:t> an interaction!)</a:t>
            </a:r>
          </a:p>
          <a:p>
            <a:pPr marL="742950" lvl="1" indent="-285750">
              <a:spcBef>
                <a:spcPct val="20000"/>
              </a:spcBef>
              <a:buSzPct val="125000"/>
              <a:buFontTx/>
              <a:buChar char="•"/>
            </a:pPr>
            <a:r>
              <a:rPr lang="en-US" altLang="en-US" sz="3000" dirty="0">
                <a:cs typeface="Arial" panose="020B0604020202020204" pitchFamily="34" charset="0"/>
              </a:rPr>
              <a:t>Moderation occurs when the effect of X on Y </a:t>
            </a:r>
            <a:r>
              <a:rPr lang="en-US" altLang="en-US" sz="3000" i="1" dirty="0">
                <a:cs typeface="Arial" panose="020B0604020202020204" pitchFamily="34" charset="0"/>
              </a:rPr>
              <a:t>depends</a:t>
            </a:r>
            <a:r>
              <a:rPr lang="en-US" altLang="en-US" sz="3000" dirty="0">
                <a:cs typeface="Arial" panose="020B0604020202020204" pitchFamily="34" charset="0"/>
              </a:rPr>
              <a:t> on Z</a:t>
            </a:r>
            <a:endParaRPr lang="cs-CZ" altLang="en-US" sz="3000" dirty="0">
              <a:cs typeface="Arial" panose="020B0604020202020204" pitchFamily="34" charset="0"/>
            </a:endParaRPr>
          </a:p>
          <a:p>
            <a:pPr marL="742950" lvl="1" indent="-285750">
              <a:spcBef>
                <a:spcPct val="20000"/>
              </a:spcBef>
              <a:buSzPct val="125000"/>
              <a:buFontTx/>
              <a:buChar char="•"/>
            </a:pPr>
            <a:r>
              <a:rPr lang="en-US" altLang="en-US" sz="3000" dirty="0"/>
              <a:t>Moderation answers questions about for WHOM or WHEN a relation exists</a:t>
            </a:r>
            <a:endParaRPr lang="cs-CZ" altLang="en-US" sz="3000" dirty="0"/>
          </a:p>
          <a:p>
            <a:pPr marL="742950" lvl="1" indent="-285750">
              <a:spcBef>
                <a:spcPct val="20000"/>
              </a:spcBef>
              <a:buSzPct val="125000"/>
              <a:buFontTx/>
              <a:buChar char="•"/>
            </a:pPr>
            <a:endParaRPr lang="cs-CZ" altLang="en-US" sz="3000" dirty="0">
              <a:cs typeface="Arial" panose="020B0604020202020204" pitchFamily="34" charset="0"/>
            </a:endParaRPr>
          </a:p>
          <a:p>
            <a:pPr marL="285750" indent="-285750">
              <a:spcBef>
                <a:spcPct val="20000"/>
              </a:spcBef>
              <a:buSzPct val="125000"/>
              <a:buFontTx/>
              <a:buChar char="•"/>
            </a:pPr>
            <a:r>
              <a:rPr lang="cs-CZ" altLang="en-US" sz="3400" dirty="0" err="1">
                <a:cs typeface="Arial" panose="020B0604020202020204" pitchFamily="34" charset="0"/>
              </a:rPr>
              <a:t>Mediation</a:t>
            </a:r>
            <a:r>
              <a:rPr lang="cs-CZ" altLang="en-US" sz="3400" dirty="0">
                <a:cs typeface="Arial" panose="020B0604020202020204" pitchFamily="34" charset="0"/>
              </a:rPr>
              <a:t> </a:t>
            </a:r>
            <a:r>
              <a:rPr lang="cs-CZ" altLang="en-US" sz="3400" dirty="0" err="1">
                <a:cs typeface="Arial" panose="020B0604020202020204" pitchFamily="34" charset="0"/>
              </a:rPr>
              <a:t>can</a:t>
            </a:r>
            <a:r>
              <a:rPr lang="cs-CZ" altLang="en-US" sz="3400" dirty="0">
                <a:cs typeface="Arial" panose="020B0604020202020204" pitchFamily="34" charset="0"/>
              </a:rPr>
              <a:t> </a:t>
            </a:r>
            <a:r>
              <a:rPr lang="cs-CZ" altLang="en-US" sz="3400" dirty="0" err="1">
                <a:cs typeface="Arial" panose="020B0604020202020204" pitchFamily="34" charset="0"/>
              </a:rPr>
              <a:t>be</a:t>
            </a:r>
            <a:r>
              <a:rPr lang="cs-CZ" altLang="en-US" sz="3400" dirty="0">
                <a:cs typeface="Arial" panose="020B0604020202020204" pitchFamily="34" charset="0"/>
              </a:rPr>
              <a:t> </a:t>
            </a:r>
            <a:r>
              <a:rPr lang="cs-CZ" altLang="en-US" sz="3400" dirty="0" err="1">
                <a:cs typeface="Arial" panose="020B0604020202020204" pitchFamily="34" charset="0"/>
              </a:rPr>
              <a:t>moderated</a:t>
            </a:r>
            <a:endParaRPr lang="en-US" altLang="en-US" sz="3400" dirty="0"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9872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88B706-165C-44C6-BDC6-366DAB78EA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Mediation</a:t>
            </a:r>
            <a:r>
              <a:rPr lang="cs-CZ" dirty="0"/>
              <a:t>?</a:t>
            </a:r>
            <a:endParaRPr lang="en-US" dirty="0"/>
          </a:p>
        </p:txBody>
      </p:sp>
      <p:pic>
        <p:nvPicPr>
          <p:cNvPr id="24578" name="Picture 2" descr="FIGURE 1 Single mediator model">
            <a:extLst>
              <a:ext uri="{FF2B5EF4-FFF2-40B4-BE49-F238E27FC236}">
                <a16:creationId xmlns:a16="http://schemas.microsoft.com/office/drawing/2014/main" id="{C09BDB27-8725-4DD7-8F9D-2BB645CAC67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151945"/>
            <a:ext cx="5295900" cy="3257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9BF590A-8BAF-4EC6-AE22-199CDD4C7207}"/>
              </a:ext>
            </a:extLst>
          </p:cNvPr>
          <p:cNvSpPr txBox="1"/>
          <p:nvPr/>
        </p:nvSpPr>
        <p:spPr>
          <a:xfrm>
            <a:off x="969818" y="1690688"/>
            <a:ext cx="481214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There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relationship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between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X and Y (c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path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X (a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path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) and Y (b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path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) are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also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related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to a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third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variable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mediator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variable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(M)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relationship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between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X and Y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changed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attenuated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after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including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M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into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model (c‘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path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Perfect mediation occurs when c‘ path drops to 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a, b, c, and c‘ represent B or 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regression coefficients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030608" y="4493523"/>
            <a:ext cx="15405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 effect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900365" y="2612823"/>
            <a:ext cx="16871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Indirect</a:t>
            </a:r>
            <a:r>
              <a:rPr lang="cs-CZ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effect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64775" y="1736650"/>
            <a:ext cx="13583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effect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1429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91577C-66AF-413F-B5A9-34D274781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Real-life Example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3124" y="1561479"/>
            <a:ext cx="7905750" cy="36766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38200" y="5893904"/>
            <a:ext cx="105155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Vazsonyi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A. T., </a:t>
            </a:r>
            <a:r>
              <a:rPr lang="cs-CZ" sz="1400" dirty="0" err="1">
                <a:latin typeface="Arial" panose="020B0604020202020204" pitchFamily="34" charset="0"/>
                <a:cs typeface="Arial" panose="020B0604020202020204" pitchFamily="34" charset="0"/>
              </a:rPr>
              <a:t>Ksinan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Jiskrova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G., &amp;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Ksinan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A. J. (2018). Sleep, low self-control, and deviance: Direct and indirect links across immigrant groups and socioeconomic strata. </a:t>
            </a:r>
            <a:r>
              <a:rPr lang="en-US" sz="1400" i="1" dirty="0">
                <a:latin typeface="Arial" panose="020B0604020202020204" pitchFamily="34" charset="0"/>
                <a:cs typeface="Arial" panose="020B0604020202020204" pitchFamily="34" charset="0"/>
              </a:rPr>
              <a:t>Journal of </a:t>
            </a:r>
            <a:r>
              <a:rPr lang="cs-CZ" sz="1400" i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dolescence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 </a:t>
            </a:r>
            <a:r>
              <a:rPr lang="en-US" sz="1400" i="1" dirty="0">
                <a:latin typeface="Arial" panose="020B0604020202020204" pitchFamily="34" charset="0"/>
                <a:cs typeface="Arial" panose="020B0604020202020204" pitchFamily="34" charset="0"/>
              </a:rPr>
              <a:t>68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40-49.</a:t>
            </a:r>
          </a:p>
        </p:txBody>
      </p:sp>
    </p:spTree>
    <p:extLst>
      <p:ext uri="{BB962C8B-B14F-4D97-AF65-F5344CB8AC3E}">
        <p14:creationId xmlns:p14="http://schemas.microsoft.com/office/powerpoint/2010/main" val="2446071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547C0E-1068-4F31-9C63-358CC10B8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Mediation</a:t>
            </a:r>
            <a:r>
              <a:rPr lang="cs-CZ" dirty="0"/>
              <a:t>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75C20A-A05B-459B-A17D-501B4E6D3E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2. Regression-based statistical procedure</a:t>
            </a:r>
          </a:p>
          <a:p>
            <a:r>
              <a:rPr lang="cs-CZ" dirty="0"/>
              <a:t>Series of regression analyses/complex regression used to test the magnitude and significance of paths in </a:t>
            </a:r>
            <a:r>
              <a:rPr lang="cs-CZ" dirty="0" err="1"/>
              <a:t>our</a:t>
            </a:r>
            <a:r>
              <a:rPr lang="cs-CZ" dirty="0"/>
              <a:t> </a:t>
            </a:r>
            <a:r>
              <a:rPr lang="cs-CZ" dirty="0" err="1"/>
              <a:t>conceptual</a:t>
            </a:r>
            <a:r>
              <a:rPr lang="cs-CZ" dirty="0"/>
              <a:t>/</a:t>
            </a:r>
            <a:r>
              <a:rPr lang="cs-CZ" dirty="0" err="1"/>
              <a:t>hypothesized</a:t>
            </a:r>
            <a:r>
              <a:rPr lang="cs-CZ" dirty="0"/>
              <a:t> model</a:t>
            </a:r>
          </a:p>
          <a:p>
            <a:r>
              <a:rPr lang="cs-CZ" dirty="0"/>
              <a:t>PROCESS macro for SPSS (OLS regression)</a:t>
            </a:r>
          </a:p>
          <a:p>
            <a:r>
              <a:rPr lang="cs-CZ" dirty="0"/>
              <a:t>Structural equation modeling (SEM) approach (ML estimation)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1087712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12992-B008-46A9-AAB9-F1937723C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Mediation</a:t>
            </a:r>
            <a:r>
              <a:rPr lang="cs-CZ" dirty="0"/>
              <a:t> </a:t>
            </a:r>
            <a:r>
              <a:rPr lang="cs-CZ" dirty="0" err="1"/>
              <a:t>Analysis</a:t>
            </a:r>
            <a:br>
              <a:rPr lang="cs-CZ" dirty="0"/>
            </a:br>
            <a:r>
              <a:rPr lang="en-US" altLang="en-US" sz="3200" dirty="0"/>
              <a:t>Baron &amp; Kenny (1986)</a:t>
            </a:r>
            <a:endParaRPr lang="en-US" sz="32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439695" y="2439346"/>
            <a:ext cx="5213583" cy="422300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E0579A7-270B-42F0-8673-BAFA4F458278}"/>
              </a:ext>
            </a:extLst>
          </p:cNvPr>
          <p:cNvSpPr txBox="1"/>
          <p:nvPr/>
        </p:nvSpPr>
        <p:spPr>
          <a:xfrm>
            <a:off x="838200" y="1808526"/>
            <a:ext cx="4914107" cy="49398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21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100" dirty="0" err="1">
                <a:latin typeface="Arial" panose="020B0604020202020204" pitchFamily="34" charset="0"/>
                <a:cs typeface="Arial" panose="020B0604020202020204" pitchFamily="34" charset="0"/>
              </a:rPr>
              <a:t>raditional</a:t>
            </a: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 approach to testing mediation (“causal steps”)</a:t>
            </a:r>
            <a:endParaRPr lang="cs-CZ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US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cs-CZ" sz="2100" dirty="0">
                <a:latin typeface="Arial" panose="020B0604020202020204" pitchFamily="34" charset="0"/>
                <a:cs typeface="Arial" panose="020B0604020202020204" pitchFamily="34" charset="0"/>
              </a:rPr>
              <a:t>1. T</a:t>
            </a:r>
            <a:r>
              <a:rPr lang="en-US" sz="2100" dirty="0" err="1"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 the association between </a:t>
            </a:r>
            <a:r>
              <a:rPr lang="cs-CZ" sz="21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cs-CZ" sz="2100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 (path c)</a:t>
            </a:r>
          </a:p>
          <a:p>
            <a:pPr>
              <a:defRPr/>
            </a:pPr>
            <a:r>
              <a:rPr lang="cs-CZ" sz="2100" dirty="0">
                <a:latin typeface="Arial" panose="020B0604020202020204" pitchFamily="34" charset="0"/>
                <a:cs typeface="Arial" panose="020B0604020202020204" pitchFamily="34" charset="0"/>
              </a:rPr>
              <a:t>2. T</a:t>
            </a:r>
            <a:r>
              <a:rPr lang="en-US" sz="2100" dirty="0" err="1"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 the association between </a:t>
            </a:r>
            <a:r>
              <a:rPr lang="cs-CZ" sz="21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 and M (</a:t>
            </a:r>
            <a:r>
              <a:rPr lang="cs-CZ" sz="2100" dirty="0" err="1">
                <a:latin typeface="Arial" panose="020B0604020202020204" pitchFamily="34" charset="0"/>
                <a:cs typeface="Arial" panose="020B0604020202020204" pitchFamily="34" charset="0"/>
              </a:rPr>
              <a:t>path</a:t>
            </a:r>
            <a:r>
              <a:rPr lang="cs-CZ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a)</a:t>
            </a:r>
          </a:p>
          <a:p>
            <a:pPr>
              <a:defRPr/>
            </a:pPr>
            <a:r>
              <a:rPr lang="cs-CZ" sz="2100" dirty="0">
                <a:latin typeface="Arial" panose="020B0604020202020204" pitchFamily="34" charset="0"/>
                <a:cs typeface="Arial" panose="020B0604020202020204" pitchFamily="34" charset="0"/>
              </a:rPr>
              <a:t>3. T</a:t>
            </a:r>
            <a:r>
              <a:rPr lang="en-US" sz="2100" dirty="0" err="1"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 the association between </a:t>
            </a:r>
            <a:r>
              <a:rPr lang="cs-CZ" sz="21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cs-CZ" sz="2100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, controlling for M (</a:t>
            </a:r>
            <a:r>
              <a:rPr lang="cs-CZ" sz="2100" dirty="0" err="1">
                <a:latin typeface="Arial" panose="020B0604020202020204" pitchFamily="34" charset="0"/>
                <a:cs typeface="Arial" panose="020B0604020202020204" pitchFamily="34" charset="0"/>
              </a:rPr>
              <a:t>paths</a:t>
            </a:r>
            <a:r>
              <a:rPr lang="cs-CZ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b and c’)</a:t>
            </a:r>
            <a:r>
              <a:rPr lang="cs-CZ" sz="2100" dirty="0">
                <a:latin typeface="Arial" panose="020B0604020202020204" pitchFamily="34" charset="0"/>
                <a:cs typeface="Arial" panose="020B0604020202020204" pitchFamily="34" charset="0"/>
              </a:rPr>
              <a:t>. B </a:t>
            </a:r>
            <a:r>
              <a:rPr lang="cs-CZ" sz="2100" dirty="0" err="1">
                <a:latin typeface="Arial" panose="020B0604020202020204" pitchFamily="34" charset="0"/>
                <a:cs typeface="Arial" panose="020B0604020202020204" pitchFamily="34" charset="0"/>
              </a:rPr>
              <a:t>path</a:t>
            </a: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 must be sig. and c’ must be less than c</a:t>
            </a:r>
            <a:endParaRPr lang="cs-CZ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cs-CZ" sz="21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2100" b="1" dirty="0">
                <a:latin typeface="Arial" panose="020B0604020202020204" pitchFamily="34" charset="0"/>
                <a:cs typeface="Arial" panose="020B0604020202020204" pitchFamily="34" charset="0"/>
              </a:rPr>
              <a:t>In the classic approach, mediation criteria are met when c’ is not significant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5C4ECAF-2EAE-49F1-9322-DE3BC3F166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26981" y="365125"/>
            <a:ext cx="6139682" cy="1913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31093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F31DF-3C94-406A-BF44-52C81FACE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problem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Traditional</a:t>
            </a:r>
            <a:r>
              <a:rPr lang="cs-CZ" dirty="0"/>
              <a:t> </a:t>
            </a:r>
            <a:r>
              <a:rPr lang="cs-CZ" dirty="0" err="1"/>
              <a:t>Approach</a:t>
            </a:r>
            <a:r>
              <a:rPr lang="cs-CZ" dirty="0"/>
              <a:t>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894440-3C81-4B2E-BFB8-D1760B423B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In the classic approach, mediation criteria are met when c’ is not significant</a:t>
            </a:r>
          </a:p>
          <a:p>
            <a:pPr eaLnBrk="1" hangingPunct="1"/>
            <a:r>
              <a:rPr lang="en-US" altLang="en-US" dirty="0"/>
              <a:t>In practice, this rarely happens</a:t>
            </a:r>
          </a:p>
          <a:p>
            <a:pPr lvl="1"/>
            <a:r>
              <a:rPr lang="en-US" altLang="en-US" dirty="0"/>
              <a:t>Does it mean that there is no mediation? </a:t>
            </a:r>
          </a:p>
          <a:p>
            <a:pPr lvl="1"/>
            <a:r>
              <a:rPr lang="en-US" altLang="en-US" dirty="0"/>
              <a:t>How much of an effect there has to be to conclude that mediation is </a:t>
            </a:r>
            <a:r>
              <a:rPr lang="en-US" altLang="en-US" dirty="0" err="1"/>
              <a:t>occuring</a:t>
            </a:r>
            <a:r>
              <a:rPr lang="en-US" altLang="en-US" dirty="0"/>
              <a:t>?</a:t>
            </a:r>
          </a:p>
          <a:p>
            <a:pPr eaLnBrk="1" hangingPunct="1"/>
            <a:r>
              <a:rPr lang="en-US" altLang="en-US" dirty="0"/>
              <a:t>More modern approaches test whether there is </a:t>
            </a:r>
            <a:r>
              <a:rPr lang="en-US" altLang="en-US" b="1" dirty="0"/>
              <a:t>a significant indirect effect</a:t>
            </a:r>
          </a:p>
          <a:p>
            <a:pPr lvl="1"/>
            <a:r>
              <a:rPr lang="en-US" altLang="en-US" dirty="0"/>
              <a:t>The association between the X and Y that goes through M</a:t>
            </a:r>
          </a:p>
          <a:p>
            <a:pPr lvl="1"/>
            <a:r>
              <a:rPr lang="en-US" altLang="en-US" dirty="0"/>
              <a:t>The product of paths a and b in our model (a*b)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3519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Partial vs. Full Mediation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 dirty="0"/>
              <a:t>In full mediation, adding M to the model predicting </a:t>
            </a:r>
            <a:r>
              <a:rPr lang="cs-CZ" dirty="0"/>
              <a:t>Y</a:t>
            </a:r>
            <a:r>
              <a:rPr lang="en-US" dirty="0"/>
              <a:t> makes the association between the </a:t>
            </a:r>
            <a:r>
              <a:rPr lang="cs-CZ" dirty="0"/>
              <a:t>X</a:t>
            </a:r>
            <a:r>
              <a:rPr lang="en-US" dirty="0"/>
              <a:t> and </a:t>
            </a:r>
            <a:r>
              <a:rPr lang="cs-CZ" dirty="0"/>
              <a:t>Y</a:t>
            </a:r>
            <a:r>
              <a:rPr lang="en-US" dirty="0"/>
              <a:t> non</a:t>
            </a:r>
            <a:r>
              <a:rPr lang="cs-CZ" dirty="0"/>
              <a:t>-</a:t>
            </a:r>
            <a:r>
              <a:rPr lang="en-US" dirty="0"/>
              <a:t>significant </a:t>
            </a:r>
          </a:p>
          <a:p>
            <a:pPr lvl="1">
              <a:defRPr/>
            </a:pPr>
            <a:r>
              <a:rPr lang="en-US" dirty="0"/>
              <a:t>Thus, M fully accounts for the association between </a:t>
            </a:r>
            <a:r>
              <a:rPr lang="cs-CZ" dirty="0"/>
              <a:t>X</a:t>
            </a:r>
            <a:r>
              <a:rPr lang="en-US" dirty="0"/>
              <a:t> and </a:t>
            </a:r>
            <a:r>
              <a:rPr lang="cs-CZ" dirty="0"/>
              <a:t>Y</a:t>
            </a:r>
            <a:endParaRPr lang="en-US" dirty="0"/>
          </a:p>
          <a:p>
            <a:pPr>
              <a:defRPr/>
            </a:pPr>
            <a:r>
              <a:rPr lang="en-US" dirty="0"/>
              <a:t>In partial mediation, there is a significant indirect effect, but the remaining direct effect is still significant</a:t>
            </a:r>
          </a:p>
          <a:p>
            <a:pPr lvl="1">
              <a:defRPr/>
            </a:pPr>
            <a:r>
              <a:rPr lang="en-US" dirty="0"/>
              <a:t>Thus, M is only one reason that the </a:t>
            </a:r>
            <a:r>
              <a:rPr lang="cs-CZ" dirty="0"/>
              <a:t>X</a:t>
            </a:r>
            <a:r>
              <a:rPr lang="en-US" dirty="0"/>
              <a:t> is related to the </a:t>
            </a:r>
            <a:r>
              <a:rPr lang="cs-CZ" dirty="0"/>
              <a:t>Y</a:t>
            </a:r>
            <a:r>
              <a:rPr lang="en-US" dirty="0"/>
              <a:t> (Which is OK!)</a:t>
            </a:r>
          </a:p>
          <a:p>
            <a:pPr>
              <a:defRPr/>
            </a:pPr>
            <a:r>
              <a:rPr lang="en-US" dirty="0"/>
              <a:t>The determination between them is solely whether c’ is significant or not</a:t>
            </a:r>
          </a:p>
        </p:txBody>
      </p:sp>
    </p:spTree>
    <p:extLst>
      <p:ext uri="{BB962C8B-B14F-4D97-AF65-F5344CB8AC3E}">
        <p14:creationId xmlns:p14="http://schemas.microsoft.com/office/powerpoint/2010/main" val="197997930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BCABA285CA4A4A86C2C7CEE08AC8D7" ma:contentTypeVersion="7" ma:contentTypeDescription="Create a new document." ma:contentTypeScope="" ma:versionID="28e8de2ed7c3e157e036e52089d3587f">
  <xsd:schema xmlns:xsd="http://www.w3.org/2001/XMLSchema" xmlns:xs="http://www.w3.org/2001/XMLSchema" xmlns:p="http://schemas.microsoft.com/office/2006/metadata/properties" xmlns:ns2="8f617c0f-fae4-40fa-8eae-d0c7e5d54b5b" xmlns:ns3="720c4125-9275-49fb-bf44-fe4563912efe" targetNamespace="http://schemas.microsoft.com/office/2006/metadata/properties" ma:root="true" ma:fieldsID="8cf10d420f09a0295de4d201083770d1" ns2:_="" ns3:_="">
    <xsd:import namespace="8f617c0f-fae4-40fa-8eae-d0c7e5d54b5b"/>
    <xsd:import namespace="720c4125-9275-49fb-bf44-fe4563912ef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617c0f-fae4-40fa-8eae-d0c7e5d54b5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0c4125-9275-49fb-bf44-fe4563912efe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2B53493-A20B-4B94-8772-7E0321FCE95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D99F4DE-0075-4F0F-AB04-A931BA4E360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91DF8E3-266C-44F4-9DB3-E0D8AD3E017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f617c0f-fae4-40fa-8eae-d0c7e5d54b5b"/>
    <ds:schemaRef ds:uri="720c4125-9275-49fb-bf44-fe4563912ef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2383</TotalTime>
  <Words>1642</Words>
  <Application>Microsoft Office PowerPoint</Application>
  <PresentationFormat>Widescreen</PresentationFormat>
  <Paragraphs>136</Paragraphs>
  <Slides>20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Motiv Office</vt:lpstr>
      <vt:lpstr>Equation</vt:lpstr>
      <vt:lpstr>Mediation Analysis </vt:lpstr>
      <vt:lpstr>What is Mediation?</vt:lpstr>
      <vt:lpstr>A Side Note - Mediation vs. Moderation</vt:lpstr>
      <vt:lpstr>What is Mediation?</vt:lpstr>
      <vt:lpstr>Real-life Example</vt:lpstr>
      <vt:lpstr>What is Mediation?</vt:lpstr>
      <vt:lpstr>Mediation Analysis Baron &amp; Kenny (1986)</vt:lpstr>
      <vt:lpstr>The problem with Traditional Approach </vt:lpstr>
      <vt:lpstr>Partial vs. Full Mediation</vt:lpstr>
      <vt:lpstr>Sobel (1982)</vt:lpstr>
      <vt:lpstr>The problem with Sobel</vt:lpstr>
      <vt:lpstr>Solutions</vt:lpstr>
      <vt:lpstr>Bootstrapping</vt:lpstr>
      <vt:lpstr>Bootstrapping</vt:lpstr>
      <vt:lpstr>Testing Mediation Effect  (with bootstrapped CIs)</vt:lpstr>
      <vt:lpstr>Conceptual Considerations</vt:lpstr>
      <vt:lpstr>Mediation with Cross-sectional Data</vt:lpstr>
      <vt:lpstr>Longitudinal and Half-longitudinal Mediation Model</vt:lpstr>
      <vt:lpstr>The Term Mediation</vt:lpstr>
      <vt:lpstr>Mediation Write-up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preparation</dc:title>
  <dc:creator>Albert Kšiňan</dc:creator>
  <cp:lastModifiedBy>Gabriela Kšiňanová</cp:lastModifiedBy>
  <cp:revision>249</cp:revision>
  <dcterms:created xsi:type="dcterms:W3CDTF">2021-09-22T07:19:06Z</dcterms:created>
  <dcterms:modified xsi:type="dcterms:W3CDTF">2021-11-25T10:47:01Z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0x010100C1BCABA285CA4A4A86C2C7CEE08AC8D7</vt:lpwstr>
  </property>
</Properties>
</file>