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</p:sldMasterIdLst>
  <p:notesMasterIdLst>
    <p:notesMasterId r:id="rId30"/>
  </p:notesMasterIdLst>
  <p:sldIdLst>
    <p:sldId id="256" r:id="rId5"/>
    <p:sldId id="277" r:id="rId6"/>
    <p:sldId id="279" r:id="rId7"/>
    <p:sldId id="280" r:id="rId8"/>
    <p:sldId id="281" r:id="rId9"/>
    <p:sldId id="282" r:id="rId10"/>
    <p:sldId id="283" r:id="rId11"/>
    <p:sldId id="270" r:id="rId12"/>
    <p:sldId id="285" r:id="rId13"/>
    <p:sldId id="272" r:id="rId14"/>
    <p:sldId id="273" r:id="rId15"/>
    <p:sldId id="275" r:id="rId16"/>
    <p:sldId id="278" r:id="rId17"/>
    <p:sldId id="262" r:id="rId18"/>
    <p:sldId id="264" r:id="rId19"/>
    <p:sldId id="261" r:id="rId20"/>
    <p:sldId id="265" r:id="rId21"/>
    <p:sldId id="266" r:id="rId22"/>
    <p:sldId id="271" r:id="rId23"/>
    <p:sldId id="276" r:id="rId24"/>
    <p:sldId id="287" r:id="rId25"/>
    <p:sldId id="289" r:id="rId26"/>
    <p:sldId id="291" r:id="rId27"/>
    <p:sldId id="290" r:id="rId28"/>
    <p:sldId id="26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2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A8E30-3B07-41F2-B478-2844E469DEFD}" v="2151" dt="2021-02-15T17:20:59.818"/>
    <p1510:client id="{27E69F63-76E9-4CAB-88F2-1E1F59277326}" v="168" dt="2021-02-15T11:55:41.715"/>
    <p1510:client id="{2D5C3BD5-409A-421D-A449-6B73DA6F85AA}" v="18" dt="2021-02-16T10:51:04.074"/>
    <p1510:client id="{58010A34-9387-4482-8C87-65A0176FA2ED}" v="538" dt="2021-02-16T07:44:31.232"/>
    <p1510:client id="{9A99E10C-27D5-45D4-A05B-670F7571DB70}" v="343" dt="2021-02-14T21:07:35.237"/>
    <p1510:client id="{9BF249B1-0938-3D4C-B0DE-5E54481C3BB1}" v="452" dt="2021-02-15T16:44:11.197"/>
    <p1510:client id="{BBF6B2D3-0AD1-4764-BC9D-EACF88AC43CE}" v="12" dt="2021-02-15T15:02:28.385"/>
    <p1510:client id="{C2B5EF20-BE09-42FD-A4C5-B1E7611B1BFB}" v="1155" dt="2021-02-15T16:39:29.186"/>
    <p1510:client id="{C64B4306-D92B-41BB-B277-ECD33BC48C22}" v="789" dt="2021-02-14T20:18:59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4787"/>
  </p:normalViewPr>
  <p:slideViewPr>
    <p:cSldViewPr snapToGrid="0">
      <p:cViewPr varScale="1">
        <p:scale>
          <a:sx n="88" d="100"/>
          <a:sy n="88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1E00C-97A6-418B-8271-49776DECE47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E0CF02-63B6-43C8-B6F3-BC36B3210505}">
      <dgm:prSet/>
      <dgm:spPr/>
      <dgm:t>
        <a:bodyPr/>
        <a:lstStyle/>
        <a:p>
          <a:r>
            <a:rPr lang="cs-CZ" dirty="0"/>
            <a:t>z našich odhadů -&gt; koncentrace na odtoku na všech lokalitách okolo 2,5ng/l</a:t>
          </a:r>
          <a:endParaRPr lang="en-US" dirty="0"/>
        </a:p>
      </dgm:t>
    </dgm:pt>
    <dgm:pt modelId="{B788DE35-E02A-4CE8-B982-9D3159DA53BC}" type="parTrans" cxnId="{13F2A192-091E-4FAE-9F39-B2A326928F88}">
      <dgm:prSet/>
      <dgm:spPr/>
      <dgm:t>
        <a:bodyPr/>
        <a:lstStyle/>
        <a:p>
          <a:endParaRPr lang="en-US"/>
        </a:p>
      </dgm:t>
    </dgm:pt>
    <dgm:pt modelId="{0F70C6E3-C0A1-41E3-AED8-6B0BDCD6BC7B}" type="sibTrans" cxnId="{13F2A192-091E-4FAE-9F39-B2A326928F88}">
      <dgm:prSet/>
      <dgm:spPr/>
      <dgm:t>
        <a:bodyPr/>
        <a:lstStyle/>
        <a:p>
          <a:endParaRPr lang="en-US"/>
        </a:p>
      </dgm:t>
    </dgm:pt>
    <dgm:pt modelId="{548B0977-CD5C-4E37-81D4-7E7155B4E02A}">
      <dgm:prSet/>
      <dgm:spPr/>
      <dgm:t>
        <a:bodyPr/>
        <a:lstStyle/>
        <a:p>
          <a:r>
            <a:rPr lang="cs-CZ" dirty="0"/>
            <a:t>PNEC – 0,002 </a:t>
          </a:r>
          <a:r>
            <a:rPr lang="cs-CZ" dirty="0" err="1"/>
            <a:t>ng</a:t>
          </a:r>
          <a:r>
            <a:rPr lang="cs-CZ" dirty="0"/>
            <a:t>/l</a:t>
          </a:r>
          <a:endParaRPr lang="en-US" dirty="0"/>
        </a:p>
      </dgm:t>
    </dgm:pt>
    <dgm:pt modelId="{5A30C4B0-A0B8-4F1E-BF27-572D9567E901}" type="parTrans" cxnId="{49440DA7-45C0-448C-B22C-FD73AAACD509}">
      <dgm:prSet/>
      <dgm:spPr/>
      <dgm:t>
        <a:bodyPr/>
        <a:lstStyle/>
        <a:p>
          <a:endParaRPr lang="en-US"/>
        </a:p>
      </dgm:t>
    </dgm:pt>
    <dgm:pt modelId="{693B7359-CF2B-43F5-A195-7954826FC0F8}" type="sibTrans" cxnId="{49440DA7-45C0-448C-B22C-FD73AAACD509}">
      <dgm:prSet/>
      <dgm:spPr/>
      <dgm:t>
        <a:bodyPr/>
        <a:lstStyle/>
        <a:p>
          <a:endParaRPr lang="en-US"/>
        </a:p>
      </dgm:t>
    </dgm:pt>
    <dgm:pt modelId="{A5665110-1AFB-4145-910E-4DF29BD8481D}">
      <dgm:prSet/>
      <dgm:spPr/>
      <dgm:t>
        <a:bodyPr/>
        <a:lstStyle/>
        <a:p>
          <a:r>
            <a:rPr lang="cs-CZ" dirty="0"/>
            <a:t>Jiné vlivy na koncentraci: letní/zimní období, pracovní den/víkend</a:t>
          </a:r>
          <a:endParaRPr lang="en-US" dirty="0"/>
        </a:p>
      </dgm:t>
    </dgm:pt>
    <dgm:pt modelId="{C0956979-A300-44C7-9A4B-CFC87940F26D}" type="parTrans" cxnId="{350D7E9C-A44A-407D-B76E-6FB094A3F925}">
      <dgm:prSet/>
      <dgm:spPr/>
      <dgm:t>
        <a:bodyPr/>
        <a:lstStyle/>
        <a:p>
          <a:endParaRPr lang="en-US"/>
        </a:p>
      </dgm:t>
    </dgm:pt>
    <dgm:pt modelId="{862D396C-345F-4069-8904-10EBBF7BE508}" type="sibTrans" cxnId="{350D7E9C-A44A-407D-B76E-6FB094A3F925}">
      <dgm:prSet/>
      <dgm:spPr/>
      <dgm:t>
        <a:bodyPr/>
        <a:lstStyle/>
        <a:p>
          <a:endParaRPr lang="en-US"/>
        </a:p>
      </dgm:t>
    </dgm:pt>
    <dgm:pt modelId="{5936D714-66F2-4113-AAFE-F3DF040EBD8F}">
      <dgm:prSet/>
      <dgm:spPr/>
      <dgm:t>
        <a:bodyPr/>
        <a:lstStyle/>
        <a:p>
          <a:r>
            <a:rPr lang="cs-CZ" dirty="0"/>
            <a:t>Musíme vzít v úvahu ředění koncentrace EE2 na odtoku, samotným vodním tokem do kterého se ČOV vlévá.</a:t>
          </a:r>
          <a:endParaRPr lang="en-US" dirty="0"/>
        </a:p>
      </dgm:t>
    </dgm:pt>
    <dgm:pt modelId="{87D5CE4D-77AC-4489-9717-CB8C0C64E17C}" type="parTrans" cxnId="{D56AF195-FF4D-4FE1-B3FF-E98A6587ACA3}">
      <dgm:prSet/>
      <dgm:spPr/>
      <dgm:t>
        <a:bodyPr/>
        <a:lstStyle/>
        <a:p>
          <a:endParaRPr lang="cs-CZ"/>
        </a:p>
      </dgm:t>
    </dgm:pt>
    <dgm:pt modelId="{0BC876B3-47F8-4C41-B29E-0718EC9259BE}" type="sibTrans" cxnId="{D56AF195-FF4D-4FE1-B3FF-E98A6587ACA3}">
      <dgm:prSet/>
      <dgm:spPr/>
      <dgm:t>
        <a:bodyPr/>
        <a:lstStyle/>
        <a:p>
          <a:endParaRPr lang="cs-CZ"/>
        </a:p>
      </dgm:t>
    </dgm:pt>
    <dgm:pt modelId="{8E76A921-1DD4-4E03-A5E4-346FED935033}" type="pres">
      <dgm:prSet presAssocID="{1411E00C-97A6-418B-8271-49776DECE470}" presName="Name0" presStyleCnt="0">
        <dgm:presLayoutVars>
          <dgm:chMax val="7"/>
          <dgm:chPref val="7"/>
          <dgm:dir/>
        </dgm:presLayoutVars>
      </dgm:prSet>
      <dgm:spPr/>
    </dgm:pt>
    <dgm:pt modelId="{EDAB8394-F27C-4619-9680-413A6D3DD3CD}" type="pres">
      <dgm:prSet presAssocID="{1411E00C-97A6-418B-8271-49776DECE470}" presName="Name1" presStyleCnt="0"/>
      <dgm:spPr/>
    </dgm:pt>
    <dgm:pt modelId="{05E13F6F-AF40-4FED-8812-4957CA75CC06}" type="pres">
      <dgm:prSet presAssocID="{1411E00C-97A6-418B-8271-49776DECE470}" presName="cycle" presStyleCnt="0"/>
      <dgm:spPr/>
    </dgm:pt>
    <dgm:pt modelId="{5D46C484-0DFD-4BF3-BAB4-B4D77955BF81}" type="pres">
      <dgm:prSet presAssocID="{1411E00C-97A6-418B-8271-49776DECE470}" presName="srcNode" presStyleLbl="node1" presStyleIdx="0" presStyleCnt="4"/>
      <dgm:spPr/>
    </dgm:pt>
    <dgm:pt modelId="{C75CFBA1-9089-417E-B848-58CD7D4D1FB0}" type="pres">
      <dgm:prSet presAssocID="{1411E00C-97A6-418B-8271-49776DECE470}" presName="conn" presStyleLbl="parChTrans1D2" presStyleIdx="0" presStyleCnt="1"/>
      <dgm:spPr/>
    </dgm:pt>
    <dgm:pt modelId="{4237800F-8FE6-4386-9AC4-89BD62A20A75}" type="pres">
      <dgm:prSet presAssocID="{1411E00C-97A6-418B-8271-49776DECE470}" presName="extraNode" presStyleLbl="node1" presStyleIdx="0" presStyleCnt="4"/>
      <dgm:spPr/>
    </dgm:pt>
    <dgm:pt modelId="{7EFF287A-B9A6-4E7B-BCE7-F66FF6BBF551}" type="pres">
      <dgm:prSet presAssocID="{1411E00C-97A6-418B-8271-49776DECE470}" presName="dstNode" presStyleLbl="node1" presStyleIdx="0" presStyleCnt="4"/>
      <dgm:spPr/>
    </dgm:pt>
    <dgm:pt modelId="{C94D2030-1EFF-4D9D-A3B3-735019016731}" type="pres">
      <dgm:prSet presAssocID="{A9E0CF02-63B6-43C8-B6F3-BC36B3210505}" presName="text_1" presStyleLbl="node1" presStyleIdx="0" presStyleCnt="4">
        <dgm:presLayoutVars>
          <dgm:bulletEnabled val="1"/>
        </dgm:presLayoutVars>
      </dgm:prSet>
      <dgm:spPr/>
    </dgm:pt>
    <dgm:pt modelId="{8414E11D-2DCC-4F58-92CD-FF5BF021DE51}" type="pres">
      <dgm:prSet presAssocID="{A9E0CF02-63B6-43C8-B6F3-BC36B3210505}" presName="accent_1" presStyleCnt="0"/>
      <dgm:spPr/>
    </dgm:pt>
    <dgm:pt modelId="{16FDEED5-9985-418B-A707-5C0DE73007CF}" type="pres">
      <dgm:prSet presAssocID="{A9E0CF02-63B6-43C8-B6F3-BC36B3210505}" presName="accentRepeatNode" presStyleLbl="solidFgAcc1" presStyleIdx="0" presStyleCnt="4"/>
      <dgm:spPr/>
    </dgm:pt>
    <dgm:pt modelId="{D456536D-31A6-4941-BFA3-4AB4F3A3E728}" type="pres">
      <dgm:prSet presAssocID="{548B0977-CD5C-4E37-81D4-7E7155B4E02A}" presName="text_2" presStyleLbl="node1" presStyleIdx="1" presStyleCnt="4">
        <dgm:presLayoutVars>
          <dgm:bulletEnabled val="1"/>
        </dgm:presLayoutVars>
      </dgm:prSet>
      <dgm:spPr/>
    </dgm:pt>
    <dgm:pt modelId="{8C0F07F9-E8F7-4C5C-85D3-278E0159329B}" type="pres">
      <dgm:prSet presAssocID="{548B0977-CD5C-4E37-81D4-7E7155B4E02A}" presName="accent_2" presStyleCnt="0"/>
      <dgm:spPr/>
    </dgm:pt>
    <dgm:pt modelId="{350B28B5-4D3F-45B3-827C-D7258063A071}" type="pres">
      <dgm:prSet presAssocID="{548B0977-CD5C-4E37-81D4-7E7155B4E02A}" presName="accentRepeatNode" presStyleLbl="solidFgAcc1" presStyleIdx="1" presStyleCnt="4"/>
      <dgm:spPr/>
    </dgm:pt>
    <dgm:pt modelId="{547DCAF9-AD10-4855-8CC8-96F5A1E5490A}" type="pres">
      <dgm:prSet presAssocID="{5936D714-66F2-4113-AAFE-F3DF040EBD8F}" presName="text_3" presStyleLbl="node1" presStyleIdx="2" presStyleCnt="4">
        <dgm:presLayoutVars>
          <dgm:bulletEnabled val="1"/>
        </dgm:presLayoutVars>
      </dgm:prSet>
      <dgm:spPr/>
    </dgm:pt>
    <dgm:pt modelId="{679801CB-ECA9-429C-BAAF-A734D3D8FEE5}" type="pres">
      <dgm:prSet presAssocID="{5936D714-66F2-4113-AAFE-F3DF040EBD8F}" presName="accent_3" presStyleCnt="0"/>
      <dgm:spPr/>
    </dgm:pt>
    <dgm:pt modelId="{D102C67D-260E-4C96-A74D-F35BA5C70BA6}" type="pres">
      <dgm:prSet presAssocID="{5936D714-66F2-4113-AAFE-F3DF040EBD8F}" presName="accentRepeatNode" presStyleLbl="solidFgAcc1" presStyleIdx="2" presStyleCnt="4"/>
      <dgm:spPr/>
    </dgm:pt>
    <dgm:pt modelId="{B4F4678C-C1DD-4E64-9F8F-9FC1152CB847}" type="pres">
      <dgm:prSet presAssocID="{A5665110-1AFB-4145-910E-4DF29BD8481D}" presName="text_4" presStyleLbl="node1" presStyleIdx="3" presStyleCnt="4">
        <dgm:presLayoutVars>
          <dgm:bulletEnabled val="1"/>
        </dgm:presLayoutVars>
      </dgm:prSet>
      <dgm:spPr/>
    </dgm:pt>
    <dgm:pt modelId="{876D6057-D25A-4B72-B1F8-166EBB49E267}" type="pres">
      <dgm:prSet presAssocID="{A5665110-1AFB-4145-910E-4DF29BD8481D}" presName="accent_4" presStyleCnt="0"/>
      <dgm:spPr/>
    </dgm:pt>
    <dgm:pt modelId="{E1C84E9A-0B96-4ECE-A507-1B5C70738692}" type="pres">
      <dgm:prSet presAssocID="{A5665110-1AFB-4145-910E-4DF29BD8481D}" presName="accentRepeatNode" presStyleLbl="solidFgAcc1" presStyleIdx="3" presStyleCnt="4"/>
      <dgm:spPr/>
    </dgm:pt>
  </dgm:ptLst>
  <dgm:cxnLst>
    <dgm:cxn modelId="{C8356C09-3503-4F7B-BEB0-546852626F18}" type="presOf" srcId="{548B0977-CD5C-4E37-81D4-7E7155B4E02A}" destId="{D456536D-31A6-4941-BFA3-4AB4F3A3E728}" srcOrd="0" destOrd="0" presId="urn:microsoft.com/office/officeart/2008/layout/VerticalCurvedList"/>
    <dgm:cxn modelId="{78E45E0E-18D9-432C-8919-E9636C770470}" type="presOf" srcId="{5936D714-66F2-4113-AAFE-F3DF040EBD8F}" destId="{547DCAF9-AD10-4855-8CC8-96F5A1E5490A}" srcOrd="0" destOrd="0" presId="urn:microsoft.com/office/officeart/2008/layout/VerticalCurvedList"/>
    <dgm:cxn modelId="{93EFCF62-3EA4-4326-B1A7-42D56D7B25BD}" type="presOf" srcId="{A5665110-1AFB-4145-910E-4DF29BD8481D}" destId="{B4F4678C-C1DD-4E64-9F8F-9FC1152CB847}" srcOrd="0" destOrd="0" presId="urn:microsoft.com/office/officeart/2008/layout/VerticalCurvedList"/>
    <dgm:cxn modelId="{F5A02B91-AFC8-4EB0-B145-BC13E57E171F}" type="presOf" srcId="{1411E00C-97A6-418B-8271-49776DECE470}" destId="{8E76A921-1DD4-4E03-A5E4-346FED935033}" srcOrd="0" destOrd="0" presId="urn:microsoft.com/office/officeart/2008/layout/VerticalCurvedList"/>
    <dgm:cxn modelId="{13F2A192-091E-4FAE-9F39-B2A326928F88}" srcId="{1411E00C-97A6-418B-8271-49776DECE470}" destId="{A9E0CF02-63B6-43C8-B6F3-BC36B3210505}" srcOrd="0" destOrd="0" parTransId="{B788DE35-E02A-4CE8-B982-9D3159DA53BC}" sibTransId="{0F70C6E3-C0A1-41E3-AED8-6B0BDCD6BC7B}"/>
    <dgm:cxn modelId="{D56AF195-FF4D-4FE1-B3FF-E98A6587ACA3}" srcId="{1411E00C-97A6-418B-8271-49776DECE470}" destId="{5936D714-66F2-4113-AAFE-F3DF040EBD8F}" srcOrd="2" destOrd="0" parTransId="{87D5CE4D-77AC-4489-9717-CB8C0C64E17C}" sibTransId="{0BC876B3-47F8-4C41-B29E-0718EC9259BE}"/>
    <dgm:cxn modelId="{350D7E9C-A44A-407D-B76E-6FB094A3F925}" srcId="{1411E00C-97A6-418B-8271-49776DECE470}" destId="{A5665110-1AFB-4145-910E-4DF29BD8481D}" srcOrd="3" destOrd="0" parTransId="{C0956979-A300-44C7-9A4B-CFC87940F26D}" sibTransId="{862D396C-345F-4069-8904-10EBBF7BE508}"/>
    <dgm:cxn modelId="{D5ADC9A4-8A7F-41AB-B578-CA8CBC38E26C}" type="presOf" srcId="{A9E0CF02-63B6-43C8-B6F3-BC36B3210505}" destId="{C94D2030-1EFF-4D9D-A3B3-735019016731}" srcOrd="0" destOrd="0" presId="urn:microsoft.com/office/officeart/2008/layout/VerticalCurvedList"/>
    <dgm:cxn modelId="{49440DA7-45C0-448C-B22C-FD73AAACD509}" srcId="{1411E00C-97A6-418B-8271-49776DECE470}" destId="{548B0977-CD5C-4E37-81D4-7E7155B4E02A}" srcOrd="1" destOrd="0" parTransId="{5A30C4B0-A0B8-4F1E-BF27-572D9567E901}" sibTransId="{693B7359-CF2B-43F5-A195-7954826FC0F8}"/>
    <dgm:cxn modelId="{9EDB62C7-8149-47D9-BF94-112EA6AB179F}" type="presOf" srcId="{0F70C6E3-C0A1-41E3-AED8-6B0BDCD6BC7B}" destId="{C75CFBA1-9089-417E-B848-58CD7D4D1FB0}" srcOrd="0" destOrd="0" presId="urn:microsoft.com/office/officeart/2008/layout/VerticalCurvedList"/>
    <dgm:cxn modelId="{096AD12F-92C0-4ECB-828D-45E3A6783641}" type="presParOf" srcId="{8E76A921-1DD4-4E03-A5E4-346FED935033}" destId="{EDAB8394-F27C-4619-9680-413A6D3DD3CD}" srcOrd="0" destOrd="0" presId="urn:microsoft.com/office/officeart/2008/layout/VerticalCurvedList"/>
    <dgm:cxn modelId="{02900AAD-B5D2-4C62-B9B2-260E551843D7}" type="presParOf" srcId="{EDAB8394-F27C-4619-9680-413A6D3DD3CD}" destId="{05E13F6F-AF40-4FED-8812-4957CA75CC06}" srcOrd="0" destOrd="0" presId="urn:microsoft.com/office/officeart/2008/layout/VerticalCurvedList"/>
    <dgm:cxn modelId="{CDA34EBB-5A89-4804-AF40-FE42D65A8B15}" type="presParOf" srcId="{05E13F6F-AF40-4FED-8812-4957CA75CC06}" destId="{5D46C484-0DFD-4BF3-BAB4-B4D77955BF81}" srcOrd="0" destOrd="0" presId="urn:microsoft.com/office/officeart/2008/layout/VerticalCurvedList"/>
    <dgm:cxn modelId="{A71A5E06-CEC5-4F02-9FBC-9BAD8B5BFEB8}" type="presParOf" srcId="{05E13F6F-AF40-4FED-8812-4957CA75CC06}" destId="{C75CFBA1-9089-417E-B848-58CD7D4D1FB0}" srcOrd="1" destOrd="0" presId="urn:microsoft.com/office/officeart/2008/layout/VerticalCurvedList"/>
    <dgm:cxn modelId="{E7AC6BBA-6120-4985-AB05-DF8608D84325}" type="presParOf" srcId="{05E13F6F-AF40-4FED-8812-4957CA75CC06}" destId="{4237800F-8FE6-4386-9AC4-89BD62A20A75}" srcOrd="2" destOrd="0" presId="urn:microsoft.com/office/officeart/2008/layout/VerticalCurvedList"/>
    <dgm:cxn modelId="{F3BD48A2-B5A3-44C8-9877-27330FCD5E40}" type="presParOf" srcId="{05E13F6F-AF40-4FED-8812-4957CA75CC06}" destId="{7EFF287A-B9A6-4E7B-BCE7-F66FF6BBF551}" srcOrd="3" destOrd="0" presId="urn:microsoft.com/office/officeart/2008/layout/VerticalCurvedList"/>
    <dgm:cxn modelId="{701455B3-A9B6-47D8-885D-BEF99F125E3C}" type="presParOf" srcId="{EDAB8394-F27C-4619-9680-413A6D3DD3CD}" destId="{C94D2030-1EFF-4D9D-A3B3-735019016731}" srcOrd="1" destOrd="0" presId="urn:microsoft.com/office/officeart/2008/layout/VerticalCurvedList"/>
    <dgm:cxn modelId="{C1E6649A-D213-4DF7-8061-F301F7CC0266}" type="presParOf" srcId="{EDAB8394-F27C-4619-9680-413A6D3DD3CD}" destId="{8414E11D-2DCC-4F58-92CD-FF5BF021DE51}" srcOrd="2" destOrd="0" presId="urn:microsoft.com/office/officeart/2008/layout/VerticalCurvedList"/>
    <dgm:cxn modelId="{37C3DA73-288D-40AE-83E6-CC22BECE14D0}" type="presParOf" srcId="{8414E11D-2DCC-4F58-92CD-FF5BF021DE51}" destId="{16FDEED5-9985-418B-A707-5C0DE73007CF}" srcOrd="0" destOrd="0" presId="urn:microsoft.com/office/officeart/2008/layout/VerticalCurvedList"/>
    <dgm:cxn modelId="{A72DA609-608A-4D54-89C1-94AC87BCAFC0}" type="presParOf" srcId="{EDAB8394-F27C-4619-9680-413A6D3DD3CD}" destId="{D456536D-31A6-4941-BFA3-4AB4F3A3E728}" srcOrd="3" destOrd="0" presId="urn:microsoft.com/office/officeart/2008/layout/VerticalCurvedList"/>
    <dgm:cxn modelId="{9F936257-40B0-4BF1-80CB-26B896DE937C}" type="presParOf" srcId="{EDAB8394-F27C-4619-9680-413A6D3DD3CD}" destId="{8C0F07F9-E8F7-4C5C-85D3-278E0159329B}" srcOrd="4" destOrd="0" presId="urn:microsoft.com/office/officeart/2008/layout/VerticalCurvedList"/>
    <dgm:cxn modelId="{7962BAEA-B1CC-4F81-B502-FFC3F048E413}" type="presParOf" srcId="{8C0F07F9-E8F7-4C5C-85D3-278E0159329B}" destId="{350B28B5-4D3F-45B3-827C-D7258063A071}" srcOrd="0" destOrd="0" presId="urn:microsoft.com/office/officeart/2008/layout/VerticalCurvedList"/>
    <dgm:cxn modelId="{7D0CA514-D965-4B6E-8B57-AFCAEEED6691}" type="presParOf" srcId="{EDAB8394-F27C-4619-9680-413A6D3DD3CD}" destId="{547DCAF9-AD10-4855-8CC8-96F5A1E5490A}" srcOrd="5" destOrd="0" presId="urn:microsoft.com/office/officeart/2008/layout/VerticalCurvedList"/>
    <dgm:cxn modelId="{BC781DA4-669E-4160-B0F7-F0E5DFA8E93E}" type="presParOf" srcId="{EDAB8394-F27C-4619-9680-413A6D3DD3CD}" destId="{679801CB-ECA9-429C-BAAF-A734D3D8FEE5}" srcOrd="6" destOrd="0" presId="urn:microsoft.com/office/officeart/2008/layout/VerticalCurvedList"/>
    <dgm:cxn modelId="{208739CA-190E-4ABA-AB0F-0C8FCAA46042}" type="presParOf" srcId="{679801CB-ECA9-429C-BAAF-A734D3D8FEE5}" destId="{D102C67D-260E-4C96-A74D-F35BA5C70BA6}" srcOrd="0" destOrd="0" presId="urn:microsoft.com/office/officeart/2008/layout/VerticalCurvedList"/>
    <dgm:cxn modelId="{CB3FD2AA-10F6-444B-9F57-6CBC559D256E}" type="presParOf" srcId="{EDAB8394-F27C-4619-9680-413A6D3DD3CD}" destId="{B4F4678C-C1DD-4E64-9F8F-9FC1152CB847}" srcOrd="7" destOrd="0" presId="urn:microsoft.com/office/officeart/2008/layout/VerticalCurvedList"/>
    <dgm:cxn modelId="{C4840F9C-90C8-4CD5-951B-0B82E04CBE56}" type="presParOf" srcId="{EDAB8394-F27C-4619-9680-413A6D3DD3CD}" destId="{876D6057-D25A-4B72-B1F8-166EBB49E267}" srcOrd="8" destOrd="0" presId="urn:microsoft.com/office/officeart/2008/layout/VerticalCurvedList"/>
    <dgm:cxn modelId="{657E379F-D941-4EF5-848F-1CDCD2EE1396}" type="presParOf" srcId="{876D6057-D25A-4B72-B1F8-166EBB49E267}" destId="{E1C84E9A-0B96-4ECE-A507-1B5C707386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CFBA1-9089-417E-B848-58CD7D4D1FB0}">
      <dsp:nvSpPr>
        <dsp:cNvPr id="0" name=""/>
        <dsp:cNvSpPr/>
      </dsp:nvSpPr>
      <dsp:spPr>
        <a:xfrm>
          <a:off x="-6327010" y="-967820"/>
          <a:ext cx="7531108" cy="753110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D2030-1EFF-4D9D-A3B3-735019016731}">
      <dsp:nvSpPr>
        <dsp:cNvPr id="0" name=""/>
        <dsp:cNvSpPr/>
      </dsp:nvSpPr>
      <dsp:spPr>
        <a:xfrm>
          <a:off x="630130" y="430179"/>
          <a:ext cx="7431698" cy="860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6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 našich odhadů -&gt; koncentrace na odtoku na všech lokalitách okolo 2,5ng/l</a:t>
          </a:r>
          <a:endParaRPr lang="en-US" sz="2100" kern="1200" dirty="0"/>
        </a:p>
      </dsp:txBody>
      <dsp:txXfrm>
        <a:off x="630130" y="430179"/>
        <a:ext cx="7431698" cy="860806"/>
      </dsp:txXfrm>
    </dsp:sp>
    <dsp:sp modelId="{16FDEED5-9985-418B-A707-5C0DE73007CF}">
      <dsp:nvSpPr>
        <dsp:cNvPr id="0" name=""/>
        <dsp:cNvSpPr/>
      </dsp:nvSpPr>
      <dsp:spPr>
        <a:xfrm>
          <a:off x="92126" y="322578"/>
          <a:ext cx="1076008" cy="1076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536D-31A6-4941-BFA3-4AB4F3A3E728}">
      <dsp:nvSpPr>
        <dsp:cNvPr id="0" name=""/>
        <dsp:cNvSpPr/>
      </dsp:nvSpPr>
      <dsp:spPr>
        <a:xfrm>
          <a:off x="1123651" y="1721613"/>
          <a:ext cx="6938178" cy="860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6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PNEC – 0,002 </a:t>
          </a:r>
          <a:r>
            <a:rPr lang="cs-CZ" sz="2100" kern="1200" dirty="0" err="1"/>
            <a:t>ng</a:t>
          </a:r>
          <a:r>
            <a:rPr lang="cs-CZ" sz="2100" kern="1200" dirty="0"/>
            <a:t>/l</a:t>
          </a:r>
          <a:endParaRPr lang="en-US" sz="2100" kern="1200" dirty="0"/>
        </a:p>
      </dsp:txBody>
      <dsp:txXfrm>
        <a:off x="1123651" y="1721613"/>
        <a:ext cx="6938178" cy="860806"/>
      </dsp:txXfrm>
    </dsp:sp>
    <dsp:sp modelId="{350B28B5-4D3F-45B3-827C-D7258063A071}">
      <dsp:nvSpPr>
        <dsp:cNvPr id="0" name=""/>
        <dsp:cNvSpPr/>
      </dsp:nvSpPr>
      <dsp:spPr>
        <a:xfrm>
          <a:off x="585646" y="1614012"/>
          <a:ext cx="1076008" cy="1076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DCAF9-AD10-4855-8CC8-96F5A1E5490A}">
      <dsp:nvSpPr>
        <dsp:cNvPr id="0" name=""/>
        <dsp:cNvSpPr/>
      </dsp:nvSpPr>
      <dsp:spPr>
        <a:xfrm>
          <a:off x="1123651" y="3013047"/>
          <a:ext cx="6938178" cy="8608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6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Musíme vzít v úvahu ředění koncentrace EE2 na odtoku, samotným vodním tokem do kterého se ČOV vlévá.</a:t>
          </a:r>
          <a:endParaRPr lang="en-US" sz="2100" kern="1200" dirty="0"/>
        </a:p>
      </dsp:txBody>
      <dsp:txXfrm>
        <a:off x="1123651" y="3013047"/>
        <a:ext cx="6938178" cy="860806"/>
      </dsp:txXfrm>
    </dsp:sp>
    <dsp:sp modelId="{D102C67D-260E-4C96-A74D-F35BA5C70BA6}">
      <dsp:nvSpPr>
        <dsp:cNvPr id="0" name=""/>
        <dsp:cNvSpPr/>
      </dsp:nvSpPr>
      <dsp:spPr>
        <a:xfrm>
          <a:off x="585646" y="2905446"/>
          <a:ext cx="1076008" cy="1076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4678C-C1DD-4E64-9F8F-9FC1152CB847}">
      <dsp:nvSpPr>
        <dsp:cNvPr id="0" name=""/>
        <dsp:cNvSpPr/>
      </dsp:nvSpPr>
      <dsp:spPr>
        <a:xfrm>
          <a:off x="630130" y="4304481"/>
          <a:ext cx="7431698" cy="8608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6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Jiné vlivy na koncentraci: letní/zimní období, pracovní den/víkend</a:t>
          </a:r>
          <a:endParaRPr lang="en-US" sz="2100" kern="1200" dirty="0"/>
        </a:p>
      </dsp:txBody>
      <dsp:txXfrm>
        <a:off x="630130" y="4304481"/>
        <a:ext cx="7431698" cy="860806"/>
      </dsp:txXfrm>
    </dsp:sp>
    <dsp:sp modelId="{E1C84E9A-0B96-4ECE-A507-1B5C70738692}">
      <dsp:nvSpPr>
        <dsp:cNvPr id="0" name=""/>
        <dsp:cNvSpPr/>
      </dsp:nvSpPr>
      <dsp:spPr>
        <a:xfrm>
          <a:off x="92126" y="4196880"/>
          <a:ext cx="1076008" cy="1076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1228-99E6-4752-8DF6-47739C101AD5}" type="datetimeFigureOut">
              <a:rPr lang="cs-CZ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564-86CB-4DB2-AF4B-09955F061A94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08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4564-86CB-4DB2-AF4B-09955F061A94}" type="slidenum">
              <a:rPr lang="cs-CZ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11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4564-86CB-4DB2-AF4B-09955F061A94}" type="slidenum">
              <a:rPr lang="cs-CZ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32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4564-86CB-4DB2-AF4B-09955F061A94}" type="slidenum">
              <a:rPr lang="cs-CZ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1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4564-86CB-4DB2-AF4B-09955F061A94}" type="slidenum">
              <a:rPr lang="cs-CZ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4564-86CB-4DB2-AF4B-09955F061A94}" type="slidenum">
              <a:rPr lang="cs-CZ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3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F2F25-9D8C-A845-AC6A-578B32D0B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3C68C3-35B7-2643-8B73-13535E0D0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0F37BC-8E06-AA44-8B5D-8A6AA57E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2FE9F-B78C-BA40-A5DF-750D79F4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AD002-826F-A148-BB41-FCC1E44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7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4FEE5-C1D2-DB40-B4CC-25AC338D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E656C4-9C0E-E24E-A640-8F06EEC26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6E676-77CD-6548-8D40-E0AE5ED3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809708-F0CF-BB49-B55E-F7CAED6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AF737-6793-704E-AD69-63AF7B20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1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6A0D59-6088-204A-8259-9E5C012B1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76AD6-3CA8-B14E-B578-4A11644AC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957EC8-A13A-0C48-AF55-0B65F751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FD56F-2EEA-0144-8152-EDEDF7FE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5C81CE-9109-3F40-A5DD-E6E8432B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F13A6-7275-3E41-A17E-E9F3EAF3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A07F8-5EF5-A54F-B6A7-AB7C99C3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19E584-DB5D-C84E-8ED3-C904C3BA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739834-E893-0B49-A532-97035EBC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D2576A-22FB-8A4E-A11B-84EE82FD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1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2043C-BBD3-B64B-8C5B-C4DD8659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36F2A5-36E3-7745-B436-FC9FE578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4F4BE0-C496-EB4D-BA80-0BAF879C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0F05DB-2BD9-6040-9983-0ABEC44F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277E89-C7E2-7242-BB4E-F8178B5F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F856C-8472-1843-A07C-4DE9E1E1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A04A6-54DD-7842-BC30-68B34867A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929756-4116-634D-8FD4-48CE3ABB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5B30DF-62B0-A642-88A0-C1A36E8B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9B8745-74BF-0243-B02B-16AF6E9D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FBE980-B9DC-6745-BA50-7C4D5E6F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09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0750D-4C06-EB48-A26F-ED591445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4EE92A-3C39-A547-8281-5CCD536E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B5CF5-8DAC-6943-A4AE-B4261D1E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08013D-2631-0549-A6B1-CBF2C9D2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C00A55-AEA7-564A-A903-7C396279C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22E81B-0B31-D74E-9DBC-7A0A0D88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4D6AA8-52CA-464E-A7EE-4AF0DCDE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82BF04-2F63-E447-909E-3C5F5279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8C4B1-3B12-364B-BAC2-BEF8485A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F5CB6A-9F3F-664F-A4C1-EF271978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B14D81-F1F1-C44B-92B3-0AFECDAF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2459E9-9189-3A45-834E-6E87BA03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BA9AE2-F11C-8D4D-8F4F-54FB07C5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C12F8A-E31B-BC41-9B32-4282214E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9D0C0-EBB2-E04A-8E53-7CF9836B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5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CA8DA-1017-1847-B370-FAE7E0F9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7587F-32F1-C746-B873-556DF629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FD1767-ED90-2C48-85B3-364B7CF8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0C1B61-A1DB-384F-9584-4044EA8F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3311E3-A428-264E-89D7-C314BD6D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64A785-8607-7B4D-9715-21F04A8D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68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62213-7FD2-2A47-8022-4F713261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313705-3712-8241-BFBE-6848C637C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33853C-051F-5642-AB26-3814C9C0E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D12E97-5277-4640-987D-937362F9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32F904-A78B-F54D-B2F6-5B35F7CC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A5700-9892-674C-B9B0-E224A432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1B3243-BD22-154D-BEC9-77C15DD9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7D0812-6DA2-4043-888E-95600246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ABECB2-7DF3-1B40-8E87-3317DD395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9C102A-5F24-4E40-8001-E997AE2FC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33E8AD-55A3-3F4E-A0CE-726A9BD4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svg"/><Relationship Id="rId3" Type="http://schemas.openxmlformats.org/officeDocument/2006/relationships/image" Target="../media/image35.jp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svg"/><Relationship Id="rId5" Type="http://schemas.openxmlformats.org/officeDocument/2006/relationships/image" Target="../media/image32.sv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28.svg"/><Relationship Id="rId1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img.cncenter.cz/img/11/full/5385719_v0.jpg?v=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img.cncenter.cz/img/1/gallery/1216919_telisko-pesar-prasky-v0.jpg?v=0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B3EE1-71CA-4DCF-90FF-70A2D172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941" y="402428"/>
            <a:ext cx="6818518" cy="2074983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Ethinylestradiol</a:t>
            </a:r>
            <a:r>
              <a:rPr lang="cs-CZ" b="1" dirty="0"/>
              <a:t> v povrchových vodách a jeho účinek na populaci ryb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C12D34-6DEF-4D28-9A63-AB2A72ECC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2710927"/>
            <a:ext cx="6154616" cy="383054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300" dirty="0"/>
              <a:t>E1250 Environmentální případová studie</a:t>
            </a:r>
            <a:br>
              <a:rPr lang="cs-CZ" sz="3300" dirty="0"/>
            </a:br>
            <a:r>
              <a:rPr lang="cs-CZ" sz="3300" dirty="0"/>
              <a:t>podzim 2020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6E69F-0A6C-0D47-89F5-433B33055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7128"/>
            <a:ext cx="5586046" cy="53947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endParaRPr lang="cs-CZ" sz="3000" dirty="0"/>
          </a:p>
          <a:p>
            <a:pPr marL="0" indent="0" algn="r">
              <a:buNone/>
            </a:pPr>
            <a:endParaRPr lang="cs-CZ" sz="3000" dirty="0"/>
          </a:p>
          <a:p>
            <a:pPr marL="0" indent="0" algn="r">
              <a:buNone/>
            </a:pPr>
            <a:endParaRPr lang="cs-CZ" sz="3100" dirty="0"/>
          </a:p>
          <a:p>
            <a:pPr marL="0" indent="0" algn="r">
              <a:buNone/>
            </a:pPr>
            <a:r>
              <a:rPr lang="cs-CZ" sz="3100" dirty="0"/>
              <a:t>Eliška Řehůřková </a:t>
            </a:r>
            <a:br>
              <a:rPr lang="cs-CZ" sz="3100" dirty="0"/>
            </a:br>
            <a:r>
              <a:rPr lang="cs-CZ" sz="3100" dirty="0"/>
              <a:t>Eliška Matulová</a:t>
            </a:r>
            <a:br>
              <a:rPr lang="cs-CZ" sz="3100" dirty="0"/>
            </a:br>
            <a:r>
              <a:rPr lang="cs-CZ" sz="3100" dirty="0"/>
              <a:t>Viola </a:t>
            </a:r>
            <a:r>
              <a:rPr lang="cs-CZ" sz="3100" dirty="0" err="1"/>
              <a:t>Mojdlová</a:t>
            </a:r>
            <a:br>
              <a:rPr lang="cs-CZ" sz="3100" dirty="0"/>
            </a:br>
            <a:r>
              <a:rPr lang="cs-CZ" sz="3100" dirty="0" err="1"/>
              <a:t>Anastasiya</a:t>
            </a:r>
            <a:r>
              <a:rPr lang="cs-CZ" sz="3100" dirty="0"/>
              <a:t> </a:t>
            </a:r>
            <a:r>
              <a:rPr lang="cs-CZ" sz="3100" dirty="0" err="1"/>
              <a:t>Hrabennikava</a:t>
            </a:r>
            <a:br>
              <a:rPr lang="cs-CZ" sz="3100" dirty="0"/>
            </a:br>
            <a:endParaRPr lang="cs-CZ" sz="31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Image result for ethinylestradiol in fish">
            <a:extLst>
              <a:ext uri="{FF2B5EF4-FFF2-40B4-BE49-F238E27FC236}">
                <a16:creationId xmlns:a16="http://schemas.microsoft.com/office/drawing/2014/main" id="{570C151F-B539-8C47-9EEC-156C04A3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93" y="2555603"/>
            <a:ext cx="3890968" cy="27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4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CEBCA0-C92F-ED4F-839A-FAAA107C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Legislativa a výskyt </a:t>
            </a:r>
            <a:r>
              <a:rPr lang="cs-CZ" sz="4000" b="1" dirty="0" err="1"/>
              <a:t>ethinylestradiolu</a:t>
            </a:r>
            <a:r>
              <a:rPr lang="cs-CZ" sz="4000" b="1" dirty="0"/>
              <a:t> ve vodách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F2BFA-5315-B940-97B9-51E8F032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POVRCHOVÉ VODY:</a:t>
            </a:r>
          </a:p>
          <a:p>
            <a:r>
              <a:rPr lang="cs-CZ" sz="2400" dirty="0">
                <a:ea typeface="+mn-lt"/>
                <a:cs typeface="+mn-lt"/>
              </a:rPr>
              <a:t>Rámcová směrnice o vodě 2013/39/EU</a:t>
            </a:r>
          </a:p>
          <a:p>
            <a:pPr lvl="1"/>
            <a:r>
              <a:rPr lang="cs-CZ" dirty="0" err="1">
                <a:ea typeface="+mn-lt"/>
                <a:cs typeface="+mn-lt"/>
              </a:rPr>
              <a:t>Ethinylestradiol</a:t>
            </a:r>
            <a:r>
              <a:rPr lang="cs-CZ">
                <a:ea typeface="+mn-lt"/>
                <a:cs typeface="+mn-lt"/>
              </a:rPr>
              <a:t> je zařazen </a:t>
            </a:r>
            <a:r>
              <a:rPr lang="cs-CZ" dirty="0">
                <a:ea typeface="+mn-lt"/>
                <a:cs typeface="+mn-lt"/>
              </a:rPr>
              <a:t>do prvního seznamu sledovaných látek -&gt; údaje z monitorování pro účely snazšího stanovení vhodných opatření. </a:t>
            </a:r>
            <a:endParaRPr lang="cs-CZ">
              <a:cs typeface="Calibri" panose="020F0502020204030204"/>
            </a:endParaRPr>
          </a:p>
          <a:p>
            <a:pPr marL="457200" lvl="1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PITNÁ VODA:</a:t>
            </a:r>
          </a:p>
          <a:p>
            <a:r>
              <a:rPr lang="cs-CZ" sz="2400" dirty="0">
                <a:ea typeface="+mn-lt"/>
                <a:cs typeface="+mn-lt"/>
              </a:rPr>
              <a:t>směrnice Rady 98/83/ES</a:t>
            </a:r>
            <a:endParaRPr lang="cs-CZ" sz="2400" b="1">
              <a:ea typeface="+mn-lt"/>
              <a:cs typeface="+mn-lt"/>
            </a:endParaRPr>
          </a:p>
          <a:p>
            <a:pPr lvl="1"/>
            <a:r>
              <a:rPr lang="cs">
                <a:ea typeface="+mn-lt"/>
                <a:cs typeface="+mn-lt"/>
              </a:rPr>
              <a:t>nezahrnuje </a:t>
            </a:r>
            <a:r>
              <a:rPr lang="cs" err="1">
                <a:ea typeface="+mn-lt"/>
                <a:cs typeface="+mn-lt"/>
              </a:rPr>
              <a:t>ethinylestradiol</a:t>
            </a:r>
            <a:endParaRPr lang="cs">
              <a:ea typeface="+mn-lt"/>
              <a:cs typeface="+mn-lt"/>
            </a:endParaRPr>
          </a:p>
          <a:p>
            <a:pPr lvl="1"/>
            <a:r>
              <a:rPr lang="cs">
                <a:ea typeface="+mn-lt"/>
                <a:cs typeface="+mn-lt"/>
              </a:rPr>
              <a:t>Státní zdravotní ústav ČR (kvalita pitné vody, 2011) se zabývá výskytem </a:t>
            </a:r>
            <a:r>
              <a:rPr lang="cs" err="1">
                <a:ea typeface="+mn-lt"/>
                <a:cs typeface="+mn-lt"/>
              </a:rPr>
              <a:t>ethinylestradiolu</a:t>
            </a:r>
            <a:r>
              <a:rPr lang="cs">
                <a:ea typeface="+mn-lt"/>
                <a:cs typeface="+mn-lt"/>
              </a:rPr>
              <a:t> (jedna z pěti sledovaných látek)</a:t>
            </a:r>
            <a:endParaRPr lang="cs" dirty="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43E488-4FDE-734A-828E-CC82198A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Analýza </a:t>
            </a:r>
            <a:r>
              <a:rPr lang="cs-CZ" sz="4000" b="1" dirty="0" err="1"/>
              <a:t>ethinylestradiolu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A12F2-67EB-E045-B43E-40241D13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238421" cy="4408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cs-CZ" sz="2400" dirty="0">
                <a:cs typeface="Calibri" panose="020F0502020204030204"/>
              </a:rPr>
              <a:t>extrakce na pevnou fázi (SPE)</a:t>
            </a:r>
          </a:p>
          <a:p>
            <a:pPr marL="342900" indent="-342900"/>
            <a:r>
              <a:rPr lang="cs-CZ" sz="2400" dirty="0">
                <a:cs typeface="Calibri" panose="020F0502020204030204"/>
              </a:rPr>
              <a:t>separace (kapalinová nebo plynová chromatografie)</a:t>
            </a:r>
          </a:p>
          <a:p>
            <a:pPr marL="342900" indent="-342900"/>
            <a:r>
              <a:rPr lang="cs-CZ" sz="2400" dirty="0">
                <a:cs typeface="Calibri" panose="020F0502020204030204"/>
              </a:rPr>
              <a:t>identifikace a kvantifikace (MS, UV spektrofotometrie)</a:t>
            </a:r>
          </a:p>
          <a:p>
            <a:pPr marL="342900" indent="-342900"/>
            <a:r>
              <a:rPr lang="cs-CZ" sz="2400" dirty="0"/>
              <a:t>QA/QC (řízení kvality, prokazování kvality)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 b="1" dirty="0"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ázek 11">
            <a:extLst>
              <a:ext uri="{FF2B5EF4-FFF2-40B4-BE49-F238E27FC236}">
                <a16:creationId xmlns:a16="http://schemas.microsoft.com/office/drawing/2014/main" id="{9B99573A-E346-48A9-BE7A-FAA9EF16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" r="13860"/>
          <a:stretch/>
        </p:blipFill>
        <p:spPr>
          <a:xfrm>
            <a:off x="6718178" y="1452303"/>
            <a:ext cx="3637529" cy="249036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Obrázek 13">
            <a:extLst>
              <a:ext uri="{FF2B5EF4-FFF2-40B4-BE49-F238E27FC236}">
                <a16:creationId xmlns:a16="http://schemas.microsoft.com/office/drawing/2014/main" id="{AAB8BB6D-C41E-42EA-B269-11A076FAB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4078676"/>
            <a:ext cx="6253212" cy="2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27ACA3-3E10-1D4D-88A4-867A8EE5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cs typeface="Calibri"/>
              </a:rPr>
              <a:t>Ekotoxikologické testy na rybách</a:t>
            </a:r>
            <a:endParaRPr lang="cs-CZ" sz="40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D4CDD-049E-5347-962F-C654EA70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5158571" cy="4897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 sz="2400" dirty="0">
                <a:ea typeface="+mn-lt"/>
                <a:cs typeface="+mn-lt"/>
              </a:rPr>
              <a:t>1. limitní test (100mg/L)</a:t>
            </a: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       2. předběžný test (0,01-100 mg/L)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       3. základní test </a:t>
            </a:r>
          </a:p>
          <a:p>
            <a:pPr marL="457200" indent="-457200"/>
            <a:r>
              <a:rPr lang="cs-CZ" sz="2400" dirty="0">
                <a:ea typeface="+mn-lt"/>
                <a:cs typeface="+mn-lt"/>
              </a:rPr>
              <a:t>druhy ryb- </a:t>
            </a:r>
            <a:r>
              <a:rPr lang="cs-CZ" sz="2400" dirty="0" err="1">
                <a:ea typeface="+mn-lt"/>
                <a:cs typeface="+mn-lt"/>
              </a:rPr>
              <a:t>danio</a:t>
            </a:r>
            <a:r>
              <a:rPr lang="cs-CZ" sz="2400" dirty="0">
                <a:ea typeface="+mn-lt"/>
                <a:cs typeface="+mn-lt"/>
              </a:rPr>
              <a:t> pruhované, kapr obecný, pstruh duhový, halančík japonský</a:t>
            </a:r>
          </a:p>
          <a:p>
            <a:pPr marL="457200" indent="-457200"/>
            <a:r>
              <a:rPr lang="cs-CZ" sz="2400" dirty="0">
                <a:ea typeface="+mn-lt"/>
                <a:cs typeface="+mn-lt"/>
              </a:rPr>
              <a:t>24-96 h </a:t>
            </a:r>
          </a:p>
          <a:p>
            <a:pPr marL="457200" indent="-457200"/>
            <a:r>
              <a:rPr lang="cs-CZ" sz="2400" dirty="0">
                <a:ea typeface="+mn-lt"/>
                <a:cs typeface="+mn-lt"/>
              </a:rPr>
              <a:t>akutní testy, juvenilní testy, embryonální testy</a:t>
            </a:r>
          </a:p>
          <a:p>
            <a:pPr marL="457200" indent="-457200"/>
            <a:endParaRPr lang="cs-CZ" sz="2000" dirty="0">
              <a:ea typeface="+mn-lt"/>
              <a:cs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5">
            <a:extLst>
              <a:ext uri="{FF2B5EF4-FFF2-40B4-BE49-F238E27FC236}">
                <a16:creationId xmlns:a16="http://schemas.microsoft.com/office/drawing/2014/main" id="{283A7763-F7B0-459F-9288-FFD54AB7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980" y="1964155"/>
            <a:ext cx="6253212" cy="39707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36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ráva, obloha, exteriér&#10;&#10;Popis se vygeneroval automaticky.">
            <a:extLst>
              <a:ext uri="{FF2B5EF4-FFF2-40B4-BE49-F238E27FC236}">
                <a16:creationId xmlns:a16="http://schemas.microsoft.com/office/drawing/2014/main" id="{D790F89F-32C0-400C-81AB-489EC4F3D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6" b="2020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D99EAB-D303-4E8F-8FD5-DB485D870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rgbClr val="FFFFFF"/>
                </a:solidFill>
                <a:latin typeface="+mn-lt"/>
                <a:cs typeface="Calibri Light"/>
              </a:rPr>
              <a:t>Praktická část</a:t>
            </a:r>
            <a:endParaRPr lang="cs-CZ" sz="52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4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46C9C04-607E-42B4-9067-233A818C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Vzorkovací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67514-4E9E-4431-BF3F-121561F1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1782981"/>
            <a:ext cx="7125113" cy="4639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cs-CZ" sz="2400" b="1" dirty="0">
              <a:cs typeface="Calibri Light"/>
            </a:endParaRPr>
          </a:p>
          <a:p>
            <a:r>
              <a:rPr lang="cs-CZ" sz="2400" dirty="0">
                <a:cs typeface="Calibri"/>
              </a:rPr>
              <a:t>jednorázový bodový odběr na třech lokalitách (během léta a zimy)</a:t>
            </a:r>
          </a:p>
          <a:p>
            <a:r>
              <a:rPr lang="cs" sz="2400" dirty="0">
                <a:ea typeface="+mn-lt"/>
                <a:cs typeface="+mn-lt"/>
              </a:rPr>
              <a:t>odběr pomocí hloubkového vzorkovače podle Ruttnera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cs typeface="Calibri"/>
              </a:rPr>
              <a:t>skleněné vzorkovnice, teflonové víčko </a:t>
            </a:r>
          </a:p>
          <a:p>
            <a:r>
              <a:rPr lang="cs-CZ" sz="2400" dirty="0">
                <a:cs typeface="Calibri"/>
              </a:rPr>
              <a:t>v pěti různých dnech (pracovní den, víkend) </a:t>
            </a:r>
          </a:p>
          <a:p>
            <a:r>
              <a:rPr lang="cs-CZ" sz="2400" dirty="0">
                <a:cs typeface="Calibri"/>
              </a:rPr>
              <a:t>referenční</a:t>
            </a:r>
            <a:r>
              <a:rPr lang="cs-CZ" sz="2400" dirty="0">
                <a:ea typeface="+mn-lt"/>
                <a:cs typeface="+mn-lt"/>
              </a:rPr>
              <a:t> vzorek - nepředpokládaná žádná koncentrace EE2</a:t>
            </a:r>
            <a:endParaRPr lang="cs-CZ" sz="2400" dirty="0">
              <a:cs typeface="Calibri" panose="020F0502020204030204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0A91621-DD07-4BF7-8700-F7C4B4A1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17" y="554291"/>
            <a:ext cx="2817215" cy="57494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D5F997-71EF-434C-91FE-1F579039F85D}"/>
              </a:ext>
            </a:extLst>
          </p:cNvPr>
          <p:cNvSpPr txBox="1"/>
          <p:nvPr/>
        </p:nvSpPr>
        <p:spPr>
          <a:xfrm>
            <a:off x="7544660" y="6220962"/>
            <a:ext cx="2661555" cy="54317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Hloubkový vzorkovač podle </a:t>
            </a:r>
            <a:r>
              <a:rPr lang="cs-CZ" sz="1300" dirty="0" err="1">
                <a:solidFill>
                  <a:srgbClr val="FFFFFF"/>
                </a:solidFill>
              </a:rPr>
              <a:t>Ruttnera</a:t>
            </a:r>
            <a:r>
              <a:rPr lang="cs-CZ" sz="130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861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014EA-E435-4255-9393-C5B0788F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1" y="-100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cs typeface="Calibri Light"/>
              </a:rPr>
              <a:t>ČOV Studénka</a:t>
            </a:r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E60B14CE-1091-3447-B4AF-96830E7C88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3" y="1099369"/>
            <a:ext cx="11606627" cy="55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Obsah obrázku voda, exteriér, obloha, strom&#10;&#10;Popis byl vytvořen automaticky">
            <a:extLst>
              <a:ext uri="{FF2B5EF4-FFF2-40B4-BE49-F238E27FC236}">
                <a16:creationId xmlns:a16="http://schemas.microsoft.com/office/drawing/2014/main" id="{8BE101CB-ADDA-FC47-878A-5B9B4682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17" y="4392262"/>
            <a:ext cx="3183060" cy="2379240"/>
          </a:xfrm>
          <a:prstGeom prst="rect">
            <a:avLst/>
          </a:prstGeom>
        </p:spPr>
      </p:pic>
      <p:pic>
        <p:nvPicPr>
          <p:cNvPr id="12" name="Obrázek 12" descr="Obsah obrázku strom, exteriér, tráva, les&#10;&#10;Popis se vygeneroval automaticky.">
            <a:extLst>
              <a:ext uri="{FF2B5EF4-FFF2-40B4-BE49-F238E27FC236}">
                <a16:creationId xmlns:a16="http://schemas.microsoft.com/office/drawing/2014/main" id="{CD1749EF-91BD-423C-83A2-ED2A32794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172" y="96205"/>
            <a:ext cx="3332671" cy="276932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EAE344-8BAB-4CA5-8F16-ECC5E653DF21}"/>
              </a:ext>
            </a:extLst>
          </p:cNvPr>
          <p:cNvSpPr txBox="1"/>
          <p:nvPr/>
        </p:nvSpPr>
        <p:spPr>
          <a:xfrm>
            <a:off x="382438" y="6607834"/>
            <a:ext cx="617938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 dirty="0"/>
              <a:t>Mapa umístění odběrových míst a ČOV Studénka, 1: ČOV Studénka, 2: řeka Odra, 3: Rybník Kotvice</a:t>
            </a:r>
            <a:r>
              <a:rPr lang="cs-CZ" sz="1000" i="1" dirty="0">
                <a:cs typeface="Calibri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005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364E7-E9DF-C44E-AC9A-34C76C12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75" y="-393940"/>
            <a:ext cx="7007525" cy="169575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cs typeface="Calibri Light"/>
              </a:rPr>
              <a:t>ČOV Příbor</a:t>
            </a:r>
            <a:endParaRPr lang="cs-CZ" sz="4000">
              <a:latin typeface="+mn-lt"/>
              <a:cs typeface="Calibri Light"/>
            </a:endParaRPr>
          </a:p>
        </p:txBody>
      </p:sp>
      <p:pic>
        <p:nvPicPr>
          <p:cNvPr id="16" name="Obrázek 16" descr="Obsah obrázku mapa&#10;&#10;Popis se vygeneroval automaticky.">
            <a:extLst>
              <a:ext uri="{FF2B5EF4-FFF2-40B4-BE49-F238E27FC236}">
                <a16:creationId xmlns:a16="http://schemas.microsoft.com/office/drawing/2014/main" id="{85DFDDDE-E842-46BE-95E4-A3260020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7" y="779399"/>
            <a:ext cx="10521348" cy="5831164"/>
          </a:xfrm>
          <a:prstGeom prst="rect">
            <a:avLst/>
          </a:prstGeom>
        </p:spPr>
      </p:pic>
      <p:pic>
        <p:nvPicPr>
          <p:cNvPr id="14" name="Obrázek 14" descr="Obsah obrázku exteriér, tráva, voda, řeka&#10;&#10;Popis se vygeneroval automaticky.">
            <a:extLst>
              <a:ext uri="{FF2B5EF4-FFF2-40B4-BE49-F238E27FC236}">
                <a16:creationId xmlns:a16="http://schemas.microsoft.com/office/drawing/2014/main" id="{76E6BE1B-EA1C-482C-97C8-F6D050A7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29" y="547002"/>
            <a:ext cx="3446038" cy="2343263"/>
          </a:xfrm>
          <a:prstGeom prst="rect">
            <a:avLst/>
          </a:prstGeom>
        </p:spPr>
      </p:pic>
      <p:pic>
        <p:nvPicPr>
          <p:cNvPr id="15" name="Obrázek 15" descr="Obsah obrázku voda, exteriér, řeka, jezero&#10;&#10;Popis se vygeneroval automaticky.">
            <a:extLst>
              <a:ext uri="{FF2B5EF4-FFF2-40B4-BE49-F238E27FC236}">
                <a16:creationId xmlns:a16="http://schemas.microsoft.com/office/drawing/2014/main" id="{6FAE47AF-C48F-4AEE-A0DB-A35680AF6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99" y="4002564"/>
            <a:ext cx="3551037" cy="26621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AE60F3-77D9-49C1-B778-BDBA901789E4}"/>
              </a:ext>
            </a:extLst>
          </p:cNvPr>
          <p:cNvSpPr txBox="1"/>
          <p:nvPr/>
        </p:nvSpPr>
        <p:spPr>
          <a:xfrm>
            <a:off x="900023" y="6622211"/>
            <a:ext cx="615063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 i="1">
                <a:solidFill>
                  <a:srgbClr val="000000"/>
                </a:solidFill>
              </a:rPr>
              <a:t>Mapa umístění odběrových míst a ČOV Příbor, 1: rybník (referenční vzorek), 2: ČOV Příbor, 3: řeka Odra</a:t>
            </a:r>
            <a:r>
              <a:rPr lang="cs-CZ" sz="1000" i="1">
                <a:solidFill>
                  <a:srgbClr val="000000"/>
                </a:solidFill>
                <a:cs typeface="Calibri"/>
              </a:rPr>
              <a:t> </a:t>
            </a:r>
            <a:endParaRPr lang="cs-CZ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A9D0D-B53F-4B66-8A7E-7B04B6C3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4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cs typeface="Calibri Light"/>
              </a:rPr>
              <a:t>ČOV Drnovice</a:t>
            </a:r>
          </a:p>
        </p:txBody>
      </p:sp>
      <p:pic>
        <p:nvPicPr>
          <p:cNvPr id="5" name="Obrázek 5" descr="Obsah obrázku mapa&#10;&#10;Popis se vygeneroval automaticky.">
            <a:extLst>
              <a:ext uri="{FF2B5EF4-FFF2-40B4-BE49-F238E27FC236}">
                <a16:creationId xmlns:a16="http://schemas.microsoft.com/office/drawing/2014/main" id="{C1132F00-6E8A-4AA3-87C4-9A253FEB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13" y="999703"/>
            <a:ext cx="10774223" cy="55981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B83E4E5-200F-4B9C-A280-66FD04022EF0}"/>
              </a:ext>
            </a:extLst>
          </p:cNvPr>
          <p:cNvSpPr txBox="1"/>
          <p:nvPr/>
        </p:nvSpPr>
        <p:spPr>
          <a:xfrm>
            <a:off x="807205" y="6595360"/>
            <a:ext cx="82490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 i="1" dirty="0">
                <a:cs typeface="Calibri"/>
              </a:rPr>
              <a:t>Mapa umístění odběrových míst a ČOV Drnovice, 1: ČOV Drnovice, 2: Potok Úmoří, 3: Rybník </a:t>
            </a:r>
            <a:r>
              <a:rPr lang="cs-CZ" sz="1000" i="1" dirty="0" err="1">
                <a:cs typeface="Calibri"/>
              </a:rPr>
              <a:t>Račkovská</a:t>
            </a:r>
            <a:r>
              <a:rPr lang="cs-CZ" sz="1000" i="1" dirty="0">
                <a:cs typeface="Calibri"/>
              </a:rPr>
              <a:t>, 4: potok – referenční vzorek, 5: Rybníky Boří</a:t>
            </a:r>
            <a:endParaRPr lang="cs-CZ">
              <a:cs typeface="Calibri" panose="020F0502020204030204"/>
            </a:endParaRPr>
          </a:p>
        </p:txBody>
      </p:sp>
      <p:pic>
        <p:nvPicPr>
          <p:cNvPr id="9" name="Obrázek 9" descr="Obsah obrázku tráva, exteriér, budova, dům&#10;&#10;Popis se vygeneroval automaticky.">
            <a:extLst>
              <a:ext uri="{FF2B5EF4-FFF2-40B4-BE49-F238E27FC236}">
                <a16:creationId xmlns:a16="http://schemas.microsoft.com/office/drawing/2014/main" id="{B3C4D304-9311-422F-AFC7-2FFAC584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03" y="514779"/>
            <a:ext cx="3730810" cy="2691939"/>
          </a:xfrm>
          <a:prstGeom prst="rect">
            <a:avLst/>
          </a:prstGeom>
        </p:spPr>
      </p:pic>
      <p:pic>
        <p:nvPicPr>
          <p:cNvPr id="11" name="Obrázek 11" descr="Obsah obrázku exteriér, tráva, voda, řeka&#10;&#10;Popis se vygeneroval automaticky.">
            <a:extLst>
              <a:ext uri="{FF2B5EF4-FFF2-40B4-BE49-F238E27FC236}">
                <a16:creationId xmlns:a16="http://schemas.microsoft.com/office/drawing/2014/main" id="{C98299E5-94BF-44B4-AD2B-019A49F7A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" y="2529564"/>
            <a:ext cx="4190851" cy="31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EDAEC-E404-466C-973F-BA19B51D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6" y="187593"/>
            <a:ext cx="1082705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a typeface="+mj-lt"/>
                <a:cs typeface="+mj-lt"/>
              </a:rPr>
              <a:t>Odhad množství EE2 vypuštěného do odpadních vod</a:t>
            </a:r>
            <a:endParaRPr lang="cs-CZ" sz="4000" b="1" dirty="0">
              <a:cs typeface="Calibri Light" panose="020F0302020204030204"/>
            </a:endParaRPr>
          </a:p>
        </p:txBody>
      </p:sp>
      <p:pic>
        <p:nvPicPr>
          <p:cNvPr id="24" name="Grafický objekt 23" descr="Žena se souvislou výplní">
            <a:extLst>
              <a:ext uri="{FF2B5EF4-FFF2-40B4-BE49-F238E27FC236}">
                <a16:creationId xmlns:a16="http://schemas.microsoft.com/office/drawing/2014/main" id="{BD7E3BC7-D0E2-4595-B17D-0DE325E04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8104" y="1626769"/>
            <a:ext cx="1216262" cy="1216262"/>
          </a:xfrm>
          <a:prstGeom prst="rect">
            <a:avLst/>
          </a:prstGeom>
        </p:spPr>
      </p:pic>
      <p:pic>
        <p:nvPicPr>
          <p:cNvPr id="26" name="Grafický objekt 25" descr="Lék se souvislou výplní">
            <a:extLst>
              <a:ext uri="{FF2B5EF4-FFF2-40B4-BE49-F238E27FC236}">
                <a16:creationId xmlns:a16="http://schemas.microsoft.com/office/drawing/2014/main" id="{D06DD9C7-D7AC-4280-98C8-CA0C662B8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810" y="1731561"/>
            <a:ext cx="1001961" cy="1001961"/>
          </a:xfrm>
          <a:prstGeom prst="rect">
            <a:avLst/>
          </a:prstGeom>
        </p:spPr>
      </p:pic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6EA35E4-1FBB-46ED-9A91-B42259587CE2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>
            <a:off x="2031771" y="2232542"/>
            <a:ext cx="1736333" cy="23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8FFAE74-1E1B-410E-B345-8EBF5FA64BA2}"/>
              </a:ext>
            </a:extLst>
          </p:cNvPr>
          <p:cNvSpPr txBox="1"/>
          <p:nvPr/>
        </p:nvSpPr>
        <p:spPr>
          <a:xfrm>
            <a:off x="44132" y="1513156"/>
            <a:ext cx="1065577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Jedna tableta</a:t>
            </a:r>
          </a:p>
          <a:p>
            <a:r>
              <a:rPr lang="cs-CZ" sz="1600" dirty="0"/>
              <a:t>20 - 30 </a:t>
            </a:r>
            <a:r>
              <a:rPr lang="cs" sz="1600" dirty="0">
                <a:cs typeface="Calibri"/>
              </a:rPr>
              <a:t>µg</a:t>
            </a:r>
            <a:r>
              <a:rPr lang="cs-CZ" sz="1600" dirty="0"/>
              <a:t>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51AC8A1-85FE-47E9-8EDF-4E0E534C9B59}"/>
              </a:ext>
            </a:extLst>
          </p:cNvPr>
          <p:cNvSpPr txBox="1"/>
          <p:nvPr/>
        </p:nvSpPr>
        <p:spPr>
          <a:xfrm>
            <a:off x="1984843" y="1807529"/>
            <a:ext cx="1945980" cy="1077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Jedna tableta denně</a:t>
            </a:r>
          </a:p>
          <a:p>
            <a:endParaRPr lang="cs-CZ" sz="1600" dirty="0"/>
          </a:p>
          <a:p>
            <a:r>
              <a:rPr lang="cs-CZ" sz="1600" dirty="0"/>
              <a:t>3 týdny užívání/</a:t>
            </a:r>
          </a:p>
          <a:p>
            <a:r>
              <a:rPr lang="cs-CZ" sz="1600" dirty="0"/>
              <a:t>1 týden pauza</a:t>
            </a:r>
          </a:p>
        </p:txBody>
      </p:sp>
      <p:pic>
        <p:nvPicPr>
          <p:cNvPr id="33" name="Grafický objekt 32" descr="Toaleta obrys">
            <a:extLst>
              <a:ext uri="{FF2B5EF4-FFF2-40B4-BE49-F238E27FC236}">
                <a16:creationId xmlns:a16="http://schemas.microsoft.com/office/drawing/2014/main" id="{DFCB0AC0-E827-4C9D-8706-74944D02D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4172" y="1673520"/>
            <a:ext cx="1112706" cy="1112706"/>
          </a:xfrm>
          <a:prstGeom prst="rect">
            <a:avLst/>
          </a:prstGeom>
        </p:spPr>
      </p:pic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0BC3AA2A-1E9C-448F-B728-C4477768C9B8}"/>
              </a:ext>
            </a:extLst>
          </p:cNvPr>
          <p:cNvCxnSpPr>
            <a:cxnSpLocks/>
            <a:stCxn id="24" idx="3"/>
            <a:endCxn id="33" idx="1"/>
          </p:cNvCxnSpPr>
          <p:nvPr/>
        </p:nvCxnSpPr>
        <p:spPr>
          <a:xfrm flipV="1">
            <a:off x="4984366" y="2229873"/>
            <a:ext cx="2269806" cy="5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C1CEFFD-BC96-49A3-9892-68B778AC59DE}"/>
              </a:ext>
            </a:extLst>
          </p:cNvPr>
          <p:cNvSpPr txBox="1"/>
          <p:nvPr/>
        </p:nvSpPr>
        <p:spPr>
          <a:xfrm>
            <a:off x="4984366" y="1834513"/>
            <a:ext cx="2287101" cy="338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cs-CZ" sz="1600" dirty="0"/>
              <a:t>59.2 % látky je vyloučeno</a:t>
            </a:r>
          </a:p>
        </p:txBody>
      </p:sp>
      <p:sp>
        <p:nvSpPr>
          <p:cNvPr id="40" name="Rovná se 39">
            <a:extLst>
              <a:ext uri="{FF2B5EF4-FFF2-40B4-BE49-F238E27FC236}">
                <a16:creationId xmlns:a16="http://schemas.microsoft.com/office/drawing/2014/main" id="{76AE66CF-7DCB-4B65-977F-A7D7F2E68388}"/>
              </a:ext>
            </a:extLst>
          </p:cNvPr>
          <p:cNvSpPr/>
          <p:nvPr/>
        </p:nvSpPr>
        <p:spPr>
          <a:xfrm>
            <a:off x="8261614" y="1991075"/>
            <a:ext cx="1329495" cy="3639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210EEBE-B221-44DF-98C2-2A03F5E5204F}"/>
              </a:ext>
            </a:extLst>
          </p:cNvPr>
          <p:cNvSpPr txBox="1"/>
          <p:nvPr/>
        </p:nvSpPr>
        <p:spPr>
          <a:xfrm>
            <a:off x="9485844" y="1689780"/>
            <a:ext cx="306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Množství EE2 vyloučeno jednou ženou :</a:t>
            </a:r>
          </a:p>
          <a:p>
            <a:r>
              <a:rPr lang="cs-CZ" dirty="0"/>
              <a:t>Náš odhad: 16,9 </a:t>
            </a:r>
            <a:r>
              <a:rPr lang="el-GR" dirty="0"/>
              <a:t>μ</a:t>
            </a:r>
            <a:r>
              <a:rPr lang="cs-CZ" dirty="0"/>
              <a:t>g/ den</a:t>
            </a:r>
          </a:p>
          <a:p>
            <a:r>
              <a:rPr lang="cs-CZ" dirty="0"/>
              <a:t>Literatura: 2,4 </a:t>
            </a:r>
            <a:r>
              <a:rPr lang="el-GR" dirty="0"/>
              <a:t>μ</a:t>
            </a:r>
            <a:r>
              <a:rPr lang="cs-CZ" dirty="0"/>
              <a:t>g /den</a:t>
            </a:r>
          </a:p>
        </p:txBody>
      </p:sp>
      <p:pic>
        <p:nvPicPr>
          <p:cNvPr id="50" name="Grafický objekt 49" descr="Skupina žen se souvislou výplní">
            <a:extLst>
              <a:ext uri="{FF2B5EF4-FFF2-40B4-BE49-F238E27FC236}">
                <a16:creationId xmlns:a16="http://schemas.microsoft.com/office/drawing/2014/main" id="{A51B1CD0-8A29-45A9-BB2C-5CE6420DF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13" y="3973473"/>
            <a:ext cx="1220958" cy="1220958"/>
          </a:xfrm>
          <a:prstGeom prst="rect">
            <a:avLst/>
          </a:prstGeom>
        </p:spPr>
      </p:pic>
      <p:pic>
        <p:nvPicPr>
          <p:cNvPr id="52" name="Grafický objekt 51" descr="Těhotná žena se souvislou výplní">
            <a:extLst>
              <a:ext uri="{FF2B5EF4-FFF2-40B4-BE49-F238E27FC236}">
                <a16:creationId xmlns:a16="http://schemas.microsoft.com/office/drawing/2014/main" id="{0EC2046C-9CAD-471F-8723-704AC26CA8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4906" y="4057969"/>
            <a:ext cx="1051966" cy="1051966"/>
          </a:xfrm>
          <a:prstGeom prst="rect">
            <a:avLst/>
          </a:prstGeom>
        </p:spPr>
      </p:pic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DE544644-F6CB-4B8D-99AE-862C12829CC7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1236671" y="4583952"/>
            <a:ext cx="2588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AEA15E0-ED0E-48DC-A19C-7E3A3A330EA1}"/>
              </a:ext>
            </a:extLst>
          </p:cNvPr>
          <p:cNvSpPr txBox="1"/>
          <p:nvPr/>
        </p:nvSpPr>
        <p:spPr>
          <a:xfrm>
            <a:off x="1236671" y="4179522"/>
            <a:ext cx="2681605" cy="83099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43 % v reprodukčním věku</a:t>
            </a:r>
          </a:p>
          <a:p>
            <a:endParaRPr lang="cs-CZ" sz="1600" dirty="0"/>
          </a:p>
          <a:p>
            <a:r>
              <a:rPr lang="cs-CZ" sz="1600" dirty="0"/>
              <a:t>15 až 49 let</a:t>
            </a: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A6B0A692-151D-4E81-A396-9CF4013CC0A8}"/>
              </a:ext>
            </a:extLst>
          </p:cNvPr>
          <p:cNvCxnSpPr>
            <a:cxnSpLocks/>
          </p:cNvCxnSpPr>
          <p:nvPr/>
        </p:nvCxnSpPr>
        <p:spPr>
          <a:xfrm flipV="1">
            <a:off x="4655458" y="4006681"/>
            <a:ext cx="1665443" cy="507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A209061B-8C08-4624-9E72-F113397C452A}"/>
              </a:ext>
            </a:extLst>
          </p:cNvPr>
          <p:cNvCxnSpPr>
            <a:cxnSpLocks/>
          </p:cNvCxnSpPr>
          <p:nvPr/>
        </p:nvCxnSpPr>
        <p:spPr>
          <a:xfrm>
            <a:off x="4655458" y="4623262"/>
            <a:ext cx="1011927" cy="554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474D77EA-78DE-4B2B-A0D4-29EA60E5D805}"/>
              </a:ext>
            </a:extLst>
          </p:cNvPr>
          <p:cNvSpPr txBox="1"/>
          <p:nvPr/>
        </p:nvSpPr>
        <p:spPr>
          <a:xfrm>
            <a:off x="6524617" y="5111238"/>
            <a:ext cx="2077720" cy="5847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32 % užívá hormonální antikoncepci</a:t>
            </a:r>
          </a:p>
        </p:txBody>
      </p:sp>
      <p:pic>
        <p:nvPicPr>
          <p:cNvPr id="70" name="Grafický objekt 69" descr="Lék se souvislou výplní">
            <a:extLst>
              <a:ext uri="{FF2B5EF4-FFF2-40B4-BE49-F238E27FC236}">
                <a16:creationId xmlns:a16="http://schemas.microsoft.com/office/drawing/2014/main" id="{1E0B80DD-1D75-4D60-B95F-FE011F485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4121" y="4950874"/>
            <a:ext cx="914400" cy="914400"/>
          </a:xfrm>
          <a:prstGeom prst="rect">
            <a:avLst/>
          </a:prstGeom>
        </p:spPr>
      </p:pic>
      <p:sp>
        <p:nvSpPr>
          <p:cNvPr id="73" name="TextovéPole 72">
            <a:extLst>
              <a:ext uri="{FF2B5EF4-FFF2-40B4-BE49-F238E27FC236}">
                <a16:creationId xmlns:a16="http://schemas.microsoft.com/office/drawing/2014/main" id="{B8D3C0F9-B9A3-4C56-8130-3F9D366D9920}"/>
              </a:ext>
            </a:extLst>
          </p:cNvPr>
          <p:cNvSpPr txBox="1"/>
          <p:nvPr/>
        </p:nvSpPr>
        <p:spPr>
          <a:xfrm>
            <a:off x="6522146" y="3851936"/>
            <a:ext cx="2077720" cy="33855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68 % ostatní ženy</a:t>
            </a:r>
          </a:p>
        </p:txBody>
      </p:sp>
      <p:sp>
        <p:nvSpPr>
          <p:cNvPr id="74" name="Rovná se 73">
            <a:extLst>
              <a:ext uri="{FF2B5EF4-FFF2-40B4-BE49-F238E27FC236}">
                <a16:creationId xmlns:a16="http://schemas.microsoft.com/office/drawing/2014/main" id="{4518402A-D286-4B25-B725-72E282D1A349}"/>
              </a:ext>
            </a:extLst>
          </p:cNvPr>
          <p:cNvSpPr/>
          <p:nvPr/>
        </p:nvSpPr>
        <p:spPr>
          <a:xfrm>
            <a:off x="8599866" y="4468872"/>
            <a:ext cx="1329495" cy="363984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BE39C852-4276-42F7-8B42-6B8D616B3259}"/>
              </a:ext>
            </a:extLst>
          </p:cNvPr>
          <p:cNvSpPr txBox="1"/>
          <p:nvPr/>
        </p:nvSpPr>
        <p:spPr>
          <a:xfrm>
            <a:off x="9976046" y="4260254"/>
            <a:ext cx="22002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13,8 % všech žen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užívá orální hormonální antikoncepci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8007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ál 47">
            <a:extLst>
              <a:ext uri="{FF2B5EF4-FFF2-40B4-BE49-F238E27FC236}">
                <a16:creationId xmlns:a16="http://schemas.microsoft.com/office/drawing/2014/main" id="{AB5365D3-F159-420F-9E6A-58C665623999}"/>
              </a:ext>
            </a:extLst>
          </p:cNvPr>
          <p:cNvSpPr/>
          <p:nvPr/>
        </p:nvSpPr>
        <p:spPr>
          <a:xfrm>
            <a:off x="-156994" y="1296819"/>
            <a:ext cx="5668364" cy="5573968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727A400C-ED9F-4BB0-BF79-7E968DFC39B1}"/>
              </a:ext>
            </a:extLst>
          </p:cNvPr>
          <p:cNvSpPr/>
          <p:nvPr/>
        </p:nvSpPr>
        <p:spPr>
          <a:xfrm>
            <a:off x="6781374" y="1003920"/>
            <a:ext cx="5668364" cy="5573968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E17B1F-A35F-0640-BA84-1D1AF5A1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490"/>
            <a:ext cx="11736280" cy="87774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Výpočet odhadu koncentrace EE2 v odpadních vodách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B93BEB-AE08-4896-A16C-4782A7A2D537}"/>
              </a:ext>
            </a:extLst>
          </p:cNvPr>
          <p:cNvSpPr txBox="1"/>
          <p:nvPr/>
        </p:nvSpPr>
        <p:spPr>
          <a:xfrm>
            <a:off x="1443891" y="1110020"/>
            <a:ext cx="470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Na přítoku do ČOV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366151-A8B1-4A86-851F-67598A707E25}"/>
              </a:ext>
            </a:extLst>
          </p:cNvPr>
          <p:cNvSpPr txBox="1"/>
          <p:nvPr/>
        </p:nvSpPr>
        <p:spPr>
          <a:xfrm>
            <a:off x="8131324" y="1412087"/>
            <a:ext cx="4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Na odtoku z ČOV</a:t>
            </a:r>
          </a:p>
        </p:txBody>
      </p:sp>
      <p:pic>
        <p:nvPicPr>
          <p:cNvPr id="9" name="Obrázek 8" descr="Obsah obrázku budova, stadion&#10;&#10;Popis byl vytvořen automaticky">
            <a:extLst>
              <a:ext uri="{FF2B5EF4-FFF2-40B4-BE49-F238E27FC236}">
                <a16:creationId xmlns:a16="http://schemas.microsoft.com/office/drawing/2014/main" id="{75F4AB1A-D577-4CAD-8B03-3D85DD13A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16" y="2626612"/>
            <a:ext cx="3596727" cy="239901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919C6EE-4F3F-46B6-8F06-88448C62B104}"/>
              </a:ext>
            </a:extLst>
          </p:cNvPr>
          <p:cNvSpPr txBox="1"/>
          <p:nvPr/>
        </p:nvSpPr>
        <p:spPr>
          <a:xfrm>
            <a:off x="5632973" y="2163175"/>
            <a:ext cx="123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ČOV</a:t>
            </a:r>
          </a:p>
        </p:txBody>
      </p:sp>
      <p:pic>
        <p:nvPicPr>
          <p:cNvPr id="12" name="Grafický objekt 11" descr="Skupina žen se souvislou výplní">
            <a:extLst>
              <a:ext uri="{FF2B5EF4-FFF2-40B4-BE49-F238E27FC236}">
                <a16:creationId xmlns:a16="http://schemas.microsoft.com/office/drawing/2014/main" id="{BCCC18A5-699F-4659-B561-918D6A12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422" y="2412492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kupina mužů se souvislou výplní">
            <a:extLst>
              <a:ext uri="{FF2B5EF4-FFF2-40B4-BE49-F238E27FC236}">
                <a16:creationId xmlns:a16="http://schemas.microsoft.com/office/drawing/2014/main" id="{7930DDE3-6453-4ED8-BD03-92DC4DA42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80" y="1925572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4FBFA13-756A-470B-ADB0-3FB3A5D2579F}"/>
              </a:ext>
            </a:extLst>
          </p:cNvPr>
          <p:cNvSpPr txBox="1"/>
          <p:nvPr/>
        </p:nvSpPr>
        <p:spPr>
          <a:xfrm>
            <a:off x="986233" y="2869692"/>
            <a:ext cx="148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obyvatel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6722A32-6D51-4A9A-A14B-50530E0E2AE5}"/>
              </a:ext>
            </a:extLst>
          </p:cNvPr>
          <p:cNvCxnSpPr>
            <a:cxnSpLocks/>
          </p:cNvCxnSpPr>
          <p:nvPr/>
        </p:nvCxnSpPr>
        <p:spPr>
          <a:xfrm>
            <a:off x="1810226" y="2581194"/>
            <a:ext cx="2313126" cy="7951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A8C905B-818A-4B44-8CA0-68ACB86447FD}"/>
              </a:ext>
            </a:extLst>
          </p:cNvPr>
          <p:cNvSpPr txBox="1"/>
          <p:nvPr/>
        </p:nvSpPr>
        <p:spPr>
          <a:xfrm>
            <a:off x="7685891" y="3630058"/>
            <a:ext cx="17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endParaRPr lang="cs-CZ" sz="2400" b="1" dirty="0">
              <a:solidFill>
                <a:schemeClr val="accent1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D48BAFD-2086-4BC3-9BE7-A8F5DB63270A}"/>
              </a:ext>
            </a:extLst>
          </p:cNvPr>
          <p:cNvSpPr txBox="1"/>
          <p:nvPr/>
        </p:nvSpPr>
        <p:spPr>
          <a:xfrm rot="1141556">
            <a:off x="2039514" y="2592645"/>
            <a:ext cx="190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EO = 135 l/den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CD4AC70-C4AC-4499-826F-9673E5F8F82B}"/>
              </a:ext>
            </a:extLst>
          </p:cNvPr>
          <p:cNvSpPr txBox="1"/>
          <p:nvPr/>
        </p:nvSpPr>
        <p:spPr>
          <a:xfrm>
            <a:off x="702606" y="4879136"/>
            <a:ext cx="148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žen užívající hormonální antikoncepci</a:t>
            </a:r>
          </a:p>
        </p:txBody>
      </p:sp>
      <p:pic>
        <p:nvPicPr>
          <p:cNvPr id="30" name="Grafický objekt 29" descr="Lék se souvislou výplní">
            <a:extLst>
              <a:ext uri="{FF2B5EF4-FFF2-40B4-BE49-F238E27FC236}">
                <a16:creationId xmlns:a16="http://schemas.microsoft.com/office/drawing/2014/main" id="{012EF588-7C99-4EBB-A956-E31A2B686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300" y="4625310"/>
            <a:ext cx="914400" cy="914400"/>
          </a:xfrm>
          <a:prstGeom prst="rect">
            <a:avLst/>
          </a:prstGeom>
        </p:spPr>
      </p:pic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AA3BB939-2771-4FCC-ADEC-2E615EE0EE45}"/>
              </a:ext>
            </a:extLst>
          </p:cNvPr>
          <p:cNvCxnSpPr>
            <a:cxnSpLocks/>
          </p:cNvCxnSpPr>
          <p:nvPr/>
        </p:nvCxnSpPr>
        <p:spPr>
          <a:xfrm flipV="1">
            <a:off x="2055826" y="3971403"/>
            <a:ext cx="1527485" cy="18626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790E885-C889-4261-86EB-4801BA789A7E}"/>
              </a:ext>
            </a:extLst>
          </p:cNvPr>
          <p:cNvSpPr txBox="1"/>
          <p:nvPr/>
        </p:nvSpPr>
        <p:spPr>
          <a:xfrm rot="18480000">
            <a:off x="1568630" y="4598407"/>
            <a:ext cx="21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žena = 2,4 </a:t>
            </a:r>
            <a:r>
              <a:rPr lang="el-GR" dirty="0"/>
              <a:t>μ</a:t>
            </a:r>
            <a:r>
              <a:rPr lang="cs-CZ" dirty="0"/>
              <a:t>g /den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8FC4844D-A935-4F64-9F5C-F5BFCF3B0EA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80622" y="3326892"/>
            <a:ext cx="0" cy="129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07A8B4D-04F4-4927-82C4-4091778BDF02}"/>
              </a:ext>
            </a:extLst>
          </p:cNvPr>
          <p:cNvSpPr txBox="1"/>
          <p:nvPr/>
        </p:nvSpPr>
        <p:spPr>
          <a:xfrm rot="16200000">
            <a:off x="-137668" y="3786736"/>
            <a:ext cx="130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13,8 % žen</a:t>
            </a:r>
          </a:p>
        </p:txBody>
      </p:sp>
      <p:pic>
        <p:nvPicPr>
          <p:cNvPr id="52" name="Grafický objekt 51" descr="Vlna obrys">
            <a:extLst>
              <a:ext uri="{FF2B5EF4-FFF2-40B4-BE49-F238E27FC236}">
                <a16:creationId xmlns:a16="http://schemas.microsoft.com/office/drawing/2014/main" id="{692E5228-98ED-423B-8BE0-6E47BB3F25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5831" y="4711017"/>
            <a:ext cx="1084691" cy="1084691"/>
          </a:xfrm>
          <a:prstGeom prst="rect">
            <a:avLst/>
          </a:prstGeom>
        </p:spPr>
      </p:pic>
      <p:pic>
        <p:nvPicPr>
          <p:cNvPr id="54" name="Grafický objekt 53" descr="Ryba se souvislou výplní">
            <a:extLst>
              <a:ext uri="{FF2B5EF4-FFF2-40B4-BE49-F238E27FC236}">
                <a16:creationId xmlns:a16="http://schemas.microsoft.com/office/drawing/2014/main" id="{741AD194-9F1F-403C-AB2D-2642B9E1BD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46759" y="5087094"/>
            <a:ext cx="1084691" cy="1084691"/>
          </a:xfrm>
          <a:prstGeom prst="rect">
            <a:avLst/>
          </a:prstGeom>
        </p:spPr>
      </p:pic>
      <p:sp>
        <p:nvSpPr>
          <p:cNvPr id="56" name="TextovéPole 55">
            <a:extLst>
              <a:ext uri="{FF2B5EF4-FFF2-40B4-BE49-F238E27FC236}">
                <a16:creationId xmlns:a16="http://schemas.microsoft.com/office/drawing/2014/main" id="{97A8763E-0683-48AB-A51F-CF1489954008}"/>
              </a:ext>
            </a:extLst>
          </p:cNvPr>
          <p:cNvSpPr txBox="1"/>
          <p:nvPr/>
        </p:nvSpPr>
        <p:spPr>
          <a:xfrm>
            <a:off x="5275126" y="2733765"/>
            <a:ext cx="2610035" cy="3693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Účinnost ČOV = cca 78 %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2A92F3D-0E9C-4DBD-9032-1D636D48B93E}"/>
              </a:ext>
            </a:extLst>
          </p:cNvPr>
          <p:cNvSpPr txBox="1"/>
          <p:nvPr/>
        </p:nvSpPr>
        <p:spPr>
          <a:xfrm>
            <a:off x="2806652" y="3421572"/>
            <a:ext cx="1715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C</a:t>
            </a:r>
            <a:r>
              <a:rPr lang="cs-CZ" baseline="-25000" dirty="0"/>
              <a:t>P</a:t>
            </a:r>
            <a:r>
              <a:rPr lang="cs-CZ" dirty="0"/>
              <a:t>= x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chemeClr val="accent2"/>
                </a:solidFill>
              </a:rPr>
              <a:t>ng</a:t>
            </a:r>
            <a:r>
              <a:rPr lang="cs-CZ" sz="2400" b="1" dirty="0"/>
              <a:t>/</a:t>
            </a:r>
            <a:r>
              <a:rPr lang="cs-CZ" sz="2400" b="1" dirty="0">
                <a:solidFill>
                  <a:schemeClr val="accent1"/>
                </a:solidFill>
              </a:rPr>
              <a:t>l</a:t>
            </a:r>
          </a:p>
          <a:p>
            <a:pPr algn="ctr"/>
            <a:endParaRPr lang="cs-CZ" dirty="0"/>
          </a:p>
        </p:txBody>
      </p:sp>
      <p:pic>
        <p:nvPicPr>
          <p:cNvPr id="55" name="Grafický objekt 54" descr="Vlna obrys">
            <a:extLst>
              <a:ext uri="{FF2B5EF4-FFF2-40B4-BE49-F238E27FC236}">
                <a16:creationId xmlns:a16="http://schemas.microsoft.com/office/drawing/2014/main" id="{878372E6-2B4A-4E71-8DED-4D5A36E06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75641" y="5253362"/>
            <a:ext cx="1086918" cy="1086918"/>
          </a:xfrm>
          <a:prstGeom prst="rect">
            <a:avLst/>
          </a:prstGeom>
        </p:spPr>
      </p:pic>
      <p:pic>
        <p:nvPicPr>
          <p:cNvPr id="4" name="Obrázek 3" descr="Obsah obrázku exteriér, skála, příroda, kámen&#10;&#10;Popis byl vytvořen automaticky">
            <a:extLst>
              <a:ext uri="{FF2B5EF4-FFF2-40B4-BE49-F238E27FC236}">
                <a16:creationId xmlns:a16="http://schemas.microsoft.com/office/drawing/2014/main" id="{C3A5B346-5FFC-4BB9-877F-34121274CD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33" y="1918541"/>
            <a:ext cx="2583230" cy="1937423"/>
          </a:xfrm>
          <a:prstGeom prst="rect">
            <a:avLst/>
          </a:prstGeom>
        </p:spPr>
      </p:pic>
      <p:sp>
        <p:nvSpPr>
          <p:cNvPr id="58" name="TextovéPole 57">
            <a:extLst>
              <a:ext uri="{FF2B5EF4-FFF2-40B4-BE49-F238E27FC236}">
                <a16:creationId xmlns:a16="http://schemas.microsoft.com/office/drawing/2014/main" id="{CBCA83DE-DBE3-42B8-A231-0BD7506982F6}"/>
              </a:ext>
            </a:extLst>
          </p:cNvPr>
          <p:cNvSpPr txBox="1"/>
          <p:nvPr/>
        </p:nvSpPr>
        <p:spPr>
          <a:xfrm>
            <a:off x="8279783" y="4025861"/>
            <a:ext cx="3031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</a:t>
            </a:r>
            <a:r>
              <a:rPr lang="cs-CZ" sz="2400" baseline="-25000" dirty="0"/>
              <a:t>o</a:t>
            </a:r>
            <a:r>
              <a:rPr lang="cs-CZ" sz="2400" dirty="0"/>
              <a:t> = </a:t>
            </a:r>
            <a:r>
              <a:rPr lang="cs-CZ" sz="2400" dirty="0" err="1"/>
              <a:t>C</a:t>
            </a:r>
            <a:r>
              <a:rPr lang="cs-CZ" sz="2400" baseline="-25000" dirty="0" err="1"/>
              <a:t>p</a:t>
            </a:r>
            <a:r>
              <a:rPr lang="cs-CZ" sz="2400" baseline="-25000" dirty="0"/>
              <a:t> </a:t>
            </a:r>
            <a:r>
              <a:rPr lang="cs-CZ" sz="2400" dirty="0"/>
              <a:t>* </a:t>
            </a:r>
            <a:r>
              <a:rPr lang="cs-CZ" sz="2400" b="1" dirty="0">
                <a:solidFill>
                  <a:schemeClr val="accent4"/>
                </a:solidFill>
              </a:rPr>
              <a:t>0,22 </a:t>
            </a:r>
          </a:p>
          <a:p>
            <a:pPr algn="ctr"/>
            <a:endParaRPr lang="cs-CZ" dirty="0"/>
          </a:p>
        </p:txBody>
      </p: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91CF31BD-462D-449C-AFFC-38274DCACBFC}"/>
              </a:ext>
            </a:extLst>
          </p:cNvPr>
          <p:cNvCxnSpPr>
            <a:cxnSpLocks/>
          </p:cNvCxnSpPr>
          <p:nvPr/>
        </p:nvCxnSpPr>
        <p:spPr>
          <a:xfrm>
            <a:off x="7855225" y="3093709"/>
            <a:ext cx="2116731" cy="978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4" descr="Image result for ethinylestradiol in fish">
            <a:extLst>
              <a:ext uri="{FF2B5EF4-FFF2-40B4-BE49-F238E27FC236}">
                <a16:creationId xmlns:a16="http://schemas.microsoft.com/office/drawing/2014/main" id="{F0E0FE86-B9EB-144B-9987-1CF3F52B2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 b="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D8DB32-CD3C-4248-9C6E-CC3EB222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753339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Úvod</a:t>
            </a:r>
            <a:endParaRPr lang="cs-CZ" sz="6000" b="1" dirty="0">
              <a:cs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466FD-A27D-B340-AF37-5013AE63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30" y="2322204"/>
            <a:ext cx="10905066" cy="4393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Proč? </a:t>
            </a:r>
          </a:p>
          <a:p>
            <a:pPr marL="0" indent="0" algn="ctr">
              <a:buNone/>
            </a:pPr>
            <a:r>
              <a:rPr lang="cs-CZ" sz="4000"/>
              <a:t>Cíl </a:t>
            </a:r>
            <a:r>
              <a:rPr lang="cs-CZ" sz="4000" dirty="0"/>
              <a:t>studie</a:t>
            </a:r>
          </a:p>
          <a:p>
            <a:pPr marL="0" indent="0" algn="ctr">
              <a:buNone/>
            </a:pPr>
            <a:r>
              <a:rPr lang="cs-CZ" sz="4000" dirty="0"/>
              <a:t>Teoretická část </a:t>
            </a:r>
          </a:p>
          <a:p>
            <a:pPr marL="0" indent="0" algn="ctr">
              <a:buNone/>
            </a:pPr>
            <a:r>
              <a:rPr lang="cs-CZ" sz="4000" dirty="0"/>
              <a:t> Praktická část</a:t>
            </a:r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4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4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F4CD0-50EF-48B2-9C60-AFC9FDC1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8" y="33719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latin typeface="+mj-lt"/>
                <a:ea typeface="+mj-ea"/>
                <a:cs typeface="+mj-cs"/>
              </a:rPr>
              <a:t>Porovnání koncentrací</a:t>
            </a:r>
            <a:r>
              <a:rPr lang="cs-CZ" sz="3200" b="1" dirty="0"/>
              <a:t> EE2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na odtoku</a:t>
            </a:r>
            <a:r>
              <a:rPr lang="cs-CZ" sz="3200" b="1" kern="1200" dirty="0">
                <a:latin typeface="+mj-lt"/>
                <a:ea typeface="+mj-ea"/>
                <a:cs typeface="+mj-cs"/>
              </a:rPr>
              <a:t> z ČOV</a:t>
            </a:r>
            <a:endParaRPr lang="en-US" sz="3200" b="1" kern="1200" dirty="0">
              <a:latin typeface="+mj-lt"/>
              <a:cs typeface="Calibri Ligh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B15830-9C19-4D70-8E5D-55F71D96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458" y="145677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Odhady pro naše lokality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7E245EA-4A5E-4E38-B282-96E59793FA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841873"/>
              </p:ext>
            </p:extLst>
          </p:nvPr>
        </p:nvGraphicFramePr>
        <p:xfrm>
          <a:off x="715501" y="2019178"/>
          <a:ext cx="4371404" cy="221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409">
                  <a:extLst>
                    <a:ext uri="{9D8B030D-6E8A-4147-A177-3AD203B41FA5}">
                      <a16:colId xmlns:a16="http://schemas.microsoft.com/office/drawing/2014/main" val="497868886"/>
                    </a:ext>
                  </a:extLst>
                </a:gridCol>
                <a:gridCol w="2408995">
                  <a:extLst>
                    <a:ext uri="{9D8B030D-6E8A-4147-A177-3AD203B41FA5}">
                      <a16:colId xmlns:a16="http://schemas.microsoft.com/office/drawing/2014/main" val="615596176"/>
                    </a:ext>
                  </a:extLst>
                </a:gridCol>
              </a:tblGrid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Lokalita</a:t>
                      </a:r>
                    </a:p>
                  </a:txBody>
                  <a:tcPr marL="143367" marR="57805" marT="71684" marB="7168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Koncentrace v </a:t>
                      </a:r>
                      <a:r>
                        <a:rPr lang="cs-CZ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ng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 </a:t>
                      </a:r>
                    </a:p>
                  </a:txBody>
                  <a:tcPr marL="143367" marR="57805" marT="71684" marB="7168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7723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Studénka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2,64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3679953309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Příbor 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2,86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199148185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Drnovice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2,31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291495396"/>
                  </a:ext>
                </a:extLst>
              </a:tr>
            </a:tbl>
          </a:graphicData>
        </a:graphic>
      </p:graphicFrame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8C0325F-E136-44C7-B241-C0F2048C1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075" y="1361134"/>
            <a:ext cx="5183188" cy="5075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Literatura – naměřené koncentrace</a:t>
            </a:r>
          </a:p>
        </p:txBody>
      </p:sp>
      <p:graphicFrame>
        <p:nvGraphicFramePr>
          <p:cNvPr id="10" name="Zástupný obsah 4">
            <a:extLst>
              <a:ext uri="{FF2B5EF4-FFF2-40B4-BE49-F238E27FC236}">
                <a16:creationId xmlns:a16="http://schemas.microsoft.com/office/drawing/2014/main" id="{8A52DF2B-75F4-48D8-B229-99BDF7F06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877106"/>
              </p:ext>
            </p:extLst>
          </p:nvPr>
        </p:nvGraphicFramePr>
        <p:xfrm>
          <a:off x="6357097" y="2019178"/>
          <a:ext cx="4616388" cy="3341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7">
                  <a:extLst>
                    <a:ext uri="{9D8B030D-6E8A-4147-A177-3AD203B41FA5}">
                      <a16:colId xmlns:a16="http://schemas.microsoft.com/office/drawing/2014/main" val="497868886"/>
                    </a:ext>
                  </a:extLst>
                </a:gridCol>
                <a:gridCol w="2544001">
                  <a:extLst>
                    <a:ext uri="{9D8B030D-6E8A-4147-A177-3AD203B41FA5}">
                      <a16:colId xmlns:a16="http://schemas.microsoft.com/office/drawing/2014/main" val="615596176"/>
                    </a:ext>
                  </a:extLst>
                </a:gridCol>
              </a:tblGrid>
              <a:tr h="3086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Země </a:t>
                      </a:r>
                    </a:p>
                  </a:txBody>
                  <a:tcPr marL="143367" marR="57805" marT="71684" marB="7168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Koncentrace v </a:t>
                      </a:r>
                      <a:r>
                        <a:rPr lang="cs-CZ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ng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 </a:t>
                      </a:r>
                    </a:p>
                  </a:txBody>
                  <a:tcPr marL="143367" marR="57805" marT="71684" marB="7168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7723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Velká Británie 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0-7  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3679953309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Nizozemsko 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0,2-7,5  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199148185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Švédsko 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4,5  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291495396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Tunisko 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10  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2834500604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Irán 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0.5–2.58  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2122868394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ČR</a:t>
                      </a:r>
                    </a:p>
                  </a:txBody>
                  <a:tcPr marL="143367" marR="57805" marT="71684" marB="716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&lt;1 - 5,1 </a:t>
                      </a:r>
                    </a:p>
                  </a:txBody>
                  <a:tcPr marL="143367" marR="57805" marT="71684" marB="7168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73843"/>
                  </a:ext>
                </a:extLst>
              </a:tr>
              <a:tr h="4177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ČR </a:t>
                      </a:r>
                    </a:p>
                  </a:txBody>
                  <a:tcPr marL="143367" marR="57805" marT="71684" marB="716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&lt;LOQ (2ng/l) </a:t>
                      </a:r>
                    </a:p>
                  </a:txBody>
                  <a:tcPr marL="143367" marR="57805" marT="71684" marB="716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80181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6EAC436B-AC18-4EC3-AD92-141778EF4BEB}"/>
              </a:ext>
            </a:extLst>
          </p:cNvPr>
          <p:cNvSpPr txBox="1"/>
          <p:nvPr/>
        </p:nvSpPr>
        <p:spPr>
          <a:xfrm>
            <a:off x="606695" y="5097495"/>
            <a:ext cx="5750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Naše odhady jsou velice podobné reálným koncentracím naměřeným na odtoku z ČOV jak ve světě tak v ČR.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EAAF388-0684-4899-9EC1-CA6B00C91F6C}"/>
              </a:ext>
            </a:extLst>
          </p:cNvPr>
          <p:cNvCxnSpPr/>
          <p:nvPr/>
        </p:nvCxnSpPr>
        <p:spPr>
          <a:xfrm>
            <a:off x="1478577" y="1227076"/>
            <a:ext cx="8675360" cy="81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3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F4CD0-50EF-48B2-9C60-AFC9FDC1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16" y="107426"/>
            <a:ext cx="110002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800" b="1" dirty="0"/>
              <a:t>Může koncentrace EE2 na odtoku způsobit nežádoucí účinek rybí populaci ? </a:t>
            </a:r>
            <a:endParaRPr lang="en-US" sz="2800" b="1" kern="1200" dirty="0">
              <a:latin typeface="+mj-lt"/>
              <a:cs typeface="Calibri Ligh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B15830-9C19-4D70-8E5D-55F71D96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9" y="1346441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Odhady pro naše lokality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7E245EA-4A5E-4E38-B282-96E59793FA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431907"/>
              </p:ext>
            </p:extLst>
          </p:nvPr>
        </p:nvGraphicFramePr>
        <p:xfrm>
          <a:off x="195589" y="1761601"/>
          <a:ext cx="4371404" cy="221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409">
                  <a:extLst>
                    <a:ext uri="{9D8B030D-6E8A-4147-A177-3AD203B41FA5}">
                      <a16:colId xmlns:a16="http://schemas.microsoft.com/office/drawing/2014/main" val="497868886"/>
                    </a:ext>
                  </a:extLst>
                </a:gridCol>
                <a:gridCol w="2408995">
                  <a:extLst>
                    <a:ext uri="{9D8B030D-6E8A-4147-A177-3AD203B41FA5}">
                      <a16:colId xmlns:a16="http://schemas.microsoft.com/office/drawing/2014/main" val="615596176"/>
                    </a:ext>
                  </a:extLst>
                </a:gridCol>
              </a:tblGrid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Lokalita</a:t>
                      </a:r>
                    </a:p>
                  </a:txBody>
                  <a:tcPr marL="143367" marR="57805" marT="71684" marB="7168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Koncentrace v </a:t>
                      </a:r>
                      <a:r>
                        <a:rPr lang="cs-CZ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ng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 </a:t>
                      </a:r>
                    </a:p>
                  </a:txBody>
                  <a:tcPr marL="143367" marR="57805" marT="71684" marB="7168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7723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Studénka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2,64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3679953309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Příbor 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2,86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199148185"/>
                  </a:ext>
                </a:extLst>
              </a:tr>
              <a:tr h="5545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Drnovice</a:t>
                      </a:r>
                    </a:p>
                  </a:txBody>
                  <a:tcPr marL="143367" marR="57805" marT="71684" marB="71684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2,31</a:t>
                      </a:r>
                    </a:p>
                  </a:txBody>
                  <a:tcPr marL="143367" marR="57805" marT="71684" marB="71684"/>
                </a:tc>
                <a:extLst>
                  <a:ext uri="{0D108BD9-81ED-4DB2-BD59-A6C34878D82A}">
                    <a16:rowId xmlns:a16="http://schemas.microsoft.com/office/drawing/2014/main" val="4291495396"/>
                  </a:ext>
                </a:extLst>
              </a:tr>
            </a:tbl>
          </a:graphicData>
        </a:graphic>
      </p:graphicFrame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8C0325F-E136-44C7-B241-C0F2048C1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4862" y="1250798"/>
            <a:ext cx="5183188" cy="5075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Literatura</a:t>
            </a:r>
            <a:r>
              <a:rPr lang="cs-CZ" sz="1800" dirty="0"/>
              <a:t> – </a:t>
            </a:r>
            <a:r>
              <a:rPr lang="cs-CZ" sz="1800" b="0" dirty="0"/>
              <a:t>ekotoxikologické hodnocení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EAAF388-0684-4899-9EC1-CA6B00C91F6C}"/>
              </a:ext>
            </a:extLst>
          </p:cNvPr>
          <p:cNvCxnSpPr>
            <a:cxnSpLocks/>
          </p:cNvCxnSpPr>
          <p:nvPr/>
        </p:nvCxnSpPr>
        <p:spPr>
          <a:xfrm>
            <a:off x="-197451" y="975782"/>
            <a:ext cx="12583916" cy="81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7B19799-D647-434E-B59C-9E636B55D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69046"/>
              </p:ext>
            </p:extLst>
          </p:nvPr>
        </p:nvGraphicFramePr>
        <p:xfrm>
          <a:off x="4944862" y="1765309"/>
          <a:ext cx="7126441" cy="311394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2178245">
                  <a:extLst>
                    <a:ext uri="{9D8B030D-6E8A-4147-A177-3AD203B41FA5}">
                      <a16:colId xmlns:a16="http://schemas.microsoft.com/office/drawing/2014/main" val="2163042251"/>
                    </a:ext>
                  </a:extLst>
                </a:gridCol>
                <a:gridCol w="1458228">
                  <a:extLst>
                    <a:ext uri="{9D8B030D-6E8A-4147-A177-3AD203B41FA5}">
                      <a16:colId xmlns:a16="http://schemas.microsoft.com/office/drawing/2014/main" val="143544465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3421963100"/>
                    </a:ext>
                  </a:extLst>
                </a:gridCol>
                <a:gridCol w="2021781">
                  <a:extLst>
                    <a:ext uri="{9D8B030D-6E8A-4147-A177-3AD203B41FA5}">
                      <a16:colId xmlns:a16="http://schemas.microsoft.com/office/drawing/2014/main" val="3436517579"/>
                    </a:ext>
                  </a:extLst>
                </a:gridCol>
              </a:tblGrid>
              <a:tr h="531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Organismus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Efekt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Typ testu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Koncentrace (</a:t>
                      </a:r>
                      <a:r>
                        <a:rPr lang="cs-CZ" sz="1800" b="1" dirty="0" err="1">
                          <a:effectLst/>
                        </a:rPr>
                        <a:t>ng</a:t>
                      </a:r>
                      <a:r>
                        <a:rPr lang="cs-CZ" sz="1800" b="1" dirty="0">
                          <a:effectLst/>
                        </a:rPr>
                        <a:t>/L)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6862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Pstruh duhový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Oncorhynchus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mykiss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reprodukce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LOEC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1296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127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mortalita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0024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LOEC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89728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Dánio</a:t>
                      </a:r>
                      <a:r>
                        <a:rPr lang="cs-CZ" sz="1800" dirty="0">
                          <a:effectLst/>
                        </a:rPr>
                        <a:t> pruhované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Danio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rerio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mortalita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LC50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1,7 x 10</a:t>
                      </a:r>
                      <a:r>
                        <a:rPr lang="cs-CZ" sz="1800" baseline="300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593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1129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LOEC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878882"/>
                  </a:ext>
                </a:extLst>
              </a:tr>
            </a:tbl>
          </a:graphicData>
        </a:graphic>
      </p:graphicFrame>
      <p:pic>
        <p:nvPicPr>
          <p:cNvPr id="11" name="Obrázek 10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59AB5CF1-857F-4C0E-9126-0AC7BF6C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03" y="5211574"/>
            <a:ext cx="3343926" cy="1245597"/>
          </a:xfrm>
          <a:prstGeom prst="rect">
            <a:avLst/>
          </a:prstGeom>
        </p:spPr>
      </p:pic>
      <p:pic>
        <p:nvPicPr>
          <p:cNvPr id="13" name="Obrázek 12" descr="Obsah obrázku ryba&#10;&#10;Popis byl vytvořen automaticky">
            <a:extLst>
              <a:ext uri="{FF2B5EF4-FFF2-40B4-BE49-F238E27FC236}">
                <a16:creationId xmlns:a16="http://schemas.microsoft.com/office/drawing/2014/main" id="{867B82EF-8574-4E1D-ACF6-E233FC3D3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74" y="5330563"/>
            <a:ext cx="3165629" cy="98860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9015F64-79BF-4DF7-8288-3DBB10AF5E3D}"/>
              </a:ext>
            </a:extLst>
          </p:cNvPr>
          <p:cNvSpPr txBox="1"/>
          <p:nvPr/>
        </p:nvSpPr>
        <p:spPr>
          <a:xfrm>
            <a:off x="278220" y="4545733"/>
            <a:ext cx="45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Z porovnání vyplývá, že koncentrace EE2 na odtoku jsou nižší než koncentrace, které by mohly způsobit nežádoucí účinky.</a:t>
            </a:r>
          </a:p>
        </p:txBody>
      </p:sp>
    </p:spTree>
    <p:extLst>
      <p:ext uri="{BB962C8B-B14F-4D97-AF65-F5344CB8AC3E}">
        <p14:creationId xmlns:p14="http://schemas.microsoft.com/office/powerpoint/2010/main" val="3850525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86564E1E-6B08-4704-979C-B28142857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429897"/>
              </p:ext>
            </p:extLst>
          </p:nvPr>
        </p:nvGraphicFramePr>
        <p:xfrm>
          <a:off x="3497803" y="674703"/>
          <a:ext cx="8141204" cy="559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5F6967C3-4BCF-4370-B1A4-DD0B5F0F90F2}"/>
              </a:ext>
            </a:extLst>
          </p:cNvPr>
          <p:cNvSpPr/>
          <p:nvPr/>
        </p:nvSpPr>
        <p:spPr>
          <a:xfrm>
            <a:off x="106532" y="1251751"/>
            <a:ext cx="3968317" cy="40659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DISKUZE/</a:t>
            </a:r>
          </a:p>
          <a:p>
            <a:pPr algn="ctr"/>
            <a:r>
              <a:rPr lang="cs-CZ" sz="4800" dirty="0"/>
              <a:t>ZAVĚR</a:t>
            </a:r>
          </a:p>
        </p:txBody>
      </p:sp>
    </p:spTree>
    <p:extLst>
      <p:ext uri="{BB962C8B-B14F-4D97-AF65-F5344CB8AC3E}">
        <p14:creationId xmlns:p14="http://schemas.microsoft.com/office/powerpoint/2010/main" val="290945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0395170A-C398-46AD-960F-6CD77C5B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6" y="1169404"/>
            <a:ext cx="6822140" cy="47976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5CED26-6264-4CFE-9627-821B8FB0F05A}"/>
              </a:ext>
            </a:extLst>
          </p:cNvPr>
          <p:cNvSpPr txBox="1"/>
          <p:nvPr/>
        </p:nvSpPr>
        <p:spPr>
          <a:xfrm>
            <a:off x="1618890" y="382437"/>
            <a:ext cx="4410972" cy="798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dirty="0">
                <a:latin typeface="Calibri Light"/>
              </a:rPr>
              <a:t>ČOV Příbor</a:t>
            </a:r>
            <a:endParaRPr lang="cs-CZ" sz="4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D22076-061B-40D0-997E-A03EEFC5A35E}"/>
              </a:ext>
            </a:extLst>
          </p:cNvPr>
          <p:cNvSpPr txBox="1"/>
          <p:nvPr/>
        </p:nvSpPr>
        <p:spPr>
          <a:xfrm>
            <a:off x="7082287" y="813758"/>
            <a:ext cx="63662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cs typeface="Calibri"/>
              </a:rPr>
              <a:t>Naměřené průtoky asi o 15 km dále po proudu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Množství vypuštěných odpadních vod je 50,7 l/s.</a:t>
            </a:r>
            <a:endParaRPr lang="cs-CZ" b="1">
              <a:ea typeface="+mn-lt"/>
              <a:cs typeface="+mn-lt"/>
            </a:endParaRPr>
          </a:p>
          <a:p>
            <a:endParaRPr lang="cs-CZ" b="1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Průměrný průtok vodního toku je 610 l/s</a:t>
            </a:r>
          </a:p>
          <a:p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-&gt; KONCENTRACE na ODTOKU se bude 12x ředit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C odtoku = 2,86 </a:t>
            </a:r>
            <a:r>
              <a:rPr lang="cs-CZ" dirty="0" err="1">
                <a:ea typeface="+mn-lt"/>
                <a:cs typeface="+mn-lt"/>
              </a:rPr>
              <a:t>ng</a:t>
            </a:r>
            <a:r>
              <a:rPr lang="cs-CZ" dirty="0">
                <a:ea typeface="+mn-lt"/>
                <a:cs typeface="+mn-lt"/>
              </a:rPr>
              <a:t>/L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  <a:cs typeface="Calibri"/>
              </a:rPr>
              <a:t>C v řece = 0,24 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ng</a:t>
            </a:r>
            <a:r>
              <a:rPr lang="cs-CZ" dirty="0">
                <a:solidFill>
                  <a:srgbClr val="FF0000"/>
                </a:solidFill>
                <a:cs typeface="Calibri"/>
              </a:rPr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  <a:cs typeface="Calibri"/>
              </a:rPr>
              <a:t>PNEC = 0,002 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ng</a:t>
            </a:r>
            <a:r>
              <a:rPr lang="cs-CZ" dirty="0">
                <a:solidFill>
                  <a:srgbClr val="FF0000"/>
                </a:solidFill>
                <a:cs typeface="Calibri"/>
              </a:rPr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2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775D8-61A0-4DE9-A500-05A6E4B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Otázky k obhajobě: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F64AA-9BD9-487B-AB83-34F79A96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48"/>
            <a:ext cx="10515600" cy="5219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1) </a:t>
            </a:r>
            <a:r>
              <a:rPr lang="cs-CZ" dirty="0">
                <a:ea typeface="+mn-lt"/>
                <a:cs typeface="+mn-lt"/>
              </a:rPr>
              <a:t>) Proč jste si toto téma vybrali, co je cílem studie, proč důležitost monitoringu, apod.?</a:t>
            </a:r>
            <a:endParaRPr lang="cs-CZ" dirty="0"/>
          </a:p>
          <a:p>
            <a:pPr>
              <a:buNone/>
            </a:pPr>
            <a:r>
              <a:rPr lang="cs-CZ" dirty="0">
                <a:cs typeface="Calibri"/>
              </a:rPr>
              <a:t>2)</a:t>
            </a:r>
            <a:r>
              <a:rPr lang="cs-CZ" dirty="0">
                <a:ea typeface="+mn-lt"/>
                <a:cs typeface="+mn-lt"/>
              </a:rPr>
              <a:t> Proč výběr daných lokalit? zajímavé by bylo vzít v potaz také konkrétní věkové složení obyvatel v daných lokalitách</a:t>
            </a:r>
            <a:endParaRPr lang="cs-CZ" dirty="0">
              <a:cs typeface="Calibri" panose="020F0502020204030204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3) Setkali jste se při studiu odborné literatury se zmínkami vývoje nových technologií, které by z odpadních vod tyto látky v budoucnu dokázaly odbourat?</a:t>
            </a:r>
            <a:endParaRPr lang="cs-CZ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cs typeface="Calibri"/>
              </a:rPr>
              <a:t>4) </a:t>
            </a:r>
            <a:r>
              <a:rPr lang="cs-CZ" dirty="0">
                <a:ea typeface="+mn-lt"/>
                <a:cs typeface="+mn-lt"/>
              </a:rPr>
              <a:t>Pokud byste srovnali odhadnuté koncentrace EE2 na výtoku z ČOV s testy toxicity na různých organismech, dal by se očekávat nějaký nežádoucí efekt na dané organismy?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059CC2B-D20D-4261-89FA-59E776D59F6B}"/>
              </a:ext>
            </a:extLst>
          </p:cNvPr>
          <p:cNvCxnSpPr/>
          <p:nvPr/>
        </p:nvCxnSpPr>
        <p:spPr>
          <a:xfrm>
            <a:off x="765738" y="1243464"/>
            <a:ext cx="44884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A8523C-2660-4429-9BD9-9CF9481E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3" descr="Obsah obrázku okno, exteriér, akvárium, plavidlo&#10;&#10;Popis se vygeneroval automaticky.">
            <a:extLst>
              <a:ext uri="{FF2B5EF4-FFF2-40B4-BE49-F238E27FC236}">
                <a16:creationId xmlns:a16="http://schemas.microsoft.com/office/drawing/2014/main" id="{EA7B4C3F-929C-4A76-A46B-0BCBF5275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8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F1E7227E-39AA-4999-9996-731287312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" r="1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Obsah obrázku osoba, interiér, pracovní stůl&#10;&#10;Popis se vygeneroval automaticky.">
            <a:extLst>
              <a:ext uri="{FF2B5EF4-FFF2-40B4-BE49-F238E27FC236}">
                <a16:creationId xmlns:a16="http://schemas.microsoft.com/office/drawing/2014/main" id="{F5506B78-919A-4E6A-AA88-04694126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FDB70-11EA-5740-8848-6A65B34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 err="1">
                <a:solidFill>
                  <a:srgbClr val="FFFFFF"/>
                </a:solidFill>
                <a:latin typeface="+mn-lt"/>
              </a:rPr>
              <a:t>Teoretická</a:t>
            </a:r>
            <a:r>
              <a:rPr lang="en-US" sz="5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latin typeface="+mn-lt"/>
              </a:rPr>
              <a:t>část</a:t>
            </a:r>
            <a:r>
              <a:rPr lang="en-US" sz="5200" b="1" dirty="0">
                <a:solidFill>
                  <a:srgbClr val="FFFFF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112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FAD0DA-F430-6E43-8A05-8A7D6F75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4000" b="1" dirty="0"/>
              <a:t>Hormonální antikoncepce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BFF16-5AE4-9844-B9CF-5B5002D3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5161606"/>
          </a:xfrm>
        </p:spPr>
        <p:txBody>
          <a:bodyPr>
            <a:normAutofit lnSpcReduction="10000"/>
          </a:bodyPr>
          <a:lstStyle/>
          <a:p>
            <a:r>
              <a:rPr lang="cs-CZ" sz="2400"/>
              <a:t>Farmakologický přípravek, zabraňuje početí</a:t>
            </a:r>
          </a:p>
          <a:p>
            <a:r>
              <a:rPr lang="cs-CZ" sz="2400"/>
              <a:t>Nejběžnější je antikoncepční pilulka (21 dní)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 fontAlgn="base">
              <a:buNone/>
            </a:pPr>
            <a:r>
              <a:rPr lang="cs-CZ" sz="2400"/>
              <a:t>1. Ovlivňuje hladinu hormonů v těle žen a brání uvolnění vajíček</a:t>
            </a:r>
          </a:p>
          <a:p>
            <a:pPr marL="0" indent="0" fontAlgn="base">
              <a:buNone/>
            </a:pPr>
            <a:r>
              <a:rPr lang="cs-CZ" sz="2400"/>
              <a:t>2. Zahušťuje hlen děložního hrdla a zabraňuje tak styk se spermiemi </a:t>
            </a:r>
          </a:p>
          <a:p>
            <a:pPr marL="0" indent="0" fontAlgn="base">
              <a:buNone/>
            </a:pPr>
            <a:r>
              <a:rPr lang="cs-CZ" sz="2400"/>
              <a:t>3. Děložní sliznice narůstá – neuchycení vajíčka</a:t>
            </a:r>
          </a:p>
          <a:p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4" descr="Hormonální antikoncepce v roce 2013. Která je pro vás vhodná? | E15.cz">
            <a:extLst>
              <a:ext uri="{FF2B5EF4-FFF2-40B4-BE49-F238E27FC236}">
                <a16:creationId xmlns:a16="http://schemas.microsoft.com/office/drawing/2014/main" id="{97EBA55F-BF78-144A-B872-E019A3D8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5" y="2597477"/>
            <a:ext cx="3261946" cy="24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3" descr="Druhy antikoncepce: Která je spolehlivá a které se nedá tolik věřit |  Supermámy">
            <a:extLst>
              <a:ext uri="{FF2B5EF4-FFF2-40B4-BE49-F238E27FC236}">
                <a16:creationId xmlns:a16="http://schemas.microsoft.com/office/drawing/2014/main" id="{987B6D78-6992-8F4B-B41D-B46BE1DA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6" y="1457471"/>
            <a:ext cx="3984670" cy="26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39A715-AA91-A344-8340-AA3AFA20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Ethinylestradiol</a:t>
            </a:r>
            <a:r>
              <a:rPr lang="cs-CZ" sz="4000" b="1" dirty="0"/>
              <a:t> (EE2)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A7DD2-1BA3-384D-B5EB-64B6A8E7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782980"/>
            <a:ext cx="6954282" cy="4753286"/>
          </a:xfrm>
        </p:spPr>
        <p:txBody>
          <a:bodyPr>
            <a:normAutofit lnSpcReduction="10000"/>
          </a:bodyPr>
          <a:lstStyle/>
          <a:p>
            <a:r>
              <a:rPr lang="cs-CZ" sz="2400" dirty="0" err="1">
                <a:ea typeface="+mn-lt"/>
                <a:cs typeface="+mn-lt"/>
              </a:rPr>
              <a:t>Polosyntetický</a:t>
            </a:r>
            <a:r>
              <a:rPr lang="cs-CZ" sz="2400" dirty="0">
                <a:ea typeface="+mn-lt"/>
                <a:cs typeface="+mn-lt"/>
              </a:rPr>
              <a:t> estrogen, endokrinní </a:t>
            </a:r>
            <a:r>
              <a:rPr lang="cs-CZ" sz="2400" dirty="0" err="1">
                <a:ea typeface="+mn-lt"/>
                <a:cs typeface="+mn-lt"/>
              </a:rPr>
              <a:t>disruptor</a:t>
            </a:r>
            <a:endParaRPr lang="cs-CZ" sz="2400" dirty="0">
              <a:ea typeface="+mn-lt"/>
              <a:cs typeface="+mn-lt"/>
            </a:endParaRPr>
          </a:p>
          <a:p>
            <a:r>
              <a:rPr lang="cs-CZ" sz="2400" dirty="0"/>
              <a:t>Inhibuje 5-alfa reduktázu v tkáni nadvarlete – snížení testosteronu</a:t>
            </a:r>
          </a:p>
          <a:p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Vlastnosti:</a:t>
            </a:r>
            <a:r>
              <a:rPr lang="cs-CZ" sz="2400" dirty="0"/>
              <a:t> </a:t>
            </a:r>
          </a:p>
          <a:p>
            <a:r>
              <a:rPr lang="cs-CZ" sz="2400" dirty="0"/>
              <a:t>Bílý prášek, zdraví škodlivý a </a:t>
            </a:r>
            <a:br>
              <a:rPr lang="cs-CZ" sz="2400" dirty="0"/>
            </a:br>
            <a:r>
              <a:rPr lang="cs-CZ" sz="2400" dirty="0"/>
              <a:t>vysoce nebezpečný pro životní prostředí </a:t>
            </a:r>
          </a:p>
          <a:p>
            <a:r>
              <a:rPr lang="cs-CZ" sz="2400" dirty="0" err="1"/>
              <a:t>Antineoplasické</a:t>
            </a:r>
            <a:r>
              <a:rPr lang="cs-CZ" sz="2400" dirty="0"/>
              <a:t> účinky (proti nádorům)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Použití: </a:t>
            </a:r>
          </a:p>
          <a:p>
            <a:r>
              <a:rPr lang="cs-CZ" sz="2400" dirty="0"/>
              <a:t>Perorální antikoncepce</a:t>
            </a:r>
          </a:p>
          <a:p>
            <a:r>
              <a:rPr lang="cs-CZ" sz="2400" dirty="0"/>
              <a:t>Estrogenní složka perorálních </a:t>
            </a:r>
            <a:r>
              <a:rPr lang="cs-CZ" sz="2400" dirty="0" err="1"/>
              <a:t>kontraceptiv</a:t>
            </a:r>
            <a:endParaRPr lang="cs-CZ" sz="2400" dirty="0">
              <a:cs typeface="Calibri" panose="020F0502020204030204"/>
            </a:endParaRPr>
          </a:p>
          <a:p>
            <a:endParaRPr lang="cs-CZ" sz="1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ethinylestradiol">
            <a:extLst>
              <a:ext uri="{FF2B5EF4-FFF2-40B4-BE49-F238E27FC236}">
                <a16:creationId xmlns:a16="http://schemas.microsoft.com/office/drawing/2014/main" id="{8FF42365-4ECD-1848-9F7C-41664A8B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68" y="269649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0B580-1BDA-9B4C-BA09-E8AE3EF4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4000" b="1" dirty="0"/>
              <a:t>Toxické účinky estrogenů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3D53F-9761-8E43-B104-42DB2C1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664986"/>
            <a:ext cx="10905066" cy="4393982"/>
          </a:xfrm>
        </p:spPr>
        <p:txBody>
          <a:bodyPr>
            <a:normAutofit/>
          </a:bodyPr>
          <a:lstStyle/>
          <a:p>
            <a:r>
              <a:rPr lang="cs-CZ" sz="2400" dirty="0">
                <a:cs typeface="Calibri"/>
              </a:rPr>
              <a:t>negativní vliv na organismy </a:t>
            </a:r>
          </a:p>
          <a:p>
            <a:r>
              <a:rPr lang="cs-CZ" sz="2400" dirty="0">
                <a:cs typeface="Calibri"/>
              </a:rPr>
              <a:t>vliv na </a:t>
            </a:r>
            <a:r>
              <a:rPr lang="cs-CZ" sz="2400" dirty="0">
                <a:ea typeface="+mn-lt"/>
                <a:cs typeface="+mn-lt"/>
              </a:rPr>
              <a:t>reprodukční zdraví, změnu chování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>
                <a:ea typeface="+mn-lt"/>
                <a:cs typeface="+mn-lt"/>
              </a:rPr>
              <a:t> ryb (u samců snížení hladin hormonů)</a:t>
            </a:r>
            <a:endParaRPr lang="cs-CZ" sz="2400" b="1" dirty="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2706679-EF6F-6D43-8EB3-5171B01D6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51530"/>
              </p:ext>
            </p:extLst>
          </p:nvPr>
        </p:nvGraphicFramePr>
        <p:xfrm>
          <a:off x="497028" y="3525357"/>
          <a:ext cx="5453699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17">
                  <a:extLst>
                    <a:ext uri="{9D8B030D-6E8A-4147-A177-3AD203B41FA5}">
                      <a16:colId xmlns:a16="http://schemas.microsoft.com/office/drawing/2014/main" val="1171773485"/>
                    </a:ext>
                  </a:extLst>
                </a:gridCol>
                <a:gridCol w="1116304">
                  <a:extLst>
                    <a:ext uri="{9D8B030D-6E8A-4147-A177-3AD203B41FA5}">
                      <a16:colId xmlns:a16="http://schemas.microsoft.com/office/drawing/2014/main" val="1171039964"/>
                    </a:ext>
                  </a:extLst>
                </a:gridCol>
                <a:gridCol w="1329339">
                  <a:extLst>
                    <a:ext uri="{9D8B030D-6E8A-4147-A177-3AD203B41FA5}">
                      <a16:colId xmlns:a16="http://schemas.microsoft.com/office/drawing/2014/main" val="455224889"/>
                    </a:ext>
                  </a:extLst>
                </a:gridCol>
                <a:gridCol w="1329339">
                  <a:extLst>
                    <a:ext uri="{9D8B030D-6E8A-4147-A177-3AD203B41FA5}">
                      <a16:colId xmlns:a16="http://schemas.microsoft.com/office/drawing/2014/main" val="3293159779"/>
                    </a:ext>
                  </a:extLst>
                </a:gridCol>
              </a:tblGrid>
              <a:tr h="269512"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 dirty="0">
                          <a:effectLst/>
                        </a:rPr>
                        <a:t>Organismus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 dirty="0">
                          <a:effectLst/>
                        </a:rPr>
                        <a:t>Efekt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Typ testu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Koncentrace (mg/L)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3360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cs-CZ" sz="1100" dirty="0">
                          <a:effectLst/>
                        </a:rPr>
                        <a:t>Pstruh duhový </a:t>
                      </a:r>
                      <a:endParaRPr lang="cs-CZ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1100" dirty="0">
                          <a:effectLst/>
                        </a:rPr>
                        <a:t>(</a:t>
                      </a:r>
                      <a:r>
                        <a:rPr lang="cs-CZ" sz="1100" dirty="0" err="1">
                          <a:effectLst/>
                        </a:rPr>
                        <a:t>Oncorhynchus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err="1">
                          <a:effectLst/>
                        </a:rPr>
                        <a:t>mykiss</a:t>
                      </a:r>
                      <a:r>
                        <a:rPr lang="cs-CZ" sz="1100" dirty="0">
                          <a:effectLst/>
                        </a:rPr>
                        <a:t>) </a:t>
                      </a:r>
                      <a:endParaRPr lang="cs-CZ" dirty="0">
                        <a:effectLst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reprodukce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LOEC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0,000016 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846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NOEC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0,000065 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898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mortalita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NOEC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0,000065 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687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LOEC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0,0000008 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7936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Dánio pruhované </a:t>
                      </a:r>
                      <a:endParaRPr lang="cs-CZ">
                        <a:effectLst/>
                      </a:endParaRPr>
                    </a:p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(Danio rerio) </a:t>
                      </a:r>
                      <a:endParaRPr lang="cs-CZ">
                        <a:effectLst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mortalita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LC50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1,7  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64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NOEC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0,0000045 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481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LOEC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0,00001 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9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Živorodka duhová </a:t>
                      </a:r>
                      <a:endParaRPr lang="cs-CZ">
                        <a:effectLst/>
                      </a:endParaRPr>
                    </a:p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(Poecilia reticulata) </a:t>
                      </a:r>
                      <a:endParaRPr lang="cs-CZ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mortalita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NOEC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0,002 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13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Koljuška tříostná </a:t>
                      </a:r>
                      <a:endParaRPr lang="cs-CZ">
                        <a:effectLst/>
                      </a:endParaRPr>
                    </a:p>
                    <a:p>
                      <a:pPr algn="ctr" rtl="0" fontAlgn="base"/>
                      <a:r>
                        <a:rPr lang="cs-CZ" sz="1100">
                          <a:effectLst/>
                        </a:rPr>
                        <a:t>(Threespine Stickleback) </a:t>
                      </a:r>
                      <a:endParaRPr lang="cs-CZ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>
                          <a:effectLst/>
                        </a:rPr>
                        <a:t>mortalita 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 dirty="0">
                          <a:effectLst/>
                        </a:rPr>
                        <a:t>NOEC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100" dirty="0">
                          <a:effectLst/>
                        </a:rPr>
                        <a:t>0,000012 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1459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B6395F0-A236-1C46-964B-552188F5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73797"/>
              </p:ext>
            </p:extLst>
          </p:nvPr>
        </p:nvGraphicFramePr>
        <p:xfrm>
          <a:off x="6077620" y="1324736"/>
          <a:ext cx="5819775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59689162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3576439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74716232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28926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organismus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hodnocení toxicity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typ testu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dávka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Potkan (</a:t>
                      </a:r>
                      <a:r>
                        <a:rPr lang="cs-CZ" sz="1100" dirty="0" err="1">
                          <a:effectLst/>
                        </a:rPr>
                        <a:t>Rattus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err="1">
                          <a:effectLst/>
                        </a:rPr>
                        <a:t>norvegicus</a:t>
                      </a:r>
                      <a:r>
                        <a:rPr lang="cs-CZ" sz="1100" dirty="0">
                          <a:effectLst/>
                        </a:rPr>
                        <a:t>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akutní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LD50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960 mg/kg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62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myš domácí (</a:t>
                      </a:r>
                      <a:r>
                        <a:rPr lang="cs-CZ" sz="1100" dirty="0" err="1">
                          <a:effectLst/>
                        </a:rPr>
                        <a:t>Mus</a:t>
                      </a:r>
                      <a:r>
                        <a:rPr lang="cs-CZ" sz="1100" dirty="0">
                          <a:effectLst/>
                        </a:rPr>
                        <a:t> musculus)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akutní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LD50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950 mg/kg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708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chronická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0,001 mg/kg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pstruh obecný (Salmo </a:t>
                      </a:r>
                      <a:r>
                        <a:rPr lang="cs-CZ" sz="1100" dirty="0" err="1">
                          <a:effectLst/>
                        </a:rPr>
                        <a:t>trutta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err="1">
                          <a:effectLst/>
                        </a:rPr>
                        <a:t>fario</a:t>
                      </a:r>
                      <a:r>
                        <a:rPr lang="cs-CZ" sz="1100" dirty="0">
                          <a:effectLst/>
                        </a:rPr>
                        <a:t>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akutní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0,000012 mg/l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527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pstruh duhový (</a:t>
                      </a:r>
                      <a:r>
                        <a:rPr lang="cs-CZ" sz="1100" dirty="0" err="1">
                          <a:effectLst/>
                        </a:rPr>
                        <a:t>Oncorhynchus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err="1">
                          <a:effectLst/>
                        </a:rPr>
                        <a:t>mykiss</a:t>
                      </a:r>
                      <a:r>
                        <a:rPr lang="cs-CZ" sz="1100" dirty="0">
                          <a:effectLst/>
                        </a:rPr>
                        <a:t>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akutní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0,000026 mg/l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385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chronická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LD100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0,00075 mg/l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48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sladkovodní hlemýžď (</a:t>
                      </a:r>
                      <a:r>
                        <a:rPr lang="cs-CZ" sz="1100" dirty="0" err="1">
                          <a:effectLst/>
                        </a:rPr>
                        <a:t>Pulmonata</a:t>
                      </a:r>
                      <a:r>
                        <a:rPr lang="cs-CZ" sz="1100" dirty="0">
                          <a:effectLst/>
                        </a:rPr>
                        <a:t>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chronická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NOEC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0,045 mg/l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2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Skokan lesní (</a:t>
                      </a:r>
                      <a:r>
                        <a:rPr lang="cs-CZ" sz="1100" dirty="0" err="1">
                          <a:effectLst/>
                        </a:rPr>
                        <a:t>Lithobates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err="1">
                          <a:effectLst/>
                        </a:rPr>
                        <a:t>sylvaticus</a:t>
                      </a:r>
                      <a:r>
                        <a:rPr lang="cs-CZ" sz="1100" dirty="0">
                          <a:effectLst/>
                        </a:rPr>
                        <a:t>)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chronická toxicita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NOEC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100" dirty="0">
                          <a:effectLst/>
                        </a:rPr>
                        <a:t>0,01 mg/l  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41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5A3D7-4793-FC40-BC69-6963E74F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4000" b="1" dirty="0">
                <a:ea typeface="+mj-lt"/>
                <a:cs typeface="+mj-lt"/>
              </a:rPr>
              <a:t>Výzkum v Kanadě a na Floridě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C5DE8-7BA3-BC41-BDD8-0DC9CE3D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400" dirty="0">
                <a:ea typeface="+mn-lt"/>
                <a:cs typeface="+mn-lt"/>
              </a:rPr>
              <a:t>Negativní vliv  na rybí populaci - expozice 7 let</a:t>
            </a:r>
          </a:p>
          <a:p>
            <a:r>
              <a:rPr lang="cs-CZ" sz="2400" dirty="0">
                <a:ea typeface="+mn-lt"/>
                <a:cs typeface="+mn-lt"/>
              </a:rPr>
              <a:t>Aplikace estrogenu do jezera v Kanadě 3x týdně po dobu 21 týdnu</a:t>
            </a: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1 rok</a:t>
            </a:r>
            <a:r>
              <a:rPr lang="cs-CZ" sz="2400" dirty="0">
                <a:ea typeface="+mn-lt"/>
                <a:cs typeface="+mn-lt"/>
              </a:rPr>
              <a:t>: nejvýznamnější účinky u ryb s kratší dobou života</a:t>
            </a: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2 rok</a:t>
            </a:r>
            <a:r>
              <a:rPr lang="cs-CZ" sz="2400" dirty="0">
                <a:ea typeface="+mn-lt"/>
                <a:cs typeface="+mn-lt"/>
              </a:rPr>
              <a:t>: pokles reprodukce střevlí a výskyt vajíčka v samčích gonádách</a:t>
            </a: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3 rok</a:t>
            </a:r>
            <a:r>
              <a:rPr lang="cs-CZ" sz="2400" dirty="0">
                <a:ea typeface="+mn-lt"/>
                <a:cs typeface="+mn-lt"/>
              </a:rPr>
              <a:t>: pokles populace ryb</a:t>
            </a:r>
          </a:p>
          <a:p>
            <a:r>
              <a:rPr lang="cs-CZ" sz="2400" dirty="0">
                <a:ea typeface="+mn-lt"/>
                <a:cs typeface="+mn-lt"/>
              </a:rPr>
              <a:t>cílová koncentrace </a:t>
            </a:r>
            <a:r>
              <a:rPr lang="cs-CZ" sz="2400" dirty="0" err="1">
                <a:ea typeface="+mn-lt"/>
                <a:cs typeface="+mn-lt"/>
              </a:rPr>
              <a:t>ethinylestradiolu</a:t>
            </a:r>
            <a:r>
              <a:rPr lang="cs-CZ" sz="2400" dirty="0">
                <a:ea typeface="+mn-lt"/>
                <a:cs typeface="+mn-lt"/>
              </a:rPr>
              <a:t> - 5 </a:t>
            </a:r>
            <a:r>
              <a:rPr lang="cs-CZ" sz="2400" dirty="0" err="1">
                <a:ea typeface="+mn-lt"/>
                <a:cs typeface="+mn-lt"/>
              </a:rPr>
              <a:t>ng</a:t>
            </a:r>
            <a:r>
              <a:rPr lang="cs-CZ" sz="2400" dirty="0">
                <a:ea typeface="+mn-lt"/>
                <a:cs typeface="+mn-lt"/>
              </a:rPr>
              <a:t>/L</a:t>
            </a:r>
          </a:p>
          <a:p>
            <a:endParaRPr lang="cs-CZ" sz="2400" dirty="0">
              <a:cs typeface="Calibri"/>
            </a:endParaRPr>
          </a:p>
          <a:p>
            <a:r>
              <a:rPr lang="cs-CZ" sz="2400" dirty="0">
                <a:cs typeface="Calibri"/>
              </a:rPr>
              <a:t>jezero na Floridě- poruchový vývoj aligátora 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4C9A3-55AE-B842-9AC6-054F48CB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365125"/>
            <a:ext cx="10810103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Původ a expozice estrogenů v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57518-6E6A-B745-A4EA-69F940F3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460652"/>
            <a:ext cx="10810103" cy="733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200"/>
              <a:t>Proč se vyskitují estrogeny v prostředí? Co je jejich zdrojem?</a:t>
            </a:r>
            <a:endParaRPr lang="cs-CZ" sz="3200">
              <a:cs typeface="Calibri"/>
            </a:endParaRPr>
          </a:p>
          <a:p>
            <a:pPr marL="0" indent="0">
              <a:buFontTx/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97CA2E1-1C5E-46E6-85DF-DF7F562BD006}"/>
              </a:ext>
            </a:extLst>
          </p:cNvPr>
          <p:cNvSpPr txBox="1">
            <a:spLocks/>
          </p:cNvSpPr>
          <p:nvPr/>
        </p:nvSpPr>
        <p:spPr>
          <a:xfrm>
            <a:off x="537946" y="3812788"/>
            <a:ext cx="10810103" cy="217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dirty="0">
              <a:cs typeface="Calibri"/>
            </a:endParaRPr>
          </a:p>
          <a:p>
            <a:pPr marL="0" indent="0">
              <a:buFontTx/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/>
              <a:t>Odtoky z ČOV jsou hlavním zdrojem estrogenních látek (neúplné odstranění ⟹ </a:t>
            </a:r>
            <a:r>
              <a:rPr lang="cs-CZ" sz="2400" err="1"/>
              <a:t>ethinylestradiol</a:t>
            </a:r>
            <a:r>
              <a:rPr lang="cs-CZ" sz="2400" dirty="0"/>
              <a:t> v povrchových vodách ⟹ kontaminace podzemní vody </a:t>
            </a:r>
            <a:endParaRPr lang="cs-CZ" sz="24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cs typeface="Calibri"/>
            </a:endParaRPr>
          </a:p>
        </p:txBody>
      </p:sp>
      <p:pic>
        <p:nvPicPr>
          <p:cNvPr id="6" name="Рисунок 6" descr="Изображение выглядит как пол, внутренний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C9CA278-305F-473E-BC9E-5E6B7D8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51" y="2516029"/>
            <a:ext cx="2743200" cy="182594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ABBE803-70E8-461C-83A8-56DCD98F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26" y="2512367"/>
            <a:ext cx="2743200" cy="1804511"/>
          </a:xfrm>
          <a:prstGeom prst="rect">
            <a:avLst/>
          </a:prstGeom>
        </p:spPr>
      </p:pic>
      <p:pic>
        <p:nvPicPr>
          <p:cNvPr id="8" name="Рисунок 8" descr="Изображение выглядит как трава, внешний, млекопитающее, поле&#10;&#10;Автоматически созданное описание">
            <a:extLst>
              <a:ext uri="{FF2B5EF4-FFF2-40B4-BE49-F238E27FC236}">
                <a16:creationId xmlns:a16="http://schemas.microsoft.com/office/drawing/2014/main" id="{D3CDDAC7-CAD5-46F4-84B3-3AEA049F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947" y="2487274"/>
            <a:ext cx="2743200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7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B0F11-C3A8-4E44-BA58-A52AB598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Čistírny odpadních vod (ČOV)</a:t>
            </a:r>
            <a:endParaRPr lang="cs-CZ" sz="4000" dirty="0">
              <a:cs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41CD1-1D41-F740-972D-59168245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66222"/>
            <a:ext cx="10905066" cy="5170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cs typeface="Calibri"/>
              </a:rPr>
              <a:t>Nejsou schopny odstranit </a:t>
            </a:r>
            <a:r>
              <a:rPr lang="cs-CZ" b="1">
                <a:cs typeface="Calibri"/>
              </a:rPr>
              <a:t>ethinylestradiol!</a:t>
            </a:r>
          </a:p>
          <a:p>
            <a:pPr marL="0" indent="0">
              <a:buNone/>
            </a:pPr>
            <a:r>
              <a:rPr lang="cs-CZ" sz="3200" dirty="0"/>
              <a:t>Čištění: </a:t>
            </a:r>
            <a:endParaRPr lang="cs-CZ" sz="2400"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400" dirty="0"/>
              <a:t>Mechanické </a:t>
            </a:r>
          </a:p>
          <a:p>
            <a:pPr marL="514350" indent="-514350">
              <a:buAutoNum type="arabicPeriod"/>
            </a:pPr>
            <a:r>
              <a:rPr lang="cs-CZ" sz="2400" dirty="0"/>
              <a:t>Biologické</a:t>
            </a:r>
            <a:endParaRPr lang="cs-CZ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400" dirty="0"/>
              <a:t>Terciální 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sz="3200" dirty="0"/>
              <a:t>Odstranění estrogenních </a:t>
            </a:r>
          </a:p>
          <a:p>
            <a:pPr marL="0" indent="0">
              <a:buNone/>
            </a:pPr>
            <a:r>
              <a:rPr lang="cs-CZ" sz="3200" dirty="0"/>
              <a:t>sloučenin: 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Složení odpadních vod, typ ČOV, teplota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/>
              <a:t>Nejlépe aktivací </a:t>
            </a:r>
            <a:endParaRPr lang="cs-CZ" sz="2000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čov brno">
            <a:extLst>
              <a:ext uri="{FF2B5EF4-FFF2-40B4-BE49-F238E27FC236}">
                <a16:creationId xmlns:a16="http://schemas.microsoft.com/office/drawing/2014/main" id="{D2CCED3B-D8DA-7148-8296-FE8629EE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01" y="1879078"/>
            <a:ext cx="5138057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084152-03DC-9D41-8963-8092A61AE84C}"/>
              </a:ext>
            </a:extLst>
          </p:cNvPr>
          <p:cNvSpPr txBox="1"/>
          <p:nvPr/>
        </p:nvSpPr>
        <p:spPr>
          <a:xfrm>
            <a:off x="6696200" y="5729168"/>
            <a:ext cx="354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ČOV Brno – Modřice, Brněnské vodárny a kanalizace, a.s.</a:t>
            </a:r>
          </a:p>
        </p:txBody>
      </p:sp>
    </p:spTree>
    <p:extLst>
      <p:ext uri="{BB962C8B-B14F-4D97-AF65-F5344CB8AC3E}">
        <p14:creationId xmlns:p14="http://schemas.microsoft.com/office/powerpoint/2010/main" val="3143391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4EBA4F397954C82A204BF9EC8C993" ma:contentTypeVersion="2" ma:contentTypeDescription="Vytvoří nový dokument" ma:contentTypeScope="" ma:versionID="96a4226f77d4ba9b6fdadb0a4bd70c82">
  <xsd:schema xmlns:xsd="http://www.w3.org/2001/XMLSchema" xmlns:xs="http://www.w3.org/2001/XMLSchema" xmlns:p="http://schemas.microsoft.com/office/2006/metadata/properties" xmlns:ns2="a844a367-1a8b-4694-aa8e-fbe1b90d36e2" targetNamespace="http://schemas.microsoft.com/office/2006/metadata/properties" ma:root="true" ma:fieldsID="c3f5c232825864072f7e7cef0bc3b952" ns2:_="">
    <xsd:import namespace="a844a367-1a8b-4694-aa8e-fbe1b90d3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4a367-1a8b-4694-aa8e-fbe1b90d3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A353AE-E66F-44FA-91C2-8BF49D3BC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F3D8C-B0BA-41F8-A751-A20CA7BD7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44a367-1a8b-4694-aa8e-fbe1b90d3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ACE21-00ED-484D-B96A-3C4A08C15404}">
  <ds:schemaRefs>
    <ds:schemaRef ds:uri="http://schemas.openxmlformats.org/package/2006/metadata/core-properties"/>
    <ds:schemaRef ds:uri="http://purl.org/dc/elements/1.1/"/>
    <ds:schemaRef ds:uri="http://purl.org/dc/dcmitype/"/>
    <ds:schemaRef ds:uri="a844a367-1a8b-4694-aa8e-fbe1b90d36e2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1138</Words>
  <Application>Microsoft Office PowerPoint</Application>
  <PresentationFormat>Širokoúhlá obrazovka</PresentationFormat>
  <Paragraphs>299</Paragraphs>
  <Slides>25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Ethinylestradiol v povrchových vodách a jeho účinek na populaci ryb</vt:lpstr>
      <vt:lpstr>Úvod</vt:lpstr>
      <vt:lpstr>Teoretická část </vt:lpstr>
      <vt:lpstr>Hormonální antikoncepce</vt:lpstr>
      <vt:lpstr>Ethinylestradiol (EE2)</vt:lpstr>
      <vt:lpstr>Toxické účinky estrogenů </vt:lpstr>
      <vt:lpstr>Výzkum v Kanadě a na Floridě</vt:lpstr>
      <vt:lpstr>Původ a expozice estrogenů v prostředí</vt:lpstr>
      <vt:lpstr>Čistírny odpadních vod (ČOV)</vt:lpstr>
      <vt:lpstr>Legislativa a výskyt ethinylestradiolu ve vodách</vt:lpstr>
      <vt:lpstr>Analýza ethinylestradiolu</vt:lpstr>
      <vt:lpstr>Ekotoxikologické testy na rybách</vt:lpstr>
      <vt:lpstr>Praktická část</vt:lpstr>
      <vt:lpstr>Vzorkovací plán</vt:lpstr>
      <vt:lpstr>ČOV Studénka</vt:lpstr>
      <vt:lpstr>ČOV Příbor</vt:lpstr>
      <vt:lpstr>ČOV Drnovice</vt:lpstr>
      <vt:lpstr>Odhad množství EE2 vypuštěného do odpadních vod</vt:lpstr>
      <vt:lpstr>Výpočet odhadu koncentrace EE2 v odpadních vodách </vt:lpstr>
      <vt:lpstr>Porovnání koncentrací EE2 na odtoku z ČOV</vt:lpstr>
      <vt:lpstr>Může koncentrace EE2 na odtoku způsobit nežádoucí účinek rybí populaci ? </vt:lpstr>
      <vt:lpstr>Prezentace aplikace PowerPoint</vt:lpstr>
      <vt:lpstr>Prezentace aplikace PowerPoint</vt:lpstr>
      <vt:lpstr>Otázky k obhajobě: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355</cp:revision>
  <dcterms:created xsi:type="dcterms:W3CDTF">2012-08-16T00:56:33Z</dcterms:created>
  <dcterms:modified xsi:type="dcterms:W3CDTF">2021-02-16T10:51:04Z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0x010100F224EBA4F397954C82A204BF9EC8C993</vt:lpwstr>
  </property>
</Properties>
</file>