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61" r:id="rId5"/>
    <p:sldId id="262" r:id="rId6"/>
    <p:sldId id="276" r:id="rId7"/>
    <p:sldId id="277" r:id="rId8"/>
    <p:sldId id="283" r:id="rId9"/>
    <p:sldId id="278" r:id="rId10"/>
    <p:sldId id="279" r:id="rId11"/>
    <p:sldId id="284" r:id="rId12"/>
    <p:sldId id="282" r:id="rId13"/>
    <p:sldId id="275" r:id="rId14"/>
    <p:sldId id="285" r:id="rId15"/>
    <p:sldId id="260" r:id="rId16"/>
    <p:sldId id="287" r:id="rId17"/>
    <p:sldId id="288" r:id="rId18"/>
    <p:sldId id="286" r:id="rId19"/>
    <p:sldId id="280" r:id="rId20"/>
    <p:sldId id="290" r:id="rId21"/>
    <p:sldId id="281" r:id="rId22"/>
    <p:sldId id="265" r:id="rId23"/>
    <p:sldId id="289" r:id="rId24"/>
    <p:sldId id="303" r:id="rId25"/>
    <p:sldId id="291" r:id="rId26"/>
    <p:sldId id="292" r:id="rId27"/>
    <p:sldId id="293" r:id="rId28"/>
    <p:sldId id="295" r:id="rId29"/>
    <p:sldId id="294" r:id="rId30"/>
    <p:sldId id="266" r:id="rId31"/>
    <p:sldId id="267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ott Price" initials="EP" lastIdx="1" clrIdx="0">
    <p:extLst>
      <p:ext uri="{19B8F6BF-5375-455C-9EA6-DF929625EA0E}">
        <p15:presenceInfo xmlns:p15="http://schemas.microsoft.com/office/powerpoint/2012/main" userId="9a61300815c66a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64046-4395-4279-B9AD-040E600FBF76}" type="doc">
      <dgm:prSet loTypeId="urn:microsoft.com/office/officeart/2009/layout/CircleArrowProcess" loCatId="process" qsTypeId="urn:microsoft.com/office/officeart/2005/8/quickstyle/3d5" qsCatId="3D" csTypeId="urn:microsoft.com/office/officeart/2005/8/colors/colorful4" csCatId="colorful" phldr="1"/>
      <dgm:spPr/>
    </dgm:pt>
    <dgm:pt modelId="{CF8901AB-C4CE-4197-A616-FD63689B048B}">
      <dgm:prSet phldrT="[Text]"/>
      <dgm:spPr/>
      <dgm:t>
        <a:bodyPr/>
        <a:lstStyle/>
        <a:p>
          <a:r>
            <a:rPr lang="en-US" dirty="0" smtClean="0"/>
            <a:t>Layer 3</a:t>
          </a:r>
          <a:endParaRPr lang="en-US" dirty="0"/>
        </a:p>
      </dgm:t>
    </dgm:pt>
    <dgm:pt modelId="{B595CD65-B49C-42C5-9138-A40D172E3AF5}" type="parTrans" cxnId="{48690EE7-735A-4F83-9F2D-D696EE03D32B}">
      <dgm:prSet/>
      <dgm:spPr/>
      <dgm:t>
        <a:bodyPr/>
        <a:lstStyle/>
        <a:p>
          <a:endParaRPr lang="en-US"/>
        </a:p>
      </dgm:t>
    </dgm:pt>
    <dgm:pt modelId="{2434D6B4-FC6D-46D9-9290-1F8956A59493}" type="sibTrans" cxnId="{48690EE7-735A-4F83-9F2D-D696EE03D32B}">
      <dgm:prSet/>
      <dgm:spPr/>
      <dgm:t>
        <a:bodyPr/>
        <a:lstStyle/>
        <a:p>
          <a:endParaRPr lang="en-US"/>
        </a:p>
      </dgm:t>
    </dgm:pt>
    <dgm:pt modelId="{68E54CF8-011F-4B2F-9B7D-B394DF420E5F}">
      <dgm:prSet phldrT="[Text]"/>
      <dgm:spPr/>
      <dgm:t>
        <a:bodyPr/>
        <a:lstStyle/>
        <a:p>
          <a:r>
            <a:rPr lang="en-US" dirty="0" smtClean="0"/>
            <a:t>Layer 2</a:t>
          </a:r>
          <a:endParaRPr lang="en-US" dirty="0"/>
        </a:p>
      </dgm:t>
    </dgm:pt>
    <dgm:pt modelId="{EF36D2AF-68EB-4215-AC2C-24B2E3BF8727}" type="parTrans" cxnId="{A68B86CC-7A55-4B8C-BDE8-7D20867F6269}">
      <dgm:prSet/>
      <dgm:spPr/>
      <dgm:t>
        <a:bodyPr/>
        <a:lstStyle/>
        <a:p>
          <a:endParaRPr lang="en-US"/>
        </a:p>
      </dgm:t>
    </dgm:pt>
    <dgm:pt modelId="{ADF0C42A-FBF9-4274-9E5E-9D80B1DFBB09}" type="sibTrans" cxnId="{A68B86CC-7A55-4B8C-BDE8-7D20867F6269}">
      <dgm:prSet/>
      <dgm:spPr/>
      <dgm:t>
        <a:bodyPr/>
        <a:lstStyle/>
        <a:p>
          <a:endParaRPr lang="en-US"/>
        </a:p>
      </dgm:t>
    </dgm:pt>
    <dgm:pt modelId="{FC57F939-73A7-4B20-A043-43D964BEA251}">
      <dgm:prSet phldrT="[Text]"/>
      <dgm:spPr/>
      <dgm:t>
        <a:bodyPr/>
        <a:lstStyle/>
        <a:p>
          <a:r>
            <a:rPr lang="en-US" dirty="0" smtClean="0"/>
            <a:t>Layer 1</a:t>
          </a:r>
          <a:endParaRPr lang="en-US" dirty="0"/>
        </a:p>
      </dgm:t>
    </dgm:pt>
    <dgm:pt modelId="{3C627A19-332B-4A35-AD16-7978B63BCD44}" type="parTrans" cxnId="{1742E296-5725-4487-8244-37B83B09C374}">
      <dgm:prSet/>
      <dgm:spPr/>
      <dgm:t>
        <a:bodyPr/>
        <a:lstStyle/>
        <a:p>
          <a:endParaRPr lang="en-US"/>
        </a:p>
      </dgm:t>
    </dgm:pt>
    <dgm:pt modelId="{5F159938-2ECE-4E58-97C6-44F6873757CC}" type="sibTrans" cxnId="{1742E296-5725-4487-8244-37B83B09C374}">
      <dgm:prSet/>
      <dgm:spPr/>
      <dgm:t>
        <a:bodyPr/>
        <a:lstStyle/>
        <a:p>
          <a:endParaRPr lang="en-US"/>
        </a:p>
      </dgm:t>
    </dgm:pt>
    <dgm:pt modelId="{6D8C8CD4-F962-4E23-9B32-DB9C63BC824E}" type="pres">
      <dgm:prSet presAssocID="{84464046-4395-4279-B9AD-040E600FBF7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DA3EE57-35B6-4FA8-B64E-66D3AA2913AB}" type="pres">
      <dgm:prSet presAssocID="{CF8901AB-C4CE-4197-A616-FD63689B048B}" presName="Accent1" presStyleCnt="0"/>
      <dgm:spPr/>
    </dgm:pt>
    <dgm:pt modelId="{95DF5253-B53D-44B4-B6E2-6ED3AE3A466B}" type="pres">
      <dgm:prSet presAssocID="{CF8901AB-C4CE-4197-A616-FD63689B048B}" presName="Accent" presStyleLbl="node1" presStyleIdx="0" presStyleCnt="3"/>
      <dgm:spPr/>
    </dgm:pt>
    <dgm:pt modelId="{F6C62AB5-D2EF-4A76-843B-4E6456CEA98F}" type="pres">
      <dgm:prSet presAssocID="{CF8901AB-C4CE-4197-A616-FD63689B048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89186-75A4-47E5-8E2B-AA36801322D7}" type="pres">
      <dgm:prSet presAssocID="{68E54CF8-011F-4B2F-9B7D-B394DF420E5F}" presName="Accent2" presStyleCnt="0"/>
      <dgm:spPr/>
    </dgm:pt>
    <dgm:pt modelId="{4205D1C9-F8C7-41E2-80D3-3C02AFD5AD6E}" type="pres">
      <dgm:prSet presAssocID="{68E54CF8-011F-4B2F-9B7D-B394DF420E5F}" presName="Accent" presStyleLbl="node1" presStyleIdx="1" presStyleCnt="3"/>
      <dgm:spPr/>
    </dgm:pt>
    <dgm:pt modelId="{B49C6C68-1BB6-425A-BD1A-91DB91ABCA4E}" type="pres">
      <dgm:prSet presAssocID="{68E54CF8-011F-4B2F-9B7D-B394DF420E5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EA218-01AA-495B-8DD1-D6674C7E49E3}" type="pres">
      <dgm:prSet presAssocID="{FC57F939-73A7-4B20-A043-43D964BEA251}" presName="Accent3" presStyleCnt="0"/>
      <dgm:spPr/>
    </dgm:pt>
    <dgm:pt modelId="{883C8AC3-99FB-479C-8FBD-4B855CA6E1EA}" type="pres">
      <dgm:prSet presAssocID="{FC57F939-73A7-4B20-A043-43D964BEA251}" presName="Accent" presStyleLbl="node1" presStyleIdx="2" presStyleCnt="3"/>
      <dgm:spPr/>
    </dgm:pt>
    <dgm:pt modelId="{288CBE4A-484C-4210-A4EA-AA9A28E1E937}" type="pres">
      <dgm:prSet presAssocID="{FC57F939-73A7-4B20-A043-43D964BEA2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1FDAE2-B1D0-4FA7-AFF5-E78ABDF12A54}" type="presOf" srcId="{68E54CF8-011F-4B2F-9B7D-B394DF420E5F}" destId="{B49C6C68-1BB6-425A-BD1A-91DB91ABCA4E}" srcOrd="0" destOrd="0" presId="urn:microsoft.com/office/officeart/2009/layout/CircleArrowProcess"/>
    <dgm:cxn modelId="{48690EE7-735A-4F83-9F2D-D696EE03D32B}" srcId="{84464046-4395-4279-B9AD-040E600FBF76}" destId="{CF8901AB-C4CE-4197-A616-FD63689B048B}" srcOrd="0" destOrd="0" parTransId="{B595CD65-B49C-42C5-9138-A40D172E3AF5}" sibTransId="{2434D6B4-FC6D-46D9-9290-1F8956A59493}"/>
    <dgm:cxn modelId="{21169537-5B55-474C-9646-4BEB72B915B0}" type="presOf" srcId="{FC57F939-73A7-4B20-A043-43D964BEA251}" destId="{288CBE4A-484C-4210-A4EA-AA9A28E1E937}" srcOrd="0" destOrd="0" presId="urn:microsoft.com/office/officeart/2009/layout/CircleArrowProcess"/>
    <dgm:cxn modelId="{FDC3AC8A-0B45-45AF-A3FC-1A95B0FC367B}" type="presOf" srcId="{84464046-4395-4279-B9AD-040E600FBF76}" destId="{6D8C8CD4-F962-4E23-9B32-DB9C63BC824E}" srcOrd="0" destOrd="0" presId="urn:microsoft.com/office/officeart/2009/layout/CircleArrowProcess"/>
    <dgm:cxn modelId="{A68B86CC-7A55-4B8C-BDE8-7D20867F6269}" srcId="{84464046-4395-4279-B9AD-040E600FBF76}" destId="{68E54CF8-011F-4B2F-9B7D-B394DF420E5F}" srcOrd="1" destOrd="0" parTransId="{EF36D2AF-68EB-4215-AC2C-24B2E3BF8727}" sibTransId="{ADF0C42A-FBF9-4274-9E5E-9D80B1DFBB09}"/>
    <dgm:cxn modelId="{1742E296-5725-4487-8244-37B83B09C374}" srcId="{84464046-4395-4279-B9AD-040E600FBF76}" destId="{FC57F939-73A7-4B20-A043-43D964BEA251}" srcOrd="2" destOrd="0" parTransId="{3C627A19-332B-4A35-AD16-7978B63BCD44}" sibTransId="{5F159938-2ECE-4E58-97C6-44F6873757CC}"/>
    <dgm:cxn modelId="{F7F5297F-7B73-458C-BA9D-DD8AAE727E25}" type="presOf" srcId="{CF8901AB-C4CE-4197-A616-FD63689B048B}" destId="{F6C62AB5-D2EF-4A76-843B-4E6456CEA98F}" srcOrd="0" destOrd="0" presId="urn:microsoft.com/office/officeart/2009/layout/CircleArrowProcess"/>
    <dgm:cxn modelId="{A1528ADC-6B91-483A-A293-95871FDBA152}" type="presParOf" srcId="{6D8C8CD4-F962-4E23-9B32-DB9C63BC824E}" destId="{0DA3EE57-35B6-4FA8-B64E-66D3AA2913AB}" srcOrd="0" destOrd="0" presId="urn:microsoft.com/office/officeart/2009/layout/CircleArrowProcess"/>
    <dgm:cxn modelId="{4C90259A-9F9B-4542-BD8B-BF163B7B47BE}" type="presParOf" srcId="{0DA3EE57-35B6-4FA8-B64E-66D3AA2913AB}" destId="{95DF5253-B53D-44B4-B6E2-6ED3AE3A466B}" srcOrd="0" destOrd="0" presId="urn:microsoft.com/office/officeart/2009/layout/CircleArrowProcess"/>
    <dgm:cxn modelId="{325AE77A-0F00-4907-9312-DB8905B2D16E}" type="presParOf" srcId="{6D8C8CD4-F962-4E23-9B32-DB9C63BC824E}" destId="{F6C62AB5-D2EF-4A76-843B-4E6456CEA98F}" srcOrd="1" destOrd="0" presId="urn:microsoft.com/office/officeart/2009/layout/CircleArrowProcess"/>
    <dgm:cxn modelId="{43C6EF30-B422-44AA-9873-D683358150AE}" type="presParOf" srcId="{6D8C8CD4-F962-4E23-9B32-DB9C63BC824E}" destId="{0B989186-75A4-47E5-8E2B-AA36801322D7}" srcOrd="2" destOrd="0" presId="urn:microsoft.com/office/officeart/2009/layout/CircleArrowProcess"/>
    <dgm:cxn modelId="{B2E5F46F-400C-487E-8A72-802D679C0111}" type="presParOf" srcId="{0B989186-75A4-47E5-8E2B-AA36801322D7}" destId="{4205D1C9-F8C7-41E2-80D3-3C02AFD5AD6E}" srcOrd="0" destOrd="0" presId="urn:microsoft.com/office/officeart/2009/layout/CircleArrowProcess"/>
    <dgm:cxn modelId="{D1A553AF-2E27-4099-B9E5-AD6020877D86}" type="presParOf" srcId="{6D8C8CD4-F962-4E23-9B32-DB9C63BC824E}" destId="{B49C6C68-1BB6-425A-BD1A-91DB91ABCA4E}" srcOrd="3" destOrd="0" presId="urn:microsoft.com/office/officeart/2009/layout/CircleArrowProcess"/>
    <dgm:cxn modelId="{A94D60F1-2E0E-4FF4-8B93-F91074EF1D1E}" type="presParOf" srcId="{6D8C8CD4-F962-4E23-9B32-DB9C63BC824E}" destId="{6CBEA218-01AA-495B-8DD1-D6674C7E49E3}" srcOrd="4" destOrd="0" presId="urn:microsoft.com/office/officeart/2009/layout/CircleArrowProcess"/>
    <dgm:cxn modelId="{8D526CAC-FBC1-4549-BD80-78C3661617C5}" type="presParOf" srcId="{6CBEA218-01AA-495B-8DD1-D6674C7E49E3}" destId="{883C8AC3-99FB-479C-8FBD-4B855CA6E1EA}" srcOrd="0" destOrd="0" presId="urn:microsoft.com/office/officeart/2009/layout/CircleArrowProcess"/>
    <dgm:cxn modelId="{571F7D9B-CA96-4E28-9ED0-545C0D6466E5}" type="presParOf" srcId="{6D8C8CD4-F962-4E23-9B32-DB9C63BC824E}" destId="{288CBE4A-484C-4210-A4EA-AA9A28E1E93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5253-B53D-44B4-B6E2-6ED3AE3A466B}">
      <dsp:nvSpPr>
        <dsp:cNvPr id="0" name=""/>
        <dsp:cNvSpPr/>
      </dsp:nvSpPr>
      <dsp:spPr>
        <a:xfrm>
          <a:off x="2129899" y="0"/>
          <a:ext cx="2578730" cy="25791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62AB5-D2EF-4A76-843B-4E6456CEA98F}">
      <dsp:nvSpPr>
        <dsp:cNvPr id="0" name=""/>
        <dsp:cNvSpPr/>
      </dsp:nvSpPr>
      <dsp:spPr>
        <a:xfrm>
          <a:off x="2699883" y="931141"/>
          <a:ext cx="1432950" cy="71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Layer 3</a:t>
          </a:r>
          <a:endParaRPr lang="en-US" sz="3700" kern="1200" dirty="0"/>
        </a:p>
      </dsp:txBody>
      <dsp:txXfrm>
        <a:off x="2699883" y="931141"/>
        <a:ext cx="1432950" cy="716303"/>
      </dsp:txXfrm>
    </dsp:sp>
    <dsp:sp modelId="{4205D1C9-F8C7-41E2-80D3-3C02AFD5AD6E}">
      <dsp:nvSpPr>
        <dsp:cNvPr id="0" name=""/>
        <dsp:cNvSpPr/>
      </dsp:nvSpPr>
      <dsp:spPr>
        <a:xfrm>
          <a:off x="1413666" y="1481897"/>
          <a:ext cx="2578730" cy="25791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C6C68-1BB6-425A-BD1A-91DB91ABCA4E}">
      <dsp:nvSpPr>
        <dsp:cNvPr id="0" name=""/>
        <dsp:cNvSpPr/>
      </dsp:nvSpPr>
      <dsp:spPr>
        <a:xfrm>
          <a:off x="1986556" y="2421610"/>
          <a:ext cx="1432950" cy="71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Layer 2</a:t>
          </a:r>
          <a:endParaRPr lang="en-US" sz="3700" kern="1200" dirty="0"/>
        </a:p>
      </dsp:txBody>
      <dsp:txXfrm>
        <a:off x="1986556" y="2421610"/>
        <a:ext cx="1432950" cy="716303"/>
      </dsp:txXfrm>
    </dsp:sp>
    <dsp:sp modelId="{883C8AC3-99FB-479C-8FBD-4B855CA6E1EA}">
      <dsp:nvSpPr>
        <dsp:cNvPr id="0" name=""/>
        <dsp:cNvSpPr/>
      </dsp:nvSpPr>
      <dsp:spPr>
        <a:xfrm>
          <a:off x="2313437" y="3141129"/>
          <a:ext cx="2215528" cy="22164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CBE4A-484C-4210-A4EA-AA9A28E1E937}">
      <dsp:nvSpPr>
        <dsp:cNvPr id="0" name=""/>
        <dsp:cNvSpPr/>
      </dsp:nvSpPr>
      <dsp:spPr>
        <a:xfrm>
          <a:off x="2703273" y="3914223"/>
          <a:ext cx="1432950" cy="71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Layer 1</a:t>
          </a:r>
          <a:endParaRPr lang="en-US" sz="3700" kern="1200" dirty="0"/>
        </a:p>
      </dsp:txBody>
      <dsp:txXfrm>
        <a:off x="2703273" y="3914223"/>
        <a:ext cx="1432950" cy="716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4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5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2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83ABA3-95FD-9A42-B54F-03A2F3CA4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7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2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4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8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2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2A5B-96FE-426D-934A-4F05CCC4CE5F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30C9-843F-46C1-BE16-E2324952F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4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073/pnas.190323211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XeyjeZeyo4o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02/bies.20200001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557974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bi.ac.uk/training/online/courses/functional-genomics-ii-common-technologies-and-data-analysis-methods/#vf-tabs__section--contents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ntechopen.com/chapters/5333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s41576-021-00367-3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ontargetedanalysis.org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70-017-005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70-017-0054" TargetMode="External"/><Relationship Id="rId2" Type="http://schemas.openxmlformats.org/officeDocument/2006/relationships/hyperlink" Target="https://doi.org/10.1038/s41437-019-0209-z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B978-0-12-813762-8.00002-5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64-019-0593-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oi.org/10.1038/s41564-019-0593-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64-019-0593-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l.2018.08.06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l.2018.08.06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06/jtbi.1996.03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Nature_via_Nurt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bi.ac.uk/training/online/courses/functional-genomics-i-introduction-and-design/" TargetMode="External"/><Relationship Id="rId5" Type="http://schemas.openxmlformats.org/officeDocument/2006/relationships/hyperlink" Target="https://youtu.be/D-Ljd5Uex0s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0000FF"/>
                </a:solidFill>
                <a:latin typeface="Calibri "/>
              </a:rPr>
              <a:t>Introduction to the ‘-omics’</a:t>
            </a:r>
            <a:endParaRPr lang="cs-CZ" sz="72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6" name="Podnadpis 4"/>
          <p:cNvSpPr txBox="1">
            <a:spLocks/>
          </p:cNvSpPr>
          <p:nvPr/>
        </p:nvSpPr>
        <p:spPr>
          <a:xfrm>
            <a:off x="398502" y="4116402"/>
            <a:ext cx="11361600" cy="69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180000" algn="l" defTabSz="914400" rtl="0" eaLnBrk="1" latinLnBrk="0" hangingPunct="1">
              <a:lnSpc>
                <a:spcPts val="36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en-GB" dirty="0" smtClean="0"/>
              <a:t>Elliott J. Price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Environmental exposure and the </a:t>
            </a:r>
            <a:r>
              <a:rPr lang="en-GB" sz="4000" b="1" dirty="0" err="1" smtClean="0">
                <a:solidFill>
                  <a:srgbClr val="0000FF"/>
                </a:solidFill>
                <a:latin typeface="+mn-lt"/>
              </a:rPr>
              <a:t>exposome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00" y="1943740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Environmental </a:t>
            </a:r>
            <a:r>
              <a:rPr lang="en-GB" sz="3200" b="1" dirty="0"/>
              <a:t>exposure</a:t>
            </a:r>
            <a:r>
              <a:rPr lang="en-GB" sz="3200" dirty="0"/>
              <a:t>: </a:t>
            </a:r>
            <a:r>
              <a:rPr lang="en-GB" sz="3200" b="1" dirty="0"/>
              <a:t>contact between an external factor (agent) and an </a:t>
            </a:r>
            <a:r>
              <a:rPr lang="en-GB" sz="3200" b="1" dirty="0" smtClean="0"/>
              <a:t>entity.</a:t>
            </a:r>
          </a:p>
          <a:p>
            <a:r>
              <a:rPr lang="en-GB" sz="3200" i="1" dirty="0" smtClean="0"/>
              <a:t>Contact </a:t>
            </a:r>
            <a:r>
              <a:rPr lang="en-GB" sz="3200" i="1" dirty="0"/>
              <a:t>occurs at an [exposure] interface. Agent includes [external] psychosocial factors. The entity </a:t>
            </a:r>
            <a:r>
              <a:rPr lang="en-GB" sz="3200" i="1" dirty="0" smtClean="0"/>
              <a:t>is any </a:t>
            </a:r>
            <a:r>
              <a:rPr lang="en-GB" sz="3200" i="1" dirty="0"/>
              <a:t>subject experiencing contact. A single exposure event is </a:t>
            </a:r>
            <a:r>
              <a:rPr lang="en-GB" sz="3200" i="1" dirty="0" smtClean="0"/>
              <a:t>a </a:t>
            </a:r>
            <a:r>
              <a:rPr lang="en-GB" sz="3200" i="1" dirty="0"/>
              <a:t>continuous contact (</a:t>
            </a:r>
            <a:r>
              <a:rPr lang="en-GB" sz="3200" i="1" dirty="0" smtClean="0"/>
              <a:t>exposure </a:t>
            </a:r>
            <a:r>
              <a:rPr lang="en-GB" sz="3200" i="1" dirty="0"/>
              <a:t>period).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000" y="5242466"/>
            <a:ext cx="9145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latin typeface="Calibri-Bold"/>
              </a:rPr>
              <a:t>Exposome</a:t>
            </a:r>
            <a:r>
              <a:rPr lang="en-GB" sz="3200" dirty="0">
                <a:latin typeface="Calibri" panose="020F0502020204030204" pitchFamily="34" charset="0"/>
              </a:rPr>
              <a:t>: the totality of </a:t>
            </a:r>
            <a:r>
              <a:rPr lang="en-GB" sz="3200" b="1" dirty="0">
                <a:latin typeface="Calibri" panose="020F0502020204030204" pitchFamily="34" charset="0"/>
              </a:rPr>
              <a:t>environmental exposures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412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Functional </a:t>
            </a:r>
            <a:r>
              <a:rPr lang="en-GB" sz="4000" b="1" dirty="0" err="1" smtClean="0">
                <a:solidFill>
                  <a:srgbClr val="0000FF"/>
                </a:solidFill>
                <a:latin typeface="+mn-lt"/>
              </a:rPr>
              <a:t>exposomics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09" y="1571779"/>
            <a:ext cx="7466570" cy="600865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en-GB" sz="3600" b="1" dirty="0" smtClean="0"/>
              <a:t>Environment-to-phenotype mapping?</a:t>
            </a:r>
            <a:endParaRPr lang="en-GB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71390" y="5923292"/>
            <a:ext cx="599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GB" dirty="0">
                <a:hlinkClick r:id="rId2"/>
              </a:rPr>
              <a:t>10.1073/pnas.1903232116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251" y="2286606"/>
            <a:ext cx="8855433" cy="363668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51" y="2286606"/>
            <a:ext cx="9488245" cy="36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Biodynamic interfaces &amp; </a:t>
            </a:r>
            <a:r>
              <a:rPr lang="en-GB" sz="4000" b="1" dirty="0" err="1" smtClean="0">
                <a:solidFill>
                  <a:srgbClr val="0000FF"/>
                </a:solidFill>
                <a:latin typeface="+mn-lt"/>
              </a:rPr>
              <a:t>GxE</a:t>
            </a:r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 measurement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883992"/>
            <a:ext cx="4669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GB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GB" dirty="0">
                <a:solidFill>
                  <a:srgbClr val="0000FF"/>
                </a:solidFill>
                <a:hlinkClick r:id="rId2"/>
              </a:rPr>
              <a:t>://youtu.be/XeyjeZeyo4o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22" t="48544" r="34834" b="26894"/>
          <a:stretch/>
        </p:blipFill>
        <p:spPr>
          <a:xfrm>
            <a:off x="838200" y="1715438"/>
            <a:ext cx="7141165" cy="12321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9365" y="1965235"/>
            <a:ext cx="2764715" cy="666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Entity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79364" y="3354314"/>
            <a:ext cx="2764715" cy="666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Entity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375" y="4261059"/>
            <a:ext cx="42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"/>
              </a:rPr>
              <a:t>Modified from: </a:t>
            </a:r>
            <a:r>
              <a:rPr lang="en-GB" dirty="0">
                <a:latin typeface="Calibri "/>
                <a:hlinkClick r:id="rId4"/>
              </a:rPr>
              <a:t>10.1002/bies.202000017</a:t>
            </a:r>
            <a:endParaRPr lang="en-GB" dirty="0">
              <a:latin typeface="Calibri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222" t="77447" r="34834"/>
          <a:stretch/>
        </p:blipFill>
        <p:spPr>
          <a:xfrm>
            <a:off x="838200" y="3114544"/>
            <a:ext cx="7141165" cy="1131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4967991"/>
            <a:ext cx="1031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GxE</a:t>
            </a:r>
            <a:r>
              <a:rPr lang="en-GB" sz="3200" b="1" dirty="0" smtClean="0"/>
              <a:t> interaction – need to understand both sides equally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061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3781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Multi-omics analysis 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3966"/>
            <a:ext cx="10777733" cy="3746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0" y="5642232"/>
            <a:ext cx="59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US" altLang="en-US" dirty="0" smtClean="0">
                <a:solidFill>
                  <a:srgbClr val="0000FF"/>
                </a:solidFill>
                <a:ea typeface="Menlo"/>
                <a:hlinkClick r:id="rId3"/>
              </a:rPr>
              <a:t>https</a:t>
            </a:r>
            <a:r>
              <a:rPr lang="en-US" altLang="en-US" dirty="0">
                <a:solidFill>
                  <a:srgbClr val="0000FF"/>
                </a:solidFill>
                <a:ea typeface="Menlo"/>
                <a:hlinkClick r:id="rId3"/>
              </a:rPr>
              <a:t>://doi.org/10.5281/zenodo.5579746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78525" y="1520154"/>
            <a:ext cx="5384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“More </a:t>
            </a:r>
            <a:r>
              <a:rPr lang="en-GB" sz="2400" dirty="0"/>
              <a:t>extensive </a:t>
            </a:r>
            <a:r>
              <a:rPr lang="en-GB" sz="2400" dirty="0" smtClean="0"/>
              <a:t>characterization </a:t>
            </a:r>
            <a:r>
              <a:rPr lang="en-GB" sz="2400" dirty="0"/>
              <a:t>of the </a:t>
            </a:r>
            <a:r>
              <a:rPr lang="en-GB" sz="2400" b="1" dirty="0" err="1"/>
              <a:t>exposome</a:t>
            </a:r>
            <a:r>
              <a:rPr lang="en-GB" sz="2400" dirty="0"/>
              <a:t> and integration with molecular </a:t>
            </a:r>
            <a:r>
              <a:rPr lang="en-GB" sz="2400" b="1" dirty="0"/>
              <a:t>multi-omics profiling </a:t>
            </a:r>
            <a:r>
              <a:rPr lang="en-GB" sz="2400" dirty="0"/>
              <a:t>is set to advance the </a:t>
            </a:r>
            <a:r>
              <a:rPr lang="en-GB" sz="2400" dirty="0" smtClean="0"/>
              <a:t>factoring </a:t>
            </a:r>
            <a:r>
              <a:rPr lang="en-GB" sz="2400" dirty="0"/>
              <a:t>of phenotypic variance into genetic and environmental components. Studying their interplay places</a:t>
            </a:r>
          </a:p>
          <a:p>
            <a:r>
              <a:rPr lang="en-GB" sz="2400" b="1" dirty="0" smtClean="0"/>
              <a:t>genotype-environment </a:t>
            </a:r>
            <a:r>
              <a:rPr lang="en-GB" sz="2400" b="1" dirty="0"/>
              <a:t>interaction </a:t>
            </a:r>
            <a:r>
              <a:rPr lang="en-GB" sz="2400" dirty="0"/>
              <a:t>at the </a:t>
            </a:r>
            <a:r>
              <a:rPr lang="en-GB" sz="2400" dirty="0" err="1"/>
              <a:t>center</a:t>
            </a:r>
            <a:r>
              <a:rPr lang="en-GB" sz="2400" dirty="0"/>
              <a:t> of integrative biology towards deepening </a:t>
            </a:r>
            <a:r>
              <a:rPr lang="en-GB" sz="2400" dirty="0" smtClean="0"/>
              <a:t>our </a:t>
            </a:r>
            <a:r>
              <a:rPr lang="en-GB" sz="2400" dirty="0"/>
              <a:t>understanding of </a:t>
            </a:r>
            <a:r>
              <a:rPr lang="en-GB" sz="2400" b="1" dirty="0"/>
              <a:t>phenotype development</a:t>
            </a:r>
            <a:r>
              <a:rPr lang="en-GB" sz="2400" dirty="0"/>
              <a:t> and </a:t>
            </a:r>
            <a:r>
              <a:rPr lang="en-GB" sz="2400" b="1" dirty="0"/>
              <a:t>adaptation</a:t>
            </a:r>
            <a:r>
              <a:rPr lang="en-GB" sz="2400" dirty="0"/>
              <a:t> to further </a:t>
            </a:r>
            <a:r>
              <a:rPr lang="en-GB" sz="2400" b="1" dirty="0"/>
              <a:t>personal, population </a:t>
            </a:r>
            <a:r>
              <a:rPr lang="en-GB" sz="2400" b="1" dirty="0" smtClean="0"/>
              <a:t>and </a:t>
            </a:r>
            <a:r>
              <a:rPr lang="en-GB" sz="2400" b="1" dirty="0"/>
              <a:t>ecosystem health</a:t>
            </a:r>
            <a:r>
              <a:rPr lang="en-GB" sz="2400" dirty="0" smtClean="0"/>
              <a:t>.”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725" y="366713"/>
            <a:ext cx="10515600" cy="132556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Multi-omics integrated framework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73" y="2133909"/>
            <a:ext cx="5352752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19999" y="720000"/>
            <a:ext cx="9695451" cy="451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Consideration for ‘omics’ analysis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737971" y="3420728"/>
            <a:ext cx="3983981" cy="93488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Temporal stability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-560610" y="3412846"/>
            <a:ext cx="3979817" cy="93488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Environmental influence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821" b="70022"/>
          <a:stretch/>
        </p:blipFill>
        <p:spPr>
          <a:xfrm>
            <a:off x="3563182" y="1672884"/>
            <a:ext cx="4055973" cy="111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510" b="46214"/>
          <a:stretch/>
        </p:blipFill>
        <p:spPr>
          <a:xfrm>
            <a:off x="3563182" y="2919708"/>
            <a:ext cx="4055973" cy="729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6648" b="23620"/>
          <a:stretch/>
        </p:blipFill>
        <p:spPr>
          <a:xfrm>
            <a:off x="3563181" y="3880289"/>
            <a:ext cx="4055973" cy="629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79" b="100000" l="469" r="42344">
                        <a14:foregroundMark x1="27344" y1="79823" x2="27344" y2="79823"/>
                        <a14:foregroundMark x1="25625" y1="76497" x2="25625" y2="76497"/>
                        <a14:foregroundMark x1="24844" y1="76718" x2="24844" y2="76718"/>
                        <a14:foregroundMark x1="22656" y1="78936" x2="22656" y2="78936"/>
                        <a14:foregroundMark x1="21563" y1="78936" x2="21563" y2="78936"/>
                        <a14:foregroundMark x1="20625" y1="78936" x2="20625" y2="78936"/>
                        <a14:foregroundMark x1="20469" y1="81375" x2="20469" y2="81375"/>
                        <a14:foregroundMark x1="20938" y1="84701" x2="20938" y2="84701"/>
                        <a14:foregroundMark x1="22969" y1="85809" x2="22969" y2="85809"/>
                        <a14:foregroundMark x1="23750" y1="85809" x2="23750" y2="85809"/>
                        <a14:foregroundMark x1="21250" y1="84701" x2="21250" y2="84701"/>
                        <a14:foregroundMark x1="21719" y1="90244" x2="21719" y2="90244"/>
                        <a14:foregroundMark x1="22031" y1="93792" x2="22656" y2="95344"/>
                        <a14:foregroundMark x1="22656" y1="95565" x2="22813" y2="96452"/>
                        <a14:foregroundMark x1="23750" y1="96452" x2="23750" y2="96452"/>
                        <a14:foregroundMark x1="21406" y1="96009" x2="21406" y2="96009"/>
                        <a14:foregroundMark x1="20625" y1="96231" x2="21719" y2="94457"/>
                        <a14:foregroundMark x1="26094" y1="90022" x2="26094" y2="90022"/>
                        <a14:foregroundMark x1="26563" y1="87140" x2="26563" y2="87140"/>
                        <a14:foregroundMark x1="25000" y1="86253" x2="25000" y2="87805"/>
                        <a14:foregroundMark x1="25000" y1="88248" x2="25156" y2="89579"/>
                        <a14:foregroundMark x1="25781" y1="90022" x2="26250" y2="91353"/>
                        <a14:foregroundMark x1="24688" y1="91353" x2="24688" y2="91353"/>
                        <a14:foregroundMark x1="23906" y1="86918" x2="23906" y2="86031"/>
                        <a14:foregroundMark x1="24375" y1="82927" x2="24375" y2="82927"/>
                        <a14:foregroundMark x1="25000" y1="82040" x2="25469" y2="81818"/>
                        <a14:foregroundMark x1="27656" y1="81375" x2="28125" y2="81818"/>
                        <a14:foregroundMark x1="29375" y1="82705" x2="29375" y2="82705"/>
                        <a14:foregroundMark x1="30312" y1="83592" x2="30312" y2="84257"/>
                        <a14:foregroundMark x1="30312" y1="84479" x2="29844" y2="84701"/>
                        <a14:foregroundMark x1="28281" y1="84701" x2="28281" y2="84701"/>
                        <a14:foregroundMark x1="28281" y1="84701" x2="28281" y2="84701"/>
                        <a14:foregroundMark x1="28281" y1="84922" x2="28281" y2="87361"/>
                        <a14:foregroundMark x1="28281" y1="87805" x2="28438" y2="89800"/>
                        <a14:foregroundMark x1="28438" y1="90022" x2="28438" y2="91353"/>
                        <a14:foregroundMark x1="28594" y1="91353" x2="28594" y2="91353"/>
                        <a14:foregroundMark x1="28594" y1="93792" x2="28438" y2="95122"/>
                        <a14:foregroundMark x1="28281" y1="95344" x2="28125" y2="96231"/>
                        <a14:foregroundMark x1="28125" y1="96452" x2="27656" y2="96896"/>
                        <a14:foregroundMark x1="26250" y1="95565" x2="26250" y2="95565"/>
                        <a14:foregroundMark x1="27031" y1="92461" x2="27813" y2="92018"/>
                        <a14:foregroundMark x1="31875" y1="89579" x2="31875" y2="89579"/>
                        <a14:foregroundMark x1="32969" y1="89579" x2="32969" y2="89579"/>
                        <a14:foregroundMark x1="33125" y1="90909" x2="32344" y2="92018"/>
                        <a14:foregroundMark x1="30938" y1="90909" x2="30938" y2="90909"/>
                        <a14:foregroundMark x1="29531" y1="88248" x2="29531" y2="88248"/>
                        <a14:foregroundMark x1="29688" y1="85809" x2="31250" y2="84035"/>
                        <a14:foregroundMark x1="34531" y1="82262" x2="34531" y2="82262"/>
                        <a14:foregroundMark x1="34688" y1="82262" x2="34688" y2="82262"/>
                        <a14:foregroundMark x1="33906" y1="83149" x2="33906" y2="83149"/>
                        <a14:foregroundMark x1="32188" y1="83149" x2="32188" y2="83149"/>
                        <a14:foregroundMark x1="32188" y1="83149" x2="32188" y2="83814"/>
                        <a14:foregroundMark x1="33594" y1="85144" x2="34219" y2="86031"/>
                        <a14:foregroundMark x1="36719" y1="87361" x2="37500" y2="88027"/>
                        <a14:foregroundMark x1="38438" y1="88470" x2="38906" y2="89357"/>
                        <a14:foregroundMark x1="39063" y1="89800" x2="39219" y2="90687"/>
                        <a14:foregroundMark x1="37188" y1="90909" x2="37188" y2="90909"/>
                        <a14:foregroundMark x1="35781" y1="89579" x2="35781" y2="89579"/>
                        <a14:foregroundMark x1="35313" y1="87361" x2="35469" y2="86696"/>
                        <a14:foregroundMark x1="36406" y1="85144" x2="36719" y2="85144"/>
                        <a14:foregroundMark x1="38438" y1="84479" x2="38438" y2="84479"/>
                        <a14:foregroundMark x1="39531" y1="84479" x2="40000" y2="84701"/>
                        <a14:foregroundMark x1="38906" y1="87140" x2="38906" y2="87583"/>
                        <a14:foregroundMark x1="39375" y1="88692" x2="39844" y2="90022"/>
                        <a14:foregroundMark x1="40469" y1="90244" x2="40469" y2="90244"/>
                        <a14:foregroundMark x1="40625" y1="90466" x2="40000" y2="91353"/>
                        <a14:foregroundMark x1="36406" y1="91353" x2="35469" y2="91796"/>
                        <a14:foregroundMark x1="32969" y1="91796" x2="32656" y2="92461"/>
                        <a14:foregroundMark x1="30938" y1="92461" x2="30938" y2="92461"/>
                        <a14:foregroundMark x1="29531" y1="88470" x2="29531" y2="86696"/>
                        <a14:foregroundMark x1="30000" y1="83814" x2="30625" y2="84035"/>
                        <a14:foregroundMark x1="32656" y1="84479" x2="33125" y2="85144"/>
                        <a14:foregroundMark x1="33281" y1="85588" x2="33281" y2="85588"/>
                        <a14:foregroundMark x1="33438" y1="86918" x2="33438" y2="87361"/>
                        <a14:foregroundMark x1="31563" y1="87361" x2="31563" y2="87361"/>
                        <a14:foregroundMark x1="27500" y1="85366" x2="27500" y2="85366"/>
                        <a14:foregroundMark x1="24844" y1="83592" x2="24844" y2="83592"/>
                        <a14:foregroundMark x1="24688" y1="82927" x2="24688" y2="82927"/>
                        <a14:foregroundMark x1="24688" y1="80931" x2="24688" y2="80931"/>
                        <a14:foregroundMark x1="25781" y1="78049" x2="26250" y2="77605"/>
                        <a14:foregroundMark x1="27344" y1="76718" x2="27344" y2="76718"/>
                        <a14:foregroundMark x1="28125" y1="76718" x2="28125" y2="76718"/>
                        <a14:foregroundMark x1="29844" y1="77384" x2="30625" y2="77605"/>
                        <a14:foregroundMark x1="31094" y1="78049" x2="31094" y2="78049"/>
                        <a14:foregroundMark x1="31875" y1="78936" x2="31875" y2="78936"/>
                        <a14:foregroundMark x1="32188" y1="79823" x2="32656" y2="80266"/>
                        <a14:foregroundMark x1="33438" y1="80488" x2="34063" y2="80488"/>
                        <a14:foregroundMark x1="36250" y1="80931" x2="37813" y2="81818"/>
                        <a14:foregroundMark x1="39531" y1="81818" x2="40000" y2="82483"/>
                        <a14:foregroundMark x1="40781" y1="83149" x2="41250" y2="84479"/>
                        <a14:foregroundMark x1="41406" y1="85144" x2="41563" y2="86253"/>
                        <a14:foregroundMark x1="41250" y1="88248" x2="41094" y2="90466"/>
                        <a14:foregroundMark x1="40938" y1="91574" x2="40469" y2="92461"/>
                        <a14:foregroundMark x1="35625" y1="94235" x2="33750" y2="94457"/>
                        <a14:foregroundMark x1="27187" y1="94457" x2="27187" y2="94457"/>
                        <a14:foregroundMark x1="25781" y1="95565" x2="25781" y2="95565"/>
                        <a14:foregroundMark x1="23438" y1="96452" x2="23438" y2="96452"/>
                        <a14:foregroundMark x1="21719" y1="96896" x2="21719" y2="96896"/>
                        <a14:foregroundMark x1="19844" y1="95344" x2="19844" y2="95344"/>
                        <a14:foregroundMark x1="19375" y1="92905" x2="19375" y2="92905"/>
                        <a14:foregroundMark x1="19531" y1="90687" x2="19531" y2="90687"/>
                        <a14:foregroundMark x1="19531" y1="88470" x2="19531" y2="87361"/>
                        <a14:foregroundMark x1="19844" y1="84701" x2="20000" y2="84257"/>
                        <a14:foregroundMark x1="20469" y1="82262" x2="20469" y2="82262"/>
                        <a14:foregroundMark x1="20781" y1="81153" x2="21250" y2="80266"/>
                        <a14:foregroundMark x1="21875" y1="78936" x2="21875" y2="78936"/>
                        <a14:foregroundMark x1="24688" y1="77384" x2="24688" y2="77384"/>
                        <a14:foregroundMark x1="30156" y1="77384" x2="30156" y2="77384"/>
                        <a14:foregroundMark x1="34219" y1="78492" x2="34531" y2="78492"/>
                        <a14:foregroundMark x1="37656" y1="79379" x2="37969" y2="80044"/>
                        <a14:foregroundMark x1="38281" y1="82705" x2="36250" y2="84479"/>
                        <a14:foregroundMark x1="27187" y1="86696" x2="25000" y2="88248"/>
                        <a14:foregroundMark x1="19844" y1="89579" x2="19844" y2="90244"/>
                        <a14:foregroundMark x1="19844" y1="91796" x2="21250" y2="93126"/>
                        <a14:foregroundMark x1="23438" y1="93792" x2="23438" y2="93792"/>
                        <a14:foregroundMark x1="23750" y1="93792" x2="23750" y2="93792"/>
                        <a14:foregroundMark x1="24688" y1="92239" x2="24688" y2="92239"/>
                        <a14:foregroundMark x1="24375" y1="90244" x2="24375" y2="90244"/>
                        <a14:foregroundMark x1="22656" y1="88692" x2="22656" y2="88692"/>
                        <a14:foregroundMark x1="22656" y1="88692" x2="22656" y2="88692"/>
                        <a14:foregroundMark x1="22188" y1="89800" x2="22188" y2="89800"/>
                        <a14:foregroundMark x1="22031" y1="90022" x2="21875" y2="89579"/>
                        <a14:foregroundMark x1="20781" y1="86475" x2="20781" y2="86475"/>
                        <a14:foregroundMark x1="20781" y1="84701" x2="20781" y2="84701"/>
                        <a14:foregroundMark x1="21563" y1="82483" x2="21563" y2="82483"/>
                        <a14:foregroundMark x1="22656" y1="80931" x2="22656" y2="80931"/>
                        <a14:foregroundMark x1="23594" y1="80044" x2="23594" y2="80044"/>
                        <a14:foregroundMark x1="24375" y1="79601" x2="24375" y2="79601"/>
                        <a14:foregroundMark x1="26250" y1="79379" x2="26250" y2="79379"/>
                        <a14:foregroundMark x1="29531" y1="79379" x2="29531" y2="79379"/>
                        <a14:foregroundMark x1="31406" y1="79379" x2="31406" y2="79379"/>
                        <a14:foregroundMark x1="32188" y1="80044" x2="32188" y2="80044"/>
                        <a14:foregroundMark x1="31719" y1="80266" x2="30781" y2="80488"/>
                        <a14:foregroundMark x1="28125" y1="80044" x2="28125" y2="80044"/>
                        <a14:foregroundMark x1="27969" y1="80044" x2="27969" y2="80044"/>
                        <a14:foregroundMark x1="29531" y1="79823" x2="31250" y2="80266"/>
                        <a14:foregroundMark x1="33594" y1="80931" x2="33594" y2="80931"/>
                        <a14:foregroundMark x1="34531" y1="81596" x2="34531" y2="81596"/>
                        <a14:foregroundMark x1="35781" y1="82040" x2="35781" y2="82040"/>
                        <a14:foregroundMark x1="35625" y1="80488" x2="35625" y2="80488"/>
                        <a14:foregroundMark x1="35156" y1="78936" x2="35156" y2="78936"/>
                        <a14:foregroundMark x1="35000" y1="78714" x2="35000" y2="78714"/>
                        <a14:foregroundMark x1="33750" y1="78271" x2="33750" y2="78271"/>
                        <a14:foregroundMark x1="30625" y1="78049" x2="30625" y2="78049"/>
                        <a14:foregroundMark x1="30625" y1="78049" x2="30625" y2="78049"/>
                        <a14:foregroundMark x1="28906" y1="77827" x2="28125" y2="77827"/>
                        <a14:foregroundMark x1="25313" y1="78049" x2="24844" y2="81596"/>
                        <a14:foregroundMark x1="24688" y1="84701" x2="24688" y2="87361"/>
                        <a14:foregroundMark x1="24688" y1="88027" x2="24688" y2="88027"/>
                        <a14:foregroundMark x1="24531" y1="89135" x2="24531" y2="89135"/>
                        <a14:foregroundMark x1="22500" y1="87805" x2="22500" y2="87805"/>
                        <a14:foregroundMark x1="21875" y1="85366" x2="21875" y2="85366"/>
                        <a14:foregroundMark x1="22188" y1="84257" x2="22188" y2="84257"/>
                        <a14:foregroundMark x1="22344" y1="84257" x2="22344" y2="84257"/>
                        <a14:foregroundMark x1="22344" y1="86475" x2="23125" y2="88914"/>
                        <a14:foregroundMark x1="23125" y1="88914" x2="23750" y2="89579"/>
                        <a14:foregroundMark x1="23750" y1="89579" x2="23750" y2="89579"/>
                        <a14:foregroundMark x1="24531" y1="89800" x2="24688" y2="90244"/>
                        <a14:foregroundMark x1="24688" y1="90687" x2="24688" y2="90687"/>
                        <a14:foregroundMark x1="24375" y1="91353" x2="24375" y2="91353"/>
                        <a14:foregroundMark x1="23750" y1="91574" x2="23750" y2="91574"/>
                        <a14:foregroundMark x1="24063" y1="92905" x2="24063" y2="92905"/>
                        <a14:foregroundMark x1="24844" y1="93348" x2="25313" y2="93348"/>
                        <a14:foregroundMark x1="25625" y1="93348" x2="25625" y2="93348"/>
                        <a14:foregroundMark x1="26719" y1="93348" x2="26719" y2="93348"/>
                        <a14:foregroundMark x1="25469" y1="94457" x2="22656" y2="96231"/>
                        <a14:foregroundMark x1="22500" y1="96231" x2="22500" y2="96231"/>
                        <a14:foregroundMark x1="24375" y1="95565" x2="24688" y2="95565"/>
                        <a14:foregroundMark x1="25156" y1="95565" x2="27187" y2="95565"/>
                        <a14:foregroundMark x1="28906" y1="95122" x2="29844" y2="95122"/>
                        <a14:foregroundMark x1="31250" y1="94457" x2="31250" y2="94457"/>
                        <a14:foregroundMark x1="31406" y1="93792" x2="31406" y2="93792"/>
                        <a14:foregroundMark x1="32344" y1="93126" x2="32344" y2="93126"/>
                        <a14:foregroundMark x1="35156" y1="92905" x2="35156" y2="92905"/>
                        <a14:foregroundMark x1="36250" y1="92461" x2="36250" y2="92461"/>
                        <a14:foregroundMark x1="36875" y1="91796" x2="36875" y2="91796"/>
                        <a14:foregroundMark x1="38438" y1="91353" x2="38438" y2="91353"/>
                        <a14:foregroundMark x1="39688" y1="90466" x2="39688" y2="90466"/>
                        <a14:foregroundMark x1="40469" y1="90022" x2="40469" y2="90022"/>
                        <a14:foregroundMark x1="41250" y1="88692" x2="41250" y2="88692"/>
                        <a14:foregroundMark x1="39063" y1="87140" x2="38594" y2="87140"/>
                        <a14:foregroundMark x1="36719" y1="88692" x2="36406" y2="90022"/>
                        <a14:foregroundMark x1="36250" y1="90466" x2="34531" y2="91131"/>
                        <a14:foregroundMark x1="29531" y1="90909" x2="29531" y2="90909"/>
                        <a14:foregroundMark x1="25000" y1="87583" x2="25000" y2="87583"/>
                        <a14:foregroundMark x1="25000" y1="85809" x2="26719" y2="85144"/>
                        <a14:foregroundMark x1="29063" y1="84479" x2="30625" y2="84701"/>
                        <a14:foregroundMark x1="34844" y1="85588" x2="35469" y2="86696"/>
                        <a14:foregroundMark x1="35625" y1="88027" x2="34375" y2="90466"/>
                        <a14:foregroundMark x1="24688" y1="91131" x2="24688" y2="91131"/>
                        <a14:foregroundMark x1="24219" y1="90466" x2="24219" y2="90022"/>
                        <a14:foregroundMark x1="25469" y1="86696" x2="26563" y2="86253"/>
                        <a14:foregroundMark x1="30938" y1="85366" x2="31875" y2="85809"/>
                        <a14:foregroundMark x1="35313" y1="87140" x2="35469" y2="87805"/>
                        <a14:foregroundMark x1="35625" y1="89579" x2="31719" y2="91353"/>
                        <a14:foregroundMark x1="26719" y1="90466" x2="26406" y2="90022"/>
                        <a14:foregroundMark x1="23594" y1="85809" x2="23594" y2="85809"/>
                        <a14:foregroundMark x1="23750" y1="84479" x2="24375" y2="84035"/>
                        <a14:foregroundMark x1="29844" y1="81818" x2="29844" y2="81818"/>
                        <a14:foregroundMark x1="30625" y1="81818" x2="30625" y2="81818"/>
                        <a14:foregroundMark x1="28750" y1="82483" x2="28750" y2="82483"/>
                        <a14:foregroundMark x1="25313" y1="82483" x2="25313" y2="82483"/>
                        <a14:foregroundMark x1="25156" y1="82705" x2="24688" y2="83149"/>
                        <a14:foregroundMark x1="23125" y1="83592" x2="23125" y2="83592"/>
                        <a14:foregroundMark x1="23125" y1="83592" x2="23125" y2="83592"/>
                        <a14:foregroundMark x1="26094" y1="83592" x2="26094" y2="83592"/>
                        <a14:foregroundMark x1="27031" y1="83149" x2="27031" y2="83149"/>
                        <a14:foregroundMark x1="26563" y1="84479" x2="26563" y2="84479"/>
                        <a14:foregroundMark x1="24219" y1="87140" x2="23281" y2="88914"/>
                        <a14:foregroundMark x1="22656" y1="89579" x2="22500" y2="90466"/>
                        <a14:foregroundMark x1="22031" y1="91131" x2="22031" y2="91131"/>
                        <a14:foregroundMark x1="21719" y1="91353" x2="20938" y2="91574"/>
                        <a14:foregroundMark x1="20781" y1="91796" x2="20781" y2="91796"/>
                        <a14:foregroundMark x1="20781" y1="90022" x2="20781" y2="90022"/>
                        <a14:foregroundMark x1="20781" y1="88470" x2="20781" y2="88470"/>
                        <a14:foregroundMark x1="20781" y1="87140" x2="20938" y2="89357"/>
                        <a14:foregroundMark x1="21094" y1="91353" x2="21406" y2="93570"/>
                        <a14:foregroundMark x1="21406" y1="93570" x2="21875" y2="94235"/>
                        <a14:foregroundMark x1="24219" y1="94013" x2="25781" y2="94013"/>
                        <a14:foregroundMark x1="27656" y1="93126" x2="27656" y2="93126"/>
                        <a14:foregroundMark x1="29219" y1="92461" x2="29219" y2="92461"/>
                        <a14:foregroundMark x1="30312" y1="92683" x2="30312" y2="92683"/>
                        <a14:foregroundMark x1="29844" y1="93792" x2="27656" y2="95344"/>
                        <a14:foregroundMark x1="26406" y1="95344" x2="25625" y2="95565"/>
                        <a14:foregroundMark x1="24531" y1="95787" x2="24531" y2="95787"/>
                        <a14:foregroundMark x1="29219" y1="94457" x2="29844" y2="94457"/>
                        <a14:foregroundMark x1="32188" y1="93348" x2="32969" y2="92905"/>
                        <a14:foregroundMark x1="35469" y1="91574" x2="35469" y2="91574"/>
                        <a14:foregroundMark x1="37188" y1="90022" x2="37500" y2="89357"/>
                        <a14:foregroundMark x1="38594" y1="87583" x2="38594" y2="87583"/>
                        <a14:foregroundMark x1="38594" y1="86253" x2="38594" y2="86253"/>
                        <a14:foregroundMark x1="36094" y1="83370" x2="36094" y2="83370"/>
                        <a14:foregroundMark x1="35469" y1="83370" x2="35469" y2="83370"/>
                        <a14:foregroundMark x1="22500" y1="79601" x2="22500" y2="79601"/>
                        <a14:foregroundMark x1="22500" y1="79601" x2="22500" y2="79601"/>
                        <a14:foregroundMark x1="22344" y1="78271" x2="22344" y2="78271"/>
                        <a14:foregroundMark x1="22188" y1="77384" x2="22188" y2="77384"/>
                        <a14:foregroundMark x1="22656" y1="76275" x2="22656" y2="76275"/>
                        <a14:foregroundMark x1="23438" y1="76053" x2="23438" y2="76053"/>
                        <a14:foregroundMark x1="24844" y1="75831" x2="24844" y2="75831"/>
                        <a14:foregroundMark x1="25469" y1="75831" x2="25781" y2="75831"/>
                        <a14:foregroundMark x1="26875" y1="76275" x2="26875" y2="76275"/>
                        <a14:foregroundMark x1="27813" y1="76497" x2="27813" y2="76497"/>
                        <a14:foregroundMark x1="27813" y1="77384" x2="27813" y2="77827"/>
                        <a14:foregroundMark x1="27969" y1="78492" x2="27969" y2="78492"/>
                        <a14:foregroundMark x1="27656" y1="79157" x2="27656" y2="79157"/>
                        <a14:foregroundMark x1="26250" y1="78271" x2="25469" y2="78271"/>
                        <a14:foregroundMark x1="24219" y1="77827" x2="24219" y2="77827"/>
                        <a14:foregroundMark x1="23750" y1="78492" x2="23594" y2="79157"/>
                        <a14:foregroundMark x1="23594" y1="79157" x2="23594" y2="77827"/>
                        <a14:foregroundMark x1="24219" y1="76053" x2="24219" y2="76053"/>
                        <a14:foregroundMark x1="24375" y1="75166" x2="24375" y2="75166"/>
                        <a14:foregroundMark x1="24688" y1="74945" x2="25000" y2="74945"/>
                        <a14:foregroundMark x1="26094" y1="75166" x2="26094" y2="75166"/>
                        <a14:foregroundMark x1="27187" y1="75166" x2="27187" y2="75166"/>
                        <a14:foregroundMark x1="27656" y1="75166" x2="27813" y2="75610"/>
                        <a14:foregroundMark x1="28281" y1="76053" x2="28281" y2="76053"/>
                        <a14:foregroundMark x1="28906" y1="76718" x2="28906" y2="76718"/>
                        <a14:foregroundMark x1="29375" y1="76940" x2="29688" y2="77162"/>
                        <a14:foregroundMark x1="30938" y1="77384" x2="30938" y2="77384"/>
                        <a14:foregroundMark x1="31563" y1="77605" x2="31563" y2="77605"/>
                        <a14:foregroundMark x1="32031" y1="78049" x2="32344" y2="78049"/>
                        <a14:foregroundMark x1="34063" y1="78271" x2="34531" y2="78492"/>
                        <a14:foregroundMark x1="36250" y1="78936" x2="36250" y2="78936"/>
                        <a14:foregroundMark x1="37813" y1="79157" x2="38125" y2="79601"/>
                        <a14:foregroundMark x1="39063" y1="80488" x2="39219" y2="80931"/>
                        <a14:foregroundMark x1="39844" y1="81818" x2="40156" y2="82705"/>
                        <a14:foregroundMark x1="40313" y1="83370" x2="40313" y2="83370"/>
                        <a14:foregroundMark x1="39531" y1="85366" x2="38594" y2="86696"/>
                        <a14:foregroundMark x1="36875" y1="86918" x2="35625" y2="87361"/>
                        <a14:foregroundMark x1="32344" y1="87361" x2="32344" y2="87361"/>
                        <a14:foregroundMark x1="30312" y1="84257" x2="30312" y2="83149"/>
                        <a14:foregroundMark x1="30625" y1="80931" x2="30625" y2="80931"/>
                        <a14:foregroundMark x1="32188" y1="80931" x2="32188" y2="80931"/>
                        <a14:foregroundMark x1="32969" y1="81375" x2="32969" y2="81375"/>
                        <a14:foregroundMark x1="33125" y1="82040" x2="32656" y2="82705"/>
                        <a14:foregroundMark x1="31719" y1="82705" x2="31719" y2="82705"/>
                        <a14:foregroundMark x1="30938" y1="83370" x2="30625" y2="84479"/>
                        <a14:foregroundMark x1="30625" y1="84479" x2="30625" y2="84479"/>
                        <a14:foregroundMark x1="30938" y1="85144" x2="31250" y2="85809"/>
                        <a14:foregroundMark x1="31250" y1="86031" x2="30469" y2="86475"/>
                        <a14:foregroundMark x1="29531" y1="86475" x2="29531" y2="86475"/>
                        <a14:foregroundMark x1="29063" y1="85366" x2="29063" y2="85366"/>
                        <a14:foregroundMark x1="29375" y1="84922" x2="29375" y2="84922"/>
                        <a14:foregroundMark x1="31094" y1="84922" x2="31406" y2="84922"/>
                        <a14:foregroundMark x1="31875" y1="85809" x2="32031" y2="86918"/>
                        <a14:foregroundMark x1="32188" y1="87361" x2="32188" y2="88248"/>
                        <a14:foregroundMark x1="32188" y1="88692" x2="31875" y2="89579"/>
                        <a14:foregroundMark x1="31563" y1="89800" x2="31250" y2="90022"/>
                        <a14:foregroundMark x1="31250" y1="90022" x2="31250" y2="90022"/>
                        <a14:foregroundMark x1="31250" y1="89579" x2="32656" y2="88027"/>
                        <a14:foregroundMark x1="33281" y1="87361" x2="33281" y2="87361"/>
                        <a14:foregroundMark x1="33594" y1="87361" x2="33906" y2="87361"/>
                        <a14:foregroundMark x1="34063" y1="88914" x2="34375" y2="89579"/>
                        <a14:foregroundMark x1="34531" y1="90022" x2="34688" y2="91574"/>
                        <a14:foregroundMark x1="34688" y1="91796" x2="35313" y2="92239"/>
                        <a14:foregroundMark x1="35781" y1="92239" x2="36250" y2="92461"/>
                        <a14:foregroundMark x1="36875" y1="92461" x2="37188" y2="92461"/>
                        <a14:foregroundMark x1="38281" y1="92018" x2="38594" y2="92018"/>
                        <a14:foregroundMark x1="39375" y1="91353" x2="39375" y2="91353"/>
                        <a14:foregroundMark x1="40156" y1="91353" x2="40156" y2="91353"/>
                        <a14:foregroundMark x1="38906" y1="92683" x2="37344" y2="93570"/>
                        <a14:foregroundMark x1="35938" y1="93570" x2="35938" y2="93570"/>
                        <a14:foregroundMark x1="35781" y1="93792" x2="35313" y2="94235"/>
                        <a14:foregroundMark x1="33125" y1="94457" x2="32656" y2="94900"/>
                        <a14:foregroundMark x1="31875" y1="94900" x2="31875" y2="94900"/>
                        <a14:foregroundMark x1="30312" y1="95344" x2="30000" y2="95787"/>
                        <a14:foregroundMark x1="28594" y1="95787" x2="27813" y2="96231"/>
                        <a14:foregroundMark x1="26250" y1="96231" x2="26250" y2="96231"/>
                        <a14:foregroundMark x1="25469" y1="96674" x2="25469" y2="96674"/>
                        <a14:foregroundMark x1="24219" y1="96896" x2="24219" y2="96896"/>
                        <a14:foregroundMark x1="23594" y1="97118" x2="23594" y2="97118"/>
                        <a14:foregroundMark x1="22344" y1="97118" x2="22344" y2="97118"/>
                        <a14:foregroundMark x1="21563" y1="97118" x2="21563" y2="97118"/>
                        <a14:foregroundMark x1="20156" y1="96674" x2="20156" y2="96674"/>
                        <a14:foregroundMark x1="19531" y1="95787" x2="19531" y2="95787"/>
                        <a14:foregroundMark x1="19219" y1="94235" x2="19219" y2="93792"/>
                        <a14:foregroundMark x1="19219" y1="92683" x2="19375" y2="92239"/>
                        <a14:foregroundMark x1="19375" y1="89800" x2="19375" y2="89357"/>
                        <a14:foregroundMark x1="19375" y1="87361" x2="19375" y2="87361"/>
                        <a14:foregroundMark x1="19531" y1="86031" x2="19531" y2="85588"/>
                        <a14:foregroundMark x1="19688" y1="84701" x2="20156" y2="83592"/>
                        <a14:foregroundMark x1="20625" y1="82040" x2="20781" y2="81596"/>
                        <a14:foregroundMark x1="21250" y1="80266" x2="21406" y2="79823"/>
                        <a14:foregroundMark x1="21719" y1="78936" x2="21719" y2="78936"/>
                        <a14:foregroundMark x1="22344" y1="77827" x2="22344" y2="77827"/>
                        <a14:foregroundMark x1="22500" y1="77384" x2="22656" y2="76940"/>
                        <a14:foregroundMark x1="22656" y1="76940" x2="22656" y2="76940"/>
                        <a14:foregroundMark x1="22656" y1="76940" x2="22656" y2="76940"/>
                        <a14:foregroundMark x1="24063" y1="76718" x2="26094" y2="77384"/>
                        <a14:foregroundMark x1="28906" y1="77605" x2="28906" y2="77605"/>
                        <a14:foregroundMark x1="32500" y1="77827" x2="32500" y2="77827"/>
                        <a14:foregroundMark x1="32969" y1="78271" x2="33125" y2="78936"/>
                        <a14:foregroundMark x1="33750" y1="79157" x2="33750" y2="79157"/>
                        <a14:foregroundMark x1="34375" y1="79601" x2="34375" y2="79601"/>
                        <a14:foregroundMark x1="35625" y1="80044" x2="35625" y2="80044"/>
                        <a14:foregroundMark x1="37344" y1="80488" x2="37344" y2="80488"/>
                        <a14:foregroundMark x1="37969" y1="80931" x2="37969" y2="80931"/>
                        <a14:foregroundMark x1="38594" y1="82483" x2="38594" y2="82483"/>
                        <a14:foregroundMark x1="38906" y1="82705" x2="38906" y2="82705"/>
                        <a14:foregroundMark x1="37188" y1="83149" x2="37188" y2="83149"/>
                        <a14:foregroundMark x1="36563" y1="82483" x2="36563" y2="82483"/>
                        <a14:foregroundMark x1="36250" y1="82262" x2="36563" y2="82927"/>
                        <a14:foregroundMark x1="37500" y1="83592" x2="38750" y2="84257"/>
                        <a14:foregroundMark x1="40938" y1="84701" x2="40938" y2="84701"/>
                        <a14:foregroundMark x1="41250" y1="85809" x2="41094" y2="86696"/>
                        <a14:foregroundMark x1="40938" y1="86918" x2="40781" y2="87583"/>
                        <a14:foregroundMark x1="40469" y1="88248" x2="40469" y2="88248"/>
                        <a14:foregroundMark x1="40156" y1="88470" x2="40156" y2="88470"/>
                        <a14:foregroundMark x1="40000" y1="86253" x2="40000" y2="86253"/>
                        <a14:foregroundMark x1="39844" y1="85588" x2="39844" y2="85588"/>
                        <a14:foregroundMark x1="39375" y1="87805" x2="39375" y2="87805"/>
                        <a14:foregroundMark x1="38750" y1="89800" x2="37813" y2="90909"/>
                        <a14:foregroundMark x1="36563" y1="91574" x2="36094" y2="92239"/>
                        <a14:foregroundMark x1="35469" y1="92683" x2="35469" y2="92683"/>
                        <a14:foregroundMark x1="35938" y1="90909" x2="36094" y2="89800"/>
                        <a14:foregroundMark x1="36719" y1="84922" x2="36719" y2="84922"/>
                        <a14:foregroundMark x1="36875" y1="86031" x2="36875" y2="86031"/>
                        <a14:foregroundMark x1="37188" y1="86031" x2="37188" y2="86031"/>
                        <a14:foregroundMark x1="37188" y1="88027" x2="36406" y2="89579"/>
                        <a14:foregroundMark x1="35313" y1="91131" x2="35156" y2="91796"/>
                        <a14:foregroundMark x1="34844" y1="92683" x2="34688" y2="93126"/>
                        <a14:foregroundMark x1="34688" y1="93126" x2="34688" y2="93126"/>
                        <a14:foregroundMark x1="34063" y1="92905" x2="34063" y2="92905"/>
                        <a14:foregroundMark x1="33750" y1="92683" x2="33750" y2="92683"/>
                        <a14:foregroundMark x1="33750" y1="92461" x2="33750" y2="92461"/>
                        <a14:foregroundMark x1="33594" y1="92239" x2="33594" y2="92239"/>
                        <a14:foregroundMark x1="32500" y1="92239" x2="31563" y2="92239"/>
                        <a14:foregroundMark x1="29688" y1="92239" x2="29688" y2="92239"/>
                        <a14:foregroundMark x1="29375" y1="91574" x2="29375" y2="90687"/>
                        <a14:foregroundMark x1="29688" y1="88914" x2="30000" y2="88470"/>
                        <a14:foregroundMark x1="30312" y1="88027" x2="30312" y2="88027"/>
                        <a14:foregroundMark x1="30469" y1="87805" x2="30469" y2="87805"/>
                        <a14:foregroundMark x1="30000" y1="88027" x2="29688" y2="88027"/>
                        <a14:foregroundMark x1="28438" y1="86696" x2="28125" y2="86696"/>
                        <a14:foregroundMark x1="27656" y1="86918" x2="27656" y2="87361"/>
                        <a14:foregroundMark x1="28125" y1="88470" x2="30000" y2="88692"/>
                        <a14:foregroundMark x1="30469" y1="88692" x2="30938" y2="88692"/>
                        <a14:foregroundMark x1="31406" y1="88692" x2="31406" y2="89579"/>
                        <a14:foregroundMark x1="29219" y1="89800" x2="28438" y2="89579"/>
                        <a14:foregroundMark x1="27813" y1="88692" x2="27813" y2="88692"/>
                        <a14:foregroundMark x1="27656" y1="88470" x2="26563" y2="90022"/>
                        <a14:foregroundMark x1="26406" y1="92018" x2="26406" y2="92683"/>
                        <a14:foregroundMark x1="26094" y1="93126" x2="26094" y2="93126"/>
                        <a14:foregroundMark x1="25000" y1="92905" x2="25000" y2="92905"/>
                        <a14:foregroundMark x1="24531" y1="90687" x2="24844" y2="90466"/>
                        <a14:foregroundMark x1="26250" y1="90022" x2="27500" y2="90244"/>
                        <a14:foregroundMark x1="28750" y1="90687" x2="28750" y2="90687"/>
                        <a14:foregroundMark x1="29219" y1="91131" x2="29531" y2="91796"/>
                        <a14:foregroundMark x1="29531" y1="92461" x2="29063" y2="92905"/>
                        <a14:foregroundMark x1="27969" y1="92905" x2="27969" y2="92905"/>
                        <a14:foregroundMark x1="26875" y1="93126" x2="25156" y2="93570"/>
                        <a14:foregroundMark x1="22031" y1="93348" x2="22031" y2="93348"/>
                        <a14:foregroundMark x1="21875" y1="93348" x2="21875" y2="93348"/>
                        <a14:foregroundMark x1="20938" y1="93348" x2="20469" y2="94013"/>
                        <a14:foregroundMark x1="20156" y1="94235" x2="20156" y2="94235"/>
                        <a14:foregroundMark x1="20469" y1="94235" x2="21563" y2="93792"/>
                        <a14:foregroundMark x1="22344" y1="93348" x2="22969" y2="93348"/>
                        <a14:foregroundMark x1="23281" y1="93126" x2="23281" y2="93126"/>
                        <a14:foregroundMark x1="23281" y1="92239" x2="22656" y2="90909"/>
                        <a14:foregroundMark x1="21719" y1="85366" x2="21406" y2="84922"/>
                        <a14:foregroundMark x1="20625" y1="82927" x2="20625" y2="82927"/>
                        <a14:foregroundMark x1="20625" y1="81818" x2="20625" y2="81818"/>
                        <a14:foregroundMark x1="22188" y1="81375" x2="22500" y2="81375"/>
                        <a14:foregroundMark x1="22969" y1="82040" x2="22344" y2="84035"/>
                        <a14:foregroundMark x1="22031" y1="84922" x2="22031" y2="85588"/>
                        <a14:foregroundMark x1="21875" y1="86031" x2="21875" y2="86031"/>
                        <a14:foregroundMark x1="22031" y1="86253" x2="22500" y2="84922"/>
                        <a14:foregroundMark x1="22656" y1="82262" x2="23438" y2="81375"/>
                        <a14:foregroundMark x1="23906" y1="80710" x2="23906" y2="80710"/>
                        <a14:foregroundMark x1="22813" y1="83592" x2="22344" y2="85144"/>
                        <a14:foregroundMark x1="21719" y1="86031" x2="21563" y2="86918"/>
                        <a14:foregroundMark x1="21563" y1="86918" x2="21250" y2="86696"/>
                        <a14:foregroundMark x1="20156" y1="84701" x2="20469" y2="84035"/>
                        <a14:foregroundMark x1="20781" y1="83814" x2="20781" y2="83814"/>
                        <a14:foregroundMark x1="21094" y1="85588" x2="21094" y2="85588"/>
                        <a14:foregroundMark x1="20938" y1="85809" x2="20938" y2="85809"/>
                        <a14:foregroundMark x1="20781" y1="86031" x2="20781" y2="86031"/>
                        <a14:foregroundMark x1="20469" y1="86031" x2="20469" y2="86031"/>
                        <a14:foregroundMark x1="20469" y1="85366" x2="20469" y2="85366"/>
                        <a14:foregroundMark x1="20469" y1="86475" x2="20938" y2="87361"/>
                        <a14:foregroundMark x1="21719" y1="87805" x2="21875" y2="88248"/>
                        <a14:foregroundMark x1="22188" y1="88470" x2="22188" y2="88470"/>
                        <a14:foregroundMark x1="22188" y1="88470" x2="21719" y2="88248"/>
                        <a14:foregroundMark x1="21563" y1="86475" x2="22344" y2="85588"/>
                        <a14:foregroundMark x1="23281" y1="83149" x2="23281" y2="83149"/>
                        <a14:foregroundMark x1="25781" y1="82262" x2="25781" y2="82262"/>
                        <a14:foregroundMark x1="27500" y1="82040" x2="27500" y2="82040"/>
                        <a14:foregroundMark x1="25781" y1="84479" x2="24531" y2="85144"/>
                        <a14:foregroundMark x1="24375" y1="85144" x2="24375" y2="85144"/>
                        <a14:foregroundMark x1="26719" y1="79823" x2="26719" y2="79823"/>
                        <a14:foregroundMark x1="26875" y1="79157" x2="26875" y2="79157"/>
                        <a14:foregroundMark x1="28438" y1="80488" x2="28438" y2="80931"/>
                        <a14:foregroundMark x1="28750" y1="81596" x2="28750" y2="82705"/>
                        <a14:foregroundMark x1="28750" y1="82927" x2="28438" y2="83370"/>
                        <a14:foregroundMark x1="27187" y1="82483" x2="26719" y2="82262"/>
                        <a14:foregroundMark x1="26094" y1="81375" x2="26094" y2="81375"/>
                        <a14:foregroundMark x1="25938" y1="81375" x2="25938" y2="81375"/>
                        <a14:foregroundMark x1="27031" y1="81153" x2="27031" y2="81153"/>
                        <a14:foregroundMark x1="27187" y1="81153" x2="25469" y2="81153"/>
                        <a14:foregroundMark x1="25469" y1="81153" x2="25469" y2="82705"/>
                        <a14:foregroundMark x1="26719" y1="88692" x2="26875" y2="89135"/>
                        <a14:foregroundMark x1="27031" y1="90687" x2="27031" y2="91353"/>
                        <a14:foregroundMark x1="26875" y1="91796" x2="26563" y2="92239"/>
                        <a14:foregroundMark x1="25938" y1="92461" x2="25938" y2="92461"/>
                        <a14:foregroundMark x1="26719" y1="93126" x2="28438" y2="93570"/>
                        <a14:foregroundMark x1="29688" y1="93570" x2="30625" y2="93570"/>
                        <a14:foregroundMark x1="33750" y1="93570" x2="33750" y2="93570"/>
                        <a14:foregroundMark x1="34688" y1="93570" x2="35156" y2="93570"/>
                        <a14:foregroundMark x1="37031" y1="93570" x2="37813" y2="93348"/>
                        <a14:foregroundMark x1="38750" y1="92683" x2="38750" y2="92683"/>
                        <a14:foregroundMark x1="39531" y1="92018" x2="39531" y2="92018"/>
                        <a14:foregroundMark x1="40313" y1="90909" x2="40313" y2="90909"/>
                        <a14:foregroundMark x1="39844" y1="89135" x2="39688" y2="88692"/>
                        <a14:foregroundMark x1="35625" y1="84922" x2="34219" y2="84257"/>
                        <a14:foregroundMark x1="30000" y1="82483" x2="30000" y2="82483"/>
                        <a14:foregroundMark x1="33125" y1="84257" x2="33125" y2="84257"/>
                        <a14:foregroundMark x1="33281" y1="84257" x2="33281" y2="84257"/>
                        <a14:foregroundMark x1="32969" y1="84035" x2="32969" y2="84035"/>
                        <a14:foregroundMark x1="34063" y1="84035" x2="34375" y2="84479"/>
                        <a14:foregroundMark x1="34688" y1="85588" x2="34688" y2="85588"/>
                        <a14:foregroundMark x1="33438" y1="85809" x2="32188" y2="85809"/>
                        <a14:foregroundMark x1="31719" y1="85588" x2="31719" y2="85588"/>
                        <a14:foregroundMark x1="31563" y1="83370" x2="31563" y2="83370"/>
                        <a14:foregroundMark x1="31250" y1="85588" x2="30938" y2="87140"/>
                        <a14:foregroundMark x1="30938" y1="87361" x2="30625" y2="88248"/>
                        <a14:foregroundMark x1="30469" y1="88248" x2="30469" y2="88248"/>
                        <a14:foregroundMark x1="29844" y1="88692" x2="29844" y2="88692"/>
                        <a14:foregroundMark x1="29688" y1="89135" x2="29688" y2="89135"/>
                        <a14:foregroundMark x1="30312" y1="89357" x2="30312" y2="89357"/>
                        <a14:foregroundMark x1="30469" y1="89357" x2="30469" y2="89357"/>
                        <a14:foregroundMark x1="30625" y1="89579" x2="30312" y2="90022"/>
                        <a14:foregroundMark x1="29688" y1="89579" x2="29063" y2="87583"/>
                        <a14:foregroundMark x1="27813" y1="82262" x2="27813" y2="82262"/>
                        <a14:foregroundMark x1="27813" y1="82262" x2="27813" y2="82262"/>
                        <a14:foregroundMark x1="28750" y1="82040" x2="28750" y2="82040"/>
                        <a14:foregroundMark x1="28906" y1="80488" x2="28906" y2="80488"/>
                        <a14:foregroundMark x1="28125" y1="82705" x2="27813" y2="83814"/>
                        <a14:foregroundMark x1="27031" y1="84479" x2="26719" y2="85588"/>
                        <a14:foregroundMark x1="26719" y1="85809" x2="27500" y2="84479"/>
                        <a14:foregroundMark x1="29688" y1="81153" x2="30000" y2="80488"/>
                        <a14:foregroundMark x1="30312" y1="79157" x2="30625" y2="78936"/>
                        <a14:foregroundMark x1="32813" y1="80931" x2="33281" y2="81818"/>
                        <a14:foregroundMark x1="34531" y1="82483" x2="35625" y2="83149"/>
                        <a14:foregroundMark x1="37500" y1="83149" x2="37500" y2="83814"/>
                        <a14:foregroundMark x1="37188" y1="84922" x2="36719" y2="85366"/>
                        <a14:foregroundMark x1="36719" y1="85366" x2="36719" y2="85366"/>
                        <a14:foregroundMark x1="37656" y1="85809" x2="37969" y2="85809"/>
                        <a14:foregroundMark x1="38750" y1="85809" x2="38750" y2="85144"/>
                        <a14:foregroundMark x1="38750" y1="83592" x2="38750" y2="83592"/>
                        <a14:foregroundMark x1="38125" y1="81818" x2="38125" y2="81818"/>
                        <a14:foregroundMark x1="37031" y1="81596" x2="37031" y2="81596"/>
                        <a14:foregroundMark x1="35469" y1="81375" x2="35469" y2="81375"/>
                        <a14:foregroundMark x1="36250" y1="82483" x2="36719" y2="83592"/>
                        <a14:foregroundMark x1="37500" y1="85588" x2="37500" y2="86696"/>
                        <a14:foregroundMark x1="36875" y1="87361" x2="36094" y2="88027"/>
                        <a14:foregroundMark x1="35938" y1="88027" x2="35938" y2="88027"/>
                        <a14:foregroundMark x1="37344" y1="87583" x2="37656" y2="87361"/>
                        <a14:foregroundMark x1="37813" y1="86475" x2="37813" y2="86475"/>
                        <a14:foregroundMark x1="38125" y1="85366" x2="38125" y2="85366"/>
                        <a14:foregroundMark x1="38594" y1="83814" x2="38594" y2="83814"/>
                        <a14:foregroundMark x1="38906" y1="83592" x2="38906" y2="83592"/>
                        <a14:foregroundMark x1="39531" y1="83814" x2="39531" y2="83814"/>
                        <a14:foregroundMark x1="39844" y1="84922" x2="40000" y2="85366"/>
                        <a14:foregroundMark x1="39844" y1="86475" x2="39688" y2="87361"/>
                        <a14:foregroundMark x1="38594" y1="88248" x2="37344" y2="89135"/>
                        <a14:foregroundMark x1="35313" y1="89135" x2="34063" y2="90022"/>
                        <a14:foregroundMark x1="30781" y1="90022" x2="30781" y2="90022"/>
                        <a14:foregroundMark x1="28594" y1="90909" x2="26719" y2="90909"/>
                        <a14:foregroundMark x1="23594" y1="90687" x2="23594" y2="90687"/>
                        <a14:foregroundMark x1="23125" y1="87805" x2="22969" y2="87361"/>
                        <a14:foregroundMark x1="22969" y1="84479" x2="23281" y2="83149"/>
                        <a14:foregroundMark x1="24063" y1="81596" x2="24219" y2="81153"/>
                        <a14:foregroundMark x1="24844" y1="79823" x2="24844" y2="79823"/>
                        <a14:foregroundMark x1="24844" y1="77827" x2="24844" y2="77827"/>
                        <a14:foregroundMark x1="24844" y1="77605" x2="24844" y2="77605"/>
                        <a14:foregroundMark x1="26094" y1="79157" x2="26406" y2="79601"/>
                        <a14:backgroundMark x1="6094" y1="79157" x2="6094" y2="79157"/>
                        <a14:backgroundMark x1="6094" y1="80488" x2="6250" y2="81375"/>
                        <a14:backgroundMark x1="6406" y1="82262" x2="6406" y2="82262"/>
                        <a14:backgroundMark x1="6563" y1="82483" x2="6563" y2="82483"/>
                        <a14:backgroundMark x1="6563" y1="82483" x2="6563" y2="82483"/>
                        <a14:backgroundMark x1="6563" y1="81818" x2="6563" y2="81818"/>
                        <a14:backgroundMark x1="6719" y1="80710" x2="6719" y2="80710"/>
                        <a14:backgroundMark x1="6719" y1="79823" x2="6719" y2="79823"/>
                        <a14:backgroundMark x1="6875" y1="78271" x2="6875" y2="77605"/>
                        <a14:backgroundMark x1="6875" y1="76053" x2="6875" y2="76053"/>
                        <a14:backgroundMark x1="6875" y1="75388" x2="6875" y2="75388"/>
                        <a14:backgroundMark x1="6875" y1="74501" x2="6875" y2="74501"/>
                        <a14:backgroundMark x1="6875" y1="74501" x2="6875" y2="74501"/>
                        <a14:backgroundMark x1="6875" y1="74501" x2="6563" y2="75166"/>
                        <a14:backgroundMark x1="6563" y1="75388" x2="6563" y2="76053"/>
                        <a14:backgroundMark x1="6719" y1="77384" x2="6719" y2="77827"/>
                        <a14:backgroundMark x1="6719" y1="78714" x2="6719" y2="80044"/>
                        <a14:backgroundMark x1="6563" y1="80266" x2="6563" y2="80931"/>
                        <a14:backgroundMark x1="6563" y1="80931" x2="6563" y2="80931"/>
                        <a14:backgroundMark x1="5938" y1="80044" x2="5938" y2="79157"/>
                        <a14:backgroundMark x1="5781" y1="77605" x2="5938" y2="77162"/>
                        <a14:backgroundMark x1="6250" y1="75388" x2="6250" y2="75388"/>
                        <a14:backgroundMark x1="7031" y1="74501" x2="7031" y2="74501"/>
                        <a14:backgroundMark x1="8125" y1="74723" x2="8125" y2="74723"/>
                        <a14:backgroundMark x1="8125" y1="77605" x2="8125" y2="77605"/>
                        <a14:backgroundMark x1="7813" y1="79823" x2="7656" y2="80931"/>
                        <a14:backgroundMark x1="7656" y1="80931" x2="7500" y2="81818"/>
                        <a14:backgroundMark x1="7031" y1="82262" x2="7031" y2="82262"/>
                        <a14:backgroundMark x1="5781" y1="81818" x2="5781" y2="81818"/>
                        <a14:backgroundMark x1="5313" y1="80266" x2="5313" y2="79601"/>
                        <a14:backgroundMark x1="6094" y1="77827" x2="6094" y2="77827"/>
                        <a14:backgroundMark x1="7031" y1="77384" x2="7031" y2="77384"/>
                        <a14:backgroundMark x1="7187" y1="76940" x2="7187" y2="76940"/>
                        <a14:backgroundMark x1="7344" y1="78049" x2="7344" y2="78049"/>
                      </a14:backgroundRemoval>
                    </a14:imgEffect>
                  </a14:imgLayer>
                </a14:imgProps>
              </a:ext>
            </a:extLst>
          </a:blip>
          <a:srcRect l="17392" t="74448" r="57733"/>
          <a:stretch/>
        </p:blipFill>
        <p:spPr>
          <a:xfrm>
            <a:off x="3573558" y="4843506"/>
            <a:ext cx="1513718" cy="1095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213" y="4740964"/>
            <a:ext cx="1534494" cy="1300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8948" y="5926340"/>
            <a:ext cx="1126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Metabolites</a:t>
            </a:r>
            <a:endParaRPr lang="en-GB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98176" y="5939214"/>
            <a:ext cx="1126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Microorganisms</a:t>
            </a:r>
            <a:endParaRPr lang="en-GB" sz="9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50490" y="4740964"/>
            <a:ext cx="0" cy="164123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5618" y="2535182"/>
            <a:ext cx="3363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Hypothesis </a:t>
            </a:r>
            <a:r>
              <a:rPr lang="en-GB" sz="3600" dirty="0"/>
              <a:t>or observation?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Which layer(s)?</a:t>
            </a:r>
          </a:p>
        </p:txBody>
      </p:sp>
    </p:spTree>
    <p:extLst>
      <p:ext uri="{BB962C8B-B14F-4D97-AF65-F5344CB8AC3E}">
        <p14:creationId xmlns:p14="http://schemas.microsoft.com/office/powerpoint/2010/main" val="23753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High-throughput technologies - NGS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23206"/>
            <a:ext cx="5071200" cy="3691218"/>
          </a:xfrm>
        </p:spPr>
        <p:txBody>
          <a:bodyPr>
            <a:normAutofit fontScale="47500" lnSpcReduction="20000"/>
          </a:bodyPr>
          <a:lstStyle/>
          <a:p>
            <a:r>
              <a:rPr lang="en-GB" sz="5600" dirty="0" smtClean="0"/>
              <a:t>Next-generation sequencing (NGS)</a:t>
            </a:r>
          </a:p>
          <a:p>
            <a:r>
              <a:rPr lang="en-GB" sz="5600" dirty="0"/>
              <a:t>M</a:t>
            </a:r>
            <a:r>
              <a:rPr lang="en-GB" sz="5600" dirty="0" smtClean="0"/>
              <a:t>easure genetic material (i.e. DNA, RNA, [microbiome])</a:t>
            </a:r>
          </a:p>
          <a:p>
            <a:r>
              <a:rPr lang="en-GB" sz="5600" dirty="0" smtClean="0"/>
              <a:t>Measured </a:t>
            </a:r>
            <a:r>
              <a:rPr lang="en-GB" sz="5600" dirty="0"/>
              <a:t>via </a:t>
            </a:r>
            <a:r>
              <a:rPr lang="en-GB" sz="5600" dirty="0" smtClean="0"/>
              <a:t>physical </a:t>
            </a:r>
            <a:r>
              <a:rPr lang="en-GB" sz="5600" dirty="0"/>
              <a:t>properties (e.g. </a:t>
            </a:r>
            <a:r>
              <a:rPr lang="en-GB" sz="5600" dirty="0" smtClean="0"/>
              <a:t>optical fluorescence / electro-conductivity)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" y="5744309"/>
            <a:ext cx="521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Online course: </a:t>
            </a:r>
            <a:r>
              <a:rPr lang="en-GB" dirty="0" smtClean="0">
                <a:solidFill>
                  <a:srgbClr val="0000FF"/>
                </a:solidFill>
                <a:hlinkClick r:id="rId2"/>
              </a:rPr>
              <a:t>10.6019/TOL.FunGenII-c.2016.00001.1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54" y="1692002"/>
            <a:ext cx="5251938" cy="3673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4615" y="5409381"/>
            <a:ext cx="13598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Image: </a:t>
            </a:r>
            <a:r>
              <a:rPr lang="en-GB" sz="1050" dirty="0" err="1" smtClean="0"/>
              <a:t>LabManager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118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High-throughput technologies - </a:t>
            </a:r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NGS</a:t>
            </a:r>
            <a:endParaRPr lang="en-GB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00" y="5271544"/>
            <a:ext cx="907366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-180000">
              <a:lnSpc>
                <a:spcPct val="1500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2800" b="1" kern="0" dirty="0">
                <a:solidFill>
                  <a:srgbClr val="0000FF"/>
                </a:solidFill>
                <a:latin typeface="Arial"/>
              </a:rPr>
              <a:t>What genetic material </a:t>
            </a:r>
            <a:r>
              <a:rPr lang="en-GB" sz="2800" b="1" kern="0" dirty="0" smtClean="0">
                <a:solidFill>
                  <a:srgbClr val="0000FF"/>
                </a:solidFill>
                <a:latin typeface="Arial"/>
              </a:rPr>
              <a:t>are present?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81" b="89145" l="224" r="100000">
                        <a14:foregroundMark x1="6432" y1="86647" x2="5369" y2="24015"/>
                        <a14:foregroundMark x1="11745" y1="27762" x2="13255" y2="86647"/>
                        <a14:foregroundMark x1="1063" y1="87800" x2="27125" y2="24784"/>
                        <a14:foregroundMark x1="19911" y1="86647" x2="19351" y2="26609"/>
                        <a14:foregroundMark x1="28412" y1="71854" x2="51510" y2="71662"/>
                        <a14:foregroundMark x1="51846" y1="27954" x2="64765" y2="86840"/>
                        <a14:foregroundMark x1="49497" y1="87608" x2="99273" y2="88377"/>
                        <a14:foregroundMark x1="52069" y1="88377" x2="87864" y2="89049"/>
                        <a14:foregroundMark x1="89709" y1="88377" x2="94128" y2="88377"/>
                        <a14:foregroundMark x1="88814" y1="88473" x2="98937" y2="89241"/>
                        <a14:foregroundMark x1="54306" y1="30355" x2="99161" y2="25168"/>
                        <a14:foregroundMark x1="27740" y1="19981" x2="48154" y2="25168"/>
                        <a14:backgroundMark x1="26230" y1="75024" x2="42897" y2="752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3678" b="10563"/>
          <a:stretch/>
        </p:blipFill>
        <p:spPr>
          <a:xfrm>
            <a:off x="1761635" y="1555145"/>
            <a:ext cx="8742241" cy="3347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8306" y="4902212"/>
            <a:ext cx="32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Image from DOI: </a:t>
            </a:r>
            <a:r>
              <a:rPr lang="en-GB" dirty="0">
                <a:solidFill>
                  <a:srgbClr val="0000FF"/>
                </a:solidFill>
                <a:hlinkClick r:id="rId4"/>
              </a:rPr>
              <a:t>10.5772/66732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77800" y="2008525"/>
            <a:ext cx="4778123" cy="382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180000" algn="l" defTabSz="914400" rtl="0" eaLnBrk="1" latinLnBrk="0" hangingPunct="1">
              <a:lnSpc>
                <a:spcPts val="36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3070" y="1798245"/>
            <a:ext cx="5380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Long </a:t>
            </a:r>
            <a:r>
              <a:rPr lang="en-GB" sz="3200" dirty="0" smtClean="0"/>
              <a:t>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Relatively </a:t>
            </a:r>
            <a:r>
              <a:rPr lang="en-GB" sz="2400" dirty="0"/>
              <a:t>expensive (~5 times </a:t>
            </a:r>
            <a:r>
              <a:rPr lang="en-GB" sz="2400" dirty="0" smtClean="0"/>
              <a:t>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Less </a:t>
            </a:r>
            <a:r>
              <a:rPr lang="en-GB" sz="2400" dirty="0"/>
              <a:t>accurate base-pair </a:t>
            </a:r>
            <a:r>
              <a:rPr lang="en-GB" sz="2400" dirty="0" smtClean="0"/>
              <a:t>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Easy </a:t>
            </a:r>
            <a:r>
              <a:rPr lang="en-GB" sz="2400" dirty="0"/>
              <a:t>to assemble / map to </a:t>
            </a:r>
            <a:r>
              <a:rPr lang="en-GB" sz="2400" dirty="0" smtClean="0"/>
              <a:t>scaffold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6908" y="1798245"/>
            <a:ext cx="5380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>
              <a:lnSpc>
                <a:spcPct val="150000"/>
              </a:lnSpc>
              <a:buNone/>
            </a:pPr>
            <a:r>
              <a:rPr lang="en-GB" sz="3200" dirty="0"/>
              <a:t>Short reads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GB" sz="2400" dirty="0"/>
              <a:t>Relatively affordable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GB" sz="2400" dirty="0"/>
              <a:t>Accurate base-pair identifications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GB" sz="2400" dirty="0"/>
              <a:t>Difficult to assemble / map to </a:t>
            </a:r>
            <a:r>
              <a:rPr lang="en-GB" sz="2400" dirty="0" smtClean="0"/>
              <a:t>scaffold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0000" y="4416118"/>
            <a:ext cx="10753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0" dirty="0">
                <a:solidFill>
                  <a:srgbClr val="0000FF"/>
                </a:solidFill>
                <a:latin typeface="Arial"/>
              </a:rPr>
              <a:t>How much genetic material is active (expressed</a:t>
            </a:r>
            <a:r>
              <a:rPr lang="en-GB" sz="2800" b="1" kern="0" dirty="0" smtClean="0">
                <a:solidFill>
                  <a:srgbClr val="0000FF"/>
                </a:solidFill>
                <a:latin typeface="Arial"/>
              </a:rPr>
              <a:t>)?</a:t>
            </a:r>
            <a:endParaRPr lang="en-GB" sz="2800" b="1" dirty="0" smtClean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Typically achieve </a:t>
            </a:r>
            <a:r>
              <a:rPr lang="en-GB" sz="2800" b="1" dirty="0" smtClean="0"/>
              <a:t>relative amounts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Absolute quantification is possible, otherwise use [RT]-qPCR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0984" y="1798245"/>
            <a:ext cx="318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GB" dirty="0">
                <a:solidFill>
                  <a:srgbClr val="0000FF"/>
                </a:solidFill>
                <a:hlinkClick r:id="rId2"/>
              </a:rPr>
              <a:t>10.1038/s41576-021-00367-3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0000" y="366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High-throughput technologies - NGS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0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High-throughput technologies - MS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20000" y="3692682"/>
            <a:ext cx="8541231" cy="22626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Mass Spectrometry (MS)</a:t>
            </a:r>
          </a:p>
          <a:p>
            <a:r>
              <a:rPr lang="en-GB" dirty="0" smtClean="0"/>
              <a:t>Measure </a:t>
            </a:r>
            <a:r>
              <a:rPr lang="en-GB" dirty="0"/>
              <a:t>electromagnetic properties (mass-to-charge ratio [m/z]) of </a:t>
            </a:r>
            <a:r>
              <a:rPr lang="en-GB" dirty="0" smtClean="0"/>
              <a:t>ions </a:t>
            </a:r>
            <a:r>
              <a:rPr lang="en-GB" dirty="0"/>
              <a:t>to calculate </a:t>
            </a:r>
            <a:r>
              <a:rPr lang="en-GB" b="1" dirty="0" smtClean="0"/>
              <a:t>mass</a:t>
            </a:r>
            <a:r>
              <a:rPr lang="en-GB" dirty="0" smtClean="0"/>
              <a:t> </a:t>
            </a:r>
            <a:r>
              <a:rPr lang="en-GB" dirty="0"/>
              <a:t>&amp; elucidate structure </a:t>
            </a:r>
            <a:endParaRPr lang="en-GB" dirty="0" smtClean="0"/>
          </a:p>
          <a:p>
            <a:r>
              <a:rPr lang="en-GB" dirty="0" smtClean="0"/>
              <a:t>Widely applied for peptide/proteins &amp; small molecules</a:t>
            </a:r>
            <a:endParaRPr lang="en-GB" dirty="0"/>
          </a:p>
          <a:p>
            <a:endParaRPr lang="en-GB" sz="5600" dirty="0" smtClean="0"/>
          </a:p>
          <a:p>
            <a:endParaRPr lang="en-GB" sz="56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65" y="1492711"/>
            <a:ext cx="10402082" cy="31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 "/>
              </a:rPr>
              <a:t>Outline</a:t>
            </a:r>
            <a:endParaRPr lang="cs-CZ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08525"/>
            <a:ext cx="10832222" cy="3266860"/>
          </a:xfrm>
        </p:spPr>
        <p:txBody>
          <a:bodyPr>
            <a:noAutofit/>
          </a:bodyPr>
          <a:lstStyle/>
          <a:p>
            <a:r>
              <a:rPr lang="en-GB" sz="4800" dirty="0" smtClean="0"/>
              <a:t>What are the ‘omics’?</a:t>
            </a:r>
          </a:p>
          <a:p>
            <a:pPr lvl="1"/>
            <a:endParaRPr lang="en-GB" sz="4000" dirty="0" smtClean="0"/>
          </a:p>
          <a:p>
            <a:r>
              <a:rPr lang="en-GB" sz="4800" dirty="0" smtClean="0"/>
              <a:t>Common ‘-omics’ technologies</a:t>
            </a:r>
          </a:p>
          <a:p>
            <a:pPr lvl="1"/>
            <a:endParaRPr lang="en-GB" sz="4000" dirty="0" smtClean="0"/>
          </a:p>
          <a:p>
            <a:r>
              <a:rPr lang="en-GB" sz="4800" dirty="0" smtClean="0"/>
              <a:t>Multi-omics in environmental chemistry</a:t>
            </a:r>
          </a:p>
        </p:txBody>
      </p:sp>
    </p:spTree>
    <p:extLst>
      <p:ext uri="{BB962C8B-B14F-4D97-AF65-F5344CB8AC3E}">
        <p14:creationId xmlns:p14="http://schemas.microsoft.com/office/powerpoint/2010/main" val="4712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High-throughput technologies – MS coupling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4" y="1877864"/>
            <a:ext cx="6102625" cy="39932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29199" y="2035040"/>
            <a:ext cx="4406401" cy="367887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MS</a:t>
            </a:r>
            <a:r>
              <a:rPr lang="en-GB" sz="3600" dirty="0"/>
              <a:t> </a:t>
            </a:r>
            <a:r>
              <a:rPr lang="en-GB" sz="3600" dirty="0" smtClean="0"/>
              <a:t>is often preceded by chromatography</a:t>
            </a:r>
          </a:p>
          <a:p>
            <a:endParaRPr lang="en-GB" sz="3600" dirty="0"/>
          </a:p>
          <a:p>
            <a:r>
              <a:rPr lang="en-GB" sz="3600" dirty="0" smtClean="0"/>
              <a:t>Major approaches are:</a:t>
            </a:r>
          </a:p>
          <a:p>
            <a:pPr lvl="1"/>
            <a:r>
              <a:rPr lang="en-GB" sz="2800" dirty="0" smtClean="0"/>
              <a:t>Full-scan (non-target)</a:t>
            </a:r>
          </a:p>
          <a:p>
            <a:pPr lvl="1"/>
            <a:r>
              <a:rPr lang="en-GB" sz="2800" dirty="0" smtClean="0"/>
              <a:t>Selective (target)</a:t>
            </a:r>
            <a:endParaRPr lang="en-GB" sz="6600" dirty="0" smtClean="0"/>
          </a:p>
          <a:p>
            <a:endParaRPr lang="en-GB" sz="5600" dirty="0" smtClean="0"/>
          </a:p>
          <a:p>
            <a:endParaRPr lang="en-GB" sz="5600" dirty="0" smtClean="0"/>
          </a:p>
        </p:txBody>
      </p:sp>
    </p:spTree>
    <p:extLst>
      <p:ext uri="{BB962C8B-B14F-4D97-AF65-F5344CB8AC3E}">
        <p14:creationId xmlns:p14="http://schemas.microsoft.com/office/powerpoint/2010/main" val="6967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High-throughput technologies - MS</a:t>
            </a:r>
            <a:endParaRPr lang="en-GB" sz="4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200" y="613668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Further material: </a:t>
            </a:r>
            <a:r>
              <a:rPr lang="en-GB" dirty="0">
                <a:solidFill>
                  <a:srgbClr val="0000FF"/>
                </a:solidFill>
                <a:hlinkClick r:id="rId2"/>
              </a:rPr>
              <a:t>https://nontargetedanalysis.org</a:t>
            </a:r>
            <a:r>
              <a:rPr lang="en-GB" dirty="0" smtClean="0">
                <a:solidFill>
                  <a:srgbClr val="0000FF"/>
                </a:solidFill>
                <a:hlinkClick r:id="rId2"/>
              </a:rPr>
              <a:t>/</a:t>
            </a:r>
            <a:endParaRPr lang="en-GB" dirty="0" smtClean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52691"/>
            <a:ext cx="10168800" cy="4801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49390"/>
          <a:stretch/>
        </p:blipFill>
        <p:spPr>
          <a:xfrm>
            <a:off x="1066800" y="1252690"/>
            <a:ext cx="5146431" cy="48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7532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Selective acquisition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563048"/>
            <a:ext cx="10753200" cy="4139998"/>
          </a:xfrm>
        </p:spPr>
        <p:txBody>
          <a:bodyPr/>
          <a:lstStyle/>
          <a:p>
            <a:r>
              <a:rPr lang="en-GB" sz="3200" dirty="0" smtClean="0"/>
              <a:t>Scan selected ions (m/z) specific to molecules of interest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How much of molecule is present?</a:t>
            </a:r>
          </a:p>
          <a:p>
            <a:pPr marL="7200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74" y="3101157"/>
            <a:ext cx="6316491" cy="290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7" y="2851508"/>
            <a:ext cx="3133697" cy="33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Full-scan analysis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5265196"/>
            <a:ext cx="8799137" cy="119861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Identify what chemicals are present?</a:t>
            </a:r>
          </a:p>
          <a:p>
            <a:r>
              <a:rPr lang="en-GB" sz="3200" dirty="0" smtClean="0"/>
              <a:t>Quantification (even relative) is difficult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42117"/>
            <a:ext cx="5467040" cy="375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/>
          <a:stretch/>
        </p:blipFill>
        <p:spPr>
          <a:xfrm>
            <a:off x="6852387" y="967456"/>
            <a:ext cx="4209521" cy="2250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>
          <a:xfrm>
            <a:off x="6852387" y="3168804"/>
            <a:ext cx="4209521" cy="2253318"/>
          </a:xfrm>
          <a:prstGeom prst="rect">
            <a:avLst/>
          </a:prstGeom>
        </p:spPr>
      </p:pic>
      <p:pic>
        <p:nvPicPr>
          <p:cNvPr id="3076" name="Picture 4" descr="https://upload.wikimedia.org/wikipedia/commons/thumb/5/57/Estron.svg/430px-Estr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17" y="763317"/>
            <a:ext cx="2259195" cy="14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517" y="3416321"/>
            <a:ext cx="2514474" cy="11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25" y="1461486"/>
            <a:ext cx="5791074" cy="3905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4610" y="4249565"/>
            <a:ext cx="333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Sequencing 1 million bases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3147" y="2796376"/>
            <a:ext cx="3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Low-resolution MS (100,000 scans)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5731" y="2513347"/>
            <a:ext cx="3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Mid-resolution MS (100,000 scans)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315" y="2230318"/>
            <a:ext cx="3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High-resolution MS (100,000 scans)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366004" y="2764973"/>
            <a:ext cx="635562" cy="1719938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75776" y="3403047"/>
            <a:ext cx="288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1000 to 10000 x more costly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40266" y="5564265"/>
            <a:ext cx="11251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Large-scale sequencing remains cheaper &amp; easier than large-scale MS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Sequencing &amp; mass spectrometry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9941" y="4928770"/>
            <a:ext cx="334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Image: </a:t>
            </a:r>
            <a:r>
              <a:rPr lang="en-GB" dirty="0" smtClean="0">
                <a:solidFill>
                  <a:srgbClr val="0000FF"/>
                </a:solidFill>
                <a:hlinkClick r:id="rId3"/>
              </a:rPr>
              <a:t>10.1038/s41570-017-0054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910862"/>
            <a:ext cx="10515600" cy="4067907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Sequencing is more robust </a:t>
            </a:r>
            <a:r>
              <a:rPr lang="en-GB" sz="3200" dirty="0" smtClean="0"/>
              <a:t>than MS</a:t>
            </a:r>
          </a:p>
          <a:p>
            <a:r>
              <a:rPr lang="en-GB" sz="3200" b="1" dirty="0" smtClean="0"/>
              <a:t>MS</a:t>
            </a:r>
            <a:r>
              <a:rPr lang="en-GB" sz="3200" dirty="0" smtClean="0"/>
              <a:t> methods provide </a:t>
            </a:r>
            <a:r>
              <a:rPr lang="en-GB" sz="3200" b="1" dirty="0" smtClean="0"/>
              <a:t>finer details about phenotype </a:t>
            </a:r>
            <a:r>
              <a:rPr lang="en-GB" sz="3200" dirty="0" smtClean="0"/>
              <a:t>due to </a:t>
            </a:r>
            <a:r>
              <a:rPr lang="en-GB" sz="3200" b="1" dirty="0" smtClean="0"/>
              <a:t>greater inclusion of external factors</a:t>
            </a:r>
            <a:endParaRPr lang="en-GB" sz="3200" b="1" dirty="0" smtClean="0"/>
          </a:p>
          <a:p>
            <a:r>
              <a:rPr lang="en-GB" sz="3200" b="1" dirty="0" smtClean="0"/>
              <a:t>Sequencing </a:t>
            </a:r>
            <a:r>
              <a:rPr lang="en-GB" sz="3200" dirty="0" smtClean="0"/>
              <a:t>shows </a:t>
            </a:r>
            <a:r>
              <a:rPr lang="en-GB" sz="3200" b="1" dirty="0" smtClean="0"/>
              <a:t>all potential biological reactions </a:t>
            </a:r>
            <a:r>
              <a:rPr lang="en-GB" sz="3200" dirty="0" smtClean="0"/>
              <a:t>that can </a:t>
            </a:r>
            <a:r>
              <a:rPr lang="en-GB" sz="3200" dirty="0" smtClean="0"/>
              <a:t>occur</a:t>
            </a:r>
          </a:p>
          <a:p>
            <a:r>
              <a:rPr lang="en-GB" sz="3200" b="1" dirty="0" smtClean="0"/>
              <a:t>MS </a:t>
            </a:r>
            <a:r>
              <a:rPr lang="en-GB" sz="3200" dirty="0" smtClean="0"/>
              <a:t>shows</a:t>
            </a:r>
            <a:r>
              <a:rPr lang="en-GB" sz="3200" b="1" dirty="0" smtClean="0"/>
              <a:t> biological </a:t>
            </a:r>
            <a:r>
              <a:rPr lang="en-GB" sz="3200" b="1" dirty="0"/>
              <a:t>and non-biological </a:t>
            </a:r>
            <a:r>
              <a:rPr lang="en-GB" sz="3200" b="1" dirty="0" smtClean="0"/>
              <a:t>reactions </a:t>
            </a:r>
            <a:r>
              <a:rPr lang="en-GB" sz="3200" dirty="0" smtClean="0"/>
              <a:t>that</a:t>
            </a:r>
            <a:r>
              <a:rPr lang="en-GB" sz="3200" b="1" dirty="0" smtClean="0"/>
              <a:t> occur</a:t>
            </a:r>
          </a:p>
          <a:p>
            <a:endParaRPr lang="en-GB" sz="3200" b="1" dirty="0"/>
          </a:p>
          <a:p>
            <a:endParaRPr lang="en-GB" sz="32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Sequencing &amp; mass spectrometry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00" y="5445760"/>
            <a:ext cx="72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GB" dirty="0" smtClean="0">
                <a:hlinkClick r:id="rId2"/>
              </a:rPr>
              <a:t>10.1038/s41437-019-0209-z</a:t>
            </a:r>
            <a:r>
              <a:rPr lang="en-GB" dirty="0" smtClean="0"/>
              <a:t> &amp; </a:t>
            </a:r>
            <a:r>
              <a:rPr lang="en-GB" dirty="0" smtClean="0">
                <a:solidFill>
                  <a:srgbClr val="0000FF"/>
                </a:solidFill>
                <a:hlinkClick r:id="rId3"/>
              </a:rPr>
              <a:t>10.1038/s41570-017-0054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93" y="1692002"/>
            <a:ext cx="4787900" cy="40502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Network biology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193" y="5873262"/>
            <a:ext cx="45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Image: </a:t>
            </a:r>
            <a:r>
              <a:rPr lang="en-GB" dirty="0">
                <a:solidFill>
                  <a:srgbClr val="0000FF"/>
                </a:solidFill>
                <a:hlinkClick r:id="rId3" tooltip="Persistent link using digital object identifier"/>
              </a:rPr>
              <a:t>10.1016/B978-0-12-813762-8.00002-5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836" y="926123"/>
            <a:ext cx="3017087" cy="3125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8562" y="3899137"/>
            <a:ext cx="5515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Informatics to integrate and understand big data is the major advance of ‘omics’ technologies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432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Systems biology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031" y="1866639"/>
            <a:ext cx="5557667" cy="371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00" y="1692002"/>
            <a:ext cx="5036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‘Omics’ technologies enable more observations but more observations does not equal more understanding</a:t>
            </a:r>
          </a:p>
          <a:p>
            <a:endParaRPr lang="en-GB" sz="2800" b="1" dirty="0" smtClean="0"/>
          </a:p>
          <a:p>
            <a:r>
              <a:rPr lang="en-GB" sz="2800" dirty="0" smtClean="0"/>
              <a:t>Benefit </a:t>
            </a:r>
            <a:r>
              <a:rPr lang="en-GB" sz="2800" dirty="0"/>
              <a:t>of the </a:t>
            </a:r>
            <a:r>
              <a:rPr lang="en-GB" sz="2800" dirty="0" smtClean="0"/>
              <a:t>‘-omics’ </a:t>
            </a:r>
            <a:r>
              <a:rPr lang="en-GB" sz="2800" dirty="0"/>
              <a:t>all depends on </a:t>
            </a:r>
            <a:r>
              <a:rPr lang="en-GB" sz="2800" b="1" dirty="0"/>
              <a:t>study design </a:t>
            </a:r>
            <a:r>
              <a:rPr lang="en-GB" sz="2800" dirty="0"/>
              <a:t>being correct for the hypothesis you want to test / question you wish to </a:t>
            </a:r>
            <a:r>
              <a:rPr lang="en-GB" sz="2800" dirty="0" smtClean="0"/>
              <a:t>explore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96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Multi-omics in environmental chemistry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606596"/>
            <a:ext cx="5566500" cy="3618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0" y="1498600"/>
            <a:ext cx="10646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McCall </a:t>
            </a:r>
            <a:r>
              <a:rPr lang="en-GB" sz="2400" i="1" dirty="0" smtClean="0"/>
              <a:t>et </a:t>
            </a:r>
            <a:r>
              <a:rPr lang="en-GB" sz="2400" i="1" dirty="0"/>
              <a:t>al.</a:t>
            </a:r>
            <a:r>
              <a:rPr lang="en-GB" sz="2400" dirty="0"/>
              <a:t> Home chemical and microbial transitions across urbanization. </a:t>
            </a:r>
            <a:r>
              <a:rPr lang="en-GB" sz="2400" i="1" dirty="0"/>
              <a:t>Nat </a:t>
            </a:r>
            <a:r>
              <a:rPr lang="en-GB" sz="2400" i="1" dirty="0" err="1"/>
              <a:t>Microbiol</a:t>
            </a:r>
            <a:r>
              <a:rPr lang="en-GB" sz="2400" dirty="0"/>
              <a:t> </a:t>
            </a:r>
            <a:r>
              <a:rPr lang="en-GB" sz="2400" b="1" dirty="0"/>
              <a:t>5, </a:t>
            </a:r>
            <a:r>
              <a:rPr lang="en-GB" sz="2400" dirty="0"/>
              <a:t>108–115 (2020). </a:t>
            </a: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doi.org/10.1038/s41564-019-0593-4</a:t>
            </a:r>
            <a:endParaRPr lang="en-GB" sz="2400" dirty="0" smtClean="0"/>
          </a:p>
          <a:p>
            <a:endParaRPr lang="en-GB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471566" y="2975928"/>
            <a:ext cx="5110834" cy="308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180000" algn="l" defTabSz="914400" rtl="0" eaLnBrk="1" latinLnBrk="0" hangingPunct="1">
              <a:lnSpc>
                <a:spcPts val="36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Took swab samples from inside homes and from their inhabitants across gradient of rainforest – city in Brazil</a:t>
            </a:r>
          </a:p>
          <a:p>
            <a:r>
              <a:rPr lang="en-GB" sz="3200" b="1" dirty="0" smtClean="0"/>
              <a:t>NGS (microbiome) &amp; MS (chemicals)</a:t>
            </a:r>
          </a:p>
        </p:txBody>
      </p:sp>
    </p:spTree>
    <p:extLst>
      <p:ext uri="{BB962C8B-B14F-4D97-AF65-F5344CB8AC3E}">
        <p14:creationId xmlns:p14="http://schemas.microsoft.com/office/powerpoint/2010/main" val="19139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822134" y="2419880"/>
            <a:ext cx="4742793" cy="3472527"/>
          </a:xfrm>
        </p:spPr>
        <p:txBody>
          <a:bodyPr>
            <a:noAutofit/>
          </a:bodyPr>
          <a:lstStyle/>
          <a:p>
            <a:r>
              <a:rPr lang="en-GB" sz="3600" dirty="0" smtClean="0"/>
              <a:t>Urban homes showed higher levels of irritant cleaning products / detergents</a:t>
            </a:r>
          </a:p>
          <a:p>
            <a:r>
              <a:rPr lang="en-GB" sz="3600" b="1" dirty="0" smtClean="0">
                <a:solidFill>
                  <a:srgbClr val="0000FF"/>
                </a:solidFill>
              </a:rPr>
              <a:t>Urban homes had much greater fungal diversity &amp; biomass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Multi-omics in environmental chemistry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36553"/>
            <a:ext cx="433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https://doi.org/10.1038/s41564-019-0593-4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55" y="1705885"/>
            <a:ext cx="5397500" cy="41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753200" cy="1325563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0000DC"/>
                </a:solidFill>
                <a:latin typeface="Arial"/>
              </a:rPr>
              <a:t>What is “-omics”?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003983"/>
            <a:ext cx="3974741" cy="3610076"/>
          </a:xfrm>
        </p:spPr>
        <p:txBody>
          <a:bodyPr>
            <a:normAutofit fontScale="85000" lnSpcReduction="10000"/>
          </a:bodyPr>
          <a:lstStyle/>
          <a:p>
            <a:pPr marL="72000" indent="0">
              <a:buNone/>
            </a:pPr>
            <a:r>
              <a:rPr lang="en-GB" sz="3200" b="1" dirty="0" smtClean="0"/>
              <a:t>Systematic and comprehensive </a:t>
            </a:r>
            <a:r>
              <a:rPr lang="en-GB" sz="3200" dirty="0" smtClean="0"/>
              <a:t>analysis [of a cellular/ molecular layer]</a:t>
            </a:r>
          </a:p>
          <a:p>
            <a:endParaRPr lang="en-GB" sz="3200" dirty="0"/>
          </a:p>
          <a:p>
            <a:pPr marL="72000" indent="0">
              <a:buNone/>
            </a:pPr>
            <a:r>
              <a:rPr lang="en-GB" sz="3200" b="1" dirty="0" smtClean="0"/>
              <a:t>i.e. a subset of [molecular] phenotyping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47578037"/>
              </p:ext>
            </p:extLst>
          </p:nvPr>
        </p:nvGraphicFramePr>
        <p:xfrm>
          <a:off x="3516554" y="678420"/>
          <a:ext cx="6122296" cy="535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7840585" y="389409"/>
            <a:ext cx="1566452" cy="1497404"/>
            <a:chOff x="5765682" y="238642"/>
            <a:chExt cx="2123675" cy="2123675"/>
          </a:xfrm>
          <a:solidFill>
            <a:srgbClr val="FFC000"/>
          </a:solidFill>
        </p:grpSpPr>
        <p:sp>
          <p:nvSpPr>
            <p:cNvPr id="52" name="Shape 51"/>
            <p:cNvSpPr/>
            <p:nvPr/>
          </p:nvSpPr>
          <p:spPr>
            <a:xfrm rot="20700000">
              <a:off x="5765682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Shape 4"/>
            <p:cNvSpPr txBox="1"/>
            <p:nvPr/>
          </p:nvSpPr>
          <p:spPr>
            <a:xfrm>
              <a:off x="6231466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Part 3.2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38877" y="1518694"/>
            <a:ext cx="1566452" cy="1497404"/>
            <a:chOff x="5765682" y="238642"/>
            <a:chExt cx="2123675" cy="2123675"/>
          </a:xfrm>
          <a:solidFill>
            <a:srgbClr val="FFC000"/>
          </a:solidFill>
        </p:grpSpPr>
        <p:sp>
          <p:nvSpPr>
            <p:cNvPr id="58" name="Shape 57"/>
            <p:cNvSpPr/>
            <p:nvPr/>
          </p:nvSpPr>
          <p:spPr>
            <a:xfrm rot="20700000">
              <a:off x="5765682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Shape 4"/>
            <p:cNvSpPr txBox="1"/>
            <p:nvPr/>
          </p:nvSpPr>
          <p:spPr>
            <a:xfrm>
              <a:off x="6231466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Part 3.1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772692" y="717833"/>
            <a:ext cx="1641168" cy="1589256"/>
            <a:chOff x="5765682" y="238642"/>
            <a:chExt cx="2123675" cy="2123675"/>
          </a:xfrm>
          <a:solidFill>
            <a:srgbClr val="FFC000"/>
          </a:solidFill>
        </p:grpSpPr>
        <p:sp>
          <p:nvSpPr>
            <p:cNvPr id="61" name="Shape 60"/>
            <p:cNvSpPr/>
            <p:nvPr/>
          </p:nvSpPr>
          <p:spPr>
            <a:xfrm rot="20700000">
              <a:off x="5765682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Shape 4"/>
            <p:cNvSpPr txBox="1"/>
            <p:nvPr/>
          </p:nvSpPr>
          <p:spPr>
            <a:xfrm>
              <a:off x="6231466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Part 3.3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824814" y="2752783"/>
            <a:ext cx="1566452" cy="1497404"/>
            <a:chOff x="5765682" y="238642"/>
            <a:chExt cx="2123675" cy="2123675"/>
          </a:xfrm>
          <a:solidFill>
            <a:srgbClr val="33CC33"/>
          </a:solidFill>
        </p:grpSpPr>
        <p:sp>
          <p:nvSpPr>
            <p:cNvPr id="64" name="Shape 63"/>
            <p:cNvSpPr/>
            <p:nvPr/>
          </p:nvSpPr>
          <p:spPr>
            <a:xfrm rot="20700000">
              <a:off x="5765682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Shape 4"/>
            <p:cNvSpPr txBox="1"/>
            <p:nvPr/>
          </p:nvSpPr>
          <p:spPr>
            <a:xfrm>
              <a:off x="6231466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Part 2.1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414126" y="4027149"/>
            <a:ext cx="1566452" cy="1497404"/>
            <a:chOff x="5765682" y="238642"/>
            <a:chExt cx="2123675" cy="2123675"/>
          </a:xfrm>
          <a:solidFill>
            <a:srgbClr val="0070C0"/>
          </a:solidFill>
        </p:grpSpPr>
        <p:sp>
          <p:nvSpPr>
            <p:cNvPr id="67" name="Shape 66"/>
            <p:cNvSpPr/>
            <p:nvPr/>
          </p:nvSpPr>
          <p:spPr>
            <a:xfrm rot="20700000">
              <a:off x="5765682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Shape 4"/>
            <p:cNvSpPr txBox="1"/>
            <p:nvPr/>
          </p:nvSpPr>
          <p:spPr>
            <a:xfrm>
              <a:off x="6231466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Part 1.1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810049" y="4052049"/>
            <a:ext cx="1566452" cy="1497404"/>
            <a:chOff x="5765682" y="238642"/>
            <a:chExt cx="2123675" cy="2123675"/>
          </a:xfrm>
          <a:solidFill>
            <a:srgbClr val="0070C0"/>
          </a:solidFill>
        </p:grpSpPr>
        <p:sp>
          <p:nvSpPr>
            <p:cNvPr id="70" name="Shape 69"/>
            <p:cNvSpPr/>
            <p:nvPr/>
          </p:nvSpPr>
          <p:spPr>
            <a:xfrm rot="20700000">
              <a:off x="5765682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Shape 4"/>
            <p:cNvSpPr txBox="1"/>
            <p:nvPr/>
          </p:nvSpPr>
          <p:spPr>
            <a:xfrm>
              <a:off x="6231466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Part 1.2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3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770812" y="1919151"/>
            <a:ext cx="6849688" cy="4213498"/>
          </a:xfrm>
        </p:spPr>
        <p:txBody>
          <a:bodyPr>
            <a:noAutofit/>
          </a:bodyPr>
          <a:lstStyle/>
          <a:p>
            <a:r>
              <a:rPr lang="en-GB" sz="3200" dirty="0" smtClean="0"/>
              <a:t>Industrial materials cover more surfaces in urban homes &amp; were cleaned with antimicrobials more frequently</a:t>
            </a:r>
          </a:p>
          <a:p>
            <a:r>
              <a:rPr lang="en-GB" sz="3200" dirty="0" smtClean="0"/>
              <a:t>Fungus inside urban homes speculated to have developed resistance</a:t>
            </a:r>
          </a:p>
          <a:p>
            <a:r>
              <a:rPr lang="en-GB" sz="3600" b="1" dirty="0" smtClean="0">
                <a:solidFill>
                  <a:srgbClr val="0000FF"/>
                </a:solidFill>
              </a:rPr>
              <a:t>Allergenic load higher in urban homes    </a:t>
            </a:r>
            <a:endParaRPr lang="en-GB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71" r="51425"/>
          <a:stretch/>
        </p:blipFill>
        <p:spPr>
          <a:xfrm>
            <a:off x="897677" y="1752116"/>
            <a:ext cx="3627149" cy="227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377" t="5703"/>
          <a:stretch/>
        </p:blipFill>
        <p:spPr>
          <a:xfrm>
            <a:off x="764257" y="4072131"/>
            <a:ext cx="3929382" cy="2263406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Multi-omics in environmental chemistry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36553"/>
            <a:ext cx="433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https://doi.org/10.1038/s41564-019-0593-4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720000" y="366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Multi-omics in environmental chemistry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603102"/>
            <a:ext cx="4791133" cy="4791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7700" y="3559422"/>
            <a:ext cx="538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en-GB" sz="2800" dirty="0"/>
              <a:t>15 people monitored for 800 </a:t>
            </a:r>
            <a:r>
              <a:rPr lang="en-GB" sz="2800" dirty="0" smtClean="0"/>
              <a:t>days’</a:t>
            </a:r>
            <a:endParaRPr lang="en-GB" sz="2800" dirty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en-GB" sz="2800" dirty="0" smtClean="0"/>
              <a:t>Tracked </a:t>
            </a:r>
            <a:r>
              <a:rPr lang="en-GB" sz="2800" dirty="0"/>
              <a:t>location &amp; air </a:t>
            </a:r>
            <a:r>
              <a:rPr lang="en-GB" sz="2800" dirty="0" smtClean="0"/>
              <a:t>monitoring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en-GB" sz="2800" b="1" dirty="0" smtClean="0"/>
              <a:t>Analysed airborne microbes (NGS) and chemicals (MS)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7700" y="1692002"/>
            <a:ext cx="591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Jiang </a:t>
            </a:r>
            <a:r>
              <a:rPr lang="en-GB" sz="2400" i="1" dirty="0"/>
              <a:t>et al. </a:t>
            </a:r>
            <a:r>
              <a:rPr lang="en-GB" sz="2400" dirty="0"/>
              <a:t>Dynamic Human Environmental </a:t>
            </a:r>
            <a:r>
              <a:rPr lang="en-GB" sz="2400" dirty="0" err="1"/>
              <a:t>Exposome</a:t>
            </a:r>
            <a:r>
              <a:rPr lang="en-GB" sz="2400" dirty="0"/>
              <a:t> Revealed by Longitudinal Personal Monitoring. </a:t>
            </a:r>
            <a:r>
              <a:rPr lang="en-GB" sz="2400" i="1" dirty="0"/>
              <a:t>Cell</a:t>
            </a:r>
            <a:r>
              <a:rPr lang="en-GB" sz="2400" dirty="0"/>
              <a:t> </a:t>
            </a:r>
            <a:r>
              <a:rPr lang="en-GB" sz="2400" b="1" dirty="0"/>
              <a:t>175</a:t>
            </a:r>
            <a:r>
              <a:rPr lang="en-GB" sz="2400" dirty="0"/>
              <a:t>, 277–291 (2018). </a:t>
            </a:r>
            <a:r>
              <a:rPr lang="en-GB" sz="2400" dirty="0">
                <a:hlinkClick r:id="rId3"/>
              </a:rPr>
              <a:t>https://doi.org/10.1016/j.cell.2018.08.060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4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720000" y="366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Multi-omics in environmental chemistry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692002"/>
            <a:ext cx="4843463" cy="4460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9500" y="1841500"/>
            <a:ext cx="52705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en-GB" sz="2800" dirty="0" smtClean="0"/>
              <a:t>Identified plant centric &amp; human centric ‘exposure clouds’ with constant interaction mediated by bacteria</a:t>
            </a:r>
            <a:r>
              <a:rPr lang="en-GB" sz="2800" dirty="0"/>
              <a:t> </a:t>
            </a:r>
            <a:r>
              <a:rPr lang="en-GB" sz="2800" dirty="0" smtClean="0"/>
              <a:t>&amp; fungi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endParaRPr lang="en-GB" sz="2800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en-GB" sz="3200" b="1" dirty="0" smtClean="0">
                <a:solidFill>
                  <a:srgbClr val="0000FF"/>
                </a:solidFill>
              </a:rPr>
              <a:t>Identified many location/ lifestyle specific airborne pathogens &amp; harmful toxins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00" y="1212753"/>
            <a:ext cx="417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https://doi.org/10.1016/j.cell.2018.08.060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‘omics’ takeaway messages 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60167"/>
            <a:ext cx="10753200" cy="413999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‘omics’ focus on </a:t>
            </a:r>
            <a:r>
              <a:rPr lang="en-GB" b="1" dirty="0" smtClean="0"/>
              <a:t>systems/network</a:t>
            </a:r>
            <a:r>
              <a:rPr lang="en-GB" dirty="0" smtClean="0"/>
              <a:t> study</a:t>
            </a:r>
            <a:endParaRPr lang="en-GB" dirty="0"/>
          </a:p>
          <a:p>
            <a:r>
              <a:rPr lang="en-GB" dirty="0" smtClean="0"/>
              <a:t>‘omics’ techniques can easily collect </a:t>
            </a:r>
            <a:r>
              <a:rPr lang="en-GB" b="1" dirty="0" smtClean="0"/>
              <a:t>lots of data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Theory and research questions are crucial for understanding</a:t>
            </a:r>
          </a:p>
          <a:p>
            <a:endParaRPr lang="en-GB" sz="3200" b="1" dirty="0"/>
          </a:p>
          <a:p>
            <a:r>
              <a:rPr lang="en-GB" sz="3200" b="1" dirty="0" smtClean="0">
                <a:solidFill>
                  <a:srgbClr val="0000FF"/>
                </a:solidFill>
              </a:rPr>
              <a:t>Need to study the genetic – environment interface in order to understand phenotype development, adaptation, evolution etc.</a:t>
            </a:r>
          </a:p>
          <a:p>
            <a:pPr marL="324000" lvl="1" indent="0">
              <a:buNone/>
            </a:pPr>
            <a:r>
              <a:rPr lang="en-GB" sz="2600" b="1" dirty="0" smtClean="0"/>
              <a:t>	i.e. to fully investigate why anything is what it is</a:t>
            </a:r>
          </a:p>
        </p:txBody>
      </p:sp>
    </p:spTree>
    <p:extLst>
      <p:ext uri="{BB962C8B-B14F-4D97-AF65-F5344CB8AC3E}">
        <p14:creationId xmlns:p14="http://schemas.microsoft.com/office/powerpoint/2010/main" val="33268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Phenotype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01" y="1812376"/>
            <a:ext cx="4069714" cy="416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Phenotype = characteristics [traits]</a:t>
            </a:r>
            <a:endParaRPr lang="en-GB" sz="3200" b="1" dirty="0"/>
          </a:p>
          <a:p>
            <a:r>
              <a:rPr lang="en-GB" sz="3200" b="1" dirty="0"/>
              <a:t>displayed by an </a:t>
            </a:r>
            <a:r>
              <a:rPr lang="en-GB" sz="3200" b="1" dirty="0" smtClean="0"/>
              <a:t>entity </a:t>
            </a:r>
            <a:r>
              <a:rPr lang="en-GB" sz="3200" b="1" dirty="0"/>
              <a:t>[</a:t>
            </a:r>
            <a:r>
              <a:rPr lang="en-GB" sz="3200" b="1" dirty="0" smtClean="0"/>
              <a:t>organism]</a:t>
            </a:r>
          </a:p>
          <a:p>
            <a:endParaRPr lang="en-GB" sz="3200" dirty="0"/>
          </a:p>
          <a:p>
            <a:r>
              <a:rPr lang="en-GB" sz="3200" dirty="0" smtClean="0"/>
              <a:t>Phenotype is dynamic i.e. changes over time [development] 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48"/>
          <a:stretch/>
        </p:blipFill>
        <p:spPr>
          <a:xfrm>
            <a:off x="5990410" y="1266276"/>
            <a:ext cx="5003980" cy="1602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9260" b="17459"/>
          <a:stretch/>
        </p:blipFill>
        <p:spPr>
          <a:xfrm>
            <a:off x="5749200" y="2917868"/>
            <a:ext cx="5486400" cy="195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3090" y="5321300"/>
            <a:ext cx="40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GB" u="sng" dirty="0">
                <a:solidFill>
                  <a:srgbClr val="0000FF"/>
                </a:solidFill>
                <a:hlinkClick r:id="rId4" tooltip="Persistent link using digital object identifier"/>
              </a:rPr>
              <a:t>10.1006/jtbi.1996.0335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Nature and nurture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98" y="1705761"/>
            <a:ext cx="3412848" cy="415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6136" y="1389127"/>
            <a:ext cx="5171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Phenotype is the results of genetics &amp; environment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2588499" y="1912163"/>
            <a:ext cx="1273645" cy="554182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ysClr val="windowText" lastClr="000000"/>
                </a:solidFill>
              </a:rPr>
              <a:t>GxE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6136" y="2714690"/>
            <a:ext cx="5489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i.e. </a:t>
            </a:r>
            <a:r>
              <a:rPr lang="en-GB" sz="3200" dirty="0" smtClean="0"/>
              <a:t>need to understand: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G</a:t>
            </a:r>
            <a:r>
              <a:rPr lang="en-GB" sz="3200" dirty="0" smtClean="0"/>
              <a:t>enotype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G</a:t>
            </a:r>
            <a:r>
              <a:rPr lang="en-GB" sz="3200" dirty="0" smtClean="0"/>
              <a:t>enotype </a:t>
            </a:r>
            <a:r>
              <a:rPr lang="en-GB" sz="3200" dirty="0"/>
              <a:t>x </a:t>
            </a:r>
            <a:r>
              <a:rPr lang="en-GB" sz="3200" dirty="0" smtClean="0"/>
              <a:t>Environment </a:t>
            </a:r>
            <a:r>
              <a:rPr lang="en-GB" sz="3200" dirty="0"/>
              <a:t>interaction </a:t>
            </a:r>
            <a:r>
              <a:rPr lang="en-GB" sz="3200" b="1" dirty="0"/>
              <a:t>(</a:t>
            </a:r>
            <a:r>
              <a:rPr lang="en-GB" sz="3200" b="1" dirty="0" err="1"/>
              <a:t>GxE</a:t>
            </a:r>
            <a:r>
              <a:rPr lang="en-GB" sz="3200" b="1" dirty="0" smtClean="0"/>
              <a:t>)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46136" y="5680668"/>
            <a:ext cx="40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GB" dirty="0" smtClean="0">
                <a:solidFill>
                  <a:srgbClr val="0000FF"/>
                </a:solidFill>
                <a:hlinkClick r:id="rId3"/>
              </a:rPr>
              <a:t>Nature via nurture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Central dogma of molecular biology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7422" y="1973967"/>
            <a:ext cx="529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Gen</a:t>
            </a:r>
            <a:r>
              <a:rPr lang="en-GB" sz="2400" dirty="0">
                <a:solidFill>
                  <a:prstClr val="black"/>
                </a:solidFill>
              </a:rPr>
              <a:t>ome = all </a:t>
            </a:r>
            <a:r>
              <a:rPr lang="en-GB" sz="2400" b="1" dirty="0">
                <a:solidFill>
                  <a:srgbClr val="FF0000"/>
                </a:solidFill>
              </a:rPr>
              <a:t>inherited</a:t>
            </a:r>
            <a:r>
              <a:rPr lang="en-GB" sz="2400" dirty="0">
                <a:solidFill>
                  <a:prstClr val="black"/>
                </a:solidFill>
              </a:rPr>
              <a:t> genetic material [</a:t>
            </a:r>
            <a:r>
              <a:rPr lang="en-GB" sz="2400" b="1" dirty="0">
                <a:solidFill>
                  <a:prstClr val="black"/>
                </a:solidFill>
              </a:rPr>
              <a:t>DNA</a:t>
            </a:r>
            <a:r>
              <a:rPr lang="en-GB" sz="2400" dirty="0">
                <a:solidFill>
                  <a:prstClr val="black"/>
                </a:solidFill>
              </a:rPr>
              <a:t>] of an </a:t>
            </a:r>
            <a:r>
              <a:rPr lang="en-GB" sz="2400" dirty="0" smtClean="0">
                <a:solidFill>
                  <a:prstClr val="black"/>
                </a:solidFill>
              </a:rPr>
              <a:t>organism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02" y="1894116"/>
            <a:ext cx="144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Instructions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5401" y="5517623"/>
            <a:ext cx="125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Functional product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25402" y="3782710"/>
            <a:ext cx="125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Messenger</a:t>
            </a:r>
            <a:endParaRPr lang="en-GB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70022"/>
          <a:stretch/>
        </p:blipFill>
        <p:spPr>
          <a:xfrm>
            <a:off x="2231448" y="1310946"/>
            <a:ext cx="4055973" cy="19402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2607" y="6274829"/>
            <a:ext cx="2328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Image: Genome Research Limited</a:t>
            </a:r>
            <a:endParaRPr lang="en-GB" sz="105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29193" b="46214"/>
          <a:stretch/>
        </p:blipFill>
        <p:spPr>
          <a:xfrm>
            <a:off x="2144620" y="3204481"/>
            <a:ext cx="4055973" cy="1591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t="53721" b="23620"/>
          <a:stretch/>
        </p:blipFill>
        <p:spPr>
          <a:xfrm>
            <a:off x="2144620" y="4789591"/>
            <a:ext cx="4055973" cy="14665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200593" y="3367211"/>
            <a:ext cx="5378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Transcript</a:t>
            </a:r>
            <a:r>
              <a:rPr lang="en-GB" sz="2400" dirty="0">
                <a:solidFill>
                  <a:prstClr val="black"/>
                </a:solidFill>
              </a:rPr>
              <a:t>ome = all the transcribed genetic material [</a:t>
            </a:r>
            <a:r>
              <a:rPr lang="en-GB" sz="2400" b="1" dirty="0">
                <a:solidFill>
                  <a:prstClr val="black"/>
                </a:solidFill>
              </a:rPr>
              <a:t>RNA</a:t>
            </a:r>
            <a:r>
              <a:rPr lang="en-GB" sz="2400" dirty="0">
                <a:solidFill>
                  <a:prstClr val="black"/>
                </a:solidFill>
              </a:rPr>
              <a:t>] of an organism i.e. all </a:t>
            </a:r>
            <a:r>
              <a:rPr lang="en-GB" sz="2400" u="sng" dirty="0">
                <a:solidFill>
                  <a:prstClr val="black"/>
                </a:solidFill>
              </a:rPr>
              <a:t>expressed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genes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00593" y="5091307"/>
            <a:ext cx="5378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Prote</a:t>
            </a:r>
            <a:r>
              <a:rPr lang="en-GB" sz="2400" dirty="0">
                <a:solidFill>
                  <a:prstClr val="black"/>
                </a:solidFill>
              </a:rPr>
              <a:t>ome = all the </a:t>
            </a:r>
            <a:r>
              <a:rPr lang="en-GB" sz="2400" b="1" dirty="0">
                <a:solidFill>
                  <a:prstClr val="black"/>
                </a:solidFill>
              </a:rPr>
              <a:t>proteins/peptides</a:t>
            </a:r>
            <a:r>
              <a:rPr lang="en-GB" sz="2400" dirty="0">
                <a:solidFill>
                  <a:prstClr val="black"/>
                </a:solidFill>
              </a:rPr>
              <a:t> of an organism i.e. all </a:t>
            </a:r>
            <a:r>
              <a:rPr lang="en-GB" sz="2400" u="sng" dirty="0">
                <a:solidFill>
                  <a:prstClr val="black"/>
                </a:solidFill>
              </a:rPr>
              <a:t>translated</a:t>
            </a:r>
            <a:r>
              <a:rPr lang="en-GB" sz="2400" dirty="0">
                <a:solidFill>
                  <a:prstClr val="black"/>
                </a:solidFill>
              </a:rPr>
              <a:t> genetic material</a:t>
            </a:r>
          </a:p>
        </p:txBody>
      </p:sp>
    </p:spTree>
    <p:extLst>
      <p:ext uri="{BB962C8B-B14F-4D97-AF65-F5344CB8AC3E}">
        <p14:creationId xmlns:p14="http://schemas.microsoft.com/office/powerpoint/2010/main" val="1294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79" b="100000" l="469" r="42344">
                        <a14:foregroundMark x1="27344" y1="79823" x2="27344" y2="79823"/>
                        <a14:foregroundMark x1="25625" y1="76497" x2="25625" y2="76497"/>
                        <a14:foregroundMark x1="24844" y1="76718" x2="24844" y2="76718"/>
                        <a14:foregroundMark x1="22656" y1="78936" x2="22656" y2="78936"/>
                        <a14:foregroundMark x1="21563" y1="78936" x2="21563" y2="78936"/>
                        <a14:foregroundMark x1="20625" y1="78936" x2="20625" y2="78936"/>
                        <a14:foregroundMark x1="20469" y1="81375" x2="20469" y2="81375"/>
                        <a14:foregroundMark x1="20938" y1="84701" x2="20938" y2="84701"/>
                        <a14:foregroundMark x1="22969" y1="85809" x2="22969" y2="85809"/>
                        <a14:foregroundMark x1="23750" y1="85809" x2="23750" y2="85809"/>
                        <a14:foregroundMark x1="21250" y1="84701" x2="21250" y2="84701"/>
                        <a14:foregroundMark x1="21719" y1="90244" x2="21719" y2="90244"/>
                        <a14:foregroundMark x1="22031" y1="93792" x2="22656" y2="95344"/>
                        <a14:foregroundMark x1="22656" y1="95565" x2="22813" y2="96452"/>
                        <a14:foregroundMark x1="23750" y1="96452" x2="23750" y2="96452"/>
                        <a14:foregroundMark x1="21406" y1="96009" x2="21406" y2="96009"/>
                        <a14:foregroundMark x1="20625" y1="96231" x2="21719" y2="94457"/>
                        <a14:foregroundMark x1="26094" y1="90022" x2="26094" y2="90022"/>
                        <a14:foregroundMark x1="26563" y1="87140" x2="26563" y2="87140"/>
                        <a14:foregroundMark x1="25000" y1="86253" x2="25000" y2="87805"/>
                        <a14:foregroundMark x1="25000" y1="88248" x2="25156" y2="89579"/>
                        <a14:foregroundMark x1="25781" y1="90022" x2="26250" y2="91353"/>
                        <a14:foregroundMark x1="24688" y1="91353" x2="24688" y2="91353"/>
                        <a14:foregroundMark x1="23906" y1="86918" x2="23906" y2="86031"/>
                        <a14:foregroundMark x1="24375" y1="82927" x2="24375" y2="82927"/>
                        <a14:foregroundMark x1="25000" y1="82040" x2="25469" y2="81818"/>
                        <a14:foregroundMark x1="27656" y1="81375" x2="28125" y2="81818"/>
                        <a14:foregroundMark x1="29375" y1="82705" x2="29375" y2="82705"/>
                        <a14:foregroundMark x1="30312" y1="83592" x2="30312" y2="84257"/>
                        <a14:foregroundMark x1="30312" y1="84479" x2="29844" y2="84701"/>
                        <a14:foregroundMark x1="28281" y1="84701" x2="28281" y2="84701"/>
                        <a14:foregroundMark x1="28281" y1="84701" x2="28281" y2="84701"/>
                        <a14:foregroundMark x1="28281" y1="84922" x2="28281" y2="87361"/>
                        <a14:foregroundMark x1="28281" y1="87805" x2="28438" y2="89800"/>
                        <a14:foregroundMark x1="28438" y1="90022" x2="28438" y2="91353"/>
                        <a14:foregroundMark x1="28594" y1="91353" x2="28594" y2="91353"/>
                        <a14:foregroundMark x1="28594" y1="93792" x2="28438" y2="95122"/>
                        <a14:foregroundMark x1="28281" y1="95344" x2="28125" y2="96231"/>
                        <a14:foregroundMark x1="28125" y1="96452" x2="27656" y2="96896"/>
                        <a14:foregroundMark x1="26250" y1="95565" x2="26250" y2="95565"/>
                        <a14:foregroundMark x1="27031" y1="92461" x2="27813" y2="92018"/>
                        <a14:foregroundMark x1="31875" y1="89579" x2="31875" y2="89579"/>
                        <a14:foregroundMark x1="32969" y1="89579" x2="32969" y2="89579"/>
                        <a14:foregroundMark x1="33125" y1="90909" x2="32344" y2="92018"/>
                        <a14:foregroundMark x1="30938" y1="90909" x2="30938" y2="90909"/>
                        <a14:foregroundMark x1="29531" y1="88248" x2="29531" y2="88248"/>
                        <a14:foregroundMark x1="29688" y1="85809" x2="31250" y2="84035"/>
                        <a14:foregroundMark x1="34531" y1="82262" x2="34531" y2="82262"/>
                        <a14:foregroundMark x1="34688" y1="82262" x2="34688" y2="82262"/>
                        <a14:foregroundMark x1="33906" y1="83149" x2="33906" y2="83149"/>
                        <a14:foregroundMark x1="32188" y1="83149" x2="32188" y2="83149"/>
                        <a14:foregroundMark x1="32188" y1="83149" x2="32188" y2="83814"/>
                        <a14:foregroundMark x1="33594" y1="85144" x2="34219" y2="86031"/>
                        <a14:foregroundMark x1="36719" y1="87361" x2="37500" y2="88027"/>
                        <a14:foregroundMark x1="38438" y1="88470" x2="38906" y2="89357"/>
                        <a14:foregroundMark x1="39063" y1="89800" x2="39219" y2="90687"/>
                        <a14:foregroundMark x1="37188" y1="90909" x2="37188" y2="90909"/>
                        <a14:foregroundMark x1="35781" y1="89579" x2="35781" y2="89579"/>
                        <a14:foregroundMark x1="35313" y1="87361" x2="35469" y2="86696"/>
                        <a14:foregroundMark x1="36406" y1="85144" x2="36719" y2="85144"/>
                        <a14:foregroundMark x1="38438" y1="84479" x2="38438" y2="84479"/>
                        <a14:foregroundMark x1="39531" y1="84479" x2="40000" y2="84701"/>
                        <a14:foregroundMark x1="38906" y1="87140" x2="38906" y2="87583"/>
                        <a14:foregroundMark x1="39375" y1="88692" x2="39844" y2="90022"/>
                        <a14:foregroundMark x1="40469" y1="90244" x2="40469" y2="90244"/>
                        <a14:foregroundMark x1="40625" y1="90466" x2="40000" y2="91353"/>
                        <a14:foregroundMark x1="36406" y1="91353" x2="35469" y2="91796"/>
                        <a14:foregroundMark x1="32969" y1="91796" x2="32656" y2="92461"/>
                        <a14:foregroundMark x1="30938" y1="92461" x2="30938" y2="92461"/>
                        <a14:foregroundMark x1="29531" y1="88470" x2="29531" y2="86696"/>
                        <a14:foregroundMark x1="30000" y1="83814" x2="30625" y2="84035"/>
                        <a14:foregroundMark x1="32656" y1="84479" x2="33125" y2="85144"/>
                        <a14:foregroundMark x1="33281" y1="85588" x2="33281" y2="85588"/>
                        <a14:foregroundMark x1="33438" y1="86918" x2="33438" y2="87361"/>
                        <a14:foregroundMark x1="31563" y1="87361" x2="31563" y2="87361"/>
                        <a14:foregroundMark x1="27500" y1="85366" x2="27500" y2="85366"/>
                        <a14:foregroundMark x1="24844" y1="83592" x2="24844" y2="83592"/>
                        <a14:foregroundMark x1="24688" y1="82927" x2="24688" y2="82927"/>
                        <a14:foregroundMark x1="24688" y1="80931" x2="24688" y2="80931"/>
                        <a14:foregroundMark x1="25781" y1="78049" x2="26250" y2="77605"/>
                        <a14:foregroundMark x1="27344" y1="76718" x2="27344" y2="76718"/>
                        <a14:foregroundMark x1="28125" y1="76718" x2="28125" y2="76718"/>
                        <a14:foregroundMark x1="29844" y1="77384" x2="30625" y2="77605"/>
                        <a14:foregroundMark x1="31094" y1="78049" x2="31094" y2="78049"/>
                        <a14:foregroundMark x1="31875" y1="78936" x2="31875" y2="78936"/>
                        <a14:foregroundMark x1="32188" y1="79823" x2="32656" y2="80266"/>
                        <a14:foregroundMark x1="33438" y1="80488" x2="34063" y2="80488"/>
                        <a14:foregroundMark x1="36250" y1="80931" x2="37813" y2="81818"/>
                        <a14:foregroundMark x1="39531" y1="81818" x2="40000" y2="82483"/>
                        <a14:foregroundMark x1="40781" y1="83149" x2="41250" y2="84479"/>
                        <a14:foregroundMark x1="41406" y1="85144" x2="41563" y2="86253"/>
                        <a14:foregroundMark x1="41250" y1="88248" x2="41094" y2="90466"/>
                        <a14:foregroundMark x1="40938" y1="91574" x2="40469" y2="92461"/>
                        <a14:foregroundMark x1="35625" y1="94235" x2="33750" y2="94457"/>
                        <a14:foregroundMark x1="27187" y1="94457" x2="27187" y2="94457"/>
                        <a14:foregroundMark x1="25781" y1="95565" x2="25781" y2="95565"/>
                        <a14:foregroundMark x1="23438" y1="96452" x2="23438" y2="96452"/>
                        <a14:foregroundMark x1="21719" y1="96896" x2="21719" y2="96896"/>
                        <a14:foregroundMark x1="19844" y1="95344" x2="19844" y2="95344"/>
                        <a14:foregroundMark x1="19375" y1="92905" x2="19375" y2="92905"/>
                        <a14:foregroundMark x1="19531" y1="90687" x2="19531" y2="90687"/>
                        <a14:foregroundMark x1="19531" y1="88470" x2="19531" y2="87361"/>
                        <a14:foregroundMark x1="19844" y1="84701" x2="20000" y2="84257"/>
                        <a14:foregroundMark x1="20469" y1="82262" x2="20469" y2="82262"/>
                        <a14:foregroundMark x1="20781" y1="81153" x2="21250" y2="80266"/>
                        <a14:foregroundMark x1="21875" y1="78936" x2="21875" y2="78936"/>
                        <a14:foregroundMark x1="24688" y1="77384" x2="24688" y2="77384"/>
                        <a14:foregroundMark x1="30156" y1="77384" x2="30156" y2="77384"/>
                        <a14:foregroundMark x1="34219" y1="78492" x2="34531" y2="78492"/>
                        <a14:foregroundMark x1="37656" y1="79379" x2="37969" y2="80044"/>
                        <a14:foregroundMark x1="38281" y1="82705" x2="36250" y2="84479"/>
                        <a14:foregroundMark x1="27187" y1="86696" x2="25000" y2="88248"/>
                        <a14:foregroundMark x1="19844" y1="89579" x2="19844" y2="90244"/>
                        <a14:foregroundMark x1="19844" y1="91796" x2="21250" y2="93126"/>
                        <a14:foregroundMark x1="23438" y1="93792" x2="23438" y2="93792"/>
                        <a14:foregroundMark x1="23750" y1="93792" x2="23750" y2="93792"/>
                        <a14:foregroundMark x1="24688" y1="92239" x2="24688" y2="92239"/>
                        <a14:foregroundMark x1="24375" y1="90244" x2="24375" y2="90244"/>
                        <a14:foregroundMark x1="22656" y1="88692" x2="22656" y2="88692"/>
                        <a14:foregroundMark x1="22656" y1="88692" x2="22656" y2="88692"/>
                        <a14:foregroundMark x1="22188" y1="89800" x2="22188" y2="89800"/>
                        <a14:foregroundMark x1="22031" y1="90022" x2="21875" y2="89579"/>
                        <a14:foregroundMark x1="20781" y1="86475" x2="20781" y2="86475"/>
                        <a14:foregroundMark x1="20781" y1="84701" x2="20781" y2="84701"/>
                        <a14:foregroundMark x1="21563" y1="82483" x2="21563" y2="82483"/>
                        <a14:foregroundMark x1="22656" y1="80931" x2="22656" y2="80931"/>
                        <a14:foregroundMark x1="23594" y1="80044" x2="23594" y2="80044"/>
                        <a14:foregroundMark x1="24375" y1="79601" x2="24375" y2="79601"/>
                        <a14:foregroundMark x1="26250" y1="79379" x2="26250" y2="79379"/>
                        <a14:foregroundMark x1="29531" y1="79379" x2="29531" y2="79379"/>
                        <a14:foregroundMark x1="31406" y1="79379" x2="31406" y2="79379"/>
                        <a14:foregroundMark x1="32188" y1="80044" x2="32188" y2="80044"/>
                        <a14:foregroundMark x1="31719" y1="80266" x2="30781" y2="80488"/>
                        <a14:foregroundMark x1="28125" y1="80044" x2="28125" y2="80044"/>
                        <a14:foregroundMark x1="27969" y1="80044" x2="27969" y2="80044"/>
                        <a14:foregroundMark x1="29531" y1="79823" x2="31250" y2="80266"/>
                        <a14:foregroundMark x1="33594" y1="80931" x2="33594" y2="80931"/>
                        <a14:foregroundMark x1="34531" y1="81596" x2="34531" y2="81596"/>
                        <a14:foregroundMark x1="35781" y1="82040" x2="35781" y2="82040"/>
                        <a14:foregroundMark x1="35625" y1="80488" x2="35625" y2="80488"/>
                        <a14:foregroundMark x1="35156" y1="78936" x2="35156" y2="78936"/>
                        <a14:foregroundMark x1="35000" y1="78714" x2="35000" y2="78714"/>
                        <a14:foregroundMark x1="33750" y1="78271" x2="33750" y2="78271"/>
                        <a14:foregroundMark x1="30625" y1="78049" x2="30625" y2="78049"/>
                        <a14:foregroundMark x1="30625" y1="78049" x2="30625" y2="78049"/>
                        <a14:foregroundMark x1="28906" y1="77827" x2="28125" y2="77827"/>
                        <a14:foregroundMark x1="25313" y1="78049" x2="24844" y2="81596"/>
                        <a14:foregroundMark x1="24688" y1="84701" x2="24688" y2="87361"/>
                        <a14:foregroundMark x1="24688" y1="88027" x2="24688" y2="88027"/>
                        <a14:foregroundMark x1="24531" y1="89135" x2="24531" y2="89135"/>
                        <a14:foregroundMark x1="22500" y1="87805" x2="22500" y2="87805"/>
                        <a14:foregroundMark x1="21875" y1="85366" x2="21875" y2="85366"/>
                        <a14:foregroundMark x1="22188" y1="84257" x2="22188" y2="84257"/>
                        <a14:foregroundMark x1="22344" y1="84257" x2="22344" y2="84257"/>
                        <a14:foregroundMark x1="22344" y1="86475" x2="23125" y2="88914"/>
                        <a14:foregroundMark x1="23125" y1="88914" x2="23750" y2="89579"/>
                        <a14:foregroundMark x1="23750" y1="89579" x2="23750" y2="89579"/>
                        <a14:foregroundMark x1="24531" y1="89800" x2="24688" y2="90244"/>
                        <a14:foregroundMark x1="24688" y1="90687" x2="24688" y2="90687"/>
                        <a14:foregroundMark x1="24375" y1="91353" x2="24375" y2="91353"/>
                        <a14:foregroundMark x1="23750" y1="91574" x2="23750" y2="91574"/>
                        <a14:foregroundMark x1="24063" y1="92905" x2="24063" y2="92905"/>
                        <a14:foregroundMark x1="24844" y1="93348" x2="25313" y2="93348"/>
                        <a14:foregroundMark x1="25625" y1="93348" x2="25625" y2="93348"/>
                        <a14:foregroundMark x1="26719" y1="93348" x2="26719" y2="93348"/>
                        <a14:foregroundMark x1="25469" y1="94457" x2="22656" y2="96231"/>
                        <a14:foregroundMark x1="22500" y1="96231" x2="22500" y2="96231"/>
                        <a14:foregroundMark x1="24375" y1="95565" x2="24688" y2="95565"/>
                        <a14:foregroundMark x1="25156" y1="95565" x2="27187" y2="95565"/>
                        <a14:foregroundMark x1="28906" y1="95122" x2="29844" y2="95122"/>
                        <a14:foregroundMark x1="31250" y1="94457" x2="31250" y2="94457"/>
                        <a14:foregroundMark x1="31406" y1="93792" x2="31406" y2="93792"/>
                        <a14:foregroundMark x1="32344" y1="93126" x2="32344" y2="93126"/>
                        <a14:foregroundMark x1="35156" y1="92905" x2="35156" y2="92905"/>
                        <a14:foregroundMark x1="36250" y1="92461" x2="36250" y2="92461"/>
                        <a14:foregroundMark x1="36875" y1="91796" x2="36875" y2="91796"/>
                        <a14:foregroundMark x1="38438" y1="91353" x2="38438" y2="91353"/>
                        <a14:foregroundMark x1="39688" y1="90466" x2="39688" y2="90466"/>
                        <a14:foregroundMark x1="40469" y1="90022" x2="40469" y2="90022"/>
                        <a14:foregroundMark x1="41250" y1="88692" x2="41250" y2="88692"/>
                        <a14:foregroundMark x1="39063" y1="87140" x2="38594" y2="87140"/>
                        <a14:foregroundMark x1="36719" y1="88692" x2="36406" y2="90022"/>
                        <a14:foregroundMark x1="36250" y1="90466" x2="34531" y2="91131"/>
                        <a14:foregroundMark x1="29531" y1="90909" x2="29531" y2="90909"/>
                        <a14:foregroundMark x1="25000" y1="87583" x2="25000" y2="87583"/>
                        <a14:foregroundMark x1="25000" y1="85809" x2="26719" y2="85144"/>
                        <a14:foregroundMark x1="29063" y1="84479" x2="30625" y2="84701"/>
                        <a14:foregroundMark x1="34844" y1="85588" x2="35469" y2="86696"/>
                        <a14:foregroundMark x1="35625" y1="88027" x2="34375" y2="90466"/>
                        <a14:foregroundMark x1="24688" y1="91131" x2="24688" y2="91131"/>
                        <a14:foregroundMark x1="24219" y1="90466" x2="24219" y2="90022"/>
                        <a14:foregroundMark x1="25469" y1="86696" x2="26563" y2="86253"/>
                        <a14:foregroundMark x1="30938" y1="85366" x2="31875" y2="85809"/>
                        <a14:foregroundMark x1="35313" y1="87140" x2="35469" y2="87805"/>
                        <a14:foregroundMark x1="35625" y1="89579" x2="31719" y2="91353"/>
                        <a14:foregroundMark x1="26719" y1="90466" x2="26406" y2="90022"/>
                        <a14:foregroundMark x1="23594" y1="85809" x2="23594" y2="85809"/>
                        <a14:foregroundMark x1="23750" y1="84479" x2="24375" y2="84035"/>
                        <a14:foregroundMark x1="29844" y1="81818" x2="29844" y2="81818"/>
                        <a14:foregroundMark x1="30625" y1="81818" x2="30625" y2="81818"/>
                        <a14:foregroundMark x1="28750" y1="82483" x2="28750" y2="82483"/>
                        <a14:foregroundMark x1="25313" y1="82483" x2="25313" y2="82483"/>
                        <a14:foregroundMark x1="25156" y1="82705" x2="24688" y2="83149"/>
                        <a14:foregroundMark x1="23125" y1="83592" x2="23125" y2="83592"/>
                        <a14:foregroundMark x1="23125" y1="83592" x2="23125" y2="83592"/>
                        <a14:foregroundMark x1="26094" y1="83592" x2="26094" y2="83592"/>
                        <a14:foregroundMark x1="27031" y1="83149" x2="27031" y2="83149"/>
                        <a14:foregroundMark x1="26563" y1="84479" x2="26563" y2="84479"/>
                        <a14:foregroundMark x1="24219" y1="87140" x2="23281" y2="88914"/>
                        <a14:foregroundMark x1="22656" y1="89579" x2="22500" y2="90466"/>
                        <a14:foregroundMark x1="22031" y1="91131" x2="22031" y2="91131"/>
                        <a14:foregroundMark x1="21719" y1="91353" x2="20938" y2="91574"/>
                        <a14:foregroundMark x1="20781" y1="91796" x2="20781" y2="91796"/>
                        <a14:foregroundMark x1="20781" y1="90022" x2="20781" y2="90022"/>
                        <a14:foregroundMark x1="20781" y1="88470" x2="20781" y2="88470"/>
                        <a14:foregroundMark x1="20781" y1="87140" x2="20938" y2="89357"/>
                        <a14:foregroundMark x1="21094" y1="91353" x2="21406" y2="93570"/>
                        <a14:foregroundMark x1="21406" y1="93570" x2="21875" y2="94235"/>
                        <a14:foregroundMark x1="24219" y1="94013" x2="25781" y2="94013"/>
                        <a14:foregroundMark x1="27656" y1="93126" x2="27656" y2="93126"/>
                        <a14:foregroundMark x1="29219" y1="92461" x2="29219" y2="92461"/>
                        <a14:foregroundMark x1="30312" y1="92683" x2="30312" y2="92683"/>
                        <a14:foregroundMark x1="29844" y1="93792" x2="27656" y2="95344"/>
                        <a14:foregroundMark x1="26406" y1="95344" x2="25625" y2="95565"/>
                        <a14:foregroundMark x1="24531" y1="95787" x2="24531" y2="95787"/>
                        <a14:foregroundMark x1="29219" y1="94457" x2="29844" y2="94457"/>
                        <a14:foregroundMark x1="32188" y1="93348" x2="32969" y2="92905"/>
                        <a14:foregroundMark x1="35469" y1="91574" x2="35469" y2="91574"/>
                        <a14:foregroundMark x1="37188" y1="90022" x2="37500" y2="89357"/>
                        <a14:foregroundMark x1="38594" y1="87583" x2="38594" y2="87583"/>
                        <a14:foregroundMark x1="38594" y1="86253" x2="38594" y2="86253"/>
                        <a14:foregroundMark x1="36094" y1="83370" x2="36094" y2="83370"/>
                        <a14:foregroundMark x1="35469" y1="83370" x2="35469" y2="83370"/>
                        <a14:foregroundMark x1="22500" y1="79601" x2="22500" y2="79601"/>
                        <a14:foregroundMark x1="22500" y1="79601" x2="22500" y2="79601"/>
                        <a14:foregroundMark x1="22344" y1="78271" x2="22344" y2="78271"/>
                        <a14:foregroundMark x1="22188" y1="77384" x2="22188" y2="77384"/>
                        <a14:foregroundMark x1="22656" y1="76275" x2="22656" y2="76275"/>
                        <a14:foregroundMark x1="23438" y1="76053" x2="23438" y2="76053"/>
                        <a14:foregroundMark x1="24844" y1="75831" x2="24844" y2="75831"/>
                        <a14:foregroundMark x1="25469" y1="75831" x2="25781" y2="75831"/>
                        <a14:foregroundMark x1="26875" y1="76275" x2="26875" y2="76275"/>
                        <a14:foregroundMark x1="27813" y1="76497" x2="27813" y2="76497"/>
                        <a14:foregroundMark x1="27813" y1="77384" x2="27813" y2="77827"/>
                        <a14:foregroundMark x1="27969" y1="78492" x2="27969" y2="78492"/>
                        <a14:foregroundMark x1="27656" y1="79157" x2="27656" y2="79157"/>
                        <a14:foregroundMark x1="26250" y1="78271" x2="25469" y2="78271"/>
                        <a14:foregroundMark x1="24219" y1="77827" x2="24219" y2="77827"/>
                        <a14:foregroundMark x1="23750" y1="78492" x2="23594" y2="79157"/>
                        <a14:foregroundMark x1="23594" y1="79157" x2="23594" y2="77827"/>
                        <a14:foregroundMark x1="24219" y1="76053" x2="24219" y2="76053"/>
                        <a14:foregroundMark x1="24375" y1="75166" x2="24375" y2="75166"/>
                        <a14:foregroundMark x1="24688" y1="74945" x2="25000" y2="74945"/>
                        <a14:foregroundMark x1="26094" y1="75166" x2="26094" y2="75166"/>
                        <a14:foregroundMark x1="27187" y1="75166" x2="27187" y2="75166"/>
                        <a14:foregroundMark x1="27656" y1="75166" x2="27813" y2="75610"/>
                        <a14:foregroundMark x1="28281" y1="76053" x2="28281" y2="76053"/>
                        <a14:foregroundMark x1="28906" y1="76718" x2="28906" y2="76718"/>
                        <a14:foregroundMark x1="29375" y1="76940" x2="29688" y2="77162"/>
                        <a14:foregroundMark x1="30938" y1="77384" x2="30938" y2="77384"/>
                        <a14:foregroundMark x1="31563" y1="77605" x2="31563" y2="77605"/>
                        <a14:foregroundMark x1="32031" y1="78049" x2="32344" y2="78049"/>
                        <a14:foregroundMark x1="34063" y1="78271" x2="34531" y2="78492"/>
                        <a14:foregroundMark x1="36250" y1="78936" x2="36250" y2="78936"/>
                        <a14:foregroundMark x1="37813" y1="79157" x2="38125" y2="79601"/>
                        <a14:foregroundMark x1="39063" y1="80488" x2="39219" y2="80931"/>
                        <a14:foregroundMark x1="39844" y1="81818" x2="40156" y2="82705"/>
                        <a14:foregroundMark x1="40313" y1="83370" x2="40313" y2="83370"/>
                        <a14:foregroundMark x1="39531" y1="85366" x2="38594" y2="86696"/>
                        <a14:foregroundMark x1="36875" y1="86918" x2="35625" y2="87361"/>
                        <a14:foregroundMark x1="32344" y1="87361" x2="32344" y2="87361"/>
                        <a14:foregroundMark x1="30312" y1="84257" x2="30312" y2="83149"/>
                        <a14:foregroundMark x1="30625" y1="80931" x2="30625" y2="80931"/>
                        <a14:foregroundMark x1="32188" y1="80931" x2="32188" y2="80931"/>
                        <a14:foregroundMark x1="32969" y1="81375" x2="32969" y2="81375"/>
                        <a14:foregroundMark x1="33125" y1="82040" x2="32656" y2="82705"/>
                        <a14:foregroundMark x1="31719" y1="82705" x2="31719" y2="82705"/>
                        <a14:foregroundMark x1="30938" y1="83370" x2="30625" y2="84479"/>
                        <a14:foregroundMark x1="30625" y1="84479" x2="30625" y2="84479"/>
                        <a14:foregroundMark x1="30938" y1="85144" x2="31250" y2="85809"/>
                        <a14:foregroundMark x1="31250" y1="86031" x2="30469" y2="86475"/>
                        <a14:foregroundMark x1="29531" y1="86475" x2="29531" y2="86475"/>
                        <a14:foregroundMark x1="29063" y1="85366" x2="29063" y2="85366"/>
                        <a14:foregroundMark x1="29375" y1="84922" x2="29375" y2="84922"/>
                        <a14:foregroundMark x1="31094" y1="84922" x2="31406" y2="84922"/>
                        <a14:foregroundMark x1="31875" y1="85809" x2="32031" y2="86918"/>
                        <a14:foregroundMark x1="32188" y1="87361" x2="32188" y2="88248"/>
                        <a14:foregroundMark x1="32188" y1="88692" x2="31875" y2="89579"/>
                        <a14:foregroundMark x1="31563" y1="89800" x2="31250" y2="90022"/>
                        <a14:foregroundMark x1="31250" y1="90022" x2="31250" y2="90022"/>
                        <a14:foregroundMark x1="31250" y1="89579" x2="32656" y2="88027"/>
                        <a14:foregroundMark x1="33281" y1="87361" x2="33281" y2="87361"/>
                        <a14:foregroundMark x1="33594" y1="87361" x2="33906" y2="87361"/>
                        <a14:foregroundMark x1="34063" y1="88914" x2="34375" y2="89579"/>
                        <a14:foregroundMark x1="34531" y1="90022" x2="34688" y2="91574"/>
                        <a14:foregroundMark x1="34688" y1="91796" x2="35313" y2="92239"/>
                        <a14:foregroundMark x1="35781" y1="92239" x2="36250" y2="92461"/>
                        <a14:foregroundMark x1="36875" y1="92461" x2="37188" y2="92461"/>
                        <a14:foregroundMark x1="38281" y1="92018" x2="38594" y2="92018"/>
                        <a14:foregroundMark x1="39375" y1="91353" x2="39375" y2="91353"/>
                        <a14:foregroundMark x1="40156" y1="91353" x2="40156" y2="91353"/>
                        <a14:foregroundMark x1="38906" y1="92683" x2="37344" y2="93570"/>
                        <a14:foregroundMark x1="35938" y1="93570" x2="35938" y2="93570"/>
                        <a14:foregroundMark x1="35781" y1="93792" x2="35313" y2="94235"/>
                        <a14:foregroundMark x1="33125" y1="94457" x2="32656" y2="94900"/>
                        <a14:foregroundMark x1="31875" y1="94900" x2="31875" y2="94900"/>
                        <a14:foregroundMark x1="30312" y1="95344" x2="30000" y2="95787"/>
                        <a14:foregroundMark x1="28594" y1="95787" x2="27813" y2="96231"/>
                        <a14:foregroundMark x1="26250" y1="96231" x2="26250" y2="96231"/>
                        <a14:foregroundMark x1="25469" y1="96674" x2="25469" y2="96674"/>
                        <a14:foregroundMark x1="24219" y1="96896" x2="24219" y2="96896"/>
                        <a14:foregroundMark x1="23594" y1="97118" x2="23594" y2="97118"/>
                        <a14:foregroundMark x1="22344" y1="97118" x2="22344" y2="97118"/>
                        <a14:foregroundMark x1="21563" y1="97118" x2="21563" y2="97118"/>
                        <a14:foregroundMark x1="20156" y1="96674" x2="20156" y2="96674"/>
                        <a14:foregroundMark x1="19531" y1="95787" x2="19531" y2="95787"/>
                        <a14:foregroundMark x1="19219" y1="94235" x2="19219" y2="93792"/>
                        <a14:foregroundMark x1="19219" y1="92683" x2="19375" y2="92239"/>
                        <a14:foregroundMark x1="19375" y1="89800" x2="19375" y2="89357"/>
                        <a14:foregroundMark x1="19375" y1="87361" x2="19375" y2="87361"/>
                        <a14:foregroundMark x1="19531" y1="86031" x2="19531" y2="85588"/>
                        <a14:foregroundMark x1="19688" y1="84701" x2="20156" y2="83592"/>
                        <a14:foregroundMark x1="20625" y1="82040" x2="20781" y2="81596"/>
                        <a14:foregroundMark x1="21250" y1="80266" x2="21406" y2="79823"/>
                        <a14:foregroundMark x1="21719" y1="78936" x2="21719" y2="78936"/>
                        <a14:foregroundMark x1="22344" y1="77827" x2="22344" y2="77827"/>
                        <a14:foregroundMark x1="22500" y1="77384" x2="22656" y2="76940"/>
                        <a14:foregroundMark x1="22656" y1="76940" x2="22656" y2="76940"/>
                        <a14:foregroundMark x1="22656" y1="76940" x2="22656" y2="76940"/>
                        <a14:foregroundMark x1="24063" y1="76718" x2="26094" y2="77384"/>
                        <a14:foregroundMark x1="28906" y1="77605" x2="28906" y2="77605"/>
                        <a14:foregroundMark x1="32500" y1="77827" x2="32500" y2="77827"/>
                        <a14:foregroundMark x1="32969" y1="78271" x2="33125" y2="78936"/>
                        <a14:foregroundMark x1="33750" y1="79157" x2="33750" y2="79157"/>
                        <a14:foregroundMark x1="34375" y1="79601" x2="34375" y2="79601"/>
                        <a14:foregroundMark x1="35625" y1="80044" x2="35625" y2="80044"/>
                        <a14:foregroundMark x1="37344" y1="80488" x2="37344" y2="80488"/>
                        <a14:foregroundMark x1="37969" y1="80931" x2="37969" y2="80931"/>
                        <a14:foregroundMark x1="38594" y1="82483" x2="38594" y2="82483"/>
                        <a14:foregroundMark x1="38906" y1="82705" x2="38906" y2="82705"/>
                        <a14:foregroundMark x1="37188" y1="83149" x2="37188" y2="83149"/>
                        <a14:foregroundMark x1="36563" y1="82483" x2="36563" y2="82483"/>
                        <a14:foregroundMark x1="36250" y1="82262" x2="36563" y2="82927"/>
                        <a14:foregroundMark x1="37500" y1="83592" x2="38750" y2="84257"/>
                        <a14:foregroundMark x1="40938" y1="84701" x2="40938" y2="84701"/>
                        <a14:foregroundMark x1="41250" y1="85809" x2="41094" y2="86696"/>
                        <a14:foregroundMark x1="40938" y1="86918" x2="40781" y2="87583"/>
                        <a14:foregroundMark x1="40469" y1="88248" x2="40469" y2="88248"/>
                        <a14:foregroundMark x1="40156" y1="88470" x2="40156" y2="88470"/>
                        <a14:foregroundMark x1="40000" y1="86253" x2="40000" y2="86253"/>
                        <a14:foregroundMark x1="39844" y1="85588" x2="39844" y2="85588"/>
                        <a14:foregroundMark x1="39375" y1="87805" x2="39375" y2="87805"/>
                        <a14:foregroundMark x1="38750" y1="89800" x2="37813" y2="90909"/>
                        <a14:foregroundMark x1="36563" y1="91574" x2="36094" y2="92239"/>
                        <a14:foregroundMark x1="35469" y1="92683" x2="35469" y2="92683"/>
                        <a14:foregroundMark x1="35938" y1="90909" x2="36094" y2="89800"/>
                        <a14:foregroundMark x1="36719" y1="84922" x2="36719" y2="84922"/>
                        <a14:foregroundMark x1="36875" y1="86031" x2="36875" y2="86031"/>
                        <a14:foregroundMark x1="37188" y1="86031" x2="37188" y2="86031"/>
                        <a14:foregroundMark x1="37188" y1="88027" x2="36406" y2="89579"/>
                        <a14:foregroundMark x1="35313" y1="91131" x2="35156" y2="91796"/>
                        <a14:foregroundMark x1="34844" y1="92683" x2="34688" y2="93126"/>
                        <a14:foregroundMark x1="34688" y1="93126" x2="34688" y2="93126"/>
                        <a14:foregroundMark x1="34063" y1="92905" x2="34063" y2="92905"/>
                        <a14:foregroundMark x1="33750" y1="92683" x2="33750" y2="92683"/>
                        <a14:foregroundMark x1="33750" y1="92461" x2="33750" y2="92461"/>
                        <a14:foregroundMark x1="33594" y1="92239" x2="33594" y2="92239"/>
                        <a14:foregroundMark x1="32500" y1="92239" x2="31563" y2="92239"/>
                        <a14:foregroundMark x1="29688" y1="92239" x2="29688" y2="92239"/>
                        <a14:foregroundMark x1="29375" y1="91574" x2="29375" y2="90687"/>
                        <a14:foregroundMark x1="29688" y1="88914" x2="30000" y2="88470"/>
                        <a14:foregroundMark x1="30312" y1="88027" x2="30312" y2="88027"/>
                        <a14:foregroundMark x1="30469" y1="87805" x2="30469" y2="87805"/>
                        <a14:foregroundMark x1="30000" y1="88027" x2="29688" y2="88027"/>
                        <a14:foregroundMark x1="28438" y1="86696" x2="28125" y2="86696"/>
                        <a14:foregroundMark x1="27656" y1="86918" x2="27656" y2="87361"/>
                        <a14:foregroundMark x1="28125" y1="88470" x2="30000" y2="88692"/>
                        <a14:foregroundMark x1="30469" y1="88692" x2="30938" y2="88692"/>
                        <a14:foregroundMark x1="31406" y1="88692" x2="31406" y2="89579"/>
                        <a14:foregroundMark x1="29219" y1="89800" x2="28438" y2="89579"/>
                        <a14:foregroundMark x1="27813" y1="88692" x2="27813" y2="88692"/>
                        <a14:foregroundMark x1="27656" y1="88470" x2="26563" y2="90022"/>
                        <a14:foregroundMark x1="26406" y1="92018" x2="26406" y2="92683"/>
                        <a14:foregroundMark x1="26094" y1="93126" x2="26094" y2="93126"/>
                        <a14:foregroundMark x1="25000" y1="92905" x2="25000" y2="92905"/>
                        <a14:foregroundMark x1="24531" y1="90687" x2="24844" y2="90466"/>
                        <a14:foregroundMark x1="26250" y1="90022" x2="27500" y2="90244"/>
                        <a14:foregroundMark x1="28750" y1="90687" x2="28750" y2="90687"/>
                        <a14:foregroundMark x1="29219" y1="91131" x2="29531" y2="91796"/>
                        <a14:foregroundMark x1="29531" y1="92461" x2="29063" y2="92905"/>
                        <a14:foregroundMark x1="27969" y1="92905" x2="27969" y2="92905"/>
                        <a14:foregroundMark x1="26875" y1="93126" x2="25156" y2="93570"/>
                        <a14:foregroundMark x1="22031" y1="93348" x2="22031" y2="93348"/>
                        <a14:foregroundMark x1="21875" y1="93348" x2="21875" y2="93348"/>
                        <a14:foregroundMark x1="20938" y1="93348" x2="20469" y2="94013"/>
                        <a14:foregroundMark x1="20156" y1="94235" x2="20156" y2="94235"/>
                        <a14:foregroundMark x1="20469" y1="94235" x2="21563" y2="93792"/>
                        <a14:foregroundMark x1="22344" y1="93348" x2="22969" y2="93348"/>
                        <a14:foregroundMark x1="23281" y1="93126" x2="23281" y2="93126"/>
                        <a14:foregroundMark x1="23281" y1="92239" x2="22656" y2="90909"/>
                        <a14:foregroundMark x1="21719" y1="85366" x2="21406" y2="84922"/>
                        <a14:foregroundMark x1="20625" y1="82927" x2="20625" y2="82927"/>
                        <a14:foregroundMark x1="20625" y1="81818" x2="20625" y2="81818"/>
                        <a14:foregroundMark x1="22188" y1="81375" x2="22500" y2="81375"/>
                        <a14:foregroundMark x1="22969" y1="82040" x2="22344" y2="84035"/>
                        <a14:foregroundMark x1="22031" y1="84922" x2="22031" y2="85588"/>
                        <a14:foregroundMark x1="21875" y1="86031" x2="21875" y2="86031"/>
                        <a14:foregroundMark x1="22031" y1="86253" x2="22500" y2="84922"/>
                        <a14:foregroundMark x1="22656" y1="82262" x2="23438" y2="81375"/>
                        <a14:foregroundMark x1="23906" y1="80710" x2="23906" y2="80710"/>
                        <a14:foregroundMark x1="22813" y1="83592" x2="22344" y2="85144"/>
                        <a14:foregroundMark x1="21719" y1="86031" x2="21563" y2="86918"/>
                        <a14:foregroundMark x1="21563" y1="86918" x2="21250" y2="86696"/>
                        <a14:foregroundMark x1="20156" y1="84701" x2="20469" y2="84035"/>
                        <a14:foregroundMark x1="20781" y1="83814" x2="20781" y2="83814"/>
                        <a14:foregroundMark x1="21094" y1="85588" x2="21094" y2="85588"/>
                        <a14:foregroundMark x1="20938" y1="85809" x2="20938" y2="85809"/>
                        <a14:foregroundMark x1="20781" y1="86031" x2="20781" y2="86031"/>
                        <a14:foregroundMark x1="20469" y1="86031" x2="20469" y2="86031"/>
                        <a14:foregroundMark x1="20469" y1="85366" x2="20469" y2="85366"/>
                        <a14:foregroundMark x1="20469" y1="86475" x2="20938" y2="87361"/>
                        <a14:foregroundMark x1="21719" y1="87805" x2="21875" y2="88248"/>
                        <a14:foregroundMark x1="22188" y1="88470" x2="22188" y2="88470"/>
                        <a14:foregroundMark x1="22188" y1="88470" x2="21719" y2="88248"/>
                        <a14:foregroundMark x1="21563" y1="86475" x2="22344" y2="85588"/>
                        <a14:foregroundMark x1="23281" y1="83149" x2="23281" y2="83149"/>
                        <a14:foregroundMark x1="25781" y1="82262" x2="25781" y2="82262"/>
                        <a14:foregroundMark x1="27500" y1="82040" x2="27500" y2="82040"/>
                        <a14:foregroundMark x1="25781" y1="84479" x2="24531" y2="85144"/>
                        <a14:foregroundMark x1="24375" y1="85144" x2="24375" y2="85144"/>
                        <a14:foregroundMark x1="26719" y1="79823" x2="26719" y2="79823"/>
                        <a14:foregroundMark x1="26875" y1="79157" x2="26875" y2="79157"/>
                        <a14:foregroundMark x1="28438" y1="80488" x2="28438" y2="80931"/>
                        <a14:foregroundMark x1="28750" y1="81596" x2="28750" y2="82705"/>
                        <a14:foregroundMark x1="28750" y1="82927" x2="28438" y2="83370"/>
                        <a14:foregroundMark x1="27187" y1="82483" x2="26719" y2="82262"/>
                        <a14:foregroundMark x1="26094" y1="81375" x2="26094" y2="81375"/>
                        <a14:foregroundMark x1="25938" y1="81375" x2="25938" y2="81375"/>
                        <a14:foregroundMark x1="27031" y1="81153" x2="27031" y2="81153"/>
                        <a14:foregroundMark x1="27187" y1="81153" x2="25469" y2="81153"/>
                        <a14:foregroundMark x1="25469" y1="81153" x2="25469" y2="82705"/>
                        <a14:foregroundMark x1="26719" y1="88692" x2="26875" y2="89135"/>
                        <a14:foregroundMark x1="27031" y1="90687" x2="27031" y2="91353"/>
                        <a14:foregroundMark x1="26875" y1="91796" x2="26563" y2="92239"/>
                        <a14:foregroundMark x1="25938" y1="92461" x2="25938" y2="92461"/>
                        <a14:foregroundMark x1="26719" y1="93126" x2="28438" y2="93570"/>
                        <a14:foregroundMark x1="29688" y1="93570" x2="30625" y2="93570"/>
                        <a14:foregroundMark x1="33750" y1="93570" x2="33750" y2="93570"/>
                        <a14:foregroundMark x1="34688" y1="93570" x2="35156" y2="93570"/>
                        <a14:foregroundMark x1="37031" y1="93570" x2="37813" y2="93348"/>
                        <a14:foregroundMark x1="38750" y1="92683" x2="38750" y2="92683"/>
                        <a14:foregroundMark x1="39531" y1="92018" x2="39531" y2="92018"/>
                        <a14:foregroundMark x1="40313" y1="90909" x2="40313" y2="90909"/>
                        <a14:foregroundMark x1="39844" y1="89135" x2="39688" y2="88692"/>
                        <a14:foregroundMark x1="35625" y1="84922" x2="34219" y2="84257"/>
                        <a14:foregroundMark x1="30000" y1="82483" x2="30000" y2="82483"/>
                        <a14:foregroundMark x1="33125" y1="84257" x2="33125" y2="84257"/>
                        <a14:foregroundMark x1="33281" y1="84257" x2="33281" y2="84257"/>
                        <a14:foregroundMark x1="32969" y1="84035" x2="32969" y2="84035"/>
                        <a14:foregroundMark x1="34063" y1="84035" x2="34375" y2="84479"/>
                        <a14:foregroundMark x1="34688" y1="85588" x2="34688" y2="85588"/>
                        <a14:foregroundMark x1="33438" y1="85809" x2="32188" y2="85809"/>
                        <a14:foregroundMark x1="31719" y1="85588" x2="31719" y2="85588"/>
                        <a14:foregroundMark x1="31563" y1="83370" x2="31563" y2="83370"/>
                        <a14:foregroundMark x1="31250" y1="85588" x2="30938" y2="87140"/>
                        <a14:foregroundMark x1="30938" y1="87361" x2="30625" y2="88248"/>
                        <a14:foregroundMark x1="30469" y1="88248" x2="30469" y2="88248"/>
                        <a14:foregroundMark x1="29844" y1="88692" x2="29844" y2="88692"/>
                        <a14:foregroundMark x1="29688" y1="89135" x2="29688" y2="89135"/>
                        <a14:foregroundMark x1="30312" y1="89357" x2="30312" y2="89357"/>
                        <a14:foregroundMark x1="30469" y1="89357" x2="30469" y2="89357"/>
                        <a14:foregroundMark x1="30625" y1="89579" x2="30312" y2="90022"/>
                        <a14:foregroundMark x1="29688" y1="89579" x2="29063" y2="87583"/>
                        <a14:foregroundMark x1="27813" y1="82262" x2="27813" y2="82262"/>
                        <a14:foregroundMark x1="27813" y1="82262" x2="27813" y2="82262"/>
                        <a14:foregroundMark x1="28750" y1="82040" x2="28750" y2="82040"/>
                        <a14:foregroundMark x1="28906" y1="80488" x2="28906" y2="80488"/>
                        <a14:foregroundMark x1="28125" y1="82705" x2="27813" y2="83814"/>
                        <a14:foregroundMark x1="27031" y1="84479" x2="26719" y2="85588"/>
                        <a14:foregroundMark x1="26719" y1="85809" x2="27500" y2="84479"/>
                        <a14:foregroundMark x1="29688" y1="81153" x2="30000" y2="80488"/>
                        <a14:foregroundMark x1="30312" y1="79157" x2="30625" y2="78936"/>
                        <a14:foregroundMark x1="32813" y1="80931" x2="33281" y2="81818"/>
                        <a14:foregroundMark x1="34531" y1="82483" x2="35625" y2="83149"/>
                        <a14:foregroundMark x1="37500" y1="83149" x2="37500" y2="83814"/>
                        <a14:foregroundMark x1="37188" y1="84922" x2="36719" y2="85366"/>
                        <a14:foregroundMark x1="36719" y1="85366" x2="36719" y2="85366"/>
                        <a14:foregroundMark x1="37656" y1="85809" x2="37969" y2="85809"/>
                        <a14:foregroundMark x1="38750" y1="85809" x2="38750" y2="85144"/>
                        <a14:foregroundMark x1="38750" y1="83592" x2="38750" y2="83592"/>
                        <a14:foregroundMark x1="38125" y1="81818" x2="38125" y2="81818"/>
                        <a14:foregroundMark x1="37031" y1="81596" x2="37031" y2="81596"/>
                        <a14:foregroundMark x1="35469" y1="81375" x2="35469" y2="81375"/>
                        <a14:foregroundMark x1="36250" y1="82483" x2="36719" y2="83592"/>
                        <a14:foregroundMark x1="37500" y1="85588" x2="37500" y2="86696"/>
                        <a14:foregroundMark x1="36875" y1="87361" x2="36094" y2="88027"/>
                        <a14:foregroundMark x1="35938" y1="88027" x2="35938" y2="88027"/>
                        <a14:foregroundMark x1="37344" y1="87583" x2="37656" y2="87361"/>
                        <a14:foregroundMark x1="37813" y1="86475" x2="37813" y2="86475"/>
                        <a14:foregroundMark x1="38125" y1="85366" x2="38125" y2="85366"/>
                        <a14:foregroundMark x1="38594" y1="83814" x2="38594" y2="83814"/>
                        <a14:foregroundMark x1="38906" y1="83592" x2="38906" y2="83592"/>
                        <a14:foregroundMark x1="39531" y1="83814" x2="39531" y2="83814"/>
                        <a14:foregroundMark x1="39844" y1="84922" x2="40000" y2="85366"/>
                        <a14:foregroundMark x1="39844" y1="86475" x2="39688" y2="87361"/>
                        <a14:foregroundMark x1="38594" y1="88248" x2="37344" y2="89135"/>
                        <a14:foregroundMark x1="35313" y1="89135" x2="34063" y2="90022"/>
                        <a14:foregroundMark x1="30781" y1="90022" x2="30781" y2="90022"/>
                        <a14:foregroundMark x1="28594" y1="90909" x2="26719" y2="90909"/>
                        <a14:foregroundMark x1="23594" y1="90687" x2="23594" y2="90687"/>
                        <a14:foregroundMark x1="23125" y1="87805" x2="22969" y2="87361"/>
                        <a14:foregroundMark x1="22969" y1="84479" x2="23281" y2="83149"/>
                        <a14:foregroundMark x1="24063" y1="81596" x2="24219" y2="81153"/>
                        <a14:foregroundMark x1="24844" y1="79823" x2="24844" y2="79823"/>
                        <a14:foregroundMark x1="24844" y1="77827" x2="24844" y2="77827"/>
                        <a14:foregroundMark x1="24844" y1="77605" x2="24844" y2="77605"/>
                        <a14:foregroundMark x1="26094" y1="79157" x2="26406" y2="79601"/>
                        <a14:backgroundMark x1="6094" y1="79157" x2="6094" y2="79157"/>
                        <a14:backgroundMark x1="6094" y1="80488" x2="6250" y2="81375"/>
                        <a14:backgroundMark x1="6406" y1="82262" x2="6406" y2="82262"/>
                        <a14:backgroundMark x1="6563" y1="82483" x2="6563" y2="82483"/>
                        <a14:backgroundMark x1="6563" y1="82483" x2="6563" y2="82483"/>
                        <a14:backgroundMark x1="6563" y1="81818" x2="6563" y2="81818"/>
                        <a14:backgroundMark x1="6719" y1="80710" x2="6719" y2="80710"/>
                        <a14:backgroundMark x1="6719" y1="79823" x2="6719" y2="79823"/>
                        <a14:backgroundMark x1="6875" y1="78271" x2="6875" y2="77605"/>
                        <a14:backgroundMark x1="6875" y1="76053" x2="6875" y2="76053"/>
                        <a14:backgroundMark x1="6875" y1="75388" x2="6875" y2="75388"/>
                        <a14:backgroundMark x1="6875" y1="74501" x2="6875" y2="74501"/>
                        <a14:backgroundMark x1="6875" y1="74501" x2="6875" y2="74501"/>
                        <a14:backgroundMark x1="6875" y1="74501" x2="6563" y2="75166"/>
                        <a14:backgroundMark x1="6563" y1="75388" x2="6563" y2="76053"/>
                        <a14:backgroundMark x1="6719" y1="77384" x2="6719" y2="77827"/>
                        <a14:backgroundMark x1="6719" y1="78714" x2="6719" y2="80044"/>
                        <a14:backgroundMark x1="6563" y1="80266" x2="6563" y2="80931"/>
                        <a14:backgroundMark x1="6563" y1="80931" x2="6563" y2="80931"/>
                        <a14:backgroundMark x1="5938" y1="80044" x2="5938" y2="79157"/>
                        <a14:backgroundMark x1="5781" y1="77605" x2="5938" y2="77162"/>
                        <a14:backgroundMark x1="6250" y1="75388" x2="6250" y2="75388"/>
                        <a14:backgroundMark x1="7031" y1="74501" x2="7031" y2="74501"/>
                        <a14:backgroundMark x1="8125" y1="74723" x2="8125" y2="74723"/>
                        <a14:backgroundMark x1="8125" y1="77605" x2="8125" y2="77605"/>
                        <a14:backgroundMark x1="7813" y1="79823" x2="7656" y2="80931"/>
                        <a14:backgroundMark x1="7656" y1="80931" x2="7500" y2="81818"/>
                        <a14:backgroundMark x1="7031" y1="82262" x2="7031" y2="82262"/>
                        <a14:backgroundMark x1="5781" y1="81818" x2="5781" y2="81818"/>
                        <a14:backgroundMark x1="5313" y1="80266" x2="5313" y2="79601"/>
                        <a14:backgroundMark x1="6094" y1="77827" x2="6094" y2="77827"/>
                        <a14:backgroundMark x1="7031" y1="77384" x2="7031" y2="77384"/>
                        <a14:backgroundMark x1="7187" y1="76940" x2="7187" y2="76940"/>
                        <a14:backgroundMark x1="7344" y1="78049" x2="7344" y2="78049"/>
                      </a14:backgroundRemoval>
                    </a14:imgEffect>
                  </a14:imgLayer>
                </a14:imgProps>
              </a:ext>
            </a:extLst>
          </a:blip>
          <a:srcRect t="74448" r="57733"/>
          <a:stretch/>
        </p:blipFill>
        <p:spPr>
          <a:xfrm>
            <a:off x="1085029" y="2060027"/>
            <a:ext cx="3297785" cy="1404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566" y="2079904"/>
            <a:ext cx="634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Metabol</a:t>
            </a:r>
            <a:r>
              <a:rPr lang="en-GB" sz="2800" dirty="0" smtClean="0"/>
              <a:t>ome </a:t>
            </a:r>
            <a:r>
              <a:rPr lang="en-GB" sz="2800" dirty="0"/>
              <a:t>= all the </a:t>
            </a:r>
            <a:r>
              <a:rPr lang="en-GB" sz="2800" b="1" dirty="0"/>
              <a:t>metabolites</a:t>
            </a:r>
            <a:r>
              <a:rPr lang="en-GB" sz="2800" dirty="0"/>
              <a:t> </a:t>
            </a:r>
            <a:r>
              <a:rPr lang="en-GB" sz="2800" b="1" dirty="0"/>
              <a:t>(small molecules)</a:t>
            </a:r>
            <a:r>
              <a:rPr lang="en-GB" sz="2800" dirty="0"/>
              <a:t> of an </a:t>
            </a:r>
            <a:r>
              <a:rPr lang="en-GB" sz="2800" dirty="0" smtClean="0"/>
              <a:t>organism i.e. all small </a:t>
            </a:r>
            <a:r>
              <a:rPr lang="en-GB" sz="2800" dirty="0"/>
              <a:t>s</a:t>
            </a:r>
            <a:r>
              <a:rPr lang="en-GB" sz="2800" dirty="0" smtClean="0"/>
              <a:t>ubstances </a:t>
            </a:r>
            <a:r>
              <a:rPr lang="en-GB" sz="2800" u="sng" dirty="0" smtClean="0"/>
              <a:t>active</a:t>
            </a:r>
            <a:r>
              <a:rPr lang="en-GB" sz="2800" dirty="0" smtClean="0"/>
              <a:t> in cellular processes </a:t>
            </a:r>
            <a:endParaRPr lang="en-GB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9999" y="720000"/>
            <a:ext cx="9695451" cy="55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FF"/>
                </a:solidFill>
                <a:latin typeface="Calibri "/>
              </a:rPr>
              <a:t>Additional layers of molecular biology</a:t>
            </a:r>
            <a:endParaRPr lang="en-GB" sz="4000" b="1" dirty="0">
              <a:solidFill>
                <a:srgbClr val="0000FF"/>
              </a:solidFill>
              <a:latin typeface="Calibri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15476" r="51146" b="41175"/>
          <a:stretch/>
        </p:blipFill>
        <p:spPr>
          <a:xfrm>
            <a:off x="2480441" y="3912448"/>
            <a:ext cx="2124042" cy="1797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947" y="4657192"/>
            <a:ext cx="1395411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Microorganisms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8566" y="4272471"/>
            <a:ext cx="6764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Microbi</a:t>
            </a:r>
            <a:r>
              <a:rPr lang="en-GB" sz="2800" dirty="0" smtClean="0"/>
              <a:t>ome </a:t>
            </a:r>
            <a:r>
              <a:rPr lang="en-GB" sz="2800" dirty="0"/>
              <a:t>= all the </a:t>
            </a:r>
            <a:r>
              <a:rPr lang="en-GB" sz="2800" b="1" dirty="0" smtClean="0"/>
              <a:t>microorganisms </a:t>
            </a:r>
            <a:r>
              <a:rPr lang="en-GB" sz="2800" dirty="0" smtClean="0"/>
              <a:t>[in direct contact with an organism]</a:t>
            </a:r>
          </a:p>
          <a:p>
            <a:r>
              <a:rPr lang="en-GB" sz="2800" dirty="0"/>
              <a:t>	</a:t>
            </a:r>
            <a:r>
              <a:rPr lang="en-GB" sz="2800" i="1" dirty="0" smtClean="0">
                <a:solidFill>
                  <a:srgbClr val="0000FF"/>
                </a:solidFill>
              </a:rPr>
              <a:t>each with their own genes-to-functions 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0246" y="5724505"/>
            <a:ext cx="1164238" cy="2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Image: </a:t>
            </a:r>
            <a:r>
              <a:rPr lang="en-GB" sz="1050" dirty="0" err="1" smtClean="0"/>
              <a:t>Biorender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552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95" y="474073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Functional genomics - driven analysis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57916" y="5101423"/>
            <a:ext cx="8922437" cy="150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61" y="4237456"/>
            <a:ext cx="648156" cy="648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79" y="4218203"/>
            <a:ext cx="660046" cy="660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34" y="4218203"/>
            <a:ext cx="685566" cy="685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4781" y="3530666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mi</a:t>
            </a:r>
            <a:r>
              <a:rPr lang="en-GB" sz="2000" baseline="-25000" dirty="0" smtClean="0">
                <a:solidFill>
                  <a:schemeClr val="tx1"/>
                </a:solidFill>
              </a:rPr>
              <a:t>1</a:t>
            </a:r>
            <a:endParaRPr lang="en-GB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2693464" y="2143034"/>
            <a:ext cx="1175126" cy="384948"/>
          </a:xfrm>
          <a:prstGeom prst="flowChartPreparation">
            <a:avLst/>
          </a:prstGeom>
          <a:solidFill>
            <a:schemeClr val="bg1">
              <a:alpha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g</a:t>
            </a:r>
            <a:r>
              <a:rPr lang="en-GB" sz="2000" baseline="-25000" dirty="0" smtClean="0">
                <a:solidFill>
                  <a:schemeClr val="tx1"/>
                </a:solidFill>
              </a:rPr>
              <a:t>1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1378" y="3213922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</a:t>
            </a:r>
            <a:r>
              <a:rPr lang="en-GB" sz="2000" dirty="0" smtClean="0">
                <a:solidFill>
                  <a:schemeClr val="tx1"/>
                </a:solidFill>
              </a:rPr>
              <a:t>et</a:t>
            </a:r>
            <a:r>
              <a:rPr lang="en-GB" sz="2000" baseline="-25000" dirty="0" smtClean="0">
                <a:solidFill>
                  <a:schemeClr val="tx1"/>
                </a:solidFill>
              </a:rPr>
              <a:t>1</a:t>
            </a:r>
            <a:endParaRPr lang="en-GB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5435" y="2900632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</a:t>
            </a:r>
            <a:r>
              <a:rPr lang="en-GB" sz="2000" baseline="-25000" dirty="0" smtClean="0">
                <a:solidFill>
                  <a:schemeClr val="tx1"/>
                </a:solidFill>
              </a:rPr>
              <a:t>1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5955" y="2581677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t</a:t>
            </a:r>
            <a:r>
              <a:rPr lang="en-GB" sz="2000" baseline="-25000" dirty="0" smtClean="0">
                <a:solidFill>
                  <a:schemeClr val="tx1"/>
                </a:solidFill>
              </a:rPr>
              <a:t>1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2008" y="4147290"/>
            <a:ext cx="63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phe</a:t>
            </a:r>
            <a:r>
              <a:rPr lang="en-GB" baseline="-25000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12754" y="4159140"/>
            <a:ext cx="63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he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922871" y="4169882"/>
            <a:ext cx="63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he</a:t>
            </a:r>
            <a:r>
              <a:rPr lang="en-GB" baseline="-25000" dirty="0" smtClean="0"/>
              <a:t>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949242" y="2144778"/>
            <a:ext cx="14045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Genome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50676" y="2586336"/>
            <a:ext cx="121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Transcriptome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49242" y="2937583"/>
            <a:ext cx="84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Proteome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58365" y="3288830"/>
            <a:ext cx="112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Metabolome</a:t>
            </a:r>
            <a:endParaRPr lang="en-GB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57632" y="3637195"/>
            <a:ext cx="98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Microbiome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88125" y="5196552"/>
            <a:ext cx="256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Phenotype development</a:t>
            </a:r>
            <a:endParaRPr lang="en-GB" b="1" dirty="0"/>
          </a:p>
        </p:txBody>
      </p:sp>
      <p:sp>
        <p:nvSpPr>
          <p:cNvPr id="22" name="Bent Arrow 21"/>
          <p:cNvSpPr/>
          <p:nvPr/>
        </p:nvSpPr>
        <p:spPr>
          <a:xfrm rot="10800000">
            <a:off x="2667990" y="3280066"/>
            <a:ext cx="561811" cy="1102950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rot="8604320">
            <a:off x="2316407" y="3303334"/>
            <a:ext cx="564849" cy="689891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8604320">
            <a:off x="2615278" y="3040957"/>
            <a:ext cx="538504" cy="652037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8604320">
            <a:off x="2873877" y="2670155"/>
            <a:ext cx="588387" cy="737210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8604320">
            <a:off x="3137409" y="2133413"/>
            <a:ext cx="802227" cy="989442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406" y="3527725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mi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Flowchart: Preparation 27"/>
          <p:cNvSpPr/>
          <p:nvPr/>
        </p:nvSpPr>
        <p:spPr>
          <a:xfrm>
            <a:off x="5597089" y="2140093"/>
            <a:ext cx="1175126" cy="384948"/>
          </a:xfrm>
          <a:prstGeom prst="flowChartPreparation">
            <a:avLst/>
          </a:prstGeom>
          <a:solidFill>
            <a:schemeClr val="bg1">
              <a:alpha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g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5003" y="3210981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met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060" y="2897691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9580" y="2578736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t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Circular Arrow 31"/>
          <p:cNvSpPr/>
          <p:nvPr/>
        </p:nvSpPr>
        <p:spPr>
          <a:xfrm rot="8604320">
            <a:off x="5220032" y="3300393"/>
            <a:ext cx="564849" cy="689891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0800000">
            <a:off x="5571615" y="3277125"/>
            <a:ext cx="561811" cy="1102950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rot="8604320">
            <a:off x="5518903" y="3038016"/>
            <a:ext cx="538504" cy="652037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8604320">
            <a:off x="5777502" y="2667214"/>
            <a:ext cx="588387" cy="737210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8604320">
            <a:off x="6041034" y="2130472"/>
            <a:ext cx="802227" cy="989442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20604" y="3527725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mi</a:t>
            </a:r>
            <a:r>
              <a:rPr lang="en-GB" sz="2000" baseline="-25000" dirty="0" smtClean="0">
                <a:solidFill>
                  <a:schemeClr val="tx1"/>
                </a:solidFill>
              </a:rPr>
              <a:t>3</a:t>
            </a:r>
            <a:endParaRPr lang="en-GB" sz="2000" baseline="-25000" dirty="0">
              <a:solidFill>
                <a:schemeClr val="tx1"/>
              </a:solidFill>
            </a:endParaRPr>
          </a:p>
        </p:txBody>
      </p:sp>
      <p:sp>
        <p:nvSpPr>
          <p:cNvPr id="38" name="Flowchart: Preparation 37"/>
          <p:cNvSpPr/>
          <p:nvPr/>
        </p:nvSpPr>
        <p:spPr>
          <a:xfrm>
            <a:off x="8499287" y="2140093"/>
            <a:ext cx="1175126" cy="384948"/>
          </a:xfrm>
          <a:prstGeom prst="flowChartPreparation">
            <a:avLst/>
          </a:prstGeom>
          <a:solidFill>
            <a:schemeClr val="bg1">
              <a:alpha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g</a:t>
            </a:r>
            <a:r>
              <a:rPr lang="en-GB" sz="2000" baseline="-25000" dirty="0">
                <a:solidFill>
                  <a:schemeClr val="tx1"/>
                </a:solidFill>
              </a:rPr>
              <a:t>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77201" y="3210981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met</a:t>
            </a:r>
            <a:r>
              <a:rPr lang="en-GB" sz="2000" baseline="-25000" dirty="0" smtClean="0">
                <a:solidFill>
                  <a:schemeClr val="tx1"/>
                </a:solidFill>
              </a:rPr>
              <a:t>3</a:t>
            </a:r>
            <a:endParaRPr lang="en-GB" sz="2000" baseline="-25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31258" y="2897691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</a:t>
            </a:r>
            <a:r>
              <a:rPr lang="en-GB" sz="2000" baseline="-25000" dirty="0" smtClean="0">
                <a:solidFill>
                  <a:schemeClr val="tx1"/>
                </a:solidFill>
              </a:rPr>
              <a:t>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1778" y="2578736"/>
            <a:ext cx="748800" cy="3849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t</a:t>
            </a:r>
            <a:r>
              <a:rPr lang="en-GB" sz="2000" baseline="-25000" dirty="0" smtClean="0">
                <a:solidFill>
                  <a:schemeClr val="tx1"/>
                </a:solidFill>
              </a:rPr>
              <a:t>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2" name="Bent Arrow 41"/>
          <p:cNvSpPr/>
          <p:nvPr/>
        </p:nvSpPr>
        <p:spPr>
          <a:xfrm rot="10800000">
            <a:off x="8473813" y="3277125"/>
            <a:ext cx="561811" cy="1102950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ircular Arrow 42"/>
          <p:cNvSpPr/>
          <p:nvPr/>
        </p:nvSpPr>
        <p:spPr>
          <a:xfrm rot="8604320">
            <a:off x="8122230" y="3300393"/>
            <a:ext cx="564849" cy="689891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Circular Arrow 43"/>
          <p:cNvSpPr/>
          <p:nvPr/>
        </p:nvSpPr>
        <p:spPr>
          <a:xfrm rot="8604320">
            <a:off x="8421101" y="3038016"/>
            <a:ext cx="538504" cy="652037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Circular Arrow 44"/>
          <p:cNvSpPr/>
          <p:nvPr/>
        </p:nvSpPr>
        <p:spPr>
          <a:xfrm rot="8604320">
            <a:off x="8679700" y="2667214"/>
            <a:ext cx="588387" cy="737210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Circular Arrow 45"/>
          <p:cNvSpPr/>
          <p:nvPr/>
        </p:nvSpPr>
        <p:spPr>
          <a:xfrm rot="8604320">
            <a:off x="8943232" y="2130472"/>
            <a:ext cx="802227" cy="989442"/>
          </a:xfrm>
          <a:prstGeom prst="circularArrow">
            <a:avLst/>
          </a:prstGeom>
          <a:solidFill>
            <a:schemeClr val="bg1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1390" y="5848774"/>
            <a:ext cx="59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Further material: </a:t>
            </a:r>
            <a:r>
              <a:rPr lang="en-US" altLang="en-US" dirty="0">
                <a:solidFill>
                  <a:srgbClr val="0000FF"/>
                </a:solidFill>
                <a:ea typeface="Menlo"/>
                <a:hlinkClick r:id="rId5"/>
              </a:rPr>
              <a:t>https://</a:t>
            </a:r>
            <a:r>
              <a:rPr lang="en-US" altLang="en-US" dirty="0" smtClean="0">
                <a:solidFill>
                  <a:srgbClr val="0000FF"/>
                </a:solidFill>
                <a:ea typeface="Menlo"/>
                <a:hlinkClick r:id="rId5"/>
              </a:rPr>
              <a:t>youtu.be/D-Ljd5Uex0s</a:t>
            </a:r>
            <a:endParaRPr lang="en-US" altLang="en-US" dirty="0" smtClean="0">
              <a:solidFill>
                <a:srgbClr val="0000FF"/>
              </a:solidFill>
              <a:ea typeface="Menlo"/>
            </a:endParaRPr>
          </a:p>
          <a:p>
            <a:r>
              <a:rPr lang="en-US" altLang="en-US" dirty="0" smtClean="0">
                <a:solidFill>
                  <a:srgbClr val="0000FF"/>
                </a:solidFill>
              </a:rPr>
              <a:t>Online course: </a:t>
            </a:r>
            <a:r>
              <a:rPr lang="en-GB" dirty="0">
                <a:hlinkClick r:id="rId6"/>
              </a:rPr>
              <a:t>10.6019/TOL.FunGenI-c.2016.00001.1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643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+mn-lt"/>
              </a:rPr>
              <a:t>What is the environment?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801" y="1556535"/>
            <a:ext cx="4662266" cy="4247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8580" y="5837775"/>
            <a:ext cx="20104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alibri "/>
              </a:rPr>
              <a:t>Image: iStock </a:t>
            </a:r>
            <a:r>
              <a:rPr lang="en-GB" sz="1050" dirty="0">
                <a:latin typeface="Calibri "/>
              </a:rPr>
              <a:t>by Getty images</a:t>
            </a:r>
          </a:p>
        </p:txBody>
      </p:sp>
    </p:spTree>
    <p:extLst>
      <p:ext uri="{BB962C8B-B14F-4D97-AF65-F5344CB8AC3E}">
        <p14:creationId xmlns:p14="http://schemas.microsoft.com/office/powerpoint/2010/main" val="31737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1128</Words>
  <Application>Microsoft Office PowerPoint</Application>
  <PresentationFormat>Widescreen</PresentationFormat>
  <Paragraphs>196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 </vt:lpstr>
      <vt:lpstr>Calibri-Bold</vt:lpstr>
      <vt:lpstr>Menlo</vt:lpstr>
      <vt:lpstr>Arial</vt:lpstr>
      <vt:lpstr>Calibri</vt:lpstr>
      <vt:lpstr>Calibri Light</vt:lpstr>
      <vt:lpstr>Office Theme</vt:lpstr>
      <vt:lpstr>Introduction to the ‘-omics’</vt:lpstr>
      <vt:lpstr>Outline</vt:lpstr>
      <vt:lpstr>What is “-omics”?</vt:lpstr>
      <vt:lpstr>Phenotype</vt:lpstr>
      <vt:lpstr>Nature and nurture</vt:lpstr>
      <vt:lpstr>Central dogma of molecular biology</vt:lpstr>
      <vt:lpstr>PowerPoint Presentation</vt:lpstr>
      <vt:lpstr>Functional genomics - driven analysis</vt:lpstr>
      <vt:lpstr>What is the environment?</vt:lpstr>
      <vt:lpstr>Environmental exposure and the exposome</vt:lpstr>
      <vt:lpstr>Functional exposomics</vt:lpstr>
      <vt:lpstr>Biodynamic interfaces &amp; GxE measurement</vt:lpstr>
      <vt:lpstr>Multi-omics analysis </vt:lpstr>
      <vt:lpstr>Multi-omics integrated framework</vt:lpstr>
      <vt:lpstr>PowerPoint Presentation</vt:lpstr>
      <vt:lpstr>High-throughput technologies - NGS</vt:lpstr>
      <vt:lpstr>High-throughput technologies - NGS</vt:lpstr>
      <vt:lpstr>PowerPoint Presentation</vt:lpstr>
      <vt:lpstr>High-throughput technologies - MS</vt:lpstr>
      <vt:lpstr>High-throughput technologies – MS coupling</vt:lpstr>
      <vt:lpstr>High-throughput technologies - MS</vt:lpstr>
      <vt:lpstr>Selective acquisition</vt:lpstr>
      <vt:lpstr>Full-scan analysis</vt:lpstr>
      <vt:lpstr>Sequencing &amp; mass spectrometry</vt:lpstr>
      <vt:lpstr>Sequencing &amp; mass spectrometry</vt:lpstr>
      <vt:lpstr>Network biology</vt:lpstr>
      <vt:lpstr>Systems biology</vt:lpstr>
      <vt:lpstr>Multi-omics in environmental chemistry</vt:lpstr>
      <vt:lpstr>Multi-omics in environmental chemistry</vt:lpstr>
      <vt:lpstr>Multi-omics in environmental chemistry</vt:lpstr>
      <vt:lpstr>PowerPoint Presentation</vt:lpstr>
      <vt:lpstr>PowerPoint Presentation</vt:lpstr>
      <vt:lpstr>‘omics’ takeaway messages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‘-omics’</dc:title>
  <dc:creator>Elliott Price</dc:creator>
  <cp:lastModifiedBy>Elliott Price</cp:lastModifiedBy>
  <cp:revision>80</cp:revision>
  <dcterms:created xsi:type="dcterms:W3CDTF">2021-10-30T13:08:18Z</dcterms:created>
  <dcterms:modified xsi:type="dcterms:W3CDTF">2021-11-04T12:18:49Z</dcterms:modified>
</cp:coreProperties>
</file>