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6"/>
  </p:notesMasterIdLst>
  <p:handoutMasterIdLst>
    <p:handoutMasterId r:id="rId67"/>
  </p:handoutMasterIdLst>
  <p:sldIdLst>
    <p:sldId id="257" r:id="rId2"/>
    <p:sldId id="350" r:id="rId3"/>
    <p:sldId id="364" r:id="rId4"/>
    <p:sldId id="351" r:id="rId5"/>
    <p:sldId id="352" r:id="rId6"/>
    <p:sldId id="353" r:id="rId7"/>
    <p:sldId id="365" r:id="rId8"/>
    <p:sldId id="354" r:id="rId9"/>
    <p:sldId id="355" r:id="rId10"/>
    <p:sldId id="356" r:id="rId11"/>
    <p:sldId id="357" r:id="rId12"/>
    <p:sldId id="358" r:id="rId13"/>
    <p:sldId id="359" r:id="rId14"/>
    <p:sldId id="303" r:id="rId15"/>
    <p:sldId id="360" r:id="rId16"/>
    <p:sldId id="361" r:id="rId17"/>
    <p:sldId id="362" r:id="rId18"/>
    <p:sldId id="363" r:id="rId19"/>
    <p:sldId id="283" r:id="rId20"/>
    <p:sldId id="290" r:id="rId21"/>
    <p:sldId id="314" r:id="rId22"/>
    <p:sldId id="284" r:id="rId23"/>
    <p:sldId id="286" r:id="rId24"/>
    <p:sldId id="287" r:id="rId25"/>
    <p:sldId id="291" r:id="rId26"/>
    <p:sldId id="308" r:id="rId27"/>
    <p:sldId id="310" r:id="rId28"/>
    <p:sldId id="311" r:id="rId29"/>
    <p:sldId id="312" r:id="rId30"/>
    <p:sldId id="309" r:id="rId31"/>
    <p:sldId id="313" r:id="rId32"/>
    <p:sldId id="331" r:id="rId33"/>
    <p:sldId id="268" r:id="rId34"/>
    <p:sldId id="269" r:id="rId35"/>
    <p:sldId id="270" r:id="rId36"/>
    <p:sldId id="366" r:id="rId37"/>
    <p:sldId id="343" r:id="rId38"/>
    <p:sldId id="271" r:id="rId39"/>
    <p:sldId id="272" r:id="rId40"/>
    <p:sldId id="273" r:id="rId41"/>
    <p:sldId id="274" r:id="rId42"/>
    <p:sldId id="316" r:id="rId43"/>
    <p:sldId id="317" r:id="rId44"/>
    <p:sldId id="318" r:id="rId45"/>
    <p:sldId id="319" r:id="rId46"/>
    <p:sldId id="322" r:id="rId47"/>
    <p:sldId id="328" r:id="rId48"/>
    <p:sldId id="333" r:id="rId49"/>
    <p:sldId id="323" r:id="rId50"/>
    <p:sldId id="327" r:id="rId51"/>
    <p:sldId id="324" r:id="rId52"/>
    <p:sldId id="325" r:id="rId53"/>
    <p:sldId id="329" r:id="rId54"/>
    <p:sldId id="339" r:id="rId55"/>
    <p:sldId id="340" r:id="rId56"/>
    <p:sldId id="342" r:id="rId57"/>
    <p:sldId id="341" r:id="rId58"/>
    <p:sldId id="334" r:id="rId59"/>
    <p:sldId id="335" r:id="rId60"/>
    <p:sldId id="336" r:id="rId61"/>
    <p:sldId id="337" r:id="rId62"/>
    <p:sldId id="326" r:id="rId63"/>
    <p:sldId id="338" r:id="rId64"/>
    <p:sldId id="315" r:id="rId6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8A7A28-F683-41E3-B98F-511D18A99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200" y="2155808"/>
            <a:ext cx="11361600" cy="1171580"/>
          </a:xfrm>
        </p:spPr>
        <p:txBody>
          <a:bodyPr/>
          <a:lstStyle/>
          <a:p>
            <a:r>
              <a:rPr lang="cs-CZ" dirty="0"/>
              <a:t>Patofyziologie akutního vs. chronického zánětu, etiopatogeneze, důsledky, systémový zánět, SIRS, MODS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A729C3-9C17-4F94-9462-0408899FD9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Julie Dobrovolná</a:t>
            </a:r>
          </a:p>
        </p:txBody>
      </p:sp>
    </p:spTree>
    <p:extLst>
      <p:ext uri="{BB962C8B-B14F-4D97-AF65-F5344CB8AC3E}">
        <p14:creationId xmlns:p14="http://schemas.microsoft.com/office/powerpoint/2010/main" val="192683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595F92-161C-4D0C-8513-3A9A736B51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4EB518-17D1-4D05-880A-A8F4A47CB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C6F23C-8766-4790-AF69-24CFD910A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SIRS = </a:t>
            </a:r>
            <a:r>
              <a:rPr lang="cs-CZ" dirty="0" err="1"/>
              <a:t>systemic</a:t>
            </a:r>
            <a:r>
              <a:rPr lang="cs-CZ" dirty="0"/>
              <a:t> </a:t>
            </a:r>
            <a:r>
              <a:rPr lang="cs-CZ" dirty="0" err="1"/>
              <a:t>inflammatory</a:t>
            </a:r>
            <a:r>
              <a:rPr lang="cs-CZ" dirty="0"/>
              <a:t> response syndrome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3E09E13-2941-4230-A9A3-35EBD7C0D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1400" dirty="0"/>
              <a:t>V případě SIRS není v těle žádné ložisko infekce. Provokující faktor zánětu je v organismu  systémově. Pokud se ložisko infekce najde, nejedná se o SIRS, ale jde o sepsi.</a:t>
            </a:r>
          </a:p>
          <a:p>
            <a:pPr marL="72000" indent="0">
              <a:buNone/>
            </a:pPr>
            <a:r>
              <a:rPr lang="cs-CZ" sz="1400" b="1" dirty="0"/>
              <a:t>SIRS:</a:t>
            </a:r>
            <a:r>
              <a:rPr lang="cs-CZ" sz="1400" dirty="0"/>
              <a:t> vysoké koncentrace mediátorů zánětu v krvi, v celém systému aktivován endotel spolu s makrofágy a neutrofily, generalizovaná dysfunkce endotelu</a:t>
            </a:r>
          </a:p>
          <a:p>
            <a:pPr marL="72000" indent="0">
              <a:buNone/>
            </a:pPr>
            <a:r>
              <a:rPr lang="cs-CZ" sz="1400" dirty="0"/>
              <a:t>Příčinou může být těžké trauma, akutní pankreatitida, či stav po vyléčeném šoku. </a:t>
            </a:r>
          </a:p>
          <a:p>
            <a:pPr marL="72000" indent="0">
              <a:buNone/>
            </a:pPr>
            <a:r>
              <a:rPr lang="cs-CZ" sz="1400" b="1" dirty="0"/>
              <a:t>Deregulovaný systémový zánět </a:t>
            </a:r>
            <a:r>
              <a:rPr lang="cs-CZ" sz="1400" dirty="0"/>
              <a:t>vyvolává nežádoucí </a:t>
            </a:r>
            <a:r>
              <a:rPr lang="cs-CZ" sz="1400" dirty="0" err="1"/>
              <a:t>hemodynamické</a:t>
            </a:r>
            <a:r>
              <a:rPr lang="cs-CZ" sz="1400" dirty="0"/>
              <a:t> změny: systémová vazodilatace, deprese myokardu, postižení mikrocirkulace s únikem tekutiny do </a:t>
            </a:r>
            <a:r>
              <a:rPr lang="cs-CZ" sz="1400" dirty="0" err="1"/>
              <a:t>intersticia</a:t>
            </a:r>
            <a:r>
              <a:rPr lang="cs-CZ" sz="1400" dirty="0"/>
              <a:t> a následně intersticiální otok, tvorba </a:t>
            </a:r>
            <a:r>
              <a:rPr lang="cs-CZ" sz="1400" dirty="0" err="1"/>
              <a:t>mikrotrombů</a:t>
            </a:r>
            <a:endParaRPr lang="cs-CZ" sz="1400" dirty="0"/>
          </a:p>
          <a:p>
            <a:pPr marL="72000" indent="0">
              <a:buNone/>
            </a:pPr>
            <a:r>
              <a:rPr lang="cs-CZ" sz="1400" dirty="0"/>
              <a:t>Klinické příznaky SIRS: tělesná teplota vyšší než 38 °C nebo nižší než 36 °C,  tepová frekvence vyšší než 90 tepů/min, frekvence dýchání vyšší než 20/min, počet leukocytů více než 12 000/</a:t>
            </a:r>
            <a:r>
              <a:rPr lang="el-GR" sz="1400" dirty="0"/>
              <a:t>μ</a:t>
            </a:r>
            <a:r>
              <a:rPr lang="cs-CZ" sz="1400" dirty="0"/>
              <a:t>l nebo méně než 4 000/</a:t>
            </a:r>
            <a:r>
              <a:rPr lang="el-GR" sz="1400" dirty="0"/>
              <a:t>μ</a:t>
            </a:r>
            <a:r>
              <a:rPr lang="cs-CZ" sz="1400" dirty="0"/>
              <a:t>l krve</a:t>
            </a:r>
          </a:p>
        </p:txBody>
      </p:sp>
    </p:spTree>
    <p:extLst>
      <p:ext uri="{BB962C8B-B14F-4D97-AF65-F5344CB8AC3E}">
        <p14:creationId xmlns:p14="http://schemas.microsoft.com/office/powerpoint/2010/main" val="3225435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551B75-CC66-498B-91BF-CF748550FE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07009E9-6B4B-4C75-BCAB-01F35E5B8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SIRS a Covid-19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36E15EF-B9E7-432C-B9D4-473E93ADA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75" y="1527760"/>
            <a:ext cx="9354744" cy="4383756"/>
          </a:xfrm>
        </p:spPr>
      </p:pic>
    </p:spTree>
    <p:extLst>
      <p:ext uri="{BB962C8B-B14F-4D97-AF65-F5344CB8AC3E}">
        <p14:creationId xmlns:p14="http://schemas.microsoft.com/office/powerpoint/2010/main" val="2025842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A1AAF7-871D-413E-AD73-9736309E9F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8AF33B-EE5F-4651-90B2-A4C92C298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Patogeneze Covid-19 – klíčové události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3D64DEA6-0283-46CF-9804-6B2C22DDB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31" y="1672640"/>
            <a:ext cx="8428330" cy="5040141"/>
          </a:xfrm>
        </p:spPr>
      </p:pic>
    </p:spTree>
    <p:extLst>
      <p:ext uri="{BB962C8B-B14F-4D97-AF65-F5344CB8AC3E}">
        <p14:creationId xmlns:p14="http://schemas.microsoft.com/office/powerpoint/2010/main" val="3088300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DA406-BD59-4538-BF93-F22AC308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SIRS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1EE23280-353B-454D-9889-218A2A4E67DA}"/>
              </a:ext>
            </a:extLst>
          </p:cNvPr>
          <p:cNvSpPr txBox="1">
            <a:spLocks/>
          </p:cNvSpPr>
          <p:nvPr/>
        </p:nvSpPr>
        <p:spPr>
          <a:xfrm>
            <a:off x="872400" y="1844402"/>
            <a:ext cx="10753200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/>
              <a:t>Generalizovaný deregulovaný destruktivní proces </a:t>
            </a:r>
          </a:p>
          <a:p>
            <a:r>
              <a:rPr lang="cs-CZ" kern="0"/>
              <a:t>Často spojen s devastací vzdálených orgánů</a:t>
            </a:r>
          </a:p>
          <a:p>
            <a:r>
              <a:rPr lang="cs-CZ" kern="0"/>
              <a:t>U hypersenzitivních osob se SIRS může projevit i při působení velmi malého množství antigenu</a:t>
            </a:r>
          </a:p>
          <a:p>
            <a:endParaRPr lang="cs-CZ" kern="0"/>
          </a:p>
          <a:p>
            <a:r>
              <a:rPr lang="cs-CZ" kern="0"/>
              <a:t>Klasifikace:</a:t>
            </a:r>
          </a:p>
          <a:p>
            <a:r>
              <a:rPr lang="cs-CZ" kern="0"/>
              <a:t>1) septický SIRS – spojený s infekcí</a:t>
            </a:r>
          </a:p>
          <a:p>
            <a:r>
              <a:rPr lang="cs-CZ" kern="0"/>
              <a:t>2) neseptický SIRS – po těžkém traumatu, hypoxémie, popáleniny, otravy, inkompatibilní transfuze</a:t>
            </a: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13338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00877C-8F7B-48BD-9E9B-4A366C224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A4BE2FC-B581-4E9A-81F7-29E826D7D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12" y="535515"/>
            <a:ext cx="9539763" cy="5263705"/>
          </a:xfrm>
        </p:spPr>
      </p:pic>
    </p:spTree>
    <p:extLst>
      <p:ext uri="{BB962C8B-B14F-4D97-AF65-F5344CB8AC3E}">
        <p14:creationId xmlns:p14="http://schemas.microsoft.com/office/powerpoint/2010/main" val="115790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1C868-C873-4F84-A7D6-152130D97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Septický SIRS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1EA6807A-E906-442B-8216-CC4C03E8C4ED}"/>
              </a:ext>
            </a:extLst>
          </p:cNvPr>
          <p:cNvSpPr txBox="1">
            <a:spLocks/>
          </p:cNvSpPr>
          <p:nvPr/>
        </p:nvSpPr>
        <p:spPr>
          <a:xfrm>
            <a:off x="872400" y="1844402"/>
            <a:ext cx="10753200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/>
              <a:t>Diseminovaná mikrobiální infekce</a:t>
            </a:r>
          </a:p>
          <a:p>
            <a:r>
              <a:rPr lang="cs-CZ" kern="0"/>
              <a:t>50 % - grampozitivní bakterie, 30 % - gramnegativní bakterie, 5 % - polymikrobiální infekty, 5 % kvasinky a plísně a 1 % anaeroby</a:t>
            </a:r>
          </a:p>
          <a:p>
            <a:r>
              <a:rPr lang="cs-CZ" kern="0"/>
              <a:t>1/3 postižených umírá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ker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kern="0"/>
              <a:t>Primární SIRS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kern="0"/>
              <a:t>Sekundární SIRS</a:t>
            </a: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2293094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F050FD-B944-45BF-90E5-A674FAE2C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MODS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F9743F-CADA-4195-9F48-793896EE1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9" y="1807368"/>
            <a:ext cx="4120515" cy="4414838"/>
          </a:xfrm>
          <a:prstGeom prst="rect">
            <a:avLst/>
          </a:prstGeo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88C11505-4708-4B75-993F-105363888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61" y="1531854"/>
            <a:ext cx="6627438" cy="4140200"/>
          </a:xfrm>
        </p:spPr>
      </p:pic>
    </p:spTree>
    <p:extLst>
      <p:ext uri="{BB962C8B-B14F-4D97-AF65-F5344CB8AC3E}">
        <p14:creationId xmlns:p14="http://schemas.microsoft.com/office/powerpoint/2010/main" val="4138779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902673-D929-441B-9A00-D4397B23C5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09CF3C-F60E-4092-AC0F-7F28196A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SIRS, MODS and Covid-19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DE2EDD6E-4483-425A-9E62-BD0B2C0E9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00" y="1534064"/>
            <a:ext cx="7920000" cy="4824715"/>
          </a:xfrm>
        </p:spPr>
      </p:pic>
    </p:spTree>
    <p:extLst>
      <p:ext uri="{BB962C8B-B14F-4D97-AF65-F5344CB8AC3E}">
        <p14:creationId xmlns:p14="http://schemas.microsoft.com/office/powerpoint/2010/main" val="26845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77F614-4CBD-45AA-B4C2-CB38A174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DBE4FFE-08D2-42C6-8A97-BBFFCFCAE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79" y="438660"/>
            <a:ext cx="8224796" cy="5699340"/>
          </a:xfrm>
        </p:spPr>
      </p:pic>
    </p:spTree>
    <p:extLst>
      <p:ext uri="{BB962C8B-B14F-4D97-AF65-F5344CB8AC3E}">
        <p14:creationId xmlns:p14="http://schemas.microsoft.com/office/powerpoint/2010/main" val="1878155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A47081-A988-4A47-98F2-113ECBE15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imunitní odpovědi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E3B33E-A96C-4475-AD27-31B556453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Vrozená (neadaptivní) imunita</a:t>
            </a:r>
            <a:br>
              <a:rPr lang="cs-CZ" dirty="0"/>
            </a:br>
            <a:r>
              <a:rPr lang="cs-CZ" dirty="0"/>
              <a:t>první linie imunitní odpovědi</a:t>
            </a:r>
            <a:br>
              <a:rPr lang="cs-CZ" dirty="0"/>
            </a:br>
            <a:r>
              <a:rPr lang="cs-CZ" dirty="0"/>
              <a:t>spoléhá na mechanismy, které existují před infekcí</a:t>
            </a:r>
            <a:br>
              <a:rPr lang="cs-CZ" dirty="0"/>
            </a:br>
            <a:endParaRPr lang="cs-CZ" dirty="0"/>
          </a:p>
          <a:p>
            <a:r>
              <a:rPr lang="cs-CZ" b="1" dirty="0"/>
              <a:t>Získaná (adaptivní) imunita</a:t>
            </a:r>
            <a:br>
              <a:rPr lang="cs-CZ" dirty="0"/>
            </a:br>
            <a:r>
              <a:rPr lang="cs-CZ" dirty="0"/>
              <a:t>Druhá linie odpovědi (pokud selže vrozená imunita)</a:t>
            </a:r>
            <a:br>
              <a:rPr lang="cs-CZ" dirty="0"/>
            </a:br>
            <a:r>
              <a:rPr lang="cs-CZ" dirty="0"/>
              <a:t>spoléhá na mechanismy zahrnující buněčnou paměť</a:t>
            </a:r>
            <a:br>
              <a:rPr lang="cs-CZ" dirty="0"/>
            </a:br>
            <a:r>
              <a:rPr lang="cs-CZ" dirty="0"/>
              <a:t>klíčové T- a B- lymfocyty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8735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06DAAF-D342-454F-B6CB-6B8A7965BD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99CED7-D3F5-4812-88E1-06629E997C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1A12B8-37AD-4DC5-B462-3C933904E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Zánět definice 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44891F0-3083-46C7-B7CF-A24B9A998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effectLst/>
                <a:latin typeface="Arial" panose="020B0604020202020204" pitchFamily="34" charset="0"/>
              </a:rPr>
              <a:t>Zánět (</a:t>
            </a:r>
            <a:r>
              <a:rPr lang="cs-CZ" b="1" dirty="0" err="1">
                <a:effectLst/>
                <a:latin typeface="Arial" panose="020B0604020202020204" pitchFamily="34" charset="0"/>
              </a:rPr>
              <a:t>inflammatio</a:t>
            </a:r>
            <a:r>
              <a:rPr lang="cs-CZ" b="1" dirty="0">
                <a:effectLst/>
                <a:latin typeface="Arial" panose="020B0604020202020204" pitchFamily="34" charset="0"/>
              </a:rPr>
              <a:t>) </a:t>
            </a:r>
            <a:r>
              <a:rPr lang="cs-CZ" dirty="0">
                <a:effectLst/>
                <a:latin typeface="Arial" panose="020B0604020202020204" pitchFamily="34" charset="0"/>
              </a:rPr>
              <a:t>je vývojem získaná reakce vyšších organismů na patogenní podněty fyzikální, chemické a biologické povahy, vyvolávající poškození tkáně.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effectLst/>
                <a:latin typeface="Arial" panose="020B0604020202020204" pitchFamily="34" charset="0"/>
              </a:rPr>
              <a:t>Základní mechanismy a principy zánětu jsou obdobné. Míra zapojení jednotlivých činitelů a projevy se pak v detailech liší podle intenzity reakce, vyvolávající příčiny, reaktivity organismu,</a:t>
            </a:r>
            <a:br>
              <a:rPr lang="cs-CZ" dirty="0"/>
            </a:br>
            <a:r>
              <a:rPr lang="cs-CZ" dirty="0">
                <a:effectLst/>
                <a:latin typeface="Arial" panose="020B0604020202020204" pitchFamily="34" charset="0"/>
              </a:rPr>
              <a:t>lokalizace a časového průběhu patologické situace a podobně.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4314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D17451-A098-4561-AAB1-5DD331261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Časový průběh 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68931A31-9B43-43C7-BBD4-0866C997C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79" y="1813275"/>
            <a:ext cx="5535331" cy="3597965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6053731-00D6-4E3A-BC4E-25E4E3574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359" y="1656515"/>
            <a:ext cx="5511841" cy="425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00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4FE818-3499-4766-A621-5C660792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E846065-E2E2-4EC9-B4DE-88CA8F44B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86" y="242632"/>
            <a:ext cx="9687879" cy="6010684"/>
          </a:xfrm>
        </p:spPr>
      </p:pic>
    </p:spTree>
    <p:extLst>
      <p:ext uri="{BB962C8B-B14F-4D97-AF65-F5344CB8AC3E}">
        <p14:creationId xmlns:p14="http://schemas.microsoft.com/office/powerpoint/2010/main" val="4137895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693A32-159D-458F-A243-A4622338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Vrozená imunita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7004DB-859D-451D-A34A-FD1FAE042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88974" cy="4351338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Na základě genetické výbavy</a:t>
            </a:r>
            <a:br>
              <a:rPr lang="cs-CZ" dirty="0"/>
            </a:br>
            <a:r>
              <a:rPr lang="cs-CZ" dirty="0"/>
              <a:t>Spoléhá na již existující součástí systému</a:t>
            </a:r>
            <a:br>
              <a:rPr lang="cs-CZ" dirty="0"/>
            </a:br>
            <a:r>
              <a:rPr lang="cs-CZ" dirty="0"/>
              <a:t>Rychlá reakce: během několika minut po infekci</a:t>
            </a:r>
            <a:br>
              <a:rPr lang="cs-CZ" dirty="0"/>
            </a:br>
            <a:r>
              <a:rPr lang="cs-CZ" dirty="0"/>
              <a:t>Není konkrétní</a:t>
            </a:r>
            <a:br>
              <a:rPr lang="cs-CZ" dirty="0"/>
            </a:br>
            <a:r>
              <a:rPr lang="cs-CZ" dirty="0"/>
              <a:t>Stejné molekuly / buňky reagují na řadu patogenů</a:t>
            </a:r>
            <a:br>
              <a:rPr lang="cs-CZ" dirty="0"/>
            </a:br>
            <a:r>
              <a:rPr lang="cs-CZ" dirty="0"/>
              <a:t>Nemá paměť</a:t>
            </a:r>
            <a:br>
              <a:rPr lang="cs-CZ" dirty="0"/>
            </a:br>
            <a:r>
              <a:rPr lang="cs-CZ" dirty="0"/>
              <a:t>Stejná odpověď po opakované expozici</a:t>
            </a:r>
            <a:br>
              <a:rPr lang="cs-CZ" dirty="0"/>
            </a:br>
            <a:r>
              <a:rPr lang="cs-CZ" dirty="0"/>
              <a:t>Nevede k klonální expanzi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00FC886-1E8C-4666-B6E5-E8D8AEDFCE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175" y="1493940"/>
            <a:ext cx="431212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76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2E7CC9-A4E3-4DA2-BF8A-ABEED6D9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Adaptivní imunita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0966A8-98CA-4E43-86A0-522597704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674" y="1641141"/>
            <a:ext cx="8771021" cy="4351338"/>
          </a:xfrm>
        </p:spPr>
        <p:txBody>
          <a:bodyPr/>
          <a:lstStyle/>
          <a:p>
            <a:r>
              <a:rPr lang="cs-CZ" dirty="0"/>
              <a:t>Založená na rezistenci získané během života</a:t>
            </a:r>
            <a:br>
              <a:rPr lang="cs-CZ" dirty="0"/>
            </a:br>
            <a:r>
              <a:rPr lang="cs-CZ" dirty="0"/>
              <a:t>Spoléhá na genetické pozadí jedince i buněčný růst</a:t>
            </a:r>
            <a:br>
              <a:rPr lang="cs-CZ" dirty="0"/>
            </a:br>
            <a:r>
              <a:rPr lang="cs-CZ" dirty="0"/>
              <a:t>Reakce je pomalejší, v řádu dní</a:t>
            </a:r>
            <a:br>
              <a:rPr lang="cs-CZ" dirty="0"/>
            </a:br>
            <a:r>
              <a:rPr lang="cs-CZ" dirty="0"/>
              <a:t>Je konkrétní</a:t>
            </a:r>
            <a:br>
              <a:rPr lang="cs-CZ" dirty="0"/>
            </a:br>
            <a:r>
              <a:rPr lang="cs-CZ" dirty="0"/>
              <a:t>Každá buňka reaguje na jeden epitop na antigenu</a:t>
            </a:r>
            <a:br>
              <a:rPr lang="cs-CZ" dirty="0"/>
            </a:br>
            <a:r>
              <a:rPr lang="cs-CZ" dirty="0"/>
              <a:t>Má anamnestickou paměť</a:t>
            </a:r>
            <a:br>
              <a:rPr lang="cs-CZ" dirty="0"/>
            </a:br>
            <a:r>
              <a:rPr lang="cs-CZ" dirty="0"/>
              <a:t>Opakovaná expozice vede k rychlejší a silnější reakci</a:t>
            </a:r>
            <a:br>
              <a:rPr lang="cs-CZ" dirty="0"/>
            </a:br>
            <a:r>
              <a:rPr lang="cs-CZ" dirty="0"/>
              <a:t>Vede k klonální expanzi</a:t>
            </a:r>
          </a:p>
        </p:txBody>
      </p:sp>
    </p:spTree>
    <p:extLst>
      <p:ext uri="{BB962C8B-B14F-4D97-AF65-F5344CB8AC3E}">
        <p14:creationId xmlns:p14="http://schemas.microsoft.com/office/powerpoint/2010/main" val="3385415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B98715-F54A-4487-A241-5502CD245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Adaptivní imunita - mechanismy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E11793-F213-4364-845E-443CE988A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18703" cy="4351338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/>
              <a:t>Buněčně zprostředkovaná imunitní odpověď </a:t>
            </a:r>
            <a:r>
              <a:rPr lang="cs-CZ" dirty="0"/>
              <a:t>(CMIR)</a:t>
            </a:r>
            <a:br>
              <a:rPr lang="cs-CZ" dirty="0"/>
            </a:br>
            <a:r>
              <a:rPr lang="cs-CZ" dirty="0"/>
              <a:t>T-lymfocyty</a:t>
            </a:r>
            <a:br>
              <a:rPr lang="cs-CZ" dirty="0"/>
            </a:br>
            <a:r>
              <a:rPr lang="cs-CZ" dirty="0"/>
              <a:t>Eliminace intracelulárních mikrobů, které přežívají uvnitř fagocytů nebo jiných infikovaných buněk</a:t>
            </a:r>
            <a:br>
              <a:rPr lang="cs-CZ" dirty="0"/>
            </a:br>
            <a:r>
              <a:rPr lang="cs-CZ" b="1" dirty="0"/>
              <a:t>Humorální imunitní odpověď (HIR)</a:t>
            </a:r>
            <a:br>
              <a:rPr lang="cs-CZ" b="1" dirty="0"/>
            </a:br>
            <a:r>
              <a:rPr lang="cs-CZ" dirty="0"/>
              <a:t>B-lymfocyty</a:t>
            </a:r>
            <a:br>
              <a:rPr lang="cs-CZ" dirty="0"/>
            </a:br>
            <a:r>
              <a:rPr lang="cs-CZ" dirty="0"/>
              <a:t>zprostředkovaná protilátkami</a:t>
            </a:r>
            <a:br>
              <a:rPr lang="cs-CZ" dirty="0"/>
            </a:br>
            <a:r>
              <a:rPr lang="cs-CZ" dirty="0"/>
              <a:t>Eliminace intracelulárních mikrobů či jejich toxinů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537EBD0-4E6D-4A17-AE3A-635CB9CE0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57" y="1744090"/>
            <a:ext cx="5398030" cy="451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55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CFA589-BE7A-495F-BD89-CA209FE9F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80" y="394830"/>
            <a:ext cx="10515600" cy="1325563"/>
          </a:xfrm>
        </p:spPr>
        <p:txBody>
          <a:bodyPr/>
          <a:lstStyle/>
          <a:p>
            <a:r>
              <a:rPr lang="cs-CZ" dirty="0"/>
              <a:t>Adaptivní imunita - mechanismy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1F53AF7-53A1-4A11-8175-75E94F98A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80" y="1449050"/>
            <a:ext cx="5536493" cy="43513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0FB103C-EFD7-4596-9D1F-27A70FAA9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73" y="1802414"/>
            <a:ext cx="5346700" cy="395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6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37BD7-FFF2-4B51-A3BA-74F3EDE23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26" y="222694"/>
            <a:ext cx="10753200" cy="451576"/>
          </a:xfrm>
        </p:spPr>
        <p:txBody>
          <a:bodyPr/>
          <a:lstStyle/>
          <a:p>
            <a:r>
              <a:rPr lang="cs-CZ" dirty="0"/>
              <a:t>MHC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181517-AD96-4FDD-9CA6-B98FBA8E0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34" y="923810"/>
            <a:ext cx="6280355" cy="4351338"/>
          </a:xfrm>
        </p:spPr>
        <p:txBody>
          <a:bodyPr>
            <a:noAutofit/>
          </a:bodyPr>
          <a:lstStyle/>
          <a:p>
            <a:r>
              <a:rPr lang="cs-CZ" sz="1400" b="1" dirty="0"/>
              <a:t>Hlavní </a:t>
            </a:r>
            <a:r>
              <a:rPr lang="cs-CZ" sz="1400" b="1" dirty="0" err="1"/>
              <a:t>histokompatibilní</a:t>
            </a:r>
            <a:r>
              <a:rPr lang="cs-CZ" sz="1400" b="1" dirty="0"/>
              <a:t> komplex </a:t>
            </a:r>
            <a:r>
              <a:rPr lang="cs-CZ" sz="1400" dirty="0"/>
              <a:t>(MHC) je součástí genomu všech obratlovců, které kódují molekuly důležité pro imunitní rozpoznávání.</a:t>
            </a:r>
            <a:br>
              <a:rPr lang="cs-CZ" sz="1400" dirty="0"/>
            </a:br>
            <a:r>
              <a:rPr lang="cs-CZ" sz="1400" dirty="0"/>
              <a:t>U lidí je MHC shluk genů umístěných na chromozomu 6, které kódují proteiny MHC nazývané také </a:t>
            </a:r>
            <a:r>
              <a:rPr lang="cs-CZ" sz="1400" b="1" dirty="0"/>
              <a:t>lidský </a:t>
            </a:r>
            <a:r>
              <a:rPr lang="cs-CZ" sz="1400" b="1" dirty="0" err="1"/>
              <a:t>leukocytární</a:t>
            </a:r>
            <a:r>
              <a:rPr lang="cs-CZ" sz="1400" b="1" dirty="0"/>
              <a:t> antigen </a:t>
            </a:r>
            <a:r>
              <a:rPr lang="cs-CZ" sz="1400" dirty="0"/>
              <a:t>(HLA).</a:t>
            </a:r>
            <a:br>
              <a:rPr lang="cs-CZ" sz="1400" dirty="0"/>
            </a:br>
            <a:r>
              <a:rPr lang="cs-CZ" sz="1400" dirty="0"/>
              <a:t>MHC proteiny jsou sadou proteinů na povrchu buněk a v rámci adaptivní části imunitního systému jsou nutné pro prezentaci antigenu, což zase určuje jeho </a:t>
            </a:r>
            <a:r>
              <a:rPr lang="cs-CZ" sz="1400" dirty="0" err="1"/>
              <a:t>histokompatibilitu</a:t>
            </a:r>
            <a:r>
              <a:rPr lang="cs-CZ" sz="1400" dirty="0"/>
              <a:t>.</a:t>
            </a:r>
            <a:br>
              <a:rPr lang="cs-CZ" sz="1400" dirty="0"/>
            </a:br>
            <a:r>
              <a:rPr lang="cs-CZ" sz="1400" b="1" dirty="0"/>
              <a:t>Hlavní funkcí molekul MHC je vázat se na peptidové antigeny a zobrazit je na buněčném povrchu k rozpoznání příslušnými T-buňkami.</a:t>
            </a:r>
            <a:br>
              <a:rPr lang="cs-CZ" sz="1400" b="1" dirty="0"/>
            </a:br>
            <a:r>
              <a:rPr lang="cs-CZ" sz="1400" dirty="0"/>
              <a:t>Z mnoha genů v lidském MHC jsou považovány za důležité ty, které kódují MHC proteiny třídy I, třídy II a třídy III.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9559631-7CF1-4123-95D6-D394F9D75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389" y="1283369"/>
            <a:ext cx="4694535" cy="26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94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9C134-01E7-486C-A8AE-6B486A2EF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31" y="246757"/>
            <a:ext cx="10753200" cy="451576"/>
          </a:xfrm>
        </p:spPr>
        <p:txBody>
          <a:bodyPr/>
          <a:lstStyle/>
          <a:p>
            <a:r>
              <a:rPr lang="cs-CZ" dirty="0"/>
              <a:t>Mechanismus působení MHC 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8A8FE9-DD8D-49BB-9BEF-8EF55DE2B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643" y="1234802"/>
            <a:ext cx="10753200" cy="41399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200" dirty="0"/>
              <a:t>Glykoproteiny MHC třídy I představují antigeny endogenního původu pro TCR CD8+ T-buněk.</a:t>
            </a:r>
            <a:br>
              <a:rPr lang="cs-CZ" sz="1200" dirty="0"/>
            </a:br>
            <a:r>
              <a:rPr lang="cs-CZ" sz="1200" dirty="0"/>
              <a:t>Endogenní peptidy pocházejí z degradace intracelulárních proteinů, včetně virových nebo nádorových antigenů v infikovaných nebo transformovaných buňkách, prostřednictvím </a:t>
            </a:r>
            <a:r>
              <a:rPr lang="cs-CZ" sz="1200" b="1" dirty="0" err="1"/>
              <a:t>proteazomu</a:t>
            </a:r>
            <a:r>
              <a:rPr lang="cs-CZ" sz="1200" b="1" dirty="0"/>
              <a:t>. </a:t>
            </a:r>
            <a:r>
              <a:rPr lang="cs-CZ" sz="1200" dirty="0"/>
              <a:t>Produkty degradace se </a:t>
            </a:r>
            <a:r>
              <a:rPr lang="cs-CZ" sz="1200" dirty="0" err="1"/>
              <a:t>translokují</a:t>
            </a:r>
            <a:r>
              <a:rPr lang="cs-CZ" sz="1200" dirty="0"/>
              <a:t> z cytoplazmy do endoplazmatického retikula (ER), kde jsou naneseny na molekuly MHC třídy I prostřednictvím komplexu obsahujícího peptid, který zahrnuje ER transportér spojený se zpracováním antigenu (TAP1 / 2), </a:t>
            </a:r>
            <a:r>
              <a:rPr lang="cs-CZ" sz="1200" dirty="0" err="1"/>
              <a:t>tapasin</a:t>
            </a:r>
            <a:r>
              <a:rPr lang="cs-CZ" sz="1200" dirty="0"/>
              <a:t>, oxidoreduktázu ERp57 a </a:t>
            </a:r>
            <a:r>
              <a:rPr lang="cs-CZ" sz="1200" dirty="0" err="1"/>
              <a:t>chaperonový</a:t>
            </a:r>
            <a:r>
              <a:rPr lang="cs-CZ" sz="1200" dirty="0"/>
              <a:t> protein </a:t>
            </a:r>
            <a:r>
              <a:rPr lang="cs-CZ" sz="1200" b="1" dirty="0" err="1"/>
              <a:t>kalretikulin</a:t>
            </a:r>
            <a:r>
              <a:rPr lang="cs-CZ" sz="1200" b="1" dirty="0"/>
              <a:t>.</a:t>
            </a:r>
            <a:br>
              <a:rPr lang="cs-CZ" sz="1200" dirty="0"/>
            </a:br>
            <a:r>
              <a:rPr lang="cs-CZ" sz="1200" dirty="0"/>
              <a:t>Buněčné komponenty podílející se na prezentaci endogenních antigenů, od </a:t>
            </a:r>
            <a:r>
              <a:rPr lang="cs-CZ" sz="1200" dirty="0" err="1"/>
              <a:t>proteazomových</a:t>
            </a:r>
            <a:r>
              <a:rPr lang="cs-CZ" sz="1200" dirty="0"/>
              <a:t> podjednotek po peptid-zaváděcí komplex, se souhrnně označují jako (APM). CD8 + T lymfocyty exprimují kromě receptorů T-buněk (TCR) receptory CD8. Když se cytotoxický T buněčný receptor CD8 připojí k molekule MHC třídy I a TCR zapadá do epitopu v molekule MHC třídy I, CD8 + T lymfocyty spouští u buňky apoptózu. To pomáhá zprostředkovat buněčnou imunitu, což je primární prostředek k boji s některými intracelulárními patogeny, jako jsou viry a některé bakterie.</a:t>
            </a:r>
          </a:p>
        </p:txBody>
      </p:sp>
    </p:spTree>
    <p:extLst>
      <p:ext uri="{BB962C8B-B14F-4D97-AF65-F5344CB8AC3E}">
        <p14:creationId xmlns:p14="http://schemas.microsoft.com/office/powerpoint/2010/main" val="1822780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8A2B7F-B7AB-46A6-B184-4DA30309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MHC 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101375-7EAD-46E6-91BC-3203E8662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90949"/>
            <a:ext cx="10753200" cy="41399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i="1" dirty="0"/>
              <a:t>Zpracování a prezentace antigenu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Jaderná buňka normálně obsahuje peptidy, většinou vlastní peptidy odvozené z obratu bílkovin a vadných ribozomálních produktů. Také během virové infekce, infekce intracelulárních mikroorganismů nebo rakovinové transformace jsou takové proteiny degradované uvnitř buňky </a:t>
            </a:r>
            <a:r>
              <a:rPr lang="cs-CZ" sz="1400" dirty="0" err="1"/>
              <a:t>proteazomy</a:t>
            </a:r>
            <a:r>
              <a:rPr lang="cs-CZ" sz="1400" dirty="0"/>
              <a:t> také naneseny na molekuly MHC třídy I a zobrazeny na buněčném povrchu.</a:t>
            </a:r>
            <a:br>
              <a:rPr lang="cs-CZ" sz="1400" dirty="0"/>
            </a:br>
            <a:br>
              <a:rPr lang="cs-CZ" sz="1400" b="1" i="1" dirty="0"/>
            </a:br>
            <a:r>
              <a:rPr lang="cs-CZ" sz="1400" b="1" i="1" dirty="0"/>
              <a:t>Odmítnutí transplantace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Během transplantace orgánu nebo kmenových buněk samotné molekuly MHC působí jako antigeny a mohou u příjemce vyvolat imunitní odpověď způsobující odmítnutí transplantátu. Vzhledem k tomu, že variace MHC v lidské populaci je vysoká a žádní dva jedinci kromě identických dvojčat neexprimují stejné molekuly MHC, mohou zprostředkovat odmítnutí transplantátu.</a:t>
            </a:r>
          </a:p>
        </p:txBody>
      </p:sp>
    </p:spTree>
    <p:extLst>
      <p:ext uri="{BB962C8B-B14F-4D97-AF65-F5344CB8AC3E}">
        <p14:creationId xmlns:p14="http://schemas.microsoft.com/office/powerpoint/2010/main" val="2016785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8A9C8-7973-4B63-A985-F124A39A1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Mechanismus působení MHC 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0C6AC5-4F7C-4681-A1EB-37D86E388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769" y="1253331"/>
            <a:ext cx="9027177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br>
              <a:rPr lang="cs-CZ" sz="3300" dirty="0"/>
            </a:br>
            <a:r>
              <a:rPr lang="cs-CZ" sz="5600" b="1" dirty="0"/>
              <a:t>Molekuly MHC třídy II prezentují antigen exogenního původu CD4+ T-buňkám.</a:t>
            </a:r>
            <a:br>
              <a:rPr lang="cs-CZ" sz="5600" b="1" dirty="0"/>
            </a:br>
            <a:r>
              <a:rPr lang="cs-CZ" sz="5600" dirty="0"/>
              <a:t>Fagocyty, jako jsou makrofágy a nezralé dendritické buňky, přijímají patogeny fagocytózou do </a:t>
            </a:r>
            <a:r>
              <a:rPr lang="cs-CZ" sz="5600" dirty="0" err="1"/>
              <a:t>fagozomů</a:t>
            </a:r>
            <a:r>
              <a:rPr lang="cs-CZ" sz="5600" dirty="0"/>
              <a:t>, které fúzují s lysozomy a kyselé enzymy štěpí vychytaný protein na mnoho různých peptidů.</a:t>
            </a:r>
            <a:br>
              <a:rPr lang="cs-CZ" sz="5600" dirty="0"/>
            </a:br>
            <a:r>
              <a:rPr lang="cs-CZ" sz="5600" dirty="0"/>
              <a:t>Během syntézy molekul MHC třídy II jsou molekuly transportovány z endoplazmatického retikula (ER) přes Golgiho do </a:t>
            </a:r>
            <a:r>
              <a:rPr lang="cs-CZ" sz="5600" dirty="0" err="1"/>
              <a:t>endozomálních</a:t>
            </a:r>
            <a:r>
              <a:rPr lang="cs-CZ" sz="5600" dirty="0"/>
              <a:t> </a:t>
            </a:r>
            <a:r>
              <a:rPr lang="cs-CZ" sz="5600" dirty="0" err="1"/>
              <a:t>kompartmentů</a:t>
            </a:r>
            <a:r>
              <a:rPr lang="cs-CZ" sz="5600" dirty="0"/>
              <a:t>. Produkované řetězce </a:t>
            </a:r>
            <a:r>
              <a:rPr lang="el-GR" sz="5600" dirty="0"/>
              <a:t>α </a:t>
            </a:r>
            <a:r>
              <a:rPr lang="cs-CZ" sz="5600" dirty="0"/>
              <a:t>a </a:t>
            </a:r>
            <a:r>
              <a:rPr lang="el-GR" sz="5600" dirty="0"/>
              <a:t>β </a:t>
            </a:r>
            <a:r>
              <a:rPr lang="cs-CZ" sz="5600" dirty="0"/>
              <a:t>jsou spojeny se speciálním polypeptidem známým jako invariantní řetězec (</a:t>
            </a:r>
            <a:r>
              <a:rPr lang="cs-CZ" sz="5600" dirty="0" err="1"/>
              <a:t>Ii</a:t>
            </a:r>
            <a:r>
              <a:rPr lang="cs-CZ" sz="5600" dirty="0"/>
              <a:t>). II zabraňuje endogenním peptidům ve vazbě na molekuly MHC třídy II.</a:t>
            </a:r>
            <a:br>
              <a:rPr lang="cs-CZ" sz="5600" dirty="0"/>
            </a:br>
            <a:r>
              <a:rPr lang="cs-CZ" sz="5600" dirty="0"/>
              <a:t>Po odstranění II v kyselých </a:t>
            </a:r>
            <a:r>
              <a:rPr lang="cs-CZ" sz="5600" dirty="0" err="1"/>
              <a:t>endozomálních</a:t>
            </a:r>
            <a:r>
              <a:rPr lang="cs-CZ" sz="5600" dirty="0"/>
              <a:t> </a:t>
            </a:r>
            <a:r>
              <a:rPr lang="cs-CZ" sz="5600" dirty="0" err="1"/>
              <a:t>kompartmentech</a:t>
            </a:r>
            <a:r>
              <a:rPr lang="cs-CZ" sz="5600" dirty="0"/>
              <a:t> jsou peptidy schopné se na MHC vázat. </a:t>
            </a:r>
            <a:br>
              <a:rPr lang="cs-CZ" sz="5600" dirty="0"/>
            </a:br>
            <a:r>
              <a:rPr lang="cs-CZ" sz="5600" b="1" dirty="0"/>
              <a:t>Molekuly MHC třídy II s peptidem jsou poté transportovány na povrch membrány pro prezentaci antigenu.</a:t>
            </a:r>
            <a:br>
              <a:rPr lang="cs-CZ" sz="5600" b="1" dirty="0"/>
            </a:br>
            <a:r>
              <a:rPr lang="cs-CZ" sz="5600" b="1" dirty="0"/>
              <a:t>Komplex peptid: MHC třídy II </a:t>
            </a:r>
            <a:r>
              <a:rPr lang="cs-CZ" sz="5600" dirty="0"/>
              <a:t>je pak rozpoznán příbuzným receptorem T buněk (TCR) pomocných T buněk.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5918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61B9F1-494B-48A5-B642-E147B39E7D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894E90-8FD2-4F25-9030-447C79D996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617C81-4276-4DB8-93F6-3A50F1B7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Zánět definice 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3005B6A-B599-49D9-A445-7150ECC5F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1800" dirty="0"/>
              <a:t>Zánět je </a:t>
            </a:r>
            <a:r>
              <a:rPr lang="cs-CZ" sz="1800" b="1" dirty="0"/>
              <a:t>ustálený typ obranné a reparativní odpovědi organismu na poškozeni nebo vniknutí cizorodých látek.  </a:t>
            </a:r>
            <a:r>
              <a:rPr lang="cs-CZ" sz="1800" dirty="0"/>
              <a:t>Probíhá  ve  </a:t>
            </a:r>
            <a:r>
              <a:rPr lang="cs-CZ" sz="1800" dirty="0" err="1"/>
              <a:t>vaskularizovaných</a:t>
            </a:r>
            <a:r>
              <a:rPr lang="cs-CZ" sz="1800" dirty="0"/>
              <a:t>  tkáních  za  zapojení  imunitních  mechanismů.  Cílem  je  lokalizovat  proces  a  zabránit jeho šíření, odstranit vyvolávající noxu a nevratně poškozené buňky, reparovat postiženou tkáň a  obnovit její funkci.   </a:t>
            </a:r>
          </a:p>
          <a:p>
            <a:pPr marL="72000" indent="0">
              <a:buNone/>
            </a:pPr>
            <a:r>
              <a:rPr lang="cs-CZ" sz="1800" dirty="0"/>
              <a:t>V procesu zánětu se neuplatňují pouze imunitní systém a leukocyty. Je to složitý systém, ve kterém se zapojuje  řada buněčných i humorálních složek. Komplexní reakce je řízena zejména celou řadou cytokinů. Zánětová  odpověď musí být ohraničená a kontrolovaná, kromě pro-zánětových faktorů a stimulů se tedy uplatňuje i  řada proti-zánětových.</a:t>
            </a:r>
          </a:p>
        </p:txBody>
      </p:sp>
    </p:spTree>
    <p:extLst>
      <p:ext uri="{BB962C8B-B14F-4D97-AF65-F5344CB8AC3E}">
        <p14:creationId xmlns:p14="http://schemas.microsoft.com/office/powerpoint/2010/main" val="2488945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6F6780-D05D-4D53-A520-F83B2E97F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MHC 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C8F6C2-7780-4C03-AC93-DD752CB49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42" y="1312278"/>
            <a:ext cx="5149645" cy="4351338"/>
          </a:xfrm>
        </p:spPr>
        <p:txBody>
          <a:bodyPr>
            <a:noAutofit/>
          </a:bodyPr>
          <a:lstStyle/>
          <a:p>
            <a:r>
              <a:rPr lang="cs-CZ" sz="1400" dirty="0"/>
              <a:t>Proteiny MHC třídy I jsou kódovány geny HLA-A, HLA-B a HLA-C kódujícími molekuly HLA-A, HLA-B a HLA-C.</a:t>
            </a:r>
            <a:br>
              <a:rPr lang="cs-CZ" sz="1400" dirty="0"/>
            </a:br>
            <a:r>
              <a:rPr lang="cs-CZ" sz="1400" dirty="0"/>
              <a:t>Molekuly třídy I se nacházejí prakticky na všech jaderných buňkách v těle, včetně krevních destiček. Klíčové výjimky jsou pozorovány u buněk v sítnici a mozku a bezjaderných červených krvinek.</a:t>
            </a:r>
            <a:br>
              <a:rPr lang="cs-CZ" sz="1400" dirty="0"/>
            </a:br>
            <a:r>
              <a:rPr lang="cs-CZ" sz="1400" dirty="0"/>
              <a:t>Jsou rozpoznávány </a:t>
            </a:r>
            <a:r>
              <a:rPr lang="cs-CZ" sz="1400" dirty="0" err="1"/>
              <a:t>ko</a:t>
            </a:r>
            <a:r>
              <a:rPr lang="cs-CZ" sz="1400" dirty="0"/>
              <a:t>-receptory CD8 prostřednictvím podjednotky MHC třídy I β2.</a:t>
            </a:r>
            <a:br>
              <a:rPr lang="cs-CZ" sz="1400" dirty="0"/>
            </a:br>
            <a:r>
              <a:rPr lang="cs-CZ" sz="1400" dirty="0"/>
              <a:t>Tyto molekuly MHC třídy I vzorkují peptidy generované v buňce a signalizují fyziologický stav buňky efektorovým buňkám imunitního systému, zejména CD8 + T lymfocytům.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D0F5B2A-0CFA-4DF6-82A2-3263C4C74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326" y="1491914"/>
            <a:ext cx="3954379" cy="35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53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485ECF-1F56-495B-B0D9-2BFBB4190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21" y="166548"/>
            <a:ext cx="10753200" cy="451576"/>
          </a:xfrm>
        </p:spPr>
        <p:txBody>
          <a:bodyPr/>
          <a:lstStyle/>
          <a:p>
            <a:r>
              <a:rPr lang="cs-CZ" dirty="0"/>
              <a:t>Funkce MHC 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C27E7B-A0FD-4C7E-AD8C-A301AD15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53" y="392336"/>
            <a:ext cx="471947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cs-CZ" sz="1400" dirty="0"/>
            </a:br>
            <a:r>
              <a:rPr lang="cs-CZ" sz="1400" b="1" dirty="0"/>
              <a:t>Zapojení TCR – peptid: MHC třídy II </a:t>
            </a:r>
            <a:r>
              <a:rPr lang="cs-CZ" sz="1400" dirty="0"/>
              <a:t>je zásadní pro indukci a regulaci adaptivní imunity výběrem zralého repertoáru CD4 + T buněk v brzlíku a aktivací těchto lymfocytů na periferii.</a:t>
            </a:r>
            <a:br>
              <a:rPr lang="cs-CZ" sz="1400" dirty="0"/>
            </a:br>
            <a:r>
              <a:rPr lang="cs-CZ" sz="1400" dirty="0"/>
              <a:t>Bezpečné připojení k molekule MHC prezentovaným peptidem zajišťuje stabilní vazbu peptidu, což zvyšuje rozpoznávání antigenu T buňkami, </a:t>
            </a:r>
            <a:r>
              <a:rPr lang="cs-CZ" sz="1400" dirty="0" err="1"/>
              <a:t>recruitment</a:t>
            </a:r>
            <a:r>
              <a:rPr lang="cs-CZ" sz="1400" dirty="0"/>
              <a:t> T buněk a správnou imunitní reakci.</a:t>
            </a:r>
            <a:br>
              <a:rPr lang="cs-CZ" sz="1400" dirty="0"/>
            </a:br>
            <a:r>
              <a:rPr lang="cs-CZ" sz="1400" dirty="0"/>
              <a:t>Vzhledem k tomu, že odebírají a prezentují antigeny z exogenních zdrojů, jsou molekuly MHC třídy II kriticky významné  pro zahájení imunitní odpovědi specifické pro antigen.</a:t>
            </a:r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75394158-D5C2-40EC-97E8-450F63891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857" y="1271757"/>
            <a:ext cx="5363817" cy="445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96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28E0EE-DA39-4DCB-993B-EECB4F4D36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A31D84-1BFD-4CBE-9472-15C5553040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2F8262-B936-4D47-9509-169BC43A0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73" y="504000"/>
            <a:ext cx="6821301" cy="451576"/>
          </a:xfrm>
        </p:spPr>
        <p:txBody>
          <a:bodyPr/>
          <a:lstStyle/>
          <a:p>
            <a:r>
              <a:rPr lang="cs-CZ" dirty="0"/>
              <a:t>Zánět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9F723EF4-BB52-4C06-8B04-F2645A21C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20" y="1112923"/>
            <a:ext cx="6455945" cy="4957730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D8B0AB4-0988-4B02-AC36-5F038DB4B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388429"/>
            <a:ext cx="5124450" cy="436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033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1A362CB-07FC-4F34-B913-11D525C2D3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latin typeface="Tahoma" panose="020B0604030504040204" pitchFamily="34" charset="0"/>
              </a:rPr>
              <a:t>Chronický zánět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D60D8EC-6D7E-496C-A187-545C6E1E9C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8305800" cy="4114800"/>
          </a:xfrm>
        </p:spPr>
        <p:txBody>
          <a:bodyPr/>
          <a:lstStyle/>
          <a:p>
            <a:r>
              <a:rPr lang="cs-CZ" altLang="cs-CZ"/>
              <a:t>příčiny: </a:t>
            </a:r>
          </a:p>
          <a:p>
            <a:pPr lvl="1"/>
            <a:r>
              <a:rPr lang="cs-CZ" altLang="cs-CZ"/>
              <a:t>perzistující infekce / prolongovaná expozice iritantům (intracelulární agens - TBC)</a:t>
            </a:r>
          </a:p>
          <a:p>
            <a:pPr lvl="1"/>
            <a:r>
              <a:rPr lang="cs-CZ" altLang="cs-CZ"/>
              <a:t>opakované akutní záněty (otitis, rhinitis, sinusitis)</a:t>
            </a:r>
          </a:p>
          <a:p>
            <a:pPr lvl="1"/>
            <a:r>
              <a:rPr lang="cs-CZ" altLang="cs-CZ"/>
              <a:t>primárně chronický zánět – nízce virulentní agens, sterilní zánět (silikóza)</a:t>
            </a:r>
          </a:p>
          <a:p>
            <a:pPr lvl="1"/>
            <a:r>
              <a:rPr lang="cs-CZ" altLang="cs-CZ"/>
              <a:t>autoimunitní záněty (revmatoidní artritis, glomerulonefritis, sclerosis multiplex)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F72997B-D30E-4429-91BD-6BA0A8148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latin typeface="Tahoma" panose="020B0604030504040204" pitchFamily="34" charset="0"/>
              </a:rPr>
              <a:t>Chronický zánět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5B4EDBD-EE4B-4EFF-B7C3-E46A3B1A84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7140" y="1597980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dirty="0"/>
              <a:t>chronické zánětlivé buňky (</a:t>
            </a:r>
            <a:r>
              <a:rPr lang="cs-CZ" altLang="cs-CZ" dirty="0" err="1"/>
              <a:t>kulatobuněčný</a:t>
            </a:r>
            <a:r>
              <a:rPr lang="cs-CZ" altLang="cs-CZ" dirty="0"/>
              <a:t> infiltrát)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lymfocyty (T a B), plazmatické buňky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eozinofily – paraziti, alergie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monocyty / makrofágy 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B-lymfocyty </a:t>
            </a:r>
            <a:r>
              <a:rPr lang="cs-CZ" altLang="cs-CZ" dirty="0">
                <a:sym typeface="Symbol" panose="05050102010706020507" pitchFamily="18" charset="2"/>
              </a:rPr>
              <a:t> </a:t>
            </a:r>
            <a:r>
              <a:rPr lang="cs-CZ" altLang="cs-CZ" dirty="0"/>
              <a:t>plazmatické buňky (</a:t>
            </a:r>
            <a:r>
              <a:rPr lang="cs-CZ" altLang="cs-CZ" dirty="0" err="1"/>
              <a:t>Ig</a:t>
            </a:r>
            <a:r>
              <a:rPr lang="cs-CZ" altLang="cs-CZ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NK buňky 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„speciální“ monocyty / makrofágy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 err="1"/>
              <a:t>siderofágy</a:t>
            </a:r>
            <a:r>
              <a:rPr lang="cs-CZ" altLang="cs-CZ" sz="2400" dirty="0"/>
              <a:t>, zrnéčkové buňky, </a:t>
            </a:r>
            <a:r>
              <a:rPr lang="cs-CZ" altLang="cs-CZ" sz="2400" dirty="0" err="1"/>
              <a:t>mukofágy</a:t>
            </a:r>
            <a:endParaRPr lang="cs-CZ" altLang="cs-CZ" sz="2400" dirty="0"/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produkce PDGF, … </a:t>
            </a:r>
            <a:r>
              <a:rPr lang="cs-CZ" altLang="cs-CZ" sz="2400" dirty="0">
                <a:sym typeface="Symbol" panose="05050102010706020507" pitchFamily="18" charset="2"/>
              </a:rPr>
              <a:t> fibróza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atrofický x hypertrofický (</a:t>
            </a:r>
            <a:r>
              <a:rPr lang="cs-CZ" altLang="cs-CZ" dirty="0" err="1"/>
              <a:t>polypoidní</a:t>
            </a:r>
            <a:r>
              <a:rPr lang="cs-CZ" altLang="cs-CZ" dirty="0"/>
              <a:t>) charakter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cs-CZ" altLang="cs-CZ" sz="240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B630381-199B-4F37-8E0C-7FCA880C1C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latin typeface="Tahoma" panose="020B0604030504040204" pitchFamily="34" charset="0"/>
              </a:rPr>
              <a:t>Morfologická klasifikace zánětu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C0BA20D-56E4-4E68-AC98-C55502E7C0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8305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u="sng"/>
              <a:t>1. alterativní</a:t>
            </a:r>
          </a:p>
          <a:p>
            <a:pPr>
              <a:lnSpc>
                <a:spcPct val="90000"/>
              </a:lnSpc>
            </a:pPr>
            <a:r>
              <a:rPr lang="cs-CZ" altLang="cs-CZ" u="sng"/>
              <a:t>2. exsudativní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2a. serózní 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2b. fibrinózní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2c. hnisavý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2d. gangrenózní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2e. nehnisavý</a:t>
            </a:r>
          </a:p>
          <a:p>
            <a:pPr>
              <a:lnSpc>
                <a:spcPct val="90000"/>
              </a:lnSpc>
            </a:pPr>
            <a:r>
              <a:rPr lang="cs-CZ" altLang="cs-CZ" u="sng"/>
              <a:t>3. proliferativní (fibroproduktivní)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výraznější vazivová komponenta (kolagen)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primární (vzácné) x sekundární (cholecystitis)	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fibromatózy (?) x reparace zánětu / numerické atrofie</a:t>
            </a:r>
          </a:p>
          <a:p>
            <a:pPr lvl="1">
              <a:lnSpc>
                <a:spcPct val="90000"/>
              </a:lnSpc>
            </a:pPr>
            <a:endParaRPr lang="cs-CZ" altLang="cs-CZ"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453A9F87-DDE2-49F9-A8D5-3FD4C8C670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latin typeface="Tahoma" panose="020B0604030504040204" pitchFamily="34" charset="0"/>
              </a:rPr>
              <a:t>Morfologická klasifikace zánětu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1767EDF6-5E33-48D0-8D4C-12FD111003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8458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u="sng"/>
              <a:t>2a. serózní</a:t>
            </a:r>
            <a:r>
              <a:rPr lang="cs-CZ" altLang="cs-CZ"/>
              <a:t> </a:t>
            </a:r>
          </a:p>
          <a:p>
            <a:pPr lvl="1">
              <a:lnSpc>
                <a:spcPct val="80000"/>
              </a:lnSpc>
            </a:pPr>
            <a:r>
              <a:rPr lang="cs-CZ" altLang="cs-CZ" sz="2400"/>
              <a:t>excesivní akumulace tekutiny, málo proteinů </a:t>
            </a:r>
          </a:p>
          <a:p>
            <a:pPr lvl="1">
              <a:lnSpc>
                <a:spcPct val="80000"/>
              </a:lnSpc>
            </a:pPr>
            <a:r>
              <a:rPr lang="cs-CZ" altLang="cs-CZ" sz="2400"/>
              <a:t>serózní blány – iniciální fáze zánětu, výpotek (event. serofibrinózní)</a:t>
            </a:r>
          </a:p>
          <a:p>
            <a:pPr lvl="1">
              <a:lnSpc>
                <a:spcPct val="80000"/>
              </a:lnSpc>
            </a:pPr>
            <a:r>
              <a:rPr lang="cs-CZ" altLang="cs-CZ" sz="2400"/>
              <a:t>kůže - kožní puchýř (viry)</a:t>
            </a:r>
          </a:p>
          <a:p>
            <a:pPr lvl="1">
              <a:lnSpc>
                <a:spcPct val="80000"/>
              </a:lnSpc>
            </a:pPr>
            <a:r>
              <a:rPr lang="cs-CZ" altLang="cs-CZ" sz="2400"/>
              <a:t>sliznice - katarální – hlen na erytematózní sliznici – larynx</a:t>
            </a:r>
          </a:p>
          <a:p>
            <a:pPr lvl="2">
              <a:lnSpc>
                <a:spcPct val="80000"/>
              </a:lnSpc>
            </a:pPr>
            <a:r>
              <a:rPr lang="cs-CZ" altLang="cs-CZ" sz="2000"/>
              <a:t>+ folikulární katar</a:t>
            </a:r>
          </a:p>
          <a:p>
            <a:pPr lvl="1">
              <a:lnSpc>
                <a:spcPct val="80000"/>
              </a:lnSpc>
            </a:pPr>
            <a:r>
              <a:rPr lang="cs-CZ" altLang="cs-CZ" sz="2400"/>
              <a:t>intersticium – urticaria kůže</a:t>
            </a:r>
          </a:p>
          <a:p>
            <a:pPr>
              <a:lnSpc>
                <a:spcPct val="80000"/>
              </a:lnSpc>
            </a:pPr>
            <a:endParaRPr lang="cs-CZ" altLang="cs-CZ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4F0B0F11-4C07-41D3-B486-EE263A866B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latin typeface="Tahoma" panose="020B0604030504040204" pitchFamily="34" charset="0"/>
              </a:rPr>
              <a:t>Morfologická klasifikace zánětu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45938FA3-3C67-4521-8547-413CEBD71F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u="sng"/>
              <a:t>2b. fibrinózní</a:t>
            </a:r>
            <a:r>
              <a:rPr lang="cs-CZ" altLang="cs-CZ" sz="2400"/>
              <a:t> </a:t>
            </a:r>
          </a:p>
          <a:p>
            <a:pPr lvl="1">
              <a:lnSpc>
                <a:spcPct val="80000"/>
              </a:lnSpc>
            </a:pPr>
            <a:r>
              <a:rPr lang="cs-CZ" altLang="cs-CZ" sz="2400"/>
              <a:t>vyšší permeabilita - exsudace fibrinogenu -&gt; fibrin </a:t>
            </a:r>
          </a:p>
          <a:p>
            <a:pPr lvl="1">
              <a:lnSpc>
                <a:spcPct val="80000"/>
              </a:lnSpc>
            </a:pPr>
            <a:r>
              <a:rPr lang="cs-CZ" altLang="cs-CZ" sz="2400"/>
              <a:t>serózní blány - perikarditis (cor villosum, cor hirsutum - "hairy" heart), pleuritis</a:t>
            </a:r>
          </a:p>
          <a:p>
            <a:pPr lvl="1">
              <a:lnSpc>
                <a:spcPct val="80000"/>
              </a:lnSpc>
            </a:pPr>
            <a:r>
              <a:rPr lang="cs-CZ" altLang="cs-CZ" sz="2400"/>
              <a:t>kůže a sliznice - tvorba pseudomembrán</a:t>
            </a:r>
          </a:p>
          <a:p>
            <a:pPr lvl="2">
              <a:lnSpc>
                <a:spcPct val="80000"/>
              </a:lnSpc>
            </a:pPr>
            <a:r>
              <a:rPr lang="cs-CZ" altLang="cs-CZ" sz="2000"/>
              <a:t>fibrin, nekrotická kůže/sliznice, etiologické agens, leukocyty</a:t>
            </a:r>
          </a:p>
          <a:p>
            <a:pPr lvl="2">
              <a:lnSpc>
                <a:spcPct val="80000"/>
              </a:lnSpc>
            </a:pPr>
            <a:r>
              <a:rPr lang="cs-CZ" altLang="cs-CZ" sz="2000"/>
              <a:t>krupózní - lobární pneumonie – </a:t>
            </a:r>
            <a:r>
              <a:rPr lang="cs-CZ" altLang="cs-CZ" sz="2000" i="1"/>
              <a:t>Str. pneumoniae</a:t>
            </a:r>
          </a:p>
          <a:p>
            <a:pPr lvl="2">
              <a:lnSpc>
                <a:spcPct val="80000"/>
              </a:lnSpc>
            </a:pPr>
            <a:r>
              <a:rPr lang="cs-CZ" altLang="cs-CZ" sz="2000"/>
              <a:t>difterický - difteria - </a:t>
            </a:r>
            <a:r>
              <a:rPr lang="cs-CZ" altLang="cs-CZ" sz="2000" i="1"/>
              <a:t>Corynebacterium</a:t>
            </a:r>
            <a:r>
              <a:rPr lang="cs-CZ" altLang="cs-CZ" sz="2000"/>
              <a:t>, bacilární dysenterie – </a:t>
            </a:r>
            <a:r>
              <a:rPr lang="cs-CZ" altLang="cs-CZ" sz="2000" i="1"/>
              <a:t>Shigella spp., </a:t>
            </a:r>
            <a:r>
              <a:rPr lang="cs-CZ" altLang="cs-CZ" sz="2000"/>
              <a:t>postATB kolitida -</a:t>
            </a:r>
            <a:r>
              <a:rPr lang="cs-CZ" altLang="cs-CZ" sz="2000" i="1"/>
              <a:t> Cl. difficile</a:t>
            </a:r>
            <a:endParaRPr lang="cs-CZ" altLang="cs-CZ" sz="2000"/>
          </a:p>
          <a:p>
            <a:pPr lvl="2">
              <a:lnSpc>
                <a:spcPct val="80000"/>
              </a:lnSpc>
            </a:pPr>
            <a:r>
              <a:rPr lang="cs-CZ" altLang="cs-CZ" sz="2000"/>
              <a:t>přískvarový (escharotický) – nekrotizující tracheitis (chřipka)</a:t>
            </a:r>
          </a:p>
          <a:p>
            <a:pPr lvl="1">
              <a:lnSpc>
                <a:spcPct val="80000"/>
              </a:lnSpc>
            </a:pPr>
            <a:r>
              <a:rPr lang="cs-CZ" altLang="cs-CZ" sz="2400"/>
              <a:t>intersticium – revmatická horečka</a:t>
            </a:r>
          </a:p>
          <a:p>
            <a:pPr lvl="1">
              <a:lnSpc>
                <a:spcPct val="80000"/>
              </a:lnSpc>
            </a:pPr>
            <a:r>
              <a:rPr lang="cs-CZ" altLang="cs-CZ" sz="2400"/>
              <a:t>fibrinolýza </a:t>
            </a:r>
            <a:r>
              <a:rPr lang="cs-CZ" altLang="cs-CZ" sz="2400">
                <a:sym typeface="Symbol" panose="05050102010706020507" pitchFamily="18" charset="2"/>
              </a:rPr>
              <a:t> </a:t>
            </a:r>
            <a:r>
              <a:rPr lang="cs-CZ" altLang="cs-CZ" sz="2400"/>
              <a:t>rezoluce</a:t>
            </a:r>
          </a:p>
          <a:p>
            <a:pPr lvl="1">
              <a:lnSpc>
                <a:spcPct val="80000"/>
              </a:lnSpc>
            </a:pPr>
            <a:r>
              <a:rPr lang="cs-CZ" altLang="cs-CZ" sz="2400"/>
              <a:t>organizace </a:t>
            </a:r>
            <a:r>
              <a:rPr lang="cs-CZ" altLang="cs-CZ" sz="2400">
                <a:sym typeface="Symbol" panose="05050102010706020507" pitchFamily="18" charset="2"/>
              </a:rPr>
              <a:t> </a:t>
            </a:r>
            <a:r>
              <a:rPr lang="cs-CZ" altLang="cs-CZ" sz="2400"/>
              <a:t>fibróza </a:t>
            </a:r>
            <a:r>
              <a:rPr lang="cs-CZ" altLang="cs-CZ" sz="2400">
                <a:sym typeface="Symbol" panose="05050102010706020507" pitchFamily="18" charset="2"/>
              </a:rPr>
              <a:t> jizva</a:t>
            </a:r>
            <a:r>
              <a:rPr lang="cs-CZ" altLang="cs-CZ" sz="2400"/>
              <a:t>, srůsty</a:t>
            </a:r>
          </a:p>
          <a:p>
            <a:pPr lvl="2">
              <a:lnSpc>
                <a:spcPct val="80000"/>
              </a:lnSpc>
            </a:pPr>
            <a:r>
              <a:rPr lang="cs-CZ" altLang="cs-CZ" sz="2000"/>
              <a:t>obliterující bronchiolitis, karnifikace plic</a:t>
            </a:r>
          </a:p>
          <a:p>
            <a:pPr lvl="2">
              <a:lnSpc>
                <a:spcPct val="80000"/>
              </a:lnSpc>
            </a:pPr>
            <a:r>
              <a:rPr lang="cs-CZ" altLang="cs-CZ" sz="2000"/>
              <a:t>ulcerace </a:t>
            </a:r>
            <a:r>
              <a:rPr lang="cs-CZ" altLang="cs-CZ" sz="2000">
                <a:sym typeface="Symbol" panose="05050102010706020507" pitchFamily="18" charset="2"/>
              </a:rPr>
              <a:t> </a:t>
            </a:r>
            <a:r>
              <a:rPr lang="cs-CZ" altLang="cs-CZ" sz="2000"/>
              <a:t>granulační tkáň </a:t>
            </a:r>
            <a:r>
              <a:rPr lang="cs-CZ" altLang="cs-CZ" sz="2000">
                <a:sym typeface="Symbol" panose="05050102010706020507" pitchFamily="18" charset="2"/>
              </a:rPr>
              <a:t> </a:t>
            </a:r>
            <a:r>
              <a:rPr lang="cs-CZ" altLang="cs-CZ" sz="2000"/>
              <a:t>jizvení </a:t>
            </a:r>
            <a:r>
              <a:rPr lang="cs-CZ" altLang="cs-CZ" sz="2000">
                <a:sym typeface="Symbol" panose="05050102010706020507" pitchFamily="18" charset="2"/>
              </a:rPr>
              <a:t> </a:t>
            </a:r>
            <a:r>
              <a:rPr lang="cs-CZ" altLang="cs-CZ" sz="2000"/>
              <a:t>reepitelizace</a:t>
            </a:r>
          </a:p>
          <a:p>
            <a:pPr>
              <a:lnSpc>
                <a:spcPct val="90000"/>
              </a:lnSpc>
            </a:pPr>
            <a:endParaRPr lang="cs-CZ" altLang="cs-CZ" sz="2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1808C56A-7338-44BB-BF97-68D38CAF9A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9906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u="sng"/>
              <a:t>2c. hnisavý (purulentní)</a:t>
            </a:r>
            <a:r>
              <a:rPr lang="cs-CZ" altLang="cs-CZ"/>
              <a:t> 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akumulace neutrofilů - hnis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pyogenní bakterie – </a:t>
            </a:r>
            <a:r>
              <a:rPr lang="cs-CZ" altLang="cs-CZ" sz="2400" i="1"/>
              <a:t>Staphylococci, Streptococci 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kůže – pustulózní záněty (impetigo)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sliznice – hnisavá nasofaryngitis, amygdalitis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serózní blány - akumulace hnisu - empyém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žlučník, hrudní dutina, …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intersticiální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flegmóna – difúzní (streptokoky), apendix, žlučník 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absces - ohraničený</a:t>
            </a:r>
          </a:p>
          <a:p>
            <a:pPr lvl="2">
              <a:lnSpc>
                <a:spcPct val="90000"/>
              </a:lnSpc>
            </a:pPr>
            <a:r>
              <a:rPr lang="cs-CZ" altLang="cs-CZ"/>
              <a:t>akutní – ohraničení okolní tkání</a:t>
            </a:r>
          </a:p>
          <a:p>
            <a:pPr lvl="2">
              <a:lnSpc>
                <a:spcPct val="90000"/>
              </a:lnSpc>
            </a:pPr>
            <a:r>
              <a:rPr lang="cs-CZ" altLang="cs-CZ"/>
              <a:t>chronický – ohraničení pyogenní membránou, pseudox.</a:t>
            </a:r>
          </a:p>
          <a:p>
            <a:pPr lvl="2">
              <a:lnSpc>
                <a:spcPct val="90000"/>
              </a:lnSpc>
            </a:pPr>
            <a:r>
              <a:rPr lang="cs-CZ" altLang="cs-CZ"/>
              <a:t>pseudoabsces – hnis v lumen dutého orgánu (epitel)</a:t>
            </a:r>
          </a:p>
          <a:p>
            <a:pPr lvl="2">
              <a:lnSpc>
                <a:spcPct val="90000"/>
              </a:lnSpc>
            </a:pPr>
            <a:r>
              <a:rPr lang="cs-CZ" altLang="cs-CZ"/>
              <a:t>vznik hnisavé píštěle</a:t>
            </a:r>
            <a:endParaRPr lang="cs-CZ" altLang="cs-CZ" sz="2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6381A72C-C7AB-4514-9885-28FE382B6D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371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u="sng"/>
              <a:t>komplikace hnisavého zánětu</a:t>
            </a:r>
          </a:p>
          <a:p>
            <a:pPr>
              <a:lnSpc>
                <a:spcPct val="90000"/>
              </a:lnSpc>
            </a:pPr>
            <a:r>
              <a:rPr lang="cs-CZ" altLang="cs-CZ"/>
              <a:t>bakteremie 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! bezpříznaková !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vznik sekundární zánětlivého ložiska (endokarditis, meningitis)</a:t>
            </a:r>
          </a:p>
          <a:p>
            <a:pPr>
              <a:lnSpc>
                <a:spcPct val="90000"/>
              </a:lnSpc>
            </a:pPr>
            <a:r>
              <a:rPr lang="cs-CZ" altLang="cs-CZ"/>
              <a:t>sepse = masivní bakteremie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septická horečka, aktivace sleziny, septický šok</a:t>
            </a:r>
          </a:p>
          <a:p>
            <a:pPr>
              <a:lnSpc>
                <a:spcPct val="90000"/>
              </a:lnSpc>
            </a:pPr>
            <a:r>
              <a:rPr lang="cs-CZ" altLang="cs-CZ"/>
              <a:t>tromboflebitis 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sekundární zánět žilní stěny s následnou trombózou - embolie 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pyemie - hematogenní abscesy (infikovaný infarkt)</a:t>
            </a:r>
          </a:p>
          <a:p>
            <a:pPr>
              <a:lnSpc>
                <a:spcPct val="90000"/>
              </a:lnSpc>
            </a:pPr>
            <a:r>
              <a:rPr lang="cs-CZ" altLang="cs-CZ"/>
              <a:t>lymfangiitis, lymfadenitis</a:t>
            </a:r>
          </a:p>
          <a:p>
            <a:pPr>
              <a:lnSpc>
                <a:spcPct val="90000"/>
              </a:lnSpc>
            </a:pPr>
            <a:endParaRPr lang="cs-CZ" altLang="cs-CZ"/>
          </a:p>
          <a:p>
            <a:pPr>
              <a:lnSpc>
                <a:spcPct val="90000"/>
              </a:lnSpc>
            </a:pPr>
            <a:endParaRPr lang="cs-CZ" alt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04284E6-9D7B-4460-BF04-447B615822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F2AF04-AD34-49D2-AA0B-CF8C2B01DB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54CACC-CE37-400B-AEF2-0B6B59759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Zánět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A8C25-D3C4-403F-B31C-757299451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effectLst/>
                <a:latin typeface="Arial" panose="020B0604020202020204" pitchFamily="34" charset="0"/>
              </a:rPr>
              <a:t>Místní čtyři 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klasicképrojevy</a:t>
            </a:r>
            <a:r>
              <a:rPr lang="cs-CZ" sz="2000" dirty="0">
                <a:effectLst/>
                <a:latin typeface="Arial" panose="020B0604020202020204" pitchFamily="34" charset="0"/>
              </a:rPr>
              <a:t> zánětu popsal římský lékař 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Cornelius</a:t>
            </a:r>
            <a:r>
              <a:rPr lang="cs-CZ" sz="2000" dirty="0">
                <a:effectLst/>
                <a:latin typeface="Arial" panose="020B0604020202020204" pitchFamily="34" charset="0"/>
              </a:rPr>
              <a:t> 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Celsus</a:t>
            </a:r>
            <a:r>
              <a:rPr lang="cs-CZ" sz="2000" dirty="0">
                <a:effectLst/>
                <a:latin typeface="Arial" panose="020B0604020202020204" pitchFamily="34" charset="0"/>
              </a:rPr>
              <a:t> ve 30. –50. letech n.l. a jsou to známé latinské termíny (</a:t>
            </a:r>
            <a:r>
              <a:rPr lang="cs-CZ" sz="2000" b="1" dirty="0" err="1">
                <a:effectLst/>
                <a:latin typeface="Arial" panose="020B0604020202020204" pitchFamily="34" charset="0"/>
              </a:rPr>
              <a:t>Celsovy</a:t>
            </a:r>
            <a:r>
              <a:rPr lang="cs-CZ" sz="2000" b="1" dirty="0">
                <a:effectLst/>
                <a:latin typeface="Arial" panose="020B0604020202020204" pitchFamily="34" charset="0"/>
              </a:rPr>
              <a:t> lokální projevy zánětu</a:t>
            </a:r>
            <a:r>
              <a:rPr lang="cs-CZ" sz="2000" dirty="0">
                <a:effectLst/>
                <a:latin typeface="Arial" panose="020B0604020202020204" pitchFamily="34" charset="0"/>
              </a:rPr>
              <a:t>):</a:t>
            </a:r>
            <a:br>
              <a:rPr lang="cs-CZ" sz="2000" dirty="0"/>
            </a:br>
            <a:r>
              <a:rPr lang="cs-CZ" sz="2000" dirty="0">
                <a:effectLst/>
                <a:latin typeface="Arial" panose="020B0604020202020204" pitchFamily="34" charset="0"/>
              </a:rPr>
              <a:t>• </a:t>
            </a:r>
            <a:r>
              <a:rPr lang="cs-CZ" sz="2000" b="1" dirty="0" err="1">
                <a:effectLst/>
                <a:latin typeface="Arial" panose="020B0604020202020204" pitchFamily="34" charset="0"/>
              </a:rPr>
              <a:t>rubor</a:t>
            </a:r>
            <a:r>
              <a:rPr lang="cs-CZ" sz="2000" b="1" dirty="0">
                <a:effectLst/>
                <a:latin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</a:rPr>
              <a:t>= zarudnutí- dáno hyperemií v důsledku lokální vasodilatace</a:t>
            </a:r>
            <a:br>
              <a:rPr lang="cs-CZ" sz="2000" dirty="0"/>
            </a:br>
            <a:r>
              <a:rPr lang="cs-CZ" sz="2000" dirty="0">
                <a:effectLst/>
                <a:latin typeface="Arial" panose="020B0604020202020204" pitchFamily="34" charset="0"/>
              </a:rPr>
              <a:t>• </a:t>
            </a:r>
            <a:r>
              <a:rPr lang="cs-CZ" sz="2000" b="1" dirty="0" err="1">
                <a:effectLst/>
                <a:latin typeface="Arial" panose="020B0604020202020204" pitchFamily="34" charset="0"/>
              </a:rPr>
              <a:t>calor</a:t>
            </a:r>
            <a:r>
              <a:rPr lang="cs-CZ" sz="2000" dirty="0">
                <a:effectLst/>
                <a:latin typeface="Arial" panose="020B0604020202020204" pitchFamily="34" charset="0"/>
              </a:rPr>
              <a:t> = zanícené místo je teplejší- 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dánohyperemií</a:t>
            </a:r>
            <a:r>
              <a:rPr lang="cs-CZ" sz="2000" dirty="0">
                <a:effectLst/>
                <a:latin typeface="Arial" panose="020B0604020202020204" pitchFamily="34" charset="0"/>
              </a:rPr>
              <a:t> a důsledku lokální vasodilatace</a:t>
            </a:r>
            <a:br>
              <a:rPr lang="cs-CZ" sz="2000" dirty="0"/>
            </a:br>
            <a:r>
              <a:rPr lang="cs-CZ" sz="2000" b="1" dirty="0">
                <a:effectLst/>
                <a:latin typeface="Arial" panose="020B0604020202020204" pitchFamily="34" charset="0"/>
              </a:rPr>
              <a:t>• </a:t>
            </a:r>
            <a:r>
              <a:rPr lang="cs-CZ" sz="2000" b="1" dirty="0" err="1">
                <a:effectLst/>
                <a:latin typeface="Arial" panose="020B0604020202020204" pitchFamily="34" charset="0"/>
              </a:rPr>
              <a:t>dolor</a:t>
            </a:r>
            <a:r>
              <a:rPr lang="cs-CZ" sz="2000" b="1" dirty="0">
                <a:effectLst/>
                <a:latin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</a:rPr>
              <a:t>= bolest - vliv kyselého pH 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algogenních</a:t>
            </a:r>
            <a:r>
              <a:rPr lang="cs-CZ" sz="2000" dirty="0">
                <a:effectLst/>
                <a:latin typeface="Arial" panose="020B0604020202020204" pitchFamily="34" charset="0"/>
              </a:rPr>
              <a:t> látek (mediátory 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zánětu,látky</a:t>
            </a:r>
            <a:r>
              <a:rPr lang="cs-CZ" sz="2000" dirty="0">
                <a:effectLst/>
                <a:latin typeface="Arial" panose="020B0604020202020204" pitchFamily="34" charset="0"/>
              </a:rPr>
              <a:t> uvolněné z 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rozpadlýchbuněk</a:t>
            </a:r>
            <a:r>
              <a:rPr lang="cs-CZ" sz="2000" dirty="0">
                <a:effectLst/>
                <a:latin typeface="Arial" panose="020B0604020202020204" pitchFamily="34" charset="0"/>
              </a:rPr>
              <a:t>)</a:t>
            </a:r>
            <a:br>
              <a:rPr lang="cs-CZ" sz="2000" dirty="0"/>
            </a:br>
            <a:r>
              <a:rPr lang="cs-CZ" sz="2000" dirty="0">
                <a:effectLst/>
                <a:latin typeface="Arial" panose="020B0604020202020204" pitchFamily="34" charset="0"/>
              </a:rPr>
              <a:t>• </a:t>
            </a:r>
            <a:r>
              <a:rPr lang="cs-CZ" sz="2000" b="1" dirty="0">
                <a:effectLst/>
                <a:latin typeface="Arial" panose="020B0604020202020204" pitchFamily="34" charset="0"/>
              </a:rPr>
              <a:t>tumor</a:t>
            </a:r>
            <a:r>
              <a:rPr lang="cs-CZ" sz="2000" dirty="0">
                <a:effectLst/>
                <a:latin typeface="Arial" panose="020B0604020202020204" pitchFamily="34" charset="0"/>
              </a:rPr>
              <a:t> = 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zduření,otok</a:t>
            </a:r>
            <a:r>
              <a:rPr lang="cs-CZ" sz="2000" dirty="0">
                <a:effectLst/>
                <a:latin typeface="Arial" panose="020B0604020202020204" pitchFamily="34" charset="0"/>
              </a:rPr>
              <a:t> – vyvolání vazodilatací a zvýšením propustnosti cévní stěny</a:t>
            </a:r>
            <a:br>
              <a:rPr lang="cs-CZ" sz="2000" dirty="0"/>
            </a:br>
            <a:r>
              <a:rPr lang="cs-CZ" sz="2000" dirty="0">
                <a:effectLst/>
                <a:latin typeface="Arial" panose="020B0604020202020204" pitchFamily="34" charset="0"/>
              </a:rPr>
              <a:t>• </a:t>
            </a:r>
            <a:r>
              <a:rPr lang="cs-CZ" sz="2000" b="1" dirty="0" err="1">
                <a:effectLst/>
                <a:latin typeface="Arial" panose="020B0604020202020204" pitchFamily="34" charset="0"/>
              </a:rPr>
              <a:t>functio</a:t>
            </a:r>
            <a:r>
              <a:rPr lang="cs-CZ" sz="2000" b="1" dirty="0">
                <a:effectLst/>
                <a:latin typeface="Arial" panose="020B0604020202020204" pitchFamily="34" charset="0"/>
              </a:rPr>
              <a:t> </a:t>
            </a:r>
            <a:r>
              <a:rPr lang="cs-CZ" sz="2000" b="1" dirty="0" err="1">
                <a:effectLst/>
                <a:latin typeface="Arial" panose="020B0604020202020204" pitchFamily="34" charset="0"/>
              </a:rPr>
              <a:t>laesa</a:t>
            </a:r>
            <a:r>
              <a:rPr lang="cs-CZ" sz="2000" b="1" dirty="0">
                <a:effectLst/>
                <a:latin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</a:rPr>
              <a:t>= narušení funkce – poškození tkáně, </a:t>
            </a:r>
            <a:r>
              <a:rPr lang="cs-CZ" sz="2000" dirty="0" err="1">
                <a:effectLst/>
                <a:latin typeface="Arial" panose="020B0604020202020204" pitchFamily="34" charset="0"/>
              </a:rPr>
              <a:t>funkčnízměny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262976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43E13DC0-8A39-4897-9EA9-C28F787ED2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371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/>
              <a:t>2d. gangrenózní 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povrchová zánětlivá nekróza – vřed (kůže, žaludek)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apendicitis, cholecystitis – riziko perforace – peritonitis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nekrotizující fasciitis</a:t>
            </a:r>
          </a:p>
          <a:p>
            <a:pPr lvl="1">
              <a:lnSpc>
                <a:spcPct val="90000"/>
              </a:lnSpc>
            </a:pPr>
            <a:endParaRPr lang="cs-CZ" altLang="cs-CZ" sz="2400"/>
          </a:p>
          <a:p>
            <a:pPr>
              <a:lnSpc>
                <a:spcPct val="90000"/>
              </a:lnSpc>
            </a:pPr>
            <a:r>
              <a:rPr lang="cs-CZ" altLang="cs-CZ"/>
              <a:t>2e. nehnisavý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kulatobuněčný infiltrát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povrchové – chronická gastritis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intersticiální – myokarditis, intersticiální pneumonie, hepatitis, sialoadenitis u příušnic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>
            <a:extLst>
              <a:ext uri="{FF2B5EF4-FFF2-40B4-BE49-F238E27FC236}">
                <a16:creationId xmlns:a16="http://schemas.microsoft.com/office/drawing/2014/main" id="{6D20F1ED-3D65-427E-BC60-901B7A057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Granulomatózní zánět</a:t>
            </a: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20D91F23-78EB-47E3-B3FD-E5B794FFC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0000" y="1692002"/>
            <a:ext cx="7056839" cy="41399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dirty="0"/>
              <a:t>distinktivní typ chronického zánětu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typ IV opožděná buněčná reakce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granulomy - agregáty aktivovaných makrofágů </a:t>
            </a:r>
            <a:r>
              <a:rPr lang="cs-CZ" altLang="cs-CZ" dirty="0">
                <a:sym typeface="Symbol" panose="05050102010706020507" pitchFamily="18" charset="2"/>
              </a:rPr>
              <a:t> </a:t>
            </a:r>
            <a:r>
              <a:rPr lang="cs-CZ" altLang="cs-CZ" dirty="0"/>
              <a:t> epiteloidní buňky </a:t>
            </a:r>
            <a:r>
              <a:rPr lang="cs-CZ" altLang="cs-CZ" dirty="0">
                <a:sym typeface="Symbol" panose="05050102010706020507" pitchFamily="18" charset="2"/>
              </a:rPr>
              <a:t> obrovské mnohojaderné buňky </a:t>
            </a:r>
            <a:r>
              <a:rPr lang="cs-CZ" altLang="cs-CZ" dirty="0"/>
              <a:t>(</a:t>
            </a:r>
            <a:r>
              <a:rPr lang="cs-CZ" altLang="cs-CZ" dirty="0" err="1"/>
              <a:t>Langhansova</a:t>
            </a:r>
            <a:r>
              <a:rPr lang="cs-CZ" altLang="cs-CZ" dirty="0"/>
              <a:t> typu x typu z cizích těles) = specifická granulační tkáň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+ lymfocytární lem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NE eliminace agens ale opouzdření / ohraničení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intracelulární agens (TBC) x inertní cizí materiál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C956962-6CE3-4C64-9264-E477F3D80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575" y="534968"/>
            <a:ext cx="4543425" cy="322703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49FFFF9C-A301-4386-99B1-4225590A00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260350"/>
            <a:ext cx="7772400" cy="1143000"/>
          </a:xfrm>
        </p:spPr>
        <p:txBody>
          <a:bodyPr/>
          <a:lstStyle/>
          <a:p>
            <a:r>
              <a:rPr lang="cs-CZ" altLang="cs-CZ"/>
              <a:t>Granulomatózní zánět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877F9E65-ED16-4068-B643-2542588D06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8213" y="1412875"/>
            <a:ext cx="8278812" cy="4471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/>
              <a:t>1. Bakterie</a:t>
            </a:r>
          </a:p>
          <a:p>
            <a:pPr lvl="1">
              <a:lnSpc>
                <a:spcPct val="90000"/>
              </a:lnSpc>
            </a:pPr>
            <a:r>
              <a:rPr lang="cs-CZ" altLang="cs-CZ" sz="2400" b="1"/>
              <a:t>TBC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lepra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syfilis (3. stádium - gumma)</a:t>
            </a:r>
          </a:p>
          <a:p>
            <a:pPr>
              <a:lnSpc>
                <a:spcPct val="90000"/>
              </a:lnSpc>
            </a:pPr>
            <a:r>
              <a:rPr lang="cs-CZ" altLang="cs-CZ"/>
              <a:t>2. Paraziti + mykózy</a:t>
            </a:r>
          </a:p>
          <a:p>
            <a:pPr>
              <a:lnSpc>
                <a:spcPct val="90000"/>
              </a:lnSpc>
            </a:pPr>
            <a:r>
              <a:rPr lang="cs-CZ" altLang="cs-CZ"/>
              <a:t>3. Anorganické kovy či prach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silikóza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berylióza</a:t>
            </a:r>
          </a:p>
          <a:p>
            <a:pPr>
              <a:lnSpc>
                <a:spcPct val="90000"/>
              </a:lnSpc>
            </a:pPr>
            <a:r>
              <a:rPr lang="cs-CZ" altLang="cs-CZ"/>
              <a:t>4. Cizí materiál 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krystaly cholesterolu, šicí materiál (Schlofferův „tumor“), prsní implantáty, vaskulární grafty</a:t>
            </a:r>
          </a:p>
          <a:p>
            <a:pPr>
              <a:lnSpc>
                <a:spcPct val="90000"/>
              </a:lnSpc>
            </a:pPr>
            <a:r>
              <a:rPr lang="cs-CZ" altLang="cs-CZ"/>
              <a:t>5. Idiopatické záněty </a:t>
            </a:r>
          </a:p>
          <a:p>
            <a:pPr lvl="1">
              <a:lnSpc>
                <a:spcPct val="90000"/>
              </a:lnSpc>
            </a:pPr>
            <a:r>
              <a:rPr lang="cs-CZ" altLang="cs-CZ" sz="2400" b="1"/>
              <a:t>sarkoidóza, Wegenerova granulomatóza, M. Crohn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7020B203-A824-47D5-B76E-C882B796DD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Tuberkulóza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0C6E6B82-928F-4BA6-BBDC-6F8D94BEBD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 u="sng"/>
              <a:t>1. TBC uzel – proliferativní</a:t>
            </a:r>
            <a:r>
              <a:rPr lang="cs-CZ" altLang="cs-CZ"/>
              <a:t> 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Ma: šedobílý, tuhý, 1-2 mm (milium) </a:t>
            </a:r>
            <a:r>
              <a:rPr lang="cs-CZ" altLang="cs-CZ" sz="2400">
                <a:sym typeface="Symbol" panose="05050102010706020507" pitchFamily="18" charset="2"/>
              </a:rPr>
              <a:t> </a:t>
            </a:r>
            <a:r>
              <a:rPr lang="cs-CZ" altLang="cs-CZ" sz="2400"/>
              <a:t>centrální měkká žlutá kaseózní nekróza </a:t>
            </a:r>
            <a:r>
              <a:rPr lang="cs-CZ" altLang="cs-CZ" sz="2400">
                <a:sym typeface="Symbol" panose="05050102010706020507" pitchFamily="18" charset="2"/>
              </a:rPr>
              <a:t> kalcifikace</a:t>
            </a:r>
          </a:p>
          <a:p>
            <a:pPr lvl="1">
              <a:lnSpc>
                <a:spcPct val="90000"/>
              </a:lnSpc>
            </a:pPr>
            <a:r>
              <a:rPr lang="cs-CZ" altLang="cs-CZ" sz="2400">
                <a:sym typeface="Symbol" panose="05050102010706020507" pitchFamily="18" charset="2"/>
              </a:rPr>
              <a:t>Mi: centrální kaseózní nekróza (amorfní homogenní + karyorektický poprašek) + </a:t>
            </a:r>
            <a:r>
              <a:rPr lang="cs-CZ" altLang="cs-CZ" sz="2400"/>
              <a:t>makrofágy </a:t>
            </a:r>
            <a:r>
              <a:rPr lang="cs-CZ" altLang="cs-CZ" sz="2400">
                <a:sym typeface="Symbol" panose="05050102010706020507" pitchFamily="18" charset="2"/>
              </a:rPr>
              <a:t> </a:t>
            </a:r>
            <a:r>
              <a:rPr lang="cs-CZ" altLang="cs-CZ" sz="2400"/>
              <a:t>epiteloidní buňky </a:t>
            </a:r>
            <a:r>
              <a:rPr lang="cs-CZ" altLang="cs-CZ" sz="2400">
                <a:sym typeface="Symbol" panose="05050102010706020507" pitchFamily="18" charset="2"/>
              </a:rPr>
              <a:t> obrovské mnohojaderné buňky Langhansova typu + lymfocytární lem</a:t>
            </a:r>
          </a:p>
          <a:p>
            <a:pPr lvl="1">
              <a:lnSpc>
                <a:spcPct val="90000"/>
              </a:lnSpc>
            </a:pPr>
            <a:r>
              <a:rPr lang="cs-CZ" altLang="cs-CZ" sz="2400">
                <a:cs typeface="Times New Roman" panose="02020603050405020304" pitchFamily="18" charset="0"/>
                <a:sym typeface="Symbol" panose="05050102010706020507" pitchFamily="18" charset="2"/>
              </a:rPr>
              <a:t>±</a:t>
            </a:r>
            <a:r>
              <a:rPr lang="cs-CZ" altLang="cs-CZ" sz="2400">
                <a:sym typeface="Symbol" panose="05050102010706020507" pitchFamily="18" charset="2"/>
              </a:rPr>
              <a:t> kolikvace (neutrofily) – akutní kaverna</a:t>
            </a:r>
          </a:p>
          <a:p>
            <a:pPr>
              <a:lnSpc>
                <a:spcPct val="90000"/>
              </a:lnSpc>
            </a:pPr>
            <a:r>
              <a:rPr lang="cs-CZ" altLang="cs-CZ" b="1" u="sng">
                <a:sym typeface="Symbol" panose="05050102010706020507" pitchFamily="18" charset="2"/>
              </a:rPr>
              <a:t>2. TBC exsudát</a:t>
            </a:r>
            <a:r>
              <a:rPr lang="cs-CZ" altLang="cs-CZ">
                <a:sym typeface="Symbol" panose="05050102010706020507" pitchFamily="18" charset="2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cs-CZ" altLang="cs-CZ" sz="2400">
                <a:sym typeface="Symbol" panose="05050102010706020507" pitchFamily="18" charset="2"/>
              </a:rPr>
              <a:t>serofibrinózní, makrofágy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97AEFFE0-1B9D-4CBF-9DCE-F838EDF947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Lepra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AAADA203-EA57-43C9-9D81-0EB2B37FFD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 i="1"/>
              <a:t>M. leprae, </a:t>
            </a:r>
            <a:r>
              <a:rPr lang="cs-CZ" altLang="cs-CZ"/>
              <a:t>Asie, Afrika</a:t>
            </a:r>
          </a:p>
          <a:p>
            <a:pPr>
              <a:lnSpc>
                <a:spcPct val="90000"/>
              </a:lnSpc>
            </a:pPr>
            <a:r>
              <a:rPr lang="cs-CZ" altLang="cs-CZ"/>
              <a:t>v dermálních makrofázích a Schwannových bb.</a:t>
            </a:r>
          </a:p>
          <a:p>
            <a:pPr>
              <a:lnSpc>
                <a:spcPct val="90000"/>
              </a:lnSpc>
            </a:pPr>
            <a:r>
              <a:rPr lang="cs-CZ" altLang="cs-CZ"/>
              <a:t>kapénky + dlouhý kontakt</a:t>
            </a:r>
          </a:p>
          <a:p>
            <a:pPr>
              <a:lnSpc>
                <a:spcPct val="90000"/>
              </a:lnSpc>
            </a:pPr>
            <a:r>
              <a:rPr lang="cs-CZ" altLang="cs-CZ"/>
              <a:t>rinitis, destrukce víček, „facies leontina“</a:t>
            </a:r>
          </a:p>
          <a:p>
            <a:pPr>
              <a:lnSpc>
                <a:spcPct val="90000"/>
              </a:lnSpc>
            </a:pPr>
            <a:r>
              <a:rPr lang="cs-CZ" altLang="cs-CZ"/>
              <a:t>1. lepromatózní – infekční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kožní léze – pěnité makrofágy (Virchowovy bb.) + viscera</a:t>
            </a:r>
          </a:p>
          <a:p>
            <a:pPr>
              <a:lnSpc>
                <a:spcPct val="90000"/>
              </a:lnSpc>
            </a:pPr>
            <a:r>
              <a:rPr lang="cs-CZ" altLang="cs-CZ"/>
              <a:t>2. tuberkuloidní – sterilní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v periferních nervech – tuberkuloidní granulomy - anestesie</a:t>
            </a:r>
          </a:p>
          <a:p>
            <a:pPr>
              <a:lnSpc>
                <a:spcPct val="90000"/>
              </a:lnSpc>
            </a:pPr>
            <a:r>
              <a:rPr lang="cs-CZ" altLang="cs-CZ"/>
              <a:t>smrt – sekundární infekce + amyloidóza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CDC73D6-4715-4123-B975-3D01C7F67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Syfilis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20E37FC5-CD16-4373-B01D-532799CC25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b="1" i="1"/>
              <a:t>Treponema pallidum</a:t>
            </a:r>
            <a:r>
              <a:rPr lang="cs-CZ" altLang="cs-CZ"/>
              <a:t> (spirocheta)</a:t>
            </a:r>
          </a:p>
          <a:p>
            <a:r>
              <a:rPr lang="cs-CZ" altLang="cs-CZ"/>
              <a:t>STD + transplacentální infekce fétu</a:t>
            </a:r>
          </a:p>
          <a:p>
            <a:r>
              <a:rPr lang="cs-CZ" altLang="cs-CZ"/>
              <a:t>získaná (3 stádia) x kongenitální</a:t>
            </a:r>
          </a:p>
          <a:p>
            <a:r>
              <a:rPr lang="cs-CZ" altLang="cs-CZ"/>
              <a:t>mikroskopie:</a:t>
            </a:r>
          </a:p>
          <a:p>
            <a:pPr lvl="1"/>
            <a:r>
              <a:rPr lang="cs-CZ" altLang="cs-CZ" sz="2400"/>
              <a:t>1. proliferativní endarteritis (endoteliální hypertrofie </a:t>
            </a:r>
            <a:r>
              <a:rPr lang="cs-CZ" altLang="cs-CZ" sz="2400">
                <a:sym typeface="Symbol" panose="05050102010706020507" pitchFamily="18" charset="2"/>
              </a:rPr>
              <a:t> intimální fibróza  lokální ischémie) </a:t>
            </a:r>
            <a:r>
              <a:rPr lang="cs-CZ" altLang="cs-CZ" sz="2400"/>
              <a:t>+ zánět (plazmatické bb.)</a:t>
            </a:r>
          </a:p>
          <a:p>
            <a:pPr lvl="1"/>
            <a:r>
              <a:rPr lang="cs-CZ" altLang="cs-CZ" sz="2400"/>
              <a:t>2. gumma – centrální koagulační nekróza + specifická granulační tkáň + jizvení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222F93-F3BF-47C3-8F39-0D56E0CD8A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FF3A603-87E9-442B-93D0-68CB63969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Morfologický vývoj chronického </a:t>
            </a:r>
            <a:r>
              <a:rPr lang="cs-CZ" dirty="0" err="1"/>
              <a:t>záněttu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522BF4-DF4C-4A51-9ED3-1F8C39208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10">
            <a:extLst>
              <a:ext uri="{FF2B5EF4-FFF2-40B4-BE49-F238E27FC236}">
                <a16:creationId xmlns:a16="http://schemas.microsoft.com/office/drawing/2014/main" id="{756C4681-9EA1-41C9-89D0-9D83A9771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312" y="1545536"/>
            <a:ext cx="6557376" cy="45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328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622FED-A950-455F-A359-5AE0EB2359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82B56CF-48CF-4008-9AB9-52A8E5DB9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makrofágů v rámci chronického zánětu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AC719F9E-C627-4DE5-A4C6-95508CC81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08" y="1648822"/>
            <a:ext cx="7535584" cy="5150793"/>
          </a:xfrm>
        </p:spPr>
      </p:pic>
    </p:spTree>
    <p:extLst>
      <p:ext uri="{BB962C8B-B14F-4D97-AF65-F5344CB8AC3E}">
        <p14:creationId xmlns:p14="http://schemas.microsoft.com/office/powerpoint/2010/main" val="31622420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DA61B6-5466-4B59-AD22-44437A64AC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4158DC-7CE3-4EBA-86DC-41A934F2B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makrofágů v chronickém zánětu I</a:t>
            </a:r>
          </a:p>
        </p:txBody>
      </p:sp>
      <p:pic>
        <p:nvPicPr>
          <p:cNvPr id="7" name="Zástupný obsah 6" descr="Obsah obrázku mapa&#10;&#10;Popis byl vytvořen automaticky">
            <a:extLst>
              <a:ext uri="{FF2B5EF4-FFF2-40B4-BE49-F238E27FC236}">
                <a16:creationId xmlns:a16="http://schemas.microsoft.com/office/drawing/2014/main" id="{96EE05D3-6720-4C51-A497-759D06146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304" y="1706255"/>
            <a:ext cx="7294760" cy="4773745"/>
          </a:xfrm>
        </p:spPr>
      </p:pic>
    </p:spTree>
    <p:extLst>
      <p:ext uri="{BB962C8B-B14F-4D97-AF65-F5344CB8AC3E}">
        <p14:creationId xmlns:p14="http://schemas.microsoft.com/office/powerpoint/2010/main" val="1722804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D85FF7-D332-438F-A258-8B020F2DE1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4937E7-0164-4E31-A897-B029A15CD6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4C6BAAB0-F927-4BC2-B739-2E6C98D64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595" y="1857638"/>
            <a:ext cx="8467689" cy="4622362"/>
          </a:xfrm>
        </p:spPr>
      </p:pic>
      <p:sp>
        <p:nvSpPr>
          <p:cNvPr id="8" name="Nadpis 3">
            <a:extLst>
              <a:ext uri="{FF2B5EF4-FFF2-40B4-BE49-F238E27FC236}">
                <a16:creationId xmlns:a16="http://schemas.microsoft.com/office/drawing/2014/main" id="{2EEDE6BE-DB11-4A11-9B8A-7F873D970025}"/>
              </a:ext>
            </a:extLst>
          </p:cNvPr>
          <p:cNvSpPr txBox="1">
            <a:spLocks/>
          </p:cNvSpPr>
          <p:nvPr/>
        </p:nvSpPr>
        <p:spPr>
          <a:xfrm>
            <a:off x="872400" y="8724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Role makrofágů v chronickém zánětu II</a:t>
            </a:r>
          </a:p>
        </p:txBody>
      </p:sp>
    </p:spTree>
    <p:extLst>
      <p:ext uri="{BB962C8B-B14F-4D97-AF65-F5344CB8AC3E}">
        <p14:creationId xmlns:p14="http://schemas.microsoft.com/office/powerpoint/2010/main" val="1185978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1958A5-09B5-4287-9244-12F5810E9E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DF3ED0-4554-4FD6-88BE-8B1F1B0896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401B20-8293-47FA-B962-9FFCB84DE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Známky zánětu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7F4CD1A-D558-4100-9DFD-A188BEC60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>
                <a:effectLst/>
                <a:latin typeface="Arial" panose="020B0604020202020204" pitchFamily="34" charset="0"/>
              </a:rPr>
              <a:t>5. znak (</a:t>
            </a:r>
            <a:r>
              <a:rPr lang="cs-CZ" dirty="0" err="1">
                <a:effectLst/>
                <a:latin typeface="Arial" panose="020B0604020202020204" pitchFamily="34" charset="0"/>
              </a:rPr>
              <a:t>functio</a:t>
            </a:r>
            <a:r>
              <a:rPr lang="cs-CZ" dirty="0">
                <a:effectLst/>
                <a:latin typeface="Arial" panose="020B0604020202020204" pitchFamily="34" charset="0"/>
              </a:rPr>
              <a:t> </a:t>
            </a:r>
            <a:r>
              <a:rPr lang="cs-CZ" dirty="0" err="1">
                <a:effectLst/>
                <a:latin typeface="Arial" panose="020B0604020202020204" pitchFamily="34" charset="0"/>
              </a:rPr>
              <a:t>laesa</a:t>
            </a:r>
            <a:r>
              <a:rPr lang="cs-CZ" dirty="0">
                <a:effectLst/>
                <a:latin typeface="Arial" panose="020B0604020202020204" pitchFamily="34" charset="0"/>
              </a:rPr>
              <a:t>) byl přidán později. Podle některých pramenů byl autorem </a:t>
            </a:r>
            <a:r>
              <a:rPr lang="cs-CZ" dirty="0" err="1">
                <a:effectLst/>
                <a:latin typeface="Arial" panose="020B0604020202020204" pitchFamily="34" charset="0"/>
              </a:rPr>
              <a:t>Galenos</a:t>
            </a:r>
            <a:r>
              <a:rPr lang="cs-CZ" dirty="0">
                <a:effectLst/>
                <a:latin typeface="Arial" panose="020B0604020202020204" pitchFamily="34" charset="0"/>
              </a:rPr>
              <a:t> (129 –201 n.l.), podle jiných to byl </a:t>
            </a:r>
            <a:r>
              <a:rPr lang="cs-CZ" dirty="0" err="1">
                <a:effectLst/>
                <a:latin typeface="Arial" panose="020B0604020202020204" pitchFamily="34" charset="0"/>
              </a:rPr>
              <a:t>Virchow</a:t>
            </a:r>
            <a:r>
              <a:rPr lang="cs-CZ" dirty="0">
                <a:effectLst/>
                <a:latin typeface="Arial" panose="020B0604020202020204" pitchFamily="34" charset="0"/>
              </a:rPr>
              <a:t> v 19. stol.</a:t>
            </a:r>
            <a:br>
              <a:rPr lang="cs-CZ" dirty="0"/>
            </a:br>
            <a:endParaRPr lang="cs-CZ" dirty="0"/>
          </a:p>
          <a:p>
            <a:pPr marL="72000" indent="0">
              <a:buNone/>
            </a:pPr>
            <a:r>
              <a:rPr lang="cs-CZ" dirty="0">
                <a:effectLst/>
                <a:latin typeface="Arial" panose="020B0604020202020204" pitchFamily="34" charset="0"/>
              </a:rPr>
              <a:t>Znaky (hlavně 1. – 4.) viditelné či přiložením ruky zjistitelné změny postihující kůži, tedy zejména při povrchovém zánětu. Tyto základní charakteristiky však platí i pro záněty </a:t>
            </a:r>
            <a:r>
              <a:rPr lang="cs-CZ" dirty="0" err="1">
                <a:effectLst/>
                <a:latin typeface="Arial" panose="020B0604020202020204" pitchFamily="34" charset="0"/>
              </a:rPr>
              <a:t>hluboké,kdy</a:t>
            </a:r>
            <a:r>
              <a:rPr lang="cs-CZ" dirty="0">
                <a:effectLst/>
                <a:latin typeface="Arial" panose="020B0604020202020204" pitchFamily="34" charset="0"/>
              </a:rPr>
              <a:t> však jsou obtížněji zjistitelné.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4987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4ACD74-4106-4B16-A3BF-D51675A630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7B43DF-0DA8-4EA3-ADC8-62A7A780FA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C2ADAF41-04EE-4389-BBAB-81AB77CE5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500" y="1550474"/>
            <a:ext cx="6398016" cy="4803526"/>
          </a:xfrm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C38F87E6-6BC8-48DC-978A-29AA8D313DCF}"/>
              </a:ext>
            </a:extLst>
          </p:cNvPr>
          <p:cNvSpPr txBox="1">
            <a:spLocks/>
          </p:cNvSpPr>
          <p:nvPr/>
        </p:nvSpPr>
        <p:spPr>
          <a:xfrm>
            <a:off x="872400" y="8724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/>
              <a:t>The role of macrophages in chronic inflammation</a:t>
            </a: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21869733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CD9361-FEC4-4064-B2EE-81A816AB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76DE4E-625D-4F8D-928A-DD5089696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neutrofilů v chronickém zánětu I</a:t>
            </a:r>
          </a:p>
        </p:txBody>
      </p:sp>
      <p:pic>
        <p:nvPicPr>
          <p:cNvPr id="15" name="Zástupný obsah 14">
            <a:extLst>
              <a:ext uri="{FF2B5EF4-FFF2-40B4-BE49-F238E27FC236}">
                <a16:creationId xmlns:a16="http://schemas.microsoft.com/office/drawing/2014/main" id="{580B7B56-06D5-4E18-B531-82A00D935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951" y="1746649"/>
            <a:ext cx="6823523" cy="4733351"/>
          </a:xfrm>
        </p:spPr>
      </p:pic>
    </p:spTree>
    <p:extLst>
      <p:ext uri="{BB962C8B-B14F-4D97-AF65-F5344CB8AC3E}">
        <p14:creationId xmlns:p14="http://schemas.microsoft.com/office/powerpoint/2010/main" val="2740228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BA0753-F55A-4DEA-9C94-A87C0170B4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C13EB2-A120-4DE0-9A1F-49EF46E72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neutrofilů v chronické zánětu II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ADE7DDE0-3E6D-4C05-A24F-CDD640187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82" y="1985150"/>
            <a:ext cx="5548170" cy="4299832"/>
          </a:xfrm>
        </p:spPr>
      </p:pic>
    </p:spTree>
    <p:extLst>
      <p:ext uri="{BB962C8B-B14F-4D97-AF65-F5344CB8AC3E}">
        <p14:creationId xmlns:p14="http://schemas.microsoft.com/office/powerpoint/2010/main" val="21696423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591DB6-3DEB-4414-8EAE-F1B5DFCF03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25AD3C-C16D-4498-B3DE-37E6221E9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Neutrofily a chronický zánět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C90C742-69FA-4109-90F2-A913C4149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017" y="1924886"/>
            <a:ext cx="6640922" cy="4140200"/>
          </a:xfrm>
        </p:spPr>
      </p:pic>
    </p:spTree>
    <p:extLst>
      <p:ext uri="{BB962C8B-B14F-4D97-AF65-F5344CB8AC3E}">
        <p14:creationId xmlns:p14="http://schemas.microsoft.com/office/powerpoint/2010/main" val="10146832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E5A201-502E-4D14-AAC5-483C3566D0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9742A1-31FD-4537-B9A3-DCC5BF03B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Patogeneze onemocnění Covid-19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DE4DE32-09B0-4A12-903F-520D39118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692275"/>
            <a:ext cx="10752138" cy="4140200"/>
          </a:xfrm>
        </p:spPr>
        <p:txBody>
          <a:bodyPr/>
          <a:lstStyle/>
          <a:p>
            <a:r>
              <a:rPr lang="cs-CZ" sz="2400" dirty="0" err="1"/>
              <a:t>Koronaviry</a:t>
            </a:r>
            <a:r>
              <a:rPr lang="cs-CZ" sz="2400" dirty="0"/>
              <a:t> patří do čeledi </a:t>
            </a:r>
            <a:r>
              <a:rPr lang="cs-CZ" sz="2400" b="1" dirty="0" err="1"/>
              <a:t>Coronaviridae</a:t>
            </a:r>
            <a:r>
              <a:rPr lang="cs-CZ" sz="2400" b="1" dirty="0"/>
              <a:t> </a:t>
            </a:r>
            <a:r>
              <a:rPr lang="cs-CZ" sz="2400" dirty="0"/>
              <a:t>v řádu </a:t>
            </a:r>
            <a:r>
              <a:rPr lang="cs-CZ" sz="2400" b="1" dirty="0" err="1"/>
              <a:t>Nidovirales</a:t>
            </a:r>
            <a:r>
              <a:rPr lang="cs-CZ" sz="2400" b="1" dirty="0"/>
              <a:t> </a:t>
            </a:r>
          </a:p>
          <a:p>
            <a:r>
              <a:rPr lang="cs-CZ" sz="2400" dirty="0"/>
              <a:t>Název </a:t>
            </a:r>
            <a:r>
              <a:rPr lang="cs-CZ" sz="2400" dirty="0" err="1"/>
              <a:t>koronavirus</a:t>
            </a:r>
            <a:r>
              <a:rPr lang="cs-CZ" sz="2400" dirty="0"/>
              <a:t> - korona představuje hroty podobné koruně na vnějším povrchu viru; proto byl pojmenován jako </a:t>
            </a:r>
            <a:r>
              <a:rPr lang="cs-CZ" sz="2400" dirty="0" err="1"/>
              <a:t>koronavirus</a:t>
            </a:r>
            <a:r>
              <a:rPr lang="cs-CZ" sz="2400" dirty="0"/>
              <a:t> </a:t>
            </a:r>
          </a:p>
          <a:p>
            <a:r>
              <a:rPr lang="cs-CZ" sz="2400" dirty="0" err="1"/>
              <a:t>Koronaviry</a:t>
            </a:r>
            <a:r>
              <a:rPr lang="cs-CZ" sz="2400" dirty="0"/>
              <a:t> jsou obalené viry, minimální velikosti (průměr 65–125 </a:t>
            </a:r>
            <a:r>
              <a:rPr lang="cs-CZ" sz="2400" dirty="0" err="1"/>
              <a:t>nm</a:t>
            </a:r>
            <a:r>
              <a:rPr lang="cs-CZ" sz="2400" dirty="0"/>
              <a:t>) a obsahují </a:t>
            </a:r>
            <a:r>
              <a:rPr lang="cs-CZ" sz="2400" dirty="0" err="1"/>
              <a:t>jednovláknovou</a:t>
            </a:r>
            <a:r>
              <a:rPr lang="cs-CZ" sz="2400" dirty="0"/>
              <a:t> RNA jako nukleový materiál o velikosti od 26 do 32 </a:t>
            </a:r>
            <a:r>
              <a:rPr lang="cs-CZ" sz="2400" dirty="0" err="1"/>
              <a:t>kb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0165730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9E85D7E-6D75-4DC3-B273-3742F817C3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8F12B42-C164-4BCE-8172-67A3477FD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Covid-19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2C2BBB4-6630-4894-A37A-338FCED38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692275"/>
            <a:ext cx="10752138" cy="4140200"/>
          </a:xfrm>
        </p:spPr>
        <p:txBody>
          <a:bodyPr/>
          <a:lstStyle/>
          <a:p>
            <a:r>
              <a:rPr lang="cs-CZ" sz="1400" dirty="0"/>
              <a:t>Virus, který způsobuje COVID-19, je známý jako SARS-CoV-2. </a:t>
            </a:r>
          </a:p>
          <a:p>
            <a:r>
              <a:rPr lang="cs-CZ" sz="1400" dirty="0"/>
              <a:t>Zdá se, že se poprvé objevil ve </a:t>
            </a:r>
            <a:r>
              <a:rPr lang="cs-CZ" sz="1400" dirty="0" err="1"/>
              <a:t>Wuhanu</a:t>
            </a:r>
            <a:r>
              <a:rPr lang="cs-CZ" sz="1400" dirty="0"/>
              <a:t> v Číně koncem roku 2019. </a:t>
            </a:r>
          </a:p>
          <a:p>
            <a:r>
              <a:rPr lang="cs-CZ" sz="1400" dirty="0"/>
              <a:t>Vypuknutí se od té doby rozšířilo po celé Číně do dalších zemí po celém světě. </a:t>
            </a:r>
          </a:p>
          <a:p>
            <a:r>
              <a:rPr lang="cs-CZ" sz="1400" dirty="0"/>
              <a:t>Do konce ledna byla WHO prohlášena za mimořádnou událost v oblasti veřejného zdraví s novým </a:t>
            </a:r>
            <a:r>
              <a:rPr lang="cs-CZ" sz="1400" dirty="0" err="1"/>
              <a:t>koronavirem</a:t>
            </a:r>
            <a:r>
              <a:rPr lang="cs-CZ" sz="1400" dirty="0"/>
              <a:t>. </a:t>
            </a:r>
          </a:p>
          <a:p>
            <a:r>
              <a:rPr lang="cs-CZ" sz="1400" dirty="0"/>
              <a:t>Mezi nejčastěji hlášené příznaky patří horečka, suchý kašel a únava a v mírných případech mohou lidé mít jen rýmu nebo bolest v krku. </a:t>
            </a:r>
          </a:p>
          <a:p>
            <a:r>
              <a:rPr lang="cs-CZ" sz="1400" dirty="0"/>
              <a:t>V nejzávažnějších případech se u lidí s tímto virem může objevit potíže s dýcháním a nakonec může dojít k selhání orgánů. Některé případy jsou fatální.</a:t>
            </a:r>
            <a:endParaRPr lang="en-AU" dirty="0"/>
          </a:p>
          <a:p>
            <a:pPr marL="72000" indent="0">
              <a:buNone/>
            </a:pP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1272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481A0F-79A0-422E-8400-0E0E9952F1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D2E3A3-B8A4-4051-96EF-0C918F42F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Lidské </a:t>
            </a:r>
            <a:r>
              <a:rPr lang="cs-CZ" dirty="0" err="1"/>
              <a:t>koronaviry</a:t>
            </a:r>
            <a:endParaRPr lang="cs-CZ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623CF5F-932E-4D77-869C-06E13CEE5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692275"/>
            <a:ext cx="5888622" cy="4140200"/>
          </a:xfrm>
        </p:spPr>
        <p:txBody>
          <a:bodyPr/>
          <a:lstStyle/>
          <a:p>
            <a:r>
              <a:rPr lang="cs-CZ" sz="2400" dirty="0"/>
              <a:t>Nejpravděpodobnějším ekologickým rezervoárem pro </a:t>
            </a:r>
            <a:r>
              <a:rPr lang="cs-CZ" sz="2400" dirty="0" err="1"/>
              <a:t>koronaviry</a:t>
            </a:r>
            <a:r>
              <a:rPr lang="cs-CZ" sz="2400" dirty="0"/>
              <a:t> jsou netopýři, ale předpokládá se, že virus přeskočil druhovou bariéru pro člověka z jiného mezihostitele. </a:t>
            </a:r>
          </a:p>
          <a:p>
            <a:r>
              <a:rPr lang="cs-CZ" sz="2400" dirty="0"/>
              <a:t>Tímto hostitelským prostředním zvířetem by mohlo být domácí zvíře, divoké zvíře nebo domestikované divoké zvíře, které dosud nebylo identifikováno.</a:t>
            </a:r>
            <a:endParaRPr lang="en-AU" sz="2400" dirty="0"/>
          </a:p>
        </p:txBody>
      </p:sp>
      <p:pic>
        <p:nvPicPr>
          <p:cNvPr id="7" name="Picture 2" descr="Comet Supercomputer, TSCC Made Available for COVID-19 Research ...">
            <a:extLst>
              <a:ext uri="{FF2B5EF4-FFF2-40B4-BE49-F238E27FC236}">
                <a16:creationId xmlns:a16="http://schemas.microsoft.com/office/drawing/2014/main" id="{1956783F-6E7B-40D3-9C95-3057845C6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91" y="2281848"/>
            <a:ext cx="4976983" cy="335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7229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C11BD7-7BCE-430B-AFA9-72D0C90FBE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0F541F9-0102-4D45-8B7E-AE5A980E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Covid-19 </a:t>
            </a:r>
            <a:r>
              <a:rPr lang="cs-CZ" dirty="0" err="1"/>
              <a:t>timeline</a:t>
            </a:r>
            <a:endParaRPr lang="cs-CZ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2F65E932-ADD4-4E50-948F-802B06A61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35" t="2863" b="4572"/>
          <a:stretch/>
        </p:blipFill>
        <p:spPr>
          <a:xfrm>
            <a:off x="1815353" y="1692275"/>
            <a:ext cx="8562881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785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8480FC-EBAF-4A69-AD52-F4D1EC2BF1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5264C5-0B4C-4D75-AEED-B7CD5CFEBC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BB1EE1F-D919-458C-B351-D78D2909F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Patogeneze onemocnění Covid-19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DFD83591-580E-44E1-8D2F-40358EF1F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68" y="1499770"/>
            <a:ext cx="8901090" cy="5006864"/>
          </a:xfrm>
        </p:spPr>
      </p:pic>
    </p:spTree>
    <p:extLst>
      <p:ext uri="{BB962C8B-B14F-4D97-AF65-F5344CB8AC3E}">
        <p14:creationId xmlns:p14="http://schemas.microsoft.com/office/powerpoint/2010/main" val="2103073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54A1C9B-4480-416A-95EA-F9501A4008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F3D077-4EF6-4881-99C8-53840EF6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Patogeneze onemocnění Covid-19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1AD515D-2D58-4A07-8C08-0B3D3A714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06" y="1475308"/>
            <a:ext cx="7320632" cy="4752692"/>
          </a:xfrm>
        </p:spPr>
      </p:pic>
    </p:spTree>
    <p:extLst>
      <p:ext uri="{BB962C8B-B14F-4D97-AF65-F5344CB8AC3E}">
        <p14:creationId xmlns:p14="http://schemas.microsoft.com/office/powerpoint/2010/main" val="3533597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DD7F1B-E1F1-46CB-BFAC-ABE1FF3FB9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F3A7898-221E-4694-8873-6574B398F5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827D20-5586-4875-BBAF-4F96FF0AD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Stádia zánětu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425272-973E-4DE7-A9B7-0B40EBB6D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1800" dirty="0">
                <a:effectLst/>
                <a:latin typeface="Arial" panose="020B0604020202020204" pitchFamily="34" charset="0"/>
              </a:rPr>
              <a:t>1</a:t>
            </a:r>
            <a:r>
              <a:rPr lang="cs-CZ" sz="1800" b="1" dirty="0">
                <a:effectLst/>
                <a:latin typeface="Arial" panose="020B0604020202020204" pitchFamily="34" charset="0"/>
              </a:rPr>
              <a:t>. Stadium alterace </a:t>
            </a:r>
            <a:r>
              <a:rPr lang="cs-CZ" sz="1800" dirty="0">
                <a:effectLst/>
                <a:latin typeface="Arial" panose="020B0604020202020204" pitchFamily="34" charset="0"/>
              </a:rPr>
              <a:t>- hyperémie v důsledku rozšíření arteriol a přeplnění kapilár krví, jejichž stěna se stává  propustnou pro nebuněčné i buněčné součásti krve (viz následující stadium)</a:t>
            </a:r>
            <a:br>
              <a:rPr lang="cs-CZ" sz="1800" dirty="0"/>
            </a:br>
            <a:r>
              <a:rPr lang="cs-CZ" sz="1800" dirty="0">
                <a:effectLst/>
                <a:latin typeface="Arial" panose="020B0604020202020204" pitchFamily="34" charset="0"/>
              </a:rPr>
              <a:t>2. </a:t>
            </a:r>
            <a:r>
              <a:rPr lang="cs-CZ" sz="1800" b="1" dirty="0">
                <a:effectLst/>
                <a:latin typeface="Arial" panose="020B0604020202020204" pitchFamily="34" charset="0"/>
              </a:rPr>
              <a:t>Stadium exsudace a infiltrace </a:t>
            </a:r>
            <a:r>
              <a:rPr lang="cs-CZ" sz="1800" dirty="0">
                <a:effectLst/>
                <a:latin typeface="Arial" panose="020B0604020202020204" pitchFamily="34" charset="0"/>
              </a:rPr>
              <a:t>–zvýšený průtok krve s prostupem intravazální tekutiny a buněčných elementů do  </a:t>
            </a:r>
            <a:r>
              <a:rPr lang="cs-CZ" sz="1800" dirty="0" err="1">
                <a:effectLst/>
                <a:latin typeface="Arial" panose="020B0604020202020204" pitchFamily="34" charset="0"/>
              </a:rPr>
              <a:t>intersticia</a:t>
            </a:r>
            <a:br>
              <a:rPr lang="cs-CZ" sz="1800" dirty="0"/>
            </a:br>
            <a:r>
              <a:rPr lang="cs-CZ" sz="1800" dirty="0">
                <a:effectLst/>
                <a:latin typeface="Arial" panose="020B0604020202020204" pitchFamily="34" charset="0"/>
              </a:rPr>
              <a:t>3. </a:t>
            </a:r>
            <a:r>
              <a:rPr lang="cs-CZ" sz="1800" b="1" dirty="0">
                <a:effectLst/>
                <a:latin typeface="Arial" panose="020B0604020202020204" pitchFamily="34" charset="0"/>
              </a:rPr>
              <a:t>Stadium proliferace (reparace)</a:t>
            </a:r>
            <a:br>
              <a:rPr lang="cs-CZ" sz="1800" dirty="0"/>
            </a:br>
            <a:r>
              <a:rPr lang="cs-CZ" sz="1800" dirty="0">
                <a:effectLst/>
                <a:latin typeface="Arial" panose="020B0604020202020204" pitchFamily="34" charset="0"/>
              </a:rPr>
              <a:t>- jde převážně o záležitost epitelu, endotelu, fibroblastů a jejich metabolické činnosti</a:t>
            </a:r>
            <a:br>
              <a:rPr lang="cs-CZ" sz="1800" dirty="0"/>
            </a:br>
            <a:r>
              <a:rPr lang="cs-CZ" sz="1800" dirty="0">
                <a:effectLst/>
                <a:latin typeface="Arial" panose="020B0604020202020204" pitchFamily="34" charset="0"/>
              </a:rPr>
              <a:t>Smyslem proliferace je obnova poškozených složek tkáně. Ne vždy je ale obnova úplná a </a:t>
            </a:r>
            <a:br>
              <a:rPr lang="cs-CZ" sz="1800" dirty="0"/>
            </a:br>
            <a:r>
              <a:rPr lang="cs-CZ" sz="1800" dirty="0">
                <a:effectLst/>
                <a:latin typeface="Arial" panose="020B0604020202020204" pitchFamily="34" charset="0"/>
              </a:rPr>
              <a:t>účelná. Důsledkem je např. i tvorba granulomů, které jsou znakem chronických zánětů. Viz </a:t>
            </a:r>
            <a:br>
              <a:rPr lang="cs-CZ" sz="1800" dirty="0"/>
            </a:br>
            <a:r>
              <a:rPr lang="cs-CZ" sz="1800" dirty="0">
                <a:effectLst/>
                <a:latin typeface="Arial" panose="020B0604020202020204" pitchFamily="34" charset="0"/>
              </a:rPr>
              <a:t>též patofyziologie hojení ran.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0461978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CBF2A7-1261-45B7-8862-8FEF1F72A2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F689DA4-86D3-4FAC-840B-FE41533D5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Patogeneze onemocnění Covid-19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F64C238-DEAD-4899-8D46-2C6421465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Koronavirus</a:t>
            </a:r>
            <a:r>
              <a:rPr lang="cs-CZ" dirty="0"/>
              <a:t> je jedním z hlavních patogenů, které se primárně zaměřují na lidský dýchací systém. Předchozí ohniska </a:t>
            </a:r>
            <a:r>
              <a:rPr lang="cs-CZ" dirty="0" err="1"/>
              <a:t>koronavirů</a:t>
            </a:r>
            <a:r>
              <a:rPr lang="cs-CZ" dirty="0"/>
              <a:t> (</a:t>
            </a:r>
            <a:r>
              <a:rPr lang="cs-CZ" dirty="0" err="1"/>
              <a:t>CoV</a:t>
            </a:r>
            <a:r>
              <a:rPr lang="cs-CZ" dirty="0"/>
              <a:t>) zahrnují závažný akutní respirační syndrom (SARS) -</a:t>
            </a:r>
            <a:r>
              <a:rPr lang="cs-CZ" dirty="0" err="1"/>
              <a:t>CoV</a:t>
            </a:r>
            <a:r>
              <a:rPr lang="cs-CZ" dirty="0"/>
              <a:t> a respirační syndrom na Středním východě (MERS) -</a:t>
            </a:r>
            <a:r>
              <a:rPr lang="cs-CZ" dirty="0" err="1"/>
              <a:t>CoV</a:t>
            </a:r>
            <a:r>
              <a:rPr lang="cs-CZ" dirty="0"/>
              <a:t>, které byly dříve charakterizovány jako látky, které představují velkou hrozbu pro veřejné zdraví. Na konci prosince 2019 byl do nemocnic přijat soubor pacientů s počáteční diagnózou pneumonie neznámé etiologie.</a:t>
            </a:r>
          </a:p>
        </p:txBody>
      </p:sp>
    </p:spTree>
    <p:extLst>
      <p:ext uri="{BB962C8B-B14F-4D97-AF65-F5344CB8AC3E}">
        <p14:creationId xmlns:p14="http://schemas.microsoft.com/office/powerpoint/2010/main" val="42492094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7373E5B-1451-4A2D-A6C9-E3368EC128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3BF8A8-63EE-45C8-A06E-8996D055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Covid-19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66CC5E3-0BBD-41BF-BE12-B233408BA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576" y="1171576"/>
            <a:ext cx="7580539" cy="5462099"/>
          </a:xfrm>
        </p:spPr>
      </p:pic>
    </p:spTree>
    <p:extLst>
      <p:ext uri="{BB962C8B-B14F-4D97-AF65-F5344CB8AC3E}">
        <p14:creationId xmlns:p14="http://schemas.microsoft.com/office/powerpoint/2010/main" val="1598022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551B75-CC66-498B-91BF-CF748550FE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07009E9-6B4B-4C75-BCAB-01F35E5B8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SIRS a Covid-19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36E15EF-B9E7-432C-B9D4-473E93ADA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75" y="1527760"/>
            <a:ext cx="9354744" cy="4383756"/>
          </a:xfrm>
        </p:spPr>
      </p:pic>
    </p:spTree>
    <p:extLst>
      <p:ext uri="{BB962C8B-B14F-4D97-AF65-F5344CB8AC3E}">
        <p14:creationId xmlns:p14="http://schemas.microsoft.com/office/powerpoint/2010/main" val="27636771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A1AAF7-871D-413E-AD73-9736309E9F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8AF33B-EE5F-4651-90B2-A4C92C298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Patogeneze Covid-19 – klíčové události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3D64DEA6-0283-46CF-9804-6B2C22DDB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31" y="1672640"/>
            <a:ext cx="8428330" cy="5040141"/>
          </a:xfrm>
        </p:spPr>
      </p:pic>
    </p:spTree>
    <p:extLst>
      <p:ext uri="{BB962C8B-B14F-4D97-AF65-F5344CB8AC3E}">
        <p14:creationId xmlns:p14="http://schemas.microsoft.com/office/powerpoint/2010/main" val="1588451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D8D406-341B-4AB3-ADB5-AB2809A5D1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73EC89E-57C4-4E2F-BBBB-514D18F6D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699C79E6-DF6A-4440-913B-836624909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792" y="2178378"/>
            <a:ext cx="5189830" cy="3479451"/>
          </a:xfrm>
        </p:spPr>
      </p:pic>
    </p:spTree>
    <p:extLst>
      <p:ext uri="{BB962C8B-B14F-4D97-AF65-F5344CB8AC3E}">
        <p14:creationId xmlns:p14="http://schemas.microsoft.com/office/powerpoint/2010/main" val="1574904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298F323-CE8C-41AD-808D-6360B95828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D79F28-E5E9-4C70-8683-E5B606A4AE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5579C7F-C714-4F49-88D9-165A91B32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Stádia zánětu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4164881B-DF2E-47DA-9940-A7E14BD54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32" y="1391758"/>
            <a:ext cx="8559961" cy="4483789"/>
          </a:xfrm>
        </p:spPr>
      </p:pic>
    </p:spTree>
    <p:extLst>
      <p:ext uri="{BB962C8B-B14F-4D97-AF65-F5344CB8AC3E}">
        <p14:creationId xmlns:p14="http://schemas.microsoft.com/office/powerpoint/2010/main" val="1666589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8935C5-0BEC-4319-9B4F-686FD7C793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6EA667-39E0-41D3-9D39-82C3A3C80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B902932-82B6-466A-A403-4F3ECD263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Systémová reakce na zánět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ABA0BE-A6B5-4FDB-9A51-52D9FA183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Zánět může být </a:t>
            </a:r>
            <a:r>
              <a:rPr lang="cs-CZ" sz="1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lokální </a:t>
            </a:r>
            <a:r>
              <a:rPr lang="cs-CZ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nebo se může jednat o </a:t>
            </a:r>
            <a:r>
              <a:rPr lang="cs-CZ" sz="1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systémovou zánětovou odpověď (SIRS – viz dále). </a:t>
            </a:r>
            <a:r>
              <a:rPr lang="cs-CZ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v případě lokálního zánětu však reaguje organismus na místní změny celkovou odezvou. Lymfokiny uvolňované lymfocyty a makrofágy(např. IL 1, 6, </a:t>
            </a:r>
            <a:r>
              <a:rPr lang="cs-CZ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prostacykliny</a:t>
            </a:r>
            <a:r>
              <a:rPr lang="cs-CZ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prostaglandiny) působí na stresovou osu HPA (CNS –CRH –ACTH –kortikoidy) a převádí tak i lokální zánět</a:t>
            </a:r>
            <a:b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 celotělové obecné stresové reakce. Zánět je tedy stresorem.</a:t>
            </a:r>
            <a:b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Horečka je další příznak, který se objevuje současně s lokálními znaky zánětu. Třebaže horečka je vyvolávána mnoha příčinami, konečná dráha je vždy zprostředkována uvolněním endogenních pyrogenů (zejména z makrofágů a neutrofilních granulocytů). Ty působí na termoregulační centrum v hypotalamu, kde je tělový „termostat“ nastaven na vyšší produkci tepla (horečku).</a:t>
            </a:r>
            <a:b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Horečka je nejen pouhý symptom, ale zároveň velmi efektivní obranný mechanismus, který zvyšuje počet periferních leukocytů, výkonnost fagocytózy, tvorbu protilátek, cytotoxické působení T-lymfocytů apod.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424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82A34C-19D5-4787-982B-12F7791FA5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BE55C2-E899-4CAC-91C3-6897352335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BD36D5-4F59-49E7-A00F-A9D593D8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Systémová reakce na zánět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099B7CD-5ADA-4AB0-9B50-304796770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14449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Zánětlivý proces zároveň stimuluje kostní dřeň s následným zvýšením počtu leukocytů v krvi – leukocytózou (15 000 - 25 000 leukocytů v 1 </a:t>
            </a:r>
            <a:r>
              <a:rPr lang="el-G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cs-CZ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l).</a:t>
            </a:r>
            <a:b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 Dochází dále ke změně spektra některých proteinů krevní plazmy, včetně objevení se nových, jako je CRP (C-reaktivní protein). Stoupá dále množství imunoglobulinů (oproti normě) zároveň s urychlením sedimentace erytrocytů (narušená tzv. suspenzní stabilita krve).</a:t>
            </a:r>
            <a:b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 Změněny jsou též hladiny některých kovů krevní plasmy. Např. vyšší hladina </a:t>
            </a:r>
            <a:r>
              <a:rPr lang="cs-CZ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</a:t>
            </a:r>
            <a:r>
              <a:rPr lang="cs-CZ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nižší Zn a </a:t>
            </a:r>
            <a:r>
              <a:rPr lang="cs-CZ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</a:t>
            </a:r>
            <a:r>
              <a:rPr lang="cs-CZ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 Zároveň je lokální zánět často provázen nesnadno definovatelnými příznaky jako je neklid, nechutenství spolu s různým stupněm snížení fyzické i psychické výkonnosti až k neschopnosti.</a:t>
            </a:r>
            <a:b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• Některé tyto projevy jsou ve spojitosti se změnami v krvi a v endokrinních funkcích, příčiny některých dalších jsou však dosud nejasné.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7824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</Template>
  <TotalTime>1330</TotalTime>
  <Words>3264</Words>
  <Application>Microsoft Office PowerPoint</Application>
  <PresentationFormat>Širokoúhlá obrazovka</PresentationFormat>
  <Paragraphs>275</Paragraphs>
  <Slides>64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69" baseType="lpstr">
      <vt:lpstr>Arial</vt:lpstr>
      <vt:lpstr>Calibri</vt:lpstr>
      <vt:lpstr>Tahoma</vt:lpstr>
      <vt:lpstr>Wingdings</vt:lpstr>
      <vt:lpstr>Prezentace_MU_CZ</vt:lpstr>
      <vt:lpstr>Patofyziologie akutního vs. chronického zánětu, etiopatogeneze, důsledky, systémový zánět, SIRS, MODS</vt:lpstr>
      <vt:lpstr>Zánět definice I</vt:lpstr>
      <vt:lpstr>Zánět definice II</vt:lpstr>
      <vt:lpstr>Zánět</vt:lpstr>
      <vt:lpstr>Známky zánětu</vt:lpstr>
      <vt:lpstr>Stádia zánětu</vt:lpstr>
      <vt:lpstr>Stádia zánětu</vt:lpstr>
      <vt:lpstr>Systémová reakce na zánět</vt:lpstr>
      <vt:lpstr>Systémová reakce na zánět</vt:lpstr>
      <vt:lpstr>SIRS = systemic inflammatory response syndrome</vt:lpstr>
      <vt:lpstr>SIRS a Covid-19</vt:lpstr>
      <vt:lpstr>Patogeneze Covid-19 – klíčové události</vt:lpstr>
      <vt:lpstr>SIRS</vt:lpstr>
      <vt:lpstr>Prezentace aplikace PowerPoint</vt:lpstr>
      <vt:lpstr>Septický SIRS</vt:lpstr>
      <vt:lpstr>MODS</vt:lpstr>
      <vt:lpstr>SIRS, MODS and Covid-19</vt:lpstr>
      <vt:lpstr>Prezentace aplikace PowerPoint</vt:lpstr>
      <vt:lpstr>Typy imunitní odpovědi</vt:lpstr>
      <vt:lpstr>Časový průběh </vt:lpstr>
      <vt:lpstr>Prezentace aplikace PowerPoint</vt:lpstr>
      <vt:lpstr>Vrozená imunita</vt:lpstr>
      <vt:lpstr>Adaptivní imunita</vt:lpstr>
      <vt:lpstr>Adaptivní imunita - mechanismy</vt:lpstr>
      <vt:lpstr>Adaptivní imunita - mechanismy</vt:lpstr>
      <vt:lpstr>MHC</vt:lpstr>
      <vt:lpstr>Mechanismus působení MHC I</vt:lpstr>
      <vt:lpstr>Funkce MHC I</vt:lpstr>
      <vt:lpstr>Mechanismus působení MHC II</vt:lpstr>
      <vt:lpstr>Funkce MHC II</vt:lpstr>
      <vt:lpstr>Funkce MHC II</vt:lpstr>
      <vt:lpstr>Zánět</vt:lpstr>
      <vt:lpstr>Chronický zánět</vt:lpstr>
      <vt:lpstr>Chronický zánět</vt:lpstr>
      <vt:lpstr>Morfologická klasifikace zánětu</vt:lpstr>
      <vt:lpstr>Morfologická klasifikace zánětu</vt:lpstr>
      <vt:lpstr>Morfologická klasifikace zánětu</vt:lpstr>
      <vt:lpstr>Prezentace aplikace PowerPoint</vt:lpstr>
      <vt:lpstr>Prezentace aplikace PowerPoint</vt:lpstr>
      <vt:lpstr>Prezentace aplikace PowerPoint</vt:lpstr>
      <vt:lpstr>Granulomatózní zánět</vt:lpstr>
      <vt:lpstr>Granulomatózní zánět</vt:lpstr>
      <vt:lpstr>Tuberkulóza</vt:lpstr>
      <vt:lpstr>Lepra</vt:lpstr>
      <vt:lpstr>Syfilis</vt:lpstr>
      <vt:lpstr>Morfologický vývoj chronického záněttu</vt:lpstr>
      <vt:lpstr>Role makrofágů v rámci chronického zánětu</vt:lpstr>
      <vt:lpstr>Role makrofágů v chronickém zánětu I</vt:lpstr>
      <vt:lpstr>Prezentace aplikace PowerPoint</vt:lpstr>
      <vt:lpstr>Prezentace aplikace PowerPoint</vt:lpstr>
      <vt:lpstr>Role neutrofilů v chronickém zánětu I</vt:lpstr>
      <vt:lpstr>Role neutrofilů v chronické zánětu II</vt:lpstr>
      <vt:lpstr>Neutrofily a chronický zánět</vt:lpstr>
      <vt:lpstr>Patogeneze onemocnění Covid-19</vt:lpstr>
      <vt:lpstr>Covid-19</vt:lpstr>
      <vt:lpstr>Lidské koronaviry</vt:lpstr>
      <vt:lpstr>Covid-19 timeline</vt:lpstr>
      <vt:lpstr>Patogeneze onemocnění Covid-19</vt:lpstr>
      <vt:lpstr>Patogeneze onemocnění Covid-19</vt:lpstr>
      <vt:lpstr>Patogeneze onemocnění Covid-19</vt:lpstr>
      <vt:lpstr>Fáze Covid-19</vt:lpstr>
      <vt:lpstr>SIRS a Covid-19</vt:lpstr>
      <vt:lpstr>Patogeneze Covid-19 – klíčové události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Julie Dobrovolná</dc:creator>
  <cp:lastModifiedBy>Julie Dobrovolná</cp:lastModifiedBy>
  <cp:revision>18</cp:revision>
  <cp:lastPrinted>1601-01-01T00:00:00Z</cp:lastPrinted>
  <dcterms:created xsi:type="dcterms:W3CDTF">2020-12-14T19:06:15Z</dcterms:created>
  <dcterms:modified xsi:type="dcterms:W3CDTF">2021-12-03T07:23:07Z</dcterms:modified>
</cp:coreProperties>
</file>